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7"/>
  </p:notesMasterIdLst>
  <p:handoutMasterIdLst>
    <p:handoutMasterId r:id="rId38"/>
  </p:handoutMasterIdLst>
  <p:sldIdLst>
    <p:sldId id="695" r:id="rId2"/>
    <p:sldId id="854" r:id="rId3"/>
    <p:sldId id="868" r:id="rId4"/>
    <p:sldId id="846" r:id="rId5"/>
    <p:sldId id="813" r:id="rId6"/>
    <p:sldId id="853" r:id="rId7"/>
    <p:sldId id="894" r:id="rId8"/>
    <p:sldId id="906" r:id="rId9"/>
    <p:sldId id="907" r:id="rId10"/>
    <p:sldId id="896" r:id="rId11"/>
    <p:sldId id="768" r:id="rId12"/>
    <p:sldId id="786" r:id="rId13"/>
    <p:sldId id="787" r:id="rId14"/>
    <p:sldId id="873" r:id="rId15"/>
    <p:sldId id="874" r:id="rId16"/>
    <p:sldId id="791" r:id="rId17"/>
    <p:sldId id="849" r:id="rId18"/>
    <p:sldId id="848" r:id="rId19"/>
    <p:sldId id="856" r:id="rId20"/>
    <p:sldId id="857" r:id="rId21"/>
    <p:sldId id="795" r:id="rId22"/>
    <p:sldId id="796" r:id="rId23"/>
    <p:sldId id="858" r:id="rId24"/>
    <p:sldId id="859" r:id="rId25"/>
    <p:sldId id="806" r:id="rId26"/>
    <p:sldId id="799" r:id="rId27"/>
    <p:sldId id="800" r:id="rId28"/>
    <p:sldId id="897" r:id="rId29"/>
    <p:sldId id="898" r:id="rId30"/>
    <p:sldId id="877" r:id="rId31"/>
    <p:sldId id="940" r:id="rId32"/>
    <p:sldId id="941" r:id="rId33"/>
    <p:sldId id="942" r:id="rId34"/>
    <p:sldId id="943" r:id="rId35"/>
    <p:sldId id="944" r:id="rId36"/>
  </p:sldIdLst>
  <p:sldSz cx="9144000" cy="6858000" type="overhead"/>
  <p:notesSz cx="6985000" cy="9282113"/>
  <p:defaultTextStyle>
    <a:defPPr>
      <a:defRPr lang="en-US"/>
    </a:defPPr>
    <a:lvl1pPr algn="ctr" rtl="0" fontAlgn="base">
      <a:spcBef>
        <a:spcPct val="0"/>
      </a:spcBef>
      <a:spcAft>
        <a:spcPct val="0"/>
      </a:spcAft>
      <a:defRPr sz="4000" b="1" kern="1200">
        <a:solidFill>
          <a:schemeClr val="hlink"/>
        </a:solidFill>
        <a:latin typeface="Comic Sans MS" pitchFamily="66" charset="0"/>
        <a:ea typeface="+mn-ea"/>
        <a:cs typeface="+mn-cs"/>
      </a:defRPr>
    </a:lvl1pPr>
    <a:lvl2pPr marL="457200" algn="ctr" rtl="0" fontAlgn="base">
      <a:spcBef>
        <a:spcPct val="0"/>
      </a:spcBef>
      <a:spcAft>
        <a:spcPct val="0"/>
      </a:spcAft>
      <a:defRPr sz="4000" b="1" kern="1200">
        <a:solidFill>
          <a:schemeClr val="hlink"/>
        </a:solidFill>
        <a:latin typeface="Comic Sans MS" pitchFamily="66" charset="0"/>
        <a:ea typeface="+mn-ea"/>
        <a:cs typeface="+mn-cs"/>
      </a:defRPr>
    </a:lvl2pPr>
    <a:lvl3pPr marL="914400" algn="ctr" rtl="0" fontAlgn="base">
      <a:spcBef>
        <a:spcPct val="0"/>
      </a:spcBef>
      <a:spcAft>
        <a:spcPct val="0"/>
      </a:spcAft>
      <a:defRPr sz="4000" b="1" kern="1200">
        <a:solidFill>
          <a:schemeClr val="hlink"/>
        </a:solidFill>
        <a:latin typeface="Comic Sans MS" pitchFamily="66" charset="0"/>
        <a:ea typeface="+mn-ea"/>
        <a:cs typeface="+mn-cs"/>
      </a:defRPr>
    </a:lvl3pPr>
    <a:lvl4pPr marL="1371600" algn="ctr" rtl="0" fontAlgn="base">
      <a:spcBef>
        <a:spcPct val="0"/>
      </a:spcBef>
      <a:spcAft>
        <a:spcPct val="0"/>
      </a:spcAft>
      <a:defRPr sz="4000" b="1" kern="1200">
        <a:solidFill>
          <a:schemeClr val="hlink"/>
        </a:solidFill>
        <a:latin typeface="Comic Sans MS" pitchFamily="66" charset="0"/>
        <a:ea typeface="+mn-ea"/>
        <a:cs typeface="+mn-cs"/>
      </a:defRPr>
    </a:lvl4pPr>
    <a:lvl5pPr marL="1828800" algn="ctr" rtl="0" fontAlgn="base">
      <a:spcBef>
        <a:spcPct val="0"/>
      </a:spcBef>
      <a:spcAft>
        <a:spcPct val="0"/>
      </a:spcAft>
      <a:defRPr sz="4000" b="1" kern="1200">
        <a:solidFill>
          <a:schemeClr val="hlink"/>
        </a:solidFill>
        <a:latin typeface="Comic Sans MS" pitchFamily="66" charset="0"/>
        <a:ea typeface="+mn-ea"/>
        <a:cs typeface="+mn-cs"/>
      </a:defRPr>
    </a:lvl5pPr>
    <a:lvl6pPr marL="2286000" algn="l" defTabSz="914400" rtl="0" eaLnBrk="1" latinLnBrk="0" hangingPunct="1">
      <a:defRPr sz="4000" b="1" kern="1200">
        <a:solidFill>
          <a:schemeClr val="hlink"/>
        </a:solidFill>
        <a:latin typeface="Comic Sans MS" pitchFamily="66" charset="0"/>
        <a:ea typeface="+mn-ea"/>
        <a:cs typeface="+mn-cs"/>
      </a:defRPr>
    </a:lvl6pPr>
    <a:lvl7pPr marL="2743200" algn="l" defTabSz="914400" rtl="0" eaLnBrk="1" latinLnBrk="0" hangingPunct="1">
      <a:defRPr sz="4000" b="1" kern="1200">
        <a:solidFill>
          <a:schemeClr val="hlink"/>
        </a:solidFill>
        <a:latin typeface="Comic Sans MS" pitchFamily="66" charset="0"/>
        <a:ea typeface="+mn-ea"/>
        <a:cs typeface="+mn-cs"/>
      </a:defRPr>
    </a:lvl7pPr>
    <a:lvl8pPr marL="3200400" algn="l" defTabSz="914400" rtl="0" eaLnBrk="1" latinLnBrk="0" hangingPunct="1">
      <a:defRPr sz="4000" b="1" kern="1200">
        <a:solidFill>
          <a:schemeClr val="hlink"/>
        </a:solidFill>
        <a:latin typeface="Comic Sans MS" pitchFamily="66" charset="0"/>
        <a:ea typeface="+mn-ea"/>
        <a:cs typeface="+mn-cs"/>
      </a:defRPr>
    </a:lvl8pPr>
    <a:lvl9pPr marL="3657600" algn="l" defTabSz="914400" rtl="0" eaLnBrk="1" latinLnBrk="0" hangingPunct="1">
      <a:defRPr sz="4000" b="1" kern="1200">
        <a:solidFill>
          <a:schemeClr val="hlink"/>
        </a:solidFill>
        <a:latin typeface="Comic Sans MS" pitchFamily="66"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wson Engler" initials="DE" lastIdx="3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showPr>
  <p:clrMru>
    <a:srgbClr val="990099"/>
    <a:srgbClr val="66FF66"/>
    <a:srgbClr val="FF5050"/>
    <a:srgbClr val="3333CC"/>
    <a:srgbClr val="CC0000"/>
    <a:srgbClr val="FFFF00"/>
    <a:srgbClr val="000000"/>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652" autoAdjust="0"/>
    <p:restoredTop sz="94595" autoAdjust="0"/>
  </p:normalViewPr>
  <p:slideViewPr>
    <p:cSldViewPr snapToGrid="0">
      <p:cViewPr>
        <p:scale>
          <a:sx n="75" d="100"/>
          <a:sy n="75" d="100"/>
        </p:scale>
        <p:origin x="-1920" y="-774"/>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740" y="-84"/>
      </p:cViewPr>
      <p:guideLst>
        <p:guide orient="horz" pos="2193"/>
        <p:guide pos="292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6-09-20T02:58:20.968" idx="31">
    <p:pos x="10" y="10"/>
    <p:text>easy: had stanford freshman
only show linux bugs since we won't get sued.  
this is a talk for tool builders: if you know how to build it, know how it works, so have just talked about you writing checkers --- but most likely already written.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06-09-20T02:59:17.640" idx="32">
    <p:pos x="10" y="10"/>
    <p:text>high bit: fits on a slide.  
design interfaces right don't have to reason about compiler internals: don't need to know about register allocation, aliasing, interprocedural analysis.  just mark the things you care about compiler pushes them around.</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05-02-22T02:10:53.232" idx="29">
    <p:pos x="-1214" y="-1118"/>
    <p:text>Soundness is what you do when you don't have any better ideas.  
Once you come up with a new check, there are a million incrementalists that will make it sound if necessary.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06-04-18T09:48:52.015" idx="30">
    <p:pos x="10" y="10"/>
    <p:text>optimal number of linux bugs to fix.  some of best trials led to passes because too effective.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588"/>
            <a:ext cx="3028950" cy="46513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l" defTabSz="901700" eaLnBrk="0" hangingPunct="0">
              <a:defRPr sz="1200" b="0">
                <a:solidFill>
                  <a:schemeClr val="tx1"/>
                </a:solidFill>
              </a:defRPr>
            </a:lvl1pPr>
          </a:lstStyle>
          <a:p>
            <a:endParaRPr lang="en-US"/>
          </a:p>
        </p:txBody>
      </p:sp>
      <p:sp>
        <p:nvSpPr>
          <p:cNvPr id="4099" name="Rectangle 3"/>
          <p:cNvSpPr>
            <a:spLocks noGrp="1" noChangeArrowheads="1"/>
          </p:cNvSpPr>
          <p:nvPr>
            <p:ph type="dt" sz="quarter" idx="1"/>
          </p:nvPr>
        </p:nvSpPr>
        <p:spPr bwMode="auto">
          <a:xfrm>
            <a:off x="3956050" y="-1588"/>
            <a:ext cx="3028950" cy="46513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01700" eaLnBrk="0" hangingPunct="0">
              <a:defRPr sz="1000" b="0" i="1">
                <a:solidFill>
                  <a:schemeClr val="tx1"/>
                </a:solidFill>
              </a:defRPr>
            </a:lvl1pPr>
          </a:lstStyle>
          <a:p>
            <a:endParaRPr lang="en-US"/>
          </a:p>
        </p:txBody>
      </p:sp>
      <p:sp>
        <p:nvSpPr>
          <p:cNvPr id="4100" name="Rectangle 4"/>
          <p:cNvSpPr>
            <a:spLocks noGrp="1" noChangeArrowheads="1"/>
          </p:cNvSpPr>
          <p:nvPr>
            <p:ph type="sldNum" sz="quarter" idx="3"/>
          </p:nvPr>
        </p:nvSpPr>
        <p:spPr bwMode="auto">
          <a:xfrm>
            <a:off x="3956050" y="8816975"/>
            <a:ext cx="3028950" cy="46513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01700" eaLnBrk="0" hangingPunct="0">
              <a:defRPr sz="1000" b="0" i="1">
                <a:solidFill>
                  <a:schemeClr val="tx1"/>
                </a:solidFill>
              </a:defRPr>
            </a:lvl1pPr>
          </a:lstStyle>
          <a:p>
            <a:fld id="{0D91ED15-720F-4837-A254-F85F7073FEA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050"/>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686083" name="Rectangle 2051"/>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a:t>Aggressively system specific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930819"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a:t>Have environmental restrictions such as: don’t use floating point in kernel code, or don’t allocate large variables on your fixed size kernel stack.  Or more sophisticated ordering rules such as re-enable interrupts after disabling them.  Or contextual rules where you can’t call certain routines with interrupts disabled or your machine will deadlock.</a:t>
            </a:r>
          </a:p>
          <a:p>
            <a:endParaRPr lang="en-US"/>
          </a:p>
          <a:p>
            <a:r>
              <a:rPr lang="en-US"/>
              <a:t>These errors are bad, since they crash the world.  So we want to get rid of them.  Unfortunately the main games in town all have real problems.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949251"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Main results: it works really well, and its easy.</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07619"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2"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08643"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09667"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996355"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1050627"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Good example: understood once by someone, writes checker and then imposed on everyone.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674"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1052675"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1000451"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797699"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Given</a:t>
            </a:r>
            <a:r>
              <a:rPr lang="en-US" baseline="0" dirty="0" smtClean="0"/>
              <a:t> set of uses of some interface you’ve built, you invariably see better ways of doing things.  This gives you a way to articulate this knowledge and have the compiler do it for you automatically.  One person does, imposed on everyone.  Often easier to write check than it is to write code that obeys it.</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823299"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Reduced to playing where’s </a:t>
            </a:r>
            <a:r>
              <a:rPr lang="en-US" dirty="0" err="1" smtClean="0"/>
              <a:t>waldo</a:t>
            </a:r>
            <a:r>
              <a:rPr lang="en-US" dirty="0" smtClean="0"/>
              <a:t> w/ </a:t>
            </a:r>
            <a:r>
              <a:rPr lang="en-US" dirty="0" err="1" smtClean="0"/>
              <a:t>grep</a:t>
            </a:r>
            <a:r>
              <a:rPr lang="en-US" dirty="0" smtClean="0"/>
              <a:t> on millions of lines of code, or doc,</a:t>
            </a:r>
            <a:r>
              <a:rPr lang="en-US" baseline="0" dirty="0" smtClean="0"/>
              <a:t> hoping you can find all cases.</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825347"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Spec</a:t>
            </a:r>
            <a:r>
              <a:rPr lang="en-US" baseline="0" dirty="0" smtClean="0"/>
              <a:t> = checkable redundancy.  Can cross check code against itself to have the same effect.</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958467"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It is one of the simplest possible checkers and b/c</a:t>
            </a:r>
            <a:r>
              <a:rPr lang="en-US" baseline="0" dirty="0" smtClean="0"/>
              <a:t> it finds hundreds of errors.  Don’t have to know anything about your system: the current state you are in, what returns null, anything.  If you check, </a:t>
            </a:r>
            <a:r>
              <a:rPr lang="en-US" baseline="0" dirty="0" err="1" smtClean="0"/>
              <a:t>deref</a:t>
            </a:r>
            <a:r>
              <a:rPr lang="en-US" baseline="0" dirty="0" smtClean="0"/>
              <a:t> is bad.  Show code and you *know* it is a bug.  Don’t care about system state.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960515"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dirty="0" smtClean="0"/>
              <a:t>Can</a:t>
            </a:r>
            <a:r>
              <a:rPr lang="en-US" baseline="0" dirty="0" smtClean="0"/>
              <a:t> look for redundancy in general: </a:t>
            </a:r>
            <a:r>
              <a:rPr lang="en-US" baseline="0" dirty="0" err="1" smtClean="0"/>
              <a:t>deadcode</a:t>
            </a:r>
            <a:r>
              <a:rPr lang="en-US" baseline="0" dirty="0" smtClean="0"/>
              <a:t> </a:t>
            </a:r>
            <a:r>
              <a:rPr lang="en-US" baseline="0" dirty="0" err="1" smtClean="0"/>
              <a:t>elim</a:t>
            </a:r>
            <a:r>
              <a:rPr lang="en-US" baseline="0" dirty="0" smtClean="0"/>
              <a:t> is an error finder.  Can look for: writes never read, locks acquired that protect nothing.  </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Grp="1" noRot="1" noChangeAspect="1" noChangeArrowheads="1" noTextEdit="1"/>
          </p:cNvSpPr>
          <p:nvPr>
            <p:ph type="sldImg"/>
          </p:nvPr>
        </p:nvSpPr>
        <p:spPr bwMode="auto">
          <a:xfrm>
            <a:off x="1130300" y="685800"/>
            <a:ext cx="4673600" cy="3505200"/>
          </a:xfrm>
          <a:prstGeom prst="rect">
            <a:avLst/>
          </a:prstGeom>
          <a:noFill/>
          <a:ln>
            <a:solidFill>
              <a:srgbClr val="000000"/>
            </a:solidFill>
            <a:miter lim="800000"/>
            <a:headEnd/>
            <a:tailEnd/>
          </a:ln>
        </p:spPr>
      </p:sp>
      <p:sp>
        <p:nvSpPr>
          <p:cNvPr id="833539" name="Rectangle 3"/>
          <p:cNvSpPr>
            <a:spLocks noGrp="1" noChangeArrowheads="1"/>
          </p:cNvSpPr>
          <p:nvPr>
            <p:ph type="body" idx="1"/>
          </p:nvPr>
        </p:nvSpPr>
        <p:spPr bwMode="auto">
          <a:xfrm>
            <a:off x="914400" y="4419600"/>
            <a:ext cx="5105400" cy="4191000"/>
          </a:xfrm>
          <a:prstGeom prst="rect">
            <a:avLst/>
          </a:prstGeom>
          <a:noFill/>
          <a:ln>
            <a:miter lim="800000"/>
            <a:headEnd/>
            <a:tailEnd/>
          </a:ln>
        </p:spPr>
        <p:txBody>
          <a:bodyPr/>
          <a:lstStyle/>
          <a:p>
            <a:r>
              <a:rPr lang="en-US"/>
              <a:t>Ran over exokernel code that I was involved with for my thesis.  Fortunately caught this after I got my day job.</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2739"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r>
              <a:rPr lang="en-US" sz="1200" dirty="0" smtClean="0">
                <a:solidFill>
                  <a:srgbClr val="000000"/>
                </a:solidFill>
                <a:latin typeface="Arial" charset="0"/>
              </a:rPr>
              <a:t>Marked as tainted because passed as the first argument to </a:t>
            </a:r>
            <a:r>
              <a:rPr lang="en-US" sz="1200" dirty="0" err="1" smtClean="0">
                <a:solidFill>
                  <a:srgbClr val="000000"/>
                </a:solidFill>
                <a:latin typeface="Arial" charset="0"/>
              </a:rPr>
              <a:t>copy_to_user</a:t>
            </a:r>
            <a:r>
              <a:rPr lang="en-US" sz="1200" dirty="0" smtClean="0">
                <a:solidFill>
                  <a:srgbClr val="000000"/>
                </a:solidFill>
                <a:latin typeface="Arial" charset="0"/>
              </a:rPr>
              <a:t>, which is used to access </a:t>
            </a:r>
            <a:r>
              <a:rPr lang="en-US" sz="1200" dirty="0" err="1" smtClean="0">
                <a:solidFill>
                  <a:srgbClr val="000000"/>
                </a:solidFill>
                <a:latin typeface="Arial" charset="0"/>
              </a:rPr>
              <a:t>potentientially</a:t>
            </a:r>
            <a:r>
              <a:rPr lang="en-US" sz="1200" dirty="0" smtClean="0">
                <a:solidFill>
                  <a:srgbClr val="000000"/>
                </a:solidFill>
                <a:latin typeface="Arial" charset="0"/>
              </a:rPr>
              <a:t> bad user pointers.  Does global analysis to detect that the pointer will be </a:t>
            </a:r>
            <a:r>
              <a:rPr lang="en-US" sz="1200" dirty="0" err="1" smtClean="0">
                <a:solidFill>
                  <a:srgbClr val="000000"/>
                </a:solidFill>
                <a:latin typeface="Arial" charset="0"/>
              </a:rPr>
              <a:t>dereferenced</a:t>
            </a:r>
            <a:r>
              <a:rPr lang="en-US" sz="1200" dirty="0" smtClean="0">
                <a:solidFill>
                  <a:srgbClr val="000000"/>
                </a:solidFill>
                <a:latin typeface="Arial" charset="0"/>
              </a:rPr>
              <a:t> by </a:t>
            </a:r>
            <a:r>
              <a:rPr lang="en-US" sz="1200" dirty="0" err="1" smtClean="0">
                <a:solidFill>
                  <a:srgbClr val="000000"/>
                </a:solidFill>
                <a:latin typeface="Arial" charset="0"/>
              </a:rPr>
              <a:t>ippd</a:t>
            </a:r>
            <a:r>
              <a:rPr lang="en-US" sz="1200" dirty="0" smtClean="0">
                <a:solidFill>
                  <a:srgbClr val="000000"/>
                </a:solidFill>
                <a:latin typeface="Arial" charset="0"/>
              </a:rPr>
              <a:t>_…  Still want to do this to detect false negatives</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3763"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pPr lvl="1" algn="l">
              <a:spcBef>
                <a:spcPct val="20000"/>
              </a:spcBef>
              <a:buClr>
                <a:schemeClr val="tx1"/>
              </a:buClr>
              <a:buFontTx/>
              <a:buChar char="–"/>
            </a:pPr>
            <a:r>
              <a:rPr lang="en-US" sz="1200" dirty="0" smtClean="0">
                <a:solidFill>
                  <a:srgbClr val="0F0C19"/>
                </a:solidFill>
              </a:rPr>
              <a:t>Parameter features: Can a </a:t>
            </a:r>
            <a:r>
              <a:rPr lang="en-US" sz="1200" dirty="0" err="1" smtClean="0">
                <a:solidFill>
                  <a:srgbClr val="0F0C19"/>
                </a:solidFill>
              </a:rPr>
              <a:t>param</a:t>
            </a:r>
            <a:r>
              <a:rPr lang="en-US" sz="1200" dirty="0" smtClean="0">
                <a:solidFill>
                  <a:srgbClr val="0F0C19"/>
                </a:solidFill>
              </a:rPr>
              <a:t> be null?  What are legal values of integer parameter  Return code: What are allowable error code to return &amp; when? </a:t>
            </a:r>
          </a:p>
          <a:p>
            <a:pPr lvl="1" algn="l">
              <a:spcBef>
                <a:spcPct val="20000"/>
              </a:spcBef>
              <a:buClr>
                <a:schemeClr val="tx1"/>
              </a:buClr>
            </a:pPr>
            <a:r>
              <a:rPr lang="en-US" sz="1200" dirty="0" smtClean="0">
                <a:solidFill>
                  <a:srgbClr val="0F0C19"/>
                </a:solidFill>
              </a:rPr>
              <a:t>Execution context: Are interrupts off or on when code runs?  When it exits?  Does it run concurrently?</a:t>
            </a: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4787"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r>
              <a:rPr lang="en-US" dirty="0" smtClean="0"/>
              <a:t>The more times X occurs, the more likely it is to</a:t>
            </a:r>
            <a:r>
              <a:rPr lang="en-US" baseline="0" dirty="0" smtClean="0"/>
              <a:t> not be a coincidence and must be done.</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5811"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6835"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0000"/>
                </a:solidFill>
                <a:latin typeface="Arial" charset="0"/>
              </a:rPr>
              <a:t>Can cross-correlate: free is on error path, has </a:t>
            </a:r>
            <a:r>
              <a:rPr lang="en-US" sz="1200" dirty="0" err="1" smtClean="0">
                <a:solidFill>
                  <a:srgbClr val="000000"/>
                </a:solidFill>
                <a:latin typeface="Arial" charset="0"/>
              </a:rPr>
              <a:t>dealloc</a:t>
            </a:r>
            <a:r>
              <a:rPr lang="en-US" sz="1200" dirty="0" smtClean="0">
                <a:solidFill>
                  <a:srgbClr val="000000"/>
                </a:solidFill>
                <a:latin typeface="Arial" charset="0"/>
              </a:rPr>
              <a:t> in name, etc, bump up ranking.  </a:t>
            </a:r>
            <a:r>
              <a:rPr lang="en-US" sz="1200" dirty="0" err="1" smtClean="0">
                <a:solidFill>
                  <a:srgbClr val="000000"/>
                </a:solidFill>
                <a:latin typeface="Arial" charset="0"/>
              </a:rPr>
              <a:t>Foo</a:t>
            </a:r>
            <a:r>
              <a:rPr lang="en-US" sz="1200" dirty="0" smtClean="0">
                <a:solidFill>
                  <a:srgbClr val="000000"/>
                </a:solidFill>
                <a:latin typeface="Arial" charset="0"/>
              </a:rPr>
              <a:t> has 3 errors, and 3 checks.  Bar, 3 checks, one error.  Essentially every passed check implies belief held, every error = not held</a:t>
            </a:r>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7859"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0000"/>
                </a:solidFill>
                <a:latin typeface="Arial" charset="0"/>
              </a:rPr>
              <a:t>Stratified error reports: rank all errors for different classes.  See that there is a few clear ones, then a longer tail.  At the top, 2.6K ok checks and 60 violations (2% error?) the third function was bogus .  The next few were good, then there was a tail so we stopped.  You decide how deeply to go down.  Good for both discovery and for validation that you have everything.</a:t>
            </a:r>
          </a:p>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8883"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19907"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20931"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21955"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22979"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24003"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r>
              <a:rPr lang="en-US" sz="1200" dirty="0" smtClean="0">
                <a:solidFill>
                  <a:srgbClr val="000000"/>
                </a:solidFill>
                <a:latin typeface="Arial" charset="0"/>
              </a:rPr>
              <a:t>Can also use consistency: if a routine calls a routine that fails, then it to can fail.  Similarly, if a routine checks </a:t>
            </a:r>
            <a:r>
              <a:rPr lang="en-US" sz="1200" dirty="0" err="1" smtClean="0">
                <a:solidFill>
                  <a:srgbClr val="000000"/>
                </a:solidFill>
                <a:latin typeface="Arial" charset="0"/>
              </a:rPr>
              <a:t>foo</a:t>
            </a:r>
            <a:r>
              <a:rPr lang="en-US" sz="1200" dirty="0" smtClean="0">
                <a:solidFill>
                  <a:srgbClr val="000000"/>
                </a:solidFill>
                <a:latin typeface="Arial" charset="0"/>
              </a:rPr>
              <a:t> for failure, but calls bar, which does not, is a type error.  (In a sense can use witnesses: take good code and see what it does, reapply to unknown code</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25027"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0000"/>
                </a:solidFill>
                <a:latin typeface="Arial" charset="0"/>
              </a:rPr>
              <a:t>There are those things you write papers about, there are those things that you do when no one is watching and you want results.  Use belief in every single checker I’ve written in the last 4 years.  Even if you know use to cross check.  Or rule.  </a:t>
            </a: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2"/>
          <p:cNvSpPr>
            <a:spLocks noGrp="1" noRot="1" noChangeAspect="1" noChangeArrowheads="1" noTextEdit="1"/>
          </p:cNvSpPr>
          <p:nvPr>
            <p:ph type="sldImg"/>
          </p:nvPr>
        </p:nvSpPr>
        <p:spPr bwMode="auto">
          <a:xfrm>
            <a:off x="1173163" y="696913"/>
            <a:ext cx="4638675" cy="3479800"/>
          </a:xfrm>
          <a:prstGeom prst="rect">
            <a:avLst/>
          </a:prstGeom>
          <a:noFill/>
          <a:ln>
            <a:solidFill>
              <a:srgbClr val="000000"/>
            </a:solidFill>
            <a:miter lim="800000"/>
            <a:headEnd/>
            <a:tailEnd/>
          </a:ln>
        </p:spPr>
      </p:sp>
      <p:sp>
        <p:nvSpPr>
          <p:cNvPr id="1030147" name="Rectangle 3"/>
          <p:cNvSpPr>
            <a:spLocks noGrp="1" noChangeArrowheads="1"/>
          </p:cNvSpPr>
          <p:nvPr>
            <p:ph type="body" idx="1"/>
          </p:nvPr>
        </p:nvSpPr>
        <p:spPr bwMode="auto">
          <a:xfrm>
            <a:off x="698500" y="4408488"/>
            <a:ext cx="5588000" cy="4176712"/>
          </a:xfrm>
          <a:prstGeom prst="rect">
            <a:avLst/>
          </a:prstGeom>
          <a:noFill/>
          <a:ln>
            <a:miter lim="800000"/>
            <a:headEnd/>
            <a:tailEnd/>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000000"/>
                </a:solidFill>
                <a:latin typeface="Arial" charset="0"/>
              </a:rPr>
              <a:t>Given a set of uses of some interface you’ve built, you invariably see better ways of doing things.  This gives you a way to articulate this </a:t>
            </a:r>
            <a:r>
              <a:rPr lang="en-US" sz="1200" dirty="0" err="1" smtClean="0">
                <a:solidFill>
                  <a:srgbClr val="000000"/>
                </a:solidFill>
                <a:latin typeface="Arial" charset="0"/>
              </a:rPr>
              <a:t>knowlege</a:t>
            </a:r>
            <a:r>
              <a:rPr lang="en-US" sz="1200" dirty="0" smtClean="0">
                <a:solidFill>
                  <a:srgbClr val="000000"/>
                </a:solidFill>
                <a:latin typeface="Arial" charset="0"/>
              </a:rPr>
              <a:t> and have the compiler do it for you automatically.   Let one person do it.</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Line 2"/>
          <p:cNvSpPr>
            <a:spLocks noChangeShapeType="1"/>
          </p:cNvSpPr>
          <p:nvPr/>
        </p:nvSpPr>
        <p:spPr bwMode="auto">
          <a:xfrm>
            <a:off x="1588" y="3429000"/>
            <a:ext cx="8024812" cy="0"/>
          </a:xfrm>
          <a:prstGeom prst="line">
            <a:avLst/>
          </a:prstGeom>
          <a:noFill/>
          <a:ln w="50800">
            <a:solidFill>
              <a:schemeClr val="accent2"/>
            </a:solidFill>
            <a:round/>
            <a:headEnd type="none" w="sm" len="sm"/>
            <a:tailEnd type="none" w="sm" len="sm"/>
          </a:ln>
          <a:effectLst/>
        </p:spPr>
        <p:txBody>
          <a:bodyPr wrap="none" anchor="ctr"/>
          <a:lstStyle/>
          <a:p>
            <a:endParaRPr lang="en-US"/>
          </a:p>
        </p:txBody>
      </p:sp>
      <p:sp>
        <p:nvSpPr>
          <p:cNvPr id="3075" name="Rectangle 3"/>
          <p:cNvSpPr>
            <a:spLocks noGrp="1" noChangeArrowheads="1"/>
          </p:cNvSpPr>
          <p:nvPr>
            <p:ph type="ctrTitle" sz="quarter"/>
          </p:nvPr>
        </p:nvSpPr>
        <p:spPr>
          <a:xfrm>
            <a:off x="381000" y="2286000"/>
            <a:ext cx="7772400" cy="1143000"/>
          </a:xfrm>
        </p:spPr>
        <p:txBody>
          <a:bodyPr/>
          <a:lstStyle>
            <a:lvl1pPr>
              <a:defRPr/>
            </a:lvl1pPr>
          </a:lstStyle>
          <a:p>
            <a:r>
              <a:rPr lang="en-US"/>
              <a:t>Click to edit Master title style</a:t>
            </a:r>
          </a:p>
        </p:txBody>
      </p:sp>
      <p:sp>
        <p:nvSpPr>
          <p:cNvPr id="3076" name="Rectangle 4"/>
          <p:cNvSpPr>
            <a:spLocks noGrp="1" noChangeArrowheads="1"/>
          </p:cNvSpPr>
          <p:nvPr>
            <p:ph type="subTitle" sz="quarter" idx="1"/>
          </p:nvPr>
        </p:nvSpPr>
        <p:spPr>
          <a:xfrm>
            <a:off x="1371600" y="38862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3077" name="Rectangle 5"/>
          <p:cNvSpPr>
            <a:spLocks noGrp="1" noChangeArrowheads="1"/>
          </p:cNvSpPr>
          <p:nvPr>
            <p:ph type="dt" sz="quarter" idx="2"/>
          </p:nvPr>
        </p:nvSpPr>
        <p:spPr>
          <a:xfrm>
            <a:off x="381000" y="6248400"/>
            <a:ext cx="1905000" cy="457200"/>
          </a:xfrm>
        </p:spPr>
        <p:txBody>
          <a:bodyPr/>
          <a:lstStyle>
            <a:lvl1pPr>
              <a:defRPr/>
            </a:lvl1pPr>
          </a:lstStyle>
          <a:p>
            <a:endParaRPr lang="en-US"/>
          </a:p>
        </p:txBody>
      </p:sp>
      <p:sp>
        <p:nvSpPr>
          <p:cNvPr id="3078"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3079" name="Rectangle 7"/>
          <p:cNvSpPr>
            <a:spLocks noGrp="1" noChangeArrowheads="1"/>
          </p:cNvSpPr>
          <p:nvPr>
            <p:ph type="sldNum" sz="quarter" idx="4"/>
          </p:nvPr>
        </p:nvSpPr>
        <p:spPr>
          <a:xfrm>
            <a:off x="6858000" y="6248400"/>
            <a:ext cx="1905000" cy="457200"/>
          </a:xfrm>
        </p:spPr>
        <p:txBody>
          <a:bodyPr/>
          <a:lstStyle>
            <a:lvl1pPr>
              <a:defRPr/>
            </a:lvl1pPr>
          </a:lstStyle>
          <a:p>
            <a:fld id="{01FC116C-C506-4F58-81B9-D0D0FD2037E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E55122-08B0-4A1E-BC10-8134F8BCB5F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7A8F38-4BB4-40E4-AC15-7D323E0192B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447800"/>
            <a:ext cx="4381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447800"/>
            <a:ext cx="4381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490026-94BC-46AD-8D90-46ACADD8D99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F44E6A1-C73F-4F5D-82FC-AE20AD10ACF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90CE736-EB1E-4FBA-8DFE-9A09B1AAA37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D7C76B6-B19B-4DFF-AB88-3B29F3858F5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7B6E118-CDD1-4CF2-9AEB-D9371EBE4AE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65C4F2-4256-465F-8947-3FE4CBF0EE3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2C767C-9143-4D9F-9752-890960582C6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228600"/>
            <a:ext cx="222885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5341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C982541-1826-42F0-899E-BDCB827A3E4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1588" y="1371600"/>
            <a:ext cx="8024812" cy="0"/>
          </a:xfrm>
          <a:prstGeom prst="line">
            <a:avLst/>
          </a:prstGeom>
          <a:noFill/>
          <a:ln w="50800">
            <a:solidFill>
              <a:schemeClr val="accent2"/>
            </a:solidFill>
            <a:round/>
            <a:headEnd type="none" w="sm" len="sm"/>
            <a:tailEnd type="none" w="sm" len="sm"/>
          </a:ln>
          <a:effectLst/>
        </p:spPr>
        <p:txBody>
          <a:bodyPr wrap="none" anchor="ctr"/>
          <a:lstStyle/>
          <a:p>
            <a:endParaRPr lang="en-US"/>
          </a:p>
        </p:txBody>
      </p:sp>
      <p:sp>
        <p:nvSpPr>
          <p:cNvPr id="1027" name="Rectangle 3"/>
          <p:cNvSpPr>
            <a:spLocks noGrp="1" noChangeArrowheads="1"/>
          </p:cNvSpPr>
          <p:nvPr>
            <p:ph type="title"/>
          </p:nvPr>
        </p:nvSpPr>
        <p:spPr bwMode="auto">
          <a:xfrm>
            <a:off x="304800" y="228600"/>
            <a:ext cx="8839200" cy="11049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228600" y="1447800"/>
            <a:ext cx="8915400" cy="51816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dt" sz="half" idx="2"/>
          </p:nvPr>
        </p:nvSpPr>
        <p:spPr bwMode="auto">
          <a:xfrm>
            <a:off x="381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defRPr sz="1400" b="0">
                <a:solidFill>
                  <a:schemeClr val="tx1"/>
                </a:solidFill>
              </a:defRPr>
            </a:lvl1pPr>
          </a:lstStyle>
          <a:p>
            <a:endParaRPr lang="en-US"/>
          </a:p>
        </p:txBody>
      </p:sp>
      <p:sp>
        <p:nvSpPr>
          <p:cNvPr id="1030" name="Rectangle 6"/>
          <p:cNvSpPr>
            <a:spLocks noGrp="1" noChangeArrowheads="1"/>
          </p:cNvSpPr>
          <p:nvPr>
            <p:ph type="ftr" sz="quarter" idx="3"/>
          </p:nvPr>
        </p:nvSpPr>
        <p:spPr bwMode="auto">
          <a:xfrm>
            <a:off x="3124200" y="61722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b="0">
                <a:solidFill>
                  <a:schemeClr val="tx1"/>
                </a:solidFill>
              </a:defRPr>
            </a:lvl1pPr>
          </a:lstStyle>
          <a:p>
            <a:endParaRPr lang="en-US"/>
          </a:p>
        </p:txBody>
      </p:sp>
      <p:sp>
        <p:nvSpPr>
          <p:cNvPr id="1031" name="Rectangle 7"/>
          <p:cNvSpPr>
            <a:spLocks noGrp="1" noChangeArrowheads="1"/>
          </p:cNvSpPr>
          <p:nvPr>
            <p:ph type="sldNum" sz="quarter" idx="4"/>
          </p:nvPr>
        </p:nvSpPr>
        <p:spPr bwMode="auto">
          <a:xfrm>
            <a:off x="6858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b="0">
                <a:solidFill>
                  <a:schemeClr val="tx1"/>
                </a:solidFill>
              </a:defRPr>
            </a:lvl1pPr>
          </a:lstStyle>
          <a:p>
            <a:fld id="{26DF09EF-DB7E-4318-98B7-7AA99F0AEE9C}"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3300">
          <a:solidFill>
            <a:srgbClr val="0F0C19"/>
          </a:solidFill>
          <a:latin typeface="+mj-lt"/>
          <a:ea typeface="+mj-ea"/>
          <a:cs typeface="+mj-cs"/>
        </a:defRPr>
      </a:lvl1pPr>
      <a:lvl2pPr algn="l" rtl="0" fontAlgn="base">
        <a:spcBef>
          <a:spcPct val="0"/>
        </a:spcBef>
        <a:spcAft>
          <a:spcPct val="0"/>
        </a:spcAft>
        <a:defRPr sz="3300">
          <a:solidFill>
            <a:srgbClr val="0F0C19"/>
          </a:solidFill>
          <a:latin typeface="Comic Sans MS" pitchFamily="66" charset="0"/>
        </a:defRPr>
      </a:lvl2pPr>
      <a:lvl3pPr algn="l" rtl="0" fontAlgn="base">
        <a:spcBef>
          <a:spcPct val="0"/>
        </a:spcBef>
        <a:spcAft>
          <a:spcPct val="0"/>
        </a:spcAft>
        <a:defRPr sz="3300">
          <a:solidFill>
            <a:srgbClr val="0F0C19"/>
          </a:solidFill>
          <a:latin typeface="Comic Sans MS" pitchFamily="66" charset="0"/>
        </a:defRPr>
      </a:lvl3pPr>
      <a:lvl4pPr algn="l" rtl="0" fontAlgn="base">
        <a:spcBef>
          <a:spcPct val="0"/>
        </a:spcBef>
        <a:spcAft>
          <a:spcPct val="0"/>
        </a:spcAft>
        <a:defRPr sz="3300">
          <a:solidFill>
            <a:srgbClr val="0F0C19"/>
          </a:solidFill>
          <a:latin typeface="Comic Sans MS" pitchFamily="66" charset="0"/>
        </a:defRPr>
      </a:lvl4pPr>
      <a:lvl5pPr algn="l" rtl="0" fontAlgn="base">
        <a:spcBef>
          <a:spcPct val="0"/>
        </a:spcBef>
        <a:spcAft>
          <a:spcPct val="0"/>
        </a:spcAft>
        <a:defRPr sz="3300">
          <a:solidFill>
            <a:srgbClr val="0F0C19"/>
          </a:solidFill>
          <a:latin typeface="Comic Sans MS" pitchFamily="66" charset="0"/>
        </a:defRPr>
      </a:lvl5pPr>
      <a:lvl6pPr marL="457200" algn="l" rtl="0" fontAlgn="base">
        <a:spcBef>
          <a:spcPct val="0"/>
        </a:spcBef>
        <a:spcAft>
          <a:spcPct val="0"/>
        </a:spcAft>
        <a:defRPr sz="3300">
          <a:solidFill>
            <a:srgbClr val="0F0C19"/>
          </a:solidFill>
          <a:latin typeface="Comic Sans MS" pitchFamily="66" charset="0"/>
        </a:defRPr>
      </a:lvl6pPr>
      <a:lvl7pPr marL="914400" algn="l" rtl="0" fontAlgn="base">
        <a:spcBef>
          <a:spcPct val="0"/>
        </a:spcBef>
        <a:spcAft>
          <a:spcPct val="0"/>
        </a:spcAft>
        <a:defRPr sz="3300">
          <a:solidFill>
            <a:srgbClr val="0F0C19"/>
          </a:solidFill>
          <a:latin typeface="Comic Sans MS" pitchFamily="66" charset="0"/>
        </a:defRPr>
      </a:lvl7pPr>
      <a:lvl8pPr marL="1371600" algn="l" rtl="0" fontAlgn="base">
        <a:spcBef>
          <a:spcPct val="0"/>
        </a:spcBef>
        <a:spcAft>
          <a:spcPct val="0"/>
        </a:spcAft>
        <a:defRPr sz="3300">
          <a:solidFill>
            <a:srgbClr val="0F0C19"/>
          </a:solidFill>
          <a:latin typeface="Comic Sans MS" pitchFamily="66" charset="0"/>
        </a:defRPr>
      </a:lvl8pPr>
      <a:lvl9pPr marL="1828800" algn="l" rtl="0" fontAlgn="base">
        <a:spcBef>
          <a:spcPct val="0"/>
        </a:spcBef>
        <a:spcAft>
          <a:spcPct val="0"/>
        </a:spcAft>
        <a:defRPr sz="3300">
          <a:solidFill>
            <a:srgbClr val="0F0C19"/>
          </a:solidFill>
          <a:latin typeface="Comic Sans MS" pitchFamily="66" charset="0"/>
        </a:defRPr>
      </a:lvl9pPr>
    </p:titleStyle>
    <p:bodyStyle>
      <a:lvl1pPr marL="342900" indent="-342900" algn="l" rtl="0" fontAlgn="base">
        <a:spcBef>
          <a:spcPct val="20000"/>
        </a:spcBef>
        <a:spcAft>
          <a:spcPct val="0"/>
        </a:spcAft>
        <a:buClr>
          <a:schemeClr val="accent2"/>
        </a:buClr>
        <a:buSzPct val="75000"/>
        <a:buFont typeface="Monotype Sorts" pitchFamily="2" charset="2"/>
        <a:buChar char="u"/>
        <a:defRPr sz="2600">
          <a:solidFill>
            <a:srgbClr val="0F0C19"/>
          </a:solidFill>
          <a:latin typeface="+mn-lt"/>
          <a:ea typeface="+mn-ea"/>
          <a:cs typeface="+mn-cs"/>
        </a:defRPr>
      </a:lvl1pPr>
      <a:lvl2pPr marL="742950" indent="-285750" algn="l" rtl="0" fontAlgn="base">
        <a:spcBef>
          <a:spcPct val="20000"/>
        </a:spcBef>
        <a:spcAft>
          <a:spcPct val="0"/>
        </a:spcAft>
        <a:buClr>
          <a:schemeClr val="tx1"/>
        </a:buClr>
        <a:buChar char="–"/>
        <a:defRPr sz="2200" b="1">
          <a:solidFill>
            <a:srgbClr val="0F0C19"/>
          </a:solidFill>
          <a:latin typeface="+mn-lt"/>
        </a:defRPr>
      </a:lvl2pPr>
      <a:lvl3pPr marL="1143000" indent="-228600" algn="l" rtl="0" fontAlgn="base">
        <a:spcBef>
          <a:spcPct val="20000"/>
        </a:spcBef>
        <a:spcAft>
          <a:spcPct val="0"/>
        </a:spcAft>
        <a:buClr>
          <a:schemeClr val="tx1"/>
        </a:buClr>
        <a:buChar char="»"/>
        <a:defRPr sz="2000" b="1">
          <a:solidFill>
            <a:srgbClr val="0F0C19"/>
          </a:solidFill>
          <a:latin typeface="+mn-lt"/>
        </a:defRPr>
      </a:lvl3pPr>
      <a:lvl4pPr marL="1600200" indent="-228600" algn="l" rtl="0" fontAlgn="base">
        <a:spcBef>
          <a:spcPct val="20000"/>
        </a:spcBef>
        <a:spcAft>
          <a:spcPct val="0"/>
        </a:spcAft>
        <a:buClr>
          <a:schemeClr val="accent2"/>
        </a:buClr>
        <a:buSzPct val="64000"/>
        <a:buFont typeface="Monotype Sorts" pitchFamily="2" charset="2"/>
        <a:buChar char="u"/>
        <a:defRPr sz="2000">
          <a:solidFill>
            <a:srgbClr val="0F0C19"/>
          </a:solidFill>
          <a:latin typeface="+mn-lt"/>
        </a:defRPr>
      </a:lvl4pPr>
      <a:lvl5pPr marL="2057400" indent="-228600" algn="l" rtl="0" fontAlgn="base">
        <a:spcBef>
          <a:spcPct val="20000"/>
        </a:spcBef>
        <a:spcAft>
          <a:spcPct val="0"/>
        </a:spcAft>
        <a:buClr>
          <a:schemeClr val="tx1"/>
        </a:buClr>
        <a:buChar char="–"/>
        <a:defRPr sz="2000">
          <a:solidFill>
            <a:srgbClr val="0F0C19"/>
          </a:solidFill>
          <a:latin typeface="+mn-lt"/>
        </a:defRPr>
      </a:lvl5pPr>
      <a:lvl6pPr marL="2514600" indent="-228600" algn="l" rtl="0" fontAlgn="base">
        <a:spcBef>
          <a:spcPct val="20000"/>
        </a:spcBef>
        <a:spcAft>
          <a:spcPct val="0"/>
        </a:spcAft>
        <a:buClr>
          <a:schemeClr val="tx1"/>
        </a:buClr>
        <a:buChar char="–"/>
        <a:defRPr sz="2000">
          <a:solidFill>
            <a:srgbClr val="0F0C19"/>
          </a:solidFill>
          <a:latin typeface="+mn-lt"/>
        </a:defRPr>
      </a:lvl6pPr>
      <a:lvl7pPr marL="2971800" indent="-228600" algn="l" rtl="0" fontAlgn="base">
        <a:spcBef>
          <a:spcPct val="20000"/>
        </a:spcBef>
        <a:spcAft>
          <a:spcPct val="0"/>
        </a:spcAft>
        <a:buClr>
          <a:schemeClr val="tx1"/>
        </a:buClr>
        <a:buChar char="–"/>
        <a:defRPr sz="2000">
          <a:solidFill>
            <a:srgbClr val="0F0C19"/>
          </a:solidFill>
          <a:latin typeface="+mn-lt"/>
        </a:defRPr>
      </a:lvl7pPr>
      <a:lvl8pPr marL="3429000" indent="-228600" algn="l" rtl="0" fontAlgn="base">
        <a:spcBef>
          <a:spcPct val="20000"/>
        </a:spcBef>
        <a:spcAft>
          <a:spcPct val="0"/>
        </a:spcAft>
        <a:buClr>
          <a:schemeClr val="tx1"/>
        </a:buClr>
        <a:buChar char="–"/>
        <a:defRPr sz="2000">
          <a:solidFill>
            <a:srgbClr val="0F0C19"/>
          </a:solidFill>
          <a:latin typeface="+mn-lt"/>
        </a:defRPr>
      </a:lvl8pPr>
      <a:lvl9pPr marL="3886200" indent="-228600" algn="l" rtl="0" fontAlgn="base">
        <a:spcBef>
          <a:spcPct val="20000"/>
        </a:spcBef>
        <a:spcAft>
          <a:spcPct val="0"/>
        </a:spcAft>
        <a:buClr>
          <a:schemeClr val="tx1"/>
        </a:buClr>
        <a:buChar char="–"/>
        <a:defRPr sz="2000">
          <a:solidFill>
            <a:srgbClr val="0F0C1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ctrTitle"/>
          </p:nvPr>
        </p:nvSpPr>
        <p:spPr>
          <a:xfrm>
            <a:off x="381000" y="2286000"/>
            <a:ext cx="8267700" cy="1143000"/>
          </a:xfrm>
        </p:spPr>
        <p:txBody>
          <a:bodyPr/>
          <a:lstStyle/>
          <a:p>
            <a:pPr algn="ctr"/>
            <a:r>
              <a:rPr lang="en-US" sz="2900"/>
              <a:t>How to find lots of bugs in real code with system-specific static analysis</a:t>
            </a:r>
          </a:p>
        </p:txBody>
      </p:sp>
      <p:sp>
        <p:nvSpPr>
          <p:cNvPr id="685059" name="Rectangle 3"/>
          <p:cNvSpPr>
            <a:spLocks noGrp="1" noChangeArrowheads="1"/>
          </p:cNvSpPr>
          <p:nvPr>
            <p:ph type="subTitle" idx="1"/>
          </p:nvPr>
        </p:nvSpPr>
        <p:spPr>
          <a:xfrm>
            <a:off x="628650" y="3905250"/>
            <a:ext cx="7486650" cy="1752600"/>
          </a:xfrm>
        </p:spPr>
        <p:txBody>
          <a:bodyPr/>
          <a:lstStyle/>
          <a:p>
            <a:r>
              <a:rPr lang="en-US" dirty="0"/>
              <a:t>Dawson </a:t>
            </a:r>
            <a:r>
              <a:rPr lang="en-US" dirty="0" err="1"/>
              <a:t>Engler</a:t>
            </a:r>
            <a:endParaRPr lang="en-US" dirty="0"/>
          </a:p>
          <a:p>
            <a:r>
              <a:rPr lang="en-US" dirty="0"/>
              <a:t>Stanford University</a:t>
            </a:r>
          </a:p>
          <a:p>
            <a:endParaRPr lang="en-US" dirty="0"/>
          </a:p>
          <a:p>
            <a:r>
              <a:rPr lang="en-US" sz="2400" dirty="0"/>
              <a:t>Ben </a:t>
            </a:r>
            <a:r>
              <a:rPr lang="en-US" sz="2400" dirty="0" err="1"/>
              <a:t>Chelf</a:t>
            </a:r>
            <a:r>
              <a:rPr lang="en-US" sz="2400" dirty="0"/>
              <a:t>, Andy Chou, Seth </a:t>
            </a:r>
            <a:r>
              <a:rPr lang="en-US" sz="2400" dirty="0" err="1"/>
              <a:t>Hallem</a:t>
            </a:r>
            <a:endParaRPr lang="en-US" sz="2400" dirty="0"/>
          </a:p>
          <a:p>
            <a:r>
              <a:rPr lang="en-US" sz="2400" dirty="0" err="1"/>
              <a:t>Coverity</a:t>
            </a:r>
            <a:endParaRPr lang="en-US" sz="2400" dirty="0"/>
          </a:p>
          <a:p>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a:noFill/>
          <a:ln/>
        </p:spPr>
        <p:txBody>
          <a:bodyPr/>
          <a:lstStyle/>
          <a:p>
            <a:r>
              <a:rPr lang="en-US"/>
              <a:t>The core static bug finding intuition</a:t>
            </a:r>
          </a:p>
        </p:txBody>
      </p:sp>
      <p:sp>
        <p:nvSpPr>
          <p:cNvPr id="929795" name="Rectangle 3"/>
          <p:cNvSpPr>
            <a:spLocks noGrp="1" noChangeArrowheads="1"/>
          </p:cNvSpPr>
          <p:nvPr>
            <p:ph type="body" idx="1"/>
          </p:nvPr>
        </p:nvSpPr>
        <p:spPr>
          <a:xfrm>
            <a:off x="228600" y="1371600"/>
            <a:ext cx="8915400" cy="5181600"/>
          </a:xfrm>
          <a:noFill/>
          <a:ln/>
        </p:spPr>
        <p:txBody>
          <a:bodyPr/>
          <a:lstStyle/>
          <a:p>
            <a:r>
              <a:rPr lang="en-US" sz="2200"/>
              <a:t>Systems software has many ad-hoc restrictions:</a:t>
            </a:r>
          </a:p>
          <a:p>
            <a:pPr lvl="1"/>
            <a:r>
              <a:rPr lang="en-US" sz="2000"/>
              <a:t>“acquire lock L before accessing shared variable X”</a:t>
            </a:r>
          </a:p>
          <a:p>
            <a:pPr lvl="1"/>
            <a:r>
              <a:rPr lang="en-US" sz="2000"/>
              <a:t>“disabled interrupts must be re-enabled” </a:t>
            </a:r>
          </a:p>
          <a:p>
            <a:pPr lvl="1"/>
            <a:r>
              <a:rPr lang="en-US" sz="2000"/>
              <a:t>Error = crashed system.  How to find?</a:t>
            </a:r>
          </a:p>
          <a:p>
            <a:r>
              <a:rPr lang="en-US" sz="2200"/>
              <a:t>Observation: rules can be checked with a compiler</a:t>
            </a:r>
          </a:p>
          <a:p>
            <a:pPr lvl="1"/>
            <a:r>
              <a:rPr lang="en-US" sz="2000"/>
              <a:t>scan source for “relevant” acts, check that correct.</a:t>
            </a:r>
          </a:p>
          <a:p>
            <a:pPr lvl="1"/>
            <a:r>
              <a:rPr lang="en-US" sz="2000"/>
              <a:t>E.g., to check “disabled interrupts must be re-enabled:” scan for calls to disable()/enable(), check matching, not done twice</a:t>
            </a:r>
          </a:p>
          <a:p>
            <a:r>
              <a:rPr lang="en-US" sz="2200"/>
              <a:t>Main problem:</a:t>
            </a:r>
          </a:p>
          <a:p>
            <a:pPr lvl="1"/>
            <a:r>
              <a:rPr lang="en-US" sz="2000"/>
              <a:t>compiler has machinery to check, but not knowledge</a:t>
            </a:r>
          </a:p>
          <a:p>
            <a:pPr lvl="1"/>
            <a:r>
              <a:rPr lang="en-US" sz="2000"/>
              <a:t>implementor has knowledge but not machinery</a:t>
            </a:r>
          </a:p>
          <a:p>
            <a:r>
              <a:rPr lang="en-US" sz="2200"/>
              <a:t>System-specific static analysis:</a:t>
            </a:r>
          </a:p>
          <a:p>
            <a:pPr lvl="1"/>
            <a:r>
              <a:rPr lang="en-US" sz="2000"/>
              <a:t>give implementors a framework to add easily-written, system-specific compiler extensions</a:t>
            </a:r>
          </a:p>
          <a:p>
            <a:pPr lvl="1"/>
            <a:endParaRPr lang="en-US" sz="20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226" name="Rectangle 2"/>
          <p:cNvSpPr>
            <a:spLocks noGrp="1" noChangeArrowheads="1"/>
          </p:cNvSpPr>
          <p:nvPr>
            <p:ph type="body" idx="1"/>
          </p:nvPr>
        </p:nvSpPr>
        <p:spPr>
          <a:xfrm>
            <a:off x="0" y="1371600"/>
            <a:ext cx="8915400" cy="5486400"/>
          </a:xfrm>
          <a:noFill/>
          <a:ln/>
        </p:spPr>
        <p:txBody>
          <a:bodyPr/>
          <a:lstStyle/>
          <a:p>
            <a:pPr>
              <a:lnSpc>
                <a:spcPct val="90000"/>
              </a:lnSpc>
            </a:pPr>
            <a:r>
              <a:rPr lang="en-US" sz="2200"/>
              <a:t>Implementation:  </a:t>
            </a:r>
          </a:p>
          <a:p>
            <a:pPr lvl="1">
              <a:lnSpc>
                <a:spcPct val="90000"/>
              </a:lnSpc>
            </a:pPr>
            <a:r>
              <a:rPr lang="en-US" sz="2000"/>
              <a:t>Extensions dynamically linked into EDG C compiler</a:t>
            </a:r>
          </a:p>
          <a:p>
            <a:pPr lvl="1">
              <a:lnSpc>
                <a:spcPct val="90000"/>
              </a:lnSpc>
              <a:buClrTx/>
              <a:buSzPct val="90000"/>
              <a:buFontTx/>
              <a:buChar char="•"/>
            </a:pPr>
            <a:r>
              <a:rPr lang="en-US" sz="2000">
                <a:effectLst>
                  <a:outerShdw blurRad="38100" dist="38100" dir="2700000" algn="tl">
                    <a:srgbClr val="C0C0C0"/>
                  </a:outerShdw>
                </a:effectLst>
              </a:rPr>
              <a:t>Applied down all paths (“flow sensitive”), across all procedures (“interprocedural”)  in input program source at compile time</a:t>
            </a:r>
            <a:r>
              <a:rPr lang="en-US">
                <a:effectLst>
                  <a:outerShdw blurRad="38100" dist="38100" dir="2700000" algn="tl">
                    <a:srgbClr val="C0C0C0"/>
                  </a:outerShdw>
                </a:effectLst>
              </a:rPr>
              <a:t>.</a:t>
            </a:r>
          </a:p>
          <a:p>
            <a:pPr lvl="1">
              <a:lnSpc>
                <a:spcPct val="90000"/>
              </a:lnSpc>
            </a:pPr>
            <a:endParaRPr lang="en-US" sz="2000"/>
          </a:p>
          <a:p>
            <a:pPr>
              <a:lnSpc>
                <a:spcPct val="90000"/>
              </a:lnSpc>
            </a:pPr>
            <a:endParaRPr lang="en-US" sz="22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r>
              <a:rPr lang="en-US" sz="2000"/>
              <a:t>Scalable: handles millions of lines of code </a:t>
            </a:r>
          </a:p>
          <a:p>
            <a:pPr lvl="1">
              <a:lnSpc>
                <a:spcPct val="90000"/>
              </a:lnSpc>
            </a:pPr>
            <a:r>
              <a:rPr lang="en-US" sz="2000"/>
              <a:t>Precise: says exactly what error was</a:t>
            </a:r>
          </a:p>
          <a:p>
            <a:pPr lvl="1">
              <a:lnSpc>
                <a:spcPct val="90000"/>
              </a:lnSpc>
            </a:pPr>
            <a:r>
              <a:rPr lang="en-US" sz="2000"/>
              <a:t>Immediate: finds bugs without having to execute path</a:t>
            </a:r>
          </a:p>
          <a:p>
            <a:pPr lvl="1">
              <a:lnSpc>
                <a:spcPct val="90000"/>
              </a:lnSpc>
            </a:pPr>
            <a:r>
              <a:rPr lang="en-US" sz="2000"/>
              <a:t>Effective: 1000s of bugs in Linux, OpenBSD, Commercial</a:t>
            </a:r>
          </a:p>
        </p:txBody>
      </p:sp>
      <p:sp>
        <p:nvSpPr>
          <p:cNvPr id="948227" name="Rectangle 3"/>
          <p:cNvSpPr>
            <a:spLocks noGrp="1" noChangeArrowheads="1"/>
          </p:cNvSpPr>
          <p:nvPr>
            <p:ph type="title"/>
          </p:nvPr>
        </p:nvSpPr>
        <p:spPr>
          <a:noFill/>
          <a:ln/>
        </p:spPr>
        <p:txBody>
          <a:bodyPr/>
          <a:lstStyle/>
          <a:p>
            <a:r>
              <a:rPr lang="en-US"/>
              <a:t>System-specific static analysis</a:t>
            </a:r>
          </a:p>
        </p:txBody>
      </p:sp>
      <p:grpSp>
        <p:nvGrpSpPr>
          <p:cNvPr id="948242" name="Group 18"/>
          <p:cNvGrpSpPr>
            <a:grpSpLocks/>
          </p:cNvGrpSpPr>
          <p:nvPr/>
        </p:nvGrpSpPr>
        <p:grpSpPr bwMode="auto">
          <a:xfrm>
            <a:off x="0" y="2786063"/>
            <a:ext cx="9102725" cy="2016125"/>
            <a:chOff x="0" y="2055"/>
            <a:chExt cx="5734" cy="1205"/>
          </a:xfrm>
        </p:grpSpPr>
        <p:sp>
          <p:nvSpPr>
            <p:cNvPr id="948243" name="Text Box 19"/>
            <p:cNvSpPr txBox="1">
              <a:spLocks noChangeArrowheads="1"/>
            </p:cNvSpPr>
            <p:nvPr/>
          </p:nvSpPr>
          <p:spPr bwMode="auto">
            <a:xfrm>
              <a:off x="846" y="2055"/>
              <a:ext cx="1762" cy="1205"/>
            </a:xfrm>
            <a:prstGeom prst="rect">
              <a:avLst/>
            </a:prstGeom>
            <a:noFill/>
            <a:ln w="38100">
              <a:noFill/>
              <a:miter lim="800000"/>
              <a:headEnd/>
              <a:tailEnd/>
            </a:ln>
            <a:effectLst/>
          </p:spPr>
          <p:txBody>
            <a:bodyPr wrap="none">
              <a:spAutoFit/>
            </a:bodyPr>
            <a:lstStyle/>
            <a:p>
              <a:pPr algn="l"/>
              <a:r>
                <a:rPr lang="en-US" sz="2100">
                  <a:solidFill>
                    <a:srgbClr val="CC0000"/>
                  </a:solidFill>
                </a:rPr>
                <a:t>save(flags);</a:t>
              </a:r>
            </a:p>
            <a:p>
              <a:pPr algn="l"/>
              <a:r>
                <a:rPr lang="en-US" sz="2100">
                  <a:solidFill>
                    <a:srgbClr val="CC0000"/>
                  </a:solidFill>
                </a:rPr>
                <a:t>cli();</a:t>
              </a:r>
            </a:p>
            <a:p>
              <a:pPr algn="l"/>
              <a:r>
                <a:rPr lang="en-US" sz="2100">
                  <a:solidFill>
                    <a:srgbClr val="CC0000"/>
                  </a:solidFill>
                </a:rPr>
                <a:t>if(!(buf = kmalloc()))</a:t>
              </a:r>
            </a:p>
            <a:p>
              <a:pPr algn="l"/>
              <a:r>
                <a:rPr lang="en-US" sz="2100">
                  <a:solidFill>
                    <a:srgbClr val="CC0000"/>
                  </a:solidFill>
                </a:rPr>
                <a:t>    return 0;</a:t>
              </a:r>
            </a:p>
            <a:p>
              <a:pPr algn="l"/>
              <a:r>
                <a:rPr lang="en-US" sz="2100">
                  <a:solidFill>
                    <a:srgbClr val="CC0000"/>
                  </a:solidFill>
                </a:rPr>
                <a:t>restore(flags);</a:t>
              </a:r>
            </a:p>
            <a:p>
              <a:pPr algn="l"/>
              <a:r>
                <a:rPr lang="en-US" sz="2100">
                  <a:solidFill>
                    <a:srgbClr val="CC0000"/>
                  </a:solidFill>
                </a:rPr>
                <a:t>return buf;</a:t>
              </a:r>
            </a:p>
          </p:txBody>
        </p:sp>
        <p:sp>
          <p:nvSpPr>
            <p:cNvPr id="948244" name="Rectangle 20"/>
            <p:cNvSpPr>
              <a:spLocks noChangeArrowheads="1"/>
            </p:cNvSpPr>
            <p:nvPr/>
          </p:nvSpPr>
          <p:spPr bwMode="auto">
            <a:xfrm>
              <a:off x="888" y="2112"/>
              <a:ext cx="1954" cy="1146"/>
            </a:xfrm>
            <a:prstGeom prst="rect">
              <a:avLst/>
            </a:prstGeom>
            <a:noFill/>
            <a:ln w="38100">
              <a:solidFill>
                <a:srgbClr val="000000"/>
              </a:solidFill>
              <a:miter lim="800000"/>
              <a:headEnd/>
              <a:tailEnd/>
            </a:ln>
            <a:effectLst/>
          </p:spPr>
          <p:txBody>
            <a:bodyPr anchor="ctr">
              <a:spAutoFit/>
            </a:bodyPr>
            <a:lstStyle/>
            <a:p>
              <a:endParaRPr lang="en-US"/>
            </a:p>
          </p:txBody>
        </p:sp>
        <p:sp>
          <p:nvSpPr>
            <p:cNvPr id="948245" name="Text Box 21"/>
            <p:cNvSpPr txBox="1">
              <a:spLocks noChangeArrowheads="1"/>
            </p:cNvSpPr>
            <p:nvPr/>
          </p:nvSpPr>
          <p:spPr bwMode="auto">
            <a:xfrm>
              <a:off x="0" y="2396"/>
              <a:ext cx="856" cy="709"/>
            </a:xfrm>
            <a:prstGeom prst="rect">
              <a:avLst/>
            </a:prstGeom>
            <a:noFill/>
            <a:ln w="38100">
              <a:noFill/>
              <a:miter lim="800000"/>
              <a:headEnd/>
              <a:tailEnd/>
            </a:ln>
            <a:effectLst/>
          </p:spPr>
          <p:txBody>
            <a:bodyPr wrap="none">
              <a:spAutoFit/>
            </a:bodyPr>
            <a:lstStyle/>
            <a:p>
              <a:pPr algn="l"/>
              <a:r>
                <a:rPr lang="en-US" sz="2400" b="0"/>
                <a:t>Linux</a:t>
              </a:r>
            </a:p>
            <a:p>
              <a:pPr algn="l"/>
              <a:r>
                <a:rPr lang="en-US" sz="2400" b="0"/>
                <a:t>drivers/</a:t>
              </a:r>
            </a:p>
            <a:p>
              <a:pPr algn="l"/>
              <a:r>
                <a:rPr lang="en-US" sz="2400" b="0"/>
                <a:t>raid5.c</a:t>
              </a:r>
            </a:p>
          </p:txBody>
        </p:sp>
        <p:sp>
          <p:nvSpPr>
            <p:cNvPr id="948246" name="Rectangle 22"/>
            <p:cNvSpPr>
              <a:spLocks noChangeArrowheads="1"/>
            </p:cNvSpPr>
            <p:nvPr/>
          </p:nvSpPr>
          <p:spPr bwMode="auto">
            <a:xfrm>
              <a:off x="2977" y="2442"/>
              <a:ext cx="1416" cy="544"/>
            </a:xfrm>
            <a:prstGeom prst="rect">
              <a:avLst/>
            </a:prstGeom>
            <a:solidFill>
              <a:schemeClr val="accent1"/>
            </a:solidFill>
            <a:ln w="38100">
              <a:solidFill>
                <a:srgbClr val="000000"/>
              </a:solidFill>
              <a:miter lim="800000"/>
              <a:headEnd/>
              <a:tailEnd/>
            </a:ln>
            <a:effectLst/>
          </p:spPr>
          <p:txBody>
            <a:bodyPr anchor="ctr">
              <a:spAutoFit/>
            </a:bodyPr>
            <a:lstStyle/>
            <a:p>
              <a:endParaRPr lang="en-US"/>
            </a:p>
          </p:txBody>
        </p:sp>
        <p:sp>
          <p:nvSpPr>
            <p:cNvPr id="948247" name="Text Box 23"/>
            <p:cNvSpPr txBox="1">
              <a:spLocks noChangeArrowheads="1"/>
            </p:cNvSpPr>
            <p:nvPr/>
          </p:nvSpPr>
          <p:spPr bwMode="auto">
            <a:xfrm>
              <a:off x="2979" y="2222"/>
              <a:ext cx="1319" cy="273"/>
            </a:xfrm>
            <a:prstGeom prst="rect">
              <a:avLst/>
            </a:prstGeom>
            <a:noFill/>
            <a:ln w="38100">
              <a:noFill/>
              <a:miter lim="800000"/>
              <a:headEnd/>
              <a:tailEnd/>
            </a:ln>
            <a:effectLst/>
          </p:spPr>
          <p:txBody>
            <a:bodyPr wrap="none">
              <a:spAutoFit/>
            </a:bodyPr>
            <a:lstStyle/>
            <a:p>
              <a:pPr algn="l"/>
              <a:r>
                <a:rPr lang="en-US" sz="2400" b="0">
                  <a:solidFill>
                    <a:srgbClr val="0F0C19"/>
                  </a:solidFill>
                </a:rPr>
                <a:t>EDG compiler</a:t>
              </a:r>
            </a:p>
          </p:txBody>
        </p:sp>
        <p:grpSp>
          <p:nvGrpSpPr>
            <p:cNvPr id="948248" name="Group 24"/>
            <p:cNvGrpSpPr>
              <a:grpSpLocks/>
            </p:cNvGrpSpPr>
            <p:nvPr/>
          </p:nvGrpSpPr>
          <p:grpSpPr bwMode="auto">
            <a:xfrm>
              <a:off x="3001" y="2607"/>
              <a:ext cx="1780" cy="524"/>
              <a:chOff x="2296" y="2856"/>
              <a:chExt cx="1780" cy="764"/>
            </a:xfrm>
          </p:grpSpPr>
          <p:sp>
            <p:nvSpPr>
              <p:cNvPr id="948249" name="Rectangle 25"/>
              <p:cNvSpPr>
                <a:spLocks noChangeArrowheads="1"/>
              </p:cNvSpPr>
              <p:nvPr/>
            </p:nvSpPr>
            <p:spPr bwMode="auto">
              <a:xfrm>
                <a:off x="2296" y="2856"/>
                <a:ext cx="1368" cy="372"/>
              </a:xfrm>
              <a:prstGeom prst="rect">
                <a:avLst/>
              </a:prstGeom>
              <a:solidFill>
                <a:srgbClr val="FFFF00"/>
              </a:solidFill>
              <a:ln w="38100">
                <a:solidFill>
                  <a:srgbClr val="000000"/>
                </a:solidFill>
                <a:miter lim="800000"/>
                <a:headEnd/>
                <a:tailEnd/>
              </a:ln>
              <a:effectLst/>
            </p:spPr>
            <p:txBody>
              <a:bodyPr anchor="ctr">
                <a:spAutoFit/>
              </a:bodyPr>
              <a:lstStyle/>
              <a:p>
                <a:endParaRPr lang="en-US"/>
              </a:p>
            </p:txBody>
          </p:sp>
          <p:sp>
            <p:nvSpPr>
              <p:cNvPr id="948250" name="Text Box 26"/>
              <p:cNvSpPr txBox="1">
                <a:spLocks noChangeArrowheads="1"/>
              </p:cNvSpPr>
              <p:nvPr/>
            </p:nvSpPr>
            <p:spPr bwMode="auto">
              <a:xfrm>
                <a:off x="2310" y="2873"/>
                <a:ext cx="1190" cy="399"/>
              </a:xfrm>
              <a:prstGeom prst="rect">
                <a:avLst/>
              </a:prstGeom>
              <a:noFill/>
              <a:ln w="38100">
                <a:noFill/>
                <a:miter lim="800000"/>
                <a:headEnd/>
                <a:tailEnd/>
              </a:ln>
              <a:effectLst/>
            </p:spPr>
            <p:txBody>
              <a:bodyPr wrap="none">
                <a:spAutoFit/>
              </a:bodyPr>
              <a:lstStyle/>
              <a:p>
                <a:pPr algn="l"/>
                <a:r>
                  <a:rPr lang="en-US" sz="2400" b="0"/>
                  <a:t> int checker</a:t>
                </a:r>
              </a:p>
            </p:txBody>
          </p:sp>
          <p:sp>
            <p:nvSpPr>
              <p:cNvPr id="948251" name="Text Box 27"/>
              <p:cNvSpPr txBox="1">
                <a:spLocks noChangeArrowheads="1"/>
              </p:cNvSpPr>
              <p:nvPr/>
            </p:nvSpPr>
            <p:spPr bwMode="auto">
              <a:xfrm>
                <a:off x="3960" y="3222"/>
                <a:ext cx="116" cy="398"/>
              </a:xfrm>
              <a:prstGeom prst="rect">
                <a:avLst/>
              </a:prstGeom>
              <a:noFill/>
              <a:ln w="38100">
                <a:noFill/>
                <a:miter lim="800000"/>
                <a:headEnd/>
                <a:tailEnd/>
              </a:ln>
              <a:effectLst/>
            </p:spPr>
            <p:txBody>
              <a:bodyPr wrap="none">
                <a:spAutoFit/>
              </a:bodyPr>
              <a:lstStyle/>
              <a:p>
                <a:pPr algn="l"/>
                <a:endParaRPr lang="en-US" sz="2400" b="0"/>
              </a:p>
            </p:txBody>
          </p:sp>
        </p:grpSp>
        <p:sp>
          <p:nvSpPr>
            <p:cNvPr id="948252" name="Text Box 28"/>
            <p:cNvSpPr txBox="1">
              <a:spLocks noChangeArrowheads="1"/>
            </p:cNvSpPr>
            <p:nvPr/>
          </p:nvSpPr>
          <p:spPr bwMode="auto">
            <a:xfrm>
              <a:off x="4525" y="2521"/>
              <a:ext cx="1209" cy="710"/>
            </a:xfrm>
            <a:prstGeom prst="rect">
              <a:avLst/>
            </a:prstGeom>
            <a:noFill/>
            <a:ln w="38100">
              <a:noFill/>
              <a:miter lim="800000"/>
              <a:headEnd/>
              <a:tailEnd/>
            </a:ln>
            <a:effectLst/>
          </p:spPr>
          <p:txBody>
            <a:bodyPr wrap="none">
              <a:spAutoFit/>
            </a:bodyPr>
            <a:lstStyle/>
            <a:p>
              <a:pPr algn="l"/>
              <a:r>
                <a:rPr lang="en-US" sz="2400" b="0">
                  <a:solidFill>
                    <a:srgbClr val="CC0000"/>
                  </a:solidFill>
                </a:rPr>
                <a:t>“did not re-</a:t>
              </a:r>
            </a:p>
            <a:p>
              <a:pPr algn="l"/>
              <a:r>
                <a:rPr lang="en-US" sz="2400" b="0">
                  <a:solidFill>
                    <a:srgbClr val="CC0000"/>
                  </a:solidFill>
                </a:rPr>
                <a:t>enable ints!”</a:t>
              </a:r>
            </a:p>
            <a:p>
              <a:pPr algn="l"/>
              <a:endParaRPr lang="en-US" sz="2400" b="0">
                <a:solidFill>
                  <a:srgbClr val="CC0000"/>
                </a:solidFill>
              </a:endParaRPr>
            </a:p>
          </p:txBody>
        </p:sp>
        <p:sp>
          <p:nvSpPr>
            <p:cNvPr id="948253" name="Line 29"/>
            <p:cNvSpPr>
              <a:spLocks noChangeShapeType="1"/>
            </p:cNvSpPr>
            <p:nvPr/>
          </p:nvSpPr>
          <p:spPr bwMode="auto">
            <a:xfrm flipV="1">
              <a:off x="4285" y="2689"/>
              <a:ext cx="324" cy="9"/>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48254" name="Line 30"/>
            <p:cNvSpPr>
              <a:spLocks noChangeShapeType="1"/>
            </p:cNvSpPr>
            <p:nvPr/>
          </p:nvSpPr>
          <p:spPr bwMode="auto">
            <a:xfrm flipV="1">
              <a:off x="2737" y="2689"/>
              <a:ext cx="348" cy="8"/>
            </a:xfrm>
            <a:prstGeom prst="line">
              <a:avLst/>
            </a:prstGeom>
            <a:noFill/>
            <a:ln w="38100">
              <a:solidFill>
                <a:srgbClr val="000000"/>
              </a:solidFill>
              <a:round/>
              <a:headEnd/>
              <a:tailEnd type="triangle" w="med" len="med"/>
            </a:ln>
            <a:effectLst/>
          </p:spPr>
          <p:txBody>
            <a:bodyPr anchor="ctr">
              <a:spAutoFit/>
            </a:bodyPr>
            <a:lstStyle/>
            <a:p>
              <a:endParaRPr 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p:txBody>
          <a:bodyPr/>
          <a:lstStyle/>
          <a:p>
            <a:r>
              <a:rPr lang="en-US"/>
              <a:t>A bit more detail</a:t>
            </a:r>
          </a:p>
        </p:txBody>
      </p:sp>
      <p:sp>
        <p:nvSpPr>
          <p:cNvPr id="916483" name="Rectangle 3"/>
          <p:cNvSpPr>
            <a:spLocks noGrp="1" noChangeArrowheads="1"/>
          </p:cNvSpPr>
          <p:nvPr>
            <p:ph type="body" idx="1"/>
          </p:nvPr>
        </p:nvSpPr>
        <p:spPr/>
        <p:txBody>
          <a:bodyPr/>
          <a:lstStyle/>
          <a:p>
            <a:endParaRPr lang="en-US"/>
          </a:p>
          <a:p>
            <a:endParaRPr lang="en-US"/>
          </a:p>
          <a:p>
            <a:pPr lvl="1"/>
            <a:endParaRPr lang="en-US"/>
          </a:p>
        </p:txBody>
      </p:sp>
      <p:sp>
        <p:nvSpPr>
          <p:cNvPr id="916484" name="Text Box 4"/>
          <p:cNvSpPr txBox="1">
            <a:spLocks noChangeArrowheads="1"/>
          </p:cNvSpPr>
          <p:nvPr/>
        </p:nvSpPr>
        <p:spPr bwMode="auto">
          <a:xfrm>
            <a:off x="0" y="1546225"/>
            <a:ext cx="7499350" cy="52736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rPr>
              <a:t>{ #include ”linux-includes.h” }</a:t>
            </a:r>
          </a:p>
          <a:p>
            <a:pPr algn="l" eaLnBrk="0" hangingPunct="0"/>
            <a:r>
              <a:rPr lang="en-US" sz="2000">
                <a:solidFill>
                  <a:srgbClr val="0F0C19"/>
                </a:solidFill>
                <a:latin typeface="Courier New" pitchFamily="49" charset="0"/>
              </a:rPr>
              <a:t>sm chk_interrupts {</a:t>
            </a:r>
          </a:p>
          <a:p>
            <a:pPr algn="l" eaLnBrk="0" hangingPunct="0"/>
            <a:r>
              <a:rPr lang="en-US" sz="2000">
                <a:solidFill>
                  <a:srgbClr val="0F0C19"/>
                </a:solidFill>
                <a:latin typeface="Courier New" pitchFamily="49" charset="0"/>
              </a:rPr>
              <a:t> decl { unsigned } flags;</a:t>
            </a:r>
          </a:p>
          <a:p>
            <a:pPr algn="l" eaLnBrk="0" hangingPunct="0"/>
            <a:r>
              <a:rPr lang="en-US" sz="2000">
                <a:solidFill>
                  <a:srgbClr val="0F0C19"/>
                </a:solidFill>
                <a:latin typeface="Courier New" pitchFamily="49" charset="0"/>
              </a:rPr>
              <a:t> // named patterns  </a:t>
            </a:r>
          </a:p>
          <a:p>
            <a:pPr algn="l" eaLnBrk="0" hangingPunct="0"/>
            <a:r>
              <a:rPr lang="en-US" sz="2000">
                <a:solidFill>
                  <a:srgbClr val="0F0C19"/>
                </a:solidFill>
                <a:latin typeface="Courier New" pitchFamily="49" charset="0"/>
              </a:rPr>
              <a:t> pat enable = { sti(); }              </a:t>
            </a:r>
          </a:p>
          <a:p>
            <a:pPr algn="l" eaLnBrk="0" hangingPunct="0"/>
            <a:r>
              <a:rPr lang="en-US" sz="2000">
                <a:solidFill>
                  <a:srgbClr val="0F0C19"/>
                </a:solidFill>
                <a:latin typeface="Courier New" pitchFamily="49" charset="0"/>
              </a:rPr>
              <a:t>       | { restore_flags(flags); };  </a:t>
            </a:r>
          </a:p>
          <a:p>
            <a:pPr algn="l" eaLnBrk="0" hangingPunct="0"/>
            <a:r>
              <a:rPr lang="en-US" sz="2000">
                <a:solidFill>
                  <a:srgbClr val="0F0C19"/>
                </a:solidFill>
                <a:latin typeface="Courier New" pitchFamily="49" charset="0"/>
              </a:rPr>
              <a:t> pat disable = { cli(); };</a:t>
            </a:r>
          </a:p>
          <a:p>
            <a:pPr algn="l" eaLnBrk="0" hangingPunct="0"/>
            <a:endParaRPr lang="en-US" sz="2000">
              <a:solidFill>
                <a:srgbClr val="0F0C19"/>
              </a:solidFill>
              <a:latin typeface="Courier New" pitchFamily="49" charset="0"/>
            </a:endParaRPr>
          </a:p>
          <a:p>
            <a:pPr algn="l" eaLnBrk="0" hangingPunct="0"/>
            <a:r>
              <a:rPr lang="en-US" sz="2000">
                <a:solidFill>
                  <a:srgbClr val="0F0C19"/>
                </a:solidFill>
                <a:latin typeface="Courier New" pitchFamily="49" charset="0"/>
              </a:rPr>
              <a:t> // states   </a:t>
            </a:r>
          </a:p>
          <a:p>
            <a:pPr algn="l" eaLnBrk="0" hangingPunct="0"/>
            <a:r>
              <a:rPr lang="en-US" sz="2000">
                <a:solidFill>
                  <a:srgbClr val="0F0C19"/>
                </a:solidFill>
                <a:latin typeface="Courier New" pitchFamily="49" charset="0"/>
              </a:rPr>
              <a:t> </a:t>
            </a:r>
            <a:r>
              <a:rPr lang="en-US" sz="2000">
                <a:solidFill>
                  <a:schemeClr val="bg2"/>
                </a:solidFill>
                <a:latin typeface="Courier New" pitchFamily="49" charset="0"/>
              </a:rPr>
              <a:t>is_enabled</a:t>
            </a:r>
            <a:r>
              <a:rPr lang="en-US" sz="2000">
                <a:solidFill>
                  <a:srgbClr val="0F0C19"/>
                </a:solidFill>
                <a:latin typeface="Courier New" pitchFamily="49" charset="0"/>
              </a:rPr>
              <a:t>: disable ==&gt; is_disabled     </a:t>
            </a:r>
          </a:p>
          <a:p>
            <a:pPr algn="l" eaLnBrk="0" hangingPunct="0"/>
            <a:r>
              <a:rPr lang="en-US" sz="2000">
                <a:solidFill>
                  <a:srgbClr val="0F0C19"/>
                </a:solidFill>
                <a:latin typeface="Courier New" pitchFamily="49" charset="0"/>
              </a:rPr>
              <a:t>   | </a:t>
            </a:r>
            <a:r>
              <a:rPr lang="en-US" sz="2000">
                <a:solidFill>
                  <a:srgbClr val="CC0000"/>
                </a:solidFill>
                <a:latin typeface="Courier New" pitchFamily="49" charset="0"/>
              </a:rPr>
              <a:t>enable </a:t>
            </a:r>
            <a:r>
              <a:rPr lang="en-US" sz="2000">
                <a:solidFill>
                  <a:srgbClr val="000000"/>
                </a:solidFill>
                <a:latin typeface="Courier New" pitchFamily="49" charset="0"/>
              </a:rPr>
              <a:t>==&gt; {</a:t>
            </a:r>
            <a:r>
              <a:rPr lang="en-US" sz="2000">
                <a:solidFill>
                  <a:srgbClr val="CC0000"/>
                </a:solidFill>
                <a:latin typeface="Courier New" pitchFamily="49" charset="0"/>
              </a:rPr>
              <a:t> err("double enable");</a:t>
            </a:r>
            <a:r>
              <a:rPr lang="en-US" sz="2000">
                <a:solidFill>
                  <a:srgbClr val="000000"/>
                </a:solidFill>
                <a:latin typeface="Courier New" pitchFamily="49" charset="0"/>
              </a:rPr>
              <a:t> }</a:t>
            </a:r>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  </a:t>
            </a:r>
          </a:p>
          <a:p>
            <a:pPr algn="l" eaLnBrk="0" hangingPunct="0"/>
            <a:r>
              <a:rPr lang="en-US" sz="2000">
                <a:solidFill>
                  <a:srgbClr val="0F0C19"/>
                </a:solidFill>
                <a:latin typeface="Courier New" pitchFamily="49" charset="0"/>
              </a:rPr>
              <a:t> is_disabled: </a:t>
            </a:r>
            <a:r>
              <a:rPr lang="en-US" sz="2000">
                <a:solidFill>
                  <a:schemeClr val="bg2"/>
                </a:solidFill>
                <a:latin typeface="Courier New" pitchFamily="49" charset="0"/>
              </a:rPr>
              <a:t>enable </a:t>
            </a:r>
            <a:r>
              <a:rPr lang="en-US" sz="2000">
                <a:solidFill>
                  <a:srgbClr val="0F0C19"/>
                </a:solidFill>
                <a:latin typeface="Courier New" pitchFamily="49" charset="0"/>
              </a:rPr>
              <a:t>==&gt; </a:t>
            </a:r>
            <a:r>
              <a:rPr lang="en-US" sz="2000">
                <a:solidFill>
                  <a:schemeClr val="bg2"/>
                </a:solidFill>
                <a:latin typeface="Courier New" pitchFamily="49" charset="0"/>
              </a:rPr>
              <a:t>is_enabled</a:t>
            </a:r>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a:t>
            </a:r>
            <a:r>
              <a:rPr lang="en-US" sz="2000">
                <a:solidFill>
                  <a:srgbClr val="000000"/>
                </a:solidFill>
                <a:latin typeface="Courier New" pitchFamily="49" charset="0"/>
              </a:rPr>
              <a:t>|</a:t>
            </a:r>
            <a:r>
              <a:rPr lang="en-US" sz="2000">
                <a:solidFill>
                  <a:srgbClr val="CC0000"/>
                </a:solidFill>
                <a:latin typeface="Courier New" pitchFamily="49" charset="0"/>
              </a:rPr>
              <a:t> disable </a:t>
            </a:r>
            <a:r>
              <a:rPr lang="en-US" sz="2000">
                <a:solidFill>
                  <a:srgbClr val="000000"/>
                </a:solidFill>
                <a:latin typeface="Courier New" pitchFamily="49" charset="0"/>
              </a:rPr>
              <a:t>==&gt; {</a:t>
            </a:r>
            <a:r>
              <a:rPr lang="en-US" sz="2000">
                <a:solidFill>
                  <a:srgbClr val="CC0000"/>
                </a:solidFill>
                <a:latin typeface="Courier New" pitchFamily="49" charset="0"/>
              </a:rPr>
              <a:t> err("double disable"); </a:t>
            </a:r>
            <a:r>
              <a:rPr lang="en-US" sz="2000">
                <a:solidFill>
                  <a:srgbClr val="000000"/>
                </a:solidFill>
                <a:latin typeface="Courier New" pitchFamily="49" charset="0"/>
              </a:rPr>
              <a:t>}</a:t>
            </a:r>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a:t>
            </a:r>
            <a:r>
              <a:rPr lang="en-US" sz="2000">
                <a:solidFill>
                  <a:srgbClr val="000000"/>
                </a:solidFill>
                <a:latin typeface="Courier New" pitchFamily="49" charset="0"/>
              </a:rPr>
              <a:t>|</a:t>
            </a:r>
            <a:r>
              <a:rPr lang="en-US" sz="2000">
                <a:solidFill>
                  <a:srgbClr val="CC0000"/>
                </a:solidFill>
                <a:latin typeface="Courier New" pitchFamily="49" charset="0"/>
              </a:rPr>
              <a:t> $end_of_path$</a:t>
            </a:r>
            <a:r>
              <a:rPr lang="en-US" sz="2000">
                <a:solidFill>
                  <a:srgbClr val="000000"/>
                </a:solidFill>
                <a:latin typeface="Courier New" pitchFamily="49" charset="0"/>
              </a:rPr>
              <a:t> ==&gt; </a:t>
            </a:r>
            <a:r>
              <a:rPr lang="en-US" sz="2000">
                <a:solidFill>
                  <a:srgbClr val="CC0000"/>
                </a:solidFill>
                <a:latin typeface="Courier New" pitchFamily="49" charset="0"/>
              </a:rPr>
              <a:t>       </a:t>
            </a:r>
          </a:p>
          <a:p>
            <a:pPr algn="l" eaLnBrk="0" hangingPunct="0"/>
            <a:r>
              <a:rPr lang="en-US" sz="2000">
                <a:solidFill>
                  <a:srgbClr val="CC0000"/>
                </a:solidFill>
                <a:latin typeface="Courier New" pitchFamily="49" charset="0"/>
              </a:rPr>
              <a:t>   </a:t>
            </a:r>
            <a:r>
              <a:rPr lang="en-US" sz="2000">
                <a:solidFill>
                  <a:srgbClr val="000000"/>
                </a:solidFill>
                <a:latin typeface="Courier New" pitchFamily="49" charset="0"/>
              </a:rPr>
              <a:t> {</a:t>
            </a:r>
            <a:r>
              <a:rPr lang="en-US" sz="2000">
                <a:solidFill>
                  <a:srgbClr val="CC0000"/>
                </a:solidFill>
                <a:latin typeface="Courier New" pitchFamily="49" charset="0"/>
              </a:rPr>
              <a:t> err("exiting w/intr disabled!");</a:t>
            </a:r>
            <a:r>
              <a:rPr lang="en-US" sz="2000">
                <a:solidFill>
                  <a:srgbClr val="000000"/>
                </a:solidFill>
                <a:latin typeface="Courier New" pitchFamily="49" charset="0"/>
              </a:rPr>
              <a:t> }</a:t>
            </a:r>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 }</a:t>
            </a:r>
            <a:endParaRPr lang="en-US" sz="2000">
              <a:solidFill>
                <a:schemeClr val="tx1"/>
              </a:solidFill>
              <a:latin typeface="Courier New" pitchFamily="49" charset="0"/>
            </a:endParaRPr>
          </a:p>
        </p:txBody>
      </p:sp>
      <p:grpSp>
        <p:nvGrpSpPr>
          <p:cNvPr id="916485" name="Group 5"/>
          <p:cNvGrpSpPr>
            <a:grpSpLocks/>
          </p:cNvGrpSpPr>
          <p:nvPr/>
        </p:nvGrpSpPr>
        <p:grpSpPr bwMode="auto">
          <a:xfrm>
            <a:off x="5813425" y="727075"/>
            <a:ext cx="3201988" cy="5330825"/>
            <a:chOff x="3458" y="662"/>
            <a:chExt cx="2017" cy="3358"/>
          </a:xfrm>
        </p:grpSpPr>
        <p:sp>
          <p:nvSpPr>
            <p:cNvPr id="916486" name="Oval 6"/>
            <p:cNvSpPr>
              <a:spLocks noChangeArrowheads="1"/>
            </p:cNvSpPr>
            <p:nvPr/>
          </p:nvSpPr>
          <p:spPr bwMode="auto">
            <a:xfrm>
              <a:off x="4260" y="1236"/>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916487" name="Text Box 7"/>
            <p:cNvSpPr txBox="1">
              <a:spLocks noChangeArrowheads="1"/>
            </p:cNvSpPr>
            <p:nvPr/>
          </p:nvSpPr>
          <p:spPr bwMode="auto">
            <a:xfrm>
              <a:off x="4262" y="1298"/>
              <a:ext cx="642" cy="404"/>
            </a:xfrm>
            <a:prstGeom prst="rect">
              <a:avLst/>
            </a:prstGeom>
            <a:noFill/>
            <a:ln w="38100">
              <a:noFill/>
              <a:miter lim="800000"/>
              <a:headEnd/>
              <a:tailEnd/>
            </a:ln>
            <a:effectLst/>
          </p:spPr>
          <p:txBody>
            <a:bodyPr wrap="none">
              <a:spAutoFit/>
            </a:bodyPr>
            <a:lstStyle/>
            <a:p>
              <a:pPr algn="l"/>
              <a:r>
                <a:rPr lang="en-US" sz="1800">
                  <a:solidFill>
                    <a:srgbClr val="0F0C19"/>
                  </a:solidFill>
                </a:rPr>
                <a:t>   Is</a:t>
              </a:r>
            </a:p>
            <a:p>
              <a:pPr algn="l"/>
              <a:r>
                <a:rPr lang="en-US" sz="1800">
                  <a:solidFill>
                    <a:srgbClr val="0F0C19"/>
                  </a:solidFill>
                </a:rPr>
                <a:t>enabled</a:t>
              </a:r>
              <a:endParaRPr lang="en-US" sz="2400" b="0"/>
            </a:p>
          </p:txBody>
        </p:sp>
        <p:sp>
          <p:nvSpPr>
            <p:cNvPr id="916488" name="Line 8"/>
            <p:cNvSpPr>
              <a:spLocks noChangeShapeType="1"/>
            </p:cNvSpPr>
            <p:nvPr/>
          </p:nvSpPr>
          <p:spPr bwMode="auto">
            <a:xfrm>
              <a:off x="4608" y="912"/>
              <a:ext cx="0" cy="312"/>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16489" name="Text Box 9"/>
            <p:cNvSpPr txBox="1">
              <a:spLocks noChangeArrowheads="1"/>
            </p:cNvSpPr>
            <p:nvPr/>
          </p:nvSpPr>
          <p:spPr bwMode="auto">
            <a:xfrm>
              <a:off x="4358" y="2522"/>
              <a:ext cx="681" cy="404"/>
            </a:xfrm>
            <a:prstGeom prst="rect">
              <a:avLst/>
            </a:prstGeom>
            <a:noFill/>
            <a:ln w="38100">
              <a:noFill/>
              <a:miter lim="800000"/>
              <a:headEnd/>
              <a:tailEnd/>
            </a:ln>
            <a:effectLst/>
          </p:spPr>
          <p:txBody>
            <a:bodyPr wrap="none">
              <a:spAutoFit/>
            </a:bodyPr>
            <a:lstStyle/>
            <a:p>
              <a:pPr algn="l"/>
              <a:r>
                <a:rPr lang="en-US" sz="1800">
                  <a:solidFill>
                    <a:schemeClr val="bg1"/>
                  </a:solidFill>
                </a:rPr>
                <a:t>   Is </a:t>
              </a:r>
            </a:p>
            <a:p>
              <a:pPr algn="l"/>
              <a:r>
                <a:rPr lang="en-US" sz="1800">
                  <a:solidFill>
                    <a:schemeClr val="bg1"/>
                  </a:solidFill>
                </a:rPr>
                <a:t>disabled</a:t>
              </a:r>
              <a:endParaRPr lang="en-US" sz="2400" b="0"/>
            </a:p>
          </p:txBody>
        </p:sp>
        <p:sp>
          <p:nvSpPr>
            <p:cNvPr id="916490" name="Text Box 10"/>
            <p:cNvSpPr txBox="1">
              <a:spLocks noChangeArrowheads="1"/>
            </p:cNvSpPr>
            <p:nvPr/>
          </p:nvSpPr>
          <p:spPr bwMode="auto">
            <a:xfrm>
              <a:off x="4648" y="1919"/>
              <a:ext cx="650" cy="250"/>
            </a:xfrm>
            <a:prstGeom prst="rect">
              <a:avLst/>
            </a:prstGeom>
            <a:noFill/>
            <a:ln w="38100">
              <a:noFill/>
              <a:miter lim="800000"/>
              <a:headEnd/>
              <a:tailEnd/>
            </a:ln>
            <a:effectLst/>
          </p:spPr>
          <p:txBody>
            <a:bodyPr wrap="none">
              <a:spAutoFit/>
            </a:bodyPr>
            <a:lstStyle/>
            <a:p>
              <a:pPr algn="l"/>
              <a:r>
                <a:rPr lang="en-US" sz="2000">
                  <a:solidFill>
                    <a:schemeClr val="bg1"/>
                  </a:solidFill>
                </a:rPr>
                <a:t>disable</a:t>
              </a:r>
              <a:endParaRPr lang="en-US" sz="2400">
                <a:solidFill>
                  <a:schemeClr val="bg1"/>
                </a:solidFill>
              </a:endParaRPr>
            </a:p>
          </p:txBody>
        </p:sp>
        <p:sp>
          <p:nvSpPr>
            <p:cNvPr id="916491" name="Text Box 11"/>
            <p:cNvSpPr txBox="1">
              <a:spLocks noChangeArrowheads="1"/>
            </p:cNvSpPr>
            <p:nvPr/>
          </p:nvSpPr>
          <p:spPr bwMode="auto">
            <a:xfrm>
              <a:off x="4394" y="3614"/>
              <a:ext cx="514" cy="231"/>
            </a:xfrm>
            <a:prstGeom prst="rect">
              <a:avLst/>
            </a:prstGeom>
            <a:noFill/>
            <a:ln w="38100">
              <a:noFill/>
              <a:miter lim="800000"/>
              <a:headEnd/>
              <a:tailEnd/>
            </a:ln>
            <a:effectLst/>
          </p:spPr>
          <p:txBody>
            <a:bodyPr>
              <a:spAutoFit/>
            </a:bodyPr>
            <a:lstStyle/>
            <a:p>
              <a:pPr algn="l"/>
              <a:r>
                <a:rPr lang="en-US" sz="1800"/>
                <a:t>error</a:t>
              </a:r>
              <a:endParaRPr lang="en-US" sz="2400" b="0"/>
            </a:p>
          </p:txBody>
        </p:sp>
        <p:sp>
          <p:nvSpPr>
            <p:cNvPr id="916492" name="Text Box 12"/>
            <p:cNvSpPr txBox="1">
              <a:spLocks noChangeArrowheads="1"/>
            </p:cNvSpPr>
            <p:nvPr/>
          </p:nvSpPr>
          <p:spPr bwMode="auto">
            <a:xfrm>
              <a:off x="4310" y="662"/>
              <a:ext cx="498" cy="231"/>
            </a:xfrm>
            <a:prstGeom prst="rect">
              <a:avLst/>
            </a:prstGeom>
            <a:noFill/>
            <a:ln w="38100">
              <a:noFill/>
              <a:miter lim="800000"/>
              <a:headEnd/>
              <a:tailEnd/>
            </a:ln>
            <a:effectLst/>
          </p:spPr>
          <p:txBody>
            <a:bodyPr wrap="none">
              <a:spAutoFit/>
            </a:bodyPr>
            <a:lstStyle/>
            <a:p>
              <a:pPr algn="l"/>
              <a:r>
                <a:rPr lang="en-US" sz="1800">
                  <a:solidFill>
                    <a:srgbClr val="0F0C19"/>
                  </a:solidFill>
                </a:rPr>
                <a:t>initial</a:t>
              </a:r>
              <a:endParaRPr lang="en-US" sz="2400" b="0"/>
            </a:p>
          </p:txBody>
        </p:sp>
        <p:sp>
          <p:nvSpPr>
            <p:cNvPr id="916493" name="Line 13"/>
            <p:cNvSpPr>
              <a:spLocks noChangeShapeType="1"/>
            </p:cNvSpPr>
            <p:nvPr/>
          </p:nvSpPr>
          <p:spPr bwMode="auto">
            <a:xfrm>
              <a:off x="4608" y="2988"/>
              <a:ext cx="0" cy="468"/>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16494" name="Text Box 14"/>
            <p:cNvSpPr txBox="1">
              <a:spLocks noChangeArrowheads="1"/>
            </p:cNvSpPr>
            <p:nvPr/>
          </p:nvSpPr>
          <p:spPr bwMode="auto">
            <a:xfrm>
              <a:off x="3458" y="1619"/>
              <a:ext cx="606" cy="250"/>
            </a:xfrm>
            <a:prstGeom prst="rect">
              <a:avLst/>
            </a:prstGeom>
            <a:noFill/>
            <a:ln w="38100">
              <a:noFill/>
              <a:miter lim="800000"/>
              <a:headEnd/>
              <a:tailEnd/>
            </a:ln>
            <a:effectLst/>
          </p:spPr>
          <p:txBody>
            <a:bodyPr wrap="none">
              <a:spAutoFit/>
            </a:bodyPr>
            <a:lstStyle/>
            <a:p>
              <a:pPr algn="l"/>
              <a:r>
                <a:rPr lang="en-US" sz="2000">
                  <a:solidFill>
                    <a:srgbClr val="CC0000"/>
                  </a:solidFill>
                </a:rPr>
                <a:t>enable</a:t>
              </a:r>
            </a:p>
          </p:txBody>
        </p:sp>
        <p:sp>
          <p:nvSpPr>
            <p:cNvPr id="916495" name="Line 15"/>
            <p:cNvSpPr>
              <a:spLocks noChangeShapeType="1"/>
            </p:cNvSpPr>
            <p:nvPr/>
          </p:nvSpPr>
          <p:spPr bwMode="auto">
            <a:xfrm>
              <a:off x="4668" y="1800"/>
              <a:ext cx="0" cy="648"/>
            </a:xfrm>
            <a:prstGeom prst="line">
              <a:avLst/>
            </a:prstGeom>
            <a:noFill/>
            <a:ln w="38100">
              <a:solidFill>
                <a:srgbClr val="000000"/>
              </a:solidFill>
              <a:round/>
              <a:headEnd/>
              <a:tailEnd type="triangle" w="med" len="med"/>
            </a:ln>
            <a:effectLst/>
          </p:spPr>
          <p:txBody>
            <a:bodyPr wrap="none" anchor="ctr">
              <a:spAutoFit/>
            </a:bodyPr>
            <a:lstStyle/>
            <a:p>
              <a:endParaRPr lang="en-US"/>
            </a:p>
          </p:txBody>
        </p:sp>
        <p:sp>
          <p:nvSpPr>
            <p:cNvPr id="916496" name="Line 16"/>
            <p:cNvSpPr>
              <a:spLocks noChangeShapeType="1"/>
            </p:cNvSpPr>
            <p:nvPr/>
          </p:nvSpPr>
          <p:spPr bwMode="auto">
            <a:xfrm flipV="1">
              <a:off x="4488" y="1788"/>
              <a:ext cx="0" cy="672"/>
            </a:xfrm>
            <a:prstGeom prst="line">
              <a:avLst/>
            </a:prstGeom>
            <a:noFill/>
            <a:ln w="38100">
              <a:solidFill>
                <a:srgbClr val="000000"/>
              </a:solidFill>
              <a:round/>
              <a:headEnd/>
              <a:tailEnd type="triangle" w="med" len="med"/>
            </a:ln>
            <a:effectLst/>
          </p:spPr>
          <p:txBody>
            <a:bodyPr wrap="none" anchor="ctr">
              <a:spAutoFit/>
            </a:bodyPr>
            <a:lstStyle/>
            <a:p>
              <a:endParaRPr lang="en-US"/>
            </a:p>
          </p:txBody>
        </p:sp>
        <p:sp>
          <p:nvSpPr>
            <p:cNvPr id="916497" name="Oval 17"/>
            <p:cNvSpPr>
              <a:spLocks noChangeArrowheads="1"/>
            </p:cNvSpPr>
            <p:nvPr/>
          </p:nvSpPr>
          <p:spPr bwMode="auto">
            <a:xfrm>
              <a:off x="4308" y="3456"/>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916498" name="Oval 18"/>
            <p:cNvSpPr>
              <a:spLocks noChangeArrowheads="1"/>
            </p:cNvSpPr>
            <p:nvPr/>
          </p:nvSpPr>
          <p:spPr bwMode="auto">
            <a:xfrm>
              <a:off x="4356" y="2460"/>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916499" name="Text Box 19"/>
            <p:cNvSpPr txBox="1">
              <a:spLocks noChangeArrowheads="1"/>
            </p:cNvSpPr>
            <p:nvPr/>
          </p:nvSpPr>
          <p:spPr bwMode="auto">
            <a:xfrm>
              <a:off x="4048" y="3059"/>
              <a:ext cx="650" cy="250"/>
            </a:xfrm>
            <a:prstGeom prst="rect">
              <a:avLst/>
            </a:prstGeom>
            <a:noFill/>
            <a:ln w="38100">
              <a:noFill/>
              <a:miter lim="800000"/>
              <a:headEnd/>
              <a:tailEnd/>
            </a:ln>
            <a:effectLst/>
          </p:spPr>
          <p:txBody>
            <a:bodyPr wrap="none">
              <a:spAutoFit/>
            </a:bodyPr>
            <a:lstStyle/>
            <a:p>
              <a:pPr algn="l"/>
              <a:r>
                <a:rPr lang="en-US" sz="2000">
                  <a:solidFill>
                    <a:srgbClr val="CC0000"/>
                  </a:solidFill>
                </a:rPr>
                <a:t>disable</a:t>
              </a:r>
              <a:endParaRPr lang="en-US" sz="2400">
                <a:solidFill>
                  <a:schemeClr val="bg1"/>
                </a:solidFill>
              </a:endParaRPr>
            </a:p>
          </p:txBody>
        </p:sp>
        <p:sp>
          <p:nvSpPr>
            <p:cNvPr id="916500" name="Freeform 20"/>
            <p:cNvSpPr>
              <a:spLocks/>
            </p:cNvSpPr>
            <p:nvPr/>
          </p:nvSpPr>
          <p:spPr bwMode="auto">
            <a:xfrm flipH="1">
              <a:off x="3828" y="1500"/>
              <a:ext cx="522" cy="2460"/>
            </a:xfrm>
            <a:custGeom>
              <a:avLst/>
              <a:gdLst/>
              <a:ahLst/>
              <a:cxnLst>
                <a:cxn ang="0">
                  <a:pos x="0" y="0"/>
                </a:cxn>
                <a:cxn ang="0">
                  <a:pos x="696" y="708"/>
                </a:cxn>
                <a:cxn ang="0">
                  <a:pos x="396" y="2232"/>
                </a:cxn>
                <a:cxn ang="0">
                  <a:pos x="48" y="2364"/>
                </a:cxn>
              </a:cxnLst>
              <a:rect l="0" t="0" r="r" b="b"/>
              <a:pathLst>
                <a:path w="762" h="2508">
                  <a:moveTo>
                    <a:pt x="0" y="0"/>
                  </a:moveTo>
                  <a:cubicBezTo>
                    <a:pt x="315" y="168"/>
                    <a:pt x="630" y="336"/>
                    <a:pt x="696" y="708"/>
                  </a:cubicBezTo>
                  <a:cubicBezTo>
                    <a:pt x="762" y="1080"/>
                    <a:pt x="504" y="1956"/>
                    <a:pt x="396" y="2232"/>
                  </a:cubicBezTo>
                  <a:cubicBezTo>
                    <a:pt x="288" y="2508"/>
                    <a:pt x="106" y="2340"/>
                    <a:pt x="48" y="2364"/>
                  </a:cubicBezTo>
                </a:path>
              </a:pathLst>
            </a:custGeom>
            <a:noFill/>
            <a:ln w="38100" cap="flat" cmpd="sng">
              <a:solidFill>
                <a:srgbClr val="000000"/>
              </a:solidFill>
              <a:prstDash val="solid"/>
              <a:round/>
              <a:headEnd type="none" w="med" len="med"/>
              <a:tailEnd type="triangle" w="med" len="med"/>
            </a:ln>
            <a:effectLst/>
          </p:spPr>
          <p:txBody>
            <a:bodyPr anchor="ctr">
              <a:spAutoFit/>
            </a:bodyPr>
            <a:lstStyle/>
            <a:p>
              <a:endParaRPr lang="en-US"/>
            </a:p>
          </p:txBody>
        </p:sp>
        <p:sp>
          <p:nvSpPr>
            <p:cNvPr id="916501" name="Text Box 21"/>
            <p:cNvSpPr txBox="1">
              <a:spLocks noChangeArrowheads="1"/>
            </p:cNvSpPr>
            <p:nvPr/>
          </p:nvSpPr>
          <p:spPr bwMode="auto">
            <a:xfrm>
              <a:off x="3962" y="2099"/>
              <a:ext cx="606" cy="250"/>
            </a:xfrm>
            <a:prstGeom prst="rect">
              <a:avLst/>
            </a:prstGeom>
            <a:noFill/>
            <a:ln w="38100">
              <a:noFill/>
              <a:miter lim="800000"/>
              <a:headEnd/>
              <a:tailEnd/>
            </a:ln>
            <a:effectLst/>
          </p:spPr>
          <p:txBody>
            <a:bodyPr wrap="none">
              <a:spAutoFit/>
            </a:bodyPr>
            <a:lstStyle/>
            <a:p>
              <a:pPr algn="l"/>
              <a:r>
                <a:rPr lang="en-US" sz="2000">
                  <a:solidFill>
                    <a:srgbClr val="0F0C19"/>
                  </a:solidFill>
                </a:rPr>
                <a:t>enable</a:t>
              </a:r>
            </a:p>
          </p:txBody>
        </p:sp>
        <p:sp>
          <p:nvSpPr>
            <p:cNvPr id="916502" name="Freeform 22"/>
            <p:cNvSpPr>
              <a:spLocks/>
            </p:cNvSpPr>
            <p:nvPr/>
          </p:nvSpPr>
          <p:spPr bwMode="auto">
            <a:xfrm flipH="1">
              <a:off x="4898" y="2928"/>
              <a:ext cx="154" cy="756"/>
            </a:xfrm>
            <a:custGeom>
              <a:avLst/>
              <a:gdLst/>
              <a:ahLst/>
              <a:cxnLst>
                <a:cxn ang="0">
                  <a:pos x="154" y="0"/>
                </a:cxn>
                <a:cxn ang="0">
                  <a:pos x="10" y="468"/>
                </a:cxn>
                <a:cxn ang="0">
                  <a:pos x="94" y="756"/>
                </a:cxn>
              </a:cxnLst>
              <a:rect l="0" t="0" r="r" b="b"/>
              <a:pathLst>
                <a:path w="154" h="756">
                  <a:moveTo>
                    <a:pt x="154" y="0"/>
                  </a:moveTo>
                  <a:cubicBezTo>
                    <a:pt x="87" y="171"/>
                    <a:pt x="20" y="342"/>
                    <a:pt x="10" y="468"/>
                  </a:cubicBezTo>
                  <a:cubicBezTo>
                    <a:pt x="0" y="594"/>
                    <a:pt x="47" y="675"/>
                    <a:pt x="94" y="756"/>
                  </a:cubicBezTo>
                </a:path>
              </a:pathLst>
            </a:custGeom>
            <a:noFill/>
            <a:ln w="38100" cap="flat" cmpd="sng">
              <a:solidFill>
                <a:srgbClr val="000000"/>
              </a:solidFill>
              <a:prstDash val="solid"/>
              <a:round/>
              <a:headEnd type="none" w="med" len="med"/>
              <a:tailEnd type="triangle" w="med" len="med"/>
            </a:ln>
            <a:effectLst/>
          </p:spPr>
          <p:txBody>
            <a:bodyPr wrap="none" anchor="ctr">
              <a:spAutoFit/>
            </a:bodyPr>
            <a:lstStyle/>
            <a:p>
              <a:endParaRPr lang="en-US"/>
            </a:p>
          </p:txBody>
        </p:sp>
        <p:sp>
          <p:nvSpPr>
            <p:cNvPr id="916503" name="Text Box 23"/>
            <p:cNvSpPr txBox="1">
              <a:spLocks noChangeArrowheads="1"/>
            </p:cNvSpPr>
            <p:nvPr/>
          </p:nvSpPr>
          <p:spPr bwMode="auto">
            <a:xfrm>
              <a:off x="4672" y="3179"/>
              <a:ext cx="803" cy="442"/>
            </a:xfrm>
            <a:prstGeom prst="rect">
              <a:avLst/>
            </a:prstGeom>
            <a:noFill/>
            <a:ln w="38100">
              <a:noFill/>
              <a:miter lim="800000"/>
              <a:headEnd/>
              <a:tailEnd/>
            </a:ln>
            <a:effectLst/>
          </p:spPr>
          <p:txBody>
            <a:bodyPr wrap="none">
              <a:spAutoFit/>
            </a:bodyPr>
            <a:lstStyle/>
            <a:p>
              <a:pPr algn="l"/>
              <a:r>
                <a:rPr lang="en-US" sz="2000">
                  <a:solidFill>
                    <a:srgbClr val="CC0000"/>
                  </a:solidFill>
                </a:rPr>
                <a:t>End-of-</a:t>
              </a:r>
            </a:p>
            <a:p>
              <a:pPr algn="l"/>
              <a:r>
                <a:rPr lang="en-US" sz="2000">
                  <a:solidFill>
                    <a:srgbClr val="CC0000"/>
                  </a:solidFill>
                </a:rPr>
                <a:t>     path</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Rectangle 2"/>
          <p:cNvSpPr>
            <a:spLocks noGrp="1" noChangeArrowheads="1"/>
          </p:cNvSpPr>
          <p:nvPr>
            <p:ph type="title"/>
          </p:nvPr>
        </p:nvSpPr>
        <p:spPr/>
        <p:txBody>
          <a:bodyPr/>
          <a:lstStyle/>
          <a:p>
            <a:r>
              <a:rPr lang="en-US"/>
              <a:t>No X after Y: do not use freed memory</a:t>
            </a:r>
          </a:p>
        </p:txBody>
      </p:sp>
      <p:sp>
        <p:nvSpPr>
          <p:cNvPr id="867331" name="Rectangle 3"/>
          <p:cNvSpPr>
            <a:spLocks noGrp="1" noChangeArrowheads="1"/>
          </p:cNvSpPr>
          <p:nvPr>
            <p:ph type="body" idx="1"/>
          </p:nvPr>
        </p:nvSpPr>
        <p:spPr/>
        <p:txBody>
          <a:bodyPr/>
          <a:lstStyle/>
          <a:p>
            <a:endParaRPr lang="en-US"/>
          </a:p>
          <a:p>
            <a:endParaRPr lang="en-US"/>
          </a:p>
          <a:p>
            <a:pPr lvl="1"/>
            <a:endParaRPr lang="en-US"/>
          </a:p>
          <a:p>
            <a:endParaRPr lang="en-US"/>
          </a:p>
          <a:p>
            <a:endParaRPr lang="en-US"/>
          </a:p>
          <a:p>
            <a:endParaRPr lang="en-US"/>
          </a:p>
          <a:p>
            <a:endParaRPr lang="en-US"/>
          </a:p>
        </p:txBody>
      </p:sp>
      <p:sp>
        <p:nvSpPr>
          <p:cNvPr id="867332" name="Text Box 4"/>
          <p:cNvSpPr txBox="1">
            <a:spLocks noChangeArrowheads="1"/>
          </p:cNvSpPr>
          <p:nvPr/>
        </p:nvSpPr>
        <p:spPr bwMode="auto">
          <a:xfrm>
            <a:off x="0" y="1355725"/>
            <a:ext cx="6280150" cy="37496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rPr>
              <a:t>sm free_checker {</a:t>
            </a:r>
          </a:p>
          <a:p>
            <a:pPr algn="l" eaLnBrk="0" hangingPunct="0"/>
            <a:r>
              <a:rPr lang="en-US" sz="2000">
                <a:solidFill>
                  <a:srgbClr val="0F0C19"/>
                </a:solidFill>
                <a:latin typeface="Courier New" pitchFamily="49" charset="0"/>
              </a:rPr>
              <a:t> state decl any_pointer v;</a:t>
            </a:r>
          </a:p>
          <a:p>
            <a:pPr algn="l" eaLnBrk="0" hangingPunct="0"/>
            <a:r>
              <a:rPr lang="en-US" sz="2000">
                <a:solidFill>
                  <a:srgbClr val="0F0C19"/>
                </a:solidFill>
                <a:latin typeface="Courier New" pitchFamily="49" charset="0"/>
              </a:rPr>
              <a:t> decl any_pointer x;</a:t>
            </a:r>
          </a:p>
          <a:p>
            <a:pPr algn="l" eaLnBrk="0" hangingPunct="0"/>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start: { kfree(v); } ==&gt;</a:t>
            </a:r>
            <a:r>
              <a:rPr lang="en-US" sz="2000">
                <a:solidFill>
                  <a:srgbClr val="0F0C19"/>
                </a:solidFill>
                <a:latin typeface="Courier New" pitchFamily="49" charset="0"/>
                <a:sym typeface="Wingdings" pitchFamily="2" charset="2"/>
              </a:rPr>
              <a:t> v.freed</a:t>
            </a:r>
          </a:p>
          <a:p>
            <a:pPr algn="l" eaLnBrk="0" hangingPunct="0"/>
            <a:r>
              <a:rPr lang="en-US" sz="2000">
                <a:solidFill>
                  <a:srgbClr val="0F0C19"/>
                </a:solidFill>
                <a:latin typeface="Courier New" pitchFamily="49" charset="0"/>
                <a:sym typeface="Wingdings" pitchFamily="2" charset="2"/>
              </a:rPr>
              <a:t>  ;</a:t>
            </a:r>
          </a:p>
          <a:p>
            <a:pPr algn="l" eaLnBrk="0" hangingPunct="0"/>
            <a:r>
              <a:rPr lang="en-US" sz="2000">
                <a:solidFill>
                  <a:srgbClr val="0F0C19"/>
                </a:solidFill>
                <a:latin typeface="Courier New" pitchFamily="49" charset="0"/>
                <a:sym typeface="Wingdings" pitchFamily="2" charset="2"/>
              </a:rPr>
              <a:t> v.freed: </a:t>
            </a:r>
          </a:p>
          <a:p>
            <a:pPr algn="l" eaLnBrk="0" hangingPunct="0"/>
            <a:r>
              <a:rPr lang="en-US" sz="2000">
                <a:solidFill>
                  <a:srgbClr val="0F0C19"/>
                </a:solidFill>
                <a:latin typeface="Courier New" pitchFamily="49" charset="0"/>
                <a:sym typeface="Wingdings" pitchFamily="2" charset="2"/>
              </a:rPr>
              <a:t>   { v != x } || { v == x }  </a:t>
            </a:r>
          </a:p>
          <a:p>
            <a:pPr algn="l" eaLnBrk="0" hangingPunct="0"/>
            <a:r>
              <a:rPr lang="en-US" sz="2000">
                <a:solidFill>
                  <a:srgbClr val="0F0C19"/>
                </a:solidFill>
                <a:latin typeface="Courier New" pitchFamily="49" charset="0"/>
                <a:sym typeface="Wingdings" pitchFamily="2" charset="2"/>
              </a:rPr>
              <a:t>              ==&gt; { /* do nothing */ }</a:t>
            </a:r>
          </a:p>
          <a:p>
            <a:pPr algn="l" eaLnBrk="0" hangingPunct="0"/>
            <a:r>
              <a:rPr lang="en-US" sz="2000">
                <a:solidFill>
                  <a:srgbClr val="0F0C19"/>
                </a:solidFill>
                <a:latin typeface="Courier New" pitchFamily="49" charset="0"/>
                <a:sym typeface="Wingdings" pitchFamily="2" charset="2"/>
              </a:rPr>
              <a:t> | { v } ==&gt; { err(“Use after free!”); }</a:t>
            </a:r>
          </a:p>
          <a:p>
            <a:pPr algn="l" eaLnBrk="0" hangingPunct="0"/>
            <a:r>
              <a:rPr lang="en-US" sz="2000">
                <a:solidFill>
                  <a:srgbClr val="0F0C19"/>
                </a:solidFill>
                <a:latin typeface="Courier New" pitchFamily="49" charset="0"/>
                <a:sym typeface="Wingdings" pitchFamily="2" charset="2"/>
              </a:rPr>
              <a:t>   ;</a:t>
            </a:r>
            <a:endParaRPr lang="en-US" sz="2000">
              <a:solidFill>
                <a:srgbClr val="0F0C19"/>
              </a:solidFill>
              <a:latin typeface="Courier New" pitchFamily="49" charset="0"/>
            </a:endParaRPr>
          </a:p>
          <a:p>
            <a:pPr algn="l" eaLnBrk="0" hangingPunct="0"/>
            <a:r>
              <a:rPr lang="en-US" sz="2000">
                <a:solidFill>
                  <a:srgbClr val="0F0C19"/>
                </a:solidFill>
                <a:latin typeface="Courier New" pitchFamily="49" charset="0"/>
              </a:rPr>
              <a:t>}</a:t>
            </a:r>
            <a:endParaRPr lang="en-US" sz="2000">
              <a:solidFill>
                <a:schemeClr val="tx1"/>
              </a:solidFill>
              <a:latin typeface="Courier New" pitchFamily="49" charset="0"/>
            </a:endParaRPr>
          </a:p>
        </p:txBody>
      </p:sp>
      <p:grpSp>
        <p:nvGrpSpPr>
          <p:cNvPr id="867333" name="Group 5"/>
          <p:cNvGrpSpPr>
            <a:grpSpLocks/>
          </p:cNvGrpSpPr>
          <p:nvPr/>
        </p:nvGrpSpPr>
        <p:grpSpPr bwMode="auto">
          <a:xfrm>
            <a:off x="6769100" y="1504950"/>
            <a:ext cx="2076450" cy="4419600"/>
            <a:chOff x="4132" y="1380"/>
            <a:chExt cx="1308" cy="2784"/>
          </a:xfrm>
        </p:grpSpPr>
        <p:sp>
          <p:nvSpPr>
            <p:cNvPr id="867334" name="Oval 6"/>
            <p:cNvSpPr>
              <a:spLocks noChangeArrowheads="1"/>
            </p:cNvSpPr>
            <p:nvPr/>
          </p:nvSpPr>
          <p:spPr bwMode="auto">
            <a:xfrm>
              <a:off x="4344" y="1380"/>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867335" name="Text Box 7"/>
            <p:cNvSpPr txBox="1">
              <a:spLocks noChangeArrowheads="1"/>
            </p:cNvSpPr>
            <p:nvPr/>
          </p:nvSpPr>
          <p:spPr bwMode="auto">
            <a:xfrm>
              <a:off x="4442" y="1499"/>
              <a:ext cx="510" cy="250"/>
            </a:xfrm>
            <a:prstGeom prst="rect">
              <a:avLst/>
            </a:prstGeom>
            <a:noFill/>
            <a:ln w="38100">
              <a:noFill/>
              <a:miter lim="800000"/>
              <a:headEnd/>
              <a:tailEnd/>
            </a:ln>
            <a:effectLst/>
          </p:spPr>
          <p:txBody>
            <a:bodyPr wrap="none">
              <a:spAutoFit/>
            </a:bodyPr>
            <a:lstStyle/>
            <a:p>
              <a:pPr algn="l"/>
              <a:r>
                <a:rPr lang="en-US" sz="2000"/>
                <a:t>start</a:t>
              </a:r>
            </a:p>
          </p:txBody>
        </p:sp>
        <p:sp>
          <p:nvSpPr>
            <p:cNvPr id="867336" name="Text Box 8"/>
            <p:cNvSpPr txBox="1">
              <a:spLocks noChangeArrowheads="1"/>
            </p:cNvSpPr>
            <p:nvPr/>
          </p:nvSpPr>
          <p:spPr bwMode="auto">
            <a:xfrm>
              <a:off x="4370" y="2747"/>
              <a:ext cx="740" cy="250"/>
            </a:xfrm>
            <a:prstGeom prst="rect">
              <a:avLst/>
            </a:prstGeom>
            <a:noFill/>
            <a:ln w="38100">
              <a:noFill/>
              <a:miter lim="800000"/>
              <a:headEnd/>
              <a:tailEnd/>
            </a:ln>
            <a:effectLst/>
          </p:spPr>
          <p:txBody>
            <a:bodyPr wrap="none">
              <a:spAutoFit/>
            </a:bodyPr>
            <a:lstStyle/>
            <a:p>
              <a:pPr algn="l"/>
              <a:r>
                <a:rPr lang="en-US" sz="1800">
                  <a:solidFill>
                    <a:schemeClr val="bg1"/>
                  </a:solidFill>
                </a:rPr>
                <a:t> v.</a:t>
              </a:r>
              <a:r>
                <a:rPr lang="en-US" sz="2000">
                  <a:solidFill>
                    <a:schemeClr val="bg1"/>
                  </a:solidFill>
                </a:rPr>
                <a:t>freed</a:t>
              </a:r>
              <a:endParaRPr lang="en-US" sz="2000" b="0"/>
            </a:p>
          </p:txBody>
        </p:sp>
        <p:sp>
          <p:nvSpPr>
            <p:cNvPr id="867337" name="Text Box 9"/>
            <p:cNvSpPr txBox="1">
              <a:spLocks noChangeArrowheads="1"/>
            </p:cNvSpPr>
            <p:nvPr/>
          </p:nvSpPr>
          <p:spPr bwMode="auto">
            <a:xfrm>
              <a:off x="4454" y="3734"/>
              <a:ext cx="694" cy="250"/>
            </a:xfrm>
            <a:prstGeom prst="rect">
              <a:avLst/>
            </a:prstGeom>
            <a:noFill/>
            <a:ln w="38100">
              <a:noFill/>
              <a:miter lim="800000"/>
              <a:headEnd/>
              <a:tailEnd/>
            </a:ln>
            <a:effectLst/>
          </p:spPr>
          <p:txBody>
            <a:bodyPr>
              <a:spAutoFit/>
            </a:bodyPr>
            <a:lstStyle/>
            <a:p>
              <a:pPr algn="l"/>
              <a:r>
                <a:rPr lang="en-US" sz="2000"/>
                <a:t>error</a:t>
              </a:r>
              <a:endParaRPr lang="en-US" sz="2000" b="0"/>
            </a:p>
          </p:txBody>
        </p:sp>
        <p:sp>
          <p:nvSpPr>
            <p:cNvPr id="867338" name="Line 10"/>
            <p:cNvSpPr>
              <a:spLocks noChangeShapeType="1"/>
            </p:cNvSpPr>
            <p:nvPr/>
          </p:nvSpPr>
          <p:spPr bwMode="auto">
            <a:xfrm>
              <a:off x="4692" y="3132"/>
              <a:ext cx="0" cy="468"/>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867339" name="Line 11"/>
            <p:cNvSpPr>
              <a:spLocks noChangeShapeType="1"/>
            </p:cNvSpPr>
            <p:nvPr/>
          </p:nvSpPr>
          <p:spPr bwMode="auto">
            <a:xfrm flipV="1">
              <a:off x="4692" y="1884"/>
              <a:ext cx="0" cy="672"/>
            </a:xfrm>
            <a:prstGeom prst="line">
              <a:avLst/>
            </a:prstGeom>
            <a:noFill/>
            <a:ln w="38100">
              <a:solidFill>
                <a:srgbClr val="000000"/>
              </a:solidFill>
              <a:round/>
              <a:headEnd type="triangle" w="med" len="med"/>
              <a:tailEnd/>
            </a:ln>
            <a:effectLst/>
          </p:spPr>
          <p:txBody>
            <a:bodyPr wrap="none" anchor="ctr">
              <a:spAutoFit/>
            </a:bodyPr>
            <a:lstStyle/>
            <a:p>
              <a:endParaRPr lang="en-US"/>
            </a:p>
          </p:txBody>
        </p:sp>
        <p:sp>
          <p:nvSpPr>
            <p:cNvPr id="867340" name="Oval 12"/>
            <p:cNvSpPr>
              <a:spLocks noChangeArrowheads="1"/>
            </p:cNvSpPr>
            <p:nvPr/>
          </p:nvSpPr>
          <p:spPr bwMode="auto">
            <a:xfrm>
              <a:off x="4392" y="3600"/>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867341" name="Oval 13"/>
            <p:cNvSpPr>
              <a:spLocks noChangeArrowheads="1"/>
            </p:cNvSpPr>
            <p:nvPr/>
          </p:nvSpPr>
          <p:spPr bwMode="auto">
            <a:xfrm>
              <a:off x="4440" y="2604"/>
              <a:ext cx="612" cy="564"/>
            </a:xfrm>
            <a:prstGeom prst="ellipse">
              <a:avLst/>
            </a:prstGeom>
            <a:noFill/>
            <a:ln w="38100">
              <a:solidFill>
                <a:srgbClr val="000000"/>
              </a:solidFill>
              <a:round/>
              <a:headEnd/>
              <a:tailEnd/>
            </a:ln>
            <a:effectLst/>
          </p:spPr>
          <p:txBody>
            <a:bodyPr anchor="ctr">
              <a:spAutoFit/>
            </a:bodyPr>
            <a:lstStyle/>
            <a:p>
              <a:endParaRPr lang="en-US"/>
            </a:p>
          </p:txBody>
        </p:sp>
        <p:sp>
          <p:nvSpPr>
            <p:cNvPr id="867342" name="Text Box 14"/>
            <p:cNvSpPr txBox="1">
              <a:spLocks noChangeArrowheads="1"/>
            </p:cNvSpPr>
            <p:nvPr/>
          </p:nvSpPr>
          <p:spPr bwMode="auto">
            <a:xfrm>
              <a:off x="4132" y="3203"/>
              <a:ext cx="562" cy="250"/>
            </a:xfrm>
            <a:prstGeom prst="rect">
              <a:avLst/>
            </a:prstGeom>
            <a:noFill/>
            <a:ln w="38100">
              <a:noFill/>
              <a:miter lim="800000"/>
              <a:headEnd/>
              <a:tailEnd/>
            </a:ln>
            <a:effectLst/>
          </p:spPr>
          <p:txBody>
            <a:bodyPr wrap="none">
              <a:spAutoFit/>
            </a:bodyPr>
            <a:lstStyle/>
            <a:p>
              <a:pPr algn="l"/>
              <a:r>
                <a:rPr lang="en-US" sz="2000"/>
                <a:t>use(</a:t>
              </a:r>
              <a:r>
                <a:rPr lang="en-US" sz="2000">
                  <a:solidFill>
                    <a:schemeClr val="bg1"/>
                  </a:solidFill>
                </a:rPr>
                <a:t>v</a:t>
              </a:r>
              <a:r>
                <a:rPr lang="en-US" sz="2000"/>
                <a:t>)</a:t>
              </a:r>
            </a:p>
          </p:txBody>
        </p:sp>
        <p:sp>
          <p:nvSpPr>
            <p:cNvPr id="867343" name="Text Box 15"/>
            <p:cNvSpPr txBox="1">
              <a:spLocks noChangeArrowheads="1"/>
            </p:cNvSpPr>
            <p:nvPr/>
          </p:nvSpPr>
          <p:spPr bwMode="auto">
            <a:xfrm>
              <a:off x="4706" y="2063"/>
              <a:ext cx="734" cy="250"/>
            </a:xfrm>
            <a:prstGeom prst="rect">
              <a:avLst/>
            </a:prstGeom>
            <a:noFill/>
            <a:ln w="38100">
              <a:noFill/>
              <a:miter lim="800000"/>
              <a:headEnd/>
              <a:tailEnd/>
            </a:ln>
            <a:effectLst/>
          </p:spPr>
          <p:txBody>
            <a:bodyPr wrap="none">
              <a:spAutoFit/>
            </a:bodyPr>
            <a:lstStyle/>
            <a:p>
              <a:pPr algn="l"/>
              <a:r>
                <a:rPr lang="en-US" sz="2000">
                  <a:solidFill>
                    <a:srgbClr val="0F0C19"/>
                  </a:solidFill>
                </a:rPr>
                <a:t>kfree(</a:t>
              </a:r>
              <a:r>
                <a:rPr lang="en-US" sz="2000">
                  <a:solidFill>
                    <a:schemeClr val="bg1"/>
                  </a:solidFill>
                </a:rPr>
                <a:t>v</a:t>
              </a:r>
              <a:r>
                <a:rPr lang="en-US" sz="2000">
                  <a:solidFill>
                    <a:srgbClr val="0F0C19"/>
                  </a:solidFill>
                </a:rPr>
                <a:t>)</a:t>
              </a:r>
            </a:p>
          </p:txBody>
        </p:sp>
      </p:grpSp>
      <p:sp>
        <p:nvSpPr>
          <p:cNvPr id="867345" name="Text Box 17"/>
          <p:cNvSpPr txBox="1">
            <a:spLocks noChangeArrowheads="1"/>
          </p:cNvSpPr>
          <p:nvPr/>
        </p:nvSpPr>
        <p:spPr bwMode="auto">
          <a:xfrm>
            <a:off x="1543050" y="4594225"/>
            <a:ext cx="4794250" cy="2263775"/>
          </a:xfrm>
          <a:prstGeom prst="rect">
            <a:avLst/>
          </a:prstGeom>
          <a:noFill/>
          <a:ln w="38100">
            <a:solidFill>
              <a:srgbClr val="CC0000"/>
            </a:solidFill>
            <a:miter lim="800000"/>
            <a:headEnd/>
            <a:tailEnd/>
          </a:ln>
          <a:effectLst/>
        </p:spPr>
        <p:txBody>
          <a:bodyPr wrap="none">
            <a:spAutoFit/>
          </a:bodyPr>
          <a:lstStyle/>
          <a:p>
            <a:pPr algn="l" eaLnBrk="0" hangingPunct="0"/>
            <a:r>
              <a:rPr lang="en-US" sz="2000">
                <a:solidFill>
                  <a:schemeClr val="bg2"/>
                </a:solidFill>
                <a:latin typeface="Courier New" pitchFamily="49" charset="0"/>
                <a:ea typeface="MS Mincho" pitchFamily="49" charset="-128"/>
              </a:rPr>
              <a:t>/* 2.4.1: fs/proc/generic.c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ent-&gt;data = kmalloc(…)</a:t>
            </a:r>
          </a:p>
          <a:p>
            <a:pPr algn="l" eaLnBrk="0" hangingPunct="0"/>
            <a:r>
              <a:rPr lang="en-US" sz="2000">
                <a:solidFill>
                  <a:schemeClr val="bg2"/>
                </a:solidFill>
                <a:latin typeface="Courier New" pitchFamily="49" charset="0"/>
                <a:ea typeface="MS Mincho" pitchFamily="49" charset="-128"/>
              </a:rPr>
              <a:t>if(!ent-&gt;data) {</a:t>
            </a:r>
          </a:p>
          <a:p>
            <a:pPr algn="l" eaLnBrk="0" hangingPunct="0"/>
            <a:r>
              <a:rPr lang="en-US" sz="2000">
                <a:solidFill>
                  <a:schemeClr val="bg2"/>
                </a:solidFill>
                <a:latin typeface="Courier New" pitchFamily="49" charset="0"/>
                <a:ea typeface="MS Mincho" pitchFamily="49" charset="-128"/>
              </a:rPr>
              <a:t>     </a:t>
            </a:r>
            <a:r>
              <a:rPr lang="en-US" sz="2000">
                <a:latin typeface="Courier New" pitchFamily="49" charset="0"/>
                <a:ea typeface="MS Mincho" pitchFamily="49" charset="-128"/>
              </a:rPr>
              <a:t>kfree(ent);</a:t>
            </a:r>
          </a:p>
          <a:p>
            <a:pPr algn="l" eaLnBrk="0" hangingPunct="0"/>
            <a:r>
              <a:rPr lang="en-US" sz="2000">
                <a:solidFill>
                  <a:schemeClr val="bg2"/>
                </a:solidFill>
                <a:latin typeface="Courier New" pitchFamily="49" charset="0"/>
                <a:ea typeface="MS Mincho" pitchFamily="49" charset="-128"/>
              </a:rPr>
              <a:t>     goto out;</a:t>
            </a:r>
          </a:p>
          <a:p>
            <a:pPr algn="l" eaLnBrk="0" hangingPunct="0"/>
            <a:r>
              <a:rPr lang="en-US" sz="2000">
                <a:solidFill>
                  <a:schemeClr val="bg2"/>
                </a:solidFill>
                <a:latin typeface="Courier New" pitchFamily="49" charset="0"/>
                <a:ea typeface="MS Mincho" pitchFamily="49" charset="-128"/>
              </a:rPr>
              <a:t>… </a:t>
            </a:r>
          </a:p>
          <a:p>
            <a:pPr algn="l" eaLnBrk="0" hangingPunct="0"/>
            <a:r>
              <a:rPr lang="en-US" sz="2000">
                <a:solidFill>
                  <a:schemeClr val="bg2"/>
                </a:solidFill>
                <a:latin typeface="Courier New" pitchFamily="49" charset="0"/>
                <a:ea typeface="MS Mincho" pitchFamily="49" charset="-128"/>
              </a:rPr>
              <a:t>out: </a:t>
            </a:r>
            <a:r>
              <a:rPr lang="en-US" sz="2000">
                <a:latin typeface="Courier New" pitchFamily="49" charset="0"/>
                <a:ea typeface="MS Mincho" pitchFamily="49" charset="-128"/>
              </a:rPr>
              <a:t>return ent;</a:t>
            </a:r>
            <a:endParaRPr lang="en-US" sz="2000">
              <a:latin typeface="Courier New" pitchFamily="49"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Rectangle 2050"/>
          <p:cNvSpPr>
            <a:spLocks noGrp="1" noChangeArrowheads="1"/>
          </p:cNvSpPr>
          <p:nvPr>
            <p:ph type="title"/>
          </p:nvPr>
        </p:nvSpPr>
        <p:spPr/>
        <p:txBody>
          <a:bodyPr/>
          <a:lstStyle/>
          <a:p>
            <a:r>
              <a:rPr lang="en-US"/>
              <a:t>“In context Y, don’t do X”: blocking</a:t>
            </a:r>
          </a:p>
        </p:txBody>
      </p:sp>
      <p:sp>
        <p:nvSpPr>
          <p:cNvPr id="928771" name="Rectangle 2051"/>
          <p:cNvSpPr>
            <a:spLocks noGrp="1" noChangeArrowheads="1"/>
          </p:cNvSpPr>
          <p:nvPr>
            <p:ph type="body" idx="1"/>
          </p:nvPr>
        </p:nvSpPr>
        <p:spPr>
          <a:xfrm>
            <a:off x="228600" y="1314450"/>
            <a:ext cx="8915400" cy="6648450"/>
          </a:xfrm>
        </p:spPr>
        <p:txBody>
          <a:bodyPr/>
          <a:lstStyle/>
          <a:p>
            <a:r>
              <a:rPr lang="en-US"/>
              <a:t>Linux: if interrupts are disabled, or spin lock held, do not call an operation that could block:</a:t>
            </a:r>
          </a:p>
          <a:p>
            <a:pPr lvl="1"/>
            <a:r>
              <a:rPr lang="en-US"/>
              <a:t>Compute transitive closure of all						potentially blocking fn’s </a:t>
            </a:r>
          </a:p>
          <a:p>
            <a:pPr lvl="1"/>
            <a:r>
              <a:rPr lang="en-US"/>
              <a:t>Hit disable/lock: warn of any calls</a:t>
            </a:r>
          </a:p>
          <a:p>
            <a:pPr lvl="1"/>
            <a:r>
              <a:rPr lang="en-US"/>
              <a:t>123 errors, 8 false pos</a:t>
            </a:r>
          </a:p>
          <a:p>
            <a:pPr lvl="1"/>
            <a:endParaRPr lang="en-US"/>
          </a:p>
          <a:p>
            <a:pPr lvl="1"/>
            <a:endParaRPr lang="en-US"/>
          </a:p>
          <a:p>
            <a:pPr lvl="1"/>
            <a:endParaRPr lang="en-US"/>
          </a:p>
          <a:p>
            <a:pPr lvl="1"/>
            <a:endParaRPr lang="en-US"/>
          </a:p>
          <a:p>
            <a:pPr lvl="1"/>
            <a:endParaRPr lang="en-US"/>
          </a:p>
          <a:p>
            <a:pPr lvl="1"/>
            <a:r>
              <a:rPr lang="en-US"/>
              <a:t>Heavy clustering: </a:t>
            </a:r>
          </a:p>
          <a:p>
            <a:pPr lvl="2"/>
            <a:r>
              <a:rPr lang="en-US"/>
              <a:t>net/atm:    152 checks, 22 bugs (exp 1.9) P =3.1x10^-15</a:t>
            </a:r>
          </a:p>
          <a:p>
            <a:pPr lvl="2"/>
            <a:r>
              <a:rPr lang="en-US"/>
              <a:t>drivers/i2o: 692 checks, 35 bugs (exp 8.8) P= 2.6x10^-10</a:t>
            </a:r>
          </a:p>
          <a:p>
            <a:pPr lvl="1"/>
            <a:endParaRPr lang="en-US"/>
          </a:p>
        </p:txBody>
      </p:sp>
      <p:sp>
        <p:nvSpPr>
          <p:cNvPr id="928772" name="Text Box 2052"/>
          <p:cNvSpPr txBox="1">
            <a:spLocks noChangeArrowheads="1"/>
          </p:cNvSpPr>
          <p:nvPr/>
        </p:nvSpPr>
        <p:spPr bwMode="auto">
          <a:xfrm>
            <a:off x="0" y="3836988"/>
            <a:ext cx="6638925" cy="1778000"/>
          </a:xfrm>
          <a:prstGeom prst="rect">
            <a:avLst/>
          </a:prstGeom>
          <a:noFill/>
          <a:ln w="38100">
            <a:solidFill>
              <a:srgbClr val="000000"/>
            </a:solidFill>
            <a:miter lim="800000"/>
            <a:headEnd/>
            <a:tailEnd/>
          </a:ln>
          <a:effectLst/>
        </p:spPr>
        <p:txBody>
          <a:bodyPr wrap="none">
            <a:spAutoFit/>
          </a:bodyPr>
          <a:lstStyle/>
          <a:p>
            <a:pPr marL="457200" indent="-457200" algn="l" eaLnBrk="0" hangingPunct="0"/>
            <a:r>
              <a:rPr lang="en-US" sz="1800">
                <a:solidFill>
                  <a:schemeClr val="bg2"/>
                </a:solidFill>
                <a:latin typeface="Courier New" pitchFamily="49" charset="0"/>
              </a:rPr>
              <a:t>/* </a:t>
            </a:r>
            <a:r>
              <a:rPr lang="en-US" sz="1800">
                <a:solidFill>
                  <a:schemeClr val="bg2"/>
                </a:solidFill>
                <a:latin typeface="Courier New" pitchFamily="49" charset="0"/>
                <a:ea typeface="MS Mincho" pitchFamily="49" charset="-128"/>
              </a:rPr>
              <a:t>drivers/net/pcmcia/wavelan_cs.c */</a:t>
            </a:r>
          </a:p>
          <a:p>
            <a:pPr marL="457200" indent="-457200" algn="l" eaLnBrk="0" hangingPunct="0"/>
            <a:r>
              <a:rPr lang="en-US" sz="1800">
                <a:latin typeface="Courier New" pitchFamily="49" charset="0"/>
                <a:ea typeface="MS Mincho" pitchFamily="49" charset="-128"/>
              </a:rPr>
              <a:t>spin_lock_irqsave (&amp;lp-&gt;lock, flags);</a:t>
            </a:r>
            <a:r>
              <a:rPr lang="en-US" sz="1800">
                <a:solidFill>
                  <a:schemeClr val="bg2"/>
                </a:solidFill>
                <a:latin typeface="Courier New" pitchFamily="49" charset="0"/>
                <a:ea typeface="MS Mincho" pitchFamily="49" charset="-128"/>
              </a:rPr>
              <a:t>/* 1889 */</a:t>
            </a:r>
          </a:p>
          <a:p>
            <a:pPr marL="457200" indent="-457200" algn="l" eaLnBrk="0" hangingPunct="0"/>
            <a:r>
              <a:rPr lang="en-US" sz="1800">
                <a:solidFill>
                  <a:schemeClr val="bg2"/>
                </a:solidFill>
                <a:latin typeface="Courier New" pitchFamily="49" charset="0"/>
                <a:ea typeface="MS Mincho" pitchFamily="49" charset="-128"/>
              </a:rPr>
              <a:t>switch(cmd)</a:t>
            </a:r>
          </a:p>
          <a:p>
            <a:pPr marL="457200" indent="-457200" algn="l" eaLnBrk="0" hangingPunct="0"/>
            <a:r>
              <a:rPr lang="en-US" sz="1800">
                <a:solidFill>
                  <a:schemeClr val="bg2"/>
                </a:solidFill>
                <a:latin typeface="Courier New" pitchFamily="49" charset="0"/>
                <a:ea typeface="MS Mincho" pitchFamily="49" charset="-128"/>
              </a:rPr>
              <a:t>...</a:t>
            </a:r>
          </a:p>
          <a:p>
            <a:pPr marL="457200" indent="-457200" algn="l" eaLnBrk="0" hangingPunct="0"/>
            <a:r>
              <a:rPr lang="en-US" sz="1800">
                <a:solidFill>
                  <a:schemeClr val="bg2"/>
                </a:solidFill>
                <a:latin typeface="Courier New" pitchFamily="49" charset="0"/>
                <a:ea typeface="MS Mincho" pitchFamily="49" charset="-128"/>
              </a:rPr>
              <a:t>  case SIOCGIWPRIV:                  /* 2304 */</a:t>
            </a:r>
          </a:p>
          <a:p>
            <a:pPr marL="457200" indent="-457200" algn="l" eaLnBrk="0" hangingPunct="0"/>
            <a:r>
              <a:rPr lang="en-US" sz="1800">
                <a:solidFill>
                  <a:schemeClr val="bg2"/>
                </a:solidFill>
                <a:latin typeface="Courier New" pitchFamily="49" charset="0"/>
                <a:ea typeface="MS Mincho" pitchFamily="49" charset="-128"/>
              </a:rPr>
              <a:t>   if(</a:t>
            </a:r>
            <a:r>
              <a:rPr lang="en-US" sz="1800">
                <a:latin typeface="Courier New" pitchFamily="49" charset="0"/>
                <a:ea typeface="MS Mincho" pitchFamily="49" charset="-128"/>
              </a:rPr>
              <a:t>copy_to_user(wrq-&gt;u.data.pointer, …)</a:t>
            </a:r>
            <a:r>
              <a:rPr lang="en-US" sz="1800">
                <a:solidFill>
                  <a:schemeClr val="bg2"/>
                </a:solidFill>
                <a:latin typeface="Courier New" pitchFamily="49" charset="0"/>
                <a:ea typeface="MS Mincho" pitchFamily="49" charset="-128"/>
              </a:rPr>
              <a:t>)</a:t>
            </a:r>
          </a:p>
        </p:txBody>
      </p:sp>
      <p:sp>
        <p:nvSpPr>
          <p:cNvPr id="928773" name="Oval 2053"/>
          <p:cNvSpPr>
            <a:spLocks noChangeArrowheads="1"/>
          </p:cNvSpPr>
          <p:nvPr/>
        </p:nvSpPr>
        <p:spPr bwMode="auto">
          <a:xfrm>
            <a:off x="6802438" y="2114550"/>
            <a:ext cx="1123950" cy="628650"/>
          </a:xfrm>
          <a:prstGeom prst="ellipse">
            <a:avLst/>
          </a:prstGeom>
          <a:noFill/>
          <a:ln w="38100">
            <a:solidFill>
              <a:srgbClr val="000000"/>
            </a:solidFill>
            <a:round/>
            <a:headEnd/>
            <a:tailEnd/>
          </a:ln>
          <a:effectLst/>
        </p:spPr>
        <p:txBody>
          <a:bodyPr anchor="ctr">
            <a:spAutoFit/>
          </a:bodyPr>
          <a:lstStyle/>
          <a:p>
            <a:endParaRPr lang="en-US"/>
          </a:p>
        </p:txBody>
      </p:sp>
      <p:sp>
        <p:nvSpPr>
          <p:cNvPr id="928774" name="Text Box 2054"/>
          <p:cNvSpPr txBox="1">
            <a:spLocks noChangeArrowheads="1"/>
          </p:cNvSpPr>
          <p:nvPr/>
        </p:nvSpPr>
        <p:spPr bwMode="auto">
          <a:xfrm>
            <a:off x="6786563" y="2184400"/>
            <a:ext cx="958850" cy="427038"/>
          </a:xfrm>
          <a:prstGeom prst="rect">
            <a:avLst/>
          </a:prstGeom>
          <a:noFill/>
          <a:ln w="38100">
            <a:noFill/>
            <a:miter lim="800000"/>
            <a:headEnd/>
            <a:tailEnd/>
          </a:ln>
          <a:effectLst/>
        </p:spPr>
        <p:txBody>
          <a:bodyPr wrap="none">
            <a:spAutoFit/>
          </a:bodyPr>
          <a:lstStyle/>
          <a:p>
            <a:pPr algn="l"/>
            <a:r>
              <a:rPr lang="en-US" sz="1800">
                <a:solidFill>
                  <a:srgbClr val="0F0C19"/>
                </a:solidFill>
              </a:rPr>
              <a:t> </a:t>
            </a:r>
            <a:r>
              <a:rPr lang="en-US" sz="2200">
                <a:solidFill>
                  <a:srgbClr val="0F0C19"/>
                </a:solidFill>
              </a:rPr>
              <a:t>clean</a:t>
            </a:r>
          </a:p>
        </p:txBody>
      </p:sp>
      <p:sp>
        <p:nvSpPr>
          <p:cNvPr id="928775" name="Text Box 2055"/>
          <p:cNvSpPr txBox="1">
            <a:spLocks noChangeArrowheads="1"/>
          </p:cNvSpPr>
          <p:nvPr/>
        </p:nvSpPr>
        <p:spPr bwMode="auto">
          <a:xfrm>
            <a:off x="5773738" y="3255963"/>
            <a:ext cx="1219200" cy="396875"/>
          </a:xfrm>
          <a:prstGeom prst="rect">
            <a:avLst/>
          </a:prstGeom>
          <a:noFill/>
          <a:ln w="38100">
            <a:noFill/>
            <a:miter lim="800000"/>
            <a:headEnd/>
            <a:tailEnd/>
          </a:ln>
          <a:effectLst/>
        </p:spPr>
        <p:txBody>
          <a:bodyPr wrap="none">
            <a:spAutoFit/>
          </a:bodyPr>
          <a:lstStyle/>
          <a:p>
            <a:pPr algn="l"/>
            <a:r>
              <a:rPr lang="en-US" sz="2000">
                <a:solidFill>
                  <a:schemeClr val="bg1"/>
                </a:solidFill>
              </a:rPr>
              <a:t>disable()</a:t>
            </a:r>
          </a:p>
        </p:txBody>
      </p:sp>
      <p:sp>
        <p:nvSpPr>
          <p:cNvPr id="928776" name="Text Box 2056"/>
          <p:cNvSpPr txBox="1">
            <a:spLocks noChangeArrowheads="1"/>
          </p:cNvSpPr>
          <p:nvPr/>
        </p:nvSpPr>
        <p:spPr bwMode="auto">
          <a:xfrm>
            <a:off x="6977063" y="5089525"/>
            <a:ext cx="949325" cy="427038"/>
          </a:xfrm>
          <a:prstGeom prst="rect">
            <a:avLst/>
          </a:prstGeom>
          <a:noFill/>
          <a:ln w="38100">
            <a:noFill/>
            <a:miter lim="800000"/>
            <a:headEnd/>
            <a:tailEnd/>
          </a:ln>
          <a:effectLst/>
        </p:spPr>
        <p:txBody>
          <a:bodyPr>
            <a:spAutoFit/>
          </a:bodyPr>
          <a:lstStyle/>
          <a:p>
            <a:pPr algn="l"/>
            <a:r>
              <a:rPr lang="en-US" sz="2200"/>
              <a:t>error</a:t>
            </a:r>
            <a:endParaRPr lang="en-US" sz="2200" b="0"/>
          </a:p>
        </p:txBody>
      </p:sp>
      <p:sp>
        <p:nvSpPr>
          <p:cNvPr id="928777" name="Text Box 2057"/>
          <p:cNvSpPr txBox="1">
            <a:spLocks noChangeArrowheads="1"/>
          </p:cNvSpPr>
          <p:nvPr/>
        </p:nvSpPr>
        <p:spPr bwMode="auto">
          <a:xfrm>
            <a:off x="5948363" y="2779713"/>
            <a:ext cx="911225" cy="396875"/>
          </a:xfrm>
          <a:prstGeom prst="rect">
            <a:avLst/>
          </a:prstGeom>
          <a:noFill/>
          <a:ln w="38100">
            <a:noFill/>
            <a:miter lim="800000"/>
            <a:headEnd/>
            <a:tailEnd/>
          </a:ln>
          <a:effectLst/>
        </p:spPr>
        <p:txBody>
          <a:bodyPr wrap="none">
            <a:spAutoFit/>
          </a:bodyPr>
          <a:lstStyle/>
          <a:p>
            <a:pPr algn="l"/>
            <a:r>
              <a:rPr lang="en-US" sz="2000">
                <a:solidFill>
                  <a:srgbClr val="0F0C19"/>
                </a:solidFill>
              </a:rPr>
              <a:t>lock(l)</a:t>
            </a:r>
          </a:p>
        </p:txBody>
      </p:sp>
      <p:sp>
        <p:nvSpPr>
          <p:cNvPr id="928778" name="Oval 2058"/>
          <p:cNvSpPr>
            <a:spLocks noChangeArrowheads="1"/>
          </p:cNvSpPr>
          <p:nvPr/>
        </p:nvSpPr>
        <p:spPr bwMode="auto">
          <a:xfrm>
            <a:off x="6916738" y="4972050"/>
            <a:ext cx="971550" cy="895350"/>
          </a:xfrm>
          <a:prstGeom prst="ellipse">
            <a:avLst/>
          </a:prstGeom>
          <a:noFill/>
          <a:ln w="38100">
            <a:solidFill>
              <a:srgbClr val="000000"/>
            </a:solidFill>
            <a:round/>
            <a:headEnd/>
            <a:tailEnd/>
          </a:ln>
          <a:effectLst/>
        </p:spPr>
        <p:txBody>
          <a:bodyPr anchor="ctr">
            <a:spAutoFit/>
          </a:bodyPr>
          <a:lstStyle/>
          <a:p>
            <a:endParaRPr lang="en-US"/>
          </a:p>
        </p:txBody>
      </p:sp>
      <p:grpSp>
        <p:nvGrpSpPr>
          <p:cNvPr id="928779" name="Group 2059"/>
          <p:cNvGrpSpPr>
            <a:grpSpLocks/>
          </p:cNvGrpSpPr>
          <p:nvPr/>
        </p:nvGrpSpPr>
        <p:grpSpPr bwMode="auto">
          <a:xfrm>
            <a:off x="6862763" y="3581400"/>
            <a:ext cx="1154112" cy="895350"/>
            <a:chOff x="4886" y="2208"/>
            <a:chExt cx="704" cy="564"/>
          </a:xfrm>
        </p:grpSpPr>
        <p:sp>
          <p:nvSpPr>
            <p:cNvPr id="928780" name="Text Box 2060"/>
            <p:cNvSpPr txBox="1">
              <a:spLocks noChangeArrowheads="1"/>
            </p:cNvSpPr>
            <p:nvPr/>
          </p:nvSpPr>
          <p:spPr bwMode="auto">
            <a:xfrm>
              <a:off x="4886" y="2351"/>
              <a:ext cx="704" cy="250"/>
            </a:xfrm>
            <a:prstGeom prst="rect">
              <a:avLst/>
            </a:prstGeom>
            <a:noFill/>
            <a:ln w="38100">
              <a:noFill/>
              <a:miter lim="800000"/>
              <a:headEnd/>
              <a:tailEnd/>
            </a:ln>
            <a:effectLst/>
          </p:spPr>
          <p:txBody>
            <a:bodyPr wrap="none">
              <a:spAutoFit/>
            </a:bodyPr>
            <a:lstStyle/>
            <a:p>
              <a:pPr algn="l"/>
              <a:r>
                <a:rPr lang="en-US" sz="2000">
                  <a:solidFill>
                    <a:schemeClr val="bg1"/>
                  </a:solidFill>
                </a:rPr>
                <a:t>NoBlock</a:t>
              </a:r>
              <a:endParaRPr lang="en-US" sz="2000" b="0"/>
            </a:p>
          </p:txBody>
        </p:sp>
        <p:sp>
          <p:nvSpPr>
            <p:cNvPr id="928781" name="Oval 2061"/>
            <p:cNvSpPr>
              <a:spLocks noChangeArrowheads="1"/>
            </p:cNvSpPr>
            <p:nvPr/>
          </p:nvSpPr>
          <p:spPr bwMode="auto">
            <a:xfrm>
              <a:off x="4908" y="2208"/>
              <a:ext cx="612" cy="564"/>
            </a:xfrm>
            <a:prstGeom prst="ellipse">
              <a:avLst/>
            </a:prstGeom>
            <a:noFill/>
            <a:ln w="38100">
              <a:solidFill>
                <a:srgbClr val="000000"/>
              </a:solidFill>
              <a:round/>
              <a:headEnd/>
              <a:tailEnd/>
            </a:ln>
            <a:effectLst/>
          </p:spPr>
          <p:txBody>
            <a:bodyPr anchor="ctr">
              <a:spAutoFit/>
            </a:bodyPr>
            <a:lstStyle/>
            <a:p>
              <a:endParaRPr lang="en-US"/>
            </a:p>
          </p:txBody>
        </p:sp>
      </p:grpSp>
      <p:sp>
        <p:nvSpPr>
          <p:cNvPr id="928782" name="Freeform 2062"/>
          <p:cNvSpPr>
            <a:spLocks/>
          </p:cNvSpPr>
          <p:nvPr/>
        </p:nvSpPr>
        <p:spPr bwMode="auto">
          <a:xfrm>
            <a:off x="6656388" y="2743200"/>
            <a:ext cx="603250" cy="990600"/>
          </a:xfrm>
          <a:custGeom>
            <a:avLst/>
            <a:gdLst/>
            <a:ahLst/>
            <a:cxnLst>
              <a:cxn ang="0">
                <a:pos x="380" y="0"/>
              </a:cxn>
              <a:cxn ang="0">
                <a:pos x="20" y="348"/>
              </a:cxn>
              <a:cxn ang="0">
                <a:pos x="260" y="624"/>
              </a:cxn>
            </a:cxnLst>
            <a:rect l="0" t="0" r="r" b="b"/>
            <a:pathLst>
              <a:path w="380" h="624">
                <a:moveTo>
                  <a:pt x="380" y="0"/>
                </a:moveTo>
                <a:cubicBezTo>
                  <a:pt x="210" y="122"/>
                  <a:pt x="40" y="244"/>
                  <a:pt x="20" y="348"/>
                </a:cubicBezTo>
                <a:cubicBezTo>
                  <a:pt x="0" y="452"/>
                  <a:pt x="130" y="538"/>
                  <a:pt x="260" y="624"/>
                </a:cubicBezTo>
              </a:path>
            </a:pathLst>
          </a:custGeom>
          <a:noFill/>
          <a:ln w="57150" cap="flat" cmpd="sng">
            <a:solidFill>
              <a:srgbClr val="000000"/>
            </a:solidFill>
            <a:prstDash val="solid"/>
            <a:round/>
            <a:headEnd type="none" w="med" len="med"/>
            <a:tailEnd type="triangle" w="med" len="med"/>
          </a:ln>
          <a:effectLst/>
        </p:spPr>
        <p:txBody>
          <a:bodyPr>
            <a:spAutoFit/>
          </a:bodyPr>
          <a:lstStyle/>
          <a:p>
            <a:endParaRPr lang="en-US"/>
          </a:p>
        </p:txBody>
      </p:sp>
      <p:sp>
        <p:nvSpPr>
          <p:cNvPr id="928783" name="Freeform 2063"/>
          <p:cNvSpPr>
            <a:spLocks/>
          </p:cNvSpPr>
          <p:nvPr/>
        </p:nvSpPr>
        <p:spPr bwMode="auto">
          <a:xfrm flipH="1">
            <a:off x="7570788" y="2762250"/>
            <a:ext cx="603250" cy="990600"/>
          </a:xfrm>
          <a:custGeom>
            <a:avLst/>
            <a:gdLst/>
            <a:ahLst/>
            <a:cxnLst>
              <a:cxn ang="0">
                <a:pos x="380" y="0"/>
              </a:cxn>
              <a:cxn ang="0">
                <a:pos x="20" y="348"/>
              </a:cxn>
              <a:cxn ang="0">
                <a:pos x="260" y="624"/>
              </a:cxn>
            </a:cxnLst>
            <a:rect l="0" t="0" r="r" b="b"/>
            <a:pathLst>
              <a:path w="380" h="624">
                <a:moveTo>
                  <a:pt x="380" y="0"/>
                </a:moveTo>
                <a:cubicBezTo>
                  <a:pt x="210" y="122"/>
                  <a:pt x="40" y="244"/>
                  <a:pt x="20" y="348"/>
                </a:cubicBezTo>
                <a:cubicBezTo>
                  <a:pt x="0" y="452"/>
                  <a:pt x="130" y="538"/>
                  <a:pt x="260" y="624"/>
                </a:cubicBezTo>
              </a:path>
            </a:pathLst>
          </a:custGeom>
          <a:noFill/>
          <a:ln w="57150" cap="flat" cmpd="sng">
            <a:solidFill>
              <a:srgbClr val="000000"/>
            </a:solidFill>
            <a:prstDash val="solid"/>
            <a:round/>
            <a:headEnd type="triangle" w="med" len="med"/>
            <a:tailEnd type="none" w="med" len="med"/>
          </a:ln>
          <a:effectLst/>
        </p:spPr>
        <p:txBody>
          <a:bodyPr>
            <a:spAutoFit/>
          </a:bodyPr>
          <a:lstStyle/>
          <a:p>
            <a:endParaRPr lang="en-US"/>
          </a:p>
        </p:txBody>
      </p:sp>
      <p:sp>
        <p:nvSpPr>
          <p:cNvPr id="928784" name="Text Box 2064"/>
          <p:cNvSpPr txBox="1">
            <a:spLocks noChangeArrowheads="1"/>
          </p:cNvSpPr>
          <p:nvPr/>
        </p:nvSpPr>
        <p:spPr bwMode="auto">
          <a:xfrm>
            <a:off x="7983538" y="3236913"/>
            <a:ext cx="1149350" cy="396875"/>
          </a:xfrm>
          <a:prstGeom prst="rect">
            <a:avLst/>
          </a:prstGeom>
          <a:noFill/>
          <a:ln w="38100">
            <a:noFill/>
            <a:miter lim="800000"/>
            <a:headEnd/>
            <a:tailEnd/>
          </a:ln>
          <a:effectLst/>
        </p:spPr>
        <p:txBody>
          <a:bodyPr wrap="none">
            <a:spAutoFit/>
          </a:bodyPr>
          <a:lstStyle/>
          <a:p>
            <a:pPr algn="l"/>
            <a:r>
              <a:rPr lang="en-US" sz="2000">
                <a:solidFill>
                  <a:schemeClr val="bg1"/>
                </a:solidFill>
              </a:rPr>
              <a:t>enable()</a:t>
            </a:r>
          </a:p>
        </p:txBody>
      </p:sp>
      <p:sp>
        <p:nvSpPr>
          <p:cNvPr id="928785" name="Text Box 2065"/>
          <p:cNvSpPr txBox="1">
            <a:spLocks noChangeArrowheads="1"/>
          </p:cNvSpPr>
          <p:nvPr/>
        </p:nvSpPr>
        <p:spPr bwMode="auto">
          <a:xfrm>
            <a:off x="7967663" y="2798763"/>
            <a:ext cx="1176337" cy="396875"/>
          </a:xfrm>
          <a:prstGeom prst="rect">
            <a:avLst/>
          </a:prstGeom>
          <a:noFill/>
          <a:ln w="38100">
            <a:noFill/>
            <a:miter lim="800000"/>
            <a:headEnd/>
            <a:tailEnd/>
          </a:ln>
          <a:effectLst/>
        </p:spPr>
        <p:txBody>
          <a:bodyPr wrap="none">
            <a:spAutoFit/>
          </a:bodyPr>
          <a:lstStyle/>
          <a:p>
            <a:pPr algn="l"/>
            <a:r>
              <a:rPr lang="en-US" sz="2000">
                <a:solidFill>
                  <a:srgbClr val="0F0C19"/>
                </a:solidFill>
              </a:rPr>
              <a:t>unlock(l)</a:t>
            </a:r>
          </a:p>
        </p:txBody>
      </p:sp>
      <p:sp>
        <p:nvSpPr>
          <p:cNvPr id="928786" name="Line 2066"/>
          <p:cNvSpPr>
            <a:spLocks noChangeShapeType="1"/>
          </p:cNvSpPr>
          <p:nvPr/>
        </p:nvSpPr>
        <p:spPr bwMode="auto">
          <a:xfrm>
            <a:off x="7373938" y="4610100"/>
            <a:ext cx="0" cy="419100"/>
          </a:xfrm>
          <a:prstGeom prst="line">
            <a:avLst/>
          </a:prstGeom>
          <a:noFill/>
          <a:ln w="38100">
            <a:solidFill>
              <a:srgbClr val="000000"/>
            </a:solidFill>
            <a:round/>
            <a:headEnd/>
            <a:tailEnd type="triangle" w="med" len="med"/>
          </a:ln>
          <a:effectLst/>
        </p:spPr>
        <p:txBody>
          <a:bodyPr>
            <a:spAutoFit/>
          </a:bodyPr>
          <a:lstStyle/>
          <a:p>
            <a:endParaRPr lang="en-US"/>
          </a:p>
        </p:txBody>
      </p:sp>
      <p:sp>
        <p:nvSpPr>
          <p:cNvPr id="928787" name="Text Box 2067"/>
          <p:cNvSpPr txBox="1">
            <a:spLocks noChangeArrowheads="1"/>
          </p:cNvSpPr>
          <p:nvPr/>
        </p:nvSpPr>
        <p:spPr bwMode="auto">
          <a:xfrm>
            <a:off x="7377113" y="4456113"/>
            <a:ext cx="1335087" cy="396875"/>
          </a:xfrm>
          <a:prstGeom prst="rect">
            <a:avLst/>
          </a:prstGeom>
          <a:noFill/>
          <a:ln w="38100">
            <a:noFill/>
            <a:miter lim="800000"/>
            <a:headEnd/>
            <a:tailEnd/>
          </a:ln>
          <a:effectLst/>
        </p:spPr>
        <p:txBody>
          <a:bodyPr wrap="none">
            <a:spAutoFit/>
          </a:bodyPr>
          <a:lstStyle/>
          <a:p>
            <a:pPr algn="l"/>
            <a:r>
              <a:rPr lang="en-US" sz="2000"/>
              <a:t>Block call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0" name="Rectangle 2"/>
          <p:cNvSpPr>
            <a:spLocks noGrp="1" noChangeArrowheads="1"/>
          </p:cNvSpPr>
          <p:nvPr>
            <p:ph type="title"/>
          </p:nvPr>
        </p:nvSpPr>
        <p:spPr/>
        <p:txBody>
          <a:bodyPr/>
          <a:lstStyle/>
          <a:p>
            <a:r>
              <a:rPr lang="en-US"/>
              <a:t>“X before Y”: sanitize integers before use</a:t>
            </a:r>
          </a:p>
        </p:txBody>
      </p:sp>
      <p:sp>
        <p:nvSpPr>
          <p:cNvPr id="995331" name="Rectangle 3"/>
          <p:cNvSpPr>
            <a:spLocks noGrp="1" noChangeArrowheads="1"/>
          </p:cNvSpPr>
          <p:nvPr>
            <p:ph type="body" idx="1"/>
          </p:nvPr>
        </p:nvSpPr>
        <p:spPr>
          <a:xfrm>
            <a:off x="228600" y="1447800"/>
            <a:ext cx="8915400" cy="5943600"/>
          </a:xfrm>
        </p:spPr>
        <p:txBody>
          <a:bodyPr/>
          <a:lstStyle/>
          <a:p>
            <a:r>
              <a:rPr lang="en-US"/>
              <a:t>Security: OS must check user integers before use</a:t>
            </a:r>
          </a:p>
          <a:p>
            <a:r>
              <a:rPr lang="en-US"/>
              <a:t>Checker:  Warn when unchecked integers from </a:t>
            </a:r>
            <a:r>
              <a:rPr lang="en-US">
                <a:solidFill>
                  <a:srgbClr val="CC0000"/>
                </a:solidFill>
              </a:rPr>
              <a:t>untrusted sources</a:t>
            </a:r>
            <a:r>
              <a:rPr lang="en-US"/>
              <a:t> reach </a:t>
            </a:r>
            <a:r>
              <a:rPr lang="en-US">
                <a:solidFill>
                  <a:srgbClr val="3333CC"/>
                </a:solidFill>
              </a:rPr>
              <a:t>trusting sinks</a:t>
            </a:r>
          </a:p>
          <a:p>
            <a:endParaRPr lang="en-US">
              <a:solidFill>
                <a:srgbClr val="3333CC"/>
              </a:solidFill>
            </a:endParaRPr>
          </a:p>
          <a:p>
            <a:endParaRPr lang="en-US">
              <a:solidFill>
                <a:srgbClr val="3333CC"/>
              </a:solidFill>
            </a:endParaRPr>
          </a:p>
          <a:p>
            <a:endParaRPr lang="en-US">
              <a:solidFill>
                <a:srgbClr val="3333CC"/>
              </a:solidFill>
            </a:endParaRPr>
          </a:p>
          <a:p>
            <a:endParaRPr lang="en-US">
              <a:solidFill>
                <a:srgbClr val="3333CC"/>
              </a:solidFill>
            </a:endParaRPr>
          </a:p>
          <a:p>
            <a:endParaRPr lang="en-US">
              <a:solidFill>
                <a:srgbClr val="3333CC"/>
              </a:solidFill>
            </a:endParaRPr>
          </a:p>
          <a:p>
            <a:endParaRPr lang="en-US">
              <a:solidFill>
                <a:srgbClr val="3333CC"/>
              </a:solidFill>
            </a:endParaRPr>
          </a:p>
          <a:p>
            <a:pPr lvl="1"/>
            <a:endParaRPr lang="en-US">
              <a:solidFill>
                <a:srgbClr val="000000"/>
              </a:solidFill>
            </a:endParaRPr>
          </a:p>
          <a:p>
            <a:pPr lvl="1"/>
            <a:r>
              <a:rPr lang="en-US">
                <a:solidFill>
                  <a:srgbClr val="000000"/>
                </a:solidFill>
              </a:rPr>
              <a:t>Global; simple to retarget (text file with 2 srcs&amp;12 sinks)</a:t>
            </a:r>
          </a:p>
          <a:p>
            <a:pPr lvl="1"/>
            <a:r>
              <a:rPr lang="en-US">
                <a:solidFill>
                  <a:srgbClr val="000000"/>
                </a:solidFill>
              </a:rPr>
              <a:t>Linux: 125 errors, 24 false; BSD: 12 errors, 4 false</a:t>
            </a:r>
          </a:p>
        </p:txBody>
      </p:sp>
      <p:sp>
        <p:nvSpPr>
          <p:cNvPr id="995332" name="Text Box 4"/>
          <p:cNvSpPr txBox="1">
            <a:spLocks noChangeArrowheads="1"/>
          </p:cNvSpPr>
          <p:nvPr/>
        </p:nvSpPr>
        <p:spPr bwMode="auto">
          <a:xfrm>
            <a:off x="552450" y="6257925"/>
            <a:ext cx="184150" cy="366713"/>
          </a:xfrm>
          <a:prstGeom prst="rect">
            <a:avLst/>
          </a:prstGeom>
          <a:noFill/>
          <a:ln w="38100">
            <a:noFill/>
            <a:miter lim="800000"/>
            <a:headEnd/>
            <a:tailEnd/>
          </a:ln>
          <a:effectLst/>
        </p:spPr>
        <p:txBody>
          <a:bodyPr wrap="none">
            <a:spAutoFit/>
          </a:bodyPr>
          <a:lstStyle/>
          <a:p>
            <a:pPr algn="l" eaLnBrk="0" hangingPunct="0"/>
            <a:endParaRPr lang="en-US" sz="1800">
              <a:solidFill>
                <a:srgbClr val="0F0C19"/>
              </a:solidFill>
              <a:latin typeface="Courier New" pitchFamily="49" charset="0"/>
            </a:endParaRPr>
          </a:p>
        </p:txBody>
      </p:sp>
      <p:grpSp>
        <p:nvGrpSpPr>
          <p:cNvPr id="995333" name="Group 5"/>
          <p:cNvGrpSpPr>
            <a:grpSpLocks/>
          </p:cNvGrpSpPr>
          <p:nvPr/>
        </p:nvGrpSpPr>
        <p:grpSpPr bwMode="auto">
          <a:xfrm>
            <a:off x="889000" y="2779713"/>
            <a:ext cx="7305675" cy="3195637"/>
            <a:chOff x="1112" y="1931"/>
            <a:chExt cx="4258" cy="2013"/>
          </a:xfrm>
        </p:grpSpPr>
        <p:sp>
          <p:nvSpPr>
            <p:cNvPr id="995334" name="Text Box 6"/>
            <p:cNvSpPr txBox="1">
              <a:spLocks noChangeArrowheads="1"/>
            </p:cNvSpPr>
            <p:nvPr/>
          </p:nvSpPr>
          <p:spPr bwMode="auto">
            <a:xfrm>
              <a:off x="2477" y="2954"/>
              <a:ext cx="899" cy="634"/>
            </a:xfrm>
            <a:prstGeom prst="rect">
              <a:avLst/>
            </a:prstGeom>
            <a:noFill/>
            <a:ln w="38100">
              <a:noFill/>
              <a:miter lim="800000"/>
              <a:headEnd/>
              <a:tailEnd/>
            </a:ln>
            <a:effectLst/>
          </p:spPr>
          <p:txBody>
            <a:bodyPr wrap="none">
              <a:spAutoFit/>
            </a:bodyPr>
            <a:lstStyle/>
            <a:p>
              <a:pPr algn="l"/>
              <a:r>
                <a:rPr lang="en-US" sz="2000">
                  <a:solidFill>
                    <a:srgbClr val="3333CC"/>
                  </a:solidFill>
                </a:rPr>
                <a:t>array[</a:t>
              </a:r>
              <a:r>
                <a:rPr lang="en-US" sz="2000"/>
                <a:t>v</a:t>
              </a:r>
              <a:r>
                <a:rPr lang="en-US" sz="2000">
                  <a:solidFill>
                    <a:srgbClr val="3333CC"/>
                  </a:solidFill>
                </a:rPr>
                <a:t>]</a:t>
              </a:r>
            </a:p>
            <a:p>
              <a:pPr algn="l"/>
              <a:r>
                <a:rPr lang="en-US" sz="2000">
                  <a:solidFill>
                    <a:srgbClr val="3333CC"/>
                  </a:solidFill>
                </a:rPr>
                <a:t>while(i &lt; </a:t>
              </a:r>
              <a:r>
                <a:rPr lang="en-US" sz="2000"/>
                <a:t>v</a:t>
              </a:r>
              <a:r>
                <a:rPr lang="en-US" sz="2000">
                  <a:solidFill>
                    <a:srgbClr val="3333CC"/>
                  </a:solidFill>
                </a:rPr>
                <a:t>)</a:t>
              </a:r>
            </a:p>
            <a:p>
              <a:pPr algn="l"/>
              <a:r>
                <a:rPr lang="en-US" sz="2000">
                  <a:solidFill>
                    <a:srgbClr val="3333CC"/>
                  </a:solidFill>
                </a:rPr>
                <a:t>      …</a:t>
              </a:r>
            </a:p>
          </p:txBody>
        </p:sp>
        <p:sp>
          <p:nvSpPr>
            <p:cNvPr id="995335" name="Line 7"/>
            <p:cNvSpPr>
              <a:spLocks noChangeShapeType="1"/>
            </p:cNvSpPr>
            <p:nvPr/>
          </p:nvSpPr>
          <p:spPr bwMode="auto">
            <a:xfrm flipV="1">
              <a:off x="2842" y="2731"/>
              <a:ext cx="1366" cy="12"/>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95336" name="Line 8"/>
            <p:cNvSpPr>
              <a:spLocks noChangeShapeType="1"/>
            </p:cNvSpPr>
            <p:nvPr/>
          </p:nvSpPr>
          <p:spPr bwMode="auto">
            <a:xfrm>
              <a:off x="2428" y="2899"/>
              <a:ext cx="11" cy="576"/>
            </a:xfrm>
            <a:prstGeom prst="line">
              <a:avLst/>
            </a:prstGeom>
            <a:noFill/>
            <a:ln w="38100">
              <a:solidFill>
                <a:srgbClr val="000000"/>
              </a:solidFill>
              <a:round/>
              <a:headEnd/>
              <a:tailEnd type="triangle" w="med" len="med"/>
            </a:ln>
            <a:effectLst/>
          </p:spPr>
          <p:txBody>
            <a:bodyPr anchor="ctr">
              <a:spAutoFit/>
            </a:bodyPr>
            <a:lstStyle/>
            <a:p>
              <a:endParaRPr lang="en-US"/>
            </a:p>
          </p:txBody>
        </p:sp>
        <p:grpSp>
          <p:nvGrpSpPr>
            <p:cNvPr id="995337" name="Group 9"/>
            <p:cNvGrpSpPr>
              <a:grpSpLocks/>
            </p:cNvGrpSpPr>
            <p:nvPr/>
          </p:nvGrpSpPr>
          <p:grpSpPr bwMode="auto">
            <a:xfrm>
              <a:off x="4178" y="2496"/>
              <a:ext cx="1192" cy="601"/>
              <a:chOff x="4477" y="2952"/>
              <a:chExt cx="1274" cy="738"/>
            </a:xfrm>
          </p:grpSpPr>
          <p:grpSp>
            <p:nvGrpSpPr>
              <p:cNvPr id="995338" name="Group 10"/>
              <p:cNvGrpSpPr>
                <a:grpSpLocks/>
              </p:cNvGrpSpPr>
              <p:nvPr/>
            </p:nvGrpSpPr>
            <p:grpSpPr bwMode="auto">
              <a:xfrm>
                <a:off x="4477" y="2952"/>
                <a:ext cx="644" cy="564"/>
                <a:chOff x="4885" y="2208"/>
                <a:chExt cx="644" cy="564"/>
              </a:xfrm>
            </p:grpSpPr>
            <p:sp>
              <p:nvSpPr>
                <p:cNvPr id="995339" name="Text Box 11"/>
                <p:cNvSpPr txBox="1">
                  <a:spLocks noChangeArrowheads="1"/>
                </p:cNvSpPr>
                <p:nvPr/>
              </p:nvSpPr>
              <p:spPr bwMode="auto">
                <a:xfrm>
                  <a:off x="4885" y="2348"/>
                  <a:ext cx="644" cy="307"/>
                </a:xfrm>
                <a:prstGeom prst="rect">
                  <a:avLst/>
                </a:prstGeom>
                <a:noFill/>
                <a:ln w="38100">
                  <a:noFill/>
                  <a:miter lim="800000"/>
                  <a:headEnd/>
                  <a:tailEnd/>
                </a:ln>
                <a:effectLst/>
              </p:spPr>
              <p:txBody>
                <a:bodyPr wrap="none">
                  <a:spAutoFit/>
                </a:bodyPr>
                <a:lstStyle/>
                <a:p>
                  <a:pPr algn="l"/>
                  <a:r>
                    <a:rPr lang="en-US" sz="2000">
                      <a:solidFill>
                        <a:schemeClr val="bg1"/>
                      </a:solidFill>
                    </a:rPr>
                    <a:t>v.clean</a:t>
                  </a:r>
                  <a:endParaRPr lang="en-US" sz="2800" b="0"/>
                </a:p>
              </p:txBody>
            </p:sp>
            <p:sp>
              <p:nvSpPr>
                <p:cNvPr id="995340" name="Oval 12"/>
                <p:cNvSpPr>
                  <a:spLocks noChangeArrowheads="1"/>
                </p:cNvSpPr>
                <p:nvPr/>
              </p:nvSpPr>
              <p:spPr bwMode="auto">
                <a:xfrm>
                  <a:off x="4908" y="2208"/>
                  <a:ext cx="612" cy="564"/>
                </a:xfrm>
                <a:prstGeom prst="ellipse">
                  <a:avLst/>
                </a:prstGeom>
                <a:noFill/>
                <a:ln w="38100">
                  <a:solidFill>
                    <a:srgbClr val="000000"/>
                  </a:solidFill>
                  <a:round/>
                  <a:headEnd/>
                  <a:tailEnd/>
                </a:ln>
                <a:effectLst/>
              </p:spPr>
              <p:txBody>
                <a:bodyPr anchor="ctr">
                  <a:spAutoFit/>
                </a:bodyPr>
                <a:lstStyle/>
                <a:p>
                  <a:endParaRPr lang="en-US"/>
                </a:p>
              </p:txBody>
            </p:sp>
          </p:grpSp>
          <p:sp>
            <p:nvSpPr>
              <p:cNvPr id="995341" name="Freeform 13"/>
              <p:cNvSpPr>
                <a:spLocks/>
              </p:cNvSpPr>
              <p:nvPr/>
            </p:nvSpPr>
            <p:spPr bwMode="auto">
              <a:xfrm>
                <a:off x="5112" y="3122"/>
                <a:ext cx="266" cy="288"/>
              </a:xfrm>
              <a:custGeom>
                <a:avLst/>
                <a:gdLst/>
                <a:ahLst/>
                <a:cxnLst>
                  <a:cxn ang="0">
                    <a:pos x="0" y="190"/>
                  </a:cxn>
                  <a:cxn ang="0">
                    <a:pos x="228" y="262"/>
                  </a:cxn>
                  <a:cxn ang="0">
                    <a:pos x="228" y="34"/>
                  </a:cxn>
                  <a:cxn ang="0">
                    <a:pos x="36" y="58"/>
                  </a:cxn>
                </a:cxnLst>
                <a:rect l="0" t="0" r="r" b="b"/>
                <a:pathLst>
                  <a:path w="266" h="288">
                    <a:moveTo>
                      <a:pt x="0" y="190"/>
                    </a:moveTo>
                    <a:cubicBezTo>
                      <a:pt x="95" y="239"/>
                      <a:pt x="190" y="288"/>
                      <a:pt x="228" y="262"/>
                    </a:cubicBezTo>
                    <a:cubicBezTo>
                      <a:pt x="266" y="236"/>
                      <a:pt x="260" y="68"/>
                      <a:pt x="228" y="34"/>
                    </a:cubicBezTo>
                    <a:cubicBezTo>
                      <a:pt x="196" y="0"/>
                      <a:pt x="116" y="29"/>
                      <a:pt x="36" y="58"/>
                    </a:cubicBezTo>
                  </a:path>
                </a:pathLst>
              </a:custGeom>
              <a:noFill/>
              <a:ln w="38100" cap="flat" cmpd="sng">
                <a:solidFill>
                  <a:srgbClr val="000000"/>
                </a:solidFill>
                <a:prstDash val="solid"/>
                <a:round/>
                <a:headEnd type="none" w="med" len="med"/>
                <a:tailEnd type="triangle" w="med" len="med"/>
              </a:ln>
              <a:effectLst/>
            </p:spPr>
            <p:txBody>
              <a:bodyPr wrap="none" anchor="ctr">
                <a:spAutoFit/>
              </a:bodyPr>
              <a:lstStyle/>
              <a:p>
                <a:endParaRPr lang="en-US"/>
              </a:p>
            </p:txBody>
          </p:sp>
          <p:sp>
            <p:nvSpPr>
              <p:cNvPr id="995342" name="Text Box 14"/>
              <p:cNvSpPr txBox="1">
                <a:spLocks noChangeArrowheads="1"/>
              </p:cNvSpPr>
              <p:nvPr/>
            </p:nvSpPr>
            <p:spPr bwMode="auto">
              <a:xfrm>
                <a:off x="5160" y="3383"/>
                <a:ext cx="591" cy="307"/>
              </a:xfrm>
              <a:prstGeom prst="rect">
                <a:avLst/>
              </a:prstGeom>
              <a:noFill/>
              <a:ln w="38100">
                <a:noFill/>
                <a:miter lim="800000"/>
                <a:headEnd/>
                <a:tailEnd/>
              </a:ln>
              <a:effectLst/>
            </p:spPr>
            <p:txBody>
              <a:bodyPr wrap="none">
                <a:spAutoFit/>
              </a:bodyPr>
              <a:lstStyle/>
              <a:p>
                <a:pPr algn="l"/>
                <a:r>
                  <a:rPr lang="en-US" sz="2000">
                    <a:solidFill>
                      <a:srgbClr val="0F0C19"/>
                    </a:solidFill>
                  </a:rPr>
                  <a:t>Use(</a:t>
                </a:r>
                <a:r>
                  <a:rPr lang="en-US" sz="2000">
                    <a:solidFill>
                      <a:schemeClr val="bg2"/>
                    </a:solidFill>
                  </a:rPr>
                  <a:t>v</a:t>
                </a:r>
                <a:r>
                  <a:rPr lang="en-US" sz="2000">
                    <a:solidFill>
                      <a:srgbClr val="0F0C19"/>
                    </a:solidFill>
                  </a:rPr>
                  <a:t>)</a:t>
                </a:r>
              </a:p>
            </p:txBody>
          </p:sp>
        </p:grpSp>
        <p:grpSp>
          <p:nvGrpSpPr>
            <p:cNvPr id="995343" name="Group 15"/>
            <p:cNvGrpSpPr>
              <a:grpSpLocks/>
            </p:cNvGrpSpPr>
            <p:nvPr/>
          </p:nvGrpSpPr>
          <p:grpSpPr bwMode="auto">
            <a:xfrm>
              <a:off x="1289" y="1931"/>
              <a:ext cx="3057" cy="958"/>
              <a:chOff x="914" y="1943"/>
              <a:chExt cx="3280" cy="1177"/>
            </a:xfrm>
          </p:grpSpPr>
          <p:sp>
            <p:nvSpPr>
              <p:cNvPr id="995344" name="Oval 16"/>
              <p:cNvSpPr>
                <a:spLocks noChangeArrowheads="1"/>
              </p:cNvSpPr>
              <p:nvPr/>
            </p:nvSpPr>
            <p:spPr bwMode="auto">
              <a:xfrm>
                <a:off x="1848" y="2724"/>
                <a:ext cx="708" cy="396"/>
              </a:xfrm>
              <a:prstGeom prst="ellipse">
                <a:avLst/>
              </a:prstGeom>
              <a:noFill/>
              <a:ln w="38100">
                <a:solidFill>
                  <a:srgbClr val="000000"/>
                </a:solidFill>
                <a:round/>
                <a:headEnd/>
                <a:tailEnd/>
              </a:ln>
              <a:effectLst/>
            </p:spPr>
            <p:txBody>
              <a:bodyPr anchor="ctr">
                <a:spAutoFit/>
              </a:bodyPr>
              <a:lstStyle/>
              <a:p>
                <a:endParaRPr lang="en-US"/>
              </a:p>
            </p:txBody>
          </p:sp>
          <p:sp>
            <p:nvSpPr>
              <p:cNvPr id="995345" name="Text Box 17"/>
              <p:cNvSpPr txBox="1">
                <a:spLocks noChangeArrowheads="1"/>
              </p:cNvSpPr>
              <p:nvPr/>
            </p:nvSpPr>
            <p:spPr bwMode="auto">
              <a:xfrm>
                <a:off x="1839" y="2810"/>
                <a:ext cx="739" cy="284"/>
              </a:xfrm>
              <a:prstGeom prst="rect">
                <a:avLst/>
              </a:prstGeom>
              <a:noFill/>
              <a:ln w="38100">
                <a:noFill/>
                <a:miter lim="800000"/>
                <a:headEnd/>
                <a:tailEnd/>
              </a:ln>
              <a:effectLst/>
            </p:spPr>
            <p:txBody>
              <a:bodyPr wrap="none">
                <a:spAutoFit/>
              </a:bodyPr>
              <a:lstStyle/>
              <a:p>
                <a:pPr algn="l"/>
                <a:r>
                  <a:rPr lang="en-US" sz="1800"/>
                  <a:t>v.tainted</a:t>
                </a:r>
              </a:p>
            </p:txBody>
          </p:sp>
          <p:sp>
            <p:nvSpPr>
              <p:cNvPr id="995346" name="Line 18"/>
              <p:cNvSpPr>
                <a:spLocks noChangeShapeType="1"/>
              </p:cNvSpPr>
              <p:nvPr/>
            </p:nvSpPr>
            <p:spPr bwMode="auto">
              <a:xfrm>
                <a:off x="1428" y="2412"/>
                <a:ext cx="444" cy="372"/>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95347" name="Text Box 19"/>
              <p:cNvSpPr txBox="1">
                <a:spLocks noChangeArrowheads="1"/>
              </p:cNvSpPr>
              <p:nvPr/>
            </p:nvSpPr>
            <p:spPr bwMode="auto">
              <a:xfrm>
                <a:off x="914" y="2004"/>
                <a:ext cx="716" cy="543"/>
              </a:xfrm>
              <a:prstGeom prst="rect">
                <a:avLst/>
              </a:prstGeom>
              <a:noFill/>
              <a:ln w="38100">
                <a:noFill/>
                <a:miter lim="800000"/>
                <a:headEnd/>
                <a:tailEnd/>
              </a:ln>
              <a:effectLst/>
            </p:spPr>
            <p:txBody>
              <a:bodyPr wrap="none">
                <a:spAutoFit/>
              </a:bodyPr>
              <a:lstStyle/>
              <a:p>
                <a:pPr algn="l"/>
                <a:r>
                  <a:rPr lang="en-US" sz="2000">
                    <a:solidFill>
                      <a:srgbClr val="CC0000"/>
                    </a:solidFill>
                  </a:rPr>
                  <a:t>Syscall </a:t>
                </a:r>
              </a:p>
              <a:p>
                <a:pPr algn="l"/>
                <a:r>
                  <a:rPr lang="en-US" sz="2000">
                    <a:solidFill>
                      <a:srgbClr val="CC0000"/>
                    </a:solidFill>
                  </a:rPr>
                  <a:t>param</a:t>
                </a:r>
                <a:endParaRPr lang="en-US" sz="2800" b="0">
                  <a:solidFill>
                    <a:srgbClr val="CC0000"/>
                  </a:solidFill>
                </a:endParaRPr>
              </a:p>
            </p:txBody>
          </p:sp>
          <p:sp>
            <p:nvSpPr>
              <p:cNvPr id="995348" name="Text Box 20"/>
              <p:cNvSpPr txBox="1">
                <a:spLocks noChangeArrowheads="1"/>
              </p:cNvSpPr>
              <p:nvPr/>
            </p:nvSpPr>
            <p:spPr bwMode="auto">
              <a:xfrm>
                <a:off x="1911" y="1943"/>
                <a:ext cx="828" cy="543"/>
              </a:xfrm>
              <a:prstGeom prst="rect">
                <a:avLst/>
              </a:prstGeom>
              <a:noFill/>
              <a:ln w="38100">
                <a:noFill/>
                <a:miter lim="800000"/>
                <a:headEnd/>
                <a:tailEnd/>
              </a:ln>
              <a:effectLst/>
            </p:spPr>
            <p:txBody>
              <a:bodyPr wrap="none">
                <a:spAutoFit/>
              </a:bodyPr>
              <a:lstStyle/>
              <a:p>
                <a:pPr algn="l"/>
                <a:r>
                  <a:rPr lang="en-US" sz="2000">
                    <a:solidFill>
                      <a:srgbClr val="CC0000"/>
                    </a:solidFill>
                  </a:rPr>
                  <a:t>Network </a:t>
                </a:r>
              </a:p>
              <a:p>
                <a:pPr algn="l"/>
                <a:r>
                  <a:rPr lang="en-US" sz="2000">
                    <a:solidFill>
                      <a:srgbClr val="CC0000"/>
                    </a:solidFill>
                  </a:rPr>
                  <a:t> packet</a:t>
                </a:r>
                <a:endParaRPr lang="en-US" sz="2800" b="0">
                  <a:solidFill>
                    <a:srgbClr val="CC0000"/>
                  </a:solidFill>
                </a:endParaRPr>
              </a:p>
            </p:txBody>
          </p:sp>
          <p:sp>
            <p:nvSpPr>
              <p:cNvPr id="995349" name="Line 21"/>
              <p:cNvSpPr>
                <a:spLocks noChangeShapeType="1"/>
              </p:cNvSpPr>
              <p:nvPr/>
            </p:nvSpPr>
            <p:spPr bwMode="auto">
              <a:xfrm>
                <a:off x="2160" y="2340"/>
                <a:ext cx="0" cy="468"/>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95350" name="Line 22"/>
              <p:cNvSpPr>
                <a:spLocks noChangeShapeType="1"/>
              </p:cNvSpPr>
              <p:nvPr/>
            </p:nvSpPr>
            <p:spPr bwMode="auto">
              <a:xfrm flipH="1">
                <a:off x="2448" y="2268"/>
                <a:ext cx="444" cy="492"/>
              </a:xfrm>
              <a:prstGeom prst="line">
                <a:avLst/>
              </a:prstGeom>
              <a:noFill/>
              <a:ln w="38100">
                <a:solidFill>
                  <a:srgbClr val="000000"/>
                </a:solidFill>
                <a:round/>
                <a:headEnd/>
                <a:tailEnd type="triangle" w="med" len="med"/>
              </a:ln>
              <a:effectLst/>
            </p:spPr>
            <p:txBody>
              <a:bodyPr anchor="ctr">
                <a:spAutoFit/>
              </a:bodyPr>
              <a:lstStyle/>
              <a:p>
                <a:endParaRPr lang="en-US"/>
              </a:p>
            </p:txBody>
          </p:sp>
          <p:sp>
            <p:nvSpPr>
              <p:cNvPr id="995351" name="Text Box 23"/>
              <p:cNvSpPr txBox="1">
                <a:spLocks noChangeArrowheads="1"/>
              </p:cNvSpPr>
              <p:nvPr/>
            </p:nvSpPr>
            <p:spPr bwMode="auto">
              <a:xfrm>
                <a:off x="2740" y="1980"/>
                <a:ext cx="1454" cy="307"/>
              </a:xfrm>
              <a:prstGeom prst="rect">
                <a:avLst/>
              </a:prstGeom>
              <a:noFill/>
              <a:ln w="38100">
                <a:noFill/>
                <a:miter lim="800000"/>
                <a:headEnd/>
                <a:tailEnd/>
              </a:ln>
              <a:effectLst/>
            </p:spPr>
            <p:txBody>
              <a:bodyPr wrap="none">
                <a:spAutoFit/>
              </a:bodyPr>
              <a:lstStyle/>
              <a:p>
                <a:pPr algn="l"/>
                <a:r>
                  <a:rPr lang="en-US" sz="2000">
                    <a:solidFill>
                      <a:srgbClr val="CC0000"/>
                    </a:solidFill>
                  </a:rPr>
                  <a:t>copyin(&amp;v, p, len)</a:t>
                </a:r>
                <a:endParaRPr lang="en-US" sz="2800" b="0">
                  <a:solidFill>
                    <a:srgbClr val="CC0000"/>
                  </a:solidFill>
                </a:endParaRPr>
              </a:p>
            </p:txBody>
          </p:sp>
        </p:grpSp>
        <p:sp>
          <p:nvSpPr>
            <p:cNvPr id="995352" name="Text Box 24"/>
            <p:cNvSpPr txBox="1">
              <a:spLocks noChangeArrowheads="1"/>
            </p:cNvSpPr>
            <p:nvPr/>
          </p:nvSpPr>
          <p:spPr bwMode="auto">
            <a:xfrm rot="-24117">
              <a:off x="2778" y="2554"/>
              <a:ext cx="1474" cy="250"/>
            </a:xfrm>
            <a:prstGeom prst="rect">
              <a:avLst/>
            </a:prstGeom>
            <a:noFill/>
            <a:ln w="38100">
              <a:noFill/>
              <a:miter lim="800000"/>
              <a:headEnd/>
              <a:tailEnd/>
            </a:ln>
            <a:effectLst/>
          </p:spPr>
          <p:txBody>
            <a:bodyPr>
              <a:spAutoFit/>
            </a:bodyPr>
            <a:lstStyle/>
            <a:p>
              <a:pPr algn="l"/>
              <a:r>
                <a:rPr lang="en-US" sz="2000">
                  <a:solidFill>
                    <a:schemeClr val="bg1"/>
                  </a:solidFill>
                </a:rPr>
                <a:t> any&lt;= </a:t>
              </a:r>
              <a:r>
                <a:rPr lang="en-US" sz="2000"/>
                <a:t>v</a:t>
              </a:r>
              <a:r>
                <a:rPr lang="en-US" sz="2000">
                  <a:solidFill>
                    <a:schemeClr val="bg1"/>
                  </a:solidFill>
                </a:rPr>
                <a:t> &lt;= any</a:t>
              </a:r>
              <a:endParaRPr lang="en-US" sz="2400">
                <a:solidFill>
                  <a:schemeClr val="bg1"/>
                </a:solidFill>
              </a:endParaRPr>
            </a:p>
          </p:txBody>
        </p:sp>
        <p:sp>
          <p:nvSpPr>
            <p:cNvPr id="995353" name="Text Box 25"/>
            <p:cNvSpPr txBox="1">
              <a:spLocks noChangeArrowheads="1"/>
            </p:cNvSpPr>
            <p:nvPr/>
          </p:nvSpPr>
          <p:spPr bwMode="auto">
            <a:xfrm>
              <a:off x="1112" y="2889"/>
              <a:ext cx="1249" cy="634"/>
            </a:xfrm>
            <a:prstGeom prst="rect">
              <a:avLst/>
            </a:prstGeom>
            <a:noFill/>
            <a:ln w="38100">
              <a:noFill/>
              <a:miter lim="800000"/>
              <a:headEnd/>
              <a:tailEnd/>
            </a:ln>
            <a:effectLst/>
          </p:spPr>
          <p:txBody>
            <a:bodyPr wrap="none">
              <a:spAutoFit/>
            </a:bodyPr>
            <a:lstStyle/>
            <a:p>
              <a:pPr algn="l"/>
              <a:r>
                <a:rPr lang="en-US" sz="2000">
                  <a:solidFill>
                    <a:srgbClr val="3333CC"/>
                  </a:solidFill>
                </a:rPr>
                <a:t>memcpy(p, q, </a:t>
              </a:r>
              <a:r>
                <a:rPr lang="en-US" sz="2000"/>
                <a:t>v</a:t>
              </a:r>
              <a:r>
                <a:rPr lang="en-US" sz="2000">
                  <a:solidFill>
                    <a:srgbClr val="3333CC"/>
                  </a:solidFill>
                </a:rPr>
                <a:t>)</a:t>
              </a:r>
            </a:p>
            <a:p>
              <a:pPr algn="l"/>
              <a:r>
                <a:rPr lang="en-US" sz="2000">
                  <a:solidFill>
                    <a:srgbClr val="3333CC"/>
                  </a:solidFill>
                </a:rPr>
                <a:t>copyin(p,q,</a:t>
              </a:r>
              <a:r>
                <a:rPr lang="en-US" sz="2000"/>
                <a:t>v</a:t>
              </a:r>
              <a:r>
                <a:rPr lang="en-US" sz="2000">
                  <a:solidFill>
                    <a:srgbClr val="3333CC"/>
                  </a:solidFill>
                </a:rPr>
                <a:t>)</a:t>
              </a:r>
            </a:p>
            <a:p>
              <a:pPr algn="l"/>
              <a:r>
                <a:rPr lang="en-US" sz="2000">
                  <a:solidFill>
                    <a:srgbClr val="3333CC"/>
                  </a:solidFill>
                </a:rPr>
                <a:t>copyout(p,q,</a:t>
              </a:r>
              <a:r>
                <a:rPr lang="en-US" sz="2000"/>
                <a:t>v</a:t>
              </a:r>
              <a:r>
                <a:rPr lang="en-US" sz="2000">
                  <a:solidFill>
                    <a:srgbClr val="3333CC"/>
                  </a:solidFill>
                </a:rPr>
                <a:t>)</a:t>
              </a:r>
            </a:p>
          </p:txBody>
        </p:sp>
        <p:grpSp>
          <p:nvGrpSpPr>
            <p:cNvPr id="995354" name="Group 26"/>
            <p:cNvGrpSpPr>
              <a:grpSpLocks/>
            </p:cNvGrpSpPr>
            <p:nvPr/>
          </p:nvGrpSpPr>
          <p:grpSpPr bwMode="auto">
            <a:xfrm>
              <a:off x="2173" y="3485"/>
              <a:ext cx="610" cy="459"/>
              <a:chOff x="4886" y="2208"/>
              <a:chExt cx="655" cy="564"/>
            </a:xfrm>
          </p:grpSpPr>
          <p:sp>
            <p:nvSpPr>
              <p:cNvPr id="995355" name="Text Box 27"/>
              <p:cNvSpPr txBox="1">
                <a:spLocks noChangeArrowheads="1"/>
              </p:cNvSpPr>
              <p:nvPr/>
            </p:nvSpPr>
            <p:spPr bwMode="auto">
              <a:xfrm>
                <a:off x="4886" y="2367"/>
                <a:ext cx="655" cy="283"/>
              </a:xfrm>
              <a:prstGeom prst="rect">
                <a:avLst/>
              </a:prstGeom>
              <a:noFill/>
              <a:ln w="38100">
                <a:noFill/>
                <a:miter lim="800000"/>
                <a:headEnd/>
                <a:tailEnd/>
              </a:ln>
              <a:effectLst/>
            </p:spPr>
            <p:txBody>
              <a:bodyPr wrap="none">
                <a:spAutoFit/>
              </a:bodyPr>
              <a:lstStyle/>
              <a:p>
                <a:pPr algn="l"/>
                <a:r>
                  <a:rPr lang="en-US" sz="1800">
                    <a:solidFill>
                      <a:schemeClr val="bg1"/>
                    </a:solidFill>
                  </a:rPr>
                  <a:t> </a:t>
                </a:r>
                <a:r>
                  <a:rPr lang="en-US" sz="1800">
                    <a:solidFill>
                      <a:srgbClr val="CC0000"/>
                    </a:solidFill>
                  </a:rPr>
                  <a:t>ERROR</a:t>
                </a:r>
                <a:endParaRPr lang="en-US" sz="2400" b="0">
                  <a:solidFill>
                    <a:srgbClr val="CC0000"/>
                  </a:solidFill>
                </a:endParaRPr>
              </a:p>
            </p:txBody>
          </p:sp>
          <p:sp>
            <p:nvSpPr>
              <p:cNvPr id="995356" name="Oval 28"/>
              <p:cNvSpPr>
                <a:spLocks noChangeArrowheads="1"/>
              </p:cNvSpPr>
              <p:nvPr/>
            </p:nvSpPr>
            <p:spPr bwMode="auto">
              <a:xfrm>
                <a:off x="4908" y="2208"/>
                <a:ext cx="612" cy="564"/>
              </a:xfrm>
              <a:prstGeom prst="ellipse">
                <a:avLst/>
              </a:prstGeom>
              <a:noFill/>
              <a:ln w="38100">
                <a:solidFill>
                  <a:srgbClr val="000000"/>
                </a:solidFill>
                <a:round/>
                <a:headEnd/>
                <a:tailEnd/>
              </a:ln>
              <a:effectLst/>
            </p:spPr>
            <p:txBody>
              <a:bodyPr anchor="ctr">
                <a:spAutoFit/>
              </a:bodyPr>
              <a:lstStyle/>
              <a:p>
                <a:endParaRPr lang="en-US"/>
              </a:p>
            </p:txBody>
          </p:sp>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p:nvPr>
        </p:nvSpPr>
        <p:spPr/>
        <p:txBody>
          <a:bodyPr/>
          <a:lstStyle/>
          <a:p>
            <a:r>
              <a:rPr lang="en-US"/>
              <a:t>Some big, gaping security holes.</a:t>
            </a:r>
          </a:p>
        </p:txBody>
      </p:sp>
      <p:sp>
        <p:nvSpPr>
          <p:cNvPr id="1049603" name="Rectangle 3"/>
          <p:cNvSpPr>
            <a:spLocks noGrp="1" noChangeArrowheads="1"/>
          </p:cNvSpPr>
          <p:nvPr>
            <p:ph type="body" idx="1"/>
          </p:nvPr>
        </p:nvSpPr>
        <p:spPr>
          <a:xfrm>
            <a:off x="228600" y="1409700"/>
            <a:ext cx="8915400" cy="6896100"/>
          </a:xfrm>
        </p:spPr>
        <p:txBody>
          <a:bodyPr/>
          <a:lstStyle/>
          <a:p>
            <a:r>
              <a:rPr lang="en-US"/>
              <a:t>Remote exploit, no checks</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r>
              <a:rPr lang="en-US">
                <a:solidFill>
                  <a:srgbClr val="000000"/>
                </a:solidFill>
              </a:rPr>
              <a:t>Missed lower-bound check:</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pPr>
              <a:buFont typeface="Monotype Sorts" pitchFamily="2" charset="2"/>
              <a:buNone/>
            </a:pPr>
            <a:endParaRPr lang="en-US">
              <a:solidFill>
                <a:srgbClr val="3333CC"/>
              </a:solidFill>
            </a:endParaRPr>
          </a:p>
        </p:txBody>
      </p:sp>
      <p:sp>
        <p:nvSpPr>
          <p:cNvPr id="1049604" name="Text Box 4"/>
          <p:cNvSpPr txBox="1">
            <a:spLocks noChangeArrowheads="1"/>
          </p:cNvSpPr>
          <p:nvPr/>
        </p:nvSpPr>
        <p:spPr bwMode="auto">
          <a:xfrm>
            <a:off x="0" y="6257925"/>
            <a:ext cx="184150" cy="366713"/>
          </a:xfrm>
          <a:prstGeom prst="rect">
            <a:avLst/>
          </a:prstGeom>
          <a:noFill/>
          <a:ln w="38100">
            <a:noFill/>
            <a:miter lim="800000"/>
            <a:headEnd/>
            <a:tailEnd/>
          </a:ln>
          <a:effectLst/>
        </p:spPr>
        <p:txBody>
          <a:bodyPr wrap="none">
            <a:spAutoFit/>
          </a:bodyPr>
          <a:lstStyle/>
          <a:p>
            <a:pPr algn="l" eaLnBrk="0" hangingPunct="0"/>
            <a:endParaRPr lang="en-US" sz="1800">
              <a:solidFill>
                <a:srgbClr val="0F0C19"/>
              </a:solidFill>
              <a:latin typeface="Courier New" pitchFamily="49" charset="0"/>
            </a:endParaRPr>
          </a:p>
        </p:txBody>
      </p:sp>
      <p:sp>
        <p:nvSpPr>
          <p:cNvPr id="1049605" name="Text Box 5"/>
          <p:cNvSpPr txBox="1">
            <a:spLocks noChangeArrowheads="1"/>
          </p:cNvSpPr>
          <p:nvPr/>
        </p:nvSpPr>
        <p:spPr bwMode="auto">
          <a:xfrm>
            <a:off x="323850" y="4767263"/>
            <a:ext cx="8496300" cy="2052637"/>
          </a:xfrm>
          <a:prstGeom prst="rect">
            <a:avLst/>
          </a:prstGeom>
          <a:noFill/>
          <a:ln w="38100">
            <a:solidFill>
              <a:schemeClr val="hlink"/>
            </a:solidFill>
            <a:miter lim="800000"/>
            <a:headEnd/>
            <a:tailEnd/>
          </a:ln>
          <a:effectLst/>
        </p:spPr>
        <p:txBody>
          <a:bodyPr>
            <a:spAutoFit/>
          </a:bodyPr>
          <a:lstStyle/>
          <a:p>
            <a:pPr algn="l"/>
            <a:r>
              <a:rPr lang="en-US" sz="1800">
                <a:solidFill>
                  <a:schemeClr val="bg2"/>
                </a:solidFill>
                <a:latin typeface="Courier New" pitchFamily="49" charset="0"/>
                <a:ea typeface="MS Mincho" pitchFamily="49" charset="-128"/>
              </a:rPr>
              <a:t>/* 2.4.5/drivers/char/drm/i810_dma.c */</a:t>
            </a:r>
          </a:p>
          <a:p>
            <a:pPr algn="l"/>
            <a:r>
              <a:rPr lang="en-US" sz="1800">
                <a:solidFill>
                  <a:schemeClr val="bg2"/>
                </a:solidFill>
                <a:latin typeface="Courier New" pitchFamily="49" charset="0"/>
                <a:ea typeface="MS Mincho" pitchFamily="49" charset="-128"/>
              </a:rPr>
              <a:t>if(copy_from_user(&amp;</a:t>
            </a:r>
            <a:r>
              <a:rPr lang="en-US" sz="1800">
                <a:solidFill>
                  <a:srgbClr val="CC0000"/>
                </a:solidFill>
                <a:latin typeface="Courier New" pitchFamily="49" charset="0"/>
                <a:ea typeface="MS Mincho" pitchFamily="49" charset="-128"/>
              </a:rPr>
              <a:t>d</a:t>
            </a:r>
            <a:r>
              <a:rPr lang="en-US" sz="1800">
                <a:solidFill>
                  <a:schemeClr val="bg2"/>
                </a:solidFill>
                <a:latin typeface="Courier New" pitchFamily="49" charset="0"/>
                <a:ea typeface="MS Mincho" pitchFamily="49" charset="-128"/>
              </a:rPr>
              <a:t>, arg, sizeof(arg)))</a:t>
            </a:r>
          </a:p>
          <a:p>
            <a:pPr algn="l"/>
            <a:r>
              <a:rPr lang="en-US" sz="1800">
                <a:solidFill>
                  <a:schemeClr val="bg2"/>
                </a:solidFill>
                <a:latin typeface="Courier New" pitchFamily="49" charset="0"/>
                <a:ea typeface="MS Mincho" pitchFamily="49" charset="-128"/>
              </a:rPr>
              <a:t>   return –EFAULT;</a:t>
            </a:r>
          </a:p>
          <a:p>
            <a:pPr algn="l"/>
            <a:r>
              <a:rPr lang="en-US" sz="1800">
                <a:solidFill>
                  <a:schemeClr val="bg2"/>
                </a:solidFill>
                <a:latin typeface="Courier New" pitchFamily="49" charset="0"/>
                <a:ea typeface="MS Mincho" pitchFamily="49" charset="-128"/>
              </a:rPr>
              <a:t>if(</a:t>
            </a:r>
            <a:r>
              <a:rPr lang="en-US" sz="1800">
                <a:solidFill>
                  <a:srgbClr val="CC0000"/>
                </a:solidFill>
                <a:latin typeface="Courier New" pitchFamily="49" charset="0"/>
                <a:ea typeface="MS Mincho" pitchFamily="49" charset="-128"/>
              </a:rPr>
              <a:t>d.idx</a:t>
            </a:r>
            <a:r>
              <a:rPr lang="en-US" sz="1800">
                <a:solidFill>
                  <a:schemeClr val="bg2"/>
                </a:solidFill>
                <a:latin typeface="Courier New" pitchFamily="49" charset="0"/>
                <a:ea typeface="MS Mincho" pitchFamily="49" charset="-128"/>
              </a:rPr>
              <a:t> &gt; dma-&gt;buf_count)</a:t>
            </a:r>
          </a:p>
          <a:p>
            <a:pPr algn="l"/>
            <a:r>
              <a:rPr lang="en-US" sz="1800">
                <a:solidFill>
                  <a:schemeClr val="bg2"/>
                </a:solidFill>
                <a:latin typeface="Courier New" pitchFamily="49" charset="0"/>
                <a:ea typeface="MS Mincho" pitchFamily="49" charset="-128"/>
              </a:rPr>
              <a:t>   return –EINVAL;</a:t>
            </a:r>
          </a:p>
          <a:p>
            <a:pPr algn="l"/>
            <a:r>
              <a:rPr lang="en-US" sz="1800">
                <a:solidFill>
                  <a:schemeClr val="bg2"/>
                </a:solidFill>
                <a:latin typeface="Courier New" pitchFamily="49" charset="0"/>
                <a:ea typeface="MS Mincho" pitchFamily="49" charset="-128"/>
              </a:rPr>
              <a:t>buf = dma-&gt;buflist[</a:t>
            </a:r>
            <a:r>
              <a:rPr lang="en-US" sz="1800">
                <a:solidFill>
                  <a:srgbClr val="CC0000"/>
                </a:solidFill>
                <a:latin typeface="Courier New" pitchFamily="49" charset="0"/>
                <a:ea typeface="MS Mincho" pitchFamily="49" charset="-128"/>
              </a:rPr>
              <a:t>d.idx</a:t>
            </a:r>
            <a:r>
              <a:rPr lang="en-US" sz="1800">
                <a:solidFill>
                  <a:schemeClr val="bg2"/>
                </a:solidFill>
                <a:latin typeface="Courier New" pitchFamily="49" charset="0"/>
                <a:ea typeface="MS Mincho" pitchFamily="49" charset="-128"/>
              </a:rPr>
              <a:t>];</a:t>
            </a:r>
          </a:p>
          <a:p>
            <a:pPr algn="l"/>
            <a:r>
              <a:rPr lang="en-US" sz="1800">
                <a:solidFill>
                  <a:schemeClr val="bg2"/>
                </a:solidFill>
                <a:latin typeface="Courier New" pitchFamily="49" charset="0"/>
                <a:ea typeface="MS Mincho" pitchFamily="49" charset="-128"/>
              </a:rPr>
              <a:t>Copy_from_user(buf_priv-&gt;virtual, d.address, </a:t>
            </a:r>
            <a:r>
              <a:rPr lang="en-US" sz="1800">
                <a:solidFill>
                  <a:srgbClr val="CC0000"/>
                </a:solidFill>
                <a:latin typeface="Courier New" pitchFamily="49" charset="0"/>
                <a:ea typeface="MS Mincho" pitchFamily="49" charset="-128"/>
              </a:rPr>
              <a:t>d.used</a:t>
            </a:r>
            <a:r>
              <a:rPr lang="en-US" sz="1800">
                <a:solidFill>
                  <a:schemeClr val="bg2"/>
                </a:solidFill>
                <a:latin typeface="Courier New" pitchFamily="49" charset="0"/>
                <a:ea typeface="MS Mincho" pitchFamily="49" charset="-128"/>
              </a:rPr>
              <a:t>);</a:t>
            </a:r>
            <a:endParaRPr lang="en-US" sz="1800">
              <a:solidFill>
                <a:schemeClr val="bg2"/>
              </a:solidFill>
            </a:endParaRPr>
          </a:p>
        </p:txBody>
      </p:sp>
      <p:sp>
        <p:nvSpPr>
          <p:cNvPr id="1049606" name="Text Box 6"/>
          <p:cNvSpPr txBox="1">
            <a:spLocks noChangeArrowheads="1"/>
          </p:cNvSpPr>
          <p:nvPr/>
        </p:nvSpPr>
        <p:spPr bwMode="auto">
          <a:xfrm>
            <a:off x="495300" y="1847850"/>
            <a:ext cx="8648700" cy="2327275"/>
          </a:xfrm>
          <a:prstGeom prst="rect">
            <a:avLst/>
          </a:prstGeom>
          <a:noFill/>
          <a:ln w="38100">
            <a:solidFill>
              <a:schemeClr val="hlink"/>
            </a:solidFill>
            <a:miter lim="800000"/>
            <a:headEnd/>
            <a:tailEnd/>
          </a:ln>
          <a:effectLst/>
        </p:spPr>
        <p:txBody>
          <a:bodyPr>
            <a:spAutoFit/>
          </a:bodyPr>
          <a:lstStyle/>
          <a:p>
            <a:pPr algn="l"/>
            <a:r>
              <a:rPr lang="en-US" sz="1800">
                <a:solidFill>
                  <a:schemeClr val="bg2"/>
                </a:solidFill>
                <a:latin typeface="Courier New" pitchFamily="49" charset="0"/>
                <a:ea typeface="MS Mincho" pitchFamily="49" charset="-128"/>
              </a:rPr>
              <a:t>/* 2.4.9/drivers/isdn/act2000/capi.c:actcapi_dispatch */</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isdn_ctrl cmd;</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while ((</a:t>
            </a:r>
            <a:r>
              <a:rPr lang="en-US" sz="1800">
                <a:latin typeface="Courier New" pitchFamily="49" charset="0"/>
                <a:ea typeface="MS Mincho" pitchFamily="49" charset="-128"/>
              </a:rPr>
              <a:t>skb</a:t>
            </a:r>
            <a:r>
              <a:rPr lang="en-US" sz="1800">
                <a:solidFill>
                  <a:schemeClr val="bg2"/>
                </a:solidFill>
                <a:latin typeface="Courier New" pitchFamily="49" charset="0"/>
                <a:ea typeface="MS Mincho" pitchFamily="49" charset="-128"/>
              </a:rPr>
              <a:t> = skb_dequeue(&amp;card-&gt;rcvq))) {</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800">
                <a:latin typeface="Courier New" pitchFamily="49" charset="0"/>
                <a:ea typeface="MS Mincho" pitchFamily="49" charset="-128"/>
              </a:rPr>
              <a:t>msg</a:t>
            </a:r>
            <a:r>
              <a:rPr lang="en-US" sz="1800">
                <a:solidFill>
                  <a:schemeClr val="bg2"/>
                </a:solidFill>
                <a:latin typeface="Courier New" pitchFamily="49" charset="0"/>
                <a:ea typeface="MS Mincho" pitchFamily="49" charset="-128"/>
              </a:rPr>
              <a:t> = </a:t>
            </a:r>
            <a:r>
              <a:rPr lang="en-US" sz="1800">
                <a:latin typeface="Courier New" pitchFamily="49" charset="0"/>
                <a:ea typeface="MS Mincho" pitchFamily="49" charset="-128"/>
              </a:rPr>
              <a:t>skb-&gt;data</a:t>
            </a:r>
            <a:r>
              <a:rPr lang="en-US" sz="1800">
                <a:solidFill>
                  <a:schemeClr val="bg2"/>
                </a:solidFill>
                <a:latin typeface="Courier New" pitchFamily="49" charset="0"/>
                <a:ea typeface="MS Mincho" pitchFamily="49" charset="-128"/>
              </a:rPr>
              <a:t>;</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memcpy(cmd.parm.setup.phone,</a:t>
            </a:r>
            <a:r>
              <a:rPr lang="en-US" sz="1800">
                <a:latin typeface="Courier New" pitchFamily="49" charset="0"/>
                <a:ea typeface="MS Mincho" pitchFamily="49" charset="-128"/>
              </a:rPr>
              <a:t>msg-&gt;msg.connect_ind.addr.num</a:t>
            </a:r>
            <a:r>
              <a:rPr lang="en-US" sz="1800">
                <a:solidFill>
                  <a:schemeClr val="bg2"/>
                </a:solidFill>
                <a:latin typeface="Courier New" pitchFamily="49" charset="0"/>
                <a:ea typeface="MS Mincho" pitchFamily="49" charset="-128"/>
              </a:rPr>
              <a:t>,</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800">
                <a:latin typeface="Courier New" pitchFamily="49" charset="0"/>
                <a:ea typeface="MS Mincho" pitchFamily="49" charset="-128"/>
              </a:rPr>
              <a:t>msg-&gt;msg.connect_ind.addr.len</a:t>
            </a:r>
            <a:r>
              <a:rPr lang="en-US" sz="1800">
                <a:solidFill>
                  <a:schemeClr val="bg2"/>
                </a:solidFill>
                <a:latin typeface="Courier New" pitchFamily="49" charset="0"/>
                <a:ea typeface="MS Mincho" pitchFamily="49" charset="-128"/>
              </a:rPr>
              <a:t> - 1);</a:t>
            </a:r>
            <a:endParaRPr lang="en-US" sz="1800">
              <a:solidFill>
                <a:schemeClr val="bg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p:txBody>
          <a:bodyPr/>
          <a:lstStyle/>
          <a:p>
            <a:r>
              <a:rPr lang="en-US"/>
              <a:t>Enforcing subtle rules</a:t>
            </a:r>
          </a:p>
        </p:txBody>
      </p:sp>
      <p:sp>
        <p:nvSpPr>
          <p:cNvPr id="1051651" name="Rectangle 3"/>
          <p:cNvSpPr>
            <a:spLocks noGrp="1" noChangeArrowheads="1"/>
          </p:cNvSpPr>
          <p:nvPr>
            <p:ph type="body" idx="1"/>
          </p:nvPr>
        </p:nvSpPr>
        <p:spPr>
          <a:xfrm>
            <a:off x="152400" y="1333500"/>
            <a:ext cx="8915400" cy="6896100"/>
          </a:xfrm>
        </p:spPr>
        <p:txBody>
          <a:bodyPr/>
          <a:lstStyle/>
          <a:p>
            <a:r>
              <a:rPr lang="en-US">
                <a:solidFill>
                  <a:srgbClr val="000000"/>
                </a:solidFill>
              </a:rPr>
              <a:t>Unexpected overflow</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r>
              <a:rPr lang="en-US">
                <a:solidFill>
                  <a:srgbClr val="000000"/>
                </a:solidFill>
              </a:rPr>
              <a:t>Weird security implications</a:t>
            </a:r>
          </a:p>
          <a:p>
            <a:endParaRPr lang="en-US">
              <a:solidFill>
                <a:srgbClr val="3333CC"/>
              </a:solidFill>
            </a:endParaRPr>
          </a:p>
          <a:p>
            <a:endParaRPr lang="en-US">
              <a:solidFill>
                <a:srgbClr val="3333CC"/>
              </a:solidFill>
            </a:endParaRPr>
          </a:p>
          <a:p>
            <a:endParaRPr lang="en-US">
              <a:solidFill>
                <a:srgbClr val="3333CC"/>
              </a:solidFill>
            </a:endParaRPr>
          </a:p>
          <a:p>
            <a:endParaRPr lang="en-US">
              <a:solidFill>
                <a:srgbClr val="3333CC"/>
              </a:solidFill>
            </a:endParaRPr>
          </a:p>
          <a:p>
            <a:pPr>
              <a:buFont typeface="Monotype Sorts" pitchFamily="2" charset="2"/>
              <a:buNone/>
            </a:pPr>
            <a:endParaRPr lang="en-US">
              <a:solidFill>
                <a:srgbClr val="3333CC"/>
              </a:solidFill>
            </a:endParaRPr>
          </a:p>
        </p:txBody>
      </p:sp>
      <p:sp>
        <p:nvSpPr>
          <p:cNvPr id="1051652" name="Text Box 4"/>
          <p:cNvSpPr txBox="1">
            <a:spLocks noChangeArrowheads="1"/>
          </p:cNvSpPr>
          <p:nvPr/>
        </p:nvSpPr>
        <p:spPr bwMode="auto">
          <a:xfrm>
            <a:off x="0" y="6257925"/>
            <a:ext cx="184150" cy="366713"/>
          </a:xfrm>
          <a:prstGeom prst="rect">
            <a:avLst/>
          </a:prstGeom>
          <a:noFill/>
          <a:ln w="38100">
            <a:noFill/>
            <a:miter lim="800000"/>
            <a:headEnd/>
            <a:tailEnd/>
          </a:ln>
          <a:effectLst/>
        </p:spPr>
        <p:txBody>
          <a:bodyPr wrap="none">
            <a:spAutoFit/>
          </a:bodyPr>
          <a:lstStyle/>
          <a:p>
            <a:pPr algn="l" eaLnBrk="0" hangingPunct="0"/>
            <a:endParaRPr lang="en-US" sz="1800">
              <a:solidFill>
                <a:srgbClr val="0F0C19"/>
              </a:solidFill>
              <a:latin typeface="Courier New" pitchFamily="49" charset="0"/>
            </a:endParaRPr>
          </a:p>
        </p:txBody>
      </p:sp>
      <p:sp>
        <p:nvSpPr>
          <p:cNvPr id="1051653" name="Text Box 5"/>
          <p:cNvSpPr txBox="1">
            <a:spLocks noChangeArrowheads="1"/>
          </p:cNvSpPr>
          <p:nvPr/>
        </p:nvSpPr>
        <p:spPr bwMode="auto">
          <a:xfrm>
            <a:off x="666750" y="1809750"/>
            <a:ext cx="8096250" cy="1228725"/>
          </a:xfrm>
          <a:prstGeom prst="rect">
            <a:avLst/>
          </a:prstGeom>
          <a:noFill/>
          <a:ln w="38100">
            <a:solidFill>
              <a:schemeClr val="hlink"/>
            </a:solidFill>
            <a:miter lim="800000"/>
            <a:headEnd/>
            <a:tailEnd/>
          </a:ln>
          <a:effectLst/>
        </p:spPr>
        <p:txBody>
          <a:bodyPr>
            <a:spAutoFit/>
          </a:bodyPr>
          <a:lstStyle/>
          <a:p>
            <a:pPr algn="l"/>
            <a:r>
              <a:rPr lang="en-US" sz="1800">
                <a:solidFill>
                  <a:srgbClr val="3333CC"/>
                </a:solidFill>
                <a:latin typeface="Courier New" pitchFamily="49" charset="0"/>
                <a:ea typeface="MS Mincho" pitchFamily="49" charset="-128"/>
              </a:rPr>
              <a:t>copy_from_user(&amp;</a:t>
            </a:r>
            <a:r>
              <a:rPr lang="en-US" sz="1800">
                <a:solidFill>
                  <a:srgbClr val="CC0000"/>
                </a:solidFill>
                <a:latin typeface="Courier New" pitchFamily="49" charset="0"/>
                <a:ea typeface="MS Mincho" pitchFamily="49" charset="-128"/>
              </a:rPr>
              <a:t>wrthdr</a:t>
            </a:r>
            <a:r>
              <a:rPr lang="en-US" sz="1800">
                <a:solidFill>
                  <a:srgbClr val="3333CC"/>
                </a:solidFill>
                <a:latin typeface="Courier New" pitchFamily="49" charset="0"/>
                <a:ea typeface="MS Mincho" pitchFamily="49" charset="-128"/>
              </a:rPr>
              <a:t>, addr, sizeof wrthdr);</a:t>
            </a:r>
            <a:br>
              <a:rPr lang="en-US" sz="1800">
                <a:solidFill>
                  <a:srgbClr val="3333CC"/>
                </a:solidFill>
                <a:latin typeface="Courier New" pitchFamily="49" charset="0"/>
                <a:ea typeface="MS Mincho" pitchFamily="49" charset="-128"/>
              </a:rPr>
            </a:br>
            <a:r>
              <a:rPr lang="en-US" sz="1800">
                <a:solidFill>
                  <a:srgbClr val="3333CC"/>
                </a:solidFill>
                <a:latin typeface="Courier New" pitchFamily="49" charset="0"/>
                <a:ea typeface="MS Mincho" pitchFamily="49" charset="-128"/>
              </a:rPr>
              <a:t>if ( </a:t>
            </a:r>
            <a:r>
              <a:rPr lang="en-US" sz="1800">
                <a:solidFill>
                  <a:srgbClr val="CC0000"/>
                </a:solidFill>
                <a:latin typeface="Courier New" pitchFamily="49" charset="0"/>
                <a:ea typeface="MS Mincho" pitchFamily="49" charset="-128"/>
              </a:rPr>
              <a:t>wrthdr.size</a:t>
            </a:r>
            <a:r>
              <a:rPr lang="en-US" sz="1800">
                <a:solidFill>
                  <a:srgbClr val="3333CC"/>
                </a:solidFill>
                <a:latin typeface="Courier New" pitchFamily="49" charset="0"/>
                <a:ea typeface="MS Mincho" pitchFamily="49" charset="-128"/>
              </a:rPr>
              <a:t> + </a:t>
            </a:r>
            <a:r>
              <a:rPr lang="en-US" sz="1800">
                <a:solidFill>
                  <a:srgbClr val="CC0000"/>
                </a:solidFill>
                <a:latin typeface="Courier New" pitchFamily="49" charset="0"/>
                <a:ea typeface="MS Mincho" pitchFamily="49" charset="-128"/>
              </a:rPr>
              <a:t>wrthdr.offset</a:t>
            </a:r>
            <a:r>
              <a:rPr lang="en-US" sz="1800">
                <a:solidFill>
                  <a:srgbClr val="3333CC"/>
                </a:solidFill>
                <a:latin typeface="Courier New" pitchFamily="49" charset="0"/>
                <a:ea typeface="MS Mincho" pitchFamily="49" charset="-128"/>
              </a:rPr>
              <a:t> &gt; FST_MEMSIZE )</a:t>
            </a:r>
            <a:br>
              <a:rPr lang="en-US" sz="1800">
                <a:solidFill>
                  <a:srgbClr val="3333CC"/>
                </a:solidFill>
                <a:latin typeface="Courier New" pitchFamily="49" charset="0"/>
                <a:ea typeface="MS Mincho" pitchFamily="49" charset="-128"/>
              </a:rPr>
            </a:br>
            <a:r>
              <a:rPr lang="en-US" sz="1800">
                <a:solidFill>
                  <a:srgbClr val="3333CC"/>
                </a:solidFill>
                <a:latin typeface="Courier New" pitchFamily="49" charset="0"/>
                <a:ea typeface="MS Mincho" pitchFamily="49" charset="-128"/>
              </a:rPr>
              <a:t>       return -ENXIO;</a:t>
            </a:r>
            <a:br>
              <a:rPr lang="en-US" sz="1800">
                <a:solidFill>
                  <a:srgbClr val="3333CC"/>
                </a:solidFill>
                <a:latin typeface="Courier New" pitchFamily="49" charset="0"/>
                <a:ea typeface="MS Mincho" pitchFamily="49" charset="-128"/>
              </a:rPr>
            </a:br>
            <a:r>
              <a:rPr lang="en-US" sz="1800">
                <a:solidFill>
                  <a:srgbClr val="3333CC"/>
                </a:solidFill>
                <a:latin typeface="Courier New" pitchFamily="49" charset="0"/>
                <a:ea typeface="MS Mincho" pitchFamily="49" charset="-128"/>
              </a:rPr>
              <a:t>copy_from_user(card-&gt;mem+</a:t>
            </a:r>
            <a:r>
              <a:rPr lang="en-US" sz="1800">
                <a:solidFill>
                  <a:srgbClr val="CC0000"/>
                </a:solidFill>
                <a:latin typeface="Courier New" pitchFamily="49" charset="0"/>
                <a:ea typeface="MS Mincho" pitchFamily="49" charset="-128"/>
              </a:rPr>
              <a:t>wrthdr.offset</a:t>
            </a:r>
            <a:r>
              <a:rPr lang="en-US" sz="1800">
                <a:solidFill>
                  <a:srgbClr val="3333CC"/>
                </a:solidFill>
                <a:latin typeface="Courier New" pitchFamily="49" charset="0"/>
                <a:ea typeface="MS Mincho" pitchFamily="49" charset="-128"/>
              </a:rPr>
              <a:t>,data,</a:t>
            </a:r>
            <a:r>
              <a:rPr lang="en-US" sz="1800">
                <a:solidFill>
                  <a:srgbClr val="CC0000"/>
                </a:solidFill>
                <a:latin typeface="Courier New" pitchFamily="49" charset="0"/>
                <a:ea typeface="MS Mincho" pitchFamily="49" charset="-128"/>
              </a:rPr>
              <a:t>wrthdr.size</a:t>
            </a:r>
            <a:r>
              <a:rPr lang="en-US" sz="1800">
                <a:solidFill>
                  <a:srgbClr val="3333CC"/>
                </a:solidFill>
                <a:latin typeface="Courier New" pitchFamily="49" charset="0"/>
                <a:ea typeface="MS Mincho" pitchFamily="49" charset="-128"/>
              </a:rPr>
              <a:t>)</a:t>
            </a:r>
            <a:endParaRPr lang="en-US" sz="1800">
              <a:solidFill>
                <a:srgbClr val="3333CC"/>
              </a:solidFill>
            </a:endParaRPr>
          </a:p>
        </p:txBody>
      </p:sp>
      <p:sp>
        <p:nvSpPr>
          <p:cNvPr id="1051654" name="Text Box 6"/>
          <p:cNvSpPr txBox="1">
            <a:spLocks noChangeArrowheads="1"/>
          </p:cNvSpPr>
          <p:nvPr/>
        </p:nvSpPr>
        <p:spPr bwMode="auto">
          <a:xfrm>
            <a:off x="933450" y="5572125"/>
            <a:ext cx="7804150" cy="1228725"/>
          </a:xfrm>
          <a:prstGeom prst="rect">
            <a:avLst/>
          </a:prstGeom>
          <a:noFill/>
          <a:ln w="38100">
            <a:solidFill>
              <a:schemeClr val="hlink"/>
            </a:solidFill>
            <a:miter lim="800000"/>
            <a:headEnd/>
            <a:tailEnd/>
          </a:ln>
          <a:effectLst/>
        </p:spPr>
        <p:txBody>
          <a:bodyPr>
            <a:spAutoFit/>
          </a:bodyPr>
          <a:lstStyle/>
          <a:p>
            <a:pPr algn="l"/>
            <a:r>
              <a:rPr lang="en-US" sz="1800">
                <a:solidFill>
                  <a:srgbClr val="3333CC"/>
                </a:solidFill>
                <a:latin typeface="Courier New" pitchFamily="49" charset="0"/>
                <a:ea typeface="MS Mincho" pitchFamily="49" charset="-128"/>
              </a:rPr>
              <a:t>get_user(</a:t>
            </a:r>
            <a:r>
              <a:rPr lang="en-US" sz="1800">
                <a:solidFill>
                  <a:srgbClr val="CC0000"/>
                </a:solidFill>
                <a:latin typeface="Courier New" pitchFamily="49" charset="0"/>
                <a:ea typeface="MS Mincho" pitchFamily="49" charset="-128"/>
              </a:rPr>
              <a:t>len</a:t>
            </a:r>
            <a:r>
              <a:rPr lang="en-US" sz="1800">
                <a:solidFill>
                  <a:srgbClr val="3333CC"/>
                </a:solidFill>
                <a:latin typeface="Courier New" pitchFamily="49" charset="0"/>
                <a:ea typeface="MS Mincho" pitchFamily="49" charset="-128"/>
              </a:rPr>
              <a:t>, oldlenp); /* 2.4.1/kernel/sysctl.c */</a:t>
            </a:r>
            <a:br>
              <a:rPr lang="en-US" sz="1800">
                <a:solidFill>
                  <a:srgbClr val="3333CC"/>
                </a:solidFill>
                <a:latin typeface="Courier New" pitchFamily="49" charset="0"/>
                <a:ea typeface="MS Mincho" pitchFamily="49" charset="-128"/>
              </a:rPr>
            </a:br>
            <a:r>
              <a:rPr lang="en-US" sz="1800">
                <a:solidFill>
                  <a:srgbClr val="3333CC"/>
                </a:solidFill>
                <a:latin typeface="Courier New" pitchFamily="49" charset="0"/>
                <a:ea typeface="MS Mincho" pitchFamily="49" charset="-128"/>
              </a:rPr>
              <a:t>if (</a:t>
            </a:r>
            <a:r>
              <a:rPr lang="en-US" sz="1800">
                <a:solidFill>
                  <a:srgbClr val="CC0000"/>
                </a:solidFill>
                <a:latin typeface="Courier New" pitchFamily="49" charset="0"/>
                <a:ea typeface="MS Mincho" pitchFamily="49" charset="-128"/>
              </a:rPr>
              <a:t>len </a:t>
            </a:r>
            <a:r>
              <a:rPr lang="en-US" sz="1800">
                <a:solidFill>
                  <a:srgbClr val="3333CC"/>
                </a:solidFill>
                <a:latin typeface="Courier New" pitchFamily="49" charset="0"/>
                <a:ea typeface="MS Mincho" pitchFamily="49" charset="-128"/>
              </a:rPr>
              <a:t>&gt; table-&gt;maxlen)</a:t>
            </a:r>
          </a:p>
          <a:p>
            <a:pPr algn="l"/>
            <a:r>
              <a:rPr lang="en-US" sz="1800">
                <a:solidFill>
                  <a:srgbClr val="3333CC"/>
                </a:solidFill>
                <a:latin typeface="Courier New" pitchFamily="49" charset="0"/>
                <a:ea typeface="MS Mincho" pitchFamily="49" charset="-128"/>
              </a:rPr>
              <a:t>   len = table-&gt;maxlen;</a:t>
            </a:r>
            <a:br>
              <a:rPr lang="en-US" sz="1800">
                <a:solidFill>
                  <a:srgbClr val="3333CC"/>
                </a:solidFill>
                <a:latin typeface="Courier New" pitchFamily="49" charset="0"/>
                <a:ea typeface="MS Mincho" pitchFamily="49" charset="-128"/>
              </a:rPr>
            </a:br>
            <a:r>
              <a:rPr lang="en-US" sz="1800">
                <a:solidFill>
                  <a:srgbClr val="3333CC"/>
                </a:solidFill>
                <a:latin typeface="Courier New" pitchFamily="49" charset="0"/>
                <a:ea typeface="MS Mincho" pitchFamily="49" charset="-128"/>
              </a:rPr>
              <a:t>copy_to_user(</a:t>
            </a:r>
            <a:r>
              <a:rPr lang="en-US" sz="1800">
                <a:solidFill>
                  <a:srgbClr val="CC0000"/>
                </a:solidFill>
                <a:latin typeface="Courier New" pitchFamily="49" charset="0"/>
                <a:ea typeface="MS Mincho" pitchFamily="49" charset="-128"/>
              </a:rPr>
              <a:t>oldval</a:t>
            </a:r>
            <a:r>
              <a:rPr lang="en-US" sz="1800">
                <a:solidFill>
                  <a:srgbClr val="3333CC"/>
                </a:solidFill>
                <a:latin typeface="Courier New" pitchFamily="49" charset="0"/>
                <a:ea typeface="MS Mincho" pitchFamily="49" charset="-128"/>
              </a:rPr>
              <a:t>, table-&gt;data, </a:t>
            </a:r>
            <a:r>
              <a:rPr lang="en-US" sz="1800">
                <a:solidFill>
                  <a:srgbClr val="CC0000"/>
                </a:solidFill>
                <a:latin typeface="Courier New" pitchFamily="49" charset="0"/>
                <a:ea typeface="MS Mincho" pitchFamily="49" charset="-128"/>
              </a:rPr>
              <a:t>len</a:t>
            </a:r>
            <a:r>
              <a:rPr lang="en-US" sz="1800">
                <a:solidFill>
                  <a:srgbClr val="3333CC"/>
                </a:solidFill>
                <a:latin typeface="Courier New" pitchFamily="49" charset="0"/>
                <a:ea typeface="MS Mincho" pitchFamily="49" charset="-128"/>
              </a:rPr>
              <a:t>);</a:t>
            </a:r>
            <a:endParaRPr lang="en-US" sz="1800">
              <a:solidFill>
                <a:srgbClr val="3333CC"/>
              </a:solidFill>
            </a:endParaRPr>
          </a:p>
        </p:txBody>
      </p:sp>
      <p:sp>
        <p:nvSpPr>
          <p:cNvPr id="1051655" name="Text Box 7"/>
          <p:cNvSpPr txBox="1">
            <a:spLocks noChangeArrowheads="1"/>
          </p:cNvSpPr>
          <p:nvPr/>
        </p:nvSpPr>
        <p:spPr bwMode="auto">
          <a:xfrm>
            <a:off x="438150" y="3243263"/>
            <a:ext cx="8496300" cy="1778000"/>
          </a:xfrm>
          <a:prstGeom prst="rect">
            <a:avLst/>
          </a:prstGeom>
          <a:noFill/>
          <a:ln w="38100">
            <a:solidFill>
              <a:schemeClr val="hlink"/>
            </a:solidFill>
            <a:miter lim="800000"/>
            <a:headEnd/>
            <a:tailEnd/>
          </a:ln>
          <a:effectLst/>
        </p:spPr>
        <p:txBody>
          <a:bodyPr>
            <a:spAutoFit/>
          </a:bodyPr>
          <a:lstStyle/>
          <a:p>
            <a:pPr algn="l"/>
            <a:r>
              <a:rPr lang="en-US" sz="1800">
                <a:solidFill>
                  <a:schemeClr val="bg2"/>
                </a:solidFill>
                <a:latin typeface="Courier New" pitchFamily="49" charset="0"/>
                <a:ea typeface="MS Mincho" pitchFamily="49" charset="-128"/>
              </a:rPr>
              <a:t>/* 2.4.9-ac7/fs/intermezzo/psdev.c */</a:t>
            </a:r>
          </a:p>
          <a:p>
            <a:pPr algn="l"/>
            <a:r>
              <a:rPr lang="en-US" sz="1800">
                <a:solidFill>
                  <a:schemeClr val="bg2"/>
                </a:solidFill>
                <a:latin typeface="Courier New" pitchFamily="49" charset="0"/>
                <a:ea typeface="MS Mincho" pitchFamily="49" charset="-128"/>
              </a:rPr>
              <a:t>error = copy_from_user(&amp;</a:t>
            </a:r>
            <a:r>
              <a:rPr lang="en-US" sz="1800">
                <a:latin typeface="Courier New" pitchFamily="49" charset="0"/>
                <a:ea typeface="MS Mincho" pitchFamily="49" charset="-128"/>
              </a:rPr>
              <a:t>input</a:t>
            </a:r>
            <a:r>
              <a:rPr lang="en-US" sz="1800">
                <a:solidFill>
                  <a:schemeClr val="bg2"/>
                </a:solidFill>
                <a:latin typeface="Courier New" pitchFamily="49" charset="0"/>
                <a:ea typeface="MS Mincho" pitchFamily="49" charset="-128"/>
              </a:rPr>
              <a:t>, arg, sizeof(input));</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input.path = kmalloc(</a:t>
            </a:r>
            <a:r>
              <a:rPr lang="en-US" sz="1800">
                <a:latin typeface="Courier New" pitchFamily="49" charset="0"/>
                <a:ea typeface="MS Mincho" pitchFamily="49" charset="-128"/>
              </a:rPr>
              <a:t>input</a:t>
            </a:r>
            <a:r>
              <a:rPr lang="en-US" sz="1800">
                <a:solidFill>
                  <a:schemeClr val="bg2"/>
                </a:solidFill>
                <a:latin typeface="Courier New" pitchFamily="49" charset="0"/>
                <a:ea typeface="MS Mincho" pitchFamily="49" charset="-128"/>
              </a:rPr>
              <a:t>.</a:t>
            </a:r>
            <a:r>
              <a:rPr lang="en-US" sz="1800">
                <a:latin typeface="Courier New" pitchFamily="49" charset="0"/>
                <a:ea typeface="MS Mincho" pitchFamily="49" charset="-128"/>
              </a:rPr>
              <a:t>path_len</a:t>
            </a:r>
            <a:r>
              <a:rPr lang="en-US" sz="1800">
                <a:solidFill>
                  <a:schemeClr val="bg2"/>
                </a:solidFill>
                <a:latin typeface="Courier New" pitchFamily="49" charset="0"/>
                <a:ea typeface="MS Mincho" pitchFamily="49" charset="-128"/>
              </a:rPr>
              <a:t> + 1, GFP_KERNEL);</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if ( !input.path )</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return -ENOMEM;</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error =copy_from_user(</a:t>
            </a:r>
            <a:r>
              <a:rPr lang="en-US" sz="1800">
                <a:latin typeface="Courier New" pitchFamily="49" charset="0"/>
                <a:ea typeface="MS Mincho" pitchFamily="49" charset="-128"/>
              </a:rPr>
              <a:t>input.path</a:t>
            </a:r>
            <a:r>
              <a:rPr lang="en-US" sz="1800">
                <a:solidFill>
                  <a:schemeClr val="bg2"/>
                </a:solidFill>
                <a:latin typeface="Courier New" pitchFamily="49" charset="0"/>
                <a:ea typeface="MS Mincho" pitchFamily="49" charset="-128"/>
              </a:rPr>
              <a:t>,user_path, </a:t>
            </a:r>
            <a:r>
              <a:rPr lang="en-US" sz="1800">
                <a:solidFill>
                  <a:srgbClr val="CC0000"/>
                </a:solidFill>
                <a:latin typeface="Courier New" pitchFamily="49" charset="0"/>
                <a:ea typeface="MS Mincho" pitchFamily="49" charset="-128"/>
              </a:rPr>
              <a:t>input.path_len</a:t>
            </a:r>
            <a:r>
              <a:rPr lang="en-US" sz="1800">
                <a:solidFill>
                  <a:schemeClr val="bg2"/>
                </a:solidFill>
                <a:latin typeface="Courier New" pitchFamily="49" charset="0"/>
                <a:ea typeface="MS Mincho" pitchFamily="49" charset="-128"/>
              </a:rPr>
              <a:t>);</a:t>
            </a:r>
            <a:endParaRPr lang="en-US" sz="1800">
              <a:solidFill>
                <a:schemeClr val="bg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p:txBody>
          <a:bodyPr/>
          <a:lstStyle/>
          <a:p>
            <a:r>
              <a:rPr lang="en-US"/>
              <a:t>Results for BSD 2.8 &amp; 4 months of Linux</a:t>
            </a:r>
          </a:p>
        </p:txBody>
      </p:sp>
      <p:sp>
        <p:nvSpPr>
          <p:cNvPr id="999427" name="Rectangle 3"/>
          <p:cNvSpPr>
            <a:spLocks noGrp="1" noChangeArrowheads="1"/>
          </p:cNvSpPr>
          <p:nvPr>
            <p:ph type="body" idx="1"/>
          </p:nvPr>
        </p:nvSpPr>
        <p:spPr/>
        <p:txBody>
          <a:bodyPr/>
          <a:lstStyle/>
          <a:p>
            <a:pPr lvl="1"/>
            <a:r>
              <a:rPr lang="en-US"/>
              <a:t>All bugs released to implementors; most serious fixed</a:t>
            </a:r>
          </a:p>
          <a:p>
            <a:pPr lvl="1"/>
            <a:endParaRPr lang="en-US"/>
          </a:p>
          <a:p>
            <a:pPr lvl="1"/>
            <a:endParaRPr lang="en-US"/>
          </a:p>
          <a:p>
            <a:pPr lvl="1"/>
            <a:endParaRPr lang="en-US"/>
          </a:p>
          <a:p>
            <a:pPr lvl="1"/>
            <a:endParaRPr lang="en-US"/>
          </a:p>
          <a:p>
            <a:pPr lvl="1"/>
            <a:endParaRPr lang="en-US"/>
          </a:p>
          <a:p>
            <a:pPr lvl="1"/>
            <a:endParaRPr lang="en-US"/>
          </a:p>
          <a:p>
            <a:endParaRPr lang="en-US"/>
          </a:p>
          <a:p>
            <a:endParaRPr lang="en-US"/>
          </a:p>
          <a:p>
            <a:endParaRPr lang="en-US"/>
          </a:p>
          <a:p>
            <a:endParaRPr lang="en-US"/>
          </a:p>
        </p:txBody>
      </p:sp>
      <p:sp>
        <p:nvSpPr>
          <p:cNvPr id="999428" name="Text Box 4"/>
          <p:cNvSpPr txBox="1">
            <a:spLocks noChangeArrowheads="1"/>
          </p:cNvSpPr>
          <p:nvPr/>
        </p:nvSpPr>
        <p:spPr bwMode="auto">
          <a:xfrm>
            <a:off x="0" y="6257925"/>
            <a:ext cx="184150" cy="366713"/>
          </a:xfrm>
          <a:prstGeom prst="rect">
            <a:avLst/>
          </a:prstGeom>
          <a:noFill/>
          <a:ln w="38100">
            <a:noFill/>
            <a:miter lim="800000"/>
            <a:headEnd/>
            <a:tailEnd/>
          </a:ln>
          <a:effectLst/>
        </p:spPr>
        <p:txBody>
          <a:bodyPr wrap="none">
            <a:spAutoFit/>
          </a:bodyPr>
          <a:lstStyle/>
          <a:p>
            <a:pPr algn="l" eaLnBrk="0" hangingPunct="0"/>
            <a:endParaRPr lang="en-US" sz="1800">
              <a:solidFill>
                <a:srgbClr val="0F0C19"/>
              </a:solidFill>
              <a:latin typeface="Courier New" pitchFamily="49" charset="0"/>
            </a:endParaRPr>
          </a:p>
        </p:txBody>
      </p:sp>
      <p:sp>
        <p:nvSpPr>
          <p:cNvPr id="999429" name="Text Box 5"/>
          <p:cNvSpPr txBox="1">
            <a:spLocks noChangeArrowheads="1"/>
          </p:cNvSpPr>
          <p:nvPr/>
        </p:nvSpPr>
        <p:spPr bwMode="auto">
          <a:xfrm>
            <a:off x="1093788" y="1879600"/>
            <a:ext cx="6670675" cy="2809875"/>
          </a:xfrm>
          <a:prstGeom prst="rect">
            <a:avLst/>
          </a:prstGeom>
          <a:noFill/>
          <a:ln w="38100">
            <a:solidFill>
              <a:srgbClr val="000000"/>
            </a:solidFill>
            <a:miter lim="800000"/>
            <a:headEnd/>
            <a:tailEnd/>
          </a:ln>
          <a:effectLst/>
        </p:spPr>
        <p:txBody>
          <a:bodyPr wrap="none">
            <a:spAutoFit/>
          </a:bodyPr>
          <a:lstStyle/>
          <a:p>
            <a:pPr algn="l"/>
            <a:r>
              <a:rPr lang="en-US" sz="2200"/>
              <a:t>                             </a:t>
            </a:r>
            <a:r>
              <a:rPr lang="en-US" sz="2200">
                <a:solidFill>
                  <a:srgbClr val="000000"/>
                </a:solidFill>
              </a:rPr>
              <a:t>Linux          BSD</a:t>
            </a:r>
          </a:p>
          <a:p>
            <a:pPr algn="l"/>
            <a:r>
              <a:rPr lang="en-US" sz="2200">
                <a:solidFill>
                  <a:srgbClr val="000000"/>
                </a:solidFill>
              </a:rPr>
              <a:t>Violation                   Bug Fixed   Bug Fixed</a:t>
            </a:r>
          </a:p>
          <a:p>
            <a:pPr algn="l"/>
            <a:r>
              <a:rPr lang="en-US" sz="2200"/>
              <a:t>Gain control of system	18 15       3   3</a:t>
            </a:r>
          </a:p>
          <a:p>
            <a:pPr algn="l"/>
            <a:r>
              <a:rPr lang="en-US" sz="2200"/>
              <a:t>Corrupt memory            43 17       2   2</a:t>
            </a:r>
          </a:p>
          <a:p>
            <a:pPr algn="l"/>
            <a:r>
              <a:rPr lang="en-US" sz="2200"/>
              <a:t>Read arbitrary memory    19 14       7   7</a:t>
            </a:r>
          </a:p>
          <a:p>
            <a:pPr algn="l"/>
            <a:r>
              <a:rPr lang="en-US" sz="2200"/>
              <a:t>Denial of service          17  5       0   0</a:t>
            </a:r>
          </a:p>
          <a:p>
            <a:pPr algn="l"/>
            <a:r>
              <a:rPr lang="en-US" sz="2200"/>
              <a:t>Minor                        28  1       0   0</a:t>
            </a:r>
          </a:p>
          <a:p>
            <a:pPr algn="l"/>
            <a:r>
              <a:rPr lang="en-US" sz="2200"/>
              <a:t>Total                        125 52     12  12</a:t>
            </a:r>
          </a:p>
        </p:txBody>
      </p:sp>
      <p:sp>
        <p:nvSpPr>
          <p:cNvPr id="999430" name="Text Box 6"/>
          <p:cNvSpPr txBox="1">
            <a:spLocks noChangeArrowheads="1"/>
          </p:cNvSpPr>
          <p:nvPr/>
        </p:nvSpPr>
        <p:spPr bwMode="auto">
          <a:xfrm>
            <a:off x="1379538" y="5053013"/>
            <a:ext cx="5254625" cy="1804987"/>
          </a:xfrm>
          <a:prstGeom prst="rect">
            <a:avLst/>
          </a:prstGeom>
          <a:noFill/>
          <a:ln w="38100">
            <a:solidFill>
              <a:srgbClr val="000000"/>
            </a:solidFill>
            <a:miter lim="800000"/>
            <a:headEnd/>
            <a:tailEnd/>
          </a:ln>
          <a:effectLst/>
        </p:spPr>
        <p:txBody>
          <a:bodyPr wrap="none">
            <a:spAutoFit/>
          </a:bodyPr>
          <a:lstStyle/>
          <a:p>
            <a:pPr algn="l"/>
            <a:r>
              <a:rPr lang="en-US" sz="2200"/>
              <a:t>Local bugs                109       12</a:t>
            </a:r>
          </a:p>
          <a:p>
            <a:pPr algn="l"/>
            <a:r>
              <a:rPr lang="en-US" sz="2200"/>
              <a:t>Global bugs                16        0</a:t>
            </a:r>
          </a:p>
          <a:p>
            <a:pPr algn="l"/>
            <a:r>
              <a:rPr lang="en-US" sz="2200"/>
              <a:t>Bugs from inferred ints  12        0</a:t>
            </a:r>
          </a:p>
          <a:p>
            <a:pPr algn="l"/>
            <a:r>
              <a:rPr lang="en-US" sz="2200"/>
              <a:t>False positives            24        4</a:t>
            </a:r>
          </a:p>
          <a:p>
            <a:pPr algn="l"/>
            <a:r>
              <a:rPr lang="en-US" sz="2200"/>
              <a:t>Number of checks     ~3500     594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ChangeArrowheads="1"/>
          </p:cNvSpPr>
          <p:nvPr>
            <p:ph type="body" idx="1"/>
          </p:nvPr>
        </p:nvSpPr>
        <p:spPr>
          <a:xfrm>
            <a:off x="228600" y="1371600"/>
            <a:ext cx="8915400" cy="5486400"/>
          </a:xfrm>
          <a:noFill/>
          <a:ln/>
        </p:spPr>
        <p:txBody>
          <a:bodyPr/>
          <a:lstStyle/>
          <a:p>
            <a:r>
              <a:rPr lang="en-US"/>
              <a:t>System-specific static analysis: </a:t>
            </a:r>
          </a:p>
          <a:p>
            <a:pPr lvl="1"/>
            <a:r>
              <a:rPr lang="en-US"/>
              <a:t>Correctness rules map clearly to concrete source actions</a:t>
            </a:r>
          </a:p>
          <a:p>
            <a:pPr lvl="1"/>
            <a:r>
              <a:rPr lang="en-US"/>
              <a:t>Check by making compilers aggressively system-specific </a:t>
            </a:r>
          </a:p>
          <a:p>
            <a:pPr lvl="1"/>
            <a:r>
              <a:rPr lang="en-US"/>
              <a:t>Easy: digest sentence fragment, write checker. </a:t>
            </a:r>
          </a:p>
          <a:p>
            <a:pPr lvl="1"/>
            <a:r>
              <a:rPr lang="en-US"/>
              <a:t>One person writes checker, imposed on all code.</a:t>
            </a:r>
          </a:p>
          <a:p>
            <a:pPr lvl="1"/>
            <a:r>
              <a:rPr lang="en-US"/>
              <a:t>Result: precise, immediate error diagnosis. Found errors in every system looked at</a:t>
            </a:r>
          </a:p>
          <a:p>
            <a:pPr lvl="1">
              <a:buFontTx/>
              <a:buNone/>
            </a:pPr>
            <a:endParaRPr lang="en-US"/>
          </a:p>
          <a:p>
            <a:r>
              <a:rPr lang="en-US"/>
              <a:t>Next:  Belief analysis</a:t>
            </a:r>
          </a:p>
          <a:p>
            <a:pPr lvl="1"/>
            <a:r>
              <a:rPr lang="en-US"/>
              <a:t>Using programmer beliefs to infer state of system, relevant rules</a:t>
            </a:r>
          </a:p>
          <a:p>
            <a:pPr lvl="1"/>
            <a:r>
              <a:rPr lang="en-US"/>
              <a:t>Key: Find bugs without knowing truth.</a:t>
            </a:r>
          </a:p>
          <a:p>
            <a:pPr>
              <a:buFont typeface="Monotype Sorts" pitchFamily="2" charset="2"/>
              <a:buNone/>
            </a:pPr>
            <a:endParaRPr lang="en-US"/>
          </a:p>
        </p:txBody>
      </p:sp>
      <p:sp>
        <p:nvSpPr>
          <p:cNvPr id="796675" name="Rectangle 3"/>
          <p:cNvSpPr>
            <a:spLocks noGrp="1" noChangeArrowheads="1"/>
          </p:cNvSpPr>
          <p:nvPr>
            <p:ph type="title"/>
          </p:nvPr>
        </p:nvSpPr>
        <p:spPr>
          <a:noFill/>
          <a:ln/>
        </p:spPr>
        <p:txBody>
          <a:bodyPr/>
          <a:lstStyle/>
          <a:p>
            <a:r>
              <a:rPr lang="en-US"/>
              <a:t>Talk Overview</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ChangeArrowheads="1"/>
          </p:cNvSpPr>
          <p:nvPr>
            <p:ph type="body" idx="1"/>
          </p:nvPr>
        </p:nvSpPr>
        <p:spPr>
          <a:xfrm>
            <a:off x="0" y="1371600"/>
            <a:ext cx="8915400" cy="6496050"/>
          </a:xfrm>
          <a:noFill/>
          <a:ln/>
        </p:spPr>
        <p:txBody>
          <a:bodyPr/>
          <a:lstStyle/>
          <a:p>
            <a:r>
              <a:rPr lang="en-US"/>
              <a:t>Problem: what are the rules?!?!</a:t>
            </a:r>
          </a:p>
          <a:p>
            <a:pPr lvl="1"/>
            <a:r>
              <a:rPr lang="en-US"/>
              <a:t>100-1000s of rules in 100-1000s of subsystems.  </a:t>
            </a:r>
          </a:p>
          <a:p>
            <a:pPr lvl="1"/>
            <a:r>
              <a:rPr lang="en-US"/>
              <a:t>To check, must answer: Must </a:t>
            </a:r>
            <a:r>
              <a:rPr lang="en-US">
                <a:solidFill>
                  <a:schemeClr val="bg2"/>
                </a:solidFill>
              </a:rPr>
              <a:t>a()</a:t>
            </a:r>
            <a:r>
              <a:rPr lang="en-US"/>
              <a:t> follow </a:t>
            </a:r>
            <a:r>
              <a:rPr lang="en-US">
                <a:solidFill>
                  <a:schemeClr val="bg2"/>
                </a:solidFill>
              </a:rPr>
              <a:t>b()</a:t>
            </a:r>
            <a:r>
              <a:rPr lang="en-US">
                <a:solidFill>
                  <a:srgbClr val="000000"/>
                </a:solidFill>
              </a:rPr>
              <a:t>?</a:t>
            </a:r>
            <a:r>
              <a:rPr lang="en-US"/>
              <a:t>  Can </a:t>
            </a:r>
            <a:r>
              <a:rPr lang="en-US">
                <a:solidFill>
                  <a:schemeClr val="bg2"/>
                </a:solidFill>
              </a:rPr>
              <a:t>foo()</a:t>
            </a:r>
            <a:r>
              <a:rPr lang="en-US"/>
              <a:t> fail?  Does </a:t>
            </a:r>
            <a:r>
              <a:rPr lang="en-US">
                <a:solidFill>
                  <a:schemeClr val="bg2"/>
                </a:solidFill>
              </a:rPr>
              <a:t>bar(p)</a:t>
            </a:r>
            <a:r>
              <a:rPr lang="en-US"/>
              <a:t> free </a:t>
            </a:r>
            <a:r>
              <a:rPr lang="en-US">
                <a:solidFill>
                  <a:schemeClr val="bg2"/>
                </a:solidFill>
              </a:rPr>
              <a:t>p</a:t>
            </a:r>
            <a:r>
              <a:rPr lang="en-US"/>
              <a:t>? Does lock </a:t>
            </a:r>
            <a:r>
              <a:rPr lang="en-US">
                <a:solidFill>
                  <a:schemeClr val="bg2"/>
                </a:solidFill>
              </a:rPr>
              <a:t>l</a:t>
            </a:r>
            <a:r>
              <a:rPr lang="en-US"/>
              <a:t> protect </a:t>
            </a:r>
            <a:r>
              <a:rPr lang="en-US">
                <a:solidFill>
                  <a:schemeClr val="bg2"/>
                </a:solidFill>
              </a:rPr>
              <a:t>x</a:t>
            </a:r>
            <a:r>
              <a:rPr lang="en-US"/>
              <a:t>?  </a:t>
            </a:r>
          </a:p>
          <a:p>
            <a:pPr lvl="1"/>
            <a:r>
              <a:rPr lang="en-US"/>
              <a:t>Manually finding rules is hard.  So don’t.  Instead infer what code believes, cross check for contradiction</a:t>
            </a:r>
          </a:p>
          <a:p>
            <a:r>
              <a:rPr lang="en-US"/>
              <a:t>Intuition: how to find errors without knowing truth?</a:t>
            </a:r>
          </a:p>
          <a:p>
            <a:pPr lvl="1"/>
            <a:r>
              <a:rPr lang="en-US"/>
              <a:t>Contradiction.  To find lies: cross-examine.  Any contradiction is an error.</a:t>
            </a:r>
          </a:p>
          <a:p>
            <a:pPr lvl="1"/>
            <a:r>
              <a:rPr lang="en-US"/>
              <a:t>Deviance.  To infer correct behavior: if 1 person does X, might be right or a coincidence.  If 1000s do X and 1 does Y, probably an error.</a:t>
            </a:r>
          </a:p>
          <a:p>
            <a:pPr lvl="1"/>
            <a:r>
              <a:rPr lang="en-US"/>
              <a:t>Crucial: we know contradiction is an error without knowing the correct belief!</a:t>
            </a:r>
          </a:p>
        </p:txBody>
      </p:sp>
      <p:sp>
        <p:nvSpPr>
          <p:cNvPr id="822275" name="Rectangle 3"/>
          <p:cNvSpPr>
            <a:spLocks noGrp="1" noChangeArrowheads="1"/>
          </p:cNvSpPr>
          <p:nvPr>
            <p:ph type="title"/>
          </p:nvPr>
        </p:nvSpPr>
        <p:spPr>
          <a:noFill/>
          <a:ln/>
        </p:spPr>
        <p:txBody>
          <a:bodyPr/>
          <a:lstStyle/>
          <a:p>
            <a:r>
              <a:rPr lang="en-US"/>
              <a:t>Goal: find as many serious bugs as possible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body" idx="1"/>
          </p:nvPr>
        </p:nvSpPr>
        <p:spPr>
          <a:xfrm>
            <a:off x="0" y="1371600"/>
            <a:ext cx="8915400" cy="6496050"/>
          </a:xfrm>
          <a:noFill/>
          <a:ln/>
        </p:spPr>
        <p:txBody>
          <a:bodyPr/>
          <a:lstStyle/>
          <a:p>
            <a:r>
              <a:rPr lang="en-US"/>
              <a:t>MUST beliefs:</a:t>
            </a:r>
            <a:r>
              <a:rPr lang="en-US" b="1"/>
              <a:t> </a:t>
            </a:r>
          </a:p>
          <a:p>
            <a:pPr lvl="1"/>
            <a:r>
              <a:rPr lang="en-US"/>
              <a:t>Inferred from acts that imply beliefs code *must* have.</a:t>
            </a:r>
          </a:p>
          <a:p>
            <a:pPr lvl="1"/>
            <a:endParaRPr lang="en-US"/>
          </a:p>
          <a:p>
            <a:pPr lvl="1"/>
            <a:endParaRPr lang="en-US"/>
          </a:p>
          <a:p>
            <a:pPr lvl="1"/>
            <a:endParaRPr lang="en-US"/>
          </a:p>
          <a:p>
            <a:pPr lvl="1"/>
            <a:r>
              <a:rPr lang="en-US"/>
              <a:t>Check using internal consistency: infer beliefs at different locations, then cross-check for contradiction</a:t>
            </a:r>
          </a:p>
          <a:p>
            <a:r>
              <a:rPr lang="en-US"/>
              <a:t>MAY beliefs: could be coincidental </a:t>
            </a:r>
          </a:p>
          <a:p>
            <a:pPr lvl="1"/>
            <a:r>
              <a:rPr lang="en-US"/>
              <a:t>Inferred from acts that imply beliefs code *may* have </a:t>
            </a:r>
          </a:p>
          <a:p>
            <a:pPr lvl="1"/>
            <a:endParaRPr lang="en-US"/>
          </a:p>
          <a:p>
            <a:pPr lvl="1"/>
            <a:endParaRPr lang="en-US"/>
          </a:p>
          <a:p>
            <a:pPr lvl="1"/>
            <a:endParaRPr lang="en-US"/>
          </a:p>
          <a:p>
            <a:pPr lvl="1"/>
            <a:r>
              <a:rPr lang="en-US"/>
              <a:t>Check as MUST beliefs; rank errors by belief confidence. </a:t>
            </a:r>
          </a:p>
        </p:txBody>
      </p:sp>
      <p:sp>
        <p:nvSpPr>
          <p:cNvPr id="824323" name="Rectangle 3"/>
          <p:cNvSpPr>
            <a:spLocks noGrp="1" noChangeArrowheads="1"/>
          </p:cNvSpPr>
          <p:nvPr>
            <p:ph type="title"/>
          </p:nvPr>
        </p:nvSpPr>
        <p:spPr>
          <a:noFill/>
          <a:ln/>
        </p:spPr>
        <p:txBody>
          <a:bodyPr/>
          <a:lstStyle/>
          <a:p>
            <a:r>
              <a:rPr lang="en-US"/>
              <a:t>Cross-checking program belief systems</a:t>
            </a:r>
          </a:p>
        </p:txBody>
      </p:sp>
      <p:sp>
        <p:nvSpPr>
          <p:cNvPr id="824324" name="Text Box 4"/>
          <p:cNvSpPr txBox="1">
            <a:spLocks noChangeArrowheads="1"/>
          </p:cNvSpPr>
          <p:nvPr/>
        </p:nvSpPr>
        <p:spPr bwMode="auto">
          <a:xfrm>
            <a:off x="1004888" y="2189163"/>
            <a:ext cx="7434262" cy="1616075"/>
          </a:xfrm>
          <a:prstGeom prst="rect">
            <a:avLst/>
          </a:prstGeom>
          <a:noFill/>
          <a:ln w="38100">
            <a:noFill/>
            <a:miter lim="800000"/>
            <a:headEnd/>
            <a:tailEnd/>
          </a:ln>
          <a:effectLst/>
        </p:spPr>
        <p:txBody>
          <a:bodyPr>
            <a:spAutoFit/>
          </a:bodyPr>
          <a:lstStyle/>
          <a:p>
            <a:pPr algn="l"/>
            <a:r>
              <a:rPr lang="en-US" sz="2000">
                <a:solidFill>
                  <a:schemeClr val="bg1"/>
                </a:solidFill>
              </a:rPr>
              <a:t>x = *p / z; // MUST belief: p not null</a:t>
            </a:r>
          </a:p>
          <a:p>
            <a:pPr algn="l"/>
            <a:r>
              <a:rPr lang="en-US" sz="2000">
                <a:solidFill>
                  <a:schemeClr val="bg1"/>
                </a:solidFill>
              </a:rPr>
              <a:t>              // MUST: z != 0</a:t>
            </a:r>
          </a:p>
          <a:p>
            <a:pPr algn="l"/>
            <a:r>
              <a:rPr lang="en-US" sz="2000">
                <a:solidFill>
                  <a:schemeClr val="bg1"/>
                </a:solidFill>
              </a:rPr>
              <a:t>unlock(l);    // MUST: l acquired</a:t>
            </a:r>
          </a:p>
          <a:p>
            <a:pPr algn="l"/>
            <a:r>
              <a:rPr lang="en-US" sz="2000">
                <a:solidFill>
                  <a:schemeClr val="bg1"/>
                </a:solidFill>
              </a:rPr>
              <a:t>x++;         // MUST: x not protected by l</a:t>
            </a:r>
          </a:p>
          <a:p>
            <a:pPr algn="l"/>
            <a:endParaRPr lang="en-US" sz="2000" b="0"/>
          </a:p>
        </p:txBody>
      </p:sp>
      <p:sp>
        <p:nvSpPr>
          <p:cNvPr id="824325" name="Text Box 5"/>
          <p:cNvSpPr txBox="1">
            <a:spLocks noChangeArrowheads="1"/>
          </p:cNvSpPr>
          <p:nvPr/>
        </p:nvSpPr>
        <p:spPr bwMode="auto">
          <a:xfrm>
            <a:off x="3778250" y="2036763"/>
            <a:ext cx="2012950" cy="396875"/>
          </a:xfrm>
          <a:prstGeom prst="rect">
            <a:avLst/>
          </a:prstGeom>
          <a:noFill/>
          <a:ln w="38100">
            <a:noFill/>
            <a:miter lim="800000"/>
            <a:headEnd/>
            <a:tailEnd/>
          </a:ln>
          <a:effectLst/>
        </p:spPr>
        <p:txBody>
          <a:bodyPr wrap="none">
            <a:spAutoFit/>
          </a:bodyPr>
          <a:lstStyle/>
          <a:p>
            <a:pPr algn="l"/>
            <a:r>
              <a:rPr lang="en-US" sz="2000">
                <a:solidFill>
                  <a:schemeClr val="bg1"/>
                </a:solidFill>
              </a:rPr>
              <a:t>		</a:t>
            </a:r>
            <a:endParaRPr lang="en-US" sz="2000" b="0"/>
          </a:p>
        </p:txBody>
      </p:sp>
      <p:sp>
        <p:nvSpPr>
          <p:cNvPr id="824326" name="Text Box 6"/>
          <p:cNvSpPr txBox="1">
            <a:spLocks noChangeArrowheads="1"/>
          </p:cNvSpPr>
          <p:nvPr/>
        </p:nvSpPr>
        <p:spPr bwMode="auto">
          <a:xfrm>
            <a:off x="2667000" y="5299075"/>
            <a:ext cx="2708275" cy="1311275"/>
          </a:xfrm>
          <a:prstGeom prst="rect">
            <a:avLst/>
          </a:prstGeom>
          <a:noFill/>
          <a:ln w="38100">
            <a:noFill/>
            <a:miter lim="800000"/>
            <a:headEnd/>
            <a:tailEnd/>
          </a:ln>
          <a:effectLst/>
        </p:spPr>
        <p:txBody>
          <a:bodyPr wrap="none">
            <a:spAutoFit/>
          </a:bodyPr>
          <a:lstStyle/>
          <a:p>
            <a:pPr algn="l"/>
            <a:r>
              <a:rPr lang="en-US" sz="2000">
                <a:solidFill>
                  <a:schemeClr val="bg1"/>
                </a:solidFill>
              </a:rPr>
              <a:t>// MAY: A() and B()</a:t>
            </a:r>
          </a:p>
          <a:p>
            <a:pPr algn="l"/>
            <a:r>
              <a:rPr lang="en-US" sz="2000">
                <a:solidFill>
                  <a:schemeClr val="bg1"/>
                </a:solidFill>
              </a:rPr>
              <a:t>// must be paired</a:t>
            </a:r>
          </a:p>
          <a:p>
            <a:pPr algn="l"/>
            <a:endParaRPr lang="en-US" sz="2000">
              <a:solidFill>
                <a:schemeClr val="bg1"/>
              </a:solidFill>
            </a:endParaRPr>
          </a:p>
          <a:p>
            <a:pPr algn="l"/>
            <a:endParaRPr lang="en-US" sz="2000" b="0"/>
          </a:p>
        </p:txBody>
      </p:sp>
      <p:grpSp>
        <p:nvGrpSpPr>
          <p:cNvPr id="824329" name="Group 9"/>
          <p:cNvGrpSpPr>
            <a:grpSpLocks/>
          </p:cNvGrpSpPr>
          <p:nvPr/>
        </p:nvGrpSpPr>
        <p:grpSpPr bwMode="auto">
          <a:xfrm>
            <a:off x="552450" y="4913313"/>
            <a:ext cx="3079750" cy="473075"/>
            <a:chOff x="0" y="2591"/>
            <a:chExt cx="1940" cy="298"/>
          </a:xfrm>
        </p:grpSpPr>
        <p:sp>
          <p:nvSpPr>
            <p:cNvPr id="824330" name="Text Box 10"/>
            <p:cNvSpPr txBox="1">
              <a:spLocks noChangeArrowheads="1"/>
            </p:cNvSpPr>
            <p:nvPr/>
          </p:nvSpPr>
          <p:spPr bwMode="auto">
            <a:xfrm>
              <a:off x="0" y="2639"/>
              <a:ext cx="116" cy="250"/>
            </a:xfrm>
            <a:prstGeom prst="rect">
              <a:avLst/>
            </a:prstGeom>
            <a:noFill/>
            <a:ln w="38100">
              <a:noFill/>
              <a:miter lim="800000"/>
              <a:headEnd/>
              <a:tailEnd/>
            </a:ln>
            <a:effectLst/>
          </p:spPr>
          <p:txBody>
            <a:bodyPr wrap="none">
              <a:spAutoFit/>
            </a:bodyPr>
            <a:lstStyle/>
            <a:p>
              <a:pPr algn="l"/>
              <a:endParaRPr lang="en-US" sz="2000" b="0"/>
            </a:p>
          </p:txBody>
        </p:sp>
        <p:sp>
          <p:nvSpPr>
            <p:cNvPr id="824331" name="Text Box 11"/>
            <p:cNvSpPr txBox="1">
              <a:spLocks noChangeArrowheads="1"/>
            </p:cNvSpPr>
            <p:nvPr/>
          </p:nvSpPr>
          <p:spPr bwMode="auto">
            <a:xfrm>
              <a:off x="912" y="2615"/>
              <a:ext cx="116" cy="250"/>
            </a:xfrm>
            <a:prstGeom prst="rect">
              <a:avLst/>
            </a:prstGeom>
            <a:noFill/>
            <a:ln w="38100">
              <a:noFill/>
              <a:miter lim="800000"/>
              <a:headEnd/>
              <a:tailEnd/>
            </a:ln>
            <a:effectLst/>
          </p:spPr>
          <p:txBody>
            <a:bodyPr wrap="none">
              <a:spAutoFit/>
            </a:bodyPr>
            <a:lstStyle/>
            <a:p>
              <a:pPr algn="l"/>
              <a:endParaRPr lang="en-US" sz="2000" b="0"/>
            </a:p>
          </p:txBody>
        </p:sp>
        <p:sp>
          <p:nvSpPr>
            <p:cNvPr id="824332" name="Text Box 12"/>
            <p:cNvSpPr txBox="1">
              <a:spLocks noChangeArrowheads="1"/>
            </p:cNvSpPr>
            <p:nvPr/>
          </p:nvSpPr>
          <p:spPr bwMode="auto">
            <a:xfrm>
              <a:off x="1824" y="2591"/>
              <a:ext cx="116" cy="250"/>
            </a:xfrm>
            <a:prstGeom prst="rect">
              <a:avLst/>
            </a:prstGeom>
            <a:noFill/>
            <a:ln w="38100">
              <a:noFill/>
              <a:miter lim="800000"/>
              <a:headEnd/>
              <a:tailEnd/>
            </a:ln>
            <a:effectLst/>
          </p:spPr>
          <p:txBody>
            <a:bodyPr wrap="none">
              <a:spAutoFit/>
            </a:bodyPr>
            <a:lstStyle/>
            <a:p>
              <a:pPr algn="l"/>
              <a:endParaRPr lang="en-US" sz="2000" b="0"/>
            </a:p>
          </p:txBody>
        </p:sp>
      </p:grpSp>
      <p:sp>
        <p:nvSpPr>
          <p:cNvPr id="824334" name="Text Box 14"/>
          <p:cNvSpPr txBox="1">
            <a:spLocks noChangeArrowheads="1"/>
          </p:cNvSpPr>
          <p:nvPr/>
        </p:nvSpPr>
        <p:spPr bwMode="auto">
          <a:xfrm>
            <a:off x="5602288" y="5094288"/>
            <a:ext cx="3730625" cy="701675"/>
          </a:xfrm>
          <a:prstGeom prst="rect">
            <a:avLst/>
          </a:prstGeom>
          <a:noFill/>
          <a:ln w="38100">
            <a:noFill/>
            <a:miter lim="800000"/>
            <a:headEnd/>
            <a:tailEnd/>
          </a:ln>
          <a:effectLst/>
        </p:spPr>
        <p:txBody>
          <a:bodyPr wrap="none">
            <a:spAutoFit/>
          </a:bodyPr>
          <a:lstStyle/>
          <a:p>
            <a:pPr algn="l"/>
            <a:r>
              <a:rPr lang="en-US" sz="2000">
                <a:solidFill>
                  <a:srgbClr val="CC0000"/>
                </a:solidFill>
              </a:rPr>
              <a:t>B(); // MUST: B() need not </a:t>
            </a:r>
          </a:p>
          <a:p>
            <a:pPr algn="l"/>
            <a:r>
              <a:rPr lang="en-US" sz="2000">
                <a:solidFill>
                  <a:srgbClr val="CC0000"/>
                </a:solidFill>
              </a:rPr>
              <a:t>     // be preceded by A()</a:t>
            </a:r>
            <a:endParaRPr lang="en-US" sz="2000" b="0">
              <a:solidFill>
                <a:srgbClr val="CC0000"/>
              </a:solidFill>
            </a:endParaRPr>
          </a:p>
        </p:txBody>
      </p:sp>
      <p:sp>
        <p:nvSpPr>
          <p:cNvPr id="824335" name="Text Box 15"/>
          <p:cNvSpPr txBox="1">
            <a:spLocks noChangeArrowheads="1"/>
          </p:cNvSpPr>
          <p:nvPr/>
        </p:nvSpPr>
        <p:spPr bwMode="auto">
          <a:xfrm>
            <a:off x="7050088" y="5056188"/>
            <a:ext cx="184150" cy="396875"/>
          </a:xfrm>
          <a:prstGeom prst="rect">
            <a:avLst/>
          </a:prstGeom>
          <a:noFill/>
          <a:ln w="38100">
            <a:noFill/>
            <a:miter lim="800000"/>
            <a:headEnd/>
            <a:tailEnd/>
          </a:ln>
          <a:effectLst/>
        </p:spPr>
        <p:txBody>
          <a:bodyPr wrap="none">
            <a:spAutoFit/>
          </a:bodyPr>
          <a:lstStyle/>
          <a:p>
            <a:pPr algn="l"/>
            <a:endParaRPr lang="en-US" sz="2000" b="0"/>
          </a:p>
        </p:txBody>
      </p:sp>
      <p:sp>
        <p:nvSpPr>
          <p:cNvPr id="824336" name="Text Box 16"/>
          <p:cNvSpPr txBox="1">
            <a:spLocks noChangeArrowheads="1"/>
          </p:cNvSpPr>
          <p:nvPr/>
        </p:nvSpPr>
        <p:spPr bwMode="auto">
          <a:xfrm>
            <a:off x="8497888" y="5018088"/>
            <a:ext cx="184150" cy="396875"/>
          </a:xfrm>
          <a:prstGeom prst="rect">
            <a:avLst/>
          </a:prstGeom>
          <a:noFill/>
          <a:ln w="38100">
            <a:noFill/>
            <a:miter lim="800000"/>
            <a:headEnd/>
            <a:tailEnd/>
          </a:ln>
          <a:effectLst/>
        </p:spPr>
        <p:txBody>
          <a:bodyPr wrap="none">
            <a:spAutoFit/>
          </a:bodyPr>
          <a:lstStyle/>
          <a:p>
            <a:pPr algn="l"/>
            <a:endParaRPr lang="en-US" sz="2000" b="0"/>
          </a:p>
        </p:txBody>
      </p:sp>
      <p:sp>
        <p:nvSpPr>
          <p:cNvPr id="824337" name="Text Box 17"/>
          <p:cNvSpPr txBox="1">
            <a:spLocks noChangeArrowheads="1"/>
          </p:cNvSpPr>
          <p:nvPr/>
        </p:nvSpPr>
        <p:spPr bwMode="auto">
          <a:xfrm>
            <a:off x="0" y="5032375"/>
            <a:ext cx="4756150" cy="1311275"/>
          </a:xfrm>
          <a:prstGeom prst="rect">
            <a:avLst/>
          </a:prstGeom>
          <a:noFill/>
          <a:ln w="38100">
            <a:noFill/>
            <a:miter lim="800000"/>
            <a:headEnd/>
            <a:tailEnd/>
          </a:ln>
          <a:effectLst/>
        </p:spPr>
        <p:txBody>
          <a:bodyPr wrap="none">
            <a:spAutoFit/>
          </a:bodyPr>
          <a:lstStyle/>
          <a:p>
            <a:pPr algn="l"/>
            <a:r>
              <a:rPr lang="en-US" sz="2000">
                <a:solidFill>
                  <a:schemeClr val="bg1"/>
                </a:solidFill>
              </a:rPr>
              <a:t>A();</a:t>
            </a:r>
          </a:p>
          <a:p>
            <a:pPr algn="l"/>
            <a:r>
              <a:rPr lang="en-US" sz="2000">
                <a:solidFill>
                  <a:schemeClr val="bg1"/>
                </a:solidFill>
              </a:rPr>
              <a:t>…</a:t>
            </a:r>
          </a:p>
          <a:p>
            <a:pPr algn="l"/>
            <a:r>
              <a:rPr lang="en-US" sz="2000">
                <a:solidFill>
                  <a:schemeClr val="bg1"/>
                </a:solidFill>
              </a:rPr>
              <a:t>B();					</a:t>
            </a:r>
          </a:p>
          <a:p>
            <a:pPr algn="l"/>
            <a:endParaRPr lang="en-US" sz="2000" b="0"/>
          </a:p>
        </p:txBody>
      </p:sp>
      <p:sp>
        <p:nvSpPr>
          <p:cNvPr id="824338" name="Text Box 18"/>
          <p:cNvSpPr txBox="1">
            <a:spLocks noChangeArrowheads="1"/>
          </p:cNvSpPr>
          <p:nvPr/>
        </p:nvSpPr>
        <p:spPr bwMode="auto">
          <a:xfrm>
            <a:off x="762000" y="5032375"/>
            <a:ext cx="1098550" cy="1311275"/>
          </a:xfrm>
          <a:prstGeom prst="rect">
            <a:avLst/>
          </a:prstGeom>
          <a:noFill/>
          <a:ln w="38100">
            <a:noFill/>
            <a:miter lim="800000"/>
            <a:headEnd/>
            <a:tailEnd/>
          </a:ln>
          <a:effectLst/>
        </p:spPr>
        <p:txBody>
          <a:bodyPr wrap="none">
            <a:spAutoFit/>
          </a:bodyPr>
          <a:lstStyle/>
          <a:p>
            <a:pPr algn="l"/>
            <a:r>
              <a:rPr lang="en-US" sz="2000">
                <a:solidFill>
                  <a:schemeClr val="bg1"/>
                </a:solidFill>
              </a:rPr>
              <a:t>A();</a:t>
            </a:r>
          </a:p>
          <a:p>
            <a:pPr algn="l"/>
            <a:r>
              <a:rPr lang="en-US" sz="2000">
                <a:solidFill>
                  <a:schemeClr val="bg1"/>
                </a:solidFill>
              </a:rPr>
              <a:t>…	</a:t>
            </a:r>
          </a:p>
          <a:p>
            <a:pPr algn="l"/>
            <a:r>
              <a:rPr lang="en-US" sz="2000">
                <a:solidFill>
                  <a:schemeClr val="bg1"/>
                </a:solidFill>
              </a:rPr>
              <a:t>B();</a:t>
            </a:r>
          </a:p>
          <a:p>
            <a:pPr algn="l"/>
            <a:endParaRPr lang="en-US" sz="2000" b="0"/>
          </a:p>
        </p:txBody>
      </p:sp>
      <p:sp>
        <p:nvSpPr>
          <p:cNvPr id="824339" name="Text Box 19"/>
          <p:cNvSpPr txBox="1">
            <a:spLocks noChangeArrowheads="1"/>
          </p:cNvSpPr>
          <p:nvPr/>
        </p:nvSpPr>
        <p:spPr bwMode="auto">
          <a:xfrm>
            <a:off x="1447800" y="5032375"/>
            <a:ext cx="1098550" cy="1311275"/>
          </a:xfrm>
          <a:prstGeom prst="rect">
            <a:avLst/>
          </a:prstGeom>
          <a:noFill/>
          <a:ln w="38100">
            <a:noFill/>
            <a:miter lim="800000"/>
            <a:headEnd/>
            <a:tailEnd/>
          </a:ln>
          <a:effectLst/>
        </p:spPr>
        <p:txBody>
          <a:bodyPr wrap="none">
            <a:spAutoFit/>
          </a:bodyPr>
          <a:lstStyle/>
          <a:p>
            <a:pPr algn="l"/>
            <a:r>
              <a:rPr lang="en-US" sz="2000">
                <a:solidFill>
                  <a:schemeClr val="bg1"/>
                </a:solidFill>
              </a:rPr>
              <a:t>A();</a:t>
            </a:r>
          </a:p>
          <a:p>
            <a:pPr algn="l"/>
            <a:r>
              <a:rPr lang="en-US" sz="2000">
                <a:solidFill>
                  <a:schemeClr val="bg1"/>
                </a:solidFill>
              </a:rPr>
              <a:t>…	</a:t>
            </a:r>
          </a:p>
          <a:p>
            <a:pPr algn="l"/>
            <a:r>
              <a:rPr lang="en-US" sz="2000">
                <a:solidFill>
                  <a:schemeClr val="bg1"/>
                </a:solidFill>
              </a:rPr>
              <a:t>B();</a:t>
            </a:r>
          </a:p>
          <a:p>
            <a:pPr algn="l"/>
            <a:endParaRPr lang="en-US" sz="2000" b="0"/>
          </a:p>
        </p:txBody>
      </p:sp>
      <p:sp>
        <p:nvSpPr>
          <p:cNvPr id="824340" name="Text Box 20"/>
          <p:cNvSpPr txBox="1">
            <a:spLocks noChangeArrowheads="1"/>
          </p:cNvSpPr>
          <p:nvPr/>
        </p:nvSpPr>
        <p:spPr bwMode="auto">
          <a:xfrm>
            <a:off x="2038350" y="5032375"/>
            <a:ext cx="1098550" cy="1311275"/>
          </a:xfrm>
          <a:prstGeom prst="rect">
            <a:avLst/>
          </a:prstGeom>
          <a:noFill/>
          <a:ln w="38100">
            <a:noFill/>
            <a:miter lim="800000"/>
            <a:headEnd/>
            <a:tailEnd/>
          </a:ln>
          <a:effectLst/>
        </p:spPr>
        <p:txBody>
          <a:bodyPr wrap="none">
            <a:spAutoFit/>
          </a:bodyPr>
          <a:lstStyle/>
          <a:p>
            <a:pPr algn="l"/>
            <a:r>
              <a:rPr lang="en-US" sz="2000">
                <a:solidFill>
                  <a:schemeClr val="bg1"/>
                </a:solidFill>
              </a:rPr>
              <a:t>A();</a:t>
            </a:r>
          </a:p>
          <a:p>
            <a:pPr algn="l"/>
            <a:r>
              <a:rPr lang="en-US" sz="2000">
                <a:solidFill>
                  <a:schemeClr val="bg1"/>
                </a:solidFill>
              </a:rPr>
              <a:t>…	</a:t>
            </a:r>
          </a:p>
          <a:p>
            <a:pPr algn="l"/>
            <a:r>
              <a:rPr lang="en-US" sz="2000">
                <a:solidFill>
                  <a:schemeClr val="bg1"/>
                </a:solidFill>
              </a:rPr>
              <a:t>B();</a:t>
            </a:r>
          </a:p>
          <a:p>
            <a:pPr algn="l"/>
            <a:endParaRPr lang="en-US" sz="2000" b="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Rectangle 2"/>
          <p:cNvSpPr>
            <a:spLocks noGrp="1" noChangeArrowheads="1"/>
          </p:cNvSpPr>
          <p:nvPr>
            <p:ph type="title"/>
          </p:nvPr>
        </p:nvSpPr>
        <p:spPr/>
        <p:txBody>
          <a:bodyPr/>
          <a:lstStyle/>
          <a:p>
            <a:r>
              <a:rPr lang="en-US"/>
              <a:t>Trivial consistency: NULL pointers</a:t>
            </a:r>
          </a:p>
        </p:txBody>
      </p:sp>
      <p:sp>
        <p:nvSpPr>
          <p:cNvPr id="957443" name="Rectangle 3"/>
          <p:cNvSpPr>
            <a:spLocks noGrp="1" noChangeArrowheads="1"/>
          </p:cNvSpPr>
          <p:nvPr>
            <p:ph type="body" idx="1"/>
          </p:nvPr>
        </p:nvSpPr>
        <p:spPr/>
        <p:txBody>
          <a:bodyPr/>
          <a:lstStyle/>
          <a:p>
            <a:r>
              <a:rPr lang="en-US"/>
              <a:t>*p implies MUST belief:</a:t>
            </a:r>
          </a:p>
          <a:p>
            <a:pPr lvl="1"/>
            <a:r>
              <a:rPr lang="en-US"/>
              <a:t>p is not null</a:t>
            </a:r>
          </a:p>
          <a:p>
            <a:r>
              <a:rPr lang="en-US"/>
              <a:t>A check (p == NULL) implies two MUST beliefs:</a:t>
            </a:r>
          </a:p>
          <a:p>
            <a:pPr lvl="1"/>
            <a:r>
              <a:rPr lang="en-US"/>
              <a:t>POST: p is null on true path, not null on false path</a:t>
            </a:r>
          </a:p>
          <a:p>
            <a:pPr lvl="1"/>
            <a:r>
              <a:rPr lang="en-US"/>
              <a:t>PRE: p was unknown before check</a:t>
            </a:r>
          </a:p>
          <a:p>
            <a:r>
              <a:rPr lang="en-US"/>
              <a:t>Cross-check these for three different error types.</a:t>
            </a:r>
          </a:p>
          <a:p>
            <a:r>
              <a:rPr lang="en-US"/>
              <a:t>Check-then-use (79 errors, 26 false pos)</a:t>
            </a:r>
          </a:p>
        </p:txBody>
      </p:sp>
      <p:sp>
        <p:nvSpPr>
          <p:cNvPr id="957444" name="Text Box 4"/>
          <p:cNvSpPr txBox="1">
            <a:spLocks noChangeArrowheads="1"/>
          </p:cNvSpPr>
          <p:nvPr/>
        </p:nvSpPr>
        <p:spPr bwMode="auto">
          <a:xfrm>
            <a:off x="923925" y="5133975"/>
            <a:ext cx="7381875" cy="954088"/>
          </a:xfrm>
          <a:prstGeom prst="rect">
            <a:avLst/>
          </a:prstGeom>
          <a:noFill/>
          <a:ln w="38100">
            <a:solidFill>
              <a:schemeClr val="hlink"/>
            </a:solidFill>
            <a:miter lim="800000"/>
            <a:headEnd/>
            <a:tailEnd/>
          </a:ln>
          <a:effectLst/>
        </p:spPr>
        <p:txBody>
          <a:bodyPr>
            <a:spAutoFit/>
          </a:bodyPr>
          <a:lstStyle/>
          <a:p>
            <a:pPr algn="l" eaLnBrk="0" hangingPunct="0"/>
            <a:r>
              <a:rPr lang="en-US" sz="1800">
                <a:solidFill>
                  <a:srgbClr val="0F0C19"/>
                </a:solidFill>
                <a:latin typeface="Courier New" pitchFamily="49" charset="0"/>
                <a:ea typeface="MS Mincho" pitchFamily="49" charset="-128"/>
              </a:rPr>
              <a:t>/* 2.4.1: drivers/isdn/svmb1/capidrv.c */</a:t>
            </a:r>
          </a:p>
          <a:p>
            <a:pPr algn="l" eaLnBrk="0" hangingPunct="0"/>
            <a:r>
              <a:rPr lang="en-US" sz="1800">
                <a:solidFill>
                  <a:srgbClr val="0F0C19"/>
                </a:solidFill>
                <a:latin typeface="Courier New" pitchFamily="49" charset="0"/>
                <a:ea typeface="MS Mincho" pitchFamily="49" charset="-128"/>
              </a:rPr>
              <a:t>if</a:t>
            </a:r>
            <a:r>
              <a:rPr lang="en-US" sz="1800">
                <a:solidFill>
                  <a:srgbClr val="CC0000"/>
                </a:solidFill>
                <a:latin typeface="Courier New" pitchFamily="49" charset="0"/>
                <a:ea typeface="MS Mincho" pitchFamily="49" charset="-128"/>
              </a:rPr>
              <a:t>(!card</a:t>
            </a:r>
            <a:r>
              <a:rPr lang="en-US" sz="1800">
                <a:solidFill>
                  <a:srgbClr val="0F0C19"/>
                </a:solidFill>
                <a:latin typeface="Courier New" pitchFamily="49" charset="0"/>
                <a:ea typeface="MS Mincho" pitchFamily="49" charset="-128"/>
              </a:rPr>
              <a:t>)</a:t>
            </a:r>
          </a:p>
          <a:p>
            <a:pPr algn="l" eaLnBrk="0" hangingPunct="0"/>
            <a:r>
              <a:rPr lang="en-US" sz="1800">
                <a:solidFill>
                  <a:srgbClr val="0F0C19"/>
                </a:solidFill>
                <a:latin typeface="Courier New" pitchFamily="49" charset="0"/>
                <a:ea typeface="MS Mincho" pitchFamily="49" charset="-128"/>
              </a:rPr>
              <a:t>  printk(KERN_ERR, “capidrv-%d: …”, </a:t>
            </a:r>
            <a:r>
              <a:rPr lang="en-US" sz="1800">
                <a:solidFill>
                  <a:srgbClr val="CC0000"/>
                </a:solidFill>
                <a:latin typeface="Courier New" pitchFamily="49" charset="0"/>
                <a:ea typeface="MS Mincho" pitchFamily="49" charset="-128"/>
              </a:rPr>
              <a:t>card-&gt;</a:t>
            </a:r>
            <a:r>
              <a:rPr lang="en-US" sz="1800">
                <a:solidFill>
                  <a:srgbClr val="0F0C19"/>
                </a:solidFill>
                <a:latin typeface="Courier New" pitchFamily="49" charset="0"/>
                <a:ea typeface="MS Mincho" pitchFamily="49" charset="-128"/>
              </a:rPr>
              <a:t>contrnr…) </a:t>
            </a:r>
            <a:endParaRPr lang="en-US" sz="1800">
              <a:solidFill>
                <a:srgbClr val="0F0C19"/>
              </a:solidFill>
              <a:latin typeface="Courier New" pitchFamily="49"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0" name="Rectangle 2"/>
          <p:cNvSpPr>
            <a:spLocks noGrp="1" noChangeArrowheads="1"/>
          </p:cNvSpPr>
          <p:nvPr>
            <p:ph type="title"/>
          </p:nvPr>
        </p:nvSpPr>
        <p:spPr/>
        <p:txBody>
          <a:bodyPr/>
          <a:lstStyle/>
          <a:p>
            <a:r>
              <a:rPr lang="en-US"/>
              <a:t>Null pointer fun</a:t>
            </a:r>
          </a:p>
        </p:txBody>
      </p:sp>
      <p:sp>
        <p:nvSpPr>
          <p:cNvPr id="959491" name="Rectangle 3"/>
          <p:cNvSpPr>
            <a:spLocks noGrp="1" noChangeArrowheads="1"/>
          </p:cNvSpPr>
          <p:nvPr>
            <p:ph type="body" idx="1"/>
          </p:nvPr>
        </p:nvSpPr>
        <p:spPr/>
        <p:txBody>
          <a:bodyPr/>
          <a:lstStyle/>
          <a:p>
            <a:r>
              <a:rPr lang="en-US"/>
              <a:t>Use-then-check: 102 bugs, 4 false</a:t>
            </a:r>
          </a:p>
          <a:p>
            <a:endParaRPr lang="en-US"/>
          </a:p>
          <a:p>
            <a:endParaRPr lang="en-US"/>
          </a:p>
          <a:p>
            <a:endParaRPr lang="en-US"/>
          </a:p>
          <a:p>
            <a:endParaRPr lang="en-US"/>
          </a:p>
          <a:p>
            <a:r>
              <a:rPr lang="en-US"/>
              <a:t>Contradiction/redundant checks (24 bugs, 10 false)</a:t>
            </a:r>
          </a:p>
        </p:txBody>
      </p:sp>
      <p:sp>
        <p:nvSpPr>
          <p:cNvPr id="959492" name="Text Box 4"/>
          <p:cNvSpPr txBox="1">
            <a:spLocks noChangeArrowheads="1"/>
          </p:cNvSpPr>
          <p:nvPr/>
        </p:nvSpPr>
        <p:spPr bwMode="auto">
          <a:xfrm>
            <a:off x="733425" y="1933575"/>
            <a:ext cx="7381875" cy="1503363"/>
          </a:xfrm>
          <a:prstGeom prst="rect">
            <a:avLst/>
          </a:prstGeom>
          <a:noFill/>
          <a:ln w="38100">
            <a:solidFill>
              <a:schemeClr val="hlink"/>
            </a:solidFill>
            <a:miter lim="800000"/>
            <a:headEnd/>
            <a:tailEnd/>
          </a:ln>
          <a:effectLst/>
        </p:spPr>
        <p:txBody>
          <a:bodyPr>
            <a:spAutoFit/>
          </a:bodyPr>
          <a:lstStyle/>
          <a:p>
            <a:pPr algn="l" eaLnBrk="0" hangingPunct="0"/>
            <a:r>
              <a:rPr lang="en-US" sz="1800">
                <a:solidFill>
                  <a:srgbClr val="0F0C19"/>
                </a:solidFill>
                <a:latin typeface="Courier New" pitchFamily="49" charset="0"/>
              </a:rPr>
              <a:t>/* 2.4.7: drivers/char/mxser.c */</a:t>
            </a:r>
          </a:p>
          <a:p>
            <a:pPr algn="l" eaLnBrk="0" hangingPunct="0"/>
            <a:r>
              <a:rPr lang="en-US" sz="1800">
                <a:solidFill>
                  <a:srgbClr val="0F0C19"/>
                </a:solidFill>
                <a:latin typeface="Courier New" pitchFamily="49" charset="0"/>
              </a:rPr>
              <a:t>struct mxser_struct *info = </a:t>
            </a:r>
            <a:r>
              <a:rPr lang="en-US" sz="1800">
                <a:solidFill>
                  <a:srgbClr val="CC0000"/>
                </a:solidFill>
                <a:latin typeface="Courier New" pitchFamily="49" charset="0"/>
              </a:rPr>
              <a:t>tty-&gt;driver_data</a:t>
            </a:r>
            <a:r>
              <a:rPr lang="en-US" sz="1800">
                <a:solidFill>
                  <a:srgbClr val="0F0C19"/>
                </a:solidFill>
                <a:latin typeface="Courier New" pitchFamily="49" charset="0"/>
              </a:rPr>
              <a:t>;</a:t>
            </a:r>
          </a:p>
          <a:p>
            <a:pPr algn="l" eaLnBrk="0" hangingPunct="0"/>
            <a:r>
              <a:rPr lang="en-US" sz="1800">
                <a:solidFill>
                  <a:srgbClr val="0F0C19"/>
                </a:solidFill>
                <a:latin typeface="Courier New" pitchFamily="49" charset="0"/>
              </a:rPr>
              <a:t>unsigned flags;</a:t>
            </a:r>
          </a:p>
          <a:p>
            <a:pPr algn="l" eaLnBrk="0" hangingPunct="0"/>
            <a:r>
              <a:rPr lang="en-US" sz="1800">
                <a:solidFill>
                  <a:srgbClr val="0F0C19"/>
                </a:solidFill>
                <a:latin typeface="Courier New" pitchFamily="49" charset="0"/>
              </a:rPr>
              <a:t>if</a:t>
            </a:r>
            <a:r>
              <a:rPr lang="en-US" sz="1800">
                <a:solidFill>
                  <a:srgbClr val="CC0000"/>
                </a:solidFill>
                <a:latin typeface="Courier New" pitchFamily="49" charset="0"/>
              </a:rPr>
              <a:t>(!tty</a:t>
            </a:r>
            <a:r>
              <a:rPr lang="en-US" sz="1800">
                <a:solidFill>
                  <a:srgbClr val="0F0C19"/>
                </a:solidFill>
                <a:latin typeface="Courier New" pitchFamily="49" charset="0"/>
              </a:rPr>
              <a:t> || !info-&gt;xmit_buf)</a:t>
            </a:r>
          </a:p>
          <a:p>
            <a:pPr algn="l" eaLnBrk="0" hangingPunct="0"/>
            <a:r>
              <a:rPr lang="en-US" sz="1800">
                <a:solidFill>
                  <a:srgbClr val="0F0C19"/>
                </a:solidFill>
                <a:latin typeface="Courier New" pitchFamily="49" charset="0"/>
              </a:rPr>
              <a:t>	return 0;</a:t>
            </a:r>
          </a:p>
        </p:txBody>
      </p:sp>
      <p:sp>
        <p:nvSpPr>
          <p:cNvPr id="959493" name="Text Box 5"/>
          <p:cNvSpPr txBox="1">
            <a:spLocks noChangeArrowheads="1"/>
          </p:cNvSpPr>
          <p:nvPr/>
        </p:nvSpPr>
        <p:spPr bwMode="auto">
          <a:xfrm>
            <a:off x="657225" y="4302125"/>
            <a:ext cx="7267575" cy="2031325"/>
          </a:xfrm>
          <a:prstGeom prst="rect">
            <a:avLst/>
          </a:prstGeom>
          <a:noFill/>
          <a:ln w="38100">
            <a:solidFill>
              <a:schemeClr val="hlink"/>
            </a:solidFill>
            <a:miter lim="800000"/>
            <a:headEnd/>
            <a:tailEnd/>
          </a:ln>
          <a:effectLst/>
        </p:spPr>
        <p:txBody>
          <a:bodyPr>
            <a:spAutoFit/>
          </a:bodyPr>
          <a:lstStyle/>
          <a:p>
            <a:pPr algn="l" eaLnBrk="0" hangingPunct="0"/>
            <a:r>
              <a:rPr lang="en-US" sz="1800" dirty="0">
                <a:solidFill>
                  <a:srgbClr val="0F0C19"/>
                </a:solidFill>
                <a:latin typeface="Courier New" pitchFamily="49" charset="0"/>
                <a:ea typeface="MS Mincho" pitchFamily="49" charset="-128"/>
              </a:rPr>
              <a:t> /* 2.4.7/drivers/video/</a:t>
            </a:r>
            <a:r>
              <a:rPr lang="en-US" sz="1800" dirty="0" err="1">
                <a:solidFill>
                  <a:srgbClr val="0F0C19"/>
                </a:solidFill>
                <a:latin typeface="Courier New" pitchFamily="49" charset="0"/>
                <a:ea typeface="MS Mincho" pitchFamily="49" charset="-128"/>
              </a:rPr>
              <a:t>tdfxfb.c</a:t>
            </a:r>
            <a:r>
              <a:rPr lang="en-US" sz="1800" dirty="0">
                <a:solidFill>
                  <a:srgbClr val="0F0C19"/>
                </a:solidFill>
                <a:latin typeface="Courier New" pitchFamily="49" charset="0"/>
                <a:ea typeface="MS Mincho" pitchFamily="49" charset="-128"/>
              </a:rPr>
              <a:t> */</a:t>
            </a:r>
            <a:br>
              <a:rPr lang="en-US" sz="1800" dirty="0">
                <a:solidFill>
                  <a:srgbClr val="0F0C19"/>
                </a:solidFill>
                <a:latin typeface="Courier New" pitchFamily="49" charset="0"/>
                <a:ea typeface="MS Mincho" pitchFamily="49" charset="-128"/>
              </a:rPr>
            </a:br>
            <a:r>
              <a:rPr lang="en-US" sz="1800" dirty="0">
                <a:solidFill>
                  <a:srgbClr val="0F0C19"/>
                </a:solidFill>
                <a:latin typeface="Courier New" pitchFamily="49" charset="0"/>
                <a:ea typeface="MS Mincho" pitchFamily="49" charset="-128"/>
              </a:rPr>
              <a:t> </a:t>
            </a:r>
            <a:r>
              <a:rPr lang="en-US" sz="1800" dirty="0" err="1">
                <a:solidFill>
                  <a:srgbClr val="0F0C19"/>
                </a:solidFill>
                <a:latin typeface="Courier New" pitchFamily="49" charset="0"/>
                <a:ea typeface="MS Mincho" pitchFamily="49" charset="-128"/>
              </a:rPr>
              <a:t>fb_info.regbase_virt</a:t>
            </a:r>
            <a:r>
              <a:rPr lang="en-US" sz="1800" dirty="0">
                <a:solidFill>
                  <a:srgbClr val="0F0C19"/>
                </a:solidFill>
                <a:latin typeface="Courier New" pitchFamily="49" charset="0"/>
                <a:ea typeface="MS Mincho" pitchFamily="49" charset="-128"/>
              </a:rPr>
              <a:t> = </a:t>
            </a:r>
            <a:r>
              <a:rPr lang="en-US" sz="1800" dirty="0" err="1">
                <a:solidFill>
                  <a:srgbClr val="0F0C19"/>
                </a:solidFill>
                <a:latin typeface="Courier New" pitchFamily="49" charset="0"/>
                <a:ea typeface="MS Mincho" pitchFamily="49" charset="-128"/>
              </a:rPr>
              <a:t>ioremap_nocache</a:t>
            </a:r>
            <a:r>
              <a:rPr lang="en-US" sz="1800" dirty="0">
                <a:solidFill>
                  <a:srgbClr val="0F0C19"/>
                </a:solidFill>
                <a:latin typeface="Courier New" pitchFamily="49" charset="0"/>
                <a:ea typeface="MS Mincho" pitchFamily="49" charset="-128"/>
              </a:rPr>
              <a:t>(...);</a:t>
            </a:r>
            <a:br>
              <a:rPr lang="en-US" sz="1800" dirty="0">
                <a:solidFill>
                  <a:srgbClr val="0F0C19"/>
                </a:solidFill>
                <a:latin typeface="Courier New" pitchFamily="49" charset="0"/>
                <a:ea typeface="MS Mincho" pitchFamily="49" charset="-128"/>
              </a:rPr>
            </a:br>
            <a:r>
              <a:rPr lang="en-US" sz="1800" dirty="0">
                <a:solidFill>
                  <a:srgbClr val="0F0C19"/>
                </a:solidFill>
                <a:latin typeface="Courier New" pitchFamily="49" charset="0"/>
                <a:ea typeface="MS Mincho" pitchFamily="49" charset="-128"/>
              </a:rPr>
              <a:t> if(!</a:t>
            </a:r>
            <a:r>
              <a:rPr lang="en-US" sz="1800" dirty="0" err="1">
                <a:solidFill>
                  <a:srgbClr val="0F0C19"/>
                </a:solidFill>
                <a:latin typeface="Courier New" pitchFamily="49" charset="0"/>
                <a:ea typeface="MS Mincho" pitchFamily="49" charset="-128"/>
              </a:rPr>
              <a:t>fb_info.regbase_virt</a:t>
            </a:r>
            <a:r>
              <a:rPr lang="en-US" sz="1800" dirty="0">
                <a:solidFill>
                  <a:srgbClr val="0F0C19"/>
                </a:solidFill>
                <a:latin typeface="Courier New" pitchFamily="49" charset="0"/>
                <a:ea typeface="MS Mincho" pitchFamily="49" charset="-128"/>
              </a:rPr>
              <a:t>)</a:t>
            </a:r>
          </a:p>
          <a:p>
            <a:pPr algn="l" eaLnBrk="0" hangingPunct="0"/>
            <a:r>
              <a:rPr lang="en-US" sz="1800" dirty="0">
                <a:solidFill>
                  <a:srgbClr val="0F0C19"/>
                </a:solidFill>
                <a:latin typeface="Courier New" pitchFamily="49" charset="0"/>
                <a:ea typeface="MS Mincho" pitchFamily="49" charset="-128"/>
              </a:rPr>
              <a:t>    return -ENXIO;</a:t>
            </a:r>
            <a:br>
              <a:rPr lang="en-US" sz="1800" dirty="0">
                <a:solidFill>
                  <a:srgbClr val="0F0C19"/>
                </a:solidFill>
                <a:latin typeface="Courier New" pitchFamily="49" charset="0"/>
                <a:ea typeface="MS Mincho" pitchFamily="49" charset="-128"/>
              </a:rPr>
            </a:br>
            <a:r>
              <a:rPr lang="en-US" sz="1800" dirty="0">
                <a:solidFill>
                  <a:srgbClr val="0F0C19"/>
                </a:solidFill>
                <a:latin typeface="Courier New" pitchFamily="49" charset="0"/>
                <a:ea typeface="MS Mincho" pitchFamily="49" charset="-128"/>
              </a:rPr>
              <a:t> </a:t>
            </a:r>
            <a:r>
              <a:rPr lang="en-US" sz="1800" dirty="0" err="1">
                <a:solidFill>
                  <a:srgbClr val="0F0C19"/>
                </a:solidFill>
                <a:latin typeface="Courier New" pitchFamily="49" charset="0"/>
                <a:ea typeface="MS Mincho" pitchFamily="49" charset="-128"/>
              </a:rPr>
              <a:t>fb_info.bufbase_virt</a:t>
            </a:r>
            <a:r>
              <a:rPr lang="en-US" sz="1800" dirty="0">
                <a:solidFill>
                  <a:srgbClr val="0F0C19"/>
                </a:solidFill>
                <a:latin typeface="Courier New" pitchFamily="49" charset="0"/>
                <a:ea typeface="MS Mincho" pitchFamily="49" charset="-128"/>
              </a:rPr>
              <a:t> = </a:t>
            </a:r>
            <a:r>
              <a:rPr lang="en-US" sz="1800" dirty="0" err="1">
                <a:solidFill>
                  <a:srgbClr val="0F0C19"/>
                </a:solidFill>
                <a:latin typeface="Courier New" pitchFamily="49" charset="0"/>
                <a:ea typeface="MS Mincho" pitchFamily="49" charset="-128"/>
              </a:rPr>
              <a:t>ioremap_nocache</a:t>
            </a:r>
            <a:r>
              <a:rPr lang="en-US" sz="1800" dirty="0" smtClean="0">
                <a:solidFill>
                  <a:srgbClr val="0F0C19"/>
                </a:solidFill>
                <a:latin typeface="Courier New" pitchFamily="49" charset="0"/>
                <a:ea typeface="MS Mincho" pitchFamily="49" charset="-128"/>
              </a:rPr>
              <a:t>(...);</a:t>
            </a:r>
            <a:r>
              <a:rPr lang="en-US" sz="1800" dirty="0">
                <a:solidFill>
                  <a:srgbClr val="0F0C19"/>
                </a:solidFill>
                <a:latin typeface="Courier New" pitchFamily="49" charset="0"/>
                <a:ea typeface="MS Mincho" pitchFamily="49" charset="-128"/>
              </a:rPr>
              <a:t/>
            </a:r>
            <a:br>
              <a:rPr lang="en-US" sz="1800" dirty="0">
                <a:solidFill>
                  <a:srgbClr val="0F0C19"/>
                </a:solidFill>
                <a:latin typeface="Courier New" pitchFamily="49" charset="0"/>
                <a:ea typeface="MS Mincho" pitchFamily="49" charset="-128"/>
              </a:rPr>
            </a:br>
            <a:r>
              <a:rPr lang="en-US" sz="1800" dirty="0">
                <a:solidFill>
                  <a:srgbClr val="0F0C19"/>
                </a:solidFill>
                <a:latin typeface="Courier New" pitchFamily="49" charset="0"/>
                <a:ea typeface="MS Mincho" pitchFamily="49" charset="-128"/>
              </a:rPr>
              <a:t> if(!</a:t>
            </a:r>
            <a:r>
              <a:rPr lang="en-US" sz="1800" dirty="0" err="1">
                <a:solidFill>
                  <a:srgbClr val="0F0C19"/>
                </a:solidFill>
                <a:latin typeface="Courier New" pitchFamily="49" charset="0"/>
                <a:ea typeface="MS Mincho" pitchFamily="49" charset="-128"/>
              </a:rPr>
              <a:t>fb_info.regbase_virt</a:t>
            </a:r>
            <a:r>
              <a:rPr lang="en-US" sz="1800" dirty="0">
                <a:solidFill>
                  <a:srgbClr val="0F0C19"/>
                </a:solidFill>
                <a:latin typeface="Courier New" pitchFamily="49" charset="0"/>
                <a:ea typeface="MS Mincho" pitchFamily="49" charset="-128"/>
              </a:rPr>
              <a:t>) {</a:t>
            </a:r>
            <a:br>
              <a:rPr lang="en-US" sz="1800" dirty="0">
                <a:solidFill>
                  <a:srgbClr val="0F0C19"/>
                </a:solidFill>
                <a:latin typeface="Courier New" pitchFamily="49" charset="0"/>
                <a:ea typeface="MS Mincho" pitchFamily="49" charset="-128"/>
              </a:rPr>
            </a:br>
            <a:r>
              <a:rPr lang="en-US" sz="1800" dirty="0">
                <a:solidFill>
                  <a:srgbClr val="0F0C19"/>
                </a:solidFill>
                <a:latin typeface="Courier New" pitchFamily="49" charset="0"/>
                <a:ea typeface="MS Mincho" pitchFamily="49" charset="-128"/>
              </a:rPr>
              <a:t>    </a:t>
            </a:r>
            <a:r>
              <a:rPr lang="en-US" sz="1800" dirty="0" err="1">
                <a:solidFill>
                  <a:srgbClr val="0F0C19"/>
                </a:solidFill>
                <a:latin typeface="Courier New" pitchFamily="49" charset="0"/>
                <a:ea typeface="MS Mincho" pitchFamily="49" charset="-128"/>
              </a:rPr>
              <a:t>iounmap</a:t>
            </a:r>
            <a:r>
              <a:rPr lang="en-US" sz="1800" dirty="0">
                <a:solidFill>
                  <a:srgbClr val="0F0C19"/>
                </a:solidFill>
                <a:latin typeface="Courier New" pitchFamily="49" charset="0"/>
                <a:ea typeface="MS Mincho" pitchFamily="49" charset="-128"/>
              </a:rPr>
              <a:t>(</a:t>
            </a:r>
            <a:r>
              <a:rPr lang="en-US" sz="1800" dirty="0" err="1">
                <a:solidFill>
                  <a:srgbClr val="0F0C19"/>
                </a:solidFill>
                <a:latin typeface="Courier New" pitchFamily="49" charset="0"/>
                <a:ea typeface="MS Mincho" pitchFamily="49" charset="-128"/>
              </a:rPr>
              <a:t>fb_info.regbase_virt</a:t>
            </a:r>
            <a:r>
              <a:rPr lang="en-US" sz="1800" dirty="0">
                <a:solidFill>
                  <a:srgbClr val="0F0C19"/>
                </a:solidFill>
                <a:latin typeface="Courier New" pitchFamily="49" charset="0"/>
                <a:ea typeface="MS Mincho" pitchFamily="49" charset="-128"/>
              </a:rPr>
              <a:t>);</a:t>
            </a:r>
            <a:endParaRPr lang="en-US" sz="1800" dirty="0">
              <a:solidFill>
                <a:srgbClr val="0F0C19"/>
              </a:solidFill>
              <a:latin typeface="Courier New" pitchFamily="49"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p:txBody>
          <a:bodyPr/>
          <a:lstStyle/>
          <a:p>
            <a:r>
              <a:rPr lang="en-US"/>
              <a:t>Internal Consistency: finding security holes</a:t>
            </a:r>
          </a:p>
        </p:txBody>
      </p:sp>
      <p:sp>
        <p:nvSpPr>
          <p:cNvPr id="832515" name="Rectangle 3"/>
          <p:cNvSpPr>
            <a:spLocks noGrp="1" noChangeArrowheads="1"/>
          </p:cNvSpPr>
          <p:nvPr>
            <p:ph type="body" idx="1"/>
          </p:nvPr>
        </p:nvSpPr>
        <p:spPr>
          <a:xfrm>
            <a:off x="228600" y="1447800"/>
            <a:ext cx="8915400" cy="5810250"/>
          </a:xfrm>
        </p:spPr>
        <p:txBody>
          <a:bodyPr/>
          <a:lstStyle/>
          <a:p>
            <a:r>
              <a:rPr lang="en-US"/>
              <a:t>Applications are bad:</a:t>
            </a:r>
          </a:p>
          <a:p>
            <a:pPr lvl="1"/>
            <a:r>
              <a:rPr lang="en-US"/>
              <a:t>Rule: “do not dereference user pointer &lt;p&gt;”</a:t>
            </a:r>
          </a:p>
          <a:p>
            <a:pPr lvl="1"/>
            <a:r>
              <a:rPr lang="en-US"/>
              <a:t>One violation = security hole</a:t>
            </a:r>
          </a:p>
          <a:p>
            <a:pPr lvl="1"/>
            <a:r>
              <a:rPr lang="en-US"/>
              <a:t>Detect with static analysis if we knew which were “bad”</a:t>
            </a:r>
          </a:p>
          <a:p>
            <a:pPr lvl="1"/>
            <a:r>
              <a:rPr lang="en-US"/>
              <a:t>Big Problem: which are the user pointers??? </a:t>
            </a:r>
          </a:p>
          <a:p>
            <a:r>
              <a:rPr lang="en-US"/>
              <a:t>Sol’n: forall pointers, cross-check two OS beliefs</a:t>
            </a:r>
          </a:p>
          <a:p>
            <a:pPr lvl="1"/>
            <a:r>
              <a:rPr lang="en-US">
                <a:solidFill>
                  <a:srgbClr val="000000"/>
                </a:solidFill>
              </a:rPr>
              <a:t>“</a:t>
            </a:r>
            <a:r>
              <a:rPr lang="en-US">
                <a:solidFill>
                  <a:schemeClr val="bg1"/>
                </a:solidFill>
              </a:rPr>
              <a:t>*p</a:t>
            </a:r>
            <a:r>
              <a:rPr lang="en-US"/>
              <a:t>” implies safe kernel pointer</a:t>
            </a:r>
          </a:p>
          <a:p>
            <a:pPr lvl="1"/>
            <a:r>
              <a:rPr lang="en-US"/>
              <a:t>“</a:t>
            </a:r>
            <a:r>
              <a:rPr lang="en-US">
                <a:solidFill>
                  <a:schemeClr val="hlink"/>
                </a:solidFill>
              </a:rPr>
              <a:t>copyin(p)/copyout(p)</a:t>
            </a:r>
            <a:r>
              <a:rPr lang="en-US">
                <a:solidFill>
                  <a:srgbClr val="000000"/>
                </a:solidFill>
              </a:rPr>
              <a:t>”</a:t>
            </a:r>
            <a:r>
              <a:rPr lang="en-US"/>
              <a:t> implies dangerous user pointer</a:t>
            </a:r>
          </a:p>
          <a:p>
            <a:pPr lvl="1"/>
            <a:r>
              <a:rPr lang="en-US"/>
              <a:t>Error: pointer </a:t>
            </a:r>
            <a:r>
              <a:rPr lang="en-US">
                <a:solidFill>
                  <a:schemeClr val="bg2"/>
                </a:solidFill>
              </a:rPr>
              <a:t>p</a:t>
            </a:r>
            <a:r>
              <a:rPr lang="en-US"/>
              <a:t> has both beliefs.</a:t>
            </a:r>
          </a:p>
          <a:p>
            <a:pPr lvl="1"/>
            <a:r>
              <a:rPr lang="en-US"/>
              <a:t>Implemented as a two pass global checker</a:t>
            </a:r>
          </a:p>
          <a:p>
            <a:r>
              <a:rPr lang="en-US"/>
              <a:t>Result: 24 security bugs in Linux, 18  in OpenBSD</a:t>
            </a:r>
          </a:p>
          <a:p>
            <a:pPr lvl="1"/>
            <a:r>
              <a:rPr lang="en-US"/>
              <a:t>(about 1 bug to 1 false positive)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1026"/>
          <p:cNvSpPr>
            <a:spLocks noGrp="1" noChangeArrowheads="1"/>
          </p:cNvSpPr>
          <p:nvPr>
            <p:ph type="body" idx="1"/>
          </p:nvPr>
        </p:nvSpPr>
        <p:spPr>
          <a:xfrm>
            <a:off x="228600" y="1371600"/>
            <a:ext cx="8915400" cy="5867400"/>
          </a:xfrm>
          <a:noFill/>
          <a:ln/>
        </p:spPr>
        <p:txBody>
          <a:bodyPr/>
          <a:lstStyle/>
          <a:p>
            <a:r>
              <a:rPr lang="en-US"/>
              <a:t>Still alive in linux 2.4.4:</a:t>
            </a:r>
          </a:p>
          <a:p>
            <a:endParaRPr lang="en-US"/>
          </a:p>
          <a:p>
            <a:endParaRPr lang="en-US"/>
          </a:p>
          <a:p>
            <a:endParaRPr lang="en-US"/>
          </a:p>
          <a:p>
            <a:pPr lvl="1"/>
            <a:endParaRPr lang="en-US"/>
          </a:p>
          <a:p>
            <a:pPr lvl="1"/>
            <a:endParaRPr lang="en-US"/>
          </a:p>
          <a:p>
            <a:pPr lvl="1"/>
            <a:endParaRPr lang="en-US"/>
          </a:p>
          <a:p>
            <a:pPr lvl="1"/>
            <a:endParaRPr lang="en-US"/>
          </a:p>
          <a:p>
            <a:pPr lvl="1"/>
            <a:endParaRPr lang="en-US"/>
          </a:p>
          <a:p>
            <a:pPr lvl="1"/>
            <a:r>
              <a:rPr lang="en-US"/>
              <a:t>Tainting marks “</a:t>
            </a:r>
            <a:r>
              <a:rPr lang="en-US">
                <a:solidFill>
                  <a:schemeClr val="hlink"/>
                </a:solidFill>
              </a:rPr>
              <a:t>rt</a:t>
            </a:r>
            <a:r>
              <a:rPr lang="en-US"/>
              <a:t>” as a tainted pointer, checker warns that </a:t>
            </a:r>
            <a:r>
              <a:rPr lang="en-US">
                <a:solidFill>
                  <a:schemeClr val="hlink"/>
                </a:solidFill>
              </a:rPr>
              <a:t>rt</a:t>
            </a:r>
            <a:r>
              <a:rPr lang="en-US"/>
              <a:t> is passed to a routine that dereferences it </a:t>
            </a:r>
          </a:p>
          <a:p>
            <a:pPr lvl="1"/>
            <a:r>
              <a:rPr lang="en-US"/>
              <a:t>2 other examples in same routine…</a:t>
            </a:r>
          </a:p>
        </p:txBody>
      </p:sp>
      <p:sp>
        <p:nvSpPr>
          <p:cNvPr id="920579" name="Text Box 1027"/>
          <p:cNvSpPr txBox="1">
            <a:spLocks noChangeArrowheads="1"/>
          </p:cNvSpPr>
          <p:nvPr/>
        </p:nvSpPr>
        <p:spPr bwMode="auto">
          <a:xfrm>
            <a:off x="273050" y="1830388"/>
            <a:ext cx="8642350" cy="3178175"/>
          </a:xfrm>
          <a:prstGeom prst="rect">
            <a:avLst/>
          </a:prstGeom>
          <a:noFill/>
          <a:ln w="38100">
            <a:solidFill>
              <a:srgbClr val="000000"/>
            </a:solidFill>
            <a:miter lim="800000"/>
            <a:headEnd/>
            <a:tailEnd/>
          </a:ln>
          <a:effectLst/>
        </p:spPr>
        <p:txBody>
          <a:bodyPr>
            <a:spAutoFit/>
          </a:bodyPr>
          <a:lstStyle/>
          <a:p>
            <a:pPr algn="l" eaLnBrk="0" hangingPunct="0"/>
            <a:r>
              <a:rPr lang="en-US" sz="2000">
                <a:solidFill>
                  <a:srgbClr val="0F0C19"/>
                </a:solidFill>
                <a:latin typeface="Courier New" pitchFamily="49" charset="0"/>
              </a:rPr>
              <a:t>/* drivers/net/appletalk/ipddp.c:ipddp_ioctl */</a:t>
            </a:r>
          </a:p>
          <a:p>
            <a:pPr algn="l" eaLnBrk="0" hangingPunct="0"/>
            <a:r>
              <a:rPr lang="en-US" sz="2000">
                <a:solidFill>
                  <a:srgbClr val="0F0C19"/>
                </a:solidFill>
                <a:latin typeface="Courier New" pitchFamily="49" charset="0"/>
                <a:ea typeface="MS Mincho" pitchFamily="49" charset="-128"/>
              </a:rPr>
              <a:t>case SIOCADDIPDDPRT:</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return ipddp_create(</a:t>
            </a:r>
            <a:r>
              <a:rPr lang="en-US" sz="2000">
                <a:solidFill>
                  <a:srgbClr val="CC0000"/>
                </a:solidFill>
                <a:latin typeface="Courier New" pitchFamily="49" charset="0"/>
                <a:ea typeface="MS Mincho" pitchFamily="49" charset="-128"/>
              </a:rPr>
              <a:t>rt</a:t>
            </a:r>
            <a:r>
              <a:rPr lang="en-US" sz="2000">
                <a:solidFill>
                  <a:srgbClr val="0F0C19"/>
                </a:solidFill>
                <a:latin typeface="Courier New" pitchFamily="49" charset="0"/>
                <a:ea typeface="MS Mincho" pitchFamily="49" charset="-128"/>
              </a:rPr>
              <a:t>);</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case SIOCDELIPDDPRT:</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a:t>
            </a:r>
            <a:r>
              <a:rPr lang="en-US" sz="2000">
                <a:solidFill>
                  <a:srgbClr val="0F0C19"/>
                </a:solidFill>
                <a:latin typeface="Times New Roman" pitchFamily="18" charset="0"/>
                <a:cs typeface="Times New Roman" pitchFamily="18" charset="0"/>
              </a:rPr>
              <a:t> </a:t>
            </a:r>
            <a:r>
              <a:rPr lang="en-US" sz="2000">
                <a:solidFill>
                  <a:srgbClr val="0F0C19"/>
                </a:solidFill>
                <a:latin typeface="Courier New" pitchFamily="49" charset="0"/>
                <a:cs typeface="Times New Roman" pitchFamily="18" charset="0"/>
              </a:rPr>
              <a:t>return ipddp_delete(</a:t>
            </a:r>
            <a:r>
              <a:rPr lang="en-US" sz="2000">
                <a:solidFill>
                  <a:srgbClr val="CC0000"/>
                </a:solidFill>
                <a:latin typeface="Courier New" pitchFamily="49" charset="0"/>
                <a:cs typeface="Times New Roman" pitchFamily="18" charset="0"/>
              </a:rPr>
              <a:t>rt</a:t>
            </a:r>
            <a:r>
              <a:rPr lang="en-US" sz="2000">
                <a:solidFill>
                  <a:srgbClr val="0F0C19"/>
                </a:solidFill>
                <a:latin typeface="Courier New" pitchFamily="49" charset="0"/>
                <a:cs typeface="Times New Roman" pitchFamily="18" charset="0"/>
              </a:rPr>
              <a:t>)</a:t>
            </a:r>
            <a:r>
              <a:rPr lang="en-US" sz="2000">
                <a:solidFill>
                  <a:srgbClr val="0F0C19"/>
                </a:solidFill>
                <a:latin typeface="Courier New" pitchFamily="49" charset="0"/>
                <a:ea typeface="MS Mincho" pitchFamily="49" charset="-128"/>
              </a:rPr>
              <a:t>;</a:t>
            </a:r>
            <a:endParaRPr lang="en-US" sz="2000">
              <a:solidFill>
                <a:srgbClr val="0F0C19"/>
              </a:solidFill>
              <a:latin typeface="Courier New" pitchFamily="49" charset="0"/>
            </a:endParaRPr>
          </a:p>
          <a:p>
            <a:pPr algn="l" eaLnBrk="0" hangingPunct="0"/>
            <a:r>
              <a:rPr lang="en-US" sz="2000">
                <a:solidFill>
                  <a:srgbClr val="0F0C19"/>
                </a:solidFill>
                <a:latin typeface="Courier New" pitchFamily="49" charset="0"/>
              </a:rPr>
              <a:t>case SIOFCINDIPDDPRT:</a:t>
            </a:r>
          </a:p>
          <a:p>
            <a:pPr algn="l" eaLnBrk="0" hangingPunct="0"/>
            <a:r>
              <a:rPr lang="en-US" sz="2000">
                <a:solidFill>
                  <a:srgbClr val="0F0C19"/>
                </a:solidFill>
                <a:latin typeface="Courier New" pitchFamily="49" charset="0"/>
              </a:rPr>
              <a:t>	if(copy_to_user(</a:t>
            </a:r>
            <a:r>
              <a:rPr lang="en-US" sz="2000">
                <a:latin typeface="Courier New" pitchFamily="49" charset="0"/>
              </a:rPr>
              <a:t>rt</a:t>
            </a:r>
            <a:r>
              <a:rPr lang="en-US" sz="2000">
                <a:solidFill>
                  <a:srgbClr val="0F0C19"/>
                </a:solidFill>
                <a:latin typeface="Courier New" pitchFamily="49" charset="0"/>
              </a:rPr>
              <a:t>, ipddp_find_route(</a:t>
            </a:r>
            <a:r>
              <a:rPr lang="en-US" sz="2000">
                <a:latin typeface="Courier New" pitchFamily="49" charset="0"/>
              </a:rPr>
              <a:t>rt</a:t>
            </a:r>
            <a:r>
              <a:rPr lang="en-US" sz="2000">
                <a:solidFill>
                  <a:srgbClr val="0F0C19"/>
                </a:solidFill>
                <a:latin typeface="Courier New" pitchFamily="49" charset="0"/>
              </a:rPr>
              <a:t>),</a:t>
            </a:r>
          </a:p>
          <a:p>
            <a:pPr algn="l" eaLnBrk="0" hangingPunct="0"/>
            <a:r>
              <a:rPr lang="en-US" sz="2000">
                <a:solidFill>
                  <a:srgbClr val="0F0C19"/>
                </a:solidFill>
                <a:latin typeface="Courier New" pitchFamily="49" charset="0"/>
              </a:rPr>
              <a:t>		              sizeof(struct ipddp_route)))</a:t>
            </a:r>
          </a:p>
          <a:p>
            <a:pPr algn="l" eaLnBrk="0" hangingPunct="0"/>
            <a:r>
              <a:rPr lang="en-US" sz="2000">
                <a:solidFill>
                  <a:srgbClr val="0F0C19"/>
                </a:solidFill>
                <a:latin typeface="Courier New" pitchFamily="49" charset="0"/>
              </a:rPr>
              <a:t>			return –EFAULT;</a:t>
            </a:r>
          </a:p>
          <a:p>
            <a:pPr algn="l" eaLnBrk="0" hangingPunct="0"/>
            <a:r>
              <a:rPr lang="en-US" sz="2000">
                <a:solidFill>
                  <a:srgbClr val="0F0C19"/>
                </a:solidFill>
                <a:latin typeface="Courier New" pitchFamily="49" charset="0"/>
                <a:ea typeface="MS Mincho" pitchFamily="49" charset="-128"/>
              </a:rPr>
              <a:t> </a:t>
            </a:r>
          </a:p>
        </p:txBody>
      </p:sp>
      <p:sp>
        <p:nvSpPr>
          <p:cNvPr id="920580" name="Rectangle 1028"/>
          <p:cNvSpPr>
            <a:spLocks noGrp="1" noChangeArrowheads="1"/>
          </p:cNvSpPr>
          <p:nvPr>
            <p:ph type="title"/>
          </p:nvPr>
        </p:nvSpPr>
        <p:spPr>
          <a:noFill/>
          <a:ln/>
        </p:spPr>
        <p:txBody>
          <a:bodyPr/>
          <a:lstStyle/>
          <a:p>
            <a:r>
              <a:rPr lang="en-US"/>
              <a:t>An example</a:t>
            </a:r>
          </a:p>
        </p:txBody>
      </p:sp>
      <p:sp>
        <p:nvSpPr>
          <p:cNvPr id="920582" name="Freeform 1030"/>
          <p:cNvSpPr>
            <a:spLocks/>
          </p:cNvSpPr>
          <p:nvPr/>
        </p:nvSpPr>
        <p:spPr bwMode="auto">
          <a:xfrm>
            <a:off x="2333625" y="4000500"/>
            <a:ext cx="1343025" cy="1371600"/>
          </a:xfrm>
          <a:custGeom>
            <a:avLst/>
            <a:gdLst/>
            <a:ahLst/>
            <a:cxnLst>
              <a:cxn ang="0">
                <a:pos x="690" y="864"/>
              </a:cxn>
              <a:cxn ang="0">
                <a:pos x="90" y="420"/>
              </a:cxn>
              <a:cxn ang="0">
                <a:pos x="150" y="384"/>
              </a:cxn>
              <a:cxn ang="0">
                <a:pos x="846" y="0"/>
              </a:cxn>
            </a:cxnLst>
            <a:rect l="0" t="0" r="r" b="b"/>
            <a:pathLst>
              <a:path w="846" h="864">
                <a:moveTo>
                  <a:pt x="690" y="864"/>
                </a:moveTo>
                <a:cubicBezTo>
                  <a:pt x="435" y="682"/>
                  <a:pt x="180" y="500"/>
                  <a:pt x="90" y="420"/>
                </a:cubicBezTo>
                <a:cubicBezTo>
                  <a:pt x="0" y="340"/>
                  <a:pt x="24" y="454"/>
                  <a:pt x="150" y="384"/>
                </a:cubicBezTo>
                <a:cubicBezTo>
                  <a:pt x="276" y="314"/>
                  <a:pt x="561" y="157"/>
                  <a:pt x="846" y="0"/>
                </a:cubicBezTo>
              </a:path>
            </a:pathLst>
          </a:custGeom>
          <a:noFill/>
          <a:ln w="38100" cap="flat" cmpd="sng">
            <a:solidFill>
              <a:srgbClr val="000000"/>
            </a:solidFill>
            <a:prstDash val="solid"/>
            <a:round/>
            <a:headEnd type="none" w="med" len="med"/>
            <a:tailEnd type="triangle" w="med" len="med"/>
          </a:ln>
          <a:effectLst/>
        </p:spPr>
        <p:txBody>
          <a:bodyPr wrap="none">
            <a:spAutoFit/>
          </a:bodyPr>
          <a:lstStyle/>
          <a:p>
            <a:endParaRPr lang="en-US"/>
          </a:p>
        </p:txBody>
      </p:sp>
      <p:sp>
        <p:nvSpPr>
          <p:cNvPr id="920583" name="Freeform 1031"/>
          <p:cNvSpPr>
            <a:spLocks/>
          </p:cNvSpPr>
          <p:nvPr/>
        </p:nvSpPr>
        <p:spPr bwMode="auto">
          <a:xfrm>
            <a:off x="7391400" y="3886200"/>
            <a:ext cx="1524000" cy="2241550"/>
          </a:xfrm>
          <a:custGeom>
            <a:avLst/>
            <a:gdLst/>
            <a:ahLst/>
            <a:cxnLst>
              <a:cxn ang="0">
                <a:pos x="0" y="1272"/>
              </a:cxn>
              <a:cxn ang="0">
                <a:pos x="108" y="1320"/>
              </a:cxn>
              <a:cxn ang="0">
                <a:pos x="648" y="1428"/>
              </a:cxn>
              <a:cxn ang="0">
                <a:pos x="960" y="912"/>
              </a:cxn>
              <a:cxn ang="0">
                <a:pos x="0" y="0"/>
              </a:cxn>
            </a:cxnLst>
            <a:rect l="0" t="0" r="r" b="b"/>
            <a:pathLst>
              <a:path w="1068" h="1496">
                <a:moveTo>
                  <a:pt x="0" y="1272"/>
                </a:moveTo>
                <a:cubicBezTo>
                  <a:pt x="0" y="1283"/>
                  <a:pt x="0" y="1294"/>
                  <a:pt x="108" y="1320"/>
                </a:cubicBezTo>
                <a:cubicBezTo>
                  <a:pt x="216" y="1346"/>
                  <a:pt x="506" y="1496"/>
                  <a:pt x="648" y="1428"/>
                </a:cubicBezTo>
                <a:cubicBezTo>
                  <a:pt x="790" y="1360"/>
                  <a:pt x="1068" y="1150"/>
                  <a:pt x="960" y="912"/>
                </a:cubicBezTo>
                <a:cubicBezTo>
                  <a:pt x="852" y="674"/>
                  <a:pt x="426" y="337"/>
                  <a:pt x="0" y="0"/>
                </a:cubicBezTo>
              </a:path>
            </a:pathLst>
          </a:custGeom>
          <a:noFill/>
          <a:ln w="38100" cap="flat" cmpd="sng">
            <a:solidFill>
              <a:schemeClr val="accent1"/>
            </a:solidFill>
            <a:prstDash val="solid"/>
            <a:round/>
            <a:headEnd type="none" w="med" len="med"/>
            <a:tailEnd type="triangle" w="med" len="med"/>
          </a:ln>
          <a:effectLst/>
        </p:spPr>
        <p:txBody>
          <a:bodyPr>
            <a:spAutoFit/>
          </a:bodyPr>
          <a:lstStyle/>
          <a:p>
            <a:endParaRPr lang="en-US"/>
          </a:p>
        </p:txBody>
      </p:sp>
      <p:sp>
        <p:nvSpPr>
          <p:cNvPr id="920584" name="Freeform 1032"/>
          <p:cNvSpPr>
            <a:spLocks/>
          </p:cNvSpPr>
          <p:nvPr/>
        </p:nvSpPr>
        <p:spPr bwMode="auto">
          <a:xfrm>
            <a:off x="4953000" y="2962275"/>
            <a:ext cx="3990975" cy="3489325"/>
          </a:xfrm>
          <a:custGeom>
            <a:avLst/>
            <a:gdLst/>
            <a:ahLst/>
            <a:cxnLst>
              <a:cxn ang="0">
                <a:pos x="1584" y="1854"/>
              </a:cxn>
              <a:cxn ang="0">
                <a:pos x="1692" y="1938"/>
              </a:cxn>
              <a:cxn ang="0">
                <a:pos x="2400" y="2046"/>
              </a:cxn>
              <a:cxn ang="0">
                <a:pos x="2376" y="1026"/>
              </a:cxn>
              <a:cxn ang="0">
                <a:pos x="2028" y="138"/>
              </a:cxn>
              <a:cxn ang="0">
                <a:pos x="0" y="198"/>
              </a:cxn>
            </a:cxnLst>
            <a:rect l="0" t="0" r="r" b="b"/>
            <a:pathLst>
              <a:path w="2514" h="2198">
                <a:moveTo>
                  <a:pt x="1584" y="1854"/>
                </a:moveTo>
                <a:cubicBezTo>
                  <a:pt x="1570" y="1880"/>
                  <a:pt x="1556" y="1906"/>
                  <a:pt x="1692" y="1938"/>
                </a:cubicBezTo>
                <a:cubicBezTo>
                  <a:pt x="1828" y="1970"/>
                  <a:pt x="2286" y="2198"/>
                  <a:pt x="2400" y="2046"/>
                </a:cubicBezTo>
                <a:cubicBezTo>
                  <a:pt x="2514" y="1894"/>
                  <a:pt x="2438" y="1344"/>
                  <a:pt x="2376" y="1026"/>
                </a:cubicBezTo>
                <a:cubicBezTo>
                  <a:pt x="2314" y="708"/>
                  <a:pt x="2424" y="276"/>
                  <a:pt x="2028" y="138"/>
                </a:cubicBezTo>
                <a:cubicBezTo>
                  <a:pt x="1632" y="0"/>
                  <a:pt x="816" y="99"/>
                  <a:pt x="0" y="198"/>
                </a:cubicBezTo>
              </a:path>
            </a:pathLst>
          </a:custGeom>
          <a:noFill/>
          <a:ln w="38100" cap="flat" cmpd="sng">
            <a:solidFill>
              <a:schemeClr val="accent1"/>
            </a:solidFill>
            <a:prstDash val="solid"/>
            <a:round/>
            <a:headEnd type="none" w="med" len="med"/>
            <a:tailEnd type="triangle" w="med" len="med"/>
          </a:ln>
          <a:effectLst/>
        </p:spPr>
        <p:txBody>
          <a:bodyPr wrap="none">
            <a:spAutoFit/>
          </a:bodyPr>
          <a:lstStyle/>
          <a:p>
            <a:endParaRPr lang="en-US"/>
          </a:p>
        </p:txBody>
      </p:sp>
      <p:sp>
        <p:nvSpPr>
          <p:cNvPr id="920585" name="Freeform 1033"/>
          <p:cNvSpPr>
            <a:spLocks/>
          </p:cNvSpPr>
          <p:nvPr/>
        </p:nvSpPr>
        <p:spPr bwMode="auto">
          <a:xfrm>
            <a:off x="4648200" y="2251075"/>
            <a:ext cx="4324350" cy="4140200"/>
          </a:xfrm>
          <a:custGeom>
            <a:avLst/>
            <a:gdLst/>
            <a:ahLst/>
            <a:cxnLst>
              <a:cxn ang="0">
                <a:pos x="1860" y="2338"/>
              </a:cxn>
              <a:cxn ang="0">
                <a:pos x="1956" y="2326"/>
              </a:cxn>
              <a:cxn ang="0">
                <a:pos x="2712" y="2278"/>
              </a:cxn>
              <a:cxn ang="0">
                <a:pos x="2028" y="346"/>
              </a:cxn>
              <a:cxn ang="0">
                <a:pos x="0" y="202"/>
              </a:cxn>
            </a:cxnLst>
            <a:rect l="0" t="0" r="r" b="b"/>
            <a:pathLst>
              <a:path w="2724" h="2608">
                <a:moveTo>
                  <a:pt x="1860" y="2338"/>
                </a:moveTo>
                <a:cubicBezTo>
                  <a:pt x="1837" y="2337"/>
                  <a:pt x="1814" y="2336"/>
                  <a:pt x="1956" y="2326"/>
                </a:cubicBezTo>
                <a:cubicBezTo>
                  <a:pt x="2098" y="2316"/>
                  <a:pt x="2700" y="2608"/>
                  <a:pt x="2712" y="2278"/>
                </a:cubicBezTo>
                <a:cubicBezTo>
                  <a:pt x="2724" y="1948"/>
                  <a:pt x="2480" y="692"/>
                  <a:pt x="2028" y="346"/>
                </a:cubicBezTo>
                <a:cubicBezTo>
                  <a:pt x="1576" y="0"/>
                  <a:pt x="788" y="101"/>
                  <a:pt x="0" y="202"/>
                </a:cubicBezTo>
              </a:path>
            </a:pathLst>
          </a:custGeom>
          <a:noFill/>
          <a:ln w="38100" cap="flat" cmpd="sng">
            <a:solidFill>
              <a:schemeClr val="accent1"/>
            </a:solidFill>
            <a:prstDash val="solid"/>
            <a:round/>
            <a:headEnd type="none" w="med" len="med"/>
            <a:tailEnd type="triangle" w="med" len="med"/>
          </a:ln>
          <a:effectLst/>
        </p:spPr>
        <p:txBody>
          <a:bodyPr wrap="none">
            <a:spAutoFit/>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1026"/>
          <p:cNvSpPr>
            <a:spLocks noGrp="1" noChangeArrowheads="1"/>
          </p:cNvSpPr>
          <p:nvPr>
            <p:ph type="body" idx="1"/>
          </p:nvPr>
        </p:nvSpPr>
        <p:spPr>
          <a:xfrm>
            <a:off x="228600" y="1371600"/>
            <a:ext cx="8915400" cy="9144000"/>
          </a:xfrm>
          <a:noFill/>
          <a:ln/>
        </p:spPr>
        <p:txBody>
          <a:bodyPr/>
          <a:lstStyle/>
          <a:p>
            <a:r>
              <a:rPr lang="en-US"/>
              <a:t>Common: multiple implementations of same interface.</a:t>
            </a:r>
          </a:p>
          <a:p>
            <a:pPr lvl="1"/>
            <a:r>
              <a:rPr lang="en-US"/>
              <a:t>Beliefs of one implementation can be checked against those of the others!</a:t>
            </a:r>
          </a:p>
          <a:p>
            <a:r>
              <a:rPr lang="en-US"/>
              <a:t>User pointer (3 errors):  </a:t>
            </a:r>
          </a:p>
          <a:p>
            <a:pPr lvl="1">
              <a:buFontTx/>
              <a:buNone/>
            </a:pPr>
            <a:r>
              <a:rPr lang="en-US"/>
              <a:t>  If one implementation </a:t>
            </a:r>
            <a:r>
              <a:rPr lang="en-US">
                <a:solidFill>
                  <a:schemeClr val="hlink"/>
                </a:solidFill>
              </a:rPr>
              <a:t>taints </a:t>
            </a:r>
            <a:r>
              <a:rPr lang="en-US"/>
              <a:t>its argument, all others must</a:t>
            </a:r>
          </a:p>
          <a:p>
            <a:pPr lvl="1"/>
            <a:endParaRPr lang="en-US"/>
          </a:p>
          <a:p>
            <a:pPr lvl="1"/>
            <a:endParaRPr lang="en-US"/>
          </a:p>
          <a:p>
            <a:pPr lvl="1"/>
            <a:endParaRPr lang="en-US"/>
          </a:p>
          <a:p>
            <a:pPr lvl="1"/>
            <a:endParaRPr lang="en-US"/>
          </a:p>
          <a:p>
            <a:pPr lvl="1"/>
            <a:endParaRPr lang="en-US"/>
          </a:p>
          <a:p>
            <a:pPr lvl="1">
              <a:buFontTx/>
              <a:buNone/>
            </a:pPr>
            <a:r>
              <a:rPr lang="en-US"/>
              <a:t>How to tell? Routines assigned to same function pointer</a:t>
            </a:r>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buFontTx/>
              <a:buNone/>
            </a:pPr>
            <a:endParaRPr lang="en-US"/>
          </a:p>
          <a:p>
            <a:pPr lvl="1"/>
            <a:endParaRPr lang="en-US"/>
          </a:p>
        </p:txBody>
      </p:sp>
      <p:sp>
        <p:nvSpPr>
          <p:cNvPr id="919555" name="Rectangle 1027"/>
          <p:cNvSpPr>
            <a:spLocks noGrp="1" noChangeArrowheads="1"/>
          </p:cNvSpPr>
          <p:nvPr>
            <p:ph type="title"/>
          </p:nvPr>
        </p:nvSpPr>
        <p:spPr>
          <a:noFill/>
          <a:ln/>
        </p:spPr>
        <p:txBody>
          <a:bodyPr/>
          <a:lstStyle/>
          <a:p>
            <a:r>
              <a:rPr lang="en-US"/>
              <a:t>Cross checking beliefs related abstractly</a:t>
            </a:r>
          </a:p>
        </p:txBody>
      </p:sp>
      <p:sp>
        <p:nvSpPr>
          <p:cNvPr id="919558" name="Text Box 1030"/>
          <p:cNvSpPr txBox="1">
            <a:spLocks noChangeArrowheads="1"/>
          </p:cNvSpPr>
          <p:nvPr/>
        </p:nvSpPr>
        <p:spPr bwMode="auto">
          <a:xfrm>
            <a:off x="676275" y="4251325"/>
            <a:ext cx="4162425" cy="366713"/>
          </a:xfrm>
          <a:prstGeom prst="rect">
            <a:avLst/>
          </a:prstGeom>
          <a:noFill/>
          <a:ln w="38100">
            <a:noFill/>
            <a:miter lim="800000"/>
            <a:headEnd/>
            <a:tailEnd/>
          </a:ln>
          <a:effectLst/>
        </p:spPr>
        <p:txBody>
          <a:bodyPr>
            <a:spAutoFit/>
          </a:bodyPr>
          <a:lstStyle/>
          <a:p>
            <a:pPr algn="l" eaLnBrk="0" hangingPunct="0"/>
            <a:endParaRPr lang="en-US" sz="1800">
              <a:solidFill>
                <a:srgbClr val="0F0C19"/>
              </a:solidFill>
              <a:latin typeface="Courier New" pitchFamily="49" charset="0"/>
            </a:endParaRPr>
          </a:p>
        </p:txBody>
      </p:sp>
      <p:sp>
        <p:nvSpPr>
          <p:cNvPr id="919559" name="Text Box 1031"/>
          <p:cNvSpPr txBox="1">
            <a:spLocks noChangeArrowheads="1"/>
          </p:cNvSpPr>
          <p:nvPr/>
        </p:nvSpPr>
        <p:spPr bwMode="auto">
          <a:xfrm>
            <a:off x="0" y="3489325"/>
            <a:ext cx="4686300" cy="2014538"/>
          </a:xfrm>
          <a:prstGeom prst="rect">
            <a:avLst/>
          </a:prstGeom>
          <a:noFill/>
          <a:ln w="38100">
            <a:noFill/>
            <a:miter lim="800000"/>
            <a:headEnd/>
            <a:tailEnd/>
          </a:ln>
          <a:effectLst/>
        </p:spPr>
        <p:txBody>
          <a:bodyPr>
            <a:spAutoFit/>
          </a:bodyPr>
          <a:lstStyle/>
          <a:p>
            <a:pPr algn="l" eaLnBrk="0" hangingPunct="0"/>
            <a:r>
              <a:rPr lang="en-US" sz="1800">
                <a:solidFill>
                  <a:srgbClr val="990099"/>
                </a:solidFill>
                <a:latin typeface="Courier New" pitchFamily="49" charset="0"/>
                <a:ea typeface="MS Mincho" pitchFamily="49" charset="-128"/>
              </a:rPr>
              <a:t>foo_write(void *p, void *arg,…){</a:t>
            </a:r>
          </a:p>
          <a:p>
            <a:pPr algn="l" eaLnBrk="0" hangingPunct="0"/>
            <a:r>
              <a:rPr lang="en-US" sz="1800">
                <a:solidFill>
                  <a:srgbClr val="990099"/>
                </a:solidFill>
                <a:latin typeface="Courier New" pitchFamily="49" charset="0"/>
                <a:ea typeface="MS Mincho" pitchFamily="49" charset="-128"/>
              </a:rPr>
              <a:t>   copy_from_user(p, </a:t>
            </a:r>
            <a:r>
              <a:rPr lang="en-US" sz="1800">
                <a:solidFill>
                  <a:srgbClr val="CC0000"/>
                </a:solidFill>
                <a:latin typeface="Courier New" pitchFamily="49" charset="0"/>
                <a:ea typeface="MS Mincho" pitchFamily="49" charset="-128"/>
              </a:rPr>
              <a:t>arg, </a:t>
            </a:r>
            <a:r>
              <a:rPr lang="en-US" sz="1800">
                <a:solidFill>
                  <a:srgbClr val="990099"/>
                </a:solidFill>
                <a:latin typeface="Courier New" pitchFamily="49" charset="0"/>
                <a:ea typeface="MS Mincho" pitchFamily="49" charset="-128"/>
              </a:rPr>
              <a:t>4);</a:t>
            </a:r>
          </a:p>
          <a:p>
            <a:pPr algn="l" eaLnBrk="0" hangingPunct="0"/>
            <a:r>
              <a:rPr lang="en-US" sz="1800">
                <a:solidFill>
                  <a:srgbClr val="990099"/>
                </a:solidFill>
                <a:latin typeface="Courier New" pitchFamily="49" charset="0"/>
                <a:ea typeface="MS Mincho" pitchFamily="49" charset="-128"/>
              </a:rPr>
              <a:t>   disable();</a:t>
            </a:r>
          </a:p>
          <a:p>
            <a:pPr algn="l" eaLnBrk="0" hangingPunct="0"/>
            <a:r>
              <a:rPr lang="en-US" sz="1800">
                <a:solidFill>
                  <a:srgbClr val="990099"/>
                </a:solidFill>
                <a:latin typeface="Courier New" pitchFamily="49" charset="0"/>
                <a:ea typeface="MS Mincho" pitchFamily="49" charset="-128"/>
              </a:rPr>
              <a:t>   … do something …</a:t>
            </a:r>
          </a:p>
          <a:p>
            <a:pPr algn="l" eaLnBrk="0" hangingPunct="0"/>
            <a:r>
              <a:rPr lang="en-US" sz="1800">
                <a:solidFill>
                  <a:srgbClr val="990099"/>
                </a:solidFill>
                <a:latin typeface="Courier New" pitchFamily="49" charset="0"/>
                <a:ea typeface="MS Mincho" pitchFamily="49" charset="-128"/>
              </a:rPr>
              <a:t>   enable();</a:t>
            </a:r>
          </a:p>
          <a:p>
            <a:pPr algn="l" eaLnBrk="0" hangingPunct="0"/>
            <a:r>
              <a:rPr lang="en-US" sz="1800">
                <a:solidFill>
                  <a:srgbClr val="990099"/>
                </a:solidFill>
                <a:latin typeface="Courier New" pitchFamily="49" charset="0"/>
                <a:ea typeface="MS Mincho" pitchFamily="49" charset="-128"/>
              </a:rPr>
              <a:t>   return 0;</a:t>
            </a:r>
          </a:p>
          <a:p>
            <a:pPr algn="l" eaLnBrk="0" hangingPunct="0"/>
            <a:r>
              <a:rPr lang="en-US" sz="1800">
                <a:solidFill>
                  <a:srgbClr val="990099"/>
                </a:solidFill>
                <a:latin typeface="Courier New" pitchFamily="49" charset="0"/>
                <a:ea typeface="MS Mincho" pitchFamily="49" charset="-128"/>
              </a:rPr>
              <a:t>}</a:t>
            </a:r>
            <a:endParaRPr lang="en-US" sz="1800">
              <a:solidFill>
                <a:srgbClr val="990099"/>
              </a:solidFill>
              <a:latin typeface="Courier New" pitchFamily="49" charset="0"/>
            </a:endParaRPr>
          </a:p>
        </p:txBody>
      </p:sp>
      <p:sp>
        <p:nvSpPr>
          <p:cNvPr id="919560" name="Text Box 1032"/>
          <p:cNvSpPr txBox="1">
            <a:spLocks noChangeArrowheads="1"/>
          </p:cNvSpPr>
          <p:nvPr/>
        </p:nvSpPr>
        <p:spPr bwMode="auto">
          <a:xfrm>
            <a:off x="4457700" y="3470275"/>
            <a:ext cx="4800600" cy="1739900"/>
          </a:xfrm>
          <a:prstGeom prst="rect">
            <a:avLst/>
          </a:prstGeom>
          <a:noFill/>
          <a:ln w="38100">
            <a:noFill/>
            <a:miter lim="800000"/>
            <a:headEnd/>
            <a:tailEnd/>
          </a:ln>
          <a:effectLst/>
        </p:spPr>
        <p:txBody>
          <a:bodyPr>
            <a:spAutoFit/>
          </a:bodyPr>
          <a:lstStyle/>
          <a:p>
            <a:pPr algn="l" eaLnBrk="0" hangingPunct="0"/>
            <a:r>
              <a:rPr lang="en-US" sz="1800">
                <a:solidFill>
                  <a:srgbClr val="3333CC"/>
                </a:solidFill>
                <a:latin typeface="Courier New" pitchFamily="49" charset="0"/>
                <a:ea typeface="MS Mincho" pitchFamily="49" charset="-128"/>
              </a:rPr>
              <a:t>bar_write(void *p, void *arg,…){</a:t>
            </a:r>
          </a:p>
          <a:p>
            <a:pPr algn="l" eaLnBrk="0" hangingPunct="0"/>
            <a:r>
              <a:rPr lang="en-US" sz="1800">
                <a:solidFill>
                  <a:srgbClr val="3333CC"/>
                </a:solidFill>
                <a:latin typeface="Courier New" pitchFamily="49" charset="0"/>
                <a:ea typeface="MS Mincho" pitchFamily="49" charset="-128"/>
              </a:rPr>
              <a:t>   *p = </a:t>
            </a:r>
            <a:r>
              <a:rPr lang="en-US" sz="1800">
                <a:latin typeface="Courier New" pitchFamily="49" charset="0"/>
                <a:ea typeface="MS Mincho" pitchFamily="49" charset="-128"/>
              </a:rPr>
              <a:t>*(int *)arg;</a:t>
            </a:r>
          </a:p>
          <a:p>
            <a:pPr algn="l" eaLnBrk="0" hangingPunct="0"/>
            <a:r>
              <a:rPr lang="en-US" sz="1800">
                <a:solidFill>
                  <a:srgbClr val="3333CC"/>
                </a:solidFill>
                <a:latin typeface="Courier New" pitchFamily="49" charset="0"/>
                <a:ea typeface="MS Mincho" pitchFamily="49" charset="-128"/>
              </a:rPr>
              <a:t>   … do something …</a:t>
            </a:r>
          </a:p>
          <a:p>
            <a:pPr algn="l" eaLnBrk="0" hangingPunct="0"/>
            <a:r>
              <a:rPr lang="en-US" sz="1800">
                <a:solidFill>
                  <a:srgbClr val="3333CC"/>
                </a:solidFill>
                <a:latin typeface="Courier New" pitchFamily="49" charset="0"/>
                <a:ea typeface="MS Mincho" pitchFamily="49" charset="-128"/>
              </a:rPr>
              <a:t>   disable();</a:t>
            </a:r>
          </a:p>
          <a:p>
            <a:pPr algn="l" eaLnBrk="0" hangingPunct="0"/>
            <a:r>
              <a:rPr lang="en-US" sz="1800">
                <a:solidFill>
                  <a:srgbClr val="3333CC"/>
                </a:solidFill>
                <a:latin typeface="Courier New" pitchFamily="49" charset="0"/>
                <a:ea typeface="MS Mincho" pitchFamily="49" charset="-128"/>
              </a:rPr>
              <a:t>   return 0;</a:t>
            </a:r>
          </a:p>
          <a:p>
            <a:pPr algn="l" eaLnBrk="0" hangingPunct="0"/>
            <a:r>
              <a:rPr lang="en-US" sz="1800">
                <a:solidFill>
                  <a:srgbClr val="3333CC"/>
                </a:solidFill>
                <a:latin typeface="Courier New" pitchFamily="49" charset="0"/>
                <a:ea typeface="MS Mincho" pitchFamily="49" charset="-128"/>
              </a:rPr>
              <a:t>}</a:t>
            </a:r>
            <a:endParaRPr lang="en-US" sz="1800">
              <a:solidFill>
                <a:srgbClr val="3333CC"/>
              </a:solidFill>
              <a:latin typeface="Courier New" pitchFamily="49" charset="0"/>
            </a:endParaRPr>
          </a:p>
        </p:txBody>
      </p:sp>
      <p:sp>
        <p:nvSpPr>
          <p:cNvPr id="919561" name="Line 1033"/>
          <p:cNvSpPr>
            <a:spLocks noChangeShapeType="1"/>
          </p:cNvSpPr>
          <p:nvPr/>
        </p:nvSpPr>
        <p:spPr bwMode="auto">
          <a:xfrm flipH="1">
            <a:off x="3333750" y="3352800"/>
            <a:ext cx="857250" cy="704850"/>
          </a:xfrm>
          <a:prstGeom prst="line">
            <a:avLst/>
          </a:prstGeom>
          <a:noFill/>
          <a:ln w="38100">
            <a:solidFill>
              <a:schemeClr val="hlink"/>
            </a:solidFill>
            <a:round/>
            <a:headEnd/>
            <a:tailEnd type="triangle" w="med" len="med"/>
          </a:ln>
          <a:effectLst/>
        </p:spPr>
        <p:txBody>
          <a:bodyPr>
            <a:spAutoFit/>
          </a:bodyPr>
          <a:lstStyle/>
          <a:p>
            <a:endParaRPr lang="en-US"/>
          </a:p>
        </p:txBody>
      </p:sp>
      <p:sp>
        <p:nvSpPr>
          <p:cNvPr id="919562" name="Freeform 1034"/>
          <p:cNvSpPr>
            <a:spLocks/>
          </p:cNvSpPr>
          <p:nvPr/>
        </p:nvSpPr>
        <p:spPr bwMode="auto">
          <a:xfrm>
            <a:off x="7200900" y="3200400"/>
            <a:ext cx="1958975" cy="863600"/>
          </a:xfrm>
          <a:custGeom>
            <a:avLst/>
            <a:gdLst/>
            <a:ahLst/>
            <a:cxnLst>
              <a:cxn ang="0">
                <a:pos x="996" y="0"/>
              </a:cxn>
              <a:cxn ang="0">
                <a:pos x="1032" y="528"/>
              </a:cxn>
              <a:cxn ang="0">
                <a:pos x="0" y="600"/>
              </a:cxn>
            </a:cxnLst>
            <a:rect l="0" t="0" r="r" b="b"/>
            <a:pathLst>
              <a:path w="1198" h="628">
                <a:moveTo>
                  <a:pt x="996" y="0"/>
                </a:moveTo>
                <a:cubicBezTo>
                  <a:pt x="1097" y="214"/>
                  <a:pt x="1198" y="428"/>
                  <a:pt x="1032" y="528"/>
                </a:cubicBezTo>
                <a:cubicBezTo>
                  <a:pt x="866" y="628"/>
                  <a:pt x="174" y="588"/>
                  <a:pt x="0" y="600"/>
                </a:cubicBezTo>
              </a:path>
            </a:pathLst>
          </a:custGeom>
          <a:noFill/>
          <a:ln w="38100" cap="flat" cmpd="sng">
            <a:solidFill>
              <a:schemeClr val="hlink"/>
            </a:solidFill>
            <a:prstDash val="solid"/>
            <a:round/>
            <a:headEnd type="none" w="med" len="med"/>
            <a:tailEnd type="triangle" w="med" len="med"/>
          </a:ln>
          <a:effectLst/>
        </p:spPr>
        <p:txBody>
          <a:bodyPr>
            <a:spAutoFit/>
          </a:bodyPr>
          <a:lstStyle/>
          <a:p>
            <a:endParaRPr lang="en-US"/>
          </a:p>
        </p:txBody>
      </p:sp>
      <p:sp>
        <p:nvSpPr>
          <p:cNvPr id="919563" name="Line 1035"/>
          <p:cNvSpPr>
            <a:spLocks noChangeShapeType="1"/>
          </p:cNvSpPr>
          <p:nvPr/>
        </p:nvSpPr>
        <p:spPr bwMode="auto">
          <a:xfrm>
            <a:off x="4286250" y="3429000"/>
            <a:ext cx="0" cy="1562100"/>
          </a:xfrm>
          <a:prstGeom prst="line">
            <a:avLst/>
          </a:prstGeom>
          <a:noFill/>
          <a:ln w="38100">
            <a:solidFill>
              <a:srgbClr val="000000"/>
            </a:solidFill>
            <a:round/>
            <a:headEnd/>
            <a:tailEnd/>
          </a:ln>
          <a:effectLst/>
        </p:spPr>
        <p:txBody>
          <a:bodyPr wrap="none">
            <a:spAutoFit/>
          </a:bodyPr>
          <a:lstStyle/>
          <a:p>
            <a:endParaRPr lang="en-US"/>
          </a:p>
        </p:txBody>
      </p:sp>
      <p:sp>
        <p:nvSpPr>
          <p:cNvPr id="919564" name="Text Box 1036"/>
          <p:cNvSpPr txBox="1">
            <a:spLocks noChangeArrowheads="1"/>
          </p:cNvSpPr>
          <p:nvPr/>
        </p:nvSpPr>
        <p:spPr bwMode="auto">
          <a:xfrm>
            <a:off x="1485900" y="5851525"/>
            <a:ext cx="4800600" cy="915988"/>
          </a:xfrm>
          <a:prstGeom prst="rect">
            <a:avLst/>
          </a:prstGeom>
          <a:noFill/>
          <a:ln w="38100">
            <a:noFill/>
            <a:miter lim="800000"/>
            <a:headEnd/>
            <a:tailEnd/>
          </a:ln>
          <a:effectLst/>
        </p:spPr>
        <p:txBody>
          <a:bodyPr>
            <a:spAutoFit/>
          </a:bodyPr>
          <a:lstStyle/>
          <a:p>
            <a:pPr algn="l" eaLnBrk="0" hangingPunct="0"/>
            <a:r>
              <a:rPr lang="en-US" sz="1800">
                <a:solidFill>
                  <a:srgbClr val="3333CC"/>
                </a:solidFill>
                <a:latin typeface="Courier New" pitchFamily="49" charset="0"/>
                <a:ea typeface="MS Mincho" pitchFamily="49" charset="-128"/>
              </a:rPr>
              <a:t>write_fp = </a:t>
            </a:r>
            <a:r>
              <a:rPr lang="en-US" sz="1800">
                <a:solidFill>
                  <a:srgbClr val="990099"/>
                </a:solidFill>
                <a:latin typeface="Courier New" pitchFamily="49" charset="0"/>
                <a:ea typeface="MS Mincho" pitchFamily="49" charset="-128"/>
              </a:rPr>
              <a:t>foo_write</a:t>
            </a:r>
            <a:r>
              <a:rPr lang="en-US" sz="1800">
                <a:solidFill>
                  <a:srgbClr val="3333CC"/>
                </a:solidFill>
                <a:latin typeface="Courier New" pitchFamily="49" charset="0"/>
                <a:ea typeface="MS Mincho" pitchFamily="49" charset="-128"/>
              </a:rPr>
              <a:t>;</a:t>
            </a:r>
          </a:p>
          <a:p>
            <a:pPr algn="l" eaLnBrk="0" hangingPunct="0"/>
            <a:r>
              <a:rPr lang="en-US" sz="1800">
                <a:solidFill>
                  <a:srgbClr val="3333CC"/>
                </a:solidFill>
                <a:latin typeface="Courier New" pitchFamily="49" charset="0"/>
                <a:ea typeface="MS Mincho" pitchFamily="49" charset="-128"/>
              </a:rPr>
              <a:t>…</a:t>
            </a:r>
          </a:p>
          <a:p>
            <a:pPr algn="l" eaLnBrk="0" hangingPunct="0"/>
            <a:r>
              <a:rPr lang="en-US" sz="1800">
                <a:solidFill>
                  <a:srgbClr val="3333CC"/>
                </a:solidFill>
                <a:latin typeface="Courier New" pitchFamily="49" charset="0"/>
                <a:ea typeface="MS Mincho" pitchFamily="49" charset="-128"/>
              </a:rPr>
              <a:t>write_fp = bar_write;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1026"/>
          <p:cNvSpPr>
            <a:spLocks noGrp="1" noChangeArrowheads="1"/>
          </p:cNvSpPr>
          <p:nvPr>
            <p:ph type="title"/>
          </p:nvPr>
        </p:nvSpPr>
        <p:spPr/>
        <p:txBody>
          <a:bodyPr/>
          <a:lstStyle/>
          <a:p>
            <a:r>
              <a:rPr lang="en-US"/>
              <a:t>MAY beliefs</a:t>
            </a:r>
          </a:p>
        </p:txBody>
      </p:sp>
      <p:sp>
        <p:nvSpPr>
          <p:cNvPr id="935939" name="Rectangle 1027"/>
          <p:cNvSpPr>
            <a:spLocks noGrp="1" noChangeArrowheads="1"/>
          </p:cNvSpPr>
          <p:nvPr>
            <p:ph type="body" idx="1"/>
          </p:nvPr>
        </p:nvSpPr>
        <p:spPr>
          <a:xfrm>
            <a:off x="228600" y="1447800"/>
            <a:ext cx="8915400" cy="5829300"/>
          </a:xfrm>
        </p:spPr>
        <p:txBody>
          <a:bodyPr/>
          <a:lstStyle/>
          <a:p>
            <a:r>
              <a:rPr lang="en-US"/>
              <a:t>Separate fact from coincidence? General approach:</a:t>
            </a:r>
          </a:p>
          <a:p>
            <a:pPr lvl="1"/>
            <a:r>
              <a:rPr lang="en-US"/>
              <a:t>Assume MAY beliefs are MUST beliefs.</a:t>
            </a:r>
          </a:p>
          <a:p>
            <a:pPr lvl="1"/>
            <a:r>
              <a:rPr lang="en-US"/>
              <a:t>Check them</a:t>
            </a:r>
          </a:p>
          <a:p>
            <a:pPr lvl="1"/>
            <a:r>
              <a:rPr lang="en-US"/>
              <a:t>Count number of times belief passed check  (S=success)</a:t>
            </a:r>
          </a:p>
          <a:p>
            <a:pPr lvl="1"/>
            <a:r>
              <a:rPr lang="en-US"/>
              <a:t>Count number of times belief failed check  (F=fail)</a:t>
            </a:r>
          </a:p>
          <a:p>
            <a:pPr lvl="1"/>
            <a:r>
              <a:rPr lang="en-US"/>
              <a:t>Expect: valid beliefs = high ratio of S to F.</a:t>
            </a:r>
          </a:p>
          <a:p>
            <a:pPr lvl="1"/>
            <a:endParaRPr lang="en-US"/>
          </a:p>
          <a:p>
            <a:pPr lvl="1"/>
            <a:r>
              <a:rPr lang="en-US"/>
              <a:t>Use S and F to compute confidence that belief is valid.</a:t>
            </a:r>
          </a:p>
          <a:p>
            <a:pPr lvl="1"/>
            <a:r>
              <a:rPr lang="en-US"/>
              <a:t>Rank errors based on this confidence.</a:t>
            </a:r>
          </a:p>
          <a:p>
            <a:pPr lvl="1"/>
            <a:r>
              <a:rPr lang="en-US"/>
              <a:t>Go down list, inspecting until false positives are too high.</a:t>
            </a:r>
          </a:p>
          <a:p>
            <a:pPr lvl="1"/>
            <a:r>
              <a:rPr lang="en-US"/>
              <a:t> </a:t>
            </a:r>
          </a:p>
          <a:p>
            <a:r>
              <a:rPr lang="en-US"/>
              <a:t>How to weigh evidence?</a:t>
            </a:r>
          </a:p>
          <a:p>
            <a:pPr lvl="1"/>
            <a:endParaRPr lang="en-US">
              <a:solidFill>
                <a:srgbClr val="CC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Rectangle 2"/>
          <p:cNvSpPr>
            <a:spLocks noGrp="1" noChangeArrowheads="1"/>
          </p:cNvSpPr>
          <p:nvPr>
            <p:ph type="title"/>
          </p:nvPr>
        </p:nvSpPr>
        <p:spPr/>
        <p:txBody>
          <a:bodyPr/>
          <a:lstStyle/>
          <a:p>
            <a:r>
              <a:rPr lang="en-US"/>
              <a:t>How to weigh MAY beliefs</a:t>
            </a:r>
          </a:p>
        </p:txBody>
      </p:sp>
      <p:sp>
        <p:nvSpPr>
          <p:cNvPr id="936963" name="Rectangle 3"/>
          <p:cNvSpPr>
            <a:spLocks noGrp="1" noChangeArrowheads="1"/>
          </p:cNvSpPr>
          <p:nvPr>
            <p:ph type="body" idx="1"/>
          </p:nvPr>
        </p:nvSpPr>
        <p:spPr>
          <a:xfrm>
            <a:off x="228600" y="1447800"/>
            <a:ext cx="8915400" cy="5829300"/>
          </a:xfrm>
        </p:spPr>
        <p:txBody>
          <a:bodyPr/>
          <a:lstStyle/>
          <a:p>
            <a:r>
              <a:rPr lang="en-US" dirty="0"/>
              <a:t>Wrong way: percentage.   (Ignores population size)</a:t>
            </a:r>
          </a:p>
          <a:p>
            <a:pPr lvl="1"/>
            <a:r>
              <a:rPr lang="en-US" dirty="0"/>
              <a:t>Success=1, Failure=0, Percentage = 1/1 * 100= 100%</a:t>
            </a:r>
          </a:p>
          <a:p>
            <a:pPr lvl="1"/>
            <a:r>
              <a:rPr lang="en-US" dirty="0" smtClean="0"/>
              <a:t>Success=999, Failure=10,Percentage =999/1000 </a:t>
            </a:r>
            <a:r>
              <a:rPr lang="en-US" dirty="0"/>
              <a:t>= </a:t>
            </a:r>
            <a:r>
              <a:rPr lang="en-US" dirty="0" smtClean="0"/>
              <a:t>99.9%</a:t>
            </a:r>
            <a:endParaRPr lang="en-US" dirty="0"/>
          </a:p>
          <a:p>
            <a:r>
              <a:rPr lang="en-US" dirty="0"/>
              <a:t>A better way: “hypothesis testing.”</a:t>
            </a:r>
          </a:p>
          <a:p>
            <a:pPr lvl="1"/>
            <a:r>
              <a:rPr lang="en-US" dirty="0"/>
              <a:t>Treat each check as independent binary coin toss </a:t>
            </a:r>
          </a:p>
          <a:p>
            <a:pPr lvl="1"/>
            <a:r>
              <a:rPr lang="en-US" dirty="0"/>
              <a:t>Pick probability p0 that coin “coincidently” comes up S.</a:t>
            </a:r>
          </a:p>
          <a:p>
            <a:pPr lvl="1"/>
            <a:r>
              <a:rPr lang="en-US" dirty="0"/>
              <a:t>For a given belief, compute how “unlikely” that it coincidently got S successes out of N (N=S+F) attempts</a:t>
            </a:r>
          </a:p>
          <a:p>
            <a:pPr lvl="1"/>
            <a:endParaRPr lang="en-US" dirty="0"/>
          </a:p>
          <a:p>
            <a:endParaRPr lang="en-US" dirty="0"/>
          </a:p>
          <a:p>
            <a:r>
              <a:rPr lang="en-US" dirty="0"/>
              <a:t>HUGE mistake: pick T, where Z&gt;T implies MUST</a:t>
            </a:r>
          </a:p>
          <a:p>
            <a:pPr lvl="1"/>
            <a:r>
              <a:rPr lang="en-US" dirty="0"/>
              <a:t>Becomes very sensitive to T.</a:t>
            </a:r>
          </a:p>
          <a:p>
            <a:pPr lvl="1"/>
            <a:endParaRPr lang="en-US" dirty="0"/>
          </a:p>
          <a:p>
            <a:pPr lvl="1"/>
            <a:endParaRPr lang="en-US" dirty="0"/>
          </a:p>
        </p:txBody>
      </p:sp>
      <p:sp>
        <p:nvSpPr>
          <p:cNvPr id="936965" name="Text Box 5"/>
          <p:cNvSpPr txBox="1">
            <a:spLocks noChangeArrowheads="1"/>
          </p:cNvSpPr>
          <p:nvPr/>
        </p:nvSpPr>
        <p:spPr bwMode="auto">
          <a:xfrm>
            <a:off x="1909763" y="4737100"/>
            <a:ext cx="5132387" cy="762000"/>
          </a:xfrm>
          <a:prstGeom prst="rect">
            <a:avLst/>
          </a:prstGeom>
          <a:noFill/>
          <a:ln w="38100">
            <a:noFill/>
            <a:miter lim="800000"/>
            <a:headEnd/>
            <a:tailEnd/>
          </a:ln>
          <a:effectLst/>
        </p:spPr>
        <p:txBody>
          <a:bodyPr wrap="none">
            <a:spAutoFit/>
          </a:bodyPr>
          <a:lstStyle/>
          <a:p>
            <a:pPr algn="l"/>
            <a:r>
              <a:rPr lang="en-US" sz="2200"/>
              <a:t>Z = (observed – expected) / stderr</a:t>
            </a:r>
          </a:p>
          <a:p>
            <a:pPr algn="l"/>
            <a:r>
              <a:rPr lang="en-US" sz="2200"/>
              <a:t>   = (S – N*p0) / sqrt(N*p0*(1-p0))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p:txBody>
          <a:bodyPr/>
          <a:lstStyle/>
          <a:p>
            <a:r>
              <a:rPr lang="en-US"/>
              <a:t>Statistical: Deriving deallocation routines</a:t>
            </a:r>
          </a:p>
        </p:txBody>
      </p:sp>
      <p:sp>
        <p:nvSpPr>
          <p:cNvPr id="837635" name="Rectangle 3"/>
          <p:cNvSpPr>
            <a:spLocks noGrp="1" noChangeArrowheads="1"/>
          </p:cNvSpPr>
          <p:nvPr>
            <p:ph type="body" idx="1"/>
          </p:nvPr>
        </p:nvSpPr>
        <p:spPr>
          <a:xfrm>
            <a:off x="228600" y="1447800"/>
            <a:ext cx="8915400" cy="5829300"/>
          </a:xfrm>
        </p:spPr>
        <p:txBody>
          <a:bodyPr/>
          <a:lstStyle/>
          <a:p>
            <a:r>
              <a:rPr lang="en-US"/>
              <a:t>Use-after free errors are horrible.</a:t>
            </a:r>
          </a:p>
          <a:p>
            <a:pPr lvl="1"/>
            <a:r>
              <a:rPr lang="en-US"/>
              <a:t>Problem: lots of undocumented sub-system free functions</a:t>
            </a:r>
          </a:p>
          <a:p>
            <a:pPr lvl="1"/>
            <a:r>
              <a:rPr lang="en-US"/>
              <a:t>Soln: derive behaviorally: pointer “p” not used after call “foo(p)” implies MAY belief that “foo” is a free function</a:t>
            </a:r>
          </a:p>
          <a:p>
            <a:r>
              <a:rPr lang="en-US"/>
              <a:t>Conceptually: Assume all functions free all arguments</a:t>
            </a:r>
          </a:p>
          <a:p>
            <a:pPr lvl="1"/>
            <a:r>
              <a:rPr lang="en-US"/>
              <a:t>(in reality: filter functions that have suggestive names)</a:t>
            </a:r>
          </a:p>
          <a:p>
            <a:pPr lvl="1"/>
            <a:r>
              <a:rPr lang="en-US"/>
              <a:t>Emit a “</a:t>
            </a:r>
            <a:r>
              <a:rPr lang="en-US">
                <a:solidFill>
                  <a:schemeClr val="bg2"/>
                </a:solidFill>
              </a:rPr>
              <a:t>check</a:t>
            </a:r>
            <a:r>
              <a:rPr lang="en-US"/>
              <a:t>” message at every call site.</a:t>
            </a:r>
          </a:p>
          <a:p>
            <a:pPr lvl="1"/>
            <a:r>
              <a:rPr lang="en-US"/>
              <a:t>Emit an “</a:t>
            </a:r>
            <a:r>
              <a:rPr lang="en-US">
                <a:solidFill>
                  <a:schemeClr val="hlink"/>
                </a:solidFill>
              </a:rPr>
              <a:t>error</a:t>
            </a:r>
            <a:r>
              <a:rPr lang="en-US"/>
              <a:t>” message at every use</a:t>
            </a:r>
          </a:p>
          <a:p>
            <a:pPr lvl="1"/>
            <a:endParaRPr lang="en-US"/>
          </a:p>
          <a:p>
            <a:pPr lvl="1"/>
            <a:endParaRPr lang="en-US"/>
          </a:p>
          <a:p>
            <a:pPr lvl="1"/>
            <a:r>
              <a:rPr lang="en-US"/>
              <a:t>Rank errors using z test statistic: z(checks, errors)</a:t>
            </a:r>
          </a:p>
          <a:p>
            <a:pPr lvl="1"/>
            <a:r>
              <a:rPr lang="en-US"/>
              <a:t>E.g., foo.z(3, 3) &lt; bar.z(3, 1) so rank bar’s error first </a:t>
            </a:r>
          </a:p>
          <a:p>
            <a:pPr lvl="1"/>
            <a:r>
              <a:rPr lang="en-US"/>
              <a:t>Results: 23 free errors, 11 false positives</a:t>
            </a:r>
          </a:p>
          <a:p>
            <a:pPr lvl="1"/>
            <a:endParaRPr lang="en-US"/>
          </a:p>
        </p:txBody>
      </p:sp>
      <p:sp>
        <p:nvSpPr>
          <p:cNvPr id="837636" name="Text Box 4"/>
          <p:cNvSpPr txBox="1">
            <a:spLocks noChangeArrowheads="1"/>
          </p:cNvSpPr>
          <p:nvPr/>
        </p:nvSpPr>
        <p:spPr bwMode="auto">
          <a:xfrm>
            <a:off x="793750" y="4703763"/>
            <a:ext cx="1089025" cy="701675"/>
          </a:xfrm>
          <a:prstGeom prst="rect">
            <a:avLst/>
          </a:prstGeom>
          <a:noFill/>
          <a:ln w="38100">
            <a:noFill/>
            <a:miter lim="800000"/>
            <a:headEnd/>
            <a:tailEnd/>
          </a:ln>
          <a:effectLst/>
        </p:spPr>
        <p:txBody>
          <a:bodyPr wrap="none">
            <a:spAutoFit/>
          </a:bodyPr>
          <a:lstStyle/>
          <a:p>
            <a:pPr algn="l"/>
            <a:r>
              <a:rPr lang="en-US" sz="2000">
                <a:solidFill>
                  <a:schemeClr val="bg2"/>
                </a:solidFill>
              </a:rPr>
              <a:t>foo(p);</a:t>
            </a:r>
          </a:p>
          <a:p>
            <a:pPr algn="l"/>
            <a:r>
              <a:rPr lang="en-US" sz="2000">
                <a:solidFill>
                  <a:srgbClr val="CC0000"/>
                </a:solidFill>
              </a:rPr>
              <a:t>*p = x</a:t>
            </a:r>
            <a:r>
              <a:rPr lang="en-US" sz="2000">
                <a:solidFill>
                  <a:schemeClr val="bg2"/>
                </a:solidFill>
              </a:rPr>
              <a:t>;</a:t>
            </a:r>
          </a:p>
        </p:txBody>
      </p:sp>
      <p:sp>
        <p:nvSpPr>
          <p:cNvPr id="837637" name="Text Box 5"/>
          <p:cNvSpPr txBox="1">
            <a:spLocks noChangeArrowheads="1"/>
          </p:cNvSpPr>
          <p:nvPr/>
        </p:nvSpPr>
        <p:spPr bwMode="auto">
          <a:xfrm>
            <a:off x="2152650" y="4703763"/>
            <a:ext cx="1089025" cy="701675"/>
          </a:xfrm>
          <a:prstGeom prst="rect">
            <a:avLst/>
          </a:prstGeom>
          <a:noFill/>
          <a:ln w="38100">
            <a:noFill/>
            <a:miter lim="800000"/>
            <a:headEnd/>
            <a:tailEnd/>
          </a:ln>
          <a:effectLst/>
        </p:spPr>
        <p:txBody>
          <a:bodyPr wrap="none">
            <a:spAutoFit/>
          </a:bodyPr>
          <a:lstStyle/>
          <a:p>
            <a:pPr algn="l"/>
            <a:r>
              <a:rPr lang="en-US" sz="2000">
                <a:solidFill>
                  <a:schemeClr val="bg2"/>
                </a:solidFill>
              </a:rPr>
              <a:t>foo(p);</a:t>
            </a:r>
          </a:p>
          <a:p>
            <a:pPr algn="l"/>
            <a:r>
              <a:rPr lang="en-US" sz="2000">
                <a:solidFill>
                  <a:srgbClr val="CC0000"/>
                </a:solidFill>
              </a:rPr>
              <a:t>*p = x;</a:t>
            </a:r>
          </a:p>
        </p:txBody>
      </p:sp>
      <p:sp>
        <p:nvSpPr>
          <p:cNvPr id="837638" name="Text Box 6"/>
          <p:cNvSpPr txBox="1">
            <a:spLocks noChangeArrowheads="1"/>
          </p:cNvSpPr>
          <p:nvPr/>
        </p:nvSpPr>
        <p:spPr bwMode="auto">
          <a:xfrm>
            <a:off x="3513138" y="4703763"/>
            <a:ext cx="1089025" cy="701675"/>
          </a:xfrm>
          <a:prstGeom prst="rect">
            <a:avLst/>
          </a:prstGeom>
          <a:noFill/>
          <a:ln w="38100">
            <a:noFill/>
            <a:miter lim="800000"/>
            <a:headEnd/>
            <a:tailEnd/>
          </a:ln>
          <a:effectLst/>
        </p:spPr>
        <p:txBody>
          <a:bodyPr wrap="none">
            <a:spAutoFit/>
          </a:bodyPr>
          <a:lstStyle/>
          <a:p>
            <a:pPr algn="l"/>
            <a:r>
              <a:rPr lang="en-US" sz="2000">
                <a:solidFill>
                  <a:schemeClr val="bg2"/>
                </a:solidFill>
              </a:rPr>
              <a:t>foo(p);</a:t>
            </a:r>
          </a:p>
          <a:p>
            <a:pPr algn="l"/>
            <a:r>
              <a:rPr lang="en-US" sz="2000">
                <a:solidFill>
                  <a:srgbClr val="CC0000"/>
                </a:solidFill>
              </a:rPr>
              <a:t>*p = x;</a:t>
            </a:r>
          </a:p>
        </p:txBody>
      </p:sp>
      <p:sp>
        <p:nvSpPr>
          <p:cNvPr id="837639" name="Freeform 7"/>
          <p:cNvSpPr>
            <a:spLocks/>
          </p:cNvSpPr>
          <p:nvPr/>
        </p:nvSpPr>
        <p:spPr bwMode="auto">
          <a:xfrm>
            <a:off x="247650" y="4057650"/>
            <a:ext cx="819150" cy="781050"/>
          </a:xfrm>
          <a:custGeom>
            <a:avLst/>
            <a:gdLst/>
            <a:ahLst/>
            <a:cxnLst>
              <a:cxn ang="0">
                <a:pos x="516" y="0"/>
              </a:cxn>
              <a:cxn ang="0">
                <a:pos x="264" y="108"/>
              </a:cxn>
              <a:cxn ang="0">
                <a:pos x="24" y="216"/>
              </a:cxn>
              <a:cxn ang="0">
                <a:pos x="408" y="492"/>
              </a:cxn>
            </a:cxnLst>
            <a:rect l="0" t="0" r="r" b="b"/>
            <a:pathLst>
              <a:path w="516" h="492">
                <a:moveTo>
                  <a:pt x="516" y="0"/>
                </a:moveTo>
                <a:cubicBezTo>
                  <a:pt x="431" y="36"/>
                  <a:pt x="346" y="72"/>
                  <a:pt x="264" y="108"/>
                </a:cubicBezTo>
                <a:cubicBezTo>
                  <a:pt x="182" y="144"/>
                  <a:pt x="0" y="152"/>
                  <a:pt x="24" y="216"/>
                </a:cubicBezTo>
                <a:cubicBezTo>
                  <a:pt x="48" y="280"/>
                  <a:pt x="228" y="386"/>
                  <a:pt x="408" y="492"/>
                </a:cubicBezTo>
              </a:path>
            </a:pathLst>
          </a:custGeom>
          <a:noFill/>
          <a:ln w="28575" cap="flat" cmpd="sng">
            <a:solidFill>
              <a:srgbClr val="000000"/>
            </a:solidFill>
            <a:prstDash val="solid"/>
            <a:round/>
            <a:headEnd type="none" w="med" len="med"/>
            <a:tailEnd type="triangle" w="med" len="med"/>
          </a:ln>
          <a:effectLst/>
        </p:spPr>
        <p:txBody>
          <a:bodyPr wrap="none">
            <a:spAutoFit/>
          </a:bodyPr>
          <a:lstStyle/>
          <a:p>
            <a:endParaRPr lang="en-US"/>
          </a:p>
        </p:txBody>
      </p:sp>
      <p:sp>
        <p:nvSpPr>
          <p:cNvPr id="837640" name="Freeform 8"/>
          <p:cNvSpPr>
            <a:spLocks/>
          </p:cNvSpPr>
          <p:nvPr/>
        </p:nvSpPr>
        <p:spPr bwMode="auto">
          <a:xfrm>
            <a:off x="190500" y="4495800"/>
            <a:ext cx="819150" cy="781050"/>
          </a:xfrm>
          <a:custGeom>
            <a:avLst/>
            <a:gdLst/>
            <a:ahLst/>
            <a:cxnLst>
              <a:cxn ang="0">
                <a:pos x="516" y="0"/>
              </a:cxn>
              <a:cxn ang="0">
                <a:pos x="264" y="108"/>
              </a:cxn>
              <a:cxn ang="0">
                <a:pos x="24" y="216"/>
              </a:cxn>
              <a:cxn ang="0">
                <a:pos x="408" y="492"/>
              </a:cxn>
            </a:cxnLst>
            <a:rect l="0" t="0" r="r" b="b"/>
            <a:pathLst>
              <a:path w="516" h="492">
                <a:moveTo>
                  <a:pt x="516" y="0"/>
                </a:moveTo>
                <a:cubicBezTo>
                  <a:pt x="431" y="36"/>
                  <a:pt x="346" y="72"/>
                  <a:pt x="264" y="108"/>
                </a:cubicBezTo>
                <a:cubicBezTo>
                  <a:pt x="182" y="144"/>
                  <a:pt x="0" y="152"/>
                  <a:pt x="24" y="216"/>
                </a:cubicBezTo>
                <a:cubicBezTo>
                  <a:pt x="48" y="280"/>
                  <a:pt x="228" y="386"/>
                  <a:pt x="408" y="492"/>
                </a:cubicBezTo>
              </a:path>
            </a:pathLst>
          </a:custGeom>
          <a:noFill/>
          <a:ln w="28575" cap="flat" cmpd="sng">
            <a:solidFill>
              <a:srgbClr val="000000"/>
            </a:solidFill>
            <a:prstDash val="solid"/>
            <a:round/>
            <a:headEnd type="none" w="med" len="med"/>
            <a:tailEnd type="triangle" w="med" len="med"/>
          </a:ln>
          <a:effectLst/>
        </p:spPr>
        <p:txBody>
          <a:bodyPr wrap="none">
            <a:spAutoFit/>
          </a:bodyPr>
          <a:lstStyle/>
          <a:p>
            <a:endParaRPr lang="en-US"/>
          </a:p>
        </p:txBody>
      </p:sp>
      <p:sp>
        <p:nvSpPr>
          <p:cNvPr id="837641" name="Text Box 9"/>
          <p:cNvSpPr txBox="1">
            <a:spLocks noChangeArrowheads="1"/>
          </p:cNvSpPr>
          <p:nvPr/>
        </p:nvSpPr>
        <p:spPr bwMode="auto">
          <a:xfrm>
            <a:off x="4873625" y="4703763"/>
            <a:ext cx="1031875" cy="701675"/>
          </a:xfrm>
          <a:prstGeom prst="rect">
            <a:avLst/>
          </a:prstGeom>
          <a:noFill/>
          <a:ln w="38100">
            <a:noFill/>
            <a:miter lim="800000"/>
            <a:headEnd/>
            <a:tailEnd/>
          </a:ln>
          <a:effectLst/>
        </p:spPr>
        <p:txBody>
          <a:bodyPr wrap="none">
            <a:spAutoFit/>
          </a:bodyPr>
          <a:lstStyle/>
          <a:p>
            <a:pPr algn="l"/>
            <a:r>
              <a:rPr lang="en-US" sz="2000">
                <a:solidFill>
                  <a:schemeClr val="bg2"/>
                </a:solidFill>
              </a:rPr>
              <a:t>bar(p);</a:t>
            </a:r>
          </a:p>
          <a:p>
            <a:pPr algn="l"/>
            <a:r>
              <a:rPr lang="en-US" sz="2000">
                <a:solidFill>
                  <a:schemeClr val="bg2"/>
                </a:solidFill>
              </a:rPr>
              <a:t>p = 0;</a:t>
            </a:r>
          </a:p>
        </p:txBody>
      </p:sp>
      <p:sp>
        <p:nvSpPr>
          <p:cNvPr id="837642" name="Text Box 10"/>
          <p:cNvSpPr txBox="1">
            <a:spLocks noChangeArrowheads="1"/>
          </p:cNvSpPr>
          <p:nvPr/>
        </p:nvSpPr>
        <p:spPr bwMode="auto">
          <a:xfrm>
            <a:off x="6176963" y="4703763"/>
            <a:ext cx="1031875" cy="701675"/>
          </a:xfrm>
          <a:prstGeom prst="rect">
            <a:avLst/>
          </a:prstGeom>
          <a:noFill/>
          <a:ln w="38100">
            <a:noFill/>
            <a:miter lim="800000"/>
            <a:headEnd/>
            <a:tailEnd/>
          </a:ln>
          <a:effectLst/>
        </p:spPr>
        <p:txBody>
          <a:bodyPr wrap="none">
            <a:spAutoFit/>
          </a:bodyPr>
          <a:lstStyle/>
          <a:p>
            <a:pPr algn="l"/>
            <a:r>
              <a:rPr lang="en-US" sz="2000">
                <a:solidFill>
                  <a:schemeClr val="bg2"/>
                </a:solidFill>
              </a:rPr>
              <a:t>bar(p);</a:t>
            </a:r>
          </a:p>
          <a:p>
            <a:pPr algn="l"/>
            <a:r>
              <a:rPr lang="en-US" sz="2000">
                <a:solidFill>
                  <a:schemeClr val="bg2"/>
                </a:solidFill>
              </a:rPr>
              <a:t>p = 0;</a:t>
            </a:r>
          </a:p>
        </p:txBody>
      </p:sp>
      <p:sp>
        <p:nvSpPr>
          <p:cNvPr id="837643" name="Text Box 11"/>
          <p:cNvSpPr txBox="1">
            <a:spLocks noChangeArrowheads="1"/>
          </p:cNvSpPr>
          <p:nvPr/>
        </p:nvSpPr>
        <p:spPr bwMode="auto">
          <a:xfrm>
            <a:off x="7480300" y="4703763"/>
            <a:ext cx="1089025" cy="701675"/>
          </a:xfrm>
          <a:prstGeom prst="rect">
            <a:avLst/>
          </a:prstGeom>
          <a:noFill/>
          <a:ln w="38100">
            <a:noFill/>
            <a:miter lim="800000"/>
            <a:headEnd/>
            <a:tailEnd/>
          </a:ln>
          <a:effectLst/>
        </p:spPr>
        <p:txBody>
          <a:bodyPr wrap="none">
            <a:spAutoFit/>
          </a:bodyPr>
          <a:lstStyle/>
          <a:p>
            <a:pPr algn="l"/>
            <a:r>
              <a:rPr lang="en-US" sz="2000">
                <a:solidFill>
                  <a:schemeClr val="bg2"/>
                </a:solidFill>
              </a:rPr>
              <a:t>bar(p);</a:t>
            </a:r>
          </a:p>
          <a:p>
            <a:pPr algn="l"/>
            <a:r>
              <a:rPr lang="en-US" sz="2000">
                <a:solidFill>
                  <a:srgbClr val="CC0000"/>
                </a:solidFill>
              </a:rPr>
              <a:t>*p = x;</a:t>
            </a:r>
          </a:p>
        </p:txBody>
      </p:sp>
      <p:sp>
        <p:nvSpPr>
          <p:cNvPr id="837644" name="Line 12"/>
          <p:cNvSpPr>
            <a:spLocks noChangeShapeType="1"/>
          </p:cNvSpPr>
          <p:nvPr/>
        </p:nvSpPr>
        <p:spPr bwMode="auto">
          <a:xfrm>
            <a:off x="1885950" y="4724400"/>
            <a:ext cx="0" cy="800100"/>
          </a:xfrm>
          <a:prstGeom prst="line">
            <a:avLst/>
          </a:prstGeom>
          <a:noFill/>
          <a:ln w="38100">
            <a:solidFill>
              <a:srgbClr val="000000"/>
            </a:solidFill>
            <a:round/>
            <a:headEnd/>
            <a:tailEnd/>
          </a:ln>
          <a:effectLst/>
        </p:spPr>
        <p:txBody>
          <a:bodyPr wrap="none">
            <a:spAutoFit/>
          </a:bodyPr>
          <a:lstStyle/>
          <a:p>
            <a:endParaRPr lang="en-US"/>
          </a:p>
        </p:txBody>
      </p:sp>
      <p:sp>
        <p:nvSpPr>
          <p:cNvPr id="837645" name="Line 13"/>
          <p:cNvSpPr>
            <a:spLocks noChangeShapeType="1"/>
          </p:cNvSpPr>
          <p:nvPr/>
        </p:nvSpPr>
        <p:spPr bwMode="auto">
          <a:xfrm>
            <a:off x="3252788" y="4724400"/>
            <a:ext cx="0" cy="800100"/>
          </a:xfrm>
          <a:prstGeom prst="line">
            <a:avLst/>
          </a:prstGeom>
          <a:noFill/>
          <a:ln w="38100">
            <a:solidFill>
              <a:srgbClr val="000000"/>
            </a:solidFill>
            <a:round/>
            <a:headEnd/>
            <a:tailEnd/>
          </a:ln>
          <a:effectLst/>
        </p:spPr>
        <p:txBody>
          <a:bodyPr wrap="none">
            <a:spAutoFit/>
          </a:bodyPr>
          <a:lstStyle/>
          <a:p>
            <a:endParaRPr lang="en-US"/>
          </a:p>
        </p:txBody>
      </p:sp>
      <p:sp>
        <p:nvSpPr>
          <p:cNvPr id="837646" name="Line 14"/>
          <p:cNvSpPr>
            <a:spLocks noChangeShapeType="1"/>
          </p:cNvSpPr>
          <p:nvPr/>
        </p:nvSpPr>
        <p:spPr bwMode="auto">
          <a:xfrm>
            <a:off x="4619625" y="4724400"/>
            <a:ext cx="0" cy="800100"/>
          </a:xfrm>
          <a:prstGeom prst="line">
            <a:avLst/>
          </a:prstGeom>
          <a:noFill/>
          <a:ln w="38100">
            <a:solidFill>
              <a:srgbClr val="000000"/>
            </a:solidFill>
            <a:round/>
            <a:headEnd/>
            <a:tailEnd/>
          </a:ln>
          <a:effectLst/>
        </p:spPr>
        <p:txBody>
          <a:bodyPr wrap="none">
            <a:spAutoFit/>
          </a:bodyPr>
          <a:lstStyle/>
          <a:p>
            <a:endParaRPr lang="en-US"/>
          </a:p>
        </p:txBody>
      </p:sp>
      <p:sp>
        <p:nvSpPr>
          <p:cNvPr id="837647" name="Line 15"/>
          <p:cNvSpPr>
            <a:spLocks noChangeShapeType="1"/>
          </p:cNvSpPr>
          <p:nvPr/>
        </p:nvSpPr>
        <p:spPr bwMode="auto">
          <a:xfrm>
            <a:off x="5986463" y="4724400"/>
            <a:ext cx="0" cy="800100"/>
          </a:xfrm>
          <a:prstGeom prst="line">
            <a:avLst/>
          </a:prstGeom>
          <a:noFill/>
          <a:ln w="38100">
            <a:solidFill>
              <a:srgbClr val="000000"/>
            </a:solidFill>
            <a:round/>
            <a:headEnd/>
            <a:tailEnd/>
          </a:ln>
          <a:effectLst/>
        </p:spPr>
        <p:txBody>
          <a:bodyPr wrap="none">
            <a:spAutoFit/>
          </a:bodyPr>
          <a:lstStyle/>
          <a:p>
            <a:endParaRPr lang="en-US"/>
          </a:p>
        </p:txBody>
      </p:sp>
      <p:sp>
        <p:nvSpPr>
          <p:cNvPr id="837648" name="Line 16"/>
          <p:cNvSpPr>
            <a:spLocks noChangeShapeType="1"/>
          </p:cNvSpPr>
          <p:nvPr/>
        </p:nvSpPr>
        <p:spPr bwMode="auto">
          <a:xfrm>
            <a:off x="7353300" y="4724400"/>
            <a:ext cx="0" cy="800100"/>
          </a:xfrm>
          <a:prstGeom prst="line">
            <a:avLst/>
          </a:prstGeom>
          <a:noFill/>
          <a:ln w="38100">
            <a:solidFill>
              <a:srgbClr val="000000"/>
            </a:solidFill>
            <a:round/>
            <a:headEnd/>
            <a:tailEnd/>
          </a:ln>
          <a:effectLst/>
        </p:spPr>
        <p:txBody>
          <a:bodyPr wrap="none">
            <a:spAutoFit/>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p:txBody>
          <a:bodyPr/>
          <a:lstStyle/>
          <a:p>
            <a:r>
              <a:rPr lang="en-US"/>
              <a:t>Ranked free errors</a:t>
            </a:r>
          </a:p>
        </p:txBody>
      </p:sp>
      <p:sp>
        <p:nvSpPr>
          <p:cNvPr id="838659" name="Rectangle 3"/>
          <p:cNvSpPr>
            <a:spLocks noGrp="1" noChangeArrowheads="1"/>
          </p:cNvSpPr>
          <p:nvPr>
            <p:ph type="body" idx="1"/>
          </p:nvPr>
        </p:nvSpPr>
        <p:spPr/>
        <p:txBody>
          <a:bodyPr/>
          <a:lstStyle/>
          <a:p>
            <a:endParaRPr lang="en-US"/>
          </a:p>
          <a:p>
            <a:endParaRPr lang="en-US"/>
          </a:p>
          <a:p>
            <a:endParaRPr lang="en-US"/>
          </a:p>
          <a:p>
            <a:endParaRPr lang="en-US"/>
          </a:p>
          <a:p>
            <a:endParaRPr lang="en-US"/>
          </a:p>
        </p:txBody>
      </p:sp>
      <p:sp>
        <p:nvSpPr>
          <p:cNvPr id="838660" name="Text Box 4"/>
          <p:cNvSpPr txBox="1">
            <a:spLocks noChangeArrowheads="1"/>
          </p:cNvSpPr>
          <p:nvPr/>
        </p:nvSpPr>
        <p:spPr bwMode="auto">
          <a:xfrm>
            <a:off x="0" y="1446213"/>
            <a:ext cx="9229725" cy="5313362"/>
          </a:xfrm>
          <a:prstGeom prst="rect">
            <a:avLst/>
          </a:prstGeom>
          <a:noFill/>
          <a:ln w="38100">
            <a:noFill/>
            <a:miter lim="800000"/>
            <a:headEnd/>
            <a:tailEnd/>
          </a:ln>
          <a:effectLst/>
        </p:spPr>
        <p:txBody>
          <a:bodyPr wrap="none">
            <a:spAutoFit/>
          </a:bodyPr>
          <a:lstStyle/>
          <a:p>
            <a:pPr algn="l" eaLnBrk="0" hangingPunct="0"/>
            <a:r>
              <a:rPr lang="en-US" sz="1800">
                <a:solidFill>
                  <a:schemeClr val="bg2"/>
                </a:solidFill>
                <a:latin typeface="Courier New" pitchFamily="49" charset="0"/>
                <a:ea typeface="MS Mincho" pitchFamily="49" charset="-128"/>
              </a:rPr>
              <a:t>kfree[0]: 2623 checks, 60 errors, z= 48.87</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600">
                <a:solidFill>
                  <a:srgbClr val="CC0000"/>
                </a:solidFill>
                <a:latin typeface="Courier New" pitchFamily="49" charset="0"/>
                <a:ea typeface="MS Mincho" pitchFamily="49" charset="-128"/>
              </a:rPr>
              <a:t>2.4.1/drivers/sound/sound_core.c:sound_insert_unit:</a:t>
            </a:r>
            <a:br>
              <a:rPr lang="en-US" sz="1600">
                <a:solidFill>
                  <a:srgbClr val="CC0000"/>
                </a:solidFill>
                <a:latin typeface="Courier New" pitchFamily="49" charset="0"/>
                <a:ea typeface="MS Mincho" pitchFamily="49" charset="-128"/>
              </a:rPr>
            </a:br>
            <a:r>
              <a:rPr lang="en-US" sz="1600">
                <a:solidFill>
                  <a:srgbClr val="CC0000"/>
                </a:solidFill>
                <a:latin typeface="Courier New" pitchFamily="49" charset="0"/>
                <a:ea typeface="MS Mincho" pitchFamily="49" charset="-128"/>
              </a:rPr>
              <a:t>      ERROR:171:178: Use-after-free of 's'! set by 'kfree‘</a:t>
            </a:r>
          </a:p>
          <a:p>
            <a:pPr algn="l" eaLnBrk="0" hangingPunct="0"/>
            <a:r>
              <a:rPr lang="en-US" sz="1600">
                <a:solidFill>
                  <a:srgbClr val="CC0000"/>
                </a:solidFill>
                <a:latin typeface="Courier New" pitchFamily="49" charset="0"/>
                <a:ea typeface="MS Mincho" pitchFamily="49" charset="-128"/>
              </a:rPr>
              <a:t>  ... </a:t>
            </a:r>
          </a:p>
          <a:p>
            <a:pPr algn="l" eaLnBrk="0" hangingPunct="0"/>
            <a:r>
              <a:rPr lang="en-US" sz="1800">
                <a:solidFill>
                  <a:schemeClr val="bg2"/>
                </a:solidFill>
                <a:latin typeface="Courier New" pitchFamily="49" charset="0"/>
                <a:ea typeface="MS Mincho" pitchFamily="49" charset="-128"/>
              </a:rPr>
              <a:t>kfree_skb[0]: 1070 checks, 13 errors, z = 31.92</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600">
                <a:solidFill>
                  <a:srgbClr val="CC0000"/>
                </a:solidFill>
                <a:latin typeface="Courier New" pitchFamily="49" charset="0"/>
                <a:ea typeface="MS Mincho" pitchFamily="49" charset="-128"/>
              </a:rPr>
              <a:t>2.4.1/drivers/net/wan/comx-proto-fr.c:fr_xmit:</a:t>
            </a:r>
            <a:br>
              <a:rPr lang="en-US" sz="1600">
                <a:solidFill>
                  <a:srgbClr val="CC0000"/>
                </a:solidFill>
                <a:latin typeface="Courier New" pitchFamily="49" charset="0"/>
                <a:ea typeface="MS Mincho" pitchFamily="49" charset="-128"/>
              </a:rPr>
            </a:br>
            <a:r>
              <a:rPr lang="en-US" sz="1600">
                <a:solidFill>
                  <a:srgbClr val="CC0000"/>
                </a:solidFill>
                <a:latin typeface="Courier New" pitchFamily="49" charset="0"/>
                <a:ea typeface="MS Mincho" pitchFamily="49" charset="-128"/>
              </a:rPr>
              <a:t>     ERROR:508:510: Use-after-free of 'skb'! set by 'kfree_skb‘</a:t>
            </a:r>
          </a:p>
          <a:p>
            <a:pPr algn="l" eaLnBrk="0" hangingPunct="0"/>
            <a:r>
              <a:rPr lang="en-US" sz="1600">
                <a:solidFill>
                  <a:srgbClr val="CC0000"/>
                </a:solidFill>
                <a:latin typeface="Courier New" pitchFamily="49" charset="0"/>
                <a:ea typeface="MS Mincho" pitchFamily="49" charset="-128"/>
              </a:rPr>
              <a:t>  ...</a:t>
            </a:r>
          </a:p>
          <a:p>
            <a:pPr algn="l" eaLnBrk="0" hangingPunct="0"/>
            <a:r>
              <a:rPr lang="en-US" sz="1800">
                <a:solidFill>
                  <a:srgbClr val="CC0000"/>
                </a:solidFill>
                <a:latin typeface="Courier New" pitchFamily="49" charset="0"/>
                <a:ea typeface="MS Mincho" pitchFamily="49" charset="-128"/>
              </a:rPr>
              <a:t>[FALSE]</a:t>
            </a:r>
            <a:r>
              <a:rPr lang="en-US" sz="1800">
                <a:solidFill>
                  <a:schemeClr val="bg2"/>
                </a:solidFill>
                <a:latin typeface="Courier New" pitchFamily="49" charset="0"/>
                <a:ea typeface="MS Mincho" pitchFamily="49" charset="-128"/>
              </a:rPr>
              <a:t> page_cache_release[0] ex=117, counter=3, z = 10.3</a:t>
            </a:r>
          </a:p>
          <a:p>
            <a:pPr algn="l" eaLnBrk="0" hangingPunct="0"/>
            <a:r>
              <a:rPr lang="en-US" sz="1800">
                <a:solidFill>
                  <a:schemeClr val="bg2"/>
                </a:solidFill>
                <a:latin typeface="Courier New" pitchFamily="49" charset="0"/>
                <a:ea typeface="MS Mincho" pitchFamily="49" charset="-128"/>
              </a:rPr>
              <a:t>dev_kfree_skb[0]: 109 checks, 4 errors, z=9.67 </a:t>
            </a:r>
          </a:p>
          <a:p>
            <a:pPr algn="l" eaLnBrk="0" hangingPunct="0"/>
            <a:r>
              <a:rPr lang="en-US" sz="1600">
                <a:solidFill>
                  <a:srgbClr val="CC0000"/>
                </a:solidFill>
                <a:latin typeface="Courier New" pitchFamily="49" charset="0"/>
                <a:ea typeface="MS Mincho" pitchFamily="49" charset="-128"/>
              </a:rPr>
              <a:t>   2.4.1/drivers/atm/iphase.c:rx_dle_intr: </a:t>
            </a:r>
            <a:br>
              <a:rPr lang="en-US" sz="1600">
                <a:solidFill>
                  <a:srgbClr val="CC0000"/>
                </a:solidFill>
                <a:latin typeface="Courier New" pitchFamily="49" charset="0"/>
                <a:ea typeface="MS Mincho" pitchFamily="49" charset="-128"/>
              </a:rPr>
            </a:br>
            <a:r>
              <a:rPr lang="en-US" sz="1600">
                <a:solidFill>
                  <a:srgbClr val="CC0000"/>
                </a:solidFill>
                <a:latin typeface="Courier New" pitchFamily="49" charset="0"/>
                <a:ea typeface="MS Mincho" pitchFamily="49" charset="-128"/>
              </a:rPr>
              <a:t>      ERROR:1321:1323: Use-after-free of 'skb'! set by 'dev_kfree_skb_any‘</a:t>
            </a:r>
          </a:p>
          <a:p>
            <a:pPr algn="l" eaLnBrk="0" hangingPunct="0"/>
            <a:r>
              <a:rPr lang="en-US" sz="1600">
                <a:solidFill>
                  <a:srgbClr val="CC0000"/>
                </a:solidFill>
                <a:latin typeface="Courier New" pitchFamily="49" charset="0"/>
                <a:ea typeface="MS Mincho" pitchFamily="49" charset="-128"/>
              </a:rPr>
              <a:t>   ...</a:t>
            </a:r>
            <a:endParaRPr lang="en-US" sz="1800">
              <a:solidFill>
                <a:schemeClr val="bg2"/>
              </a:solidFill>
              <a:latin typeface="Courier New" pitchFamily="49" charset="0"/>
              <a:ea typeface="MS Mincho" pitchFamily="49" charset="-128"/>
            </a:endParaRPr>
          </a:p>
          <a:p>
            <a:pPr algn="l" eaLnBrk="0" hangingPunct="0"/>
            <a:r>
              <a:rPr lang="en-US" sz="1800">
                <a:solidFill>
                  <a:schemeClr val="bg2"/>
                </a:solidFill>
                <a:latin typeface="Courier New" pitchFamily="49" charset="0"/>
                <a:ea typeface="MS Mincho" pitchFamily="49" charset="-128"/>
              </a:rPr>
              <a:t>cmd_free[1]: 18 checks, 1 error, z=3.77</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600">
                <a:solidFill>
                  <a:srgbClr val="CC0000"/>
                </a:solidFill>
                <a:latin typeface="Courier New" pitchFamily="49" charset="0"/>
                <a:ea typeface="MS Mincho" pitchFamily="49" charset="-128"/>
              </a:rPr>
              <a:t>2.4.1/drivers/block/cciss.c:667:cciss_ioctl</a:t>
            </a:r>
            <a:r>
              <a:rPr lang="en-US" sz="1600">
                <a:solidFill>
                  <a:schemeClr val="bg2"/>
                </a:solidFill>
                <a:latin typeface="Courier New" pitchFamily="49" charset="0"/>
                <a:ea typeface="MS Mincho" pitchFamily="49" charset="-128"/>
              </a:rPr>
              <a:t>: </a:t>
            </a:r>
          </a:p>
          <a:p>
            <a:pPr algn="l" eaLnBrk="0" hangingPunct="0"/>
            <a:r>
              <a:rPr lang="en-US" sz="1600">
                <a:solidFill>
                  <a:schemeClr val="bg2"/>
                </a:solidFill>
                <a:latin typeface="Courier New" pitchFamily="49" charset="0"/>
                <a:ea typeface="MS Mincho" pitchFamily="49" charset="-128"/>
              </a:rPr>
              <a:t>      </a:t>
            </a:r>
            <a:r>
              <a:rPr lang="en-US" sz="1600">
                <a:solidFill>
                  <a:srgbClr val="CC0000"/>
                </a:solidFill>
                <a:latin typeface="Courier New" pitchFamily="49" charset="0"/>
                <a:ea typeface="MS Mincho" pitchFamily="49" charset="-128"/>
              </a:rPr>
              <a:t>ERROR:663:667: Use-after-free of 'c'! set by 'cmd_free[1]'</a:t>
            </a:r>
            <a:r>
              <a:rPr lang="en-US" sz="1600">
                <a:solidFill>
                  <a:schemeClr val="bg2"/>
                </a:solidFill>
                <a:latin typeface="Courier New" pitchFamily="49" charset="0"/>
                <a:ea typeface="MS Mincho" pitchFamily="49" charset="-128"/>
              </a:rPr>
              <a:t/>
            </a:r>
            <a:br>
              <a:rPr lang="en-US" sz="16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drm_free_buffer[1] 15 checks, 1 error, z = 3.35</a:t>
            </a:r>
            <a:br>
              <a:rPr lang="en-US" sz="1800">
                <a:solidFill>
                  <a:schemeClr val="bg2"/>
                </a:solidFill>
                <a:latin typeface="Courier New" pitchFamily="49" charset="0"/>
                <a:ea typeface="MS Mincho" pitchFamily="49" charset="-128"/>
              </a:rPr>
            </a:br>
            <a:r>
              <a:rPr lang="en-US" sz="1800">
                <a:solidFill>
                  <a:schemeClr val="bg2"/>
                </a:solidFill>
                <a:latin typeface="Courier New" pitchFamily="49" charset="0"/>
                <a:ea typeface="MS Mincho" pitchFamily="49" charset="-128"/>
              </a:rPr>
              <a:t>     </a:t>
            </a:r>
            <a:r>
              <a:rPr lang="en-US" sz="1600">
                <a:solidFill>
                  <a:srgbClr val="CC0000"/>
                </a:solidFill>
                <a:latin typeface="Courier New" pitchFamily="49" charset="0"/>
                <a:ea typeface="MS Mincho" pitchFamily="49" charset="-128"/>
              </a:rPr>
              <a:t>2.4.1/drivers/char/drm/gamma_dma.c:gamma_dma_send_buffers: </a:t>
            </a:r>
            <a:br>
              <a:rPr lang="en-US" sz="1600">
                <a:solidFill>
                  <a:srgbClr val="CC0000"/>
                </a:solidFill>
                <a:latin typeface="Courier New" pitchFamily="49" charset="0"/>
                <a:ea typeface="MS Mincho" pitchFamily="49" charset="-128"/>
              </a:rPr>
            </a:br>
            <a:r>
              <a:rPr lang="en-US" sz="1600">
                <a:solidFill>
                  <a:srgbClr val="CC0000"/>
                </a:solidFill>
                <a:latin typeface="Courier New" pitchFamily="49" charset="0"/>
                <a:ea typeface="MS Mincho" pitchFamily="49" charset="-128"/>
              </a:rPr>
              <a:t>         ERROR:Use-after-free of 'last_buf'! </a:t>
            </a:r>
            <a:endParaRPr lang="en-US" sz="1800">
              <a:solidFill>
                <a:schemeClr val="bg2"/>
              </a:solidFill>
              <a:latin typeface="Courier New" pitchFamily="49" charset="0"/>
              <a:ea typeface="MS Mincho" pitchFamily="49" charset="-128"/>
            </a:endParaRPr>
          </a:p>
          <a:p>
            <a:pPr algn="l" eaLnBrk="0" hangingPunct="0"/>
            <a:r>
              <a:rPr lang="en-US" sz="1800">
                <a:solidFill>
                  <a:srgbClr val="CC0000"/>
                </a:solidFill>
                <a:latin typeface="Courier New" pitchFamily="49" charset="0"/>
                <a:ea typeface="MS Mincho" pitchFamily="49" charset="-128"/>
              </a:rPr>
              <a:t>[FALSE]</a:t>
            </a:r>
            <a:r>
              <a:rPr lang="en-US" sz="1800">
                <a:solidFill>
                  <a:schemeClr val="bg2"/>
                </a:solidFill>
                <a:latin typeface="Courier New" pitchFamily="49" charset="0"/>
                <a:ea typeface="MS Mincho" pitchFamily="49" charset="-128"/>
              </a:rPr>
              <a:t> cmd_free[0] 18 checks,  2 errors, z = 3.2</a:t>
            </a:r>
            <a:endParaRPr lang="en-US" sz="1800">
              <a:solidFill>
                <a:srgbClr val="CC0000"/>
              </a:solidFill>
              <a:latin typeface="Courier New" pitchFamily="49" charset="0"/>
              <a:ea typeface="MS Mincho" pitchFamily="49" charset="-128"/>
            </a:endParaRPr>
          </a:p>
        </p:txBody>
      </p:sp>
      <p:sp>
        <p:nvSpPr>
          <p:cNvPr id="838661" name="Text Box 5"/>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Rectangle 2"/>
          <p:cNvSpPr>
            <a:spLocks noGrp="1" noChangeArrowheads="1"/>
          </p:cNvSpPr>
          <p:nvPr>
            <p:ph type="title"/>
          </p:nvPr>
        </p:nvSpPr>
        <p:spPr/>
        <p:txBody>
          <a:bodyPr/>
          <a:lstStyle/>
          <a:p>
            <a:r>
              <a:rPr lang="en-US"/>
              <a:t>Recall: deterministic free checker</a:t>
            </a:r>
          </a:p>
        </p:txBody>
      </p:sp>
      <p:sp>
        <p:nvSpPr>
          <p:cNvPr id="937987" name="Rectangle 3"/>
          <p:cNvSpPr>
            <a:spLocks noGrp="1" noChangeArrowheads="1"/>
          </p:cNvSpPr>
          <p:nvPr>
            <p:ph type="body" idx="1"/>
          </p:nvPr>
        </p:nvSpPr>
        <p:spPr/>
        <p:txBody>
          <a:bodyPr/>
          <a:lstStyle/>
          <a:p>
            <a:endParaRPr lang="en-US"/>
          </a:p>
          <a:p>
            <a:endParaRPr lang="en-US"/>
          </a:p>
          <a:p>
            <a:pPr lvl="1"/>
            <a:endParaRPr lang="en-US"/>
          </a:p>
        </p:txBody>
      </p:sp>
      <p:sp>
        <p:nvSpPr>
          <p:cNvPr id="937988" name="Text Box 4"/>
          <p:cNvSpPr txBox="1">
            <a:spLocks noChangeArrowheads="1"/>
          </p:cNvSpPr>
          <p:nvPr/>
        </p:nvSpPr>
        <p:spPr bwMode="auto">
          <a:xfrm>
            <a:off x="1257300" y="1908175"/>
            <a:ext cx="6280150" cy="37496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rPr>
              <a:t>sm free_checker {</a:t>
            </a:r>
          </a:p>
          <a:p>
            <a:pPr algn="l" eaLnBrk="0" hangingPunct="0"/>
            <a:r>
              <a:rPr lang="en-US" sz="2000">
                <a:solidFill>
                  <a:srgbClr val="0F0C19"/>
                </a:solidFill>
                <a:latin typeface="Courier New" pitchFamily="49" charset="0"/>
              </a:rPr>
              <a:t> state decl any_pointer v;</a:t>
            </a:r>
          </a:p>
          <a:p>
            <a:pPr algn="l" eaLnBrk="0" hangingPunct="0"/>
            <a:r>
              <a:rPr lang="en-US" sz="2000">
                <a:solidFill>
                  <a:srgbClr val="0F0C19"/>
                </a:solidFill>
                <a:latin typeface="Courier New" pitchFamily="49" charset="0"/>
              </a:rPr>
              <a:t> decl any_pointer x;</a:t>
            </a:r>
          </a:p>
          <a:p>
            <a:pPr algn="l" eaLnBrk="0" hangingPunct="0"/>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start: { kfree(v); } ==&gt;</a:t>
            </a:r>
            <a:r>
              <a:rPr lang="en-US" sz="2000">
                <a:solidFill>
                  <a:srgbClr val="0F0C19"/>
                </a:solidFill>
                <a:latin typeface="Courier New" pitchFamily="49" charset="0"/>
                <a:sym typeface="Wingdings" pitchFamily="2" charset="2"/>
              </a:rPr>
              <a:t> v.freed</a:t>
            </a:r>
          </a:p>
          <a:p>
            <a:pPr algn="l" eaLnBrk="0" hangingPunct="0"/>
            <a:r>
              <a:rPr lang="en-US" sz="2000">
                <a:solidFill>
                  <a:srgbClr val="0F0C19"/>
                </a:solidFill>
                <a:latin typeface="Courier New" pitchFamily="49" charset="0"/>
                <a:sym typeface="Wingdings" pitchFamily="2" charset="2"/>
              </a:rPr>
              <a:t>  ;</a:t>
            </a:r>
          </a:p>
          <a:p>
            <a:pPr algn="l" eaLnBrk="0" hangingPunct="0"/>
            <a:r>
              <a:rPr lang="en-US" sz="2000">
                <a:solidFill>
                  <a:srgbClr val="0F0C19"/>
                </a:solidFill>
                <a:latin typeface="Courier New" pitchFamily="49" charset="0"/>
                <a:sym typeface="Wingdings" pitchFamily="2" charset="2"/>
              </a:rPr>
              <a:t> v.freed: </a:t>
            </a:r>
          </a:p>
          <a:p>
            <a:pPr algn="l" eaLnBrk="0" hangingPunct="0"/>
            <a:r>
              <a:rPr lang="en-US" sz="2000">
                <a:solidFill>
                  <a:srgbClr val="0F0C19"/>
                </a:solidFill>
                <a:latin typeface="Courier New" pitchFamily="49" charset="0"/>
                <a:sym typeface="Wingdings" pitchFamily="2" charset="2"/>
              </a:rPr>
              <a:t>   { v != x } || { v == x }  </a:t>
            </a:r>
          </a:p>
          <a:p>
            <a:pPr algn="l" eaLnBrk="0" hangingPunct="0"/>
            <a:r>
              <a:rPr lang="en-US" sz="2000">
                <a:solidFill>
                  <a:srgbClr val="0F0C19"/>
                </a:solidFill>
                <a:latin typeface="Courier New" pitchFamily="49" charset="0"/>
                <a:sym typeface="Wingdings" pitchFamily="2" charset="2"/>
              </a:rPr>
              <a:t>              ==&gt; { /* do nothing */ }</a:t>
            </a:r>
          </a:p>
          <a:p>
            <a:pPr algn="l" eaLnBrk="0" hangingPunct="0"/>
            <a:r>
              <a:rPr lang="en-US" sz="2000">
                <a:solidFill>
                  <a:srgbClr val="0F0C19"/>
                </a:solidFill>
                <a:latin typeface="Courier New" pitchFamily="49" charset="0"/>
                <a:sym typeface="Wingdings" pitchFamily="2" charset="2"/>
              </a:rPr>
              <a:t> | { v } ==&gt; { err(“Use after free!”); }</a:t>
            </a:r>
          </a:p>
          <a:p>
            <a:pPr algn="l" eaLnBrk="0" hangingPunct="0"/>
            <a:r>
              <a:rPr lang="en-US" sz="2000">
                <a:solidFill>
                  <a:srgbClr val="0F0C19"/>
                </a:solidFill>
                <a:latin typeface="Courier New" pitchFamily="49" charset="0"/>
                <a:sym typeface="Wingdings" pitchFamily="2" charset="2"/>
              </a:rPr>
              <a:t>   ;</a:t>
            </a:r>
            <a:endParaRPr lang="en-US" sz="2000">
              <a:solidFill>
                <a:srgbClr val="0F0C19"/>
              </a:solidFill>
              <a:latin typeface="Courier New" pitchFamily="49" charset="0"/>
            </a:endParaRPr>
          </a:p>
          <a:p>
            <a:pPr algn="l" eaLnBrk="0" hangingPunct="0"/>
            <a:r>
              <a:rPr lang="en-US" sz="2000">
                <a:solidFill>
                  <a:srgbClr val="0F0C19"/>
                </a:solidFill>
                <a:latin typeface="Courier New" pitchFamily="49" charset="0"/>
              </a:rPr>
              <a:t>}</a:t>
            </a:r>
            <a:endParaRPr lang="en-US" sz="2000">
              <a:solidFill>
                <a:schemeClr val="tx1"/>
              </a:solidFill>
              <a:latin typeface="Courier New" pitchFamily="49"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p:txBody>
          <a:bodyPr/>
          <a:lstStyle/>
          <a:p>
            <a:r>
              <a:rPr lang="en-US"/>
              <a:t>A statistical free checker</a:t>
            </a:r>
          </a:p>
        </p:txBody>
      </p:sp>
      <p:sp>
        <p:nvSpPr>
          <p:cNvPr id="939011" name="Rectangle 3"/>
          <p:cNvSpPr>
            <a:spLocks noGrp="1" noChangeArrowheads="1"/>
          </p:cNvSpPr>
          <p:nvPr>
            <p:ph type="body" idx="1"/>
          </p:nvPr>
        </p:nvSpPr>
        <p:spPr/>
        <p:txBody>
          <a:bodyPr/>
          <a:lstStyle/>
          <a:p>
            <a:endParaRPr lang="en-US"/>
          </a:p>
          <a:p>
            <a:endParaRPr lang="en-US"/>
          </a:p>
          <a:p>
            <a:pPr lvl="1"/>
            <a:endParaRPr lang="en-US"/>
          </a:p>
        </p:txBody>
      </p:sp>
      <p:sp>
        <p:nvSpPr>
          <p:cNvPr id="939012" name="Text Box 4"/>
          <p:cNvSpPr txBox="1">
            <a:spLocks noChangeArrowheads="1"/>
          </p:cNvSpPr>
          <p:nvPr/>
        </p:nvSpPr>
        <p:spPr bwMode="auto">
          <a:xfrm>
            <a:off x="0" y="1355725"/>
            <a:ext cx="9023350" cy="4968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rPr>
              <a:t>sm free_checker local {</a:t>
            </a:r>
          </a:p>
          <a:p>
            <a:pPr algn="l" eaLnBrk="0" hangingPunct="0"/>
            <a:r>
              <a:rPr lang="en-US" sz="2000">
                <a:solidFill>
                  <a:srgbClr val="0F0C19"/>
                </a:solidFill>
                <a:latin typeface="Courier New" pitchFamily="49" charset="0"/>
              </a:rPr>
              <a:t> state decl any_pointer v;</a:t>
            </a:r>
          </a:p>
          <a:p>
            <a:pPr algn="l" eaLnBrk="0" hangingPunct="0"/>
            <a:r>
              <a:rPr lang="en-US" sz="2000">
                <a:solidFill>
                  <a:srgbClr val="0F0C19"/>
                </a:solidFill>
                <a:latin typeface="Courier New" pitchFamily="49" charset="0"/>
              </a:rPr>
              <a:t> decl any_fn_call call;</a:t>
            </a:r>
          </a:p>
          <a:p>
            <a:pPr algn="l" eaLnBrk="0" hangingPunct="0"/>
            <a:r>
              <a:rPr lang="en-US" sz="2000">
                <a:solidFill>
                  <a:srgbClr val="0F0C19"/>
                </a:solidFill>
                <a:latin typeface="Courier New" pitchFamily="49" charset="0"/>
              </a:rPr>
              <a:t> decl any_pointer x;</a:t>
            </a:r>
          </a:p>
          <a:p>
            <a:pPr algn="l" eaLnBrk="0" hangingPunct="0"/>
            <a:r>
              <a:rPr lang="en-US" sz="2000">
                <a:solidFill>
                  <a:srgbClr val="0F0C19"/>
                </a:solidFill>
                <a:latin typeface="Courier New" pitchFamily="49" charset="0"/>
              </a:rPr>
              <a:t> </a:t>
            </a:r>
          </a:p>
          <a:p>
            <a:pPr algn="l" eaLnBrk="0" hangingPunct="0"/>
            <a:r>
              <a:rPr lang="en-US" sz="2000">
                <a:solidFill>
                  <a:srgbClr val="0F0C19"/>
                </a:solidFill>
                <a:latin typeface="Courier New" pitchFamily="49" charset="0"/>
              </a:rPr>
              <a:t> start: { call(v) } ==&gt;</a:t>
            </a:r>
            <a:r>
              <a:rPr lang="en-US" sz="2000">
                <a:solidFill>
                  <a:srgbClr val="0F0C19"/>
                </a:solidFill>
                <a:latin typeface="Courier New" pitchFamily="49" charset="0"/>
                <a:sym typeface="Wingdings" pitchFamily="2" charset="2"/>
              </a:rPr>
              <a:t> v.freed,</a:t>
            </a:r>
          </a:p>
          <a:p>
            <a:pPr algn="l" eaLnBrk="0" hangingPunct="0"/>
            <a:r>
              <a:rPr lang="en-US" sz="2000">
                <a:solidFill>
                  <a:srgbClr val="0F0C19"/>
                </a:solidFill>
                <a:latin typeface="Courier New" pitchFamily="49" charset="0"/>
                <a:sym typeface="Wingdings" pitchFamily="2" charset="2"/>
              </a:rPr>
              <a:t>     {</a:t>
            </a:r>
          </a:p>
          <a:p>
            <a:pPr algn="l" eaLnBrk="0" hangingPunct="0"/>
            <a:r>
              <a:rPr lang="en-US" sz="2000">
                <a:solidFill>
                  <a:srgbClr val="0F0C19"/>
                </a:solidFill>
                <a:latin typeface="Courier New" pitchFamily="49" charset="0"/>
                <a:sym typeface="Wingdings" pitchFamily="2" charset="2"/>
              </a:rPr>
              <a:t>        v.data = call.name();</a:t>
            </a:r>
          </a:p>
          <a:p>
            <a:pPr algn="l" eaLnBrk="0" hangingPunct="0"/>
            <a:r>
              <a:rPr lang="en-US" sz="2000">
                <a:solidFill>
                  <a:srgbClr val="0F0C19"/>
                </a:solidFill>
                <a:latin typeface="Courier New" pitchFamily="49" charset="0"/>
                <a:sym typeface="Wingdings" pitchFamily="2" charset="2"/>
              </a:rPr>
              <a:t>        printf(“checking [POP=%s]”, v.data); </a:t>
            </a:r>
          </a:p>
          <a:p>
            <a:pPr algn="l" eaLnBrk="0" hangingPunct="0"/>
            <a:r>
              <a:rPr lang="en-US" sz="2000">
                <a:solidFill>
                  <a:srgbClr val="0F0C19"/>
                </a:solidFill>
                <a:latin typeface="Courier New" pitchFamily="49" charset="0"/>
                <a:sym typeface="Wingdings" pitchFamily="2" charset="2"/>
              </a:rPr>
              <a:t>     }</a:t>
            </a:r>
          </a:p>
          <a:p>
            <a:pPr algn="l" eaLnBrk="0" hangingPunct="0"/>
            <a:r>
              <a:rPr lang="en-US" sz="2000">
                <a:solidFill>
                  <a:srgbClr val="0F0C19"/>
                </a:solidFill>
                <a:latin typeface="Courier New" pitchFamily="49" charset="0"/>
                <a:sym typeface="Wingdings" pitchFamily="2" charset="2"/>
              </a:rPr>
              <a:t>  ;</a:t>
            </a:r>
          </a:p>
          <a:p>
            <a:pPr algn="l" eaLnBrk="0" hangingPunct="0"/>
            <a:r>
              <a:rPr lang="en-US" sz="2000">
                <a:solidFill>
                  <a:srgbClr val="0F0C19"/>
                </a:solidFill>
                <a:latin typeface="Courier New" pitchFamily="49" charset="0"/>
                <a:sym typeface="Wingdings" pitchFamily="2" charset="2"/>
              </a:rPr>
              <a:t> v.freed: </a:t>
            </a:r>
          </a:p>
          <a:p>
            <a:pPr algn="l" eaLnBrk="0" hangingPunct="0"/>
            <a:r>
              <a:rPr lang="en-US" sz="2000">
                <a:solidFill>
                  <a:srgbClr val="0F0C19"/>
                </a:solidFill>
                <a:latin typeface="Courier New" pitchFamily="49" charset="0"/>
                <a:sym typeface="Wingdings" pitchFamily="2" charset="2"/>
              </a:rPr>
              <a:t>   { v != x } || { v == x }  ==&gt; { /* do nothing */ }</a:t>
            </a:r>
          </a:p>
          <a:p>
            <a:pPr algn="l" eaLnBrk="0" hangingPunct="0"/>
            <a:r>
              <a:rPr lang="en-US" sz="2000">
                <a:solidFill>
                  <a:srgbClr val="0F0C19"/>
                </a:solidFill>
                <a:latin typeface="Courier New" pitchFamily="49" charset="0"/>
                <a:sym typeface="Wingdings" pitchFamily="2" charset="2"/>
              </a:rPr>
              <a:t> | { v } ==&gt; { err(“Use after free! [FAIL=%s]”, v.data); }</a:t>
            </a:r>
          </a:p>
          <a:p>
            <a:pPr algn="l" eaLnBrk="0" hangingPunct="0"/>
            <a:r>
              <a:rPr lang="en-US" sz="2000">
                <a:solidFill>
                  <a:srgbClr val="0F0C19"/>
                </a:solidFill>
                <a:latin typeface="Courier New" pitchFamily="49" charset="0"/>
                <a:sym typeface="Wingdings" pitchFamily="2" charset="2"/>
              </a:rPr>
              <a:t>   ;</a:t>
            </a:r>
            <a:endParaRPr lang="en-US" sz="2000">
              <a:solidFill>
                <a:srgbClr val="0F0C19"/>
              </a:solidFill>
              <a:latin typeface="Courier New" pitchFamily="49" charset="0"/>
            </a:endParaRPr>
          </a:p>
          <a:p>
            <a:pPr algn="l" eaLnBrk="0" hangingPunct="0"/>
            <a:r>
              <a:rPr lang="en-US" sz="2000">
                <a:solidFill>
                  <a:srgbClr val="0F0C19"/>
                </a:solidFill>
                <a:latin typeface="Courier New" pitchFamily="49" charset="0"/>
              </a:rPr>
              <a:t>}</a:t>
            </a:r>
            <a:endParaRPr lang="en-US" sz="2000">
              <a:solidFill>
                <a:schemeClr val="tx1"/>
              </a:solidFill>
              <a:latin typeface="Courier New" pitchFamily="49"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22" name="Rectangle 2"/>
          <p:cNvSpPr>
            <a:spLocks noGrp="1" noChangeArrowheads="1"/>
          </p:cNvSpPr>
          <p:nvPr>
            <p:ph type="title"/>
          </p:nvPr>
        </p:nvSpPr>
        <p:spPr/>
        <p:txBody>
          <a:bodyPr/>
          <a:lstStyle/>
          <a:p>
            <a:r>
              <a:rPr lang="en-US"/>
              <a:t>A bad free error</a:t>
            </a:r>
          </a:p>
        </p:txBody>
      </p:sp>
      <p:sp>
        <p:nvSpPr>
          <p:cNvPr id="849923" name="Rectangle 3"/>
          <p:cNvSpPr>
            <a:spLocks noGrp="1" noChangeArrowheads="1"/>
          </p:cNvSpPr>
          <p:nvPr>
            <p:ph type="body" idx="1"/>
          </p:nvPr>
        </p:nvSpPr>
        <p:spPr/>
        <p:txBody>
          <a:bodyPr/>
          <a:lstStyle/>
          <a:p>
            <a:endParaRPr lang="en-US"/>
          </a:p>
          <a:p>
            <a:endParaRPr lang="en-US"/>
          </a:p>
          <a:p>
            <a:endParaRPr lang="en-US"/>
          </a:p>
          <a:p>
            <a:endParaRPr lang="en-US"/>
          </a:p>
          <a:p>
            <a:endParaRPr lang="en-US"/>
          </a:p>
        </p:txBody>
      </p:sp>
      <p:sp>
        <p:nvSpPr>
          <p:cNvPr id="849924" name="Text Box 4"/>
          <p:cNvSpPr txBox="1">
            <a:spLocks noChangeArrowheads="1"/>
          </p:cNvSpPr>
          <p:nvPr/>
        </p:nvSpPr>
        <p:spPr bwMode="auto">
          <a:xfrm>
            <a:off x="939800" y="1697038"/>
            <a:ext cx="6584950" cy="5273675"/>
          </a:xfrm>
          <a:prstGeom prst="rect">
            <a:avLst/>
          </a:prstGeom>
          <a:noFill/>
          <a:ln w="38100">
            <a:noFill/>
            <a:miter lim="800000"/>
            <a:headEnd/>
            <a:tailEnd/>
          </a:ln>
          <a:effectLst/>
        </p:spPr>
        <p:txBody>
          <a:bodyPr wrap="none">
            <a:spAutoFit/>
          </a:bodyPr>
          <a:lstStyle/>
          <a:p>
            <a:pPr algn="l" eaLnBrk="0" hangingPunct="0"/>
            <a:r>
              <a:rPr lang="en-US" sz="2000">
                <a:solidFill>
                  <a:schemeClr val="bg2"/>
                </a:solidFill>
                <a:latin typeface="Courier New" pitchFamily="49" charset="0"/>
                <a:ea typeface="MS Mincho" pitchFamily="49" charset="-128"/>
              </a:rPr>
              <a:t> /* drivers/block/cciss.c:cciss_ioctl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(iocommand.Direction == XFER_WRITE){</a:t>
            </a:r>
          </a:p>
          <a:p>
            <a:pPr algn="l" eaLnBrk="0" hangingPunct="0"/>
            <a:r>
              <a:rPr lang="en-US" sz="2000">
                <a:solidFill>
                  <a:schemeClr val="bg2"/>
                </a:solidFill>
                <a:latin typeface="Courier New" pitchFamily="49" charset="0"/>
                <a:ea typeface="MS Mincho" pitchFamily="49" charset="-128"/>
              </a:rPr>
              <a:t>	 if (copy_to_user(...))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cmd_free(NULL, c);</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(buff != NULL) kfree(buff);</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return( -EFAULT);</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p>
          <a:p>
            <a:pPr algn="l" eaLnBrk="0" hangingPunct="0"/>
            <a:r>
              <a:rPr lang="en-US" sz="2000">
                <a:solidFill>
                  <a:schemeClr val="bg2"/>
                </a:solidFill>
                <a:latin typeface="Courier New" pitchFamily="49" charset="0"/>
                <a:ea typeface="MS Mincho" pitchFamily="49" charset="-128"/>
              </a:rPr>
              <a:t> if (iocommand.Direction == XFER_READ)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(copy_to_user(...))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cmd_free(NULL, c);</a:t>
            </a:r>
            <a:r>
              <a:rPr lang="en-US" sz="2000">
                <a:solidFill>
                  <a:schemeClr val="bg2"/>
                </a:solidFill>
                <a:latin typeface="Courier New" pitchFamily="49" charset="0"/>
                <a:ea typeface="MS Mincho" pitchFamily="49" charset="-128"/>
              </a:rPr>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kfree(buff);</a:t>
            </a:r>
            <a:r>
              <a:rPr lang="en-US" sz="2000">
                <a:solidFill>
                  <a:schemeClr val="bg2"/>
                </a:solidFill>
                <a:latin typeface="Courier New" pitchFamily="49" charset="0"/>
                <a:ea typeface="MS Mincho" pitchFamily="49" charset="-128"/>
              </a:rPr>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p>
          <a:p>
            <a:pPr algn="l" eaLnBrk="0" hangingPunct="0"/>
            <a:r>
              <a:rPr lang="en-US" sz="2000">
                <a:solidFill>
                  <a:schemeClr val="bg2"/>
                </a:solidFill>
                <a:latin typeface="Courier New" pitchFamily="49" charset="0"/>
                <a:ea typeface="MS Mincho" pitchFamily="49" charset="-128"/>
              </a:rPr>
              <a:t>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cmd_free(NULL, c);</a:t>
            </a:r>
            <a:r>
              <a:rPr lang="en-US" sz="2000">
                <a:solidFill>
                  <a:schemeClr val="bg2"/>
                </a:solidFill>
                <a:latin typeface="Courier New" pitchFamily="49" charset="0"/>
                <a:ea typeface="MS Mincho" pitchFamily="49" charset="-128"/>
              </a:rPr>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(buff != NULL) </a:t>
            </a:r>
            <a:r>
              <a:rPr lang="en-US" sz="2000">
                <a:solidFill>
                  <a:srgbClr val="CC0000"/>
                </a:solidFill>
                <a:latin typeface="Courier New" pitchFamily="49" charset="0"/>
                <a:ea typeface="MS Mincho" pitchFamily="49" charset="-128"/>
              </a:rPr>
              <a:t>kfree(buff);</a:t>
            </a:r>
            <a:r>
              <a:rPr lang="en-US" sz="2000">
                <a:solidFill>
                  <a:schemeClr val="bg2"/>
                </a:solidFill>
                <a:latin typeface="Courier New" pitchFamily="49" charset="0"/>
                <a:ea typeface="MS Mincho" pitchFamily="49" charset="-128"/>
              </a:rPr>
              <a:t/>
            </a:r>
            <a:br>
              <a:rPr lang="en-US" sz="2000">
                <a:solidFill>
                  <a:schemeClr val="bg2"/>
                </a:solidFill>
                <a:latin typeface="Courier New" pitchFamily="49" charset="0"/>
                <a:ea typeface="MS Mincho" pitchFamily="49" charset="-128"/>
              </a:rPr>
            </a:br>
            <a:endParaRPr lang="en-US" sz="2000">
              <a:solidFill>
                <a:schemeClr val="bg2"/>
              </a:solidFill>
              <a:latin typeface="Courier New" pitchFamily="49" charset="0"/>
              <a:ea typeface="MS Mincho" pitchFamily="49" charset="-128"/>
            </a:endParaRPr>
          </a:p>
        </p:txBody>
      </p:sp>
      <p:sp>
        <p:nvSpPr>
          <p:cNvPr id="849925" name="Text Box 5"/>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Rectangle 1026"/>
          <p:cNvSpPr>
            <a:spLocks noGrp="1" noChangeArrowheads="1"/>
          </p:cNvSpPr>
          <p:nvPr>
            <p:ph type="title"/>
          </p:nvPr>
        </p:nvSpPr>
        <p:spPr/>
        <p:txBody>
          <a:bodyPr/>
          <a:lstStyle/>
          <a:p>
            <a:r>
              <a:rPr lang="en-US"/>
              <a:t>Deriving “A() must be followed by B()”</a:t>
            </a:r>
          </a:p>
        </p:txBody>
      </p:sp>
      <p:sp>
        <p:nvSpPr>
          <p:cNvPr id="841731" name="Rectangle 1027"/>
          <p:cNvSpPr>
            <a:spLocks noGrp="1" noChangeArrowheads="1"/>
          </p:cNvSpPr>
          <p:nvPr>
            <p:ph type="body" idx="1"/>
          </p:nvPr>
        </p:nvSpPr>
        <p:spPr>
          <a:xfrm>
            <a:off x="228600" y="1447800"/>
            <a:ext cx="8915400" cy="5829300"/>
          </a:xfrm>
        </p:spPr>
        <p:txBody>
          <a:bodyPr/>
          <a:lstStyle/>
          <a:p>
            <a:r>
              <a:rPr lang="en-US"/>
              <a:t>“a(); … b();” implies MAY belief that a() follows b()</a:t>
            </a:r>
          </a:p>
          <a:p>
            <a:pPr lvl="1"/>
            <a:r>
              <a:rPr lang="en-US"/>
              <a:t>Programmer may believe a-b paired, or might be a coincidence.</a:t>
            </a:r>
          </a:p>
          <a:p>
            <a:r>
              <a:rPr lang="en-US"/>
              <a:t>Algorithm:</a:t>
            </a:r>
          </a:p>
          <a:p>
            <a:pPr lvl="1"/>
            <a:r>
              <a:rPr lang="en-US"/>
              <a:t>Assume every a-b is a valid pair (reality: prefilter functions that seem to be plausibly paired)</a:t>
            </a:r>
          </a:p>
          <a:p>
            <a:pPr lvl="1"/>
            <a:r>
              <a:rPr lang="en-US"/>
              <a:t>Emit “success” for each path that has a() then b()</a:t>
            </a:r>
          </a:p>
          <a:p>
            <a:pPr lvl="1"/>
            <a:r>
              <a:rPr lang="en-US"/>
              <a:t>Emit “error” for each path that has a() and no b()</a:t>
            </a:r>
          </a:p>
          <a:p>
            <a:pPr lvl="1"/>
            <a:endParaRPr lang="en-US"/>
          </a:p>
          <a:p>
            <a:pPr lvl="1"/>
            <a:endParaRPr lang="en-US"/>
          </a:p>
          <a:p>
            <a:pPr lvl="1"/>
            <a:r>
              <a:rPr lang="en-US"/>
              <a:t>Rank errors for each pair using the test statistic</a:t>
            </a:r>
          </a:p>
          <a:p>
            <a:pPr lvl="2"/>
            <a:r>
              <a:rPr lang="en-US"/>
              <a:t>z(foo.success, foo.error) = z(2, 1)</a:t>
            </a:r>
          </a:p>
          <a:p>
            <a:r>
              <a:rPr lang="en-US"/>
              <a:t>Results: 23 errors, 11 false positives.</a:t>
            </a:r>
          </a:p>
        </p:txBody>
      </p:sp>
      <p:grpSp>
        <p:nvGrpSpPr>
          <p:cNvPr id="841732" name="Group 1028"/>
          <p:cNvGrpSpPr>
            <a:grpSpLocks/>
          </p:cNvGrpSpPr>
          <p:nvPr/>
        </p:nvGrpSpPr>
        <p:grpSpPr bwMode="auto">
          <a:xfrm>
            <a:off x="0" y="4589463"/>
            <a:ext cx="2976563" cy="739775"/>
            <a:chOff x="0" y="2891"/>
            <a:chExt cx="1875" cy="466"/>
          </a:xfrm>
        </p:grpSpPr>
        <p:sp>
          <p:nvSpPr>
            <p:cNvPr id="841733" name="Text Box 1029"/>
            <p:cNvSpPr txBox="1">
              <a:spLocks noChangeArrowheads="1"/>
            </p:cNvSpPr>
            <p:nvPr/>
          </p:nvSpPr>
          <p:spPr bwMode="auto">
            <a:xfrm>
              <a:off x="0" y="2891"/>
              <a:ext cx="965" cy="442"/>
            </a:xfrm>
            <a:prstGeom prst="rect">
              <a:avLst/>
            </a:prstGeom>
            <a:noFill/>
            <a:ln w="38100">
              <a:noFill/>
              <a:miter lim="800000"/>
              <a:headEnd/>
              <a:tailEnd/>
            </a:ln>
            <a:effectLst/>
          </p:spPr>
          <p:txBody>
            <a:bodyPr wrap="none">
              <a:spAutoFit/>
            </a:bodyPr>
            <a:lstStyle/>
            <a:p>
              <a:r>
                <a:rPr lang="en-US" sz="2000">
                  <a:solidFill>
                    <a:schemeClr val="bg2"/>
                  </a:solidFill>
                </a:rPr>
                <a:t>foo(p, …)</a:t>
              </a:r>
            </a:p>
            <a:p>
              <a:r>
                <a:rPr lang="en-US" sz="2000">
                  <a:solidFill>
                    <a:schemeClr val="bg2"/>
                  </a:solidFill>
                </a:rPr>
                <a:t> bar(p, …);</a:t>
              </a:r>
            </a:p>
          </p:txBody>
        </p:sp>
        <p:sp>
          <p:nvSpPr>
            <p:cNvPr id="841734" name="Line 1030"/>
            <p:cNvSpPr>
              <a:spLocks noChangeShapeType="1"/>
            </p:cNvSpPr>
            <p:nvPr/>
          </p:nvSpPr>
          <p:spPr bwMode="auto">
            <a:xfrm>
              <a:off x="804" y="3120"/>
              <a:ext cx="312" cy="1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841735" name="Text Box 1031"/>
            <p:cNvSpPr txBox="1">
              <a:spLocks noChangeArrowheads="1"/>
            </p:cNvSpPr>
            <p:nvPr/>
          </p:nvSpPr>
          <p:spPr bwMode="auto">
            <a:xfrm>
              <a:off x="1081" y="2915"/>
              <a:ext cx="794" cy="442"/>
            </a:xfrm>
            <a:prstGeom prst="rect">
              <a:avLst/>
            </a:prstGeom>
            <a:noFill/>
            <a:ln w="38100">
              <a:noFill/>
              <a:miter lim="800000"/>
              <a:headEnd/>
              <a:tailEnd/>
            </a:ln>
            <a:effectLst/>
          </p:spPr>
          <p:txBody>
            <a:bodyPr wrap="none">
              <a:spAutoFit/>
            </a:bodyPr>
            <a:lstStyle/>
            <a:p>
              <a:pPr algn="l"/>
              <a:r>
                <a:rPr lang="en-US" sz="2000">
                  <a:solidFill>
                    <a:schemeClr val="bg2"/>
                  </a:solidFill>
                </a:rPr>
                <a:t>“check </a:t>
              </a:r>
            </a:p>
            <a:p>
              <a:pPr algn="l"/>
              <a:r>
                <a:rPr lang="en-US" sz="2000">
                  <a:solidFill>
                    <a:schemeClr val="bg2"/>
                  </a:solidFill>
                </a:rPr>
                <a:t>foo-bar”</a:t>
              </a:r>
            </a:p>
          </p:txBody>
        </p:sp>
      </p:grpSp>
      <p:grpSp>
        <p:nvGrpSpPr>
          <p:cNvPr id="841736" name="Group 1032"/>
          <p:cNvGrpSpPr>
            <a:grpSpLocks/>
          </p:cNvGrpSpPr>
          <p:nvPr/>
        </p:nvGrpSpPr>
        <p:grpSpPr bwMode="auto">
          <a:xfrm>
            <a:off x="3436938" y="4627563"/>
            <a:ext cx="2071687" cy="720725"/>
            <a:chOff x="1889" y="2903"/>
            <a:chExt cx="1305" cy="454"/>
          </a:xfrm>
        </p:grpSpPr>
        <p:sp>
          <p:nvSpPr>
            <p:cNvPr id="841737" name="Text Box 1033"/>
            <p:cNvSpPr txBox="1">
              <a:spLocks noChangeArrowheads="1"/>
            </p:cNvSpPr>
            <p:nvPr/>
          </p:nvSpPr>
          <p:spPr bwMode="auto">
            <a:xfrm>
              <a:off x="1889" y="2903"/>
              <a:ext cx="398" cy="442"/>
            </a:xfrm>
            <a:prstGeom prst="rect">
              <a:avLst/>
            </a:prstGeom>
            <a:noFill/>
            <a:ln w="38100">
              <a:noFill/>
              <a:miter lim="800000"/>
              <a:headEnd/>
              <a:tailEnd/>
            </a:ln>
            <a:effectLst/>
          </p:spPr>
          <p:txBody>
            <a:bodyPr wrap="none">
              <a:spAutoFit/>
            </a:bodyPr>
            <a:lstStyle/>
            <a:p>
              <a:r>
                <a:rPr lang="en-US" sz="2000">
                  <a:solidFill>
                    <a:schemeClr val="bg2"/>
                  </a:solidFill>
                </a:rPr>
                <a:t>x();</a:t>
              </a:r>
            </a:p>
            <a:p>
              <a:r>
                <a:rPr lang="en-US" sz="2000">
                  <a:solidFill>
                    <a:schemeClr val="bg2"/>
                  </a:solidFill>
                </a:rPr>
                <a:t>y();</a:t>
              </a:r>
            </a:p>
          </p:txBody>
        </p:sp>
        <p:sp>
          <p:nvSpPr>
            <p:cNvPr id="841738" name="Line 1034"/>
            <p:cNvSpPr>
              <a:spLocks noChangeShapeType="1"/>
            </p:cNvSpPr>
            <p:nvPr/>
          </p:nvSpPr>
          <p:spPr bwMode="auto">
            <a:xfrm>
              <a:off x="2244" y="3132"/>
              <a:ext cx="312" cy="1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841739" name="Text Box 1035"/>
            <p:cNvSpPr txBox="1">
              <a:spLocks noChangeArrowheads="1"/>
            </p:cNvSpPr>
            <p:nvPr/>
          </p:nvSpPr>
          <p:spPr bwMode="auto">
            <a:xfrm>
              <a:off x="2509" y="2915"/>
              <a:ext cx="685" cy="442"/>
            </a:xfrm>
            <a:prstGeom prst="rect">
              <a:avLst/>
            </a:prstGeom>
            <a:noFill/>
            <a:ln w="38100">
              <a:noFill/>
              <a:miter lim="800000"/>
              <a:headEnd/>
              <a:tailEnd/>
            </a:ln>
            <a:effectLst/>
          </p:spPr>
          <p:txBody>
            <a:bodyPr wrap="none">
              <a:spAutoFit/>
            </a:bodyPr>
            <a:lstStyle/>
            <a:p>
              <a:pPr algn="l"/>
              <a:r>
                <a:rPr lang="en-US" sz="2000">
                  <a:solidFill>
                    <a:schemeClr val="bg2"/>
                  </a:solidFill>
                </a:rPr>
                <a:t>“check </a:t>
              </a:r>
            </a:p>
            <a:p>
              <a:pPr algn="l"/>
              <a:r>
                <a:rPr lang="en-US" sz="2000">
                  <a:solidFill>
                    <a:schemeClr val="bg2"/>
                  </a:solidFill>
                </a:rPr>
                <a:t>x-y”</a:t>
              </a:r>
            </a:p>
          </p:txBody>
        </p:sp>
      </p:grpSp>
      <p:grpSp>
        <p:nvGrpSpPr>
          <p:cNvPr id="841740" name="Group 1036"/>
          <p:cNvGrpSpPr>
            <a:grpSpLocks/>
          </p:cNvGrpSpPr>
          <p:nvPr/>
        </p:nvGrpSpPr>
        <p:grpSpPr bwMode="auto">
          <a:xfrm>
            <a:off x="5970588" y="4608513"/>
            <a:ext cx="3200400" cy="739775"/>
            <a:chOff x="41" y="2891"/>
            <a:chExt cx="2016" cy="466"/>
          </a:xfrm>
        </p:grpSpPr>
        <p:sp>
          <p:nvSpPr>
            <p:cNvPr id="841741" name="Text Box 1037"/>
            <p:cNvSpPr txBox="1">
              <a:spLocks noChangeArrowheads="1"/>
            </p:cNvSpPr>
            <p:nvPr/>
          </p:nvSpPr>
          <p:spPr bwMode="auto">
            <a:xfrm>
              <a:off x="41" y="2891"/>
              <a:ext cx="884" cy="442"/>
            </a:xfrm>
            <a:prstGeom prst="rect">
              <a:avLst/>
            </a:prstGeom>
            <a:noFill/>
            <a:ln w="38100">
              <a:noFill/>
              <a:miter lim="800000"/>
              <a:headEnd/>
              <a:tailEnd/>
            </a:ln>
            <a:effectLst/>
          </p:spPr>
          <p:txBody>
            <a:bodyPr wrap="none">
              <a:spAutoFit/>
            </a:bodyPr>
            <a:lstStyle/>
            <a:p>
              <a:pPr algn="l"/>
              <a:r>
                <a:rPr lang="en-US" sz="2000">
                  <a:solidFill>
                    <a:schemeClr val="bg2"/>
                  </a:solidFill>
                </a:rPr>
                <a:t>foo(p, …);</a:t>
              </a:r>
            </a:p>
            <a:p>
              <a:pPr algn="l"/>
              <a:r>
                <a:rPr lang="en-US" sz="2000">
                  <a:solidFill>
                    <a:schemeClr val="bg2"/>
                  </a:solidFill>
                </a:rPr>
                <a:t>…</a:t>
              </a:r>
            </a:p>
          </p:txBody>
        </p:sp>
        <p:sp>
          <p:nvSpPr>
            <p:cNvPr id="841742" name="Line 1038"/>
            <p:cNvSpPr>
              <a:spLocks noChangeShapeType="1"/>
            </p:cNvSpPr>
            <p:nvPr/>
          </p:nvSpPr>
          <p:spPr bwMode="auto">
            <a:xfrm>
              <a:off x="804" y="3120"/>
              <a:ext cx="312" cy="1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841743" name="Text Box 1039"/>
            <p:cNvSpPr txBox="1">
              <a:spLocks noChangeArrowheads="1"/>
            </p:cNvSpPr>
            <p:nvPr/>
          </p:nvSpPr>
          <p:spPr bwMode="auto">
            <a:xfrm>
              <a:off x="1081" y="2915"/>
              <a:ext cx="976" cy="442"/>
            </a:xfrm>
            <a:prstGeom prst="rect">
              <a:avLst/>
            </a:prstGeom>
            <a:noFill/>
            <a:ln w="38100">
              <a:noFill/>
              <a:miter lim="800000"/>
              <a:headEnd/>
              <a:tailEnd/>
            </a:ln>
            <a:effectLst/>
          </p:spPr>
          <p:txBody>
            <a:bodyPr wrap="none">
              <a:spAutoFit/>
            </a:bodyPr>
            <a:lstStyle/>
            <a:p>
              <a:pPr algn="l"/>
              <a:r>
                <a:rPr lang="en-US" sz="2000">
                  <a:solidFill>
                    <a:srgbClr val="CC0000"/>
                  </a:solidFill>
                </a:rPr>
                <a:t>“error:foo,</a:t>
              </a:r>
            </a:p>
            <a:p>
              <a:pPr algn="l"/>
              <a:r>
                <a:rPr lang="en-US" sz="2000">
                  <a:solidFill>
                    <a:srgbClr val="CC0000"/>
                  </a:solidFill>
                </a:rPr>
                <a:t>   no bar!”</a:t>
              </a:r>
            </a:p>
          </p:txBody>
        </p:sp>
      </p:grpSp>
      <p:sp>
        <p:nvSpPr>
          <p:cNvPr id="841744" name="Line 1040"/>
          <p:cNvSpPr>
            <a:spLocks noChangeShapeType="1"/>
          </p:cNvSpPr>
          <p:nvPr/>
        </p:nvSpPr>
        <p:spPr bwMode="auto">
          <a:xfrm>
            <a:off x="3086100" y="4667250"/>
            <a:ext cx="0" cy="704850"/>
          </a:xfrm>
          <a:prstGeom prst="line">
            <a:avLst/>
          </a:prstGeom>
          <a:noFill/>
          <a:ln w="38100">
            <a:solidFill>
              <a:srgbClr val="000000"/>
            </a:solidFill>
            <a:round/>
            <a:headEnd/>
            <a:tailEnd/>
          </a:ln>
          <a:effectLst/>
        </p:spPr>
        <p:txBody>
          <a:bodyPr wrap="none">
            <a:spAutoFit/>
          </a:bodyPr>
          <a:lstStyle/>
          <a:p>
            <a:endParaRPr lang="en-US"/>
          </a:p>
        </p:txBody>
      </p:sp>
      <p:sp>
        <p:nvSpPr>
          <p:cNvPr id="841745" name="Line 1041"/>
          <p:cNvSpPr>
            <a:spLocks noChangeShapeType="1"/>
          </p:cNvSpPr>
          <p:nvPr/>
        </p:nvSpPr>
        <p:spPr bwMode="auto">
          <a:xfrm>
            <a:off x="5581650" y="4667250"/>
            <a:ext cx="0" cy="704850"/>
          </a:xfrm>
          <a:prstGeom prst="line">
            <a:avLst/>
          </a:prstGeom>
          <a:noFill/>
          <a:ln w="38100">
            <a:solidFill>
              <a:srgbClr val="000000"/>
            </a:solidFill>
            <a:round/>
            <a:headEnd/>
            <a:tailEnd/>
          </a:ln>
          <a:effectLst/>
        </p:spPr>
        <p:txBody>
          <a:bodyPr wrap="none">
            <a:spAutoFit/>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p:txBody>
          <a:bodyPr/>
          <a:lstStyle/>
          <a:p>
            <a:r>
              <a:rPr lang="en-US"/>
              <a:t>Checking derived lock functions</a:t>
            </a:r>
          </a:p>
        </p:txBody>
      </p:sp>
      <p:sp>
        <p:nvSpPr>
          <p:cNvPr id="842755" name="Rectangle 3"/>
          <p:cNvSpPr>
            <a:spLocks noGrp="1" noChangeArrowheads="1"/>
          </p:cNvSpPr>
          <p:nvPr>
            <p:ph type="body" idx="1"/>
          </p:nvPr>
        </p:nvSpPr>
        <p:spPr/>
        <p:txBody>
          <a:bodyPr/>
          <a:lstStyle/>
          <a:p>
            <a:r>
              <a:rPr lang="en-US"/>
              <a:t>Evilest:</a:t>
            </a:r>
          </a:p>
          <a:p>
            <a:endParaRPr lang="en-US"/>
          </a:p>
          <a:p>
            <a:endParaRPr lang="en-US"/>
          </a:p>
          <a:p>
            <a:endParaRPr lang="en-US"/>
          </a:p>
          <a:p>
            <a:r>
              <a:rPr lang="en-US"/>
              <a:t>And the award for best effort:</a:t>
            </a:r>
          </a:p>
          <a:p>
            <a:endParaRPr lang="en-US"/>
          </a:p>
          <a:p>
            <a:endParaRPr lang="en-US"/>
          </a:p>
          <a:p>
            <a:endParaRPr lang="en-US"/>
          </a:p>
          <a:p>
            <a:endParaRPr lang="en-US"/>
          </a:p>
          <a:p>
            <a:endParaRPr lang="en-US"/>
          </a:p>
          <a:p>
            <a:endParaRPr lang="en-US"/>
          </a:p>
        </p:txBody>
      </p:sp>
      <p:sp>
        <p:nvSpPr>
          <p:cNvPr id="842756" name="Text Box 4"/>
          <p:cNvSpPr txBox="1">
            <a:spLocks noChangeArrowheads="1"/>
          </p:cNvSpPr>
          <p:nvPr/>
        </p:nvSpPr>
        <p:spPr bwMode="auto">
          <a:xfrm>
            <a:off x="1816100" y="1392238"/>
            <a:ext cx="5365750" cy="1920875"/>
          </a:xfrm>
          <a:prstGeom prst="rect">
            <a:avLst/>
          </a:prstGeom>
          <a:noFill/>
          <a:ln w="38100">
            <a:noFill/>
            <a:miter lim="800000"/>
            <a:headEnd/>
            <a:tailEnd/>
          </a:ln>
          <a:effectLst/>
        </p:spPr>
        <p:txBody>
          <a:bodyPr wrap="none">
            <a:spAutoFit/>
          </a:bodyPr>
          <a:lstStyle/>
          <a:p>
            <a:pPr algn="l" eaLnBrk="0" hangingPunct="0"/>
            <a:r>
              <a:rPr lang="en-US" sz="2000">
                <a:solidFill>
                  <a:schemeClr val="bg2"/>
                </a:solidFill>
                <a:latin typeface="Courier New" pitchFamily="49" charset="0"/>
                <a:ea typeface="MS Mincho" pitchFamily="49" charset="-128"/>
              </a:rPr>
              <a:t>/* 2.4.1: drivers/sound/trident.c:</a:t>
            </a:r>
          </a:p>
          <a:p>
            <a:pPr algn="l" eaLnBrk="0" hangingPunct="0"/>
            <a:r>
              <a:rPr lang="en-US" sz="2000">
                <a:solidFill>
                  <a:schemeClr val="bg2"/>
                </a:solidFill>
                <a:latin typeface="Courier New" pitchFamily="49" charset="0"/>
                <a:ea typeface="MS Mincho" pitchFamily="49" charset="-128"/>
              </a:rPr>
              <a:t>               trident_release:</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lock_kernel();</a:t>
            </a:r>
            <a:br>
              <a:rPr lang="en-US" sz="2000">
                <a:solidFill>
                  <a:srgbClr val="CC0000"/>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card = state-&gt;card;</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dmabuf = &amp;state-&gt;dmabuf;</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VALIDATE_STATE(state);</a:t>
            </a:r>
            <a:endParaRPr lang="en-US" sz="2200">
              <a:solidFill>
                <a:srgbClr val="CC0000"/>
              </a:solidFill>
              <a:latin typeface="Courier New" pitchFamily="49" charset="0"/>
              <a:cs typeface="Times New Roman" pitchFamily="18" charset="0"/>
            </a:endParaRPr>
          </a:p>
        </p:txBody>
      </p:sp>
      <p:sp>
        <p:nvSpPr>
          <p:cNvPr id="842757" name="Text Box 5"/>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
        <p:nvSpPr>
          <p:cNvPr id="842758" name="Text Box 6"/>
          <p:cNvSpPr txBox="1">
            <a:spLocks noChangeArrowheads="1"/>
          </p:cNvSpPr>
          <p:nvPr/>
        </p:nvSpPr>
        <p:spPr bwMode="auto">
          <a:xfrm>
            <a:off x="577850" y="3717925"/>
            <a:ext cx="8566150" cy="31400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r>
              <a:rPr lang="en-US" sz="2000">
                <a:solidFill>
                  <a:schemeClr val="bg2"/>
                </a:solidFill>
                <a:latin typeface="Courier New" pitchFamily="49" charset="0"/>
                <a:ea typeface="MS Mincho" pitchFamily="49" charset="-128"/>
              </a:rPr>
              <a:t>/* 2.4.0:drivers/sound/cmpci.c:cm_midi_release: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lock_kernel();</a:t>
            </a:r>
            <a:br>
              <a:rPr lang="en-US" sz="2000">
                <a:solidFill>
                  <a:srgbClr val="CC0000"/>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(file-&gt;f_mode &amp; FMODE_WRITE)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add_wait_queue(&amp;s-&gt;midi.owait, &amp;wait);</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if (file-&gt;f_flags &amp; O_NONBLOCK) {</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remove_wait_queue(&amp;s-&gt;midi.owait, &amp;wait);</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set_current_state(TASK_RUNNING);</a:t>
            </a:r>
            <a:br>
              <a:rPr lang="en-US" sz="2000">
                <a:solidFill>
                  <a:schemeClr val="bg2"/>
                </a:solidFill>
                <a:latin typeface="Courier New" pitchFamily="49" charset="0"/>
                <a:ea typeface="MS Mincho" pitchFamily="49" charset="-128"/>
              </a:rPr>
            </a:br>
            <a:r>
              <a:rPr lang="en-US" sz="2000">
                <a:solidFill>
                  <a:schemeClr val="bg2"/>
                </a:solidFill>
                <a:latin typeface="Courier New" pitchFamily="49" charset="0"/>
                <a:ea typeface="MS Mincho" pitchFamily="49" charset="-128"/>
              </a:rPr>
              <a:t>              </a:t>
            </a:r>
            <a:r>
              <a:rPr lang="en-US" sz="2000">
                <a:solidFill>
                  <a:srgbClr val="CC0000"/>
                </a:solidFill>
                <a:latin typeface="Courier New" pitchFamily="49" charset="0"/>
                <a:ea typeface="MS Mincho" pitchFamily="49" charset="-128"/>
              </a:rPr>
              <a:t>return –EBUSY;</a:t>
            </a:r>
          </a:p>
          <a:p>
            <a:pPr algn="l" eaLnBrk="0" hangingPunct="0"/>
            <a:r>
              <a:rPr lang="en-US" sz="2000">
                <a:solidFill>
                  <a:schemeClr val="bg2"/>
                </a:solidFill>
                <a:latin typeface="Courier New" pitchFamily="49" charset="0"/>
                <a:ea typeface="MS Mincho" pitchFamily="49" charset="-128"/>
              </a:rPr>
              <a:t> … unlock_kernel();</a:t>
            </a:r>
            <a:endParaRPr lang="en-US" sz="2000">
              <a:solidFill>
                <a:schemeClr val="bg2"/>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body" idx="1"/>
          </p:nvPr>
        </p:nvSpPr>
        <p:spPr>
          <a:xfrm>
            <a:off x="228600" y="1371600"/>
            <a:ext cx="8915400" cy="5486400"/>
          </a:xfrm>
          <a:noFill/>
          <a:ln/>
        </p:spPr>
        <p:txBody>
          <a:bodyPr/>
          <a:lstStyle/>
          <a:p>
            <a:r>
              <a:rPr lang="en-US"/>
              <a:t>Traditional: </a:t>
            </a:r>
          </a:p>
          <a:p>
            <a:pPr lvl="1"/>
            <a:r>
              <a:rPr lang="en-US"/>
              <a:t>Use global analysis to track which routines return NULL</a:t>
            </a:r>
          </a:p>
          <a:p>
            <a:pPr lvl="1"/>
            <a:r>
              <a:rPr lang="en-US"/>
              <a:t>Problem: false positives when pre-conditions hold, difficult to tell statically </a:t>
            </a:r>
            <a:r>
              <a:rPr lang="en-US">
                <a:solidFill>
                  <a:srgbClr val="CC0000"/>
                </a:solidFill>
              </a:rPr>
              <a:t>(“return p-&gt;next”?)</a:t>
            </a:r>
          </a:p>
          <a:p>
            <a:r>
              <a:rPr lang="en-US">
                <a:solidFill>
                  <a:srgbClr val="000000"/>
                </a:solidFill>
              </a:rPr>
              <a:t>Instead:  see how often programmer checks.</a:t>
            </a:r>
          </a:p>
          <a:p>
            <a:pPr lvl="1"/>
            <a:r>
              <a:rPr lang="en-US">
                <a:solidFill>
                  <a:srgbClr val="000000"/>
                </a:solidFill>
              </a:rPr>
              <a:t>Rank errors based on number of checks to non-checks.</a:t>
            </a:r>
          </a:p>
          <a:p>
            <a:r>
              <a:rPr lang="en-US">
                <a:solidFill>
                  <a:srgbClr val="000000"/>
                </a:solidFill>
              </a:rPr>
              <a:t>Algorithm: Assume *all* functions can return NULL</a:t>
            </a:r>
          </a:p>
          <a:p>
            <a:pPr lvl="1"/>
            <a:r>
              <a:rPr lang="en-US">
                <a:solidFill>
                  <a:srgbClr val="000000"/>
                </a:solidFill>
              </a:rPr>
              <a:t>If pointer checked before use, emit “check” message</a:t>
            </a:r>
          </a:p>
          <a:p>
            <a:pPr lvl="1"/>
            <a:r>
              <a:rPr lang="en-US">
                <a:solidFill>
                  <a:srgbClr val="000000"/>
                </a:solidFill>
              </a:rPr>
              <a:t>If pointer used before check, emit “error”</a:t>
            </a:r>
          </a:p>
          <a:p>
            <a:pPr lvl="1"/>
            <a:endParaRPr lang="en-US">
              <a:solidFill>
                <a:srgbClr val="000000"/>
              </a:solidFill>
            </a:endParaRPr>
          </a:p>
          <a:p>
            <a:pPr lvl="1"/>
            <a:endParaRPr lang="en-US">
              <a:solidFill>
                <a:srgbClr val="000000"/>
              </a:solidFill>
            </a:endParaRPr>
          </a:p>
          <a:p>
            <a:pPr lvl="1"/>
            <a:r>
              <a:rPr lang="en-US">
                <a:solidFill>
                  <a:srgbClr val="000000"/>
                </a:solidFill>
              </a:rPr>
              <a:t>Sort errors based on ratio of checks to errors </a:t>
            </a:r>
          </a:p>
          <a:p>
            <a:r>
              <a:rPr lang="en-US">
                <a:solidFill>
                  <a:srgbClr val="000000"/>
                </a:solidFill>
              </a:rPr>
              <a:t>Result: 152 bugs, 16 false.</a:t>
            </a:r>
          </a:p>
        </p:txBody>
      </p:sp>
      <p:sp>
        <p:nvSpPr>
          <p:cNvPr id="1001475" name="Rectangle 3"/>
          <p:cNvSpPr>
            <a:spLocks noGrp="1" noChangeArrowheads="1"/>
          </p:cNvSpPr>
          <p:nvPr>
            <p:ph type="title"/>
          </p:nvPr>
        </p:nvSpPr>
        <p:spPr>
          <a:noFill/>
          <a:ln/>
        </p:spPr>
        <p:txBody>
          <a:bodyPr/>
          <a:lstStyle/>
          <a:p>
            <a:r>
              <a:rPr lang="en-US"/>
              <a:t>Statistical: deriving routines that can fail</a:t>
            </a:r>
          </a:p>
        </p:txBody>
      </p:sp>
      <p:sp>
        <p:nvSpPr>
          <p:cNvPr id="1001476" name="Text Box 4"/>
          <p:cNvSpPr txBox="1">
            <a:spLocks noChangeArrowheads="1"/>
          </p:cNvSpPr>
          <p:nvPr/>
        </p:nvSpPr>
        <p:spPr bwMode="auto">
          <a:xfrm>
            <a:off x="260350" y="5027613"/>
            <a:ext cx="1557338" cy="701675"/>
          </a:xfrm>
          <a:prstGeom prst="rect">
            <a:avLst/>
          </a:prstGeom>
          <a:noFill/>
          <a:ln w="38100">
            <a:noFill/>
            <a:miter lim="800000"/>
            <a:headEnd/>
            <a:tailEnd/>
          </a:ln>
          <a:effectLst/>
        </p:spPr>
        <p:txBody>
          <a:bodyPr wrap="none">
            <a:spAutoFit/>
          </a:bodyPr>
          <a:lstStyle/>
          <a:p>
            <a:pPr algn="l"/>
            <a:r>
              <a:rPr lang="en-US" sz="2000"/>
              <a:t>P = foo(…);</a:t>
            </a:r>
          </a:p>
          <a:p>
            <a:pPr algn="l"/>
            <a:r>
              <a:rPr lang="en-US" sz="2000"/>
              <a:t>*p = x;</a:t>
            </a:r>
          </a:p>
        </p:txBody>
      </p:sp>
      <p:sp>
        <p:nvSpPr>
          <p:cNvPr id="1001477" name="Text Box 5"/>
          <p:cNvSpPr txBox="1">
            <a:spLocks noChangeArrowheads="1"/>
          </p:cNvSpPr>
          <p:nvPr/>
        </p:nvSpPr>
        <p:spPr bwMode="auto">
          <a:xfrm>
            <a:off x="1836738" y="5027613"/>
            <a:ext cx="1824037" cy="1006475"/>
          </a:xfrm>
          <a:prstGeom prst="rect">
            <a:avLst/>
          </a:prstGeom>
          <a:noFill/>
          <a:ln w="38100">
            <a:noFill/>
            <a:miter lim="800000"/>
            <a:headEnd/>
            <a:tailEnd/>
          </a:ln>
          <a:effectLst/>
        </p:spPr>
        <p:txBody>
          <a:bodyPr wrap="none">
            <a:spAutoFit/>
          </a:bodyPr>
          <a:lstStyle/>
          <a:p>
            <a:pPr algn="l"/>
            <a:r>
              <a:rPr lang="en-US" sz="2000">
                <a:solidFill>
                  <a:schemeClr val="bg2"/>
                </a:solidFill>
              </a:rPr>
              <a:t>p = bar(…);</a:t>
            </a:r>
          </a:p>
          <a:p>
            <a:pPr algn="l"/>
            <a:r>
              <a:rPr lang="en-US" sz="2000">
                <a:solidFill>
                  <a:schemeClr val="bg2"/>
                </a:solidFill>
              </a:rPr>
              <a:t>If(!p) return;</a:t>
            </a:r>
          </a:p>
          <a:p>
            <a:pPr algn="l"/>
            <a:r>
              <a:rPr lang="en-US" sz="2000">
                <a:solidFill>
                  <a:schemeClr val="bg2"/>
                </a:solidFill>
              </a:rPr>
              <a:t>*p = x;</a:t>
            </a:r>
          </a:p>
        </p:txBody>
      </p:sp>
      <p:sp>
        <p:nvSpPr>
          <p:cNvPr id="1001478" name="Text Box 6"/>
          <p:cNvSpPr txBox="1">
            <a:spLocks noChangeArrowheads="1"/>
          </p:cNvSpPr>
          <p:nvPr/>
        </p:nvSpPr>
        <p:spPr bwMode="auto">
          <a:xfrm>
            <a:off x="3679825" y="5027613"/>
            <a:ext cx="1824038" cy="1006475"/>
          </a:xfrm>
          <a:prstGeom prst="rect">
            <a:avLst/>
          </a:prstGeom>
          <a:noFill/>
          <a:ln w="38100">
            <a:noFill/>
            <a:miter lim="800000"/>
            <a:headEnd/>
            <a:tailEnd/>
          </a:ln>
          <a:effectLst/>
        </p:spPr>
        <p:txBody>
          <a:bodyPr wrap="none">
            <a:spAutoFit/>
          </a:bodyPr>
          <a:lstStyle/>
          <a:p>
            <a:pPr algn="l"/>
            <a:r>
              <a:rPr lang="en-US" sz="2000">
                <a:solidFill>
                  <a:schemeClr val="bg2"/>
                </a:solidFill>
              </a:rPr>
              <a:t>p = bar(…);</a:t>
            </a:r>
          </a:p>
          <a:p>
            <a:pPr algn="l"/>
            <a:r>
              <a:rPr lang="en-US" sz="2000">
                <a:solidFill>
                  <a:schemeClr val="bg2"/>
                </a:solidFill>
              </a:rPr>
              <a:t>If(!p) return;</a:t>
            </a:r>
          </a:p>
          <a:p>
            <a:pPr algn="l"/>
            <a:r>
              <a:rPr lang="en-US" sz="2000">
                <a:solidFill>
                  <a:schemeClr val="bg2"/>
                </a:solidFill>
              </a:rPr>
              <a:t>*p = x;</a:t>
            </a:r>
          </a:p>
        </p:txBody>
      </p:sp>
      <p:sp>
        <p:nvSpPr>
          <p:cNvPr id="1001479" name="Text Box 7"/>
          <p:cNvSpPr txBox="1">
            <a:spLocks noChangeArrowheads="1"/>
          </p:cNvSpPr>
          <p:nvPr/>
        </p:nvSpPr>
        <p:spPr bwMode="auto">
          <a:xfrm>
            <a:off x="5522913" y="5027613"/>
            <a:ext cx="1824037" cy="1006475"/>
          </a:xfrm>
          <a:prstGeom prst="rect">
            <a:avLst/>
          </a:prstGeom>
          <a:noFill/>
          <a:ln w="38100">
            <a:noFill/>
            <a:miter lim="800000"/>
            <a:headEnd/>
            <a:tailEnd/>
          </a:ln>
          <a:effectLst/>
        </p:spPr>
        <p:txBody>
          <a:bodyPr wrap="none">
            <a:spAutoFit/>
          </a:bodyPr>
          <a:lstStyle/>
          <a:p>
            <a:pPr algn="l"/>
            <a:r>
              <a:rPr lang="en-US" sz="2000">
                <a:solidFill>
                  <a:schemeClr val="bg2"/>
                </a:solidFill>
              </a:rPr>
              <a:t>p = bar(…);</a:t>
            </a:r>
          </a:p>
          <a:p>
            <a:pPr algn="l"/>
            <a:r>
              <a:rPr lang="en-US" sz="2000">
                <a:solidFill>
                  <a:schemeClr val="bg2"/>
                </a:solidFill>
              </a:rPr>
              <a:t>If(!p) return;</a:t>
            </a:r>
          </a:p>
          <a:p>
            <a:pPr algn="l"/>
            <a:r>
              <a:rPr lang="en-US" sz="2000">
                <a:solidFill>
                  <a:schemeClr val="bg2"/>
                </a:solidFill>
              </a:rPr>
              <a:t>*p = x;</a:t>
            </a:r>
          </a:p>
        </p:txBody>
      </p:sp>
      <p:sp>
        <p:nvSpPr>
          <p:cNvPr id="1001480" name="Text Box 8"/>
          <p:cNvSpPr txBox="1">
            <a:spLocks noChangeArrowheads="1"/>
          </p:cNvSpPr>
          <p:nvPr/>
        </p:nvSpPr>
        <p:spPr bwMode="auto">
          <a:xfrm>
            <a:off x="7366000" y="5027613"/>
            <a:ext cx="1577975" cy="701675"/>
          </a:xfrm>
          <a:prstGeom prst="rect">
            <a:avLst/>
          </a:prstGeom>
          <a:noFill/>
          <a:ln w="38100">
            <a:noFill/>
            <a:miter lim="800000"/>
            <a:headEnd/>
            <a:tailEnd/>
          </a:ln>
          <a:effectLst/>
        </p:spPr>
        <p:txBody>
          <a:bodyPr wrap="none">
            <a:spAutoFit/>
          </a:bodyPr>
          <a:lstStyle/>
          <a:p>
            <a:pPr algn="l"/>
            <a:r>
              <a:rPr lang="en-US" sz="2000">
                <a:solidFill>
                  <a:srgbClr val="CC0000"/>
                </a:solidFill>
              </a:rPr>
              <a:t>p = bar(…);</a:t>
            </a:r>
          </a:p>
          <a:p>
            <a:pPr algn="l"/>
            <a:r>
              <a:rPr lang="en-US" sz="2000">
                <a:solidFill>
                  <a:srgbClr val="CC0000"/>
                </a:solidFill>
              </a:rPr>
              <a:t>*p = x;</a:t>
            </a:r>
          </a:p>
        </p:txBody>
      </p:sp>
      <p:sp>
        <p:nvSpPr>
          <p:cNvPr id="1001481" name="Freeform 9"/>
          <p:cNvSpPr>
            <a:spLocks/>
          </p:cNvSpPr>
          <p:nvPr/>
        </p:nvSpPr>
        <p:spPr bwMode="auto">
          <a:xfrm>
            <a:off x="149225" y="4864100"/>
            <a:ext cx="860425" cy="660400"/>
          </a:xfrm>
          <a:custGeom>
            <a:avLst/>
            <a:gdLst/>
            <a:ahLst/>
            <a:cxnLst>
              <a:cxn ang="0">
                <a:pos x="542" y="8"/>
              </a:cxn>
              <a:cxn ang="0">
                <a:pos x="422" y="8"/>
              </a:cxn>
              <a:cxn ang="0">
                <a:pos x="194" y="56"/>
              </a:cxn>
              <a:cxn ang="0">
                <a:pos x="14" y="152"/>
              </a:cxn>
              <a:cxn ang="0">
                <a:pos x="110" y="416"/>
              </a:cxn>
            </a:cxnLst>
            <a:rect l="0" t="0" r="r" b="b"/>
            <a:pathLst>
              <a:path w="542" h="416">
                <a:moveTo>
                  <a:pt x="542" y="8"/>
                </a:moveTo>
                <a:cubicBezTo>
                  <a:pt x="511" y="4"/>
                  <a:pt x="480" y="0"/>
                  <a:pt x="422" y="8"/>
                </a:cubicBezTo>
                <a:cubicBezTo>
                  <a:pt x="364" y="16"/>
                  <a:pt x="262" y="32"/>
                  <a:pt x="194" y="56"/>
                </a:cubicBezTo>
                <a:cubicBezTo>
                  <a:pt x="126" y="80"/>
                  <a:pt x="28" y="92"/>
                  <a:pt x="14" y="152"/>
                </a:cubicBezTo>
                <a:cubicBezTo>
                  <a:pt x="0" y="212"/>
                  <a:pt x="55" y="314"/>
                  <a:pt x="110" y="416"/>
                </a:cubicBezTo>
              </a:path>
            </a:pathLst>
          </a:custGeom>
          <a:noFill/>
          <a:ln w="28575" cap="flat" cmpd="sng">
            <a:solidFill>
              <a:srgbClr val="000000"/>
            </a:solidFill>
            <a:prstDash val="solid"/>
            <a:round/>
            <a:headEnd type="none" w="med" len="med"/>
            <a:tailEnd type="triangle" w="med" len="med"/>
          </a:ln>
          <a:effectLst/>
        </p:spPr>
        <p:txBody>
          <a:bodyPr wrap="none">
            <a:spAutoFit/>
          </a:bodyPr>
          <a:lstStyle/>
          <a:p>
            <a:endParaRPr lang="en-US"/>
          </a:p>
        </p:txBody>
      </p:sp>
      <p:sp>
        <p:nvSpPr>
          <p:cNvPr id="1001482" name="Freeform 10"/>
          <p:cNvSpPr>
            <a:spLocks/>
          </p:cNvSpPr>
          <p:nvPr/>
        </p:nvSpPr>
        <p:spPr bwMode="auto">
          <a:xfrm>
            <a:off x="6991350" y="4727575"/>
            <a:ext cx="476250" cy="777875"/>
          </a:xfrm>
          <a:custGeom>
            <a:avLst/>
            <a:gdLst/>
            <a:ahLst/>
            <a:cxnLst>
              <a:cxn ang="0">
                <a:pos x="0" y="70"/>
              </a:cxn>
              <a:cxn ang="0">
                <a:pos x="72" y="70"/>
              </a:cxn>
              <a:cxn ang="0">
                <a:pos x="300" y="490"/>
              </a:cxn>
            </a:cxnLst>
            <a:rect l="0" t="0" r="r" b="b"/>
            <a:pathLst>
              <a:path w="300" h="490">
                <a:moveTo>
                  <a:pt x="0" y="70"/>
                </a:moveTo>
                <a:cubicBezTo>
                  <a:pt x="11" y="35"/>
                  <a:pt x="22" y="0"/>
                  <a:pt x="72" y="70"/>
                </a:cubicBezTo>
                <a:cubicBezTo>
                  <a:pt x="122" y="140"/>
                  <a:pt x="211" y="315"/>
                  <a:pt x="300" y="490"/>
                </a:cubicBezTo>
              </a:path>
            </a:pathLst>
          </a:custGeom>
          <a:noFill/>
          <a:ln w="28575" cap="flat" cmpd="sng">
            <a:solidFill>
              <a:srgbClr val="000000"/>
            </a:solidFill>
            <a:prstDash val="solid"/>
            <a:round/>
            <a:headEnd type="none" w="med" len="med"/>
            <a:tailEnd type="triangle" w="med" len="med"/>
          </a:ln>
          <a:effectLst/>
        </p:spPr>
        <p:txBody>
          <a:bodyPr wrap="none">
            <a:spAutoFit/>
          </a:bodyPr>
          <a:lstStyle/>
          <a:p>
            <a:endParaRPr lang="en-US"/>
          </a:p>
        </p:txBody>
      </p:sp>
      <p:sp>
        <p:nvSpPr>
          <p:cNvPr id="1001483" name="Freeform 11"/>
          <p:cNvSpPr>
            <a:spLocks/>
          </p:cNvSpPr>
          <p:nvPr/>
        </p:nvSpPr>
        <p:spPr bwMode="auto">
          <a:xfrm>
            <a:off x="6591300" y="4552950"/>
            <a:ext cx="2409825" cy="1473200"/>
          </a:xfrm>
          <a:custGeom>
            <a:avLst/>
            <a:gdLst/>
            <a:ahLst/>
            <a:cxnLst>
              <a:cxn ang="0">
                <a:pos x="1128" y="0"/>
              </a:cxn>
              <a:cxn ang="0">
                <a:pos x="1500" y="468"/>
              </a:cxn>
              <a:cxn ang="0">
                <a:pos x="1236" y="864"/>
              </a:cxn>
              <a:cxn ang="0">
                <a:pos x="0" y="852"/>
              </a:cxn>
            </a:cxnLst>
            <a:rect l="0" t="0" r="r" b="b"/>
            <a:pathLst>
              <a:path w="1518" h="928">
                <a:moveTo>
                  <a:pt x="1128" y="0"/>
                </a:moveTo>
                <a:cubicBezTo>
                  <a:pt x="1305" y="162"/>
                  <a:pt x="1482" y="324"/>
                  <a:pt x="1500" y="468"/>
                </a:cubicBezTo>
                <a:cubicBezTo>
                  <a:pt x="1518" y="612"/>
                  <a:pt x="1486" y="800"/>
                  <a:pt x="1236" y="864"/>
                </a:cubicBezTo>
                <a:cubicBezTo>
                  <a:pt x="986" y="928"/>
                  <a:pt x="493" y="890"/>
                  <a:pt x="0" y="852"/>
                </a:cubicBezTo>
              </a:path>
            </a:pathLst>
          </a:custGeom>
          <a:noFill/>
          <a:ln w="28575" cap="flat" cmpd="sng">
            <a:solidFill>
              <a:srgbClr val="000000"/>
            </a:solidFill>
            <a:prstDash val="solid"/>
            <a:round/>
            <a:headEnd type="none" w="med" len="med"/>
            <a:tailEnd type="triangle" w="med" len="med"/>
          </a:ln>
          <a:effectLst/>
        </p:spPr>
        <p:txBody>
          <a:bodyPr wrap="none">
            <a:spAutoFit/>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Rectangle 2"/>
          <p:cNvSpPr>
            <a:spLocks noGrp="1" noChangeArrowheads="1"/>
          </p:cNvSpPr>
          <p:nvPr>
            <p:ph type="title"/>
          </p:nvPr>
        </p:nvSpPr>
        <p:spPr/>
        <p:txBody>
          <a:bodyPr/>
          <a:lstStyle/>
          <a:p>
            <a:r>
              <a:rPr lang="en-US"/>
              <a:t>The worst bug</a:t>
            </a:r>
          </a:p>
        </p:txBody>
      </p:sp>
      <p:sp>
        <p:nvSpPr>
          <p:cNvPr id="1002499" name="Rectangle 3"/>
          <p:cNvSpPr>
            <a:spLocks noGrp="1" noChangeArrowheads="1"/>
          </p:cNvSpPr>
          <p:nvPr>
            <p:ph type="body" idx="1"/>
          </p:nvPr>
        </p:nvSpPr>
        <p:spPr/>
        <p:txBody>
          <a:bodyPr/>
          <a:lstStyle/>
          <a:p>
            <a:r>
              <a:rPr lang="en-US"/>
              <a:t>Starts with weird way of checking failure:</a:t>
            </a:r>
          </a:p>
          <a:p>
            <a:endParaRPr lang="en-US"/>
          </a:p>
          <a:p>
            <a:endParaRPr lang="en-US"/>
          </a:p>
          <a:p>
            <a:endParaRPr lang="en-US"/>
          </a:p>
          <a:p>
            <a:endParaRPr lang="en-US"/>
          </a:p>
          <a:p>
            <a:r>
              <a:rPr lang="en-US"/>
              <a:t>So why are we looking for “seg_alloc”?</a:t>
            </a:r>
          </a:p>
          <a:p>
            <a:endParaRPr lang="en-US"/>
          </a:p>
          <a:p>
            <a:endParaRPr lang="en-US"/>
          </a:p>
          <a:p>
            <a:endParaRPr lang="en-US"/>
          </a:p>
        </p:txBody>
      </p:sp>
      <p:sp>
        <p:nvSpPr>
          <p:cNvPr id="1002500" name="Text Box 4"/>
          <p:cNvSpPr txBox="1">
            <a:spLocks noChangeArrowheads="1"/>
          </p:cNvSpPr>
          <p:nvPr/>
        </p:nvSpPr>
        <p:spPr bwMode="auto">
          <a:xfrm>
            <a:off x="0" y="4330700"/>
            <a:ext cx="4298950" cy="1890713"/>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ipc/shm.c:750:newseg: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if (!(shp = seg_alloc(...))</a:t>
            </a:r>
          </a:p>
          <a:p>
            <a:pPr algn="l" eaLnBrk="0" hangingPunct="0"/>
            <a:r>
              <a:rPr lang="en-US" sz="2000">
                <a:solidFill>
                  <a:srgbClr val="0F0C19"/>
                </a:solidFill>
                <a:latin typeface="Courier New" pitchFamily="49" charset="0"/>
                <a:ea typeface="MS Mincho" pitchFamily="49" charset="-128"/>
              </a:rPr>
              <a:t>  return -ENOMEM;</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id = shm_addid(</a:t>
            </a:r>
            <a:r>
              <a:rPr lang="en-US" sz="2000">
                <a:latin typeface="Courier New" pitchFamily="49" charset="0"/>
                <a:ea typeface="MS Mincho" pitchFamily="49" charset="-128"/>
              </a:rPr>
              <a:t>shp</a:t>
            </a:r>
            <a:r>
              <a:rPr lang="en-US" sz="2000">
                <a:solidFill>
                  <a:srgbClr val="0F0C19"/>
                </a:solidFill>
                <a:latin typeface="Courier New" pitchFamily="49" charset="0"/>
                <a:ea typeface="MS Mincho" pitchFamily="49" charset="-128"/>
              </a:rPr>
              <a:t>);</a:t>
            </a:r>
            <a:br>
              <a:rPr lang="en-US" sz="2000">
                <a:solidFill>
                  <a:srgbClr val="0F0C19"/>
                </a:solidFill>
                <a:latin typeface="Courier New" pitchFamily="49" charset="0"/>
                <a:ea typeface="MS Mincho" pitchFamily="49" charset="-128"/>
              </a:rPr>
            </a:br>
            <a:endParaRPr lang="en-US" sz="2000">
              <a:solidFill>
                <a:srgbClr val="0F0C19"/>
              </a:solidFill>
              <a:latin typeface="Courier New" pitchFamily="49" charset="0"/>
              <a:cs typeface="Times New Roman" pitchFamily="18" charset="0"/>
            </a:endParaRPr>
          </a:p>
          <a:p>
            <a:pPr algn="l" eaLnBrk="0" hangingPunct="0"/>
            <a:endParaRPr lang="en-US" sz="1800">
              <a:solidFill>
                <a:srgbClr val="0F0C19"/>
              </a:solidFill>
              <a:latin typeface="Courier New" pitchFamily="49" charset="0"/>
            </a:endParaRPr>
          </a:p>
        </p:txBody>
      </p:sp>
      <p:sp>
        <p:nvSpPr>
          <p:cNvPr id="1002501" name="Text Box 5"/>
          <p:cNvSpPr txBox="1">
            <a:spLocks noChangeArrowheads="1"/>
          </p:cNvSpPr>
          <p:nvPr/>
        </p:nvSpPr>
        <p:spPr bwMode="auto">
          <a:xfrm>
            <a:off x="368300" y="1887538"/>
            <a:ext cx="8566150" cy="1920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2.3.99: ipc/shm.c:1745:map_zero_setup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if (IS_ERR(shp = seg_alloc(...)))</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return PTR_ERR(shp);</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static inline long IS_ERR(const void *ptr) </a:t>
            </a:r>
          </a:p>
          <a:p>
            <a:pPr algn="l" eaLnBrk="0" hangingPunct="0"/>
            <a:r>
              <a:rPr lang="en-US" sz="2000">
                <a:solidFill>
                  <a:srgbClr val="0F0C19"/>
                </a:solidFill>
                <a:latin typeface="Courier New" pitchFamily="49" charset="0"/>
                <a:ea typeface="MS Mincho" pitchFamily="49" charset="-128"/>
              </a:rPr>
              <a:t> { return (unsigned long)ptr &gt; (unsigned long)-1000L; }</a:t>
            </a:r>
            <a:endParaRPr lang="en-US" sz="2000">
              <a:solidFill>
                <a:srgbClr val="0F0C19"/>
              </a:solidFill>
              <a:latin typeface="Courier New" pitchFamily="49" charset="0"/>
              <a:cs typeface="Times New Roman" pitchFamily="18" charset="0"/>
            </a:endParaRPr>
          </a:p>
        </p:txBody>
      </p:sp>
      <p:sp>
        <p:nvSpPr>
          <p:cNvPr id="1002502" name="Text Box 6"/>
          <p:cNvSpPr txBox="1">
            <a:spLocks noChangeArrowheads="1"/>
          </p:cNvSpPr>
          <p:nvPr/>
        </p:nvSpPr>
        <p:spPr bwMode="auto">
          <a:xfrm>
            <a:off x="4692650" y="4662488"/>
            <a:ext cx="4451350" cy="2195512"/>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int ipc_addid(…* </a:t>
            </a:r>
            <a:r>
              <a:rPr lang="en-US" sz="2000">
                <a:latin typeface="Courier New" pitchFamily="49" charset="0"/>
                <a:ea typeface="MS Mincho" pitchFamily="49" charset="-128"/>
              </a:rPr>
              <a:t>new…)</a:t>
            </a:r>
            <a:r>
              <a:rPr lang="en-US" sz="2000">
                <a:solidFill>
                  <a:srgbClr val="0F0C19"/>
                </a:solidFill>
                <a:latin typeface="Courier New" pitchFamily="49" charset="0"/>
                <a:ea typeface="MS Mincho" pitchFamily="49" charset="-128"/>
              </a:rPr>
              <a:t>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a:t>
            </a:r>
            <a:r>
              <a:rPr lang="en-US" sz="2000">
                <a:latin typeface="Courier New" pitchFamily="49" charset="0"/>
                <a:ea typeface="MS Mincho" pitchFamily="49" charset="-128"/>
              </a:rPr>
              <a:t> new</a:t>
            </a:r>
            <a:r>
              <a:rPr lang="en-US" sz="2000">
                <a:solidFill>
                  <a:srgbClr val="0F0C19"/>
                </a:solidFill>
                <a:latin typeface="Courier New" pitchFamily="49" charset="0"/>
                <a:ea typeface="MS Mincho" pitchFamily="49" charset="-128"/>
              </a:rPr>
              <a:t>-&gt;cuid = </a:t>
            </a:r>
            <a:r>
              <a:rPr lang="en-US" sz="2000">
                <a:latin typeface="Courier New" pitchFamily="49" charset="0"/>
                <a:ea typeface="MS Mincho" pitchFamily="49" charset="-128"/>
              </a:rPr>
              <a:t>new</a:t>
            </a:r>
            <a:r>
              <a:rPr lang="en-US" sz="2000">
                <a:solidFill>
                  <a:srgbClr val="0F0C19"/>
                </a:solidFill>
                <a:latin typeface="Courier New" pitchFamily="49" charset="0"/>
                <a:ea typeface="MS Mincho" pitchFamily="49" charset="-128"/>
              </a:rPr>
              <a:t>-&gt;uid =…;</a:t>
            </a:r>
            <a:br>
              <a:rPr lang="en-US" sz="2000">
                <a:solidFill>
                  <a:srgbClr val="0F0C19"/>
                </a:solidFill>
                <a:latin typeface="Courier New" pitchFamily="49" charset="0"/>
                <a:ea typeface="MS Mincho" pitchFamily="49" charset="-128"/>
              </a:rPr>
            </a:br>
            <a:r>
              <a:rPr lang="en-US" sz="2000">
                <a:solidFill>
                  <a:srgbClr val="0F0C19"/>
                </a:solidFill>
                <a:latin typeface="Courier New" pitchFamily="49" charset="0"/>
                <a:ea typeface="MS Mincho" pitchFamily="49" charset="-128"/>
              </a:rPr>
              <a:t>   </a:t>
            </a:r>
            <a:r>
              <a:rPr lang="en-US" sz="2000">
                <a:latin typeface="Courier New" pitchFamily="49" charset="0"/>
                <a:ea typeface="MS Mincho" pitchFamily="49" charset="-128"/>
              </a:rPr>
              <a:t>new</a:t>
            </a:r>
            <a:r>
              <a:rPr lang="en-US" sz="2000">
                <a:solidFill>
                  <a:srgbClr val="0F0C19"/>
                </a:solidFill>
                <a:latin typeface="Courier New" pitchFamily="49" charset="0"/>
                <a:ea typeface="MS Mincho" pitchFamily="49" charset="-128"/>
              </a:rPr>
              <a:t>-&gt;gid = </a:t>
            </a:r>
            <a:r>
              <a:rPr lang="en-US" sz="2000">
                <a:latin typeface="Courier New" pitchFamily="49" charset="0"/>
                <a:ea typeface="MS Mincho" pitchFamily="49" charset="-128"/>
              </a:rPr>
              <a:t>new</a:t>
            </a:r>
            <a:r>
              <a:rPr lang="en-US" sz="2000">
                <a:solidFill>
                  <a:srgbClr val="0F0C19"/>
                </a:solidFill>
                <a:latin typeface="Courier New" pitchFamily="49" charset="0"/>
                <a:ea typeface="MS Mincho" pitchFamily="49" charset="-128"/>
              </a:rPr>
              <a:t>-&gt;cgid = … </a:t>
            </a:r>
          </a:p>
          <a:p>
            <a:pPr algn="l" eaLnBrk="0" hangingPunct="0"/>
            <a:r>
              <a:rPr lang="en-US" sz="2000">
                <a:solidFill>
                  <a:srgbClr val="0F0C19"/>
                </a:solidFill>
                <a:latin typeface="Courier New" pitchFamily="49" charset="0"/>
                <a:ea typeface="MS Mincho" pitchFamily="49" charset="-128"/>
              </a:rPr>
              <a:t>   ids-&gt;entries[id].p = </a:t>
            </a:r>
            <a:r>
              <a:rPr lang="en-US" sz="2000">
                <a:latin typeface="Courier New" pitchFamily="49" charset="0"/>
                <a:ea typeface="MS Mincho" pitchFamily="49" charset="-128"/>
              </a:rPr>
              <a:t>new</a:t>
            </a:r>
            <a:r>
              <a:rPr lang="en-US" sz="2000">
                <a:solidFill>
                  <a:srgbClr val="0F0C19"/>
                </a:solidFill>
                <a:latin typeface="Courier New" pitchFamily="49" charset="0"/>
                <a:ea typeface="MS Mincho" pitchFamily="49" charset="-128"/>
              </a:rPr>
              <a:t>;</a:t>
            </a:r>
            <a:br>
              <a:rPr lang="en-US" sz="2000">
                <a:solidFill>
                  <a:srgbClr val="0F0C19"/>
                </a:solidFill>
                <a:latin typeface="Courier New" pitchFamily="49" charset="0"/>
                <a:ea typeface="MS Mincho" pitchFamily="49" charset="-128"/>
              </a:rPr>
            </a:br>
            <a:endParaRPr lang="en-US" sz="2000">
              <a:solidFill>
                <a:srgbClr val="0F0C19"/>
              </a:solidFill>
              <a:latin typeface="Courier New" pitchFamily="49" charset="0"/>
              <a:cs typeface="Times New Roman" pitchFamily="18" charset="0"/>
            </a:endParaRPr>
          </a:p>
          <a:p>
            <a:pPr algn="l" eaLnBrk="0" hangingPunct="0"/>
            <a:endParaRPr lang="en-US" sz="1800">
              <a:solidFill>
                <a:srgbClr val="0F0C19"/>
              </a:solidFill>
              <a:latin typeface="Courier New" pitchFamily="49" charset="0"/>
            </a:endParaRPr>
          </a:p>
        </p:txBody>
      </p:sp>
      <p:sp>
        <p:nvSpPr>
          <p:cNvPr id="1002503" name="Freeform 7"/>
          <p:cNvSpPr>
            <a:spLocks/>
          </p:cNvSpPr>
          <p:nvPr/>
        </p:nvSpPr>
        <p:spPr bwMode="auto">
          <a:xfrm>
            <a:off x="2514600" y="4914900"/>
            <a:ext cx="2209800" cy="993775"/>
          </a:xfrm>
          <a:custGeom>
            <a:avLst/>
            <a:gdLst/>
            <a:ahLst/>
            <a:cxnLst>
              <a:cxn ang="0">
                <a:pos x="0" y="396"/>
              </a:cxn>
              <a:cxn ang="0">
                <a:pos x="600" y="612"/>
              </a:cxn>
              <a:cxn ang="0">
                <a:pos x="720" y="480"/>
              </a:cxn>
              <a:cxn ang="0">
                <a:pos x="1392" y="0"/>
              </a:cxn>
            </a:cxnLst>
            <a:rect l="0" t="0" r="r" b="b"/>
            <a:pathLst>
              <a:path w="1392" h="626">
                <a:moveTo>
                  <a:pt x="0" y="396"/>
                </a:moveTo>
                <a:cubicBezTo>
                  <a:pt x="240" y="497"/>
                  <a:pt x="480" y="598"/>
                  <a:pt x="600" y="612"/>
                </a:cubicBezTo>
                <a:cubicBezTo>
                  <a:pt x="720" y="626"/>
                  <a:pt x="588" y="582"/>
                  <a:pt x="720" y="480"/>
                </a:cubicBezTo>
                <a:cubicBezTo>
                  <a:pt x="852" y="378"/>
                  <a:pt x="1122" y="189"/>
                  <a:pt x="1392" y="0"/>
                </a:cubicBezTo>
              </a:path>
            </a:pathLst>
          </a:custGeom>
          <a:noFill/>
          <a:ln w="38100" cap="flat" cmpd="sng">
            <a:solidFill>
              <a:srgbClr val="000000"/>
            </a:solidFill>
            <a:prstDash val="solid"/>
            <a:round/>
            <a:headEnd type="none" w="med" len="med"/>
            <a:tailEnd type="triangle" w="med" len="med"/>
          </a:ln>
          <a:effectLst/>
        </p:spPr>
        <p:txBody>
          <a:bodyPr wrap="none">
            <a:spAutoFit/>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Rectangle 2"/>
          <p:cNvSpPr>
            <a:spLocks noGrp="1" noChangeArrowheads="1"/>
          </p:cNvSpPr>
          <p:nvPr>
            <p:ph type="body" idx="1"/>
          </p:nvPr>
        </p:nvSpPr>
        <p:spPr>
          <a:xfrm>
            <a:off x="228600" y="1371600"/>
            <a:ext cx="8915400" cy="5486400"/>
          </a:xfrm>
          <a:noFill/>
          <a:ln/>
        </p:spPr>
        <p:txBody>
          <a:bodyPr/>
          <a:lstStyle/>
          <a:p>
            <a:r>
              <a:rPr lang="en-US" dirty="0"/>
              <a:t>Effective static analysis of real code </a:t>
            </a:r>
          </a:p>
          <a:p>
            <a:pPr lvl="1"/>
            <a:r>
              <a:rPr lang="en-US" dirty="0"/>
              <a:t>Write small extension, apply to code, find 100s-1000s of bugs in real systems</a:t>
            </a:r>
          </a:p>
          <a:p>
            <a:pPr lvl="1"/>
            <a:r>
              <a:rPr lang="en-US" dirty="0"/>
              <a:t>Result: Static, precise, immediate error diagnosis</a:t>
            </a:r>
          </a:p>
          <a:p>
            <a:pPr lvl="1"/>
            <a:r>
              <a:rPr lang="en-US" dirty="0"/>
              <a:t>One person writes, imposes on all code.</a:t>
            </a:r>
          </a:p>
          <a:p>
            <a:pPr lvl="1"/>
            <a:endParaRPr lang="en-US" dirty="0"/>
          </a:p>
          <a:p>
            <a:r>
              <a:rPr lang="en-US" dirty="0"/>
              <a:t>Belief analysis: broader checking</a:t>
            </a:r>
          </a:p>
          <a:p>
            <a:pPr lvl="1"/>
            <a:r>
              <a:rPr lang="en-US" dirty="0"/>
              <a:t>Using programmer beliefs to infer state of system, relevant rules</a:t>
            </a:r>
          </a:p>
          <a:p>
            <a:pPr lvl="1"/>
            <a:r>
              <a:rPr lang="en-US" dirty="0"/>
              <a:t>Key feature: find errors without knowing truth</a:t>
            </a:r>
          </a:p>
          <a:p>
            <a:r>
              <a:rPr lang="en-US" dirty="0"/>
              <a:t>Found lots of serious bugs everywhere.</a:t>
            </a:r>
          </a:p>
          <a:p>
            <a:pPr>
              <a:buNone/>
            </a:pPr>
            <a:endParaRPr lang="en-US" dirty="0"/>
          </a:p>
        </p:txBody>
      </p:sp>
      <p:sp>
        <p:nvSpPr>
          <p:cNvPr id="968707" name="Rectangle 3"/>
          <p:cNvSpPr>
            <a:spLocks noGrp="1" noChangeArrowheads="1"/>
          </p:cNvSpPr>
          <p:nvPr>
            <p:ph type="title"/>
          </p:nvPr>
        </p:nvSpPr>
        <p:spPr>
          <a:noFill/>
          <a:ln/>
        </p:spPr>
        <p:txBody>
          <a:bodyPr/>
          <a:lstStyle/>
          <a:p>
            <a:r>
              <a:rPr lang="en-US"/>
              <a:t>Summary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p:txBody>
          <a:bodyPr/>
          <a:lstStyle/>
          <a:p>
            <a:r>
              <a:rPr lang="en-US"/>
              <a:t>Assertion: Soundness is often a distraction</a:t>
            </a:r>
          </a:p>
        </p:txBody>
      </p:sp>
      <p:sp>
        <p:nvSpPr>
          <p:cNvPr id="1169411" name="Rectangle 3"/>
          <p:cNvSpPr>
            <a:spLocks noGrp="1" noChangeArrowheads="1"/>
          </p:cNvSpPr>
          <p:nvPr>
            <p:ph type="body" idx="1"/>
          </p:nvPr>
        </p:nvSpPr>
        <p:spPr>
          <a:xfrm>
            <a:off x="228600" y="1447800"/>
            <a:ext cx="8915400" cy="5543550"/>
          </a:xfrm>
        </p:spPr>
        <p:txBody>
          <a:bodyPr/>
          <a:lstStyle/>
          <a:p>
            <a:pPr>
              <a:lnSpc>
                <a:spcPct val="90000"/>
              </a:lnSpc>
            </a:pPr>
            <a:r>
              <a:rPr lang="en-US"/>
              <a:t>Soundness: Find all bugs of type X.</a:t>
            </a:r>
          </a:p>
          <a:p>
            <a:pPr lvl="1">
              <a:lnSpc>
                <a:spcPct val="90000"/>
              </a:lnSpc>
            </a:pPr>
            <a:r>
              <a:rPr lang="en-US"/>
              <a:t>Not a bad thing.  More bugs good.</a:t>
            </a:r>
          </a:p>
          <a:p>
            <a:pPr lvl="1">
              <a:lnSpc>
                <a:spcPct val="90000"/>
              </a:lnSpc>
            </a:pPr>
            <a:r>
              <a:rPr lang="en-US"/>
              <a:t>BUT: can only do if you check weak properties.</a:t>
            </a:r>
          </a:p>
          <a:p>
            <a:pPr>
              <a:lnSpc>
                <a:spcPct val="90000"/>
              </a:lnSpc>
            </a:pPr>
            <a:r>
              <a:rPr lang="en-US"/>
              <a:t>What soundness really wants to be when it grows up:</a:t>
            </a:r>
          </a:p>
          <a:p>
            <a:pPr lvl="1">
              <a:lnSpc>
                <a:spcPct val="90000"/>
              </a:lnSpc>
            </a:pPr>
            <a:r>
              <a:rPr lang="en-US"/>
              <a:t>Total correctness: Find all bugs.</a:t>
            </a:r>
          </a:p>
          <a:p>
            <a:pPr lvl="1">
              <a:lnSpc>
                <a:spcPct val="90000"/>
              </a:lnSpc>
            </a:pPr>
            <a:r>
              <a:rPr lang="en-US"/>
              <a:t>Most direct approximation: find as many bugs as possible.</a:t>
            </a:r>
          </a:p>
          <a:p>
            <a:pPr>
              <a:lnSpc>
                <a:spcPct val="90000"/>
              </a:lnSpc>
            </a:pPr>
            <a:r>
              <a:rPr lang="en-US"/>
              <a:t>Opportunity cost:</a:t>
            </a:r>
          </a:p>
          <a:p>
            <a:pPr lvl="1">
              <a:lnSpc>
                <a:spcPct val="90000"/>
              </a:lnSpc>
            </a:pPr>
            <a:r>
              <a:rPr lang="en-US"/>
              <a:t>Diminishing returns: Initial analysis finds most bugs</a:t>
            </a:r>
          </a:p>
          <a:p>
            <a:pPr lvl="1">
              <a:lnSpc>
                <a:spcPct val="90000"/>
              </a:lnSpc>
            </a:pPr>
            <a:r>
              <a:rPr lang="en-US"/>
              <a:t>Spend time on what gets the next biggest set of bugs</a:t>
            </a:r>
          </a:p>
          <a:p>
            <a:pPr lvl="1">
              <a:lnSpc>
                <a:spcPct val="90000"/>
              </a:lnSpc>
            </a:pPr>
            <a:r>
              <a:rPr lang="en-US"/>
              <a:t>Easy experiment: bug counts for sound vs unsound tools.</a:t>
            </a:r>
          </a:p>
          <a:p>
            <a:pPr>
              <a:lnSpc>
                <a:spcPct val="90000"/>
              </a:lnSpc>
            </a:pPr>
            <a:r>
              <a:rPr lang="en-US"/>
              <a:t>Soundness violates end-to-end argument:</a:t>
            </a:r>
          </a:p>
          <a:p>
            <a:pPr lvl="1">
              <a:lnSpc>
                <a:spcPct val="90000"/>
              </a:lnSpc>
            </a:pPr>
            <a:r>
              <a:rPr lang="en-US"/>
              <a:t>“It generally does not make much sense to reduce the residual error rate of one system component (property) much below that of the others.”</a:t>
            </a:r>
          </a:p>
        </p:txBody>
      </p:sp>
      <p:sp>
        <p:nvSpPr>
          <p:cNvPr id="1169412" name="Text Box 4"/>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p:cNvSpPr>
            <a:spLocks noGrp="1" noChangeArrowheads="1"/>
          </p:cNvSpPr>
          <p:nvPr>
            <p:ph type="title"/>
          </p:nvPr>
        </p:nvSpPr>
        <p:spPr/>
        <p:txBody>
          <a:bodyPr/>
          <a:lstStyle/>
          <a:p>
            <a:r>
              <a:rPr lang="en-US"/>
              <a:t>Static vs dynamic bug finding</a:t>
            </a:r>
          </a:p>
        </p:txBody>
      </p:sp>
      <p:sp>
        <p:nvSpPr>
          <p:cNvPr id="1170435" name="Rectangle 3"/>
          <p:cNvSpPr>
            <a:spLocks noGrp="1" noChangeArrowheads="1"/>
          </p:cNvSpPr>
          <p:nvPr>
            <p:ph type="body" idx="1"/>
          </p:nvPr>
        </p:nvSpPr>
        <p:spPr>
          <a:xfrm>
            <a:off x="228600" y="1447800"/>
            <a:ext cx="8915400" cy="5543550"/>
          </a:xfrm>
        </p:spPr>
        <p:txBody>
          <a:bodyPr/>
          <a:lstStyle/>
          <a:p>
            <a:pPr>
              <a:lnSpc>
                <a:spcPct val="90000"/>
              </a:lnSpc>
            </a:pPr>
            <a:r>
              <a:rPr lang="en-US"/>
              <a:t>Static: precondition = compile (some) code.</a:t>
            </a:r>
          </a:p>
          <a:p>
            <a:pPr lvl="1">
              <a:lnSpc>
                <a:spcPct val="90000"/>
              </a:lnSpc>
            </a:pPr>
            <a:r>
              <a:rPr lang="en-US"/>
              <a:t>All paths + don’t need to run + easy diagnosis.</a:t>
            </a:r>
          </a:p>
          <a:p>
            <a:pPr lvl="1">
              <a:lnSpc>
                <a:spcPct val="90000"/>
              </a:lnSpc>
            </a:pPr>
            <a:r>
              <a:rPr lang="en-US"/>
              <a:t>Low incremental cost per line of code</a:t>
            </a:r>
          </a:p>
          <a:p>
            <a:pPr lvl="1">
              <a:lnSpc>
                <a:spcPct val="90000"/>
              </a:lnSpc>
            </a:pPr>
            <a:r>
              <a:rPr lang="en-US"/>
              <a:t>Can get results in an afternoon.  </a:t>
            </a:r>
          </a:p>
          <a:p>
            <a:pPr lvl="1">
              <a:lnSpc>
                <a:spcPct val="90000"/>
              </a:lnSpc>
            </a:pPr>
            <a:r>
              <a:rPr lang="en-US"/>
              <a:t>10-100x more bugs.</a:t>
            </a:r>
          </a:p>
          <a:p>
            <a:pPr>
              <a:lnSpc>
                <a:spcPct val="90000"/>
              </a:lnSpc>
            </a:pPr>
            <a:r>
              <a:rPr lang="en-US"/>
              <a:t>Dynamic: precondition = compile all code + run</a:t>
            </a:r>
          </a:p>
          <a:p>
            <a:pPr lvl="1">
              <a:lnSpc>
                <a:spcPct val="90000"/>
              </a:lnSpc>
            </a:pPr>
            <a:r>
              <a:rPr lang="en-US"/>
              <a:t>What does code do?  How to build?  How to run?</a:t>
            </a:r>
          </a:p>
          <a:p>
            <a:pPr lvl="1">
              <a:lnSpc>
                <a:spcPct val="90000"/>
              </a:lnSpc>
            </a:pPr>
            <a:r>
              <a:rPr lang="en-US"/>
              <a:t>Runs code, so can check implications.</a:t>
            </a:r>
          </a:p>
          <a:p>
            <a:pPr lvl="1"/>
            <a:r>
              <a:rPr lang="en-US"/>
              <a:t>Good: Static detects ways to cause error, dynamic can check for the error itself.</a:t>
            </a:r>
          </a:p>
          <a:p>
            <a:pPr>
              <a:lnSpc>
                <a:spcPct val="90000"/>
              </a:lnSpc>
            </a:pPr>
            <a:r>
              <a:rPr lang="en-US"/>
              <a:t>Result: </a:t>
            </a:r>
          </a:p>
          <a:p>
            <a:pPr lvl="1">
              <a:lnSpc>
                <a:spcPct val="90000"/>
              </a:lnSpc>
            </a:pPr>
            <a:r>
              <a:rPr lang="en-US"/>
              <a:t>Static better at checking properties visible in source, dynamic better at properties implied by source.</a:t>
            </a:r>
          </a:p>
        </p:txBody>
      </p:sp>
      <p:sp>
        <p:nvSpPr>
          <p:cNvPr id="1170436" name="Text Box 4"/>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p:txBody>
          <a:bodyPr/>
          <a:lstStyle/>
          <a:p>
            <a:r>
              <a:rPr lang="en-US"/>
              <a:t>Open Q: how to get the bugs that matter?</a:t>
            </a:r>
          </a:p>
        </p:txBody>
      </p:sp>
      <p:sp>
        <p:nvSpPr>
          <p:cNvPr id="1171459" name="Rectangle 3"/>
          <p:cNvSpPr>
            <a:spLocks noGrp="1" noChangeArrowheads="1"/>
          </p:cNvSpPr>
          <p:nvPr>
            <p:ph type="body" idx="1"/>
          </p:nvPr>
        </p:nvSpPr>
        <p:spPr>
          <a:xfrm>
            <a:off x="228600" y="1447800"/>
            <a:ext cx="8915400" cy="5543550"/>
          </a:xfrm>
        </p:spPr>
        <p:txBody>
          <a:bodyPr/>
          <a:lstStyle/>
          <a:p>
            <a:r>
              <a:rPr lang="en-US"/>
              <a:t>Myth: all bugs matter and all will be fixed</a:t>
            </a:r>
          </a:p>
          <a:p>
            <a:pPr lvl="1"/>
            <a:r>
              <a:rPr lang="en-US"/>
              <a:t>*FALSE*</a:t>
            </a:r>
          </a:p>
          <a:p>
            <a:pPr lvl="1"/>
            <a:r>
              <a:rPr lang="en-US"/>
              <a:t>Find 10 bugs, all get fixed.  Find 10,000…</a:t>
            </a:r>
          </a:p>
          <a:p>
            <a:r>
              <a:rPr lang="en-US"/>
              <a:t>Reality</a:t>
            </a:r>
          </a:p>
          <a:p>
            <a:pPr lvl="1"/>
            <a:r>
              <a:rPr lang="en-US"/>
              <a:t>All sites have many open bugs (observed by us &amp; PREfix)</a:t>
            </a:r>
          </a:p>
          <a:p>
            <a:pPr lvl="1"/>
            <a:r>
              <a:rPr lang="en-US"/>
              <a:t>Myth lives because state-of-art is so bad at bug finding </a:t>
            </a:r>
          </a:p>
          <a:p>
            <a:pPr lvl="1"/>
            <a:r>
              <a:rPr lang="en-US"/>
              <a:t>What users really want: The 5-10 that “really matter”</a:t>
            </a:r>
          </a:p>
          <a:p>
            <a:r>
              <a:rPr lang="en-US"/>
              <a:t>General belief:  bugs follow 90/10 distribution</a:t>
            </a:r>
          </a:p>
          <a:p>
            <a:pPr lvl="1"/>
            <a:r>
              <a:rPr lang="en-US"/>
              <a:t>Out of 1000, 100 (10? or 1?) account for most pain.</a:t>
            </a:r>
          </a:p>
          <a:p>
            <a:pPr lvl="1"/>
            <a:r>
              <a:rPr lang="en-US"/>
              <a:t>Fixing 900+ waste of resources &amp; may make things worse</a:t>
            </a:r>
          </a:p>
          <a:p>
            <a:r>
              <a:rPr lang="en-US"/>
              <a:t>How to find worst? No one has a good answer to this.</a:t>
            </a:r>
          </a:p>
          <a:p>
            <a:pPr lvl="1"/>
            <a:r>
              <a:rPr lang="en-US"/>
              <a:t>Possibilities: promote bugs on executed paths or in code people care about, …</a:t>
            </a:r>
          </a:p>
          <a:p>
            <a:pPr lvl="1"/>
            <a:endParaRPr lang="en-US"/>
          </a:p>
        </p:txBody>
      </p:sp>
      <p:sp>
        <p:nvSpPr>
          <p:cNvPr id="1171460" name="Text Box 4"/>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r>
              <a:rPr lang="en-US"/>
              <a:t>Open Q: Do static tools really help?</a:t>
            </a:r>
          </a:p>
        </p:txBody>
      </p:sp>
      <p:sp>
        <p:nvSpPr>
          <p:cNvPr id="1172483" name="Rectangle 3"/>
          <p:cNvSpPr>
            <a:spLocks noGrp="1" noChangeArrowheads="1"/>
          </p:cNvSpPr>
          <p:nvPr>
            <p:ph type="body" idx="1"/>
          </p:nvPr>
        </p:nvSpPr>
        <p:spPr>
          <a:xfrm>
            <a:off x="228600" y="1447800"/>
            <a:ext cx="8915400" cy="5410200"/>
          </a:xfrm>
        </p:spPr>
        <p:txBody>
          <a:bodyPr/>
          <a:lstStyle/>
          <a:p>
            <a:pPr>
              <a:lnSpc>
                <a:spcPct val="90000"/>
              </a:lnSpc>
            </a:pPr>
            <a:endParaRPr lang="en-US" sz="2200"/>
          </a:p>
          <a:p>
            <a:pPr>
              <a:lnSpc>
                <a:spcPct val="90000"/>
              </a:lnSpc>
            </a:pPr>
            <a:endParaRPr lang="en-US" sz="2200"/>
          </a:p>
          <a:p>
            <a:pPr>
              <a:lnSpc>
                <a:spcPct val="90000"/>
              </a:lnSpc>
            </a:pPr>
            <a:endParaRPr lang="en-US" sz="2200"/>
          </a:p>
          <a:p>
            <a:pPr>
              <a:lnSpc>
                <a:spcPct val="90000"/>
              </a:lnSpc>
            </a:pPr>
            <a:endParaRPr lang="en-US" sz="2200"/>
          </a:p>
          <a:p>
            <a:pPr>
              <a:lnSpc>
                <a:spcPct val="90000"/>
              </a:lnSpc>
            </a:pPr>
            <a:endParaRPr lang="en-US" sz="2200"/>
          </a:p>
          <a:p>
            <a:pPr>
              <a:lnSpc>
                <a:spcPct val="90000"/>
              </a:lnSpc>
            </a:pPr>
            <a:endParaRPr lang="en-US" sz="2200"/>
          </a:p>
          <a:p>
            <a:pPr>
              <a:lnSpc>
                <a:spcPct val="90000"/>
              </a:lnSpc>
            </a:pPr>
            <a:endParaRPr lang="en-US" sz="22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r>
              <a:rPr lang="en-US"/>
              <a:t>Danger: Opportunity cost. </a:t>
            </a:r>
          </a:p>
          <a:p>
            <a:pPr lvl="1">
              <a:lnSpc>
                <a:spcPct val="90000"/>
              </a:lnSpc>
            </a:pPr>
            <a:r>
              <a:rPr lang="en-US"/>
              <a:t>Danger: Deterministic canary bugs to non-deterministic.</a:t>
            </a:r>
          </a:p>
        </p:txBody>
      </p:sp>
      <p:grpSp>
        <p:nvGrpSpPr>
          <p:cNvPr id="1172484" name="Group 4"/>
          <p:cNvGrpSpPr>
            <a:grpSpLocks/>
          </p:cNvGrpSpPr>
          <p:nvPr/>
        </p:nvGrpSpPr>
        <p:grpSpPr bwMode="auto">
          <a:xfrm>
            <a:off x="457200" y="1460500"/>
            <a:ext cx="3708400" cy="1631950"/>
            <a:chOff x="408" y="1208"/>
            <a:chExt cx="2336" cy="1028"/>
          </a:xfrm>
        </p:grpSpPr>
        <p:sp>
          <p:nvSpPr>
            <p:cNvPr id="1172485" name="Line 5"/>
            <p:cNvSpPr>
              <a:spLocks noChangeShapeType="1"/>
            </p:cNvSpPr>
            <p:nvPr/>
          </p:nvSpPr>
          <p:spPr bwMode="auto">
            <a:xfrm flipH="1">
              <a:off x="408" y="1259"/>
              <a:ext cx="0" cy="865"/>
            </a:xfrm>
            <a:prstGeom prst="line">
              <a:avLst/>
            </a:prstGeom>
            <a:noFill/>
            <a:ln w="38100">
              <a:solidFill>
                <a:srgbClr val="000000"/>
              </a:solidFill>
              <a:round/>
              <a:headEnd type="arrow" w="med" len="med"/>
              <a:tailEnd/>
            </a:ln>
            <a:effectLst/>
          </p:spPr>
          <p:txBody>
            <a:bodyPr>
              <a:spAutoFit/>
            </a:bodyPr>
            <a:lstStyle/>
            <a:p>
              <a:endParaRPr lang="en-US"/>
            </a:p>
          </p:txBody>
        </p:sp>
        <p:sp>
          <p:nvSpPr>
            <p:cNvPr id="1172486" name="Line 6"/>
            <p:cNvSpPr>
              <a:spLocks noChangeShapeType="1"/>
            </p:cNvSpPr>
            <p:nvPr/>
          </p:nvSpPr>
          <p:spPr bwMode="auto">
            <a:xfrm>
              <a:off x="408" y="2124"/>
              <a:ext cx="1452" cy="0"/>
            </a:xfrm>
            <a:prstGeom prst="line">
              <a:avLst/>
            </a:prstGeom>
            <a:noFill/>
            <a:ln w="38100">
              <a:solidFill>
                <a:srgbClr val="000000"/>
              </a:solidFill>
              <a:round/>
              <a:headEnd/>
              <a:tailEnd type="triangle" w="med" len="med"/>
            </a:ln>
            <a:effectLst/>
          </p:spPr>
          <p:txBody>
            <a:bodyPr wrap="none">
              <a:spAutoFit/>
            </a:bodyPr>
            <a:lstStyle/>
            <a:p>
              <a:endParaRPr lang="en-US"/>
            </a:p>
          </p:txBody>
        </p:sp>
        <p:sp>
          <p:nvSpPr>
            <p:cNvPr id="1172487" name="Line 7"/>
            <p:cNvSpPr>
              <a:spLocks noChangeShapeType="1"/>
            </p:cNvSpPr>
            <p:nvPr/>
          </p:nvSpPr>
          <p:spPr bwMode="auto">
            <a:xfrm>
              <a:off x="576" y="1330"/>
              <a:ext cx="1476" cy="641"/>
            </a:xfrm>
            <a:prstGeom prst="line">
              <a:avLst/>
            </a:prstGeom>
            <a:noFill/>
            <a:ln w="38100">
              <a:solidFill>
                <a:srgbClr val="000000"/>
              </a:solidFill>
              <a:round/>
              <a:headEnd/>
              <a:tailEnd type="triangle" w="med" len="med"/>
            </a:ln>
            <a:effectLst/>
          </p:spPr>
          <p:txBody>
            <a:bodyPr wrap="none">
              <a:spAutoFit/>
            </a:bodyPr>
            <a:lstStyle/>
            <a:p>
              <a:endParaRPr lang="en-US"/>
            </a:p>
          </p:txBody>
        </p:sp>
        <p:sp>
          <p:nvSpPr>
            <p:cNvPr id="1172488" name="Line 8"/>
            <p:cNvSpPr>
              <a:spLocks noChangeShapeType="1"/>
            </p:cNvSpPr>
            <p:nvPr/>
          </p:nvSpPr>
          <p:spPr bwMode="auto">
            <a:xfrm flipV="1">
              <a:off x="516" y="1361"/>
              <a:ext cx="1176" cy="681"/>
            </a:xfrm>
            <a:prstGeom prst="line">
              <a:avLst/>
            </a:prstGeom>
            <a:noFill/>
            <a:ln w="38100">
              <a:solidFill>
                <a:srgbClr val="000000"/>
              </a:solidFill>
              <a:round/>
              <a:headEnd/>
              <a:tailEnd type="triangle" w="med" len="med"/>
            </a:ln>
            <a:effectLst/>
          </p:spPr>
          <p:txBody>
            <a:bodyPr wrap="none">
              <a:spAutoFit/>
            </a:bodyPr>
            <a:lstStyle/>
            <a:p>
              <a:endParaRPr lang="en-US"/>
            </a:p>
          </p:txBody>
        </p:sp>
        <p:sp>
          <p:nvSpPr>
            <p:cNvPr id="1172489" name="Text Box 9"/>
            <p:cNvSpPr txBox="1">
              <a:spLocks noChangeArrowheads="1"/>
            </p:cNvSpPr>
            <p:nvPr/>
          </p:nvSpPr>
          <p:spPr bwMode="auto">
            <a:xfrm>
              <a:off x="1654" y="1208"/>
              <a:ext cx="1087" cy="279"/>
            </a:xfrm>
            <a:prstGeom prst="rect">
              <a:avLst/>
            </a:prstGeom>
            <a:noFill/>
            <a:ln w="38100">
              <a:noFill/>
              <a:miter lim="800000"/>
              <a:headEnd/>
              <a:tailEnd/>
            </a:ln>
            <a:effectLst/>
          </p:spPr>
          <p:txBody>
            <a:bodyPr wrap="none">
              <a:spAutoFit/>
            </a:bodyPr>
            <a:lstStyle/>
            <a:p>
              <a:r>
                <a:rPr lang="en-US" sz="2300">
                  <a:solidFill>
                    <a:schemeClr val="bg1"/>
                  </a:solidFill>
                </a:rPr>
                <a:t>Bugs found</a:t>
              </a:r>
            </a:p>
          </p:txBody>
        </p:sp>
        <p:sp>
          <p:nvSpPr>
            <p:cNvPr id="1172490" name="Text Box 10"/>
            <p:cNvSpPr txBox="1">
              <a:spLocks noChangeArrowheads="1"/>
            </p:cNvSpPr>
            <p:nvPr/>
          </p:nvSpPr>
          <p:spPr bwMode="auto">
            <a:xfrm>
              <a:off x="1882" y="1736"/>
              <a:ext cx="862" cy="500"/>
            </a:xfrm>
            <a:prstGeom prst="rect">
              <a:avLst/>
            </a:prstGeom>
            <a:noFill/>
            <a:ln w="38100">
              <a:noFill/>
              <a:miter lim="800000"/>
              <a:headEnd/>
              <a:tailEnd/>
            </a:ln>
            <a:effectLst/>
          </p:spPr>
          <p:txBody>
            <a:bodyPr wrap="none">
              <a:spAutoFit/>
            </a:bodyPr>
            <a:lstStyle/>
            <a:p>
              <a:r>
                <a:rPr lang="en-US" sz="2300"/>
                <a:t>Bad </a:t>
              </a:r>
            </a:p>
            <a:p>
              <a:r>
                <a:rPr lang="en-US" sz="2300"/>
                <a:t>behavior</a:t>
              </a:r>
            </a:p>
          </p:txBody>
        </p:sp>
      </p:grpSp>
      <p:sp>
        <p:nvSpPr>
          <p:cNvPr id="1172491" name="Text Box 11"/>
          <p:cNvSpPr txBox="1">
            <a:spLocks noChangeArrowheads="1"/>
          </p:cNvSpPr>
          <p:nvPr/>
        </p:nvSpPr>
        <p:spPr bwMode="auto">
          <a:xfrm>
            <a:off x="0" y="3052763"/>
            <a:ext cx="2968625" cy="442912"/>
          </a:xfrm>
          <a:prstGeom prst="rect">
            <a:avLst/>
          </a:prstGeom>
          <a:noFill/>
          <a:ln w="38100">
            <a:noFill/>
            <a:miter lim="800000"/>
            <a:headEnd/>
            <a:tailEnd/>
          </a:ln>
          <a:effectLst/>
        </p:spPr>
        <p:txBody>
          <a:bodyPr wrap="none">
            <a:spAutoFit/>
          </a:bodyPr>
          <a:lstStyle/>
          <a:p>
            <a:r>
              <a:rPr lang="en-US" sz="2300">
                <a:solidFill>
                  <a:srgbClr val="000000"/>
                </a:solidFill>
              </a:rPr>
              <a:t>The optimistic hope</a:t>
            </a:r>
          </a:p>
        </p:txBody>
      </p:sp>
      <p:grpSp>
        <p:nvGrpSpPr>
          <p:cNvPr id="1172492" name="Group 12"/>
          <p:cNvGrpSpPr>
            <a:grpSpLocks/>
          </p:cNvGrpSpPr>
          <p:nvPr/>
        </p:nvGrpSpPr>
        <p:grpSpPr bwMode="auto">
          <a:xfrm>
            <a:off x="5124450" y="1498600"/>
            <a:ext cx="3536950" cy="1995488"/>
            <a:chOff x="3288" y="1172"/>
            <a:chExt cx="2228" cy="1257"/>
          </a:xfrm>
        </p:grpSpPr>
        <p:sp>
          <p:nvSpPr>
            <p:cNvPr id="1172493" name="Line 13"/>
            <p:cNvSpPr>
              <a:spLocks noChangeShapeType="1"/>
            </p:cNvSpPr>
            <p:nvPr/>
          </p:nvSpPr>
          <p:spPr bwMode="auto">
            <a:xfrm flipH="1">
              <a:off x="3288" y="1224"/>
              <a:ext cx="0" cy="865"/>
            </a:xfrm>
            <a:prstGeom prst="line">
              <a:avLst/>
            </a:prstGeom>
            <a:noFill/>
            <a:ln w="38100">
              <a:solidFill>
                <a:srgbClr val="000000"/>
              </a:solidFill>
              <a:round/>
              <a:headEnd type="arrow" w="med" len="med"/>
              <a:tailEnd/>
            </a:ln>
            <a:effectLst/>
          </p:spPr>
          <p:txBody>
            <a:bodyPr>
              <a:spAutoFit/>
            </a:bodyPr>
            <a:lstStyle/>
            <a:p>
              <a:endParaRPr lang="en-US"/>
            </a:p>
          </p:txBody>
        </p:sp>
        <p:sp>
          <p:nvSpPr>
            <p:cNvPr id="1172494" name="Line 14"/>
            <p:cNvSpPr>
              <a:spLocks noChangeShapeType="1"/>
            </p:cNvSpPr>
            <p:nvPr/>
          </p:nvSpPr>
          <p:spPr bwMode="auto">
            <a:xfrm>
              <a:off x="3288" y="2089"/>
              <a:ext cx="1452" cy="0"/>
            </a:xfrm>
            <a:prstGeom prst="line">
              <a:avLst/>
            </a:prstGeom>
            <a:noFill/>
            <a:ln w="38100">
              <a:solidFill>
                <a:srgbClr val="000000"/>
              </a:solidFill>
              <a:round/>
              <a:headEnd/>
              <a:tailEnd type="triangle" w="med" len="med"/>
            </a:ln>
            <a:effectLst/>
          </p:spPr>
          <p:txBody>
            <a:bodyPr wrap="none">
              <a:spAutoFit/>
            </a:bodyPr>
            <a:lstStyle/>
            <a:p>
              <a:endParaRPr lang="en-US"/>
            </a:p>
          </p:txBody>
        </p:sp>
        <p:sp>
          <p:nvSpPr>
            <p:cNvPr id="1172495" name="Line 15"/>
            <p:cNvSpPr>
              <a:spLocks noChangeShapeType="1"/>
            </p:cNvSpPr>
            <p:nvPr/>
          </p:nvSpPr>
          <p:spPr bwMode="auto">
            <a:xfrm>
              <a:off x="3360" y="1417"/>
              <a:ext cx="1428" cy="11"/>
            </a:xfrm>
            <a:prstGeom prst="line">
              <a:avLst/>
            </a:prstGeom>
            <a:noFill/>
            <a:ln w="38100">
              <a:solidFill>
                <a:srgbClr val="000000"/>
              </a:solidFill>
              <a:round/>
              <a:headEnd/>
              <a:tailEnd type="triangle" w="med" len="med"/>
            </a:ln>
            <a:effectLst/>
          </p:spPr>
          <p:txBody>
            <a:bodyPr>
              <a:spAutoFit/>
            </a:bodyPr>
            <a:lstStyle/>
            <a:p>
              <a:endParaRPr lang="en-US"/>
            </a:p>
          </p:txBody>
        </p:sp>
        <p:sp>
          <p:nvSpPr>
            <p:cNvPr id="1172496" name="Line 16"/>
            <p:cNvSpPr>
              <a:spLocks noChangeShapeType="1"/>
            </p:cNvSpPr>
            <p:nvPr/>
          </p:nvSpPr>
          <p:spPr bwMode="auto">
            <a:xfrm flipV="1">
              <a:off x="3300" y="1326"/>
              <a:ext cx="1272" cy="71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1172497" name="Text Box 17"/>
            <p:cNvSpPr txBox="1">
              <a:spLocks noChangeArrowheads="1"/>
            </p:cNvSpPr>
            <p:nvPr/>
          </p:nvSpPr>
          <p:spPr bwMode="auto">
            <a:xfrm>
              <a:off x="3706" y="1723"/>
              <a:ext cx="1087" cy="279"/>
            </a:xfrm>
            <a:prstGeom prst="rect">
              <a:avLst/>
            </a:prstGeom>
            <a:noFill/>
            <a:ln w="38100">
              <a:noFill/>
              <a:miter lim="800000"/>
              <a:headEnd/>
              <a:tailEnd/>
            </a:ln>
            <a:effectLst/>
          </p:spPr>
          <p:txBody>
            <a:bodyPr wrap="none">
              <a:spAutoFit/>
            </a:bodyPr>
            <a:lstStyle/>
            <a:p>
              <a:r>
                <a:rPr lang="en-US" sz="2300">
                  <a:solidFill>
                    <a:schemeClr val="bg1"/>
                  </a:solidFill>
                </a:rPr>
                <a:t>Bugs found</a:t>
              </a:r>
            </a:p>
          </p:txBody>
        </p:sp>
        <p:sp>
          <p:nvSpPr>
            <p:cNvPr id="1172498" name="Text Box 18"/>
            <p:cNvSpPr txBox="1">
              <a:spLocks noChangeArrowheads="1"/>
            </p:cNvSpPr>
            <p:nvPr/>
          </p:nvSpPr>
          <p:spPr bwMode="auto">
            <a:xfrm>
              <a:off x="3471" y="2150"/>
              <a:ext cx="1836" cy="279"/>
            </a:xfrm>
            <a:prstGeom prst="rect">
              <a:avLst/>
            </a:prstGeom>
            <a:noFill/>
            <a:ln w="38100">
              <a:noFill/>
              <a:miter lim="800000"/>
              <a:headEnd/>
              <a:tailEnd/>
            </a:ln>
            <a:effectLst/>
          </p:spPr>
          <p:txBody>
            <a:bodyPr wrap="none">
              <a:spAutoFit/>
            </a:bodyPr>
            <a:lstStyle/>
            <a:p>
              <a:r>
                <a:rPr lang="en-US" sz="2300"/>
                <a:t>The null hypothesis</a:t>
              </a:r>
            </a:p>
          </p:txBody>
        </p:sp>
        <p:sp>
          <p:nvSpPr>
            <p:cNvPr id="1172499" name="Text Box 19"/>
            <p:cNvSpPr txBox="1">
              <a:spLocks noChangeArrowheads="1"/>
            </p:cNvSpPr>
            <p:nvPr/>
          </p:nvSpPr>
          <p:spPr bwMode="auto">
            <a:xfrm>
              <a:off x="4654" y="1172"/>
              <a:ext cx="862" cy="500"/>
            </a:xfrm>
            <a:prstGeom prst="rect">
              <a:avLst/>
            </a:prstGeom>
            <a:noFill/>
            <a:ln w="38100">
              <a:noFill/>
              <a:miter lim="800000"/>
              <a:headEnd/>
              <a:tailEnd/>
            </a:ln>
            <a:effectLst/>
          </p:spPr>
          <p:txBody>
            <a:bodyPr wrap="none">
              <a:spAutoFit/>
            </a:bodyPr>
            <a:lstStyle/>
            <a:p>
              <a:r>
                <a:rPr lang="en-US" sz="2300"/>
                <a:t>Bad </a:t>
              </a:r>
            </a:p>
            <a:p>
              <a:r>
                <a:rPr lang="en-US" sz="2300"/>
                <a:t>behavior</a:t>
              </a:r>
            </a:p>
          </p:txBody>
        </p:sp>
      </p:grpSp>
      <p:grpSp>
        <p:nvGrpSpPr>
          <p:cNvPr id="1172500" name="Group 20"/>
          <p:cNvGrpSpPr>
            <a:grpSpLocks/>
          </p:cNvGrpSpPr>
          <p:nvPr/>
        </p:nvGrpSpPr>
        <p:grpSpPr bwMode="auto">
          <a:xfrm>
            <a:off x="0" y="3414713"/>
            <a:ext cx="5956300" cy="2376487"/>
            <a:chOff x="0" y="2247"/>
            <a:chExt cx="3752" cy="1497"/>
          </a:xfrm>
        </p:grpSpPr>
        <p:sp>
          <p:nvSpPr>
            <p:cNvPr id="1172501" name="Text Box 21"/>
            <p:cNvSpPr txBox="1">
              <a:spLocks noChangeArrowheads="1"/>
            </p:cNvSpPr>
            <p:nvPr/>
          </p:nvSpPr>
          <p:spPr bwMode="auto">
            <a:xfrm>
              <a:off x="0" y="2247"/>
              <a:ext cx="212" cy="250"/>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
          <p:nvSpPr>
            <p:cNvPr id="1172502" name="Text Box 22"/>
            <p:cNvSpPr txBox="1">
              <a:spLocks noChangeArrowheads="1"/>
            </p:cNvSpPr>
            <p:nvPr/>
          </p:nvSpPr>
          <p:spPr bwMode="auto">
            <a:xfrm>
              <a:off x="2904" y="2332"/>
              <a:ext cx="212" cy="250"/>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
          <p:nvSpPr>
            <p:cNvPr id="1172503" name="Line 23"/>
            <p:cNvSpPr>
              <a:spLocks noChangeShapeType="1"/>
            </p:cNvSpPr>
            <p:nvPr/>
          </p:nvSpPr>
          <p:spPr bwMode="auto">
            <a:xfrm flipH="1">
              <a:off x="1680" y="2517"/>
              <a:ext cx="0" cy="886"/>
            </a:xfrm>
            <a:prstGeom prst="line">
              <a:avLst/>
            </a:prstGeom>
            <a:noFill/>
            <a:ln w="38100">
              <a:solidFill>
                <a:srgbClr val="000000"/>
              </a:solidFill>
              <a:round/>
              <a:headEnd type="arrow" w="med" len="med"/>
              <a:tailEnd/>
            </a:ln>
            <a:effectLst/>
          </p:spPr>
          <p:txBody>
            <a:bodyPr>
              <a:spAutoFit/>
            </a:bodyPr>
            <a:lstStyle/>
            <a:p>
              <a:endParaRPr lang="en-US"/>
            </a:p>
          </p:txBody>
        </p:sp>
        <p:sp>
          <p:nvSpPr>
            <p:cNvPr id="1172504" name="Line 24"/>
            <p:cNvSpPr>
              <a:spLocks noChangeShapeType="1"/>
            </p:cNvSpPr>
            <p:nvPr/>
          </p:nvSpPr>
          <p:spPr bwMode="auto">
            <a:xfrm>
              <a:off x="1680" y="3403"/>
              <a:ext cx="1452" cy="0"/>
            </a:xfrm>
            <a:prstGeom prst="line">
              <a:avLst/>
            </a:prstGeom>
            <a:noFill/>
            <a:ln w="38100">
              <a:solidFill>
                <a:srgbClr val="000000"/>
              </a:solidFill>
              <a:round/>
              <a:headEnd/>
              <a:tailEnd type="triangle" w="med" len="med"/>
            </a:ln>
            <a:effectLst/>
          </p:spPr>
          <p:txBody>
            <a:bodyPr wrap="none">
              <a:spAutoFit/>
            </a:bodyPr>
            <a:lstStyle/>
            <a:p>
              <a:endParaRPr lang="en-US"/>
            </a:p>
          </p:txBody>
        </p:sp>
        <p:sp>
          <p:nvSpPr>
            <p:cNvPr id="1172505" name="Line 25"/>
            <p:cNvSpPr>
              <a:spLocks noChangeShapeType="1"/>
            </p:cNvSpPr>
            <p:nvPr/>
          </p:nvSpPr>
          <p:spPr bwMode="auto">
            <a:xfrm flipV="1">
              <a:off x="1668" y="2581"/>
              <a:ext cx="1392" cy="30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1172506" name="Line 26"/>
            <p:cNvSpPr>
              <a:spLocks noChangeShapeType="1"/>
            </p:cNvSpPr>
            <p:nvPr/>
          </p:nvSpPr>
          <p:spPr bwMode="auto">
            <a:xfrm flipV="1">
              <a:off x="1680" y="2729"/>
              <a:ext cx="1104" cy="682"/>
            </a:xfrm>
            <a:prstGeom prst="line">
              <a:avLst/>
            </a:prstGeom>
            <a:noFill/>
            <a:ln w="38100">
              <a:solidFill>
                <a:srgbClr val="000000"/>
              </a:solidFill>
              <a:round/>
              <a:headEnd/>
              <a:tailEnd type="triangle" w="med" len="med"/>
            </a:ln>
            <a:effectLst/>
          </p:spPr>
          <p:txBody>
            <a:bodyPr>
              <a:spAutoFit/>
            </a:bodyPr>
            <a:lstStyle/>
            <a:p>
              <a:endParaRPr lang="en-US"/>
            </a:p>
          </p:txBody>
        </p:sp>
        <p:sp>
          <p:nvSpPr>
            <p:cNvPr id="1172507" name="Text Box 27"/>
            <p:cNvSpPr txBox="1">
              <a:spLocks noChangeArrowheads="1"/>
            </p:cNvSpPr>
            <p:nvPr/>
          </p:nvSpPr>
          <p:spPr bwMode="auto">
            <a:xfrm>
              <a:off x="2098" y="3028"/>
              <a:ext cx="1087" cy="279"/>
            </a:xfrm>
            <a:prstGeom prst="rect">
              <a:avLst/>
            </a:prstGeom>
            <a:noFill/>
            <a:ln w="38100">
              <a:noFill/>
              <a:miter lim="800000"/>
              <a:headEnd/>
              <a:tailEnd/>
            </a:ln>
            <a:effectLst/>
          </p:spPr>
          <p:txBody>
            <a:bodyPr wrap="none">
              <a:spAutoFit/>
            </a:bodyPr>
            <a:lstStyle/>
            <a:p>
              <a:r>
                <a:rPr lang="en-US" sz="2300">
                  <a:solidFill>
                    <a:schemeClr val="bg1"/>
                  </a:solidFill>
                </a:rPr>
                <a:t>Bugs found</a:t>
              </a:r>
            </a:p>
          </p:txBody>
        </p:sp>
        <p:sp>
          <p:nvSpPr>
            <p:cNvPr id="1172508" name="Text Box 28"/>
            <p:cNvSpPr txBox="1">
              <a:spLocks noChangeArrowheads="1"/>
            </p:cNvSpPr>
            <p:nvPr/>
          </p:nvSpPr>
          <p:spPr bwMode="auto">
            <a:xfrm>
              <a:off x="1896" y="3465"/>
              <a:ext cx="1772" cy="279"/>
            </a:xfrm>
            <a:prstGeom prst="rect">
              <a:avLst/>
            </a:prstGeom>
            <a:noFill/>
            <a:ln w="38100">
              <a:noFill/>
              <a:miter lim="800000"/>
              <a:headEnd/>
              <a:tailEnd/>
            </a:ln>
            <a:effectLst/>
          </p:spPr>
          <p:txBody>
            <a:bodyPr wrap="none">
              <a:spAutoFit/>
            </a:bodyPr>
            <a:lstStyle/>
            <a:p>
              <a:r>
                <a:rPr lang="en-US" sz="2300"/>
                <a:t>An Ugly Possibility</a:t>
              </a:r>
            </a:p>
          </p:txBody>
        </p:sp>
        <p:sp>
          <p:nvSpPr>
            <p:cNvPr id="1172509" name="Text Box 29"/>
            <p:cNvSpPr txBox="1">
              <a:spLocks noChangeArrowheads="1"/>
            </p:cNvSpPr>
            <p:nvPr/>
          </p:nvSpPr>
          <p:spPr bwMode="auto">
            <a:xfrm>
              <a:off x="2890" y="2456"/>
              <a:ext cx="862" cy="500"/>
            </a:xfrm>
            <a:prstGeom prst="rect">
              <a:avLst/>
            </a:prstGeom>
            <a:noFill/>
            <a:ln w="38100">
              <a:noFill/>
              <a:miter lim="800000"/>
              <a:headEnd/>
              <a:tailEnd/>
            </a:ln>
            <a:effectLst/>
          </p:spPr>
          <p:txBody>
            <a:bodyPr wrap="none">
              <a:spAutoFit/>
            </a:bodyPr>
            <a:lstStyle/>
            <a:p>
              <a:r>
                <a:rPr lang="en-US" sz="2300"/>
                <a:t>Bad </a:t>
              </a:r>
            </a:p>
            <a:p>
              <a:r>
                <a:rPr lang="en-US" sz="2300"/>
                <a:t>behavior</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506" name="Rectangle 2"/>
          <p:cNvSpPr>
            <a:spLocks noGrp="1" noChangeArrowheads="1"/>
          </p:cNvSpPr>
          <p:nvPr>
            <p:ph type="title"/>
          </p:nvPr>
        </p:nvSpPr>
        <p:spPr/>
        <p:txBody>
          <a:bodyPr/>
          <a:lstStyle/>
          <a:p>
            <a:r>
              <a:rPr lang="en-US"/>
              <a:t>Laws of static bug finding</a:t>
            </a:r>
          </a:p>
        </p:txBody>
      </p:sp>
      <p:sp>
        <p:nvSpPr>
          <p:cNvPr id="1173507" name="Rectangle 3"/>
          <p:cNvSpPr>
            <a:spLocks noGrp="1" noChangeArrowheads="1"/>
          </p:cNvSpPr>
          <p:nvPr>
            <p:ph type="body" idx="1"/>
          </p:nvPr>
        </p:nvSpPr>
        <p:spPr>
          <a:xfrm>
            <a:off x="228600" y="1447800"/>
            <a:ext cx="8915400" cy="5543550"/>
          </a:xfrm>
        </p:spPr>
        <p:txBody>
          <a:bodyPr/>
          <a:lstStyle/>
          <a:p>
            <a:r>
              <a:rPr lang="en-US"/>
              <a:t>Vacuous tautologies that imply trouble</a:t>
            </a:r>
          </a:p>
          <a:p>
            <a:pPr lvl="1"/>
            <a:r>
              <a:rPr lang="en-US"/>
              <a:t>Can’t find code, can’t check.</a:t>
            </a:r>
          </a:p>
          <a:p>
            <a:pPr lvl="1"/>
            <a:r>
              <a:rPr lang="en-US"/>
              <a:t>Can’t compile code, can’t check.</a:t>
            </a:r>
          </a:p>
          <a:p>
            <a:r>
              <a:rPr lang="en-US"/>
              <a:t>A nice, balancing empirical tautology</a:t>
            </a:r>
          </a:p>
          <a:p>
            <a:pPr lvl="1"/>
            <a:r>
              <a:rPr lang="en-US"/>
              <a:t>If can find code</a:t>
            </a:r>
          </a:p>
          <a:p>
            <a:pPr lvl="1"/>
            <a:r>
              <a:rPr lang="en-US"/>
              <a:t>AND checked system is big </a:t>
            </a:r>
          </a:p>
          <a:p>
            <a:pPr lvl="1"/>
            <a:r>
              <a:rPr lang="en-US"/>
              <a:t>AND can compile (enough) of it</a:t>
            </a:r>
          </a:p>
          <a:p>
            <a:pPr lvl="1"/>
            <a:r>
              <a:rPr lang="en-US"/>
              <a:t>THEN: will *always* find serious errors.</a:t>
            </a:r>
          </a:p>
          <a:p>
            <a:pPr lvl="1">
              <a:buFontTx/>
              <a:buNone/>
            </a:pPr>
            <a:endParaRPr lang="en-US"/>
          </a:p>
          <a:p>
            <a:r>
              <a:rPr lang="en-US"/>
              <a:t>A nice special case:</a:t>
            </a:r>
          </a:p>
          <a:p>
            <a:pPr lvl="1"/>
            <a:r>
              <a:rPr lang="en-US"/>
              <a:t>Check rule never checked?  Always find bugs.  Otherwise immediate kneejerk: what wrong with checker???</a:t>
            </a:r>
          </a:p>
        </p:txBody>
      </p:sp>
      <p:sp>
        <p:nvSpPr>
          <p:cNvPr id="1173508" name="Text Box 4"/>
          <p:cNvSpPr txBox="1">
            <a:spLocks noChangeArrowheads="1"/>
          </p:cNvSpPr>
          <p:nvPr/>
        </p:nvSpPr>
        <p:spPr bwMode="auto">
          <a:xfrm>
            <a:off x="0" y="3983038"/>
            <a:ext cx="336550" cy="396875"/>
          </a:xfrm>
          <a:prstGeom prst="rect">
            <a:avLst/>
          </a:prstGeom>
          <a:noFill/>
          <a:ln w="38100">
            <a:noFill/>
            <a:miter lim="800000"/>
            <a:headEnd/>
            <a:tailEnd/>
          </a:ln>
          <a:effectLst/>
        </p:spPr>
        <p:txBody>
          <a:bodyPr wrap="none">
            <a:spAutoFit/>
          </a:bodyPr>
          <a:lstStyle/>
          <a:p>
            <a:pPr algn="l" eaLnBrk="0" hangingPunct="0"/>
            <a:r>
              <a:rPr lang="en-US" sz="2000">
                <a:solidFill>
                  <a:srgbClr val="0F0C19"/>
                </a:solidFill>
                <a:latin typeface="Courier New" pitchFamily="49" charset="0"/>
                <a:ea typeface="MS Mincho" pitchFamily="49" charset="-128"/>
              </a:rPr>
              <a:t> </a:t>
            </a:r>
            <a:endParaRPr lang="en-US" sz="2000">
              <a:solidFill>
                <a:srgbClr val="0F0C19"/>
              </a:solidFill>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de Bar">
  <a:themeElements>
    <a:clrScheme name="">
      <a:dk1>
        <a:srgbClr val="000099"/>
      </a:dk1>
      <a:lt1>
        <a:srgbClr val="FFFFFF"/>
      </a:lt1>
      <a:dk2>
        <a:srgbClr val="0000FF"/>
      </a:dk2>
      <a:lt2>
        <a:srgbClr val="FFFF00"/>
      </a:lt2>
      <a:accent1>
        <a:srgbClr val="FF6633"/>
      </a:accent1>
      <a:accent2>
        <a:srgbClr val="C1C43C"/>
      </a:accent2>
      <a:accent3>
        <a:srgbClr val="AAAAFF"/>
      </a:accent3>
      <a:accent4>
        <a:srgbClr val="DADADA"/>
      </a:accent4>
      <a:accent5>
        <a:srgbClr val="FFB8AD"/>
      </a:accent5>
      <a:accent6>
        <a:srgbClr val="AFB135"/>
      </a:accent6>
      <a:hlink>
        <a:srgbClr val="FF0000"/>
      </a:hlink>
      <a:folHlink>
        <a:srgbClr val="808080"/>
      </a:folHlink>
    </a:clrScheme>
    <a:fontScheme name="Side Bar">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rgbClr val="000000"/>
          </a:solidFill>
          <a:prstDash val="solid"/>
          <a:round/>
          <a:headEnd type="none" w="med" len="med"/>
          <a:tailEnd type="triangl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hlink"/>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38100" cap="flat" cmpd="sng" algn="ctr">
          <a:solidFill>
            <a:srgbClr val="000000"/>
          </a:solidFill>
          <a:prstDash val="solid"/>
          <a:round/>
          <a:headEnd type="none" w="med" len="med"/>
          <a:tailEnd type="triangl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hlink"/>
            </a:solidFill>
            <a:effectLst/>
            <a:latin typeface="Comic Sans MS" pitchFamily="66" charset="0"/>
          </a:defRPr>
        </a:defPPr>
      </a:lstStyle>
    </a:lnDef>
  </a:objectDefaults>
  <a:extraClrSchemeLst>
    <a:extraClrScheme>
      <a:clrScheme name="Side Bar 1">
        <a:dk1>
          <a:srgbClr val="000099"/>
        </a:dk1>
        <a:lt1>
          <a:srgbClr val="FFFFFF"/>
        </a:lt1>
        <a:dk2>
          <a:srgbClr val="0000FF"/>
        </a:dk2>
        <a:lt2>
          <a:srgbClr val="FFFF00"/>
        </a:lt2>
        <a:accent1>
          <a:srgbClr val="FF6633"/>
        </a:accent1>
        <a:accent2>
          <a:srgbClr val="FF00FF"/>
        </a:accent2>
        <a:accent3>
          <a:srgbClr val="AAAAFF"/>
        </a:accent3>
        <a:accent4>
          <a:srgbClr val="DADADA"/>
        </a:accent4>
        <a:accent5>
          <a:srgbClr val="FFB8AD"/>
        </a:accent5>
        <a:accent6>
          <a:srgbClr val="E700E7"/>
        </a:accent6>
        <a:hlink>
          <a:srgbClr val="FF0000"/>
        </a:hlink>
        <a:folHlink>
          <a:srgbClr val="808080"/>
        </a:folHlink>
      </a:clrScheme>
      <a:clrMap bg1="dk2" tx1="lt1" bg2="dk1" tx2="lt2" accent1="accent1" accent2="accent2" accent3="accent3" accent4="accent4" accent5="accent5" accent6="accent6" hlink="hlink" folHlink="folHlink"/>
    </a:extraClrScheme>
    <a:extraClrScheme>
      <a:clrScheme name="Side Bar 2">
        <a:dk1>
          <a:srgbClr val="000066"/>
        </a:dk1>
        <a:lt1>
          <a:srgbClr val="CCECFF"/>
        </a:lt1>
        <a:dk2>
          <a:srgbClr val="000080"/>
        </a:dk2>
        <a:lt2>
          <a:srgbClr val="000000"/>
        </a:lt2>
        <a:accent1>
          <a:srgbClr val="9999FF"/>
        </a:accent1>
        <a:accent2>
          <a:srgbClr val="CC00FF"/>
        </a:accent2>
        <a:accent3>
          <a:srgbClr val="E2F4FF"/>
        </a:accent3>
        <a:accent4>
          <a:srgbClr val="000056"/>
        </a:accent4>
        <a:accent5>
          <a:srgbClr val="CAC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Side Bar 3">
        <a:dk1>
          <a:srgbClr val="000000"/>
        </a:dk1>
        <a:lt1>
          <a:srgbClr val="FFFFFF"/>
        </a:lt1>
        <a:dk2>
          <a:srgbClr val="000000"/>
        </a:dk2>
        <a:lt2>
          <a:srgbClr val="393939"/>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Side Bar 4">
        <a:dk1>
          <a:srgbClr val="000000"/>
        </a:dk1>
        <a:lt1>
          <a:srgbClr val="FFFFFF"/>
        </a:lt1>
        <a:dk2>
          <a:srgbClr val="660033"/>
        </a:dk2>
        <a:lt2>
          <a:srgbClr val="FFFF66"/>
        </a:lt2>
        <a:accent1>
          <a:srgbClr val="FF0033"/>
        </a:accent1>
        <a:accent2>
          <a:srgbClr val="CC6600"/>
        </a:accent2>
        <a:accent3>
          <a:srgbClr val="B8AAAD"/>
        </a:accent3>
        <a:accent4>
          <a:srgbClr val="DADADA"/>
        </a:accent4>
        <a:accent5>
          <a:srgbClr val="FFAAAD"/>
        </a:accent5>
        <a:accent6>
          <a:srgbClr val="B95C00"/>
        </a:accent6>
        <a:hlink>
          <a:srgbClr val="999933"/>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C:\MSOffice\Templates\Presentation Designs\Side Bar.pot</Template>
  <TotalTime>182948</TotalTime>
  <Words>3819</Words>
  <Application>Microsoft PowerPoint 7.0</Application>
  <PresentationFormat>Overhead</PresentationFormat>
  <Paragraphs>671</Paragraphs>
  <Slides>35</Slides>
  <Notes>30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Side Bar</vt:lpstr>
      <vt:lpstr>How to find lots of bugs in real code with system-specific static analysis</vt:lpstr>
      <vt:lpstr>The core static bug finding intuition</vt:lpstr>
      <vt:lpstr>System-specific static analysis</vt:lpstr>
      <vt:lpstr>A bit more detail</vt:lpstr>
      <vt:lpstr>No X after Y: do not use freed memory</vt:lpstr>
      <vt:lpstr>“In context Y, don’t do X”: blocking</vt:lpstr>
      <vt:lpstr>“X before Y”: sanitize integers before use</vt:lpstr>
      <vt:lpstr>Some big, gaping security holes.</vt:lpstr>
      <vt:lpstr>Enforcing subtle rules</vt:lpstr>
      <vt:lpstr>Results for BSD 2.8 &amp; 4 months of Linux</vt:lpstr>
      <vt:lpstr>Talk Overview</vt:lpstr>
      <vt:lpstr>Goal: find as many serious bugs as possible</vt:lpstr>
      <vt:lpstr>Cross-checking program belief systems</vt:lpstr>
      <vt:lpstr>Trivial consistency: NULL pointers</vt:lpstr>
      <vt:lpstr>Null pointer fun</vt:lpstr>
      <vt:lpstr>Internal Consistency: finding security holes</vt:lpstr>
      <vt:lpstr>An example</vt:lpstr>
      <vt:lpstr>Cross checking beliefs related abstractly</vt:lpstr>
      <vt:lpstr>MAY beliefs</vt:lpstr>
      <vt:lpstr>How to weigh MAY beliefs</vt:lpstr>
      <vt:lpstr>Statistical: Deriving deallocation routines</vt:lpstr>
      <vt:lpstr>Ranked free errors</vt:lpstr>
      <vt:lpstr>Recall: deterministic free checker</vt:lpstr>
      <vt:lpstr>A statistical free checker</vt:lpstr>
      <vt:lpstr>A bad free error</vt:lpstr>
      <vt:lpstr>Deriving “A() must be followed by B()”</vt:lpstr>
      <vt:lpstr>Checking derived lock functions</vt:lpstr>
      <vt:lpstr>Statistical: deriving routines that can fail</vt:lpstr>
      <vt:lpstr>The worst bug</vt:lpstr>
      <vt:lpstr>Summary</vt:lpstr>
      <vt:lpstr>Assertion: Soundness is often a distraction</vt:lpstr>
      <vt:lpstr>Static vs dynamic bug finding</vt:lpstr>
      <vt:lpstr>Open Q: how to get the bugs that matter?</vt:lpstr>
      <vt:lpstr>Open Q: Do static tools really help?</vt:lpstr>
      <vt:lpstr>Laws of static bug finding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an Idea or a Product</dc:title>
  <dc:creator>public pc (3rd floor)</dc:creator>
  <cp:lastModifiedBy>CS</cp:lastModifiedBy>
  <cp:revision>381</cp:revision>
  <cp:lastPrinted>2000-09-07T02:43:59Z</cp:lastPrinted>
  <dcterms:created xsi:type="dcterms:W3CDTF">1995-06-02T22:06:36Z</dcterms:created>
  <dcterms:modified xsi:type="dcterms:W3CDTF">2010-03-30T22:43:49Z</dcterms:modified>
</cp:coreProperties>
</file>