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notesMasterIdLst>
    <p:notesMasterId r:id="rId53"/>
  </p:notesMasterIdLst>
  <p:handoutMasterIdLst>
    <p:handoutMasterId r:id="rId54"/>
  </p:handoutMasterIdLst>
  <p:sldIdLst>
    <p:sldId id="258" r:id="rId2"/>
    <p:sldId id="494" r:id="rId3"/>
    <p:sldId id="495" r:id="rId4"/>
    <p:sldId id="496" r:id="rId5"/>
    <p:sldId id="497" r:id="rId6"/>
    <p:sldId id="498" r:id="rId7"/>
    <p:sldId id="499" r:id="rId8"/>
    <p:sldId id="500" r:id="rId9"/>
    <p:sldId id="501" r:id="rId10"/>
    <p:sldId id="541" r:id="rId11"/>
    <p:sldId id="542" r:id="rId12"/>
    <p:sldId id="502" r:id="rId13"/>
    <p:sldId id="503" r:id="rId14"/>
    <p:sldId id="504" r:id="rId15"/>
    <p:sldId id="543" r:id="rId16"/>
    <p:sldId id="505" r:id="rId17"/>
    <p:sldId id="506" r:id="rId18"/>
    <p:sldId id="507" r:id="rId19"/>
    <p:sldId id="508" r:id="rId20"/>
    <p:sldId id="509" r:id="rId21"/>
    <p:sldId id="510" r:id="rId22"/>
    <p:sldId id="511" r:id="rId23"/>
    <p:sldId id="512" r:id="rId24"/>
    <p:sldId id="513" r:id="rId25"/>
    <p:sldId id="514" r:id="rId26"/>
    <p:sldId id="515" r:id="rId27"/>
    <p:sldId id="516" r:id="rId28"/>
    <p:sldId id="517" r:id="rId29"/>
    <p:sldId id="518" r:id="rId30"/>
    <p:sldId id="519" r:id="rId31"/>
    <p:sldId id="540" r:id="rId32"/>
    <p:sldId id="521" r:id="rId33"/>
    <p:sldId id="522" r:id="rId34"/>
    <p:sldId id="523" r:id="rId35"/>
    <p:sldId id="524" r:id="rId36"/>
    <p:sldId id="525" r:id="rId37"/>
    <p:sldId id="526" r:id="rId38"/>
    <p:sldId id="527" r:id="rId39"/>
    <p:sldId id="528" r:id="rId40"/>
    <p:sldId id="529" r:id="rId41"/>
    <p:sldId id="530" r:id="rId42"/>
    <p:sldId id="531" r:id="rId43"/>
    <p:sldId id="532" r:id="rId44"/>
    <p:sldId id="533" r:id="rId45"/>
    <p:sldId id="534" r:id="rId46"/>
    <p:sldId id="535" r:id="rId47"/>
    <p:sldId id="536" r:id="rId48"/>
    <p:sldId id="537" r:id="rId49"/>
    <p:sldId id="538" r:id="rId50"/>
    <p:sldId id="539" r:id="rId51"/>
    <p:sldId id="485" r:id="rId52"/>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6B006A"/>
    <a:srgbClr val="6E006D"/>
    <a:srgbClr val="B2B2B2"/>
    <a:srgbClr val="FF9966"/>
    <a:srgbClr val="F4F3EB"/>
    <a:srgbClr val="F0EEEB"/>
    <a:srgbClr val="00A000"/>
    <a:srgbClr val="A405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9"/>
    <p:restoredTop sz="94818"/>
  </p:normalViewPr>
  <p:slideViewPr>
    <p:cSldViewPr>
      <p:cViewPr varScale="1">
        <p:scale>
          <a:sx n="129" d="100"/>
          <a:sy n="129" d="100"/>
        </p:scale>
        <p:origin x="920" y="20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66" d="100"/>
          <a:sy n="66" d="100"/>
        </p:scale>
        <p:origin x="65536" y="13457817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handoutMaster" Target="handoutMasters/handout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emf"/><Relationship Id="rId3"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defRPr sz="1200">
                <a:latin typeface="Tahoma" charset="0"/>
                <a:ea typeface="Arial Unicode MS" charset="0"/>
                <a:cs typeface="Arial Unicode MS" charset="0"/>
              </a:defRPr>
            </a:lvl1pPr>
          </a:lstStyle>
          <a:p>
            <a:pPr>
              <a:defRPr/>
            </a:pPr>
            <a:endParaRPr lang="en-US"/>
          </a:p>
        </p:txBody>
      </p:sp>
      <p:sp>
        <p:nvSpPr>
          <p:cNvPr id="9728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a:defRPr sz="1200">
                <a:latin typeface="Tahoma" charset="0"/>
                <a:ea typeface="Arial Unicode MS" charset="0"/>
                <a:cs typeface="Arial Unicode MS" charset="0"/>
              </a:defRPr>
            </a:lvl1pPr>
          </a:lstStyle>
          <a:p>
            <a:pPr>
              <a:defRPr/>
            </a:pPr>
            <a:endParaRPr lang="en-US"/>
          </a:p>
        </p:txBody>
      </p:sp>
      <p:sp>
        <p:nvSpPr>
          <p:cNvPr id="9728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defRPr sz="1200">
                <a:latin typeface="Tahoma" charset="0"/>
                <a:ea typeface="Arial Unicode MS" charset="0"/>
                <a:cs typeface="Arial Unicode MS" charset="0"/>
              </a:defRPr>
            </a:lvl1pPr>
          </a:lstStyle>
          <a:p>
            <a:pPr>
              <a:defRPr/>
            </a:pPr>
            <a:endParaRPr lang="en-US"/>
          </a:p>
        </p:txBody>
      </p:sp>
      <p:sp>
        <p:nvSpPr>
          <p:cNvPr id="9728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a:defRPr sz="1200">
                <a:latin typeface="Tahoma" charset="0"/>
                <a:cs typeface="Arial Unicode MS" charset="0"/>
              </a:defRPr>
            </a:lvl1pPr>
          </a:lstStyle>
          <a:p>
            <a:pPr>
              <a:defRPr/>
            </a:pPr>
            <a:fld id="{35A1B0D6-4E19-564C-8542-66BFA25D06CE}" type="slidenum">
              <a:rPr lang="en-US"/>
              <a:pPr>
                <a:defRPr/>
              </a:pPr>
              <a:t>‹#›</a:t>
            </a:fld>
            <a:endParaRPr lang="en-US"/>
          </a:p>
        </p:txBody>
      </p:sp>
    </p:spTree>
    <p:extLst>
      <p:ext uri="{BB962C8B-B14F-4D97-AF65-F5344CB8AC3E}">
        <p14:creationId xmlns:p14="http://schemas.microsoft.com/office/powerpoint/2010/main" val="2066256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defRPr sz="1200">
                <a:ea typeface="Arial Unicode MS" charset="0"/>
                <a:cs typeface="Arial Unicode MS" charset="0"/>
              </a:defRPr>
            </a:lvl1pPr>
          </a:lstStyle>
          <a:p>
            <a:pPr>
              <a:defRPr/>
            </a:pPr>
            <a:endParaRPr lang="en-US"/>
          </a:p>
        </p:txBody>
      </p:sp>
      <p:sp>
        <p:nvSpPr>
          <p:cNvPr id="10137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a:defRPr sz="1200">
                <a:ea typeface="Arial Unicode MS" charset="0"/>
                <a:cs typeface="Arial Unicode MS" charset="0"/>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138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138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defRPr sz="1200">
                <a:ea typeface="Arial Unicode MS" charset="0"/>
                <a:cs typeface="Arial Unicode MS" charset="0"/>
              </a:defRPr>
            </a:lvl1pPr>
          </a:lstStyle>
          <a:p>
            <a:pPr>
              <a:defRPr/>
            </a:pPr>
            <a:endParaRPr lang="en-US"/>
          </a:p>
        </p:txBody>
      </p:sp>
      <p:sp>
        <p:nvSpPr>
          <p:cNvPr id="10138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a:defRPr sz="1200">
                <a:cs typeface="Arial Unicode MS" charset="0"/>
              </a:defRPr>
            </a:lvl1pPr>
          </a:lstStyle>
          <a:p>
            <a:pPr>
              <a:defRPr/>
            </a:pPr>
            <a:fld id="{CC5DF5B3-FEA1-264F-95F1-B0AC69FB694F}" type="slidenum">
              <a:rPr lang="en-US"/>
              <a:pPr>
                <a:defRPr/>
              </a:pPr>
              <a:t>‹#›</a:t>
            </a:fld>
            <a:endParaRPr lang="en-US"/>
          </a:p>
        </p:txBody>
      </p:sp>
    </p:spTree>
    <p:extLst>
      <p:ext uri="{BB962C8B-B14F-4D97-AF65-F5344CB8AC3E}">
        <p14:creationId xmlns:p14="http://schemas.microsoft.com/office/powerpoint/2010/main" val="3713512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135693A6-F8FA-6149-A5FD-B0C7A2E68201}" type="slidenum">
              <a:rPr lang="en-US" sz="1200"/>
              <a:pPr eaLnBrk="1" hangingPunct="1"/>
              <a:t>2</a:t>
            </a:fld>
            <a:endParaRPr 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*Li and Yiming Yang 2003 ICML give very good performance from Rocchio, whereas Dumais et al. don</a:t>
            </a:r>
            <a:r>
              <a:rPr lang="ja-JP" altLang="en-US">
                <a:ea typeface="ＭＳ Ｐゴシック" charset="0"/>
                <a:cs typeface="ＭＳ Ｐゴシック" charset="0"/>
              </a:rPr>
              <a:t>’</a:t>
            </a:r>
            <a:r>
              <a:rPr lang="en-US" altLang="ja-JP">
                <a:ea typeface="ＭＳ Ｐゴシック" charset="0"/>
                <a:cs typeface="ＭＳ Ｐゴシック" charset="0"/>
              </a:rPr>
              <a:t>t</a:t>
            </a:r>
            <a:endParaRPr lang="en-US">
              <a:ea typeface="ＭＳ Ｐゴシック" charset="0"/>
              <a:cs typeface="ＭＳ Ｐゴシック" charset="0"/>
            </a:endParaRPr>
          </a:p>
        </p:txBody>
      </p:sp>
    </p:spTree>
    <p:extLst>
      <p:ext uri="{BB962C8B-B14F-4D97-AF65-F5344CB8AC3E}">
        <p14:creationId xmlns:p14="http://schemas.microsoft.com/office/powerpoint/2010/main" val="1211930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charset="0"/>
                <a:cs typeface="ＭＳ Ｐゴシック" charset="0"/>
              </a:rPr>
              <a:t>But note that Naïve Bayes also finds an optimal solution … just under a different definition of optimality</a:t>
            </a:r>
            <a:r>
              <a:rPr lang="en-US" dirty="0" smtClean="0">
                <a:ea typeface="ＭＳ Ｐゴシック" charset="0"/>
                <a:cs typeface="ＭＳ Ｐゴシック" charset="0"/>
              </a:rPr>
              <a:t>. So does </a:t>
            </a:r>
            <a:r>
              <a:rPr lang="en-US" dirty="0" err="1" smtClean="0">
                <a:ea typeface="ＭＳ Ｐゴシック" charset="0"/>
                <a:cs typeface="ＭＳ Ｐゴシック" charset="0"/>
              </a:rPr>
              <a:t>Rocchio</a:t>
            </a:r>
            <a:r>
              <a:rPr lang="en-US" dirty="0" smtClean="0">
                <a:ea typeface="ＭＳ Ｐゴシック" charset="0"/>
                <a:cs typeface="ＭＳ Ｐゴシック" charset="0"/>
              </a:rPr>
              <a:t>.</a:t>
            </a:r>
            <a:endParaRPr lang="en-US" dirty="0">
              <a:ea typeface="ＭＳ Ｐゴシック" charset="0"/>
              <a:cs typeface="ＭＳ Ｐゴシック" charset="0"/>
            </a:endParaRP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99C2D5C-79AE-2D4E-A26A-D2212ECE331A}" type="slidenum">
              <a:rPr lang="en-US" sz="1200"/>
              <a:pPr eaLnBrk="1" hangingPunct="1"/>
              <a:t>3</a:t>
            </a:fld>
            <a:endParaRPr lang="en-US" sz="1200"/>
          </a:p>
        </p:txBody>
      </p:sp>
    </p:spTree>
    <p:extLst>
      <p:ext uri="{BB962C8B-B14F-4D97-AF65-F5344CB8AC3E}">
        <p14:creationId xmlns:p14="http://schemas.microsoft.com/office/powerpoint/2010/main" val="34698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Blackboard after this!</a:t>
            </a:r>
            <a:endParaRPr lang="en-US" dirty="0"/>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6</a:t>
            </a:fld>
            <a:endParaRPr lang="en-US"/>
          </a:p>
        </p:txBody>
      </p:sp>
    </p:spTree>
    <p:extLst>
      <p:ext uri="{BB962C8B-B14F-4D97-AF65-F5344CB8AC3E}">
        <p14:creationId xmlns:p14="http://schemas.microsoft.com/office/powerpoint/2010/main" val="845613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2B6FBA8B-58CB-DD41-89D2-440036AF56DD}" type="slidenum">
              <a:rPr lang="en-US" sz="1200"/>
              <a:pPr eaLnBrk="1" hangingPunct="1"/>
              <a:t>7</a:t>
            </a:fld>
            <a:endParaRPr lang="en-US" sz="1200"/>
          </a:p>
        </p:txBody>
      </p:sp>
      <p:sp>
        <p:nvSpPr>
          <p:cNvPr id="29698" name="Rectangle 2"/>
          <p:cNvSpPr>
            <a:spLocks noGrp="1" noRot="1" noChangeAspect="1" noChangeArrowheads="1" noTextEdit="1"/>
          </p:cNvSpPr>
          <p:nvPr>
            <p:ph type="sldImg"/>
          </p:nvPr>
        </p:nvSpPr>
        <p:spPr>
          <a:xfrm>
            <a:off x="1258888" y="720725"/>
            <a:ext cx="4800600" cy="3600450"/>
          </a:xfrm>
          <a:ln/>
        </p:spPr>
      </p:sp>
      <p:sp>
        <p:nvSpPr>
          <p:cNvPr id="29699" name="Rectangle 3"/>
          <p:cNvSpPr>
            <a:spLocks noGrp="1" noChangeArrowheads="1"/>
          </p:cNvSpPr>
          <p:nvPr>
            <p:ph type="body" idx="1"/>
          </p:nvPr>
        </p:nvSpPr>
        <p:spPr>
          <a:xfrm>
            <a:off x="731838" y="4560888"/>
            <a:ext cx="5851525" cy="43195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Looking for distance r. Dotted line x</a:t>
            </a:r>
            <a:r>
              <a:rPr lang="ja-JP" altLang="en-US">
                <a:ea typeface="ＭＳ Ｐゴシック" charset="0"/>
                <a:cs typeface="ＭＳ Ｐゴシック" charset="0"/>
              </a:rPr>
              <a:t>’</a:t>
            </a:r>
            <a:r>
              <a:rPr lang="en-US" altLang="ja-JP">
                <a:ea typeface="ＭＳ Ｐゴシック" charset="0"/>
                <a:cs typeface="ＭＳ Ｐゴシック" charset="0"/>
              </a:rPr>
              <a:t>-x is perpendicular to decision boundary so parallel to w. Unit vector is w/|w|, so this one is rw/|w|.</a:t>
            </a:r>
          </a:p>
          <a:p>
            <a:r>
              <a:rPr lang="en-US">
                <a:ea typeface="ＭＳ Ｐゴシック" charset="0"/>
                <a:cs typeface="ＭＳ Ｐゴシック" charset="0"/>
              </a:rPr>
              <a:t>x</a:t>
            </a:r>
            <a:r>
              <a:rPr lang="ja-JP" altLang="en-US">
                <a:ea typeface="ＭＳ Ｐゴシック" charset="0"/>
                <a:cs typeface="ＭＳ Ｐゴシック" charset="0"/>
              </a:rPr>
              <a:t>’</a:t>
            </a:r>
            <a:r>
              <a:rPr lang="en-US" altLang="ja-JP">
                <a:ea typeface="ＭＳ Ｐゴシック" charset="0"/>
                <a:cs typeface="ＭＳ Ｐゴシック" charset="0"/>
              </a:rPr>
              <a:t> = x – rw/|w|. X</a:t>
            </a:r>
            <a:r>
              <a:rPr lang="ja-JP" altLang="en-US">
                <a:ea typeface="ＭＳ Ｐゴシック" charset="0"/>
                <a:cs typeface="ＭＳ Ｐゴシック" charset="0"/>
              </a:rPr>
              <a:t>’</a:t>
            </a:r>
            <a:r>
              <a:rPr lang="en-US" altLang="ja-JP">
                <a:ea typeface="ＭＳ Ｐゴシック" charset="0"/>
                <a:cs typeface="ＭＳ Ｐゴシック" charset="0"/>
              </a:rPr>
              <a:t> satisfies wx+b = 0.</a:t>
            </a:r>
          </a:p>
          <a:p>
            <a:r>
              <a:rPr lang="en-US">
                <a:ea typeface="ＭＳ Ｐゴシック" charset="0"/>
                <a:cs typeface="ＭＳ Ｐゴシック" charset="0"/>
              </a:rPr>
              <a:t>So wT(x –rw/|w|) + b = 0</a:t>
            </a:r>
          </a:p>
          <a:p>
            <a:r>
              <a:rPr lang="en-US">
                <a:ea typeface="ＭＳ Ｐゴシック" charset="0"/>
                <a:cs typeface="ＭＳ Ｐゴシック" charset="0"/>
              </a:rPr>
              <a:t>Recall that |w| = sqrt(wTw). So, solving for r gives:</a:t>
            </a:r>
          </a:p>
          <a:p>
            <a:r>
              <a:rPr lang="en-US">
                <a:ea typeface="ＭＳ Ｐゴシック" charset="0"/>
                <a:cs typeface="ＭＳ Ｐゴシック" charset="0"/>
              </a:rPr>
              <a:t>r = y(wTx + b)/|w|</a:t>
            </a:r>
          </a:p>
        </p:txBody>
      </p:sp>
    </p:spTree>
    <p:extLst>
      <p:ext uri="{BB962C8B-B14F-4D97-AF65-F5344CB8AC3E}">
        <p14:creationId xmlns:p14="http://schemas.microsoft.com/office/powerpoint/2010/main" val="1204495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56CD28BA-80B1-0848-BFAD-0DE13A84903F}" type="slidenum">
              <a:rPr lang="en-US" sz="1200"/>
              <a:pPr eaLnBrk="1" hangingPunct="1"/>
              <a:t>14</a:t>
            </a:fld>
            <a:endParaRPr lang="en-US" sz="1200"/>
          </a:p>
        </p:txBody>
      </p:sp>
      <p:sp>
        <p:nvSpPr>
          <p:cNvPr id="35842" name="Rectangle 2"/>
          <p:cNvSpPr>
            <a:spLocks noGrp="1" noRot="1" noChangeAspect="1" noChangeArrowheads="1" noTextEdit="1"/>
          </p:cNvSpPr>
          <p:nvPr>
            <p:ph type="sldImg"/>
          </p:nvPr>
        </p:nvSpPr>
        <p:spPr>
          <a:xfrm>
            <a:off x="1258888" y="720725"/>
            <a:ext cx="4800600" cy="3600450"/>
          </a:xfrm>
          <a:ln/>
        </p:spPr>
      </p:sp>
      <p:sp>
        <p:nvSpPr>
          <p:cNvPr id="35843" name="Rectangle 3"/>
          <p:cNvSpPr>
            <a:spLocks noGrp="1" noChangeArrowheads="1"/>
          </p:cNvSpPr>
          <p:nvPr>
            <p:ph type="body" idx="1"/>
          </p:nvPr>
        </p:nvSpPr>
        <p:spPr>
          <a:xfrm>
            <a:off x="731838" y="4560888"/>
            <a:ext cx="5851525" cy="4319587"/>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1744961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you have to not only get over the line but to</a:t>
            </a:r>
            <a:r>
              <a:rPr lang="en-US" baseline="0" dirty="0" smtClean="0"/>
              <a:t> the margin</a:t>
            </a:r>
            <a:endParaRPr lang="en-US" dirty="0"/>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16</a:t>
            </a:fld>
            <a:endParaRPr lang="en-US"/>
          </a:p>
        </p:txBody>
      </p:sp>
    </p:spTree>
    <p:extLst>
      <p:ext uri="{BB962C8B-B14F-4D97-AF65-F5344CB8AC3E}">
        <p14:creationId xmlns:p14="http://schemas.microsoft.com/office/powerpoint/2010/main" val="118164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Top numbers Li and Yang 2003, bottom Joachims 1998 or Dumais et al 1998</a:t>
            </a:r>
          </a:p>
        </p:txBody>
      </p:sp>
      <p:sp>
        <p:nvSpPr>
          <p:cNvPr id="522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2712AE4D-7E32-B246-86F5-309995E74334}" type="slidenum">
              <a:rPr lang="en-US" sz="1200"/>
              <a:pPr eaLnBrk="1" hangingPunct="1"/>
              <a:t>30</a:t>
            </a:fld>
            <a:endParaRPr lang="en-US" sz="1200"/>
          </a:p>
        </p:txBody>
      </p:sp>
    </p:spTree>
    <p:extLst>
      <p:ext uri="{BB962C8B-B14F-4D97-AF65-F5344CB8AC3E}">
        <p14:creationId xmlns:p14="http://schemas.microsoft.com/office/powerpoint/2010/main" val="1168775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got up to here in 2017! Move some stuff from this lecture to the</a:t>
            </a:r>
            <a:r>
              <a:rPr lang="en-US" baseline="0" dirty="0" smtClean="0"/>
              <a:t> last lecture?</a:t>
            </a:r>
            <a:endParaRPr lang="en-US" dirty="0"/>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36</a:t>
            </a:fld>
            <a:endParaRPr lang="en-US"/>
          </a:p>
        </p:txBody>
      </p:sp>
    </p:spTree>
    <p:extLst>
      <p:ext uri="{BB962C8B-B14F-4D97-AF65-F5344CB8AC3E}">
        <p14:creationId xmlns:p14="http://schemas.microsoft.com/office/powerpoint/2010/main" val="2048708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slide I got to i</a:t>
            </a:r>
            <a:r>
              <a:rPr lang="en-US" baseline="0" dirty="0" smtClean="0"/>
              <a:t>n 2015. </a:t>
            </a:r>
            <a:r>
              <a:rPr lang="en-US" baseline="0" smtClean="0"/>
              <a:t>SHORTEN!</a:t>
            </a:r>
            <a:endParaRPr lang="en-US" dirty="0"/>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48</a:t>
            </a:fld>
            <a:endParaRPr lang="en-US"/>
          </a:p>
        </p:txBody>
      </p:sp>
    </p:spTree>
    <p:extLst>
      <p:ext uri="{BB962C8B-B14F-4D97-AF65-F5344CB8AC3E}">
        <p14:creationId xmlns:p14="http://schemas.microsoft.com/office/powerpoint/2010/main" val="2194970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in recent </a:t>
            </a:r>
            <a:r>
              <a:rPr lang="en-US" smtClean="0"/>
              <a:t>SVM work!</a:t>
            </a:r>
            <a:endParaRPr lang="en-US"/>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51</a:t>
            </a:fld>
            <a:endParaRPr lang="en-US"/>
          </a:p>
        </p:txBody>
      </p:sp>
    </p:spTree>
    <p:extLst>
      <p:ext uri="{BB962C8B-B14F-4D97-AF65-F5344CB8AC3E}">
        <p14:creationId xmlns:p14="http://schemas.microsoft.com/office/powerpoint/2010/main" val="3491838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Arial Unicode MS" charset="0"/>
              <a:cs typeface="Arial Unicode MS" charset="0"/>
            </a:endParaRPr>
          </a:p>
        </p:txBody>
      </p:sp>
      <p:sp>
        <p:nvSpPr>
          <p:cNvPr id="6" name="Rectangle 11"/>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4800" b="1">
                <a:solidFill>
                  <a:srgbClr val="139CB7"/>
                </a:solidFill>
                <a:latin typeface="Calibri" charset="0"/>
                <a:cs typeface="Arial Unicode MS"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pPr>
              <a:defRPr/>
            </a:pPr>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8C7E7963-55EA-FA43-A5C1-73FCAC3F8197}" type="slidenum">
              <a:rPr lang="en-US"/>
              <a:pPr>
                <a:defRPr/>
              </a:pPr>
              <a:t>‹#›</a:t>
            </a:fld>
            <a:endParaRPr lang="en-US"/>
          </a:p>
        </p:txBody>
      </p:sp>
    </p:spTree>
    <p:extLst>
      <p:ext uri="{BB962C8B-B14F-4D97-AF65-F5344CB8AC3E}">
        <p14:creationId xmlns:p14="http://schemas.microsoft.com/office/powerpoint/2010/main" val="135348277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F20D48-D063-F040-AC22-A2A3A91A587C}" type="slidenum">
              <a:rPr lang="en-US"/>
              <a:pPr>
                <a:defRPr/>
              </a:pPr>
              <a:t>‹#›</a:t>
            </a:fld>
            <a:endParaRPr lang="en-US"/>
          </a:p>
        </p:txBody>
      </p:sp>
    </p:spTree>
    <p:extLst>
      <p:ext uri="{BB962C8B-B14F-4D97-AF65-F5344CB8AC3E}">
        <p14:creationId xmlns:p14="http://schemas.microsoft.com/office/powerpoint/2010/main" val="1578161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5D56FF-A491-B743-87D4-3A05914162B9}" type="slidenum">
              <a:rPr lang="en-US"/>
              <a:pPr>
                <a:defRPr/>
              </a:pPr>
              <a:t>‹#›</a:t>
            </a:fld>
            <a:endParaRPr lang="en-US"/>
          </a:p>
        </p:txBody>
      </p:sp>
    </p:spTree>
    <p:extLst>
      <p:ext uri="{BB962C8B-B14F-4D97-AF65-F5344CB8AC3E}">
        <p14:creationId xmlns:p14="http://schemas.microsoft.com/office/powerpoint/2010/main" val="3114115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3961BA0A-D0BD-5A44-AB55-4A8129F71914}" type="slidenum">
              <a:rPr lang="en-US"/>
              <a:pPr>
                <a:defRPr/>
              </a:pPr>
              <a:t>‹#›</a:t>
            </a:fld>
            <a:endParaRPr lang="en-US"/>
          </a:p>
        </p:txBody>
      </p:sp>
    </p:spTree>
    <p:extLst>
      <p:ext uri="{BB962C8B-B14F-4D97-AF65-F5344CB8AC3E}">
        <p14:creationId xmlns:p14="http://schemas.microsoft.com/office/powerpoint/2010/main" val="272911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DBBC7055-7389-114C-A284-F2D1AF77FD35}" type="slidenum">
              <a:rPr lang="en-US"/>
              <a:pPr>
                <a:defRPr/>
              </a:pPr>
              <a:t>‹#›</a:t>
            </a:fld>
            <a:endParaRPr lang="en-US"/>
          </a:p>
        </p:txBody>
      </p:sp>
    </p:spTree>
    <p:extLst>
      <p:ext uri="{BB962C8B-B14F-4D97-AF65-F5344CB8AC3E}">
        <p14:creationId xmlns:p14="http://schemas.microsoft.com/office/powerpoint/2010/main" val="96139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B201A1E9-89E1-9E45-B99B-DE7D73B10463}" type="slidenum">
              <a:rPr lang="en-US"/>
              <a:pPr>
                <a:defRPr/>
              </a:pPr>
              <a:t>‹#›</a:t>
            </a:fld>
            <a:endParaRPr lang="en-US"/>
          </a:p>
        </p:txBody>
      </p:sp>
    </p:spTree>
    <p:extLst>
      <p:ext uri="{BB962C8B-B14F-4D97-AF65-F5344CB8AC3E}">
        <p14:creationId xmlns:p14="http://schemas.microsoft.com/office/powerpoint/2010/main" val="3113127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BA07978-CF60-2B43-8998-E9AC4F6608BB}" type="slidenum">
              <a:rPr lang="en-US"/>
              <a:pPr>
                <a:defRPr/>
              </a:pPr>
              <a:t>‹#›</a:t>
            </a:fld>
            <a:endParaRPr lang="en-US"/>
          </a:p>
        </p:txBody>
      </p:sp>
    </p:spTree>
    <p:extLst>
      <p:ext uri="{BB962C8B-B14F-4D97-AF65-F5344CB8AC3E}">
        <p14:creationId xmlns:p14="http://schemas.microsoft.com/office/powerpoint/2010/main" val="3512666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E937E0F-4E62-4A4F-BF25-77B780BF6FEE}" type="slidenum">
              <a:rPr lang="en-US"/>
              <a:pPr>
                <a:defRPr/>
              </a:pPr>
              <a:t>‹#›</a:t>
            </a:fld>
            <a:endParaRPr lang="en-US"/>
          </a:p>
        </p:txBody>
      </p:sp>
    </p:spTree>
    <p:extLst>
      <p:ext uri="{BB962C8B-B14F-4D97-AF65-F5344CB8AC3E}">
        <p14:creationId xmlns:p14="http://schemas.microsoft.com/office/powerpoint/2010/main" val="89955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E97581-F2B1-6841-8F60-5BC06FA19563}" type="slidenum">
              <a:rPr lang="en-US"/>
              <a:pPr>
                <a:defRPr/>
              </a:pPr>
              <a:t>‹#›</a:t>
            </a:fld>
            <a:endParaRPr lang="en-US"/>
          </a:p>
        </p:txBody>
      </p:sp>
    </p:spTree>
    <p:extLst>
      <p:ext uri="{BB962C8B-B14F-4D97-AF65-F5344CB8AC3E}">
        <p14:creationId xmlns:p14="http://schemas.microsoft.com/office/powerpoint/2010/main" val="142439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4C3510-66FE-B144-BE79-68A1EE785372}" type="slidenum">
              <a:rPr lang="en-US"/>
              <a:pPr>
                <a:defRPr/>
              </a:pPr>
              <a:t>‹#›</a:t>
            </a:fld>
            <a:endParaRPr lang="en-US"/>
          </a:p>
        </p:txBody>
      </p:sp>
    </p:spTree>
    <p:extLst>
      <p:ext uri="{BB962C8B-B14F-4D97-AF65-F5344CB8AC3E}">
        <p14:creationId xmlns:p14="http://schemas.microsoft.com/office/powerpoint/2010/main" val="299181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D2A2A3-CBD6-5B49-A567-00792B5F039F}" type="slidenum">
              <a:rPr lang="en-US"/>
              <a:pPr>
                <a:defRPr/>
              </a:pPr>
              <a:t>‹#›</a:t>
            </a:fld>
            <a:endParaRPr lang="en-US"/>
          </a:p>
        </p:txBody>
      </p:sp>
    </p:spTree>
    <p:extLst>
      <p:ext uri="{BB962C8B-B14F-4D97-AF65-F5344CB8AC3E}">
        <p14:creationId xmlns:p14="http://schemas.microsoft.com/office/powerpoint/2010/main" val="700444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DF1870-3674-DE47-A6DD-886612BC10A8}" type="slidenum">
              <a:rPr lang="en-US"/>
              <a:pPr>
                <a:defRPr/>
              </a:pPr>
              <a:t>‹#›</a:t>
            </a:fld>
            <a:endParaRPr lang="en-US"/>
          </a:p>
        </p:txBody>
      </p:sp>
    </p:spTree>
    <p:extLst>
      <p:ext uri="{BB962C8B-B14F-4D97-AF65-F5344CB8AC3E}">
        <p14:creationId xmlns:p14="http://schemas.microsoft.com/office/powerpoint/2010/main" val="2444412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A9AA535-3FB9-EB49-8A00-36D364F83AC2}" type="slidenum">
              <a:rPr lang="en-US"/>
              <a:pPr>
                <a:defRPr/>
              </a:pPr>
              <a:t>‹#›</a:t>
            </a:fld>
            <a:endParaRPr lang="en-US"/>
          </a:p>
        </p:txBody>
      </p:sp>
    </p:spTree>
    <p:extLst>
      <p:ext uri="{BB962C8B-B14F-4D97-AF65-F5344CB8AC3E}">
        <p14:creationId xmlns:p14="http://schemas.microsoft.com/office/powerpoint/2010/main" val="24898517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752600"/>
            <a:ext cx="3810000" cy="4876800"/>
          </a:xfrm>
        </p:spPr>
        <p:txBody>
          <a:bodyPr/>
          <a:lstStyle/>
          <a:p>
            <a:pPr lvl="0"/>
            <a:endParaRPr lang="en-US" noProof="0" smtClean="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8A848E-5587-C849-B064-A292DBD5C7C0}" type="slidenum">
              <a:rPr lang="en-US"/>
              <a:pPr>
                <a:defRPr/>
              </a:pPr>
              <a:t>‹#›</a:t>
            </a:fld>
            <a:endParaRPr lang="en-US"/>
          </a:p>
        </p:txBody>
      </p:sp>
    </p:spTree>
    <p:extLst>
      <p:ext uri="{BB962C8B-B14F-4D97-AF65-F5344CB8AC3E}">
        <p14:creationId xmlns:p14="http://schemas.microsoft.com/office/powerpoint/2010/main" val="346391310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7526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2672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B12FE3C-E7F1-2D43-AC67-EAB06F99F9DA}" type="slidenum">
              <a:rPr lang="en-US"/>
              <a:pPr>
                <a:defRPr/>
              </a:pPr>
              <a:t>‹#›</a:t>
            </a:fld>
            <a:endParaRPr lang="en-US"/>
          </a:p>
        </p:txBody>
      </p:sp>
    </p:spTree>
    <p:extLst>
      <p:ext uri="{BB962C8B-B14F-4D97-AF65-F5344CB8AC3E}">
        <p14:creationId xmlns:p14="http://schemas.microsoft.com/office/powerpoint/2010/main" val="315440468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7526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2672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E5E31EEA-FCB1-434A-BF11-F281D7A37CA3}" type="slidenum">
              <a:rPr lang="en-US"/>
              <a:pPr>
                <a:defRPr/>
              </a:pPr>
              <a:t>‹#›</a:t>
            </a:fld>
            <a:endParaRPr lang="en-US"/>
          </a:p>
        </p:txBody>
      </p:sp>
    </p:spTree>
    <p:extLst>
      <p:ext uri="{BB962C8B-B14F-4D97-AF65-F5344CB8AC3E}">
        <p14:creationId xmlns:p14="http://schemas.microsoft.com/office/powerpoint/2010/main" val="468129432"/>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ea typeface="Arial Unicode MS" charset="0"/>
                <a:cs typeface="Arial Unicode MS" charset="0"/>
              </a:defRPr>
            </a:lvl1pPr>
          </a:lstStyle>
          <a:p>
            <a:pPr>
              <a:defRPr/>
            </a:pPr>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Arial Unicode MS" charset="0"/>
                <a:cs typeface="Arial Unicode MS" charset="0"/>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Unicode MS" charset="0"/>
              </a:defRPr>
            </a:lvl1pPr>
          </a:lstStyle>
          <a:p>
            <a:pPr>
              <a:defRPr/>
            </a:pPr>
            <a:fld id="{15569F92-7F1B-5645-8880-EFB24F24E0CA}"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r>
              <a:rPr lang="en-US" sz="1600" i="1">
                <a:solidFill>
                  <a:srgbClr val="FFFFFF"/>
                </a:solidFill>
                <a:ea typeface="ＭＳ Ｐゴシック" charset="-128"/>
                <a:cs typeface="ＭＳ Ｐゴシック" charset="-128"/>
              </a:rPr>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r>
              <a:rPr lang="en-US" sz="1600">
                <a:solidFill>
                  <a:srgbClr val="FFFFFF"/>
                </a:solidFill>
                <a:ea typeface="ＭＳ Ｐゴシック" charset="-128"/>
                <a:cs typeface="ＭＳ Ｐゴシック" charset="-128"/>
              </a:rPr>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r>
              <a:rPr lang="en-US" sz="1600">
                <a:solidFill>
                  <a:srgbClr val="FFFFFF"/>
                </a:solidFill>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063" r:id="rId1"/>
    <p:sldLayoutId id="2147484064" r:id="rId2"/>
    <p:sldLayoutId id="2147484057" r:id="rId3"/>
    <p:sldLayoutId id="2147484065" r:id="rId4"/>
    <p:sldLayoutId id="2147484066" r:id="rId5"/>
    <p:sldLayoutId id="2147484067" r:id="rId6"/>
    <p:sldLayoutId id="2147484058" r:id="rId7"/>
    <p:sldLayoutId id="2147484059" r:id="rId8"/>
    <p:sldLayoutId id="2147484060" r:id="rId9"/>
    <p:sldLayoutId id="2147484068" r:id="rId10"/>
    <p:sldLayoutId id="2147484061" r:id="rId11"/>
    <p:sldLayoutId id="2147484062" r:id="rId12"/>
    <p:sldLayoutId id="2147484069" r:id="rId13"/>
    <p:sldLayoutId id="2147484070" r:id="rId14"/>
    <p:sldLayoutId id="2147484071" r:id="rId15"/>
    <p:sldLayoutId id="2147484072" r:id="rId16"/>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3.emf"/><Relationship Id="rId5" Type="http://schemas.openxmlformats.org/officeDocument/2006/relationships/oleObject" Target="../embeddings/oleObject3.bin"/><Relationship Id="rId6" Type="http://schemas.openxmlformats.org/officeDocument/2006/relationships/image" Target="../media/image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6.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9.emf"/><Relationship Id="rId5" Type="http://schemas.openxmlformats.org/officeDocument/2006/relationships/oleObject" Target="../embeddings/oleObject6.bin"/><Relationship Id="rId6" Type="http://schemas.openxmlformats.org/officeDocument/2006/relationships/image" Target="../media/image10.emf"/><Relationship Id="rId7" Type="http://schemas.openxmlformats.org/officeDocument/2006/relationships/oleObject" Target="../embeddings/oleObject7.bin"/><Relationship Id="rId8" Type="http://schemas.openxmlformats.org/officeDocument/2006/relationships/image" Target="../media/image1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7"/>
          <p:cNvSpPr>
            <a:spLocks noGrp="1" noChangeArrowheads="1"/>
          </p:cNvSpPr>
          <p:nvPr>
            <p:ph type="subTitle" idx="1"/>
          </p:nvPr>
        </p:nvSpPr>
        <p:spPr>
          <a:xfrm>
            <a:off x="1066800" y="3886200"/>
            <a:ext cx="7010400" cy="2362200"/>
          </a:xfrm>
        </p:spPr>
        <p:txBody>
          <a:bodyPr/>
          <a:lstStyle/>
          <a:p>
            <a:pPr eaLnBrk="1" hangingPunct="1"/>
            <a:r>
              <a:rPr lang="en-US" dirty="0">
                <a:latin typeface="Calibri" charset="0"/>
                <a:ea typeface="ＭＳ Ｐゴシック" charset="0"/>
                <a:cs typeface="ＭＳ Ｐゴシック" charset="0"/>
              </a:rPr>
              <a:t>CS276: </a:t>
            </a:r>
            <a:r>
              <a:rPr lang="en-US" dirty="0">
                <a:latin typeface="Calibri" charset="0"/>
                <a:ea typeface="ＭＳ Ｐゴシック" charset="0"/>
                <a:cs typeface="Times New Roman" charset="0"/>
              </a:rPr>
              <a:t>Information Retrieval and Web Search</a:t>
            </a:r>
          </a:p>
          <a:p>
            <a:pPr eaLnBrk="1" hangingPunct="1">
              <a:spcAft>
                <a:spcPts val="2400"/>
              </a:spcAft>
            </a:pPr>
            <a:r>
              <a:rPr lang="en-US" sz="2000" dirty="0">
                <a:latin typeface="Calibri" charset="0"/>
                <a:ea typeface="ＭＳ Ｐゴシック" charset="0"/>
                <a:cs typeface="Times New Roman" charset="0"/>
              </a:rPr>
              <a:t>Christopher </a:t>
            </a:r>
            <a:r>
              <a:rPr lang="en-US" sz="2000" dirty="0" smtClean="0">
                <a:latin typeface="Calibri" charset="0"/>
                <a:ea typeface="ＭＳ Ｐゴシック" charset="0"/>
                <a:cs typeface="Times New Roman" charset="0"/>
              </a:rPr>
              <a:t>Manning and </a:t>
            </a:r>
            <a:r>
              <a:rPr lang="en-US" sz="2000" dirty="0">
                <a:latin typeface="Calibri" charset="0"/>
                <a:ea typeface="ＭＳ Ｐゴシック" charset="0"/>
                <a:cs typeface="Times New Roman" charset="0"/>
              </a:rPr>
              <a:t>Pandu </a:t>
            </a:r>
            <a:r>
              <a:rPr lang="en-US" sz="2000" dirty="0" smtClean="0">
                <a:latin typeface="Calibri" charset="0"/>
                <a:ea typeface="ＭＳ Ｐゴシック" charset="0"/>
                <a:cs typeface="Times New Roman" charset="0"/>
              </a:rPr>
              <a:t>Nayak</a:t>
            </a:r>
          </a:p>
          <a:p>
            <a:pPr eaLnBrk="1" hangingPunct="1">
              <a:spcAft>
                <a:spcPts val="2400"/>
              </a:spcAft>
            </a:pPr>
            <a:r>
              <a:rPr lang="en-US" dirty="0" smtClean="0">
                <a:latin typeface="Calibri" charset="0"/>
                <a:ea typeface="ＭＳ Ｐゴシック" charset="0"/>
                <a:cs typeface="ＭＳ Ｐゴシック" charset="0"/>
              </a:rPr>
              <a:t>Lecture </a:t>
            </a:r>
            <a:r>
              <a:rPr lang="en-US" dirty="0">
                <a:latin typeface="Calibri" charset="0"/>
                <a:ea typeface="ＭＳ Ｐゴシック" charset="0"/>
                <a:cs typeface="ＭＳ Ｐゴシック" charset="0"/>
              </a:rPr>
              <a:t>13: Support vector machines and machine learning on documents</a:t>
            </a:r>
          </a:p>
        </p:txBody>
      </p:sp>
      <p:sp>
        <p:nvSpPr>
          <p:cNvPr id="20482" name="Rectangle 2"/>
          <p:cNvSpPr>
            <a:spLocks noChangeArrowheads="1"/>
          </p:cNvSpPr>
          <p:nvPr/>
        </p:nvSpPr>
        <p:spPr bwMode="auto">
          <a:xfrm>
            <a:off x="1066800" y="6367463"/>
            <a:ext cx="70104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1600">
                <a:solidFill>
                  <a:srgbClr val="139CB7"/>
                </a:solidFill>
              </a:rPr>
              <a:t>[Borrows slides from Ray Mooney]</a:t>
            </a:r>
            <a:endParaRPr lang="en-US" sz="1800">
              <a:solidFill>
                <a:srgbClr val="139CB7"/>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0901629F-1434-A649-A039-99A1FA670394}" type="slidenum">
              <a:rPr lang="en-US" sz="1200">
                <a:solidFill>
                  <a:srgbClr val="898989"/>
                </a:solidFill>
                <a:latin typeface="Calibri" charset="0"/>
              </a:rPr>
              <a:pPr eaLnBrk="1" hangingPunct="1"/>
              <a:t>2</a:t>
            </a:fld>
            <a:endParaRPr lang="en-US" sz="1200">
              <a:solidFill>
                <a:srgbClr val="898989"/>
              </a:solidFill>
              <a:latin typeface="Calibri" charset="0"/>
            </a:endParaRPr>
          </a:p>
        </p:txBody>
      </p:sp>
      <p:sp>
        <p:nvSpPr>
          <p:cNvPr id="21506"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Text classification</a:t>
            </a:r>
          </a:p>
        </p:txBody>
      </p:sp>
      <p:sp>
        <p:nvSpPr>
          <p:cNvPr id="21507"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Last </a:t>
            </a:r>
            <a:r>
              <a:rPr lang="en-US" dirty="0" smtClean="0">
                <a:latin typeface="Calibri" charset="0"/>
                <a:ea typeface="ＭＳ Ｐゴシック" charset="0"/>
                <a:cs typeface="ＭＳ Ｐゴシック" charset="0"/>
              </a:rPr>
              <a:t>lecture: Basic </a:t>
            </a:r>
            <a:r>
              <a:rPr lang="en-US" dirty="0">
                <a:latin typeface="Calibri" charset="0"/>
                <a:ea typeface="ＭＳ Ｐゴシック" charset="0"/>
                <a:cs typeface="ＭＳ Ｐゴシック" charset="0"/>
              </a:rPr>
              <a:t>algorithms for text classification</a:t>
            </a:r>
          </a:p>
          <a:p>
            <a:pPr lvl="1" eaLnBrk="1" hangingPunct="1">
              <a:lnSpc>
                <a:spcPct val="90000"/>
              </a:lnSpc>
            </a:pPr>
            <a:r>
              <a:rPr lang="en-US" dirty="0">
                <a:latin typeface="Calibri" charset="0"/>
                <a:ea typeface="ＭＳ Ｐゴシック" charset="0"/>
              </a:rPr>
              <a:t>Naive Bayes classifier</a:t>
            </a:r>
          </a:p>
          <a:p>
            <a:pPr lvl="2" eaLnBrk="1" hangingPunct="1">
              <a:lnSpc>
                <a:spcPct val="90000"/>
              </a:lnSpc>
            </a:pPr>
            <a:r>
              <a:rPr lang="en-US" dirty="0">
                <a:latin typeface="Calibri" charset="0"/>
                <a:ea typeface="ＭＳ Ｐゴシック" charset="0"/>
              </a:rPr>
              <a:t>Simple, cheap, high bias, linear</a:t>
            </a:r>
          </a:p>
          <a:p>
            <a:pPr lvl="1" eaLnBrk="1" hangingPunct="1">
              <a:lnSpc>
                <a:spcPct val="90000"/>
              </a:lnSpc>
            </a:pPr>
            <a:r>
              <a:rPr lang="en-US" dirty="0">
                <a:latin typeface="Calibri" charset="0"/>
                <a:ea typeface="ＭＳ Ｐゴシック" charset="0"/>
              </a:rPr>
              <a:t>K Nearest Neighbor classification</a:t>
            </a:r>
          </a:p>
          <a:p>
            <a:pPr lvl="2" eaLnBrk="1" hangingPunct="1">
              <a:lnSpc>
                <a:spcPct val="90000"/>
              </a:lnSpc>
            </a:pPr>
            <a:r>
              <a:rPr lang="en-US" dirty="0">
                <a:latin typeface="Calibri" charset="0"/>
                <a:ea typeface="ＭＳ Ｐゴシック" charset="0"/>
              </a:rPr>
              <a:t>Simple, expensive at test time, high variance, non-linear</a:t>
            </a:r>
          </a:p>
          <a:p>
            <a:pPr lvl="1" eaLnBrk="1" hangingPunct="1">
              <a:lnSpc>
                <a:spcPct val="90000"/>
              </a:lnSpc>
            </a:pPr>
            <a:r>
              <a:rPr lang="en-US" dirty="0">
                <a:latin typeface="Calibri" charset="0"/>
                <a:ea typeface="ＭＳ Ｐゴシック" charset="0"/>
              </a:rPr>
              <a:t>Vector space classification: </a:t>
            </a:r>
            <a:r>
              <a:rPr lang="en-US" dirty="0" err="1">
                <a:latin typeface="Calibri" charset="0"/>
                <a:ea typeface="ＭＳ Ｐゴシック" charset="0"/>
              </a:rPr>
              <a:t>Rocchio</a:t>
            </a:r>
            <a:endParaRPr lang="en-US" dirty="0">
              <a:latin typeface="Calibri" charset="0"/>
              <a:ea typeface="ＭＳ Ｐゴシック" charset="0"/>
            </a:endParaRPr>
          </a:p>
          <a:p>
            <a:pPr lvl="2" eaLnBrk="1" hangingPunct="1">
              <a:lnSpc>
                <a:spcPct val="90000"/>
              </a:lnSpc>
            </a:pPr>
            <a:r>
              <a:rPr lang="en-US" dirty="0">
                <a:latin typeface="Calibri" charset="0"/>
                <a:ea typeface="ＭＳ Ｐゴシック" charset="0"/>
              </a:rPr>
              <a:t>Simple linear discriminant classifier; perhaps too simple*</a:t>
            </a:r>
          </a:p>
          <a:p>
            <a:pPr eaLnBrk="1" hangingPunct="1">
              <a:lnSpc>
                <a:spcPct val="90000"/>
              </a:lnSpc>
            </a:pPr>
            <a:r>
              <a:rPr lang="en-US" dirty="0">
                <a:latin typeface="Calibri" charset="0"/>
                <a:ea typeface="ＭＳ Ｐゴシック" charset="0"/>
                <a:cs typeface="ＭＳ Ｐゴシック" charset="0"/>
              </a:rPr>
              <a:t>Today</a:t>
            </a:r>
          </a:p>
          <a:p>
            <a:pPr lvl="1" eaLnBrk="1" hangingPunct="1">
              <a:lnSpc>
                <a:spcPct val="90000"/>
              </a:lnSpc>
            </a:pPr>
            <a:r>
              <a:rPr lang="en-US" dirty="0">
                <a:latin typeface="Calibri" charset="0"/>
                <a:ea typeface="ＭＳ Ｐゴシック" charset="0"/>
              </a:rPr>
              <a:t>Support Vector Machines (SVMs)</a:t>
            </a:r>
          </a:p>
          <a:p>
            <a:pPr lvl="2" eaLnBrk="1" hangingPunct="1">
              <a:lnSpc>
                <a:spcPct val="90000"/>
              </a:lnSpc>
            </a:pPr>
            <a:r>
              <a:rPr lang="en-US" dirty="0" smtClean="0">
                <a:latin typeface="Calibri" charset="0"/>
                <a:ea typeface="ＭＳ Ｐゴシック" charset="0"/>
              </a:rPr>
              <a:t>Including </a:t>
            </a:r>
            <a:r>
              <a:rPr lang="en-US" dirty="0" smtClean="0">
                <a:latin typeface="Calibri" charset="0"/>
                <a:ea typeface="ＭＳ Ｐゴシック" charset="0"/>
              </a:rPr>
              <a:t>soft </a:t>
            </a:r>
            <a:r>
              <a:rPr lang="en-US" dirty="0">
                <a:latin typeface="Calibri" charset="0"/>
                <a:ea typeface="ＭＳ Ｐゴシック" charset="0"/>
              </a:rPr>
              <a:t>margin SVMs and kernels for non-linear classifiers</a:t>
            </a:r>
          </a:p>
          <a:p>
            <a:pPr lvl="1" eaLnBrk="1" hangingPunct="1">
              <a:lnSpc>
                <a:spcPct val="90000"/>
              </a:lnSpc>
            </a:pPr>
            <a:r>
              <a:rPr lang="en-US" dirty="0">
                <a:latin typeface="Calibri" charset="0"/>
                <a:ea typeface="ＭＳ Ｐゴシック" charset="0"/>
              </a:rPr>
              <a:t>Some empirical evaluation and comparison</a:t>
            </a:r>
          </a:p>
          <a:p>
            <a:pPr lvl="1" eaLnBrk="1" hangingPunct="1">
              <a:lnSpc>
                <a:spcPct val="90000"/>
              </a:lnSpc>
            </a:pPr>
            <a:r>
              <a:rPr lang="en-US" dirty="0">
                <a:latin typeface="Calibri" charset="0"/>
                <a:ea typeface="ＭＳ Ｐゴシック" charset="0"/>
              </a:rPr>
              <a:t>Text-specific issues in classification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6922D00-7F1A-734E-A24F-E56CC614C4B1}" type="slidenum">
              <a:rPr lang="en-US" sz="1200">
                <a:solidFill>
                  <a:srgbClr val="898989"/>
                </a:solidFill>
                <a:latin typeface="Calibri" charset="0"/>
              </a:rPr>
              <a:pPr eaLnBrk="1" hangingPunct="1"/>
              <a:t>3</a:t>
            </a:fld>
            <a:endParaRPr lang="en-US" sz="1200">
              <a:solidFill>
                <a:srgbClr val="898989"/>
              </a:solidFill>
              <a:latin typeface="Calibri" charset="0"/>
            </a:endParaRPr>
          </a:p>
        </p:txBody>
      </p:sp>
      <p:sp>
        <p:nvSpPr>
          <p:cNvPr id="23554" name="Rectangle 2"/>
          <p:cNvSpPr>
            <a:spLocks noGrp="1" noChangeArrowheads="1"/>
          </p:cNvSpPr>
          <p:nvPr>
            <p:ph type="title"/>
          </p:nvPr>
        </p:nvSpPr>
        <p:spPr/>
        <p:txBody>
          <a:bodyPr/>
          <a:lstStyle/>
          <a:p>
            <a:pPr eaLnBrk="1" hangingPunct="1"/>
            <a:r>
              <a:rPr lang="en-US" sz="3600" dirty="0">
                <a:latin typeface="Calibri" charset="0"/>
                <a:ea typeface="ＭＳ Ｐゴシック" charset="0"/>
                <a:cs typeface="ＭＳ Ｐゴシック" charset="0"/>
              </a:rPr>
              <a:t>Linear </a:t>
            </a:r>
            <a:r>
              <a:rPr lang="en-US" sz="3600" dirty="0" smtClean="0">
                <a:latin typeface="Calibri" charset="0"/>
                <a:ea typeface="ＭＳ Ｐゴシック" charset="0"/>
                <a:cs typeface="ＭＳ Ｐゴシック" charset="0"/>
              </a:rPr>
              <a:t>classifiers</a:t>
            </a:r>
            <a:r>
              <a:rPr lang="en-US" sz="3600" dirty="0">
                <a:latin typeface="Calibri" charset="0"/>
                <a:ea typeface="ＭＳ Ｐゴシック" charset="0"/>
                <a:cs typeface="ＭＳ Ｐゴシック" charset="0"/>
              </a:rPr>
              <a:t/>
            </a:r>
            <a:br>
              <a:rPr lang="en-US" sz="3600" dirty="0">
                <a:latin typeface="Calibri" charset="0"/>
                <a:ea typeface="ＭＳ Ｐゴシック" charset="0"/>
                <a:cs typeface="ＭＳ Ｐゴシック" charset="0"/>
              </a:rPr>
            </a:br>
            <a:r>
              <a:rPr lang="en-US" sz="3600" dirty="0" smtClean="0">
                <a:latin typeface="Calibri" charset="0"/>
                <a:ea typeface="ＭＳ Ｐゴシック" charset="0"/>
                <a:cs typeface="ＭＳ Ｐゴシック" charset="0"/>
              </a:rPr>
              <a:t>A hyperplane decision boundary</a:t>
            </a:r>
            <a:endParaRPr lang="en-US" sz="3600" dirty="0">
              <a:latin typeface="Calibri" charset="0"/>
              <a:ea typeface="ＭＳ Ｐゴシック" charset="0"/>
              <a:cs typeface="ＭＳ Ｐゴシック" charset="0"/>
            </a:endParaRPr>
          </a:p>
        </p:txBody>
      </p:sp>
      <p:sp>
        <p:nvSpPr>
          <p:cNvPr id="23555" name="Rectangle 3"/>
          <p:cNvSpPr>
            <a:spLocks noGrp="1" noChangeArrowheads="1"/>
          </p:cNvSpPr>
          <p:nvPr>
            <p:ph type="body" sz="half" idx="1"/>
          </p:nvPr>
        </p:nvSpPr>
        <p:spPr>
          <a:xfrm>
            <a:off x="685800" y="1752600"/>
            <a:ext cx="5715000" cy="4876800"/>
          </a:xfrm>
        </p:spPr>
        <p:txBody>
          <a:bodyPr/>
          <a:lstStyle/>
          <a:p>
            <a:pPr eaLnBrk="1" hangingPunct="1"/>
            <a:r>
              <a:rPr lang="en-US" sz="2200" dirty="0">
                <a:latin typeface="Calibri" charset="0"/>
                <a:ea typeface="ＭＳ Ｐゴシック" charset="0"/>
                <a:cs typeface="ＭＳ Ｐゴシック" charset="0"/>
              </a:rPr>
              <a:t>Lots of possible choices for </a:t>
            </a:r>
            <a:r>
              <a:rPr lang="en-US" sz="2200" i="1" dirty="0">
                <a:latin typeface="Calibri" charset="0"/>
                <a:ea typeface="ＭＳ Ｐゴシック" charset="0"/>
                <a:cs typeface="ＭＳ Ｐゴシック" charset="0"/>
              </a:rPr>
              <a:t>a, b, c.</a:t>
            </a:r>
          </a:p>
          <a:p>
            <a:pPr eaLnBrk="1" hangingPunct="1"/>
            <a:r>
              <a:rPr lang="en-US" sz="2200" dirty="0">
                <a:latin typeface="Calibri" charset="0"/>
                <a:ea typeface="ＭＳ Ｐゴシック" charset="0"/>
                <a:cs typeface="ＭＳ Ｐゴシック" charset="0"/>
              </a:rPr>
              <a:t>Some methods find a separating </a:t>
            </a:r>
            <a:r>
              <a:rPr lang="en-US" sz="2200" dirty="0" err="1">
                <a:latin typeface="Calibri" charset="0"/>
                <a:ea typeface="ＭＳ Ｐゴシック" charset="0"/>
                <a:cs typeface="ＭＳ Ｐゴシック" charset="0"/>
              </a:rPr>
              <a:t>hyperplane</a:t>
            </a:r>
            <a:r>
              <a:rPr lang="en-US" sz="2200" dirty="0">
                <a:latin typeface="Calibri" charset="0"/>
                <a:ea typeface="ＭＳ Ｐゴシック" charset="0"/>
                <a:cs typeface="ＭＳ Ｐゴシック" charset="0"/>
              </a:rPr>
              <a:t>, but not the optimal one </a:t>
            </a:r>
            <a:r>
              <a:rPr lang="en-US" sz="1800" dirty="0">
                <a:solidFill>
                  <a:schemeClr val="folHlink"/>
                </a:solidFill>
                <a:latin typeface="Calibri" charset="0"/>
                <a:ea typeface="ＭＳ Ｐゴシック" charset="0"/>
                <a:cs typeface="ＭＳ Ｐゴシック" charset="0"/>
              </a:rPr>
              <a:t>[according to some criterion of expected goodness]</a:t>
            </a:r>
            <a:endParaRPr lang="en-US" sz="2200" dirty="0">
              <a:solidFill>
                <a:schemeClr val="folHlink"/>
              </a:solidFill>
              <a:latin typeface="Calibri" charset="0"/>
              <a:ea typeface="ＭＳ Ｐゴシック" charset="0"/>
              <a:cs typeface="ＭＳ Ｐゴシック" charset="0"/>
            </a:endParaRPr>
          </a:p>
          <a:p>
            <a:pPr lvl="1" eaLnBrk="1" hangingPunct="1"/>
            <a:r>
              <a:rPr lang="en-US" sz="2000" dirty="0">
                <a:latin typeface="Calibri" charset="0"/>
                <a:ea typeface="ＭＳ Ｐゴシック" charset="0"/>
              </a:rPr>
              <a:t>E.g., perceptron</a:t>
            </a:r>
          </a:p>
          <a:p>
            <a:pPr eaLnBrk="1" hangingPunct="1"/>
            <a:r>
              <a:rPr lang="en-US" sz="2200" dirty="0" smtClean="0">
                <a:latin typeface="Calibri" charset="0"/>
                <a:ea typeface="ＭＳ Ｐゴシック" charset="0"/>
                <a:cs typeface="ＭＳ Ｐゴシック" charset="0"/>
              </a:rPr>
              <a:t>A </a:t>
            </a:r>
            <a:r>
              <a:rPr lang="en-US" sz="2200" dirty="0">
                <a:latin typeface="Calibri" charset="0"/>
                <a:ea typeface="ＭＳ Ｐゴシック" charset="0"/>
                <a:cs typeface="ＭＳ Ｐゴシック" charset="0"/>
              </a:rPr>
              <a:t>Support Vector Machine (SVM) finds an optimal</a:t>
            </a:r>
            <a:r>
              <a:rPr lang="en-US" sz="2200" dirty="0">
                <a:solidFill>
                  <a:srgbClr val="6B006A"/>
                </a:solidFill>
                <a:latin typeface="Calibri" charset="0"/>
                <a:ea typeface="ＭＳ Ｐゴシック" charset="0"/>
                <a:cs typeface="ＭＳ Ｐゴシック" charset="0"/>
              </a:rPr>
              <a:t>*</a:t>
            </a:r>
            <a:r>
              <a:rPr lang="en-US" sz="2200" dirty="0">
                <a:latin typeface="Calibri" charset="0"/>
                <a:ea typeface="ＭＳ Ｐゴシック" charset="0"/>
                <a:cs typeface="ＭＳ Ｐゴシック" charset="0"/>
              </a:rPr>
              <a:t> solution.</a:t>
            </a:r>
          </a:p>
          <a:p>
            <a:pPr lvl="1" eaLnBrk="1" hangingPunct="1"/>
            <a:r>
              <a:rPr lang="en-US" sz="2000" dirty="0">
                <a:latin typeface="Calibri" charset="0"/>
                <a:ea typeface="ＭＳ Ｐゴシック" charset="0"/>
              </a:rPr>
              <a:t>Maximizes the distance between the </a:t>
            </a:r>
            <a:r>
              <a:rPr lang="en-US" sz="2000" dirty="0" err="1">
                <a:latin typeface="Calibri" charset="0"/>
                <a:ea typeface="ＭＳ Ｐゴシック" charset="0"/>
              </a:rPr>
              <a:t>hyperplane</a:t>
            </a:r>
            <a:r>
              <a:rPr lang="en-US" sz="2000" dirty="0">
                <a:latin typeface="Calibri" charset="0"/>
                <a:ea typeface="ＭＳ Ｐゴシック" charset="0"/>
              </a:rPr>
              <a:t> and the “difficult points” close to decision boundary</a:t>
            </a:r>
          </a:p>
          <a:p>
            <a:pPr lvl="1" eaLnBrk="1" hangingPunct="1"/>
            <a:r>
              <a:rPr lang="en-US" sz="2000" dirty="0">
                <a:latin typeface="Calibri" charset="0"/>
                <a:ea typeface="ＭＳ Ｐゴシック" charset="0"/>
              </a:rPr>
              <a:t>One intuition: if there are no points near the decision surface, then there are no very uncertain classification </a:t>
            </a:r>
            <a:r>
              <a:rPr lang="en-US" sz="2000" dirty="0" smtClean="0">
                <a:latin typeface="Calibri" charset="0"/>
                <a:ea typeface="ＭＳ Ｐゴシック" charset="0"/>
              </a:rPr>
              <a:t>decisions</a:t>
            </a:r>
          </a:p>
          <a:p>
            <a:pPr lvl="2" eaLnBrk="1" hangingPunct="1"/>
            <a:r>
              <a:rPr lang="en-US" sz="1600" dirty="0" smtClean="0">
                <a:latin typeface="Calibri" charset="0"/>
                <a:ea typeface="ＭＳ Ｐゴシック" charset="0"/>
              </a:rPr>
              <a:t>The decision boundary has a “margin”</a:t>
            </a:r>
            <a:endParaRPr lang="en-US" sz="1600" dirty="0">
              <a:latin typeface="Calibri" charset="0"/>
              <a:ea typeface="ＭＳ Ｐゴシック" charset="0"/>
            </a:endParaRPr>
          </a:p>
        </p:txBody>
      </p:sp>
      <p:pic>
        <p:nvPicPr>
          <p:cNvPr id="23556" name="Picture 4" descr="prabhakarmanyhyperplan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2200" y="4191000"/>
            <a:ext cx="2667000" cy="2324100"/>
          </a:xfrm>
          <a:noFill/>
        </p:spPr>
      </p:pic>
      <p:sp>
        <p:nvSpPr>
          <p:cNvPr id="23557" name="Line 5"/>
          <p:cNvSpPr>
            <a:spLocks noChangeShapeType="1"/>
          </p:cNvSpPr>
          <p:nvPr/>
        </p:nvSpPr>
        <p:spPr bwMode="auto">
          <a:xfrm flipH="1" flipV="1">
            <a:off x="7010400" y="4191000"/>
            <a:ext cx="1905000" cy="2209800"/>
          </a:xfrm>
          <a:prstGeom prst="line">
            <a:avLst/>
          </a:prstGeom>
          <a:noFill/>
          <a:ln w="9525">
            <a:solidFill>
              <a:schemeClr val="tx1"/>
            </a:solidFill>
            <a:miter lim="800000"/>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58" name="Line 6"/>
          <p:cNvSpPr>
            <a:spLocks noChangeShapeType="1"/>
          </p:cNvSpPr>
          <p:nvPr/>
        </p:nvSpPr>
        <p:spPr bwMode="auto">
          <a:xfrm flipH="1">
            <a:off x="7772400" y="4267200"/>
            <a:ext cx="304800" cy="2209800"/>
          </a:xfrm>
          <a:prstGeom prst="line">
            <a:avLst/>
          </a:prstGeom>
          <a:noFill/>
          <a:ln w="9525">
            <a:solidFill>
              <a:srgbClr val="A50021"/>
            </a:solidFill>
            <a:miter lim="800000"/>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59" name="AutoShape 7"/>
          <p:cNvSpPr>
            <a:spLocks noChangeArrowheads="1"/>
          </p:cNvSpPr>
          <p:nvPr/>
        </p:nvSpPr>
        <p:spPr bwMode="auto">
          <a:xfrm>
            <a:off x="6553200" y="2133600"/>
            <a:ext cx="2438400" cy="1905000"/>
          </a:xfrm>
          <a:prstGeom prst="wedgeRectCallout">
            <a:avLst>
              <a:gd name="adj1" fmla="val 2213"/>
              <a:gd name="adj2" fmla="val 77171"/>
            </a:avLst>
          </a:prstGeom>
          <a:solidFill>
            <a:schemeClr val="accent2"/>
          </a:solidFill>
          <a:ln w="9525">
            <a:solidFill>
              <a:schemeClr val="tx1"/>
            </a:solidFill>
            <a:miter lim="800000"/>
            <a:headEnd/>
            <a:tailEnd/>
          </a:ln>
        </p:spPr>
        <p:txBody>
          <a:bodyPr anchor="ctr"/>
          <a:lstStyle/>
          <a:p>
            <a:pPr algn="ctr"/>
            <a:r>
              <a:rPr lang="en-US"/>
              <a:t>This line represents the decision boundary:</a:t>
            </a:r>
          </a:p>
          <a:p>
            <a:pPr algn="ctr"/>
            <a:r>
              <a:rPr lang="en-US" i="1"/>
              <a:t>a</a:t>
            </a:r>
            <a:r>
              <a:rPr lang="en-US" i="1">
                <a:solidFill>
                  <a:srgbClr val="990033"/>
                </a:solidFill>
              </a:rPr>
              <a:t>x</a:t>
            </a:r>
            <a:r>
              <a:rPr lang="en-US" i="1"/>
              <a:t> </a:t>
            </a:r>
            <a:r>
              <a:rPr lang="en-US"/>
              <a:t>+ </a:t>
            </a:r>
            <a:r>
              <a:rPr lang="en-US" i="1"/>
              <a:t>b</a:t>
            </a:r>
            <a:r>
              <a:rPr lang="en-US" i="1">
                <a:solidFill>
                  <a:srgbClr val="990033"/>
                </a:solidFill>
              </a:rPr>
              <a:t>y</a:t>
            </a:r>
            <a:r>
              <a:rPr lang="en-US" i="1"/>
              <a:t> </a:t>
            </a:r>
            <a:r>
              <a:rPr lang="en-US">
                <a:latin typeface="ＭＳ ゴシック" charset="0"/>
                <a:ea typeface="ＭＳ ゴシック" charset="0"/>
                <a:cs typeface="ＭＳ ゴシック" charset="0"/>
              </a:rPr>
              <a:t>−</a:t>
            </a:r>
            <a:r>
              <a:rPr lang="en-US" i="1"/>
              <a:t> c </a:t>
            </a:r>
            <a:r>
              <a:rPr lang="en-US">
                <a:sym typeface="Symbol" charset="0"/>
              </a:rPr>
              <a:t>= 0</a:t>
            </a:r>
            <a:endParaRPr lang="en-US"/>
          </a:p>
        </p:txBody>
      </p:sp>
      <p:sp>
        <p:nvSpPr>
          <p:cNvPr id="23560" name="TextBox 4"/>
          <p:cNvSpPr txBox="1">
            <a:spLocks noChangeArrowheads="1"/>
          </p:cNvSpPr>
          <p:nvPr/>
        </p:nvSpPr>
        <p:spPr bwMode="auto">
          <a:xfrm>
            <a:off x="7620000" y="-33338"/>
            <a:ext cx="8429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Ch. 15</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55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5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3B2935F7-6CE2-3A45-A80C-2CA84786926A}" type="slidenum">
              <a:rPr lang="en-US" sz="1200">
                <a:solidFill>
                  <a:srgbClr val="898989"/>
                </a:solidFill>
                <a:latin typeface="Calibri" charset="0"/>
              </a:rPr>
              <a:pPr eaLnBrk="1" hangingPunct="1"/>
              <a:t>4</a:t>
            </a:fld>
            <a:endParaRPr lang="en-US" sz="1200">
              <a:solidFill>
                <a:srgbClr val="898989"/>
              </a:solidFill>
              <a:latin typeface="Calibri" charset="0"/>
            </a:endParaRPr>
          </a:p>
        </p:txBody>
      </p:sp>
      <p:sp>
        <p:nvSpPr>
          <p:cNvPr id="25602"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Another intuition</a:t>
            </a:r>
          </a:p>
        </p:txBody>
      </p:sp>
      <p:sp>
        <p:nvSpPr>
          <p:cNvPr id="25603" name="Rectangle 19"/>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If you have to place a fat separator between classes, you have less choices, and so  the capacity of the model has been decreased</a:t>
            </a:r>
          </a:p>
          <a:p>
            <a:pPr eaLnBrk="1" hangingPunct="1">
              <a:buFont typeface="Wingdings" charset="0"/>
              <a:buNone/>
            </a:pPr>
            <a:endParaRPr lang="en-US">
              <a:latin typeface="Calibri" charset="0"/>
              <a:ea typeface="ＭＳ Ｐゴシック" charset="0"/>
              <a:cs typeface="ＭＳ Ｐゴシック" charset="0"/>
            </a:endParaRPr>
          </a:p>
        </p:txBody>
      </p:sp>
      <p:sp>
        <p:nvSpPr>
          <p:cNvPr id="25604" name="Oval 3"/>
          <p:cNvSpPr>
            <a:spLocks noChangeArrowheads="1"/>
          </p:cNvSpPr>
          <p:nvPr/>
        </p:nvSpPr>
        <p:spPr bwMode="auto">
          <a:xfrm>
            <a:off x="2133600" y="42672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05" name="Oval 4"/>
          <p:cNvSpPr>
            <a:spLocks noChangeArrowheads="1"/>
          </p:cNvSpPr>
          <p:nvPr/>
        </p:nvSpPr>
        <p:spPr bwMode="auto">
          <a:xfrm>
            <a:off x="4800600" y="4724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5606" name="Oval 5"/>
          <p:cNvSpPr>
            <a:spLocks noChangeArrowheads="1"/>
          </p:cNvSpPr>
          <p:nvPr/>
        </p:nvSpPr>
        <p:spPr bwMode="auto">
          <a:xfrm>
            <a:off x="2286000" y="48006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07" name="Oval 6"/>
          <p:cNvSpPr>
            <a:spLocks noChangeArrowheads="1"/>
          </p:cNvSpPr>
          <p:nvPr/>
        </p:nvSpPr>
        <p:spPr bwMode="auto">
          <a:xfrm>
            <a:off x="2438400" y="58674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08" name="Oval 7"/>
          <p:cNvSpPr>
            <a:spLocks noChangeArrowheads="1"/>
          </p:cNvSpPr>
          <p:nvPr/>
        </p:nvSpPr>
        <p:spPr bwMode="auto">
          <a:xfrm>
            <a:off x="3352800" y="42672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09" name="Oval 8"/>
          <p:cNvSpPr>
            <a:spLocks noChangeArrowheads="1"/>
          </p:cNvSpPr>
          <p:nvPr/>
        </p:nvSpPr>
        <p:spPr bwMode="auto">
          <a:xfrm>
            <a:off x="1828800" y="52578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10" name="Oval 9"/>
          <p:cNvSpPr>
            <a:spLocks noChangeArrowheads="1"/>
          </p:cNvSpPr>
          <p:nvPr/>
        </p:nvSpPr>
        <p:spPr bwMode="auto">
          <a:xfrm>
            <a:off x="2895600" y="50292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11" name="Oval 10"/>
          <p:cNvSpPr>
            <a:spLocks noChangeArrowheads="1"/>
          </p:cNvSpPr>
          <p:nvPr/>
        </p:nvSpPr>
        <p:spPr bwMode="auto">
          <a:xfrm>
            <a:off x="3581400" y="46482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12" name="Oval 11"/>
          <p:cNvSpPr>
            <a:spLocks noChangeArrowheads="1"/>
          </p:cNvSpPr>
          <p:nvPr/>
        </p:nvSpPr>
        <p:spPr bwMode="auto">
          <a:xfrm>
            <a:off x="3200400" y="5867400"/>
            <a:ext cx="152400" cy="152400"/>
          </a:xfrm>
          <a:prstGeom prst="ellipse">
            <a:avLst/>
          </a:prstGeom>
          <a:solidFill>
            <a:srgbClr val="990033"/>
          </a:solidFill>
          <a:ln w="9525">
            <a:solidFill>
              <a:schemeClr val="tx1"/>
            </a:solidFill>
            <a:round/>
            <a:headEnd/>
            <a:tailEnd/>
          </a:ln>
        </p:spPr>
        <p:txBody>
          <a:bodyPr wrap="none" anchor="ctr"/>
          <a:lstStyle/>
          <a:p>
            <a:endParaRPr lang="en-US"/>
          </a:p>
        </p:txBody>
      </p:sp>
      <p:sp>
        <p:nvSpPr>
          <p:cNvPr id="25613" name="Oval 12"/>
          <p:cNvSpPr>
            <a:spLocks noChangeArrowheads="1"/>
          </p:cNvSpPr>
          <p:nvPr/>
        </p:nvSpPr>
        <p:spPr bwMode="auto">
          <a:xfrm>
            <a:off x="5105400" y="5334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5614" name="Oval 13"/>
          <p:cNvSpPr>
            <a:spLocks noChangeArrowheads="1"/>
          </p:cNvSpPr>
          <p:nvPr/>
        </p:nvSpPr>
        <p:spPr bwMode="auto">
          <a:xfrm>
            <a:off x="5257800" y="41148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5615" name="Oval 14"/>
          <p:cNvSpPr>
            <a:spLocks noChangeArrowheads="1"/>
          </p:cNvSpPr>
          <p:nvPr/>
        </p:nvSpPr>
        <p:spPr bwMode="auto">
          <a:xfrm>
            <a:off x="6324600" y="4267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5616" name="Oval 15"/>
          <p:cNvSpPr>
            <a:spLocks noChangeArrowheads="1"/>
          </p:cNvSpPr>
          <p:nvPr/>
        </p:nvSpPr>
        <p:spPr bwMode="auto">
          <a:xfrm>
            <a:off x="5562600" y="4419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5617" name="Rectangle 21"/>
          <p:cNvSpPr>
            <a:spLocks noChangeArrowheads="1"/>
          </p:cNvSpPr>
          <p:nvPr/>
        </p:nvSpPr>
        <p:spPr bwMode="auto">
          <a:xfrm>
            <a:off x="3810000" y="3276600"/>
            <a:ext cx="914400" cy="3429000"/>
          </a:xfrm>
          <a:prstGeom prst="rect">
            <a:avLst/>
          </a:prstGeom>
          <a:solidFill>
            <a:srgbClr val="00A000"/>
          </a:solidFill>
          <a:ln w="9525">
            <a:solidFill>
              <a:schemeClr val="tx1"/>
            </a:solidFill>
            <a:miter lim="800000"/>
            <a:headEnd/>
            <a:tailEnd/>
          </a:ln>
        </p:spPr>
        <p:txBody>
          <a:bodyPr wrap="none" anchor="ctr"/>
          <a:lstStyle/>
          <a:p>
            <a:endParaRPr lang="en-US"/>
          </a:p>
        </p:txBody>
      </p:sp>
      <p:sp>
        <p:nvSpPr>
          <p:cNvPr id="952342" name="Rectangle 22"/>
          <p:cNvSpPr>
            <a:spLocks noChangeArrowheads="1"/>
          </p:cNvSpPr>
          <p:nvPr/>
        </p:nvSpPr>
        <p:spPr bwMode="auto">
          <a:xfrm rot="1200000">
            <a:off x="3810000" y="3200400"/>
            <a:ext cx="914400" cy="3429000"/>
          </a:xfrm>
          <a:prstGeom prst="rect">
            <a:avLst/>
          </a:prstGeom>
          <a:solidFill>
            <a:srgbClr val="00A000"/>
          </a:solidFill>
          <a:ln w="9525">
            <a:solidFill>
              <a:schemeClr val="tx1"/>
            </a:solidFill>
            <a:miter lim="800000"/>
            <a:headEnd/>
            <a:tailEnd/>
          </a:ln>
        </p:spPr>
        <p:txBody>
          <a:bodyPr wrap="none" anchor="ctr"/>
          <a:lstStyle/>
          <a:p>
            <a:endParaRPr lang="en-US"/>
          </a:p>
        </p:txBody>
      </p:sp>
      <p:sp>
        <p:nvSpPr>
          <p:cNvPr id="952343" name="Rectangle 23"/>
          <p:cNvSpPr>
            <a:spLocks noChangeArrowheads="1"/>
          </p:cNvSpPr>
          <p:nvPr/>
        </p:nvSpPr>
        <p:spPr bwMode="auto">
          <a:xfrm rot="-1200000">
            <a:off x="3886200" y="3124200"/>
            <a:ext cx="914400" cy="3429000"/>
          </a:xfrm>
          <a:prstGeom prst="rect">
            <a:avLst/>
          </a:prstGeom>
          <a:solidFill>
            <a:srgbClr val="00A000"/>
          </a:solidFill>
          <a:ln w="9525">
            <a:solidFill>
              <a:schemeClr val="tx1"/>
            </a:solidFill>
            <a:miter lim="800000"/>
            <a:headEnd/>
            <a:tailEnd/>
          </a:ln>
        </p:spPr>
        <p:txBody>
          <a:bodyPr wrap="none" anchor="ctr"/>
          <a:lstStyle/>
          <a:p>
            <a:endParaRPr lang="en-US"/>
          </a:p>
        </p:txBody>
      </p:sp>
      <p:sp>
        <p:nvSpPr>
          <p:cNvPr id="25620"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cxnSp>
        <p:nvCxnSpPr>
          <p:cNvPr id="3" name="Straight Connector 2"/>
          <p:cNvCxnSpPr/>
          <p:nvPr/>
        </p:nvCxnSpPr>
        <p:spPr>
          <a:xfrm flipV="1">
            <a:off x="2895600" y="3352800"/>
            <a:ext cx="3048000" cy="3200400"/>
          </a:xfrm>
          <a:prstGeom prst="line">
            <a:avLst/>
          </a:prstGeom>
          <a:ln w="57150" cmpd="sng">
            <a:solidFill>
              <a:schemeClr val="accent2"/>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23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523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2" grpId="0" animBg="1"/>
      <p:bldP spid="9523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0767D83-65B6-D940-A9A3-FDD258700FF7}" type="slidenum">
              <a:rPr lang="en-US" sz="1200">
                <a:solidFill>
                  <a:srgbClr val="898989"/>
                </a:solidFill>
                <a:latin typeface="Calibri" charset="0"/>
              </a:rPr>
              <a:pPr eaLnBrk="1" hangingPunct="1"/>
              <a:t>5</a:t>
            </a:fld>
            <a:endParaRPr lang="en-US" sz="1200">
              <a:solidFill>
                <a:srgbClr val="898989"/>
              </a:solidFill>
              <a:latin typeface="Calibri" charset="0"/>
            </a:endParaRPr>
          </a:p>
        </p:txBody>
      </p:sp>
      <p:sp>
        <p:nvSpPr>
          <p:cNvPr id="2662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Support Vector Machine (SVM)</a:t>
            </a:r>
          </a:p>
        </p:txBody>
      </p:sp>
      <p:sp>
        <p:nvSpPr>
          <p:cNvPr id="26627" name="Oval 4"/>
          <p:cNvSpPr>
            <a:spLocks noChangeArrowheads="1"/>
          </p:cNvSpPr>
          <p:nvPr/>
        </p:nvSpPr>
        <p:spPr bwMode="auto">
          <a:xfrm>
            <a:off x="7162800" y="2438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28" name="Oval 5"/>
          <p:cNvSpPr>
            <a:spLocks noChangeArrowheads="1"/>
          </p:cNvSpPr>
          <p:nvPr/>
        </p:nvSpPr>
        <p:spPr bwMode="auto">
          <a:xfrm>
            <a:off x="7467600" y="2743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29" name="Oval 6"/>
          <p:cNvSpPr>
            <a:spLocks noChangeArrowheads="1"/>
          </p:cNvSpPr>
          <p:nvPr/>
        </p:nvSpPr>
        <p:spPr bwMode="auto">
          <a:xfrm>
            <a:off x="7315200" y="29718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30" name="Oval 7"/>
          <p:cNvSpPr>
            <a:spLocks noChangeArrowheads="1"/>
          </p:cNvSpPr>
          <p:nvPr/>
        </p:nvSpPr>
        <p:spPr bwMode="auto">
          <a:xfrm>
            <a:off x="7772400" y="3048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31" name="Oval 8"/>
          <p:cNvSpPr>
            <a:spLocks noChangeArrowheads="1"/>
          </p:cNvSpPr>
          <p:nvPr/>
        </p:nvSpPr>
        <p:spPr bwMode="auto">
          <a:xfrm>
            <a:off x="7543800" y="3200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32" name="Oval 9"/>
          <p:cNvSpPr>
            <a:spLocks noChangeArrowheads="1"/>
          </p:cNvSpPr>
          <p:nvPr/>
        </p:nvSpPr>
        <p:spPr bwMode="auto">
          <a:xfrm>
            <a:off x="7467600" y="2438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33" name="Oval 10"/>
          <p:cNvSpPr>
            <a:spLocks noChangeArrowheads="1"/>
          </p:cNvSpPr>
          <p:nvPr/>
        </p:nvSpPr>
        <p:spPr bwMode="auto">
          <a:xfrm>
            <a:off x="6858000" y="2514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34" name="Rectangle 11"/>
          <p:cNvSpPr>
            <a:spLocks noChangeArrowheads="1"/>
          </p:cNvSpPr>
          <p:nvPr/>
        </p:nvSpPr>
        <p:spPr bwMode="auto">
          <a:xfrm>
            <a:off x="6248400" y="35052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35" name="Rectangle 12"/>
          <p:cNvSpPr>
            <a:spLocks noChangeArrowheads="1"/>
          </p:cNvSpPr>
          <p:nvPr/>
        </p:nvSpPr>
        <p:spPr bwMode="auto">
          <a:xfrm>
            <a:off x="6400800" y="42672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36" name="Rectangle 13"/>
          <p:cNvSpPr>
            <a:spLocks noChangeArrowheads="1"/>
          </p:cNvSpPr>
          <p:nvPr/>
        </p:nvSpPr>
        <p:spPr bwMode="auto">
          <a:xfrm>
            <a:off x="6553200" y="38100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37" name="Rectangle 14"/>
          <p:cNvSpPr>
            <a:spLocks noChangeArrowheads="1"/>
          </p:cNvSpPr>
          <p:nvPr/>
        </p:nvSpPr>
        <p:spPr bwMode="auto">
          <a:xfrm>
            <a:off x="6858000" y="41148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38" name="Rectangle 15"/>
          <p:cNvSpPr>
            <a:spLocks noChangeArrowheads="1"/>
          </p:cNvSpPr>
          <p:nvPr/>
        </p:nvSpPr>
        <p:spPr bwMode="auto">
          <a:xfrm>
            <a:off x="5943600" y="36576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39" name="Rectangle 16"/>
          <p:cNvSpPr>
            <a:spLocks noChangeArrowheads="1"/>
          </p:cNvSpPr>
          <p:nvPr/>
        </p:nvSpPr>
        <p:spPr bwMode="auto">
          <a:xfrm>
            <a:off x="6248400" y="38862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40" name="Rectangle 17"/>
          <p:cNvSpPr>
            <a:spLocks noChangeArrowheads="1"/>
          </p:cNvSpPr>
          <p:nvPr/>
        </p:nvSpPr>
        <p:spPr bwMode="auto">
          <a:xfrm>
            <a:off x="6019800" y="41148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41" name="Oval 18"/>
          <p:cNvSpPr>
            <a:spLocks noChangeArrowheads="1"/>
          </p:cNvSpPr>
          <p:nvPr/>
        </p:nvSpPr>
        <p:spPr bwMode="auto">
          <a:xfrm>
            <a:off x="7620000" y="2819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42" name="Oval 19"/>
          <p:cNvSpPr>
            <a:spLocks noChangeArrowheads="1"/>
          </p:cNvSpPr>
          <p:nvPr/>
        </p:nvSpPr>
        <p:spPr bwMode="auto">
          <a:xfrm>
            <a:off x="7696200" y="2667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43" name="Oval 20"/>
          <p:cNvSpPr>
            <a:spLocks noChangeArrowheads="1"/>
          </p:cNvSpPr>
          <p:nvPr/>
        </p:nvSpPr>
        <p:spPr bwMode="auto">
          <a:xfrm>
            <a:off x="6896100" y="2895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44" name="Rectangle 21"/>
          <p:cNvSpPr>
            <a:spLocks noChangeArrowheads="1"/>
          </p:cNvSpPr>
          <p:nvPr/>
        </p:nvSpPr>
        <p:spPr bwMode="auto">
          <a:xfrm>
            <a:off x="6553200" y="34417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45" name="Rectangle 22"/>
          <p:cNvSpPr>
            <a:spLocks noChangeArrowheads="1"/>
          </p:cNvSpPr>
          <p:nvPr/>
        </p:nvSpPr>
        <p:spPr bwMode="auto">
          <a:xfrm>
            <a:off x="6858000" y="36576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46" name="Rectangle 23"/>
          <p:cNvSpPr>
            <a:spLocks noChangeArrowheads="1"/>
          </p:cNvSpPr>
          <p:nvPr/>
        </p:nvSpPr>
        <p:spPr bwMode="auto">
          <a:xfrm>
            <a:off x="6248400" y="32004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47" name="Oval 24"/>
          <p:cNvSpPr>
            <a:spLocks noChangeArrowheads="1"/>
          </p:cNvSpPr>
          <p:nvPr/>
        </p:nvSpPr>
        <p:spPr bwMode="auto">
          <a:xfrm>
            <a:off x="7251700" y="31623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48" name="Oval 25"/>
          <p:cNvSpPr>
            <a:spLocks noChangeArrowheads="1"/>
          </p:cNvSpPr>
          <p:nvPr/>
        </p:nvSpPr>
        <p:spPr bwMode="auto">
          <a:xfrm>
            <a:off x="7086600" y="2743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902170" name="Line 26"/>
          <p:cNvSpPr>
            <a:spLocks noChangeShapeType="1"/>
          </p:cNvSpPr>
          <p:nvPr/>
        </p:nvSpPr>
        <p:spPr bwMode="auto">
          <a:xfrm>
            <a:off x="5867400" y="2514600"/>
            <a:ext cx="1981200" cy="1524000"/>
          </a:xfrm>
          <a:prstGeom prst="line">
            <a:avLst/>
          </a:prstGeom>
          <a:noFill/>
          <a:ln w="19050">
            <a:solidFill>
              <a:srgbClr val="990033"/>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 name="Group 46"/>
          <p:cNvGrpSpPr>
            <a:grpSpLocks/>
          </p:cNvGrpSpPr>
          <p:nvPr/>
        </p:nvGrpSpPr>
        <p:grpSpPr bwMode="auto">
          <a:xfrm>
            <a:off x="5638800" y="1562100"/>
            <a:ext cx="2913063" cy="3514725"/>
            <a:chOff x="5638800" y="1562100"/>
            <a:chExt cx="2913546" cy="3514586"/>
          </a:xfrm>
        </p:grpSpPr>
        <p:sp>
          <p:nvSpPr>
            <p:cNvPr id="26667" name="Line 28"/>
            <p:cNvSpPr>
              <a:spLocks noChangeShapeType="1"/>
            </p:cNvSpPr>
            <p:nvPr/>
          </p:nvSpPr>
          <p:spPr bwMode="auto">
            <a:xfrm>
              <a:off x="6096000" y="2286000"/>
              <a:ext cx="1981200" cy="15240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68" name="Line 29"/>
            <p:cNvSpPr>
              <a:spLocks noChangeShapeType="1"/>
            </p:cNvSpPr>
            <p:nvPr/>
          </p:nvSpPr>
          <p:spPr bwMode="auto">
            <a:xfrm>
              <a:off x="5638800" y="2743200"/>
              <a:ext cx="1981200" cy="15240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69" name="Line 32"/>
            <p:cNvSpPr>
              <a:spLocks noChangeShapeType="1"/>
            </p:cNvSpPr>
            <p:nvPr/>
          </p:nvSpPr>
          <p:spPr bwMode="auto">
            <a:xfrm flipH="1">
              <a:off x="6400800" y="1970088"/>
              <a:ext cx="152400" cy="1192212"/>
            </a:xfrm>
            <a:prstGeom prst="line">
              <a:avLst/>
            </a:prstGeom>
            <a:noFill/>
            <a:ln w="1905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70" name="Line 33"/>
            <p:cNvSpPr>
              <a:spLocks noChangeShapeType="1"/>
            </p:cNvSpPr>
            <p:nvPr/>
          </p:nvSpPr>
          <p:spPr bwMode="auto">
            <a:xfrm>
              <a:off x="6705600" y="1970088"/>
              <a:ext cx="190500" cy="925512"/>
            </a:xfrm>
            <a:prstGeom prst="line">
              <a:avLst/>
            </a:prstGeom>
            <a:noFill/>
            <a:ln w="190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71" name="Line 35"/>
            <p:cNvSpPr>
              <a:spLocks noChangeShapeType="1"/>
            </p:cNvSpPr>
            <p:nvPr/>
          </p:nvSpPr>
          <p:spPr bwMode="auto">
            <a:xfrm flipV="1">
              <a:off x="7518400" y="3657600"/>
              <a:ext cx="361950" cy="522288"/>
            </a:xfrm>
            <a:prstGeom prst="line">
              <a:avLst/>
            </a:prstGeom>
            <a:noFill/>
            <a:ln w="19050">
              <a:solidFill>
                <a:schemeClr val="tx2"/>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72" name="Text Box 31"/>
            <p:cNvSpPr txBox="1">
              <a:spLocks noChangeArrowheads="1"/>
            </p:cNvSpPr>
            <p:nvPr/>
          </p:nvSpPr>
          <p:spPr bwMode="auto">
            <a:xfrm>
              <a:off x="5775348" y="1562100"/>
              <a:ext cx="1829103" cy="400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r>
                <a:rPr lang="en-US" sz="2000">
                  <a:latin typeface="Calibri" charset="0"/>
                </a:rPr>
                <a:t>Support vectors</a:t>
              </a:r>
              <a:endParaRPr lang="en-US">
                <a:latin typeface="Calibri" charset="0"/>
              </a:endParaRPr>
            </a:p>
          </p:txBody>
        </p:sp>
        <p:sp>
          <p:nvSpPr>
            <p:cNvPr id="26673" name="Text Box 36"/>
            <p:cNvSpPr txBox="1">
              <a:spLocks noChangeArrowheads="1"/>
            </p:cNvSpPr>
            <p:nvPr/>
          </p:nvSpPr>
          <p:spPr bwMode="auto">
            <a:xfrm>
              <a:off x="7271021" y="4368689"/>
              <a:ext cx="1281325" cy="707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r>
                <a:rPr lang="en-US" sz="2000">
                  <a:latin typeface="Calibri" charset="0"/>
                </a:rPr>
                <a:t>Maximizes</a:t>
              </a:r>
            </a:p>
            <a:p>
              <a:r>
                <a:rPr lang="en-US" sz="2000">
                  <a:latin typeface="Calibri" charset="0"/>
                </a:rPr>
                <a:t>margin</a:t>
              </a:r>
              <a:endParaRPr lang="en-US">
                <a:latin typeface="Calibri" charset="0"/>
              </a:endParaRPr>
            </a:p>
          </p:txBody>
        </p:sp>
        <p:sp>
          <p:nvSpPr>
            <p:cNvPr id="26674" name="Freeform 37"/>
            <p:cNvSpPr>
              <a:spLocks/>
            </p:cNvSpPr>
            <p:nvPr/>
          </p:nvSpPr>
          <p:spPr bwMode="auto">
            <a:xfrm>
              <a:off x="7800975" y="3797300"/>
              <a:ext cx="174625" cy="630238"/>
            </a:xfrm>
            <a:custGeom>
              <a:avLst/>
              <a:gdLst>
                <a:gd name="T0" fmla="*/ 2147483647 w 110"/>
                <a:gd name="T1" fmla="*/ 2147483647 h 397"/>
                <a:gd name="T2" fmla="*/ 2147483647 w 110"/>
                <a:gd name="T3" fmla="*/ 2147483647 h 397"/>
                <a:gd name="T4" fmla="*/ 2147483647 w 110"/>
                <a:gd name="T5" fmla="*/ 2147483647 h 397"/>
                <a:gd name="T6" fmla="*/ 0 w 110"/>
                <a:gd name="T7" fmla="*/ 0 h 397"/>
                <a:gd name="T8" fmla="*/ 0 60000 65536"/>
                <a:gd name="T9" fmla="*/ 0 60000 65536"/>
                <a:gd name="T10" fmla="*/ 0 60000 65536"/>
                <a:gd name="T11" fmla="*/ 0 60000 65536"/>
                <a:gd name="T12" fmla="*/ 0 w 110"/>
                <a:gd name="T13" fmla="*/ 0 h 397"/>
                <a:gd name="T14" fmla="*/ 110 w 110"/>
                <a:gd name="T15" fmla="*/ 397 h 397"/>
              </a:gdLst>
              <a:ahLst/>
              <a:cxnLst>
                <a:cxn ang="T8">
                  <a:pos x="T0" y="T1"/>
                </a:cxn>
                <a:cxn ang="T9">
                  <a:pos x="T2" y="T3"/>
                </a:cxn>
                <a:cxn ang="T10">
                  <a:pos x="T4" y="T5"/>
                </a:cxn>
                <a:cxn ang="T11">
                  <a:pos x="T6" y="T7"/>
                </a:cxn>
              </a:cxnLst>
              <a:rect l="T12" t="T13" r="T14" b="T15"/>
              <a:pathLst>
                <a:path w="110" h="397">
                  <a:moveTo>
                    <a:pt x="24" y="397"/>
                  </a:moveTo>
                  <a:cubicBezTo>
                    <a:pt x="62" y="331"/>
                    <a:pt x="100" y="265"/>
                    <a:pt x="105" y="211"/>
                  </a:cubicBezTo>
                  <a:cubicBezTo>
                    <a:pt x="110" y="157"/>
                    <a:pt x="74" y="108"/>
                    <a:pt x="57" y="73"/>
                  </a:cubicBezTo>
                  <a:cubicBezTo>
                    <a:pt x="40" y="38"/>
                    <a:pt x="8" y="12"/>
                    <a:pt x="0" y="0"/>
                  </a:cubicBezTo>
                </a:path>
              </a:pathLst>
            </a:custGeom>
            <a:noFill/>
            <a:ln w="1905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902182" name="Line 38"/>
          <p:cNvSpPr>
            <a:spLocks noChangeShapeType="1"/>
          </p:cNvSpPr>
          <p:nvPr/>
        </p:nvSpPr>
        <p:spPr bwMode="auto">
          <a:xfrm>
            <a:off x="6248400" y="2209800"/>
            <a:ext cx="1231900" cy="2044700"/>
          </a:xfrm>
          <a:prstGeom prst="line">
            <a:avLst/>
          </a:prstGeom>
          <a:noFill/>
          <a:ln w="19050">
            <a:solidFill>
              <a:srgbClr val="F79646"/>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2183" name="Line 39"/>
          <p:cNvSpPr>
            <a:spLocks noChangeShapeType="1"/>
          </p:cNvSpPr>
          <p:nvPr/>
        </p:nvSpPr>
        <p:spPr bwMode="auto">
          <a:xfrm>
            <a:off x="5727700" y="2755900"/>
            <a:ext cx="2286000" cy="889000"/>
          </a:xfrm>
          <a:prstGeom prst="line">
            <a:avLst/>
          </a:prstGeom>
          <a:noFill/>
          <a:ln w="19050">
            <a:solidFill>
              <a:schemeClr val="accent6"/>
            </a:solidFill>
            <a:round/>
            <a:headEnd/>
            <a:tailEnd/>
          </a:ln>
        </p:spPr>
        <p:txBody>
          <a:bodyPr wrap="none" anchor="ctr"/>
          <a:lstStyle/>
          <a:p>
            <a:pPr>
              <a:defRPr/>
            </a:pPr>
            <a:endParaRPr lang="en-US">
              <a:ea typeface="Arial Unicode MS" charset="0"/>
              <a:cs typeface="Arial Unicode MS" charset="0"/>
            </a:endParaRPr>
          </a:p>
        </p:txBody>
      </p:sp>
      <p:sp>
        <p:nvSpPr>
          <p:cNvPr id="26653" name="Oval 41"/>
          <p:cNvSpPr>
            <a:spLocks noChangeArrowheads="1"/>
          </p:cNvSpPr>
          <p:nvPr/>
        </p:nvSpPr>
        <p:spPr bwMode="auto">
          <a:xfrm>
            <a:off x="6896100" y="2895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6654" name="Rectangle 42"/>
          <p:cNvSpPr>
            <a:spLocks noChangeArrowheads="1"/>
          </p:cNvSpPr>
          <p:nvPr/>
        </p:nvSpPr>
        <p:spPr bwMode="auto">
          <a:xfrm>
            <a:off x="6553200" y="3441700"/>
            <a:ext cx="152400" cy="152400"/>
          </a:xfrm>
          <a:prstGeom prst="rect">
            <a:avLst/>
          </a:prstGeom>
          <a:solidFill>
            <a:srgbClr val="C0504D"/>
          </a:solidFill>
          <a:ln w="9525">
            <a:solidFill>
              <a:schemeClr val="tx1"/>
            </a:solidFill>
            <a:miter lim="800000"/>
            <a:headEnd/>
            <a:tailEnd/>
          </a:ln>
        </p:spPr>
        <p:txBody>
          <a:bodyPr wrap="none" anchor="ctr"/>
          <a:lstStyle/>
          <a:p>
            <a:endParaRPr lang="en-US"/>
          </a:p>
        </p:txBody>
      </p:sp>
      <p:sp>
        <p:nvSpPr>
          <p:cNvPr id="26655" name="Rectangle 43"/>
          <p:cNvSpPr>
            <a:spLocks noChangeArrowheads="1"/>
          </p:cNvSpPr>
          <p:nvPr/>
        </p:nvSpPr>
        <p:spPr bwMode="auto">
          <a:xfrm>
            <a:off x="6858000" y="3657600"/>
            <a:ext cx="152400" cy="152400"/>
          </a:xfrm>
          <a:prstGeom prst="rect">
            <a:avLst/>
          </a:prstGeom>
          <a:solidFill>
            <a:srgbClr val="C0504D"/>
          </a:solidFill>
          <a:ln w="9525">
            <a:solidFill>
              <a:schemeClr val="tx1"/>
            </a:solidFill>
            <a:miter lim="800000"/>
            <a:headEnd/>
            <a:tailEnd/>
          </a:ln>
        </p:spPr>
        <p:txBody>
          <a:bodyPr wrap="none" anchor="ctr"/>
          <a:lstStyle/>
          <a:p>
            <a:endParaRPr lang="en-US"/>
          </a:p>
        </p:txBody>
      </p:sp>
      <p:sp>
        <p:nvSpPr>
          <p:cNvPr id="26656" name="Rectangle 44"/>
          <p:cNvSpPr>
            <a:spLocks noChangeArrowheads="1"/>
          </p:cNvSpPr>
          <p:nvPr/>
        </p:nvSpPr>
        <p:spPr bwMode="auto">
          <a:xfrm>
            <a:off x="6248400" y="3200400"/>
            <a:ext cx="152400" cy="152400"/>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26657" name="Oval 45"/>
          <p:cNvSpPr>
            <a:spLocks noChangeArrowheads="1"/>
          </p:cNvSpPr>
          <p:nvPr/>
        </p:nvSpPr>
        <p:spPr bwMode="auto">
          <a:xfrm>
            <a:off x="7251700" y="3162300"/>
            <a:ext cx="152400" cy="152400"/>
          </a:xfrm>
          <a:prstGeom prst="ellipse">
            <a:avLst/>
          </a:prstGeom>
          <a:solidFill>
            <a:srgbClr val="437085"/>
          </a:solidFill>
          <a:ln w="9525">
            <a:solidFill>
              <a:schemeClr val="tx1"/>
            </a:solidFill>
            <a:round/>
            <a:headEnd/>
            <a:tailEnd/>
          </a:ln>
        </p:spPr>
        <p:txBody>
          <a:bodyPr wrap="none" anchor="ctr"/>
          <a:lstStyle/>
          <a:p>
            <a:endParaRPr lang="en-US"/>
          </a:p>
        </p:txBody>
      </p:sp>
      <p:sp>
        <p:nvSpPr>
          <p:cNvPr id="26658" name="Rectangle 46"/>
          <p:cNvSpPr>
            <a:spLocks noGrp="1" noChangeArrowheads="1"/>
          </p:cNvSpPr>
          <p:nvPr>
            <p:ph type="body" idx="1"/>
          </p:nvPr>
        </p:nvSpPr>
        <p:spPr>
          <a:xfrm>
            <a:off x="457200" y="1676400"/>
            <a:ext cx="4876800" cy="4876800"/>
          </a:xfrm>
          <a:noFill/>
        </p:spPr>
        <p:txBody>
          <a:bodyPr/>
          <a:lstStyle/>
          <a:p>
            <a:pPr eaLnBrk="1" hangingPunct="1"/>
            <a:r>
              <a:rPr lang="en-US" sz="2400">
                <a:latin typeface="Calibri" charset="0"/>
                <a:ea typeface="ＭＳ Ｐゴシック" charset="0"/>
                <a:cs typeface="ＭＳ Ｐゴシック" charset="0"/>
              </a:rPr>
              <a:t>SVMs maximize the </a:t>
            </a:r>
            <a:r>
              <a:rPr lang="en-US" sz="2400" i="1">
                <a:latin typeface="Calibri" charset="0"/>
                <a:ea typeface="ＭＳ Ｐゴシック" charset="0"/>
                <a:cs typeface="ＭＳ Ｐゴシック" charset="0"/>
              </a:rPr>
              <a:t>margin</a:t>
            </a:r>
            <a:r>
              <a:rPr lang="en-US" sz="2400">
                <a:latin typeface="Calibri" charset="0"/>
                <a:ea typeface="ＭＳ Ｐゴシック" charset="0"/>
                <a:cs typeface="ＭＳ Ｐゴシック" charset="0"/>
              </a:rPr>
              <a:t> around the separating hyperplane.</a:t>
            </a:r>
          </a:p>
          <a:p>
            <a:pPr lvl="2" eaLnBrk="1" hangingPunct="1"/>
            <a:r>
              <a:rPr lang="en-US">
                <a:latin typeface="Calibri" charset="0"/>
                <a:ea typeface="ＭＳ Ｐゴシック" charset="0"/>
              </a:rPr>
              <a:t>A.k.a. large margin classifiers</a:t>
            </a:r>
          </a:p>
          <a:p>
            <a:pPr eaLnBrk="1" hangingPunct="1"/>
            <a:r>
              <a:rPr lang="en-US" sz="2400">
                <a:latin typeface="Calibri" charset="0"/>
                <a:ea typeface="ＭＳ Ｐゴシック" charset="0"/>
                <a:cs typeface="ＭＳ Ｐゴシック" charset="0"/>
              </a:rPr>
              <a:t>The decision function is fully specified by a subset of training samples, </a:t>
            </a:r>
            <a:r>
              <a:rPr lang="en-US" sz="2400" i="1">
                <a:latin typeface="Calibri" charset="0"/>
                <a:ea typeface="ＭＳ Ｐゴシック" charset="0"/>
                <a:cs typeface="ＭＳ Ｐゴシック" charset="0"/>
              </a:rPr>
              <a:t>the support vectors</a:t>
            </a:r>
            <a:r>
              <a:rPr lang="en-US" sz="2400">
                <a:latin typeface="Calibri" charset="0"/>
                <a:ea typeface="ＭＳ Ｐゴシック" charset="0"/>
                <a:cs typeface="ＭＳ Ｐゴシック" charset="0"/>
              </a:rPr>
              <a:t>.</a:t>
            </a:r>
          </a:p>
          <a:p>
            <a:pPr eaLnBrk="1" hangingPunct="1"/>
            <a:r>
              <a:rPr lang="en-US" sz="2400">
                <a:latin typeface="Calibri" charset="0"/>
                <a:ea typeface="ＭＳ Ｐゴシック" charset="0"/>
                <a:cs typeface="ＭＳ Ｐゴシック" charset="0"/>
              </a:rPr>
              <a:t>Solving SVMs is a </a:t>
            </a:r>
            <a:r>
              <a:rPr lang="en-US" sz="2400" i="1">
                <a:latin typeface="Calibri" charset="0"/>
                <a:ea typeface="ＭＳ Ｐゴシック" charset="0"/>
                <a:cs typeface="ＭＳ Ｐゴシック" charset="0"/>
              </a:rPr>
              <a:t>quadratic programming</a:t>
            </a:r>
            <a:r>
              <a:rPr lang="en-US" sz="2400">
                <a:latin typeface="Calibri" charset="0"/>
                <a:ea typeface="ＭＳ Ｐゴシック" charset="0"/>
                <a:cs typeface="ＭＳ Ｐゴシック" charset="0"/>
              </a:rPr>
              <a:t> problem</a:t>
            </a:r>
          </a:p>
          <a:p>
            <a:pPr eaLnBrk="1" hangingPunct="1"/>
            <a:r>
              <a:rPr lang="en-US" sz="2400">
                <a:latin typeface="Calibri" charset="0"/>
                <a:ea typeface="ＭＳ Ｐゴシック" charset="0"/>
                <a:cs typeface="ＭＳ Ｐゴシック" charset="0"/>
              </a:rPr>
              <a:t>Seen by many as the most successful current text classification method</a:t>
            </a:r>
            <a:r>
              <a:rPr lang="en-US" sz="2400">
                <a:solidFill>
                  <a:srgbClr val="6B006A"/>
                </a:solidFill>
                <a:latin typeface="Calibri" charset="0"/>
                <a:ea typeface="ＭＳ Ｐゴシック" charset="0"/>
                <a:cs typeface="ＭＳ Ｐゴシック" charset="0"/>
              </a:rPr>
              <a:t>*</a:t>
            </a:r>
            <a:r>
              <a:rPr lang="en-US" sz="2400">
                <a:latin typeface="Calibri" charset="0"/>
                <a:ea typeface="ＭＳ Ｐゴシック" charset="0"/>
                <a:cs typeface="ＭＳ Ｐゴシック" charset="0"/>
              </a:rPr>
              <a:t> </a:t>
            </a:r>
          </a:p>
        </p:txBody>
      </p:sp>
      <p:sp>
        <p:nvSpPr>
          <p:cNvPr id="26659" name="TextBox 47"/>
          <p:cNvSpPr txBox="1">
            <a:spLocks noChangeArrowheads="1"/>
          </p:cNvSpPr>
          <p:nvPr/>
        </p:nvSpPr>
        <p:spPr bwMode="auto">
          <a:xfrm>
            <a:off x="4572000" y="6197600"/>
            <a:ext cx="35814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6B006A"/>
                </a:solidFill>
              </a:rPr>
              <a:t>*</a:t>
            </a:r>
            <a:r>
              <a:rPr lang="en-US" sz="1600"/>
              <a:t>but other discriminative methods often perform very similarly</a:t>
            </a:r>
          </a:p>
        </p:txBody>
      </p:sp>
      <p:sp>
        <p:nvSpPr>
          <p:cNvPr id="26660"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grpSp>
        <p:nvGrpSpPr>
          <p:cNvPr id="3" name="Group 53"/>
          <p:cNvGrpSpPr>
            <a:grpSpLocks/>
          </p:cNvGrpSpPr>
          <p:nvPr/>
        </p:nvGrpSpPr>
        <p:grpSpPr bwMode="auto">
          <a:xfrm>
            <a:off x="6096000" y="2362200"/>
            <a:ext cx="1828800" cy="2917825"/>
            <a:chOff x="6096000" y="2362200"/>
            <a:chExt cx="1828800" cy="2917686"/>
          </a:xfrm>
        </p:grpSpPr>
        <p:sp>
          <p:nvSpPr>
            <p:cNvPr id="26662" name="Line 38"/>
            <p:cNvSpPr>
              <a:spLocks noChangeShapeType="1"/>
            </p:cNvSpPr>
            <p:nvPr/>
          </p:nvSpPr>
          <p:spPr bwMode="auto">
            <a:xfrm>
              <a:off x="6096000" y="2362200"/>
              <a:ext cx="1231900" cy="20447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63" name="Line 38"/>
            <p:cNvSpPr>
              <a:spLocks noChangeShapeType="1"/>
            </p:cNvSpPr>
            <p:nvPr/>
          </p:nvSpPr>
          <p:spPr bwMode="auto">
            <a:xfrm>
              <a:off x="6692900" y="2514600"/>
              <a:ext cx="1231900" cy="20447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64" name="Line 35"/>
            <p:cNvSpPr>
              <a:spLocks noChangeShapeType="1"/>
            </p:cNvSpPr>
            <p:nvPr/>
          </p:nvSpPr>
          <p:spPr bwMode="auto">
            <a:xfrm flipV="1">
              <a:off x="7162800" y="3886200"/>
              <a:ext cx="381000" cy="228600"/>
            </a:xfrm>
            <a:prstGeom prst="line">
              <a:avLst/>
            </a:prstGeom>
            <a:noFill/>
            <a:ln w="19050">
              <a:solidFill>
                <a:schemeClr val="tx2"/>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65" name="Text Box 36"/>
            <p:cNvSpPr txBox="1">
              <a:spLocks noChangeArrowheads="1"/>
            </p:cNvSpPr>
            <p:nvPr/>
          </p:nvSpPr>
          <p:spPr bwMode="auto">
            <a:xfrm>
              <a:off x="6629400" y="4571895"/>
              <a:ext cx="1184275" cy="7079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r>
                <a:rPr lang="en-US" sz="2000">
                  <a:latin typeface="Calibri" charset="0"/>
                </a:rPr>
                <a:t>Narrower</a:t>
              </a:r>
            </a:p>
            <a:p>
              <a:r>
                <a:rPr lang="en-US" sz="2000">
                  <a:latin typeface="Calibri" charset="0"/>
                </a:rPr>
                <a:t>margin</a:t>
              </a:r>
              <a:endParaRPr lang="en-US">
                <a:latin typeface="Calibri" charset="0"/>
              </a:endParaRPr>
            </a:p>
          </p:txBody>
        </p:sp>
        <p:cxnSp>
          <p:nvCxnSpPr>
            <p:cNvPr id="53" name="Curved Connector 52"/>
            <p:cNvCxnSpPr>
              <a:stCxn id="26665" idx="0"/>
            </p:cNvCxnSpPr>
            <p:nvPr/>
          </p:nvCxnSpPr>
          <p:spPr>
            <a:xfrm rot="5400000" flipH="1" flipV="1">
              <a:off x="7001684" y="4182178"/>
              <a:ext cx="609571" cy="169862"/>
            </a:xfrm>
            <a:prstGeom prst="curved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2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21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0218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499"/>
                                          </p:stCondLst>
                                        </p:cTn>
                                        <p:tgtEl>
                                          <p:spTgt spid="902183"/>
                                        </p:tgtEl>
                                        <p:attrNameLst>
                                          <p:attrName>style.visibility</p:attrName>
                                        </p:attrNameLst>
                                      </p:cBhvr>
                                      <p:to>
                                        <p:strVal val="visible"/>
                                      </p:to>
                                    </p:set>
                                  </p:childTnLst>
                                  <p:subTnLst>
                                    <p:set>
                                      <p:cBhvr override="childStyle">
                                        <p:cTn dur="1" fill="hold" display="0" masterRel="nextClick" afterEffect="1"/>
                                        <p:tgtEl>
                                          <p:spTgt spid="90218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2170" grpId="0" animBg="1"/>
      <p:bldP spid="902182" grpId="0" animBg="1"/>
      <p:bldP spid="90218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5A54C2DC-FC41-D741-8CCC-FF7035D55870}" type="slidenum">
              <a:rPr lang="en-US" sz="1200">
                <a:solidFill>
                  <a:srgbClr val="898989"/>
                </a:solidFill>
                <a:latin typeface="Calibri" charset="0"/>
              </a:rPr>
              <a:pPr eaLnBrk="1" hangingPunct="1"/>
              <a:t>6</a:t>
            </a:fld>
            <a:endParaRPr lang="en-US" sz="1200">
              <a:solidFill>
                <a:srgbClr val="898989"/>
              </a:solidFill>
              <a:latin typeface="Calibri" charset="0"/>
            </a:endParaRPr>
          </a:p>
        </p:txBody>
      </p:sp>
      <p:sp>
        <p:nvSpPr>
          <p:cNvPr id="27650" name="Rectangle 3"/>
          <p:cNvSpPr>
            <a:spLocks noGrp="1" noChangeArrowheads="1"/>
          </p:cNvSpPr>
          <p:nvPr>
            <p:ph type="body" sz="half" idx="1"/>
          </p:nvPr>
        </p:nvSpPr>
        <p:spPr>
          <a:xfrm>
            <a:off x="685800" y="1752600"/>
            <a:ext cx="7924800" cy="4876800"/>
          </a:xfrm>
        </p:spPr>
        <p:txBody>
          <a:bodyPr/>
          <a:lstStyle/>
          <a:p>
            <a:pPr eaLnBrk="1" hangingPunct="1"/>
            <a:r>
              <a:rPr lang="en-US" b="1" dirty="0">
                <a:latin typeface="Calibri" charset="0"/>
                <a:ea typeface="ＭＳ Ｐゴシック" charset="0"/>
                <a:cs typeface="ＭＳ Ｐゴシック" charset="0"/>
              </a:rPr>
              <a:t>w</a:t>
            </a:r>
            <a:r>
              <a:rPr lang="en-US" dirty="0">
                <a:latin typeface="Calibri" charset="0"/>
                <a:ea typeface="ＭＳ Ｐゴシック" charset="0"/>
                <a:cs typeface="ＭＳ Ｐゴシック" charset="0"/>
              </a:rPr>
              <a:t>: decision </a:t>
            </a:r>
            <a:r>
              <a:rPr lang="en-US" dirty="0" err="1">
                <a:latin typeface="Calibri" charset="0"/>
                <a:ea typeface="ＭＳ Ｐゴシック" charset="0"/>
                <a:cs typeface="ＭＳ Ｐゴシック" charset="0"/>
              </a:rPr>
              <a:t>hyperplane</a:t>
            </a:r>
            <a:r>
              <a:rPr lang="en-US" dirty="0">
                <a:latin typeface="Calibri" charset="0"/>
                <a:ea typeface="ＭＳ Ｐゴシック" charset="0"/>
                <a:cs typeface="ＭＳ Ｐゴシック" charset="0"/>
              </a:rPr>
              <a:t> normal vector</a:t>
            </a:r>
          </a:p>
          <a:p>
            <a:pPr eaLnBrk="1" hangingPunct="1"/>
            <a:r>
              <a:rPr lang="en-US" b="1" dirty="0">
                <a:latin typeface="Calibri" charset="0"/>
                <a:ea typeface="ＭＳ Ｐゴシック" charset="0"/>
                <a:cs typeface="ＭＳ Ｐゴシック" charset="0"/>
              </a:rPr>
              <a:t>x</a:t>
            </a:r>
            <a:r>
              <a:rPr lang="en-US" i="1" baseline="-25000" dirty="0">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data point </a:t>
            </a:r>
            <a:r>
              <a:rPr lang="en-US" i="1" dirty="0" err="1">
                <a:latin typeface="Calibri" charset="0"/>
                <a:ea typeface="ＭＳ Ｐゴシック" charset="0"/>
                <a:cs typeface="ＭＳ Ｐゴシック" charset="0"/>
              </a:rPr>
              <a:t>i</a:t>
            </a:r>
            <a:endParaRPr lang="en-US" i="1" dirty="0">
              <a:latin typeface="Calibri" charset="0"/>
              <a:ea typeface="ＭＳ Ｐゴシック" charset="0"/>
              <a:cs typeface="ＭＳ Ｐゴシック" charset="0"/>
            </a:endParaRPr>
          </a:p>
          <a:p>
            <a:pPr eaLnBrk="1" hangingPunct="1"/>
            <a:r>
              <a:rPr lang="en-US" dirty="0" err="1">
                <a:latin typeface="Calibri" charset="0"/>
                <a:ea typeface="ＭＳ Ｐゴシック" charset="0"/>
                <a:cs typeface="ＭＳ Ｐゴシック" charset="0"/>
              </a:rPr>
              <a:t>y</a:t>
            </a:r>
            <a:r>
              <a:rPr lang="en-US" i="1" baseline="-25000" dirty="0" err="1">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class of data point </a:t>
            </a:r>
            <a:r>
              <a:rPr lang="en-US" i="1" dirty="0" err="1">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(+1 or -1)     </a:t>
            </a:r>
            <a:r>
              <a:rPr lang="en-US" sz="2400" dirty="0">
                <a:solidFill>
                  <a:schemeClr val="folHlink"/>
                </a:solidFill>
                <a:latin typeface="Calibri" charset="0"/>
                <a:ea typeface="ＭＳ Ｐゴシック" charset="0"/>
                <a:cs typeface="ＭＳ Ｐゴシック" charset="0"/>
              </a:rPr>
              <a:t>NB: Not 1/0</a:t>
            </a:r>
          </a:p>
          <a:p>
            <a:pPr eaLnBrk="1" hangingPunct="1"/>
            <a:r>
              <a:rPr lang="en-US" sz="2400" dirty="0">
                <a:latin typeface="Calibri" charset="0"/>
                <a:ea typeface="ＭＳ Ｐゴシック" charset="0"/>
                <a:cs typeface="ＭＳ Ｐゴシック" charset="0"/>
              </a:rPr>
              <a:t>Classifier is:			 f(</a:t>
            </a:r>
            <a:r>
              <a:rPr lang="en-US" sz="2400" b="1" dirty="0">
                <a:latin typeface="Calibri" charset="0"/>
                <a:ea typeface="ＭＳ Ｐゴシック" charset="0"/>
                <a:cs typeface="ＭＳ Ｐゴシック" charset="0"/>
              </a:rPr>
              <a:t>x</a:t>
            </a:r>
            <a:r>
              <a:rPr lang="en-US" sz="2400" baseline="-25000" dirty="0">
                <a:latin typeface="Calibri" charset="0"/>
                <a:ea typeface="ＭＳ Ｐゴシック" charset="0"/>
                <a:cs typeface="ＭＳ Ｐゴシック" charset="0"/>
              </a:rPr>
              <a:t>i</a:t>
            </a:r>
            <a:r>
              <a:rPr lang="en-US" sz="2400" dirty="0">
                <a:latin typeface="Calibri" charset="0"/>
                <a:ea typeface="ＭＳ Ｐゴシック" charset="0"/>
                <a:cs typeface="ＭＳ Ｐゴシック" charset="0"/>
              </a:rPr>
              <a:t>) = </a:t>
            </a:r>
            <a:r>
              <a:rPr lang="en-US" sz="2400" baseline="-25000" dirty="0">
                <a:latin typeface="Calibri" charset="0"/>
                <a:ea typeface="ＭＳ Ｐゴシック" charset="0"/>
                <a:cs typeface="ＭＳ Ｐゴシック" charset="0"/>
              </a:rPr>
              <a:t> </a:t>
            </a:r>
            <a:r>
              <a:rPr lang="en-US" sz="2400" dirty="0">
                <a:latin typeface="Calibri" charset="0"/>
                <a:ea typeface="ＭＳ Ｐゴシック" charset="0"/>
                <a:cs typeface="ＭＳ Ｐゴシック" charset="0"/>
              </a:rPr>
              <a:t>sign(</a:t>
            </a:r>
            <a:r>
              <a:rPr lang="en-US" sz="2400" b="1" dirty="0" err="1">
                <a:latin typeface="Calibri" charset="0"/>
                <a:ea typeface="ＭＳ Ｐゴシック" charset="0"/>
                <a:cs typeface="ＭＳ Ｐゴシック" charset="0"/>
              </a:rPr>
              <a:t>w</a:t>
            </a:r>
            <a:r>
              <a:rPr lang="en-US" sz="2400" baseline="30000" dirty="0" err="1">
                <a:latin typeface="Calibri" charset="0"/>
                <a:ea typeface="ＭＳ Ｐゴシック" charset="0"/>
                <a:cs typeface="ＭＳ Ｐゴシック" charset="0"/>
              </a:rPr>
              <a:t>T</a:t>
            </a:r>
            <a:r>
              <a:rPr lang="en-US" sz="2400" b="1" dirty="0" err="1">
                <a:latin typeface="Calibri" charset="0"/>
                <a:ea typeface="ＭＳ Ｐゴシック" charset="0"/>
                <a:cs typeface="ＭＳ Ｐゴシック" charset="0"/>
              </a:rPr>
              <a:t>x</a:t>
            </a:r>
            <a:r>
              <a:rPr lang="en-US" sz="2400" baseline="-25000" dirty="0" err="1">
                <a:latin typeface="Calibri" charset="0"/>
                <a:ea typeface="ＭＳ Ｐゴシック" charset="0"/>
                <a:cs typeface="ＭＳ Ｐゴシック" charset="0"/>
              </a:rPr>
              <a:t>i</a:t>
            </a:r>
            <a:r>
              <a:rPr lang="en-US" sz="2400" dirty="0">
                <a:latin typeface="Calibri" charset="0"/>
                <a:ea typeface="ＭＳ Ｐゴシック" charset="0"/>
                <a:cs typeface="ＭＳ Ｐゴシック" charset="0"/>
              </a:rPr>
              <a:t> + b)</a:t>
            </a:r>
          </a:p>
          <a:p>
            <a:pPr eaLnBrk="1" hangingPunct="1"/>
            <a:r>
              <a:rPr lang="en-US" sz="2400" b="1" dirty="0">
                <a:latin typeface="Calibri" charset="0"/>
                <a:ea typeface="ＭＳ Ｐゴシック" charset="0"/>
                <a:cs typeface="ＭＳ Ｐゴシック" charset="0"/>
              </a:rPr>
              <a:t>Functional margin </a:t>
            </a:r>
            <a:r>
              <a:rPr lang="en-US" sz="2400" dirty="0">
                <a:latin typeface="Calibri" charset="0"/>
                <a:ea typeface="ＭＳ Ｐゴシック" charset="0"/>
                <a:cs typeface="ＭＳ Ｐゴシック" charset="0"/>
              </a:rPr>
              <a:t>of </a:t>
            </a:r>
            <a:r>
              <a:rPr lang="en-US" sz="2400" b="1" dirty="0">
                <a:latin typeface="Calibri" charset="0"/>
                <a:ea typeface="ＭＳ Ｐゴシック" charset="0"/>
                <a:cs typeface="ＭＳ Ｐゴシック" charset="0"/>
              </a:rPr>
              <a:t>x</a:t>
            </a:r>
            <a:r>
              <a:rPr lang="en-US" sz="2400" i="1" baseline="-25000" dirty="0">
                <a:latin typeface="Calibri" charset="0"/>
                <a:ea typeface="ＭＳ Ｐゴシック" charset="0"/>
                <a:cs typeface="ＭＳ Ｐゴシック" charset="0"/>
              </a:rPr>
              <a:t>i</a:t>
            </a:r>
            <a:r>
              <a:rPr lang="en-US" sz="2400" baseline="-25000" dirty="0">
                <a:latin typeface="Calibri" charset="0"/>
                <a:ea typeface="ＭＳ Ｐゴシック" charset="0"/>
                <a:cs typeface="ＭＳ Ｐゴシック" charset="0"/>
              </a:rPr>
              <a:t> </a:t>
            </a:r>
            <a:r>
              <a:rPr lang="en-US" sz="2400" dirty="0">
                <a:latin typeface="Calibri" charset="0"/>
                <a:ea typeface="ＭＳ Ｐゴシック" charset="0"/>
                <a:cs typeface="ＭＳ Ｐゴシック" charset="0"/>
              </a:rPr>
              <a:t>is:		 </a:t>
            </a:r>
            <a:r>
              <a:rPr lang="en-US" sz="2400" dirty="0" err="1">
                <a:latin typeface="Calibri" charset="0"/>
                <a:ea typeface="ＭＳ Ｐゴシック" charset="0"/>
                <a:cs typeface="ＭＳ Ｐゴシック" charset="0"/>
              </a:rPr>
              <a:t>y</a:t>
            </a:r>
            <a:r>
              <a:rPr lang="en-US" baseline="-25000" dirty="0" err="1">
                <a:latin typeface="Calibri" charset="0"/>
                <a:ea typeface="ＭＳ Ｐゴシック" charset="0"/>
                <a:cs typeface="ＭＳ Ｐゴシック" charset="0"/>
              </a:rPr>
              <a:t>i</a:t>
            </a:r>
            <a:r>
              <a:rPr lang="en-US" baseline="-25000" dirty="0">
                <a:latin typeface="Calibri" charset="0"/>
                <a:ea typeface="ＭＳ Ｐゴシック" charset="0"/>
                <a:cs typeface="ＭＳ Ｐゴシック" charset="0"/>
              </a:rPr>
              <a:t> </a:t>
            </a:r>
            <a:r>
              <a:rPr lang="en-US" sz="2400" dirty="0">
                <a:latin typeface="Calibri" charset="0"/>
                <a:ea typeface="ＭＳ Ｐゴシック" charset="0"/>
                <a:cs typeface="ＭＳ Ｐゴシック" charset="0"/>
              </a:rPr>
              <a:t>(</a:t>
            </a:r>
            <a:r>
              <a:rPr lang="en-US" sz="2400" b="1" dirty="0" err="1">
                <a:latin typeface="Calibri" charset="0"/>
                <a:ea typeface="ＭＳ Ｐゴシック" charset="0"/>
                <a:cs typeface="ＭＳ Ｐゴシック" charset="0"/>
              </a:rPr>
              <a:t>w</a:t>
            </a:r>
            <a:r>
              <a:rPr lang="en-US" sz="2400" baseline="30000" dirty="0" err="1">
                <a:latin typeface="Calibri" charset="0"/>
                <a:ea typeface="ＭＳ Ｐゴシック" charset="0"/>
                <a:cs typeface="ＭＳ Ｐゴシック" charset="0"/>
              </a:rPr>
              <a:t>T</a:t>
            </a:r>
            <a:r>
              <a:rPr lang="en-US" sz="2400" b="1" dirty="0" err="1">
                <a:latin typeface="Calibri" charset="0"/>
                <a:ea typeface="ＭＳ Ｐゴシック" charset="0"/>
                <a:cs typeface="ＭＳ Ｐゴシック" charset="0"/>
              </a:rPr>
              <a:t>x</a:t>
            </a:r>
            <a:r>
              <a:rPr lang="en-US" sz="2400" baseline="-25000" dirty="0" err="1">
                <a:latin typeface="Calibri" charset="0"/>
                <a:ea typeface="ＭＳ Ｐゴシック" charset="0"/>
                <a:cs typeface="ＭＳ Ｐゴシック" charset="0"/>
              </a:rPr>
              <a:t>i</a:t>
            </a:r>
            <a:r>
              <a:rPr lang="en-US" sz="2400" dirty="0">
                <a:latin typeface="Calibri" charset="0"/>
                <a:ea typeface="ＭＳ Ｐゴシック" charset="0"/>
                <a:cs typeface="ＭＳ Ｐゴシック" charset="0"/>
              </a:rPr>
              <a:t> + b)</a:t>
            </a:r>
          </a:p>
          <a:p>
            <a:pPr eaLnBrk="1" hangingPunct="1"/>
            <a:r>
              <a:rPr lang="en-US" sz="2400" dirty="0">
                <a:latin typeface="Calibri" charset="0"/>
                <a:ea typeface="ＭＳ Ｐゴシック" charset="0"/>
                <a:cs typeface="ＭＳ Ｐゴシック" charset="0"/>
              </a:rPr>
              <a:t>The functional margin of a dataset is twice the minimum functional margin for any point</a:t>
            </a:r>
          </a:p>
          <a:p>
            <a:pPr lvl="1" eaLnBrk="1" hangingPunct="1"/>
            <a:r>
              <a:rPr lang="en-US" sz="2200" dirty="0">
                <a:latin typeface="Calibri" charset="0"/>
                <a:ea typeface="ＭＳ Ｐゴシック" charset="0"/>
              </a:rPr>
              <a:t>The factor of 2 comes from measuring the whole width of the margin</a:t>
            </a:r>
          </a:p>
          <a:p>
            <a:pPr eaLnBrk="1" hangingPunct="1"/>
            <a:r>
              <a:rPr lang="en-US" sz="2200" b="1" dirty="0">
                <a:latin typeface="Calibri" charset="0"/>
                <a:ea typeface="ＭＳ Ｐゴシック" charset="0"/>
                <a:cs typeface="ＭＳ Ｐゴシック" charset="0"/>
              </a:rPr>
              <a:t>Problem: </a:t>
            </a:r>
            <a:r>
              <a:rPr lang="en-US" sz="2200" dirty="0">
                <a:latin typeface="Calibri" charset="0"/>
                <a:ea typeface="ＭＳ Ｐゴシック" charset="0"/>
                <a:cs typeface="ＭＳ Ｐゴシック" charset="0"/>
              </a:rPr>
              <a:t>we can increase this margin simply by scaling </a:t>
            </a:r>
            <a:r>
              <a:rPr lang="en-US" sz="2200" b="1" dirty="0">
                <a:latin typeface="Calibri" charset="0"/>
                <a:ea typeface="ＭＳ Ｐゴシック" charset="0"/>
                <a:cs typeface="ＭＳ Ｐゴシック" charset="0"/>
              </a:rPr>
              <a:t>w</a:t>
            </a:r>
            <a:r>
              <a:rPr lang="en-US" sz="2200" dirty="0">
                <a:latin typeface="Calibri" charset="0"/>
                <a:ea typeface="ＭＳ Ｐゴシック" charset="0"/>
                <a:cs typeface="ＭＳ Ｐゴシック" charset="0"/>
              </a:rPr>
              <a:t>, </a:t>
            </a:r>
            <a:r>
              <a:rPr lang="en-US" sz="2200" dirty="0" smtClean="0">
                <a:latin typeface="Calibri" charset="0"/>
                <a:ea typeface="ＭＳ Ｐゴシック" charset="0"/>
                <a:cs typeface="ＭＳ Ｐゴシック" charset="0"/>
              </a:rPr>
              <a:t>b…</a:t>
            </a:r>
            <a:r>
              <a:rPr lang="en-US" sz="2200" dirty="0">
                <a:latin typeface="Calibri" charset="0"/>
                <a:ea typeface="ＭＳ Ｐゴシック" charset="0"/>
                <a:cs typeface="ＭＳ Ｐゴシック" charset="0"/>
              </a:rPr>
              <a:t>.</a:t>
            </a:r>
          </a:p>
        </p:txBody>
      </p:sp>
      <p:sp>
        <p:nvSpPr>
          <p:cNvPr id="27651" name="Rectangle 4"/>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Maximum Margin: Formalization</a:t>
            </a:r>
          </a:p>
        </p:txBody>
      </p:sp>
      <p:sp>
        <p:nvSpPr>
          <p:cNvPr id="27652"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5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650">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650">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65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B86377DE-9D38-304E-A707-E7BA4686A12F}" type="slidenum">
              <a:rPr lang="en-US" sz="1200">
                <a:solidFill>
                  <a:srgbClr val="898989"/>
                </a:solidFill>
                <a:latin typeface="Calibri" charset="0"/>
              </a:rPr>
              <a:pPr eaLnBrk="1" hangingPunct="1"/>
              <a:t>7</a:t>
            </a:fld>
            <a:endParaRPr lang="en-US" sz="1200">
              <a:solidFill>
                <a:srgbClr val="898989"/>
              </a:solidFill>
              <a:latin typeface="Calibri" charset="0"/>
            </a:endParaRPr>
          </a:p>
        </p:txBody>
      </p:sp>
      <p:sp>
        <p:nvSpPr>
          <p:cNvPr id="2867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Geometric Margin</a:t>
            </a:r>
          </a:p>
        </p:txBody>
      </p:sp>
      <p:sp>
        <p:nvSpPr>
          <p:cNvPr id="28675" name="Rectangle 3"/>
          <p:cNvSpPr>
            <a:spLocks noGrp="1" noChangeArrowheads="1"/>
          </p:cNvSpPr>
          <p:nvPr>
            <p:ph type="body" idx="1"/>
          </p:nvPr>
        </p:nvSpPr>
        <p:spPr>
          <a:xfrm>
            <a:off x="323850" y="1828800"/>
            <a:ext cx="8648700" cy="4686300"/>
          </a:xfrm>
        </p:spPr>
        <p:txBody>
          <a:bodyPr/>
          <a:lstStyle/>
          <a:p>
            <a:pPr eaLnBrk="1" hangingPunct="1">
              <a:spcBef>
                <a:spcPct val="50000"/>
              </a:spcBef>
            </a:pPr>
            <a:r>
              <a:rPr lang="en-US" sz="2000">
                <a:latin typeface="Calibri" charset="0"/>
                <a:ea typeface="ＭＳ Ｐゴシック" charset="0"/>
                <a:cs typeface="ＭＳ Ｐゴシック" charset="0"/>
              </a:rPr>
              <a:t>Distance from example to the separator is </a:t>
            </a:r>
          </a:p>
          <a:p>
            <a:pPr eaLnBrk="1" hangingPunct="1">
              <a:spcBef>
                <a:spcPct val="50000"/>
              </a:spcBef>
            </a:pPr>
            <a:r>
              <a:rPr lang="en-US" sz="2000">
                <a:latin typeface="Calibri" charset="0"/>
                <a:ea typeface="ＭＳ Ｐゴシック" charset="0"/>
                <a:cs typeface="ＭＳ Ｐゴシック" charset="0"/>
              </a:rPr>
              <a:t>Examples closest to the hyperplane are </a:t>
            </a:r>
            <a:r>
              <a:rPr lang="en-US" sz="2000" b="1" i="1">
                <a:latin typeface="Calibri" charset="0"/>
                <a:ea typeface="ＭＳ Ｐゴシック" charset="0"/>
                <a:cs typeface="ＭＳ Ｐゴシック" charset="0"/>
              </a:rPr>
              <a:t>support vectors</a:t>
            </a:r>
            <a:r>
              <a:rPr lang="en-US" sz="2000">
                <a:latin typeface="Calibri" charset="0"/>
                <a:ea typeface="ＭＳ Ｐゴシック" charset="0"/>
                <a:cs typeface="ＭＳ Ｐゴシック" charset="0"/>
              </a:rPr>
              <a:t>. </a:t>
            </a:r>
          </a:p>
          <a:p>
            <a:pPr eaLnBrk="1" hangingPunct="1">
              <a:spcBef>
                <a:spcPct val="50000"/>
              </a:spcBef>
            </a:pPr>
            <a:r>
              <a:rPr lang="en-US" sz="2000" b="1" i="1">
                <a:latin typeface="Calibri" charset="0"/>
                <a:ea typeface="ＭＳ Ｐゴシック" charset="0"/>
                <a:cs typeface="ＭＳ Ｐゴシック" charset="0"/>
              </a:rPr>
              <a:t>Margin</a:t>
            </a:r>
            <a:r>
              <a:rPr lang="en-US" sz="2000">
                <a:latin typeface="Calibri" charset="0"/>
                <a:ea typeface="ＭＳ Ｐゴシック" charset="0"/>
                <a:cs typeface="ＭＳ Ｐゴシック" charset="0"/>
              </a:rPr>
              <a:t> </a:t>
            </a:r>
            <a:r>
              <a:rPr lang="el-GR" sz="2000" i="1">
                <a:latin typeface="Calibri" charset="0"/>
                <a:ea typeface="ＭＳ Ｐゴシック" charset="0"/>
                <a:cs typeface="Times New Roman" charset="0"/>
              </a:rPr>
              <a:t>ρ</a:t>
            </a:r>
            <a:r>
              <a:rPr lang="en-US" sz="2000">
                <a:latin typeface="Calibri" charset="0"/>
                <a:ea typeface="ＭＳ Ｐゴシック" charset="0"/>
                <a:cs typeface="Times New Roman" charset="0"/>
              </a:rPr>
              <a:t> </a:t>
            </a:r>
            <a:r>
              <a:rPr lang="en-US" sz="2000">
                <a:latin typeface="Calibri" charset="0"/>
                <a:ea typeface="ＭＳ Ｐゴシック" charset="0"/>
                <a:cs typeface="ＭＳ Ｐゴシック" charset="0"/>
              </a:rPr>
              <a:t>of the separator is the width of separation between support vectors of classes.</a:t>
            </a:r>
          </a:p>
        </p:txBody>
      </p:sp>
      <p:sp>
        <p:nvSpPr>
          <p:cNvPr id="28676" name="Line 4"/>
          <p:cNvSpPr>
            <a:spLocks noChangeShapeType="1"/>
          </p:cNvSpPr>
          <p:nvPr/>
        </p:nvSpPr>
        <p:spPr bwMode="auto">
          <a:xfrm flipV="1">
            <a:off x="1447800" y="3663950"/>
            <a:ext cx="0" cy="304165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77" name="Line 5"/>
          <p:cNvSpPr>
            <a:spLocks noChangeShapeType="1"/>
          </p:cNvSpPr>
          <p:nvPr/>
        </p:nvSpPr>
        <p:spPr bwMode="auto">
          <a:xfrm flipV="1">
            <a:off x="1309688" y="6653213"/>
            <a:ext cx="4081462"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78" name="AutoShape 6"/>
          <p:cNvSpPr>
            <a:spLocks noChangeArrowheads="1"/>
          </p:cNvSpPr>
          <p:nvPr/>
        </p:nvSpPr>
        <p:spPr bwMode="auto">
          <a:xfrm>
            <a:off x="2484438" y="44831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79" name="AutoShape 7"/>
          <p:cNvSpPr>
            <a:spLocks noChangeArrowheads="1"/>
          </p:cNvSpPr>
          <p:nvPr/>
        </p:nvSpPr>
        <p:spPr bwMode="auto">
          <a:xfrm>
            <a:off x="1909763" y="48402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80" name="AutoShape 8"/>
          <p:cNvSpPr>
            <a:spLocks noChangeArrowheads="1"/>
          </p:cNvSpPr>
          <p:nvPr/>
        </p:nvSpPr>
        <p:spPr bwMode="auto">
          <a:xfrm>
            <a:off x="2062163" y="53863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81" name="AutoShape 9"/>
          <p:cNvSpPr>
            <a:spLocks noChangeArrowheads="1"/>
          </p:cNvSpPr>
          <p:nvPr/>
        </p:nvSpPr>
        <p:spPr bwMode="auto">
          <a:xfrm>
            <a:off x="1681163" y="58435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82" name="AutoShape 10"/>
          <p:cNvSpPr>
            <a:spLocks noChangeArrowheads="1"/>
          </p:cNvSpPr>
          <p:nvPr/>
        </p:nvSpPr>
        <p:spPr bwMode="auto">
          <a:xfrm>
            <a:off x="2214563" y="42433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83" name="AutoShape 11"/>
          <p:cNvSpPr>
            <a:spLocks noChangeArrowheads="1"/>
          </p:cNvSpPr>
          <p:nvPr/>
        </p:nvSpPr>
        <p:spPr bwMode="auto">
          <a:xfrm>
            <a:off x="1681163" y="51577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84" name="AutoShape 12"/>
          <p:cNvSpPr>
            <a:spLocks noChangeArrowheads="1"/>
          </p:cNvSpPr>
          <p:nvPr/>
        </p:nvSpPr>
        <p:spPr bwMode="auto">
          <a:xfrm>
            <a:off x="1833563" y="53101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85" name="AutoShape 13"/>
          <p:cNvSpPr>
            <a:spLocks noChangeArrowheads="1"/>
          </p:cNvSpPr>
          <p:nvPr/>
        </p:nvSpPr>
        <p:spPr bwMode="auto">
          <a:xfrm>
            <a:off x="25955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86" name="AutoShape 14"/>
          <p:cNvSpPr>
            <a:spLocks noChangeArrowheads="1"/>
          </p:cNvSpPr>
          <p:nvPr/>
        </p:nvSpPr>
        <p:spPr bwMode="auto">
          <a:xfrm>
            <a:off x="3497263" y="49164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87" name="AutoShape 15"/>
          <p:cNvSpPr>
            <a:spLocks noChangeArrowheads="1"/>
          </p:cNvSpPr>
          <p:nvPr/>
        </p:nvSpPr>
        <p:spPr bwMode="auto">
          <a:xfrm>
            <a:off x="3128963" y="58435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88" name="AutoShape 16"/>
          <p:cNvSpPr>
            <a:spLocks noChangeArrowheads="1"/>
          </p:cNvSpPr>
          <p:nvPr/>
        </p:nvSpPr>
        <p:spPr bwMode="auto">
          <a:xfrm>
            <a:off x="4119563" y="58435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89" name="AutoShape 17"/>
          <p:cNvSpPr>
            <a:spLocks noChangeArrowheads="1"/>
          </p:cNvSpPr>
          <p:nvPr/>
        </p:nvSpPr>
        <p:spPr bwMode="auto">
          <a:xfrm>
            <a:off x="2811463" y="63642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90" name="AutoShape 18"/>
          <p:cNvSpPr>
            <a:spLocks noChangeArrowheads="1"/>
          </p:cNvSpPr>
          <p:nvPr/>
        </p:nvSpPr>
        <p:spPr bwMode="auto">
          <a:xfrm>
            <a:off x="3433763" y="52339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91" name="AutoShape 19"/>
          <p:cNvSpPr>
            <a:spLocks noChangeArrowheads="1"/>
          </p:cNvSpPr>
          <p:nvPr/>
        </p:nvSpPr>
        <p:spPr bwMode="auto">
          <a:xfrm>
            <a:off x="2865438" y="5727700"/>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92" name="AutoShape 20"/>
          <p:cNvSpPr>
            <a:spLocks noChangeArrowheads="1"/>
          </p:cNvSpPr>
          <p:nvPr/>
        </p:nvSpPr>
        <p:spPr bwMode="auto">
          <a:xfrm>
            <a:off x="3509963" y="60721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93" name="AutoShape 21"/>
          <p:cNvSpPr>
            <a:spLocks noChangeArrowheads="1"/>
          </p:cNvSpPr>
          <p:nvPr/>
        </p:nvSpPr>
        <p:spPr bwMode="auto">
          <a:xfrm>
            <a:off x="4195763" y="51577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94" name="AutoShape 22"/>
          <p:cNvSpPr>
            <a:spLocks noChangeArrowheads="1"/>
          </p:cNvSpPr>
          <p:nvPr/>
        </p:nvSpPr>
        <p:spPr bwMode="auto">
          <a:xfrm>
            <a:off x="2681288" y="36449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95" name="AutoShape 23"/>
          <p:cNvSpPr>
            <a:spLocks noChangeArrowheads="1"/>
          </p:cNvSpPr>
          <p:nvPr/>
        </p:nvSpPr>
        <p:spPr bwMode="auto">
          <a:xfrm>
            <a:off x="3290888" y="37211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28696" name="AutoShape 24"/>
          <p:cNvSpPr>
            <a:spLocks noChangeArrowheads="1"/>
          </p:cNvSpPr>
          <p:nvPr/>
        </p:nvSpPr>
        <p:spPr bwMode="auto">
          <a:xfrm>
            <a:off x="4357688" y="4483100"/>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28697" name="Line 25"/>
          <p:cNvSpPr>
            <a:spLocks noChangeShapeType="1"/>
          </p:cNvSpPr>
          <p:nvPr/>
        </p:nvSpPr>
        <p:spPr bwMode="auto">
          <a:xfrm flipV="1">
            <a:off x="1909763" y="3644900"/>
            <a:ext cx="2143125" cy="2884488"/>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8" name="Line 26"/>
          <p:cNvSpPr>
            <a:spLocks noChangeShapeType="1"/>
          </p:cNvSpPr>
          <p:nvPr/>
        </p:nvSpPr>
        <p:spPr bwMode="auto">
          <a:xfrm>
            <a:off x="2762250" y="3727450"/>
            <a:ext cx="762000" cy="615950"/>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9" name="Line 27"/>
          <p:cNvSpPr>
            <a:spLocks noChangeShapeType="1"/>
          </p:cNvSpPr>
          <p:nvPr/>
        </p:nvSpPr>
        <p:spPr bwMode="auto">
          <a:xfrm flipH="1" flipV="1">
            <a:off x="3244850" y="4749800"/>
            <a:ext cx="254000" cy="184150"/>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28700" name="Object 2"/>
          <p:cNvGraphicFramePr>
            <a:graphicFrameLocks noChangeAspect="1"/>
          </p:cNvGraphicFramePr>
          <p:nvPr/>
        </p:nvGraphicFramePr>
        <p:xfrm>
          <a:off x="5562600" y="1676400"/>
          <a:ext cx="1358900" cy="730250"/>
        </p:xfrm>
        <a:graphic>
          <a:graphicData uri="http://schemas.openxmlformats.org/presentationml/2006/ole">
            <mc:AlternateContent xmlns:mc="http://schemas.openxmlformats.org/markup-compatibility/2006">
              <mc:Choice xmlns:v="urn:schemas-microsoft-com:vml" Requires="v">
                <p:oleObj spid="_x0000_s28747" name="Equation" r:id="rId4" imgW="876300" imgH="469900" progId="Equation.3">
                  <p:embed/>
                </p:oleObj>
              </mc:Choice>
              <mc:Fallback>
                <p:oleObj name="Equation" r:id="rId4" imgW="876300" imgH="469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676400"/>
                        <a:ext cx="1358900" cy="730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8701" name="Text Box 29"/>
          <p:cNvSpPr txBox="1">
            <a:spLocks noChangeArrowheads="1"/>
          </p:cNvSpPr>
          <p:nvPr/>
        </p:nvSpPr>
        <p:spPr bwMode="auto">
          <a:xfrm>
            <a:off x="2867025" y="3863975"/>
            <a:ext cx="4953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i="1">
                <a:latin typeface="Times New Roman" charset="0"/>
              </a:rPr>
              <a:t>r</a:t>
            </a:r>
          </a:p>
        </p:txBody>
      </p:sp>
      <p:sp>
        <p:nvSpPr>
          <p:cNvPr id="28702" name="Oval 30"/>
          <p:cNvSpPr>
            <a:spLocks noChangeArrowheads="1"/>
          </p:cNvSpPr>
          <p:nvPr/>
        </p:nvSpPr>
        <p:spPr bwMode="auto">
          <a:xfrm>
            <a:off x="2520950" y="4864100"/>
            <a:ext cx="228600" cy="219075"/>
          </a:xfrm>
          <a:prstGeom prst="ellipse">
            <a:avLst/>
          </a:pr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703" name="Oval 31"/>
          <p:cNvSpPr>
            <a:spLocks noChangeArrowheads="1"/>
          </p:cNvSpPr>
          <p:nvPr/>
        </p:nvSpPr>
        <p:spPr bwMode="auto">
          <a:xfrm>
            <a:off x="2794000" y="5659438"/>
            <a:ext cx="228600" cy="219075"/>
          </a:xfrm>
          <a:prstGeom prst="ellipse">
            <a:avLst/>
          </a:prstGeom>
          <a:noFill/>
          <a:ln w="190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704" name="Oval 32"/>
          <p:cNvSpPr>
            <a:spLocks noChangeArrowheads="1"/>
          </p:cNvSpPr>
          <p:nvPr/>
        </p:nvSpPr>
        <p:spPr bwMode="auto">
          <a:xfrm>
            <a:off x="3427413" y="4846638"/>
            <a:ext cx="228600" cy="219075"/>
          </a:xfrm>
          <a:prstGeom prst="ellipse">
            <a:avLst/>
          </a:prstGeom>
          <a:noFill/>
          <a:ln w="190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705" name="Line 33"/>
          <p:cNvSpPr>
            <a:spLocks noChangeShapeType="1"/>
          </p:cNvSpPr>
          <p:nvPr/>
        </p:nvSpPr>
        <p:spPr bwMode="auto">
          <a:xfrm flipH="1" flipV="1">
            <a:off x="2620963" y="5564188"/>
            <a:ext cx="244475" cy="174625"/>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6" name="Line 34"/>
          <p:cNvSpPr>
            <a:spLocks noChangeShapeType="1"/>
          </p:cNvSpPr>
          <p:nvPr/>
        </p:nvSpPr>
        <p:spPr bwMode="auto">
          <a:xfrm flipH="1" flipV="1">
            <a:off x="2673350" y="5002213"/>
            <a:ext cx="234950" cy="179387"/>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7" name="Line 35"/>
          <p:cNvSpPr>
            <a:spLocks noChangeShapeType="1"/>
          </p:cNvSpPr>
          <p:nvPr/>
        </p:nvSpPr>
        <p:spPr bwMode="auto">
          <a:xfrm flipV="1">
            <a:off x="2347913" y="3825875"/>
            <a:ext cx="2009775" cy="26939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8" name="Line 36"/>
          <p:cNvSpPr>
            <a:spLocks noChangeShapeType="1"/>
          </p:cNvSpPr>
          <p:nvPr/>
        </p:nvSpPr>
        <p:spPr bwMode="auto">
          <a:xfrm flipV="1">
            <a:off x="1700213" y="3463925"/>
            <a:ext cx="2066925" cy="27701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9" name="Line 38"/>
          <p:cNvSpPr>
            <a:spLocks noChangeShapeType="1"/>
          </p:cNvSpPr>
          <p:nvPr/>
        </p:nvSpPr>
        <p:spPr bwMode="auto">
          <a:xfrm>
            <a:off x="3714750" y="3530600"/>
            <a:ext cx="552450" cy="419100"/>
          </a:xfrm>
          <a:prstGeom prst="line">
            <a:avLst/>
          </a:prstGeom>
          <a:noFill/>
          <a:ln w="19050">
            <a:solidFill>
              <a:srgbClr val="339966"/>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710" name="Text Box 39"/>
          <p:cNvSpPr txBox="1">
            <a:spLocks noChangeArrowheads="1"/>
          </p:cNvSpPr>
          <p:nvPr/>
        </p:nvSpPr>
        <p:spPr bwMode="auto">
          <a:xfrm>
            <a:off x="3790950" y="3206750"/>
            <a:ext cx="114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l-GR" i="1">
                <a:latin typeface="Times New Roman" charset="0"/>
              </a:rPr>
              <a:t>ρ</a:t>
            </a:r>
            <a:endParaRPr lang="en-US" i="1">
              <a:latin typeface="Times New Roman" charset="0"/>
            </a:endParaRPr>
          </a:p>
        </p:txBody>
      </p:sp>
      <p:sp>
        <p:nvSpPr>
          <p:cNvPr id="28711" name="Text Box 40"/>
          <p:cNvSpPr txBox="1">
            <a:spLocks noChangeArrowheads="1"/>
          </p:cNvSpPr>
          <p:nvPr/>
        </p:nvSpPr>
        <p:spPr bwMode="auto">
          <a:xfrm>
            <a:off x="2514600" y="3276600"/>
            <a:ext cx="3365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i="1"/>
              <a:t>x</a:t>
            </a:r>
          </a:p>
        </p:txBody>
      </p:sp>
      <p:sp>
        <p:nvSpPr>
          <p:cNvPr id="28712" name="Text Box 41"/>
          <p:cNvSpPr txBox="1">
            <a:spLocks noChangeArrowheads="1"/>
          </p:cNvSpPr>
          <p:nvPr/>
        </p:nvSpPr>
        <p:spPr bwMode="auto">
          <a:xfrm>
            <a:off x="3565525" y="4154488"/>
            <a:ext cx="3937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i="1"/>
              <a:t>x</a:t>
            </a:r>
            <a:r>
              <a:rPr lang="en-US" i="1">
                <a:cs typeface="Arial" charset="0"/>
              </a:rPr>
              <a:t>′</a:t>
            </a:r>
            <a:endParaRPr lang="en-US"/>
          </a:p>
        </p:txBody>
      </p:sp>
      <p:sp>
        <p:nvSpPr>
          <p:cNvPr id="28713" name="Line 26"/>
          <p:cNvSpPr>
            <a:spLocks noChangeShapeType="1"/>
          </p:cNvSpPr>
          <p:nvPr/>
        </p:nvSpPr>
        <p:spPr bwMode="auto">
          <a:xfrm>
            <a:off x="685800" y="6019800"/>
            <a:ext cx="762000" cy="615950"/>
          </a:xfrm>
          <a:prstGeom prst="line">
            <a:avLst/>
          </a:prstGeom>
          <a:noFill/>
          <a:ln w="19050">
            <a:solidFill>
              <a:schemeClr val="tx1"/>
            </a:solidFill>
            <a:round/>
            <a:headEnd type="triangle" w="lg" len="med"/>
            <a:tailEnd/>
          </a:ln>
          <a:extLst>
            <a:ext uri="{909E8E84-426E-40dd-AFC4-6F175D3DCCD1}">
              <a14:hiddenFill xmlns:a14="http://schemas.microsoft.com/office/drawing/2010/main" xmlns="">
                <a:noFill/>
              </a14:hiddenFill>
            </a:ext>
          </a:extLst>
        </p:spPr>
        <p:txBody>
          <a:bodyPr/>
          <a:lstStyle/>
          <a:p>
            <a:endParaRPr lang="en-US"/>
          </a:p>
        </p:txBody>
      </p:sp>
      <p:sp>
        <p:nvSpPr>
          <p:cNvPr id="28714" name="TextBox 43"/>
          <p:cNvSpPr txBox="1">
            <a:spLocks noChangeArrowheads="1"/>
          </p:cNvSpPr>
          <p:nvPr/>
        </p:nvSpPr>
        <p:spPr bwMode="auto">
          <a:xfrm>
            <a:off x="457200" y="6172200"/>
            <a:ext cx="3762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800" b="1"/>
              <a:t>w</a:t>
            </a:r>
          </a:p>
        </p:txBody>
      </p:sp>
      <p:sp>
        <p:nvSpPr>
          <p:cNvPr id="28715" name="TextBox 44"/>
          <p:cNvSpPr txBox="1">
            <a:spLocks noChangeArrowheads="1"/>
          </p:cNvSpPr>
          <p:nvPr/>
        </p:nvSpPr>
        <p:spPr bwMode="auto">
          <a:xfrm>
            <a:off x="5029200" y="3429000"/>
            <a:ext cx="3962400" cy="314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defRPr/>
            </a:pPr>
            <a:r>
              <a:rPr lang="en-US" sz="1800" dirty="0" smtClean="0">
                <a:latin typeface="+mn-lt"/>
              </a:rPr>
              <a:t>Derivation of finding </a:t>
            </a:r>
            <a:r>
              <a:rPr lang="en-US" sz="1800" i="1" dirty="0" smtClean="0">
                <a:latin typeface="+mn-lt"/>
              </a:rPr>
              <a:t>r:</a:t>
            </a:r>
            <a:endParaRPr lang="en-US" sz="1800" dirty="0" smtClean="0">
              <a:latin typeface="+mn-lt"/>
            </a:endParaRPr>
          </a:p>
          <a:p>
            <a:pPr eaLnBrk="1" hangingPunct="1">
              <a:defRPr/>
            </a:pPr>
            <a:r>
              <a:rPr lang="en-US" sz="1800" dirty="0" smtClean="0">
                <a:latin typeface="+mn-lt"/>
              </a:rPr>
              <a:t>Dotted line </a:t>
            </a:r>
            <a:r>
              <a:rPr lang="en-US" sz="1800" b="1" dirty="0" smtClean="0">
                <a:latin typeface="+mn-lt"/>
              </a:rPr>
              <a:t>x’ </a:t>
            </a:r>
            <a:r>
              <a:rPr lang="en-US" altLang="ja-JP" sz="1800" dirty="0" smtClean="0">
                <a:latin typeface="+mn-lt"/>
                <a:ea typeface="ＭＳ ゴシック" charset="0"/>
                <a:cs typeface="ＭＳ ゴシック" charset="0"/>
              </a:rPr>
              <a:t>− </a:t>
            </a:r>
            <a:r>
              <a:rPr lang="en-US" altLang="ja-JP" sz="1800" b="1" dirty="0" smtClean="0">
                <a:latin typeface="+mn-lt"/>
              </a:rPr>
              <a:t>x</a:t>
            </a:r>
            <a:r>
              <a:rPr lang="en-US" altLang="ja-JP" sz="1800" dirty="0" smtClean="0">
                <a:latin typeface="+mn-lt"/>
              </a:rPr>
              <a:t> is perpendicular to</a:t>
            </a:r>
          </a:p>
          <a:p>
            <a:pPr eaLnBrk="1" hangingPunct="1">
              <a:defRPr/>
            </a:pPr>
            <a:r>
              <a:rPr lang="en-US" sz="1800" dirty="0" smtClean="0">
                <a:latin typeface="+mn-lt"/>
              </a:rPr>
              <a:t>decision boundary so parallel to </a:t>
            </a:r>
            <a:r>
              <a:rPr lang="en-US" sz="1800" b="1" dirty="0" smtClean="0">
                <a:latin typeface="+mn-lt"/>
              </a:rPr>
              <a:t>w</a:t>
            </a:r>
            <a:r>
              <a:rPr lang="en-US" sz="1800" dirty="0" smtClean="0">
                <a:latin typeface="+mn-lt"/>
              </a:rPr>
              <a:t>.</a:t>
            </a:r>
          </a:p>
          <a:p>
            <a:pPr eaLnBrk="1" hangingPunct="1">
              <a:defRPr/>
            </a:pPr>
            <a:r>
              <a:rPr lang="en-US" sz="1800" dirty="0" smtClean="0">
                <a:latin typeface="+mn-lt"/>
              </a:rPr>
              <a:t>Unit vector is </a:t>
            </a:r>
            <a:r>
              <a:rPr lang="en-US" sz="1800" b="1" dirty="0" smtClean="0">
                <a:latin typeface="+mn-lt"/>
              </a:rPr>
              <a:t>w</a:t>
            </a:r>
            <a:r>
              <a:rPr lang="en-US" sz="1800" dirty="0" smtClean="0">
                <a:latin typeface="+mn-lt"/>
              </a:rPr>
              <a:t>/|</a:t>
            </a:r>
            <a:r>
              <a:rPr lang="en-US" sz="1800" b="1" dirty="0" smtClean="0">
                <a:latin typeface="+mn-lt"/>
              </a:rPr>
              <a:t>w</a:t>
            </a:r>
            <a:r>
              <a:rPr lang="en-US" sz="1800" dirty="0" smtClean="0">
                <a:latin typeface="+mn-lt"/>
              </a:rPr>
              <a:t>|, so line is </a:t>
            </a:r>
            <a:r>
              <a:rPr lang="en-US" sz="1800" dirty="0" err="1" smtClean="0">
                <a:latin typeface="+mn-lt"/>
              </a:rPr>
              <a:t>r</a:t>
            </a:r>
            <a:r>
              <a:rPr lang="en-US" sz="1800" b="1" dirty="0" err="1" smtClean="0">
                <a:latin typeface="+mn-lt"/>
              </a:rPr>
              <a:t>w</a:t>
            </a:r>
            <a:r>
              <a:rPr lang="en-US" sz="1800" dirty="0" smtClean="0">
                <a:latin typeface="+mn-lt"/>
              </a:rPr>
              <a:t>/|</a:t>
            </a:r>
            <a:r>
              <a:rPr lang="en-US" sz="1800" b="1" dirty="0" smtClean="0">
                <a:latin typeface="+mn-lt"/>
              </a:rPr>
              <a:t>w</a:t>
            </a:r>
            <a:r>
              <a:rPr lang="en-US" sz="1800" dirty="0" smtClean="0">
                <a:latin typeface="+mn-lt"/>
              </a:rPr>
              <a:t>|.</a:t>
            </a:r>
          </a:p>
          <a:p>
            <a:pPr eaLnBrk="1" hangingPunct="1">
              <a:defRPr/>
            </a:pPr>
            <a:r>
              <a:rPr lang="en-US" sz="1800" b="1" dirty="0" smtClean="0">
                <a:latin typeface="+mn-lt"/>
              </a:rPr>
              <a:t>x’</a:t>
            </a:r>
            <a:r>
              <a:rPr lang="en-US" altLang="ja-JP" sz="1800" dirty="0" smtClean="0">
                <a:latin typeface="+mn-lt"/>
              </a:rPr>
              <a:t> = </a:t>
            </a:r>
            <a:r>
              <a:rPr lang="en-US" altLang="ja-JP" sz="1800" b="1" dirty="0" smtClean="0">
                <a:latin typeface="+mn-lt"/>
              </a:rPr>
              <a:t>x</a:t>
            </a:r>
            <a:r>
              <a:rPr lang="en-US" altLang="ja-JP" sz="1800" dirty="0" smtClean="0">
                <a:latin typeface="+mn-lt"/>
              </a:rPr>
              <a:t> – </a:t>
            </a:r>
            <a:r>
              <a:rPr lang="en-US" altLang="ja-JP" sz="1800" dirty="0" err="1" smtClean="0">
                <a:latin typeface="+mn-lt"/>
              </a:rPr>
              <a:t>yr</a:t>
            </a:r>
            <a:r>
              <a:rPr lang="en-US" altLang="ja-JP" sz="1800" b="1" dirty="0" err="1" smtClean="0">
                <a:latin typeface="+mn-lt"/>
              </a:rPr>
              <a:t>w</a:t>
            </a:r>
            <a:r>
              <a:rPr lang="en-US" altLang="ja-JP" sz="1800" dirty="0" smtClean="0">
                <a:latin typeface="+mn-lt"/>
              </a:rPr>
              <a:t>/|</a:t>
            </a:r>
            <a:r>
              <a:rPr lang="en-US" altLang="ja-JP" sz="1800" b="1" dirty="0" smtClean="0">
                <a:latin typeface="+mn-lt"/>
              </a:rPr>
              <a:t>w</a:t>
            </a:r>
            <a:r>
              <a:rPr lang="en-US" altLang="ja-JP" sz="1800" dirty="0" smtClean="0">
                <a:latin typeface="+mn-lt"/>
              </a:rPr>
              <a:t>|. </a:t>
            </a:r>
          </a:p>
          <a:p>
            <a:pPr eaLnBrk="1" hangingPunct="1">
              <a:defRPr/>
            </a:pPr>
            <a:r>
              <a:rPr lang="en-US" sz="1800" b="1" dirty="0" smtClean="0">
                <a:latin typeface="+mn-lt"/>
              </a:rPr>
              <a:t>x’</a:t>
            </a:r>
            <a:r>
              <a:rPr lang="en-US" altLang="ja-JP" sz="1800" b="1" dirty="0" smtClean="0">
                <a:latin typeface="+mn-lt"/>
              </a:rPr>
              <a:t> </a:t>
            </a:r>
            <a:r>
              <a:rPr lang="en-US" altLang="ja-JP" sz="1800" dirty="0" smtClean="0">
                <a:latin typeface="+mn-lt"/>
              </a:rPr>
              <a:t>satisfies </a:t>
            </a:r>
            <a:r>
              <a:rPr lang="en-US" altLang="ja-JP" sz="1800" b="1" dirty="0" err="1" smtClean="0">
                <a:latin typeface="+mn-lt"/>
              </a:rPr>
              <a:t>w</a:t>
            </a:r>
            <a:r>
              <a:rPr lang="en-US" altLang="ja-JP" sz="1800" baseline="30000" dirty="0" err="1" smtClean="0">
                <a:latin typeface="+mn-lt"/>
              </a:rPr>
              <a:t>T</a:t>
            </a:r>
            <a:r>
              <a:rPr lang="en-US" altLang="ja-JP" sz="1800" b="1" dirty="0" err="1" smtClean="0">
                <a:latin typeface="+mn-lt"/>
              </a:rPr>
              <a:t>x</a:t>
            </a:r>
            <a:r>
              <a:rPr lang="en-US" altLang="ja-JP" sz="1800" b="1" dirty="0" smtClean="0">
                <a:latin typeface="+mn-lt"/>
              </a:rPr>
              <a:t>’ </a:t>
            </a:r>
            <a:r>
              <a:rPr lang="en-US" altLang="ja-JP" sz="1800" dirty="0" smtClean="0">
                <a:latin typeface="+mn-lt"/>
              </a:rPr>
              <a:t>+ b = 0.</a:t>
            </a:r>
          </a:p>
          <a:p>
            <a:pPr eaLnBrk="1" hangingPunct="1">
              <a:defRPr/>
            </a:pPr>
            <a:r>
              <a:rPr lang="en-US" sz="1800" dirty="0" smtClean="0">
                <a:latin typeface="+mn-lt"/>
              </a:rPr>
              <a:t>So </a:t>
            </a:r>
            <a:r>
              <a:rPr lang="en-US" sz="1800" b="1" dirty="0" err="1" smtClean="0">
                <a:latin typeface="+mn-lt"/>
              </a:rPr>
              <a:t>w</a:t>
            </a:r>
            <a:r>
              <a:rPr lang="en-US" sz="1800" baseline="30000" dirty="0" err="1" smtClean="0">
                <a:latin typeface="+mn-lt"/>
              </a:rPr>
              <a:t>T</a:t>
            </a:r>
            <a:r>
              <a:rPr lang="en-US" sz="1800" dirty="0" smtClean="0">
                <a:latin typeface="+mn-lt"/>
              </a:rPr>
              <a:t>(</a:t>
            </a:r>
            <a:r>
              <a:rPr lang="en-US" sz="1800" b="1" dirty="0" smtClean="0">
                <a:latin typeface="+mn-lt"/>
              </a:rPr>
              <a:t>x</a:t>
            </a:r>
            <a:r>
              <a:rPr lang="en-US" sz="1800" dirty="0" smtClean="0">
                <a:latin typeface="+mn-lt"/>
              </a:rPr>
              <a:t> –</a:t>
            </a:r>
            <a:r>
              <a:rPr lang="en-US" sz="1800" dirty="0" err="1" smtClean="0">
                <a:latin typeface="+mn-lt"/>
              </a:rPr>
              <a:t>yr</a:t>
            </a:r>
            <a:r>
              <a:rPr lang="en-US" sz="1800" b="1" dirty="0" err="1" smtClean="0">
                <a:latin typeface="+mn-lt"/>
              </a:rPr>
              <a:t>w</a:t>
            </a:r>
            <a:r>
              <a:rPr lang="en-US" sz="1800" dirty="0" smtClean="0">
                <a:latin typeface="+mn-lt"/>
              </a:rPr>
              <a:t>/|</a:t>
            </a:r>
            <a:r>
              <a:rPr lang="en-US" sz="1800" b="1" dirty="0" smtClean="0">
                <a:latin typeface="+mn-lt"/>
              </a:rPr>
              <a:t>w</a:t>
            </a:r>
            <a:r>
              <a:rPr lang="en-US" sz="1800" dirty="0" smtClean="0">
                <a:latin typeface="+mn-lt"/>
              </a:rPr>
              <a:t>|) + b = 0</a:t>
            </a:r>
          </a:p>
          <a:p>
            <a:pPr eaLnBrk="1" hangingPunct="1">
              <a:defRPr/>
            </a:pPr>
            <a:r>
              <a:rPr lang="en-US" sz="1800" dirty="0" smtClean="0">
                <a:latin typeface="+mn-lt"/>
              </a:rPr>
              <a:t>Recall that |</a:t>
            </a:r>
            <a:r>
              <a:rPr lang="en-US" sz="1800" b="1" dirty="0" smtClean="0">
                <a:latin typeface="+mn-lt"/>
              </a:rPr>
              <a:t>w</a:t>
            </a:r>
            <a:r>
              <a:rPr lang="en-US" sz="1800" dirty="0" smtClean="0">
                <a:latin typeface="+mn-lt"/>
              </a:rPr>
              <a:t>| = </a:t>
            </a:r>
            <a:r>
              <a:rPr lang="en-US" sz="1800" dirty="0" err="1" smtClean="0">
                <a:latin typeface="+mn-lt"/>
              </a:rPr>
              <a:t>sqrt</a:t>
            </a:r>
            <a:r>
              <a:rPr lang="en-US" sz="1800" dirty="0" smtClean="0">
                <a:latin typeface="+mn-lt"/>
              </a:rPr>
              <a:t>(</a:t>
            </a:r>
            <a:r>
              <a:rPr lang="en-US" sz="1800" b="1" dirty="0" err="1" smtClean="0">
                <a:latin typeface="+mn-lt"/>
              </a:rPr>
              <a:t>w</a:t>
            </a:r>
            <a:r>
              <a:rPr lang="en-US" sz="1800" baseline="30000" dirty="0" err="1" smtClean="0">
                <a:latin typeface="+mn-lt"/>
              </a:rPr>
              <a:t>T</a:t>
            </a:r>
            <a:r>
              <a:rPr lang="en-US" sz="1800" b="1" dirty="0" err="1" smtClean="0">
                <a:latin typeface="+mn-lt"/>
              </a:rPr>
              <a:t>w</a:t>
            </a:r>
            <a:r>
              <a:rPr lang="en-US" sz="1800" dirty="0" smtClean="0">
                <a:latin typeface="+mn-lt"/>
              </a:rPr>
              <a:t>).</a:t>
            </a:r>
          </a:p>
          <a:p>
            <a:pPr eaLnBrk="1" hangingPunct="1">
              <a:defRPr/>
            </a:pPr>
            <a:r>
              <a:rPr lang="en-US" sz="1800" dirty="0" smtClean="0">
                <a:latin typeface="+mn-lt"/>
              </a:rPr>
              <a:t>So </a:t>
            </a:r>
            <a:r>
              <a:rPr lang="en-US" sz="1800" b="1" dirty="0" err="1" smtClean="0">
                <a:latin typeface="+mn-lt"/>
              </a:rPr>
              <a:t>w</a:t>
            </a:r>
            <a:r>
              <a:rPr lang="en-US" sz="1800" baseline="30000" dirty="0" err="1" smtClean="0">
                <a:latin typeface="+mn-lt"/>
              </a:rPr>
              <a:t>T</a:t>
            </a:r>
            <a:r>
              <a:rPr lang="en-US" sz="1800" b="1" dirty="0" err="1" smtClean="0">
                <a:latin typeface="+mn-lt"/>
              </a:rPr>
              <a:t>x</a:t>
            </a:r>
            <a:r>
              <a:rPr lang="en-US" sz="1800" dirty="0" smtClean="0">
                <a:latin typeface="+mn-lt"/>
              </a:rPr>
              <a:t> –</a:t>
            </a:r>
            <a:r>
              <a:rPr lang="en-US" sz="1800" dirty="0" err="1" smtClean="0">
                <a:latin typeface="+mn-lt"/>
              </a:rPr>
              <a:t>yr|</a:t>
            </a:r>
            <a:r>
              <a:rPr lang="en-US" sz="1800" b="1" dirty="0" err="1" smtClean="0">
                <a:latin typeface="+mn-lt"/>
              </a:rPr>
              <a:t>w</a:t>
            </a:r>
            <a:r>
              <a:rPr lang="en-US" sz="1800" dirty="0" smtClean="0">
                <a:latin typeface="+mn-lt"/>
              </a:rPr>
              <a:t>| + b = 0</a:t>
            </a:r>
          </a:p>
          <a:p>
            <a:pPr eaLnBrk="1" hangingPunct="1">
              <a:defRPr/>
            </a:pPr>
            <a:r>
              <a:rPr lang="en-US" sz="1800" dirty="0" smtClean="0">
                <a:latin typeface="+mn-lt"/>
              </a:rPr>
              <a:t>So, solving for r gives:</a:t>
            </a:r>
          </a:p>
          <a:p>
            <a:pPr eaLnBrk="1" hangingPunct="1">
              <a:defRPr/>
            </a:pPr>
            <a:r>
              <a:rPr lang="en-US" sz="1800" dirty="0" smtClean="0">
                <a:latin typeface="+mn-lt"/>
              </a:rPr>
              <a:t>r = y(</a:t>
            </a:r>
            <a:r>
              <a:rPr lang="en-US" sz="1800" b="1" dirty="0" err="1" smtClean="0">
                <a:latin typeface="+mn-lt"/>
              </a:rPr>
              <a:t>w</a:t>
            </a:r>
            <a:r>
              <a:rPr lang="en-US" sz="1800" baseline="30000" dirty="0" err="1" smtClean="0">
                <a:latin typeface="+mn-lt"/>
              </a:rPr>
              <a:t>T</a:t>
            </a:r>
            <a:r>
              <a:rPr lang="en-US" sz="1800" b="1" dirty="0" err="1" smtClean="0">
                <a:latin typeface="+mn-lt"/>
              </a:rPr>
              <a:t>x</a:t>
            </a:r>
            <a:r>
              <a:rPr lang="en-US" sz="1800" dirty="0" smtClean="0">
                <a:latin typeface="+mn-lt"/>
              </a:rPr>
              <a:t> + b)/|</a:t>
            </a:r>
            <a:r>
              <a:rPr lang="en-US" sz="1800" b="1" dirty="0" smtClean="0">
                <a:latin typeface="+mn-lt"/>
              </a:rPr>
              <a:t>w</a:t>
            </a:r>
            <a:r>
              <a:rPr lang="en-US" sz="1800" dirty="0" smtClean="0">
                <a:latin typeface="+mn-lt"/>
              </a:rPr>
              <a:t>|</a:t>
            </a:r>
          </a:p>
        </p:txBody>
      </p:sp>
      <p:sp>
        <p:nvSpPr>
          <p:cNvPr id="28716"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7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19512A8B-3A99-474A-91B8-E1F499F9317B}" type="slidenum">
              <a:rPr lang="en-US" sz="1200">
                <a:solidFill>
                  <a:srgbClr val="898989"/>
                </a:solidFill>
                <a:latin typeface="Calibri" charset="0"/>
              </a:rPr>
              <a:pPr eaLnBrk="1" hangingPunct="1"/>
              <a:t>8</a:t>
            </a:fld>
            <a:endParaRPr lang="en-US" sz="1200">
              <a:solidFill>
                <a:srgbClr val="898989"/>
              </a:solidFill>
              <a:latin typeface="Calibri" charset="0"/>
            </a:endParaRPr>
          </a:p>
        </p:txBody>
      </p:sp>
      <p:sp>
        <p:nvSpPr>
          <p:cNvPr id="30722"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Linear SVM Mathematically</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A different way of looking at things – constrain functional margin</a:t>
            </a:r>
            <a:endParaRPr lang="en-US" sz="2400" dirty="0">
              <a:latin typeface="Calibri" charset="0"/>
              <a:ea typeface="ＭＳ Ｐゴシック" charset="0"/>
              <a:cs typeface="ＭＳ Ｐゴシック" charset="0"/>
            </a:endParaRPr>
          </a:p>
        </p:txBody>
      </p:sp>
      <p:sp>
        <p:nvSpPr>
          <p:cNvPr id="30723" name="Rectangle 3"/>
          <p:cNvSpPr>
            <a:spLocks noGrp="1" noChangeArrowheads="1"/>
          </p:cNvSpPr>
          <p:nvPr>
            <p:ph type="body" idx="1"/>
          </p:nvPr>
        </p:nvSpPr>
        <p:spPr>
          <a:xfrm>
            <a:off x="457200" y="1524000"/>
            <a:ext cx="8375650" cy="5029200"/>
          </a:xfrm>
        </p:spPr>
        <p:txBody>
          <a:bodyPr/>
          <a:lstStyle/>
          <a:p>
            <a:pPr eaLnBrk="1" hangingPunct="1"/>
            <a:r>
              <a:rPr lang="en-US" sz="2000">
                <a:latin typeface="Calibri" charset="0"/>
                <a:ea typeface="ＭＳ Ｐゴシック" charset="0"/>
                <a:cs typeface="ＭＳ Ｐゴシック" charset="0"/>
              </a:rPr>
              <a:t>Assume that the functional margin of each data item is at least 1, then the following two constraints follow for a training set {(</a:t>
            </a:r>
            <a:r>
              <a:rPr lang="en-US" sz="2000" b="1">
                <a:latin typeface="Calibri" charset="0"/>
                <a:ea typeface="ＭＳ Ｐゴシック" charset="0"/>
                <a:cs typeface="ＭＳ Ｐゴシック" charset="0"/>
              </a:rPr>
              <a:t>x</a:t>
            </a:r>
            <a:r>
              <a:rPr lang="en-US" sz="2000" b="1" baseline="-25000">
                <a:latin typeface="Calibri" charset="0"/>
                <a:ea typeface="ＭＳ Ｐゴシック" charset="0"/>
                <a:cs typeface="ＭＳ Ｐゴシック" charset="0"/>
              </a:rPr>
              <a:t>i</a:t>
            </a:r>
            <a:r>
              <a:rPr lang="en-US" sz="2000" b="1">
                <a:latin typeface="Calibri" charset="0"/>
                <a:ea typeface="ＭＳ Ｐゴシック" charset="0"/>
                <a:cs typeface="ＭＳ Ｐゴシック" charset="0"/>
              </a:rPr>
              <a:t> </a:t>
            </a:r>
            <a:r>
              <a:rPr lang="en-US" sz="2000">
                <a:latin typeface="Calibri" charset="0"/>
                <a:ea typeface="ＭＳ Ｐゴシック" charset="0"/>
                <a:cs typeface="ＭＳ Ｐゴシック" charset="0"/>
              </a:rPr>
              <a:t>,</a:t>
            </a:r>
            <a:r>
              <a:rPr lang="en-US" sz="2000" i="1">
                <a:latin typeface="Calibri" charset="0"/>
                <a:ea typeface="ＭＳ Ｐゴシック" charset="0"/>
                <a:cs typeface="ＭＳ Ｐゴシック" charset="0"/>
              </a:rPr>
              <a:t>y</a:t>
            </a:r>
            <a:r>
              <a:rPr lang="en-US" sz="2000" i="1" baseline="-25000">
                <a:latin typeface="Calibri" charset="0"/>
                <a:ea typeface="ＭＳ Ｐゴシック" charset="0"/>
                <a:cs typeface="ＭＳ Ｐゴシック" charset="0"/>
              </a:rPr>
              <a:t>i</a:t>
            </a:r>
            <a:r>
              <a:rPr lang="en-US" sz="2000">
                <a:latin typeface="Calibri" charset="0"/>
                <a:ea typeface="ＭＳ Ｐゴシック" charset="0"/>
                <a:cs typeface="ＭＳ Ｐゴシック" charset="0"/>
              </a:rPr>
              <a:t>)} </a:t>
            </a:r>
          </a:p>
          <a:p>
            <a:pPr eaLnBrk="1" hangingPunct="1"/>
            <a:endParaRPr lang="en-US" sz="2000">
              <a:latin typeface="Calibri" charset="0"/>
              <a:ea typeface="ＭＳ Ｐゴシック" charset="0"/>
              <a:cs typeface="ＭＳ Ｐゴシック" charset="0"/>
            </a:endParaRPr>
          </a:p>
          <a:p>
            <a:pPr eaLnBrk="1" hangingPunct="1"/>
            <a:endParaRPr lang="en-US" sz="2000">
              <a:latin typeface="Calibri" charset="0"/>
              <a:ea typeface="ＭＳ Ｐゴシック" charset="0"/>
              <a:cs typeface="ＭＳ Ｐゴシック" charset="0"/>
            </a:endParaRPr>
          </a:p>
          <a:p>
            <a:pPr eaLnBrk="1" hangingPunct="1"/>
            <a:endParaRPr lang="en-US" sz="2000">
              <a:latin typeface="Calibri" charset="0"/>
              <a:ea typeface="ＭＳ Ｐゴシック" charset="0"/>
              <a:cs typeface="ＭＳ Ｐゴシック" charset="0"/>
            </a:endParaRPr>
          </a:p>
          <a:p>
            <a:pPr eaLnBrk="1" hangingPunct="1"/>
            <a:endParaRPr lang="en-US" sz="2000">
              <a:latin typeface="Calibri" charset="0"/>
              <a:ea typeface="ＭＳ Ｐゴシック" charset="0"/>
              <a:cs typeface="ＭＳ Ｐゴシック" charset="0"/>
            </a:endParaRPr>
          </a:p>
          <a:p>
            <a:pPr eaLnBrk="1" hangingPunct="1"/>
            <a:r>
              <a:rPr lang="en-US" sz="2000">
                <a:latin typeface="Calibri" charset="0"/>
                <a:ea typeface="ＭＳ Ｐゴシック" charset="0"/>
                <a:cs typeface="ＭＳ Ｐゴシック" charset="0"/>
              </a:rPr>
              <a:t>For support vectors, the inequality becomes an equality</a:t>
            </a:r>
          </a:p>
          <a:p>
            <a:pPr eaLnBrk="1" hangingPunct="1"/>
            <a:r>
              <a:rPr lang="en-US" sz="2000">
                <a:latin typeface="Calibri" charset="0"/>
                <a:ea typeface="ＭＳ Ｐゴシック" charset="0"/>
                <a:cs typeface="ＭＳ Ｐゴシック" charset="0"/>
              </a:rPr>
              <a:t>Then, since each example’s distance from the hyperplane is</a:t>
            </a:r>
          </a:p>
          <a:p>
            <a:pPr eaLnBrk="1" hangingPunct="1"/>
            <a:endParaRPr lang="en-US" sz="2000">
              <a:latin typeface="Calibri" charset="0"/>
              <a:ea typeface="ＭＳ Ｐゴシック" charset="0"/>
              <a:cs typeface="ＭＳ Ｐゴシック" charset="0"/>
            </a:endParaRPr>
          </a:p>
          <a:p>
            <a:pPr eaLnBrk="1" hangingPunct="1"/>
            <a:endParaRPr lang="en-US" sz="2000">
              <a:latin typeface="Calibri" charset="0"/>
              <a:ea typeface="ＭＳ Ｐゴシック" charset="0"/>
              <a:cs typeface="ＭＳ Ｐゴシック" charset="0"/>
            </a:endParaRPr>
          </a:p>
          <a:p>
            <a:pPr eaLnBrk="1" hangingPunct="1"/>
            <a:r>
              <a:rPr lang="en-US" sz="2000">
                <a:latin typeface="Calibri" charset="0"/>
                <a:ea typeface="ＭＳ Ｐゴシック" charset="0"/>
                <a:cs typeface="ＭＳ Ｐゴシック" charset="0"/>
              </a:rPr>
              <a:t>The margin is:</a:t>
            </a:r>
          </a:p>
          <a:p>
            <a:pPr eaLnBrk="1" hangingPunct="1"/>
            <a:endParaRPr lang="en-US" sz="2000">
              <a:latin typeface="Calibri" charset="0"/>
              <a:ea typeface="ＭＳ Ｐゴシック" charset="0"/>
              <a:cs typeface="ＭＳ Ｐゴシック" charset="0"/>
            </a:endParaRPr>
          </a:p>
        </p:txBody>
      </p:sp>
      <p:sp>
        <p:nvSpPr>
          <p:cNvPr id="30724" name="Text Box 4"/>
          <p:cNvSpPr txBox="1">
            <a:spLocks noChangeArrowheads="1"/>
          </p:cNvSpPr>
          <p:nvPr/>
        </p:nvSpPr>
        <p:spPr bwMode="auto">
          <a:xfrm>
            <a:off x="2952750" y="2628900"/>
            <a:ext cx="38100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b="1">
                <a:latin typeface="Times New Roman" charset="0"/>
              </a:rPr>
              <a:t>w</a:t>
            </a:r>
            <a:r>
              <a:rPr lang="en-US" b="1" baseline="30000">
                <a:latin typeface="Times New Roman" charset="0"/>
              </a:rPr>
              <a:t>T</a:t>
            </a:r>
            <a:r>
              <a:rPr lang="en-US" b="1">
                <a:latin typeface="Times New Roman" charset="0"/>
              </a:rPr>
              <a:t>x</a:t>
            </a:r>
            <a:r>
              <a:rPr lang="en-US" b="1" baseline="-25000">
                <a:latin typeface="Times New Roman" charset="0"/>
              </a:rPr>
              <a:t>i</a:t>
            </a:r>
            <a:r>
              <a:rPr lang="en-US" b="1">
                <a:latin typeface="Times New Roman" charset="0"/>
              </a:rPr>
              <a:t> </a:t>
            </a:r>
            <a:r>
              <a:rPr lang="en-US">
                <a:latin typeface="Times New Roman" charset="0"/>
              </a:rPr>
              <a:t>+ </a:t>
            </a:r>
            <a:r>
              <a:rPr lang="en-US" i="1">
                <a:latin typeface="Times New Roman" charset="0"/>
              </a:rPr>
              <a:t>b</a:t>
            </a:r>
            <a:r>
              <a:rPr lang="en-US" b="1">
                <a:latin typeface="Times New Roman" charset="0"/>
              </a:rPr>
              <a:t> </a:t>
            </a:r>
            <a:r>
              <a:rPr lang="en-US" b="1">
                <a:latin typeface="Times New Roman" charset="0"/>
                <a:cs typeface="Times New Roman" charset="0"/>
              </a:rPr>
              <a:t>≥ </a:t>
            </a:r>
            <a:r>
              <a:rPr lang="en-US">
                <a:latin typeface="Times New Roman" charset="0"/>
                <a:cs typeface="Times New Roman" charset="0"/>
              </a:rPr>
              <a:t>1    if </a:t>
            </a:r>
            <a:r>
              <a:rPr lang="en-US" i="1">
                <a:latin typeface="Times New Roman" charset="0"/>
                <a:cs typeface="Times New Roman" charset="0"/>
              </a:rPr>
              <a:t>y</a:t>
            </a:r>
            <a:r>
              <a:rPr lang="en-US" i="1" baseline="-25000">
                <a:latin typeface="Times New Roman" charset="0"/>
                <a:cs typeface="Times New Roman" charset="0"/>
              </a:rPr>
              <a:t>i</a:t>
            </a:r>
            <a:r>
              <a:rPr lang="en-US" baseline="-25000">
                <a:latin typeface="Times New Roman" charset="0"/>
                <a:cs typeface="Times New Roman" charset="0"/>
              </a:rPr>
              <a:t> </a:t>
            </a:r>
            <a:r>
              <a:rPr lang="en-US">
                <a:latin typeface="Times New Roman" charset="0"/>
                <a:cs typeface="Times New Roman" charset="0"/>
              </a:rPr>
              <a:t>= 1</a:t>
            </a:r>
          </a:p>
          <a:p>
            <a:pPr eaLnBrk="1" hangingPunct="1">
              <a:spcBef>
                <a:spcPct val="50000"/>
              </a:spcBef>
            </a:pPr>
            <a:r>
              <a:rPr lang="en-US" b="1">
                <a:latin typeface="Times New Roman" charset="0"/>
              </a:rPr>
              <a:t>w</a:t>
            </a:r>
            <a:r>
              <a:rPr lang="en-US" b="1" baseline="30000">
                <a:latin typeface="Times New Roman" charset="0"/>
              </a:rPr>
              <a:t>T</a:t>
            </a:r>
            <a:r>
              <a:rPr lang="en-US" b="1">
                <a:latin typeface="Times New Roman" charset="0"/>
              </a:rPr>
              <a:t>x</a:t>
            </a:r>
            <a:r>
              <a:rPr lang="en-US" b="1" baseline="-25000">
                <a:latin typeface="Times New Roman" charset="0"/>
              </a:rPr>
              <a:t>i</a:t>
            </a:r>
            <a:r>
              <a:rPr lang="en-US" b="1">
                <a:latin typeface="Times New Roman" charset="0"/>
              </a:rPr>
              <a:t> </a:t>
            </a:r>
            <a:r>
              <a:rPr lang="en-US">
                <a:latin typeface="Times New Roman" charset="0"/>
              </a:rPr>
              <a:t>+ </a:t>
            </a:r>
            <a:r>
              <a:rPr lang="en-US" i="1">
                <a:latin typeface="Times New Roman" charset="0"/>
              </a:rPr>
              <a:t>b</a:t>
            </a:r>
            <a:r>
              <a:rPr lang="en-US" b="1">
                <a:latin typeface="Times New Roman" charset="0"/>
                <a:cs typeface="Times New Roman" charset="0"/>
              </a:rPr>
              <a:t> ≤ −</a:t>
            </a:r>
            <a:r>
              <a:rPr lang="en-US">
                <a:latin typeface="Times New Roman" charset="0"/>
                <a:cs typeface="Times New Roman" charset="0"/>
              </a:rPr>
              <a:t>1   if </a:t>
            </a:r>
            <a:r>
              <a:rPr lang="en-US" i="1">
                <a:latin typeface="Times New Roman" charset="0"/>
                <a:cs typeface="Times New Roman" charset="0"/>
              </a:rPr>
              <a:t>y</a:t>
            </a:r>
            <a:r>
              <a:rPr lang="en-US" i="1" baseline="-25000">
                <a:latin typeface="Times New Roman" charset="0"/>
                <a:cs typeface="Times New Roman" charset="0"/>
              </a:rPr>
              <a:t>i</a:t>
            </a:r>
            <a:r>
              <a:rPr lang="en-US" baseline="-25000">
                <a:latin typeface="Times New Roman" charset="0"/>
                <a:cs typeface="Times New Roman" charset="0"/>
              </a:rPr>
              <a:t> </a:t>
            </a:r>
            <a:r>
              <a:rPr lang="en-US">
                <a:latin typeface="Times New Roman" charset="0"/>
                <a:cs typeface="Times New Roman" charset="0"/>
              </a:rPr>
              <a:t>= −1</a:t>
            </a:r>
            <a:endParaRPr lang="en-US" b="1">
              <a:latin typeface="Times New Roman" charset="0"/>
              <a:cs typeface="Times New Roman" charset="0"/>
            </a:endParaRPr>
          </a:p>
        </p:txBody>
      </p:sp>
      <p:graphicFrame>
        <p:nvGraphicFramePr>
          <p:cNvPr id="30725" name="Object 2"/>
          <p:cNvGraphicFramePr>
            <a:graphicFrameLocks noChangeAspect="1"/>
          </p:cNvGraphicFramePr>
          <p:nvPr/>
        </p:nvGraphicFramePr>
        <p:xfrm>
          <a:off x="3657600" y="5486400"/>
          <a:ext cx="808038" cy="690563"/>
        </p:xfrm>
        <a:graphic>
          <a:graphicData uri="http://schemas.openxmlformats.org/presentationml/2006/ole">
            <mc:AlternateContent xmlns:mc="http://schemas.openxmlformats.org/markup-compatibility/2006">
              <mc:Choice xmlns:v="urn:schemas-microsoft-com:vml" Requires="v">
                <p:oleObj spid="_x0000_s30785" name="Equation" r:id="rId3" imgW="520700" imgH="444500" progId="Equation.3">
                  <p:embed/>
                </p:oleObj>
              </mc:Choice>
              <mc:Fallback>
                <p:oleObj name="Equation" r:id="rId3" imgW="520700" imgH="4445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5486400"/>
                        <a:ext cx="808038" cy="6905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0726" name="Object 3"/>
          <p:cNvGraphicFramePr>
            <a:graphicFrameLocks noChangeAspect="1"/>
          </p:cNvGraphicFramePr>
          <p:nvPr/>
        </p:nvGraphicFramePr>
        <p:xfrm>
          <a:off x="3492500" y="4419600"/>
          <a:ext cx="1360488" cy="730250"/>
        </p:xfrm>
        <a:graphic>
          <a:graphicData uri="http://schemas.openxmlformats.org/presentationml/2006/ole">
            <mc:AlternateContent xmlns:mc="http://schemas.openxmlformats.org/markup-compatibility/2006">
              <mc:Choice xmlns:v="urn:schemas-microsoft-com:vml" Requires="v">
                <p:oleObj spid="_x0000_s30786" name="Equation" r:id="rId5" imgW="876300" imgH="469900" progId="Equation.3">
                  <p:embed/>
                </p:oleObj>
              </mc:Choice>
              <mc:Fallback>
                <p:oleObj name="Equation" r:id="rId5" imgW="876300" imgH="4699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4419600"/>
                        <a:ext cx="1360488" cy="730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0727"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5F540789-1C32-BA46-AA95-2200CBD7A3E4}" type="slidenum">
              <a:rPr lang="en-US" sz="1200">
                <a:solidFill>
                  <a:srgbClr val="898989"/>
                </a:solidFill>
                <a:latin typeface="Calibri" charset="0"/>
              </a:rPr>
              <a:pPr eaLnBrk="1" hangingPunct="1"/>
              <a:t>9</a:t>
            </a:fld>
            <a:endParaRPr lang="en-US" sz="1200">
              <a:solidFill>
                <a:srgbClr val="898989"/>
              </a:solidFill>
              <a:latin typeface="Calibri" charset="0"/>
            </a:endParaRPr>
          </a:p>
        </p:txBody>
      </p:sp>
      <p:sp>
        <p:nvSpPr>
          <p:cNvPr id="31746" name="Rectangle 2"/>
          <p:cNvSpPr>
            <a:spLocks noGrp="1" noChangeArrowheads="1"/>
          </p:cNvSpPr>
          <p:nvPr>
            <p:ph type="title"/>
          </p:nvPr>
        </p:nvSpPr>
        <p:spPr>
          <a:xfrm>
            <a:off x="574675" y="152400"/>
            <a:ext cx="8416925" cy="1216025"/>
          </a:xfrm>
        </p:spPr>
        <p:txBody>
          <a:bodyPr/>
          <a:lstStyle/>
          <a:p>
            <a:pPr eaLnBrk="1" hangingPunct="1"/>
            <a:r>
              <a:rPr lang="en-US" sz="3600">
                <a:latin typeface="Calibri" charset="0"/>
                <a:ea typeface="ＭＳ Ｐゴシック" charset="0"/>
                <a:cs typeface="ＭＳ Ｐゴシック" charset="0"/>
              </a:rPr>
              <a:t>Linear Support Vector Machine (SVM)</a:t>
            </a:r>
          </a:p>
        </p:txBody>
      </p:sp>
      <p:sp>
        <p:nvSpPr>
          <p:cNvPr id="31747" name="Rectangle 3"/>
          <p:cNvSpPr>
            <a:spLocks noGrp="1" noChangeArrowheads="1"/>
          </p:cNvSpPr>
          <p:nvPr>
            <p:ph type="body" idx="1"/>
          </p:nvPr>
        </p:nvSpPr>
        <p:spPr>
          <a:xfrm>
            <a:off x="566738" y="1981200"/>
            <a:ext cx="7053262" cy="4343400"/>
          </a:xfrm>
          <a:noFill/>
        </p:spPr>
        <p:txBody>
          <a:bodyPr/>
          <a:lstStyle/>
          <a:p>
            <a:pPr marL="469900" indent="-469900" eaLnBrk="1" hangingPunct="1">
              <a:lnSpc>
                <a:spcPct val="90000"/>
              </a:lnSpc>
            </a:pPr>
            <a:endParaRPr lang="en-US" sz="1900">
              <a:latin typeface="Calibri" charset="0"/>
              <a:ea typeface="ＭＳ Ｐゴシック" charset="0"/>
              <a:cs typeface="ＭＳ Ｐゴシック" charset="0"/>
            </a:endParaRPr>
          </a:p>
          <a:p>
            <a:pPr marL="469900" indent="-469900" eaLnBrk="1" hangingPunct="1">
              <a:lnSpc>
                <a:spcPct val="90000"/>
              </a:lnSpc>
              <a:buFont typeface="Wingdings" charset="0"/>
              <a:buNone/>
            </a:pPr>
            <a:endParaRPr lang="en-US" sz="1900">
              <a:latin typeface="Calibri" charset="0"/>
              <a:ea typeface="ＭＳ Ｐゴシック" charset="0"/>
              <a:cs typeface="ＭＳ Ｐゴシック" charset="0"/>
            </a:endParaRPr>
          </a:p>
          <a:p>
            <a:pPr marL="469900" indent="-469900" eaLnBrk="1" hangingPunct="1">
              <a:lnSpc>
                <a:spcPct val="90000"/>
              </a:lnSpc>
            </a:pPr>
            <a:r>
              <a:rPr lang="en-US" sz="1900" b="1">
                <a:solidFill>
                  <a:schemeClr val="folHlink"/>
                </a:solidFill>
                <a:latin typeface="Calibri" charset="0"/>
                <a:ea typeface="ＭＳ Ｐゴシック" charset="0"/>
                <a:cs typeface="ＭＳ Ｐゴシック" charset="0"/>
              </a:rPr>
              <a:t>Hyperplane</a:t>
            </a:r>
            <a:r>
              <a:rPr lang="en-US" sz="1900">
                <a:solidFill>
                  <a:schemeClr val="folHlink"/>
                </a:solidFill>
                <a:latin typeface="Calibri" charset="0"/>
                <a:ea typeface="ＭＳ Ｐゴシック" charset="0"/>
                <a:cs typeface="ＭＳ Ｐゴシック" charset="0"/>
              </a:rPr>
              <a:t> </a:t>
            </a:r>
          </a:p>
          <a:p>
            <a:pPr marL="469900" indent="-469900" eaLnBrk="1" hangingPunct="1">
              <a:lnSpc>
                <a:spcPct val="90000"/>
              </a:lnSpc>
              <a:buFont typeface="Wingdings" charset="0"/>
              <a:buNone/>
            </a:pPr>
            <a:r>
              <a:rPr lang="en-US" sz="1900">
                <a:latin typeface="Calibri" charset="0"/>
                <a:ea typeface="ＭＳ Ｐゴシック" charset="0"/>
                <a:cs typeface="ＭＳ Ｐゴシック" charset="0"/>
              </a:rPr>
              <a:t>        </a:t>
            </a:r>
            <a:r>
              <a:rPr lang="en-US" sz="1900" b="1">
                <a:latin typeface="Calibri" charset="0"/>
                <a:ea typeface="ＭＳ Ｐゴシック" charset="0"/>
                <a:cs typeface="ＭＳ Ｐゴシック" charset="0"/>
              </a:rPr>
              <a:t>w</a:t>
            </a:r>
            <a:r>
              <a:rPr lang="en-US" sz="1900" baseline="30000">
                <a:latin typeface="Calibri" charset="0"/>
                <a:ea typeface="ＭＳ Ｐゴシック" charset="0"/>
                <a:cs typeface="ＭＳ Ｐゴシック" charset="0"/>
              </a:rPr>
              <a:t>T</a:t>
            </a:r>
            <a:r>
              <a:rPr lang="en-US" sz="1900">
                <a:latin typeface="Calibri" charset="0"/>
                <a:ea typeface="ＭＳ Ｐゴシック" charset="0"/>
                <a:cs typeface="ＭＳ Ｐゴシック" charset="0"/>
              </a:rPr>
              <a:t> </a:t>
            </a:r>
            <a:r>
              <a:rPr lang="en-US" sz="1900" b="1">
                <a:latin typeface="Calibri" charset="0"/>
                <a:ea typeface="ＭＳ Ｐゴシック" charset="0"/>
                <a:cs typeface="ＭＳ Ｐゴシック" charset="0"/>
              </a:rPr>
              <a:t>x</a:t>
            </a:r>
            <a:r>
              <a:rPr lang="en-US" sz="1900">
                <a:latin typeface="Calibri" charset="0"/>
                <a:ea typeface="ＭＳ Ｐゴシック" charset="0"/>
                <a:cs typeface="ＭＳ Ｐゴシック" charset="0"/>
              </a:rPr>
              <a:t> + b = 0</a:t>
            </a:r>
          </a:p>
          <a:p>
            <a:pPr marL="469900" indent="-469900" eaLnBrk="1" hangingPunct="1">
              <a:lnSpc>
                <a:spcPct val="90000"/>
              </a:lnSpc>
              <a:buFont typeface="Wingdings" charset="0"/>
              <a:buNone/>
            </a:pPr>
            <a:endParaRPr lang="en-US" sz="1900">
              <a:latin typeface="Calibri" charset="0"/>
              <a:ea typeface="ＭＳ Ｐゴシック" charset="0"/>
              <a:cs typeface="ＭＳ Ｐゴシック" charset="0"/>
            </a:endParaRPr>
          </a:p>
          <a:p>
            <a:pPr marL="469900" indent="-469900" eaLnBrk="1" hangingPunct="1">
              <a:lnSpc>
                <a:spcPct val="90000"/>
              </a:lnSpc>
            </a:pPr>
            <a:r>
              <a:rPr lang="en-US" sz="1900" b="1">
                <a:solidFill>
                  <a:schemeClr val="folHlink"/>
                </a:solidFill>
                <a:latin typeface="Calibri" charset="0"/>
                <a:ea typeface="ＭＳ Ｐゴシック" charset="0"/>
                <a:cs typeface="ＭＳ Ｐゴシック" charset="0"/>
              </a:rPr>
              <a:t>Extra scale constraint</a:t>
            </a:r>
            <a:r>
              <a:rPr lang="en-US" sz="1900">
                <a:latin typeface="Calibri" charset="0"/>
                <a:ea typeface="ＭＳ Ｐゴシック" charset="0"/>
                <a:cs typeface="ＭＳ Ｐゴシック" charset="0"/>
              </a:rPr>
              <a:t>:</a:t>
            </a:r>
          </a:p>
          <a:p>
            <a:pPr marL="469900" indent="-469900" eaLnBrk="1" hangingPunct="1">
              <a:lnSpc>
                <a:spcPct val="90000"/>
              </a:lnSpc>
              <a:buFont typeface="Wingdings" charset="0"/>
              <a:buNone/>
            </a:pPr>
            <a:r>
              <a:rPr lang="en-US" sz="1900">
                <a:latin typeface="Calibri" charset="0"/>
                <a:ea typeface="ＭＳ Ｐゴシック" charset="0"/>
                <a:cs typeface="ＭＳ Ｐゴシック" charset="0"/>
              </a:rPr>
              <a:t>        </a:t>
            </a:r>
            <a:r>
              <a:rPr lang="en-US" sz="1900" b="1">
                <a:solidFill>
                  <a:schemeClr val="hlink"/>
                </a:solidFill>
                <a:latin typeface="Calibri" charset="0"/>
                <a:ea typeface="ＭＳ Ｐゴシック" charset="0"/>
                <a:cs typeface="ＭＳ Ｐゴシック" charset="0"/>
              </a:rPr>
              <a:t>min</a:t>
            </a:r>
            <a:r>
              <a:rPr lang="en-US" sz="1900" b="1" baseline="-25000">
                <a:solidFill>
                  <a:schemeClr val="hlink"/>
                </a:solidFill>
                <a:latin typeface="Calibri" charset="0"/>
                <a:ea typeface="ＭＳ Ｐゴシック" charset="0"/>
                <a:cs typeface="ＭＳ Ｐゴシック" charset="0"/>
              </a:rPr>
              <a:t>i=1,…,n</a:t>
            </a:r>
            <a:r>
              <a:rPr lang="en-US" sz="1900" b="1">
                <a:solidFill>
                  <a:schemeClr val="hlink"/>
                </a:solidFill>
                <a:latin typeface="Calibri" charset="0"/>
                <a:ea typeface="ＭＳ Ｐゴシック" charset="0"/>
                <a:cs typeface="ＭＳ Ｐゴシック" charset="0"/>
              </a:rPr>
              <a:t> |w</a:t>
            </a:r>
            <a:r>
              <a:rPr lang="en-US" sz="1900" b="1" baseline="30000">
                <a:solidFill>
                  <a:schemeClr val="hlink"/>
                </a:solidFill>
                <a:latin typeface="Calibri" charset="0"/>
                <a:ea typeface="ＭＳ Ｐゴシック" charset="0"/>
                <a:cs typeface="ＭＳ Ｐゴシック" charset="0"/>
              </a:rPr>
              <a:t>T</a:t>
            </a:r>
            <a:r>
              <a:rPr lang="en-US" sz="1900" b="1">
                <a:solidFill>
                  <a:schemeClr val="hlink"/>
                </a:solidFill>
                <a:latin typeface="Calibri" charset="0"/>
                <a:ea typeface="ＭＳ Ｐゴシック" charset="0"/>
                <a:cs typeface="ＭＳ Ｐゴシック" charset="0"/>
              </a:rPr>
              <a:t>x</a:t>
            </a:r>
            <a:r>
              <a:rPr lang="en-US" sz="1900" b="1" baseline="-25000">
                <a:solidFill>
                  <a:schemeClr val="hlink"/>
                </a:solidFill>
                <a:latin typeface="Calibri" charset="0"/>
                <a:ea typeface="ＭＳ Ｐゴシック" charset="0"/>
                <a:cs typeface="ＭＳ Ｐゴシック" charset="0"/>
              </a:rPr>
              <a:t>i</a:t>
            </a:r>
            <a:r>
              <a:rPr lang="en-US" sz="1900" b="1">
                <a:solidFill>
                  <a:schemeClr val="hlink"/>
                </a:solidFill>
                <a:latin typeface="Calibri" charset="0"/>
                <a:ea typeface="ＭＳ Ｐゴシック" charset="0"/>
                <a:cs typeface="ＭＳ Ｐゴシック" charset="0"/>
              </a:rPr>
              <a:t> + b| = 1</a:t>
            </a:r>
          </a:p>
          <a:p>
            <a:pPr marL="469900" indent="-469900" eaLnBrk="1" hangingPunct="1">
              <a:lnSpc>
                <a:spcPct val="90000"/>
              </a:lnSpc>
              <a:buFont typeface="Wingdings" charset="0"/>
              <a:buNone/>
            </a:pPr>
            <a:endParaRPr lang="en-US" sz="1900">
              <a:latin typeface="Calibri" charset="0"/>
              <a:ea typeface="ＭＳ Ｐゴシック" charset="0"/>
              <a:cs typeface="ＭＳ Ｐゴシック" charset="0"/>
            </a:endParaRPr>
          </a:p>
          <a:p>
            <a:pPr marL="469900" indent="-469900" eaLnBrk="1" hangingPunct="1">
              <a:lnSpc>
                <a:spcPct val="90000"/>
              </a:lnSpc>
            </a:pPr>
            <a:r>
              <a:rPr lang="en-US" sz="1900">
                <a:latin typeface="Calibri" charset="0"/>
                <a:ea typeface="ＭＳ Ｐゴシック" charset="0"/>
                <a:cs typeface="ＭＳ Ｐゴシック" charset="0"/>
              </a:rPr>
              <a:t>This implies:</a:t>
            </a:r>
          </a:p>
          <a:p>
            <a:pPr marL="469900" indent="-469900" eaLnBrk="1" hangingPunct="1">
              <a:lnSpc>
                <a:spcPct val="90000"/>
              </a:lnSpc>
              <a:buFont typeface="Wingdings" charset="0"/>
              <a:buNone/>
            </a:pPr>
            <a:r>
              <a:rPr lang="en-US" sz="1900">
                <a:latin typeface="Calibri" charset="0"/>
                <a:ea typeface="ＭＳ Ｐゴシック" charset="0"/>
                <a:cs typeface="ＭＳ Ｐゴシック" charset="0"/>
              </a:rPr>
              <a:t>        w</a:t>
            </a:r>
            <a:r>
              <a:rPr lang="en-US" sz="1900" baseline="30000">
                <a:latin typeface="Calibri" charset="0"/>
                <a:ea typeface="ＭＳ Ｐゴシック" charset="0"/>
                <a:cs typeface="ＭＳ Ｐゴシック" charset="0"/>
              </a:rPr>
              <a:t>T</a:t>
            </a:r>
            <a:r>
              <a:rPr lang="en-US" sz="1900">
                <a:latin typeface="Calibri" charset="0"/>
                <a:ea typeface="ＭＳ Ｐゴシック" charset="0"/>
                <a:cs typeface="ＭＳ Ｐゴシック" charset="0"/>
              </a:rPr>
              <a:t>(x</a:t>
            </a:r>
            <a:r>
              <a:rPr lang="en-US" sz="1900" baseline="-25000">
                <a:latin typeface="Calibri" charset="0"/>
                <a:ea typeface="ＭＳ Ｐゴシック" charset="0"/>
                <a:cs typeface="ＭＳ Ｐゴシック" charset="0"/>
              </a:rPr>
              <a:t>a</a:t>
            </a:r>
            <a:r>
              <a:rPr lang="en-US" sz="1900">
                <a:latin typeface="Calibri" charset="0"/>
                <a:ea typeface="ＭＳ Ｐゴシック" charset="0"/>
                <a:cs typeface="ＭＳ Ｐゴシック" charset="0"/>
              </a:rPr>
              <a:t>–x</a:t>
            </a:r>
            <a:r>
              <a:rPr lang="en-US" sz="1900" baseline="-25000">
                <a:latin typeface="Calibri" charset="0"/>
                <a:ea typeface="ＭＳ Ｐゴシック" charset="0"/>
                <a:cs typeface="ＭＳ Ｐゴシック" charset="0"/>
              </a:rPr>
              <a:t>b</a:t>
            </a:r>
            <a:r>
              <a:rPr lang="en-US" sz="1900">
                <a:latin typeface="Calibri" charset="0"/>
                <a:ea typeface="ＭＳ Ｐゴシック" charset="0"/>
                <a:cs typeface="ＭＳ Ｐゴシック" charset="0"/>
              </a:rPr>
              <a:t>) = 2</a:t>
            </a:r>
          </a:p>
          <a:p>
            <a:pPr marL="469900" indent="-469900" eaLnBrk="1" hangingPunct="1">
              <a:lnSpc>
                <a:spcPct val="90000"/>
              </a:lnSpc>
              <a:buFont typeface="Wingdings" charset="0"/>
              <a:buNone/>
            </a:pPr>
            <a:r>
              <a:rPr lang="en-US" sz="1900">
                <a:latin typeface="Calibri" charset="0"/>
                <a:ea typeface="ＭＳ Ｐゴシック" charset="0"/>
                <a:cs typeface="ＭＳ Ｐゴシック" charset="0"/>
              </a:rPr>
              <a:t> 	</a:t>
            </a:r>
            <a:r>
              <a:rPr lang="el-GR" sz="1800" b="1" i="1">
                <a:solidFill>
                  <a:srgbClr val="00A000"/>
                </a:solidFill>
                <a:latin typeface="Calibri" charset="0"/>
                <a:ea typeface="ＭＳ Ｐゴシック" charset="0"/>
                <a:cs typeface="Times New Roman" charset="0"/>
              </a:rPr>
              <a:t>ρ</a:t>
            </a:r>
            <a:r>
              <a:rPr lang="en-US" sz="1900">
                <a:latin typeface="Calibri" charset="0"/>
                <a:ea typeface="ＭＳ Ｐゴシック" charset="0"/>
                <a:cs typeface="ＭＳ Ｐゴシック" charset="0"/>
              </a:rPr>
              <a:t> = </a:t>
            </a:r>
            <a:r>
              <a:rPr lang="en-US" sz="2000">
                <a:latin typeface="Calibri" charset="0"/>
                <a:ea typeface="ＭＳ Ｐゴシック" charset="0"/>
                <a:cs typeface="ＭＳ Ｐゴシック" charset="0"/>
              </a:rPr>
              <a:t>‖</a:t>
            </a:r>
            <a:r>
              <a:rPr lang="en-US" sz="1900">
                <a:latin typeface="Calibri" charset="0"/>
                <a:ea typeface="ＭＳ Ｐゴシック" charset="0"/>
                <a:cs typeface="ＭＳ Ｐゴシック" charset="0"/>
              </a:rPr>
              <a:t>x</a:t>
            </a:r>
            <a:r>
              <a:rPr lang="en-US" sz="1900" baseline="-25000">
                <a:latin typeface="Calibri" charset="0"/>
                <a:ea typeface="ＭＳ Ｐゴシック" charset="0"/>
                <a:cs typeface="ＭＳ Ｐゴシック" charset="0"/>
              </a:rPr>
              <a:t>a</a:t>
            </a:r>
            <a:r>
              <a:rPr lang="en-US" sz="1900">
                <a:latin typeface="Calibri" charset="0"/>
                <a:ea typeface="ＭＳ Ｐゴシック" charset="0"/>
                <a:cs typeface="ＭＳ Ｐゴシック" charset="0"/>
              </a:rPr>
              <a:t>–x</a:t>
            </a:r>
            <a:r>
              <a:rPr lang="en-US" sz="1900" baseline="-25000">
                <a:latin typeface="Calibri" charset="0"/>
                <a:ea typeface="ＭＳ Ｐゴシック" charset="0"/>
                <a:cs typeface="ＭＳ Ｐゴシック" charset="0"/>
              </a:rPr>
              <a:t>b</a:t>
            </a:r>
            <a:r>
              <a:rPr lang="en-US" sz="2000">
                <a:latin typeface="Calibri" charset="0"/>
                <a:ea typeface="ＭＳ Ｐゴシック" charset="0"/>
                <a:cs typeface="ＭＳ Ｐゴシック" charset="0"/>
              </a:rPr>
              <a:t>‖</a:t>
            </a:r>
            <a:r>
              <a:rPr lang="en-US" sz="1900" baseline="-25000">
                <a:latin typeface="Calibri" charset="0"/>
                <a:ea typeface="ＭＳ Ｐゴシック" charset="0"/>
                <a:cs typeface="ＭＳ Ｐゴシック" charset="0"/>
              </a:rPr>
              <a:t>2</a:t>
            </a:r>
            <a:r>
              <a:rPr lang="en-US" sz="1900">
                <a:latin typeface="Calibri" charset="0"/>
                <a:ea typeface="ＭＳ Ｐゴシック" charset="0"/>
                <a:cs typeface="ＭＳ Ｐゴシック" charset="0"/>
              </a:rPr>
              <a:t> = </a:t>
            </a:r>
            <a:r>
              <a:rPr lang="en-US" sz="1900" b="1">
                <a:solidFill>
                  <a:schemeClr val="hlink"/>
                </a:solidFill>
                <a:latin typeface="Calibri" charset="0"/>
                <a:ea typeface="ＭＳ Ｐゴシック" charset="0"/>
                <a:cs typeface="ＭＳ Ｐゴシック" charset="0"/>
              </a:rPr>
              <a:t>2/</a:t>
            </a:r>
            <a:r>
              <a:rPr lang="en-US" sz="2000">
                <a:solidFill>
                  <a:srgbClr val="0000FF"/>
                </a:solidFill>
                <a:latin typeface="Calibri" charset="0"/>
                <a:ea typeface="ＭＳ Ｐゴシック" charset="0"/>
                <a:cs typeface="ＭＳ Ｐゴシック" charset="0"/>
              </a:rPr>
              <a:t>‖</a:t>
            </a:r>
            <a:r>
              <a:rPr lang="en-US" sz="1900" b="1">
                <a:solidFill>
                  <a:schemeClr val="hlink"/>
                </a:solidFill>
                <a:latin typeface="Calibri" charset="0"/>
                <a:ea typeface="ＭＳ Ｐゴシック" charset="0"/>
                <a:cs typeface="ＭＳ Ｐゴシック" charset="0"/>
              </a:rPr>
              <a:t>w</a:t>
            </a:r>
            <a:r>
              <a:rPr lang="en-US" sz="1800">
                <a:solidFill>
                  <a:srgbClr val="0000FF"/>
                </a:solidFill>
                <a:latin typeface="Calibri" charset="0"/>
                <a:ea typeface="ＭＳ Ｐゴシック" charset="0"/>
                <a:cs typeface="ＭＳ Ｐゴシック" charset="0"/>
              </a:rPr>
              <a:t>‖</a:t>
            </a:r>
            <a:r>
              <a:rPr lang="en-US" sz="1900" b="1" baseline="-25000">
                <a:solidFill>
                  <a:schemeClr val="hlink"/>
                </a:solidFill>
                <a:latin typeface="Calibri" charset="0"/>
                <a:ea typeface="ＭＳ Ｐゴシック" charset="0"/>
                <a:cs typeface="ＭＳ Ｐゴシック" charset="0"/>
              </a:rPr>
              <a:t>2</a:t>
            </a:r>
          </a:p>
        </p:txBody>
      </p:sp>
      <p:sp>
        <p:nvSpPr>
          <p:cNvPr id="31748" name="Oval 4"/>
          <p:cNvSpPr>
            <a:spLocks noChangeArrowheads="1"/>
          </p:cNvSpPr>
          <p:nvPr/>
        </p:nvSpPr>
        <p:spPr bwMode="auto">
          <a:xfrm>
            <a:off x="5181600" y="2514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49" name="Oval 5"/>
          <p:cNvSpPr>
            <a:spLocks noChangeArrowheads="1"/>
          </p:cNvSpPr>
          <p:nvPr/>
        </p:nvSpPr>
        <p:spPr bwMode="auto">
          <a:xfrm>
            <a:off x="5029200" y="3505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50" name="Oval 6"/>
          <p:cNvSpPr>
            <a:spLocks noChangeArrowheads="1"/>
          </p:cNvSpPr>
          <p:nvPr/>
        </p:nvSpPr>
        <p:spPr bwMode="auto">
          <a:xfrm>
            <a:off x="5410200" y="3200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51" name="Oval 7"/>
          <p:cNvSpPr>
            <a:spLocks noChangeArrowheads="1"/>
          </p:cNvSpPr>
          <p:nvPr/>
        </p:nvSpPr>
        <p:spPr bwMode="auto">
          <a:xfrm>
            <a:off x="5029200" y="37338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52" name="Oval 8"/>
          <p:cNvSpPr>
            <a:spLocks noChangeArrowheads="1"/>
          </p:cNvSpPr>
          <p:nvPr/>
        </p:nvSpPr>
        <p:spPr bwMode="auto">
          <a:xfrm>
            <a:off x="5334000" y="3886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53" name="Oval 9"/>
          <p:cNvSpPr>
            <a:spLocks noChangeArrowheads="1"/>
          </p:cNvSpPr>
          <p:nvPr/>
        </p:nvSpPr>
        <p:spPr bwMode="auto">
          <a:xfrm>
            <a:off x="5638800" y="37338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54" name="Oval 10"/>
          <p:cNvSpPr>
            <a:spLocks noChangeArrowheads="1"/>
          </p:cNvSpPr>
          <p:nvPr/>
        </p:nvSpPr>
        <p:spPr bwMode="auto">
          <a:xfrm>
            <a:off x="5943600" y="3962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55" name="Oval 11"/>
          <p:cNvSpPr>
            <a:spLocks noChangeArrowheads="1"/>
          </p:cNvSpPr>
          <p:nvPr/>
        </p:nvSpPr>
        <p:spPr bwMode="auto">
          <a:xfrm>
            <a:off x="6705600" y="23622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56" name="Oval 12"/>
          <p:cNvSpPr>
            <a:spLocks noChangeArrowheads="1"/>
          </p:cNvSpPr>
          <p:nvPr/>
        </p:nvSpPr>
        <p:spPr bwMode="auto">
          <a:xfrm>
            <a:off x="7315200" y="25146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57" name="Oval 13"/>
          <p:cNvSpPr>
            <a:spLocks noChangeArrowheads="1"/>
          </p:cNvSpPr>
          <p:nvPr/>
        </p:nvSpPr>
        <p:spPr bwMode="auto">
          <a:xfrm>
            <a:off x="7620000" y="29718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58" name="Oval 14"/>
          <p:cNvSpPr>
            <a:spLocks noChangeArrowheads="1"/>
          </p:cNvSpPr>
          <p:nvPr/>
        </p:nvSpPr>
        <p:spPr bwMode="auto">
          <a:xfrm>
            <a:off x="6553200" y="28194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59" name="Oval 15"/>
          <p:cNvSpPr>
            <a:spLocks noChangeArrowheads="1"/>
          </p:cNvSpPr>
          <p:nvPr/>
        </p:nvSpPr>
        <p:spPr bwMode="auto">
          <a:xfrm>
            <a:off x="7924800" y="32766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60" name="Oval 16"/>
          <p:cNvSpPr>
            <a:spLocks noChangeArrowheads="1"/>
          </p:cNvSpPr>
          <p:nvPr/>
        </p:nvSpPr>
        <p:spPr bwMode="auto">
          <a:xfrm>
            <a:off x="8153400" y="34290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61" name="Oval 17"/>
          <p:cNvSpPr>
            <a:spLocks noChangeArrowheads="1"/>
          </p:cNvSpPr>
          <p:nvPr/>
        </p:nvSpPr>
        <p:spPr bwMode="auto">
          <a:xfrm>
            <a:off x="7696200" y="36576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62" name="Oval 18"/>
          <p:cNvSpPr>
            <a:spLocks noChangeArrowheads="1"/>
          </p:cNvSpPr>
          <p:nvPr/>
        </p:nvSpPr>
        <p:spPr bwMode="auto">
          <a:xfrm>
            <a:off x="8305800" y="34290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63" name="Oval 19"/>
          <p:cNvSpPr>
            <a:spLocks noChangeArrowheads="1"/>
          </p:cNvSpPr>
          <p:nvPr/>
        </p:nvSpPr>
        <p:spPr bwMode="auto">
          <a:xfrm>
            <a:off x="8382000" y="40386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64" name="Oval 20"/>
          <p:cNvSpPr>
            <a:spLocks noChangeArrowheads="1"/>
          </p:cNvSpPr>
          <p:nvPr/>
        </p:nvSpPr>
        <p:spPr bwMode="auto">
          <a:xfrm>
            <a:off x="7620000" y="41910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65" name="Oval 21"/>
          <p:cNvSpPr>
            <a:spLocks noChangeArrowheads="1"/>
          </p:cNvSpPr>
          <p:nvPr/>
        </p:nvSpPr>
        <p:spPr bwMode="auto">
          <a:xfrm>
            <a:off x="5334000" y="3657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66" name="Oval 22"/>
          <p:cNvSpPr>
            <a:spLocks noChangeArrowheads="1"/>
          </p:cNvSpPr>
          <p:nvPr/>
        </p:nvSpPr>
        <p:spPr bwMode="auto">
          <a:xfrm>
            <a:off x="5029200" y="29718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67" name="Oval 23"/>
          <p:cNvSpPr>
            <a:spLocks noChangeArrowheads="1"/>
          </p:cNvSpPr>
          <p:nvPr/>
        </p:nvSpPr>
        <p:spPr bwMode="auto">
          <a:xfrm>
            <a:off x="5943600" y="3124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68" name="Oval 24"/>
          <p:cNvSpPr>
            <a:spLocks noChangeArrowheads="1"/>
          </p:cNvSpPr>
          <p:nvPr/>
        </p:nvSpPr>
        <p:spPr bwMode="auto">
          <a:xfrm>
            <a:off x="6629400" y="4038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69" name="Oval 25"/>
          <p:cNvSpPr>
            <a:spLocks noChangeArrowheads="1"/>
          </p:cNvSpPr>
          <p:nvPr/>
        </p:nvSpPr>
        <p:spPr bwMode="auto">
          <a:xfrm>
            <a:off x="5715000" y="3505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70" name="Oval 26"/>
          <p:cNvSpPr>
            <a:spLocks noChangeArrowheads="1"/>
          </p:cNvSpPr>
          <p:nvPr/>
        </p:nvSpPr>
        <p:spPr bwMode="auto">
          <a:xfrm>
            <a:off x="5638800" y="41148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1771" name="Oval 27"/>
          <p:cNvSpPr>
            <a:spLocks noChangeArrowheads="1"/>
          </p:cNvSpPr>
          <p:nvPr/>
        </p:nvSpPr>
        <p:spPr bwMode="auto">
          <a:xfrm>
            <a:off x="7315200" y="32004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72" name="Oval 28"/>
          <p:cNvSpPr>
            <a:spLocks noChangeArrowheads="1"/>
          </p:cNvSpPr>
          <p:nvPr/>
        </p:nvSpPr>
        <p:spPr bwMode="auto">
          <a:xfrm>
            <a:off x="7772400" y="30480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73" name="Oval 29"/>
          <p:cNvSpPr>
            <a:spLocks noChangeArrowheads="1"/>
          </p:cNvSpPr>
          <p:nvPr/>
        </p:nvSpPr>
        <p:spPr bwMode="auto">
          <a:xfrm>
            <a:off x="7543800" y="34290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74" name="Oval 30"/>
          <p:cNvSpPr>
            <a:spLocks noChangeArrowheads="1"/>
          </p:cNvSpPr>
          <p:nvPr/>
        </p:nvSpPr>
        <p:spPr bwMode="auto">
          <a:xfrm>
            <a:off x="8077200" y="33528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31775" name="Oval 31"/>
          <p:cNvSpPr>
            <a:spLocks noChangeArrowheads="1"/>
          </p:cNvSpPr>
          <p:nvPr/>
        </p:nvSpPr>
        <p:spPr bwMode="auto">
          <a:xfrm>
            <a:off x="8229600" y="3505200"/>
            <a:ext cx="152400" cy="152400"/>
          </a:xfrm>
          <a:prstGeom prst="ellipse">
            <a:avLst/>
          </a:prstGeom>
          <a:solidFill>
            <a:srgbClr val="FF0000"/>
          </a:solidFill>
          <a:ln w="9525">
            <a:solidFill>
              <a:schemeClr val="tx1"/>
            </a:solidFill>
            <a:round/>
            <a:headEnd/>
            <a:tailEnd/>
          </a:ln>
        </p:spPr>
        <p:txBody>
          <a:bodyPr wrap="none" anchor="ctr"/>
          <a:lstStyle/>
          <a:p>
            <a:endParaRPr lang="en-US"/>
          </a:p>
        </p:txBody>
      </p:sp>
      <p:sp>
        <p:nvSpPr>
          <p:cNvPr id="971808" name="Line 32"/>
          <p:cNvSpPr>
            <a:spLocks noChangeShapeType="1"/>
          </p:cNvSpPr>
          <p:nvPr/>
        </p:nvSpPr>
        <p:spPr bwMode="auto">
          <a:xfrm rot="921216">
            <a:off x="5200650" y="2413000"/>
            <a:ext cx="2820988" cy="202088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71809" name="Line 33"/>
          <p:cNvSpPr>
            <a:spLocks noChangeShapeType="1"/>
          </p:cNvSpPr>
          <p:nvPr/>
        </p:nvSpPr>
        <p:spPr bwMode="auto">
          <a:xfrm rot="921216">
            <a:off x="4953000" y="2590800"/>
            <a:ext cx="2725738" cy="1992313"/>
          </a:xfrm>
          <a:prstGeom prst="line">
            <a:avLst/>
          </a:prstGeom>
          <a:noFill/>
          <a:ln w="3810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71810" name="Line 34"/>
          <p:cNvSpPr>
            <a:spLocks noChangeShapeType="1"/>
          </p:cNvSpPr>
          <p:nvPr/>
        </p:nvSpPr>
        <p:spPr bwMode="auto">
          <a:xfrm rot="921216">
            <a:off x="5562600" y="2286000"/>
            <a:ext cx="2725738" cy="1992313"/>
          </a:xfrm>
          <a:prstGeom prst="line">
            <a:avLst/>
          </a:prstGeom>
          <a:noFill/>
          <a:ln w="3810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71811" name="Text Box 35"/>
          <p:cNvSpPr txBox="1">
            <a:spLocks noChangeArrowheads="1"/>
          </p:cNvSpPr>
          <p:nvPr/>
        </p:nvSpPr>
        <p:spPr bwMode="auto">
          <a:xfrm>
            <a:off x="7086600" y="5334000"/>
            <a:ext cx="17748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800" b="1">
                <a:latin typeface="Verdana" charset="0"/>
                <a:cs typeface="Arial" charset="0"/>
              </a:rPr>
              <a:t>w</a:t>
            </a:r>
            <a:r>
              <a:rPr lang="en-US" sz="1800" b="1" baseline="30000">
                <a:latin typeface="Verdana" charset="0"/>
                <a:cs typeface="Arial" charset="0"/>
              </a:rPr>
              <a:t>T</a:t>
            </a:r>
            <a:r>
              <a:rPr lang="en-US" sz="1800" b="1">
                <a:latin typeface="Verdana" charset="0"/>
                <a:cs typeface="Arial" charset="0"/>
              </a:rPr>
              <a:t> x + b = 0</a:t>
            </a:r>
          </a:p>
        </p:txBody>
      </p:sp>
      <p:sp>
        <p:nvSpPr>
          <p:cNvPr id="971812" name="Line 36"/>
          <p:cNvSpPr>
            <a:spLocks noChangeShapeType="1"/>
          </p:cNvSpPr>
          <p:nvPr/>
        </p:nvSpPr>
        <p:spPr bwMode="auto">
          <a:xfrm flipH="1">
            <a:off x="6629400" y="2133600"/>
            <a:ext cx="9906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971813" name="Text Box 37"/>
          <p:cNvSpPr txBox="1">
            <a:spLocks noChangeArrowheads="1"/>
          </p:cNvSpPr>
          <p:nvPr/>
        </p:nvSpPr>
        <p:spPr bwMode="auto">
          <a:xfrm>
            <a:off x="6842125" y="1784350"/>
            <a:ext cx="1798638"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800" b="1">
                <a:latin typeface="Verdana" charset="0"/>
                <a:cs typeface="Arial" charset="0"/>
              </a:rPr>
              <a:t>w</a:t>
            </a:r>
            <a:r>
              <a:rPr lang="en-US" sz="1800" b="1" baseline="30000">
                <a:latin typeface="Verdana" charset="0"/>
                <a:cs typeface="Arial" charset="0"/>
              </a:rPr>
              <a:t>T</a:t>
            </a:r>
            <a:r>
              <a:rPr lang="en-US" sz="1800" b="1">
                <a:latin typeface="Verdana" charset="0"/>
                <a:cs typeface="Arial" charset="0"/>
              </a:rPr>
              <a:t>x</a:t>
            </a:r>
            <a:r>
              <a:rPr lang="en-US" sz="1800" b="1" baseline="-25000">
                <a:latin typeface="Verdana" charset="0"/>
                <a:cs typeface="Arial" charset="0"/>
              </a:rPr>
              <a:t>a</a:t>
            </a:r>
            <a:r>
              <a:rPr lang="en-US" sz="1800" b="1">
                <a:latin typeface="Verdana" charset="0"/>
                <a:cs typeface="Arial" charset="0"/>
              </a:rPr>
              <a:t> + b = 1</a:t>
            </a:r>
          </a:p>
        </p:txBody>
      </p:sp>
      <p:sp>
        <p:nvSpPr>
          <p:cNvPr id="971814" name="Text Box 38"/>
          <p:cNvSpPr txBox="1">
            <a:spLocks noChangeArrowheads="1"/>
          </p:cNvSpPr>
          <p:nvPr/>
        </p:nvSpPr>
        <p:spPr bwMode="auto">
          <a:xfrm>
            <a:off x="3276600" y="2452688"/>
            <a:ext cx="1912938"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800" b="1">
                <a:latin typeface="Verdana" charset="0"/>
                <a:cs typeface="Arial" charset="0"/>
              </a:rPr>
              <a:t>w</a:t>
            </a:r>
            <a:r>
              <a:rPr lang="en-US" sz="1800" b="1" baseline="30000">
                <a:latin typeface="Verdana" charset="0"/>
                <a:cs typeface="Arial" charset="0"/>
              </a:rPr>
              <a:t>T</a:t>
            </a:r>
            <a:r>
              <a:rPr lang="en-US" sz="1800" b="1">
                <a:latin typeface="Verdana" charset="0"/>
                <a:cs typeface="Arial" charset="0"/>
              </a:rPr>
              <a:t>x</a:t>
            </a:r>
            <a:r>
              <a:rPr lang="en-US" sz="1800" b="1" baseline="-25000">
                <a:latin typeface="Verdana" charset="0"/>
                <a:cs typeface="Arial" charset="0"/>
              </a:rPr>
              <a:t>b</a:t>
            </a:r>
            <a:r>
              <a:rPr lang="en-US" sz="1800" b="1">
                <a:latin typeface="Verdana" charset="0"/>
                <a:cs typeface="Arial" charset="0"/>
              </a:rPr>
              <a:t> + b = -1</a:t>
            </a:r>
          </a:p>
        </p:txBody>
      </p:sp>
      <p:sp>
        <p:nvSpPr>
          <p:cNvPr id="971815" name="Line 39"/>
          <p:cNvSpPr>
            <a:spLocks noChangeShapeType="1"/>
          </p:cNvSpPr>
          <p:nvPr/>
        </p:nvSpPr>
        <p:spPr bwMode="auto">
          <a:xfrm>
            <a:off x="4648200" y="2743200"/>
            <a:ext cx="12192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971816" name="Line 40"/>
          <p:cNvSpPr>
            <a:spLocks noChangeShapeType="1"/>
          </p:cNvSpPr>
          <p:nvPr/>
        </p:nvSpPr>
        <p:spPr bwMode="auto">
          <a:xfrm flipV="1">
            <a:off x="5410200" y="2014538"/>
            <a:ext cx="457200" cy="423862"/>
          </a:xfrm>
          <a:prstGeom prst="line">
            <a:avLst/>
          </a:prstGeom>
          <a:noFill/>
          <a:ln w="60325">
            <a:solidFill>
              <a:srgbClr val="FF66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971817" name="Text Box 41"/>
          <p:cNvSpPr txBox="1">
            <a:spLocks noChangeArrowheads="1"/>
          </p:cNvSpPr>
          <p:nvPr/>
        </p:nvSpPr>
        <p:spPr bwMode="auto">
          <a:xfrm>
            <a:off x="5089525" y="1835150"/>
            <a:ext cx="3683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l-GR" b="1" i="1">
                <a:solidFill>
                  <a:srgbClr val="00A000"/>
                </a:solidFill>
              </a:rPr>
              <a:t>ρ</a:t>
            </a:r>
            <a:endParaRPr lang="en-US" b="1" i="1">
              <a:solidFill>
                <a:srgbClr val="00A000"/>
              </a:solidFill>
            </a:endParaRPr>
          </a:p>
        </p:txBody>
      </p:sp>
      <p:cxnSp>
        <p:nvCxnSpPr>
          <p:cNvPr id="31786" name="Straight Arrow Connector 43"/>
          <p:cNvCxnSpPr>
            <a:cxnSpLocks noChangeShapeType="1"/>
            <a:stCxn id="971811" idx="0"/>
          </p:cNvCxnSpPr>
          <p:nvPr/>
        </p:nvCxnSpPr>
        <p:spPr bwMode="auto">
          <a:xfrm rot="16200000" flipV="1">
            <a:off x="7568407" y="4928393"/>
            <a:ext cx="533400" cy="277813"/>
          </a:xfrm>
          <a:prstGeom prst="straightConnector1">
            <a:avLst/>
          </a:prstGeom>
          <a:noFill/>
          <a:ln w="9525">
            <a:solidFill>
              <a:schemeClr val="tx1"/>
            </a:solidFill>
            <a:miter lim="800000"/>
            <a:headEnd/>
            <a:tailEnd type="arrow" w="med" len="med"/>
          </a:ln>
          <a:extLst>
            <a:ext uri="{909E8E84-426E-40dd-AFC4-6F175D3DCCD1}">
              <a14:hiddenFill xmlns:a14="http://schemas.microsoft.com/office/drawing/2010/main" xmlns="">
                <a:noFill/>
              </a14:hiddenFill>
            </a:ext>
          </a:extLst>
        </p:spPr>
      </p:cxnSp>
      <p:sp>
        <p:nvSpPr>
          <p:cNvPr id="31787"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86"/>
                                        </p:tgtEl>
                                        <p:attrNameLst>
                                          <p:attrName>style.visibility</p:attrName>
                                        </p:attrNameLst>
                                      </p:cBhvr>
                                      <p:to>
                                        <p:strVal val="visible"/>
                                      </p:to>
                                    </p:set>
                                  </p:childTnLst>
                                </p:cTn>
                              </p:par>
                              <p:par>
                                <p:cTn id="7" presetID="4" presetClass="entr" presetSubtype="16" fill="hold" grpId="0" nodeType="withEffect">
                                  <p:stCondLst>
                                    <p:cond delay="0"/>
                                  </p:stCondLst>
                                  <p:childTnLst>
                                    <p:set>
                                      <p:cBhvr>
                                        <p:cTn id="8" dur="1" fill="hold">
                                          <p:stCondLst>
                                            <p:cond delay="0"/>
                                          </p:stCondLst>
                                        </p:cTn>
                                        <p:tgtEl>
                                          <p:spTgt spid="971808"/>
                                        </p:tgtEl>
                                        <p:attrNameLst>
                                          <p:attrName>style.visibility</p:attrName>
                                        </p:attrNameLst>
                                      </p:cBhvr>
                                      <p:to>
                                        <p:strVal val="visible"/>
                                      </p:to>
                                    </p:set>
                                    <p:animEffect transition="in" filter="box(in)">
                                      <p:cBhvr>
                                        <p:cTn id="9" dur="500"/>
                                        <p:tgtEl>
                                          <p:spTgt spid="971808"/>
                                        </p:tgtEl>
                                      </p:cBhvr>
                                    </p:animEffect>
                                  </p:childTnLst>
                                </p:cTn>
                              </p:par>
                              <p:par>
                                <p:cTn id="10" presetID="4" presetClass="entr" presetSubtype="16" fill="hold" grpId="0" nodeType="withEffect">
                                  <p:stCondLst>
                                    <p:cond delay="0"/>
                                  </p:stCondLst>
                                  <p:childTnLst>
                                    <p:set>
                                      <p:cBhvr>
                                        <p:cTn id="11" dur="1" fill="hold">
                                          <p:stCondLst>
                                            <p:cond delay="0"/>
                                          </p:stCondLst>
                                        </p:cTn>
                                        <p:tgtEl>
                                          <p:spTgt spid="971811"/>
                                        </p:tgtEl>
                                        <p:attrNameLst>
                                          <p:attrName>style.visibility</p:attrName>
                                        </p:attrNameLst>
                                      </p:cBhvr>
                                      <p:to>
                                        <p:strVal val="visible"/>
                                      </p:to>
                                    </p:set>
                                    <p:animEffect transition="in" filter="box(in)">
                                      <p:cBhvr>
                                        <p:cTn id="12" dur="500"/>
                                        <p:tgtEl>
                                          <p:spTgt spid="9718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71809"/>
                                        </p:tgtEl>
                                        <p:attrNameLst>
                                          <p:attrName>style.visibility</p:attrName>
                                        </p:attrNameLst>
                                      </p:cBhvr>
                                      <p:to>
                                        <p:strVal val="visible"/>
                                      </p:to>
                                    </p:set>
                                    <p:animEffect transition="in" filter="box(in)">
                                      <p:cBhvr>
                                        <p:cTn id="17" dur="500"/>
                                        <p:tgtEl>
                                          <p:spTgt spid="971809"/>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971815"/>
                                        </p:tgtEl>
                                        <p:attrNameLst>
                                          <p:attrName>style.visibility</p:attrName>
                                        </p:attrNameLst>
                                      </p:cBhvr>
                                      <p:to>
                                        <p:strVal val="visible"/>
                                      </p:to>
                                    </p:set>
                                    <p:animEffect transition="in" filter="box(in)">
                                      <p:cBhvr>
                                        <p:cTn id="20" dur="500"/>
                                        <p:tgtEl>
                                          <p:spTgt spid="971815"/>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971814"/>
                                        </p:tgtEl>
                                        <p:attrNameLst>
                                          <p:attrName>style.visibility</p:attrName>
                                        </p:attrNameLst>
                                      </p:cBhvr>
                                      <p:to>
                                        <p:strVal val="visible"/>
                                      </p:to>
                                    </p:set>
                                    <p:animEffect transition="in" filter="box(in)">
                                      <p:cBhvr>
                                        <p:cTn id="23" dur="500"/>
                                        <p:tgtEl>
                                          <p:spTgt spid="971814"/>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971810"/>
                                        </p:tgtEl>
                                        <p:attrNameLst>
                                          <p:attrName>style.visibility</p:attrName>
                                        </p:attrNameLst>
                                      </p:cBhvr>
                                      <p:to>
                                        <p:strVal val="visible"/>
                                      </p:to>
                                    </p:set>
                                    <p:animEffect transition="in" filter="box(in)">
                                      <p:cBhvr>
                                        <p:cTn id="28" dur="500"/>
                                        <p:tgtEl>
                                          <p:spTgt spid="971810"/>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971812"/>
                                        </p:tgtEl>
                                        <p:attrNameLst>
                                          <p:attrName>style.visibility</p:attrName>
                                        </p:attrNameLst>
                                      </p:cBhvr>
                                      <p:to>
                                        <p:strVal val="visible"/>
                                      </p:to>
                                    </p:set>
                                    <p:animEffect transition="in" filter="box(in)">
                                      <p:cBhvr>
                                        <p:cTn id="31" dur="500"/>
                                        <p:tgtEl>
                                          <p:spTgt spid="971812"/>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971813"/>
                                        </p:tgtEl>
                                        <p:attrNameLst>
                                          <p:attrName>style.visibility</p:attrName>
                                        </p:attrNameLst>
                                      </p:cBhvr>
                                      <p:to>
                                        <p:strVal val="visible"/>
                                      </p:to>
                                    </p:set>
                                    <p:animEffect transition="in" filter="box(in)">
                                      <p:cBhvr>
                                        <p:cTn id="34" dur="500"/>
                                        <p:tgtEl>
                                          <p:spTgt spid="971813"/>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971817"/>
                                        </p:tgtEl>
                                        <p:attrNameLst>
                                          <p:attrName>style.visibility</p:attrName>
                                        </p:attrNameLst>
                                      </p:cBhvr>
                                      <p:to>
                                        <p:strVal val="visible"/>
                                      </p:to>
                                    </p:set>
                                    <p:animEffect transition="in" filter="box(in)">
                                      <p:cBhvr>
                                        <p:cTn id="39" dur="500"/>
                                        <p:tgtEl>
                                          <p:spTgt spid="971817"/>
                                        </p:tgtEl>
                                      </p:cBhvr>
                                    </p:animEffect>
                                  </p:childTnLst>
                                </p:cTn>
                              </p:par>
                              <p:par>
                                <p:cTn id="40" presetID="4" presetClass="entr" presetSubtype="16" fill="hold" grpId="0" nodeType="withEffect">
                                  <p:stCondLst>
                                    <p:cond delay="0"/>
                                  </p:stCondLst>
                                  <p:childTnLst>
                                    <p:set>
                                      <p:cBhvr>
                                        <p:cTn id="41" dur="1" fill="hold">
                                          <p:stCondLst>
                                            <p:cond delay="0"/>
                                          </p:stCondLst>
                                        </p:cTn>
                                        <p:tgtEl>
                                          <p:spTgt spid="971816"/>
                                        </p:tgtEl>
                                        <p:attrNameLst>
                                          <p:attrName>style.visibility</p:attrName>
                                        </p:attrNameLst>
                                      </p:cBhvr>
                                      <p:to>
                                        <p:strVal val="visible"/>
                                      </p:to>
                                    </p:set>
                                    <p:animEffect transition="in" filter="box(in)">
                                      <p:cBhvr>
                                        <p:cTn id="42" dur="500"/>
                                        <p:tgtEl>
                                          <p:spTgt spid="9718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808" grpId="0" animBg="1"/>
      <p:bldP spid="971809" grpId="0" animBg="1"/>
      <p:bldP spid="971810" grpId="0" animBg="1"/>
      <p:bldP spid="971811" grpId="0"/>
      <p:bldP spid="971812" grpId="0" animBg="1"/>
      <p:bldP spid="971813" grpId="0"/>
      <p:bldP spid="971814" grpId="0"/>
      <p:bldP spid="971815" grpId="0" animBg="1"/>
      <p:bldP spid="971816" grpId="0" animBg="1"/>
      <p:bldP spid="9718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a:latin typeface="Calibri" charset="0"/>
                <a:ea typeface="ＭＳ Ｐゴシック" charset="0"/>
                <a:cs typeface="ＭＳ Ｐゴシック" charset="0"/>
              </a:rPr>
              <a:t>Worked example: Geometric margin</a:t>
            </a:r>
          </a:p>
        </p:txBody>
      </p:sp>
      <p:sp>
        <p:nvSpPr>
          <p:cNvPr id="84994"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E2023AB-FC34-D64A-80CB-9BCB7EACB5C7}" type="slidenum">
              <a:rPr lang="en-US" sz="1200">
                <a:solidFill>
                  <a:srgbClr val="898989"/>
                </a:solidFill>
                <a:latin typeface="Calibri" charset="0"/>
                <a:cs typeface="Arial Unicode MS" charset="0"/>
              </a:rPr>
              <a:pPr eaLnBrk="1" hangingPunct="1"/>
              <a:t>10</a:t>
            </a:fld>
            <a:endParaRPr lang="en-US" sz="1200">
              <a:solidFill>
                <a:srgbClr val="898989"/>
              </a:solidFill>
              <a:latin typeface="Calibri" charset="0"/>
              <a:cs typeface="Arial Unicode MS" charset="0"/>
            </a:endParaRPr>
          </a:p>
        </p:txBody>
      </p:sp>
      <p:pic>
        <p:nvPicPr>
          <p:cNvPr id="8499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514600"/>
            <a:ext cx="4038600" cy="393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rot="2700000">
            <a:off x="912019" y="2939257"/>
            <a:ext cx="5051425" cy="2008187"/>
          </a:xfrm>
          <a:prstGeom prst="rect">
            <a:avLst/>
          </a:prstGeom>
          <a:solidFill>
            <a:schemeClr val="accent1">
              <a:alpha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Rectangle 6"/>
          <p:cNvSpPr/>
          <p:nvPr/>
        </p:nvSpPr>
        <p:spPr>
          <a:xfrm rot="1800000">
            <a:off x="696913" y="2805113"/>
            <a:ext cx="5049837" cy="2006600"/>
          </a:xfrm>
          <a:prstGeom prst="rect">
            <a:avLst/>
          </a:prstGeom>
          <a:solidFill>
            <a:schemeClr val="accent1">
              <a:alpha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Left Arrow 7"/>
          <p:cNvSpPr/>
          <p:nvPr/>
        </p:nvSpPr>
        <p:spPr>
          <a:xfrm>
            <a:off x="3962400" y="2514600"/>
            <a:ext cx="2362200" cy="762000"/>
          </a:xfrm>
          <a:prstGeom prst="leftArrow">
            <a:avLst/>
          </a:prstGeom>
          <a:solidFill>
            <a:schemeClr val="accent2"/>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Extra margin</a:t>
            </a:r>
          </a:p>
        </p:txBody>
      </p:sp>
      <p:sp>
        <p:nvSpPr>
          <p:cNvPr id="3" name="Content Placeholder 2"/>
          <p:cNvSpPr>
            <a:spLocks noGrp="1"/>
          </p:cNvSpPr>
          <p:nvPr>
            <p:ph idx="1"/>
          </p:nvPr>
        </p:nvSpPr>
        <p:spPr>
          <a:xfrm>
            <a:off x="4724400" y="1600200"/>
            <a:ext cx="4267200" cy="4953000"/>
          </a:xfrm>
        </p:spPr>
        <p:txBody>
          <a:bodyPr/>
          <a:lstStyle/>
          <a:p>
            <a:r>
              <a:rPr lang="en-US" dirty="0">
                <a:latin typeface="Calibri" charset="0"/>
                <a:ea typeface="ＭＳ Ｐゴシック" charset="0"/>
                <a:cs typeface="ＭＳ Ｐゴシック" charset="0"/>
              </a:rPr>
              <a:t>Maximum margin weight vector is parallel to line from (1, 1) to (2, 3). So weight vector is (1, 2).</a:t>
            </a:r>
          </a:p>
          <a:p>
            <a:r>
              <a:rPr lang="en-US" dirty="0">
                <a:latin typeface="Calibri" charset="0"/>
                <a:ea typeface="ＭＳ Ｐゴシック" charset="0"/>
                <a:cs typeface="ＭＳ Ｐゴシック" charset="0"/>
              </a:rPr>
              <a:t>Decision boundary is normal (“perpendicular”) to it halfway between.</a:t>
            </a:r>
          </a:p>
          <a:p>
            <a:r>
              <a:rPr lang="en-US" dirty="0">
                <a:latin typeface="Calibri" charset="0"/>
                <a:ea typeface="ＭＳ Ｐゴシック" charset="0"/>
                <a:cs typeface="ＭＳ Ｐゴシック" charset="0"/>
              </a:rPr>
              <a:t>It passes through (1.5, 2)</a:t>
            </a:r>
          </a:p>
          <a:p>
            <a:r>
              <a:rPr lang="en-US" dirty="0">
                <a:latin typeface="Calibri" charset="0"/>
                <a:ea typeface="ＭＳ Ｐゴシック" charset="0"/>
                <a:cs typeface="ＭＳ Ｐゴシック" charset="0"/>
              </a:rPr>
              <a:t>So </a:t>
            </a:r>
            <a:r>
              <a:rPr lang="en-US" i="1" dirty="0">
                <a:latin typeface="Calibri" charset="0"/>
                <a:ea typeface="ＭＳ Ｐゴシック" charset="0"/>
                <a:cs typeface="ＭＳ Ｐゴシック" charset="0"/>
              </a:rPr>
              <a:t>y</a:t>
            </a:r>
            <a:r>
              <a:rPr lang="en-US" dirty="0">
                <a:latin typeface="Calibri" charset="0"/>
                <a:ea typeface="ＭＳ Ｐゴシック" charset="0"/>
                <a:cs typeface="ＭＳ Ｐゴシック" charset="0"/>
              </a:rPr>
              <a:t> = </a:t>
            </a:r>
            <a:r>
              <a:rPr lang="en-US" i="1" dirty="0">
                <a:latin typeface="Calibri" charset="0"/>
                <a:ea typeface="ＭＳ Ｐゴシック" charset="0"/>
                <a:cs typeface="ＭＳ Ｐゴシック" charset="0"/>
              </a:rPr>
              <a:t>x</a:t>
            </a:r>
            <a:r>
              <a:rPr lang="en-US" baseline="-25000" dirty="0">
                <a:latin typeface="Calibri" charset="0"/>
                <a:ea typeface="ＭＳ Ｐゴシック" charset="0"/>
                <a:cs typeface="ＭＳ Ｐゴシック" charset="0"/>
              </a:rPr>
              <a:t>1</a:t>
            </a:r>
            <a:r>
              <a:rPr lang="en-US" dirty="0">
                <a:latin typeface="Calibri" charset="0"/>
                <a:ea typeface="ＭＳ Ｐゴシック" charset="0"/>
                <a:cs typeface="ＭＳ Ｐゴシック" charset="0"/>
              </a:rPr>
              <a:t> +2</a:t>
            </a:r>
            <a:r>
              <a:rPr lang="en-US" i="1" dirty="0">
                <a:latin typeface="Calibri" charset="0"/>
                <a:ea typeface="ＭＳ Ｐゴシック" charset="0"/>
                <a:cs typeface="ＭＳ Ｐゴシック" charset="0"/>
              </a:rPr>
              <a:t>x</a:t>
            </a:r>
            <a:r>
              <a:rPr lang="en-US" baseline="-25000" dirty="0">
                <a:latin typeface="Calibri" charset="0"/>
                <a:ea typeface="ＭＳ Ｐゴシック" charset="0"/>
                <a:cs typeface="ＭＳ Ｐゴシック" charset="0"/>
              </a:rPr>
              <a:t>2</a:t>
            </a:r>
            <a:r>
              <a:rPr lang="en-US" dirty="0">
                <a:latin typeface="Calibri" charset="0"/>
                <a:ea typeface="ＭＳ Ｐゴシック" charset="0"/>
                <a:cs typeface="ＭＳ Ｐゴシック" charset="0"/>
              </a:rPr>
              <a:t> − 5.5</a:t>
            </a:r>
          </a:p>
          <a:p>
            <a:r>
              <a:rPr lang="en-US" dirty="0">
                <a:latin typeface="Calibri" charset="0"/>
                <a:ea typeface="ＭＳ Ｐゴシック" charset="0"/>
                <a:cs typeface="ＭＳ Ｐゴシック" charset="0"/>
              </a:rPr>
              <a:t>Geometric margin is √5</a:t>
            </a:r>
          </a:p>
        </p:txBody>
      </p:sp>
      <p:cxnSp>
        <p:nvCxnSpPr>
          <p:cNvPr id="10" name="Straight Connector 9"/>
          <p:cNvCxnSpPr/>
          <p:nvPr/>
        </p:nvCxnSpPr>
        <p:spPr>
          <a:xfrm>
            <a:off x="1676400" y="2133600"/>
            <a:ext cx="3581400" cy="365760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r>
              <a:rPr lang="en-US">
                <a:latin typeface="Calibri" charset="0"/>
                <a:ea typeface="ＭＳ Ｐゴシック" charset="0"/>
                <a:cs typeface="ＭＳ Ｐゴシック" charset="0"/>
              </a:rPr>
              <a:t>Worked example: Functional margin</a:t>
            </a:r>
          </a:p>
        </p:txBody>
      </p:sp>
      <p:sp>
        <p:nvSpPr>
          <p:cNvPr id="8601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6ECFB71A-5B85-2B46-AB3E-BDF5E6F53C9A}" type="slidenum">
              <a:rPr lang="en-US" sz="1200">
                <a:solidFill>
                  <a:srgbClr val="898989"/>
                </a:solidFill>
                <a:latin typeface="Calibri" charset="0"/>
                <a:cs typeface="Arial Unicode MS" charset="0"/>
              </a:rPr>
              <a:pPr eaLnBrk="1" hangingPunct="1"/>
              <a:t>11</a:t>
            </a:fld>
            <a:endParaRPr lang="en-US" sz="1200">
              <a:solidFill>
                <a:srgbClr val="898989"/>
              </a:solidFill>
              <a:latin typeface="Calibri" charset="0"/>
              <a:cs typeface="Arial Unicode MS" charset="0"/>
            </a:endParaRPr>
          </a:p>
        </p:txBody>
      </p:sp>
      <p:pic>
        <p:nvPicPr>
          <p:cNvPr id="8601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514600"/>
            <a:ext cx="4038600" cy="393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a:spLocks noGrp="1"/>
          </p:cNvSpPr>
          <p:nvPr>
            <p:ph idx="1"/>
          </p:nvPr>
        </p:nvSpPr>
        <p:spPr>
          <a:xfrm>
            <a:off x="3962400" y="1600200"/>
            <a:ext cx="4876800" cy="4953000"/>
          </a:xfrm>
        </p:spPr>
        <p:txBody>
          <a:bodyPr/>
          <a:lstStyle/>
          <a:p>
            <a:r>
              <a:rPr lang="en-US">
                <a:latin typeface="Calibri" charset="0"/>
                <a:ea typeface="ＭＳ Ｐゴシック" charset="0"/>
                <a:cs typeface="ＭＳ Ｐゴシック" charset="0"/>
              </a:rPr>
              <a:t>Let’s minimize </a:t>
            </a:r>
            <a:r>
              <a:rPr lang="en-US" i="1">
                <a:latin typeface="Calibri" charset="0"/>
                <a:ea typeface="ＭＳ Ｐゴシック" charset="0"/>
                <a:cs typeface="ＭＳ Ｐゴシック" charset="0"/>
              </a:rPr>
              <a:t>w</a:t>
            </a:r>
            <a:r>
              <a:rPr lang="en-US">
                <a:latin typeface="Calibri" charset="0"/>
                <a:ea typeface="ＭＳ Ｐゴシック" charset="0"/>
                <a:cs typeface="ＭＳ Ｐゴシック" charset="0"/>
              </a:rPr>
              <a:t> given that</a:t>
            </a:r>
            <a:br>
              <a:rPr lang="en-US">
                <a:latin typeface="Calibri" charset="0"/>
                <a:ea typeface="ＭＳ Ｐゴシック" charset="0"/>
                <a:cs typeface="ＭＳ Ｐゴシック" charset="0"/>
              </a:rPr>
            </a:br>
            <a:r>
              <a:rPr lang="en-US" i="1">
                <a:latin typeface="Calibri" charset="0"/>
                <a:ea typeface="ＭＳ Ｐゴシック" charset="0"/>
                <a:cs typeface="ＭＳ Ｐゴシック" charset="0"/>
              </a:rPr>
              <a:t>y</a:t>
            </a:r>
            <a:r>
              <a:rPr lang="en-US" baseline="-25000">
                <a:latin typeface="Calibri" charset="0"/>
                <a:ea typeface="ＭＳ Ｐゴシック" charset="0"/>
                <a:cs typeface="ＭＳ Ｐゴシック" charset="0"/>
              </a:rPr>
              <a:t>i</a:t>
            </a:r>
            <a:r>
              <a:rPr lang="en-US">
                <a:latin typeface="Calibri" charset="0"/>
                <a:ea typeface="ＭＳ Ｐゴシック" charset="0"/>
                <a:cs typeface="ＭＳ Ｐゴシック" charset="0"/>
              </a:rPr>
              <a:t>(</a:t>
            </a:r>
            <a:r>
              <a:rPr lang="en-US" i="1">
                <a:latin typeface="Calibri" charset="0"/>
                <a:ea typeface="ＭＳ Ｐゴシック" charset="0"/>
                <a:cs typeface="ＭＳ Ｐゴシック" charset="0"/>
              </a:rPr>
              <a:t>w</a:t>
            </a:r>
            <a:r>
              <a:rPr lang="en-US" baseline="30000">
                <a:latin typeface="Calibri" charset="0"/>
                <a:ea typeface="ＭＳ Ｐゴシック" charset="0"/>
                <a:cs typeface="ＭＳ Ｐゴシック" charset="0"/>
              </a:rPr>
              <a:t>T</a:t>
            </a:r>
            <a:r>
              <a:rPr lang="en-US" i="1">
                <a:latin typeface="Calibri" charset="0"/>
                <a:ea typeface="ＭＳ Ｐゴシック" charset="0"/>
                <a:cs typeface="ＭＳ Ｐゴシック" charset="0"/>
              </a:rPr>
              <a:t>x</a:t>
            </a:r>
            <a:r>
              <a:rPr lang="en-US" baseline="-25000">
                <a:latin typeface="Calibri" charset="0"/>
                <a:ea typeface="ＭＳ Ｐゴシック" charset="0"/>
                <a:cs typeface="ＭＳ Ｐゴシック" charset="0"/>
              </a:rPr>
              <a:t>i</a:t>
            </a:r>
            <a:r>
              <a:rPr lang="en-US">
                <a:latin typeface="Calibri" charset="0"/>
                <a:ea typeface="ＭＳ Ｐゴシック" charset="0"/>
                <a:cs typeface="ＭＳ Ｐゴシック" charset="0"/>
              </a:rPr>
              <a:t> + </a:t>
            </a:r>
            <a:r>
              <a:rPr lang="en-US" i="1">
                <a:latin typeface="Calibri" charset="0"/>
                <a:ea typeface="ＭＳ Ｐゴシック" charset="0"/>
                <a:cs typeface="ＭＳ Ｐゴシック" charset="0"/>
              </a:rPr>
              <a:t>b</a:t>
            </a:r>
            <a:r>
              <a:rPr lang="en-US">
                <a:latin typeface="Calibri" charset="0"/>
                <a:ea typeface="ＭＳ Ｐゴシック" charset="0"/>
                <a:cs typeface="ＭＳ Ｐゴシック" charset="0"/>
              </a:rPr>
              <a:t>) ≥ 1</a:t>
            </a:r>
          </a:p>
          <a:p>
            <a:r>
              <a:rPr lang="en-US">
                <a:latin typeface="Calibri" charset="0"/>
                <a:ea typeface="ＭＳ Ｐゴシック" charset="0"/>
                <a:cs typeface="ＭＳ Ｐゴシック" charset="0"/>
              </a:rPr>
              <a:t>Constraint has = at SVs;</a:t>
            </a:r>
            <a:br>
              <a:rPr lang="en-US">
                <a:latin typeface="Calibri" charset="0"/>
                <a:ea typeface="ＭＳ Ｐゴシック" charset="0"/>
                <a:cs typeface="ＭＳ Ｐゴシック" charset="0"/>
              </a:rPr>
            </a:br>
            <a:r>
              <a:rPr lang="en-US" i="1">
                <a:latin typeface="Calibri" charset="0"/>
                <a:ea typeface="ＭＳ Ｐゴシック" charset="0"/>
                <a:cs typeface="ＭＳ Ｐゴシック" charset="0"/>
              </a:rPr>
              <a:t>w</a:t>
            </a:r>
            <a:r>
              <a:rPr lang="en-US">
                <a:latin typeface="Calibri" charset="0"/>
                <a:ea typeface="ＭＳ Ｐゴシック" charset="0"/>
                <a:cs typeface="ＭＳ Ｐゴシック" charset="0"/>
              </a:rPr>
              <a:t> = (</a:t>
            </a:r>
            <a:r>
              <a:rPr lang="en-US" i="1">
                <a:latin typeface="Calibri" charset="0"/>
                <a:ea typeface="ＭＳ Ｐゴシック" charset="0"/>
                <a:cs typeface="ＭＳ Ｐゴシック" charset="0"/>
              </a:rPr>
              <a:t>a</a:t>
            </a:r>
            <a:r>
              <a:rPr lang="en-US">
                <a:latin typeface="Calibri" charset="0"/>
                <a:ea typeface="ＭＳ Ｐゴシック" charset="0"/>
                <a:cs typeface="ＭＳ Ｐゴシック" charset="0"/>
              </a:rPr>
              <a:t>, 2</a:t>
            </a:r>
            <a:r>
              <a:rPr lang="en-US" i="1">
                <a:latin typeface="Calibri" charset="0"/>
                <a:ea typeface="ＭＳ Ｐゴシック" charset="0"/>
                <a:cs typeface="ＭＳ Ｐゴシック" charset="0"/>
              </a:rPr>
              <a:t>a</a:t>
            </a:r>
            <a:r>
              <a:rPr lang="en-US">
                <a:latin typeface="Calibri" charset="0"/>
                <a:ea typeface="ＭＳ Ｐゴシック" charset="0"/>
                <a:cs typeface="ＭＳ Ｐゴシック" charset="0"/>
              </a:rPr>
              <a:t>) for some </a:t>
            </a:r>
            <a:r>
              <a:rPr lang="en-US" i="1">
                <a:latin typeface="Calibri" charset="0"/>
                <a:ea typeface="ＭＳ Ｐゴシック" charset="0"/>
                <a:cs typeface="ＭＳ Ｐゴシック" charset="0"/>
              </a:rPr>
              <a:t>a</a:t>
            </a:r>
            <a:endParaRPr lang="en-US">
              <a:latin typeface="Calibri" charset="0"/>
              <a:ea typeface="ＭＳ Ｐゴシック" charset="0"/>
              <a:cs typeface="ＭＳ Ｐゴシック" charset="0"/>
            </a:endParaRPr>
          </a:p>
          <a:p>
            <a:r>
              <a:rPr lang="en-US" i="1">
                <a:latin typeface="Calibri" charset="0"/>
                <a:ea typeface="ＭＳ Ｐゴシック" charset="0"/>
                <a:cs typeface="ＭＳ Ｐゴシック" charset="0"/>
              </a:rPr>
              <a:t>a</a:t>
            </a:r>
            <a:r>
              <a:rPr lang="en-US">
                <a:latin typeface="Calibri" charset="0"/>
                <a:ea typeface="ＭＳ Ｐゴシック" charset="0"/>
                <a:cs typeface="ＭＳ Ｐゴシック" charset="0"/>
              </a:rPr>
              <a:t>+2</a:t>
            </a:r>
            <a:r>
              <a:rPr lang="en-US" i="1">
                <a:latin typeface="Calibri" charset="0"/>
                <a:ea typeface="ＭＳ Ｐゴシック" charset="0"/>
                <a:cs typeface="ＭＳ Ｐゴシック" charset="0"/>
              </a:rPr>
              <a:t>a</a:t>
            </a:r>
            <a:r>
              <a:rPr lang="en-US">
                <a:latin typeface="Calibri" charset="0"/>
                <a:ea typeface="ＭＳ Ｐゴシック" charset="0"/>
                <a:cs typeface="ＭＳ Ｐゴシック" charset="0"/>
              </a:rPr>
              <a:t>+</a:t>
            </a:r>
            <a:r>
              <a:rPr lang="en-US" i="1">
                <a:latin typeface="Calibri" charset="0"/>
                <a:ea typeface="ＭＳ Ｐゴシック" charset="0"/>
                <a:cs typeface="ＭＳ Ｐゴシック" charset="0"/>
              </a:rPr>
              <a:t>b</a:t>
            </a:r>
            <a:r>
              <a:rPr lang="en-US">
                <a:latin typeface="Calibri" charset="0"/>
                <a:ea typeface="ＭＳ Ｐゴシック" charset="0"/>
                <a:cs typeface="ＭＳ Ｐゴシック" charset="0"/>
              </a:rPr>
              <a:t> = −1      2</a:t>
            </a:r>
            <a:r>
              <a:rPr lang="en-US" i="1">
                <a:latin typeface="Calibri" charset="0"/>
                <a:ea typeface="ＭＳ Ｐゴシック" charset="0"/>
                <a:cs typeface="ＭＳ Ｐゴシック" charset="0"/>
              </a:rPr>
              <a:t>a</a:t>
            </a:r>
            <a:r>
              <a:rPr lang="en-US">
                <a:latin typeface="Calibri" charset="0"/>
                <a:ea typeface="ＭＳ Ｐゴシック" charset="0"/>
                <a:cs typeface="ＭＳ Ｐゴシック" charset="0"/>
              </a:rPr>
              <a:t>+6</a:t>
            </a:r>
            <a:r>
              <a:rPr lang="en-US" i="1">
                <a:latin typeface="Calibri" charset="0"/>
                <a:ea typeface="ＭＳ Ｐゴシック" charset="0"/>
                <a:cs typeface="ＭＳ Ｐゴシック" charset="0"/>
              </a:rPr>
              <a:t>a</a:t>
            </a:r>
            <a:r>
              <a:rPr lang="en-US">
                <a:latin typeface="Calibri" charset="0"/>
                <a:ea typeface="ＭＳ Ｐゴシック" charset="0"/>
                <a:cs typeface="ＭＳ Ｐゴシック" charset="0"/>
              </a:rPr>
              <a:t>+</a:t>
            </a:r>
            <a:r>
              <a:rPr lang="en-US" i="1">
                <a:latin typeface="Calibri" charset="0"/>
                <a:ea typeface="ＭＳ Ｐゴシック" charset="0"/>
                <a:cs typeface="ＭＳ Ｐゴシック" charset="0"/>
              </a:rPr>
              <a:t>b</a:t>
            </a:r>
            <a:r>
              <a:rPr lang="en-US">
                <a:latin typeface="Calibri" charset="0"/>
                <a:ea typeface="ＭＳ Ｐゴシック" charset="0"/>
                <a:cs typeface="ＭＳ Ｐゴシック" charset="0"/>
              </a:rPr>
              <a:t> = 1</a:t>
            </a:r>
          </a:p>
          <a:p>
            <a:r>
              <a:rPr lang="en-US">
                <a:latin typeface="Calibri" charset="0"/>
                <a:ea typeface="ＭＳ Ｐゴシック" charset="0"/>
                <a:cs typeface="ＭＳ Ｐゴシック" charset="0"/>
              </a:rPr>
              <a:t>So, </a:t>
            </a:r>
            <a:r>
              <a:rPr lang="en-US" i="1">
                <a:latin typeface="Calibri" charset="0"/>
                <a:ea typeface="ＭＳ Ｐゴシック" charset="0"/>
                <a:cs typeface="ＭＳ Ｐゴシック" charset="0"/>
              </a:rPr>
              <a:t>a</a:t>
            </a:r>
            <a:r>
              <a:rPr lang="en-US">
                <a:latin typeface="Calibri" charset="0"/>
                <a:ea typeface="ＭＳ Ｐゴシック" charset="0"/>
                <a:cs typeface="ＭＳ Ｐゴシック" charset="0"/>
              </a:rPr>
              <a:t> = 2/5 and </a:t>
            </a:r>
            <a:r>
              <a:rPr lang="en-US" i="1">
                <a:latin typeface="Calibri" charset="0"/>
                <a:ea typeface="ＭＳ Ｐゴシック" charset="0"/>
                <a:cs typeface="ＭＳ Ｐゴシック" charset="0"/>
              </a:rPr>
              <a:t>b</a:t>
            </a:r>
            <a:r>
              <a:rPr lang="en-US">
                <a:latin typeface="Calibri" charset="0"/>
                <a:ea typeface="ＭＳ Ｐゴシック" charset="0"/>
                <a:cs typeface="ＭＳ Ｐゴシック" charset="0"/>
              </a:rPr>
              <a:t> = −11/5</a:t>
            </a:r>
            <a:br>
              <a:rPr lang="en-US">
                <a:latin typeface="Calibri" charset="0"/>
                <a:ea typeface="ＭＳ Ｐゴシック" charset="0"/>
                <a:cs typeface="ＭＳ Ｐゴシック" charset="0"/>
              </a:rPr>
            </a:br>
            <a:r>
              <a:rPr lang="en-US">
                <a:latin typeface="Calibri" charset="0"/>
                <a:ea typeface="ＭＳ Ｐゴシック" charset="0"/>
                <a:cs typeface="ＭＳ Ｐゴシック" charset="0"/>
              </a:rPr>
              <a:t>Optimal hyperplane is:</a:t>
            </a:r>
            <a:br>
              <a:rPr lang="en-US">
                <a:latin typeface="Calibri" charset="0"/>
                <a:ea typeface="ＭＳ Ｐゴシック" charset="0"/>
                <a:cs typeface="ＭＳ Ｐゴシック" charset="0"/>
              </a:rPr>
            </a:br>
            <a:r>
              <a:rPr lang="en-US">
                <a:latin typeface="Calibri" charset="0"/>
                <a:ea typeface="ＭＳ Ｐゴシック" charset="0"/>
                <a:cs typeface="ＭＳ Ｐゴシック" charset="0"/>
              </a:rPr>
              <a:t> </a:t>
            </a:r>
            <a:r>
              <a:rPr lang="en-US" i="1">
                <a:latin typeface="Calibri" charset="0"/>
                <a:ea typeface="ＭＳ Ｐゴシック" charset="0"/>
                <a:cs typeface="ＭＳ Ｐゴシック" charset="0"/>
              </a:rPr>
              <a:t>w</a:t>
            </a:r>
            <a:r>
              <a:rPr lang="en-US">
                <a:latin typeface="Calibri" charset="0"/>
                <a:ea typeface="ＭＳ Ｐゴシック" charset="0"/>
                <a:cs typeface="ＭＳ Ｐゴシック" charset="0"/>
              </a:rPr>
              <a:t> = (2/5, 4/5) and </a:t>
            </a:r>
            <a:r>
              <a:rPr lang="en-US" i="1">
                <a:latin typeface="Calibri" charset="0"/>
                <a:ea typeface="ＭＳ Ｐゴシック" charset="0"/>
                <a:cs typeface="ＭＳ Ｐゴシック" charset="0"/>
              </a:rPr>
              <a:t>b</a:t>
            </a:r>
            <a:r>
              <a:rPr lang="en-US">
                <a:latin typeface="Calibri" charset="0"/>
                <a:ea typeface="ＭＳ Ｐゴシック" charset="0"/>
                <a:cs typeface="ＭＳ Ｐゴシック" charset="0"/>
              </a:rPr>
              <a:t> = −11/5</a:t>
            </a:r>
          </a:p>
          <a:p>
            <a:r>
              <a:rPr lang="en-US">
                <a:latin typeface="Calibri" charset="0"/>
                <a:ea typeface="ＭＳ Ｐゴシック" charset="0"/>
                <a:cs typeface="ＭＳ Ｐゴシック" charset="0"/>
              </a:rPr>
              <a:t>Margin ρ is 2/|</a:t>
            </a:r>
            <a:r>
              <a:rPr lang="en-US" i="1">
                <a:latin typeface="Calibri" charset="0"/>
                <a:ea typeface="ＭＳ Ｐゴシック" charset="0"/>
                <a:cs typeface="ＭＳ Ｐゴシック" charset="0"/>
              </a:rPr>
              <a:t>w</a:t>
            </a:r>
            <a:r>
              <a:rPr lang="en-US">
                <a:latin typeface="Calibri" charset="0"/>
                <a:ea typeface="ＭＳ Ｐゴシック" charset="0"/>
                <a:cs typeface="ＭＳ Ｐゴシック" charset="0"/>
              </a:rPr>
              <a:t>| </a:t>
            </a:r>
            <a:br>
              <a:rPr lang="en-US">
                <a:latin typeface="Calibri" charset="0"/>
                <a:ea typeface="ＭＳ Ｐゴシック" charset="0"/>
                <a:cs typeface="ＭＳ Ｐゴシック" charset="0"/>
              </a:rPr>
            </a:br>
            <a:r>
              <a:rPr lang="en-US">
                <a:latin typeface="Calibri" charset="0"/>
                <a:ea typeface="ＭＳ Ｐゴシック" charset="0"/>
                <a:cs typeface="ＭＳ Ｐゴシック" charset="0"/>
              </a:rPr>
              <a:t>= 2/√(4/25+16/25)</a:t>
            </a:r>
            <a:br>
              <a:rPr lang="en-US">
                <a:latin typeface="Calibri" charset="0"/>
                <a:ea typeface="ＭＳ Ｐゴシック" charset="0"/>
                <a:cs typeface="ＭＳ Ｐゴシック" charset="0"/>
              </a:rPr>
            </a:br>
            <a:r>
              <a:rPr lang="en-US">
                <a:latin typeface="Calibri" charset="0"/>
                <a:ea typeface="ＭＳ Ｐゴシック" charset="0"/>
                <a:cs typeface="ＭＳ Ｐゴシック" charset="0"/>
              </a:rPr>
              <a:t>= 2/(2√5/5) = √5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7C8DA87-9779-1B4B-A90D-9764567EB613}" type="slidenum">
              <a:rPr lang="en-US" sz="1200">
                <a:solidFill>
                  <a:srgbClr val="898989"/>
                </a:solidFill>
                <a:latin typeface="Calibri" charset="0"/>
              </a:rPr>
              <a:pPr eaLnBrk="1" hangingPunct="1"/>
              <a:t>12</a:t>
            </a:fld>
            <a:endParaRPr lang="en-US" sz="1200">
              <a:solidFill>
                <a:srgbClr val="898989"/>
              </a:solidFill>
              <a:latin typeface="Calibri" charset="0"/>
            </a:endParaRPr>
          </a:p>
        </p:txBody>
      </p:sp>
      <p:sp>
        <p:nvSpPr>
          <p:cNvPr id="3277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Linear SVMs Mathematically (cont.)</a:t>
            </a:r>
          </a:p>
        </p:txBody>
      </p:sp>
      <p:sp>
        <p:nvSpPr>
          <p:cNvPr id="32771" name="Rectangle 3"/>
          <p:cNvSpPr>
            <a:spLocks noGrp="1" noChangeArrowheads="1"/>
          </p:cNvSpPr>
          <p:nvPr>
            <p:ph type="body" idx="1"/>
          </p:nvPr>
        </p:nvSpPr>
        <p:spPr/>
        <p:txBody>
          <a:bodyPr/>
          <a:lstStyle/>
          <a:p>
            <a:pPr eaLnBrk="1" hangingPunct="1"/>
            <a:r>
              <a:rPr lang="en-US" sz="2200" dirty="0" smtClean="0">
                <a:latin typeface="Calibri" charset="0"/>
                <a:ea typeface="ＭＳ Ｐゴシック" charset="0"/>
                <a:cs typeface="ＭＳ Ｐゴシック" charset="0"/>
              </a:rPr>
              <a:t>We can therefore formulate </a:t>
            </a:r>
            <a:r>
              <a:rPr lang="en-US" sz="2200" dirty="0">
                <a:latin typeface="Calibri" charset="0"/>
                <a:ea typeface="ＭＳ Ｐゴシック" charset="0"/>
                <a:cs typeface="ＭＳ Ｐゴシック" charset="0"/>
              </a:rPr>
              <a:t>the </a:t>
            </a:r>
            <a:r>
              <a:rPr lang="en-US" sz="2200" i="1" dirty="0">
                <a:latin typeface="Calibri" charset="0"/>
                <a:ea typeface="ＭＳ Ｐゴシック" charset="0"/>
                <a:cs typeface="ＭＳ Ｐゴシック" charset="0"/>
              </a:rPr>
              <a:t>quadratic optimization problem: </a:t>
            </a:r>
          </a:p>
          <a:p>
            <a:pPr eaLnBrk="1" hangingPunct="1"/>
            <a:endParaRPr lang="en-US" sz="2200" i="1" dirty="0">
              <a:latin typeface="Calibri" charset="0"/>
              <a:ea typeface="ＭＳ Ｐゴシック" charset="0"/>
              <a:cs typeface="ＭＳ Ｐゴシック" charset="0"/>
            </a:endParaRPr>
          </a:p>
          <a:p>
            <a:pPr eaLnBrk="1" hangingPunct="1"/>
            <a:endParaRPr lang="en-US" sz="2200" i="1" dirty="0">
              <a:latin typeface="Calibri" charset="0"/>
              <a:ea typeface="ＭＳ Ｐゴシック" charset="0"/>
              <a:cs typeface="ＭＳ Ｐゴシック" charset="0"/>
            </a:endParaRPr>
          </a:p>
          <a:p>
            <a:pPr eaLnBrk="1" hangingPunct="1"/>
            <a:endParaRPr lang="en-US" sz="2200" i="1" dirty="0">
              <a:latin typeface="Calibri" charset="0"/>
              <a:ea typeface="ＭＳ Ｐゴシック" charset="0"/>
              <a:cs typeface="ＭＳ Ｐゴシック" charset="0"/>
            </a:endParaRPr>
          </a:p>
          <a:p>
            <a:pPr eaLnBrk="1" hangingPunct="1"/>
            <a:endParaRPr lang="en-US" sz="2200" i="1" dirty="0">
              <a:latin typeface="Calibri" charset="0"/>
              <a:ea typeface="ＭＳ Ｐゴシック" charset="0"/>
              <a:cs typeface="ＭＳ Ｐゴシック" charset="0"/>
            </a:endParaRPr>
          </a:p>
          <a:p>
            <a:pPr eaLnBrk="1" hangingPunct="1"/>
            <a:endParaRPr lang="en-US" sz="3600" i="1" dirty="0">
              <a:latin typeface="Calibri" charset="0"/>
              <a:ea typeface="ＭＳ Ｐゴシック" charset="0"/>
              <a:cs typeface="ＭＳ Ｐゴシック" charset="0"/>
            </a:endParaRPr>
          </a:p>
          <a:p>
            <a:pPr eaLnBrk="1" hangingPunct="1"/>
            <a:r>
              <a:rPr lang="en-US" sz="2200" dirty="0">
                <a:latin typeface="Calibri" charset="0"/>
                <a:ea typeface="ＭＳ Ｐゴシック" charset="0"/>
                <a:cs typeface="ＭＳ Ｐゴシック" charset="0"/>
              </a:rPr>
              <a:t>A better formulation (min </a:t>
            </a:r>
            <a:r>
              <a:rPr lang="en-US" sz="2400" dirty="0">
                <a:latin typeface="Calibri" charset="0"/>
                <a:ea typeface="ＭＳ Ｐゴシック" charset="0"/>
                <a:cs typeface="ＭＳ Ｐゴシック" charset="0"/>
              </a:rPr>
              <a:t>‖</a:t>
            </a:r>
            <a:r>
              <a:rPr lang="en-US" sz="2200" b="1" dirty="0">
                <a:latin typeface="Calibri" charset="0"/>
                <a:ea typeface="ＭＳ Ｐゴシック" charset="0"/>
                <a:cs typeface="ＭＳ Ｐゴシック" charset="0"/>
              </a:rPr>
              <a:t>w</a:t>
            </a:r>
            <a:r>
              <a:rPr lang="en-US" sz="2400" dirty="0">
                <a:latin typeface="Calibri" charset="0"/>
                <a:ea typeface="ＭＳ Ｐゴシック" charset="0"/>
                <a:cs typeface="ＭＳ Ｐゴシック" charset="0"/>
              </a:rPr>
              <a:t>‖</a:t>
            </a:r>
            <a:r>
              <a:rPr lang="en-US" sz="2200" dirty="0">
                <a:latin typeface="Calibri" charset="0"/>
                <a:ea typeface="ＭＳ Ｐゴシック" charset="0"/>
                <a:cs typeface="ＭＳ Ｐゴシック" charset="0"/>
              </a:rPr>
              <a:t>= max 1/</a:t>
            </a:r>
            <a:r>
              <a:rPr lang="en-US" sz="2000" dirty="0">
                <a:latin typeface="Calibri" charset="0"/>
                <a:ea typeface="ＭＳ Ｐゴシック" charset="0"/>
                <a:cs typeface="ＭＳ Ｐゴシック" charset="0"/>
              </a:rPr>
              <a:t>‖</a:t>
            </a:r>
            <a:r>
              <a:rPr lang="en-US" sz="2000" b="1" dirty="0">
                <a:latin typeface="Calibri" charset="0"/>
                <a:ea typeface="ＭＳ Ｐゴシック" charset="0"/>
                <a:cs typeface="ＭＳ Ｐゴシック" charset="0"/>
              </a:rPr>
              <a:t>w</a:t>
            </a:r>
            <a:r>
              <a:rPr lang="en-US" sz="2000" dirty="0">
                <a:latin typeface="Calibri" charset="0"/>
                <a:ea typeface="ＭＳ Ｐゴシック" charset="0"/>
                <a:cs typeface="ＭＳ Ｐゴシック" charset="0"/>
              </a:rPr>
              <a:t>‖</a:t>
            </a:r>
            <a:r>
              <a:rPr lang="en-US" sz="2200" dirty="0">
                <a:latin typeface="Calibri" charset="0"/>
                <a:ea typeface="ＭＳ Ｐゴシック" charset="0"/>
                <a:cs typeface="ＭＳ Ｐゴシック" charset="0"/>
              </a:rPr>
              <a:t> ): </a:t>
            </a:r>
          </a:p>
        </p:txBody>
      </p:sp>
      <p:sp>
        <p:nvSpPr>
          <p:cNvPr id="32772" name="Text Box 4"/>
          <p:cNvSpPr txBox="1">
            <a:spLocks noChangeArrowheads="1"/>
          </p:cNvSpPr>
          <p:nvPr/>
        </p:nvSpPr>
        <p:spPr bwMode="auto">
          <a:xfrm>
            <a:off x="2114550" y="2443163"/>
            <a:ext cx="5886450" cy="1671637"/>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Times New Roman" charset="0"/>
              </a:rPr>
              <a:t>Find </a:t>
            </a:r>
            <a:r>
              <a:rPr lang="en-US" b="1" dirty="0">
                <a:latin typeface="Times New Roman" charset="0"/>
              </a:rPr>
              <a:t>w</a:t>
            </a:r>
            <a:r>
              <a:rPr lang="en-US" dirty="0">
                <a:latin typeface="Times New Roman" charset="0"/>
              </a:rPr>
              <a:t> and </a:t>
            </a:r>
            <a:r>
              <a:rPr lang="en-US" i="1" dirty="0">
                <a:latin typeface="Times New Roman" charset="0"/>
              </a:rPr>
              <a:t>b</a:t>
            </a:r>
            <a:r>
              <a:rPr lang="en-US" dirty="0">
                <a:latin typeface="Times New Roman" charset="0"/>
              </a:rPr>
              <a:t> such that</a:t>
            </a:r>
          </a:p>
          <a:p>
            <a:pPr eaLnBrk="1" hangingPunct="1">
              <a:spcBef>
                <a:spcPct val="50000"/>
              </a:spcBef>
            </a:pPr>
            <a:r>
              <a:rPr lang="en-US" dirty="0">
                <a:latin typeface="Times New Roman" charset="0"/>
              </a:rPr>
              <a:t>                is maximized; and for all </a:t>
            </a:r>
            <a:r>
              <a:rPr lang="en-US" sz="2800" dirty="0">
                <a:latin typeface="Times New Roman" charset="0"/>
              </a:rPr>
              <a:t>{</a:t>
            </a:r>
            <a:r>
              <a:rPr lang="en-US" dirty="0">
                <a:latin typeface="Times New Roman" charset="0"/>
              </a:rPr>
              <a:t>(</a:t>
            </a:r>
            <a:r>
              <a:rPr lang="en-US" sz="2800" b="1" dirty="0">
                <a:latin typeface="Times New Roman" charset="0"/>
              </a:rPr>
              <a:t>x</a:t>
            </a:r>
            <a:r>
              <a:rPr lang="en-US" sz="2800" b="1" baseline="-25000" dirty="0">
                <a:latin typeface="Times New Roman" charset="0"/>
              </a:rPr>
              <a:t>i</a:t>
            </a:r>
            <a:r>
              <a:rPr lang="en-US" sz="2800" b="1" dirty="0">
                <a:latin typeface="Times New Roman" charset="0"/>
              </a:rPr>
              <a:t> </a:t>
            </a:r>
            <a:r>
              <a:rPr lang="en-US" sz="2800" dirty="0">
                <a:latin typeface="Times New Roman" charset="0"/>
              </a:rPr>
              <a:t>, </a:t>
            </a:r>
            <a:r>
              <a:rPr lang="en-US" sz="2800" i="1" dirty="0" err="1">
                <a:latin typeface="Times New Roman" charset="0"/>
              </a:rPr>
              <a:t>y</a:t>
            </a:r>
            <a:r>
              <a:rPr lang="en-US" sz="2800" i="1" baseline="-25000" dirty="0" err="1">
                <a:latin typeface="Times New Roman" charset="0"/>
              </a:rPr>
              <a:t>i</a:t>
            </a:r>
            <a:r>
              <a:rPr lang="en-US" sz="2800" dirty="0">
                <a:latin typeface="Times New Roman" charset="0"/>
              </a:rPr>
              <a:t>)}</a:t>
            </a:r>
            <a:endParaRPr lang="en-US" dirty="0">
              <a:latin typeface="Times New Roman" charset="0"/>
            </a:endParaRPr>
          </a:p>
          <a:p>
            <a:pPr eaLnBrk="1" hangingPunct="1">
              <a:spcBef>
                <a:spcPct val="50000"/>
              </a:spcBef>
            </a:pPr>
            <a:r>
              <a:rPr lang="en-US" b="1" dirty="0" err="1">
                <a:latin typeface="Times New Roman" charset="0"/>
              </a:rPr>
              <a:t>w</a:t>
            </a:r>
            <a:r>
              <a:rPr lang="en-US" b="1" baseline="30000" dirty="0" err="1">
                <a:latin typeface="Times New Roman" charset="0"/>
              </a:rPr>
              <a:t>T</a:t>
            </a:r>
            <a:r>
              <a:rPr lang="en-US" b="1" dirty="0" err="1">
                <a:latin typeface="Times New Roman" charset="0"/>
              </a:rPr>
              <a:t>x</a:t>
            </a:r>
            <a:r>
              <a:rPr lang="en-US" b="1" baseline="-25000" dirty="0" err="1">
                <a:latin typeface="Times New Roman" charset="0"/>
              </a:rPr>
              <a:t>i</a:t>
            </a:r>
            <a:r>
              <a:rPr lang="en-US" b="1" dirty="0">
                <a:latin typeface="Times New Roman" charset="0"/>
              </a:rPr>
              <a:t> </a:t>
            </a:r>
            <a:r>
              <a:rPr lang="en-US" dirty="0">
                <a:latin typeface="Times New Roman" charset="0"/>
              </a:rPr>
              <a:t>+ </a:t>
            </a:r>
            <a:r>
              <a:rPr lang="en-US" i="1" dirty="0">
                <a:latin typeface="Times New Roman" charset="0"/>
              </a:rPr>
              <a:t>b</a:t>
            </a:r>
            <a:r>
              <a:rPr lang="en-US" b="1" dirty="0">
                <a:latin typeface="Times New Roman" charset="0"/>
              </a:rPr>
              <a:t> </a:t>
            </a:r>
            <a:r>
              <a:rPr lang="en-US" b="1" dirty="0">
                <a:latin typeface="Times New Roman" charset="0"/>
                <a:cs typeface="Times New Roman" charset="0"/>
              </a:rPr>
              <a:t>≥ </a:t>
            </a:r>
            <a:r>
              <a:rPr lang="en-US" dirty="0">
                <a:latin typeface="Times New Roman" charset="0"/>
                <a:cs typeface="Times New Roman" charset="0"/>
              </a:rPr>
              <a:t>1 if </a:t>
            </a:r>
            <a:r>
              <a:rPr lang="en-US" i="1" dirty="0" err="1">
                <a:latin typeface="Times New Roman" charset="0"/>
              </a:rPr>
              <a:t>y</a:t>
            </a:r>
            <a:r>
              <a:rPr lang="en-US" i="1" baseline="-25000" dirty="0" err="1">
                <a:latin typeface="Times New Roman" charset="0"/>
              </a:rPr>
              <a:t>i</a:t>
            </a:r>
            <a:r>
              <a:rPr lang="en-US" dirty="0">
                <a:latin typeface="Times New Roman" charset="0"/>
              </a:rPr>
              <a:t>=1;   </a:t>
            </a:r>
            <a:r>
              <a:rPr lang="en-US" b="1" dirty="0" err="1">
                <a:latin typeface="Times New Roman" charset="0"/>
              </a:rPr>
              <a:t>w</a:t>
            </a:r>
            <a:r>
              <a:rPr lang="en-US" b="1" baseline="30000" dirty="0" err="1">
                <a:latin typeface="Times New Roman" charset="0"/>
              </a:rPr>
              <a:t>T</a:t>
            </a:r>
            <a:r>
              <a:rPr lang="en-US" b="1" dirty="0" err="1">
                <a:latin typeface="Times New Roman" charset="0"/>
              </a:rPr>
              <a:t>x</a:t>
            </a:r>
            <a:r>
              <a:rPr lang="en-US" b="1" baseline="-25000" dirty="0" err="1">
                <a:latin typeface="Times New Roman" charset="0"/>
              </a:rPr>
              <a:t>i</a:t>
            </a:r>
            <a:r>
              <a:rPr lang="en-US" b="1" dirty="0">
                <a:latin typeface="Times New Roman" charset="0"/>
              </a:rPr>
              <a:t> </a:t>
            </a:r>
            <a:r>
              <a:rPr lang="en-US" dirty="0">
                <a:latin typeface="Times New Roman" charset="0"/>
              </a:rPr>
              <a:t>+ </a:t>
            </a:r>
            <a:r>
              <a:rPr lang="en-US" i="1" dirty="0">
                <a:latin typeface="Times New Roman" charset="0"/>
              </a:rPr>
              <a:t>b</a:t>
            </a:r>
            <a:r>
              <a:rPr lang="en-US" b="1" dirty="0">
                <a:latin typeface="Times New Roman" charset="0"/>
                <a:cs typeface="Times New Roman" charset="0"/>
              </a:rPr>
              <a:t> ≤ </a:t>
            </a:r>
            <a:r>
              <a:rPr lang="en-US" b="1" dirty="0" smtClean="0">
                <a:latin typeface="Times New Roman" charset="0"/>
                <a:cs typeface="Times New Roman" charset="0"/>
              </a:rPr>
              <a:t>−</a:t>
            </a:r>
            <a:r>
              <a:rPr lang="en-US" dirty="0" smtClean="0">
                <a:latin typeface="Times New Roman" charset="0"/>
                <a:cs typeface="Times New Roman" charset="0"/>
              </a:rPr>
              <a:t>1   </a:t>
            </a:r>
            <a:r>
              <a:rPr lang="en-US" dirty="0">
                <a:latin typeface="Times New Roman" charset="0"/>
                <a:cs typeface="Times New Roman" charset="0"/>
              </a:rPr>
              <a:t>if </a:t>
            </a:r>
            <a:r>
              <a:rPr lang="en-US" i="1" dirty="0" err="1">
                <a:latin typeface="Times New Roman" charset="0"/>
                <a:cs typeface="Times New Roman" charset="0"/>
              </a:rPr>
              <a:t>y</a:t>
            </a:r>
            <a:r>
              <a:rPr lang="en-US" i="1" baseline="-25000" dirty="0" err="1">
                <a:latin typeface="Times New Roman" charset="0"/>
                <a:cs typeface="Times New Roman" charset="0"/>
              </a:rPr>
              <a:t>i</a:t>
            </a:r>
            <a:r>
              <a:rPr lang="en-US" baseline="-25000" dirty="0">
                <a:latin typeface="Times New Roman" charset="0"/>
                <a:cs typeface="Times New Roman" charset="0"/>
              </a:rPr>
              <a:t> </a:t>
            </a:r>
            <a:r>
              <a:rPr lang="en-US" dirty="0">
                <a:latin typeface="Times New Roman" charset="0"/>
                <a:cs typeface="Times New Roman" charset="0"/>
              </a:rPr>
              <a:t>= </a:t>
            </a:r>
            <a:r>
              <a:rPr lang="en-US" dirty="0" smtClean="0">
                <a:latin typeface="Times New Roman" charset="0"/>
                <a:cs typeface="Times New Roman" charset="0"/>
              </a:rPr>
              <a:t>−1</a:t>
            </a:r>
            <a:endParaRPr lang="en-US" dirty="0">
              <a:latin typeface="Times New Roman" charset="0"/>
              <a:cs typeface="Times New Roman" charset="0"/>
            </a:endParaRPr>
          </a:p>
        </p:txBody>
      </p:sp>
      <p:graphicFrame>
        <p:nvGraphicFramePr>
          <p:cNvPr id="32773" name="Object 2"/>
          <p:cNvGraphicFramePr>
            <a:graphicFrameLocks noChangeAspect="1"/>
          </p:cNvGraphicFramePr>
          <p:nvPr/>
        </p:nvGraphicFramePr>
        <p:xfrm>
          <a:off x="2273300" y="3008313"/>
          <a:ext cx="808038" cy="690562"/>
        </p:xfrm>
        <a:graphic>
          <a:graphicData uri="http://schemas.openxmlformats.org/presentationml/2006/ole">
            <mc:AlternateContent xmlns:mc="http://schemas.openxmlformats.org/markup-compatibility/2006">
              <mc:Choice xmlns:v="urn:schemas-microsoft-com:vml" Requires="v">
                <p:oleObj spid="_x0000_s32807" name="Equation" r:id="rId3" imgW="520700" imgH="444500" progId="Equation.3">
                  <p:embed/>
                </p:oleObj>
              </mc:Choice>
              <mc:Fallback>
                <p:oleObj name="Equation" r:id="rId3" imgW="520700" imgH="4445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3300" y="3008313"/>
                        <a:ext cx="808038" cy="6905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2774" name="Text Box 6"/>
          <p:cNvSpPr txBox="1">
            <a:spLocks noChangeArrowheads="1"/>
          </p:cNvSpPr>
          <p:nvPr/>
        </p:nvSpPr>
        <p:spPr bwMode="auto">
          <a:xfrm>
            <a:off x="1447800" y="5033963"/>
            <a:ext cx="6657975" cy="1671637"/>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latin typeface="Times New Roman" charset="0"/>
              </a:rPr>
              <a:t>Find </a:t>
            </a:r>
            <a:r>
              <a:rPr lang="en-US" b="1">
                <a:latin typeface="Times New Roman" charset="0"/>
              </a:rPr>
              <a:t>w</a:t>
            </a:r>
            <a:r>
              <a:rPr lang="en-US">
                <a:latin typeface="Times New Roman" charset="0"/>
              </a:rPr>
              <a:t> and </a:t>
            </a:r>
            <a:r>
              <a:rPr lang="en-US" i="1">
                <a:latin typeface="Times New Roman" charset="0"/>
              </a:rPr>
              <a:t>b</a:t>
            </a:r>
            <a:r>
              <a:rPr lang="en-US">
                <a:latin typeface="Times New Roman" charset="0"/>
              </a:rPr>
              <a:t> such that</a:t>
            </a:r>
          </a:p>
          <a:p>
            <a:pPr eaLnBrk="1" hangingPunct="1">
              <a:spcBef>
                <a:spcPct val="50000"/>
              </a:spcBef>
            </a:pPr>
            <a:r>
              <a:rPr lang="el-GR" b="1">
                <a:latin typeface="Times New Roman" charset="0"/>
                <a:cs typeface="Times New Roman" charset="0"/>
              </a:rPr>
              <a:t>Φ</a:t>
            </a:r>
            <a:r>
              <a:rPr lang="en-US">
                <a:latin typeface="Times New Roman" charset="0"/>
                <a:cs typeface="Times New Roman" charset="0"/>
              </a:rPr>
              <a:t>(</a:t>
            </a:r>
            <a:r>
              <a:rPr lang="en-US" b="1">
                <a:latin typeface="Times New Roman" charset="0"/>
                <a:cs typeface="Times New Roman" charset="0"/>
              </a:rPr>
              <a:t>w</a:t>
            </a:r>
            <a:r>
              <a:rPr lang="en-US">
                <a:latin typeface="Times New Roman" charset="0"/>
                <a:cs typeface="Times New Roman" charset="0"/>
              </a:rPr>
              <a:t>)</a:t>
            </a:r>
            <a:r>
              <a:rPr lang="en-US" b="1">
                <a:latin typeface="Times New Roman" charset="0"/>
                <a:cs typeface="Times New Roman" charset="0"/>
              </a:rPr>
              <a:t> =½ </a:t>
            </a:r>
            <a:r>
              <a:rPr lang="en-US" b="1">
                <a:latin typeface="Times New Roman" charset="0"/>
              </a:rPr>
              <a:t>w</a:t>
            </a:r>
            <a:r>
              <a:rPr lang="en-US" baseline="30000">
                <a:latin typeface="Times New Roman" charset="0"/>
              </a:rPr>
              <a:t>T</a:t>
            </a:r>
            <a:r>
              <a:rPr lang="en-US" b="1">
                <a:latin typeface="Times New Roman" charset="0"/>
              </a:rPr>
              <a:t>w</a:t>
            </a:r>
            <a:r>
              <a:rPr lang="en-US">
                <a:latin typeface="Times New Roman" charset="0"/>
              </a:rPr>
              <a:t>  is minimized; </a:t>
            </a:r>
          </a:p>
          <a:p>
            <a:pPr eaLnBrk="1" hangingPunct="1">
              <a:spcBef>
                <a:spcPct val="50000"/>
              </a:spcBef>
            </a:pPr>
            <a:r>
              <a:rPr lang="en-US">
                <a:latin typeface="Times New Roman" charset="0"/>
              </a:rPr>
              <a:t>and for all </a:t>
            </a:r>
            <a:r>
              <a:rPr lang="en-US" sz="2800">
                <a:latin typeface="Times New Roman" charset="0"/>
              </a:rPr>
              <a:t>{</a:t>
            </a:r>
            <a:r>
              <a:rPr lang="en-US">
                <a:latin typeface="Times New Roman" charset="0"/>
              </a:rPr>
              <a:t>(</a:t>
            </a:r>
            <a:r>
              <a:rPr lang="en-US" sz="2800" b="1">
                <a:latin typeface="Times New Roman" charset="0"/>
              </a:rPr>
              <a:t>x</a:t>
            </a:r>
            <a:r>
              <a:rPr lang="en-US" sz="2800" b="1" baseline="-25000">
                <a:latin typeface="Times New Roman" charset="0"/>
              </a:rPr>
              <a:t>i</a:t>
            </a:r>
            <a:r>
              <a:rPr lang="en-US" sz="2800" b="1">
                <a:latin typeface="Times New Roman" charset="0"/>
              </a:rPr>
              <a:t> </a:t>
            </a:r>
            <a:r>
              <a:rPr lang="en-US" sz="2800">
                <a:latin typeface="Times New Roman" charset="0"/>
              </a:rPr>
              <a:t>,</a:t>
            </a:r>
            <a:r>
              <a:rPr lang="en-US" sz="2800" i="1">
                <a:latin typeface="Times New Roman" charset="0"/>
              </a:rPr>
              <a:t>y</a:t>
            </a:r>
            <a:r>
              <a:rPr lang="en-US" sz="2800" i="1" baseline="-25000">
                <a:latin typeface="Times New Roman" charset="0"/>
              </a:rPr>
              <a:t>i</a:t>
            </a:r>
            <a:r>
              <a:rPr lang="en-US" sz="2800">
                <a:latin typeface="Times New Roman" charset="0"/>
              </a:rPr>
              <a:t>)}</a:t>
            </a:r>
            <a:r>
              <a:rPr lang="en-US">
                <a:latin typeface="Times New Roman" charset="0"/>
              </a:rPr>
              <a:t>:    </a:t>
            </a:r>
            <a:r>
              <a:rPr lang="en-US" i="1">
                <a:latin typeface="Times New Roman" charset="0"/>
              </a:rPr>
              <a:t>y</a:t>
            </a:r>
            <a:r>
              <a:rPr lang="en-US" i="1" baseline="-25000">
                <a:latin typeface="Times New Roman" charset="0"/>
              </a:rPr>
              <a:t>i</a:t>
            </a:r>
            <a:r>
              <a:rPr lang="en-US">
                <a:latin typeface="Times New Roman" charset="0"/>
              </a:rPr>
              <a:t> (</a:t>
            </a:r>
            <a:r>
              <a:rPr lang="en-US" b="1">
                <a:latin typeface="Times New Roman" charset="0"/>
              </a:rPr>
              <a:t>w</a:t>
            </a:r>
            <a:r>
              <a:rPr lang="en-US" b="1" baseline="30000">
                <a:latin typeface="Times New Roman" charset="0"/>
              </a:rPr>
              <a:t>T</a:t>
            </a:r>
            <a:r>
              <a:rPr lang="en-US" b="1">
                <a:latin typeface="Times New Roman" charset="0"/>
              </a:rPr>
              <a:t>x</a:t>
            </a:r>
            <a:r>
              <a:rPr lang="en-US" b="1" baseline="-25000">
                <a:latin typeface="Times New Roman" charset="0"/>
              </a:rPr>
              <a:t>i</a:t>
            </a:r>
            <a:r>
              <a:rPr lang="en-US" b="1">
                <a:latin typeface="Times New Roman" charset="0"/>
              </a:rPr>
              <a:t> </a:t>
            </a:r>
            <a:r>
              <a:rPr lang="en-US">
                <a:latin typeface="Times New Roman" charset="0"/>
              </a:rPr>
              <a:t>+ </a:t>
            </a:r>
            <a:r>
              <a:rPr lang="en-US" i="1">
                <a:latin typeface="Times New Roman" charset="0"/>
              </a:rPr>
              <a:t>b</a:t>
            </a:r>
            <a:r>
              <a:rPr lang="en-US">
                <a:latin typeface="Times New Roman" charset="0"/>
              </a:rPr>
              <a:t>)</a:t>
            </a:r>
            <a:r>
              <a:rPr lang="en-US" b="1">
                <a:latin typeface="Times New Roman" charset="0"/>
              </a:rPr>
              <a:t> </a:t>
            </a:r>
            <a:r>
              <a:rPr lang="en-US" b="1">
                <a:latin typeface="Times New Roman" charset="0"/>
                <a:cs typeface="Times New Roman" charset="0"/>
              </a:rPr>
              <a:t>≥ </a:t>
            </a:r>
            <a:r>
              <a:rPr lang="en-US">
                <a:latin typeface="Times New Roman" charset="0"/>
                <a:cs typeface="Times New Roman" charset="0"/>
              </a:rPr>
              <a:t>1</a:t>
            </a:r>
          </a:p>
        </p:txBody>
      </p:sp>
      <p:sp>
        <p:nvSpPr>
          <p:cNvPr id="32775"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BB846A59-62A2-4641-BBC4-5A7C340A736A}" type="slidenum">
              <a:rPr lang="en-US" sz="1200">
                <a:solidFill>
                  <a:srgbClr val="898989"/>
                </a:solidFill>
                <a:latin typeface="Calibri" charset="0"/>
              </a:rPr>
              <a:pPr eaLnBrk="1" hangingPunct="1"/>
              <a:t>13</a:t>
            </a:fld>
            <a:endParaRPr lang="en-US" sz="1200">
              <a:solidFill>
                <a:srgbClr val="898989"/>
              </a:solidFill>
              <a:latin typeface="Calibri" charset="0"/>
            </a:endParaRPr>
          </a:p>
        </p:txBody>
      </p:sp>
      <p:sp>
        <p:nvSpPr>
          <p:cNvPr id="3379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Solving the Optimization Problem</a:t>
            </a:r>
          </a:p>
        </p:txBody>
      </p:sp>
      <p:sp>
        <p:nvSpPr>
          <p:cNvPr id="33795" name="Rectangle 3"/>
          <p:cNvSpPr>
            <a:spLocks noGrp="1" noChangeArrowheads="1"/>
          </p:cNvSpPr>
          <p:nvPr>
            <p:ph type="body" idx="1"/>
          </p:nvPr>
        </p:nvSpPr>
        <p:spPr>
          <a:xfrm>
            <a:off x="457200" y="1409700"/>
            <a:ext cx="8534400" cy="5029200"/>
          </a:xfrm>
        </p:spPr>
        <p:txBody>
          <a:bodyPr/>
          <a:lstStyle/>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This is now optimizing a </a:t>
            </a:r>
            <a:r>
              <a:rPr lang="en-US" sz="2000" i="1" dirty="0">
                <a:latin typeface="Calibri" charset="0"/>
                <a:ea typeface="ＭＳ Ｐゴシック" charset="0"/>
                <a:cs typeface="ＭＳ Ｐゴシック" charset="0"/>
              </a:rPr>
              <a:t>quadratic </a:t>
            </a:r>
            <a:r>
              <a:rPr lang="en-US" sz="2000" dirty="0">
                <a:latin typeface="Calibri" charset="0"/>
                <a:ea typeface="ＭＳ Ｐゴシック" charset="0"/>
                <a:cs typeface="ＭＳ Ｐゴシック" charset="0"/>
              </a:rPr>
              <a:t>function subject to </a:t>
            </a:r>
            <a:r>
              <a:rPr lang="en-US" sz="2000" i="1" dirty="0">
                <a:latin typeface="Calibri" charset="0"/>
                <a:ea typeface="ＭＳ Ｐゴシック" charset="0"/>
                <a:cs typeface="ＭＳ Ｐゴシック" charset="0"/>
              </a:rPr>
              <a:t>linear </a:t>
            </a:r>
            <a:r>
              <a:rPr lang="en-US" sz="2000" dirty="0">
                <a:latin typeface="Calibri" charset="0"/>
                <a:ea typeface="ＭＳ Ｐゴシック" charset="0"/>
                <a:cs typeface="ＭＳ Ｐゴシック" charset="0"/>
              </a:rPr>
              <a:t>constraints</a:t>
            </a:r>
          </a:p>
          <a:p>
            <a:pPr eaLnBrk="1" hangingPunct="1"/>
            <a:r>
              <a:rPr lang="en-US" sz="2000" dirty="0">
                <a:latin typeface="Calibri" charset="0"/>
                <a:ea typeface="ＭＳ Ｐゴシック" charset="0"/>
                <a:cs typeface="ＭＳ Ｐゴシック" charset="0"/>
              </a:rPr>
              <a:t>Quadratic optimization problems are a well-known class of mathematical programming problem, and many (intricate) algorithms exist for solving them (with many special ones built for </a:t>
            </a:r>
            <a:r>
              <a:rPr lang="en-US" sz="2000" dirty="0" smtClean="0">
                <a:latin typeface="Calibri" charset="0"/>
                <a:ea typeface="ＭＳ Ｐゴシック" charset="0"/>
                <a:cs typeface="ＭＳ Ｐゴシック" charset="0"/>
              </a:rPr>
              <a:t>SVMs: SMO, </a:t>
            </a:r>
            <a:r>
              <a:rPr lang="en-US" sz="2000" dirty="0" err="1" smtClean="0">
                <a:latin typeface="Calibri" charset="0"/>
                <a:ea typeface="ＭＳ Ｐゴシック" charset="0"/>
                <a:cs typeface="ＭＳ Ｐゴシック" charset="0"/>
              </a:rPr>
              <a:t>Pegasos</a:t>
            </a:r>
            <a:r>
              <a:rPr lang="en-US" sz="2000" dirty="0" smtClean="0">
                <a:latin typeface="Calibri" charset="0"/>
                <a:ea typeface="ＭＳ Ｐゴシック" charset="0"/>
                <a:cs typeface="ＭＳ Ｐゴシック" charset="0"/>
              </a:rPr>
              <a:t>, …)</a:t>
            </a:r>
            <a:endParaRPr lang="en-US" sz="2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The </a:t>
            </a:r>
            <a:r>
              <a:rPr lang="en-US" sz="2000" dirty="0" smtClean="0">
                <a:latin typeface="Calibri" charset="0"/>
                <a:ea typeface="ＭＳ Ｐゴシック" charset="0"/>
                <a:cs typeface="ＭＳ Ｐゴシック" charset="0"/>
              </a:rPr>
              <a:t>solution usually </a:t>
            </a:r>
            <a:r>
              <a:rPr lang="en-US" sz="2000" dirty="0">
                <a:latin typeface="Calibri" charset="0"/>
                <a:ea typeface="ＭＳ Ｐゴシック" charset="0"/>
                <a:cs typeface="ＭＳ Ｐゴシック" charset="0"/>
              </a:rPr>
              <a:t>involves constructing a </a:t>
            </a:r>
            <a:r>
              <a:rPr lang="en-US" sz="2000" i="1" dirty="0">
                <a:latin typeface="Calibri" charset="0"/>
                <a:ea typeface="ＭＳ Ｐゴシック" charset="0"/>
                <a:cs typeface="ＭＳ Ｐゴシック" charset="0"/>
              </a:rPr>
              <a:t>dual problem </a:t>
            </a:r>
            <a:r>
              <a:rPr lang="en-US" sz="2000" dirty="0">
                <a:latin typeface="Calibri" charset="0"/>
                <a:ea typeface="ＭＳ Ｐゴシック" charset="0"/>
                <a:cs typeface="ＭＳ Ｐゴシック" charset="0"/>
              </a:rPr>
              <a:t>where a </a:t>
            </a:r>
            <a:r>
              <a:rPr lang="en-US" sz="2000" i="1" dirty="0">
                <a:latin typeface="Calibri" charset="0"/>
                <a:ea typeface="ＭＳ Ｐゴシック" charset="0"/>
                <a:cs typeface="ＭＳ Ｐゴシック" charset="0"/>
              </a:rPr>
              <a:t>Lagrange multiplier</a:t>
            </a:r>
            <a:r>
              <a:rPr lang="en-US" sz="2000" dirty="0">
                <a:latin typeface="Calibri" charset="0"/>
                <a:ea typeface="ＭＳ Ｐゴシック" charset="0"/>
                <a:cs typeface="ＭＳ Ｐゴシック" charset="0"/>
              </a:rPr>
              <a:t> </a:t>
            </a:r>
            <a:r>
              <a:rPr lang="el-GR" sz="2000" i="1" dirty="0">
                <a:latin typeface="Calibri" charset="0"/>
                <a:ea typeface="ＭＳ Ｐゴシック" charset="0"/>
                <a:cs typeface="Times New Roman" charset="0"/>
              </a:rPr>
              <a:t>α</a:t>
            </a:r>
            <a:r>
              <a:rPr lang="en-US" sz="2000" i="1" baseline="-25000" dirty="0" err="1">
                <a:latin typeface="Calibri" charset="0"/>
                <a:ea typeface="ＭＳ Ｐゴシック" charset="0"/>
                <a:cs typeface="Times New Roman" charset="0"/>
              </a:rPr>
              <a:t>i</a:t>
            </a:r>
            <a:r>
              <a:rPr lang="en-US" sz="2000" i="1" baseline="-25000" dirty="0">
                <a:latin typeface="Calibri" charset="0"/>
                <a:ea typeface="ＭＳ Ｐゴシック" charset="0"/>
                <a:cs typeface="Times New Roman" charset="0"/>
              </a:rPr>
              <a:t> </a:t>
            </a:r>
            <a:r>
              <a:rPr lang="en-US" sz="2000" dirty="0">
                <a:latin typeface="Calibri" charset="0"/>
                <a:ea typeface="ＭＳ Ｐゴシック" charset="0"/>
                <a:cs typeface="Times New Roman" charset="0"/>
              </a:rPr>
              <a:t>is associated with every constraint in the primary problem</a:t>
            </a:r>
            <a:r>
              <a:rPr lang="en-US" sz="2000" dirty="0">
                <a:latin typeface="Calibri" charset="0"/>
                <a:ea typeface="ＭＳ Ｐゴシック" charset="0"/>
                <a:cs typeface="ＭＳ Ｐゴシック" charset="0"/>
              </a:rPr>
              <a:t>:</a:t>
            </a:r>
          </a:p>
          <a:p>
            <a:pPr eaLnBrk="1" hangingPunct="1"/>
            <a:endParaRPr lang="en-US" sz="2000" dirty="0">
              <a:latin typeface="Calibri" charset="0"/>
              <a:ea typeface="ＭＳ Ｐゴシック" charset="0"/>
              <a:cs typeface="ＭＳ Ｐゴシック" charset="0"/>
            </a:endParaRPr>
          </a:p>
        </p:txBody>
      </p:sp>
      <p:sp>
        <p:nvSpPr>
          <p:cNvPr id="33796" name="Text Box 4"/>
          <p:cNvSpPr txBox="1">
            <a:spLocks noChangeArrowheads="1"/>
          </p:cNvSpPr>
          <p:nvPr/>
        </p:nvSpPr>
        <p:spPr bwMode="auto">
          <a:xfrm>
            <a:off x="1085850" y="1727200"/>
            <a:ext cx="6438900" cy="1092200"/>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latin typeface="Times New Roman" charset="0"/>
              </a:rPr>
              <a:t>Find </a:t>
            </a:r>
            <a:r>
              <a:rPr lang="en-US" sz="2000" b="1">
                <a:latin typeface="Times New Roman" charset="0"/>
              </a:rPr>
              <a:t>w</a:t>
            </a:r>
            <a:r>
              <a:rPr lang="en-US" sz="2000">
                <a:latin typeface="Times New Roman" charset="0"/>
              </a:rPr>
              <a:t> and </a:t>
            </a:r>
            <a:r>
              <a:rPr lang="en-US" sz="2000" i="1">
                <a:latin typeface="Times New Roman" charset="0"/>
              </a:rPr>
              <a:t>b</a:t>
            </a:r>
            <a:r>
              <a:rPr lang="en-US" sz="2000">
                <a:latin typeface="Times New Roman" charset="0"/>
              </a:rPr>
              <a:t> such that</a:t>
            </a:r>
          </a:p>
          <a:p>
            <a:pPr eaLnBrk="1" hangingPunct="1"/>
            <a:r>
              <a:rPr lang="el-GR" sz="2000" b="1">
                <a:latin typeface="Times New Roman" charset="0"/>
                <a:cs typeface="Times New Roman" charset="0"/>
              </a:rPr>
              <a:t>Φ</a:t>
            </a:r>
            <a:r>
              <a:rPr lang="en-US" sz="2000">
                <a:latin typeface="Times New Roman" charset="0"/>
                <a:cs typeface="Times New Roman" charset="0"/>
              </a:rPr>
              <a:t>(</a:t>
            </a:r>
            <a:r>
              <a:rPr lang="en-US" sz="2000" b="1">
                <a:latin typeface="Times New Roman" charset="0"/>
                <a:cs typeface="Times New Roman" charset="0"/>
              </a:rPr>
              <a:t>w</a:t>
            </a:r>
            <a:r>
              <a:rPr lang="en-US" sz="2000">
                <a:latin typeface="Times New Roman" charset="0"/>
                <a:cs typeface="Times New Roman" charset="0"/>
              </a:rPr>
              <a:t>)</a:t>
            </a:r>
            <a:r>
              <a:rPr lang="en-US" sz="2000" b="1">
                <a:latin typeface="Times New Roman" charset="0"/>
                <a:cs typeface="Times New Roman" charset="0"/>
              </a:rPr>
              <a:t> =½ </a:t>
            </a:r>
            <a:r>
              <a:rPr lang="en-US" sz="2000" b="1">
                <a:latin typeface="Times New Roman" charset="0"/>
              </a:rPr>
              <a:t>w</a:t>
            </a:r>
            <a:r>
              <a:rPr lang="en-US" sz="2000" baseline="30000">
                <a:latin typeface="Times New Roman" charset="0"/>
              </a:rPr>
              <a:t>T</a:t>
            </a:r>
            <a:r>
              <a:rPr lang="en-US" sz="2000" b="1">
                <a:latin typeface="Times New Roman" charset="0"/>
              </a:rPr>
              <a:t>w</a:t>
            </a:r>
            <a:r>
              <a:rPr lang="en-US" sz="2000">
                <a:latin typeface="Times New Roman" charset="0"/>
              </a:rPr>
              <a:t>  is minimized; </a:t>
            </a:r>
          </a:p>
          <a:p>
            <a:pPr eaLnBrk="1" hangingPunct="1"/>
            <a:r>
              <a:rPr lang="en-US" sz="2000">
                <a:latin typeface="Times New Roman" charset="0"/>
              </a:rPr>
              <a:t>and for all </a:t>
            </a:r>
            <a:r>
              <a:rPr lang="en-US">
                <a:latin typeface="Times New Roman" charset="0"/>
              </a:rPr>
              <a:t>{</a:t>
            </a:r>
            <a:r>
              <a:rPr lang="en-US" sz="2000">
                <a:latin typeface="Times New Roman" charset="0"/>
              </a:rPr>
              <a:t>(</a:t>
            </a:r>
            <a:r>
              <a:rPr lang="en-US" b="1">
                <a:latin typeface="Times New Roman" charset="0"/>
              </a:rPr>
              <a:t>x</a:t>
            </a:r>
            <a:r>
              <a:rPr lang="en-US" b="1" baseline="-25000">
                <a:latin typeface="Times New Roman" charset="0"/>
              </a:rPr>
              <a:t>i</a:t>
            </a:r>
            <a:r>
              <a:rPr lang="en-US" b="1">
                <a:latin typeface="Times New Roman" charset="0"/>
              </a:rPr>
              <a:t> </a:t>
            </a:r>
            <a:r>
              <a:rPr lang="en-US">
                <a:latin typeface="Times New Roman" charset="0"/>
              </a:rPr>
              <a:t>,</a:t>
            </a:r>
            <a:r>
              <a:rPr lang="en-US" i="1">
                <a:latin typeface="Times New Roman" charset="0"/>
              </a:rPr>
              <a:t>y</a:t>
            </a:r>
            <a:r>
              <a:rPr lang="en-US" i="1" baseline="-25000">
                <a:latin typeface="Times New Roman" charset="0"/>
              </a:rPr>
              <a:t>i</a:t>
            </a:r>
            <a:r>
              <a:rPr lang="en-US">
                <a:latin typeface="Times New Roman" charset="0"/>
              </a:rPr>
              <a:t>)}</a:t>
            </a:r>
            <a:r>
              <a:rPr lang="en-US" sz="2000">
                <a:latin typeface="Times New Roman" charset="0"/>
              </a:rPr>
              <a:t>:  </a:t>
            </a:r>
            <a:r>
              <a:rPr lang="en-US" sz="2000" i="1">
                <a:latin typeface="Times New Roman" charset="0"/>
              </a:rPr>
              <a:t>y</a:t>
            </a:r>
            <a:r>
              <a:rPr lang="en-US" sz="2000" i="1" baseline="-25000">
                <a:latin typeface="Times New Roman" charset="0"/>
              </a:rPr>
              <a:t>i</a:t>
            </a:r>
            <a:r>
              <a:rPr lang="en-US" sz="2000">
                <a:latin typeface="Times New Roman" charset="0"/>
              </a:rPr>
              <a:t> (</a:t>
            </a:r>
            <a:r>
              <a:rPr lang="en-US" sz="2000" b="1">
                <a:latin typeface="Times New Roman" charset="0"/>
              </a:rPr>
              <a:t>w</a:t>
            </a:r>
            <a:r>
              <a:rPr lang="en-US" sz="2000" b="1" baseline="30000">
                <a:latin typeface="Times New Roman" charset="0"/>
              </a:rPr>
              <a:t>T</a:t>
            </a:r>
            <a:r>
              <a:rPr lang="en-US" sz="2000" b="1">
                <a:latin typeface="Times New Roman" charset="0"/>
              </a:rPr>
              <a:t>x</a:t>
            </a:r>
            <a:r>
              <a:rPr lang="en-US" sz="2000" b="1" baseline="-25000">
                <a:latin typeface="Times New Roman" charset="0"/>
              </a:rPr>
              <a:t>i</a:t>
            </a:r>
            <a:r>
              <a:rPr lang="en-US" sz="2000" b="1">
                <a:latin typeface="Times New Roman" charset="0"/>
              </a:rPr>
              <a:t> </a:t>
            </a:r>
            <a:r>
              <a:rPr lang="en-US" sz="2000">
                <a:latin typeface="Times New Roman" charset="0"/>
              </a:rPr>
              <a:t>+ </a:t>
            </a:r>
            <a:r>
              <a:rPr lang="en-US" sz="2000" i="1">
                <a:latin typeface="Times New Roman" charset="0"/>
              </a:rPr>
              <a:t>b</a:t>
            </a:r>
            <a:r>
              <a:rPr lang="en-US" sz="2000">
                <a:latin typeface="Times New Roman" charset="0"/>
              </a:rPr>
              <a:t>)</a:t>
            </a:r>
            <a:r>
              <a:rPr lang="en-US" sz="2000" b="1">
                <a:latin typeface="Times New Roman" charset="0"/>
              </a:rPr>
              <a:t> </a:t>
            </a:r>
            <a:r>
              <a:rPr lang="en-US" sz="2000" b="1">
                <a:latin typeface="Times New Roman" charset="0"/>
                <a:cs typeface="Times New Roman" charset="0"/>
              </a:rPr>
              <a:t>≥ </a:t>
            </a:r>
            <a:r>
              <a:rPr lang="en-US" sz="2000">
                <a:latin typeface="Times New Roman" charset="0"/>
                <a:cs typeface="Times New Roman" charset="0"/>
              </a:rPr>
              <a:t>1</a:t>
            </a:r>
          </a:p>
        </p:txBody>
      </p:sp>
      <p:sp>
        <p:nvSpPr>
          <p:cNvPr id="33797" name="Text Box 5"/>
          <p:cNvSpPr txBox="1">
            <a:spLocks noChangeArrowheads="1"/>
          </p:cNvSpPr>
          <p:nvPr/>
        </p:nvSpPr>
        <p:spPr bwMode="auto">
          <a:xfrm>
            <a:off x="1447800" y="5172075"/>
            <a:ext cx="6438900" cy="1457325"/>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latin typeface="Times New Roman" charset="0"/>
              </a:rPr>
              <a:t>Find </a:t>
            </a:r>
            <a:r>
              <a:rPr lang="el-GR" sz="2000" i="1">
                <a:latin typeface="Times New Roman" charset="0"/>
                <a:cs typeface="Times New Roman" charset="0"/>
              </a:rPr>
              <a:t>α</a:t>
            </a:r>
            <a:r>
              <a:rPr lang="en-US" sz="2000" i="1" baseline="-25000">
                <a:latin typeface="Times New Roman" charset="0"/>
                <a:cs typeface="Times New Roman" charset="0"/>
              </a:rPr>
              <a:t>1</a:t>
            </a:r>
            <a:r>
              <a:rPr lang="en-US" sz="2000" i="1">
                <a:latin typeface="Times New Roman" charset="0"/>
                <a:cs typeface="Times New Roman" charset="0"/>
              </a:rPr>
              <a:t>…</a:t>
            </a:r>
            <a:r>
              <a:rPr lang="el-GR" sz="2000" i="1">
                <a:latin typeface="Times New Roman" charset="0"/>
                <a:cs typeface="Times New Roman" charset="0"/>
              </a:rPr>
              <a:t>α</a:t>
            </a:r>
            <a:r>
              <a:rPr lang="en-US" sz="2000" i="1" baseline="-25000">
                <a:latin typeface="Times New Roman" charset="0"/>
                <a:cs typeface="Times New Roman" charset="0"/>
              </a:rPr>
              <a:t>N</a:t>
            </a:r>
            <a:r>
              <a:rPr lang="en-US" sz="2000" baseline="-25000">
                <a:latin typeface="Times New Roman" charset="0"/>
                <a:cs typeface="Times New Roman" charset="0"/>
              </a:rPr>
              <a:t> </a:t>
            </a:r>
            <a:r>
              <a:rPr lang="en-US" sz="2000">
                <a:latin typeface="Times New Roman" charset="0"/>
              </a:rPr>
              <a:t>such that</a:t>
            </a:r>
          </a:p>
          <a:p>
            <a:pPr eaLnBrk="1" hangingPunct="1"/>
            <a:r>
              <a:rPr lang="en-US" sz="2000" b="1">
                <a:latin typeface="Times New Roman" charset="0"/>
                <a:cs typeface="Times New Roman" charset="0"/>
              </a:rPr>
              <a:t>Q</a:t>
            </a:r>
            <a:r>
              <a:rPr lang="en-US" sz="2000">
                <a:latin typeface="Times New Roman" charset="0"/>
                <a:cs typeface="Times New Roman" charset="0"/>
              </a:rPr>
              <a:t>(</a:t>
            </a:r>
            <a:r>
              <a:rPr lang="el-GR" b="1">
                <a:latin typeface="Times New Roman" charset="0"/>
              </a:rPr>
              <a:t>α</a:t>
            </a:r>
            <a:r>
              <a:rPr lang="en-US" sz="2000">
                <a:latin typeface="Times New Roman" charset="0"/>
                <a:cs typeface="Times New Roman" charset="0"/>
              </a:rPr>
              <a:t>)</a:t>
            </a:r>
            <a:r>
              <a:rPr lang="en-US" sz="2000" b="1">
                <a:latin typeface="Times New Roman" charset="0"/>
                <a:cs typeface="Times New Roman" charset="0"/>
              </a:rPr>
              <a:t> =</a:t>
            </a:r>
            <a:r>
              <a:rPr lang="el-GR">
                <a:latin typeface="Times New Roman" charset="0"/>
                <a:cs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baseline="-25000">
                <a:latin typeface="Times New Roman" charset="0"/>
                <a:cs typeface="Times New Roman" charset="0"/>
              </a:rPr>
              <a:t>  </a:t>
            </a:r>
            <a:r>
              <a:rPr lang="en-US" sz="2000">
                <a:latin typeface="Times New Roman" charset="0"/>
                <a:cs typeface="Times New Roman" charset="0"/>
              </a:rPr>
              <a:t>- </a:t>
            </a:r>
            <a:r>
              <a:rPr lang="en-US" sz="2000" b="1">
                <a:latin typeface="Times New Roman" charset="0"/>
                <a:cs typeface="Times New Roman" charset="0"/>
              </a:rPr>
              <a:t>½</a:t>
            </a:r>
            <a:r>
              <a:rPr lang="el-GR">
                <a:latin typeface="Times New Roman" charset="0"/>
              </a:rPr>
              <a:t>ΣΣ</a:t>
            </a:r>
            <a:r>
              <a:rPr lang="el-GR" sz="2000" i="1">
                <a:latin typeface="Times New Roman" charset="0"/>
                <a:cs typeface="Times New Roman" charset="0"/>
              </a:rPr>
              <a:t>α</a:t>
            </a:r>
            <a:r>
              <a:rPr lang="en-US" sz="2000" i="1" baseline="-25000">
                <a:latin typeface="Times New Roman" charset="0"/>
                <a:cs typeface="Times New Roman" charset="0"/>
              </a:rPr>
              <a:t>i</a:t>
            </a:r>
            <a:r>
              <a:rPr lang="el-GR" sz="2000" i="1">
                <a:latin typeface="Times New Roman" charset="0"/>
                <a:cs typeface="Times New Roman" charset="0"/>
              </a:rPr>
              <a:t>α</a:t>
            </a:r>
            <a:r>
              <a:rPr lang="en-US" sz="2000" i="1" baseline="-25000">
                <a:latin typeface="Times New Roman" charset="0"/>
                <a:cs typeface="Times New Roman" charset="0"/>
              </a:rPr>
              <a:t>j</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j</a:t>
            </a:r>
            <a:r>
              <a:rPr lang="en-US" sz="2000" b="1">
                <a:latin typeface="Times New Roman" charset="0"/>
              </a:rPr>
              <a:t>x</a:t>
            </a:r>
            <a:r>
              <a:rPr lang="en-US" sz="2000" b="1" baseline="-25000">
                <a:latin typeface="Times New Roman" charset="0"/>
              </a:rPr>
              <a:t>i</a:t>
            </a:r>
            <a:r>
              <a:rPr lang="en-US" sz="2000" b="1" baseline="30000">
                <a:latin typeface="Times New Roman" charset="0"/>
              </a:rPr>
              <a:t>T</a:t>
            </a:r>
            <a:r>
              <a:rPr lang="en-US" sz="2000" b="1">
                <a:latin typeface="Times New Roman" charset="0"/>
              </a:rPr>
              <a:t>x</a:t>
            </a:r>
            <a:r>
              <a:rPr lang="en-US" sz="2000" b="1" baseline="-25000">
                <a:latin typeface="Times New Roman" charset="0"/>
              </a:rPr>
              <a:t>j</a:t>
            </a:r>
            <a:r>
              <a:rPr lang="en-US" sz="2000" b="1">
                <a:latin typeface="Times New Roman" charset="0"/>
              </a:rPr>
              <a:t> </a:t>
            </a:r>
            <a:r>
              <a:rPr lang="en-US" sz="2000">
                <a:latin typeface="Times New Roman" charset="0"/>
              </a:rPr>
              <a:t>is maximized and </a:t>
            </a:r>
          </a:p>
          <a:p>
            <a:pPr eaLnBrk="1" hangingPunct="1"/>
            <a:r>
              <a:rPr lang="en-US" sz="2000">
                <a:latin typeface="Times New Roman" charset="0"/>
              </a:rPr>
              <a:t>(1)</a:t>
            </a:r>
            <a:r>
              <a:rPr lang="en-US">
                <a:latin typeface="Times New Roman" charset="0"/>
              </a:rPr>
              <a:t>  </a:t>
            </a:r>
            <a:r>
              <a:rPr lang="el-GR">
                <a:latin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baseline="-25000">
                <a:latin typeface="Times New Roman" charset="0"/>
                <a:cs typeface="Times New Roman" charset="0"/>
              </a:rPr>
              <a:t> </a:t>
            </a:r>
            <a:r>
              <a:rPr lang="en-US" sz="2000">
                <a:latin typeface="Times New Roman" charset="0"/>
                <a:cs typeface="Times New Roman" charset="0"/>
              </a:rPr>
              <a:t>= 0</a:t>
            </a:r>
            <a:endParaRPr lang="en-US" sz="2000">
              <a:latin typeface="Times New Roman" charset="0"/>
            </a:endParaRPr>
          </a:p>
          <a:p>
            <a:pPr eaLnBrk="1" hangingPunct="1"/>
            <a:r>
              <a:rPr lang="en-US" sz="2000">
                <a:latin typeface="Times New Roman" charset="0"/>
              </a:rPr>
              <a:t>(2) </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b="1">
                <a:latin typeface="Times New Roman" charset="0"/>
              </a:rPr>
              <a:t> </a:t>
            </a:r>
            <a:r>
              <a:rPr lang="en-US" sz="2000" b="1">
                <a:latin typeface="Times New Roman" charset="0"/>
                <a:cs typeface="Times New Roman" charset="0"/>
              </a:rPr>
              <a:t>≥ </a:t>
            </a:r>
            <a:r>
              <a:rPr lang="en-US" sz="2000">
                <a:latin typeface="Times New Roman" charset="0"/>
                <a:cs typeface="Times New Roman" charset="0"/>
              </a:rPr>
              <a:t>0 for all </a:t>
            </a:r>
            <a:r>
              <a:rPr lang="el-GR" sz="2000" i="1">
                <a:latin typeface="Times New Roman" charset="0"/>
                <a:cs typeface="Times New Roman" charset="0"/>
              </a:rPr>
              <a:t>α</a:t>
            </a:r>
            <a:r>
              <a:rPr lang="en-US" sz="2000" i="1" baseline="-25000">
                <a:latin typeface="Times New Roman" charset="0"/>
                <a:cs typeface="Times New Roman" charset="0"/>
              </a:rPr>
              <a:t>i</a:t>
            </a:r>
            <a:endParaRPr lang="en-US" sz="2000" i="1">
              <a:latin typeface="Times New Roman" charset="0"/>
              <a:cs typeface="Times New Roman" charset="0"/>
            </a:endParaRPr>
          </a:p>
        </p:txBody>
      </p:sp>
      <p:sp>
        <p:nvSpPr>
          <p:cNvPr id="33798"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7DC3DCD6-BDED-0645-8B00-268183AA0660}" type="slidenum">
              <a:rPr lang="en-US" sz="1200">
                <a:solidFill>
                  <a:srgbClr val="898989"/>
                </a:solidFill>
                <a:latin typeface="Calibri" charset="0"/>
              </a:rPr>
              <a:pPr eaLnBrk="1" hangingPunct="1"/>
              <a:t>14</a:t>
            </a:fld>
            <a:endParaRPr lang="en-US" sz="1200">
              <a:solidFill>
                <a:srgbClr val="898989"/>
              </a:solidFill>
              <a:latin typeface="Calibri" charset="0"/>
            </a:endParaRPr>
          </a:p>
        </p:txBody>
      </p:sp>
      <p:sp>
        <p:nvSpPr>
          <p:cNvPr id="34818"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The Optimization Problem Solution</a:t>
            </a:r>
          </a:p>
        </p:txBody>
      </p:sp>
      <p:sp>
        <p:nvSpPr>
          <p:cNvPr id="34819" name="Rectangle 3"/>
          <p:cNvSpPr>
            <a:spLocks noGrp="1" noChangeArrowheads="1"/>
          </p:cNvSpPr>
          <p:nvPr>
            <p:ph type="body" idx="1"/>
          </p:nvPr>
        </p:nvSpPr>
        <p:spPr/>
        <p:txBody>
          <a:bodyPr/>
          <a:lstStyle/>
          <a:p>
            <a:pPr eaLnBrk="1" hangingPunct="1"/>
            <a:r>
              <a:rPr lang="en-US" sz="2000">
                <a:latin typeface="Calibri" charset="0"/>
                <a:ea typeface="ＭＳ Ｐゴシック" charset="0"/>
                <a:cs typeface="ＭＳ Ｐゴシック" charset="0"/>
              </a:rPr>
              <a:t>The solution has the form: </a:t>
            </a:r>
          </a:p>
          <a:p>
            <a:pPr eaLnBrk="1" hangingPunct="1"/>
            <a:endParaRPr lang="en-US" sz="1800">
              <a:latin typeface="Calibri" charset="0"/>
              <a:ea typeface="ＭＳ Ｐゴシック" charset="0"/>
              <a:cs typeface="ＭＳ Ｐゴシック" charset="0"/>
            </a:endParaRPr>
          </a:p>
          <a:p>
            <a:pPr eaLnBrk="1" hangingPunct="1"/>
            <a:endParaRPr lang="en-US" sz="1800">
              <a:latin typeface="Calibri" charset="0"/>
              <a:ea typeface="ＭＳ Ｐゴシック" charset="0"/>
              <a:cs typeface="ＭＳ Ｐゴシック" charset="0"/>
            </a:endParaRPr>
          </a:p>
          <a:p>
            <a:pPr eaLnBrk="1" hangingPunct="1"/>
            <a:endParaRPr lang="en-US" sz="1800">
              <a:latin typeface="Calibri" charset="0"/>
              <a:ea typeface="ＭＳ Ｐゴシック" charset="0"/>
              <a:cs typeface="ＭＳ Ｐゴシック" charset="0"/>
            </a:endParaRPr>
          </a:p>
          <a:p>
            <a:pPr eaLnBrk="1" hangingPunct="1"/>
            <a:r>
              <a:rPr lang="en-US" sz="2000">
                <a:latin typeface="Calibri" charset="0"/>
                <a:ea typeface="ＭＳ Ｐゴシック" charset="0"/>
                <a:cs typeface="ＭＳ Ｐゴシック" charset="0"/>
              </a:rPr>
              <a:t>Each non-zero </a:t>
            </a:r>
            <a:r>
              <a:rPr lang="el-GR" sz="2000" i="1">
                <a:latin typeface="Calibri" charset="0"/>
                <a:ea typeface="ＭＳ Ｐゴシック" charset="0"/>
                <a:cs typeface="Times New Roman" charset="0"/>
              </a:rPr>
              <a:t>α</a:t>
            </a:r>
            <a:r>
              <a:rPr lang="en-US" sz="2000" i="1" baseline="-25000">
                <a:latin typeface="Calibri" charset="0"/>
                <a:ea typeface="ＭＳ Ｐゴシック" charset="0"/>
                <a:cs typeface="Times New Roman" charset="0"/>
              </a:rPr>
              <a:t>i</a:t>
            </a:r>
            <a:r>
              <a:rPr lang="en-US" sz="2000">
                <a:latin typeface="Calibri" charset="0"/>
                <a:ea typeface="ＭＳ Ｐゴシック" charset="0"/>
                <a:cs typeface="Times New Roman" charset="0"/>
              </a:rPr>
              <a:t> indicates that corresponding </a:t>
            </a:r>
            <a:r>
              <a:rPr lang="en-US" sz="2000" b="1">
                <a:latin typeface="Calibri" charset="0"/>
                <a:ea typeface="ＭＳ Ｐゴシック" charset="0"/>
                <a:cs typeface="ＭＳ Ｐゴシック" charset="0"/>
              </a:rPr>
              <a:t>x</a:t>
            </a:r>
            <a:r>
              <a:rPr lang="en-US" sz="2000" b="1" baseline="-25000">
                <a:latin typeface="Calibri" charset="0"/>
                <a:ea typeface="ＭＳ Ｐゴシック" charset="0"/>
                <a:cs typeface="ＭＳ Ｐゴシック" charset="0"/>
              </a:rPr>
              <a:t>i</a:t>
            </a:r>
            <a:r>
              <a:rPr lang="en-US" sz="2000">
                <a:latin typeface="Calibri" charset="0"/>
                <a:ea typeface="ＭＳ Ｐゴシック" charset="0"/>
                <a:cs typeface="ＭＳ Ｐゴシック" charset="0"/>
              </a:rPr>
              <a:t> is a support vector.</a:t>
            </a:r>
          </a:p>
          <a:p>
            <a:pPr eaLnBrk="1" hangingPunct="1"/>
            <a:r>
              <a:rPr lang="en-US" sz="2000">
                <a:latin typeface="Calibri" charset="0"/>
                <a:ea typeface="ＭＳ Ｐゴシック" charset="0"/>
                <a:cs typeface="ＭＳ Ｐゴシック" charset="0"/>
              </a:rPr>
              <a:t>Then the classifying function will have the form:</a:t>
            </a:r>
          </a:p>
          <a:p>
            <a:pPr eaLnBrk="1" hangingPunct="1"/>
            <a:endParaRPr lang="en-US" sz="1800">
              <a:latin typeface="Calibri" charset="0"/>
              <a:ea typeface="ＭＳ Ｐゴシック" charset="0"/>
              <a:cs typeface="ＭＳ Ｐゴシック" charset="0"/>
            </a:endParaRPr>
          </a:p>
          <a:p>
            <a:pPr eaLnBrk="1" hangingPunct="1"/>
            <a:endParaRPr lang="en-US" sz="1800">
              <a:latin typeface="Calibri" charset="0"/>
              <a:ea typeface="ＭＳ Ｐゴシック" charset="0"/>
              <a:cs typeface="ＭＳ Ｐゴシック" charset="0"/>
            </a:endParaRPr>
          </a:p>
          <a:p>
            <a:pPr eaLnBrk="1" hangingPunct="1"/>
            <a:endParaRPr lang="en-US" sz="1800">
              <a:latin typeface="Calibri" charset="0"/>
              <a:ea typeface="ＭＳ Ｐゴシック" charset="0"/>
              <a:cs typeface="ＭＳ Ｐゴシック" charset="0"/>
            </a:endParaRPr>
          </a:p>
          <a:p>
            <a:pPr eaLnBrk="1" hangingPunct="1"/>
            <a:r>
              <a:rPr lang="en-US" sz="2000">
                <a:latin typeface="Calibri" charset="0"/>
                <a:ea typeface="ＭＳ Ｐゴシック" charset="0"/>
                <a:cs typeface="ＭＳ Ｐゴシック" charset="0"/>
              </a:rPr>
              <a:t>Notice that it relies on an </a:t>
            </a:r>
            <a:r>
              <a:rPr lang="en-US" sz="2000" i="1">
                <a:latin typeface="Calibri" charset="0"/>
                <a:ea typeface="ＭＳ Ｐゴシック" charset="0"/>
                <a:cs typeface="ＭＳ Ｐゴシック" charset="0"/>
              </a:rPr>
              <a:t>inner product</a:t>
            </a:r>
            <a:r>
              <a:rPr lang="en-US" sz="2000">
                <a:latin typeface="Calibri" charset="0"/>
                <a:ea typeface="ＭＳ Ｐゴシック" charset="0"/>
                <a:cs typeface="ＭＳ Ｐゴシック" charset="0"/>
              </a:rPr>
              <a:t> between the test point </a:t>
            </a:r>
            <a:r>
              <a:rPr lang="en-US" sz="2000" b="1">
                <a:latin typeface="Calibri" charset="0"/>
                <a:ea typeface="ＭＳ Ｐゴシック" charset="0"/>
                <a:cs typeface="ＭＳ Ｐゴシック" charset="0"/>
              </a:rPr>
              <a:t>x</a:t>
            </a:r>
            <a:r>
              <a:rPr lang="en-US" sz="2000" b="1" i="1">
                <a:latin typeface="Calibri" charset="0"/>
                <a:ea typeface="ＭＳ Ｐゴシック" charset="0"/>
                <a:cs typeface="ＭＳ Ｐゴシック" charset="0"/>
              </a:rPr>
              <a:t> </a:t>
            </a:r>
            <a:r>
              <a:rPr lang="en-US" sz="2000">
                <a:latin typeface="Calibri" charset="0"/>
                <a:ea typeface="ＭＳ Ｐゴシック" charset="0"/>
                <a:cs typeface="ＭＳ Ｐゴシック" charset="0"/>
              </a:rPr>
              <a:t>and the support vectors </a:t>
            </a:r>
            <a:r>
              <a:rPr lang="en-US" sz="2000" b="1">
                <a:latin typeface="Calibri" charset="0"/>
                <a:ea typeface="ＭＳ Ｐゴシック" charset="0"/>
                <a:cs typeface="ＭＳ Ｐゴシック" charset="0"/>
              </a:rPr>
              <a:t>x</a:t>
            </a:r>
            <a:r>
              <a:rPr lang="en-US" sz="2000" b="1" baseline="-25000">
                <a:latin typeface="Calibri" charset="0"/>
                <a:ea typeface="ＭＳ Ｐゴシック" charset="0"/>
                <a:cs typeface="ＭＳ Ｐゴシック" charset="0"/>
              </a:rPr>
              <a:t>i</a:t>
            </a:r>
            <a:endParaRPr lang="en-US" sz="2000">
              <a:latin typeface="Calibri" charset="0"/>
              <a:ea typeface="ＭＳ Ｐゴシック" charset="0"/>
              <a:cs typeface="ＭＳ Ｐゴシック" charset="0"/>
            </a:endParaRPr>
          </a:p>
          <a:p>
            <a:pPr lvl="1" eaLnBrk="1" hangingPunct="1"/>
            <a:r>
              <a:rPr lang="en-US" sz="1800">
                <a:latin typeface="Calibri" charset="0"/>
                <a:ea typeface="ＭＳ Ｐゴシック" charset="0"/>
                <a:cs typeface="ＭＳ Ｐゴシック" charset="0"/>
              </a:rPr>
              <a:t>We will return to this later.</a:t>
            </a:r>
          </a:p>
          <a:p>
            <a:pPr eaLnBrk="1" hangingPunct="1"/>
            <a:r>
              <a:rPr lang="en-US" sz="2000">
                <a:latin typeface="Calibri" charset="0"/>
                <a:ea typeface="ＭＳ Ｐゴシック" charset="0"/>
                <a:cs typeface="ＭＳ Ｐゴシック" charset="0"/>
              </a:rPr>
              <a:t>Also keep in mind that solving the optimization problem involved computing the inner products </a:t>
            </a:r>
            <a:r>
              <a:rPr lang="en-US" sz="2000" b="1">
                <a:latin typeface="Calibri" charset="0"/>
                <a:ea typeface="ＭＳ Ｐゴシック" charset="0"/>
                <a:cs typeface="ＭＳ Ｐゴシック" charset="0"/>
              </a:rPr>
              <a:t>x</a:t>
            </a:r>
            <a:r>
              <a:rPr lang="en-US" sz="2000" b="1" baseline="-25000">
                <a:latin typeface="Calibri" charset="0"/>
                <a:ea typeface="ＭＳ Ｐゴシック" charset="0"/>
                <a:cs typeface="ＭＳ Ｐゴシック" charset="0"/>
              </a:rPr>
              <a:t>i</a:t>
            </a:r>
            <a:r>
              <a:rPr lang="en-US" sz="2000" b="1" baseline="30000">
                <a:latin typeface="Calibri" charset="0"/>
                <a:ea typeface="ＭＳ Ｐゴシック" charset="0"/>
                <a:cs typeface="ＭＳ Ｐゴシック" charset="0"/>
              </a:rPr>
              <a:t>T</a:t>
            </a:r>
            <a:r>
              <a:rPr lang="en-US" sz="2000" b="1">
                <a:latin typeface="Calibri" charset="0"/>
                <a:ea typeface="ＭＳ Ｐゴシック" charset="0"/>
                <a:cs typeface="ＭＳ Ｐゴシック" charset="0"/>
              </a:rPr>
              <a:t>x</a:t>
            </a:r>
            <a:r>
              <a:rPr lang="en-US" sz="2000" b="1" baseline="-25000">
                <a:latin typeface="Calibri" charset="0"/>
                <a:ea typeface="ＭＳ Ｐゴシック" charset="0"/>
                <a:cs typeface="ＭＳ Ｐゴシック" charset="0"/>
              </a:rPr>
              <a:t>j </a:t>
            </a:r>
            <a:r>
              <a:rPr lang="en-US" sz="2000">
                <a:latin typeface="Calibri" charset="0"/>
                <a:ea typeface="ＭＳ Ｐゴシック" charset="0"/>
                <a:cs typeface="ＭＳ Ｐゴシック" charset="0"/>
              </a:rPr>
              <a:t>between all pairs of training points.</a:t>
            </a:r>
          </a:p>
        </p:txBody>
      </p:sp>
      <p:sp>
        <p:nvSpPr>
          <p:cNvPr id="34820" name="Text Box 4"/>
          <p:cNvSpPr txBox="1">
            <a:spLocks noChangeArrowheads="1"/>
          </p:cNvSpPr>
          <p:nvPr/>
        </p:nvSpPr>
        <p:spPr bwMode="auto">
          <a:xfrm>
            <a:off x="1276350" y="2200275"/>
            <a:ext cx="6438900" cy="461665"/>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b="1" dirty="0" smtClean="0">
                <a:latin typeface="Times New Roman" charset="0"/>
                <a:cs typeface="Times New Roman" charset="0"/>
              </a:rPr>
              <a:t>w = </a:t>
            </a:r>
            <a:r>
              <a:rPr lang="el-GR" dirty="0" smtClean="0">
                <a:latin typeface="Times New Roman" charset="0"/>
                <a:cs typeface="Times New Roman" charset="0"/>
              </a:rPr>
              <a:t>Σ</a:t>
            </a:r>
            <a:r>
              <a:rPr lang="el-GR" sz="2000" i="1" dirty="0" smtClean="0">
                <a:latin typeface="Times New Roman" charset="0"/>
                <a:cs typeface="Times New Roman" charset="0"/>
              </a:rPr>
              <a:t>α</a:t>
            </a:r>
            <a:r>
              <a:rPr lang="en-US" sz="2000" i="1" baseline="-25000" dirty="0" err="1">
                <a:latin typeface="Times New Roman" charset="0"/>
                <a:cs typeface="Times New Roman" charset="0"/>
              </a:rPr>
              <a:t>i</a:t>
            </a:r>
            <a:r>
              <a:rPr lang="en-US" sz="2000" i="1" dirty="0" err="1">
                <a:latin typeface="Times New Roman" charset="0"/>
                <a:cs typeface="Times New Roman" charset="0"/>
              </a:rPr>
              <a:t>y</a:t>
            </a:r>
            <a:r>
              <a:rPr lang="en-US" sz="2000" i="1" baseline="-25000" dirty="0" err="1">
                <a:latin typeface="Times New Roman" charset="0"/>
                <a:cs typeface="Times New Roman" charset="0"/>
              </a:rPr>
              <a:t>i</a:t>
            </a:r>
            <a:r>
              <a:rPr lang="en-US" sz="2000" b="1" dirty="0" err="1">
                <a:latin typeface="Times New Roman" charset="0"/>
              </a:rPr>
              <a:t>x</a:t>
            </a:r>
            <a:r>
              <a:rPr lang="en-US" sz="2000" b="1" baseline="-25000" dirty="0" err="1">
                <a:latin typeface="Times New Roman" charset="0"/>
              </a:rPr>
              <a:t>i</a:t>
            </a:r>
            <a:r>
              <a:rPr lang="en-US" sz="2000" b="1" baseline="-25000" dirty="0">
                <a:latin typeface="Times New Roman" charset="0"/>
              </a:rPr>
              <a:t>             </a:t>
            </a:r>
            <a:r>
              <a:rPr lang="en-US" sz="2000" i="1" dirty="0" smtClean="0">
                <a:latin typeface="Times New Roman" charset="0"/>
              </a:rPr>
              <a:t>b </a:t>
            </a:r>
            <a:r>
              <a:rPr lang="en-US" sz="2000" dirty="0" smtClean="0">
                <a:latin typeface="Times New Roman" charset="0"/>
              </a:rPr>
              <a:t>= </a:t>
            </a:r>
            <a:r>
              <a:rPr lang="en-US" sz="2000" i="1" dirty="0" err="1">
                <a:latin typeface="Times New Roman" charset="0"/>
              </a:rPr>
              <a:t>y</a:t>
            </a:r>
            <a:r>
              <a:rPr lang="en-US" sz="2000" i="1" baseline="-25000" dirty="0" err="1">
                <a:latin typeface="Times New Roman" charset="0"/>
              </a:rPr>
              <a:t>k</a:t>
            </a:r>
            <a:r>
              <a:rPr lang="en-US" sz="2000" dirty="0">
                <a:latin typeface="Times New Roman" charset="0"/>
              </a:rPr>
              <a:t>- </a:t>
            </a:r>
            <a:r>
              <a:rPr lang="en-US" sz="2000" b="1" dirty="0" err="1">
                <a:latin typeface="Times New Roman" charset="0"/>
              </a:rPr>
              <a:t>w</a:t>
            </a:r>
            <a:r>
              <a:rPr lang="en-US" sz="2000" b="1" baseline="30000" dirty="0" err="1">
                <a:latin typeface="Times New Roman" charset="0"/>
              </a:rPr>
              <a:t>T</a:t>
            </a:r>
            <a:r>
              <a:rPr lang="en-US" sz="2000" b="1" dirty="0" err="1">
                <a:latin typeface="Times New Roman" charset="0"/>
              </a:rPr>
              <a:t>x</a:t>
            </a:r>
            <a:r>
              <a:rPr lang="en-US" sz="2000" b="1" baseline="-25000" dirty="0" err="1">
                <a:latin typeface="Times New Roman" charset="0"/>
              </a:rPr>
              <a:t>k</a:t>
            </a:r>
            <a:r>
              <a:rPr lang="en-US" sz="2000" b="1" dirty="0">
                <a:latin typeface="Times New Roman" charset="0"/>
              </a:rPr>
              <a:t> </a:t>
            </a:r>
            <a:r>
              <a:rPr lang="en-US" sz="2000" dirty="0">
                <a:latin typeface="Times New Roman" charset="0"/>
              </a:rPr>
              <a:t>for any </a:t>
            </a:r>
            <a:r>
              <a:rPr lang="en-US" sz="2000" b="1" dirty="0" err="1">
                <a:latin typeface="Times New Roman" charset="0"/>
              </a:rPr>
              <a:t>x</a:t>
            </a:r>
            <a:r>
              <a:rPr lang="en-US" sz="2000" b="1" baseline="-25000" dirty="0" err="1">
                <a:latin typeface="Times New Roman" charset="0"/>
              </a:rPr>
              <a:t>k</a:t>
            </a:r>
            <a:r>
              <a:rPr lang="en-US" sz="2000" b="1" dirty="0">
                <a:latin typeface="Times New Roman" charset="0"/>
              </a:rPr>
              <a:t> </a:t>
            </a:r>
            <a:r>
              <a:rPr lang="en-US" sz="2000" dirty="0">
                <a:latin typeface="Times New Roman" charset="0"/>
              </a:rPr>
              <a:t>such that </a:t>
            </a:r>
            <a:r>
              <a:rPr lang="el-GR" sz="2000" i="1" dirty="0">
                <a:latin typeface="Times New Roman" charset="0"/>
                <a:cs typeface="Times New Roman" charset="0"/>
              </a:rPr>
              <a:t>α</a:t>
            </a:r>
            <a:r>
              <a:rPr lang="en-US" sz="2000" i="1" baseline="-25000" dirty="0" smtClean="0">
                <a:latin typeface="Times New Roman" charset="0"/>
                <a:cs typeface="Times New Roman" charset="0"/>
              </a:rPr>
              <a:t>k</a:t>
            </a:r>
            <a:r>
              <a:rPr lang="en-US" sz="2000" dirty="0">
                <a:latin typeface="Times New Roman" charset="0"/>
                <a:cs typeface="Times New Roman" charset="0"/>
                <a:sym typeface="Symbol" charset="0"/>
              </a:rPr>
              <a:t> </a:t>
            </a:r>
            <a:r>
              <a:rPr lang="en-US" sz="2000" dirty="0" smtClean="0">
                <a:latin typeface="Times New Roman" charset="0"/>
                <a:cs typeface="Times New Roman" charset="0"/>
                <a:sym typeface="Symbol" charset="0"/>
              </a:rPr>
              <a:t>≠ 0</a:t>
            </a:r>
            <a:endParaRPr lang="en-US" sz="2000" dirty="0">
              <a:latin typeface="Times New Roman" charset="0"/>
            </a:endParaRPr>
          </a:p>
        </p:txBody>
      </p:sp>
      <p:sp>
        <p:nvSpPr>
          <p:cNvPr id="34821" name="Text Box 5"/>
          <p:cNvSpPr txBox="1">
            <a:spLocks noChangeArrowheads="1"/>
          </p:cNvSpPr>
          <p:nvPr/>
        </p:nvSpPr>
        <p:spPr bwMode="auto">
          <a:xfrm>
            <a:off x="3276600" y="3990975"/>
            <a:ext cx="2343150" cy="482600"/>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i="1">
                <a:latin typeface="Times New Roman" charset="0"/>
              </a:rPr>
              <a:t>f</a:t>
            </a:r>
            <a:r>
              <a:rPr lang="en-US" sz="2000">
                <a:latin typeface="Times New Roman" charset="0"/>
              </a:rPr>
              <a:t>(</a:t>
            </a:r>
            <a:r>
              <a:rPr lang="en-US" sz="2000" b="1">
                <a:latin typeface="Times New Roman" charset="0"/>
              </a:rPr>
              <a:t>x</a:t>
            </a:r>
            <a:r>
              <a:rPr lang="en-US" sz="2000">
                <a:latin typeface="Times New Roman" charset="0"/>
              </a:rPr>
              <a:t>) = </a:t>
            </a:r>
            <a:r>
              <a:rPr lang="el-GR">
                <a:latin typeface="Times New Roman" charset="0"/>
                <a:cs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b="1">
                <a:latin typeface="Times New Roman" charset="0"/>
              </a:rPr>
              <a:t>x</a:t>
            </a:r>
            <a:r>
              <a:rPr lang="en-US" sz="2000" b="1" baseline="-25000">
                <a:latin typeface="Times New Roman" charset="0"/>
              </a:rPr>
              <a:t>i</a:t>
            </a:r>
            <a:r>
              <a:rPr lang="en-US" sz="2000" b="1" baseline="30000">
                <a:latin typeface="Times New Roman" charset="0"/>
              </a:rPr>
              <a:t>T</a:t>
            </a:r>
            <a:r>
              <a:rPr lang="en-US" sz="2000" b="1">
                <a:latin typeface="Times New Roman" charset="0"/>
              </a:rPr>
              <a:t>x + </a:t>
            </a:r>
            <a:r>
              <a:rPr lang="en-US" sz="2000" i="1">
                <a:latin typeface="Times New Roman" charset="0"/>
              </a:rPr>
              <a:t>b</a:t>
            </a:r>
          </a:p>
        </p:txBody>
      </p:sp>
      <p:sp>
        <p:nvSpPr>
          <p:cNvPr id="34822"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Three dimensions … almost separating</a:t>
            </a:r>
            <a:endParaRPr lang="en-US" dirty="0"/>
          </a:p>
        </p:txBody>
      </p:sp>
      <p:sp>
        <p:nvSpPr>
          <p:cNvPr id="7" name="Content Placeholder 6"/>
          <p:cNvSpPr>
            <a:spLocks noGrp="1"/>
          </p:cNvSpPr>
          <p:nvPr>
            <p:ph idx="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0A9AA535-3FB9-EB49-8A00-36D364F83AC2}" type="slidenum">
              <a:rPr lang="en-US" smtClean="0"/>
              <a:pPr>
                <a:defRPr/>
              </a:pPr>
              <a:t>15</a:t>
            </a:fld>
            <a:endParaRPr lang="en-US"/>
          </a:p>
        </p:txBody>
      </p:sp>
      <p:pic>
        <p:nvPicPr>
          <p:cNvPr id="8" name="Picture 7"/>
          <p:cNvPicPr>
            <a:picLocks noChangeAspect="1"/>
          </p:cNvPicPr>
          <p:nvPr/>
        </p:nvPicPr>
        <p:blipFill>
          <a:blip r:embed="rId2"/>
          <a:stretch>
            <a:fillRect/>
          </a:stretch>
        </p:blipFill>
        <p:spPr>
          <a:xfrm>
            <a:off x="2057400" y="1752600"/>
            <a:ext cx="4978400" cy="4749800"/>
          </a:xfrm>
          <a:prstGeom prst="rect">
            <a:avLst/>
          </a:prstGeom>
        </p:spPr>
      </p:pic>
    </p:spTree>
    <p:extLst>
      <p:ext uri="{BB962C8B-B14F-4D97-AF65-F5344CB8AC3E}">
        <p14:creationId xmlns:p14="http://schemas.microsoft.com/office/powerpoint/2010/main" val="774230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141E1E1-8B6D-F64D-B9F7-1B0EB473564C}" type="slidenum">
              <a:rPr lang="en-US" sz="1200">
                <a:solidFill>
                  <a:srgbClr val="898989"/>
                </a:solidFill>
                <a:latin typeface="Calibri" charset="0"/>
              </a:rPr>
              <a:pPr eaLnBrk="1" hangingPunct="1"/>
              <a:t>16</a:t>
            </a:fld>
            <a:endParaRPr lang="en-US" sz="1200">
              <a:solidFill>
                <a:srgbClr val="898989"/>
              </a:solidFill>
              <a:latin typeface="Calibri" charset="0"/>
            </a:endParaRPr>
          </a:p>
        </p:txBody>
      </p:sp>
      <p:sp>
        <p:nvSpPr>
          <p:cNvPr id="3686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Soft Margin Classification  </a:t>
            </a:r>
          </a:p>
        </p:txBody>
      </p:sp>
      <p:sp>
        <p:nvSpPr>
          <p:cNvPr id="36867" name="Rectangle 3"/>
          <p:cNvSpPr>
            <a:spLocks noGrp="1" noChangeArrowheads="1"/>
          </p:cNvSpPr>
          <p:nvPr>
            <p:ph type="body" idx="1"/>
          </p:nvPr>
        </p:nvSpPr>
        <p:spPr>
          <a:xfrm>
            <a:off x="685800" y="1752600"/>
            <a:ext cx="4191000" cy="4876800"/>
          </a:xfrm>
        </p:spPr>
        <p:txBody>
          <a:bodyPr/>
          <a:lstStyle/>
          <a:p>
            <a:pPr eaLnBrk="1" hangingPunct="1">
              <a:lnSpc>
                <a:spcPct val="90000"/>
              </a:lnSpc>
            </a:pPr>
            <a:r>
              <a:rPr lang="en-US" sz="2400">
                <a:latin typeface="Calibri" charset="0"/>
                <a:ea typeface="ＭＳ Ｐゴシック" charset="0"/>
                <a:cs typeface="ＭＳ Ｐゴシック" charset="0"/>
              </a:rPr>
              <a:t>If the training data is not linearly separable, </a:t>
            </a:r>
            <a:r>
              <a:rPr lang="en-US" sz="2400" i="1">
                <a:latin typeface="Calibri" charset="0"/>
                <a:ea typeface="ＭＳ Ｐゴシック" charset="0"/>
                <a:cs typeface="ＭＳ Ｐゴシック" charset="0"/>
              </a:rPr>
              <a:t>slack variables</a:t>
            </a:r>
            <a:r>
              <a:rPr lang="en-US" sz="2400">
                <a:latin typeface="Calibri" charset="0"/>
                <a:ea typeface="ＭＳ Ｐゴシック" charset="0"/>
                <a:cs typeface="ＭＳ Ｐゴシック" charset="0"/>
              </a:rPr>
              <a:t> </a:t>
            </a:r>
            <a:r>
              <a:rPr lang="el-GR" sz="2400" i="1">
                <a:latin typeface="Calibri" charset="0"/>
                <a:ea typeface="ＭＳ Ｐゴシック" charset="0"/>
                <a:cs typeface="Times New Roman" charset="0"/>
              </a:rPr>
              <a:t>ξ</a:t>
            </a:r>
            <a:r>
              <a:rPr lang="en-US" sz="2400" i="1" baseline="-25000">
                <a:latin typeface="Calibri" charset="0"/>
                <a:ea typeface="ＭＳ Ｐゴシック" charset="0"/>
                <a:cs typeface="Times New Roman" charset="0"/>
              </a:rPr>
              <a:t>i</a:t>
            </a:r>
            <a:r>
              <a:rPr lang="en-US" sz="2400">
                <a:latin typeface="Calibri" charset="0"/>
                <a:ea typeface="ＭＳ Ｐゴシック" charset="0"/>
                <a:cs typeface="Times New Roman" charset="0"/>
              </a:rPr>
              <a:t> </a:t>
            </a:r>
            <a:r>
              <a:rPr lang="en-US" sz="2400">
                <a:latin typeface="Calibri" charset="0"/>
                <a:ea typeface="ＭＳ Ｐゴシック" charset="0"/>
                <a:cs typeface="ＭＳ Ｐゴシック" charset="0"/>
              </a:rPr>
              <a:t>can be added to allow misclassification of difficult or noisy examples.</a:t>
            </a:r>
          </a:p>
          <a:p>
            <a:pPr eaLnBrk="1" hangingPunct="1">
              <a:lnSpc>
                <a:spcPct val="90000"/>
              </a:lnSpc>
            </a:pPr>
            <a:r>
              <a:rPr lang="en-US" sz="2400">
                <a:solidFill>
                  <a:schemeClr val="folHlink"/>
                </a:solidFill>
                <a:latin typeface="Calibri" charset="0"/>
                <a:ea typeface="ＭＳ Ｐゴシック" charset="0"/>
                <a:cs typeface="ＭＳ Ｐゴシック" charset="0"/>
              </a:rPr>
              <a:t>Allow some errors</a:t>
            </a:r>
          </a:p>
          <a:p>
            <a:pPr lvl="1" eaLnBrk="1" hangingPunct="1">
              <a:lnSpc>
                <a:spcPct val="90000"/>
              </a:lnSpc>
            </a:pPr>
            <a:r>
              <a:rPr lang="en-US">
                <a:solidFill>
                  <a:schemeClr val="folHlink"/>
                </a:solidFill>
                <a:latin typeface="Calibri" charset="0"/>
                <a:ea typeface="ＭＳ Ｐゴシック" charset="0"/>
              </a:rPr>
              <a:t>Let some points be moved to where they belong, at a cost</a:t>
            </a:r>
          </a:p>
          <a:p>
            <a:pPr eaLnBrk="1" hangingPunct="1">
              <a:lnSpc>
                <a:spcPct val="90000"/>
              </a:lnSpc>
            </a:pPr>
            <a:r>
              <a:rPr lang="en-US" sz="2400">
                <a:latin typeface="Calibri" charset="0"/>
                <a:ea typeface="ＭＳ Ｐゴシック" charset="0"/>
                <a:cs typeface="ＭＳ Ｐゴシック" charset="0"/>
              </a:rPr>
              <a:t>Still, try to minimize training set errors, and to place hyperplane “far” from each class (large margin)</a:t>
            </a:r>
          </a:p>
          <a:p>
            <a:pPr eaLnBrk="1" hangingPunct="1">
              <a:lnSpc>
                <a:spcPct val="90000"/>
              </a:lnSpc>
            </a:pPr>
            <a:endParaRPr lang="en-US" sz="2400">
              <a:latin typeface="Calibri" charset="0"/>
              <a:ea typeface="ＭＳ Ｐゴシック" charset="0"/>
              <a:cs typeface="ＭＳ Ｐゴシック" charset="0"/>
            </a:endParaRPr>
          </a:p>
        </p:txBody>
      </p:sp>
      <p:sp>
        <p:nvSpPr>
          <p:cNvPr id="36868" name="Line 4"/>
          <p:cNvSpPr>
            <a:spLocks noChangeShapeType="1"/>
          </p:cNvSpPr>
          <p:nvPr/>
        </p:nvSpPr>
        <p:spPr bwMode="auto">
          <a:xfrm flipV="1">
            <a:off x="5121275" y="2520950"/>
            <a:ext cx="0" cy="304165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69" name="Line 5"/>
          <p:cNvSpPr>
            <a:spLocks noChangeShapeType="1"/>
          </p:cNvSpPr>
          <p:nvPr/>
        </p:nvSpPr>
        <p:spPr bwMode="auto">
          <a:xfrm flipV="1">
            <a:off x="4986338" y="5446713"/>
            <a:ext cx="4081462"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70" name="AutoShape 6"/>
          <p:cNvSpPr>
            <a:spLocks noChangeArrowheads="1"/>
          </p:cNvSpPr>
          <p:nvPr/>
        </p:nvSpPr>
        <p:spPr bwMode="auto">
          <a:xfrm>
            <a:off x="6161088" y="32766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1" name="AutoShape 7"/>
          <p:cNvSpPr>
            <a:spLocks noChangeArrowheads="1"/>
          </p:cNvSpPr>
          <p:nvPr/>
        </p:nvSpPr>
        <p:spPr bwMode="auto">
          <a:xfrm>
            <a:off x="5586413" y="36337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2" name="AutoShape 8"/>
          <p:cNvSpPr>
            <a:spLocks noChangeArrowheads="1"/>
          </p:cNvSpPr>
          <p:nvPr/>
        </p:nvSpPr>
        <p:spPr bwMode="auto">
          <a:xfrm>
            <a:off x="5738813" y="41798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3" name="AutoShape 9"/>
          <p:cNvSpPr>
            <a:spLocks noChangeArrowheads="1"/>
          </p:cNvSpPr>
          <p:nvPr/>
        </p:nvSpPr>
        <p:spPr bwMode="auto">
          <a:xfrm>
            <a:off x="5357813" y="46370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4" name="AutoShape 10"/>
          <p:cNvSpPr>
            <a:spLocks noChangeArrowheads="1"/>
          </p:cNvSpPr>
          <p:nvPr/>
        </p:nvSpPr>
        <p:spPr bwMode="auto">
          <a:xfrm>
            <a:off x="5891213" y="30368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5" name="AutoShape 11"/>
          <p:cNvSpPr>
            <a:spLocks noChangeArrowheads="1"/>
          </p:cNvSpPr>
          <p:nvPr/>
        </p:nvSpPr>
        <p:spPr bwMode="auto">
          <a:xfrm>
            <a:off x="5357813" y="39512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6" name="AutoShape 12"/>
          <p:cNvSpPr>
            <a:spLocks noChangeArrowheads="1"/>
          </p:cNvSpPr>
          <p:nvPr/>
        </p:nvSpPr>
        <p:spPr bwMode="auto">
          <a:xfrm>
            <a:off x="5510213" y="41036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7" name="AutoShape 13"/>
          <p:cNvSpPr>
            <a:spLocks noChangeArrowheads="1"/>
          </p:cNvSpPr>
          <p:nvPr/>
        </p:nvSpPr>
        <p:spPr bwMode="auto">
          <a:xfrm>
            <a:off x="6272213" y="37226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78" name="AutoShape 14"/>
          <p:cNvSpPr>
            <a:spLocks noChangeArrowheads="1"/>
          </p:cNvSpPr>
          <p:nvPr/>
        </p:nvSpPr>
        <p:spPr bwMode="auto">
          <a:xfrm>
            <a:off x="7173913" y="37099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79" name="AutoShape 15"/>
          <p:cNvSpPr>
            <a:spLocks noChangeArrowheads="1"/>
          </p:cNvSpPr>
          <p:nvPr/>
        </p:nvSpPr>
        <p:spPr bwMode="auto">
          <a:xfrm>
            <a:off x="6805613" y="46370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0" name="AutoShape 16"/>
          <p:cNvSpPr>
            <a:spLocks noChangeArrowheads="1"/>
          </p:cNvSpPr>
          <p:nvPr/>
        </p:nvSpPr>
        <p:spPr bwMode="auto">
          <a:xfrm>
            <a:off x="7796213" y="46370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1" name="AutoShape 17"/>
          <p:cNvSpPr>
            <a:spLocks noChangeArrowheads="1"/>
          </p:cNvSpPr>
          <p:nvPr/>
        </p:nvSpPr>
        <p:spPr bwMode="auto">
          <a:xfrm>
            <a:off x="6488113" y="51577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2" name="AutoShape 18"/>
          <p:cNvSpPr>
            <a:spLocks noChangeArrowheads="1"/>
          </p:cNvSpPr>
          <p:nvPr/>
        </p:nvSpPr>
        <p:spPr bwMode="auto">
          <a:xfrm>
            <a:off x="7110413" y="40274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3" name="AutoShape 19"/>
          <p:cNvSpPr>
            <a:spLocks noChangeArrowheads="1"/>
          </p:cNvSpPr>
          <p:nvPr/>
        </p:nvSpPr>
        <p:spPr bwMode="auto">
          <a:xfrm>
            <a:off x="6542088" y="4521200"/>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4" name="AutoShape 20"/>
          <p:cNvSpPr>
            <a:spLocks noChangeArrowheads="1"/>
          </p:cNvSpPr>
          <p:nvPr/>
        </p:nvSpPr>
        <p:spPr bwMode="auto">
          <a:xfrm>
            <a:off x="7186613" y="48656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5" name="AutoShape 21"/>
          <p:cNvSpPr>
            <a:spLocks noChangeArrowheads="1"/>
          </p:cNvSpPr>
          <p:nvPr/>
        </p:nvSpPr>
        <p:spPr bwMode="auto">
          <a:xfrm>
            <a:off x="7872413" y="39512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6" name="AutoShape 22"/>
          <p:cNvSpPr>
            <a:spLocks noChangeArrowheads="1"/>
          </p:cNvSpPr>
          <p:nvPr/>
        </p:nvSpPr>
        <p:spPr bwMode="auto">
          <a:xfrm>
            <a:off x="6357938" y="24384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87" name="AutoShape 23"/>
          <p:cNvSpPr>
            <a:spLocks noChangeArrowheads="1"/>
          </p:cNvSpPr>
          <p:nvPr/>
        </p:nvSpPr>
        <p:spPr bwMode="auto">
          <a:xfrm>
            <a:off x="6967538" y="25146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88" name="AutoShape 24"/>
          <p:cNvSpPr>
            <a:spLocks noChangeArrowheads="1"/>
          </p:cNvSpPr>
          <p:nvPr/>
        </p:nvSpPr>
        <p:spPr bwMode="auto">
          <a:xfrm>
            <a:off x="8034338" y="3276600"/>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89" name="AutoShape 25"/>
          <p:cNvSpPr>
            <a:spLocks noChangeArrowheads="1"/>
          </p:cNvSpPr>
          <p:nvPr/>
        </p:nvSpPr>
        <p:spPr bwMode="auto">
          <a:xfrm>
            <a:off x="5846763" y="3721100"/>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36890" name="AutoShape 26"/>
          <p:cNvSpPr>
            <a:spLocks noChangeArrowheads="1"/>
          </p:cNvSpPr>
          <p:nvPr/>
        </p:nvSpPr>
        <p:spPr bwMode="auto">
          <a:xfrm>
            <a:off x="5567363" y="44275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36891" name="AutoShape 27"/>
          <p:cNvSpPr>
            <a:spLocks noChangeArrowheads="1"/>
          </p:cNvSpPr>
          <p:nvPr/>
        </p:nvSpPr>
        <p:spPr bwMode="auto">
          <a:xfrm>
            <a:off x="7021513" y="43894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962588" name="Line 28"/>
          <p:cNvSpPr>
            <a:spLocks noChangeShapeType="1"/>
          </p:cNvSpPr>
          <p:nvPr/>
        </p:nvSpPr>
        <p:spPr bwMode="auto">
          <a:xfrm flipV="1">
            <a:off x="5586413" y="2438400"/>
            <a:ext cx="2143125" cy="2884488"/>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2589" name="Line 29"/>
          <p:cNvSpPr>
            <a:spLocks noChangeShapeType="1"/>
          </p:cNvSpPr>
          <p:nvPr/>
        </p:nvSpPr>
        <p:spPr bwMode="auto">
          <a:xfrm flipH="1" flipV="1">
            <a:off x="6921500" y="3543300"/>
            <a:ext cx="254000" cy="184150"/>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2590" name="Oval 30"/>
          <p:cNvSpPr>
            <a:spLocks noChangeArrowheads="1"/>
          </p:cNvSpPr>
          <p:nvPr/>
        </p:nvSpPr>
        <p:spPr bwMode="auto">
          <a:xfrm>
            <a:off x="6197600" y="3657600"/>
            <a:ext cx="228600" cy="219075"/>
          </a:xfrm>
          <a:prstGeom prst="ellipse">
            <a:avLst/>
          </a:pr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591" name="Oval 31"/>
          <p:cNvSpPr>
            <a:spLocks noChangeArrowheads="1"/>
          </p:cNvSpPr>
          <p:nvPr/>
        </p:nvSpPr>
        <p:spPr bwMode="auto">
          <a:xfrm>
            <a:off x="6470650" y="4452938"/>
            <a:ext cx="228600" cy="219075"/>
          </a:xfrm>
          <a:prstGeom prst="ellipse">
            <a:avLst/>
          </a:prstGeom>
          <a:noFill/>
          <a:ln w="190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592" name="Oval 32"/>
          <p:cNvSpPr>
            <a:spLocks noChangeArrowheads="1"/>
          </p:cNvSpPr>
          <p:nvPr/>
        </p:nvSpPr>
        <p:spPr bwMode="auto">
          <a:xfrm>
            <a:off x="7104063" y="3640138"/>
            <a:ext cx="228600" cy="219075"/>
          </a:xfrm>
          <a:prstGeom prst="ellipse">
            <a:avLst/>
          </a:prstGeom>
          <a:noFill/>
          <a:ln w="190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593" name="Line 33"/>
          <p:cNvSpPr>
            <a:spLocks noChangeShapeType="1"/>
          </p:cNvSpPr>
          <p:nvPr/>
        </p:nvSpPr>
        <p:spPr bwMode="auto">
          <a:xfrm flipH="1" flipV="1">
            <a:off x="6297613" y="4357688"/>
            <a:ext cx="244475" cy="174625"/>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2594" name="Line 34"/>
          <p:cNvSpPr>
            <a:spLocks noChangeShapeType="1"/>
          </p:cNvSpPr>
          <p:nvPr/>
        </p:nvSpPr>
        <p:spPr bwMode="auto">
          <a:xfrm flipH="1" flipV="1">
            <a:off x="6350000" y="3795713"/>
            <a:ext cx="234950" cy="179387"/>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2595" name="Line 35"/>
          <p:cNvSpPr>
            <a:spLocks noChangeShapeType="1"/>
          </p:cNvSpPr>
          <p:nvPr/>
        </p:nvSpPr>
        <p:spPr bwMode="auto">
          <a:xfrm flipV="1">
            <a:off x="6024563" y="2619375"/>
            <a:ext cx="2009775" cy="26939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2596" name="Line 36"/>
          <p:cNvSpPr>
            <a:spLocks noChangeShapeType="1"/>
          </p:cNvSpPr>
          <p:nvPr/>
        </p:nvSpPr>
        <p:spPr bwMode="auto">
          <a:xfrm flipV="1">
            <a:off x="5376863" y="2257425"/>
            <a:ext cx="2066925" cy="27701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2597" name="Line 37"/>
          <p:cNvSpPr>
            <a:spLocks noChangeShapeType="1"/>
          </p:cNvSpPr>
          <p:nvPr/>
        </p:nvSpPr>
        <p:spPr bwMode="auto">
          <a:xfrm flipH="1" flipV="1">
            <a:off x="6248400" y="3886200"/>
            <a:ext cx="774700" cy="520700"/>
          </a:xfrm>
          <a:prstGeom prst="line">
            <a:avLst/>
          </a:prstGeom>
          <a:noFill/>
          <a:ln w="19050">
            <a:solidFill>
              <a:srgbClr val="FF0000"/>
            </a:solidFill>
            <a:round/>
            <a:headEnd/>
            <a:tailEnd type="stealth" w="med" len="med"/>
          </a:ln>
          <a:extLst>
            <a:ext uri="{909E8E84-426E-40dd-AFC4-6F175D3DCCD1}">
              <a14:hiddenFill xmlns:a14="http://schemas.microsoft.com/office/drawing/2010/main" xmlns="">
                <a:noFill/>
              </a14:hiddenFill>
            </a:ext>
          </a:extLst>
        </p:spPr>
        <p:txBody>
          <a:bodyPr/>
          <a:lstStyle/>
          <a:p>
            <a:endParaRPr lang="en-US"/>
          </a:p>
        </p:txBody>
      </p:sp>
      <p:sp>
        <p:nvSpPr>
          <p:cNvPr id="962598" name="Line 38"/>
          <p:cNvSpPr>
            <a:spLocks noChangeShapeType="1"/>
          </p:cNvSpPr>
          <p:nvPr/>
        </p:nvSpPr>
        <p:spPr bwMode="auto">
          <a:xfrm>
            <a:off x="5927725" y="3797300"/>
            <a:ext cx="777875" cy="546100"/>
          </a:xfrm>
          <a:prstGeom prst="line">
            <a:avLst/>
          </a:prstGeom>
          <a:noFill/>
          <a:ln w="19050">
            <a:solidFill>
              <a:schemeClr val="tx2">
                <a:lumMod val="60000"/>
                <a:lumOff val="40000"/>
              </a:schemeClr>
            </a:solidFill>
            <a:round/>
            <a:headEnd/>
            <a:tailEnd type="stealth"/>
          </a:ln>
        </p:spPr>
        <p:txBody>
          <a:bodyPr/>
          <a:lstStyle/>
          <a:p>
            <a:pPr>
              <a:defRPr/>
            </a:pPr>
            <a:endParaRPr lang="en-US">
              <a:ea typeface="Arial Unicode MS" charset="0"/>
              <a:cs typeface="Arial Unicode MS" charset="0"/>
            </a:endParaRPr>
          </a:p>
        </p:txBody>
      </p:sp>
      <p:sp>
        <p:nvSpPr>
          <p:cNvPr id="962599" name="Text Box 39"/>
          <p:cNvSpPr txBox="1">
            <a:spLocks noChangeArrowheads="1"/>
          </p:cNvSpPr>
          <p:nvPr/>
        </p:nvSpPr>
        <p:spPr bwMode="auto">
          <a:xfrm>
            <a:off x="6734175" y="4181475"/>
            <a:ext cx="7048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l-GR" sz="2000" i="1">
                <a:latin typeface="Times New Roman" charset="0"/>
                <a:cs typeface="Times New Roman" charset="0"/>
              </a:rPr>
              <a:t>ξ</a:t>
            </a:r>
            <a:r>
              <a:rPr lang="en-US" sz="2000" i="1" baseline="-25000">
                <a:latin typeface="Times New Roman" charset="0"/>
                <a:cs typeface="Times New Roman" charset="0"/>
              </a:rPr>
              <a:t>j</a:t>
            </a:r>
          </a:p>
        </p:txBody>
      </p:sp>
      <p:sp>
        <p:nvSpPr>
          <p:cNvPr id="962600" name="Text Box 40"/>
          <p:cNvSpPr txBox="1">
            <a:spLocks noChangeArrowheads="1"/>
          </p:cNvSpPr>
          <p:nvPr/>
        </p:nvSpPr>
        <p:spPr bwMode="auto">
          <a:xfrm>
            <a:off x="5848350" y="3800475"/>
            <a:ext cx="7048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l-GR" sz="2000" i="1">
                <a:latin typeface="Times New Roman" charset="0"/>
                <a:cs typeface="Times New Roman" charset="0"/>
              </a:rPr>
              <a:t>ξ</a:t>
            </a:r>
            <a:r>
              <a:rPr lang="en-US" sz="2000" i="1" baseline="-25000">
                <a:latin typeface="Times New Roman" charset="0"/>
                <a:cs typeface="Times New Roman" charset="0"/>
              </a:rPr>
              <a:t>i</a:t>
            </a:r>
          </a:p>
        </p:txBody>
      </p:sp>
      <p:sp>
        <p:nvSpPr>
          <p:cNvPr id="36905"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5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625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25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25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259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6259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6258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6259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6258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6259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6259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6259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62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8" grpId="0" animBg="1"/>
      <p:bldP spid="962589" grpId="0" animBg="1"/>
      <p:bldP spid="962590" grpId="0" animBg="1"/>
      <p:bldP spid="962591" grpId="0" animBg="1"/>
      <p:bldP spid="962592" grpId="0" animBg="1"/>
      <p:bldP spid="962593" grpId="0" animBg="1"/>
      <p:bldP spid="962594" grpId="0" animBg="1"/>
      <p:bldP spid="962595" grpId="0" animBg="1"/>
      <p:bldP spid="962596" grpId="0" animBg="1"/>
      <p:bldP spid="962597" grpId="0" animBg="1"/>
      <p:bldP spid="962599" grpId="0"/>
      <p:bldP spid="96260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A99B58AD-DCBA-6D41-973A-9D9985167960}" type="slidenum">
              <a:rPr lang="en-US" sz="1200">
                <a:solidFill>
                  <a:srgbClr val="898989"/>
                </a:solidFill>
                <a:latin typeface="Calibri" charset="0"/>
              </a:rPr>
              <a:pPr eaLnBrk="1" hangingPunct="1"/>
              <a:t>17</a:t>
            </a:fld>
            <a:endParaRPr lang="en-US" sz="1200">
              <a:solidFill>
                <a:srgbClr val="898989"/>
              </a:solidFill>
              <a:latin typeface="Calibri" charset="0"/>
            </a:endParaRPr>
          </a:p>
        </p:txBody>
      </p:sp>
      <p:sp>
        <p:nvSpPr>
          <p:cNvPr id="3789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Soft Margin Classification Mathematically</a:t>
            </a:r>
          </a:p>
        </p:txBody>
      </p:sp>
      <p:sp>
        <p:nvSpPr>
          <p:cNvPr id="37891" name="Rectangle 3"/>
          <p:cNvSpPr>
            <a:spLocks noGrp="1" noChangeArrowheads="1"/>
          </p:cNvSpPr>
          <p:nvPr>
            <p:ph type="body" idx="1"/>
          </p:nvPr>
        </p:nvSpPr>
        <p:spPr/>
        <p:txBody>
          <a:bodyPr/>
          <a:lstStyle/>
          <a:p>
            <a:pPr eaLnBrk="1" hangingPunct="1"/>
            <a:r>
              <a:rPr lang="en-US" sz="2000" dirty="0">
                <a:latin typeface="Calibri" charset="0"/>
                <a:ea typeface="ＭＳ Ｐゴシック" charset="0"/>
                <a:cs typeface="ＭＳ Ｐゴシック" charset="0"/>
              </a:rPr>
              <a:t>The old formulation:</a:t>
            </a: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The new formulation incorporating slack variables:</a:t>
            </a: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endParaRPr lang="en-US" sz="2000" dirty="0" smtClean="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Parameter </a:t>
            </a:r>
            <a:r>
              <a:rPr lang="en-US" sz="2000" i="1" dirty="0">
                <a:latin typeface="Calibri" charset="0"/>
                <a:ea typeface="ＭＳ Ｐゴシック" charset="0"/>
                <a:cs typeface="ＭＳ Ｐゴシック" charset="0"/>
              </a:rPr>
              <a:t>C</a:t>
            </a:r>
            <a:r>
              <a:rPr lang="en-US" sz="2000" dirty="0">
                <a:latin typeface="Calibri" charset="0"/>
                <a:ea typeface="ＭＳ Ｐゴシック" charset="0"/>
                <a:cs typeface="ＭＳ Ｐゴシック" charset="0"/>
              </a:rPr>
              <a:t> can be viewed as a way to control overfitting</a:t>
            </a:r>
          </a:p>
          <a:p>
            <a:pPr lvl="1" eaLnBrk="1" hangingPunct="1"/>
            <a:r>
              <a:rPr lang="en-US" sz="1800" dirty="0">
                <a:latin typeface="Calibri" charset="0"/>
                <a:ea typeface="ＭＳ Ｐゴシック" charset="0"/>
                <a:cs typeface="ＭＳ Ｐゴシック" charset="0"/>
              </a:rPr>
              <a:t>A regularization term</a:t>
            </a:r>
          </a:p>
        </p:txBody>
      </p:sp>
      <p:sp>
        <p:nvSpPr>
          <p:cNvPr id="37892" name="Text Box 4"/>
          <p:cNvSpPr txBox="1">
            <a:spLocks noChangeArrowheads="1"/>
          </p:cNvSpPr>
          <p:nvPr/>
        </p:nvSpPr>
        <p:spPr bwMode="auto">
          <a:xfrm>
            <a:off x="1085850" y="2260600"/>
            <a:ext cx="6438900" cy="1092200"/>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latin typeface="Times New Roman" charset="0"/>
              </a:rPr>
              <a:t>Find </a:t>
            </a:r>
            <a:r>
              <a:rPr lang="en-US" sz="2000" b="1">
                <a:latin typeface="Times New Roman" charset="0"/>
              </a:rPr>
              <a:t>w</a:t>
            </a:r>
            <a:r>
              <a:rPr lang="en-US" sz="2000">
                <a:latin typeface="Times New Roman" charset="0"/>
              </a:rPr>
              <a:t> and </a:t>
            </a:r>
            <a:r>
              <a:rPr lang="en-US" sz="2000" i="1">
                <a:latin typeface="Times New Roman" charset="0"/>
              </a:rPr>
              <a:t>b</a:t>
            </a:r>
            <a:r>
              <a:rPr lang="en-US" sz="2000">
                <a:latin typeface="Times New Roman" charset="0"/>
              </a:rPr>
              <a:t> such that</a:t>
            </a:r>
          </a:p>
          <a:p>
            <a:pPr eaLnBrk="1" hangingPunct="1"/>
            <a:r>
              <a:rPr lang="el-GR" sz="2000" b="1">
                <a:latin typeface="Times New Roman" charset="0"/>
                <a:cs typeface="Times New Roman" charset="0"/>
              </a:rPr>
              <a:t>Φ</a:t>
            </a:r>
            <a:r>
              <a:rPr lang="en-US" sz="2000">
                <a:latin typeface="Times New Roman" charset="0"/>
                <a:cs typeface="Times New Roman" charset="0"/>
              </a:rPr>
              <a:t>(</a:t>
            </a:r>
            <a:r>
              <a:rPr lang="en-US" sz="2000" b="1">
                <a:latin typeface="Times New Roman" charset="0"/>
                <a:cs typeface="Times New Roman" charset="0"/>
              </a:rPr>
              <a:t>w</a:t>
            </a:r>
            <a:r>
              <a:rPr lang="en-US" sz="2000">
                <a:latin typeface="Times New Roman" charset="0"/>
                <a:cs typeface="Times New Roman" charset="0"/>
              </a:rPr>
              <a:t>)</a:t>
            </a:r>
            <a:r>
              <a:rPr lang="en-US" sz="2000" b="1">
                <a:latin typeface="Times New Roman" charset="0"/>
                <a:cs typeface="Times New Roman" charset="0"/>
              </a:rPr>
              <a:t> =½ </a:t>
            </a:r>
            <a:r>
              <a:rPr lang="en-US" sz="2000" b="1">
                <a:latin typeface="Times New Roman" charset="0"/>
              </a:rPr>
              <a:t>w</a:t>
            </a:r>
            <a:r>
              <a:rPr lang="en-US" sz="2000" baseline="30000">
                <a:latin typeface="Times New Roman" charset="0"/>
              </a:rPr>
              <a:t>T</a:t>
            </a:r>
            <a:r>
              <a:rPr lang="en-US" sz="2000" b="1">
                <a:latin typeface="Times New Roman" charset="0"/>
              </a:rPr>
              <a:t>w</a:t>
            </a:r>
            <a:r>
              <a:rPr lang="en-US" sz="2000">
                <a:latin typeface="Times New Roman" charset="0"/>
              </a:rPr>
              <a:t>  is minimized and for all </a:t>
            </a:r>
            <a:r>
              <a:rPr lang="en-US">
                <a:latin typeface="Times New Roman" charset="0"/>
              </a:rPr>
              <a:t>{</a:t>
            </a:r>
            <a:r>
              <a:rPr lang="en-US" sz="2000">
                <a:latin typeface="Times New Roman" charset="0"/>
              </a:rPr>
              <a:t>(</a:t>
            </a:r>
            <a:r>
              <a:rPr lang="en-US" b="1">
                <a:latin typeface="Times New Roman" charset="0"/>
              </a:rPr>
              <a:t>x</a:t>
            </a:r>
            <a:r>
              <a:rPr lang="en-US" b="1" baseline="-25000">
                <a:latin typeface="Times New Roman" charset="0"/>
              </a:rPr>
              <a:t>i</a:t>
            </a:r>
            <a:r>
              <a:rPr lang="en-US" b="1">
                <a:latin typeface="Times New Roman" charset="0"/>
              </a:rPr>
              <a:t> </a:t>
            </a:r>
            <a:r>
              <a:rPr lang="en-US">
                <a:latin typeface="Times New Roman" charset="0"/>
              </a:rPr>
              <a:t>,</a:t>
            </a:r>
            <a:r>
              <a:rPr lang="en-US" i="1">
                <a:latin typeface="Times New Roman" charset="0"/>
              </a:rPr>
              <a:t>y</a:t>
            </a:r>
            <a:r>
              <a:rPr lang="en-US" i="1" baseline="-25000">
                <a:latin typeface="Times New Roman" charset="0"/>
              </a:rPr>
              <a:t>i</a:t>
            </a:r>
            <a:r>
              <a:rPr lang="en-US">
                <a:latin typeface="Times New Roman" charset="0"/>
              </a:rPr>
              <a:t>)}</a:t>
            </a:r>
            <a:endParaRPr lang="en-US" sz="2000">
              <a:latin typeface="Times New Roman" charset="0"/>
            </a:endParaRPr>
          </a:p>
          <a:p>
            <a:pPr eaLnBrk="1" hangingPunct="1"/>
            <a:r>
              <a:rPr lang="en-US" sz="2000" i="1">
                <a:latin typeface="Times New Roman" charset="0"/>
              </a:rPr>
              <a:t>y</a:t>
            </a:r>
            <a:r>
              <a:rPr lang="en-US" sz="2000" i="1" baseline="-25000">
                <a:latin typeface="Times New Roman" charset="0"/>
              </a:rPr>
              <a:t>i</a:t>
            </a:r>
            <a:r>
              <a:rPr lang="en-US" sz="2000">
                <a:latin typeface="Times New Roman" charset="0"/>
              </a:rPr>
              <a:t> (</a:t>
            </a:r>
            <a:r>
              <a:rPr lang="en-US" sz="2000" b="1">
                <a:latin typeface="Times New Roman" charset="0"/>
              </a:rPr>
              <a:t>w</a:t>
            </a:r>
            <a:r>
              <a:rPr lang="en-US" sz="2000" b="1" baseline="30000">
                <a:latin typeface="Times New Roman" charset="0"/>
              </a:rPr>
              <a:t>T</a:t>
            </a:r>
            <a:r>
              <a:rPr lang="en-US" sz="2000" b="1">
                <a:latin typeface="Times New Roman" charset="0"/>
              </a:rPr>
              <a:t>x</a:t>
            </a:r>
            <a:r>
              <a:rPr lang="en-US" sz="2000" b="1" baseline="-25000">
                <a:latin typeface="Times New Roman" charset="0"/>
              </a:rPr>
              <a:t>i</a:t>
            </a:r>
            <a:r>
              <a:rPr lang="en-US" sz="2000" b="1">
                <a:latin typeface="Times New Roman" charset="0"/>
              </a:rPr>
              <a:t> </a:t>
            </a:r>
            <a:r>
              <a:rPr lang="en-US" sz="2000">
                <a:latin typeface="Times New Roman" charset="0"/>
              </a:rPr>
              <a:t>+ b)</a:t>
            </a:r>
            <a:r>
              <a:rPr lang="en-US" sz="2000" b="1">
                <a:latin typeface="Times New Roman" charset="0"/>
              </a:rPr>
              <a:t> </a:t>
            </a:r>
            <a:r>
              <a:rPr lang="en-US" sz="2000" b="1">
                <a:latin typeface="Times New Roman" charset="0"/>
                <a:cs typeface="Times New Roman" charset="0"/>
              </a:rPr>
              <a:t>≥ </a:t>
            </a:r>
            <a:r>
              <a:rPr lang="en-US" sz="2000">
                <a:latin typeface="Times New Roman" charset="0"/>
                <a:cs typeface="Times New Roman" charset="0"/>
              </a:rPr>
              <a:t>1</a:t>
            </a:r>
          </a:p>
        </p:txBody>
      </p:sp>
      <p:sp>
        <p:nvSpPr>
          <p:cNvPr id="37893" name="Text Box 5"/>
          <p:cNvSpPr txBox="1">
            <a:spLocks noChangeArrowheads="1"/>
          </p:cNvSpPr>
          <p:nvPr/>
        </p:nvSpPr>
        <p:spPr bwMode="auto">
          <a:xfrm>
            <a:off x="1143000" y="4165600"/>
            <a:ext cx="6438900" cy="1092200"/>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dirty="0">
                <a:latin typeface="Times New Roman" charset="0"/>
              </a:rPr>
              <a:t>Find </a:t>
            </a:r>
            <a:r>
              <a:rPr lang="en-US" sz="2000" b="1" dirty="0">
                <a:latin typeface="Times New Roman" charset="0"/>
              </a:rPr>
              <a:t>w</a:t>
            </a:r>
            <a:r>
              <a:rPr lang="en-US" sz="2000" dirty="0">
                <a:latin typeface="Times New Roman" charset="0"/>
              </a:rPr>
              <a:t> and </a:t>
            </a:r>
            <a:r>
              <a:rPr lang="en-US" sz="2000" i="1" dirty="0">
                <a:latin typeface="Times New Roman" charset="0"/>
              </a:rPr>
              <a:t>b</a:t>
            </a:r>
            <a:r>
              <a:rPr lang="en-US" sz="2000" dirty="0">
                <a:latin typeface="Times New Roman" charset="0"/>
              </a:rPr>
              <a:t> such that</a:t>
            </a:r>
          </a:p>
          <a:p>
            <a:pPr eaLnBrk="1" hangingPunct="1"/>
            <a:r>
              <a:rPr lang="el-GR" sz="2000" b="1" dirty="0">
                <a:latin typeface="Times New Roman" charset="0"/>
                <a:cs typeface="Times New Roman" charset="0"/>
              </a:rPr>
              <a:t>Φ</a:t>
            </a:r>
            <a:r>
              <a:rPr lang="en-US" sz="2000" dirty="0">
                <a:latin typeface="Times New Roman" charset="0"/>
                <a:cs typeface="Times New Roman" charset="0"/>
              </a:rPr>
              <a:t>(</a:t>
            </a:r>
            <a:r>
              <a:rPr lang="en-US" sz="2000" b="1" dirty="0">
                <a:latin typeface="Times New Roman" charset="0"/>
                <a:cs typeface="Times New Roman" charset="0"/>
              </a:rPr>
              <a:t>w</a:t>
            </a:r>
            <a:r>
              <a:rPr lang="en-US" sz="2000" dirty="0">
                <a:latin typeface="Times New Roman" charset="0"/>
                <a:cs typeface="Times New Roman" charset="0"/>
              </a:rPr>
              <a:t>)</a:t>
            </a:r>
            <a:r>
              <a:rPr lang="en-US" sz="2000" b="1" dirty="0">
                <a:latin typeface="Times New Roman" charset="0"/>
                <a:cs typeface="Times New Roman" charset="0"/>
              </a:rPr>
              <a:t> =½ </a:t>
            </a:r>
            <a:r>
              <a:rPr lang="en-US" sz="2000" b="1" dirty="0" err="1">
                <a:latin typeface="Times New Roman" charset="0"/>
              </a:rPr>
              <a:t>w</a:t>
            </a:r>
            <a:r>
              <a:rPr lang="en-US" sz="2000" baseline="30000" dirty="0" err="1">
                <a:latin typeface="Times New Roman" charset="0"/>
              </a:rPr>
              <a:t>T</a:t>
            </a:r>
            <a:r>
              <a:rPr lang="en-US" sz="2000" b="1" dirty="0" err="1">
                <a:latin typeface="Times New Roman" charset="0"/>
              </a:rPr>
              <a:t>w</a:t>
            </a:r>
            <a:r>
              <a:rPr lang="en-US" sz="2000" dirty="0">
                <a:latin typeface="Times New Roman" charset="0"/>
              </a:rPr>
              <a:t> + </a:t>
            </a:r>
            <a:r>
              <a:rPr lang="en-US" sz="2000" i="1" dirty="0">
                <a:latin typeface="Times New Roman" charset="0"/>
              </a:rPr>
              <a:t>C</a:t>
            </a:r>
            <a:r>
              <a:rPr lang="el-GR" dirty="0" err="1">
                <a:latin typeface="Times New Roman" charset="0"/>
              </a:rPr>
              <a:t>Σ</a:t>
            </a:r>
            <a:r>
              <a:rPr lang="el-GR" sz="2000" i="1" dirty="0" err="1">
                <a:latin typeface="Times New Roman" charset="0"/>
              </a:rPr>
              <a:t>ξ</a:t>
            </a:r>
            <a:r>
              <a:rPr lang="en-US" sz="2000" i="1" baseline="-25000" dirty="0">
                <a:latin typeface="Times New Roman" charset="0"/>
              </a:rPr>
              <a:t>i</a:t>
            </a:r>
            <a:r>
              <a:rPr lang="en-US" sz="2000" dirty="0">
                <a:latin typeface="Times New Roman" charset="0"/>
              </a:rPr>
              <a:t>     is minimized and for all </a:t>
            </a:r>
            <a:r>
              <a:rPr lang="en-US" dirty="0">
                <a:latin typeface="Times New Roman" charset="0"/>
              </a:rPr>
              <a:t>{</a:t>
            </a:r>
            <a:r>
              <a:rPr lang="en-US" sz="2000" dirty="0">
                <a:latin typeface="Times New Roman" charset="0"/>
              </a:rPr>
              <a:t>(</a:t>
            </a:r>
            <a:r>
              <a:rPr lang="en-US" b="1" dirty="0">
                <a:latin typeface="Times New Roman" charset="0"/>
              </a:rPr>
              <a:t>x</a:t>
            </a:r>
            <a:r>
              <a:rPr lang="en-US" b="1" baseline="-25000" dirty="0">
                <a:latin typeface="Times New Roman" charset="0"/>
              </a:rPr>
              <a:t>i</a:t>
            </a:r>
            <a:r>
              <a:rPr lang="en-US" b="1" dirty="0">
                <a:latin typeface="Times New Roman" charset="0"/>
              </a:rPr>
              <a:t> </a:t>
            </a:r>
            <a:r>
              <a:rPr lang="en-US" dirty="0">
                <a:latin typeface="Times New Roman" charset="0"/>
              </a:rPr>
              <a:t>,</a:t>
            </a:r>
            <a:r>
              <a:rPr lang="en-US" i="1" dirty="0" err="1">
                <a:latin typeface="Times New Roman" charset="0"/>
              </a:rPr>
              <a:t>y</a:t>
            </a:r>
            <a:r>
              <a:rPr lang="en-US" i="1" baseline="-25000" dirty="0" err="1">
                <a:latin typeface="Times New Roman" charset="0"/>
              </a:rPr>
              <a:t>i</a:t>
            </a:r>
            <a:r>
              <a:rPr lang="en-US" dirty="0">
                <a:latin typeface="Times New Roman" charset="0"/>
              </a:rPr>
              <a:t>)}</a:t>
            </a:r>
            <a:endParaRPr lang="en-US" sz="2000" dirty="0">
              <a:latin typeface="Times New Roman" charset="0"/>
            </a:endParaRPr>
          </a:p>
          <a:p>
            <a:pPr eaLnBrk="1" hangingPunct="1"/>
            <a:r>
              <a:rPr lang="en-US" sz="2000" i="1" dirty="0" err="1">
                <a:latin typeface="Times New Roman" charset="0"/>
              </a:rPr>
              <a:t>y</a:t>
            </a:r>
            <a:r>
              <a:rPr lang="en-US" sz="2000" i="1" baseline="-25000" dirty="0" err="1">
                <a:latin typeface="Times New Roman" charset="0"/>
              </a:rPr>
              <a:t>i</a:t>
            </a:r>
            <a:r>
              <a:rPr lang="en-US" sz="2000" i="1" dirty="0">
                <a:latin typeface="Times New Roman" charset="0"/>
              </a:rPr>
              <a:t> </a:t>
            </a:r>
            <a:r>
              <a:rPr lang="en-US" sz="2000" dirty="0">
                <a:latin typeface="Times New Roman" charset="0"/>
              </a:rPr>
              <a:t>(</a:t>
            </a:r>
            <a:r>
              <a:rPr lang="en-US" sz="2000" b="1" dirty="0" err="1">
                <a:latin typeface="Times New Roman" charset="0"/>
              </a:rPr>
              <a:t>w</a:t>
            </a:r>
            <a:r>
              <a:rPr lang="en-US" sz="2000" b="1" baseline="30000" dirty="0" err="1">
                <a:latin typeface="Times New Roman" charset="0"/>
              </a:rPr>
              <a:t>T</a:t>
            </a:r>
            <a:r>
              <a:rPr lang="en-US" sz="2000" b="1" dirty="0" err="1">
                <a:latin typeface="Times New Roman" charset="0"/>
              </a:rPr>
              <a:t>x</a:t>
            </a:r>
            <a:r>
              <a:rPr lang="en-US" sz="2000" b="1" baseline="-25000" dirty="0" err="1">
                <a:latin typeface="Times New Roman" charset="0"/>
              </a:rPr>
              <a:t>i</a:t>
            </a:r>
            <a:r>
              <a:rPr lang="en-US" sz="2000" b="1" dirty="0">
                <a:latin typeface="Times New Roman" charset="0"/>
              </a:rPr>
              <a:t> </a:t>
            </a:r>
            <a:r>
              <a:rPr lang="en-US" sz="2000" dirty="0">
                <a:latin typeface="Times New Roman" charset="0"/>
              </a:rPr>
              <a:t>+ </a:t>
            </a:r>
            <a:r>
              <a:rPr lang="en-US" sz="2000" i="1" dirty="0">
                <a:latin typeface="Times New Roman" charset="0"/>
              </a:rPr>
              <a:t>b</a:t>
            </a:r>
            <a:r>
              <a:rPr lang="en-US" sz="2000" dirty="0">
                <a:latin typeface="Times New Roman" charset="0"/>
              </a:rPr>
              <a:t>)</a:t>
            </a:r>
            <a:r>
              <a:rPr lang="en-US" sz="2000" b="1" dirty="0">
                <a:latin typeface="Times New Roman" charset="0"/>
              </a:rPr>
              <a:t> </a:t>
            </a:r>
            <a:r>
              <a:rPr lang="en-US" sz="2000" b="1" dirty="0">
                <a:latin typeface="Times New Roman" charset="0"/>
                <a:cs typeface="Times New Roman" charset="0"/>
              </a:rPr>
              <a:t>≥ </a:t>
            </a:r>
            <a:r>
              <a:rPr lang="en-US" sz="2000" dirty="0" smtClean="0">
                <a:latin typeface="Times New Roman" charset="0"/>
                <a:cs typeface="Times New Roman" charset="0"/>
              </a:rPr>
              <a:t>1 − </a:t>
            </a:r>
            <a:r>
              <a:rPr lang="el-GR" sz="2000" i="1" dirty="0">
                <a:latin typeface="Times New Roman" charset="0"/>
                <a:cs typeface="Times New Roman" charset="0"/>
              </a:rPr>
              <a:t>ξ</a:t>
            </a:r>
            <a:r>
              <a:rPr lang="en-US" sz="2000" i="1" baseline="-25000" dirty="0">
                <a:latin typeface="Times New Roman" charset="0"/>
                <a:cs typeface="Times New Roman" charset="0"/>
              </a:rPr>
              <a:t>i</a:t>
            </a:r>
            <a:r>
              <a:rPr lang="en-US" sz="2000" i="1" dirty="0">
                <a:latin typeface="Times New Roman" charset="0"/>
                <a:cs typeface="Times New Roman" charset="0"/>
              </a:rPr>
              <a:t> </a:t>
            </a:r>
            <a:r>
              <a:rPr lang="en-US" sz="2000" dirty="0">
                <a:latin typeface="Times New Roman" charset="0"/>
                <a:cs typeface="Times New Roman" charset="0"/>
              </a:rPr>
              <a:t>    and    </a:t>
            </a:r>
            <a:r>
              <a:rPr lang="el-GR" sz="2000" i="1" dirty="0">
                <a:latin typeface="Times New Roman" charset="0"/>
                <a:cs typeface="Times New Roman" charset="0"/>
              </a:rPr>
              <a:t>ξ</a:t>
            </a:r>
            <a:r>
              <a:rPr lang="en-US" sz="2000" i="1" baseline="-25000" dirty="0">
                <a:latin typeface="Times New Roman" charset="0"/>
                <a:cs typeface="Times New Roman" charset="0"/>
              </a:rPr>
              <a:t>i</a:t>
            </a:r>
            <a:r>
              <a:rPr lang="en-US" sz="2000" baseline="-25000" dirty="0">
                <a:latin typeface="Times New Roman" charset="0"/>
                <a:cs typeface="Times New Roman" charset="0"/>
              </a:rPr>
              <a:t> </a:t>
            </a:r>
            <a:r>
              <a:rPr lang="en-US" sz="2000" b="1" dirty="0">
                <a:latin typeface="Times New Roman" charset="0"/>
                <a:cs typeface="Times New Roman" charset="0"/>
              </a:rPr>
              <a:t>≥ </a:t>
            </a:r>
            <a:r>
              <a:rPr lang="en-US" sz="2000" dirty="0">
                <a:latin typeface="Times New Roman" charset="0"/>
                <a:cs typeface="Times New Roman" charset="0"/>
              </a:rPr>
              <a:t>0 for all </a:t>
            </a:r>
            <a:r>
              <a:rPr lang="en-US" sz="2000" i="1" dirty="0">
                <a:latin typeface="Times New Roman" charset="0"/>
                <a:cs typeface="Times New Roman" charset="0"/>
              </a:rPr>
              <a:t>i</a:t>
            </a:r>
          </a:p>
        </p:txBody>
      </p:sp>
      <p:sp>
        <p:nvSpPr>
          <p:cNvPr id="37894"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15.2.1</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FC45DC7-86AB-724A-8D77-79B0AC9716EE}" type="slidenum">
              <a:rPr lang="en-US" sz="1200">
                <a:solidFill>
                  <a:srgbClr val="898989"/>
                </a:solidFill>
                <a:latin typeface="Calibri" charset="0"/>
              </a:rPr>
              <a:pPr eaLnBrk="1" hangingPunct="1"/>
              <a:t>18</a:t>
            </a:fld>
            <a:endParaRPr lang="en-US" sz="1200">
              <a:solidFill>
                <a:srgbClr val="898989"/>
              </a:solidFill>
              <a:latin typeface="Calibri" charset="0"/>
            </a:endParaRPr>
          </a:p>
        </p:txBody>
      </p:sp>
      <p:sp>
        <p:nvSpPr>
          <p:cNvPr id="3891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Soft Margin Classification – Solution</a:t>
            </a:r>
          </a:p>
        </p:txBody>
      </p:sp>
      <p:sp>
        <p:nvSpPr>
          <p:cNvPr id="38915" name="Rectangle 3"/>
          <p:cNvSpPr>
            <a:spLocks noGrp="1" noChangeArrowheads="1"/>
          </p:cNvSpPr>
          <p:nvPr>
            <p:ph type="body" idx="1"/>
          </p:nvPr>
        </p:nvSpPr>
        <p:spPr/>
        <p:txBody>
          <a:bodyPr/>
          <a:lstStyle/>
          <a:p>
            <a:pPr eaLnBrk="1" hangingPunct="1"/>
            <a:r>
              <a:rPr lang="en-US" sz="1800" dirty="0">
                <a:latin typeface="Calibri" charset="0"/>
                <a:ea typeface="ＭＳ Ｐゴシック" charset="0"/>
                <a:cs typeface="ＭＳ Ｐゴシック" charset="0"/>
              </a:rPr>
              <a:t>The dual problem for soft margin classification:</a:t>
            </a:r>
          </a:p>
          <a:p>
            <a:pPr eaLnBrk="1" hangingPunct="1"/>
            <a:endParaRPr lang="en-US" sz="1800" dirty="0">
              <a:latin typeface="Calibri" charset="0"/>
              <a:ea typeface="ＭＳ Ｐゴシック" charset="0"/>
              <a:cs typeface="ＭＳ Ｐゴシック" charset="0"/>
            </a:endParaRPr>
          </a:p>
          <a:p>
            <a:pPr eaLnBrk="1" hangingPunct="1"/>
            <a:endParaRPr lang="en-US" sz="1800" dirty="0">
              <a:latin typeface="Calibri" charset="0"/>
              <a:ea typeface="ＭＳ Ｐゴシック" charset="0"/>
              <a:cs typeface="ＭＳ Ｐゴシック" charset="0"/>
            </a:endParaRPr>
          </a:p>
          <a:p>
            <a:pPr eaLnBrk="1" hangingPunct="1"/>
            <a:endParaRPr lang="en-US" sz="1800" dirty="0">
              <a:latin typeface="Calibri" charset="0"/>
              <a:ea typeface="ＭＳ Ｐゴシック" charset="0"/>
              <a:cs typeface="ＭＳ Ｐゴシック" charset="0"/>
            </a:endParaRPr>
          </a:p>
          <a:p>
            <a:pPr eaLnBrk="1" hangingPunct="1"/>
            <a:endParaRPr lang="en-US" sz="1800" dirty="0">
              <a:latin typeface="Calibri" charset="0"/>
              <a:ea typeface="ＭＳ Ｐゴシック" charset="0"/>
              <a:cs typeface="ＭＳ Ｐゴシック" charset="0"/>
            </a:endParaRPr>
          </a:p>
          <a:p>
            <a:pPr eaLnBrk="1" hangingPunct="1"/>
            <a:endParaRPr lang="en-US" sz="2400" dirty="0">
              <a:latin typeface="Calibri" charset="0"/>
              <a:ea typeface="ＭＳ Ｐゴシック" charset="0"/>
              <a:cs typeface="ＭＳ Ｐゴシック" charset="0"/>
            </a:endParaRPr>
          </a:p>
          <a:p>
            <a:pPr eaLnBrk="1" hangingPunct="1"/>
            <a:r>
              <a:rPr lang="en-US" sz="1800" dirty="0">
                <a:latin typeface="Calibri" charset="0"/>
                <a:ea typeface="ＭＳ Ｐゴシック" charset="0"/>
                <a:cs typeface="ＭＳ Ｐゴシック" charset="0"/>
              </a:rPr>
              <a:t>Neither slack variables </a:t>
            </a:r>
            <a:r>
              <a:rPr lang="el-GR" sz="1800" i="1" dirty="0">
                <a:latin typeface="Calibri" charset="0"/>
                <a:ea typeface="ＭＳ Ｐゴシック" charset="0"/>
                <a:cs typeface="Times New Roman" charset="0"/>
              </a:rPr>
              <a:t>ξ</a:t>
            </a:r>
            <a:r>
              <a:rPr lang="en-US" sz="1800" i="1" baseline="-25000" dirty="0">
                <a:latin typeface="Calibri" charset="0"/>
                <a:ea typeface="ＭＳ Ｐゴシック" charset="0"/>
                <a:cs typeface="Times New Roman" charset="0"/>
              </a:rPr>
              <a:t>i</a:t>
            </a:r>
            <a:r>
              <a:rPr lang="en-US" sz="1800" baseline="-25000" dirty="0">
                <a:latin typeface="Calibri" charset="0"/>
                <a:ea typeface="ＭＳ Ｐゴシック" charset="0"/>
                <a:cs typeface="Times New Roman" charset="0"/>
              </a:rPr>
              <a:t>  </a:t>
            </a:r>
            <a:r>
              <a:rPr lang="en-US" sz="1800" dirty="0">
                <a:latin typeface="Calibri" charset="0"/>
                <a:ea typeface="ＭＳ Ｐゴシック" charset="0"/>
                <a:cs typeface="Times New Roman" charset="0"/>
              </a:rPr>
              <a:t>nor their Lagrange multipliers appear in the dual problem!</a:t>
            </a:r>
          </a:p>
          <a:p>
            <a:pPr eaLnBrk="1" hangingPunct="1"/>
            <a:r>
              <a:rPr lang="en-US" sz="1800" dirty="0">
                <a:latin typeface="Calibri" charset="0"/>
                <a:ea typeface="ＭＳ Ｐゴシック" charset="0"/>
                <a:cs typeface="Times New Roman" charset="0"/>
              </a:rPr>
              <a:t>Again, </a:t>
            </a:r>
            <a:r>
              <a:rPr lang="en-US" sz="1800" b="1" dirty="0">
                <a:latin typeface="Calibri" charset="0"/>
                <a:ea typeface="ＭＳ Ｐゴシック" charset="0"/>
                <a:cs typeface="ＭＳ Ｐゴシック" charset="0"/>
              </a:rPr>
              <a:t>x</a:t>
            </a:r>
            <a:r>
              <a:rPr lang="en-US" sz="1800" b="1" baseline="-25000" dirty="0">
                <a:latin typeface="Calibri" charset="0"/>
                <a:ea typeface="ＭＳ Ｐゴシック" charset="0"/>
                <a:cs typeface="ＭＳ Ｐゴシック" charset="0"/>
              </a:rPr>
              <a:t>i </a:t>
            </a:r>
            <a:r>
              <a:rPr lang="en-US" sz="1800" dirty="0">
                <a:latin typeface="Calibri" charset="0"/>
                <a:ea typeface="ＭＳ Ｐゴシック" charset="0"/>
                <a:cs typeface="ＭＳ Ｐゴシック" charset="0"/>
              </a:rPr>
              <a:t>with non-zero </a:t>
            </a:r>
            <a:r>
              <a:rPr lang="el-GR" sz="1800" i="1" dirty="0">
                <a:latin typeface="Calibri" charset="0"/>
                <a:ea typeface="ＭＳ Ｐゴシック" charset="0"/>
                <a:cs typeface="Times New Roman" charset="0"/>
              </a:rPr>
              <a:t>α</a:t>
            </a:r>
            <a:r>
              <a:rPr lang="en-US" sz="1800" i="1" baseline="-25000" dirty="0">
                <a:latin typeface="Calibri" charset="0"/>
                <a:ea typeface="ＭＳ Ｐゴシック" charset="0"/>
                <a:cs typeface="Times New Roman" charset="0"/>
              </a:rPr>
              <a:t>i</a:t>
            </a:r>
            <a:r>
              <a:rPr lang="en-US" sz="1800" i="1" dirty="0">
                <a:latin typeface="Calibri" charset="0"/>
                <a:ea typeface="ＭＳ Ｐゴシック" charset="0"/>
                <a:cs typeface="Times New Roman" charset="0"/>
              </a:rPr>
              <a:t> </a:t>
            </a:r>
            <a:r>
              <a:rPr lang="en-US" sz="1800" dirty="0">
                <a:latin typeface="Calibri" charset="0"/>
                <a:ea typeface="ＭＳ Ｐゴシック" charset="0"/>
                <a:cs typeface="Times New Roman" charset="0"/>
              </a:rPr>
              <a:t>will be support vectors.</a:t>
            </a:r>
          </a:p>
          <a:p>
            <a:pPr eaLnBrk="1" hangingPunct="1"/>
            <a:r>
              <a:rPr lang="en-US" sz="1800" dirty="0">
                <a:latin typeface="Calibri" charset="0"/>
                <a:ea typeface="ＭＳ Ｐゴシック" charset="0"/>
                <a:cs typeface="Times New Roman" charset="0"/>
              </a:rPr>
              <a:t>Solution to the dual problem is:</a:t>
            </a:r>
          </a:p>
        </p:txBody>
      </p:sp>
      <p:sp>
        <p:nvSpPr>
          <p:cNvPr id="38916" name="Text Box 4"/>
          <p:cNvSpPr txBox="1">
            <a:spLocks noChangeArrowheads="1"/>
          </p:cNvSpPr>
          <p:nvPr/>
        </p:nvSpPr>
        <p:spPr bwMode="auto">
          <a:xfrm>
            <a:off x="1123950" y="2200275"/>
            <a:ext cx="6438900" cy="1457325"/>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latin typeface="Times New Roman" charset="0"/>
              </a:rPr>
              <a:t>Find </a:t>
            </a:r>
            <a:r>
              <a:rPr lang="el-GR" sz="2000" i="1">
                <a:latin typeface="Times New Roman" charset="0"/>
                <a:cs typeface="Times New Roman" charset="0"/>
              </a:rPr>
              <a:t>α</a:t>
            </a:r>
            <a:r>
              <a:rPr lang="en-US" sz="2000" i="1" baseline="-25000">
                <a:latin typeface="Times New Roman" charset="0"/>
                <a:cs typeface="Times New Roman" charset="0"/>
              </a:rPr>
              <a:t>1</a:t>
            </a:r>
            <a:r>
              <a:rPr lang="en-US" sz="2000" i="1">
                <a:latin typeface="Times New Roman" charset="0"/>
                <a:cs typeface="Times New Roman" charset="0"/>
              </a:rPr>
              <a:t>…</a:t>
            </a:r>
            <a:r>
              <a:rPr lang="el-GR" sz="2000" i="1">
                <a:latin typeface="Times New Roman" charset="0"/>
                <a:cs typeface="Times New Roman" charset="0"/>
              </a:rPr>
              <a:t>α</a:t>
            </a:r>
            <a:r>
              <a:rPr lang="en-US" sz="2000" i="1" baseline="-25000">
                <a:latin typeface="Times New Roman" charset="0"/>
                <a:cs typeface="Times New Roman" charset="0"/>
              </a:rPr>
              <a:t>N</a:t>
            </a:r>
            <a:r>
              <a:rPr lang="en-US" sz="2000" baseline="-25000">
                <a:latin typeface="Times New Roman" charset="0"/>
                <a:cs typeface="Times New Roman" charset="0"/>
              </a:rPr>
              <a:t> </a:t>
            </a:r>
            <a:r>
              <a:rPr lang="en-US" sz="2000">
                <a:latin typeface="Times New Roman" charset="0"/>
              </a:rPr>
              <a:t>such that</a:t>
            </a:r>
          </a:p>
          <a:p>
            <a:pPr eaLnBrk="1" hangingPunct="1"/>
            <a:r>
              <a:rPr lang="en-US" sz="2000" b="1">
                <a:latin typeface="Times New Roman" charset="0"/>
                <a:cs typeface="Times New Roman" charset="0"/>
              </a:rPr>
              <a:t>Q</a:t>
            </a:r>
            <a:r>
              <a:rPr lang="en-US" sz="2000">
                <a:latin typeface="Times New Roman" charset="0"/>
                <a:cs typeface="Times New Roman" charset="0"/>
              </a:rPr>
              <a:t>(</a:t>
            </a:r>
            <a:r>
              <a:rPr lang="el-GR" b="1">
                <a:latin typeface="Times New Roman" charset="0"/>
              </a:rPr>
              <a:t>α</a:t>
            </a:r>
            <a:r>
              <a:rPr lang="en-US" sz="2000">
                <a:latin typeface="Times New Roman" charset="0"/>
                <a:cs typeface="Times New Roman" charset="0"/>
              </a:rPr>
              <a:t>)</a:t>
            </a:r>
            <a:r>
              <a:rPr lang="en-US" sz="2000" b="1">
                <a:latin typeface="Times New Roman" charset="0"/>
                <a:cs typeface="Times New Roman" charset="0"/>
              </a:rPr>
              <a:t> =</a:t>
            </a:r>
            <a:r>
              <a:rPr lang="el-GR">
                <a:latin typeface="Times New Roman" charset="0"/>
                <a:cs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baseline="-25000">
                <a:latin typeface="Times New Roman" charset="0"/>
                <a:cs typeface="Times New Roman" charset="0"/>
              </a:rPr>
              <a:t>  </a:t>
            </a:r>
            <a:r>
              <a:rPr lang="en-US" sz="2000">
                <a:latin typeface="Times New Roman" charset="0"/>
                <a:cs typeface="Times New Roman" charset="0"/>
              </a:rPr>
              <a:t>- </a:t>
            </a:r>
            <a:r>
              <a:rPr lang="en-US" sz="2000" b="1">
                <a:latin typeface="Times New Roman" charset="0"/>
                <a:cs typeface="Times New Roman" charset="0"/>
              </a:rPr>
              <a:t>½</a:t>
            </a:r>
            <a:r>
              <a:rPr lang="el-GR">
                <a:latin typeface="Times New Roman" charset="0"/>
              </a:rPr>
              <a:t>ΣΣ</a:t>
            </a:r>
            <a:r>
              <a:rPr lang="el-GR" sz="2000" i="1">
                <a:latin typeface="Times New Roman" charset="0"/>
                <a:cs typeface="Times New Roman" charset="0"/>
              </a:rPr>
              <a:t>α</a:t>
            </a:r>
            <a:r>
              <a:rPr lang="en-US" sz="2000" i="1" baseline="-25000">
                <a:latin typeface="Times New Roman" charset="0"/>
                <a:cs typeface="Times New Roman" charset="0"/>
              </a:rPr>
              <a:t>i</a:t>
            </a:r>
            <a:r>
              <a:rPr lang="el-GR" sz="2000" i="1">
                <a:latin typeface="Times New Roman" charset="0"/>
                <a:cs typeface="Times New Roman" charset="0"/>
              </a:rPr>
              <a:t>α</a:t>
            </a:r>
            <a:r>
              <a:rPr lang="en-US" sz="2000" i="1" baseline="-25000">
                <a:latin typeface="Times New Roman" charset="0"/>
                <a:cs typeface="Times New Roman" charset="0"/>
              </a:rPr>
              <a:t>j</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j</a:t>
            </a:r>
            <a:r>
              <a:rPr lang="en-US" sz="2000" b="1">
                <a:latin typeface="Times New Roman" charset="0"/>
              </a:rPr>
              <a:t>x</a:t>
            </a:r>
            <a:r>
              <a:rPr lang="en-US" sz="2000" b="1" baseline="-25000">
                <a:latin typeface="Times New Roman" charset="0"/>
              </a:rPr>
              <a:t>i</a:t>
            </a:r>
            <a:r>
              <a:rPr lang="en-US" sz="2000" b="1" baseline="30000">
                <a:latin typeface="Times New Roman" charset="0"/>
              </a:rPr>
              <a:t>T</a:t>
            </a:r>
            <a:r>
              <a:rPr lang="en-US" sz="2000" b="1">
                <a:latin typeface="Times New Roman" charset="0"/>
              </a:rPr>
              <a:t>x</a:t>
            </a:r>
            <a:r>
              <a:rPr lang="en-US" sz="2000" b="1" baseline="-25000">
                <a:latin typeface="Times New Roman" charset="0"/>
              </a:rPr>
              <a:t>j</a:t>
            </a:r>
            <a:r>
              <a:rPr lang="en-US" sz="2000" b="1">
                <a:latin typeface="Times New Roman" charset="0"/>
              </a:rPr>
              <a:t> </a:t>
            </a:r>
            <a:r>
              <a:rPr lang="en-US" sz="2000">
                <a:latin typeface="Times New Roman" charset="0"/>
              </a:rPr>
              <a:t>is maximized and </a:t>
            </a:r>
          </a:p>
          <a:p>
            <a:pPr eaLnBrk="1" hangingPunct="1"/>
            <a:r>
              <a:rPr lang="en-US" sz="2000">
                <a:latin typeface="Times New Roman" charset="0"/>
              </a:rPr>
              <a:t>(1)</a:t>
            </a:r>
            <a:r>
              <a:rPr lang="en-US">
                <a:latin typeface="Times New Roman" charset="0"/>
              </a:rPr>
              <a:t>  </a:t>
            </a:r>
            <a:r>
              <a:rPr lang="el-GR">
                <a:latin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baseline="-25000">
                <a:latin typeface="Times New Roman" charset="0"/>
                <a:cs typeface="Times New Roman" charset="0"/>
              </a:rPr>
              <a:t> </a:t>
            </a:r>
            <a:r>
              <a:rPr lang="en-US" sz="2000">
                <a:latin typeface="Times New Roman" charset="0"/>
                <a:cs typeface="Times New Roman" charset="0"/>
              </a:rPr>
              <a:t>= 0</a:t>
            </a:r>
            <a:endParaRPr lang="en-US" sz="2000">
              <a:latin typeface="Times New Roman" charset="0"/>
            </a:endParaRPr>
          </a:p>
          <a:p>
            <a:pPr eaLnBrk="1" hangingPunct="1"/>
            <a:r>
              <a:rPr lang="en-US" sz="2000">
                <a:latin typeface="Times New Roman" charset="0"/>
              </a:rPr>
              <a:t>(2)  0 </a:t>
            </a:r>
            <a:r>
              <a:rPr lang="en-US" sz="2000" b="1">
                <a:latin typeface="Times New Roman" charset="0"/>
                <a:cs typeface="Times New Roman" charset="0"/>
              </a:rPr>
              <a:t>≤</a:t>
            </a:r>
            <a:r>
              <a:rPr lang="en-US" sz="2000">
                <a:latin typeface="Times New Roman" charset="0"/>
              </a:rPr>
              <a:t> </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baseline="-25000">
                <a:latin typeface="Times New Roman" charset="0"/>
                <a:cs typeface="Times New Roman" charset="0"/>
              </a:rPr>
              <a:t> </a:t>
            </a:r>
            <a:r>
              <a:rPr lang="en-US" sz="2000" b="1">
                <a:latin typeface="Times New Roman" charset="0"/>
                <a:cs typeface="Times New Roman" charset="0"/>
              </a:rPr>
              <a:t>≤ </a:t>
            </a:r>
            <a:r>
              <a:rPr lang="en-US" sz="2000" i="1">
                <a:latin typeface="Times New Roman" charset="0"/>
                <a:cs typeface="Times New Roman" charset="0"/>
              </a:rPr>
              <a:t>C</a:t>
            </a:r>
            <a:r>
              <a:rPr lang="en-US" sz="2000">
                <a:latin typeface="Times New Roman" charset="0"/>
                <a:cs typeface="Times New Roman" charset="0"/>
              </a:rPr>
              <a:t> for all </a:t>
            </a:r>
            <a:r>
              <a:rPr lang="el-GR" sz="2000" i="1">
                <a:latin typeface="Times New Roman" charset="0"/>
                <a:cs typeface="Times New Roman" charset="0"/>
              </a:rPr>
              <a:t>α</a:t>
            </a:r>
            <a:r>
              <a:rPr lang="en-US" sz="2000" i="1" baseline="-25000">
                <a:latin typeface="Times New Roman" charset="0"/>
                <a:cs typeface="Times New Roman" charset="0"/>
              </a:rPr>
              <a:t>i</a:t>
            </a:r>
          </a:p>
        </p:txBody>
      </p:sp>
      <p:sp>
        <p:nvSpPr>
          <p:cNvPr id="38917" name="Text Box 5"/>
          <p:cNvSpPr txBox="1">
            <a:spLocks noChangeArrowheads="1"/>
          </p:cNvSpPr>
          <p:nvPr/>
        </p:nvSpPr>
        <p:spPr bwMode="auto">
          <a:xfrm>
            <a:off x="685800" y="5286375"/>
            <a:ext cx="4400550" cy="982663"/>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b="1">
                <a:latin typeface="Times New Roman" charset="0"/>
                <a:cs typeface="Times New Roman" charset="0"/>
              </a:rPr>
              <a:t>w</a:t>
            </a:r>
            <a:r>
              <a:rPr lang="en-US" sz="2000">
                <a:latin typeface="Times New Roman" charset="0"/>
                <a:cs typeface="Times New Roman" charset="0"/>
              </a:rPr>
              <a:t> </a:t>
            </a:r>
            <a:r>
              <a:rPr lang="en-US" sz="2000" b="1">
                <a:latin typeface="Times New Roman" charset="0"/>
                <a:cs typeface="Times New Roman" charset="0"/>
              </a:rPr>
              <a:t> = </a:t>
            </a:r>
            <a:r>
              <a:rPr lang="el-GR">
                <a:latin typeface="Times New Roman" charset="0"/>
                <a:cs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b="1">
                <a:latin typeface="Times New Roman" charset="0"/>
              </a:rPr>
              <a:t>x</a:t>
            </a:r>
            <a:r>
              <a:rPr lang="en-US" sz="2000" b="1" baseline="-25000">
                <a:latin typeface="Times New Roman" charset="0"/>
              </a:rPr>
              <a:t>i             </a:t>
            </a:r>
          </a:p>
          <a:p>
            <a:pPr eaLnBrk="1" hangingPunct="1"/>
            <a:r>
              <a:rPr lang="en-US" sz="2000" i="1">
                <a:latin typeface="Times New Roman" charset="0"/>
              </a:rPr>
              <a:t>b = y</a:t>
            </a:r>
            <a:r>
              <a:rPr lang="en-US" sz="2000" i="1" baseline="-25000">
                <a:latin typeface="Times New Roman" charset="0"/>
              </a:rPr>
              <a:t>k</a:t>
            </a:r>
            <a:r>
              <a:rPr lang="en-US" sz="2000">
                <a:latin typeface="Times New Roman" charset="0"/>
              </a:rPr>
              <a:t>(1- </a:t>
            </a:r>
            <a:r>
              <a:rPr lang="el-GR" sz="2000" i="1">
                <a:latin typeface="Times New Roman" charset="0"/>
                <a:cs typeface="Times New Roman" charset="0"/>
              </a:rPr>
              <a:t>ξ</a:t>
            </a:r>
            <a:r>
              <a:rPr lang="en-US" sz="2000" i="1" baseline="-25000">
                <a:latin typeface="Times New Roman" charset="0"/>
                <a:cs typeface="Times New Roman" charset="0"/>
              </a:rPr>
              <a:t>k</a:t>
            </a:r>
            <a:r>
              <a:rPr lang="en-US" sz="2000">
                <a:latin typeface="Times New Roman" charset="0"/>
              </a:rPr>
              <a:t>) - </a:t>
            </a:r>
            <a:r>
              <a:rPr lang="en-US" sz="2000" b="1">
                <a:latin typeface="Times New Roman" charset="0"/>
              </a:rPr>
              <a:t>w</a:t>
            </a:r>
            <a:r>
              <a:rPr lang="en-US" sz="2000" b="1" baseline="30000">
                <a:latin typeface="Times New Roman" charset="0"/>
              </a:rPr>
              <a:t>T</a:t>
            </a:r>
            <a:r>
              <a:rPr lang="en-US" sz="2000" b="1">
                <a:latin typeface="Times New Roman" charset="0"/>
              </a:rPr>
              <a:t>x</a:t>
            </a:r>
            <a:r>
              <a:rPr lang="en-US" sz="2000" i="1" baseline="-25000">
                <a:latin typeface="Times New Roman" charset="0"/>
              </a:rPr>
              <a:t>k</a:t>
            </a:r>
            <a:r>
              <a:rPr lang="en-US" sz="2000" b="1">
                <a:latin typeface="Times New Roman" charset="0"/>
              </a:rPr>
              <a:t> </a:t>
            </a:r>
            <a:r>
              <a:rPr lang="en-US" sz="2000">
                <a:latin typeface="Times New Roman" charset="0"/>
              </a:rPr>
              <a:t>where </a:t>
            </a:r>
            <a:r>
              <a:rPr lang="en-US" sz="2000" i="1">
                <a:latin typeface="Times New Roman" charset="0"/>
              </a:rPr>
              <a:t>k</a:t>
            </a:r>
            <a:r>
              <a:rPr lang="en-US" sz="2000">
                <a:latin typeface="Times New Roman" charset="0"/>
              </a:rPr>
              <a:t> = argmax </a:t>
            </a:r>
            <a:r>
              <a:rPr lang="el-GR" sz="2000" i="1">
                <a:latin typeface="Times New Roman" charset="0"/>
                <a:cs typeface="Times New Roman" charset="0"/>
              </a:rPr>
              <a:t>α</a:t>
            </a:r>
            <a:r>
              <a:rPr lang="en-US" sz="2000" i="1" baseline="-25000">
                <a:latin typeface="Times New Roman" charset="0"/>
                <a:cs typeface="Times New Roman" charset="0"/>
              </a:rPr>
              <a:t>k</a:t>
            </a:r>
            <a:r>
              <a:rPr lang="ja-JP" altLang="en-US" sz="2000" i="1" baseline="-25000">
                <a:latin typeface="Times New Roman" charset="0"/>
                <a:cs typeface="Times New Roman" charset="0"/>
              </a:rPr>
              <a:t>’</a:t>
            </a:r>
            <a:endParaRPr lang="en-US" sz="2000" i="1" baseline="-25000">
              <a:latin typeface="Times New Roman" charset="0"/>
              <a:cs typeface="Times New Roman" charset="0"/>
            </a:endParaRPr>
          </a:p>
        </p:txBody>
      </p:sp>
      <p:sp>
        <p:nvSpPr>
          <p:cNvPr id="38918" name="Text Box 6"/>
          <p:cNvSpPr txBox="1">
            <a:spLocks noChangeArrowheads="1"/>
          </p:cNvSpPr>
          <p:nvPr/>
        </p:nvSpPr>
        <p:spPr bwMode="auto">
          <a:xfrm>
            <a:off x="4067175" y="5924550"/>
            <a:ext cx="7239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400" i="1">
                <a:latin typeface="Times New Roman" charset="0"/>
              </a:rPr>
              <a:t>k</a:t>
            </a:r>
            <a:r>
              <a:rPr lang="ja-JP" altLang="en-US" sz="1400" i="1">
                <a:latin typeface="Times New Roman" charset="0"/>
              </a:rPr>
              <a:t>’</a:t>
            </a:r>
            <a:endParaRPr lang="en-US" sz="1400" i="1">
              <a:latin typeface="Times New Roman" charset="0"/>
            </a:endParaRPr>
          </a:p>
        </p:txBody>
      </p:sp>
      <p:sp>
        <p:nvSpPr>
          <p:cNvPr id="38919" name="Text Box 7"/>
          <p:cNvSpPr txBox="1">
            <a:spLocks noChangeArrowheads="1"/>
          </p:cNvSpPr>
          <p:nvPr/>
        </p:nvSpPr>
        <p:spPr bwMode="auto">
          <a:xfrm>
            <a:off x="5410200" y="5810250"/>
            <a:ext cx="2343150" cy="482600"/>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i="1">
                <a:latin typeface="Times New Roman" charset="0"/>
              </a:rPr>
              <a:t>f</a:t>
            </a:r>
            <a:r>
              <a:rPr lang="en-US" sz="2000">
                <a:latin typeface="Times New Roman" charset="0"/>
              </a:rPr>
              <a:t>(</a:t>
            </a:r>
            <a:r>
              <a:rPr lang="en-US" sz="2000" b="1">
                <a:latin typeface="Times New Roman" charset="0"/>
              </a:rPr>
              <a:t>x</a:t>
            </a:r>
            <a:r>
              <a:rPr lang="en-US" sz="2000">
                <a:latin typeface="Times New Roman" charset="0"/>
              </a:rPr>
              <a:t>) = </a:t>
            </a:r>
            <a:r>
              <a:rPr lang="el-GR">
                <a:latin typeface="Times New Roman" charset="0"/>
                <a:cs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b="1">
                <a:latin typeface="Times New Roman" charset="0"/>
              </a:rPr>
              <a:t>x</a:t>
            </a:r>
            <a:r>
              <a:rPr lang="en-US" sz="2000" b="1" baseline="-25000">
                <a:latin typeface="Times New Roman" charset="0"/>
              </a:rPr>
              <a:t>i</a:t>
            </a:r>
            <a:r>
              <a:rPr lang="en-US" sz="2000" b="1" baseline="30000">
                <a:latin typeface="Times New Roman" charset="0"/>
              </a:rPr>
              <a:t>T</a:t>
            </a:r>
            <a:r>
              <a:rPr lang="en-US" sz="2000" b="1">
                <a:latin typeface="Times New Roman" charset="0"/>
              </a:rPr>
              <a:t>x + </a:t>
            </a:r>
            <a:r>
              <a:rPr lang="en-US" sz="2000" i="1">
                <a:latin typeface="Times New Roman" charset="0"/>
              </a:rPr>
              <a:t>b</a:t>
            </a:r>
          </a:p>
        </p:txBody>
      </p:sp>
      <p:sp>
        <p:nvSpPr>
          <p:cNvPr id="38920" name="Text Box 8"/>
          <p:cNvSpPr txBox="1">
            <a:spLocks noChangeArrowheads="1"/>
          </p:cNvSpPr>
          <p:nvPr/>
        </p:nvSpPr>
        <p:spPr bwMode="auto">
          <a:xfrm>
            <a:off x="5410200" y="5038725"/>
            <a:ext cx="34290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b="1">
                <a:cs typeface="Arial" charset="0"/>
              </a:rPr>
              <a:t>w</a:t>
            </a:r>
            <a:r>
              <a:rPr lang="en-US" sz="2000">
                <a:cs typeface="Arial" charset="0"/>
              </a:rPr>
              <a:t> is not needed explicitly for classification!</a:t>
            </a:r>
          </a:p>
        </p:txBody>
      </p:sp>
      <p:sp>
        <p:nvSpPr>
          <p:cNvPr id="38921"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15.2.1</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7AC42A11-03AC-984E-8B62-F8AEE780EA22}" type="slidenum">
              <a:rPr lang="en-US" sz="1200">
                <a:solidFill>
                  <a:srgbClr val="898989"/>
                </a:solidFill>
                <a:latin typeface="Calibri" charset="0"/>
              </a:rPr>
              <a:pPr eaLnBrk="1" hangingPunct="1"/>
              <a:t>19</a:t>
            </a:fld>
            <a:endParaRPr lang="en-US" sz="1200">
              <a:solidFill>
                <a:srgbClr val="898989"/>
              </a:solidFill>
              <a:latin typeface="Calibri" charset="0"/>
            </a:endParaRPr>
          </a:p>
        </p:txBody>
      </p:sp>
      <p:sp>
        <p:nvSpPr>
          <p:cNvPr id="39938"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Classification with SVMs</a:t>
            </a:r>
          </a:p>
        </p:txBody>
      </p:sp>
      <p:sp>
        <p:nvSpPr>
          <p:cNvPr id="39939" name="Rectangle 3"/>
          <p:cNvSpPr>
            <a:spLocks noGrp="1" noChangeArrowheads="1"/>
          </p:cNvSpPr>
          <p:nvPr>
            <p:ph type="body" idx="1"/>
          </p:nvPr>
        </p:nvSpPr>
        <p:spPr/>
        <p:txBody>
          <a:bodyPr/>
          <a:lstStyle/>
          <a:p>
            <a:pPr eaLnBrk="1" hangingPunct="1"/>
            <a:r>
              <a:rPr lang="en-US" sz="3000" dirty="0">
                <a:latin typeface="Calibri" charset="0"/>
                <a:ea typeface="ＭＳ Ｐゴシック" charset="0"/>
                <a:cs typeface="ＭＳ Ｐゴシック" charset="0"/>
                <a:sym typeface="Symbol" charset="0"/>
              </a:rPr>
              <a:t>Given a new point </a:t>
            </a:r>
            <a:r>
              <a:rPr lang="en-US" sz="3000" b="1" dirty="0">
                <a:latin typeface="Calibri" charset="0"/>
                <a:ea typeface="ＭＳ Ｐゴシック" charset="0"/>
                <a:cs typeface="ＭＳ Ｐゴシック" charset="0"/>
                <a:sym typeface="Symbol" charset="0"/>
              </a:rPr>
              <a:t>x</a:t>
            </a:r>
            <a:r>
              <a:rPr lang="en-US" sz="3000" dirty="0">
                <a:latin typeface="Calibri" charset="0"/>
                <a:ea typeface="ＭＳ Ｐゴシック" charset="0"/>
                <a:cs typeface="ＭＳ Ｐゴシック" charset="0"/>
                <a:sym typeface="Symbol" charset="0"/>
              </a:rPr>
              <a:t>, we can score its projection onto the hyperplane normal:</a:t>
            </a:r>
          </a:p>
          <a:p>
            <a:pPr lvl="1" eaLnBrk="1" hangingPunct="1"/>
            <a:r>
              <a:rPr lang="en-US" sz="2800" dirty="0">
                <a:latin typeface="Calibri" charset="0"/>
                <a:ea typeface="ＭＳ Ｐゴシック" charset="0"/>
                <a:sym typeface="Symbol" charset="0"/>
              </a:rPr>
              <a:t>I.e., compute score: </a:t>
            </a:r>
            <a:r>
              <a:rPr lang="en-US" sz="2800" b="1" dirty="0" err="1">
                <a:latin typeface="Calibri" charset="0"/>
                <a:ea typeface="ＭＳ Ｐゴシック" charset="0"/>
                <a:sym typeface="Symbol" charset="0"/>
              </a:rPr>
              <a:t>w</a:t>
            </a:r>
            <a:r>
              <a:rPr lang="en-US" sz="2800" b="1" baseline="30000" dirty="0" err="1">
                <a:latin typeface="Calibri" charset="0"/>
                <a:ea typeface="ＭＳ Ｐゴシック" charset="0"/>
                <a:sym typeface="Symbol" charset="0"/>
              </a:rPr>
              <a:t>T</a:t>
            </a:r>
            <a:r>
              <a:rPr lang="en-US" sz="2800" b="1" dirty="0" err="1">
                <a:latin typeface="Calibri" charset="0"/>
                <a:ea typeface="ＭＳ Ｐゴシック" charset="0"/>
                <a:sym typeface="Symbol" charset="0"/>
              </a:rPr>
              <a:t>x</a:t>
            </a:r>
            <a:r>
              <a:rPr lang="en-US" sz="2800" dirty="0">
                <a:latin typeface="Calibri" charset="0"/>
                <a:ea typeface="ＭＳ Ｐゴシック" charset="0"/>
                <a:sym typeface="Symbol" charset="0"/>
              </a:rPr>
              <a:t> + </a:t>
            </a:r>
            <a:r>
              <a:rPr lang="en-US" sz="2800" i="1" dirty="0">
                <a:latin typeface="Calibri" charset="0"/>
                <a:ea typeface="ＭＳ Ｐゴシック" charset="0"/>
                <a:sym typeface="Symbol" charset="0"/>
              </a:rPr>
              <a:t>b</a:t>
            </a:r>
            <a:r>
              <a:rPr lang="en-US" sz="2800" dirty="0">
                <a:latin typeface="Calibri" charset="0"/>
                <a:ea typeface="ＭＳ Ｐゴシック" charset="0"/>
                <a:sym typeface="Symbol" charset="0"/>
              </a:rPr>
              <a:t> </a:t>
            </a:r>
            <a:r>
              <a:rPr lang="en-US" dirty="0">
                <a:latin typeface="Calibri" charset="0"/>
                <a:ea typeface="ＭＳ Ｐゴシック" charset="0"/>
              </a:rPr>
              <a:t>= </a:t>
            </a:r>
            <a:r>
              <a:rPr lang="el-GR" dirty="0">
                <a:latin typeface="Calibri" charset="0"/>
                <a:ea typeface="ＭＳ Ｐゴシック" charset="0"/>
              </a:rPr>
              <a:t>Σ</a:t>
            </a:r>
            <a:r>
              <a:rPr lang="el-GR" i="1" dirty="0">
                <a:latin typeface="Calibri" charset="0"/>
                <a:ea typeface="ＭＳ Ｐゴシック" charset="0"/>
              </a:rPr>
              <a:t>α</a:t>
            </a:r>
            <a:r>
              <a:rPr lang="en-US" i="1" baseline="-25000" dirty="0" err="1">
                <a:latin typeface="Calibri" charset="0"/>
                <a:ea typeface="ＭＳ Ｐゴシック" charset="0"/>
              </a:rPr>
              <a:t>i</a:t>
            </a:r>
            <a:r>
              <a:rPr lang="en-US" i="1" dirty="0" err="1">
                <a:latin typeface="Calibri" charset="0"/>
                <a:ea typeface="ＭＳ Ｐゴシック" charset="0"/>
              </a:rPr>
              <a:t>y</a:t>
            </a:r>
            <a:r>
              <a:rPr lang="en-US" i="1" baseline="-25000" dirty="0" err="1">
                <a:latin typeface="Calibri" charset="0"/>
                <a:ea typeface="ＭＳ Ｐゴシック" charset="0"/>
              </a:rPr>
              <a:t>i</a:t>
            </a:r>
            <a:r>
              <a:rPr lang="en-US" b="1" dirty="0" err="1">
                <a:latin typeface="Calibri" charset="0"/>
                <a:ea typeface="ＭＳ Ｐゴシック" charset="0"/>
              </a:rPr>
              <a:t>x</a:t>
            </a:r>
            <a:r>
              <a:rPr lang="en-US" b="1" baseline="-25000" dirty="0" err="1">
                <a:latin typeface="Calibri" charset="0"/>
                <a:ea typeface="ＭＳ Ｐゴシック" charset="0"/>
              </a:rPr>
              <a:t>i</a:t>
            </a:r>
            <a:r>
              <a:rPr lang="en-US" b="1" baseline="30000" dirty="0" err="1">
                <a:latin typeface="Calibri" charset="0"/>
                <a:ea typeface="ＭＳ Ｐゴシック" charset="0"/>
              </a:rPr>
              <a:t>T</a:t>
            </a:r>
            <a:r>
              <a:rPr lang="en-US" b="1" dirty="0" err="1">
                <a:latin typeface="Calibri" charset="0"/>
                <a:ea typeface="ＭＳ Ｐゴシック" charset="0"/>
              </a:rPr>
              <a:t>x</a:t>
            </a:r>
            <a:r>
              <a:rPr lang="en-US" b="1" dirty="0">
                <a:latin typeface="Calibri" charset="0"/>
                <a:ea typeface="ＭＳ Ｐゴシック" charset="0"/>
              </a:rPr>
              <a:t> + </a:t>
            </a:r>
            <a:r>
              <a:rPr lang="en-US" i="1" dirty="0">
                <a:latin typeface="Calibri" charset="0"/>
                <a:ea typeface="ＭＳ Ｐゴシック" charset="0"/>
              </a:rPr>
              <a:t>b</a:t>
            </a:r>
          </a:p>
          <a:p>
            <a:pPr lvl="2" eaLnBrk="1" hangingPunct="1"/>
            <a:r>
              <a:rPr lang="en-US" sz="2400" dirty="0">
                <a:latin typeface="Calibri" charset="0"/>
                <a:ea typeface="ＭＳ Ｐゴシック" charset="0"/>
              </a:rPr>
              <a:t>Decide class based on whether &lt; or &gt; 0</a:t>
            </a:r>
          </a:p>
          <a:p>
            <a:pPr lvl="1" eaLnBrk="1" hangingPunct="1"/>
            <a:endParaRPr lang="en-US" i="1" dirty="0">
              <a:latin typeface="Calibri" charset="0"/>
              <a:ea typeface="ＭＳ Ｐゴシック" charset="0"/>
            </a:endParaRPr>
          </a:p>
          <a:p>
            <a:pPr lvl="1" eaLnBrk="1" hangingPunct="1"/>
            <a:r>
              <a:rPr lang="en-US" sz="2800" dirty="0">
                <a:latin typeface="Calibri" charset="0"/>
                <a:ea typeface="ＭＳ Ｐゴシック" charset="0"/>
                <a:sym typeface="Symbol" charset="0"/>
              </a:rPr>
              <a:t>Can set confidence threshold </a:t>
            </a:r>
            <a:r>
              <a:rPr lang="en-US" sz="2800" i="1" dirty="0">
                <a:latin typeface="Calibri" charset="0"/>
                <a:ea typeface="ＭＳ Ｐゴシック" charset="0"/>
                <a:sym typeface="Symbol" charset="0"/>
              </a:rPr>
              <a:t>t</a:t>
            </a:r>
            <a:r>
              <a:rPr lang="en-US" sz="2800" dirty="0">
                <a:latin typeface="Calibri" charset="0"/>
                <a:ea typeface="ＭＳ Ｐゴシック" charset="0"/>
                <a:sym typeface="Symbol" charset="0"/>
              </a:rPr>
              <a:t>.</a:t>
            </a:r>
          </a:p>
        </p:txBody>
      </p:sp>
      <p:grpSp>
        <p:nvGrpSpPr>
          <p:cNvPr id="39940" name="Group 4"/>
          <p:cNvGrpSpPr>
            <a:grpSpLocks/>
          </p:cNvGrpSpPr>
          <p:nvPr/>
        </p:nvGrpSpPr>
        <p:grpSpPr bwMode="auto">
          <a:xfrm>
            <a:off x="5943600" y="4419600"/>
            <a:ext cx="1981200" cy="1981200"/>
            <a:chOff x="3744" y="1536"/>
            <a:chExt cx="1248" cy="1248"/>
          </a:xfrm>
        </p:grpSpPr>
        <p:sp>
          <p:nvSpPr>
            <p:cNvPr id="39958" name="Oval 5"/>
            <p:cNvSpPr>
              <a:spLocks noChangeArrowheads="1"/>
            </p:cNvSpPr>
            <p:nvPr/>
          </p:nvSpPr>
          <p:spPr bwMode="auto">
            <a:xfrm>
              <a:off x="4512" y="1536"/>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59" name="Oval 6"/>
            <p:cNvSpPr>
              <a:spLocks noChangeArrowheads="1"/>
            </p:cNvSpPr>
            <p:nvPr/>
          </p:nvSpPr>
          <p:spPr bwMode="auto">
            <a:xfrm>
              <a:off x="4704" y="1728"/>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60" name="Oval 7"/>
            <p:cNvSpPr>
              <a:spLocks noChangeArrowheads="1"/>
            </p:cNvSpPr>
            <p:nvPr/>
          </p:nvSpPr>
          <p:spPr bwMode="auto">
            <a:xfrm>
              <a:off x="4608" y="1872"/>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61" name="Oval 8"/>
            <p:cNvSpPr>
              <a:spLocks noChangeArrowheads="1"/>
            </p:cNvSpPr>
            <p:nvPr/>
          </p:nvSpPr>
          <p:spPr bwMode="auto">
            <a:xfrm>
              <a:off x="4896" y="1920"/>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62" name="Oval 9"/>
            <p:cNvSpPr>
              <a:spLocks noChangeArrowheads="1"/>
            </p:cNvSpPr>
            <p:nvPr/>
          </p:nvSpPr>
          <p:spPr bwMode="auto">
            <a:xfrm>
              <a:off x="4752" y="2016"/>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63" name="Oval 10"/>
            <p:cNvSpPr>
              <a:spLocks noChangeArrowheads="1"/>
            </p:cNvSpPr>
            <p:nvPr/>
          </p:nvSpPr>
          <p:spPr bwMode="auto">
            <a:xfrm>
              <a:off x="4704" y="1536"/>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64" name="Oval 11"/>
            <p:cNvSpPr>
              <a:spLocks noChangeArrowheads="1"/>
            </p:cNvSpPr>
            <p:nvPr/>
          </p:nvSpPr>
          <p:spPr bwMode="auto">
            <a:xfrm>
              <a:off x="4320" y="1584"/>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65" name="Rectangle 12"/>
            <p:cNvSpPr>
              <a:spLocks noChangeArrowheads="1"/>
            </p:cNvSpPr>
            <p:nvPr/>
          </p:nvSpPr>
          <p:spPr bwMode="auto">
            <a:xfrm>
              <a:off x="3936" y="2208"/>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66" name="Rectangle 13"/>
            <p:cNvSpPr>
              <a:spLocks noChangeArrowheads="1"/>
            </p:cNvSpPr>
            <p:nvPr/>
          </p:nvSpPr>
          <p:spPr bwMode="auto">
            <a:xfrm>
              <a:off x="4032" y="2688"/>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67" name="Rectangle 14"/>
            <p:cNvSpPr>
              <a:spLocks noChangeArrowheads="1"/>
            </p:cNvSpPr>
            <p:nvPr/>
          </p:nvSpPr>
          <p:spPr bwMode="auto">
            <a:xfrm>
              <a:off x="4128" y="2400"/>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68" name="Rectangle 15"/>
            <p:cNvSpPr>
              <a:spLocks noChangeArrowheads="1"/>
            </p:cNvSpPr>
            <p:nvPr/>
          </p:nvSpPr>
          <p:spPr bwMode="auto">
            <a:xfrm>
              <a:off x="4320" y="2592"/>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69" name="Rectangle 16"/>
            <p:cNvSpPr>
              <a:spLocks noChangeArrowheads="1"/>
            </p:cNvSpPr>
            <p:nvPr/>
          </p:nvSpPr>
          <p:spPr bwMode="auto">
            <a:xfrm>
              <a:off x="3744" y="2304"/>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70" name="Rectangle 17"/>
            <p:cNvSpPr>
              <a:spLocks noChangeArrowheads="1"/>
            </p:cNvSpPr>
            <p:nvPr/>
          </p:nvSpPr>
          <p:spPr bwMode="auto">
            <a:xfrm>
              <a:off x="3936" y="2448"/>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71" name="Rectangle 18"/>
            <p:cNvSpPr>
              <a:spLocks noChangeArrowheads="1"/>
            </p:cNvSpPr>
            <p:nvPr/>
          </p:nvSpPr>
          <p:spPr bwMode="auto">
            <a:xfrm>
              <a:off x="3792" y="2592"/>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72" name="Oval 19"/>
            <p:cNvSpPr>
              <a:spLocks noChangeArrowheads="1"/>
            </p:cNvSpPr>
            <p:nvPr/>
          </p:nvSpPr>
          <p:spPr bwMode="auto">
            <a:xfrm>
              <a:off x="4800" y="1776"/>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73" name="Oval 20"/>
            <p:cNvSpPr>
              <a:spLocks noChangeArrowheads="1"/>
            </p:cNvSpPr>
            <p:nvPr/>
          </p:nvSpPr>
          <p:spPr bwMode="auto">
            <a:xfrm>
              <a:off x="4848" y="1680"/>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74" name="Oval 21"/>
            <p:cNvSpPr>
              <a:spLocks noChangeArrowheads="1"/>
            </p:cNvSpPr>
            <p:nvPr/>
          </p:nvSpPr>
          <p:spPr bwMode="auto">
            <a:xfrm>
              <a:off x="4344" y="1824"/>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75" name="Rectangle 22"/>
            <p:cNvSpPr>
              <a:spLocks noChangeArrowheads="1"/>
            </p:cNvSpPr>
            <p:nvPr/>
          </p:nvSpPr>
          <p:spPr bwMode="auto">
            <a:xfrm>
              <a:off x="4128" y="2168"/>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76" name="Rectangle 23"/>
            <p:cNvSpPr>
              <a:spLocks noChangeArrowheads="1"/>
            </p:cNvSpPr>
            <p:nvPr/>
          </p:nvSpPr>
          <p:spPr bwMode="auto">
            <a:xfrm>
              <a:off x="4320" y="2304"/>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77" name="Rectangle 24"/>
            <p:cNvSpPr>
              <a:spLocks noChangeArrowheads="1"/>
            </p:cNvSpPr>
            <p:nvPr/>
          </p:nvSpPr>
          <p:spPr bwMode="auto">
            <a:xfrm>
              <a:off x="3936" y="2016"/>
              <a:ext cx="96" cy="96"/>
            </a:xfrm>
            <a:prstGeom prst="rect">
              <a:avLst/>
            </a:prstGeom>
            <a:solidFill>
              <a:schemeClr val="accent2"/>
            </a:solidFill>
            <a:ln w="9525">
              <a:solidFill>
                <a:schemeClr val="tx1"/>
              </a:solidFill>
              <a:miter lim="800000"/>
              <a:headEnd/>
              <a:tailEnd/>
            </a:ln>
          </p:spPr>
          <p:txBody>
            <a:bodyPr wrap="none" anchor="ctr"/>
            <a:lstStyle/>
            <a:p>
              <a:endParaRPr lang="en-US"/>
            </a:p>
          </p:txBody>
        </p:sp>
        <p:sp>
          <p:nvSpPr>
            <p:cNvPr id="39978" name="Oval 25"/>
            <p:cNvSpPr>
              <a:spLocks noChangeArrowheads="1"/>
            </p:cNvSpPr>
            <p:nvPr/>
          </p:nvSpPr>
          <p:spPr bwMode="auto">
            <a:xfrm>
              <a:off x="4568" y="1992"/>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9979" name="Oval 26"/>
            <p:cNvSpPr>
              <a:spLocks noChangeArrowheads="1"/>
            </p:cNvSpPr>
            <p:nvPr/>
          </p:nvSpPr>
          <p:spPr bwMode="auto">
            <a:xfrm>
              <a:off x="4464" y="1728"/>
              <a:ext cx="96" cy="9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39941" name="Line 27"/>
          <p:cNvSpPr>
            <a:spLocks noChangeShapeType="1"/>
          </p:cNvSpPr>
          <p:nvPr/>
        </p:nvSpPr>
        <p:spPr bwMode="auto">
          <a:xfrm>
            <a:off x="5867400" y="4495800"/>
            <a:ext cx="1981200" cy="1524000"/>
          </a:xfrm>
          <a:prstGeom prst="line">
            <a:avLst/>
          </a:prstGeom>
          <a:noFill/>
          <a:ln w="9525">
            <a:solidFill>
              <a:srgbClr val="990033"/>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942" name="Group 28"/>
          <p:cNvGrpSpPr>
            <a:grpSpLocks/>
          </p:cNvGrpSpPr>
          <p:nvPr/>
        </p:nvGrpSpPr>
        <p:grpSpPr bwMode="auto">
          <a:xfrm>
            <a:off x="5638800" y="4267200"/>
            <a:ext cx="2438400" cy="1981200"/>
            <a:chOff x="3552" y="1440"/>
            <a:chExt cx="1536" cy="1248"/>
          </a:xfrm>
        </p:grpSpPr>
        <p:sp>
          <p:nvSpPr>
            <p:cNvPr id="39956" name="Line 29"/>
            <p:cNvSpPr>
              <a:spLocks noChangeShapeType="1"/>
            </p:cNvSpPr>
            <p:nvPr/>
          </p:nvSpPr>
          <p:spPr bwMode="auto">
            <a:xfrm>
              <a:off x="3840" y="1440"/>
              <a:ext cx="1248" cy="96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57" name="Line 30"/>
            <p:cNvSpPr>
              <a:spLocks noChangeShapeType="1"/>
            </p:cNvSpPr>
            <p:nvPr/>
          </p:nvSpPr>
          <p:spPr bwMode="auto">
            <a:xfrm>
              <a:off x="3552" y="1728"/>
              <a:ext cx="1248" cy="96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9943" name="Group 31"/>
          <p:cNvGrpSpPr>
            <a:grpSpLocks/>
          </p:cNvGrpSpPr>
          <p:nvPr/>
        </p:nvGrpSpPr>
        <p:grpSpPr bwMode="auto">
          <a:xfrm>
            <a:off x="6248400" y="4876800"/>
            <a:ext cx="1155700" cy="914400"/>
            <a:chOff x="3936" y="1824"/>
            <a:chExt cx="728" cy="576"/>
          </a:xfrm>
        </p:grpSpPr>
        <p:sp>
          <p:nvSpPr>
            <p:cNvPr id="39951" name="Oval 32"/>
            <p:cNvSpPr>
              <a:spLocks noChangeArrowheads="1"/>
            </p:cNvSpPr>
            <p:nvPr/>
          </p:nvSpPr>
          <p:spPr bwMode="auto">
            <a:xfrm>
              <a:off x="4344" y="1824"/>
              <a:ext cx="96" cy="96"/>
            </a:xfrm>
            <a:prstGeom prst="ellipse">
              <a:avLst/>
            </a:prstGeom>
            <a:solidFill>
              <a:schemeClr val="hlink"/>
            </a:solidFill>
            <a:ln w="9525">
              <a:solidFill>
                <a:schemeClr val="tx1"/>
              </a:solidFill>
              <a:round/>
              <a:headEnd/>
              <a:tailEnd/>
            </a:ln>
          </p:spPr>
          <p:txBody>
            <a:bodyPr wrap="none" anchor="ctr"/>
            <a:lstStyle/>
            <a:p>
              <a:endParaRPr lang="en-US"/>
            </a:p>
          </p:txBody>
        </p:sp>
        <p:sp>
          <p:nvSpPr>
            <p:cNvPr id="39952" name="Rectangle 33"/>
            <p:cNvSpPr>
              <a:spLocks noChangeArrowheads="1"/>
            </p:cNvSpPr>
            <p:nvPr/>
          </p:nvSpPr>
          <p:spPr bwMode="auto">
            <a:xfrm>
              <a:off x="4128" y="2168"/>
              <a:ext cx="96" cy="96"/>
            </a:xfrm>
            <a:prstGeom prst="rect">
              <a:avLst/>
            </a:prstGeom>
            <a:solidFill>
              <a:schemeClr val="hlink"/>
            </a:solidFill>
            <a:ln w="9525">
              <a:solidFill>
                <a:schemeClr val="tx1"/>
              </a:solidFill>
              <a:miter lim="800000"/>
              <a:headEnd/>
              <a:tailEnd/>
            </a:ln>
          </p:spPr>
          <p:txBody>
            <a:bodyPr wrap="none" anchor="ctr"/>
            <a:lstStyle/>
            <a:p>
              <a:endParaRPr lang="en-US"/>
            </a:p>
          </p:txBody>
        </p:sp>
        <p:sp>
          <p:nvSpPr>
            <p:cNvPr id="39953" name="Rectangle 34"/>
            <p:cNvSpPr>
              <a:spLocks noChangeArrowheads="1"/>
            </p:cNvSpPr>
            <p:nvPr/>
          </p:nvSpPr>
          <p:spPr bwMode="auto">
            <a:xfrm>
              <a:off x="4320" y="2304"/>
              <a:ext cx="96" cy="96"/>
            </a:xfrm>
            <a:prstGeom prst="rect">
              <a:avLst/>
            </a:prstGeom>
            <a:solidFill>
              <a:schemeClr val="hlink"/>
            </a:solidFill>
            <a:ln w="9525">
              <a:solidFill>
                <a:schemeClr val="tx1"/>
              </a:solidFill>
              <a:miter lim="800000"/>
              <a:headEnd/>
              <a:tailEnd/>
            </a:ln>
          </p:spPr>
          <p:txBody>
            <a:bodyPr wrap="none" anchor="ctr"/>
            <a:lstStyle/>
            <a:p>
              <a:endParaRPr lang="en-US"/>
            </a:p>
          </p:txBody>
        </p:sp>
        <p:sp>
          <p:nvSpPr>
            <p:cNvPr id="39954" name="Rectangle 35"/>
            <p:cNvSpPr>
              <a:spLocks noChangeArrowheads="1"/>
            </p:cNvSpPr>
            <p:nvPr/>
          </p:nvSpPr>
          <p:spPr bwMode="auto">
            <a:xfrm>
              <a:off x="3936" y="2016"/>
              <a:ext cx="96" cy="96"/>
            </a:xfrm>
            <a:prstGeom prst="rect">
              <a:avLst/>
            </a:prstGeom>
            <a:solidFill>
              <a:schemeClr val="hlink"/>
            </a:solidFill>
            <a:ln w="9525">
              <a:solidFill>
                <a:schemeClr val="tx1"/>
              </a:solidFill>
              <a:miter lim="800000"/>
              <a:headEnd/>
              <a:tailEnd/>
            </a:ln>
          </p:spPr>
          <p:txBody>
            <a:bodyPr wrap="none" anchor="ctr"/>
            <a:lstStyle/>
            <a:p>
              <a:endParaRPr lang="en-US"/>
            </a:p>
          </p:txBody>
        </p:sp>
        <p:sp>
          <p:nvSpPr>
            <p:cNvPr id="39955" name="Oval 36"/>
            <p:cNvSpPr>
              <a:spLocks noChangeArrowheads="1"/>
            </p:cNvSpPr>
            <p:nvPr/>
          </p:nvSpPr>
          <p:spPr bwMode="auto">
            <a:xfrm>
              <a:off x="4568" y="1992"/>
              <a:ext cx="96" cy="96"/>
            </a:xfrm>
            <a:prstGeom prst="ellipse">
              <a:avLst/>
            </a:prstGeom>
            <a:solidFill>
              <a:schemeClr val="hlink"/>
            </a:solidFill>
            <a:ln w="9525">
              <a:solidFill>
                <a:schemeClr val="tx1"/>
              </a:solidFill>
              <a:round/>
              <a:headEnd/>
              <a:tailEnd/>
            </a:ln>
          </p:spPr>
          <p:txBody>
            <a:bodyPr wrap="none" anchor="ctr"/>
            <a:lstStyle/>
            <a:p>
              <a:endParaRPr lang="en-US"/>
            </a:p>
          </p:txBody>
        </p:sp>
      </p:grpSp>
      <p:sp>
        <p:nvSpPr>
          <p:cNvPr id="910373" name="AutoShape 37"/>
          <p:cNvSpPr>
            <a:spLocks noChangeArrowheads="1"/>
          </p:cNvSpPr>
          <p:nvPr/>
        </p:nvSpPr>
        <p:spPr bwMode="auto">
          <a:xfrm>
            <a:off x="6172200" y="4876800"/>
            <a:ext cx="228600" cy="228600"/>
          </a:xfrm>
          <a:prstGeom prst="diamond">
            <a:avLst/>
          </a:prstGeom>
          <a:solidFill>
            <a:schemeClr val="tx1"/>
          </a:solidFill>
          <a:ln w="9525">
            <a:solidFill>
              <a:schemeClr val="tx1"/>
            </a:solidFill>
            <a:miter lim="800000"/>
            <a:headEnd/>
            <a:tailEnd/>
          </a:ln>
        </p:spPr>
        <p:txBody>
          <a:bodyPr wrap="none" anchor="ctr"/>
          <a:lstStyle/>
          <a:p>
            <a:endParaRPr lang="en-US"/>
          </a:p>
        </p:txBody>
      </p:sp>
      <p:sp>
        <p:nvSpPr>
          <p:cNvPr id="39945" name="Text Box 38"/>
          <p:cNvSpPr txBox="1">
            <a:spLocks noChangeArrowheads="1"/>
          </p:cNvSpPr>
          <p:nvPr/>
        </p:nvSpPr>
        <p:spPr bwMode="auto">
          <a:xfrm>
            <a:off x="7527925" y="6110288"/>
            <a:ext cx="4143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sz="2000">
                <a:latin typeface="Rockwell" charset="0"/>
              </a:rPr>
              <a:t>-1</a:t>
            </a:r>
            <a:endParaRPr lang="en-US" sz="1400">
              <a:latin typeface="Rockwell" charset="0"/>
            </a:endParaRPr>
          </a:p>
        </p:txBody>
      </p:sp>
      <p:sp>
        <p:nvSpPr>
          <p:cNvPr id="39946" name="Text Box 39"/>
          <p:cNvSpPr txBox="1">
            <a:spLocks noChangeArrowheads="1"/>
          </p:cNvSpPr>
          <p:nvPr/>
        </p:nvSpPr>
        <p:spPr bwMode="auto">
          <a:xfrm>
            <a:off x="7766050" y="5927725"/>
            <a:ext cx="32226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sz="2000">
                <a:latin typeface="Rockwell" charset="0"/>
              </a:rPr>
              <a:t>0</a:t>
            </a:r>
            <a:endParaRPr lang="en-US" sz="1400">
              <a:latin typeface="Rockwell" charset="0"/>
            </a:endParaRPr>
          </a:p>
        </p:txBody>
      </p:sp>
      <p:sp>
        <p:nvSpPr>
          <p:cNvPr id="39947" name="Text Box 40"/>
          <p:cNvSpPr txBox="1">
            <a:spLocks noChangeArrowheads="1"/>
          </p:cNvSpPr>
          <p:nvPr/>
        </p:nvSpPr>
        <p:spPr bwMode="auto">
          <a:xfrm>
            <a:off x="7994650" y="5715000"/>
            <a:ext cx="32226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sz="2000">
                <a:latin typeface="Rockwell" charset="0"/>
              </a:rPr>
              <a:t>1</a:t>
            </a:r>
            <a:endParaRPr lang="en-US" sz="1400">
              <a:latin typeface="Rockwell" charset="0"/>
            </a:endParaRPr>
          </a:p>
        </p:txBody>
      </p:sp>
      <p:sp>
        <p:nvSpPr>
          <p:cNvPr id="910377" name="Line 41"/>
          <p:cNvSpPr>
            <a:spLocks noChangeShapeType="1"/>
          </p:cNvSpPr>
          <p:nvPr/>
        </p:nvSpPr>
        <p:spPr bwMode="auto">
          <a:xfrm>
            <a:off x="4114800" y="4724400"/>
            <a:ext cx="1981200" cy="228600"/>
          </a:xfrm>
          <a:prstGeom prst="line">
            <a:avLst/>
          </a:prstGeom>
          <a:noFill/>
          <a:ln w="12700">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9949" name="Text Box 42"/>
          <p:cNvSpPr txBox="1">
            <a:spLocks noChangeArrowheads="1"/>
          </p:cNvSpPr>
          <p:nvPr/>
        </p:nvSpPr>
        <p:spPr bwMode="auto">
          <a:xfrm>
            <a:off x="1371600" y="4953000"/>
            <a:ext cx="2895600"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latin typeface="Arial Unicode MS" charset="0"/>
              </a:rPr>
              <a:t>Score &gt; </a:t>
            </a:r>
            <a:r>
              <a:rPr lang="en-US" i="1">
                <a:latin typeface="Arial Unicode MS" charset="0"/>
              </a:rPr>
              <a:t>t</a:t>
            </a:r>
            <a:r>
              <a:rPr lang="en-US">
                <a:latin typeface="Arial Unicode MS" charset="0"/>
              </a:rPr>
              <a:t>: yes</a:t>
            </a:r>
          </a:p>
          <a:p>
            <a:pPr eaLnBrk="1" hangingPunct="1">
              <a:spcBef>
                <a:spcPct val="50000"/>
              </a:spcBef>
            </a:pPr>
            <a:r>
              <a:rPr lang="en-US">
                <a:latin typeface="Arial Unicode MS" charset="0"/>
              </a:rPr>
              <a:t>Score &lt; -</a:t>
            </a:r>
            <a:r>
              <a:rPr lang="en-US" i="1">
                <a:latin typeface="Arial Unicode MS" charset="0"/>
              </a:rPr>
              <a:t>t</a:t>
            </a:r>
            <a:r>
              <a:rPr lang="en-US">
                <a:latin typeface="Arial Unicode MS" charset="0"/>
              </a:rPr>
              <a:t>: no</a:t>
            </a:r>
          </a:p>
          <a:p>
            <a:pPr eaLnBrk="1" hangingPunct="1">
              <a:spcBef>
                <a:spcPct val="50000"/>
              </a:spcBef>
            </a:pPr>
            <a:r>
              <a:rPr lang="en-US">
                <a:latin typeface="Arial Unicode MS" charset="0"/>
              </a:rPr>
              <a:t>Else: don’t know</a:t>
            </a:r>
          </a:p>
        </p:txBody>
      </p:sp>
      <p:sp>
        <p:nvSpPr>
          <p:cNvPr id="39950"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103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10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0373" grpId="0" animBg="1"/>
      <p:bldP spid="91037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56FA289B-19EA-844E-A065-2892C593EF80}" type="slidenum">
              <a:rPr lang="en-US" sz="1200">
                <a:solidFill>
                  <a:srgbClr val="898989"/>
                </a:solidFill>
                <a:latin typeface="Calibri" charset="0"/>
              </a:rPr>
              <a:pPr eaLnBrk="1" hangingPunct="1"/>
              <a:t>20</a:t>
            </a:fld>
            <a:endParaRPr lang="en-US" sz="1200">
              <a:solidFill>
                <a:srgbClr val="898989"/>
              </a:solidFill>
              <a:latin typeface="Calibri" charset="0"/>
            </a:endParaRPr>
          </a:p>
        </p:txBody>
      </p:sp>
      <p:sp>
        <p:nvSpPr>
          <p:cNvPr id="40962"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Linear SVMs:  Summary</a:t>
            </a:r>
          </a:p>
        </p:txBody>
      </p:sp>
      <p:sp>
        <p:nvSpPr>
          <p:cNvPr id="40963" name="Rectangle 3"/>
          <p:cNvSpPr>
            <a:spLocks noGrp="1" noChangeArrowheads="1"/>
          </p:cNvSpPr>
          <p:nvPr>
            <p:ph type="body" idx="1"/>
          </p:nvPr>
        </p:nvSpPr>
        <p:spPr/>
        <p:txBody>
          <a:bodyPr/>
          <a:lstStyle/>
          <a:p>
            <a:pPr eaLnBrk="1" hangingPunct="1"/>
            <a:r>
              <a:rPr lang="en-US" sz="2000" dirty="0">
                <a:latin typeface="Calibri" charset="0"/>
                <a:ea typeface="ＭＳ Ｐゴシック" charset="0"/>
                <a:cs typeface="ＭＳ Ｐゴシック" charset="0"/>
              </a:rPr>
              <a:t>The classifier is a </a:t>
            </a:r>
            <a:r>
              <a:rPr lang="en-US" sz="2000" i="1" dirty="0">
                <a:latin typeface="Calibri" charset="0"/>
                <a:ea typeface="ＭＳ Ｐゴシック" charset="0"/>
                <a:cs typeface="ＭＳ Ｐゴシック" charset="0"/>
              </a:rPr>
              <a:t>separating hyperplane.</a:t>
            </a:r>
          </a:p>
          <a:p>
            <a:pPr eaLnBrk="1" hangingPunct="1"/>
            <a:endParaRPr lang="en-US" sz="1000" dirty="0">
              <a:latin typeface="Calibri" charset="0"/>
              <a:ea typeface="ＭＳ Ｐゴシック" charset="0"/>
              <a:cs typeface="ＭＳ Ｐゴシック" charset="0"/>
            </a:endParaRPr>
          </a:p>
          <a:p>
            <a:pPr eaLnBrk="1" hangingPunct="1"/>
            <a:r>
              <a:rPr lang="en-US" sz="2000" dirty="0" smtClean="0">
                <a:latin typeface="Calibri" charset="0"/>
                <a:ea typeface="ＭＳ Ｐゴシック" charset="0"/>
                <a:cs typeface="ＭＳ Ｐゴシック" charset="0"/>
              </a:rPr>
              <a:t>The “</a:t>
            </a:r>
            <a:r>
              <a:rPr lang="en-US" sz="2000" dirty="0">
                <a:latin typeface="Calibri" charset="0"/>
                <a:ea typeface="ＭＳ Ｐゴシック" charset="0"/>
                <a:cs typeface="ＭＳ Ｐゴシック" charset="0"/>
              </a:rPr>
              <a:t>important” training points are the support vectors; they define the hyperplane.</a:t>
            </a:r>
          </a:p>
          <a:p>
            <a:pPr eaLnBrk="1" hangingPunct="1"/>
            <a:endParaRPr lang="en-US" sz="1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Quadratic optimization algorithms can identify which training points </a:t>
            </a:r>
            <a:r>
              <a:rPr lang="en-US" sz="2000" b="1" dirty="0">
                <a:latin typeface="Calibri" charset="0"/>
                <a:ea typeface="ＭＳ Ｐゴシック" charset="0"/>
                <a:cs typeface="ＭＳ Ｐゴシック" charset="0"/>
              </a:rPr>
              <a:t>x</a:t>
            </a:r>
            <a:r>
              <a:rPr lang="en-US" sz="2000" b="1" baseline="-25000" dirty="0">
                <a:latin typeface="Calibri" charset="0"/>
                <a:ea typeface="ＭＳ Ｐゴシック" charset="0"/>
                <a:cs typeface="ＭＳ Ｐゴシック" charset="0"/>
              </a:rPr>
              <a:t>i </a:t>
            </a:r>
            <a:r>
              <a:rPr lang="en-US" sz="2000" dirty="0">
                <a:latin typeface="Calibri" charset="0"/>
                <a:ea typeface="ＭＳ Ｐゴシック" charset="0"/>
                <a:cs typeface="ＭＳ Ｐゴシック" charset="0"/>
              </a:rPr>
              <a:t>are support vectors with non-zero </a:t>
            </a:r>
            <a:r>
              <a:rPr lang="en-US" sz="2000" dirty="0" err="1">
                <a:latin typeface="Calibri" charset="0"/>
                <a:ea typeface="ＭＳ Ｐゴシック" charset="0"/>
                <a:cs typeface="ＭＳ Ｐゴシック" charset="0"/>
              </a:rPr>
              <a:t>Lagrangian</a:t>
            </a:r>
            <a:r>
              <a:rPr lang="en-US" sz="2000" dirty="0">
                <a:latin typeface="Calibri" charset="0"/>
                <a:ea typeface="ＭＳ Ｐゴシック" charset="0"/>
                <a:cs typeface="ＭＳ Ｐゴシック" charset="0"/>
              </a:rPr>
              <a:t> multipliers </a:t>
            </a:r>
            <a:r>
              <a:rPr lang="el-GR" sz="2000" i="1" dirty="0">
                <a:latin typeface="Calibri" charset="0"/>
                <a:ea typeface="ＭＳ Ｐゴシック" charset="0"/>
                <a:cs typeface="Times New Roman" charset="0"/>
              </a:rPr>
              <a:t>α</a:t>
            </a:r>
            <a:r>
              <a:rPr lang="en-US" sz="2000" i="1" baseline="-25000" dirty="0">
                <a:latin typeface="Calibri" charset="0"/>
                <a:ea typeface="ＭＳ Ｐゴシック" charset="0"/>
                <a:cs typeface="Times New Roman" charset="0"/>
              </a:rPr>
              <a:t>i</a:t>
            </a:r>
            <a:r>
              <a:rPr lang="en-US" sz="2000" b="1" i="1" dirty="0">
                <a:latin typeface="Calibri" charset="0"/>
                <a:ea typeface="ＭＳ Ｐゴシック" charset="0"/>
                <a:cs typeface="Times New Roman" charset="0"/>
              </a:rPr>
              <a:t>.</a:t>
            </a:r>
            <a:r>
              <a:rPr lang="en-US" sz="2000" i="1" dirty="0">
                <a:latin typeface="Calibri" charset="0"/>
                <a:ea typeface="ＭＳ Ｐゴシック" charset="0"/>
                <a:cs typeface="Times New Roman" charset="0"/>
              </a:rPr>
              <a:t> </a:t>
            </a:r>
          </a:p>
          <a:p>
            <a:pPr eaLnBrk="1" hangingPunct="1"/>
            <a:endParaRPr lang="en-US" sz="1000" dirty="0">
              <a:latin typeface="Calibri" charset="0"/>
              <a:ea typeface="ＭＳ Ｐゴシック" charset="0"/>
              <a:cs typeface="Times New Roman" charset="0"/>
            </a:endParaRPr>
          </a:p>
          <a:p>
            <a:pPr eaLnBrk="1" hangingPunct="1"/>
            <a:r>
              <a:rPr lang="en-US" sz="2000" dirty="0">
                <a:latin typeface="Calibri" charset="0"/>
                <a:ea typeface="ＭＳ Ｐゴシック" charset="0"/>
                <a:cs typeface="Times New Roman" charset="0"/>
              </a:rPr>
              <a:t>Both in the dual formulation of the problem and in the solution, training points appear only inside inner products: </a:t>
            </a:r>
            <a:endParaRPr lang="en-US" sz="2000" b="1" baseline="-25000" dirty="0">
              <a:latin typeface="Calibri" charset="0"/>
              <a:ea typeface="ＭＳ Ｐゴシック" charset="0"/>
              <a:cs typeface="ＭＳ Ｐゴシック" charset="0"/>
            </a:endParaRPr>
          </a:p>
        </p:txBody>
      </p:sp>
      <p:sp>
        <p:nvSpPr>
          <p:cNvPr id="40964" name="Text Box 4"/>
          <p:cNvSpPr txBox="1">
            <a:spLocks noChangeArrowheads="1"/>
          </p:cNvSpPr>
          <p:nvPr/>
        </p:nvSpPr>
        <p:spPr bwMode="auto">
          <a:xfrm>
            <a:off x="800100" y="5143500"/>
            <a:ext cx="4152900" cy="1155700"/>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latin typeface="Times New Roman" charset="0"/>
              </a:rPr>
              <a:t>Find </a:t>
            </a:r>
            <a:r>
              <a:rPr lang="el-GR" sz="1600" i="1">
                <a:latin typeface="Times New Roman" charset="0"/>
                <a:cs typeface="Times New Roman" charset="0"/>
              </a:rPr>
              <a:t>α</a:t>
            </a:r>
            <a:r>
              <a:rPr lang="en-US" sz="1600" i="1" baseline="-25000">
                <a:latin typeface="Times New Roman" charset="0"/>
                <a:cs typeface="Times New Roman" charset="0"/>
              </a:rPr>
              <a:t>1</a:t>
            </a:r>
            <a:r>
              <a:rPr lang="en-US" sz="1600" i="1">
                <a:latin typeface="Times New Roman" charset="0"/>
                <a:cs typeface="Times New Roman" charset="0"/>
              </a:rPr>
              <a:t>…</a:t>
            </a:r>
            <a:r>
              <a:rPr lang="el-GR" sz="1600" i="1">
                <a:latin typeface="Times New Roman" charset="0"/>
                <a:cs typeface="Times New Roman" charset="0"/>
              </a:rPr>
              <a:t>α</a:t>
            </a:r>
            <a:r>
              <a:rPr lang="en-US" sz="1600" i="1" baseline="-25000">
                <a:latin typeface="Times New Roman" charset="0"/>
                <a:cs typeface="Times New Roman" charset="0"/>
              </a:rPr>
              <a:t>N</a:t>
            </a:r>
            <a:r>
              <a:rPr lang="en-US" sz="1600" baseline="-25000">
                <a:latin typeface="Times New Roman" charset="0"/>
                <a:cs typeface="Times New Roman" charset="0"/>
              </a:rPr>
              <a:t> </a:t>
            </a:r>
            <a:r>
              <a:rPr lang="en-US" sz="1600">
                <a:latin typeface="Times New Roman" charset="0"/>
              </a:rPr>
              <a:t>such that</a:t>
            </a:r>
          </a:p>
          <a:p>
            <a:pPr eaLnBrk="1" hangingPunct="1"/>
            <a:r>
              <a:rPr lang="en-US" sz="1600" b="1">
                <a:latin typeface="Times New Roman" charset="0"/>
                <a:cs typeface="Times New Roman" charset="0"/>
              </a:rPr>
              <a:t>Q</a:t>
            </a:r>
            <a:r>
              <a:rPr lang="en-US" sz="1600">
                <a:latin typeface="Times New Roman" charset="0"/>
                <a:cs typeface="Times New Roman" charset="0"/>
              </a:rPr>
              <a:t>(</a:t>
            </a:r>
            <a:r>
              <a:rPr lang="el-GR" sz="1800" b="1">
                <a:latin typeface="Times New Roman" charset="0"/>
              </a:rPr>
              <a:t>α</a:t>
            </a:r>
            <a:r>
              <a:rPr lang="en-US" sz="1600">
                <a:latin typeface="Times New Roman" charset="0"/>
                <a:cs typeface="Times New Roman" charset="0"/>
              </a:rPr>
              <a:t>)</a:t>
            </a:r>
            <a:r>
              <a:rPr lang="en-US" sz="1600" b="1">
                <a:latin typeface="Times New Roman" charset="0"/>
                <a:cs typeface="Times New Roman" charset="0"/>
              </a:rPr>
              <a:t> =</a:t>
            </a:r>
            <a:r>
              <a:rPr lang="el-GR" sz="1800">
                <a:latin typeface="Times New Roman" charset="0"/>
                <a:cs typeface="Times New Roman" charset="0"/>
              </a:rPr>
              <a:t>Σ</a:t>
            </a:r>
            <a:r>
              <a:rPr lang="el-GR" sz="1600" i="1">
                <a:latin typeface="Times New Roman" charset="0"/>
                <a:cs typeface="Times New Roman" charset="0"/>
              </a:rPr>
              <a:t>α</a:t>
            </a:r>
            <a:r>
              <a:rPr lang="en-US" sz="1600" i="1" baseline="-25000">
                <a:latin typeface="Times New Roman" charset="0"/>
                <a:cs typeface="Times New Roman" charset="0"/>
              </a:rPr>
              <a:t>i</a:t>
            </a:r>
            <a:r>
              <a:rPr lang="en-US" sz="1600" baseline="-25000">
                <a:latin typeface="Times New Roman" charset="0"/>
                <a:cs typeface="Times New Roman" charset="0"/>
              </a:rPr>
              <a:t>  </a:t>
            </a:r>
            <a:r>
              <a:rPr lang="en-US" sz="1600">
                <a:latin typeface="Times New Roman" charset="0"/>
                <a:cs typeface="Times New Roman" charset="0"/>
              </a:rPr>
              <a:t>- </a:t>
            </a:r>
            <a:r>
              <a:rPr lang="en-US" sz="1600" b="1">
                <a:latin typeface="Times New Roman" charset="0"/>
                <a:cs typeface="Times New Roman" charset="0"/>
              </a:rPr>
              <a:t>½</a:t>
            </a:r>
            <a:r>
              <a:rPr lang="el-GR" sz="1800">
                <a:latin typeface="Times New Roman" charset="0"/>
              </a:rPr>
              <a:t>ΣΣ</a:t>
            </a:r>
            <a:r>
              <a:rPr lang="el-GR" sz="1600" i="1">
                <a:latin typeface="Times New Roman" charset="0"/>
                <a:cs typeface="Times New Roman" charset="0"/>
              </a:rPr>
              <a:t>α</a:t>
            </a:r>
            <a:r>
              <a:rPr lang="en-US" sz="1600" i="1" baseline="-25000">
                <a:latin typeface="Times New Roman" charset="0"/>
                <a:cs typeface="Times New Roman" charset="0"/>
              </a:rPr>
              <a:t>i</a:t>
            </a:r>
            <a:r>
              <a:rPr lang="el-GR" sz="1600" i="1">
                <a:latin typeface="Times New Roman" charset="0"/>
                <a:cs typeface="Times New Roman" charset="0"/>
              </a:rPr>
              <a:t>α</a:t>
            </a:r>
            <a:r>
              <a:rPr lang="en-US" sz="1600" i="1" baseline="-25000">
                <a:latin typeface="Times New Roman" charset="0"/>
                <a:cs typeface="Times New Roman" charset="0"/>
              </a:rPr>
              <a:t>j</a:t>
            </a:r>
            <a:r>
              <a:rPr lang="en-US" sz="1600" i="1">
                <a:latin typeface="Times New Roman" charset="0"/>
                <a:cs typeface="Times New Roman" charset="0"/>
              </a:rPr>
              <a:t>y</a:t>
            </a:r>
            <a:r>
              <a:rPr lang="en-US" sz="1600" i="1" baseline="-25000">
                <a:latin typeface="Times New Roman" charset="0"/>
                <a:cs typeface="Times New Roman" charset="0"/>
              </a:rPr>
              <a:t>i</a:t>
            </a:r>
            <a:r>
              <a:rPr lang="en-US" sz="1600" i="1">
                <a:latin typeface="Times New Roman" charset="0"/>
                <a:cs typeface="Times New Roman" charset="0"/>
              </a:rPr>
              <a:t>y</a:t>
            </a:r>
            <a:r>
              <a:rPr lang="en-US" sz="1600" i="1" baseline="-25000">
                <a:latin typeface="Times New Roman" charset="0"/>
                <a:cs typeface="Times New Roman" charset="0"/>
              </a:rPr>
              <a:t>j</a:t>
            </a:r>
            <a:r>
              <a:rPr lang="en-US" sz="1600" b="1">
                <a:latin typeface="Times New Roman" charset="0"/>
              </a:rPr>
              <a:t>x</a:t>
            </a:r>
            <a:r>
              <a:rPr lang="en-US" sz="1600" b="1" baseline="-25000">
                <a:latin typeface="Times New Roman" charset="0"/>
              </a:rPr>
              <a:t>i</a:t>
            </a:r>
            <a:r>
              <a:rPr lang="en-US" sz="1600" b="1" baseline="30000">
                <a:latin typeface="Times New Roman" charset="0"/>
              </a:rPr>
              <a:t>T</a:t>
            </a:r>
            <a:r>
              <a:rPr lang="en-US" sz="1600" b="1">
                <a:latin typeface="Times New Roman" charset="0"/>
              </a:rPr>
              <a:t>x</a:t>
            </a:r>
            <a:r>
              <a:rPr lang="en-US" sz="1600" b="1" baseline="-25000">
                <a:latin typeface="Times New Roman" charset="0"/>
              </a:rPr>
              <a:t>j</a:t>
            </a:r>
            <a:r>
              <a:rPr lang="en-US" sz="1600" b="1">
                <a:latin typeface="Times New Roman" charset="0"/>
              </a:rPr>
              <a:t> </a:t>
            </a:r>
            <a:r>
              <a:rPr lang="en-US" sz="1600">
                <a:latin typeface="Times New Roman" charset="0"/>
              </a:rPr>
              <a:t>is maximized and </a:t>
            </a:r>
          </a:p>
          <a:p>
            <a:pPr eaLnBrk="1" hangingPunct="1"/>
            <a:r>
              <a:rPr lang="en-US" sz="1600">
                <a:latin typeface="Times New Roman" charset="0"/>
              </a:rPr>
              <a:t>(1)</a:t>
            </a:r>
            <a:r>
              <a:rPr lang="en-US" sz="1800">
                <a:latin typeface="Times New Roman" charset="0"/>
              </a:rPr>
              <a:t>  </a:t>
            </a:r>
            <a:r>
              <a:rPr lang="el-GR" sz="1800">
                <a:latin typeface="Times New Roman" charset="0"/>
              </a:rPr>
              <a:t>Σ</a:t>
            </a:r>
            <a:r>
              <a:rPr lang="el-GR" sz="1600" i="1">
                <a:latin typeface="Times New Roman" charset="0"/>
                <a:cs typeface="Times New Roman" charset="0"/>
              </a:rPr>
              <a:t>α</a:t>
            </a:r>
            <a:r>
              <a:rPr lang="en-US" sz="1600" i="1" baseline="-25000">
                <a:latin typeface="Times New Roman" charset="0"/>
                <a:cs typeface="Times New Roman" charset="0"/>
              </a:rPr>
              <a:t>i</a:t>
            </a:r>
            <a:r>
              <a:rPr lang="en-US" sz="1600" i="1">
                <a:latin typeface="Times New Roman" charset="0"/>
                <a:cs typeface="Times New Roman" charset="0"/>
              </a:rPr>
              <a:t>y</a:t>
            </a:r>
            <a:r>
              <a:rPr lang="en-US" sz="1600" i="1" baseline="-25000">
                <a:latin typeface="Times New Roman" charset="0"/>
                <a:cs typeface="Times New Roman" charset="0"/>
              </a:rPr>
              <a:t>i</a:t>
            </a:r>
            <a:r>
              <a:rPr lang="en-US" sz="1600" baseline="-25000">
                <a:latin typeface="Times New Roman" charset="0"/>
                <a:cs typeface="Times New Roman" charset="0"/>
              </a:rPr>
              <a:t> </a:t>
            </a:r>
            <a:r>
              <a:rPr lang="en-US" sz="1600">
                <a:latin typeface="Times New Roman" charset="0"/>
                <a:cs typeface="Times New Roman" charset="0"/>
              </a:rPr>
              <a:t>= 0</a:t>
            </a:r>
            <a:endParaRPr lang="en-US" sz="1600">
              <a:latin typeface="Times New Roman" charset="0"/>
            </a:endParaRPr>
          </a:p>
          <a:p>
            <a:pPr eaLnBrk="1" hangingPunct="1"/>
            <a:r>
              <a:rPr lang="en-US" sz="1600">
                <a:latin typeface="Times New Roman" charset="0"/>
              </a:rPr>
              <a:t>(2)  0 </a:t>
            </a:r>
            <a:r>
              <a:rPr lang="en-US" sz="1600" b="1">
                <a:latin typeface="Times New Roman" charset="0"/>
                <a:cs typeface="Times New Roman" charset="0"/>
              </a:rPr>
              <a:t>≤</a:t>
            </a:r>
            <a:r>
              <a:rPr lang="en-US" sz="1600">
                <a:latin typeface="Times New Roman" charset="0"/>
              </a:rPr>
              <a:t> </a:t>
            </a:r>
            <a:r>
              <a:rPr lang="el-GR" sz="1600" i="1">
                <a:latin typeface="Times New Roman" charset="0"/>
                <a:cs typeface="Times New Roman" charset="0"/>
              </a:rPr>
              <a:t>α</a:t>
            </a:r>
            <a:r>
              <a:rPr lang="en-US" sz="1600" i="1" baseline="-25000">
                <a:latin typeface="Times New Roman" charset="0"/>
                <a:cs typeface="Times New Roman" charset="0"/>
              </a:rPr>
              <a:t>i</a:t>
            </a:r>
            <a:r>
              <a:rPr lang="en-US" sz="1600" baseline="-25000">
                <a:latin typeface="Times New Roman" charset="0"/>
                <a:cs typeface="Times New Roman" charset="0"/>
              </a:rPr>
              <a:t> </a:t>
            </a:r>
            <a:r>
              <a:rPr lang="en-US" sz="1600" b="1">
                <a:latin typeface="Times New Roman" charset="0"/>
                <a:cs typeface="Times New Roman" charset="0"/>
              </a:rPr>
              <a:t>≤ </a:t>
            </a:r>
            <a:r>
              <a:rPr lang="en-US" sz="1600" i="1">
                <a:latin typeface="Times New Roman" charset="0"/>
                <a:cs typeface="Times New Roman" charset="0"/>
              </a:rPr>
              <a:t>C</a:t>
            </a:r>
            <a:r>
              <a:rPr lang="en-US" sz="1600">
                <a:latin typeface="Times New Roman" charset="0"/>
                <a:cs typeface="Times New Roman" charset="0"/>
              </a:rPr>
              <a:t> for all </a:t>
            </a:r>
            <a:r>
              <a:rPr lang="el-GR" sz="1600" i="1">
                <a:latin typeface="Times New Roman" charset="0"/>
                <a:cs typeface="Times New Roman" charset="0"/>
              </a:rPr>
              <a:t>α</a:t>
            </a:r>
            <a:r>
              <a:rPr lang="en-US" sz="1600" i="1" baseline="-25000">
                <a:latin typeface="Times New Roman" charset="0"/>
                <a:cs typeface="Times New Roman" charset="0"/>
              </a:rPr>
              <a:t>i</a:t>
            </a:r>
          </a:p>
        </p:txBody>
      </p:sp>
      <p:sp>
        <p:nvSpPr>
          <p:cNvPr id="40965" name="AutoShape 5"/>
          <p:cNvSpPr>
            <a:spLocks noChangeArrowheads="1"/>
          </p:cNvSpPr>
          <p:nvPr/>
        </p:nvSpPr>
        <p:spPr bwMode="auto">
          <a:xfrm>
            <a:off x="2905125" y="5457825"/>
            <a:ext cx="419100" cy="323850"/>
          </a:xfrm>
          <a:prstGeom prst="roundRect">
            <a:avLst>
              <a:gd name="adj" fmla="val 16667"/>
            </a:avLst>
          </a:prstGeom>
          <a:noFill/>
          <a:ln w="952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966" name="Text Box 6"/>
          <p:cNvSpPr txBox="1">
            <a:spLocks noChangeArrowheads="1"/>
          </p:cNvSpPr>
          <p:nvPr/>
        </p:nvSpPr>
        <p:spPr bwMode="auto">
          <a:xfrm>
            <a:off x="5372100" y="5105400"/>
            <a:ext cx="2343150" cy="482600"/>
          </a:xfrm>
          <a:prstGeom prst="rect">
            <a:avLst/>
          </a:prstGeom>
          <a:noFill/>
          <a:ln w="254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i="1">
                <a:latin typeface="Times New Roman" charset="0"/>
              </a:rPr>
              <a:t>f</a:t>
            </a:r>
            <a:r>
              <a:rPr lang="en-US" sz="2000">
                <a:latin typeface="Times New Roman" charset="0"/>
              </a:rPr>
              <a:t>(</a:t>
            </a:r>
            <a:r>
              <a:rPr lang="en-US" sz="2000" b="1">
                <a:latin typeface="Times New Roman" charset="0"/>
              </a:rPr>
              <a:t>x</a:t>
            </a:r>
            <a:r>
              <a:rPr lang="en-US" sz="2000">
                <a:latin typeface="Times New Roman" charset="0"/>
              </a:rPr>
              <a:t>) = </a:t>
            </a:r>
            <a:r>
              <a:rPr lang="el-GR">
                <a:latin typeface="Times New Roman" charset="0"/>
                <a:cs typeface="Times New Roman" charset="0"/>
              </a:rPr>
              <a:t>Σ</a:t>
            </a:r>
            <a:r>
              <a:rPr lang="el-GR" sz="2000" i="1">
                <a:latin typeface="Times New Roman" charset="0"/>
                <a:cs typeface="Times New Roman" charset="0"/>
              </a:rPr>
              <a:t>α</a:t>
            </a:r>
            <a:r>
              <a:rPr lang="en-US" sz="2000" i="1" baseline="-25000">
                <a:latin typeface="Times New Roman" charset="0"/>
                <a:cs typeface="Times New Roman" charset="0"/>
              </a:rPr>
              <a:t>i</a:t>
            </a:r>
            <a:r>
              <a:rPr lang="en-US" sz="2000" i="1">
                <a:latin typeface="Times New Roman" charset="0"/>
                <a:cs typeface="Times New Roman" charset="0"/>
              </a:rPr>
              <a:t>y</a:t>
            </a:r>
            <a:r>
              <a:rPr lang="en-US" sz="2000" i="1" baseline="-25000">
                <a:latin typeface="Times New Roman" charset="0"/>
                <a:cs typeface="Times New Roman" charset="0"/>
              </a:rPr>
              <a:t>i</a:t>
            </a:r>
            <a:r>
              <a:rPr lang="en-US" sz="2000" b="1">
                <a:latin typeface="Times New Roman" charset="0"/>
              </a:rPr>
              <a:t>x</a:t>
            </a:r>
            <a:r>
              <a:rPr lang="en-US" sz="2000" b="1" baseline="-25000">
                <a:latin typeface="Times New Roman" charset="0"/>
              </a:rPr>
              <a:t>i</a:t>
            </a:r>
            <a:r>
              <a:rPr lang="en-US" sz="2000" b="1" baseline="30000">
                <a:latin typeface="Times New Roman" charset="0"/>
              </a:rPr>
              <a:t>T</a:t>
            </a:r>
            <a:r>
              <a:rPr lang="en-US" sz="2000" b="1">
                <a:latin typeface="Times New Roman" charset="0"/>
              </a:rPr>
              <a:t>x + </a:t>
            </a:r>
            <a:r>
              <a:rPr lang="en-US" sz="2000" i="1">
                <a:latin typeface="Times New Roman" charset="0"/>
              </a:rPr>
              <a:t>b</a:t>
            </a:r>
          </a:p>
        </p:txBody>
      </p:sp>
      <p:sp>
        <p:nvSpPr>
          <p:cNvPr id="40967" name="AutoShape 7"/>
          <p:cNvSpPr>
            <a:spLocks noChangeArrowheads="1"/>
          </p:cNvSpPr>
          <p:nvPr/>
        </p:nvSpPr>
        <p:spPr bwMode="auto">
          <a:xfrm>
            <a:off x="6638925" y="5219700"/>
            <a:ext cx="438150" cy="323850"/>
          </a:xfrm>
          <a:prstGeom prst="roundRect">
            <a:avLst>
              <a:gd name="adj" fmla="val 16667"/>
            </a:avLst>
          </a:prstGeom>
          <a:noFill/>
          <a:ln w="952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968"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15.2.1</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5ADF4270-910B-DE41-B4E7-FDD5FC7219F0}" type="slidenum">
              <a:rPr lang="en-US" sz="1200">
                <a:solidFill>
                  <a:srgbClr val="898989"/>
                </a:solidFill>
                <a:latin typeface="Calibri" charset="0"/>
              </a:rPr>
              <a:pPr eaLnBrk="1" hangingPunct="1"/>
              <a:t>21</a:t>
            </a:fld>
            <a:endParaRPr lang="en-US" sz="1200">
              <a:solidFill>
                <a:srgbClr val="898989"/>
              </a:solidFill>
              <a:latin typeface="Calibri" charset="0"/>
            </a:endParaRPr>
          </a:p>
        </p:txBody>
      </p:sp>
      <p:sp>
        <p:nvSpPr>
          <p:cNvPr id="4198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Non-linear SVMs</a:t>
            </a:r>
          </a:p>
        </p:txBody>
      </p:sp>
      <p:sp>
        <p:nvSpPr>
          <p:cNvPr id="41987" name="Rectangle 3"/>
          <p:cNvSpPr>
            <a:spLocks noGrp="1" noChangeArrowheads="1"/>
          </p:cNvSpPr>
          <p:nvPr>
            <p:ph type="body" idx="1"/>
          </p:nvPr>
        </p:nvSpPr>
        <p:spPr/>
        <p:txBody>
          <a:bodyPr/>
          <a:lstStyle/>
          <a:p>
            <a:pPr eaLnBrk="1" hangingPunct="1"/>
            <a:r>
              <a:rPr lang="en-US" sz="2000">
                <a:latin typeface="Calibri" charset="0"/>
                <a:ea typeface="ＭＳ Ｐゴシック" charset="0"/>
                <a:cs typeface="ＭＳ Ｐゴシック" charset="0"/>
              </a:rPr>
              <a:t>Datasets that are linearly separable (with some noise) work out great:</a:t>
            </a:r>
          </a:p>
          <a:p>
            <a:pPr eaLnBrk="1" hangingPunct="1"/>
            <a:endParaRPr lang="en-US" sz="1800">
              <a:latin typeface="Calibri" charset="0"/>
              <a:ea typeface="ＭＳ Ｐゴシック" charset="0"/>
              <a:cs typeface="ＭＳ Ｐゴシック" charset="0"/>
            </a:endParaRPr>
          </a:p>
          <a:p>
            <a:pPr eaLnBrk="1" hangingPunct="1"/>
            <a:endParaRPr lang="en-US" sz="1800">
              <a:latin typeface="Calibri" charset="0"/>
              <a:ea typeface="ＭＳ Ｐゴシック" charset="0"/>
              <a:cs typeface="ＭＳ Ｐゴシック" charset="0"/>
            </a:endParaRPr>
          </a:p>
          <a:p>
            <a:pPr eaLnBrk="1" hangingPunct="1"/>
            <a:endParaRPr lang="en-US" sz="1800">
              <a:latin typeface="Calibri" charset="0"/>
              <a:ea typeface="ＭＳ Ｐゴシック" charset="0"/>
              <a:cs typeface="ＭＳ Ｐゴシック" charset="0"/>
            </a:endParaRPr>
          </a:p>
          <a:p>
            <a:pPr eaLnBrk="1" hangingPunct="1"/>
            <a:r>
              <a:rPr lang="en-US" sz="2000">
                <a:latin typeface="Calibri" charset="0"/>
                <a:ea typeface="ＭＳ Ｐゴシック" charset="0"/>
                <a:cs typeface="ＭＳ Ｐゴシック" charset="0"/>
              </a:rPr>
              <a:t>But what are we going to do if the dataset is just too hard? </a:t>
            </a:r>
          </a:p>
          <a:p>
            <a:pPr eaLnBrk="1" hangingPunct="1"/>
            <a:endParaRPr lang="en-US" sz="1800">
              <a:latin typeface="Calibri" charset="0"/>
              <a:ea typeface="ＭＳ Ｐゴシック" charset="0"/>
              <a:cs typeface="ＭＳ Ｐゴシック" charset="0"/>
            </a:endParaRPr>
          </a:p>
          <a:p>
            <a:pPr eaLnBrk="1" hangingPunct="1"/>
            <a:endParaRPr lang="en-US" sz="1800">
              <a:latin typeface="Calibri" charset="0"/>
              <a:ea typeface="ＭＳ Ｐゴシック" charset="0"/>
              <a:cs typeface="ＭＳ Ｐゴシック" charset="0"/>
            </a:endParaRPr>
          </a:p>
          <a:p>
            <a:pPr eaLnBrk="1" hangingPunct="1"/>
            <a:r>
              <a:rPr lang="en-US" sz="2000">
                <a:latin typeface="Calibri" charset="0"/>
                <a:ea typeface="ＭＳ Ｐゴシック" charset="0"/>
                <a:cs typeface="ＭＳ Ｐゴシック" charset="0"/>
              </a:rPr>
              <a:t>How about … mapping data to a higher-dimensional space:</a:t>
            </a:r>
          </a:p>
        </p:txBody>
      </p:sp>
      <p:sp>
        <p:nvSpPr>
          <p:cNvPr id="41988" name="Line 4"/>
          <p:cNvSpPr>
            <a:spLocks noChangeShapeType="1"/>
          </p:cNvSpPr>
          <p:nvPr/>
        </p:nvSpPr>
        <p:spPr bwMode="auto">
          <a:xfrm>
            <a:off x="1781175" y="6191250"/>
            <a:ext cx="3962400" cy="0"/>
          </a:xfrm>
          <a:prstGeom prst="line">
            <a:avLst/>
          </a:prstGeom>
          <a:noFill/>
          <a:ln w="2540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1989" name="AutoShape 5"/>
          <p:cNvSpPr>
            <a:spLocks noChangeArrowheads="1"/>
          </p:cNvSpPr>
          <p:nvPr/>
        </p:nvSpPr>
        <p:spPr bwMode="auto">
          <a:xfrm>
            <a:off x="2281238" y="51704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1990" name="Line 6"/>
          <p:cNvSpPr>
            <a:spLocks noChangeShapeType="1"/>
          </p:cNvSpPr>
          <p:nvPr/>
        </p:nvSpPr>
        <p:spPr bwMode="auto">
          <a:xfrm>
            <a:off x="3590925" y="6134100"/>
            <a:ext cx="0" cy="114300"/>
          </a:xfrm>
          <a:prstGeom prst="line">
            <a:avLst/>
          </a:prstGeom>
          <a:noFill/>
          <a:ln w="952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1" name="Text Box 7"/>
          <p:cNvSpPr txBox="1">
            <a:spLocks noChangeArrowheads="1"/>
          </p:cNvSpPr>
          <p:nvPr/>
        </p:nvSpPr>
        <p:spPr bwMode="auto">
          <a:xfrm>
            <a:off x="3448050" y="6162675"/>
            <a:ext cx="3429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a:latin typeface="Times New Roman" charset="0"/>
              </a:rPr>
              <a:t>0</a:t>
            </a:r>
          </a:p>
        </p:txBody>
      </p:sp>
      <p:sp>
        <p:nvSpPr>
          <p:cNvPr id="41992" name="AutoShape 8"/>
          <p:cNvSpPr>
            <a:spLocks noChangeArrowheads="1"/>
          </p:cNvSpPr>
          <p:nvPr/>
        </p:nvSpPr>
        <p:spPr bwMode="auto">
          <a:xfrm>
            <a:off x="2605088" y="56467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1993" name="AutoShape 9"/>
          <p:cNvSpPr>
            <a:spLocks noChangeArrowheads="1"/>
          </p:cNvSpPr>
          <p:nvPr/>
        </p:nvSpPr>
        <p:spPr bwMode="auto">
          <a:xfrm>
            <a:off x="3062288" y="596106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1994" name="AutoShape 10"/>
          <p:cNvSpPr>
            <a:spLocks noChangeArrowheads="1"/>
          </p:cNvSpPr>
          <p:nvPr/>
        </p:nvSpPr>
        <p:spPr bwMode="auto">
          <a:xfrm>
            <a:off x="3290888" y="605631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1995" name="AutoShape 11"/>
          <p:cNvSpPr>
            <a:spLocks noChangeArrowheads="1"/>
          </p:cNvSpPr>
          <p:nvPr/>
        </p:nvSpPr>
        <p:spPr bwMode="auto">
          <a:xfrm>
            <a:off x="4129088" y="59705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1996" name="AutoShape 12"/>
          <p:cNvSpPr>
            <a:spLocks noChangeArrowheads="1"/>
          </p:cNvSpPr>
          <p:nvPr/>
        </p:nvSpPr>
        <p:spPr bwMode="auto">
          <a:xfrm>
            <a:off x="4357688" y="5789613"/>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1997" name="AutoShape 13"/>
          <p:cNvSpPr>
            <a:spLocks noChangeArrowheads="1"/>
          </p:cNvSpPr>
          <p:nvPr/>
        </p:nvSpPr>
        <p:spPr bwMode="auto">
          <a:xfrm>
            <a:off x="3938588" y="6037263"/>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1998" name="AutoShape 14"/>
          <p:cNvSpPr>
            <a:spLocks noChangeArrowheads="1"/>
          </p:cNvSpPr>
          <p:nvPr/>
        </p:nvSpPr>
        <p:spPr bwMode="auto">
          <a:xfrm>
            <a:off x="4738688" y="546576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1999" name="AutoShape 15"/>
          <p:cNvSpPr>
            <a:spLocks noChangeArrowheads="1"/>
          </p:cNvSpPr>
          <p:nvPr/>
        </p:nvSpPr>
        <p:spPr bwMode="auto">
          <a:xfrm>
            <a:off x="5024438" y="516096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00" name="AutoShape 16"/>
          <p:cNvSpPr>
            <a:spLocks noChangeArrowheads="1"/>
          </p:cNvSpPr>
          <p:nvPr/>
        </p:nvSpPr>
        <p:spPr bwMode="auto">
          <a:xfrm>
            <a:off x="5443538" y="46370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01" name="Line 17"/>
          <p:cNvSpPr>
            <a:spLocks noChangeShapeType="1"/>
          </p:cNvSpPr>
          <p:nvPr/>
        </p:nvSpPr>
        <p:spPr bwMode="auto">
          <a:xfrm flipV="1">
            <a:off x="3590925" y="4743450"/>
            <a:ext cx="0" cy="1485900"/>
          </a:xfrm>
          <a:prstGeom prst="line">
            <a:avLst/>
          </a:prstGeom>
          <a:noFill/>
          <a:ln w="2540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2002" name="Text Box 18"/>
          <p:cNvSpPr txBox="1">
            <a:spLocks noChangeArrowheads="1"/>
          </p:cNvSpPr>
          <p:nvPr/>
        </p:nvSpPr>
        <p:spPr bwMode="auto">
          <a:xfrm>
            <a:off x="3590925" y="4562475"/>
            <a:ext cx="4572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i="1">
                <a:latin typeface="Times New Roman" charset="0"/>
              </a:rPr>
              <a:t>x</a:t>
            </a:r>
            <a:r>
              <a:rPr lang="en-US" sz="1800" i="1" baseline="30000">
                <a:latin typeface="Times New Roman" charset="0"/>
              </a:rPr>
              <a:t>2</a:t>
            </a:r>
          </a:p>
        </p:txBody>
      </p:sp>
      <p:sp>
        <p:nvSpPr>
          <p:cNvPr id="42003" name="Text Box 19"/>
          <p:cNvSpPr txBox="1">
            <a:spLocks noChangeArrowheads="1"/>
          </p:cNvSpPr>
          <p:nvPr/>
        </p:nvSpPr>
        <p:spPr bwMode="auto">
          <a:xfrm>
            <a:off x="5676900" y="6096000"/>
            <a:ext cx="4572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i="1">
                <a:latin typeface="Times New Roman" charset="0"/>
              </a:rPr>
              <a:t>x</a:t>
            </a:r>
            <a:endParaRPr lang="en-US" sz="1800" i="1" baseline="30000">
              <a:latin typeface="Times New Roman" charset="0"/>
            </a:endParaRPr>
          </a:p>
        </p:txBody>
      </p:sp>
      <p:sp>
        <p:nvSpPr>
          <p:cNvPr id="42004" name="Line 21"/>
          <p:cNvSpPr>
            <a:spLocks noChangeShapeType="1"/>
          </p:cNvSpPr>
          <p:nvPr/>
        </p:nvSpPr>
        <p:spPr bwMode="auto">
          <a:xfrm>
            <a:off x="1676400" y="3743325"/>
            <a:ext cx="3962400" cy="0"/>
          </a:xfrm>
          <a:prstGeom prst="line">
            <a:avLst/>
          </a:prstGeom>
          <a:noFill/>
          <a:ln w="2540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2005" name="AutoShape 22"/>
          <p:cNvSpPr>
            <a:spLocks noChangeArrowheads="1"/>
          </p:cNvSpPr>
          <p:nvPr/>
        </p:nvSpPr>
        <p:spPr bwMode="auto">
          <a:xfrm>
            <a:off x="21193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06" name="Line 23"/>
          <p:cNvSpPr>
            <a:spLocks noChangeShapeType="1"/>
          </p:cNvSpPr>
          <p:nvPr/>
        </p:nvSpPr>
        <p:spPr bwMode="auto">
          <a:xfrm>
            <a:off x="3486150" y="3686175"/>
            <a:ext cx="0" cy="11430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7" name="Text Box 24"/>
          <p:cNvSpPr txBox="1">
            <a:spLocks noChangeArrowheads="1"/>
          </p:cNvSpPr>
          <p:nvPr/>
        </p:nvSpPr>
        <p:spPr bwMode="auto">
          <a:xfrm>
            <a:off x="3343275" y="3743325"/>
            <a:ext cx="3429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a:latin typeface="Times New Roman" charset="0"/>
              </a:rPr>
              <a:t>0</a:t>
            </a:r>
          </a:p>
        </p:txBody>
      </p:sp>
      <p:sp>
        <p:nvSpPr>
          <p:cNvPr id="42008" name="AutoShape 25"/>
          <p:cNvSpPr>
            <a:spLocks noChangeArrowheads="1"/>
          </p:cNvSpPr>
          <p:nvPr/>
        </p:nvSpPr>
        <p:spPr bwMode="auto">
          <a:xfrm>
            <a:off x="2481263" y="369411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09" name="AutoShape 26"/>
          <p:cNvSpPr>
            <a:spLocks noChangeArrowheads="1"/>
          </p:cNvSpPr>
          <p:nvPr/>
        </p:nvSpPr>
        <p:spPr bwMode="auto">
          <a:xfrm>
            <a:off x="29575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10" name="AutoShape 27"/>
          <p:cNvSpPr>
            <a:spLocks noChangeArrowheads="1"/>
          </p:cNvSpPr>
          <p:nvPr/>
        </p:nvSpPr>
        <p:spPr bwMode="auto">
          <a:xfrm>
            <a:off x="316706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11" name="AutoShape 28"/>
          <p:cNvSpPr>
            <a:spLocks noChangeArrowheads="1"/>
          </p:cNvSpPr>
          <p:nvPr/>
        </p:nvSpPr>
        <p:spPr bwMode="auto">
          <a:xfrm>
            <a:off x="4024313"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2012" name="AutoShape 29"/>
          <p:cNvSpPr>
            <a:spLocks noChangeArrowheads="1"/>
          </p:cNvSpPr>
          <p:nvPr/>
        </p:nvSpPr>
        <p:spPr bwMode="auto">
          <a:xfrm>
            <a:off x="4252913"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2013" name="AutoShape 30"/>
          <p:cNvSpPr>
            <a:spLocks noChangeArrowheads="1"/>
          </p:cNvSpPr>
          <p:nvPr/>
        </p:nvSpPr>
        <p:spPr bwMode="auto">
          <a:xfrm>
            <a:off x="3890963"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2014" name="AutoShape 31"/>
          <p:cNvSpPr>
            <a:spLocks noChangeArrowheads="1"/>
          </p:cNvSpPr>
          <p:nvPr/>
        </p:nvSpPr>
        <p:spPr bwMode="auto">
          <a:xfrm>
            <a:off x="46339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15" name="AutoShape 32"/>
          <p:cNvSpPr>
            <a:spLocks noChangeArrowheads="1"/>
          </p:cNvSpPr>
          <p:nvPr/>
        </p:nvSpPr>
        <p:spPr bwMode="auto">
          <a:xfrm>
            <a:off x="48625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16" name="AutoShape 33"/>
          <p:cNvSpPr>
            <a:spLocks noChangeArrowheads="1"/>
          </p:cNvSpPr>
          <p:nvPr/>
        </p:nvSpPr>
        <p:spPr bwMode="auto">
          <a:xfrm>
            <a:off x="5357813" y="369411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17" name="Text Box 34"/>
          <p:cNvSpPr txBox="1">
            <a:spLocks noChangeArrowheads="1"/>
          </p:cNvSpPr>
          <p:nvPr/>
        </p:nvSpPr>
        <p:spPr bwMode="auto">
          <a:xfrm>
            <a:off x="5505450" y="3686175"/>
            <a:ext cx="4572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i="1">
                <a:latin typeface="Times New Roman" charset="0"/>
              </a:rPr>
              <a:t>x</a:t>
            </a:r>
            <a:endParaRPr lang="en-US" sz="1800" i="1" baseline="30000">
              <a:latin typeface="Times New Roman" charset="0"/>
            </a:endParaRPr>
          </a:p>
        </p:txBody>
      </p:sp>
      <p:sp>
        <p:nvSpPr>
          <p:cNvPr id="42018" name="Line 36"/>
          <p:cNvSpPr>
            <a:spLocks noChangeShapeType="1"/>
          </p:cNvSpPr>
          <p:nvPr/>
        </p:nvSpPr>
        <p:spPr bwMode="auto">
          <a:xfrm>
            <a:off x="1676400" y="2314575"/>
            <a:ext cx="3962400" cy="0"/>
          </a:xfrm>
          <a:prstGeom prst="line">
            <a:avLst/>
          </a:prstGeom>
          <a:noFill/>
          <a:ln w="2540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2019" name="AutoShape 37"/>
          <p:cNvSpPr>
            <a:spLocks noChangeArrowheads="1"/>
          </p:cNvSpPr>
          <p:nvPr/>
        </p:nvSpPr>
        <p:spPr bwMode="auto">
          <a:xfrm>
            <a:off x="2119313" y="22748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20" name="Line 38"/>
          <p:cNvSpPr>
            <a:spLocks noChangeShapeType="1"/>
          </p:cNvSpPr>
          <p:nvPr/>
        </p:nvSpPr>
        <p:spPr bwMode="auto">
          <a:xfrm>
            <a:off x="3486150" y="2257425"/>
            <a:ext cx="0" cy="11430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1" name="Text Box 39"/>
          <p:cNvSpPr txBox="1">
            <a:spLocks noChangeArrowheads="1"/>
          </p:cNvSpPr>
          <p:nvPr/>
        </p:nvSpPr>
        <p:spPr bwMode="auto">
          <a:xfrm>
            <a:off x="3343275" y="2314575"/>
            <a:ext cx="3429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a:latin typeface="Times New Roman" charset="0"/>
              </a:rPr>
              <a:t>0</a:t>
            </a:r>
          </a:p>
        </p:txBody>
      </p:sp>
      <p:sp>
        <p:nvSpPr>
          <p:cNvPr id="42022" name="AutoShape 40"/>
          <p:cNvSpPr>
            <a:spLocks noChangeArrowheads="1"/>
          </p:cNvSpPr>
          <p:nvPr/>
        </p:nvSpPr>
        <p:spPr bwMode="auto">
          <a:xfrm>
            <a:off x="2481263" y="226536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23" name="AutoShape 41"/>
          <p:cNvSpPr>
            <a:spLocks noChangeArrowheads="1"/>
          </p:cNvSpPr>
          <p:nvPr/>
        </p:nvSpPr>
        <p:spPr bwMode="auto">
          <a:xfrm>
            <a:off x="2957513" y="22748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24" name="AutoShape 42"/>
          <p:cNvSpPr>
            <a:spLocks noChangeArrowheads="1"/>
          </p:cNvSpPr>
          <p:nvPr/>
        </p:nvSpPr>
        <p:spPr bwMode="auto">
          <a:xfrm>
            <a:off x="3167063" y="22748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2025" name="AutoShape 43"/>
          <p:cNvSpPr>
            <a:spLocks noChangeArrowheads="1"/>
          </p:cNvSpPr>
          <p:nvPr/>
        </p:nvSpPr>
        <p:spPr bwMode="auto">
          <a:xfrm>
            <a:off x="4024313" y="22748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2026" name="AutoShape 44"/>
          <p:cNvSpPr>
            <a:spLocks noChangeArrowheads="1"/>
          </p:cNvSpPr>
          <p:nvPr/>
        </p:nvSpPr>
        <p:spPr bwMode="auto">
          <a:xfrm>
            <a:off x="4252913" y="22748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2027" name="AutoShape 45"/>
          <p:cNvSpPr>
            <a:spLocks noChangeArrowheads="1"/>
          </p:cNvSpPr>
          <p:nvPr/>
        </p:nvSpPr>
        <p:spPr bwMode="auto">
          <a:xfrm>
            <a:off x="3890963" y="22748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2028" name="Line 46"/>
          <p:cNvSpPr>
            <a:spLocks noChangeShapeType="1"/>
          </p:cNvSpPr>
          <p:nvPr/>
        </p:nvSpPr>
        <p:spPr bwMode="auto">
          <a:xfrm>
            <a:off x="3600450" y="2066925"/>
            <a:ext cx="0" cy="55245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9" name="Oval 47"/>
          <p:cNvSpPr>
            <a:spLocks noChangeArrowheads="1"/>
          </p:cNvSpPr>
          <p:nvPr/>
        </p:nvSpPr>
        <p:spPr bwMode="auto">
          <a:xfrm>
            <a:off x="3817938" y="2211388"/>
            <a:ext cx="228600" cy="219075"/>
          </a:xfrm>
          <a:prstGeom prst="ellipse">
            <a:avLst/>
          </a:prstGeom>
          <a:noFill/>
          <a:ln w="190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030" name="Oval 48"/>
          <p:cNvSpPr>
            <a:spLocks noChangeArrowheads="1"/>
          </p:cNvSpPr>
          <p:nvPr/>
        </p:nvSpPr>
        <p:spPr bwMode="auto">
          <a:xfrm>
            <a:off x="3103563" y="2201863"/>
            <a:ext cx="228600" cy="219075"/>
          </a:xfrm>
          <a:prstGeom prst="ellipse">
            <a:avLst/>
          </a:pr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031" name="Line 49"/>
          <p:cNvSpPr>
            <a:spLocks noChangeShapeType="1"/>
          </p:cNvSpPr>
          <p:nvPr/>
        </p:nvSpPr>
        <p:spPr bwMode="auto">
          <a:xfrm flipH="1" flipV="1">
            <a:off x="3929063" y="2038350"/>
            <a:ext cx="9525" cy="5984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2" name="Line 50"/>
          <p:cNvSpPr>
            <a:spLocks noChangeShapeType="1"/>
          </p:cNvSpPr>
          <p:nvPr/>
        </p:nvSpPr>
        <p:spPr bwMode="auto">
          <a:xfrm flipH="1" flipV="1">
            <a:off x="3214688" y="2038350"/>
            <a:ext cx="9525" cy="5984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3" name="Text Box 51"/>
          <p:cNvSpPr txBox="1">
            <a:spLocks noChangeArrowheads="1"/>
          </p:cNvSpPr>
          <p:nvPr/>
        </p:nvSpPr>
        <p:spPr bwMode="auto">
          <a:xfrm>
            <a:off x="5543550" y="2238375"/>
            <a:ext cx="4572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i="1">
                <a:latin typeface="Times New Roman" charset="0"/>
              </a:rPr>
              <a:t>x</a:t>
            </a:r>
            <a:endParaRPr lang="en-US" sz="1800" i="1" baseline="30000">
              <a:latin typeface="Times New Roman" charset="0"/>
            </a:endParaRPr>
          </a:p>
        </p:txBody>
      </p:sp>
      <p:sp>
        <p:nvSpPr>
          <p:cNvPr id="42034" name="Line 52"/>
          <p:cNvSpPr>
            <a:spLocks noChangeShapeType="1"/>
          </p:cNvSpPr>
          <p:nvPr/>
        </p:nvSpPr>
        <p:spPr bwMode="auto">
          <a:xfrm flipV="1">
            <a:off x="2952750" y="5048250"/>
            <a:ext cx="3181350" cy="1295400"/>
          </a:xfrm>
          <a:prstGeom prst="line">
            <a:avLst/>
          </a:prstGeom>
          <a:noFill/>
          <a:ln w="22225">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5" name="Line 53"/>
          <p:cNvSpPr>
            <a:spLocks noChangeShapeType="1"/>
          </p:cNvSpPr>
          <p:nvPr/>
        </p:nvSpPr>
        <p:spPr bwMode="auto">
          <a:xfrm flipV="1">
            <a:off x="2947988" y="4972050"/>
            <a:ext cx="3114675" cy="12842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6" name="Line 54"/>
          <p:cNvSpPr>
            <a:spLocks noChangeShapeType="1"/>
          </p:cNvSpPr>
          <p:nvPr/>
        </p:nvSpPr>
        <p:spPr bwMode="auto">
          <a:xfrm flipV="1">
            <a:off x="3062288" y="5143500"/>
            <a:ext cx="3057525" cy="1246188"/>
          </a:xfrm>
          <a:prstGeom prst="line">
            <a:avLst/>
          </a:prstGeom>
          <a:noFill/>
          <a:ln w="19050" cap="rnd">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7" name="Oval 55"/>
          <p:cNvSpPr>
            <a:spLocks noChangeArrowheads="1"/>
          </p:cNvSpPr>
          <p:nvPr/>
        </p:nvSpPr>
        <p:spPr bwMode="auto">
          <a:xfrm>
            <a:off x="4675188" y="5402263"/>
            <a:ext cx="228600" cy="219075"/>
          </a:xfrm>
          <a:prstGeom prst="ellipse">
            <a:avLst/>
          </a:pr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038" name="Oval 56"/>
          <p:cNvSpPr>
            <a:spLocks noChangeArrowheads="1"/>
          </p:cNvSpPr>
          <p:nvPr/>
        </p:nvSpPr>
        <p:spPr bwMode="auto">
          <a:xfrm>
            <a:off x="4284663" y="5716588"/>
            <a:ext cx="228600" cy="219075"/>
          </a:xfrm>
          <a:prstGeom prst="ellipse">
            <a:avLst/>
          </a:prstGeom>
          <a:noFill/>
          <a:ln w="190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039" name="Oval 57"/>
          <p:cNvSpPr>
            <a:spLocks noChangeArrowheads="1"/>
          </p:cNvSpPr>
          <p:nvPr/>
        </p:nvSpPr>
        <p:spPr bwMode="auto">
          <a:xfrm>
            <a:off x="3217863" y="5992813"/>
            <a:ext cx="228600" cy="219075"/>
          </a:xfrm>
          <a:prstGeom prst="ellipse">
            <a:avLst/>
          </a:pr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040"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15.2.3</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51E981F7-9137-8240-AA5A-97A27B517EFE}" type="slidenum">
              <a:rPr lang="en-US" sz="1200">
                <a:solidFill>
                  <a:srgbClr val="898989"/>
                </a:solidFill>
                <a:latin typeface="Calibri" charset="0"/>
              </a:rPr>
              <a:pPr eaLnBrk="1" hangingPunct="1"/>
              <a:t>22</a:t>
            </a:fld>
            <a:endParaRPr lang="en-US" sz="1200">
              <a:solidFill>
                <a:srgbClr val="898989"/>
              </a:solidFill>
              <a:latin typeface="Calibri" charset="0"/>
            </a:endParaRPr>
          </a:p>
        </p:txBody>
      </p:sp>
      <p:sp>
        <p:nvSpPr>
          <p:cNvPr id="4301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Non-linear SVMs:  Feature spaces</a:t>
            </a:r>
          </a:p>
        </p:txBody>
      </p:sp>
      <p:sp>
        <p:nvSpPr>
          <p:cNvPr id="43011"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General idea:   the original feature space </a:t>
            </a:r>
            <a:r>
              <a:rPr lang="en-US" dirty="0" smtClean="0">
                <a:latin typeface="Calibri" charset="0"/>
                <a:ea typeface="ＭＳ Ｐゴシック" charset="0"/>
                <a:cs typeface="ＭＳ Ｐゴシック" charset="0"/>
              </a:rPr>
              <a:t>can </a:t>
            </a:r>
            <a:r>
              <a:rPr lang="en-US" dirty="0">
                <a:latin typeface="Calibri" charset="0"/>
                <a:ea typeface="ＭＳ Ｐゴシック" charset="0"/>
                <a:cs typeface="ＭＳ Ｐゴシック" charset="0"/>
              </a:rPr>
              <a:t>be mapped to some higher-dimensional feature space where the training set is separable:</a:t>
            </a:r>
          </a:p>
        </p:txBody>
      </p:sp>
      <p:sp>
        <p:nvSpPr>
          <p:cNvPr id="43012" name="Line 4"/>
          <p:cNvSpPr>
            <a:spLocks noChangeShapeType="1"/>
          </p:cNvSpPr>
          <p:nvPr/>
        </p:nvSpPr>
        <p:spPr bwMode="auto">
          <a:xfrm flipV="1">
            <a:off x="2068513" y="3244850"/>
            <a:ext cx="0" cy="304165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3013" name="Line 5"/>
          <p:cNvSpPr>
            <a:spLocks noChangeShapeType="1"/>
          </p:cNvSpPr>
          <p:nvPr/>
        </p:nvSpPr>
        <p:spPr bwMode="auto">
          <a:xfrm flipV="1">
            <a:off x="447675" y="4856163"/>
            <a:ext cx="3319463"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3014" name="AutoShape 6"/>
          <p:cNvSpPr>
            <a:spLocks noChangeArrowheads="1"/>
          </p:cNvSpPr>
          <p:nvPr/>
        </p:nvSpPr>
        <p:spPr bwMode="auto">
          <a:xfrm>
            <a:off x="2098675" y="40767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15" name="AutoShape 7"/>
          <p:cNvSpPr>
            <a:spLocks noChangeArrowheads="1"/>
          </p:cNvSpPr>
          <p:nvPr/>
        </p:nvSpPr>
        <p:spPr bwMode="auto">
          <a:xfrm>
            <a:off x="1524000" y="44338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16" name="AutoShape 8"/>
          <p:cNvSpPr>
            <a:spLocks noChangeArrowheads="1"/>
          </p:cNvSpPr>
          <p:nvPr/>
        </p:nvSpPr>
        <p:spPr bwMode="auto">
          <a:xfrm>
            <a:off x="1676400" y="49799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17" name="AutoShape 9"/>
          <p:cNvSpPr>
            <a:spLocks noChangeArrowheads="1"/>
          </p:cNvSpPr>
          <p:nvPr/>
        </p:nvSpPr>
        <p:spPr bwMode="auto">
          <a:xfrm>
            <a:off x="2209800" y="54562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18" name="AutoShape 10"/>
          <p:cNvSpPr>
            <a:spLocks noChangeArrowheads="1"/>
          </p:cNvSpPr>
          <p:nvPr/>
        </p:nvSpPr>
        <p:spPr bwMode="auto">
          <a:xfrm>
            <a:off x="1790700" y="41227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19" name="AutoShape 11"/>
          <p:cNvSpPr>
            <a:spLocks noChangeArrowheads="1"/>
          </p:cNvSpPr>
          <p:nvPr/>
        </p:nvSpPr>
        <p:spPr bwMode="auto">
          <a:xfrm>
            <a:off x="1295400" y="47513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20" name="AutoShape 12"/>
          <p:cNvSpPr>
            <a:spLocks noChangeArrowheads="1"/>
          </p:cNvSpPr>
          <p:nvPr/>
        </p:nvSpPr>
        <p:spPr bwMode="auto">
          <a:xfrm>
            <a:off x="1714500" y="54943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21" name="AutoShape 13"/>
          <p:cNvSpPr>
            <a:spLocks noChangeArrowheads="1"/>
          </p:cNvSpPr>
          <p:nvPr/>
        </p:nvSpPr>
        <p:spPr bwMode="auto">
          <a:xfrm>
            <a:off x="2209800" y="45227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22" name="AutoShape 14"/>
          <p:cNvSpPr>
            <a:spLocks noChangeArrowheads="1"/>
          </p:cNvSpPr>
          <p:nvPr/>
        </p:nvSpPr>
        <p:spPr bwMode="auto">
          <a:xfrm>
            <a:off x="3111500" y="45100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23" name="AutoShape 15"/>
          <p:cNvSpPr>
            <a:spLocks noChangeArrowheads="1"/>
          </p:cNvSpPr>
          <p:nvPr/>
        </p:nvSpPr>
        <p:spPr bwMode="auto">
          <a:xfrm>
            <a:off x="2971800" y="57229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24" name="AutoShape 16"/>
          <p:cNvSpPr>
            <a:spLocks noChangeArrowheads="1"/>
          </p:cNvSpPr>
          <p:nvPr/>
        </p:nvSpPr>
        <p:spPr bwMode="auto">
          <a:xfrm>
            <a:off x="723900" y="46370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25" name="AutoShape 17"/>
          <p:cNvSpPr>
            <a:spLocks noChangeArrowheads="1"/>
          </p:cNvSpPr>
          <p:nvPr/>
        </p:nvSpPr>
        <p:spPr bwMode="auto">
          <a:xfrm>
            <a:off x="2235200" y="60912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26" name="AutoShape 18"/>
          <p:cNvSpPr>
            <a:spLocks noChangeArrowheads="1"/>
          </p:cNvSpPr>
          <p:nvPr/>
        </p:nvSpPr>
        <p:spPr bwMode="auto">
          <a:xfrm>
            <a:off x="3200400" y="52466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27" name="AutoShape 19"/>
          <p:cNvSpPr>
            <a:spLocks noChangeArrowheads="1"/>
          </p:cNvSpPr>
          <p:nvPr/>
        </p:nvSpPr>
        <p:spPr bwMode="auto">
          <a:xfrm>
            <a:off x="1263650" y="57864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28" name="AutoShape 20"/>
          <p:cNvSpPr>
            <a:spLocks noChangeArrowheads="1"/>
          </p:cNvSpPr>
          <p:nvPr/>
        </p:nvSpPr>
        <p:spPr bwMode="auto">
          <a:xfrm>
            <a:off x="952500" y="53038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29" name="AutoShape 21"/>
          <p:cNvSpPr>
            <a:spLocks noChangeArrowheads="1"/>
          </p:cNvSpPr>
          <p:nvPr/>
        </p:nvSpPr>
        <p:spPr bwMode="auto">
          <a:xfrm>
            <a:off x="1009650" y="37798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30" name="AutoShape 22"/>
          <p:cNvSpPr>
            <a:spLocks noChangeArrowheads="1"/>
          </p:cNvSpPr>
          <p:nvPr/>
        </p:nvSpPr>
        <p:spPr bwMode="auto">
          <a:xfrm>
            <a:off x="2505075" y="491490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31" name="AutoShape 23"/>
          <p:cNvSpPr>
            <a:spLocks noChangeArrowheads="1"/>
          </p:cNvSpPr>
          <p:nvPr/>
        </p:nvSpPr>
        <p:spPr bwMode="auto">
          <a:xfrm>
            <a:off x="2124075" y="5048250"/>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32" name="AutoShape 24"/>
          <p:cNvSpPr>
            <a:spLocks noChangeArrowheads="1"/>
          </p:cNvSpPr>
          <p:nvPr/>
        </p:nvSpPr>
        <p:spPr bwMode="auto">
          <a:xfrm>
            <a:off x="2409825" y="3810000"/>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33" name="Oval 25"/>
          <p:cNvSpPr>
            <a:spLocks noChangeArrowheads="1"/>
          </p:cNvSpPr>
          <p:nvPr/>
        </p:nvSpPr>
        <p:spPr bwMode="auto">
          <a:xfrm>
            <a:off x="1114425" y="3895725"/>
            <a:ext cx="1885950" cy="1905000"/>
          </a:xfrm>
          <a:prstGeom prst="ellipse">
            <a:avLst/>
          </a:prstGeom>
          <a:noFill/>
          <a:ln w="15875">
            <a:solidFill>
              <a:schemeClr val="tx2"/>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3034" name="AutoShape 26"/>
          <p:cNvSpPr>
            <a:spLocks noChangeArrowheads="1"/>
          </p:cNvSpPr>
          <p:nvPr/>
        </p:nvSpPr>
        <p:spPr bwMode="auto">
          <a:xfrm>
            <a:off x="1162050" y="39322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35" name="AutoShape 27"/>
          <p:cNvSpPr>
            <a:spLocks noChangeArrowheads="1"/>
          </p:cNvSpPr>
          <p:nvPr/>
        </p:nvSpPr>
        <p:spPr bwMode="auto">
          <a:xfrm>
            <a:off x="3086100" y="39131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36" name="Line 28"/>
          <p:cNvSpPr>
            <a:spLocks noChangeShapeType="1"/>
          </p:cNvSpPr>
          <p:nvPr/>
        </p:nvSpPr>
        <p:spPr bwMode="auto">
          <a:xfrm flipH="1" flipV="1">
            <a:off x="6107113" y="2997200"/>
            <a:ext cx="0" cy="20701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3037" name="Line 29"/>
          <p:cNvSpPr>
            <a:spLocks noChangeShapeType="1"/>
          </p:cNvSpPr>
          <p:nvPr/>
        </p:nvSpPr>
        <p:spPr bwMode="auto">
          <a:xfrm>
            <a:off x="6076950" y="5084763"/>
            <a:ext cx="2347913"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3038" name="AutoShape 30"/>
          <p:cNvSpPr>
            <a:spLocks noChangeArrowheads="1"/>
          </p:cNvSpPr>
          <p:nvPr/>
        </p:nvSpPr>
        <p:spPr bwMode="auto">
          <a:xfrm>
            <a:off x="6375400" y="4448175"/>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39" name="AutoShape 31"/>
          <p:cNvSpPr>
            <a:spLocks noChangeArrowheads="1"/>
          </p:cNvSpPr>
          <p:nvPr/>
        </p:nvSpPr>
        <p:spPr bwMode="auto">
          <a:xfrm>
            <a:off x="5800725" y="480536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40" name="AutoShape 32"/>
          <p:cNvSpPr>
            <a:spLocks noChangeArrowheads="1"/>
          </p:cNvSpPr>
          <p:nvPr/>
        </p:nvSpPr>
        <p:spPr bwMode="auto">
          <a:xfrm>
            <a:off x="6181725" y="53609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41" name="AutoShape 33"/>
          <p:cNvSpPr>
            <a:spLocks noChangeArrowheads="1"/>
          </p:cNvSpPr>
          <p:nvPr/>
        </p:nvSpPr>
        <p:spPr bwMode="auto">
          <a:xfrm>
            <a:off x="7000875" y="53609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42" name="AutoShape 34"/>
          <p:cNvSpPr>
            <a:spLocks noChangeArrowheads="1"/>
          </p:cNvSpPr>
          <p:nvPr/>
        </p:nvSpPr>
        <p:spPr bwMode="auto">
          <a:xfrm>
            <a:off x="6067425" y="449421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43" name="AutoShape 35"/>
          <p:cNvSpPr>
            <a:spLocks noChangeArrowheads="1"/>
          </p:cNvSpPr>
          <p:nvPr/>
        </p:nvSpPr>
        <p:spPr bwMode="auto">
          <a:xfrm>
            <a:off x="6276975" y="477043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44" name="AutoShape 36"/>
          <p:cNvSpPr>
            <a:spLocks noChangeArrowheads="1"/>
          </p:cNvSpPr>
          <p:nvPr/>
        </p:nvSpPr>
        <p:spPr bwMode="auto">
          <a:xfrm>
            <a:off x="6505575" y="5399088"/>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45" name="AutoShape 37"/>
          <p:cNvSpPr>
            <a:spLocks noChangeArrowheads="1"/>
          </p:cNvSpPr>
          <p:nvPr/>
        </p:nvSpPr>
        <p:spPr bwMode="auto">
          <a:xfrm>
            <a:off x="6486525" y="4894263"/>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46" name="AutoShape 38"/>
          <p:cNvSpPr>
            <a:spLocks noChangeArrowheads="1"/>
          </p:cNvSpPr>
          <p:nvPr/>
        </p:nvSpPr>
        <p:spPr bwMode="auto">
          <a:xfrm>
            <a:off x="8093075" y="45291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47" name="AutoShape 39"/>
          <p:cNvSpPr>
            <a:spLocks noChangeArrowheads="1"/>
          </p:cNvSpPr>
          <p:nvPr/>
        </p:nvSpPr>
        <p:spPr bwMode="auto">
          <a:xfrm>
            <a:off x="7953375" y="57419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48" name="AutoShape 40"/>
          <p:cNvSpPr>
            <a:spLocks noChangeArrowheads="1"/>
          </p:cNvSpPr>
          <p:nvPr/>
        </p:nvSpPr>
        <p:spPr bwMode="auto">
          <a:xfrm>
            <a:off x="7477125" y="34940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49" name="AutoShape 41"/>
          <p:cNvSpPr>
            <a:spLocks noChangeArrowheads="1"/>
          </p:cNvSpPr>
          <p:nvPr/>
        </p:nvSpPr>
        <p:spPr bwMode="auto">
          <a:xfrm>
            <a:off x="7483475" y="47577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0" name="AutoShape 42"/>
          <p:cNvSpPr>
            <a:spLocks noChangeArrowheads="1"/>
          </p:cNvSpPr>
          <p:nvPr/>
        </p:nvSpPr>
        <p:spPr bwMode="auto">
          <a:xfrm>
            <a:off x="8181975" y="52657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1" name="AutoShape 43"/>
          <p:cNvSpPr>
            <a:spLocks noChangeArrowheads="1"/>
          </p:cNvSpPr>
          <p:nvPr/>
        </p:nvSpPr>
        <p:spPr bwMode="auto">
          <a:xfrm>
            <a:off x="7007225" y="42052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2" name="AutoShape 44"/>
          <p:cNvSpPr>
            <a:spLocks noChangeArrowheads="1"/>
          </p:cNvSpPr>
          <p:nvPr/>
        </p:nvSpPr>
        <p:spPr bwMode="auto">
          <a:xfrm>
            <a:off x="7610475" y="543718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3" name="AutoShape 45"/>
          <p:cNvSpPr>
            <a:spLocks noChangeArrowheads="1"/>
          </p:cNvSpPr>
          <p:nvPr/>
        </p:nvSpPr>
        <p:spPr bwMode="auto">
          <a:xfrm>
            <a:off x="7400925"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4" name="AutoShape 46"/>
          <p:cNvSpPr>
            <a:spLocks noChangeArrowheads="1"/>
          </p:cNvSpPr>
          <p:nvPr/>
        </p:nvSpPr>
        <p:spPr bwMode="auto">
          <a:xfrm>
            <a:off x="6010275" y="5210175"/>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55" name="AutoShape 47"/>
          <p:cNvSpPr>
            <a:spLocks noChangeArrowheads="1"/>
          </p:cNvSpPr>
          <p:nvPr/>
        </p:nvSpPr>
        <p:spPr bwMode="auto">
          <a:xfrm>
            <a:off x="5629275" y="5343525"/>
            <a:ext cx="88900" cy="88900"/>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US"/>
          </a:p>
        </p:txBody>
      </p:sp>
      <p:sp>
        <p:nvSpPr>
          <p:cNvPr id="43056" name="AutoShape 48"/>
          <p:cNvSpPr>
            <a:spLocks noChangeArrowheads="1"/>
          </p:cNvSpPr>
          <p:nvPr/>
        </p:nvSpPr>
        <p:spPr bwMode="auto">
          <a:xfrm>
            <a:off x="7391400" y="3829050"/>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7" name="AutoShape 49"/>
          <p:cNvSpPr>
            <a:spLocks noChangeArrowheads="1"/>
          </p:cNvSpPr>
          <p:nvPr/>
        </p:nvSpPr>
        <p:spPr bwMode="auto">
          <a:xfrm>
            <a:off x="6943725" y="33607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8" name="AutoShape 50"/>
          <p:cNvSpPr>
            <a:spLocks noChangeArrowheads="1"/>
          </p:cNvSpPr>
          <p:nvPr/>
        </p:nvSpPr>
        <p:spPr bwMode="auto">
          <a:xfrm>
            <a:off x="8067675" y="3932238"/>
            <a:ext cx="88900" cy="88900"/>
          </a:xfrm>
          <a:prstGeom prst="octagon">
            <a:avLst>
              <a:gd name="adj" fmla="val 29287"/>
            </a:avLst>
          </a:prstGeom>
          <a:solidFill>
            <a:srgbClr val="0000FF"/>
          </a:solidFill>
          <a:ln w="9525">
            <a:solidFill>
              <a:srgbClr val="0000FF"/>
            </a:solidFill>
            <a:miter lim="800000"/>
            <a:headEnd/>
            <a:tailEnd/>
          </a:ln>
        </p:spPr>
        <p:txBody>
          <a:bodyPr wrap="none" anchor="ctr"/>
          <a:lstStyle/>
          <a:p>
            <a:endParaRPr lang="en-US"/>
          </a:p>
        </p:txBody>
      </p:sp>
      <p:sp>
        <p:nvSpPr>
          <p:cNvPr id="43059" name="Line 51"/>
          <p:cNvSpPr>
            <a:spLocks noChangeShapeType="1"/>
          </p:cNvSpPr>
          <p:nvPr/>
        </p:nvSpPr>
        <p:spPr bwMode="auto">
          <a:xfrm flipH="1">
            <a:off x="4859338" y="5086350"/>
            <a:ext cx="1238250" cy="99695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3060" name="Line 52"/>
          <p:cNvSpPr>
            <a:spLocks noChangeShapeType="1"/>
          </p:cNvSpPr>
          <p:nvPr/>
        </p:nvSpPr>
        <p:spPr bwMode="auto">
          <a:xfrm>
            <a:off x="6096000" y="3733800"/>
            <a:ext cx="1447800" cy="1333500"/>
          </a:xfrm>
          <a:prstGeom prst="line">
            <a:avLst/>
          </a:prstGeom>
          <a:noFill/>
          <a:ln w="15875">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61" name="Line 53"/>
          <p:cNvSpPr>
            <a:spLocks noChangeShapeType="1"/>
          </p:cNvSpPr>
          <p:nvPr/>
        </p:nvSpPr>
        <p:spPr bwMode="auto">
          <a:xfrm flipV="1">
            <a:off x="6324600" y="5105400"/>
            <a:ext cx="1219200" cy="1219200"/>
          </a:xfrm>
          <a:prstGeom prst="line">
            <a:avLst/>
          </a:prstGeom>
          <a:noFill/>
          <a:ln w="15875">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62" name="Line 54"/>
          <p:cNvSpPr>
            <a:spLocks noChangeShapeType="1"/>
          </p:cNvSpPr>
          <p:nvPr/>
        </p:nvSpPr>
        <p:spPr bwMode="auto">
          <a:xfrm flipV="1">
            <a:off x="4629150" y="3771900"/>
            <a:ext cx="1466850" cy="838200"/>
          </a:xfrm>
          <a:prstGeom prst="line">
            <a:avLst/>
          </a:prstGeom>
          <a:noFill/>
          <a:ln w="15875">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63" name="Line 55"/>
          <p:cNvSpPr>
            <a:spLocks noChangeShapeType="1"/>
          </p:cNvSpPr>
          <p:nvPr/>
        </p:nvSpPr>
        <p:spPr bwMode="auto">
          <a:xfrm>
            <a:off x="4610100" y="4610100"/>
            <a:ext cx="1714500" cy="1695450"/>
          </a:xfrm>
          <a:prstGeom prst="line">
            <a:avLst/>
          </a:prstGeom>
          <a:noFill/>
          <a:ln w="15875">
            <a:solidFill>
              <a:schemeClr val="tx2"/>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64" name="AutoShape 56"/>
          <p:cNvSpPr>
            <a:spLocks noChangeArrowheads="1"/>
          </p:cNvSpPr>
          <p:nvPr/>
        </p:nvSpPr>
        <p:spPr bwMode="auto">
          <a:xfrm>
            <a:off x="3590925" y="3171825"/>
            <a:ext cx="1638300" cy="457200"/>
          </a:xfrm>
          <a:prstGeom prst="curvedDownArrow">
            <a:avLst>
              <a:gd name="adj1" fmla="val 71667"/>
              <a:gd name="adj2" fmla="val 143333"/>
              <a:gd name="adj3" fmla="val 33333"/>
            </a:avLst>
          </a:prstGeom>
          <a:solidFill>
            <a:srgbClr val="008000"/>
          </a:solidFill>
          <a:ln w="9525">
            <a:solidFill>
              <a:srgbClr val="008000"/>
            </a:solidFill>
            <a:miter lim="800000"/>
            <a:headEnd/>
            <a:tailEnd/>
          </a:ln>
        </p:spPr>
        <p:txBody>
          <a:bodyPr wrap="none" anchor="ctr"/>
          <a:lstStyle/>
          <a:p>
            <a:endParaRPr lang="en-US"/>
          </a:p>
        </p:txBody>
      </p:sp>
      <p:sp>
        <p:nvSpPr>
          <p:cNvPr id="43065" name="Text Box 57"/>
          <p:cNvSpPr txBox="1">
            <a:spLocks noChangeArrowheads="1"/>
          </p:cNvSpPr>
          <p:nvPr/>
        </p:nvSpPr>
        <p:spPr bwMode="auto">
          <a:xfrm>
            <a:off x="3590925" y="3571875"/>
            <a:ext cx="15049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l-GR" sz="2000">
                <a:latin typeface="Times New Roman" charset="0"/>
                <a:cs typeface="Times New Roman" charset="0"/>
              </a:rPr>
              <a:t>Φ</a:t>
            </a:r>
            <a:r>
              <a:rPr lang="en-US" sz="2000">
                <a:latin typeface="Times New Roman" charset="0"/>
                <a:cs typeface="Times New Roman" charset="0"/>
              </a:rPr>
              <a:t>:  </a:t>
            </a:r>
            <a:r>
              <a:rPr lang="en-US" sz="2000" b="1">
                <a:latin typeface="Times New Roman" charset="0"/>
                <a:cs typeface="Times New Roman" charset="0"/>
              </a:rPr>
              <a:t>x</a:t>
            </a:r>
            <a:r>
              <a:rPr lang="en-US" sz="2000" b="1" baseline="-25000">
                <a:latin typeface="Times New Roman" charset="0"/>
                <a:cs typeface="Times New Roman" charset="0"/>
              </a:rPr>
              <a:t> </a:t>
            </a:r>
            <a:r>
              <a:rPr lang="en-US" sz="2000" b="1">
                <a:latin typeface="Times New Roman" charset="0"/>
                <a:cs typeface="Times New Roman" charset="0"/>
              </a:rPr>
              <a:t>→</a:t>
            </a:r>
            <a:r>
              <a:rPr lang="en-US" sz="2000">
                <a:latin typeface="Times New Roman" charset="0"/>
                <a:cs typeface="Times New Roman" charset="0"/>
              </a:rPr>
              <a:t> </a:t>
            </a:r>
            <a:r>
              <a:rPr lang="el-GR" sz="2000">
                <a:latin typeface="Times New Roman" charset="0"/>
                <a:cs typeface="Times New Roman" charset="0"/>
              </a:rPr>
              <a:t>φ</a:t>
            </a:r>
            <a:r>
              <a:rPr lang="en-US" sz="2000">
                <a:latin typeface="Times New Roman" charset="0"/>
                <a:cs typeface="Times New Roman" charset="0"/>
              </a:rPr>
              <a:t>(</a:t>
            </a:r>
            <a:r>
              <a:rPr lang="en-US" sz="2000" b="1">
                <a:latin typeface="Times New Roman" charset="0"/>
                <a:cs typeface="Times New Roman" charset="0"/>
              </a:rPr>
              <a:t>x</a:t>
            </a:r>
            <a:r>
              <a:rPr lang="en-US" sz="2000">
                <a:latin typeface="Times New Roman" charset="0"/>
                <a:cs typeface="Times New Roman" charset="0"/>
              </a:rPr>
              <a:t>)</a:t>
            </a:r>
          </a:p>
        </p:txBody>
      </p:sp>
      <p:sp>
        <p:nvSpPr>
          <p:cNvPr id="4306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15.2.3</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FCE64715-F439-9745-862A-4D59FC842D50}" type="slidenum">
              <a:rPr lang="en-US" sz="1200">
                <a:solidFill>
                  <a:srgbClr val="898989"/>
                </a:solidFill>
                <a:latin typeface="Calibri" charset="0"/>
              </a:rPr>
              <a:pPr eaLnBrk="1" hangingPunct="1"/>
              <a:t>23</a:t>
            </a:fld>
            <a:endParaRPr lang="en-US" sz="1200">
              <a:solidFill>
                <a:srgbClr val="898989"/>
              </a:solidFill>
              <a:latin typeface="Calibri" charset="0"/>
            </a:endParaRPr>
          </a:p>
        </p:txBody>
      </p:sp>
      <p:sp>
        <p:nvSpPr>
          <p:cNvPr id="4403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The “Kernel Trick”</a:t>
            </a:r>
          </a:p>
        </p:txBody>
      </p:sp>
      <p:sp>
        <p:nvSpPr>
          <p:cNvPr id="44035" name="Rectangle 3"/>
          <p:cNvSpPr>
            <a:spLocks noGrp="1" noChangeArrowheads="1"/>
          </p:cNvSpPr>
          <p:nvPr>
            <p:ph type="body" idx="1"/>
          </p:nvPr>
        </p:nvSpPr>
        <p:spPr>
          <a:xfrm>
            <a:off x="685800" y="1752600"/>
            <a:ext cx="8458200" cy="4876800"/>
          </a:xfrm>
        </p:spPr>
        <p:txBody>
          <a:bodyPr/>
          <a:lstStyle/>
          <a:p>
            <a:pPr eaLnBrk="1" hangingPunct="1"/>
            <a:r>
              <a:rPr lang="en-US" sz="2000" dirty="0">
                <a:latin typeface="Calibri" charset="0"/>
                <a:ea typeface="ＭＳ Ｐゴシック" charset="0"/>
                <a:cs typeface="ＭＳ Ｐゴシック" charset="0"/>
              </a:rPr>
              <a:t>The linear classifier relies on an inner product between vectors </a:t>
            </a:r>
            <a:r>
              <a:rPr lang="en-US" sz="2000" i="1" dirty="0">
                <a:latin typeface="Calibri" charset="0"/>
                <a:ea typeface="ＭＳ Ｐゴシック" charset="0"/>
                <a:cs typeface="ＭＳ Ｐゴシック" charset="0"/>
              </a:rPr>
              <a:t>K</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dirty="0" err="1">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b="1" baseline="30000" dirty="0" err="1">
                <a:latin typeface="Calibri" charset="0"/>
                <a:ea typeface="ＭＳ Ｐゴシック" charset="0"/>
                <a:cs typeface="ＭＳ Ｐゴシック" charset="0"/>
              </a:rPr>
              <a:t>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endParaRPr lang="en-US" sz="2000" b="1" baseline="-25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If every </a:t>
            </a:r>
            <a:r>
              <a:rPr lang="en-US" sz="2000" dirty="0" err="1">
                <a:latin typeface="Calibri" charset="0"/>
                <a:ea typeface="ＭＳ Ｐゴシック" charset="0"/>
                <a:cs typeface="ＭＳ Ｐゴシック" charset="0"/>
              </a:rPr>
              <a:t>datapoint</a:t>
            </a:r>
            <a:r>
              <a:rPr lang="en-US" sz="2000" dirty="0">
                <a:latin typeface="Calibri" charset="0"/>
                <a:ea typeface="ＭＳ Ｐゴシック" charset="0"/>
                <a:cs typeface="ＭＳ Ｐゴシック" charset="0"/>
              </a:rPr>
              <a:t> is mapped into </a:t>
            </a:r>
            <a:r>
              <a:rPr lang="en-US" sz="2000" dirty="0" smtClean="0">
                <a:latin typeface="Calibri" charset="0"/>
                <a:ea typeface="ＭＳ Ｐゴシック" charset="0"/>
                <a:cs typeface="ＭＳ Ｐゴシック" charset="0"/>
              </a:rPr>
              <a:t>a high-dimensional </a:t>
            </a:r>
            <a:r>
              <a:rPr lang="en-US" sz="2000" dirty="0">
                <a:latin typeface="Calibri" charset="0"/>
                <a:ea typeface="ＭＳ Ｐゴシック" charset="0"/>
                <a:cs typeface="ＭＳ Ｐゴシック" charset="0"/>
              </a:rPr>
              <a:t>space via some transformation </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Times New Roman" charset="0"/>
              </a:rPr>
              <a:t>:  </a:t>
            </a:r>
            <a:r>
              <a:rPr lang="en-US" sz="2000" b="1" dirty="0">
                <a:latin typeface="Calibri" charset="0"/>
                <a:ea typeface="ＭＳ Ｐゴシック" charset="0"/>
                <a:cs typeface="Times New Roman" charset="0"/>
              </a:rPr>
              <a:t>x</a:t>
            </a:r>
            <a:r>
              <a:rPr lang="en-US" sz="2000" b="1" baseline="-25000" dirty="0">
                <a:latin typeface="Calibri" charset="0"/>
                <a:ea typeface="ＭＳ Ｐゴシック" charset="0"/>
                <a:cs typeface="Times New Roman" charset="0"/>
              </a:rPr>
              <a:t> </a:t>
            </a:r>
            <a:r>
              <a:rPr lang="en-US" sz="2000" b="1" dirty="0">
                <a:latin typeface="Calibri" charset="0"/>
                <a:ea typeface="ＭＳ Ｐゴシック" charset="0"/>
                <a:cs typeface="Times New Roman" charset="0"/>
              </a:rPr>
              <a:t>→</a:t>
            </a:r>
            <a:r>
              <a:rPr lang="en-US" sz="2000" dirty="0">
                <a:latin typeface="Calibri" charset="0"/>
                <a:ea typeface="ＭＳ Ｐゴシック" charset="0"/>
                <a:cs typeface="Times New Roman" charset="0"/>
              </a:rPr>
              <a:t> </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Times New Roman" charset="0"/>
              </a:rPr>
              <a:t>(</a:t>
            </a:r>
            <a:r>
              <a:rPr lang="en-US" sz="2000" b="1" dirty="0">
                <a:latin typeface="Calibri" charset="0"/>
                <a:ea typeface="ＭＳ Ｐゴシック" charset="0"/>
                <a:cs typeface="Times New Roman" charset="0"/>
              </a:rPr>
              <a:t>x</a:t>
            </a:r>
            <a:r>
              <a:rPr lang="en-US" sz="2000" dirty="0">
                <a:latin typeface="Calibri" charset="0"/>
                <a:ea typeface="ＭＳ Ｐゴシック" charset="0"/>
                <a:cs typeface="Times New Roman" charset="0"/>
              </a:rPr>
              <a:t>), the inner product becomes:</a:t>
            </a:r>
          </a:p>
          <a:p>
            <a:pPr algn="ctr" eaLnBrk="1" hangingPunct="1">
              <a:buFont typeface="Wingdings" charset="0"/>
              <a:buNone/>
            </a:pPr>
            <a:r>
              <a:rPr lang="en-US" sz="2000" i="1" dirty="0">
                <a:latin typeface="Calibri" charset="0"/>
                <a:ea typeface="ＭＳ Ｐゴシック" charset="0"/>
                <a:cs typeface="ＭＳ Ｐゴシック" charset="0"/>
              </a:rPr>
              <a:t>K</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dirty="0" err="1">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 </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ＭＳ Ｐゴシック" charset="0"/>
              </a:rPr>
              <a:t>(</a:t>
            </a:r>
            <a:r>
              <a:rPr lang="en-US" sz="2000" b="1" dirty="0">
                <a:latin typeface="Calibri" charset="0"/>
                <a:ea typeface="ＭＳ Ｐゴシック" charset="0"/>
                <a:cs typeface="ＭＳ Ｐゴシック" charset="0"/>
              </a:rPr>
              <a:t>x</a:t>
            </a:r>
            <a:r>
              <a:rPr lang="en-US" sz="2000" b="1" baseline="-25000" dirty="0">
                <a:latin typeface="Calibri" charset="0"/>
                <a:ea typeface="ＭＳ Ｐゴシック" charset="0"/>
                <a:cs typeface="ＭＳ Ｐゴシック" charset="0"/>
              </a:rPr>
              <a:t>i</a:t>
            </a:r>
            <a:r>
              <a:rPr lang="en-US" sz="2000" dirty="0">
                <a:latin typeface="Calibri" charset="0"/>
                <a:ea typeface="ＭＳ Ｐゴシック" charset="0"/>
                <a:cs typeface="ＭＳ Ｐゴシック" charset="0"/>
              </a:rPr>
              <a:t>)</a:t>
            </a:r>
            <a:r>
              <a:rPr lang="en-US" sz="2000" b="1" baseline="-25000" dirty="0">
                <a:latin typeface="Calibri" charset="0"/>
                <a:ea typeface="ＭＳ Ｐゴシック" charset="0"/>
                <a:cs typeface="ＭＳ Ｐゴシック" charset="0"/>
              </a:rPr>
              <a:t> </a:t>
            </a:r>
            <a:r>
              <a:rPr lang="en-US" sz="2000" b="1" baseline="30000" dirty="0">
                <a:latin typeface="Calibri" charset="0"/>
                <a:ea typeface="ＭＳ Ｐゴシック" charset="0"/>
                <a:cs typeface="ＭＳ Ｐゴシック" charset="0"/>
              </a:rPr>
              <a:t>T</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a:t>
            </a:r>
          </a:p>
          <a:p>
            <a:pPr eaLnBrk="1" hangingPunct="1"/>
            <a:r>
              <a:rPr lang="en-US" sz="2000" dirty="0">
                <a:latin typeface="Calibri" charset="0"/>
                <a:ea typeface="ＭＳ Ｐゴシック" charset="0"/>
                <a:cs typeface="ＭＳ Ｐゴシック" charset="0"/>
              </a:rPr>
              <a:t>A </a:t>
            </a:r>
            <a:r>
              <a:rPr lang="en-US" sz="2000" i="1" dirty="0">
                <a:latin typeface="Calibri" charset="0"/>
                <a:ea typeface="ＭＳ Ｐゴシック" charset="0"/>
                <a:cs typeface="ＭＳ Ｐゴシック" charset="0"/>
              </a:rPr>
              <a:t>kernel function</a:t>
            </a:r>
            <a:r>
              <a:rPr lang="en-US" sz="2000" dirty="0">
                <a:latin typeface="Calibri" charset="0"/>
                <a:ea typeface="ＭＳ Ｐゴシック" charset="0"/>
                <a:cs typeface="ＭＳ Ｐゴシック" charset="0"/>
              </a:rPr>
              <a:t> is some function </a:t>
            </a:r>
            <a:r>
              <a:rPr lang="en-US" sz="2000" i="1" dirty="0" smtClean="0">
                <a:latin typeface="Calibri" charset="0"/>
                <a:ea typeface="ＭＳ Ｐゴシック" charset="0"/>
                <a:cs typeface="ＭＳ Ｐゴシック" charset="0"/>
              </a:rPr>
              <a:t>K </a:t>
            </a:r>
            <a:r>
              <a:rPr lang="en-US" sz="2000" dirty="0" smtClean="0">
                <a:latin typeface="Calibri" charset="0"/>
                <a:ea typeface="ＭＳ Ｐゴシック" charset="0"/>
                <a:cs typeface="ＭＳ Ｐゴシック" charset="0"/>
              </a:rPr>
              <a:t>that </a:t>
            </a:r>
            <a:r>
              <a:rPr lang="en-US" sz="2000" dirty="0">
                <a:latin typeface="Calibri" charset="0"/>
                <a:ea typeface="ＭＳ Ｐゴシック" charset="0"/>
                <a:cs typeface="ＭＳ Ｐゴシック" charset="0"/>
              </a:rPr>
              <a:t>corresponds to an inner product in some expanded feature space.</a:t>
            </a:r>
          </a:p>
          <a:p>
            <a:pPr eaLnBrk="1" hangingPunct="1"/>
            <a:r>
              <a:rPr lang="en-US" sz="2000" dirty="0">
                <a:latin typeface="Calibri" charset="0"/>
                <a:ea typeface="ＭＳ Ｐゴシック" charset="0"/>
                <a:cs typeface="ＭＳ Ｐゴシック" charset="0"/>
              </a:rPr>
              <a:t>Example: </a:t>
            </a:r>
          </a:p>
          <a:p>
            <a:pPr eaLnBrk="1" hangingPunct="1">
              <a:buFont typeface="Wingdings" charset="0"/>
              <a:buNone/>
            </a:pPr>
            <a:r>
              <a:rPr lang="en-US" sz="2000" dirty="0">
                <a:latin typeface="Calibri" charset="0"/>
                <a:ea typeface="ＭＳ Ｐゴシック" charset="0"/>
                <a:cs typeface="ＭＳ Ｐゴシック" charset="0"/>
              </a:rPr>
              <a:t>	2-dimensional vectors </a:t>
            </a:r>
            <a:r>
              <a:rPr lang="en-US" sz="2000" b="1" dirty="0">
                <a:latin typeface="Calibri" charset="0"/>
                <a:ea typeface="ＭＳ Ｐゴシック" charset="0"/>
                <a:cs typeface="ＭＳ Ｐゴシック" charset="0"/>
              </a:rPr>
              <a:t>x</a:t>
            </a:r>
            <a:r>
              <a:rPr lang="en-US" sz="2000" dirty="0">
                <a:latin typeface="Calibri" charset="0"/>
                <a:ea typeface="ＭＳ Ｐゴシック" charset="0"/>
                <a:cs typeface="ＭＳ Ｐゴシック" charset="0"/>
              </a:rPr>
              <a:t>=[</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1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2</a:t>
            </a:r>
            <a:r>
              <a:rPr lang="en-US" sz="2000" dirty="0">
                <a:latin typeface="Calibri" charset="0"/>
                <a:ea typeface="ＭＳ Ｐゴシック" charset="0"/>
                <a:cs typeface="ＭＳ Ｐゴシック" charset="0"/>
              </a:rPr>
              <a:t>];  let </a:t>
            </a:r>
            <a:r>
              <a:rPr lang="en-US" sz="2000" i="1" dirty="0">
                <a:latin typeface="Calibri" charset="0"/>
                <a:ea typeface="ＭＳ Ｐゴシック" charset="0"/>
                <a:cs typeface="ＭＳ Ｐゴシック" charset="0"/>
              </a:rPr>
              <a:t>K</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dirty="0" err="1">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)=(1 + </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b="1" baseline="30000" dirty="0" err="1">
                <a:latin typeface="Calibri" charset="0"/>
                <a:ea typeface="ＭＳ Ｐゴシック" charset="0"/>
                <a:cs typeface="ＭＳ Ｐゴシック" charset="0"/>
              </a:rPr>
              <a:t>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a:t>
            </a:r>
            <a:r>
              <a:rPr lang="en-US" sz="2000" baseline="30000" dirty="0">
                <a:latin typeface="Calibri" charset="0"/>
                <a:ea typeface="ＭＳ Ｐゴシック" charset="0"/>
                <a:cs typeface="ＭＳ Ｐゴシック" charset="0"/>
              </a:rPr>
              <a:t>2</a:t>
            </a:r>
            <a:r>
              <a:rPr lang="en-US" sz="2000" baseline="-25000" dirty="0">
                <a:latin typeface="Calibri" charset="0"/>
                <a:ea typeface="ＭＳ Ｐゴシック" charset="0"/>
                <a:cs typeface="ＭＳ Ｐゴシック" charset="0"/>
              </a:rPr>
              <a:t>,</a:t>
            </a:r>
            <a:endParaRPr lang="en-US" sz="2000" dirty="0">
              <a:latin typeface="Calibri" charset="0"/>
              <a:ea typeface="ＭＳ Ｐゴシック" charset="0"/>
              <a:cs typeface="ＭＳ Ｐゴシック" charset="0"/>
            </a:endParaRPr>
          </a:p>
          <a:p>
            <a:pPr eaLnBrk="1" hangingPunct="1">
              <a:buFont typeface="Wingdings" charset="0"/>
              <a:buNone/>
            </a:pPr>
            <a:r>
              <a:rPr lang="en-US" sz="2000" dirty="0">
                <a:latin typeface="Calibri" charset="0"/>
                <a:ea typeface="ＭＳ Ｐゴシック" charset="0"/>
                <a:cs typeface="ＭＳ Ｐゴシック" charset="0"/>
              </a:rPr>
              <a:t>	Need to show that </a:t>
            </a:r>
            <a:r>
              <a:rPr lang="en-US" sz="2000" i="1" dirty="0">
                <a:latin typeface="Calibri" charset="0"/>
                <a:ea typeface="ＭＳ Ｐゴシック" charset="0"/>
                <a:cs typeface="ＭＳ Ｐゴシック" charset="0"/>
              </a:rPr>
              <a:t>K</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dirty="0" err="1">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 </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ＭＳ Ｐゴシック" charset="0"/>
              </a:rPr>
              <a:t>(</a:t>
            </a:r>
            <a:r>
              <a:rPr lang="en-US" sz="2000" b="1" dirty="0">
                <a:latin typeface="Calibri" charset="0"/>
                <a:ea typeface="ＭＳ Ｐゴシック" charset="0"/>
                <a:cs typeface="ＭＳ Ｐゴシック" charset="0"/>
              </a:rPr>
              <a:t>x</a:t>
            </a:r>
            <a:r>
              <a:rPr lang="en-US" sz="2000" b="1" baseline="-25000" dirty="0">
                <a:latin typeface="Calibri" charset="0"/>
                <a:ea typeface="ＭＳ Ｐゴシック" charset="0"/>
                <a:cs typeface="ＭＳ Ｐゴシック" charset="0"/>
              </a:rPr>
              <a:t>i</a:t>
            </a:r>
            <a:r>
              <a:rPr lang="en-US" sz="2000" dirty="0">
                <a:latin typeface="Calibri" charset="0"/>
                <a:ea typeface="ＭＳ Ｐゴシック" charset="0"/>
                <a:cs typeface="ＭＳ Ｐゴシック" charset="0"/>
              </a:rPr>
              <a:t>)</a:t>
            </a:r>
            <a:r>
              <a:rPr lang="en-US" sz="2000" b="1" baseline="-25000" dirty="0">
                <a:latin typeface="Calibri" charset="0"/>
                <a:ea typeface="ＭＳ Ｐゴシック" charset="0"/>
                <a:cs typeface="ＭＳ Ｐゴシック" charset="0"/>
              </a:rPr>
              <a:t> </a:t>
            </a:r>
            <a:r>
              <a:rPr lang="en-US" sz="2000" b="1" baseline="30000" dirty="0">
                <a:latin typeface="Calibri" charset="0"/>
                <a:ea typeface="ＭＳ Ｐゴシック" charset="0"/>
                <a:cs typeface="ＭＳ Ｐゴシック" charset="0"/>
              </a:rPr>
              <a:t>T</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a:t>
            </a:r>
          </a:p>
          <a:p>
            <a:pPr eaLnBrk="1" hangingPunct="1">
              <a:lnSpc>
                <a:spcPct val="125000"/>
              </a:lnSpc>
              <a:buFont typeface="Wingdings" charset="0"/>
              <a:buNone/>
            </a:pPr>
            <a:r>
              <a:rPr lang="en-US" sz="2000" dirty="0">
                <a:latin typeface="Calibri" charset="0"/>
                <a:ea typeface="ＭＳ Ｐゴシック" charset="0"/>
                <a:cs typeface="ＭＳ Ｐゴシック" charset="0"/>
              </a:rPr>
              <a:t>	</a:t>
            </a:r>
            <a:r>
              <a:rPr lang="en-US" sz="2000" i="1" dirty="0">
                <a:latin typeface="Calibri" charset="0"/>
                <a:ea typeface="ＭＳ Ｐゴシック" charset="0"/>
                <a:cs typeface="ＭＳ Ｐゴシック" charset="0"/>
              </a:rPr>
              <a:t>K</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dirty="0" err="1">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smtClean="0">
                <a:latin typeface="Calibri" charset="0"/>
                <a:ea typeface="ＭＳ Ｐゴシック" charset="0"/>
                <a:cs typeface="ＭＳ Ｐゴシック" charset="0"/>
              </a:rPr>
              <a:t>) = (</a:t>
            </a:r>
            <a:r>
              <a:rPr lang="en-US" sz="2000" dirty="0">
                <a:latin typeface="Calibri" charset="0"/>
                <a:ea typeface="ＭＳ Ｐゴシック" charset="0"/>
                <a:cs typeface="ＭＳ Ｐゴシック" charset="0"/>
              </a:rPr>
              <a:t>1 + </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i</a:t>
            </a:r>
            <a:r>
              <a:rPr lang="en-US" sz="2000" b="1" baseline="30000" dirty="0" err="1">
                <a:latin typeface="Calibri" charset="0"/>
                <a:ea typeface="ＭＳ Ｐゴシック" charset="0"/>
                <a:cs typeface="ＭＳ Ｐゴシック" charset="0"/>
              </a:rPr>
              <a:t>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a:t>
            </a:r>
            <a:r>
              <a:rPr lang="en-US" sz="2000" baseline="30000" dirty="0">
                <a:latin typeface="Calibri" charset="0"/>
                <a:ea typeface="ＭＳ Ｐゴシック" charset="0"/>
                <a:cs typeface="ＭＳ Ｐゴシック" charset="0"/>
              </a:rPr>
              <a:t>2</a:t>
            </a:r>
            <a:r>
              <a:rPr lang="en-US" sz="2000" baseline="-25000" dirty="0">
                <a:latin typeface="Calibri" charset="0"/>
                <a:ea typeface="ＭＳ Ｐゴシック" charset="0"/>
                <a:cs typeface="ＭＳ Ｐゴシック" charset="0"/>
              </a:rPr>
              <a:t>,</a:t>
            </a:r>
            <a:r>
              <a:rPr lang="en-US" sz="2000" dirty="0">
                <a:latin typeface="Calibri" charset="0"/>
                <a:ea typeface="ＭＳ Ｐゴシック" charset="0"/>
                <a:cs typeface="ＭＳ Ｐゴシック" charset="0"/>
              </a:rPr>
              <a:t>= 1+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i1</a:t>
            </a:r>
            <a:r>
              <a:rPr lang="en-US" sz="2000" i="1" baseline="30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j1</a:t>
            </a:r>
            <a:r>
              <a:rPr lang="en-US" sz="2000" i="1" baseline="30000" dirty="0">
                <a:latin typeface="Calibri" charset="0"/>
                <a:ea typeface="ＭＳ Ｐゴシック" charset="0"/>
                <a:cs typeface="ＭＳ Ｐゴシック" charset="0"/>
              </a:rPr>
              <a:t>2 </a:t>
            </a:r>
            <a:r>
              <a:rPr lang="en-US" sz="2000" i="1" dirty="0">
                <a:latin typeface="Calibri" charset="0"/>
                <a:ea typeface="ＭＳ Ｐゴシック" charset="0"/>
                <a:cs typeface="ＭＳ Ｐゴシック" charset="0"/>
              </a:rPr>
              <a:t>+ </a:t>
            </a:r>
            <a:r>
              <a:rPr lang="en-US" sz="2000" dirty="0">
                <a:latin typeface="Calibri" charset="0"/>
                <a:ea typeface="ＭＳ Ｐゴシック" charset="0"/>
                <a:cs typeface="ＭＳ Ｐゴシック" charset="0"/>
              </a:rPr>
              <a:t>2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i1</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j1</a:t>
            </a:r>
            <a:r>
              <a:rPr lang="en-US" sz="2000" i="1" baseline="30000" dirty="0">
                <a:latin typeface="Calibri" charset="0"/>
                <a:ea typeface="ＭＳ Ｐゴシック" charset="0"/>
                <a:cs typeface="ＭＳ Ｐゴシック" charset="0"/>
              </a:rPr>
              <a:t>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j2</a:t>
            </a:r>
            <a:r>
              <a:rPr lang="en-US" sz="2000" i="1" dirty="0">
                <a:latin typeface="Calibri" charset="0"/>
                <a:ea typeface="ＭＳ Ｐゴシック" charset="0"/>
                <a:cs typeface="ＭＳ Ｐゴシック" charset="0"/>
              </a:rPr>
              <a:t>+ x</a:t>
            </a:r>
            <a:r>
              <a:rPr lang="en-US" sz="2000" i="1" baseline="-25000" dirty="0">
                <a:latin typeface="Calibri" charset="0"/>
                <a:ea typeface="ＭＳ Ｐゴシック" charset="0"/>
                <a:cs typeface="ＭＳ Ｐゴシック" charset="0"/>
              </a:rPr>
              <a:t>i2</a:t>
            </a:r>
            <a:r>
              <a:rPr lang="en-US" sz="2000" i="1" baseline="30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j2</a:t>
            </a:r>
            <a:r>
              <a:rPr lang="en-US" sz="2000" i="1" baseline="30000" dirty="0">
                <a:latin typeface="Calibri" charset="0"/>
                <a:ea typeface="ＭＳ Ｐゴシック" charset="0"/>
                <a:cs typeface="ＭＳ Ｐゴシック" charset="0"/>
              </a:rPr>
              <a:t>2 </a:t>
            </a:r>
            <a:r>
              <a:rPr lang="en-US" sz="2000" dirty="0">
                <a:latin typeface="Calibri" charset="0"/>
                <a:ea typeface="ＭＳ Ｐゴシック" charset="0"/>
                <a:cs typeface="ＭＳ Ｐゴシック" charset="0"/>
              </a:rPr>
              <a:t>+ 2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i1</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j1 </a:t>
            </a:r>
            <a:r>
              <a:rPr lang="en-US" sz="2000" i="1" dirty="0">
                <a:latin typeface="Calibri" charset="0"/>
                <a:ea typeface="ＭＳ Ｐゴシック" charset="0"/>
                <a:cs typeface="ＭＳ Ｐゴシック" charset="0"/>
              </a:rPr>
              <a:t>+ </a:t>
            </a:r>
            <a:r>
              <a:rPr lang="en-US" sz="2000" dirty="0" smtClean="0">
                <a:latin typeface="Calibri" charset="0"/>
                <a:ea typeface="ＭＳ Ｐゴシック" charset="0"/>
                <a:cs typeface="ＭＳ Ｐゴシック" charset="0"/>
              </a:rPr>
              <a:t>2</a:t>
            </a:r>
            <a:r>
              <a:rPr lang="en-US" sz="2000" i="1" dirty="0" smtClean="0">
                <a:latin typeface="Calibri" charset="0"/>
                <a:ea typeface="ＭＳ Ｐゴシック" charset="0"/>
                <a:cs typeface="ＭＳ Ｐゴシック" charset="0"/>
              </a:rPr>
              <a:t>x</a:t>
            </a:r>
            <a:r>
              <a:rPr lang="en-US" sz="2000" i="1" baseline="-25000" dirty="0" smtClean="0">
                <a:latin typeface="Calibri" charset="0"/>
                <a:ea typeface="ＭＳ Ｐゴシック" charset="0"/>
                <a:cs typeface="ＭＳ Ｐゴシック" charset="0"/>
              </a:rPr>
              <a:t>i2</a:t>
            </a:r>
            <a:r>
              <a:rPr lang="en-US" sz="2000" i="1" dirty="0" smtClean="0">
                <a:latin typeface="Calibri" charset="0"/>
                <a:ea typeface="ＭＳ Ｐゴシック" charset="0"/>
                <a:cs typeface="ＭＳ Ｐゴシック" charset="0"/>
              </a:rPr>
              <a:t>x</a:t>
            </a:r>
            <a:r>
              <a:rPr lang="en-US" sz="2000" i="1" baseline="-25000" dirty="0" smtClean="0">
                <a:latin typeface="Calibri" charset="0"/>
                <a:ea typeface="ＭＳ Ｐゴシック" charset="0"/>
                <a:cs typeface="ＭＳ Ｐゴシック" charset="0"/>
              </a:rPr>
              <a:t>j2 </a:t>
            </a:r>
            <a:r>
              <a:rPr lang="en-US" sz="2000" i="1" dirty="0" smtClean="0">
                <a:latin typeface="Calibri" charset="0"/>
                <a:ea typeface="ＭＳ Ｐゴシック" charset="0"/>
                <a:cs typeface="ＭＳ Ｐゴシック" charset="0"/>
              </a:rPr>
              <a:t>=</a:t>
            </a:r>
            <a:endParaRPr lang="en-US" sz="2000" i="1" dirty="0">
              <a:latin typeface="Calibri" charset="0"/>
              <a:ea typeface="ＭＳ Ｐゴシック" charset="0"/>
              <a:cs typeface="ＭＳ Ｐゴシック" charset="0"/>
            </a:endParaRPr>
          </a:p>
          <a:p>
            <a:pPr eaLnBrk="1" hangingPunct="1">
              <a:lnSpc>
                <a:spcPct val="125000"/>
              </a:lnSpc>
              <a:buFont typeface="Wingdings" charset="0"/>
              <a:buNone/>
            </a:pPr>
            <a:r>
              <a:rPr lang="en-US" sz="2000" i="1" dirty="0">
                <a:latin typeface="Calibri" charset="0"/>
                <a:ea typeface="ＭＳ Ｐゴシック" charset="0"/>
                <a:cs typeface="ＭＳ Ｐゴシック" charset="0"/>
              </a:rPr>
              <a:t>	      = </a:t>
            </a:r>
            <a:r>
              <a:rPr lang="en-US" sz="2000" dirty="0">
                <a:latin typeface="Calibri" charset="0"/>
                <a:ea typeface="ＭＳ Ｐゴシック" charset="0"/>
                <a:cs typeface="ＭＳ Ｐゴシック" charset="0"/>
              </a:rPr>
              <a:t>[1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i1</a:t>
            </a:r>
            <a:r>
              <a:rPr lang="en-US" sz="2000" i="1" baseline="30000" dirty="0">
                <a:latin typeface="Calibri" charset="0"/>
                <a:ea typeface="ＭＳ Ｐゴシック" charset="0"/>
                <a:cs typeface="ＭＳ Ｐゴシック" charset="0"/>
              </a:rPr>
              <a:t>2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i1</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i2  </a:t>
            </a:r>
            <a:r>
              <a:rPr lang="en-US" sz="2000" i="1" dirty="0">
                <a:latin typeface="Calibri" charset="0"/>
                <a:ea typeface="ＭＳ Ｐゴシック" charset="0"/>
                <a:cs typeface="ＭＳ Ｐゴシック" charset="0"/>
              </a:rPr>
              <a:t> x</a:t>
            </a:r>
            <a:r>
              <a:rPr lang="en-US" sz="2000" i="1" baseline="-25000" dirty="0">
                <a:latin typeface="Calibri" charset="0"/>
                <a:ea typeface="ＭＳ Ｐゴシック" charset="0"/>
                <a:cs typeface="ＭＳ Ｐゴシック" charset="0"/>
              </a:rPr>
              <a:t>i2</a:t>
            </a:r>
            <a:r>
              <a:rPr lang="en-US" sz="2000" i="1" baseline="30000" dirty="0">
                <a:latin typeface="Calibri" charset="0"/>
                <a:ea typeface="ＭＳ Ｐゴシック" charset="0"/>
                <a:cs typeface="ＭＳ Ｐゴシック" charset="0"/>
              </a:rPr>
              <a:t>2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i1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i2</a:t>
            </a:r>
            <a:r>
              <a:rPr lang="en-US" sz="2000" dirty="0">
                <a:latin typeface="Calibri" charset="0"/>
                <a:ea typeface="ＭＳ Ｐゴシック" charset="0"/>
                <a:cs typeface="ＭＳ Ｐゴシック" charset="0"/>
              </a:rPr>
              <a:t>]</a:t>
            </a:r>
            <a:r>
              <a:rPr lang="en-US" sz="2000" b="1" baseline="30000" dirty="0">
                <a:latin typeface="Calibri" charset="0"/>
                <a:ea typeface="ＭＳ Ｐゴシック" charset="0"/>
                <a:cs typeface="ＭＳ Ｐゴシック" charset="0"/>
              </a:rPr>
              <a:t>T </a:t>
            </a:r>
            <a:r>
              <a:rPr lang="en-US" sz="2000" dirty="0">
                <a:latin typeface="Calibri" charset="0"/>
                <a:ea typeface="ＭＳ Ｐゴシック" charset="0"/>
                <a:cs typeface="ＭＳ Ｐゴシック" charset="0"/>
              </a:rPr>
              <a:t>[1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j1</a:t>
            </a:r>
            <a:r>
              <a:rPr lang="en-US" sz="2000" i="1" baseline="30000" dirty="0">
                <a:latin typeface="Calibri" charset="0"/>
                <a:ea typeface="ＭＳ Ｐゴシック" charset="0"/>
                <a:cs typeface="ＭＳ Ｐゴシック" charset="0"/>
              </a:rPr>
              <a:t>2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j1</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j2  </a:t>
            </a:r>
            <a:r>
              <a:rPr lang="en-US" sz="2000" i="1" dirty="0">
                <a:latin typeface="Calibri" charset="0"/>
                <a:ea typeface="ＭＳ Ｐゴシック" charset="0"/>
                <a:cs typeface="ＭＳ Ｐゴシック" charset="0"/>
              </a:rPr>
              <a:t> x</a:t>
            </a:r>
            <a:r>
              <a:rPr lang="en-US" sz="2000" i="1" baseline="-25000" dirty="0">
                <a:latin typeface="Calibri" charset="0"/>
                <a:ea typeface="ＭＳ Ｐゴシック" charset="0"/>
                <a:cs typeface="ＭＳ Ｐゴシック" charset="0"/>
              </a:rPr>
              <a:t>j2</a:t>
            </a:r>
            <a:r>
              <a:rPr lang="en-US" sz="2000" i="1" baseline="30000" dirty="0">
                <a:latin typeface="Calibri" charset="0"/>
                <a:ea typeface="ＭＳ Ｐゴシック" charset="0"/>
                <a:cs typeface="ＭＳ Ｐゴシック" charset="0"/>
              </a:rPr>
              <a:t>2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j1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j2</a:t>
            </a:r>
            <a:r>
              <a:rPr lang="en-US" sz="2000" dirty="0">
                <a:latin typeface="Calibri" charset="0"/>
                <a:ea typeface="ＭＳ Ｐゴシック" charset="0"/>
                <a:cs typeface="ＭＳ Ｐゴシック" charset="0"/>
              </a:rPr>
              <a:t>] </a:t>
            </a:r>
          </a:p>
          <a:p>
            <a:pPr eaLnBrk="1" hangingPunct="1">
              <a:lnSpc>
                <a:spcPct val="125000"/>
              </a:lnSpc>
              <a:buFont typeface="Wingdings" charset="0"/>
              <a:buNone/>
            </a:pPr>
            <a:r>
              <a:rPr lang="en-US" sz="2000" dirty="0">
                <a:latin typeface="Calibri" charset="0"/>
                <a:ea typeface="ＭＳ Ｐゴシック" charset="0"/>
                <a:cs typeface="ＭＳ Ｐゴシック" charset="0"/>
              </a:rPr>
              <a:t>	      = </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ＭＳ Ｐゴシック" charset="0"/>
              </a:rPr>
              <a:t>(</a:t>
            </a:r>
            <a:r>
              <a:rPr lang="en-US" sz="2000" b="1" dirty="0">
                <a:latin typeface="Calibri" charset="0"/>
                <a:ea typeface="ＭＳ Ｐゴシック" charset="0"/>
                <a:cs typeface="ＭＳ Ｐゴシック" charset="0"/>
              </a:rPr>
              <a:t>x</a:t>
            </a:r>
            <a:r>
              <a:rPr lang="en-US" sz="2000" b="1" baseline="-25000" dirty="0">
                <a:latin typeface="Calibri" charset="0"/>
                <a:ea typeface="ＭＳ Ｐゴシック" charset="0"/>
                <a:cs typeface="ＭＳ Ｐゴシック" charset="0"/>
              </a:rPr>
              <a:t>i</a:t>
            </a:r>
            <a:r>
              <a:rPr lang="en-US" sz="2000" dirty="0">
                <a:latin typeface="Calibri" charset="0"/>
                <a:ea typeface="ＭＳ Ｐゴシック" charset="0"/>
                <a:cs typeface="ＭＳ Ｐゴシック" charset="0"/>
              </a:rPr>
              <a:t>)</a:t>
            </a:r>
            <a:r>
              <a:rPr lang="en-US" sz="2000" b="1" baseline="-25000" dirty="0">
                <a:latin typeface="Calibri" charset="0"/>
                <a:ea typeface="ＭＳ Ｐゴシック" charset="0"/>
                <a:cs typeface="ＭＳ Ｐゴシック" charset="0"/>
              </a:rPr>
              <a:t> </a:t>
            </a:r>
            <a:r>
              <a:rPr lang="en-US" sz="2000" b="1" baseline="30000" dirty="0">
                <a:latin typeface="Calibri" charset="0"/>
                <a:ea typeface="ＭＳ Ｐゴシック" charset="0"/>
                <a:cs typeface="ＭＳ Ｐゴシック" charset="0"/>
              </a:rPr>
              <a:t>T</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ＭＳ Ｐゴシック" charset="0"/>
              </a:rPr>
              <a:t>(</a:t>
            </a:r>
            <a:r>
              <a:rPr lang="en-US" sz="2000" b="1" dirty="0" err="1">
                <a:latin typeface="Calibri" charset="0"/>
                <a:ea typeface="ＭＳ Ｐゴシック" charset="0"/>
                <a:cs typeface="ＭＳ Ｐゴシック" charset="0"/>
              </a:rPr>
              <a:t>x</a:t>
            </a:r>
            <a:r>
              <a:rPr lang="en-US" sz="2000" b="1" baseline="-25000" dirty="0" err="1">
                <a:latin typeface="Calibri" charset="0"/>
                <a:ea typeface="ＭＳ Ｐゴシック" charset="0"/>
                <a:cs typeface="ＭＳ Ｐゴシック" charset="0"/>
              </a:rPr>
              <a:t>j</a:t>
            </a:r>
            <a:r>
              <a:rPr lang="en-US" sz="2000" dirty="0">
                <a:latin typeface="Calibri" charset="0"/>
                <a:ea typeface="ＭＳ Ｐゴシック" charset="0"/>
                <a:cs typeface="ＭＳ Ｐゴシック" charset="0"/>
              </a:rPr>
              <a:t>)    where </a:t>
            </a:r>
            <a:r>
              <a:rPr lang="el-GR" sz="2000" dirty="0">
                <a:latin typeface="Calibri" charset="0"/>
                <a:ea typeface="ＭＳ Ｐゴシック" charset="0"/>
                <a:cs typeface="Times New Roman" charset="0"/>
              </a:rPr>
              <a:t>φ</a:t>
            </a:r>
            <a:r>
              <a:rPr lang="en-US" sz="2000" dirty="0">
                <a:latin typeface="Calibri" charset="0"/>
                <a:ea typeface="ＭＳ Ｐゴシック" charset="0"/>
                <a:cs typeface="ＭＳ Ｐゴシック" charset="0"/>
              </a:rPr>
              <a:t>(</a:t>
            </a:r>
            <a:r>
              <a:rPr lang="en-US" sz="2000" b="1" dirty="0">
                <a:latin typeface="Calibri" charset="0"/>
                <a:ea typeface="ＭＳ Ｐゴシック" charset="0"/>
                <a:cs typeface="ＭＳ Ｐゴシック" charset="0"/>
              </a:rPr>
              <a:t>x</a:t>
            </a:r>
            <a:r>
              <a:rPr lang="en-US" sz="2000" dirty="0">
                <a:latin typeface="Calibri" charset="0"/>
                <a:ea typeface="ＭＳ Ｐゴシック" charset="0"/>
                <a:cs typeface="ＭＳ Ｐゴシック" charset="0"/>
              </a:rPr>
              <a:t>) = </a:t>
            </a:r>
            <a:r>
              <a:rPr lang="en-US" sz="2000" b="1" baseline="-25000" dirty="0">
                <a:latin typeface="Calibri" charset="0"/>
                <a:ea typeface="ＭＳ Ｐゴシック" charset="0"/>
                <a:cs typeface="ＭＳ Ｐゴシック" charset="0"/>
              </a:rPr>
              <a:t> </a:t>
            </a:r>
            <a:r>
              <a:rPr lang="en-US" sz="2000" dirty="0">
                <a:latin typeface="Calibri" charset="0"/>
                <a:ea typeface="ＭＳ Ｐゴシック" charset="0"/>
                <a:cs typeface="ＭＳ Ｐゴシック" charset="0"/>
              </a:rPr>
              <a:t>[1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1</a:t>
            </a:r>
            <a:r>
              <a:rPr lang="en-US" sz="2000" i="1" baseline="30000" dirty="0">
                <a:latin typeface="Calibri" charset="0"/>
                <a:ea typeface="ＭＳ Ｐゴシック" charset="0"/>
                <a:cs typeface="ＭＳ Ｐゴシック" charset="0"/>
              </a:rPr>
              <a:t>2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 </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1</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2  </a:t>
            </a:r>
            <a:r>
              <a:rPr lang="en-US" sz="2000" i="1" dirty="0">
                <a:latin typeface="Calibri" charset="0"/>
                <a:ea typeface="ＭＳ Ｐゴシック" charset="0"/>
                <a:cs typeface="ＭＳ Ｐゴシック" charset="0"/>
              </a:rPr>
              <a:t> x</a:t>
            </a:r>
            <a:r>
              <a:rPr lang="en-US" sz="2000" i="1" baseline="-25000" dirty="0">
                <a:latin typeface="Calibri" charset="0"/>
                <a:ea typeface="ＭＳ Ｐゴシック" charset="0"/>
                <a:cs typeface="ＭＳ Ｐゴシック" charset="0"/>
              </a:rPr>
              <a:t>2</a:t>
            </a:r>
            <a:r>
              <a:rPr lang="en-US" sz="2000" i="1" baseline="30000" dirty="0">
                <a:latin typeface="Calibri" charset="0"/>
                <a:ea typeface="ＭＳ Ｐゴシック" charset="0"/>
                <a:cs typeface="ＭＳ Ｐゴシック" charset="0"/>
              </a:rPr>
              <a:t>2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1  </a:t>
            </a:r>
            <a:r>
              <a:rPr lang="en-US" sz="2000" i="1" dirty="0">
                <a:latin typeface="Calibri" charset="0"/>
                <a:ea typeface="ＭＳ Ｐゴシック" charset="0"/>
                <a:cs typeface="Times New Roman" charset="0"/>
              </a:rPr>
              <a:t>√</a:t>
            </a:r>
            <a:r>
              <a:rPr lang="en-US" sz="2000" dirty="0">
                <a:latin typeface="Calibri" charset="0"/>
                <a:ea typeface="ＭＳ Ｐゴシック" charset="0"/>
                <a:cs typeface="ＭＳ Ｐゴシック" charset="0"/>
              </a:rPr>
              <a:t>2</a:t>
            </a:r>
            <a:r>
              <a:rPr lang="en-US" sz="2000" i="1" dirty="0">
                <a:latin typeface="Calibri" charset="0"/>
                <a:ea typeface="ＭＳ Ｐゴシック" charset="0"/>
                <a:cs typeface="ＭＳ Ｐゴシック" charset="0"/>
              </a:rPr>
              <a:t>x</a:t>
            </a:r>
            <a:r>
              <a:rPr lang="en-US" sz="2000" i="1" baseline="-25000" dirty="0">
                <a:latin typeface="Calibri" charset="0"/>
                <a:ea typeface="ＭＳ Ｐゴシック" charset="0"/>
                <a:cs typeface="ＭＳ Ｐゴシック" charset="0"/>
              </a:rPr>
              <a:t>2</a:t>
            </a:r>
            <a:r>
              <a:rPr lang="en-US" sz="2000" dirty="0">
                <a:latin typeface="Calibri" charset="0"/>
                <a:ea typeface="ＭＳ Ｐゴシック" charset="0"/>
                <a:cs typeface="ＭＳ Ｐゴシック" charset="0"/>
              </a:rPr>
              <a:t>]</a:t>
            </a:r>
            <a:endParaRPr lang="el-GR" sz="2000" dirty="0">
              <a:latin typeface="Calibri" charset="0"/>
              <a:ea typeface="ＭＳ Ｐゴシック" charset="0"/>
              <a:cs typeface="ＭＳ Ｐゴシック" charset="0"/>
            </a:endParaRPr>
          </a:p>
        </p:txBody>
      </p:sp>
      <p:sp>
        <p:nvSpPr>
          <p:cNvPr id="4403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15.2.3</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Kernels</a:t>
            </a:r>
          </a:p>
        </p:txBody>
      </p:sp>
      <p:sp>
        <p:nvSpPr>
          <p:cNvPr id="45058" name="Rectangle 4"/>
          <p:cNvSpPr>
            <a:spLocks noGrp="1" noChangeArrowheads="1"/>
          </p:cNvSpPr>
          <p:nvPr>
            <p:ph idx="1"/>
          </p:nvPr>
        </p:nvSpPr>
        <p:spPr/>
        <p:txBody>
          <a:bodyPr/>
          <a:lstStyle/>
          <a:p>
            <a:pPr eaLnBrk="1" hangingPunct="1"/>
            <a:r>
              <a:rPr lang="en-US" dirty="0">
                <a:latin typeface="Calibri" charset="0"/>
                <a:ea typeface="ＭＳ Ｐゴシック" charset="0"/>
                <a:cs typeface="ＭＳ Ｐゴシック" charset="0"/>
              </a:rPr>
              <a:t>Why use kernels?</a:t>
            </a:r>
          </a:p>
          <a:p>
            <a:pPr lvl="1" eaLnBrk="1" hangingPunct="1"/>
            <a:r>
              <a:rPr lang="en-US" dirty="0">
                <a:latin typeface="Calibri" charset="0"/>
                <a:ea typeface="ＭＳ Ｐゴシック" charset="0"/>
              </a:rPr>
              <a:t>Make non-separable problem separable.</a:t>
            </a:r>
          </a:p>
          <a:p>
            <a:pPr lvl="1" eaLnBrk="1" hangingPunct="1"/>
            <a:r>
              <a:rPr lang="en-US" dirty="0">
                <a:latin typeface="Calibri" charset="0"/>
                <a:ea typeface="ＭＳ Ｐゴシック" charset="0"/>
              </a:rPr>
              <a:t>Map data into </a:t>
            </a:r>
            <a:r>
              <a:rPr lang="en-US" dirty="0" smtClean="0">
                <a:latin typeface="Calibri" charset="0"/>
                <a:ea typeface="ＭＳ Ｐゴシック" charset="0"/>
              </a:rPr>
              <a:t>a better </a:t>
            </a:r>
            <a:r>
              <a:rPr lang="en-US" dirty="0">
                <a:latin typeface="Calibri" charset="0"/>
                <a:ea typeface="ＭＳ Ｐゴシック" charset="0"/>
              </a:rPr>
              <a:t>representational space</a:t>
            </a:r>
          </a:p>
          <a:p>
            <a:pPr eaLnBrk="1" hangingPunct="1"/>
            <a:r>
              <a:rPr lang="en-US" dirty="0">
                <a:latin typeface="Calibri" charset="0"/>
                <a:ea typeface="ＭＳ Ｐゴシック" charset="0"/>
                <a:cs typeface="ＭＳ Ｐゴシック" charset="0"/>
              </a:rPr>
              <a:t>Common kernels</a:t>
            </a:r>
          </a:p>
          <a:p>
            <a:pPr lvl="1" eaLnBrk="1" hangingPunct="1"/>
            <a:r>
              <a:rPr lang="en-US" dirty="0">
                <a:latin typeface="Calibri" charset="0"/>
                <a:ea typeface="ＭＳ Ｐゴシック" charset="0"/>
              </a:rPr>
              <a:t>Linear</a:t>
            </a:r>
          </a:p>
          <a:p>
            <a:pPr lvl="1" eaLnBrk="1" hangingPunct="1"/>
            <a:r>
              <a:rPr lang="en-US" dirty="0">
                <a:latin typeface="Calibri" charset="0"/>
                <a:ea typeface="ＭＳ Ｐゴシック" charset="0"/>
              </a:rPr>
              <a:t>Polynomial </a:t>
            </a:r>
            <a:r>
              <a:rPr lang="en-US" b="1" dirty="0">
                <a:solidFill>
                  <a:schemeClr val="folHlink"/>
                </a:solidFill>
                <a:latin typeface="Calibri" charset="0"/>
                <a:ea typeface="ＭＳ Ｐゴシック" charset="0"/>
              </a:rPr>
              <a:t>K(</a:t>
            </a:r>
            <a:r>
              <a:rPr lang="en-US" b="1" dirty="0" err="1">
                <a:solidFill>
                  <a:schemeClr val="folHlink"/>
                </a:solidFill>
                <a:latin typeface="Calibri" charset="0"/>
                <a:ea typeface="ＭＳ Ｐゴシック" charset="0"/>
              </a:rPr>
              <a:t>x,z</a:t>
            </a:r>
            <a:r>
              <a:rPr lang="en-US" b="1" dirty="0">
                <a:solidFill>
                  <a:schemeClr val="folHlink"/>
                </a:solidFill>
                <a:latin typeface="Calibri" charset="0"/>
                <a:ea typeface="ＭＳ Ｐゴシック" charset="0"/>
              </a:rPr>
              <a:t>) = (1+x</a:t>
            </a:r>
            <a:r>
              <a:rPr lang="en-US" b="1" baseline="30000" dirty="0">
                <a:solidFill>
                  <a:schemeClr val="folHlink"/>
                </a:solidFill>
                <a:latin typeface="Calibri" charset="0"/>
                <a:ea typeface="ＭＳ Ｐゴシック" charset="0"/>
              </a:rPr>
              <a:t>T</a:t>
            </a:r>
            <a:r>
              <a:rPr lang="en-US" b="1" dirty="0">
                <a:solidFill>
                  <a:schemeClr val="folHlink"/>
                </a:solidFill>
                <a:latin typeface="Calibri" charset="0"/>
                <a:ea typeface="ＭＳ Ｐゴシック" charset="0"/>
              </a:rPr>
              <a:t>z)</a:t>
            </a:r>
            <a:r>
              <a:rPr lang="en-US" b="1" baseline="30000" dirty="0">
                <a:solidFill>
                  <a:schemeClr val="folHlink"/>
                </a:solidFill>
                <a:latin typeface="Calibri" charset="0"/>
                <a:ea typeface="ＭＳ Ｐゴシック" charset="0"/>
              </a:rPr>
              <a:t>d</a:t>
            </a:r>
          </a:p>
          <a:p>
            <a:pPr lvl="2" eaLnBrk="1" hangingPunct="1"/>
            <a:r>
              <a:rPr lang="en-US" dirty="0">
                <a:latin typeface="Calibri" charset="0"/>
                <a:ea typeface="ＭＳ Ｐゴシック" charset="0"/>
              </a:rPr>
              <a:t>Gives feature conjunctions</a:t>
            </a:r>
          </a:p>
          <a:p>
            <a:pPr lvl="1" eaLnBrk="1" hangingPunct="1"/>
            <a:r>
              <a:rPr lang="en-US" dirty="0">
                <a:latin typeface="Calibri" charset="0"/>
                <a:ea typeface="ＭＳ Ｐゴシック" charset="0"/>
              </a:rPr>
              <a:t>Radial basis function </a:t>
            </a:r>
            <a:r>
              <a:rPr lang="en-US" dirty="0" smtClean="0">
                <a:latin typeface="Calibri" charset="0"/>
                <a:ea typeface="ＭＳ Ｐゴシック" charset="0"/>
              </a:rPr>
              <a:t>(balls – infinite </a:t>
            </a:r>
            <a:r>
              <a:rPr lang="en-US" dirty="0">
                <a:latin typeface="Calibri" charset="0"/>
                <a:ea typeface="ＭＳ Ｐゴシック" charset="0"/>
              </a:rPr>
              <a:t>dimensional space)</a:t>
            </a:r>
          </a:p>
          <a:p>
            <a:pPr lvl="1" eaLnBrk="1" hangingPunct="1"/>
            <a:endParaRPr lang="en-US" dirty="0">
              <a:latin typeface="Calibri" charset="0"/>
              <a:ea typeface="ＭＳ Ｐゴシック" charset="0"/>
            </a:endParaRPr>
          </a:p>
          <a:p>
            <a:pPr lvl="1" eaLnBrk="1" hangingPunct="1"/>
            <a:endParaRPr lang="en-US" dirty="0">
              <a:latin typeface="Calibri" charset="0"/>
              <a:ea typeface="ＭＳ Ｐゴシック" charset="0"/>
            </a:endParaRPr>
          </a:p>
          <a:p>
            <a:pPr eaLnBrk="1" hangingPunct="1"/>
            <a:r>
              <a:rPr lang="en-US" dirty="0">
                <a:latin typeface="Calibri" charset="0"/>
                <a:ea typeface="ＭＳ Ｐゴシック" charset="0"/>
                <a:cs typeface="ＭＳ Ｐゴシック" charset="0"/>
              </a:rPr>
              <a:t>Haven’t been very useful in text classification</a:t>
            </a:r>
          </a:p>
          <a:p>
            <a:pPr lvl="1" eaLnBrk="1" hangingPunct="1"/>
            <a:endParaRPr lang="en-US" dirty="0">
              <a:latin typeface="Calibri" charset="0"/>
              <a:ea typeface="ＭＳ Ｐゴシック" charset="0"/>
            </a:endParaRPr>
          </a:p>
          <a:p>
            <a:pPr lvl="1" eaLnBrk="1" hangingPunct="1"/>
            <a:endParaRPr lang="en-US" dirty="0">
              <a:latin typeface="Calibri" charset="0"/>
              <a:ea typeface="ＭＳ Ｐゴシック" charset="0"/>
            </a:endParaRPr>
          </a:p>
          <a:p>
            <a:pPr lvl="1" eaLnBrk="1" hangingPunct="1">
              <a:buFont typeface="Wingdings" charset="0"/>
              <a:buNone/>
            </a:pPr>
            <a:endParaRPr lang="en-US" dirty="0">
              <a:latin typeface="Calibri" charset="0"/>
              <a:ea typeface="ＭＳ Ｐゴシック" charset="0"/>
            </a:endParaRPr>
          </a:p>
        </p:txBody>
      </p:sp>
      <p:sp>
        <p:nvSpPr>
          <p:cNvPr id="45059" name="Slide Number Placeholder 7"/>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5CFD4476-7E00-E548-800F-8C39011B8D13}" type="slidenum">
              <a:rPr lang="en-US" sz="1200">
                <a:solidFill>
                  <a:srgbClr val="898989"/>
                </a:solidFill>
                <a:latin typeface="Calibri" charset="0"/>
              </a:rPr>
              <a:pPr eaLnBrk="1" hangingPunct="1"/>
              <a:t>24</a:t>
            </a:fld>
            <a:endParaRPr lang="en-US" sz="1200">
              <a:solidFill>
                <a:srgbClr val="898989"/>
              </a:solidFill>
              <a:latin typeface="Calibri" charset="0"/>
            </a:endParaRPr>
          </a:p>
        </p:txBody>
      </p:sp>
      <p:pic>
        <p:nvPicPr>
          <p:cNvPr id="45060" name="Picture 2" descr="burges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5194300"/>
            <a:ext cx="5943600" cy="817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61"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15.2.3</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79B189FA-E22B-BD44-A9B9-6960888FA007}" type="slidenum">
              <a:rPr lang="en-US" sz="1200">
                <a:solidFill>
                  <a:srgbClr val="898989"/>
                </a:solidFill>
                <a:latin typeface="Calibri" charset="0"/>
              </a:rPr>
              <a:pPr eaLnBrk="1" hangingPunct="1"/>
              <a:t>25</a:t>
            </a:fld>
            <a:endParaRPr lang="en-US" sz="1200">
              <a:solidFill>
                <a:srgbClr val="898989"/>
              </a:solidFill>
              <a:latin typeface="Calibri" charset="0"/>
            </a:endParaRPr>
          </a:p>
        </p:txBody>
      </p:sp>
      <p:sp>
        <p:nvSpPr>
          <p:cNvPr id="46082" name="Rectangle 2"/>
          <p:cNvSpPr>
            <a:spLocks noGrp="1" noChangeArrowheads="1"/>
          </p:cNvSpPr>
          <p:nvPr>
            <p:ph type="body" idx="1"/>
          </p:nvPr>
        </p:nvSpPr>
        <p:spPr>
          <a:xfrm>
            <a:off x="685800" y="1600200"/>
            <a:ext cx="7772400" cy="4876800"/>
          </a:xfrm>
        </p:spPr>
        <p:txBody>
          <a:bodyPr/>
          <a:lstStyle/>
          <a:p>
            <a:pPr eaLnBrk="1" hangingPunct="1"/>
            <a:r>
              <a:rPr lang="en-US" sz="2100">
                <a:latin typeface="Calibri" charset="0"/>
                <a:ea typeface="ＭＳ Ｐゴシック" charset="0"/>
                <a:cs typeface="ＭＳ Ｐゴシック" charset="0"/>
              </a:rPr>
              <a:t>Most (over)used data set</a:t>
            </a:r>
          </a:p>
          <a:p>
            <a:pPr eaLnBrk="1" hangingPunct="1"/>
            <a:r>
              <a:rPr lang="en-US" sz="2100">
                <a:latin typeface="Calibri" charset="0"/>
                <a:ea typeface="ＭＳ Ｐゴシック" charset="0"/>
                <a:cs typeface="ＭＳ Ｐゴシック" charset="0"/>
              </a:rPr>
              <a:t>21578 documents</a:t>
            </a:r>
          </a:p>
          <a:p>
            <a:pPr eaLnBrk="1" hangingPunct="1"/>
            <a:r>
              <a:rPr lang="en-US" sz="2100">
                <a:latin typeface="Calibri" charset="0"/>
                <a:ea typeface="ＭＳ Ｐゴシック" charset="0"/>
                <a:cs typeface="ＭＳ Ｐゴシック" charset="0"/>
              </a:rPr>
              <a:t>9603 training, 3299 test articles (ModApte/Lewis split)</a:t>
            </a:r>
          </a:p>
          <a:p>
            <a:pPr eaLnBrk="1" hangingPunct="1"/>
            <a:r>
              <a:rPr lang="en-US" sz="2100">
                <a:latin typeface="Calibri" charset="0"/>
                <a:ea typeface="ＭＳ Ｐゴシック" charset="0"/>
                <a:cs typeface="ＭＳ Ｐゴシック" charset="0"/>
              </a:rPr>
              <a:t>118 categories</a:t>
            </a:r>
          </a:p>
          <a:p>
            <a:pPr lvl="1" eaLnBrk="1" hangingPunct="1"/>
            <a:r>
              <a:rPr lang="en-US" sz="2000">
                <a:latin typeface="Calibri" charset="0"/>
                <a:ea typeface="ＭＳ Ｐゴシック" charset="0"/>
              </a:rPr>
              <a:t>An article can be in more than one category</a:t>
            </a:r>
          </a:p>
          <a:p>
            <a:pPr lvl="1" eaLnBrk="1" hangingPunct="1"/>
            <a:r>
              <a:rPr lang="en-US" sz="2000">
                <a:latin typeface="Calibri" charset="0"/>
                <a:ea typeface="ＭＳ Ｐゴシック" charset="0"/>
              </a:rPr>
              <a:t>Learn 118 binary category distinctions</a:t>
            </a:r>
          </a:p>
          <a:p>
            <a:pPr eaLnBrk="1" hangingPunct="1"/>
            <a:r>
              <a:rPr lang="en-US" sz="2200">
                <a:latin typeface="Calibri" charset="0"/>
                <a:ea typeface="ＭＳ Ｐゴシック" charset="0"/>
                <a:cs typeface="ＭＳ Ｐゴシック" charset="0"/>
              </a:rPr>
              <a:t>Average document: about 90 types, 200 tokens</a:t>
            </a:r>
          </a:p>
          <a:p>
            <a:pPr eaLnBrk="1" hangingPunct="1"/>
            <a:r>
              <a:rPr lang="en-US" sz="2200">
                <a:latin typeface="Calibri" charset="0"/>
                <a:ea typeface="ＭＳ Ｐゴシック" charset="0"/>
                <a:cs typeface="ＭＳ Ｐゴシック" charset="0"/>
              </a:rPr>
              <a:t>Average number of classes assigned</a:t>
            </a:r>
          </a:p>
          <a:p>
            <a:pPr lvl="1" eaLnBrk="1" hangingPunct="1"/>
            <a:r>
              <a:rPr lang="en-US" sz="2000">
                <a:latin typeface="Calibri" charset="0"/>
                <a:ea typeface="ＭＳ Ｐゴシック" charset="0"/>
              </a:rPr>
              <a:t>1.24 for docs with at least one category</a:t>
            </a:r>
          </a:p>
          <a:p>
            <a:pPr eaLnBrk="1" hangingPunct="1"/>
            <a:r>
              <a:rPr lang="en-US" sz="2200">
                <a:latin typeface="Calibri" charset="0"/>
                <a:ea typeface="ＭＳ Ｐゴシック" charset="0"/>
                <a:cs typeface="ＭＳ Ｐゴシック" charset="0"/>
              </a:rPr>
              <a:t>Only about 10 out of 118 categories are large</a:t>
            </a:r>
          </a:p>
          <a:p>
            <a:pPr lvl="1" eaLnBrk="1" hangingPunct="1"/>
            <a:endParaRPr lang="en-US" sz="3400">
              <a:latin typeface="Calibri" charset="0"/>
              <a:ea typeface="ＭＳ Ｐゴシック" charset="0"/>
            </a:endParaRPr>
          </a:p>
          <a:p>
            <a:pPr lvl="1" eaLnBrk="1" hangingPunct="1">
              <a:spcBef>
                <a:spcPct val="0"/>
              </a:spcBef>
              <a:buFont typeface="Wingdings" charset="0"/>
              <a:buNone/>
            </a:pPr>
            <a:endParaRPr lang="en-US" sz="2000">
              <a:latin typeface="Calibri" charset="0"/>
              <a:ea typeface="ＭＳ Ｐゴシック" charset="0"/>
            </a:endParaRPr>
          </a:p>
          <a:p>
            <a:pPr eaLnBrk="1" hangingPunct="1"/>
            <a:endParaRPr lang="en-US" sz="3700">
              <a:latin typeface="Calibri" charset="0"/>
              <a:ea typeface="ＭＳ Ｐゴシック" charset="0"/>
              <a:cs typeface="ＭＳ Ｐゴシック" charset="0"/>
            </a:endParaRPr>
          </a:p>
          <a:p>
            <a:pPr eaLnBrk="1" hangingPunct="1"/>
            <a:endParaRPr lang="en-US" sz="3700">
              <a:latin typeface="Calibri" charset="0"/>
              <a:ea typeface="ＭＳ Ｐゴシック" charset="0"/>
              <a:cs typeface="ＭＳ Ｐゴシック" charset="0"/>
            </a:endParaRPr>
          </a:p>
        </p:txBody>
      </p:sp>
      <p:sp>
        <p:nvSpPr>
          <p:cNvPr id="46083" name="Text Box 3"/>
          <p:cNvSpPr txBox="1">
            <a:spLocks noChangeArrowheads="1"/>
          </p:cNvSpPr>
          <p:nvPr/>
        </p:nvSpPr>
        <p:spPr bwMode="auto">
          <a:xfrm>
            <a:off x="212725" y="5562600"/>
            <a:ext cx="245745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t>Common categories</a:t>
            </a:r>
          </a:p>
          <a:p>
            <a:pPr eaLnBrk="1" hangingPunct="1"/>
            <a:r>
              <a:rPr lang="en-US" sz="2000"/>
              <a:t>(#train, #test)</a:t>
            </a:r>
          </a:p>
        </p:txBody>
      </p:sp>
      <p:sp>
        <p:nvSpPr>
          <p:cNvPr id="46084" name="Rectangle 4"/>
          <p:cNvSpPr>
            <a:spLocks noGrp="1" noChangeArrowheads="1"/>
          </p:cNvSpPr>
          <p:nvPr>
            <p:ph type="title"/>
          </p:nvPr>
        </p:nvSpPr>
        <p:spPr/>
        <p:txBody>
          <a:bodyPr/>
          <a:lstStyle/>
          <a:p>
            <a:pPr eaLnBrk="1" hangingPunct="1"/>
            <a:r>
              <a:rPr lang="en-US" sz="3600" dirty="0" smtClean="0">
                <a:latin typeface="Calibri" charset="0"/>
                <a:ea typeface="ＭＳ Ｐゴシック" charset="0"/>
                <a:cs typeface="ＭＳ Ｐゴシック" charset="0"/>
              </a:rPr>
              <a:t>Text Classification Evaluation</a:t>
            </a:r>
            <a:r>
              <a:rPr lang="en-US" sz="3600" dirty="0">
                <a:latin typeface="Calibri" charset="0"/>
                <a:ea typeface="ＭＳ Ｐゴシック" charset="0"/>
                <a:cs typeface="ＭＳ Ｐゴシック" charset="0"/>
              </a:rPr>
              <a:t>: </a:t>
            </a:r>
            <a:r>
              <a:rPr lang="en-US" sz="3600" dirty="0" smtClean="0">
                <a:latin typeface="Calibri" charset="0"/>
                <a:ea typeface="ＭＳ Ｐゴシック" charset="0"/>
                <a:cs typeface="ＭＳ Ｐゴシック" charset="0"/>
              </a:rPr>
              <a:t/>
            </a:r>
            <a:br>
              <a:rPr lang="en-US" sz="3600" dirty="0" smtClean="0">
                <a:latin typeface="Calibri" charset="0"/>
                <a:ea typeface="ＭＳ Ｐゴシック" charset="0"/>
                <a:cs typeface="ＭＳ Ｐゴシック" charset="0"/>
              </a:rPr>
            </a:br>
            <a:r>
              <a:rPr lang="en-US" sz="3600" dirty="0" smtClean="0">
                <a:latin typeface="Calibri" charset="0"/>
                <a:ea typeface="ＭＳ Ｐゴシック" charset="0"/>
                <a:cs typeface="ＭＳ Ｐゴシック" charset="0"/>
              </a:rPr>
              <a:t>Classic </a:t>
            </a:r>
            <a:r>
              <a:rPr lang="en-US" sz="3600" dirty="0">
                <a:latin typeface="Calibri" charset="0"/>
                <a:ea typeface="ＭＳ Ｐゴシック" charset="0"/>
                <a:cs typeface="ＭＳ Ｐゴシック" charset="0"/>
              </a:rPr>
              <a:t>Reuters-21578 Data Set </a:t>
            </a:r>
            <a:endParaRPr lang="en-US" sz="3500" dirty="0">
              <a:latin typeface="Calibri" charset="0"/>
              <a:ea typeface="ＭＳ Ｐゴシック" charset="0"/>
              <a:cs typeface="ＭＳ Ｐゴシック" charset="0"/>
            </a:endParaRPr>
          </a:p>
        </p:txBody>
      </p:sp>
      <p:sp>
        <p:nvSpPr>
          <p:cNvPr id="46085" name="Text Box 5"/>
          <p:cNvSpPr txBox="1">
            <a:spLocks noChangeArrowheads="1"/>
          </p:cNvSpPr>
          <p:nvPr/>
        </p:nvSpPr>
        <p:spPr bwMode="auto">
          <a:xfrm>
            <a:off x="3048000" y="5527675"/>
            <a:ext cx="304800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buFontTx/>
              <a:buChar char="•"/>
            </a:pPr>
            <a:r>
              <a:rPr lang="en-US" sz="1600">
                <a:latin typeface="Tahoma" charset="0"/>
              </a:rPr>
              <a:t> Earn (2877, 1087) </a:t>
            </a:r>
          </a:p>
          <a:p>
            <a:pPr>
              <a:buFontTx/>
              <a:buChar char="•"/>
            </a:pPr>
            <a:r>
              <a:rPr lang="en-US" sz="1600">
                <a:latin typeface="Tahoma" charset="0"/>
              </a:rPr>
              <a:t> Acquisitions (1650, 179)</a:t>
            </a:r>
          </a:p>
          <a:p>
            <a:pPr>
              <a:buFontTx/>
              <a:buChar char="•"/>
            </a:pPr>
            <a:r>
              <a:rPr lang="en-US" sz="1600">
                <a:latin typeface="Tahoma" charset="0"/>
              </a:rPr>
              <a:t> Money-fx (538, 179)</a:t>
            </a:r>
          </a:p>
          <a:p>
            <a:pPr>
              <a:buFontTx/>
              <a:buChar char="•"/>
            </a:pPr>
            <a:r>
              <a:rPr lang="en-US" sz="1600">
                <a:latin typeface="Tahoma" charset="0"/>
              </a:rPr>
              <a:t> Grain (433, 149)</a:t>
            </a:r>
          </a:p>
          <a:p>
            <a:pPr>
              <a:buFontTx/>
              <a:buChar char="•"/>
            </a:pPr>
            <a:r>
              <a:rPr lang="en-US" sz="1600">
                <a:latin typeface="Tahoma" charset="0"/>
              </a:rPr>
              <a:t> Crude (389, 189)</a:t>
            </a:r>
            <a:endParaRPr lang="en-US" sz="1600">
              <a:latin typeface="Times New Roman" charset="0"/>
            </a:endParaRPr>
          </a:p>
        </p:txBody>
      </p:sp>
      <p:sp>
        <p:nvSpPr>
          <p:cNvPr id="46086" name="Text Box 6"/>
          <p:cNvSpPr txBox="1">
            <a:spLocks noChangeArrowheads="1"/>
          </p:cNvSpPr>
          <p:nvPr/>
        </p:nvSpPr>
        <p:spPr bwMode="auto">
          <a:xfrm>
            <a:off x="5638800" y="5543550"/>
            <a:ext cx="335280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buFontTx/>
              <a:buChar char="•"/>
            </a:pPr>
            <a:r>
              <a:rPr lang="en-US" sz="1600">
                <a:latin typeface="Tahoma" charset="0"/>
              </a:rPr>
              <a:t> Trade (369,119)</a:t>
            </a:r>
          </a:p>
          <a:p>
            <a:pPr>
              <a:buFontTx/>
              <a:buChar char="•"/>
            </a:pPr>
            <a:r>
              <a:rPr lang="en-US" sz="1600">
                <a:latin typeface="Tahoma" charset="0"/>
              </a:rPr>
              <a:t> Interest (347, 131)</a:t>
            </a:r>
          </a:p>
          <a:p>
            <a:pPr>
              <a:buFontTx/>
              <a:buChar char="•"/>
            </a:pPr>
            <a:r>
              <a:rPr lang="en-US" sz="1600">
                <a:latin typeface="Tahoma" charset="0"/>
              </a:rPr>
              <a:t> Ship (197, 89)</a:t>
            </a:r>
          </a:p>
          <a:p>
            <a:pPr>
              <a:buFontTx/>
              <a:buChar char="•"/>
            </a:pPr>
            <a:r>
              <a:rPr lang="en-US" sz="1600">
                <a:latin typeface="Tahoma" charset="0"/>
              </a:rPr>
              <a:t> Wheat (212, 71)</a:t>
            </a:r>
          </a:p>
          <a:p>
            <a:pPr>
              <a:buFontTx/>
              <a:buChar char="•"/>
            </a:pPr>
            <a:r>
              <a:rPr lang="en-US" sz="1600">
                <a:latin typeface="Tahoma" charset="0"/>
              </a:rPr>
              <a:t> Corn (182, 56)</a:t>
            </a:r>
          </a:p>
        </p:txBody>
      </p:sp>
      <p:sp>
        <p:nvSpPr>
          <p:cNvPr id="46087"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D2DF0803-19D1-4D4E-93CD-4FC1EA5597AC}" type="slidenum">
              <a:rPr lang="en-US" sz="1200">
                <a:solidFill>
                  <a:srgbClr val="898989"/>
                </a:solidFill>
                <a:latin typeface="Calibri" charset="0"/>
              </a:rPr>
              <a:pPr eaLnBrk="1" hangingPunct="1"/>
              <a:t>26</a:t>
            </a:fld>
            <a:endParaRPr lang="en-US" sz="1200">
              <a:solidFill>
                <a:srgbClr val="898989"/>
              </a:solidFill>
              <a:latin typeface="Calibri" charset="0"/>
            </a:endParaRPr>
          </a:p>
        </p:txBody>
      </p:sp>
      <p:sp>
        <p:nvSpPr>
          <p:cNvPr id="47106"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Reuters Text Categorization data set (</a:t>
            </a:r>
            <a:r>
              <a:rPr lang="en-US" sz="3600" b="1">
                <a:latin typeface="Calibri" charset="0"/>
                <a:ea typeface="ＭＳ Ｐゴシック" charset="0"/>
                <a:cs typeface="ＭＳ Ｐゴシック" charset="0"/>
              </a:rPr>
              <a:t>Reuters-21578) </a:t>
            </a:r>
            <a:r>
              <a:rPr lang="en-US" sz="3600">
                <a:latin typeface="Calibri" charset="0"/>
                <a:ea typeface="ＭＳ Ｐゴシック" charset="0"/>
                <a:cs typeface="ＭＳ Ｐゴシック" charset="0"/>
              </a:rPr>
              <a:t>document</a:t>
            </a:r>
          </a:p>
        </p:txBody>
      </p:sp>
      <p:sp>
        <p:nvSpPr>
          <p:cNvPr id="47107" name="Rectangle 3"/>
          <p:cNvSpPr>
            <a:spLocks noChangeArrowheads="1"/>
          </p:cNvSpPr>
          <p:nvPr/>
        </p:nvSpPr>
        <p:spPr bwMode="auto">
          <a:xfrm>
            <a:off x="242888" y="1822450"/>
            <a:ext cx="8401050" cy="4859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1600">
                <a:latin typeface="Times New Roman" charset="0"/>
              </a:rPr>
              <a:t>&lt;REUTERS TOPICS="YES" LEWISSPLIT="TRAIN" CGISPLIT="TRAINING-SET" OLDID="12981" NEWID="798"&gt;</a:t>
            </a:r>
          </a:p>
          <a:p>
            <a:pPr>
              <a:spcBef>
                <a:spcPct val="50000"/>
              </a:spcBef>
            </a:pPr>
            <a:r>
              <a:rPr lang="en-US" sz="1600">
                <a:latin typeface="Times New Roman" charset="0"/>
              </a:rPr>
              <a:t>&lt;DATE&gt; 2-MAR-1987 16:51:43.42&lt;/DATE&gt;</a:t>
            </a:r>
          </a:p>
          <a:p>
            <a:pPr>
              <a:spcBef>
                <a:spcPct val="50000"/>
              </a:spcBef>
            </a:pPr>
            <a:r>
              <a:rPr lang="en-US" sz="1600">
                <a:solidFill>
                  <a:srgbClr val="FF0000"/>
                </a:solidFill>
                <a:latin typeface="Times New Roman" charset="0"/>
              </a:rPr>
              <a:t>&lt;TOPICS&gt;&lt;D&gt;livestock&lt;/D&gt;&lt;D&gt;hog&lt;/D&gt;&lt;/TOPICS&gt;</a:t>
            </a:r>
          </a:p>
          <a:p>
            <a:pPr>
              <a:spcBef>
                <a:spcPct val="50000"/>
              </a:spcBef>
            </a:pPr>
            <a:r>
              <a:rPr lang="en-US" sz="1600">
                <a:latin typeface="Times New Roman" charset="0"/>
              </a:rPr>
              <a:t>&lt;TITLE&gt;AMERICAN PORK CONGRESS KICKS OFF TOMORROW&lt;/TITLE&gt;</a:t>
            </a:r>
          </a:p>
          <a:p>
            <a:pPr>
              <a:spcBef>
                <a:spcPct val="50000"/>
              </a:spcBef>
            </a:pPr>
            <a:r>
              <a:rPr lang="en-US" sz="1600">
                <a:latin typeface="Times New Roman" charset="0"/>
              </a:rPr>
              <a:t>&lt;DATELINE&gt;    CHICAGO, March 2 - &lt;/DATELINE&gt;&lt;BODY&gt;The American Pork Congress kicks off tomorrow, March 3, in Indianapolis with 160 of the nations pork producers from 44 member states determining industry positions on a number of issues, according to the National Pork Producers Council, NPPC.</a:t>
            </a:r>
          </a:p>
          <a:p>
            <a:pPr>
              <a:spcBef>
                <a:spcPct val="50000"/>
              </a:spcBef>
            </a:pPr>
            <a:r>
              <a:rPr lang="en-US" sz="1600">
                <a:latin typeface="Times New Roman" charset="0"/>
              </a:rPr>
              <a:t>    Delegates to the three day Congress will be considering 26 resolutions concerning various issues, including the future direction of farm policy and the tax law as it applies to the agriculture sector. The delegates will also debate whether to endorse concepts of a national PRV (pseudorabies virus) control and eradication program, the NPPC said.</a:t>
            </a:r>
          </a:p>
          <a:p>
            <a:pPr>
              <a:spcBef>
                <a:spcPct val="50000"/>
              </a:spcBef>
            </a:pPr>
            <a:r>
              <a:rPr lang="en-US" sz="1600">
                <a:latin typeface="Times New Roman" charset="0"/>
              </a:rPr>
              <a:t>    A large trade show, in conjunction with the congress, will feature the latest in technology in all areas of the industry, the NPPC added. Reuter</a:t>
            </a:r>
          </a:p>
          <a:p>
            <a:pPr>
              <a:spcBef>
                <a:spcPct val="50000"/>
              </a:spcBef>
            </a:pPr>
            <a:r>
              <a:rPr lang="en-US" sz="1600">
                <a:latin typeface="Times New Roman" charset="0"/>
              </a:rPr>
              <a:t>&amp;#3;&lt;/BODY&gt;&lt;/TEXT&gt;&lt;/REUTERS&gt;</a:t>
            </a:r>
          </a:p>
        </p:txBody>
      </p:sp>
      <p:sp>
        <p:nvSpPr>
          <p:cNvPr id="47108"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13652C69-A94E-5B47-ADCE-DD73CDD3986D}" type="slidenum">
              <a:rPr lang="en-US" sz="1200">
                <a:solidFill>
                  <a:srgbClr val="898989"/>
                </a:solidFill>
                <a:latin typeface="Calibri" charset="0"/>
              </a:rPr>
              <a:pPr eaLnBrk="1" hangingPunct="1"/>
              <a:t>27</a:t>
            </a:fld>
            <a:endParaRPr lang="en-US" sz="1200">
              <a:solidFill>
                <a:srgbClr val="898989"/>
              </a:solidFill>
              <a:latin typeface="Calibri" charset="0"/>
            </a:endParaRPr>
          </a:p>
        </p:txBody>
      </p:sp>
      <p:sp>
        <p:nvSpPr>
          <p:cNvPr id="4813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Per class evaluation measures</a:t>
            </a:r>
          </a:p>
        </p:txBody>
      </p:sp>
      <p:sp>
        <p:nvSpPr>
          <p:cNvPr id="48131" name="Rectangle 3"/>
          <p:cNvSpPr>
            <a:spLocks noGrp="1" noChangeArrowheads="1"/>
          </p:cNvSpPr>
          <p:nvPr>
            <p:ph type="body" idx="1"/>
          </p:nvPr>
        </p:nvSpPr>
        <p:spPr>
          <a:xfrm>
            <a:off x="685800" y="1752600"/>
            <a:ext cx="6172200" cy="4876800"/>
          </a:xfrm>
        </p:spPr>
        <p:txBody>
          <a:bodyPr/>
          <a:lstStyle/>
          <a:p>
            <a:pPr eaLnBrk="1" hangingPunct="1"/>
            <a:r>
              <a:rPr lang="en-US">
                <a:latin typeface="Calibri" charset="0"/>
                <a:ea typeface="ＭＳ Ｐゴシック" charset="0"/>
                <a:cs typeface="ＭＳ Ｐゴシック" charset="0"/>
              </a:rPr>
              <a:t>Recall: Fraction of docs in class </a:t>
            </a:r>
            <a:r>
              <a:rPr lang="en-US" i="1">
                <a:latin typeface="Calibri" charset="0"/>
                <a:ea typeface="ＭＳ Ｐゴシック" charset="0"/>
                <a:cs typeface="ＭＳ Ｐゴシック" charset="0"/>
              </a:rPr>
              <a:t>i</a:t>
            </a:r>
            <a:r>
              <a:rPr lang="en-US">
                <a:latin typeface="Calibri" charset="0"/>
                <a:ea typeface="ＭＳ Ｐゴシック" charset="0"/>
                <a:cs typeface="ＭＳ Ｐゴシック" charset="0"/>
              </a:rPr>
              <a:t> classified correctly:</a:t>
            </a:r>
          </a:p>
          <a:p>
            <a:pPr eaLnBrk="1" hangingPunct="1"/>
            <a:endParaRPr lang="en-US">
              <a:latin typeface="Calibri" charset="0"/>
              <a:ea typeface="ＭＳ Ｐゴシック" charset="0"/>
              <a:cs typeface="ＭＳ Ｐゴシック" charset="0"/>
            </a:endParaRPr>
          </a:p>
          <a:p>
            <a:pPr eaLnBrk="1" hangingPunct="1"/>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Precision: Fraction of docs assigned class </a:t>
            </a:r>
            <a:r>
              <a:rPr lang="en-US" i="1">
                <a:latin typeface="Calibri" charset="0"/>
                <a:ea typeface="ＭＳ Ｐゴシック" charset="0"/>
                <a:cs typeface="ＭＳ Ｐゴシック" charset="0"/>
              </a:rPr>
              <a:t>i</a:t>
            </a:r>
            <a:r>
              <a:rPr lang="en-US">
                <a:latin typeface="Calibri" charset="0"/>
                <a:ea typeface="ＭＳ Ｐゴシック" charset="0"/>
                <a:cs typeface="ＭＳ Ｐゴシック" charset="0"/>
              </a:rPr>
              <a:t> that are actually about class </a:t>
            </a:r>
            <a:r>
              <a:rPr lang="en-US" i="1">
                <a:latin typeface="Calibri" charset="0"/>
                <a:ea typeface="ＭＳ Ｐゴシック" charset="0"/>
                <a:cs typeface="ＭＳ Ｐゴシック" charset="0"/>
              </a:rPr>
              <a:t>i</a:t>
            </a:r>
            <a:r>
              <a:rPr lang="en-US">
                <a:latin typeface="Calibri" charset="0"/>
                <a:ea typeface="ＭＳ Ｐゴシック" charset="0"/>
                <a:cs typeface="ＭＳ Ｐゴシック" charset="0"/>
              </a:rPr>
              <a:t>:</a:t>
            </a:r>
          </a:p>
          <a:p>
            <a:pPr eaLnBrk="1" hangingPunct="1"/>
            <a:endParaRPr lang="en-US">
              <a:latin typeface="Calibri" charset="0"/>
              <a:ea typeface="ＭＳ Ｐゴシック" charset="0"/>
              <a:cs typeface="ＭＳ Ｐゴシック" charset="0"/>
            </a:endParaRPr>
          </a:p>
          <a:p>
            <a:pPr eaLnBrk="1" hangingPunct="1"/>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Accuracy: (1 - error rate) Fraction of docs classified correctly:</a:t>
            </a:r>
          </a:p>
        </p:txBody>
      </p:sp>
      <p:graphicFrame>
        <p:nvGraphicFramePr>
          <p:cNvPr id="48132" name="Object 2"/>
          <p:cNvGraphicFramePr>
            <a:graphicFrameLocks noChangeAspect="1"/>
          </p:cNvGraphicFramePr>
          <p:nvPr/>
        </p:nvGraphicFramePr>
        <p:xfrm>
          <a:off x="6764338" y="5137150"/>
          <a:ext cx="1084262" cy="1416050"/>
        </p:xfrm>
        <a:graphic>
          <a:graphicData uri="http://schemas.openxmlformats.org/presentationml/2006/ole">
            <mc:AlternateContent xmlns:mc="http://schemas.openxmlformats.org/markup-compatibility/2006">
              <mc:Choice xmlns:v="urn:schemas-microsoft-com:vml" Requires="v">
                <p:oleObj spid="_x0000_s48216" name="Equation" r:id="rId3" imgW="546100" imgH="711200" progId="Equation.3">
                  <p:embed/>
                </p:oleObj>
              </mc:Choice>
              <mc:Fallback>
                <p:oleObj name="Equation" r:id="rId3" imgW="546100" imgH="711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338" y="5137150"/>
                        <a:ext cx="1084262" cy="141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133" name="Object 3"/>
          <p:cNvGraphicFramePr>
            <a:graphicFrameLocks noChangeAspect="1"/>
          </p:cNvGraphicFramePr>
          <p:nvPr/>
        </p:nvGraphicFramePr>
        <p:xfrm>
          <a:off x="6934200" y="3581400"/>
          <a:ext cx="727075" cy="1066800"/>
        </p:xfrm>
        <a:graphic>
          <a:graphicData uri="http://schemas.openxmlformats.org/presentationml/2006/ole">
            <mc:AlternateContent xmlns:mc="http://schemas.openxmlformats.org/markup-compatibility/2006">
              <mc:Choice xmlns:v="urn:schemas-microsoft-com:vml" Requires="v">
                <p:oleObj spid="_x0000_s48217" name="Equation" r:id="rId5" imgW="381000" imgH="558800" progId="Equation.3">
                  <p:embed/>
                </p:oleObj>
              </mc:Choice>
              <mc:Fallback>
                <p:oleObj name="Equation" r:id="rId5" imgW="381000" imgH="558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3581400"/>
                        <a:ext cx="727075"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134" name="Object 4"/>
          <p:cNvGraphicFramePr>
            <a:graphicFrameLocks noChangeAspect="1"/>
          </p:cNvGraphicFramePr>
          <p:nvPr/>
        </p:nvGraphicFramePr>
        <p:xfrm>
          <a:off x="6858000" y="1752600"/>
          <a:ext cx="703263" cy="1066800"/>
        </p:xfrm>
        <a:graphic>
          <a:graphicData uri="http://schemas.openxmlformats.org/presentationml/2006/ole">
            <mc:AlternateContent xmlns:mc="http://schemas.openxmlformats.org/markup-compatibility/2006">
              <mc:Choice xmlns:v="urn:schemas-microsoft-com:vml" Requires="v">
                <p:oleObj spid="_x0000_s48218" name="Equation" r:id="rId7" imgW="368300" imgH="558800" progId="Equation.3">
                  <p:embed/>
                </p:oleObj>
              </mc:Choice>
              <mc:Fallback>
                <p:oleObj name="Equation" r:id="rId7" imgW="368300" imgH="5588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1752600"/>
                        <a:ext cx="703263" cy="1066800"/>
                      </a:xfrm>
                      <a:prstGeom prst="rect">
                        <a:avLst/>
                      </a:prstGeom>
                      <a:noFill/>
                      <a:ln>
                        <a:noFill/>
                      </a:ln>
                      <a:effectLst/>
                      <a:extLst>
                        <a:ext uri="{909E8E84-426E-40dd-AFC4-6F175D3DCCD1}">
                          <a14:hiddenFill xmlns:a14="http://schemas.microsoft.com/office/drawing/2010/main" xmlns="">
                            <a:solidFill>
                              <a:srgbClr val="79EBC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8135"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FEB2E9F5-6EE2-8046-BA6F-F224198671B1}" type="slidenum">
              <a:rPr lang="en-US" sz="1200">
                <a:solidFill>
                  <a:srgbClr val="898989"/>
                </a:solidFill>
                <a:latin typeface="Calibri" charset="0"/>
              </a:rPr>
              <a:pPr eaLnBrk="1" hangingPunct="1"/>
              <a:t>28</a:t>
            </a:fld>
            <a:endParaRPr lang="en-US" sz="1200">
              <a:solidFill>
                <a:srgbClr val="898989"/>
              </a:solidFill>
              <a:latin typeface="Calibri" charset="0"/>
            </a:endParaRPr>
          </a:p>
        </p:txBody>
      </p:sp>
      <p:sp>
        <p:nvSpPr>
          <p:cNvPr id="4915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Micro- vs. Macro-Averaging</a:t>
            </a:r>
          </a:p>
        </p:txBody>
      </p:sp>
      <p:sp>
        <p:nvSpPr>
          <p:cNvPr id="49155"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If we have more than one class, how do we combine multiple performance measures into one quantity?</a:t>
            </a:r>
          </a:p>
          <a:p>
            <a:pPr eaLnBrk="1" hangingPunct="1"/>
            <a:r>
              <a:rPr lang="en-US">
                <a:latin typeface="Calibri" charset="0"/>
                <a:ea typeface="ＭＳ Ｐゴシック" charset="0"/>
                <a:cs typeface="ＭＳ Ｐゴシック" charset="0"/>
              </a:rPr>
              <a:t>Macroaveraging: Compute performance for each class, then average.</a:t>
            </a:r>
          </a:p>
          <a:p>
            <a:pPr eaLnBrk="1" hangingPunct="1"/>
            <a:r>
              <a:rPr lang="en-US">
                <a:latin typeface="Calibri" charset="0"/>
                <a:ea typeface="ＭＳ Ｐゴシック" charset="0"/>
                <a:cs typeface="ＭＳ Ｐゴシック" charset="0"/>
              </a:rPr>
              <a:t>Microaveraging: Collect decisions for all classes, compute contingency table, evaluate.</a:t>
            </a:r>
          </a:p>
          <a:p>
            <a:pPr lvl="1" eaLnBrk="1" hangingPunct="1"/>
            <a:endParaRPr lang="en-US">
              <a:latin typeface="Calibri" charset="0"/>
              <a:ea typeface="ＭＳ Ｐゴシック" charset="0"/>
            </a:endParaRPr>
          </a:p>
        </p:txBody>
      </p:sp>
      <p:sp>
        <p:nvSpPr>
          <p:cNvPr id="4915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7"/>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15DB3E3-C14D-FE4A-A721-661F950B7D4E}" type="slidenum">
              <a:rPr lang="en-US" sz="1200">
                <a:solidFill>
                  <a:srgbClr val="898989"/>
                </a:solidFill>
                <a:latin typeface="Calibri" charset="0"/>
              </a:rPr>
              <a:pPr eaLnBrk="1" hangingPunct="1"/>
              <a:t>29</a:t>
            </a:fld>
            <a:endParaRPr lang="en-US" sz="1200">
              <a:solidFill>
                <a:srgbClr val="898989"/>
              </a:solidFill>
              <a:latin typeface="Calibri" charset="0"/>
            </a:endParaRPr>
          </a:p>
        </p:txBody>
      </p:sp>
      <p:sp>
        <p:nvSpPr>
          <p:cNvPr id="50178"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Micro- vs. Macro-Averaging: Example</a:t>
            </a:r>
          </a:p>
        </p:txBody>
      </p:sp>
      <p:graphicFrame>
        <p:nvGraphicFramePr>
          <p:cNvPr id="1036291" name="Group 3"/>
          <p:cNvGraphicFramePr>
            <a:graphicFrameLocks noGrp="1"/>
          </p:cNvGraphicFramePr>
          <p:nvPr>
            <p:ph sz="half" idx="1"/>
          </p:nvPr>
        </p:nvGraphicFramePr>
        <p:xfrm>
          <a:off x="304800" y="2286000"/>
          <a:ext cx="2514600" cy="1737042"/>
        </p:xfrm>
        <a:graphic>
          <a:graphicData uri="http://schemas.openxmlformats.org/drawingml/2006/table">
            <a:tbl>
              <a:tblPr/>
              <a:tblGrid>
                <a:gridCol w="838200"/>
                <a:gridCol w="838200"/>
                <a:gridCol w="838200"/>
              </a:tblGrid>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600" b="0" i="0" u="none" strike="noStrike" cap="none" normalizeH="0" baseline="0">
                        <a:ln>
                          <a:noFill/>
                        </a:ln>
                        <a:solidFill>
                          <a:schemeClr val="tx1"/>
                        </a:solidFill>
                        <a:effectLst/>
                        <a:latin typeface="Arial" charset="0"/>
                      </a:endParaRP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yes</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no</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yes</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no</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dirty="0">
                          <a:ln>
                            <a:noFill/>
                          </a:ln>
                          <a:solidFill>
                            <a:schemeClr val="tx1"/>
                          </a:solidFill>
                          <a:effectLst/>
                          <a:latin typeface="Arial" charset="0"/>
                        </a:rPr>
                        <a:t>970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1036309" name="Group 21"/>
          <p:cNvGraphicFramePr>
            <a:graphicFrameLocks noGrp="1"/>
          </p:cNvGraphicFramePr>
          <p:nvPr>
            <p:ph sz="quarter" idx="2"/>
          </p:nvPr>
        </p:nvGraphicFramePr>
        <p:xfrm>
          <a:off x="3124200" y="2286000"/>
          <a:ext cx="2667000" cy="1737042"/>
        </p:xfrm>
        <a:graphic>
          <a:graphicData uri="http://schemas.openxmlformats.org/drawingml/2006/table">
            <a:tbl>
              <a:tblPr/>
              <a:tblGrid>
                <a:gridCol w="889000"/>
                <a:gridCol w="889000"/>
                <a:gridCol w="889000"/>
              </a:tblGrid>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600" b="0" i="0" u="none" strike="noStrike" cap="none" normalizeH="0" baseline="0">
                        <a:ln>
                          <a:noFill/>
                        </a:ln>
                        <a:solidFill>
                          <a:schemeClr val="tx1"/>
                        </a:solidFill>
                        <a:effectLst/>
                        <a:latin typeface="Arial" charset="0"/>
                      </a:endParaRP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yes</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no</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yes</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90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no</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890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1036327" name="Group 39"/>
          <p:cNvGraphicFramePr>
            <a:graphicFrameLocks noGrp="1"/>
          </p:cNvGraphicFramePr>
          <p:nvPr>
            <p:ph sz="quarter" idx="3"/>
          </p:nvPr>
        </p:nvGraphicFramePr>
        <p:xfrm>
          <a:off x="5943600" y="2286000"/>
          <a:ext cx="2971800" cy="1737042"/>
        </p:xfrm>
        <a:graphic>
          <a:graphicData uri="http://schemas.openxmlformats.org/drawingml/2006/table">
            <a:tbl>
              <a:tblPr/>
              <a:tblGrid>
                <a:gridCol w="1219200"/>
                <a:gridCol w="914400"/>
                <a:gridCol w="838200"/>
              </a:tblGrid>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600" b="0" i="0" u="none" strike="noStrike" cap="none" normalizeH="0" baseline="0">
                        <a:ln>
                          <a:noFill/>
                        </a:ln>
                        <a:solidFill>
                          <a:schemeClr val="tx1"/>
                        </a:solidFill>
                        <a:effectLst/>
                        <a:latin typeface="Arial" charset="0"/>
                      </a:endParaRP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yes</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no</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yes</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20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no</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20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dirty="0">
                          <a:ln>
                            <a:noFill/>
                          </a:ln>
                          <a:solidFill>
                            <a:schemeClr val="tx1"/>
                          </a:solidFill>
                          <a:effectLst/>
                          <a:latin typeface="Arial" charset="0"/>
                        </a:rPr>
                        <a:t>1860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50233" name="Text Box 57"/>
          <p:cNvSpPr txBox="1">
            <a:spLocks noChangeArrowheads="1"/>
          </p:cNvSpPr>
          <p:nvPr/>
        </p:nvSpPr>
        <p:spPr bwMode="auto">
          <a:xfrm>
            <a:off x="685800" y="1638300"/>
            <a:ext cx="1828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t>Class 1</a:t>
            </a:r>
          </a:p>
        </p:txBody>
      </p:sp>
      <p:sp>
        <p:nvSpPr>
          <p:cNvPr id="50234" name="Text Box 58"/>
          <p:cNvSpPr txBox="1">
            <a:spLocks noChangeArrowheads="1"/>
          </p:cNvSpPr>
          <p:nvPr/>
        </p:nvSpPr>
        <p:spPr bwMode="auto">
          <a:xfrm>
            <a:off x="3505200" y="1638300"/>
            <a:ext cx="1828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t>Class 2</a:t>
            </a:r>
          </a:p>
        </p:txBody>
      </p:sp>
      <p:sp>
        <p:nvSpPr>
          <p:cNvPr id="50235" name="Text Box 59"/>
          <p:cNvSpPr txBox="1">
            <a:spLocks noChangeArrowheads="1"/>
          </p:cNvSpPr>
          <p:nvPr/>
        </p:nvSpPr>
        <p:spPr bwMode="auto">
          <a:xfrm>
            <a:off x="6096000" y="1638300"/>
            <a:ext cx="2667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t>Micro Ave. Table</a:t>
            </a:r>
          </a:p>
        </p:txBody>
      </p:sp>
      <p:sp>
        <p:nvSpPr>
          <p:cNvPr id="50236" name="Rectangle 60"/>
          <p:cNvSpPr>
            <a:spLocks noChangeArrowheads="1"/>
          </p:cNvSpPr>
          <p:nvPr/>
        </p:nvSpPr>
        <p:spPr bwMode="auto">
          <a:xfrm>
            <a:off x="685800" y="4267200"/>
            <a:ext cx="77724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Clr>
                <a:srgbClr val="A50021"/>
              </a:buClr>
              <a:buSzPct val="60000"/>
              <a:buFont typeface="Wingdings" charset="0"/>
              <a:buChar char="n"/>
            </a:pPr>
            <a:r>
              <a:rPr lang="en-US" sz="2600"/>
              <a:t>Macroaveraged precision: (0.5 + 0.9)/2 = 0.7</a:t>
            </a:r>
          </a:p>
          <a:p>
            <a:pPr marL="342900" indent="-342900">
              <a:spcBef>
                <a:spcPct val="20000"/>
              </a:spcBef>
              <a:buClr>
                <a:srgbClr val="A50021"/>
              </a:buClr>
              <a:buSzPct val="60000"/>
              <a:buFont typeface="Wingdings" charset="0"/>
              <a:buChar char="n"/>
            </a:pPr>
            <a:r>
              <a:rPr lang="en-US" sz="2600"/>
              <a:t>Microaveraged precision: 100/120 = .83</a:t>
            </a:r>
          </a:p>
          <a:p>
            <a:pPr marL="342900" indent="-342900">
              <a:spcBef>
                <a:spcPct val="20000"/>
              </a:spcBef>
              <a:buClr>
                <a:srgbClr val="A50021"/>
              </a:buClr>
              <a:buSzPct val="60000"/>
              <a:buFont typeface="Wingdings" charset="0"/>
              <a:buChar char="n"/>
            </a:pPr>
            <a:endParaRPr lang="en-US" sz="2600"/>
          </a:p>
          <a:p>
            <a:pPr marL="342900" indent="-342900">
              <a:spcBef>
                <a:spcPct val="20000"/>
              </a:spcBef>
              <a:buClr>
                <a:srgbClr val="A50021"/>
              </a:buClr>
              <a:buSzPct val="60000"/>
              <a:buFont typeface="Wingdings" charset="0"/>
              <a:buChar char="n"/>
            </a:pPr>
            <a:r>
              <a:rPr lang="en-US" sz="2600"/>
              <a:t>Microaveraged score is dominated by score on common classes</a:t>
            </a:r>
          </a:p>
        </p:txBody>
      </p:sp>
      <p:sp>
        <p:nvSpPr>
          <p:cNvPr id="50237"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endParaRPr lang="en-US">
              <a:latin typeface="Calibri" charset="0"/>
              <a:ea typeface="ＭＳ Ｐゴシック" charset="0"/>
              <a:cs typeface="ＭＳ Ｐゴシック" charset="0"/>
            </a:endParaRPr>
          </a:p>
        </p:txBody>
      </p:sp>
      <p:sp>
        <p:nvSpPr>
          <p:cNvPr id="51202" name="Content Placeholder 2"/>
          <p:cNvSpPr>
            <a:spLocks noGrp="1"/>
          </p:cNvSpPr>
          <p:nvPr>
            <p:ph idx="1"/>
          </p:nvPr>
        </p:nvSpPr>
        <p:spPr/>
        <p:txBody>
          <a:bodyPr/>
          <a:lstStyle/>
          <a:p>
            <a:pPr eaLnBrk="1" hangingPunct="1"/>
            <a:endParaRPr lang="en-US">
              <a:latin typeface="Calibri" charset="0"/>
              <a:ea typeface="ＭＳ Ｐゴシック" charset="0"/>
              <a:cs typeface="ＭＳ Ｐゴシック" charset="0"/>
            </a:endParaRPr>
          </a:p>
        </p:txBody>
      </p:sp>
      <p:sp>
        <p:nvSpPr>
          <p:cNvPr id="51203"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8A01A95C-19D9-8D40-A3A6-2ECCF4FE1CF2}" type="slidenum">
              <a:rPr lang="en-US" sz="1200">
                <a:solidFill>
                  <a:srgbClr val="898989"/>
                </a:solidFill>
                <a:latin typeface="Calibri" charset="0"/>
              </a:rPr>
              <a:pPr eaLnBrk="1" hangingPunct="1"/>
              <a:t>30</a:t>
            </a:fld>
            <a:endParaRPr lang="en-US" sz="1200">
              <a:solidFill>
                <a:srgbClr val="898989"/>
              </a:solidFill>
              <a:latin typeface="Calibri" charset="0"/>
            </a:endParaRPr>
          </a:p>
        </p:txBody>
      </p:sp>
      <p:pic>
        <p:nvPicPr>
          <p:cNvPr id="5120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8705850" cy="637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5"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Precision-recall for category: Crude</a:t>
            </a:r>
          </a:p>
        </p:txBody>
      </p:sp>
      <p:pic>
        <p:nvPicPr>
          <p:cNvPr id="53250"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447800" y="1447800"/>
            <a:ext cx="6026150" cy="4876800"/>
          </a:xfrm>
          <a:noFill/>
        </p:spPr>
      </p:pic>
      <p:sp>
        <p:nvSpPr>
          <p:cNvPr id="53251" name="Text Box 4"/>
          <p:cNvSpPr txBox="1">
            <a:spLocks noChangeArrowheads="1"/>
          </p:cNvSpPr>
          <p:nvPr/>
        </p:nvSpPr>
        <p:spPr bwMode="auto">
          <a:xfrm>
            <a:off x="2362200" y="3810000"/>
            <a:ext cx="1828800" cy="12001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r>
              <a:rPr lang="en-US" sz="1800">
                <a:solidFill>
                  <a:srgbClr val="66FFFF"/>
                </a:solidFill>
                <a:latin typeface="Tahoma" charset="0"/>
              </a:rPr>
              <a:t>LSVM</a:t>
            </a:r>
            <a:endParaRPr lang="en-US" sz="1800">
              <a:latin typeface="Tahoma" charset="0"/>
            </a:endParaRPr>
          </a:p>
          <a:p>
            <a:r>
              <a:rPr lang="en-US" sz="1800">
                <a:solidFill>
                  <a:srgbClr val="000090"/>
                </a:solidFill>
                <a:latin typeface="Tahoma" charset="0"/>
              </a:rPr>
              <a:t>Decision Tree</a:t>
            </a:r>
            <a:r>
              <a:rPr lang="en-US" sz="1800">
                <a:solidFill>
                  <a:srgbClr val="FFFF66"/>
                </a:solidFill>
                <a:latin typeface="Tahoma" charset="0"/>
              </a:rPr>
              <a:t> </a:t>
            </a:r>
            <a:r>
              <a:rPr lang="en-US" sz="1800">
                <a:solidFill>
                  <a:srgbClr val="FF00FF"/>
                </a:solidFill>
                <a:latin typeface="Tahoma" charset="0"/>
              </a:rPr>
              <a:t>Naïve Bayes</a:t>
            </a:r>
            <a:endParaRPr lang="en-US" sz="1800">
              <a:solidFill>
                <a:srgbClr val="FFFF66"/>
              </a:solidFill>
              <a:latin typeface="Tahoma" charset="0"/>
            </a:endParaRPr>
          </a:p>
          <a:p>
            <a:r>
              <a:rPr lang="en-US" sz="1800">
                <a:solidFill>
                  <a:srgbClr val="FFFF66"/>
                </a:solidFill>
                <a:latin typeface="Tahoma" charset="0"/>
              </a:rPr>
              <a:t>Rocchio</a:t>
            </a:r>
          </a:p>
        </p:txBody>
      </p:sp>
      <p:sp>
        <p:nvSpPr>
          <p:cNvPr id="53252" name="Rectangle 5"/>
          <p:cNvSpPr>
            <a:spLocks noChangeArrowheads="1"/>
          </p:cNvSpPr>
          <p:nvPr/>
        </p:nvSpPr>
        <p:spPr bwMode="auto">
          <a:xfrm>
            <a:off x="3962400" y="6172200"/>
            <a:ext cx="14509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0" hangingPunct="0"/>
            <a:r>
              <a:rPr lang="en-US">
                <a:latin typeface="Tahoma" charset="0"/>
              </a:rPr>
              <a:t>Precision</a:t>
            </a:r>
            <a:r>
              <a:rPr lang="en-US">
                <a:latin typeface="Times New Roman" charset="0"/>
              </a:rPr>
              <a:t> </a:t>
            </a:r>
          </a:p>
        </p:txBody>
      </p:sp>
      <p:sp>
        <p:nvSpPr>
          <p:cNvPr id="53253" name="Rectangle 6"/>
          <p:cNvSpPr>
            <a:spLocks noChangeArrowheads="1"/>
          </p:cNvSpPr>
          <p:nvPr/>
        </p:nvSpPr>
        <p:spPr bwMode="auto">
          <a:xfrm>
            <a:off x="457200" y="3581400"/>
            <a:ext cx="9747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0" hangingPunct="0"/>
            <a:r>
              <a:rPr lang="en-US">
                <a:latin typeface="Tahoma" charset="0"/>
              </a:rPr>
              <a:t>Recall</a:t>
            </a:r>
          </a:p>
        </p:txBody>
      </p:sp>
      <p:sp>
        <p:nvSpPr>
          <p:cNvPr id="53254" name="TextBox 6"/>
          <p:cNvSpPr txBox="1">
            <a:spLocks noChangeArrowheads="1"/>
          </p:cNvSpPr>
          <p:nvPr/>
        </p:nvSpPr>
        <p:spPr bwMode="auto">
          <a:xfrm>
            <a:off x="7696200" y="5638800"/>
            <a:ext cx="12192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t>Dumais (1998)</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FE6BEEB4-49AB-FE46-961A-369A8E8CF980}" type="slidenum">
              <a:rPr lang="en-US" sz="1200">
                <a:solidFill>
                  <a:srgbClr val="898989"/>
                </a:solidFill>
                <a:latin typeface="Calibri" charset="0"/>
              </a:rPr>
              <a:pPr eaLnBrk="1" hangingPunct="1"/>
              <a:t>32</a:t>
            </a:fld>
            <a:endParaRPr lang="en-US" sz="1200">
              <a:solidFill>
                <a:srgbClr val="898989"/>
              </a:solidFill>
              <a:latin typeface="Calibri" charset="0"/>
            </a:endParaRPr>
          </a:p>
        </p:txBody>
      </p:sp>
      <p:sp>
        <p:nvSpPr>
          <p:cNvPr id="54274" name="Rectangle 1026"/>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Precision-recall for category: Ship</a:t>
            </a:r>
          </a:p>
        </p:txBody>
      </p:sp>
      <p:sp>
        <p:nvSpPr>
          <p:cNvPr id="54275" name="Rectangle 1029"/>
          <p:cNvSpPr>
            <a:spLocks noChangeArrowheads="1"/>
          </p:cNvSpPr>
          <p:nvPr/>
        </p:nvSpPr>
        <p:spPr bwMode="auto">
          <a:xfrm>
            <a:off x="3962400" y="6172200"/>
            <a:ext cx="14493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0" hangingPunct="0"/>
            <a:r>
              <a:rPr lang="en-US">
                <a:latin typeface="Tahoma" charset="0"/>
              </a:rPr>
              <a:t>Precision</a:t>
            </a:r>
            <a:r>
              <a:rPr lang="en-US">
                <a:latin typeface="Times New Roman" charset="0"/>
              </a:rPr>
              <a:t> </a:t>
            </a:r>
          </a:p>
        </p:txBody>
      </p:sp>
      <p:sp>
        <p:nvSpPr>
          <p:cNvPr id="54276" name="Rectangle 1030"/>
          <p:cNvSpPr>
            <a:spLocks noChangeArrowheads="1"/>
          </p:cNvSpPr>
          <p:nvPr/>
        </p:nvSpPr>
        <p:spPr bwMode="auto">
          <a:xfrm>
            <a:off x="457200" y="3581400"/>
            <a:ext cx="9731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0" hangingPunct="0"/>
            <a:r>
              <a:rPr lang="en-US">
                <a:latin typeface="Tahoma" charset="0"/>
              </a:rPr>
              <a:t>Recall</a:t>
            </a:r>
          </a:p>
        </p:txBody>
      </p:sp>
      <p:sp>
        <p:nvSpPr>
          <p:cNvPr id="54277"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pic>
        <p:nvPicPr>
          <p:cNvPr id="542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447800"/>
            <a:ext cx="602615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79" name="Text Box 1028"/>
          <p:cNvSpPr txBox="1">
            <a:spLocks noChangeArrowheads="1"/>
          </p:cNvSpPr>
          <p:nvPr/>
        </p:nvSpPr>
        <p:spPr bwMode="auto">
          <a:xfrm>
            <a:off x="2362200" y="3810000"/>
            <a:ext cx="1828800" cy="12001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r>
              <a:rPr lang="en-US" sz="1800">
                <a:solidFill>
                  <a:srgbClr val="66FFFF"/>
                </a:solidFill>
                <a:latin typeface="Tahoma" charset="0"/>
              </a:rPr>
              <a:t>LSVM</a:t>
            </a:r>
            <a:endParaRPr lang="en-US" sz="1800">
              <a:latin typeface="Tahoma" charset="0"/>
            </a:endParaRPr>
          </a:p>
          <a:p>
            <a:r>
              <a:rPr lang="en-US" sz="1800">
                <a:solidFill>
                  <a:srgbClr val="000090"/>
                </a:solidFill>
                <a:latin typeface="Tahoma" charset="0"/>
              </a:rPr>
              <a:t>Decision Tree</a:t>
            </a:r>
            <a:r>
              <a:rPr lang="en-US" sz="1800">
                <a:solidFill>
                  <a:srgbClr val="FFFF66"/>
                </a:solidFill>
                <a:latin typeface="Tahoma" charset="0"/>
              </a:rPr>
              <a:t> </a:t>
            </a:r>
            <a:r>
              <a:rPr lang="en-US" sz="1800">
                <a:solidFill>
                  <a:srgbClr val="FF00FF"/>
                </a:solidFill>
                <a:latin typeface="Tahoma" charset="0"/>
              </a:rPr>
              <a:t>Naïve Bayes</a:t>
            </a:r>
            <a:endParaRPr lang="en-US" sz="1800">
              <a:solidFill>
                <a:srgbClr val="FFFF66"/>
              </a:solidFill>
              <a:latin typeface="Tahoma" charset="0"/>
            </a:endParaRPr>
          </a:p>
          <a:p>
            <a:r>
              <a:rPr lang="en-US" sz="1800">
                <a:solidFill>
                  <a:srgbClr val="FFFF66"/>
                </a:solidFill>
                <a:latin typeface="Tahoma" charset="0"/>
              </a:rPr>
              <a:t>Rocchio</a:t>
            </a:r>
          </a:p>
        </p:txBody>
      </p:sp>
      <p:sp>
        <p:nvSpPr>
          <p:cNvPr id="54280" name="TextBox 10"/>
          <p:cNvSpPr txBox="1">
            <a:spLocks noChangeArrowheads="1"/>
          </p:cNvSpPr>
          <p:nvPr/>
        </p:nvSpPr>
        <p:spPr bwMode="auto">
          <a:xfrm>
            <a:off x="7696200" y="5638800"/>
            <a:ext cx="12192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t>Dumais (1998)</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38CF5FF7-64EF-6742-A2D8-996F82D7C54D}" type="slidenum">
              <a:rPr lang="en-US" sz="1200">
                <a:solidFill>
                  <a:srgbClr val="898989"/>
                </a:solidFill>
                <a:latin typeface="Calibri" charset="0"/>
              </a:rPr>
              <a:pPr eaLnBrk="1" hangingPunct="1"/>
              <a:t>33</a:t>
            </a:fld>
            <a:endParaRPr lang="en-US" sz="1200">
              <a:solidFill>
                <a:srgbClr val="898989"/>
              </a:solidFill>
              <a:latin typeface="Calibri" charset="0"/>
            </a:endParaRPr>
          </a:p>
        </p:txBody>
      </p:sp>
      <p:sp>
        <p:nvSpPr>
          <p:cNvPr id="55298" name="Rectangle 1026"/>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Yang&amp;Liu: SVM vs. Other Methods</a:t>
            </a:r>
          </a:p>
        </p:txBody>
      </p:sp>
      <p:pic>
        <p:nvPicPr>
          <p:cNvPr id="55299" name="Picture 1027" descr="yangsvm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0650" y="1676400"/>
            <a:ext cx="9023350" cy="3962400"/>
          </a:xfrm>
          <a:noFill/>
        </p:spPr>
      </p:pic>
      <p:sp>
        <p:nvSpPr>
          <p:cNvPr id="55300"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BA3A6483-5DEF-F348-B27F-D11209C94EEA}" type="slidenum">
              <a:rPr lang="en-US" sz="1200">
                <a:solidFill>
                  <a:srgbClr val="898989"/>
                </a:solidFill>
                <a:latin typeface="Calibri" charset="0"/>
              </a:rPr>
              <a:pPr eaLnBrk="1" hangingPunct="1"/>
              <a:t>34</a:t>
            </a:fld>
            <a:endParaRPr lang="en-US" sz="1200">
              <a:solidFill>
                <a:srgbClr val="898989"/>
              </a:solidFill>
              <a:latin typeface="Calibri" charset="0"/>
            </a:endParaRPr>
          </a:p>
        </p:txBody>
      </p:sp>
      <p:sp>
        <p:nvSpPr>
          <p:cNvPr id="56322" name="Rectangle 1026"/>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Good practice department:</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Make a confusion matrix</a:t>
            </a:r>
          </a:p>
        </p:txBody>
      </p:sp>
      <p:sp>
        <p:nvSpPr>
          <p:cNvPr id="56323" name="Rectangle 1027"/>
          <p:cNvSpPr>
            <a:spLocks noGrp="1" noChangeArrowheads="1"/>
          </p:cNvSpPr>
          <p:nvPr>
            <p:ph type="body" idx="1"/>
          </p:nvPr>
        </p:nvSpPr>
        <p:spPr>
          <a:xfrm>
            <a:off x="457200" y="5029200"/>
            <a:ext cx="8001000" cy="1600200"/>
          </a:xfrm>
        </p:spPr>
        <p:txBody>
          <a:bodyPr/>
          <a:lstStyle/>
          <a:p>
            <a:pPr eaLnBrk="1" hangingPunct="1"/>
            <a:endParaRPr lang="en-US" sz="2200">
              <a:latin typeface="Calibri" charset="0"/>
              <a:ea typeface="ＭＳ Ｐゴシック" charset="0"/>
              <a:cs typeface="ＭＳ Ｐゴシック" charset="0"/>
            </a:endParaRPr>
          </a:p>
          <a:p>
            <a:pPr eaLnBrk="1" hangingPunct="1"/>
            <a:endParaRPr lang="en-US" sz="2200">
              <a:latin typeface="Calibri" charset="0"/>
              <a:ea typeface="ＭＳ Ｐゴシック" charset="0"/>
              <a:cs typeface="ＭＳ Ｐゴシック" charset="0"/>
            </a:endParaRPr>
          </a:p>
          <a:p>
            <a:pPr eaLnBrk="1" hangingPunct="1"/>
            <a:r>
              <a:rPr lang="en-US" sz="2200">
                <a:latin typeface="Calibri" charset="0"/>
                <a:ea typeface="ＭＳ Ｐゴシック" charset="0"/>
                <a:cs typeface="ＭＳ Ｐゴシック" charset="0"/>
              </a:rPr>
              <a:t>In a perfect classification, only the diagonal has non-zero entries</a:t>
            </a:r>
          </a:p>
          <a:p>
            <a:pPr eaLnBrk="1" hangingPunct="1"/>
            <a:r>
              <a:rPr lang="en-US" sz="2200">
                <a:latin typeface="Calibri" charset="0"/>
                <a:ea typeface="ＭＳ Ｐゴシック" charset="0"/>
                <a:cs typeface="ＭＳ Ｐゴシック" charset="0"/>
              </a:rPr>
              <a:t>Look at common confusions and how they might be addressed</a:t>
            </a:r>
          </a:p>
        </p:txBody>
      </p:sp>
      <p:sp>
        <p:nvSpPr>
          <p:cNvPr id="56324" name="Rectangle 1028"/>
          <p:cNvSpPr>
            <a:spLocks noChangeArrowheads="1"/>
          </p:cNvSpPr>
          <p:nvPr/>
        </p:nvSpPr>
        <p:spPr bwMode="auto">
          <a:xfrm>
            <a:off x="2895600" y="3124200"/>
            <a:ext cx="2590800" cy="2362200"/>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325" name="Rectangle 1029"/>
          <p:cNvSpPr>
            <a:spLocks noChangeArrowheads="1"/>
          </p:cNvSpPr>
          <p:nvPr/>
        </p:nvSpPr>
        <p:spPr bwMode="auto">
          <a:xfrm>
            <a:off x="4419600" y="3581400"/>
            <a:ext cx="381000" cy="304800"/>
          </a:xfrm>
          <a:prstGeom prst="rect">
            <a:avLst/>
          </a:prstGeom>
          <a:solidFill>
            <a:schemeClr val="accent1">
              <a:alpha val="50195"/>
            </a:schemeClr>
          </a:solidFill>
          <a:ln w="9525">
            <a:solidFill>
              <a:schemeClr val="tx1"/>
            </a:solidFill>
            <a:miter lim="800000"/>
            <a:headEnd/>
            <a:tailEnd/>
          </a:ln>
        </p:spPr>
        <p:txBody>
          <a:bodyPr wrap="none" anchor="ctr"/>
          <a:lstStyle/>
          <a:p>
            <a:pPr algn="ctr" eaLnBrk="0" hangingPunct="0">
              <a:spcBef>
                <a:spcPct val="20000"/>
              </a:spcBef>
            </a:pPr>
            <a:r>
              <a:rPr lang="en-US" sz="1800">
                <a:latin typeface="Rockwell" charset="0"/>
              </a:rPr>
              <a:t>53</a:t>
            </a:r>
            <a:endParaRPr lang="en-US" sz="1400">
              <a:latin typeface="Rockwell" charset="0"/>
            </a:endParaRPr>
          </a:p>
        </p:txBody>
      </p:sp>
      <p:sp>
        <p:nvSpPr>
          <p:cNvPr id="56326" name="Line 1030"/>
          <p:cNvSpPr>
            <a:spLocks noChangeShapeType="1"/>
          </p:cNvSpPr>
          <p:nvPr/>
        </p:nvSpPr>
        <p:spPr bwMode="auto">
          <a:xfrm>
            <a:off x="3733800" y="3048000"/>
            <a:ext cx="990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6327" name="Text Box 1031"/>
          <p:cNvSpPr txBox="1">
            <a:spLocks noChangeArrowheads="1"/>
          </p:cNvSpPr>
          <p:nvPr/>
        </p:nvSpPr>
        <p:spPr bwMode="auto">
          <a:xfrm>
            <a:off x="2895600" y="2687638"/>
            <a:ext cx="30924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sz="1800">
                <a:latin typeface="Rockwell" charset="0"/>
              </a:rPr>
              <a:t>Class assigned by classifier</a:t>
            </a:r>
            <a:endParaRPr lang="en-US" sz="1400">
              <a:latin typeface="Rockwell" charset="0"/>
            </a:endParaRPr>
          </a:p>
        </p:txBody>
      </p:sp>
      <p:sp>
        <p:nvSpPr>
          <p:cNvPr id="56328" name="Text Box 1032"/>
          <p:cNvSpPr txBox="1">
            <a:spLocks noChangeArrowheads="1"/>
          </p:cNvSpPr>
          <p:nvPr/>
        </p:nvSpPr>
        <p:spPr bwMode="auto">
          <a:xfrm rot="10800000">
            <a:off x="2362200" y="3335338"/>
            <a:ext cx="458788"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sz="1800">
                <a:latin typeface="Rockwell" charset="0"/>
              </a:rPr>
              <a:t>Actual Class</a:t>
            </a:r>
            <a:endParaRPr lang="en-US" sz="1600">
              <a:latin typeface="Rockwell" charset="0"/>
            </a:endParaRPr>
          </a:p>
        </p:txBody>
      </p:sp>
      <p:sp>
        <p:nvSpPr>
          <p:cNvPr id="56329" name="Line 1033"/>
          <p:cNvSpPr>
            <a:spLocks noChangeShapeType="1"/>
          </p:cNvSpPr>
          <p:nvPr/>
        </p:nvSpPr>
        <p:spPr bwMode="auto">
          <a:xfrm>
            <a:off x="2819400" y="3429000"/>
            <a:ext cx="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6330" name="Text Box 1034"/>
          <p:cNvSpPr txBox="1">
            <a:spLocks noChangeArrowheads="1"/>
          </p:cNvSpPr>
          <p:nvPr/>
        </p:nvSpPr>
        <p:spPr bwMode="auto">
          <a:xfrm>
            <a:off x="914400" y="1801813"/>
            <a:ext cx="6553200" cy="89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a:cs typeface="Arial" charset="0"/>
              </a:rPr>
              <a:t>This (</a:t>
            </a:r>
            <a:r>
              <a:rPr lang="en-US" i="1">
                <a:cs typeface="Arial" charset="0"/>
              </a:rPr>
              <a:t>i</a:t>
            </a:r>
            <a:r>
              <a:rPr lang="en-US">
                <a:cs typeface="Arial" charset="0"/>
              </a:rPr>
              <a:t>, </a:t>
            </a:r>
            <a:r>
              <a:rPr lang="en-US" i="1">
                <a:cs typeface="Arial" charset="0"/>
              </a:rPr>
              <a:t>j</a:t>
            </a:r>
            <a:r>
              <a:rPr lang="en-US">
                <a:cs typeface="Arial" charset="0"/>
              </a:rPr>
              <a:t>) entry means 53 of the docs actually in</a:t>
            </a:r>
          </a:p>
          <a:p>
            <a:pPr>
              <a:spcBef>
                <a:spcPct val="20000"/>
              </a:spcBef>
            </a:pPr>
            <a:r>
              <a:rPr lang="en-US">
                <a:cs typeface="Arial" charset="0"/>
              </a:rPr>
              <a:t>class </a:t>
            </a:r>
            <a:r>
              <a:rPr lang="en-US" i="1">
                <a:cs typeface="Arial" charset="0"/>
              </a:rPr>
              <a:t>i</a:t>
            </a:r>
            <a:r>
              <a:rPr lang="en-US">
                <a:cs typeface="Arial" charset="0"/>
              </a:rPr>
              <a:t> were put in class </a:t>
            </a:r>
            <a:r>
              <a:rPr lang="en-US" i="1">
                <a:cs typeface="Arial" charset="0"/>
              </a:rPr>
              <a:t>j </a:t>
            </a:r>
            <a:r>
              <a:rPr lang="en-US">
                <a:cs typeface="Arial" charset="0"/>
              </a:rPr>
              <a:t>by the classifier.</a:t>
            </a:r>
          </a:p>
        </p:txBody>
      </p:sp>
      <p:sp>
        <p:nvSpPr>
          <p:cNvPr id="56331" name="Line 1035"/>
          <p:cNvSpPr>
            <a:spLocks noChangeShapeType="1"/>
          </p:cNvSpPr>
          <p:nvPr/>
        </p:nvSpPr>
        <p:spPr bwMode="auto">
          <a:xfrm>
            <a:off x="2514600" y="2895600"/>
            <a:ext cx="18288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6332"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613E66EF-D3EB-5548-9B52-D66AE8478462}" type="slidenum">
              <a:rPr lang="en-US" sz="1200">
                <a:solidFill>
                  <a:srgbClr val="898989"/>
                </a:solidFill>
                <a:latin typeface="Calibri" charset="0"/>
              </a:rPr>
              <a:pPr eaLnBrk="1" hangingPunct="1"/>
              <a:t>35</a:t>
            </a:fld>
            <a:endParaRPr lang="en-US" sz="1200">
              <a:solidFill>
                <a:srgbClr val="898989"/>
              </a:solidFill>
              <a:latin typeface="Calibri" charset="0"/>
            </a:endParaRPr>
          </a:p>
        </p:txBody>
      </p:sp>
      <p:sp>
        <p:nvSpPr>
          <p:cNvPr id="5734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The Real World</a:t>
            </a:r>
          </a:p>
        </p:txBody>
      </p:sp>
      <p:sp>
        <p:nvSpPr>
          <p:cNvPr id="57347" name="Rectangle 3"/>
          <p:cNvSpPr>
            <a:spLocks noGrp="1" noChangeArrowheads="1"/>
          </p:cNvSpPr>
          <p:nvPr>
            <p:ph type="body" idx="1"/>
          </p:nvPr>
        </p:nvSpPr>
        <p:spPr/>
        <p:txBody>
          <a:bodyPr/>
          <a:lstStyle/>
          <a:p>
            <a:pPr eaLnBrk="1" hangingPunct="1">
              <a:buFont typeface="Wingdings" charset="0"/>
              <a:buNone/>
            </a:pPr>
            <a:r>
              <a:rPr lang="en-US" sz="1600">
                <a:latin typeface="Calibri" charset="0"/>
                <a:ea typeface="ＭＳ Ｐゴシック" charset="0"/>
                <a:cs typeface="ＭＳ Ｐゴシック" charset="0"/>
              </a:rPr>
              <a:t>P. Jackson and I. Moulinier. 2002. </a:t>
            </a:r>
            <a:r>
              <a:rPr lang="en-US" sz="1600" i="1">
                <a:latin typeface="Calibri" charset="0"/>
                <a:ea typeface="ＭＳ Ｐゴシック" charset="0"/>
                <a:cs typeface="ＭＳ Ｐゴシック" charset="0"/>
              </a:rPr>
              <a:t>Natural Language Processing for Online Applications</a:t>
            </a:r>
          </a:p>
          <a:p>
            <a:pPr eaLnBrk="1" hangingPunct="1"/>
            <a:r>
              <a:rPr lang="en-US" sz="2400">
                <a:latin typeface="Calibri" charset="0"/>
                <a:ea typeface="ＭＳ Ｐゴシック" charset="0"/>
                <a:cs typeface="ＭＳ Ｐゴシック" charset="0"/>
              </a:rPr>
              <a:t>“There is no question concerning the commercial value of being able to classify documents automatically by content. There are myriad potential applications of such a capability for corporate intranets, government departments, and Internet publishers”</a:t>
            </a:r>
            <a:endParaRPr lang="en-US" altLang="ja-JP" sz="2400">
              <a:latin typeface="Calibri" charset="0"/>
              <a:ea typeface="ＭＳ Ｐゴシック" charset="0"/>
              <a:cs typeface="ＭＳ Ｐゴシック" charset="0"/>
            </a:endParaRPr>
          </a:p>
          <a:p>
            <a:pPr eaLnBrk="1" hangingPunct="1"/>
            <a:endParaRPr lang="en-US" sz="2400">
              <a:latin typeface="Calibri" charset="0"/>
              <a:ea typeface="ＭＳ Ｐゴシック" charset="0"/>
              <a:cs typeface="ＭＳ Ｐゴシック" charset="0"/>
            </a:endParaRPr>
          </a:p>
          <a:p>
            <a:pPr eaLnBrk="1" hangingPunct="1"/>
            <a:r>
              <a:rPr lang="en-US" sz="2400">
                <a:latin typeface="Calibri" charset="0"/>
                <a:ea typeface="ＭＳ Ｐゴシック" charset="0"/>
                <a:cs typeface="ＭＳ Ｐゴシック" charset="0"/>
              </a:rPr>
              <a:t>“Understanding the data is one of the keys to successful categorization, yet this is an area in which most categorization tool vendors are extremely weak. Many of the ‘one size fits all’ tools on the market have not been tested on a wide range of content types.”</a:t>
            </a:r>
          </a:p>
        </p:txBody>
      </p:sp>
      <p:sp>
        <p:nvSpPr>
          <p:cNvPr id="57348"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DBD53A28-6FAA-EB4F-A506-D6973B1E28FD}" type="slidenum">
              <a:rPr lang="en-US" sz="1200">
                <a:solidFill>
                  <a:srgbClr val="898989"/>
                </a:solidFill>
                <a:latin typeface="Calibri" charset="0"/>
              </a:rPr>
              <a:pPr eaLnBrk="1" hangingPunct="1"/>
              <a:t>36</a:t>
            </a:fld>
            <a:endParaRPr lang="en-US" sz="1200">
              <a:solidFill>
                <a:srgbClr val="898989"/>
              </a:solidFill>
              <a:latin typeface="Calibri" charset="0"/>
            </a:endParaRPr>
          </a:p>
        </p:txBody>
      </p:sp>
      <p:sp>
        <p:nvSpPr>
          <p:cNvPr id="5837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The Real World</a:t>
            </a:r>
          </a:p>
        </p:txBody>
      </p:sp>
      <p:sp>
        <p:nvSpPr>
          <p:cNvPr id="58371"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Gee, I’m building a text classifier for real, now!</a:t>
            </a:r>
          </a:p>
          <a:p>
            <a:pPr eaLnBrk="1" hangingPunct="1"/>
            <a:r>
              <a:rPr lang="en-US">
                <a:latin typeface="Calibri" charset="0"/>
                <a:ea typeface="ＭＳ Ｐゴシック" charset="0"/>
                <a:cs typeface="ＭＳ Ｐゴシック" charset="0"/>
              </a:rPr>
              <a:t>What should I do?</a:t>
            </a:r>
          </a:p>
          <a:p>
            <a:pPr eaLnBrk="1" hangingPunct="1">
              <a:buFont typeface="Wingdings" charset="0"/>
              <a:buNone/>
            </a:pPr>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How much training data do you have?</a:t>
            </a:r>
          </a:p>
          <a:p>
            <a:pPr lvl="1" eaLnBrk="1" hangingPunct="1"/>
            <a:r>
              <a:rPr lang="en-US">
                <a:latin typeface="Calibri" charset="0"/>
                <a:ea typeface="ＭＳ Ｐゴシック" charset="0"/>
              </a:rPr>
              <a:t>None</a:t>
            </a:r>
          </a:p>
          <a:p>
            <a:pPr lvl="1" eaLnBrk="1" hangingPunct="1"/>
            <a:r>
              <a:rPr lang="en-US">
                <a:latin typeface="Calibri" charset="0"/>
                <a:ea typeface="ＭＳ Ｐゴシック" charset="0"/>
              </a:rPr>
              <a:t>Very little</a:t>
            </a:r>
          </a:p>
          <a:p>
            <a:pPr lvl="1" eaLnBrk="1" hangingPunct="1"/>
            <a:r>
              <a:rPr lang="en-US">
                <a:latin typeface="Calibri" charset="0"/>
                <a:ea typeface="ＭＳ Ｐゴシック" charset="0"/>
              </a:rPr>
              <a:t>Quite a lot</a:t>
            </a:r>
          </a:p>
          <a:p>
            <a:pPr lvl="1" eaLnBrk="1" hangingPunct="1"/>
            <a:r>
              <a:rPr lang="en-US">
                <a:latin typeface="Calibri" charset="0"/>
                <a:ea typeface="ＭＳ Ｐゴシック" charset="0"/>
              </a:rPr>
              <a:t>A huge amount and its growing</a:t>
            </a:r>
          </a:p>
        </p:txBody>
      </p:sp>
      <p:sp>
        <p:nvSpPr>
          <p:cNvPr id="58372"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8C8159CE-7903-4647-980D-64CA3502C960}" type="slidenum">
              <a:rPr lang="en-US" sz="1200">
                <a:solidFill>
                  <a:srgbClr val="898989"/>
                </a:solidFill>
                <a:latin typeface="Calibri" charset="0"/>
              </a:rPr>
              <a:pPr eaLnBrk="1" hangingPunct="1"/>
              <a:t>37</a:t>
            </a:fld>
            <a:endParaRPr lang="en-US" sz="1200">
              <a:solidFill>
                <a:srgbClr val="898989"/>
              </a:solidFill>
              <a:latin typeface="Calibri" charset="0"/>
            </a:endParaRPr>
          </a:p>
        </p:txBody>
      </p:sp>
      <p:sp>
        <p:nvSpPr>
          <p:cNvPr id="5939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Manually written rules</a:t>
            </a:r>
          </a:p>
        </p:txBody>
      </p:sp>
      <p:sp>
        <p:nvSpPr>
          <p:cNvPr id="59395"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No training data, adequate editorial staff?</a:t>
            </a:r>
          </a:p>
          <a:p>
            <a:pPr eaLnBrk="1" hangingPunct="1">
              <a:lnSpc>
                <a:spcPct val="90000"/>
              </a:lnSpc>
            </a:pPr>
            <a:r>
              <a:rPr lang="en-US" dirty="0">
                <a:latin typeface="Calibri" charset="0"/>
                <a:ea typeface="ＭＳ Ｐゴシック" charset="0"/>
                <a:cs typeface="ＭＳ Ｐゴシック" charset="0"/>
              </a:rPr>
              <a:t>Never forget the hand-written rules solution!</a:t>
            </a:r>
          </a:p>
          <a:p>
            <a:pPr lvl="1" eaLnBrk="1" hangingPunct="1">
              <a:lnSpc>
                <a:spcPct val="90000"/>
              </a:lnSpc>
            </a:pPr>
            <a:r>
              <a:rPr lang="en-US" dirty="0">
                <a:solidFill>
                  <a:schemeClr val="folHlink"/>
                </a:solidFill>
                <a:latin typeface="Calibri" charset="0"/>
                <a:ea typeface="ＭＳ Ｐゴシック" charset="0"/>
              </a:rPr>
              <a:t>If (wheat or grain) and not (whole or bread) then</a:t>
            </a:r>
          </a:p>
          <a:p>
            <a:pPr lvl="2" eaLnBrk="1" hangingPunct="1">
              <a:lnSpc>
                <a:spcPct val="90000"/>
              </a:lnSpc>
            </a:pPr>
            <a:r>
              <a:rPr lang="en-US" dirty="0">
                <a:solidFill>
                  <a:schemeClr val="folHlink"/>
                </a:solidFill>
                <a:latin typeface="Calibri" charset="0"/>
                <a:ea typeface="ＭＳ Ｐゴシック" charset="0"/>
              </a:rPr>
              <a:t>Categorize as grain</a:t>
            </a:r>
          </a:p>
          <a:p>
            <a:pPr eaLnBrk="1" hangingPunct="1">
              <a:lnSpc>
                <a:spcPct val="90000"/>
              </a:lnSpc>
            </a:pPr>
            <a:r>
              <a:rPr lang="en-US" dirty="0">
                <a:latin typeface="Calibri" charset="0"/>
                <a:ea typeface="ＭＳ Ｐゴシック" charset="0"/>
                <a:cs typeface="ＭＳ Ｐゴシック" charset="0"/>
              </a:rPr>
              <a:t>In practice, rules get a lot bigger than this</a:t>
            </a:r>
          </a:p>
          <a:p>
            <a:pPr lvl="1" eaLnBrk="1" hangingPunct="1">
              <a:lnSpc>
                <a:spcPct val="90000"/>
              </a:lnSpc>
            </a:pPr>
            <a:r>
              <a:rPr lang="en-US" dirty="0">
                <a:latin typeface="Calibri" charset="0"/>
                <a:ea typeface="ＭＳ Ｐゴシック" charset="0"/>
              </a:rPr>
              <a:t>Can also be phrased using </a:t>
            </a:r>
            <a:r>
              <a:rPr lang="en-US" dirty="0" err="1">
                <a:latin typeface="Calibri" charset="0"/>
                <a:ea typeface="ＭＳ Ｐゴシック" charset="0"/>
              </a:rPr>
              <a:t>tf</a:t>
            </a:r>
            <a:r>
              <a:rPr lang="en-US" dirty="0">
                <a:latin typeface="Calibri" charset="0"/>
                <a:ea typeface="ＭＳ Ｐゴシック" charset="0"/>
              </a:rPr>
              <a:t> or </a:t>
            </a:r>
            <a:r>
              <a:rPr lang="en-US" dirty="0" err="1">
                <a:latin typeface="Calibri" charset="0"/>
                <a:ea typeface="ＭＳ Ｐゴシック" charset="0"/>
              </a:rPr>
              <a:t>tf.idf</a:t>
            </a:r>
            <a:r>
              <a:rPr lang="en-US" dirty="0">
                <a:latin typeface="Calibri" charset="0"/>
                <a:ea typeface="ＭＳ Ｐゴシック" charset="0"/>
              </a:rPr>
              <a:t> weights</a:t>
            </a:r>
          </a:p>
          <a:p>
            <a:pPr eaLnBrk="1" hangingPunct="1">
              <a:lnSpc>
                <a:spcPct val="90000"/>
              </a:lnSpc>
            </a:pPr>
            <a:r>
              <a:rPr lang="en-US" dirty="0">
                <a:latin typeface="Calibri" charset="0"/>
                <a:ea typeface="ＭＳ Ｐゴシック" charset="0"/>
                <a:cs typeface="ＭＳ Ｐゴシック" charset="0"/>
              </a:rPr>
              <a:t>With careful crafting (human tuning on development data) performance is high:</a:t>
            </a:r>
          </a:p>
          <a:p>
            <a:pPr lvl="1" eaLnBrk="1" hangingPunct="1">
              <a:lnSpc>
                <a:spcPct val="90000"/>
              </a:lnSpc>
            </a:pPr>
            <a:r>
              <a:rPr lang="en-US" dirty="0" smtClean="0">
                <a:latin typeface="Calibri" charset="0"/>
                <a:ea typeface="ＭＳ Ｐゴシック" charset="0"/>
              </a:rPr>
              <a:t>Construe: </a:t>
            </a:r>
            <a:r>
              <a:rPr lang="en-US" dirty="0">
                <a:latin typeface="Calibri" charset="0"/>
                <a:ea typeface="ＭＳ Ｐゴシック" charset="0"/>
              </a:rPr>
              <a:t>94% recall, 84% precision over 675 categories </a:t>
            </a:r>
            <a:r>
              <a:rPr lang="en-US" dirty="0">
                <a:solidFill>
                  <a:srgbClr val="00A000"/>
                </a:solidFill>
                <a:latin typeface="Calibri" charset="0"/>
                <a:ea typeface="ＭＳ Ｐゴシック" charset="0"/>
              </a:rPr>
              <a:t>(Hayes and Weinstein </a:t>
            </a:r>
            <a:r>
              <a:rPr lang="en-US" dirty="0" smtClean="0">
                <a:solidFill>
                  <a:srgbClr val="00A000"/>
                </a:solidFill>
                <a:latin typeface="Calibri" charset="0"/>
                <a:ea typeface="ＭＳ Ｐゴシック" charset="0"/>
              </a:rPr>
              <a:t>IAAI 1990</a:t>
            </a:r>
            <a:r>
              <a:rPr lang="en-US" dirty="0">
                <a:solidFill>
                  <a:srgbClr val="00A000"/>
                </a:solidFill>
                <a:latin typeface="Calibri" charset="0"/>
                <a:ea typeface="ＭＳ Ｐゴシック" charset="0"/>
              </a:rPr>
              <a:t>)</a:t>
            </a:r>
          </a:p>
          <a:p>
            <a:pPr eaLnBrk="1" hangingPunct="1">
              <a:lnSpc>
                <a:spcPct val="90000"/>
              </a:lnSpc>
            </a:pPr>
            <a:r>
              <a:rPr lang="en-US" dirty="0">
                <a:latin typeface="Calibri" charset="0"/>
                <a:ea typeface="ＭＳ Ｐゴシック" charset="0"/>
                <a:cs typeface="ＭＳ Ｐゴシック" charset="0"/>
              </a:rPr>
              <a:t>Amount of work required is huge</a:t>
            </a:r>
          </a:p>
          <a:p>
            <a:pPr lvl="1" eaLnBrk="1" hangingPunct="1">
              <a:lnSpc>
                <a:spcPct val="90000"/>
              </a:lnSpc>
            </a:pPr>
            <a:r>
              <a:rPr lang="en-US" dirty="0">
                <a:latin typeface="Calibri" charset="0"/>
                <a:ea typeface="ＭＳ Ｐゴシック" charset="0"/>
              </a:rPr>
              <a:t>Estimate 2 days per class … plus maintenance</a:t>
            </a:r>
          </a:p>
        </p:txBody>
      </p:sp>
      <p:sp>
        <p:nvSpPr>
          <p:cNvPr id="5939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1228DE51-DAF8-864D-8CCC-D1E5E0935455}" type="slidenum">
              <a:rPr lang="en-US" sz="1200">
                <a:solidFill>
                  <a:srgbClr val="898989"/>
                </a:solidFill>
                <a:latin typeface="Calibri" charset="0"/>
              </a:rPr>
              <a:pPr eaLnBrk="1" hangingPunct="1"/>
              <a:t>38</a:t>
            </a:fld>
            <a:endParaRPr lang="en-US" sz="1200">
              <a:solidFill>
                <a:srgbClr val="898989"/>
              </a:solidFill>
              <a:latin typeface="Calibri" charset="0"/>
            </a:endParaRPr>
          </a:p>
        </p:txBody>
      </p:sp>
      <p:sp>
        <p:nvSpPr>
          <p:cNvPr id="60418"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Very little data?</a:t>
            </a:r>
          </a:p>
        </p:txBody>
      </p:sp>
      <p:sp>
        <p:nvSpPr>
          <p:cNvPr id="60419" name="Rectangle 3"/>
          <p:cNvSpPr>
            <a:spLocks noGrp="1" noChangeArrowheads="1"/>
          </p:cNvSpPr>
          <p:nvPr>
            <p:ph type="body" idx="1"/>
          </p:nvPr>
        </p:nvSpPr>
        <p:spPr/>
        <p:txBody>
          <a:bodyPr/>
          <a:lstStyle/>
          <a:p>
            <a:pPr eaLnBrk="1" hangingPunct="1">
              <a:lnSpc>
                <a:spcPct val="90000"/>
              </a:lnSpc>
            </a:pPr>
            <a:r>
              <a:rPr lang="en-US">
                <a:latin typeface="Calibri" charset="0"/>
                <a:ea typeface="ＭＳ Ｐゴシック" charset="0"/>
                <a:cs typeface="ＭＳ Ｐゴシック" charset="0"/>
              </a:rPr>
              <a:t>If you’re just doing supervised classification, you should stick to something high bias</a:t>
            </a:r>
          </a:p>
          <a:p>
            <a:pPr lvl="1" eaLnBrk="1" hangingPunct="1">
              <a:lnSpc>
                <a:spcPct val="90000"/>
              </a:lnSpc>
            </a:pPr>
            <a:r>
              <a:rPr lang="en-US">
                <a:latin typeface="Calibri" charset="0"/>
                <a:ea typeface="ＭＳ Ｐゴシック" charset="0"/>
              </a:rPr>
              <a:t>There are theoretical results that Naïve Bayes should do well in such circumstances </a:t>
            </a:r>
            <a:r>
              <a:rPr lang="en-US">
                <a:solidFill>
                  <a:srgbClr val="00A000"/>
                </a:solidFill>
                <a:latin typeface="Calibri" charset="0"/>
                <a:ea typeface="ＭＳ Ｐゴシック" charset="0"/>
              </a:rPr>
              <a:t>(Ng and Jordan 2002 NIPS)</a:t>
            </a:r>
          </a:p>
          <a:p>
            <a:pPr eaLnBrk="1" hangingPunct="1">
              <a:lnSpc>
                <a:spcPct val="90000"/>
              </a:lnSpc>
            </a:pPr>
            <a:r>
              <a:rPr lang="en-US">
                <a:latin typeface="Calibri" charset="0"/>
                <a:ea typeface="ＭＳ Ｐゴシック" charset="0"/>
                <a:cs typeface="ＭＳ Ｐゴシック" charset="0"/>
              </a:rPr>
              <a:t>The interesting theoretical answer is to explore semi-supervised training methods:</a:t>
            </a:r>
          </a:p>
          <a:p>
            <a:pPr lvl="1" eaLnBrk="1" hangingPunct="1">
              <a:lnSpc>
                <a:spcPct val="90000"/>
              </a:lnSpc>
            </a:pPr>
            <a:r>
              <a:rPr lang="en-US">
                <a:latin typeface="Calibri" charset="0"/>
                <a:ea typeface="ＭＳ Ｐゴシック" charset="0"/>
              </a:rPr>
              <a:t>Bootstrapping, EM over unlabeled documents, …</a:t>
            </a:r>
          </a:p>
          <a:p>
            <a:pPr eaLnBrk="1" hangingPunct="1">
              <a:lnSpc>
                <a:spcPct val="90000"/>
              </a:lnSpc>
            </a:pPr>
            <a:r>
              <a:rPr lang="en-US">
                <a:latin typeface="Calibri" charset="0"/>
                <a:ea typeface="ＭＳ Ｐゴシック" charset="0"/>
                <a:cs typeface="ＭＳ Ｐゴシック" charset="0"/>
              </a:rPr>
              <a:t>The practical answer is to get more labeled data as soon as you can</a:t>
            </a:r>
          </a:p>
          <a:p>
            <a:pPr lvl="1" eaLnBrk="1" hangingPunct="1">
              <a:lnSpc>
                <a:spcPct val="90000"/>
              </a:lnSpc>
            </a:pPr>
            <a:r>
              <a:rPr lang="en-US">
                <a:latin typeface="Calibri" charset="0"/>
                <a:ea typeface="ＭＳ Ｐゴシック" charset="0"/>
              </a:rPr>
              <a:t>How can you insert yourself into a process where humans will be willing to label data for you??</a:t>
            </a:r>
          </a:p>
        </p:txBody>
      </p:sp>
      <p:sp>
        <p:nvSpPr>
          <p:cNvPr id="60420"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6B95FCD5-8A0C-4E48-A3BE-00FD2A3E7A26}" type="slidenum">
              <a:rPr lang="en-US" sz="1200">
                <a:solidFill>
                  <a:srgbClr val="898989"/>
                </a:solidFill>
                <a:latin typeface="Calibri" charset="0"/>
              </a:rPr>
              <a:pPr eaLnBrk="1" hangingPunct="1"/>
              <a:t>39</a:t>
            </a:fld>
            <a:endParaRPr lang="en-US" sz="1200">
              <a:solidFill>
                <a:srgbClr val="898989"/>
              </a:solidFill>
              <a:latin typeface="Calibri" charset="0"/>
            </a:endParaRPr>
          </a:p>
        </p:txBody>
      </p:sp>
      <p:sp>
        <p:nvSpPr>
          <p:cNvPr id="61442"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 reasonable amount of data?</a:t>
            </a:r>
          </a:p>
        </p:txBody>
      </p:sp>
      <p:sp>
        <p:nvSpPr>
          <p:cNvPr id="61443"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Perfect!</a:t>
            </a:r>
          </a:p>
          <a:p>
            <a:pPr eaLnBrk="1" hangingPunct="1"/>
            <a:r>
              <a:rPr lang="en-US">
                <a:latin typeface="Calibri" charset="0"/>
                <a:ea typeface="ＭＳ Ｐゴシック" charset="0"/>
                <a:cs typeface="ＭＳ Ｐゴシック" charset="0"/>
              </a:rPr>
              <a:t>We can use all our clever classifiers</a:t>
            </a:r>
          </a:p>
          <a:p>
            <a:pPr eaLnBrk="1" hangingPunct="1"/>
            <a:r>
              <a:rPr lang="en-US">
                <a:latin typeface="Calibri" charset="0"/>
                <a:ea typeface="ＭＳ Ｐゴシック" charset="0"/>
                <a:cs typeface="ＭＳ Ｐゴシック" charset="0"/>
              </a:rPr>
              <a:t>Roll out the SVM!</a:t>
            </a:r>
          </a:p>
          <a:p>
            <a:pPr eaLnBrk="1" hangingPunct="1"/>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But if you are using an SVM/NB etc., you should probably be prepared with the “hybrid” solution where there is a Boolean overlay</a:t>
            </a:r>
          </a:p>
          <a:p>
            <a:pPr lvl="1" eaLnBrk="1" hangingPunct="1"/>
            <a:r>
              <a:rPr lang="en-US">
                <a:latin typeface="Calibri" charset="0"/>
                <a:ea typeface="ＭＳ Ｐゴシック" charset="0"/>
              </a:rPr>
              <a:t>Or else to use user-interpretable Boolean-like models like decision trees</a:t>
            </a:r>
          </a:p>
          <a:p>
            <a:pPr lvl="1" eaLnBrk="1" hangingPunct="1"/>
            <a:r>
              <a:rPr lang="en-US">
                <a:latin typeface="Calibri" charset="0"/>
                <a:ea typeface="ＭＳ Ｐゴシック" charset="0"/>
              </a:rPr>
              <a:t>Users like to hack, and management likes to be able to implement quick fixes immediately</a:t>
            </a:r>
          </a:p>
        </p:txBody>
      </p:sp>
      <p:sp>
        <p:nvSpPr>
          <p:cNvPr id="61444"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BAE3F480-0EEB-224F-9083-DC5D5287FA26}" type="slidenum">
              <a:rPr lang="en-US" sz="1200">
                <a:solidFill>
                  <a:srgbClr val="898989"/>
                </a:solidFill>
                <a:latin typeface="Calibri" charset="0"/>
              </a:rPr>
              <a:pPr eaLnBrk="1" hangingPunct="1"/>
              <a:t>40</a:t>
            </a:fld>
            <a:endParaRPr lang="en-US" sz="1200">
              <a:solidFill>
                <a:srgbClr val="898989"/>
              </a:solidFill>
              <a:latin typeface="Calibri" charset="0"/>
            </a:endParaRPr>
          </a:p>
        </p:txBody>
      </p:sp>
      <p:sp>
        <p:nvSpPr>
          <p:cNvPr id="6246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 huge amount of data?</a:t>
            </a:r>
          </a:p>
        </p:txBody>
      </p:sp>
      <p:sp>
        <p:nvSpPr>
          <p:cNvPr id="62467"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This is great in theory for doing accurate classification…</a:t>
            </a:r>
          </a:p>
          <a:p>
            <a:pPr eaLnBrk="1" hangingPunct="1"/>
            <a:r>
              <a:rPr lang="en-US" dirty="0">
                <a:latin typeface="Calibri" charset="0"/>
                <a:ea typeface="ＭＳ Ｐゴシック" charset="0"/>
                <a:cs typeface="ＭＳ Ｐゴシック" charset="0"/>
              </a:rPr>
              <a:t>But it could easily mean that expensive methods like SVMs (train time) or </a:t>
            </a:r>
            <a:r>
              <a:rPr lang="en-US" dirty="0" err="1">
                <a:latin typeface="Calibri" charset="0"/>
                <a:ea typeface="ＭＳ Ｐゴシック" charset="0"/>
                <a:cs typeface="ＭＳ Ｐゴシック" charset="0"/>
              </a:rPr>
              <a:t>kNN</a:t>
            </a:r>
            <a:r>
              <a:rPr lang="en-US" dirty="0">
                <a:latin typeface="Calibri" charset="0"/>
                <a:ea typeface="ＭＳ Ｐゴシック" charset="0"/>
                <a:cs typeface="ＭＳ Ｐゴシック" charset="0"/>
              </a:rPr>
              <a:t> (test time) are </a:t>
            </a:r>
            <a:r>
              <a:rPr lang="en-US" dirty="0" smtClean="0">
                <a:latin typeface="Calibri" charset="0"/>
                <a:ea typeface="ＭＳ Ｐゴシック" charset="0"/>
                <a:cs typeface="ＭＳ Ｐゴシック" charset="0"/>
              </a:rPr>
              <a:t>less practical</a:t>
            </a:r>
            <a:endParaRPr lang="en-US" dirty="0">
              <a:latin typeface="Calibri" charset="0"/>
              <a:ea typeface="ＭＳ Ｐゴシック" charset="0"/>
              <a:cs typeface="ＭＳ Ｐゴシック" charset="0"/>
            </a:endParaRPr>
          </a:p>
          <a:p>
            <a:pPr eaLnBrk="1" hangingPunct="1"/>
            <a:endParaRPr lang="en-US"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Naïve Bayes </a:t>
            </a:r>
            <a:r>
              <a:rPr lang="en-US" dirty="0" smtClean="0">
                <a:latin typeface="Calibri" charset="0"/>
                <a:ea typeface="ＭＳ Ｐゴシック" charset="0"/>
                <a:cs typeface="ＭＳ Ｐゴシック" charset="0"/>
              </a:rPr>
              <a:t>can </a:t>
            </a:r>
            <a:r>
              <a:rPr lang="en-US" dirty="0">
                <a:latin typeface="Calibri" charset="0"/>
                <a:ea typeface="ＭＳ Ｐゴシック" charset="0"/>
                <a:cs typeface="ＭＳ Ｐゴシック" charset="0"/>
              </a:rPr>
              <a:t>come back into </a:t>
            </a:r>
            <a:r>
              <a:rPr lang="en-US" dirty="0" smtClean="0">
                <a:latin typeface="Calibri" charset="0"/>
                <a:ea typeface="ＭＳ Ｐゴシック" charset="0"/>
                <a:cs typeface="ＭＳ Ｐゴシック" charset="0"/>
              </a:rPr>
              <a:t>its </a:t>
            </a:r>
            <a:r>
              <a:rPr lang="en-US" dirty="0">
                <a:latin typeface="Calibri" charset="0"/>
                <a:ea typeface="ＭＳ Ｐゴシック" charset="0"/>
                <a:cs typeface="ＭＳ Ｐゴシック" charset="0"/>
              </a:rPr>
              <a:t>own again!</a:t>
            </a:r>
          </a:p>
          <a:p>
            <a:pPr lvl="1" eaLnBrk="1" hangingPunct="1"/>
            <a:r>
              <a:rPr lang="en-US" dirty="0">
                <a:latin typeface="Calibri" charset="0"/>
                <a:ea typeface="ＭＳ Ｐゴシック" charset="0"/>
              </a:rPr>
              <a:t>Or other </a:t>
            </a:r>
            <a:r>
              <a:rPr lang="en-US" dirty="0" smtClean="0">
                <a:latin typeface="Calibri" charset="0"/>
                <a:ea typeface="ＭＳ Ｐゴシック" charset="0"/>
              </a:rPr>
              <a:t>methods </a:t>
            </a:r>
            <a:r>
              <a:rPr lang="en-US" dirty="0">
                <a:latin typeface="Calibri" charset="0"/>
                <a:ea typeface="ＭＳ Ｐゴシック" charset="0"/>
              </a:rPr>
              <a:t>with linear training/test complexity like </a:t>
            </a:r>
            <a:r>
              <a:rPr lang="en-US" b="1" dirty="0" smtClean="0">
                <a:latin typeface="Calibri" charset="0"/>
                <a:ea typeface="ＭＳ Ｐゴシック" charset="0"/>
              </a:rPr>
              <a:t>(regularized) </a:t>
            </a:r>
            <a:r>
              <a:rPr lang="en-US" b="1" dirty="0">
                <a:latin typeface="Calibri" charset="0"/>
                <a:ea typeface="ＭＳ Ｐゴシック" charset="0"/>
              </a:rPr>
              <a:t>logistic regression </a:t>
            </a:r>
            <a:r>
              <a:rPr lang="en-US" dirty="0">
                <a:latin typeface="Calibri" charset="0"/>
                <a:ea typeface="ＭＳ Ｐゴシック" charset="0"/>
              </a:rPr>
              <a:t>(though much more expensive to train)</a:t>
            </a:r>
          </a:p>
        </p:txBody>
      </p:sp>
      <p:sp>
        <p:nvSpPr>
          <p:cNvPr id="62468"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4D5377F5-1B46-0743-99A2-0BAB7C93525C}" type="slidenum">
              <a:rPr lang="en-US" sz="1200">
                <a:solidFill>
                  <a:srgbClr val="898989"/>
                </a:solidFill>
                <a:latin typeface="Calibri" charset="0"/>
              </a:rPr>
              <a:pPr eaLnBrk="1" hangingPunct="1"/>
              <a:t>41</a:t>
            </a:fld>
            <a:endParaRPr lang="en-US" sz="1200">
              <a:solidFill>
                <a:srgbClr val="898989"/>
              </a:solidFill>
              <a:latin typeface="Calibri" charset="0"/>
            </a:endParaRPr>
          </a:p>
        </p:txBody>
      </p:sp>
      <p:sp>
        <p:nvSpPr>
          <p:cNvPr id="6349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Accuracy as a function of data size</a:t>
            </a:r>
          </a:p>
        </p:txBody>
      </p:sp>
      <p:sp>
        <p:nvSpPr>
          <p:cNvPr id="63491" name="Rectangle 3"/>
          <p:cNvSpPr>
            <a:spLocks noGrp="1" noChangeArrowheads="1"/>
          </p:cNvSpPr>
          <p:nvPr>
            <p:ph type="body" sz="half" idx="1"/>
          </p:nvPr>
        </p:nvSpPr>
        <p:spPr/>
        <p:txBody>
          <a:bodyPr/>
          <a:lstStyle/>
          <a:p>
            <a:pPr eaLnBrk="1" hangingPunct="1"/>
            <a:r>
              <a:rPr lang="en-US" sz="2200">
                <a:latin typeface="Calibri" charset="0"/>
                <a:ea typeface="ＭＳ Ｐゴシック" charset="0"/>
                <a:cs typeface="ＭＳ Ｐゴシック" charset="0"/>
              </a:rPr>
              <a:t>With enough data the choice of classifier may not matter much, and the best choice may be unclear</a:t>
            </a:r>
          </a:p>
          <a:p>
            <a:pPr lvl="1" eaLnBrk="1" hangingPunct="1"/>
            <a:r>
              <a:rPr lang="en-US" sz="1800">
                <a:latin typeface="Calibri" charset="0"/>
                <a:ea typeface="ＭＳ Ｐゴシック" charset="0"/>
              </a:rPr>
              <a:t>Data: Brill and Banko on context-sensitive spelling correction</a:t>
            </a:r>
          </a:p>
          <a:p>
            <a:pPr eaLnBrk="1" hangingPunct="1"/>
            <a:endParaRPr lang="en-US" sz="2200">
              <a:latin typeface="Calibri" charset="0"/>
              <a:ea typeface="ＭＳ Ｐゴシック" charset="0"/>
              <a:cs typeface="ＭＳ Ｐゴシック" charset="0"/>
            </a:endParaRPr>
          </a:p>
          <a:p>
            <a:pPr eaLnBrk="1" hangingPunct="1"/>
            <a:r>
              <a:rPr lang="en-US" sz="2200">
                <a:latin typeface="Calibri" charset="0"/>
                <a:ea typeface="ＭＳ Ｐゴシック" charset="0"/>
                <a:cs typeface="ＭＳ Ｐゴシック" charset="0"/>
              </a:rPr>
              <a:t>But the fact that you have to keep doubling your data to improve performance is a little unpleasant</a:t>
            </a:r>
          </a:p>
        </p:txBody>
      </p:sp>
      <p:pic>
        <p:nvPicPr>
          <p:cNvPr id="63492" name="Picture 4" descr="Brill-Context-Sensitive-Spelli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2391"/>
          <a:stretch>
            <a:fillRect/>
          </a:stretch>
        </p:blipFill>
        <p:spPr>
          <a:xfrm>
            <a:off x="4648200" y="2514600"/>
            <a:ext cx="3810000" cy="3435350"/>
          </a:xfrm>
          <a:noFill/>
        </p:spPr>
      </p:pic>
      <p:sp>
        <p:nvSpPr>
          <p:cNvPr id="63493" name="TextBox 5"/>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71E9A2D4-1B86-004B-8427-E9E0C833A4C5}" type="slidenum">
              <a:rPr lang="en-US" sz="1200">
                <a:solidFill>
                  <a:srgbClr val="898989"/>
                </a:solidFill>
                <a:latin typeface="Calibri" charset="0"/>
              </a:rPr>
              <a:pPr eaLnBrk="1" hangingPunct="1"/>
              <a:t>42</a:t>
            </a:fld>
            <a:endParaRPr lang="en-US" sz="1200">
              <a:solidFill>
                <a:srgbClr val="898989"/>
              </a:solidFill>
              <a:latin typeface="Calibri" charset="0"/>
            </a:endParaRPr>
          </a:p>
        </p:txBody>
      </p:sp>
      <p:sp>
        <p:nvSpPr>
          <p:cNvPr id="6451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How many categories?</a:t>
            </a:r>
          </a:p>
        </p:txBody>
      </p:sp>
      <p:sp>
        <p:nvSpPr>
          <p:cNvPr id="64515"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A few (well separated ones)?</a:t>
            </a:r>
          </a:p>
          <a:p>
            <a:pPr lvl="1" eaLnBrk="1" hangingPunct="1"/>
            <a:r>
              <a:rPr lang="en-US">
                <a:latin typeface="Calibri" charset="0"/>
                <a:ea typeface="ＭＳ Ｐゴシック" charset="0"/>
              </a:rPr>
              <a:t>Easy!</a:t>
            </a:r>
          </a:p>
          <a:p>
            <a:pPr eaLnBrk="1" hangingPunct="1"/>
            <a:r>
              <a:rPr lang="en-US">
                <a:latin typeface="Calibri" charset="0"/>
                <a:ea typeface="ＭＳ Ｐゴシック" charset="0"/>
                <a:cs typeface="ＭＳ Ｐゴシック" charset="0"/>
              </a:rPr>
              <a:t>A zillion closely related ones?</a:t>
            </a:r>
          </a:p>
          <a:p>
            <a:pPr lvl="1" eaLnBrk="1" hangingPunct="1"/>
            <a:r>
              <a:rPr lang="en-US">
                <a:latin typeface="Calibri" charset="0"/>
                <a:ea typeface="ＭＳ Ｐゴシック" charset="0"/>
              </a:rPr>
              <a:t>Think: Yahoo! Directory, Library of Congress classification, legal applications</a:t>
            </a:r>
          </a:p>
          <a:p>
            <a:pPr lvl="1" eaLnBrk="1" hangingPunct="1"/>
            <a:r>
              <a:rPr lang="en-US">
                <a:latin typeface="Calibri" charset="0"/>
                <a:ea typeface="ＭＳ Ｐゴシック" charset="0"/>
              </a:rPr>
              <a:t>Quickly gets difficult!</a:t>
            </a:r>
          </a:p>
          <a:p>
            <a:pPr lvl="2" eaLnBrk="1" hangingPunct="1"/>
            <a:r>
              <a:rPr lang="en-US">
                <a:latin typeface="Calibri" charset="0"/>
                <a:ea typeface="ＭＳ Ｐゴシック" charset="0"/>
              </a:rPr>
              <a:t>Classifier combination is always a useful technique</a:t>
            </a:r>
          </a:p>
          <a:p>
            <a:pPr lvl="3" eaLnBrk="1" hangingPunct="1"/>
            <a:r>
              <a:rPr lang="en-US">
                <a:latin typeface="Calibri" charset="0"/>
                <a:ea typeface="ＭＳ Ｐゴシック" charset="0"/>
              </a:rPr>
              <a:t>Voting, bagging, or boosting multiple classifiers</a:t>
            </a:r>
          </a:p>
          <a:p>
            <a:pPr lvl="2" eaLnBrk="1" hangingPunct="1"/>
            <a:r>
              <a:rPr lang="en-US">
                <a:latin typeface="Calibri" charset="0"/>
                <a:ea typeface="ＭＳ Ｐゴシック" charset="0"/>
              </a:rPr>
              <a:t>Much literature on hierarchical classification</a:t>
            </a:r>
          </a:p>
          <a:p>
            <a:pPr lvl="3" eaLnBrk="1" hangingPunct="1"/>
            <a:r>
              <a:rPr lang="en-US">
                <a:latin typeface="Calibri" charset="0"/>
                <a:ea typeface="ＭＳ Ｐゴシック" charset="0"/>
              </a:rPr>
              <a:t>Mileage fairly unclear, but helps a bit (Tie-Yan Liu et al. 2005)</a:t>
            </a:r>
          </a:p>
          <a:p>
            <a:pPr lvl="3" eaLnBrk="1" hangingPunct="1"/>
            <a:r>
              <a:rPr lang="en-US">
                <a:latin typeface="Calibri" charset="0"/>
                <a:ea typeface="ＭＳ Ｐゴシック" charset="0"/>
              </a:rPr>
              <a:t>Definitely helps for scalability, even if not in accuracy</a:t>
            </a:r>
          </a:p>
          <a:p>
            <a:pPr lvl="2" eaLnBrk="1" hangingPunct="1"/>
            <a:r>
              <a:rPr lang="en-US">
                <a:latin typeface="Calibri" charset="0"/>
                <a:ea typeface="ＭＳ Ｐゴシック" charset="0"/>
              </a:rPr>
              <a:t>May need a hybrid automatic/manual solution</a:t>
            </a:r>
          </a:p>
        </p:txBody>
      </p:sp>
      <p:sp>
        <p:nvSpPr>
          <p:cNvPr id="6451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963B897-8B10-C142-8502-B38024447353}" type="slidenum">
              <a:rPr lang="en-US" sz="1200">
                <a:solidFill>
                  <a:srgbClr val="898989"/>
                </a:solidFill>
                <a:latin typeface="Calibri" charset="0"/>
              </a:rPr>
              <a:pPr eaLnBrk="1" hangingPunct="1"/>
              <a:t>43</a:t>
            </a:fld>
            <a:endParaRPr lang="en-US" sz="1200">
              <a:solidFill>
                <a:srgbClr val="898989"/>
              </a:solidFill>
              <a:latin typeface="Calibri" charset="0"/>
            </a:endParaRPr>
          </a:p>
        </p:txBody>
      </p:sp>
      <p:sp>
        <p:nvSpPr>
          <p:cNvPr id="65538"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How can one tweak performance?</a:t>
            </a:r>
          </a:p>
        </p:txBody>
      </p:sp>
      <p:sp>
        <p:nvSpPr>
          <p:cNvPr id="65539"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Aim to exploit any domain-specific useful features that give special meanings or that zone the data</a:t>
            </a:r>
          </a:p>
          <a:p>
            <a:pPr lvl="1" eaLnBrk="1" hangingPunct="1"/>
            <a:r>
              <a:rPr lang="en-US">
                <a:latin typeface="Calibri" charset="0"/>
                <a:ea typeface="ＭＳ Ｐゴシック" charset="0"/>
              </a:rPr>
              <a:t>E.g., an author byline or mail headers</a:t>
            </a:r>
          </a:p>
          <a:p>
            <a:pPr eaLnBrk="1" hangingPunct="1"/>
            <a:r>
              <a:rPr lang="en-US">
                <a:latin typeface="Calibri" charset="0"/>
                <a:ea typeface="ＭＳ Ｐゴシック" charset="0"/>
                <a:cs typeface="ＭＳ Ｐゴシック" charset="0"/>
              </a:rPr>
              <a:t>Aim to collapse things that would be treated as different but shouldn’t be.</a:t>
            </a:r>
          </a:p>
          <a:p>
            <a:pPr lvl="1" eaLnBrk="1" hangingPunct="1"/>
            <a:r>
              <a:rPr lang="en-US">
                <a:latin typeface="Calibri" charset="0"/>
                <a:ea typeface="ＭＳ Ｐゴシック" charset="0"/>
              </a:rPr>
              <a:t>E.g., part numbers, chemical formulas</a:t>
            </a:r>
          </a:p>
          <a:p>
            <a:pPr lvl="1" eaLnBrk="1" hangingPunct="1"/>
            <a:endParaRPr lang="en-US">
              <a:latin typeface="Calibri" charset="0"/>
              <a:ea typeface="ＭＳ Ｐゴシック" charset="0"/>
            </a:endParaRPr>
          </a:p>
          <a:p>
            <a:pPr eaLnBrk="1" hangingPunct="1"/>
            <a:r>
              <a:rPr lang="en-US">
                <a:latin typeface="Calibri" charset="0"/>
                <a:ea typeface="ＭＳ Ｐゴシック" charset="0"/>
                <a:cs typeface="ＭＳ Ｐゴシック" charset="0"/>
              </a:rPr>
              <a:t>Does putting in “hacks” help?</a:t>
            </a:r>
          </a:p>
          <a:p>
            <a:pPr lvl="1" eaLnBrk="1" hangingPunct="1"/>
            <a:r>
              <a:rPr lang="en-US">
                <a:latin typeface="Calibri" charset="0"/>
                <a:ea typeface="ＭＳ Ｐゴシック" charset="0"/>
                <a:cs typeface="ＭＳ Ｐゴシック" charset="0"/>
              </a:rPr>
              <a:t>You bet!</a:t>
            </a:r>
          </a:p>
          <a:p>
            <a:pPr lvl="2" eaLnBrk="1" hangingPunct="1"/>
            <a:r>
              <a:rPr lang="en-US">
                <a:latin typeface="Calibri" charset="0"/>
                <a:ea typeface="ＭＳ Ｐゴシック" charset="0"/>
                <a:cs typeface="ＭＳ Ｐゴシック" charset="0"/>
              </a:rPr>
              <a:t>Feature design and non-linear weighting is </a:t>
            </a:r>
            <a:r>
              <a:rPr lang="en-US" i="1">
                <a:latin typeface="Calibri" charset="0"/>
                <a:ea typeface="ＭＳ Ｐゴシック" charset="0"/>
                <a:cs typeface="ＭＳ Ｐゴシック" charset="0"/>
              </a:rPr>
              <a:t>very </a:t>
            </a:r>
            <a:r>
              <a:rPr lang="en-US">
                <a:latin typeface="Calibri" charset="0"/>
                <a:ea typeface="ＭＳ Ｐゴシック" charset="0"/>
                <a:cs typeface="ＭＳ Ｐゴシック" charset="0"/>
              </a:rPr>
              <a:t>important in the performance of real-world systems</a:t>
            </a:r>
            <a:endParaRPr lang="en-US">
              <a:latin typeface="Calibri" charset="0"/>
              <a:ea typeface="ＭＳ Ｐゴシック" charset="0"/>
            </a:endParaRPr>
          </a:p>
        </p:txBody>
      </p:sp>
      <p:sp>
        <p:nvSpPr>
          <p:cNvPr id="65540"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6B3F8D5B-5E8F-FC40-B0D1-FC8E47E51018}" type="slidenum">
              <a:rPr lang="en-US" sz="1200">
                <a:solidFill>
                  <a:srgbClr val="898989"/>
                </a:solidFill>
                <a:latin typeface="Calibri" charset="0"/>
              </a:rPr>
              <a:pPr eaLnBrk="1" hangingPunct="1"/>
              <a:t>44</a:t>
            </a:fld>
            <a:endParaRPr lang="en-US" sz="1200">
              <a:solidFill>
                <a:srgbClr val="898989"/>
              </a:solidFill>
              <a:latin typeface="Calibri" charset="0"/>
            </a:endParaRPr>
          </a:p>
        </p:txBody>
      </p:sp>
      <p:sp>
        <p:nvSpPr>
          <p:cNvPr id="66562" name="Rectangle 2"/>
          <p:cNvSpPr>
            <a:spLocks noGrp="1" noChangeArrowheads="1"/>
          </p:cNvSpPr>
          <p:nvPr>
            <p:ph type="title"/>
          </p:nvPr>
        </p:nvSpPr>
        <p:spPr>
          <a:xfrm>
            <a:off x="457200" y="304800"/>
            <a:ext cx="8229600" cy="1143000"/>
          </a:xfrm>
        </p:spPr>
        <p:txBody>
          <a:bodyPr/>
          <a:lstStyle/>
          <a:p>
            <a:pPr eaLnBrk="1" hangingPunct="1"/>
            <a:r>
              <a:rPr lang="en-US">
                <a:latin typeface="Calibri" charset="0"/>
                <a:ea typeface="ＭＳ Ｐゴシック" charset="0"/>
                <a:cs typeface="ＭＳ Ｐゴシック" charset="0"/>
              </a:rPr>
              <a:t>Upweighting</a:t>
            </a:r>
          </a:p>
        </p:txBody>
      </p:sp>
      <p:sp>
        <p:nvSpPr>
          <p:cNvPr id="66563"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You can get a lot of value by differentially weighting contributions from different document zones:</a:t>
            </a:r>
          </a:p>
          <a:p>
            <a:pPr eaLnBrk="1" hangingPunct="1"/>
            <a:r>
              <a:rPr lang="en-US">
                <a:latin typeface="Calibri" charset="0"/>
                <a:ea typeface="ＭＳ Ｐゴシック" charset="0"/>
                <a:cs typeface="ＭＳ Ｐゴシック" charset="0"/>
              </a:rPr>
              <a:t>That is, you count as two instances of a word when you see it in, say, the abstract</a:t>
            </a:r>
          </a:p>
          <a:p>
            <a:pPr lvl="1" eaLnBrk="1" hangingPunct="1"/>
            <a:r>
              <a:rPr lang="en-US">
                <a:latin typeface="Calibri" charset="0"/>
                <a:ea typeface="ＭＳ Ｐゴシック" charset="0"/>
              </a:rPr>
              <a:t>Upweighting title words helps  (Cohen &amp; Singer 1996)</a:t>
            </a:r>
          </a:p>
          <a:p>
            <a:pPr lvl="2" eaLnBrk="1" hangingPunct="1"/>
            <a:r>
              <a:rPr lang="en-US">
                <a:latin typeface="Calibri" charset="0"/>
                <a:ea typeface="ＭＳ Ｐゴシック" charset="0"/>
              </a:rPr>
              <a:t>Doubling the weighting on the title words is a good rule of thumb</a:t>
            </a:r>
          </a:p>
          <a:p>
            <a:pPr lvl="1" eaLnBrk="1" hangingPunct="1"/>
            <a:r>
              <a:rPr lang="en-US">
                <a:latin typeface="Calibri" charset="0"/>
                <a:ea typeface="ＭＳ Ｐゴシック" charset="0"/>
              </a:rPr>
              <a:t>Upweighting the first sentence of each paragraph helps (Murata, 1999)</a:t>
            </a:r>
          </a:p>
          <a:p>
            <a:pPr lvl="1" eaLnBrk="1" hangingPunct="1"/>
            <a:r>
              <a:rPr lang="en-US">
                <a:latin typeface="Calibri" charset="0"/>
                <a:ea typeface="ＭＳ Ｐゴシック" charset="0"/>
              </a:rPr>
              <a:t>Upweighting sentences that contain title words helps (Ko </a:t>
            </a:r>
            <a:r>
              <a:rPr lang="en-US" i="1">
                <a:latin typeface="Calibri" charset="0"/>
                <a:ea typeface="ＭＳ Ｐゴシック" charset="0"/>
              </a:rPr>
              <a:t>et al,</a:t>
            </a:r>
            <a:r>
              <a:rPr lang="en-US">
                <a:latin typeface="Calibri" charset="0"/>
                <a:ea typeface="ＭＳ Ｐゴシック" charset="0"/>
              </a:rPr>
              <a:t> 2002)</a:t>
            </a:r>
          </a:p>
        </p:txBody>
      </p:sp>
      <p:sp>
        <p:nvSpPr>
          <p:cNvPr id="66564"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31A0E8A0-7679-294D-A70D-70B2150BECC4}" type="slidenum">
              <a:rPr lang="en-US" sz="1200">
                <a:solidFill>
                  <a:srgbClr val="898989"/>
                </a:solidFill>
                <a:latin typeface="Calibri" charset="0"/>
              </a:rPr>
              <a:pPr eaLnBrk="1" hangingPunct="1"/>
              <a:t>45</a:t>
            </a:fld>
            <a:endParaRPr lang="en-US" sz="1200">
              <a:solidFill>
                <a:srgbClr val="898989"/>
              </a:solidFill>
              <a:latin typeface="Calibri" charset="0"/>
            </a:endParaRPr>
          </a:p>
        </p:txBody>
      </p:sp>
      <p:sp>
        <p:nvSpPr>
          <p:cNvPr id="6758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Two techniques for zones</a:t>
            </a:r>
          </a:p>
        </p:txBody>
      </p:sp>
      <p:sp>
        <p:nvSpPr>
          <p:cNvPr id="67587" name="Rectangle 3"/>
          <p:cNvSpPr>
            <a:spLocks noGrp="1" noChangeArrowheads="1"/>
          </p:cNvSpPr>
          <p:nvPr>
            <p:ph type="body" idx="1"/>
          </p:nvPr>
        </p:nvSpPr>
        <p:spPr/>
        <p:txBody>
          <a:bodyPr/>
          <a:lstStyle/>
          <a:p>
            <a:pPr marL="495300" indent="-495300" eaLnBrk="1" hangingPunct="1">
              <a:buFont typeface="Wingdings" charset="0"/>
              <a:buAutoNum type="arabicPeriod"/>
            </a:pPr>
            <a:r>
              <a:rPr lang="en-US">
                <a:latin typeface="Calibri" charset="0"/>
                <a:ea typeface="ＭＳ Ｐゴシック" charset="0"/>
                <a:cs typeface="ＭＳ Ｐゴシック" charset="0"/>
              </a:rPr>
              <a:t>Have a completely separate set of features/parameters for different zones like the title</a:t>
            </a:r>
          </a:p>
          <a:p>
            <a:pPr marL="495300" indent="-495300" eaLnBrk="1" hangingPunct="1">
              <a:buFont typeface="Wingdings" charset="0"/>
              <a:buAutoNum type="arabicPeriod"/>
            </a:pPr>
            <a:r>
              <a:rPr lang="en-US">
                <a:latin typeface="Calibri" charset="0"/>
                <a:ea typeface="ＭＳ Ｐゴシック" charset="0"/>
                <a:cs typeface="ＭＳ Ｐゴシック" charset="0"/>
              </a:rPr>
              <a:t>Use the same features (pooling/tying their parameters) across zones, but upweight the contribution of different zones</a:t>
            </a:r>
          </a:p>
          <a:p>
            <a:pPr marL="495300" indent="-495300" eaLnBrk="1" hangingPunct="1"/>
            <a:endParaRPr lang="en-US" sz="1600">
              <a:latin typeface="Calibri" charset="0"/>
              <a:ea typeface="ＭＳ Ｐゴシック" charset="0"/>
              <a:cs typeface="ＭＳ Ｐゴシック" charset="0"/>
            </a:endParaRPr>
          </a:p>
          <a:p>
            <a:pPr marL="495300" indent="-495300" eaLnBrk="1" hangingPunct="1"/>
            <a:r>
              <a:rPr lang="en-US">
                <a:latin typeface="Calibri" charset="0"/>
                <a:ea typeface="ＭＳ Ｐゴシック" charset="0"/>
                <a:cs typeface="ＭＳ Ｐゴシック" charset="0"/>
              </a:rPr>
              <a:t>Commonly the second method is more successful: it costs you nothing in terms of sparsifying the data, but can give a very useful performance boost</a:t>
            </a:r>
          </a:p>
          <a:p>
            <a:pPr marL="1295400" lvl="2" indent="-381000" eaLnBrk="1" hangingPunct="1"/>
            <a:r>
              <a:rPr lang="en-US">
                <a:latin typeface="Calibri" charset="0"/>
                <a:ea typeface="ＭＳ Ｐゴシック" charset="0"/>
              </a:rPr>
              <a:t>Which is best is a contingent fact about the data</a:t>
            </a:r>
          </a:p>
        </p:txBody>
      </p:sp>
      <p:sp>
        <p:nvSpPr>
          <p:cNvPr id="67588"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0EF2E4C7-9406-0440-9B82-9C763D109200}" type="slidenum">
              <a:rPr lang="en-US" sz="1200">
                <a:solidFill>
                  <a:srgbClr val="898989"/>
                </a:solidFill>
                <a:latin typeface="Calibri" charset="0"/>
              </a:rPr>
              <a:pPr eaLnBrk="1" hangingPunct="1"/>
              <a:t>46</a:t>
            </a:fld>
            <a:endParaRPr lang="en-US" sz="1200">
              <a:solidFill>
                <a:srgbClr val="898989"/>
              </a:solidFill>
              <a:latin typeface="Calibri" charset="0"/>
            </a:endParaRPr>
          </a:p>
        </p:txBody>
      </p:sp>
      <p:sp>
        <p:nvSpPr>
          <p:cNvPr id="68610"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Text Summarization techniques in text classification</a:t>
            </a:r>
            <a:endParaRPr lang="en-CA" sz="3600">
              <a:latin typeface="Calibri" charset="0"/>
              <a:ea typeface="ＭＳ Ｐゴシック" charset="0"/>
              <a:cs typeface="ＭＳ Ｐゴシック" charset="0"/>
            </a:endParaRPr>
          </a:p>
        </p:txBody>
      </p:sp>
      <p:sp>
        <p:nvSpPr>
          <p:cNvPr id="68611"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Text Summarization: Process of extracting key pieces from text, normally by features on sentences reflecting position and content</a:t>
            </a:r>
          </a:p>
          <a:p>
            <a:pPr eaLnBrk="1" hangingPunct="1">
              <a:lnSpc>
                <a:spcPct val="90000"/>
              </a:lnSpc>
            </a:pPr>
            <a:r>
              <a:rPr lang="en-US" dirty="0">
                <a:latin typeface="Calibri" charset="0"/>
                <a:ea typeface="ＭＳ Ｐゴシック" charset="0"/>
                <a:cs typeface="ＭＳ Ｐゴシック" charset="0"/>
              </a:rPr>
              <a:t>Much of this work can be used to suggest weightings for terms in text categorization</a:t>
            </a:r>
          </a:p>
          <a:p>
            <a:pPr lvl="2" eaLnBrk="1" hangingPunct="1">
              <a:lnSpc>
                <a:spcPct val="90000"/>
              </a:lnSpc>
            </a:pPr>
            <a:r>
              <a:rPr lang="en-US" dirty="0">
                <a:latin typeface="Calibri" charset="0"/>
                <a:ea typeface="ＭＳ Ｐゴシック" charset="0"/>
              </a:rPr>
              <a:t>See: </a:t>
            </a:r>
            <a:r>
              <a:rPr lang="en-US" dirty="0" err="1">
                <a:latin typeface="Calibri" charset="0"/>
                <a:ea typeface="ＭＳ Ｐゴシック" charset="0"/>
              </a:rPr>
              <a:t>Kolcz</a:t>
            </a:r>
            <a:r>
              <a:rPr lang="en-US" dirty="0">
                <a:latin typeface="Calibri" charset="0"/>
                <a:ea typeface="ＭＳ Ｐゴシック" charset="0"/>
              </a:rPr>
              <a:t>, </a:t>
            </a:r>
            <a:r>
              <a:rPr lang="en-US" dirty="0" err="1">
                <a:latin typeface="Calibri" charset="0"/>
                <a:ea typeface="ＭＳ Ｐゴシック" charset="0"/>
              </a:rPr>
              <a:t>Prabakarmurthi</a:t>
            </a:r>
            <a:r>
              <a:rPr lang="en-US" dirty="0">
                <a:latin typeface="Calibri" charset="0"/>
                <a:ea typeface="ＭＳ Ｐゴシック" charset="0"/>
              </a:rPr>
              <a:t>, and </a:t>
            </a:r>
            <a:r>
              <a:rPr lang="en-US" dirty="0" err="1">
                <a:latin typeface="Calibri" charset="0"/>
                <a:ea typeface="ＭＳ Ｐゴシック" charset="0"/>
              </a:rPr>
              <a:t>Kalita</a:t>
            </a:r>
            <a:r>
              <a:rPr lang="en-US" dirty="0">
                <a:latin typeface="Calibri" charset="0"/>
                <a:ea typeface="ＭＳ Ｐゴシック" charset="0"/>
              </a:rPr>
              <a:t>, CIKM 2001: Summarization as feature selection for text categorization </a:t>
            </a:r>
          </a:p>
          <a:p>
            <a:pPr lvl="1" eaLnBrk="1" hangingPunct="1">
              <a:lnSpc>
                <a:spcPct val="90000"/>
              </a:lnSpc>
            </a:pPr>
            <a:r>
              <a:rPr lang="en-US" dirty="0">
                <a:latin typeface="Calibri" charset="0"/>
                <a:ea typeface="ＭＳ Ｐゴシック" charset="0"/>
              </a:rPr>
              <a:t>Categorizing </a:t>
            </a:r>
            <a:r>
              <a:rPr lang="en-US" dirty="0" smtClean="0">
                <a:latin typeface="Calibri" charset="0"/>
                <a:ea typeface="ＭＳ Ｐゴシック" charset="0"/>
              </a:rPr>
              <a:t>with </a:t>
            </a:r>
            <a:r>
              <a:rPr lang="en-US" dirty="0">
                <a:latin typeface="Calibri" charset="0"/>
                <a:ea typeface="ＭＳ Ｐゴシック" charset="0"/>
              </a:rPr>
              <a:t>title,</a:t>
            </a:r>
          </a:p>
          <a:p>
            <a:pPr lvl="1" eaLnBrk="1" hangingPunct="1">
              <a:lnSpc>
                <a:spcPct val="90000"/>
              </a:lnSpc>
            </a:pPr>
            <a:r>
              <a:rPr lang="en-US" dirty="0">
                <a:latin typeface="Calibri" charset="0"/>
                <a:ea typeface="ＭＳ Ｐゴシック" charset="0"/>
              </a:rPr>
              <a:t>Categorizing with first paragraph only</a:t>
            </a:r>
          </a:p>
          <a:p>
            <a:pPr lvl="1" eaLnBrk="1" hangingPunct="1">
              <a:lnSpc>
                <a:spcPct val="90000"/>
              </a:lnSpc>
            </a:pPr>
            <a:r>
              <a:rPr lang="en-US" dirty="0">
                <a:latin typeface="Calibri" charset="0"/>
                <a:ea typeface="ＭＳ Ｐゴシック" charset="0"/>
              </a:rPr>
              <a:t>Categorizing with paragraph with most keywords</a:t>
            </a:r>
          </a:p>
          <a:p>
            <a:pPr lvl="1" eaLnBrk="1" hangingPunct="1">
              <a:lnSpc>
                <a:spcPct val="90000"/>
              </a:lnSpc>
            </a:pPr>
            <a:r>
              <a:rPr lang="en-US" dirty="0">
                <a:latin typeface="Calibri" charset="0"/>
                <a:ea typeface="ＭＳ Ｐゴシック" charset="0"/>
              </a:rPr>
              <a:t>Categorizing with first and last paragraphs, etc.</a:t>
            </a:r>
            <a:endParaRPr lang="en-CA" i="1" dirty="0">
              <a:latin typeface="Calibri" charset="0"/>
              <a:ea typeface="ＭＳ Ｐゴシック" charset="0"/>
            </a:endParaRPr>
          </a:p>
          <a:p>
            <a:pPr lvl="1" eaLnBrk="1" hangingPunct="1">
              <a:lnSpc>
                <a:spcPct val="90000"/>
              </a:lnSpc>
            </a:pPr>
            <a:endParaRPr lang="en-US" dirty="0">
              <a:latin typeface="Calibri" charset="0"/>
              <a:ea typeface="ＭＳ Ｐゴシック" charset="0"/>
            </a:endParaRPr>
          </a:p>
        </p:txBody>
      </p:sp>
      <p:sp>
        <p:nvSpPr>
          <p:cNvPr id="68612"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DF8E2B27-6072-034B-A50F-B82A49B1A624}" type="slidenum">
              <a:rPr lang="en-US" sz="1200">
                <a:solidFill>
                  <a:srgbClr val="898989"/>
                </a:solidFill>
                <a:latin typeface="Calibri" charset="0"/>
              </a:rPr>
              <a:pPr eaLnBrk="1" hangingPunct="1"/>
              <a:t>47</a:t>
            </a:fld>
            <a:endParaRPr lang="en-US" sz="1200">
              <a:solidFill>
                <a:srgbClr val="898989"/>
              </a:solidFill>
              <a:latin typeface="Calibri" charset="0"/>
            </a:endParaRPr>
          </a:p>
        </p:txBody>
      </p:sp>
      <p:sp>
        <p:nvSpPr>
          <p:cNvPr id="69634"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Does stemming/lowercasing/… help?</a:t>
            </a:r>
          </a:p>
        </p:txBody>
      </p:sp>
      <p:sp>
        <p:nvSpPr>
          <p:cNvPr id="69635" name="Rectangle 3"/>
          <p:cNvSpPr>
            <a:spLocks noGrp="1" noChangeArrowheads="1"/>
          </p:cNvSpPr>
          <p:nvPr>
            <p:ph type="body" idx="1"/>
          </p:nvPr>
        </p:nvSpPr>
        <p:spPr/>
        <p:txBody>
          <a:bodyPr/>
          <a:lstStyle/>
          <a:p>
            <a:pPr eaLnBrk="1" hangingPunct="1">
              <a:lnSpc>
                <a:spcPct val="90000"/>
              </a:lnSpc>
            </a:pPr>
            <a:r>
              <a:rPr lang="en-US">
                <a:latin typeface="Calibri" charset="0"/>
                <a:ea typeface="ＭＳ Ｐゴシック" charset="0"/>
                <a:cs typeface="ＭＳ Ｐゴシック" charset="0"/>
              </a:rPr>
              <a:t>As always, it’s hard to tell, and empirical evaluation is normally the gold standard</a:t>
            </a:r>
          </a:p>
          <a:p>
            <a:pPr eaLnBrk="1" hangingPunct="1">
              <a:lnSpc>
                <a:spcPct val="90000"/>
              </a:lnSpc>
            </a:pPr>
            <a:r>
              <a:rPr lang="en-US">
                <a:latin typeface="Calibri" charset="0"/>
                <a:ea typeface="ＭＳ Ｐゴシック" charset="0"/>
                <a:cs typeface="ＭＳ Ｐゴシック" charset="0"/>
              </a:rPr>
              <a:t>But note that the role of tools like stemming is rather different for TextCat vs. IR:</a:t>
            </a:r>
          </a:p>
          <a:p>
            <a:pPr lvl="1" eaLnBrk="1" hangingPunct="1">
              <a:lnSpc>
                <a:spcPct val="90000"/>
              </a:lnSpc>
            </a:pPr>
            <a:r>
              <a:rPr lang="en-US">
                <a:latin typeface="Calibri" charset="0"/>
                <a:ea typeface="ＭＳ Ｐゴシック" charset="0"/>
              </a:rPr>
              <a:t>For IR, you often want to collapse forms of the verb </a:t>
            </a:r>
            <a:r>
              <a:rPr lang="en-US" i="1">
                <a:latin typeface="Calibri" charset="0"/>
                <a:ea typeface="ＭＳ Ｐゴシック" charset="0"/>
              </a:rPr>
              <a:t>oxygenate</a:t>
            </a:r>
            <a:r>
              <a:rPr lang="en-US">
                <a:latin typeface="Calibri" charset="0"/>
                <a:ea typeface="ＭＳ Ｐゴシック" charset="0"/>
              </a:rPr>
              <a:t> and </a:t>
            </a:r>
            <a:r>
              <a:rPr lang="en-US" i="1">
                <a:latin typeface="Calibri" charset="0"/>
                <a:ea typeface="ＭＳ Ｐゴシック" charset="0"/>
              </a:rPr>
              <a:t>oxygenation</a:t>
            </a:r>
            <a:r>
              <a:rPr lang="en-US">
                <a:latin typeface="Calibri" charset="0"/>
                <a:ea typeface="ＭＳ Ｐゴシック" charset="0"/>
              </a:rPr>
              <a:t>, since all of those documents will be relevant to a query for </a:t>
            </a:r>
            <a:r>
              <a:rPr lang="en-US" i="1">
                <a:latin typeface="Calibri" charset="0"/>
                <a:ea typeface="ＭＳ Ｐゴシック" charset="0"/>
              </a:rPr>
              <a:t>oxygenation</a:t>
            </a:r>
          </a:p>
          <a:p>
            <a:pPr lvl="1" eaLnBrk="1" hangingPunct="1">
              <a:lnSpc>
                <a:spcPct val="90000"/>
              </a:lnSpc>
            </a:pPr>
            <a:r>
              <a:rPr lang="en-US">
                <a:latin typeface="Calibri" charset="0"/>
                <a:ea typeface="ＭＳ Ｐゴシック" charset="0"/>
              </a:rPr>
              <a:t>For TextCat, with sufficient training data, stemming </a:t>
            </a:r>
            <a:r>
              <a:rPr lang="en-US" i="1">
                <a:solidFill>
                  <a:srgbClr val="357E69"/>
                </a:solidFill>
                <a:latin typeface="Calibri" charset="0"/>
                <a:ea typeface="ＭＳ Ｐゴシック" charset="0"/>
              </a:rPr>
              <a:t>does no good</a:t>
            </a:r>
            <a:r>
              <a:rPr lang="en-US" i="1">
                <a:latin typeface="Calibri" charset="0"/>
                <a:ea typeface="ＭＳ Ｐゴシック" charset="0"/>
              </a:rPr>
              <a:t>. </a:t>
            </a:r>
            <a:r>
              <a:rPr lang="en-US">
                <a:latin typeface="Calibri" charset="0"/>
                <a:ea typeface="ＭＳ Ｐゴシック" charset="0"/>
              </a:rPr>
              <a:t>It only helps in compensating for data sparseness (which can be severe in TextCat applications). </a:t>
            </a:r>
            <a:r>
              <a:rPr lang="en-US" i="1">
                <a:latin typeface="Calibri" charset="0"/>
                <a:ea typeface="ＭＳ Ｐゴシック" charset="0"/>
              </a:rPr>
              <a:t>Overly aggressive stemming can easily degrade performance.</a:t>
            </a:r>
          </a:p>
        </p:txBody>
      </p:sp>
      <p:sp>
        <p:nvSpPr>
          <p:cNvPr id="6963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E38AFA6-F630-0942-B72D-F17B96FDE5E9}" type="slidenum">
              <a:rPr lang="en-US" sz="1200">
                <a:solidFill>
                  <a:srgbClr val="898989"/>
                </a:solidFill>
                <a:latin typeface="Calibri" charset="0"/>
              </a:rPr>
              <a:pPr eaLnBrk="1" hangingPunct="1"/>
              <a:t>48</a:t>
            </a:fld>
            <a:endParaRPr lang="en-US" sz="1200">
              <a:solidFill>
                <a:srgbClr val="898989"/>
              </a:solidFill>
              <a:latin typeface="Calibri" charset="0"/>
            </a:endParaRPr>
          </a:p>
        </p:txBody>
      </p:sp>
      <p:sp>
        <p:nvSpPr>
          <p:cNvPr id="70658"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Measuring Classification</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Figures of Merit</a:t>
            </a:r>
          </a:p>
        </p:txBody>
      </p:sp>
      <p:sp>
        <p:nvSpPr>
          <p:cNvPr id="70659"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Not just accuracy; in the real world, there are economic measures:</a:t>
            </a:r>
          </a:p>
          <a:p>
            <a:pPr lvl="1" eaLnBrk="1" hangingPunct="1">
              <a:lnSpc>
                <a:spcPct val="90000"/>
              </a:lnSpc>
            </a:pPr>
            <a:r>
              <a:rPr lang="en-US" dirty="0">
                <a:latin typeface="Calibri" charset="0"/>
                <a:ea typeface="ＭＳ Ｐゴシック" charset="0"/>
              </a:rPr>
              <a:t>Your choices are:</a:t>
            </a:r>
          </a:p>
          <a:p>
            <a:pPr lvl="2" eaLnBrk="1" hangingPunct="1">
              <a:lnSpc>
                <a:spcPct val="90000"/>
              </a:lnSpc>
            </a:pPr>
            <a:r>
              <a:rPr lang="en-US" dirty="0">
                <a:latin typeface="Calibri" charset="0"/>
                <a:ea typeface="ＭＳ Ｐゴシック" charset="0"/>
              </a:rPr>
              <a:t>Do no classification</a:t>
            </a:r>
          </a:p>
          <a:p>
            <a:pPr lvl="3" eaLnBrk="1" hangingPunct="1">
              <a:lnSpc>
                <a:spcPct val="90000"/>
              </a:lnSpc>
            </a:pPr>
            <a:r>
              <a:rPr lang="en-US" dirty="0">
                <a:latin typeface="Calibri" charset="0"/>
                <a:ea typeface="ＭＳ Ｐゴシック" charset="0"/>
              </a:rPr>
              <a:t>That has a cost (hard to compute)</a:t>
            </a:r>
          </a:p>
          <a:p>
            <a:pPr lvl="2" eaLnBrk="1" hangingPunct="1">
              <a:lnSpc>
                <a:spcPct val="90000"/>
              </a:lnSpc>
            </a:pPr>
            <a:r>
              <a:rPr lang="en-US" dirty="0">
                <a:latin typeface="Calibri" charset="0"/>
                <a:ea typeface="ＭＳ Ｐゴシック" charset="0"/>
              </a:rPr>
              <a:t>Do it all manually</a:t>
            </a:r>
          </a:p>
          <a:p>
            <a:pPr lvl="3" eaLnBrk="1" hangingPunct="1">
              <a:lnSpc>
                <a:spcPct val="90000"/>
              </a:lnSpc>
            </a:pPr>
            <a:r>
              <a:rPr lang="en-US" dirty="0">
                <a:latin typeface="Calibri" charset="0"/>
                <a:ea typeface="ＭＳ Ｐゴシック" charset="0"/>
              </a:rPr>
              <a:t>Has an easy-to-compute cost if </a:t>
            </a:r>
            <a:r>
              <a:rPr lang="en-US" dirty="0" smtClean="0">
                <a:latin typeface="Calibri" charset="0"/>
                <a:ea typeface="ＭＳ Ｐゴシック" charset="0"/>
              </a:rPr>
              <a:t>you’re doing </a:t>
            </a:r>
            <a:r>
              <a:rPr lang="en-US" dirty="0">
                <a:latin typeface="Calibri" charset="0"/>
                <a:ea typeface="ＭＳ Ｐゴシック" charset="0"/>
              </a:rPr>
              <a:t>it like that now</a:t>
            </a:r>
          </a:p>
          <a:p>
            <a:pPr lvl="2" eaLnBrk="1" hangingPunct="1">
              <a:lnSpc>
                <a:spcPct val="90000"/>
              </a:lnSpc>
            </a:pPr>
            <a:r>
              <a:rPr lang="en-US" dirty="0">
                <a:latin typeface="Calibri" charset="0"/>
                <a:ea typeface="ＭＳ Ｐゴシック" charset="0"/>
              </a:rPr>
              <a:t>Do it all with an automatic classifier</a:t>
            </a:r>
          </a:p>
          <a:p>
            <a:pPr lvl="3" eaLnBrk="1" hangingPunct="1">
              <a:lnSpc>
                <a:spcPct val="90000"/>
              </a:lnSpc>
            </a:pPr>
            <a:r>
              <a:rPr lang="en-US" dirty="0">
                <a:latin typeface="Calibri" charset="0"/>
                <a:ea typeface="ＭＳ Ｐゴシック" charset="0"/>
              </a:rPr>
              <a:t>Mistakes have a cost</a:t>
            </a:r>
          </a:p>
          <a:p>
            <a:pPr lvl="2" eaLnBrk="1" hangingPunct="1">
              <a:lnSpc>
                <a:spcPct val="90000"/>
              </a:lnSpc>
            </a:pPr>
            <a:r>
              <a:rPr lang="en-US" dirty="0">
                <a:latin typeface="Calibri" charset="0"/>
                <a:ea typeface="ＭＳ Ｐゴシック" charset="0"/>
              </a:rPr>
              <a:t>Do it with a combination of automatic classification and manual review of uncertain/difficult/”new” cases</a:t>
            </a:r>
          </a:p>
          <a:p>
            <a:pPr lvl="1" eaLnBrk="1" hangingPunct="1">
              <a:lnSpc>
                <a:spcPct val="90000"/>
              </a:lnSpc>
            </a:pPr>
            <a:r>
              <a:rPr lang="en-US" dirty="0">
                <a:latin typeface="Calibri" charset="0"/>
                <a:ea typeface="ＭＳ Ｐゴシック" charset="0"/>
              </a:rPr>
              <a:t>Commonly the last method is </a:t>
            </a:r>
            <a:r>
              <a:rPr lang="en-US" dirty="0" smtClean="0">
                <a:latin typeface="Calibri" charset="0"/>
                <a:ea typeface="ＭＳ Ｐゴシック" charset="0"/>
              </a:rPr>
              <a:t>cost </a:t>
            </a:r>
            <a:r>
              <a:rPr lang="en-US" dirty="0">
                <a:latin typeface="Calibri" charset="0"/>
                <a:ea typeface="ＭＳ Ｐゴシック" charset="0"/>
              </a:rPr>
              <a:t>efficient and is </a:t>
            </a:r>
            <a:r>
              <a:rPr lang="en-US" dirty="0" smtClean="0">
                <a:latin typeface="Calibri" charset="0"/>
                <a:ea typeface="ＭＳ Ｐゴシック" charset="0"/>
              </a:rPr>
              <a:t>adopted</a:t>
            </a:r>
          </a:p>
          <a:p>
            <a:pPr lvl="2" eaLnBrk="1" hangingPunct="1">
              <a:lnSpc>
                <a:spcPct val="90000"/>
              </a:lnSpc>
            </a:pPr>
            <a:r>
              <a:rPr lang="en-US" dirty="0" smtClean="0">
                <a:latin typeface="Calibri" charset="0"/>
                <a:ea typeface="ＭＳ Ｐゴシック" charset="0"/>
              </a:rPr>
              <a:t>With more theory and </a:t>
            </a:r>
            <a:r>
              <a:rPr lang="en-US" dirty="0" err="1" smtClean="0">
                <a:latin typeface="Calibri" charset="0"/>
                <a:ea typeface="ＭＳ Ｐゴシック" charset="0"/>
              </a:rPr>
              <a:t>Turkers</a:t>
            </a:r>
            <a:r>
              <a:rPr lang="en-US" dirty="0" smtClean="0">
                <a:latin typeface="Calibri" charset="0"/>
                <a:ea typeface="ＭＳ Ｐゴシック" charset="0"/>
              </a:rPr>
              <a:t>: </a:t>
            </a:r>
            <a:r>
              <a:rPr lang="en-US" dirty="0" err="1" smtClean="0">
                <a:latin typeface="Calibri" charset="0"/>
                <a:ea typeface="ＭＳ Ｐゴシック" charset="0"/>
              </a:rPr>
              <a:t>Werling</a:t>
            </a:r>
            <a:r>
              <a:rPr lang="en-US" dirty="0" smtClean="0">
                <a:latin typeface="Calibri" charset="0"/>
                <a:ea typeface="ＭＳ Ｐゴシック" charset="0"/>
              </a:rPr>
              <a:t>, </a:t>
            </a:r>
            <a:r>
              <a:rPr lang="en-US" dirty="0" err="1" smtClean="0">
                <a:latin typeface="Calibri" charset="0"/>
                <a:ea typeface="ＭＳ Ｐゴシック" charset="0"/>
              </a:rPr>
              <a:t>Chaganty</a:t>
            </a:r>
            <a:r>
              <a:rPr lang="en-US" dirty="0" smtClean="0">
                <a:latin typeface="Calibri" charset="0"/>
                <a:ea typeface="ＭＳ Ｐゴシック" charset="0"/>
              </a:rPr>
              <a:t>, Liang, and Manning (2015). On-the-Job Learning with Bayesian Decision Theory. </a:t>
            </a:r>
            <a:r>
              <a:rPr lang="de-DE" dirty="0" smtClean="0">
                <a:latin typeface="Calibri" charset="0"/>
                <a:ea typeface="ＭＳ Ｐゴシック" charset="0"/>
              </a:rPr>
              <a:t>http</a:t>
            </a:r>
            <a:r>
              <a:rPr lang="de-DE" dirty="0">
                <a:latin typeface="Calibri" charset="0"/>
                <a:ea typeface="ＭＳ Ｐゴシック" charset="0"/>
              </a:rPr>
              <a:t>://</a:t>
            </a:r>
            <a:r>
              <a:rPr lang="de-DE" dirty="0" err="1">
                <a:latin typeface="Calibri" charset="0"/>
                <a:ea typeface="ＭＳ Ｐゴシック" charset="0"/>
              </a:rPr>
              <a:t>arxiv.org</a:t>
            </a:r>
            <a:r>
              <a:rPr lang="de-DE" dirty="0">
                <a:latin typeface="Calibri" charset="0"/>
                <a:ea typeface="ＭＳ Ｐゴシック" charset="0"/>
              </a:rPr>
              <a:t>/</a:t>
            </a:r>
            <a:r>
              <a:rPr lang="de-DE" dirty="0" err="1">
                <a:latin typeface="Calibri" charset="0"/>
                <a:ea typeface="ＭＳ Ｐゴシック" charset="0"/>
              </a:rPr>
              <a:t>abs</a:t>
            </a:r>
            <a:r>
              <a:rPr lang="de-DE" dirty="0">
                <a:latin typeface="Calibri" charset="0"/>
                <a:ea typeface="ＭＳ Ｐゴシック" charset="0"/>
              </a:rPr>
              <a:t>/1506.03140</a:t>
            </a:r>
            <a:endParaRPr lang="en-US" dirty="0">
              <a:latin typeface="Calibri" charset="0"/>
              <a:ea typeface="ＭＳ Ｐゴシック" charset="0"/>
            </a:endParaRPr>
          </a:p>
          <a:p>
            <a:pPr eaLnBrk="1" hangingPunct="1">
              <a:lnSpc>
                <a:spcPct val="90000"/>
              </a:lnSpc>
              <a:buFont typeface="Wingdings" charset="0"/>
              <a:buNone/>
            </a:pPr>
            <a:endParaRPr lang="en-US" dirty="0">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033B6190-0838-9F4E-8E70-1FB8DB441A9E}" type="slidenum">
              <a:rPr lang="en-US" sz="1200">
                <a:solidFill>
                  <a:srgbClr val="898989"/>
                </a:solidFill>
                <a:latin typeface="Calibri" charset="0"/>
              </a:rPr>
              <a:pPr eaLnBrk="1" hangingPunct="1"/>
              <a:t>49</a:t>
            </a:fld>
            <a:endParaRPr lang="en-US" sz="1200">
              <a:solidFill>
                <a:srgbClr val="898989"/>
              </a:solidFill>
              <a:latin typeface="Calibri" charset="0"/>
            </a:endParaRPr>
          </a:p>
        </p:txBody>
      </p:sp>
      <p:sp>
        <p:nvSpPr>
          <p:cNvPr id="71682"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 common problem: Concept Drift</a:t>
            </a:r>
          </a:p>
        </p:txBody>
      </p:sp>
      <p:sp>
        <p:nvSpPr>
          <p:cNvPr id="71683"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Categories change over time</a:t>
            </a:r>
          </a:p>
          <a:p>
            <a:pPr eaLnBrk="1" hangingPunct="1"/>
            <a:r>
              <a:rPr lang="en-US">
                <a:latin typeface="Calibri" charset="0"/>
                <a:ea typeface="ＭＳ Ｐゴシック" charset="0"/>
                <a:cs typeface="ＭＳ Ｐゴシック" charset="0"/>
              </a:rPr>
              <a:t>Example: “president of the united states”</a:t>
            </a:r>
            <a:endParaRPr lang="en-US" altLang="ja-JP">
              <a:latin typeface="Calibri" charset="0"/>
              <a:ea typeface="ＭＳ Ｐゴシック" charset="0"/>
              <a:cs typeface="ＭＳ Ｐゴシック" charset="0"/>
            </a:endParaRPr>
          </a:p>
          <a:p>
            <a:pPr lvl="1" eaLnBrk="1" hangingPunct="1"/>
            <a:r>
              <a:rPr lang="en-US">
                <a:latin typeface="Calibri" charset="0"/>
                <a:ea typeface="ＭＳ Ｐゴシック" charset="0"/>
              </a:rPr>
              <a:t>1999: clinton is great feature</a:t>
            </a:r>
          </a:p>
          <a:p>
            <a:pPr lvl="1" eaLnBrk="1" hangingPunct="1"/>
            <a:r>
              <a:rPr lang="en-US">
                <a:latin typeface="Calibri" charset="0"/>
                <a:ea typeface="ＭＳ Ｐゴシック" charset="0"/>
              </a:rPr>
              <a:t>2010: clinton is bad feature</a:t>
            </a:r>
          </a:p>
          <a:p>
            <a:pPr eaLnBrk="1" hangingPunct="1"/>
            <a:r>
              <a:rPr lang="en-US">
                <a:latin typeface="Calibri" charset="0"/>
                <a:ea typeface="ＭＳ Ｐゴシック" charset="0"/>
                <a:cs typeface="ＭＳ Ｐゴシック" charset="0"/>
              </a:rPr>
              <a:t>One measure of a text classification system is how well it protects against concept drift.</a:t>
            </a:r>
          </a:p>
          <a:p>
            <a:pPr lvl="1" eaLnBrk="1" hangingPunct="1"/>
            <a:r>
              <a:rPr lang="en-US">
                <a:latin typeface="Calibri" charset="0"/>
                <a:ea typeface="ＭＳ Ｐゴシック" charset="0"/>
              </a:rPr>
              <a:t>Favors simpler models like Naïve Bayes</a:t>
            </a:r>
          </a:p>
          <a:p>
            <a:pPr eaLnBrk="1" hangingPunct="1"/>
            <a:r>
              <a:rPr lang="en-US">
                <a:solidFill>
                  <a:schemeClr val="folHlink"/>
                </a:solidFill>
                <a:latin typeface="Calibri" charset="0"/>
                <a:ea typeface="ＭＳ Ｐゴシック" charset="0"/>
                <a:cs typeface="ＭＳ Ｐゴシック" charset="0"/>
              </a:rPr>
              <a:t>Feature selection: can be bad in protecting against concept drift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AA949BC5-12C1-9746-85F0-1581C46DACE7}" type="slidenum">
              <a:rPr lang="en-US" sz="1200">
                <a:solidFill>
                  <a:srgbClr val="898989"/>
                </a:solidFill>
                <a:latin typeface="Calibri" charset="0"/>
              </a:rPr>
              <a:pPr eaLnBrk="1" hangingPunct="1"/>
              <a:t>50</a:t>
            </a:fld>
            <a:endParaRPr lang="en-US" sz="1200">
              <a:solidFill>
                <a:srgbClr val="898989"/>
              </a:solidFill>
              <a:latin typeface="Calibri" charset="0"/>
            </a:endParaRPr>
          </a:p>
        </p:txBody>
      </p:sp>
      <p:sp>
        <p:nvSpPr>
          <p:cNvPr id="7270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Summary</a:t>
            </a:r>
          </a:p>
        </p:txBody>
      </p:sp>
      <p:sp>
        <p:nvSpPr>
          <p:cNvPr id="72707" name="Rectangle 3"/>
          <p:cNvSpPr>
            <a:spLocks noGrp="1" noChangeArrowheads="1"/>
          </p:cNvSpPr>
          <p:nvPr>
            <p:ph type="body" idx="1"/>
          </p:nvPr>
        </p:nvSpPr>
        <p:spPr>
          <a:xfrm>
            <a:off x="685800" y="1752600"/>
            <a:ext cx="8001000" cy="4876800"/>
          </a:xfrm>
        </p:spPr>
        <p:txBody>
          <a:bodyPr/>
          <a:lstStyle/>
          <a:p>
            <a:pPr eaLnBrk="1" hangingPunct="1"/>
            <a:r>
              <a:rPr lang="en-US" sz="2200" dirty="0">
                <a:latin typeface="Calibri" charset="0"/>
                <a:ea typeface="ＭＳ Ｐゴシック" charset="0"/>
                <a:cs typeface="ＭＳ Ｐゴシック" charset="0"/>
              </a:rPr>
              <a:t>Support vector machines (SVM)</a:t>
            </a:r>
          </a:p>
          <a:p>
            <a:pPr lvl="1" eaLnBrk="1" hangingPunct="1"/>
            <a:r>
              <a:rPr lang="en-US" sz="2000" dirty="0">
                <a:latin typeface="Calibri" charset="0"/>
                <a:ea typeface="ＭＳ Ｐゴシック" charset="0"/>
              </a:rPr>
              <a:t>Choose </a:t>
            </a:r>
            <a:r>
              <a:rPr lang="en-US" sz="2000" dirty="0" err="1">
                <a:latin typeface="Calibri" charset="0"/>
                <a:ea typeface="ＭＳ Ｐゴシック" charset="0"/>
              </a:rPr>
              <a:t>hyperplane</a:t>
            </a:r>
            <a:r>
              <a:rPr lang="en-US" sz="2000" dirty="0">
                <a:latin typeface="Calibri" charset="0"/>
                <a:ea typeface="ＭＳ Ｐゴシック" charset="0"/>
              </a:rPr>
              <a:t> based on support vectors</a:t>
            </a:r>
          </a:p>
          <a:p>
            <a:pPr lvl="2" eaLnBrk="1" hangingPunct="1"/>
            <a:r>
              <a:rPr lang="en-US" sz="1800" dirty="0">
                <a:latin typeface="Calibri" charset="0"/>
                <a:ea typeface="ＭＳ Ｐゴシック" charset="0"/>
              </a:rPr>
              <a:t>Support vector = “critical” point close to decision boundary</a:t>
            </a:r>
          </a:p>
          <a:p>
            <a:pPr lvl="1" eaLnBrk="1" hangingPunct="1"/>
            <a:r>
              <a:rPr lang="en-US" sz="2000" dirty="0">
                <a:latin typeface="Calibri" charset="0"/>
                <a:ea typeface="ＭＳ Ｐゴシック" charset="0"/>
              </a:rPr>
              <a:t>(Degree-1) SVMs are linear classifiers.</a:t>
            </a:r>
          </a:p>
          <a:p>
            <a:pPr lvl="1" eaLnBrk="1" hangingPunct="1"/>
            <a:r>
              <a:rPr lang="en-US" sz="2000" dirty="0">
                <a:latin typeface="Calibri" charset="0"/>
                <a:ea typeface="ＭＳ Ｐゴシック" charset="0"/>
              </a:rPr>
              <a:t>Kernels: powerful and elegant way to define similarity metric</a:t>
            </a:r>
          </a:p>
          <a:p>
            <a:pPr lvl="1" eaLnBrk="1" hangingPunct="1"/>
            <a:r>
              <a:rPr lang="en-US" sz="2000" dirty="0">
                <a:latin typeface="Calibri" charset="0"/>
                <a:ea typeface="ＭＳ Ｐゴシック" charset="0"/>
              </a:rPr>
              <a:t>Perhaps best performing text classifier</a:t>
            </a:r>
          </a:p>
          <a:p>
            <a:pPr lvl="2" eaLnBrk="1" hangingPunct="1"/>
            <a:r>
              <a:rPr lang="en-US" sz="1800" dirty="0">
                <a:latin typeface="Calibri" charset="0"/>
                <a:ea typeface="ＭＳ Ｐゴシック" charset="0"/>
              </a:rPr>
              <a:t>But there are other methods that perform about as well as SVM, such as regularized logistic regression (Zhang &amp; </a:t>
            </a:r>
            <a:r>
              <a:rPr lang="en-US" sz="1800" dirty="0" err="1">
                <a:latin typeface="Calibri" charset="0"/>
                <a:ea typeface="ＭＳ Ｐゴシック" charset="0"/>
              </a:rPr>
              <a:t>Oles</a:t>
            </a:r>
            <a:r>
              <a:rPr lang="en-US" sz="1800" dirty="0">
                <a:latin typeface="Calibri" charset="0"/>
                <a:ea typeface="ＭＳ Ｐゴシック" charset="0"/>
              </a:rPr>
              <a:t> 2001)</a:t>
            </a:r>
          </a:p>
          <a:p>
            <a:pPr lvl="1" eaLnBrk="1" hangingPunct="1"/>
            <a:r>
              <a:rPr lang="en-US" sz="2000" dirty="0">
                <a:latin typeface="Calibri" charset="0"/>
                <a:ea typeface="ＭＳ Ｐゴシック" charset="0"/>
              </a:rPr>
              <a:t>Partly popular due to availability of good software</a:t>
            </a:r>
          </a:p>
          <a:p>
            <a:pPr lvl="2" eaLnBrk="1" hangingPunct="1"/>
            <a:r>
              <a:rPr lang="en-US" sz="1800" dirty="0" err="1">
                <a:latin typeface="Calibri" charset="0"/>
                <a:ea typeface="ＭＳ Ｐゴシック" charset="0"/>
              </a:rPr>
              <a:t>SVMlight</a:t>
            </a:r>
            <a:r>
              <a:rPr lang="en-US" sz="1800" dirty="0">
                <a:latin typeface="Calibri" charset="0"/>
                <a:ea typeface="ＭＳ Ｐゴシック" charset="0"/>
              </a:rPr>
              <a:t> is accurate and fast – and free (for research)</a:t>
            </a:r>
          </a:p>
          <a:p>
            <a:pPr lvl="2" eaLnBrk="1" hangingPunct="1"/>
            <a:r>
              <a:rPr lang="en-US" sz="1800" dirty="0">
                <a:latin typeface="Calibri" charset="0"/>
                <a:ea typeface="ＭＳ Ｐゴシック" charset="0"/>
              </a:rPr>
              <a:t>Now lots of good software: </a:t>
            </a:r>
            <a:r>
              <a:rPr lang="en-US" sz="1800" dirty="0" err="1">
                <a:latin typeface="Calibri" charset="0"/>
                <a:ea typeface="ＭＳ Ｐゴシック" charset="0"/>
              </a:rPr>
              <a:t>libsvm</a:t>
            </a:r>
            <a:r>
              <a:rPr lang="en-US" sz="1800" dirty="0">
                <a:latin typeface="Calibri" charset="0"/>
                <a:ea typeface="ＭＳ Ｐゴシック" charset="0"/>
              </a:rPr>
              <a:t>, </a:t>
            </a:r>
            <a:r>
              <a:rPr lang="en-US" sz="1800" dirty="0" err="1">
                <a:latin typeface="Calibri" charset="0"/>
                <a:ea typeface="ＭＳ Ｐゴシック" charset="0"/>
              </a:rPr>
              <a:t>TinySVM</a:t>
            </a:r>
            <a:r>
              <a:rPr lang="en-US" sz="1800" dirty="0">
                <a:latin typeface="Calibri" charset="0"/>
                <a:ea typeface="ＭＳ Ｐゴシック" charset="0"/>
              </a:rPr>
              <a:t>, </a:t>
            </a:r>
            <a:r>
              <a:rPr lang="en-US" sz="1800" dirty="0" err="1">
                <a:latin typeface="Calibri" charset="0"/>
                <a:ea typeface="ＭＳ Ｐゴシック" charset="0"/>
              </a:rPr>
              <a:t>scikit</a:t>
            </a:r>
            <a:r>
              <a:rPr lang="en-US" sz="1800" dirty="0">
                <a:latin typeface="Calibri" charset="0"/>
                <a:ea typeface="ＭＳ Ｐゴシック" charset="0"/>
              </a:rPr>
              <a:t>-</a:t>
            </a:r>
            <a:r>
              <a:rPr lang="en-US" sz="1800" dirty="0" smtClean="0">
                <a:latin typeface="Calibri" charset="0"/>
                <a:ea typeface="ＭＳ Ｐゴシック" charset="0"/>
              </a:rPr>
              <a:t>learn, </a:t>
            </a:r>
            <a:r>
              <a:rPr lang="en-US" sz="1800" dirty="0">
                <a:latin typeface="Calibri" charset="0"/>
                <a:ea typeface="ＭＳ Ｐゴシック" charset="0"/>
              </a:rPr>
              <a:t>….</a:t>
            </a:r>
          </a:p>
          <a:p>
            <a:pPr eaLnBrk="1" hangingPunct="1"/>
            <a:r>
              <a:rPr lang="en-US" sz="2200" dirty="0">
                <a:latin typeface="Calibri" charset="0"/>
                <a:ea typeface="ＭＳ Ｐゴシック" charset="0"/>
                <a:cs typeface="ＭＳ Ｐゴシック" charset="0"/>
              </a:rPr>
              <a:t>Comparative evaluation of methods</a:t>
            </a:r>
          </a:p>
          <a:p>
            <a:pPr eaLnBrk="1" hangingPunct="1"/>
            <a:r>
              <a:rPr lang="en-US" sz="2200" dirty="0">
                <a:latin typeface="Calibri" charset="0"/>
                <a:ea typeface="ＭＳ Ｐゴシック" charset="0"/>
                <a:cs typeface="ＭＳ Ｐゴシック" charset="0"/>
              </a:rPr>
              <a:t>Real world: exploit domain specific structure!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Resources for today’</a:t>
            </a:r>
            <a:r>
              <a:rPr lang="en-US" altLang="ja-JP">
                <a:latin typeface="Calibri" charset="0"/>
                <a:ea typeface="ＭＳ Ｐゴシック" charset="0"/>
                <a:cs typeface="ＭＳ Ｐゴシック" charset="0"/>
              </a:rPr>
              <a:t>s lecture</a:t>
            </a:r>
            <a:endParaRPr lang="en-US">
              <a:latin typeface="Calibri" charset="0"/>
              <a:ea typeface="ＭＳ Ｐゴシック" charset="0"/>
              <a:cs typeface="ＭＳ Ｐゴシック" charset="0"/>
            </a:endParaRPr>
          </a:p>
        </p:txBody>
      </p:sp>
      <p:sp>
        <p:nvSpPr>
          <p:cNvPr id="73730" name="Content Placeholder 2"/>
          <p:cNvSpPr>
            <a:spLocks noGrp="1"/>
          </p:cNvSpPr>
          <p:nvPr>
            <p:ph idx="1"/>
          </p:nvPr>
        </p:nvSpPr>
        <p:spPr/>
        <p:txBody>
          <a:bodyPr/>
          <a:lstStyle/>
          <a:p>
            <a:pPr eaLnBrk="1" hangingPunct="1">
              <a:spcBef>
                <a:spcPts val="300"/>
              </a:spcBef>
            </a:pPr>
            <a:r>
              <a:rPr lang="en-US" sz="1800" dirty="0">
                <a:latin typeface="Calibri" charset="0"/>
                <a:ea typeface="ＭＳ Ｐゴシック" charset="0"/>
                <a:cs typeface="ＭＳ Ｐゴシック" charset="0"/>
              </a:rPr>
              <a:t>Christopher J. C. Burges. 1998. A Tutorial on Support Vector Machines for Pattern Recognition</a:t>
            </a:r>
          </a:p>
          <a:p>
            <a:pPr eaLnBrk="1" hangingPunct="1">
              <a:spcBef>
                <a:spcPts val="300"/>
              </a:spcBef>
            </a:pPr>
            <a:r>
              <a:rPr lang="en-US" sz="1800" dirty="0">
                <a:latin typeface="Calibri" charset="0"/>
                <a:ea typeface="ＭＳ Ｐゴシック" charset="0"/>
                <a:cs typeface="ＭＳ Ｐゴシック" charset="0"/>
              </a:rPr>
              <a:t>S. T. </a:t>
            </a:r>
            <a:r>
              <a:rPr lang="en-US" sz="1800" dirty="0" err="1">
                <a:latin typeface="Calibri" charset="0"/>
                <a:ea typeface="ＭＳ Ｐゴシック" charset="0"/>
                <a:cs typeface="ＭＳ Ｐゴシック" charset="0"/>
              </a:rPr>
              <a:t>Dumais</a:t>
            </a:r>
            <a:r>
              <a:rPr lang="en-US" sz="1800" dirty="0">
                <a:latin typeface="Calibri" charset="0"/>
                <a:ea typeface="ＭＳ Ｐゴシック" charset="0"/>
                <a:cs typeface="ＭＳ Ｐゴシック" charset="0"/>
              </a:rPr>
              <a:t>. 1998. Using SVMs for text categorization, IEEE Intelligent Systems, 13(4)</a:t>
            </a:r>
          </a:p>
          <a:p>
            <a:pPr eaLnBrk="1" hangingPunct="1">
              <a:spcBef>
                <a:spcPts val="300"/>
              </a:spcBef>
            </a:pPr>
            <a:r>
              <a:rPr lang="en-US" sz="1800" dirty="0" err="1" smtClean="0">
                <a:latin typeface="Calibri" charset="0"/>
                <a:ea typeface="ＭＳ Ｐゴシック" charset="0"/>
                <a:cs typeface="ＭＳ Ｐゴシック" charset="0"/>
              </a:rPr>
              <a:t>Yiming</a:t>
            </a:r>
            <a:r>
              <a:rPr lang="en-US" sz="1800" dirty="0" smtClean="0">
                <a:latin typeface="Calibri" charset="0"/>
                <a:ea typeface="ＭＳ Ｐゴシック" charset="0"/>
                <a:cs typeface="ＭＳ Ｐゴシック" charset="0"/>
              </a:rPr>
              <a:t> </a:t>
            </a:r>
            <a:r>
              <a:rPr lang="en-US" sz="1800" dirty="0">
                <a:latin typeface="Calibri" charset="0"/>
                <a:ea typeface="ＭＳ Ｐゴシック" charset="0"/>
                <a:cs typeface="ＭＳ Ｐゴシック" charset="0"/>
              </a:rPr>
              <a:t>Yang, </a:t>
            </a:r>
            <a:r>
              <a:rPr lang="en-US" sz="1800" dirty="0" err="1">
                <a:latin typeface="Calibri" charset="0"/>
                <a:ea typeface="ＭＳ Ｐゴシック" charset="0"/>
                <a:cs typeface="ＭＳ Ｐゴシック" charset="0"/>
              </a:rPr>
              <a:t>Xin</a:t>
            </a:r>
            <a:r>
              <a:rPr lang="en-US" sz="1800" dirty="0">
                <a:latin typeface="Calibri" charset="0"/>
                <a:ea typeface="ＭＳ Ｐゴシック" charset="0"/>
                <a:cs typeface="ＭＳ Ｐゴシック" charset="0"/>
              </a:rPr>
              <a:t> Liu. 1999. A re-examination of text categorization methods. 22nd Annual International SIGIR</a:t>
            </a:r>
          </a:p>
          <a:p>
            <a:pPr eaLnBrk="1" hangingPunct="1">
              <a:spcBef>
                <a:spcPts val="300"/>
              </a:spcBef>
            </a:pPr>
            <a:r>
              <a:rPr lang="en-US" sz="1800" dirty="0">
                <a:latin typeface="Calibri" charset="0"/>
                <a:ea typeface="ＭＳ Ｐゴシック" charset="0"/>
                <a:cs typeface="ＭＳ Ｐゴシック" charset="0"/>
              </a:rPr>
              <a:t>Tong Zhang, Frank J. </a:t>
            </a:r>
            <a:r>
              <a:rPr lang="en-US" sz="1800" dirty="0" err="1">
                <a:latin typeface="Calibri" charset="0"/>
                <a:ea typeface="ＭＳ Ｐゴシック" charset="0"/>
                <a:cs typeface="ＭＳ Ｐゴシック" charset="0"/>
              </a:rPr>
              <a:t>Oles</a:t>
            </a:r>
            <a:r>
              <a:rPr lang="en-US" sz="1800" dirty="0">
                <a:latin typeface="Calibri" charset="0"/>
                <a:ea typeface="ＭＳ Ｐゴシック" charset="0"/>
                <a:cs typeface="ＭＳ Ｐゴシック" charset="0"/>
              </a:rPr>
              <a:t>. 2001. Text Categorization Based on Regularized Linear Classification Methods</a:t>
            </a:r>
            <a:r>
              <a:rPr lang="en-US" sz="1800" i="1" dirty="0">
                <a:latin typeface="Calibri" charset="0"/>
                <a:ea typeface="ＭＳ Ｐゴシック" charset="0"/>
                <a:cs typeface="ＭＳ Ｐゴシック" charset="0"/>
              </a:rPr>
              <a:t>. Information Retrieval </a:t>
            </a:r>
            <a:r>
              <a:rPr lang="en-US" sz="1800" dirty="0">
                <a:latin typeface="Calibri" charset="0"/>
                <a:ea typeface="ＭＳ Ｐゴシック" charset="0"/>
                <a:cs typeface="ＭＳ Ｐゴシック" charset="0"/>
              </a:rPr>
              <a:t>4(1): 5-31 </a:t>
            </a:r>
          </a:p>
          <a:p>
            <a:pPr eaLnBrk="1" hangingPunct="1">
              <a:spcBef>
                <a:spcPts val="300"/>
              </a:spcBef>
            </a:pPr>
            <a:r>
              <a:rPr lang="en-US" sz="1800" dirty="0">
                <a:latin typeface="Calibri" charset="0"/>
                <a:ea typeface="ＭＳ Ｐゴシック" charset="0"/>
                <a:cs typeface="ＭＳ Ｐゴシック" charset="0"/>
              </a:rPr>
              <a:t>Trevor Hastie, Robert </a:t>
            </a:r>
            <a:r>
              <a:rPr lang="en-US" sz="1800" dirty="0" err="1">
                <a:latin typeface="Calibri" charset="0"/>
                <a:ea typeface="ＭＳ Ｐゴシック" charset="0"/>
                <a:cs typeface="ＭＳ Ｐゴシック" charset="0"/>
              </a:rPr>
              <a:t>Tibshirani</a:t>
            </a:r>
            <a:r>
              <a:rPr lang="en-US" sz="1800" dirty="0">
                <a:latin typeface="Calibri" charset="0"/>
                <a:ea typeface="ＭＳ Ｐゴシック" charset="0"/>
                <a:cs typeface="ＭＳ Ｐゴシック" charset="0"/>
              </a:rPr>
              <a:t> and Jerome Friedman. </a:t>
            </a:r>
            <a:r>
              <a:rPr lang="en-US" sz="1800" i="1" dirty="0">
                <a:latin typeface="Calibri" charset="0"/>
                <a:ea typeface="ＭＳ Ｐゴシック" charset="0"/>
                <a:cs typeface="ＭＳ Ｐゴシック" charset="0"/>
              </a:rPr>
              <a:t>Elements of Statistical Learning: Data Mining, Inference and Prediction.</a:t>
            </a:r>
            <a:r>
              <a:rPr lang="en-US" sz="1800" dirty="0">
                <a:latin typeface="Calibri" charset="0"/>
                <a:ea typeface="ＭＳ Ｐゴシック" charset="0"/>
                <a:cs typeface="ＭＳ Ｐゴシック" charset="0"/>
              </a:rPr>
              <a:t> Springer-</a:t>
            </a:r>
            <a:r>
              <a:rPr lang="en-US" sz="1800" dirty="0" err="1">
                <a:latin typeface="Calibri" charset="0"/>
                <a:ea typeface="ＭＳ Ｐゴシック" charset="0"/>
                <a:cs typeface="ＭＳ Ｐゴシック" charset="0"/>
              </a:rPr>
              <a:t>Verlag</a:t>
            </a:r>
            <a:r>
              <a:rPr lang="en-US" sz="1800" dirty="0">
                <a:latin typeface="Calibri" charset="0"/>
                <a:ea typeface="ＭＳ Ｐゴシック" charset="0"/>
                <a:cs typeface="ＭＳ Ｐゴシック" charset="0"/>
              </a:rPr>
              <a:t>, New York. </a:t>
            </a:r>
          </a:p>
          <a:p>
            <a:pPr eaLnBrk="1" hangingPunct="1">
              <a:spcBef>
                <a:spcPts val="300"/>
              </a:spcBef>
            </a:pPr>
            <a:r>
              <a:rPr lang="en-GB" sz="1800" dirty="0">
                <a:latin typeface="Calibri" charset="0"/>
                <a:ea typeface="ＭＳ Ｐゴシック" charset="0"/>
                <a:cs typeface="ＭＳ Ｐゴシック" charset="0"/>
              </a:rPr>
              <a:t>T. </a:t>
            </a:r>
            <a:r>
              <a:rPr lang="en-GB" sz="1800" dirty="0" err="1">
                <a:latin typeface="Calibri" charset="0"/>
                <a:ea typeface="ＭＳ Ｐゴシック" charset="0"/>
                <a:cs typeface="ＭＳ Ｐゴシック" charset="0"/>
              </a:rPr>
              <a:t>Joachims</a:t>
            </a:r>
            <a:r>
              <a:rPr lang="en-GB" sz="1800" dirty="0">
                <a:latin typeface="Calibri" charset="0"/>
                <a:ea typeface="ＭＳ Ｐゴシック" charset="0"/>
                <a:cs typeface="ＭＳ Ｐゴシック" charset="0"/>
              </a:rPr>
              <a:t>, </a:t>
            </a:r>
            <a:r>
              <a:rPr lang="en-GB" sz="1800" i="1" dirty="0">
                <a:latin typeface="Calibri" charset="0"/>
                <a:ea typeface="ＭＳ Ｐゴシック" charset="0"/>
                <a:cs typeface="ＭＳ Ｐゴシック" charset="0"/>
              </a:rPr>
              <a:t>Learning to Classify Text using Support Vector Machines</a:t>
            </a:r>
            <a:r>
              <a:rPr lang="en-GB" sz="1800" dirty="0">
                <a:latin typeface="Calibri" charset="0"/>
                <a:ea typeface="ＭＳ Ｐゴシック" charset="0"/>
                <a:cs typeface="ＭＳ Ｐゴシック" charset="0"/>
              </a:rPr>
              <a:t>. Kluwer, 2002.</a:t>
            </a:r>
            <a:r>
              <a:rPr lang="en-US" sz="1800" dirty="0">
                <a:latin typeface="Calibri" charset="0"/>
                <a:ea typeface="ＭＳ Ｐゴシック" charset="0"/>
                <a:cs typeface="ＭＳ Ｐゴシック" charset="0"/>
              </a:rPr>
              <a:t> </a:t>
            </a:r>
          </a:p>
          <a:p>
            <a:pPr eaLnBrk="1" hangingPunct="1">
              <a:spcBef>
                <a:spcPts val="300"/>
              </a:spcBef>
            </a:pPr>
            <a:r>
              <a:rPr lang="en-US" sz="1800" dirty="0">
                <a:latin typeface="Calibri" charset="0"/>
                <a:ea typeface="ＭＳ Ｐゴシック" charset="0"/>
                <a:cs typeface="ＭＳ Ｐゴシック" charset="0"/>
              </a:rPr>
              <a:t>Fan Li, </a:t>
            </a:r>
            <a:r>
              <a:rPr lang="en-US" sz="1800" dirty="0" err="1">
                <a:latin typeface="Calibri" charset="0"/>
                <a:ea typeface="ＭＳ Ｐゴシック" charset="0"/>
                <a:cs typeface="ＭＳ Ｐゴシック" charset="0"/>
              </a:rPr>
              <a:t>Yiming</a:t>
            </a:r>
            <a:r>
              <a:rPr lang="en-US" sz="1800" dirty="0">
                <a:latin typeface="Calibri" charset="0"/>
                <a:ea typeface="ＭＳ Ｐゴシック" charset="0"/>
                <a:cs typeface="ＭＳ Ｐゴシック" charset="0"/>
              </a:rPr>
              <a:t> Yang. 2003. A Loss Function Analysis for Classification Methods in Text Categorization. ICML 2003: 472-479.</a:t>
            </a:r>
          </a:p>
          <a:p>
            <a:pPr eaLnBrk="1" hangingPunct="1">
              <a:spcBef>
                <a:spcPts val="300"/>
              </a:spcBef>
            </a:pPr>
            <a:r>
              <a:rPr lang="en-US" sz="1800" dirty="0">
                <a:latin typeface="Calibri" charset="0"/>
                <a:ea typeface="ＭＳ Ｐゴシック" charset="0"/>
                <a:cs typeface="ＭＳ Ｐゴシック" charset="0"/>
              </a:rPr>
              <a:t>Tie-Yan Liu, </a:t>
            </a:r>
            <a:r>
              <a:rPr lang="en-US" sz="1800" dirty="0" err="1">
                <a:latin typeface="Calibri" charset="0"/>
                <a:ea typeface="ＭＳ Ｐゴシック" charset="0"/>
                <a:cs typeface="ＭＳ Ｐゴシック" charset="0"/>
              </a:rPr>
              <a:t>Yiming</a:t>
            </a:r>
            <a:r>
              <a:rPr lang="en-US" sz="1800" dirty="0">
                <a:latin typeface="Calibri" charset="0"/>
                <a:ea typeface="ＭＳ Ｐゴシック" charset="0"/>
                <a:cs typeface="ＭＳ Ｐゴシック" charset="0"/>
              </a:rPr>
              <a:t> Yang, </a:t>
            </a:r>
            <a:r>
              <a:rPr lang="en-US" sz="1800" dirty="0" err="1">
                <a:latin typeface="Calibri" charset="0"/>
                <a:ea typeface="ＭＳ Ｐゴシック" charset="0"/>
                <a:cs typeface="ＭＳ Ｐゴシック" charset="0"/>
              </a:rPr>
              <a:t>Hao</a:t>
            </a:r>
            <a:r>
              <a:rPr lang="en-US" sz="1800" dirty="0">
                <a:latin typeface="Calibri" charset="0"/>
                <a:ea typeface="ＭＳ Ｐゴシック" charset="0"/>
                <a:cs typeface="ＭＳ Ｐゴシック" charset="0"/>
              </a:rPr>
              <a:t> Wan, et al. 2005. Support Vector Machines Classification with Very Large Scale Taxonomy, SIGKDD Explorations, 7(1): 36-43.</a:t>
            </a:r>
          </a:p>
          <a:p>
            <a:pPr eaLnBrk="1" hangingPunct="1">
              <a:spcBef>
                <a:spcPts val="300"/>
              </a:spcBef>
            </a:pPr>
            <a:r>
              <a:rPr lang="en-US" altLang="ja-JP" sz="1800" dirty="0">
                <a:latin typeface="Calibri" charset="0"/>
                <a:ea typeface="ＭＳ Ｐゴシック" charset="0"/>
                <a:cs typeface="ＭＳ Ｐゴシック" charset="0"/>
              </a:rPr>
              <a:t>‘Classic’ Reuters-21578 data set: http://</a:t>
            </a:r>
            <a:r>
              <a:rPr lang="en-US" altLang="ja-JP" sz="1800" dirty="0" err="1">
                <a:latin typeface="Calibri" charset="0"/>
                <a:ea typeface="ＭＳ Ｐゴシック" charset="0"/>
                <a:cs typeface="ＭＳ Ｐゴシック" charset="0"/>
              </a:rPr>
              <a:t>www.daviddlewis.com</a:t>
            </a:r>
            <a:r>
              <a:rPr lang="en-US" altLang="ja-JP" sz="1800" dirty="0">
                <a:latin typeface="Calibri" charset="0"/>
                <a:ea typeface="ＭＳ Ｐゴシック" charset="0"/>
                <a:cs typeface="ＭＳ Ｐゴシック" charset="0"/>
              </a:rPr>
              <a:t>/resources/</a:t>
            </a:r>
            <a:r>
              <a:rPr lang="en-US" altLang="ja-JP" sz="1800" dirty="0" err="1">
                <a:latin typeface="Calibri" charset="0"/>
                <a:ea typeface="ＭＳ Ｐゴシック" charset="0"/>
                <a:cs typeface="ＭＳ Ｐゴシック" charset="0"/>
              </a:rPr>
              <a:t>testcollections</a:t>
            </a:r>
            <a:r>
              <a:rPr lang="en-US" altLang="ja-JP" sz="1800" dirty="0">
                <a:latin typeface="Calibri" charset="0"/>
                <a:ea typeface="ＭＳ Ｐゴシック" charset="0"/>
                <a:cs typeface="ＭＳ Ｐゴシック" charset="0"/>
              </a:rPr>
              <a:t>/reuters21578/</a:t>
            </a:r>
            <a:endParaRPr lang="en-US" sz="1800" dirty="0">
              <a:latin typeface="Calibri" charset="0"/>
              <a:ea typeface="ＭＳ Ｐゴシック" charset="0"/>
              <a:cs typeface="ＭＳ Ｐゴシック" charset="0"/>
            </a:endParaRPr>
          </a:p>
        </p:txBody>
      </p:sp>
      <p:sp>
        <p:nvSpPr>
          <p:cNvPr id="73731" name="TextBox 3"/>
          <p:cNvSpPr txBox="1">
            <a:spLocks noChangeArrowheads="1"/>
          </p:cNvSpPr>
          <p:nvPr/>
        </p:nvSpPr>
        <p:spPr bwMode="auto">
          <a:xfrm>
            <a:off x="7620000" y="-33338"/>
            <a:ext cx="8429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Ch. 15</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33197</TotalTime>
  <Words>4284</Words>
  <Application>Microsoft Macintosh PowerPoint</Application>
  <PresentationFormat>On-screen Show (4:3)</PresentationFormat>
  <Paragraphs>628</Paragraphs>
  <Slides>51</Slides>
  <Notes>10</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5" baseType="lpstr">
      <vt:lpstr>Arial</vt:lpstr>
      <vt:lpstr>Arial Unicode MS</vt:lpstr>
      <vt:lpstr>Calibri</vt:lpstr>
      <vt:lpstr>Lucida Sans</vt:lpstr>
      <vt:lpstr>ＭＳ Ｐゴシック</vt:lpstr>
      <vt:lpstr>ＭＳ ゴシック</vt:lpstr>
      <vt:lpstr>Rockwell</vt:lpstr>
      <vt:lpstr>Symbol</vt:lpstr>
      <vt:lpstr>Tahoma</vt:lpstr>
      <vt:lpstr>Times New Roman</vt:lpstr>
      <vt:lpstr>Verdana</vt:lpstr>
      <vt:lpstr>Wingdings</vt:lpstr>
      <vt:lpstr>IIR-slides</vt:lpstr>
      <vt:lpstr>Equation</vt:lpstr>
      <vt:lpstr>PowerPoint Presentation</vt:lpstr>
      <vt:lpstr>Text classification</vt:lpstr>
      <vt:lpstr>Linear classifiers A hyperplane decision boundary</vt:lpstr>
      <vt:lpstr>Another intuition</vt:lpstr>
      <vt:lpstr>Support Vector Machine (SVM)</vt:lpstr>
      <vt:lpstr> Maximum Margin: Formalization</vt:lpstr>
      <vt:lpstr>Geometric Margin</vt:lpstr>
      <vt:lpstr>Linear SVM Mathematically A different way of looking at things – constrain functional margin</vt:lpstr>
      <vt:lpstr>Linear Support Vector Machine (SVM)</vt:lpstr>
      <vt:lpstr>Worked example: Geometric margin</vt:lpstr>
      <vt:lpstr>Worked example: Functional margin</vt:lpstr>
      <vt:lpstr>Linear SVMs Mathematically (cont.)</vt:lpstr>
      <vt:lpstr>Solving the Optimization Problem</vt:lpstr>
      <vt:lpstr>The Optimization Problem Solution</vt:lpstr>
      <vt:lpstr>Three dimensions … almost separating</vt:lpstr>
      <vt:lpstr>Soft Margin Classification  </vt:lpstr>
      <vt:lpstr>Soft Margin Classification Mathematically</vt:lpstr>
      <vt:lpstr>Soft Margin Classification – Solution</vt:lpstr>
      <vt:lpstr>Classification with SVMs</vt:lpstr>
      <vt:lpstr>Linear SVMs:  Summary</vt:lpstr>
      <vt:lpstr>Non-linear SVMs</vt:lpstr>
      <vt:lpstr>Non-linear SVMs:  Feature spaces</vt:lpstr>
      <vt:lpstr>The “Kernel Trick”</vt:lpstr>
      <vt:lpstr>Kernels</vt:lpstr>
      <vt:lpstr>Text Classification Evaluation:  Classic Reuters-21578 Data Set </vt:lpstr>
      <vt:lpstr>Reuters Text Categorization data set (Reuters-21578) document</vt:lpstr>
      <vt:lpstr>Per class evaluation measures</vt:lpstr>
      <vt:lpstr>Micro- vs. Macro-Averaging</vt:lpstr>
      <vt:lpstr>Micro- vs. Macro-Averaging: Example</vt:lpstr>
      <vt:lpstr>PowerPoint Presentation</vt:lpstr>
      <vt:lpstr>Precision-recall for category: Crude</vt:lpstr>
      <vt:lpstr>Precision-recall for category: Ship</vt:lpstr>
      <vt:lpstr>Yang&amp;Liu: SVM vs. Other Methods</vt:lpstr>
      <vt:lpstr>Good practice department: Make a confusion matrix</vt:lpstr>
      <vt:lpstr>The Real World</vt:lpstr>
      <vt:lpstr>The Real World</vt:lpstr>
      <vt:lpstr>Manually written rules</vt:lpstr>
      <vt:lpstr>Very little data?</vt:lpstr>
      <vt:lpstr>A reasonable amount of data?</vt:lpstr>
      <vt:lpstr>A huge amount of data?</vt:lpstr>
      <vt:lpstr>Accuracy as a function of data size</vt:lpstr>
      <vt:lpstr>How many categories?</vt:lpstr>
      <vt:lpstr>How can one tweak performance?</vt:lpstr>
      <vt:lpstr>Upweighting</vt:lpstr>
      <vt:lpstr>Two techniques for zones</vt:lpstr>
      <vt:lpstr>Text Summarization techniques in text classification</vt:lpstr>
      <vt:lpstr>Does stemming/lowercasing/… help?</vt:lpstr>
      <vt:lpstr>Measuring Classification Figures of Merit</vt:lpstr>
      <vt:lpstr>A common problem: Concept Drift</vt:lpstr>
      <vt:lpstr>Summary</vt:lpstr>
      <vt:lpstr>Resources for today’s lecture</vt:lpstr>
    </vt:vector>
  </TitlesOfParts>
  <Company>Stanford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Christopher Manning</dc:creator>
  <cp:lastModifiedBy>Christopher Manning</cp:lastModifiedBy>
  <cp:revision>374</cp:revision>
  <cp:lastPrinted>2016-05-05T16:29:46Z</cp:lastPrinted>
  <dcterms:created xsi:type="dcterms:W3CDTF">2009-11-10T19:09:21Z</dcterms:created>
  <dcterms:modified xsi:type="dcterms:W3CDTF">2017-05-11T16:21:03Z</dcterms:modified>
</cp:coreProperties>
</file>