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7"/>
  </p:notesMasterIdLst>
  <p:handoutMasterIdLst>
    <p:handoutMasterId r:id="rId28"/>
  </p:handoutMasterIdLst>
  <p:sldIdLst>
    <p:sldId id="690" r:id="rId3"/>
    <p:sldId id="2142534172" r:id="rId4"/>
    <p:sldId id="962" r:id="rId5"/>
    <p:sldId id="2142534173" r:id="rId6"/>
    <p:sldId id="2142534174" r:id="rId7"/>
    <p:sldId id="2142534182" r:id="rId8"/>
    <p:sldId id="2142534181" r:id="rId9"/>
    <p:sldId id="2142534183" r:id="rId10"/>
    <p:sldId id="2142534184" r:id="rId11"/>
    <p:sldId id="2142534176" r:id="rId12"/>
    <p:sldId id="2142534178" r:id="rId13"/>
    <p:sldId id="2142534190" r:id="rId14"/>
    <p:sldId id="2142534191" r:id="rId15"/>
    <p:sldId id="2142534185" r:id="rId16"/>
    <p:sldId id="2142534177" r:id="rId17"/>
    <p:sldId id="2142534179" r:id="rId18"/>
    <p:sldId id="2142534194" r:id="rId19"/>
    <p:sldId id="2142534180" r:id="rId20"/>
    <p:sldId id="2142534187" r:id="rId21"/>
    <p:sldId id="2142534192" r:id="rId22"/>
    <p:sldId id="2142534193" r:id="rId23"/>
    <p:sldId id="2142534186" r:id="rId24"/>
    <p:sldId id="2142534188" r:id="rId25"/>
    <p:sldId id="2142534189" r:id="rId26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shay Sanjay Chaudhari" initials="ASC" lastIdx="1" clrIdx="0"/>
  <p:cmAuthor id="2" name="Akshay Sanjay Chaudhari" initials="ASC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DD"/>
    <a:srgbClr val="FFFFFF"/>
    <a:srgbClr val="A60002"/>
    <a:srgbClr val="A72A21"/>
    <a:srgbClr val="6F6F6F"/>
    <a:srgbClr val="E94539"/>
    <a:srgbClr val="0C4CFB"/>
    <a:srgbClr val="60B30D"/>
    <a:srgbClr val="BDF098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50" autoAdjust="0"/>
    <p:restoredTop sz="86375" autoAdjust="0"/>
  </p:normalViewPr>
  <p:slideViewPr>
    <p:cSldViewPr>
      <p:cViewPr varScale="1">
        <p:scale>
          <a:sx n="123" d="100"/>
          <a:sy n="123" d="100"/>
        </p:scale>
        <p:origin x="192" y="7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41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672" y="-12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DA3B1-32C6-4448-A175-518EF6A40DB2}" type="datetimeFigureOut">
              <a:rPr lang="en-US" smtClean="0"/>
              <a:t>2/28/24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081C9-F144-402E-AD24-B5B5FA57E1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16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627BA-7797-4673-8C8E-000479CE8F1E}" type="datetimeFigureOut">
              <a:rPr lang="en-US" smtClean="0"/>
              <a:t>2/28/24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C5D36-CFF3-4DEB-A090-8A4E77F7C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526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ai%C2%B3-theory-practice-business/what-is-pre-training-in-nlp-introducing-5-key-technologies-455c54933054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57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running cost of the </a:t>
            </a:r>
            <a:r>
              <a:rPr lang="en-US" dirty="0" err="1"/>
              <a:t>chatGPT</a:t>
            </a:r>
            <a:r>
              <a:rPr lang="en-US" dirty="0"/>
              <a:t> is around </a:t>
            </a:r>
            <a:r>
              <a:rPr lang="en-US" b="1" dirty="0"/>
              <a:t>$100,000</a:t>
            </a:r>
            <a:r>
              <a:rPr lang="en-US" dirty="0"/>
              <a:t> per day or</a:t>
            </a:r>
            <a:r>
              <a:rPr lang="en-US" b="1" dirty="0"/>
              <a:t> $3M</a:t>
            </a:r>
            <a:r>
              <a:rPr lang="en-US" dirty="0"/>
              <a:t> per month.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/>
              <a:t>OpenAI’s</a:t>
            </a:r>
            <a:r>
              <a:rPr lang="en-US" sz="1200" b="1" dirty="0"/>
              <a:t> GPT-3</a:t>
            </a:r>
            <a:r>
              <a:rPr lang="en-US" sz="1200" dirty="0"/>
              <a:t> model, with 175B parameters, requires over </a:t>
            </a:r>
            <a:r>
              <a:rPr lang="en-US" sz="1200" b="1" dirty="0"/>
              <a:t>300GB</a:t>
            </a:r>
            <a:r>
              <a:rPr lang="en-US" sz="1200" dirty="0"/>
              <a:t> of storage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A100 -&gt;6,912 CUDA cores, 432 tensor cores, and 40 GB or 80 GB of high-bandwidth memory (HBM2)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H100 GPU features 640 Tensor Cores and 128 RT Cores, providing high-speed processing of complex data sets.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 also features 80 Streaming Multiprocessors (SMs) and 18,432 CUDA cores, delivering up to 10.6 teraflops of single-precision performance and 5.3 teraflops of double-precision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324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 simple terms, </a:t>
            </a:r>
            <a:r>
              <a:rPr lang="en-US" b="1" dirty="0">
                <a:hlinkClick r:id="rId3"/>
              </a:rPr>
              <a:t>pre-training</a:t>
            </a:r>
            <a:r>
              <a:rPr lang="en-US" b="1" dirty="0"/>
              <a:t> a neural network refers to first training a model on one task or dataset. Then using the parameters or model from this training to train another model on a different task or dataset.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510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Retrieval-Augmented Generation for Large Language Models: A Survey</a:t>
            </a:r>
          </a:p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/abs/2312.10997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47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7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BM25 – Best Match 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RS = ∑((IDF * TF * (k1 + 1)) / (TF + k1 * (1 — b + b * (</a:t>
            </a:r>
            <a:r>
              <a:rPr lang="en-US" sz="1200" dirty="0" err="1"/>
              <a:t>doc_length</a:t>
            </a:r>
            <a:r>
              <a:rPr lang="en-US" sz="1200" dirty="0"/>
              <a:t> / </a:t>
            </a:r>
            <a:r>
              <a:rPr lang="en-US" sz="1200" dirty="0" err="1"/>
              <a:t>avg_doc_length</a:t>
            </a:r>
            <a:r>
              <a:rPr lang="en-US" sz="1200" dirty="0"/>
              <a:t>))))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104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possible to pre-compute document representations offline  in representation based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19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Beijing Academy of Artificial Intelligence (BAAI). BGE model</a:t>
            </a:r>
          </a:p>
          <a:p>
            <a:r>
              <a:rPr lang="en-US" dirty="0" err="1"/>
              <a:t>ColBERT</a:t>
            </a:r>
            <a:r>
              <a:rPr lang="en-US" dirty="0"/>
              <a:t> [4] or </a:t>
            </a:r>
            <a:r>
              <a:rPr lang="en-US" dirty="0" err="1"/>
              <a:t>AligneR</a:t>
            </a:r>
            <a:r>
              <a:rPr lang="en-US" dirty="0"/>
              <a:t> [5] are </a:t>
            </a:r>
            <a:r>
              <a:rPr lang="en-US" dirty="0" err="1"/>
              <a:t>multivector</a:t>
            </a:r>
            <a:r>
              <a:rPr lang="en-US" dirty="0"/>
              <a:t> models</a:t>
            </a:r>
          </a:p>
          <a:p>
            <a:r>
              <a:rPr lang="en-US" dirty="0" err="1"/>
              <a:t>Splade</a:t>
            </a:r>
            <a:r>
              <a:rPr lang="en-US" dirty="0"/>
              <a:t> is a Sparse IR model</a:t>
            </a:r>
          </a:p>
          <a:p>
            <a:r>
              <a:rPr lang="en-US" dirty="0"/>
              <a:t>Dense IR models are cosine similarity based</a:t>
            </a:r>
          </a:p>
          <a:p>
            <a:endParaRPr lang="en-US" dirty="0"/>
          </a:p>
          <a:p>
            <a:r>
              <a:rPr lang="en-US" dirty="0" err="1"/>
              <a:t>LangChain</a:t>
            </a:r>
            <a:r>
              <a:rPr lang="en-US" dirty="0"/>
              <a:t> is a framework designed to simplify the creation of applications using large language models.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0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Retrieval-Augmented Generation for Large Language Models: A Survey</a:t>
            </a:r>
          </a:p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/abs/2312.10997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10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Palatino Linotype"/>
                <a:cs typeface="Palatino Linotype"/>
              </a:rPr>
              <a:t> </a:t>
            </a:r>
            <a:r>
              <a:rPr lang="en-US" sz="1200" dirty="0">
                <a:latin typeface="Palatino Linotype"/>
                <a:cs typeface="Palatino Linotype"/>
              </a:rPr>
              <a:t>for the generic query prompt q, and image I to retrieve textual phrases Mt from memory, which when given to the generator generate captions that correspond to the image. The encoder learns to produce the relevant representation for q and I.</a:t>
            </a:r>
          </a:p>
          <a:p>
            <a:endParaRPr lang="en-US" sz="1200" dirty="0">
              <a:latin typeface="Palatino Linotype"/>
            </a:endParaRPr>
          </a:p>
          <a:p>
            <a:r>
              <a:rPr lang="en-US" sz="1200" dirty="0">
                <a:latin typeface="Palatino Linotype"/>
              </a:rPr>
              <a:t>MIPS – maximum </a:t>
            </a:r>
            <a:r>
              <a:rPr lang="en-US" sz="1200" dirty="0" err="1">
                <a:latin typeface="Palatino Linotype"/>
              </a:rPr>
              <a:t>innter</a:t>
            </a:r>
            <a:r>
              <a:rPr lang="en-US" sz="1200" dirty="0">
                <a:latin typeface="Palatino Linotype"/>
              </a:rPr>
              <a:t> product 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21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C5D36-CFF3-4DEB-A090-8A4E77F7CA8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5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>
                <a:latin typeface="Palatino Linotype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fld id="{24944AE2-B188-384B-8154-8FFBAFEB88BD}" type="datetime1">
              <a:rPr lang="en-US" smtClean="0"/>
              <a:pPr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00200" y="4800600"/>
            <a:ext cx="1066800" cy="246888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Palatino Linotype"/>
                <a:cs typeface="Palatino Linotype"/>
              </a:defRPr>
            </a:lvl1pPr>
          </a:lstStyle>
          <a:p>
            <a:fld id="{1D19F164-13C8-4055-860F-DBBC07774AD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42950"/>
          </a:xfrm>
        </p:spPr>
        <p:txBody>
          <a:bodyPr/>
          <a:lstStyle>
            <a:lvl1pPr>
              <a:defRPr>
                <a:solidFill>
                  <a:srgbClr val="A6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657600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latin typeface="Palatino Linotype"/>
                <a:cs typeface="Palatino Linotype"/>
              </a:defRPr>
            </a:lvl1pPr>
          </a:lstStyle>
          <a:p>
            <a:fld id="{AA768B10-FDCF-E443-BA7B-5642F19F5DF2}" type="datetime1">
              <a:rPr lang="en-US" smtClean="0"/>
              <a:pPr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FE984-0FAE-F548-B8D9-8FA000FCE429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CBA8-23E1-0B4B-BE91-C932665F5F85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22A0B-9CB2-A041-A5B0-4404D15D601C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10AA-465F-8A4E-A7D7-77342A11EEF5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8940A-6388-2742-BD47-E10BE842F427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6C0E-96A5-2B49-94D1-C081C0D8EC35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A1CBF-A987-4A45-9C72-786D169712A1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C3C8-6DDF-A941-9372-36C64543A974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BCBB-E50E-4843-A38D-900AC28F4A3D}" type="datetime1">
              <a:rPr lang="en-US" smtClean="0"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F164-13C8-4055-860F-DBBC07774A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y 100_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351096-2ADB-AE4C-833B-1271F3B820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0C08BA-566E-FF40-8171-4AD7C7D519D2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213362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Teal 10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3F3415-6798-C644-90F5-1BCC2283114C}"/>
              </a:ext>
            </a:extLst>
          </p:cNvPr>
          <p:cNvSpPr/>
          <p:nvPr userDrawn="1"/>
        </p:nvSpPr>
        <p:spPr bwMode="auto">
          <a:xfrm>
            <a:off x="0" y="3857898"/>
            <a:ext cx="9144000" cy="128560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6422B2-D1BB-E04C-888B-B613124FD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78BE99-45FC-3645-ACB2-43028B0095FE}"/>
              </a:ext>
            </a:extLst>
          </p:cNvPr>
          <p:cNvSpPr txBox="1"/>
          <p:nvPr userDrawn="1"/>
        </p:nvSpPr>
        <p:spPr>
          <a:xfrm>
            <a:off x="1840833" y="350118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dirty="0">
              <a:solidFill>
                <a:schemeClr val="bg1"/>
              </a:solidFill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CE27C4-80C7-7641-8B12-341C5512BE51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74435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dient 1">
    <p:bg>
      <p:bgPr>
        <a:gradFill flip="none" rotWithShape="1">
          <a:gsLst>
            <a:gs pos="2000">
              <a:schemeClr val="accent1"/>
            </a:gs>
            <a:gs pos="100000">
              <a:schemeClr val="accent5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B3A7EF-E267-FE4A-A951-6281B7ED70CD}"/>
              </a:ext>
            </a:extLst>
          </p:cNvPr>
          <p:cNvSpPr/>
          <p:nvPr userDrawn="1"/>
        </p:nvSpPr>
        <p:spPr bwMode="auto">
          <a:xfrm>
            <a:off x="8836366" y="4833258"/>
            <a:ext cx="82412" cy="72070"/>
          </a:xfrm>
          <a:prstGeom prst="rect">
            <a:avLst/>
          </a:prstGeom>
          <a:solidFill>
            <a:schemeClr val="accent5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56E00F-8CD5-6848-AA38-ED4C8DE6FC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780" y="4316566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6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Gradient 2">
    <p:bg>
      <p:bgPr>
        <a:gradFill flip="none" rotWithShape="1">
          <a:gsLst>
            <a:gs pos="0">
              <a:schemeClr val="accent2"/>
            </a:gs>
            <a:gs pos="99000">
              <a:schemeClr val="accent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A659D5-134D-1D4A-A9FD-6EB123EB886E}"/>
              </a:ext>
            </a:extLst>
          </p:cNvPr>
          <p:cNvSpPr/>
          <p:nvPr userDrawn="1"/>
        </p:nvSpPr>
        <p:spPr bwMode="auto">
          <a:xfrm>
            <a:off x="8822172" y="4825390"/>
            <a:ext cx="94147" cy="90713"/>
          </a:xfrm>
          <a:prstGeom prst="rect">
            <a:avLst/>
          </a:prstGeom>
          <a:solidFill>
            <a:schemeClr val="accent2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027DD9-942C-5541-A30E-CB9BB8144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238" y="4313853"/>
            <a:ext cx="686250" cy="64008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7DF03-3E28-9244-887E-CE0FDD31BF45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65781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18F4E5-D652-1F49-872D-C5D855A37177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B101D-E7B1-AF4C-B337-D6A7ABFC74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1976AB-98DC-6E46-AF3B-0CC982CCA7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3209925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73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0F5F6-E8D2-3E49-B3F6-AF027BA1FB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3848101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8DF910-A701-8B46-99E3-9D693FC49E88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317D5-840D-684D-86A1-FDB5FFB6CF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4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,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296CE95-4D91-974B-93AE-45F5D4150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9144002" cy="38481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E2837BA-703D-4941-A6EE-CC75D04913C9}"/>
              </a:ext>
            </a:extLst>
          </p:cNvPr>
          <p:cNvSpPr/>
          <p:nvPr userDrawn="1"/>
        </p:nvSpPr>
        <p:spPr bwMode="auto">
          <a:xfrm>
            <a:off x="2618057" y="880850"/>
            <a:ext cx="1001005" cy="387397"/>
          </a:xfrm>
          <a:prstGeom prst="rect">
            <a:avLst/>
          </a:prstGeom>
          <a:solidFill>
            <a:srgbClr val="A4A3A4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>
            <a:softEdge rad="635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3740CE-E969-B14F-990F-EB34DCE1F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0771" y="942200"/>
            <a:ext cx="1001004" cy="26469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20C2238-12F4-A848-8504-A83F029B4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360" y="165927"/>
            <a:ext cx="4118041" cy="1274866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2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T1 presentation title here,</a:t>
            </a:r>
            <a:br>
              <a:rPr lang="en-US" dirty="0"/>
            </a:br>
            <a:r>
              <a:rPr lang="en-US" dirty="0"/>
              <a:t>can be two or three lines</a:t>
            </a:r>
            <a:br>
              <a:rPr lang="en-US" dirty="0"/>
            </a:br>
            <a:r>
              <a:rPr lang="en-US" dirty="0"/>
              <a:t>Plex Sans light 24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BC2E675-A06B-014F-9E54-31C906ED96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1930401"/>
            <a:ext cx="4114800" cy="58578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400" b="0" i="0">
                <a:solidFill>
                  <a:srgbClr val="000000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 dirty="0"/>
              <a:t>First name, last name</a:t>
            </a:r>
            <a:br>
              <a:rPr lang="en-US" dirty="0"/>
            </a:br>
            <a:r>
              <a:rPr lang="en-US" dirty="0"/>
              <a:t>Job title – Plex Sans Light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8067555" y="-97227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dirty="0">
              <a:solidFill>
                <a:schemeClr val="bg1"/>
              </a:solidFill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A1A289-7E8B-1C46-8A72-4BD7C2AAB52A}"/>
              </a:ext>
            </a:extLst>
          </p:cNvPr>
          <p:cNvSpPr/>
          <p:nvPr userDrawn="1"/>
        </p:nvSpPr>
        <p:spPr bwMode="auto">
          <a:xfrm>
            <a:off x="8695216" y="4628100"/>
            <a:ext cx="448785" cy="515402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E75C87-D411-A748-BABF-A8BB9ED844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88" y="4313853"/>
            <a:ext cx="6862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28600" y="238125"/>
            <a:ext cx="4114800" cy="4294632"/>
          </a:xfrm>
        </p:spPr>
        <p:txBody>
          <a:bodyPr/>
          <a:lstStyle>
            <a:lvl1pPr>
              <a:lnSpc>
                <a:spcPct val="105000"/>
              </a:lnSpc>
              <a:defRPr sz="4800" b="0" i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IBM Plex Sans Light" panose="020B0403050203000203" pitchFamily="34" charset="0"/>
              </a:defRPr>
            </a:lvl1pPr>
          </a:lstStyle>
          <a:p>
            <a:r>
              <a:rPr lang="en-US" dirty="0"/>
              <a:t>Click to edit divider</a:t>
            </a:r>
          </a:p>
        </p:txBody>
      </p:sp>
    </p:spTree>
    <p:extLst>
      <p:ext uri="{BB962C8B-B14F-4D97-AF65-F5344CB8AC3E}">
        <p14:creationId xmlns:p14="http://schemas.microsoft.com/office/powerpoint/2010/main" val="1870305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4108074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9E98C743-7322-D341-AD84-50076C8674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7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scre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2" y="241488"/>
            <a:ext cx="6397437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6400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63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8683438" cy="763142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D38DACF-2559-D043-98E7-C7446686E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99" y="1263651"/>
            <a:ext cx="8688003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 marL="228594" indent="-230183">
              <a:lnSpc>
                <a:spcPct val="114000"/>
              </a:lnSpc>
              <a:buClr>
                <a:schemeClr val="tx2"/>
              </a:buClr>
              <a:buFont typeface="System Font Regular"/>
              <a:buChar char="→"/>
              <a:tabLst/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59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28666" y="1239297"/>
            <a:ext cx="4111942" cy="3283688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800" b="0" i="0">
                <a:latin typeface="IBM Plex Sans Light" charset="0"/>
                <a:ea typeface="IBM Plex Sans Light" charset="0"/>
                <a:cs typeface="IBM Plex Sans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B1E6651C-4201-434C-BC98-4F31D1F4B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459" y="241301"/>
            <a:ext cx="4111942" cy="679450"/>
          </a:xfrm>
        </p:spPr>
        <p:txBody>
          <a:bodyPr/>
          <a:lstStyle>
            <a:lvl1pPr marL="0" algn="l" defTabSz="91437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100750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33855" y="1187670"/>
            <a:ext cx="4114800" cy="3313385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 sz="4800" b="0" i="0">
                <a:latin typeface="IBM Plex Sans Light" charset="0"/>
                <a:ea typeface="IBM Plex Sans Light" charset="0"/>
                <a:cs typeface="IBM Plex Sans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A25D63D9-5EB8-0243-A3A5-BFCF846455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856" y="243380"/>
            <a:ext cx="4109545" cy="763143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152722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144049"/>
            <a:ext cx="8686733" cy="4351751"/>
          </a:xfrm>
        </p:spPr>
        <p:txBody>
          <a:bodyPr/>
          <a:lstStyle>
            <a:lvl1pPr>
              <a:defRPr sz="9600" b="0" i="0"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53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30608" y="243380"/>
            <a:ext cx="4114734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6F3E79-25B5-5B4F-B351-6C17CBD94B7B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66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9826" y="244430"/>
            <a:ext cx="4108431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1B42922D-7CCC-7F4E-A6A5-21ACC5F962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03554" y="220641"/>
            <a:ext cx="4111845" cy="425633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3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23943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87E34B17-B759-5246-A75D-D1B0598571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F7553CA-667D-3D4A-AED8-C6206D0948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65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67" y="243205"/>
            <a:ext cx="4109720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47C53D70-DD69-FE40-95A1-DDD8486CB2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567" y="1201784"/>
            <a:ext cx="4105834" cy="330111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lang="en-US" sz="2400" b="0" i="0" kern="0" dirty="0" smtClean="0">
                <a:solidFill>
                  <a:schemeClr val="tx2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1pPr>
            <a:lvl2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buClr>
                <a:schemeClr val="tx2"/>
              </a:buClr>
              <a:defRPr lang="en-US" sz="11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buClr>
                <a:schemeClr val="tx2"/>
              </a:buClr>
              <a:defRPr lang="en-US" sz="11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3B22E727-18FE-7244-8868-216ECEE1AE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96019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778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800" cy="767714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5070C2A7-1BAF-AB41-98BA-DD418F0BC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0ED7C18E-C6D6-9F46-9265-8BF033D5E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1828770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103744CD-205D-D14D-881B-B5684DD8A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84DF8FDD-C3FA-8F42-AF07-FA649D5612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86563" y="1262522"/>
            <a:ext cx="1828770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3347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43205"/>
            <a:ext cx="4114800" cy="767715"/>
          </a:xfrm>
        </p:spPr>
        <p:txBody>
          <a:bodyPr/>
          <a:lstStyle>
            <a:lvl1pPr>
              <a:defRPr lang="en-US" sz="1400" b="0" kern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3285EA61-FB09-B14E-B5CD-B7F1D83B01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3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30923" y="243205"/>
            <a:ext cx="4112477" cy="673577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00198C15-C281-E342-95E4-6CD0500A6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9567" y="213023"/>
            <a:ext cx="1819834" cy="4282777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CE91067C-0DF3-8343-8C5C-8FCE0F8FB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5567" y="212488"/>
            <a:ext cx="1819834" cy="4282777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2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51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split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43207"/>
            <a:ext cx="4114800" cy="4257673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ol gray 10 rectangle">
            <a:extLst>
              <a:ext uri="{FF2B5EF4-FFF2-40B4-BE49-F238E27FC236}">
                <a16:creationId xmlns:a16="http://schemas.microsoft.com/office/drawing/2014/main" id="{838ABCAC-D266-7244-9068-DAD3FE4E7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b="0" i="0" dirty="0">
              <a:solidFill>
                <a:srgbClr val="FFFFFF"/>
              </a:solidFill>
              <a:latin typeface="IBM Plex Sans" panose="020B0503050203000203" pitchFamily="34" charset="0"/>
              <a:cs typeface="Arial"/>
            </a:endParaRP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12BDBC24-5824-244F-A6C7-620F55865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9566" y="240670"/>
            <a:ext cx="4100754" cy="4283496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buClr>
                <a:schemeClr val="bg1"/>
              </a:buClr>
              <a:defRPr lang="en-US" sz="140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2B146-29F8-5448-9ACA-4232F95FD647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8233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37003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85B30C4-6DFA-0149-84E5-176A8BFF5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425767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81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408BFC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CE1100A-3439-994E-8578-C8389F11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527987AC-7BED-D341-85B7-BB7F8D76E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580AFB25-246F-1D4E-AC80-1B2C451EC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bg1"/>
              </a:buClr>
              <a:defRPr lang="en-US" sz="14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bg1"/>
              </a:buClr>
              <a:defRPr lang="en-US" sz="140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BBFB31-F1AB-444B-98FB-8754785F8178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5785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DBFBFB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99A9882-6245-5E4C-91C9-23EE1350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304976DA-1B61-1740-8450-DE75487F1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28CB9B92-34AA-EE49-9631-22480CE62D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chemeClr val="tx2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chemeClr val="tx2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53A02-7144-AE45-BBE2-25D2970DBA20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55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61CDC08-8084-9644-8ECF-74736545A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14735" cy="760842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AD17206-18AB-214B-B0C9-1CD932C0C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CDA43956-4ECD-9F44-BC1D-06C0AE1FEC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0600" y="1263650"/>
            <a:ext cx="4114732" cy="32511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2pPr>
            <a:lvl3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3pPr>
            <a:lvl4pPr>
              <a:lnSpc>
                <a:spcPct val="114000"/>
              </a:lnSpc>
              <a:buClr>
                <a:srgbClr val="171717"/>
              </a:buClr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4pPr>
            <a:lvl5pPr>
              <a:lnSpc>
                <a:spcPct val="114000"/>
              </a:lnSpc>
              <a:buClr>
                <a:srgbClr val="171717"/>
              </a:buClr>
              <a:defRPr lang="en-US" sz="140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27303C-EDCB-C544-86ED-42B0AF0F1FAC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372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dient, text,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0AED3DDC-D932-8F4C-B2D1-3024FFE263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88" y="-1587"/>
            <a:ext cx="4570412" cy="5143500"/>
          </a:xfrm>
          <a:prstGeom prst="rect">
            <a:avLst/>
          </a:prstGeom>
        </p:spPr>
        <p:txBody>
          <a:bodyPr lIns="210312" tIns="164592"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EB8D16-16A9-DB41-A65E-D62CBD8E6182}"/>
              </a:ext>
            </a:extLst>
          </p:cNvPr>
          <p:cNvSpPr txBox="1">
            <a:spLocks/>
          </p:cNvSpPr>
          <p:nvPr userDrawn="1"/>
        </p:nvSpPr>
        <p:spPr>
          <a:xfrm>
            <a:off x="228600" y="201168"/>
            <a:ext cx="4114800" cy="38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sz="2400" dirty="0">
              <a:latin typeface="IBM Plex Sans Light" panose="020B0403050203000203" pitchFamily="34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A52ADE-BC76-D54C-BEDE-A2593D26C91F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2"/>
              </a:gs>
            </a:gsLst>
            <a:lin ang="2700000" scaled="1"/>
            <a:tileRect/>
          </a:gra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2D68EF-9908-8E43-AF4B-2055FD69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3209926"/>
            <a:ext cx="4114733" cy="1389507"/>
          </a:xfrm>
        </p:spPr>
        <p:txBody>
          <a:bodyPr/>
          <a:lstStyle>
            <a:lvl1pPr>
              <a:defRPr lang="en-US" sz="14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6F4C9E85-18D6-4246-921B-ACAE964001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600" y="214063"/>
            <a:ext cx="4114800" cy="297842"/>
          </a:xfrm>
          <a:prstGeom prst="rect">
            <a:avLst/>
          </a:prstGeom>
        </p:spPr>
        <p:txBody>
          <a:bodyPr/>
          <a:lstStyle>
            <a:lvl1pPr>
              <a:defRPr lang="en-US" sz="14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02668-4A9C-DC47-9B6A-FF9BE11644B0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595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, text,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1" y="243205"/>
            <a:ext cx="4129023" cy="767715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3337FE4D-0F75-BA49-91B2-3925A8C71A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3215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E002F-4E82-F147-B3FD-55102D90C8E1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1557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4572000" cy="2573337"/>
          </a:xfrm>
          <a:prstGeom prst="rect">
            <a:avLst/>
          </a:prstGeom>
          <a:solidFill>
            <a:schemeClr val="accent1"/>
          </a:solidFill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6858000" y="-13283"/>
            <a:ext cx="2286000" cy="2583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572000" y="-13284"/>
            <a:ext cx="2286000" cy="2571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08FC93EF-F4FE-3A44-AD50-0F7DAEE2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43205"/>
            <a:ext cx="4129023" cy="767715"/>
          </a:xfrm>
        </p:spPr>
        <p:txBody>
          <a:bodyPr/>
          <a:lstStyle>
            <a:lvl1pPr>
              <a:defRPr lang="en-US" sz="14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236606-5A42-EF47-818B-23EDE72B757A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3969D2-8D8B-DE4B-8794-08230408FD7B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8876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2569462"/>
          </a:xfrm>
          <a:noFill/>
        </p:spPr>
        <p:txBody>
          <a:bodyPr lIns="182880" tIns="164592" rIns="228600" bIns="228600"/>
          <a:lstStyle>
            <a:lvl1pPr>
              <a:defRPr sz="4800" b="0" i="0"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2286000" cy="2573337"/>
          </a:xfrm>
          <a:prstGeom prst="rect">
            <a:avLst/>
          </a:prstGeom>
          <a:solidFill>
            <a:schemeClr val="accent5"/>
          </a:solidFill>
        </p:spPr>
        <p:txBody>
          <a:bodyPr lIns="219456" tIns="201168" rIns="228600" bIns="228600"/>
          <a:lstStyle>
            <a:lvl1pPr marL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4"/>
            <a:ext cx="2286000" cy="2573337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E98E00-FEED-314E-9B62-1816C93CE267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92119-F3CB-1C40-A813-19F9DC25853C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bg1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555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EFC39CF-690F-A24E-AFE1-E1260EA49BF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0" y="3"/>
            <a:ext cx="2286000" cy="5143498"/>
          </a:xfrm>
          <a:prstGeom prst="rect">
            <a:avLst/>
          </a:prstGeom>
          <a:solidFill>
            <a:schemeClr val="accent5"/>
          </a:solidFill>
        </p:spPr>
        <p:txBody>
          <a:bodyPr lIns="219456" tIns="201168" rIns="228600" bIns="228600"/>
          <a:lstStyle>
            <a:lvl1pPr marL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"/>
          <p:cNvSpPr>
            <a:spLocks noGrp="1"/>
          </p:cNvSpPr>
          <p:nvPr>
            <p:ph type="sldNum" sz="quarter" idx="11"/>
          </p:nvPr>
        </p:nvSpPr>
        <p:spPr>
          <a:xfrm>
            <a:off x="7086602" y="4787901"/>
            <a:ext cx="1828732" cy="166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7419E3-F8B6-494A-8310-68CAF4DDD0E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286001" y="3"/>
            <a:ext cx="2286000" cy="5143498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5C27F9F-009A-B344-BA63-B6DC196A249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FA30807-76D3-6049-9EF7-7768C6AFCED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219456" tIns="201168" rIns="228600" bIns="228600"/>
          <a:lstStyle>
            <a:lvl1pPr>
              <a:defRPr lang="en-US" sz="1100" b="0" kern="0" dirty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pPr marL="0" lvl="0" indent="0" algn="l" defTabSz="914378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280BB8B2-A914-0440-B153-04A339EE5E06}"/>
              </a:ext>
            </a:extLst>
          </p:cNvPr>
          <p:cNvSpPr txBox="1">
            <a:spLocks/>
          </p:cNvSpPr>
          <p:nvPr userDrawn="1"/>
        </p:nvSpPr>
        <p:spPr>
          <a:xfrm>
            <a:off x="7086602" y="4787901"/>
            <a:ext cx="1828732" cy="1666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983" rtl="0" eaLnBrk="1" latinLnBrk="0" hangingPunct="1">
              <a:defRPr sz="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342991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983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974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966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957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949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40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932" algn="l" defTabSz="6859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395FB3-9C97-154F-86B2-7E381B951268}" type="slidenum">
              <a:rPr lang="en-US" sz="600" smtClean="0"/>
              <a:pPr/>
              <a:t>‹#›</a:t>
            </a:fld>
            <a:endParaRPr lang="en-US" sz="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41581-118A-BC44-A813-300A95376121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IBM Watson Health / 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195220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8600" y="238124"/>
            <a:ext cx="41239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C88C7C7A-5E81-5B44-8B24-614B25B2B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30458357-8061-7D40-8ACC-D17785094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4563" y="1262522"/>
            <a:ext cx="4123943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4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400"/>
            </a:lvl2pPr>
            <a:lvl3pPr>
              <a:lnSpc>
                <a:spcPct val="114000"/>
              </a:lnSpc>
              <a:buClr>
                <a:schemeClr val="tx2"/>
              </a:buClr>
              <a:defRPr sz="1400"/>
            </a:lvl3pPr>
            <a:lvl4pPr>
              <a:lnSpc>
                <a:spcPct val="114000"/>
              </a:lnSpc>
              <a:buClr>
                <a:schemeClr val="tx2"/>
              </a:buClr>
              <a:defRPr sz="1400"/>
            </a:lvl4pPr>
            <a:lvl5pPr>
              <a:lnSpc>
                <a:spcPct val="114000"/>
              </a:lnSpc>
              <a:buClr>
                <a:schemeClr val="tx2"/>
              </a:buClr>
              <a:defRPr sz="14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351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3CAA9C07-81A8-CE49-BFF0-35F72D7CF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F3100E3-5129-AE47-936F-1560893FD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100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1: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lIns="91440" tIns="91440" rIns="91440" bIns="9144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DE1CBAE-6154-FB46-B194-7402A8A8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465C299B-ECDD-B440-8915-C7B8D05947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3EA7912-D900-FB4C-AF69-E0D8C1B9D0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9028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00600" y="1203159"/>
            <a:ext cx="4114800" cy="329264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 b="0" i="0">
                <a:latin typeface="IBM Plex Sans Light" panose="020B0403050203000203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62ABB53B-4967-204D-BA04-E6999C61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38124"/>
            <a:ext cx="4111244" cy="767715"/>
          </a:xfrm>
        </p:spPr>
        <p:txBody>
          <a:bodyPr/>
          <a:lstStyle>
            <a:lvl1pPr>
              <a:defRPr lang="en-US" sz="1400" b="0" kern="0" dirty="0">
                <a:solidFill>
                  <a:srgbClr val="0062F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7DFE9D89-80EF-8042-A7C8-61AEB1C8B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AA3064E3-3327-DD44-B89B-1DE36EC5EA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4563" y="1262522"/>
            <a:ext cx="1828800" cy="32512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lang="en-US" sz="1200" kern="0" dirty="0" smtClean="0">
                <a:solidFill>
                  <a:schemeClr val="tx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tx2"/>
              </a:buClr>
              <a:defRPr sz="1200"/>
            </a:lvl2pPr>
            <a:lvl3pPr>
              <a:lnSpc>
                <a:spcPct val="114000"/>
              </a:lnSpc>
              <a:buClr>
                <a:schemeClr val="tx2"/>
              </a:buClr>
              <a:defRPr sz="1200"/>
            </a:lvl3pPr>
            <a:lvl4pPr>
              <a:lnSpc>
                <a:spcPct val="114000"/>
              </a:lnSpc>
              <a:buClr>
                <a:schemeClr val="tx2"/>
              </a:buClr>
              <a:defRPr sz="1200"/>
            </a:lvl4pPr>
            <a:lvl5pPr>
              <a:lnSpc>
                <a:spcPct val="114000"/>
              </a:lnSpc>
              <a:buClr>
                <a:schemeClr val="tx2"/>
              </a:buClr>
              <a:defRPr sz="1200"/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268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6829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857964-2C1B-2D46-8CD7-82CA8CD2F319}"/>
              </a:ext>
            </a:extLst>
          </p:cNvPr>
          <p:cNvSpPr/>
          <p:nvPr userDrawn="1"/>
        </p:nvSpPr>
        <p:spPr bwMode="auto">
          <a:xfrm>
            <a:off x="99589" y="4662536"/>
            <a:ext cx="1946495" cy="3530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38C9A7-0122-644A-8821-4C6CD2346BD1}"/>
              </a:ext>
            </a:extLst>
          </p:cNvPr>
          <p:cNvSpPr/>
          <p:nvPr userDrawn="1"/>
        </p:nvSpPr>
        <p:spPr bwMode="auto">
          <a:xfrm>
            <a:off x="7097918" y="4673018"/>
            <a:ext cx="1946495" cy="3530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0227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son-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75E917-6833-6B40-B1FA-09FBCC3885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8535" y="1980903"/>
            <a:ext cx="1266932" cy="118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790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tex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45195EB-98DA-E045-A825-DA922F6547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963" y="241488"/>
            <a:ext cx="4108074" cy="763142"/>
          </a:xfrm>
        </p:spPr>
        <p:txBody>
          <a:bodyPr/>
          <a:lstStyle>
            <a:lvl1pPr>
              <a:defRPr lang="en-US" sz="1400" b="0" kern="0" dirty="0">
                <a:solidFill>
                  <a:schemeClr val="accent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B839E1F5-DEF7-AA44-B181-E58E7C540F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263651"/>
            <a:ext cx="4114800" cy="3251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US" sz="1100" kern="0" dirty="0" smtClean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defRPr>
            </a:lvl1pPr>
            <a:lvl2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lnSpc>
                <a:spcPct val="114000"/>
              </a:lnSpc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 marL="1454015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8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8625" y="785812"/>
            <a:ext cx="8262938" cy="1699549"/>
          </a:xfrm>
          <a:prstGeom prst="rect">
            <a:avLst/>
          </a:prstGeom>
        </p:spPr>
        <p:txBody>
          <a:bodyPr/>
          <a:lstStyle>
            <a:lvl1pPr>
              <a:defRPr sz="9376"/>
            </a:lvl1pPr>
            <a:lvl2pPr marL="1167978" indent="-1167978">
              <a:defRPr sz="9376"/>
            </a:lvl2pPr>
            <a:lvl3pPr marL="1163943" indent="-962504">
              <a:defRPr sz="9376"/>
            </a:lvl3pPr>
            <a:lvl4pPr marL="1753986" indent="-1319383">
              <a:defRPr sz="9376"/>
            </a:lvl4pPr>
            <a:lvl5pPr marL="1799263" indent="-1167978">
              <a:defRPr sz="9376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9231" y="4905375"/>
            <a:ext cx="200777" cy="21544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184523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1971899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BAA37-632D-4337-BE36-5962C364C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750CE7-7F43-4CA2-BCEC-26EB7D24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C67C-25AD-4C37-BBBC-2F8F7B438B61}" type="datetimeFigureOut">
              <a:rPr lang="en-US" smtClean="0"/>
              <a:t>2/28/24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22D62-DB19-4C0F-9974-8F4AB0A7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A33-D41B-4B54-A8BE-FC6427979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46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58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91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fld id="{D70C7FDB-67EE-9247-934B-3CA82F2D3B1B}" type="datetime1">
              <a:rPr lang="en-US" smtClean="0"/>
              <a:pPr/>
              <a:t>2/28/24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fld id="{1D19F164-13C8-4055-860F-DBBC07774A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Palatino Linotype" pitchFamily="18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4pPr>
      <a:lvl5pPr marL="1188720" indent="-137160" algn="l" defTabSz="9144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28600" y="238125"/>
            <a:ext cx="4114800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800600" y="237109"/>
            <a:ext cx="4114800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9" name="Group 1" descr="Outside edge tick marks for alignme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37744"/>
              <a:ext cx="91440" cy="4664456"/>
              <a:chOff x="-109730" y="237744"/>
              <a:chExt cx="91440" cy="4664456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427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77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220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37744"/>
              <a:ext cx="91440" cy="4663440"/>
              <a:chOff x="-109730" y="231394"/>
              <a:chExt cx="91440" cy="4663440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8792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13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8948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3250E23-0268-C54B-BBB3-31B781602F0A}"/>
              </a:ext>
            </a:extLst>
          </p:cNvPr>
          <p:cNvSpPr txBox="1"/>
          <p:nvPr userDrawn="1"/>
        </p:nvSpPr>
        <p:spPr>
          <a:xfrm>
            <a:off x="133971" y="4779819"/>
            <a:ext cx="41147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dirty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t>© 2021 IBM Corporation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660F60-465D-4446-95EA-9F5BC6CE1D6F}"/>
              </a:ext>
            </a:extLst>
          </p:cNvPr>
          <p:cNvSpPr txBox="1"/>
          <p:nvPr userDrawn="1"/>
        </p:nvSpPr>
        <p:spPr>
          <a:xfrm>
            <a:off x="8112688" y="4779065"/>
            <a:ext cx="8913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A9134E4-F657-C143-B622-2891FB544B1B}" type="slidenum">
              <a:rPr lang="en-US" sz="600" kern="1200" smtClean="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rPr>
              <a:pPr algn="r"/>
              <a:t>‹#›</a:t>
            </a:fld>
            <a:endParaRPr lang="en-US" sz="600" kern="1200" dirty="0">
              <a:solidFill>
                <a:schemeClr val="tx2"/>
              </a:solidFill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80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  <p:sldLayoutId id="2147483722" r:id="rId38"/>
    <p:sldLayoutId id="2147483723" r:id="rId39"/>
    <p:sldLayoutId id="2147483724" r:id="rId40"/>
    <p:sldLayoutId id="2147483726" r:id="rId41"/>
    <p:sldLayoutId id="2147483727" r:id="rId42"/>
    <p:sldLayoutId id="2147483728" r:id="rId43"/>
  </p:sldLayoutIdLst>
  <p:hf sldNum="0" hdr="0" ftr="0" dt="0"/>
  <p:txStyles>
    <p:titleStyle>
      <a:lvl1pPr marL="0" indent="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Font typeface="System Font Regular"/>
        <a:buNone/>
        <a:defRPr sz="1400" b="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5pPr>
      <a:lvl6pPr marL="36255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6pPr>
      <a:lvl7pPr marL="72512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7pPr>
      <a:lvl8pPr marL="10876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8pPr>
      <a:lvl9pPr marL="14502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90000"/>
        <a:buFont typeface="Wingdings" pitchFamily="2" charset="2"/>
        <a:buNone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marL="228594" indent="-230183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80000"/>
        <a:buFont typeface="System Font Regular"/>
        <a:buChar char="→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2pPr>
      <a:lvl3pPr marL="404803" indent="-176209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100000"/>
        <a:buFont typeface="Arial" panose="020B0604020202020204" pitchFamily="34" charset="0"/>
        <a:buChar char="•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3pPr>
      <a:lvl4pPr marL="628643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SzPct val="100000"/>
        <a:buFont typeface=".AppleSystemUIFont" charset="-120"/>
        <a:buChar char="–"/>
        <a:tabLst/>
        <a:defRPr sz="1400" baseline="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4pPr>
      <a:lvl5pPr marL="803265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171717"/>
        </a:buClr>
        <a:buFont typeface=".AppleSystemUIFont" charset="-120"/>
        <a:buChar char="»"/>
        <a:tabLst/>
        <a:defRPr sz="1400">
          <a:solidFill>
            <a:schemeClr val="tx2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5pPr>
      <a:lvl6pPr marL="1583681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6pPr>
      <a:lvl7pPr marL="1946243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7pPr>
      <a:lvl8pPr marL="2308802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8pPr>
      <a:lvl9pPr marL="2671364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9pPr>
    </p:bodyStyle>
    <p:otherStyle>
      <a:defPPr>
        <a:defRPr lang="en-US"/>
      </a:defPPr>
      <a:lvl1pPr marL="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2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6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4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0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3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2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4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0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88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prompting.org/docs/intermediate/chain_of_though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12.1099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A05746-2F47-5F49-8D29-427472BA91F0}"/>
              </a:ext>
            </a:extLst>
          </p:cNvPr>
          <p:cNvSpPr/>
          <p:nvPr/>
        </p:nvSpPr>
        <p:spPr>
          <a:xfrm>
            <a:off x="0" y="4629150"/>
            <a:ext cx="8839200" cy="514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42E9CD-5847-D548-8B88-BE3247598C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7971" t="14316" r="6430" b="9466"/>
          <a:stretch/>
        </p:blipFill>
        <p:spPr>
          <a:xfrm>
            <a:off x="0" y="100584"/>
            <a:ext cx="9144000" cy="50429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F7B41A-B81C-B24C-9BD4-6B720BC07D16}"/>
              </a:ext>
            </a:extLst>
          </p:cNvPr>
          <p:cNvSpPr txBox="1"/>
          <p:nvPr/>
        </p:nvSpPr>
        <p:spPr>
          <a:xfrm>
            <a:off x="838200" y="3969502"/>
            <a:ext cx="7772400" cy="43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Palatino Linotype" panose="02040502050505030304" pitchFamily="18" charset="0"/>
              </a:rPr>
              <a:t>Tanveer </a:t>
            </a:r>
            <a:r>
              <a:rPr lang="en-US" sz="2000" dirty="0" err="1">
                <a:latin typeface="Palatino Linotype" panose="02040502050505030304" pitchFamily="18" charset="0"/>
              </a:rPr>
              <a:t>Syeda</a:t>
            </a:r>
            <a:r>
              <a:rPr lang="en-US" sz="2000" dirty="0">
                <a:latin typeface="Palatino Linotype" panose="02040502050505030304" pitchFamily="18" charset="0"/>
              </a:rPr>
              <a:t>-Mahmood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89004-C9F8-61ED-0023-60BC78B4B759}"/>
              </a:ext>
            </a:extLst>
          </p:cNvPr>
          <p:cNvSpPr txBox="1">
            <a:spLocks/>
          </p:cNvSpPr>
          <p:nvPr/>
        </p:nvSpPr>
        <p:spPr>
          <a:xfrm>
            <a:off x="17585" y="97631"/>
            <a:ext cx="9144000" cy="79771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rgbClr val="AE241A"/>
                </a:solidFill>
                <a:latin typeface="Palatino Linotype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Retrieval Augmented Generative 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19A5B0-1436-029B-5BBB-07A3914DDE1B}"/>
              </a:ext>
            </a:extLst>
          </p:cNvPr>
          <p:cNvSpPr txBox="1"/>
          <p:nvPr/>
        </p:nvSpPr>
        <p:spPr>
          <a:xfrm>
            <a:off x="17584" y="895350"/>
            <a:ext cx="9050215" cy="506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latin typeface="Palatino Linotype" panose="02040502050505030304" pitchFamily="18" charset="0"/>
              </a:rPr>
              <a:t>BIODS 271 / CS 277</a:t>
            </a:r>
          </a:p>
        </p:txBody>
      </p:sp>
    </p:spTree>
    <p:extLst>
      <p:ext uri="{BB962C8B-B14F-4D97-AF65-F5344CB8AC3E}">
        <p14:creationId xmlns:p14="http://schemas.microsoft.com/office/powerpoint/2010/main" val="96132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EECD1-AD7B-B589-0788-E01EE4E0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EC7E6-8236-AB84-DCA8-7B2D34591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Deployment considerations for foundational models</a:t>
            </a:r>
          </a:p>
          <a:p>
            <a:r>
              <a:rPr lang="en-US" dirty="0"/>
              <a:t>Types of training</a:t>
            </a:r>
          </a:p>
          <a:p>
            <a:r>
              <a:rPr lang="en-US" dirty="0"/>
              <a:t>The RAG paradigm</a:t>
            </a:r>
          </a:p>
          <a:p>
            <a:r>
              <a:rPr lang="en-US" dirty="0"/>
              <a:t>Variations within the RAG paradigm</a:t>
            </a:r>
          </a:p>
          <a:p>
            <a:pPr lvl="1"/>
            <a:r>
              <a:rPr lang="en-US" dirty="0"/>
              <a:t>Search-based methods</a:t>
            </a:r>
          </a:p>
          <a:p>
            <a:pPr lvl="1"/>
            <a:r>
              <a:rPr lang="en-US" dirty="0"/>
              <a:t>Vector search methods</a:t>
            </a:r>
          </a:p>
          <a:p>
            <a:pPr lvl="1"/>
            <a:r>
              <a:rPr lang="en-US" dirty="0"/>
              <a:t>ML methods</a:t>
            </a:r>
          </a:p>
          <a:p>
            <a:pPr lvl="1"/>
            <a:r>
              <a:rPr lang="en-US" dirty="0"/>
              <a:t>Multimodal RAG</a:t>
            </a:r>
          </a:p>
          <a:p>
            <a:r>
              <a:rPr lang="en-US" dirty="0"/>
              <a:t>Explanation of assignment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2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71C1-DDF3-E3A1-4935-C7612E4F7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350"/>
            <a:ext cx="8839200" cy="742950"/>
          </a:xfrm>
        </p:spPr>
        <p:txBody>
          <a:bodyPr>
            <a:noAutofit/>
          </a:bodyPr>
          <a:lstStyle/>
          <a:p>
            <a:r>
              <a:rPr lang="en-US" sz="2800" dirty="0"/>
              <a:t>Deploying Considerations for Foundational Models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9443B0-7BF6-A9E7-576B-868A8B8D1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76300"/>
            <a:ext cx="5333998" cy="4133850"/>
          </a:xfrm>
        </p:spPr>
        <p:txBody>
          <a:bodyPr>
            <a:normAutofit/>
          </a:bodyPr>
          <a:lstStyle/>
          <a:p>
            <a:r>
              <a:rPr lang="en-US" sz="2000" dirty="0"/>
              <a:t>High computational requirements</a:t>
            </a:r>
          </a:p>
          <a:p>
            <a:pPr lvl="1"/>
            <a:r>
              <a:rPr lang="en-US" sz="1600" dirty="0"/>
              <a:t>High throughput, low latency affected by:</a:t>
            </a:r>
          </a:p>
          <a:p>
            <a:pPr lvl="2"/>
            <a:r>
              <a:rPr lang="en-US" sz="1200" dirty="0"/>
              <a:t>Question complexity of the question, response length</a:t>
            </a:r>
          </a:p>
          <a:p>
            <a:pPr lvl="2"/>
            <a:r>
              <a:rPr lang="en-US" sz="1200" dirty="0"/>
              <a:t>E.g. GPT-3 needs a minimum of 16GB GPU memory</a:t>
            </a:r>
          </a:p>
          <a:p>
            <a:r>
              <a:rPr lang="en-US" sz="1800" dirty="0"/>
              <a:t>Storage capacity:</a:t>
            </a:r>
          </a:p>
          <a:p>
            <a:pPr lvl="1"/>
            <a:r>
              <a:rPr lang="en-US" sz="1100" dirty="0"/>
              <a:t>Multiple copies of the whole model in a single storage device is difficult</a:t>
            </a:r>
          </a:p>
          <a:p>
            <a:pPr lvl="1"/>
            <a:r>
              <a:rPr lang="en-US" sz="1100" dirty="0"/>
              <a:t>Distributed inference is needed</a:t>
            </a:r>
          </a:p>
          <a:p>
            <a:r>
              <a:rPr lang="en-US" sz="1500" dirty="0"/>
              <a:t>Bandwidth requirements pos problems</a:t>
            </a:r>
          </a:p>
          <a:p>
            <a:r>
              <a:rPr lang="en-US" sz="1500" dirty="0"/>
              <a:t>Energy consumption can be huge</a:t>
            </a:r>
          </a:p>
          <a:p>
            <a:r>
              <a:rPr lang="en-US" sz="1500" dirty="0"/>
              <a:t>Cost</a:t>
            </a:r>
          </a:p>
          <a:p>
            <a:pPr lvl="1"/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Graph showing that the size of large NLP models is increasing">
            <a:extLst>
              <a:ext uri="{FF2B5EF4-FFF2-40B4-BE49-F238E27FC236}">
                <a16:creationId xmlns:a16="http://schemas.microsoft.com/office/drawing/2014/main" id="{E900F96C-F006-2052-1477-50E281E7A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67912"/>
            <a:ext cx="2743200" cy="189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nancial estimation of the large NLP models, along with the carbon footprint that they produce during training">
            <a:extLst>
              <a:ext uri="{FF2B5EF4-FFF2-40B4-BE49-F238E27FC236}">
                <a16:creationId xmlns:a16="http://schemas.microsoft.com/office/drawing/2014/main" id="{0C261EBD-8E4A-89E2-4F7E-BABE2E3A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3006718"/>
            <a:ext cx="3743325" cy="213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4AC9BE-FCD1-6AFC-3E48-234BBB5A4E6E}"/>
              </a:ext>
            </a:extLst>
          </p:cNvPr>
          <p:cNvSpPr txBox="1"/>
          <p:nvPr/>
        </p:nvSpPr>
        <p:spPr>
          <a:xfrm>
            <a:off x="4953000" y="745495"/>
            <a:ext cx="464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neptune.ai</a:t>
            </a:r>
            <a:r>
              <a:rPr lang="en-US" sz="1100" dirty="0"/>
              <a:t>/blog/</a:t>
            </a:r>
            <a:r>
              <a:rPr lang="en-US" sz="1100" dirty="0" err="1"/>
              <a:t>nlp</a:t>
            </a:r>
            <a:r>
              <a:rPr lang="en-US" sz="1100" dirty="0"/>
              <a:t>-models-infrastructure-cost-optimization</a:t>
            </a:r>
          </a:p>
        </p:txBody>
      </p:sp>
    </p:spTree>
    <p:extLst>
      <p:ext uri="{BB962C8B-B14F-4D97-AF65-F5344CB8AC3E}">
        <p14:creationId xmlns:p14="http://schemas.microsoft.com/office/powerpoint/2010/main" val="84171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182D-DE1A-7342-4160-F414B3C9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Foundational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BD08-41F1-9F71-8833-50F23AD23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6300"/>
            <a:ext cx="4730496" cy="4514850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r>
              <a:rPr lang="en-US" sz="900" dirty="0"/>
              <a:t>Given a foundation model deployed on cloud, will it work for your problem as is?</a:t>
            </a:r>
          </a:p>
          <a:p>
            <a:pPr lvl="1"/>
            <a:r>
              <a:rPr lang="en-US" sz="900" dirty="0"/>
              <a:t>Pre-training</a:t>
            </a:r>
          </a:p>
          <a:p>
            <a:pPr lvl="2"/>
            <a:r>
              <a:rPr lang="en-US" sz="800" dirty="0"/>
              <a:t>Usually done by large providers</a:t>
            </a:r>
          </a:p>
          <a:p>
            <a:pPr lvl="1"/>
            <a:r>
              <a:rPr lang="en-US" sz="900" dirty="0"/>
              <a:t>Fine-tuning</a:t>
            </a:r>
          </a:p>
          <a:p>
            <a:pPr lvl="2"/>
            <a:r>
              <a:rPr lang="en-US" sz="800" dirty="0"/>
              <a:t>Further training a pre-trained model on a task specific dataset for downstream task </a:t>
            </a:r>
          </a:p>
          <a:p>
            <a:pPr lvl="2"/>
            <a:r>
              <a:rPr lang="en-US" sz="800" dirty="0"/>
              <a:t>Exploits domain-specific context, but cannot easily expand or revise</a:t>
            </a:r>
          </a:p>
          <a:p>
            <a:pPr lvl="1"/>
            <a:r>
              <a:rPr lang="en-US" sz="900" dirty="0"/>
              <a:t>Prompt engineering</a:t>
            </a:r>
          </a:p>
          <a:p>
            <a:pPr lvl="2"/>
            <a:r>
              <a:rPr lang="en-US" sz="800" dirty="0"/>
              <a:t>Instructional prompting</a:t>
            </a:r>
          </a:p>
          <a:p>
            <a:pPr lvl="2"/>
            <a:r>
              <a:rPr lang="en-US" sz="800" dirty="0">
                <a:hlinkClick r:id="rId3"/>
              </a:rPr>
              <a:t>Chain of thought prompting</a:t>
            </a:r>
            <a:endParaRPr lang="en-US" sz="800" dirty="0"/>
          </a:p>
          <a:p>
            <a:pPr lvl="2"/>
            <a:r>
              <a:rPr lang="en-US" sz="800" dirty="0"/>
              <a:t>Auto-prompt generation</a:t>
            </a:r>
          </a:p>
          <a:p>
            <a:pPr lvl="2"/>
            <a:r>
              <a:rPr lang="en-US" sz="800" dirty="0"/>
              <a:t>Ensures prompts optimized to help the model understand the intent and context of the request.</a:t>
            </a:r>
          </a:p>
          <a:p>
            <a:pPr lvl="1"/>
            <a:r>
              <a:rPr lang="en-US" sz="900" dirty="0"/>
              <a:t>RAG</a:t>
            </a:r>
          </a:p>
          <a:p>
            <a:pPr lvl="2"/>
            <a:r>
              <a:rPr lang="en-US" sz="800" dirty="0"/>
              <a:t>Anchors the generation on factual and time relevant information, along with information source transparency.</a:t>
            </a:r>
          </a:p>
        </p:txBody>
      </p:sp>
      <p:pic>
        <p:nvPicPr>
          <p:cNvPr id="5" name="Picture 4" descr="A diagram of a process flow&#10;&#10;Description automatically generated">
            <a:extLst>
              <a:ext uri="{FF2B5EF4-FFF2-40B4-BE49-F238E27FC236}">
                <a16:creationId xmlns:a16="http://schemas.microsoft.com/office/drawing/2014/main" id="{BDB67522-50B6-A23D-98AD-86D91F6F6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504" y="1276350"/>
            <a:ext cx="4730496" cy="279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0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4DDE-F5EB-D6AE-92D1-0F6C0B10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Retrieval augmented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016F0-E01C-1AFD-F4FD-AD32DAB98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Practical approach to improve the model response with latest onsite knowledge</a:t>
            </a:r>
          </a:p>
          <a:p>
            <a:r>
              <a:rPr lang="en-US" dirty="0"/>
              <a:t>Minimizes hallucinations</a:t>
            </a:r>
          </a:p>
          <a:p>
            <a:r>
              <a:rPr lang="en-US" dirty="0"/>
              <a:t>Time-relevant</a:t>
            </a:r>
          </a:p>
          <a:p>
            <a:r>
              <a:rPr lang="en-US" dirty="0"/>
              <a:t>Increases transparency and gives traceable reasoning</a:t>
            </a:r>
          </a:p>
          <a:p>
            <a:r>
              <a:rPr lang="en-US" dirty="0"/>
              <a:t>Cost-effective way to deploy models</a:t>
            </a:r>
          </a:p>
          <a:p>
            <a:r>
              <a:rPr lang="en-US" dirty="0"/>
              <a:t>Pivotal technology for chatbots and practical applications.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58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406A-99FE-1CB9-D9E9-2F521B4C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RAG</a:t>
            </a:r>
          </a:p>
        </p:txBody>
      </p:sp>
      <p:pic>
        <p:nvPicPr>
          <p:cNvPr id="5" name="Picture 4" descr="A diagram of a tree&#10;&#10;Description automatically generated">
            <a:extLst>
              <a:ext uri="{FF2B5EF4-FFF2-40B4-BE49-F238E27FC236}">
                <a16:creationId xmlns:a16="http://schemas.microsoft.com/office/drawing/2014/main" id="{DBCC5E7A-961D-7B83-963B-3AC13FD92A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t="5188" r="8381"/>
          <a:stretch/>
        </p:blipFill>
        <p:spPr>
          <a:xfrm>
            <a:off x="3733800" y="876300"/>
            <a:ext cx="5135243" cy="4019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BB5714-A64F-7261-E01E-3322CCEB8162}"/>
              </a:ext>
            </a:extLst>
          </p:cNvPr>
          <p:cNvSpPr txBox="1"/>
          <p:nvPr/>
        </p:nvSpPr>
        <p:spPr>
          <a:xfrm>
            <a:off x="457200" y="127635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Pre-training (MLM, Seq2Seq)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Inference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RAG + fine-tuning</a:t>
            </a:r>
          </a:p>
        </p:txBody>
      </p:sp>
    </p:spTree>
    <p:extLst>
      <p:ext uri="{BB962C8B-B14F-4D97-AF65-F5344CB8AC3E}">
        <p14:creationId xmlns:p14="http://schemas.microsoft.com/office/powerpoint/2010/main" val="48118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BA648-691B-4070-418D-C88FD84B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Retrieval augmented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6EDC1-C527-1C70-F995-440232453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latin typeface="NimbusRomNo9L"/>
              </a:rPr>
              <a:t>2 Key steps</a:t>
            </a:r>
          </a:p>
          <a:p>
            <a:pPr lvl="1"/>
            <a:r>
              <a:rPr lang="en-US" sz="1400" dirty="0">
                <a:latin typeface="NimbusRomNo9L"/>
              </a:rPr>
              <a:t>External Data R</a:t>
            </a:r>
            <a:r>
              <a:rPr lang="en-US" sz="1400" dirty="0">
                <a:effectLst/>
                <a:latin typeface="NimbusRomNo9L"/>
              </a:rPr>
              <a:t>etrieval </a:t>
            </a:r>
          </a:p>
          <a:p>
            <a:pPr lvl="1"/>
            <a:r>
              <a:rPr lang="en-US" sz="1400" dirty="0">
                <a:latin typeface="NimbusRomNo9L"/>
              </a:rPr>
              <a:t>Response G</a:t>
            </a:r>
            <a:r>
              <a:rPr lang="en-US" sz="1400" dirty="0">
                <a:effectLst/>
                <a:latin typeface="NimbusRomNo9L"/>
              </a:rPr>
              <a:t>eneration </a:t>
            </a:r>
          </a:p>
          <a:p>
            <a:r>
              <a:rPr lang="en-US" dirty="0">
                <a:latin typeface="NimbusRomNo9L"/>
              </a:rPr>
              <a:t>Types of RAG</a:t>
            </a:r>
          </a:p>
          <a:p>
            <a:pPr lvl="1"/>
            <a:r>
              <a:rPr lang="en-US" dirty="0">
                <a:latin typeface="NimbusRomNo9L"/>
              </a:rPr>
              <a:t>Naïve RAG</a:t>
            </a:r>
          </a:p>
          <a:p>
            <a:pPr lvl="1"/>
            <a:r>
              <a:rPr lang="en-US" dirty="0">
                <a:latin typeface="NimbusRomNo9L"/>
              </a:rPr>
              <a:t>Advanced RAG</a:t>
            </a:r>
          </a:p>
          <a:p>
            <a:pPr lvl="1"/>
            <a:r>
              <a:rPr lang="en-US" dirty="0">
                <a:latin typeface="NimbusRomNo9L"/>
              </a:rPr>
              <a:t>Modular RAG</a:t>
            </a:r>
          </a:p>
          <a:p>
            <a:pPr lvl="1"/>
            <a:r>
              <a:rPr lang="en-US" dirty="0">
                <a:latin typeface="NimbusRomNo9L"/>
              </a:rPr>
              <a:t>Multimodal RAG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CEE09E-A2EA-256C-F4E7-A8C20558470F}"/>
              </a:ext>
            </a:extLst>
          </p:cNvPr>
          <p:cNvSpPr txBox="1"/>
          <p:nvPr/>
        </p:nvSpPr>
        <p:spPr>
          <a:xfrm>
            <a:off x="304800" y="4702373"/>
            <a:ext cx="8534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hlinkClick r:id="rId3"/>
              </a:rPr>
              <a:t>Retrieval-Augmented</a:t>
            </a:r>
            <a:r>
              <a:rPr lang="en-US" sz="1400" b="1" i="1" dirty="0"/>
              <a:t> Generation for Large Language Models: A Survey, Jan 2024</a:t>
            </a:r>
          </a:p>
        </p:txBody>
      </p:sp>
    </p:spTree>
    <p:extLst>
      <p:ext uri="{BB962C8B-B14F-4D97-AF65-F5344CB8AC3E}">
        <p14:creationId xmlns:p14="http://schemas.microsoft.com/office/powerpoint/2010/main" val="385122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E43E-9FB5-0CD9-9363-81418ED4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RAG example</a:t>
            </a:r>
          </a:p>
        </p:txBody>
      </p:sp>
      <p:pic>
        <p:nvPicPr>
          <p:cNvPr id="5" name="Picture 4" descr="A diagram of a software process&#10;&#10;Description automatically generated with medium confidence">
            <a:extLst>
              <a:ext uri="{FF2B5EF4-FFF2-40B4-BE49-F238E27FC236}">
                <a16:creationId xmlns:a16="http://schemas.microsoft.com/office/drawing/2014/main" id="{74071042-D8E1-9834-5A73-82864359B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84292"/>
            <a:ext cx="5791200" cy="3471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9DDDC8-15D8-0B60-791A-C87D728CED43}"/>
              </a:ext>
            </a:extLst>
          </p:cNvPr>
          <p:cNvSpPr txBox="1"/>
          <p:nvPr/>
        </p:nvSpPr>
        <p:spPr>
          <a:xfrm>
            <a:off x="762000" y="4564378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A typical use of RAG in a QA scenario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9271A5-E2FB-DCFA-9C22-E743CED79E3F}"/>
              </a:ext>
            </a:extLst>
          </p:cNvPr>
          <p:cNvSpPr txBox="1"/>
          <p:nvPr/>
        </p:nvSpPr>
        <p:spPr>
          <a:xfrm>
            <a:off x="6248400" y="1047750"/>
            <a:ext cx="2667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What to retrieve?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Palatino Linotype"/>
                <a:cs typeface="Palatino Linotype"/>
              </a:rPr>
              <a:t>Tokens, chunks, knowledge graphs, multimodal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When to retrieve?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Palatino Linotype"/>
                <a:cs typeface="Palatino Linotype"/>
              </a:rPr>
              <a:t>Iteratively versus 1-shot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How to use the retrieved information?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Palatino Linotype"/>
                <a:cs typeface="Palatino Linotype"/>
              </a:rPr>
              <a:t>Integrate into the model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797178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1435-3819-45CF-C863-A311283FE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51C64-E40F-9747-124C-A696657FE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42" y="1006182"/>
            <a:ext cx="3366516" cy="3963720"/>
          </a:xfrm>
        </p:spPr>
        <p:txBody>
          <a:bodyPr>
            <a:normAutofit fontScale="62500" lnSpcReduction="20000"/>
          </a:bodyPr>
          <a:lstStyle/>
          <a:p>
            <a:r>
              <a:rPr lang="en-US" sz="2100" dirty="0"/>
              <a:t>Indexing</a:t>
            </a:r>
          </a:p>
          <a:p>
            <a:pPr lvl="1"/>
            <a:r>
              <a:rPr lang="en-US" sz="1600" dirty="0"/>
              <a:t>Text conversion</a:t>
            </a:r>
          </a:p>
          <a:p>
            <a:pPr lvl="1"/>
            <a:r>
              <a:rPr lang="en-US" sz="1600" dirty="0"/>
              <a:t>Chunking documents</a:t>
            </a:r>
          </a:p>
          <a:p>
            <a:pPr lvl="1"/>
            <a:r>
              <a:rPr lang="en-US" sz="1600" dirty="0"/>
              <a:t>Encoding documents</a:t>
            </a:r>
          </a:p>
          <a:p>
            <a:pPr lvl="1"/>
            <a:r>
              <a:rPr lang="en-US" sz="1600" dirty="0"/>
              <a:t>Index generation (k-NN), e.g. </a:t>
            </a:r>
            <a:r>
              <a:rPr lang="en-US" sz="1600" dirty="0" err="1"/>
              <a:t>Faiss</a:t>
            </a:r>
            <a:r>
              <a:rPr lang="en-US" sz="1600" dirty="0"/>
              <a:t> index</a:t>
            </a:r>
          </a:p>
          <a:p>
            <a:r>
              <a:rPr lang="en-US" sz="2100" dirty="0"/>
              <a:t>Retrieval</a:t>
            </a:r>
          </a:p>
          <a:p>
            <a:pPr lvl="1"/>
            <a:r>
              <a:rPr lang="en-US" sz="1600" dirty="0"/>
              <a:t>Cosine similarity retrieval by encoding query</a:t>
            </a:r>
          </a:p>
          <a:p>
            <a:pPr marL="182880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900" dirty="0">
                <a:latin typeface="Palatino Linotype" pitchFamily="18" charset="0"/>
              </a:rPr>
              <a:t>Generation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400" dirty="0">
                <a:latin typeface="Palatino Linotype" pitchFamily="18" charset="0"/>
              </a:rPr>
              <a:t>Responses to the information contained within the provided documents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400" dirty="0">
                <a:latin typeface="Palatino Linotype" pitchFamily="18" charset="0"/>
              </a:rPr>
              <a:t> In cases of ongoing dialogues, any existing conversational history can be integrated into the prompt, 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400" dirty="0">
                <a:latin typeface="Palatino Linotype" pitchFamily="18" charset="0"/>
              </a:rPr>
              <a:t>enabling the model to engage in multi-turn dialog</a:t>
            </a:r>
            <a:endParaRPr lang="en-US" sz="1600" dirty="0"/>
          </a:p>
          <a:p>
            <a:pPr marL="274320" lvl="1" indent="0">
              <a:buNone/>
            </a:pPr>
            <a:endParaRPr lang="en-US" sz="1600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33B602-8FE0-A17D-767C-948BD12128DC}"/>
              </a:ext>
            </a:extLst>
          </p:cNvPr>
          <p:cNvSpPr txBox="1"/>
          <p:nvPr/>
        </p:nvSpPr>
        <p:spPr>
          <a:xfrm>
            <a:off x="5495546" y="911352"/>
            <a:ext cx="3426712" cy="2778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endParaRPr lang="en-US" sz="1400" dirty="0">
              <a:latin typeface="Palatino Linotype" pitchFamily="18" charset="0"/>
            </a:endParaRPr>
          </a:p>
          <a:p>
            <a:pPr marL="182880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dirty="0">
                <a:latin typeface="Palatino Linotype" pitchFamily="18" charset="0"/>
              </a:rPr>
              <a:t>Problems: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200" dirty="0">
                <a:latin typeface="Palatino Linotype" pitchFamily="18" charset="0"/>
              </a:rPr>
              <a:t>Low precision and recall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200" dirty="0">
                <a:latin typeface="Palatino Linotype" pitchFamily="18" charset="0"/>
              </a:rPr>
              <a:t>Irrelevant context in responses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200" dirty="0">
                <a:latin typeface="Palatino Linotype" pitchFamily="18" charset="0"/>
              </a:rPr>
              <a:t>Augmentation from the retrieved chunks tricky due to redundancies and repetition</a:t>
            </a:r>
          </a:p>
          <a:p>
            <a:pPr marL="640080" lvl="2" indent="-182880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</a:pPr>
            <a:r>
              <a:rPr lang="en-US" sz="1200" dirty="0">
                <a:latin typeface="Palatino Linotype" pitchFamily="18" charset="0"/>
              </a:rPr>
              <a:t>Novel content generation may not be possible</a:t>
            </a:r>
          </a:p>
        </p:txBody>
      </p:sp>
      <p:pic>
        <p:nvPicPr>
          <p:cNvPr id="6" name="Picture 5" descr="A diagram of a frozen flow&#10;&#10;Description automatically generated">
            <a:extLst>
              <a:ext uri="{FF2B5EF4-FFF2-40B4-BE49-F238E27FC236}">
                <a16:creationId xmlns:a16="http://schemas.microsoft.com/office/drawing/2014/main" id="{79AC2519-E2D2-5072-B1D9-9E8DAFE0D8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9" t="3840" r="14013" b="5328"/>
          <a:stretch/>
        </p:blipFill>
        <p:spPr>
          <a:xfrm>
            <a:off x="3760852" y="209550"/>
            <a:ext cx="174079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2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CAD9-3A8E-12AA-61B3-454EE9D0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350"/>
            <a:ext cx="8686800" cy="838198"/>
          </a:xfrm>
        </p:spPr>
        <p:txBody>
          <a:bodyPr>
            <a:normAutofit fontScale="90000"/>
          </a:bodyPr>
          <a:lstStyle/>
          <a:p>
            <a:r>
              <a:rPr lang="en-US" dirty="0"/>
              <a:t>Lexical Retrieval Methods  -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EDFBA-CC1D-A4A0-87DB-494F6F248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71548"/>
            <a:ext cx="3657600" cy="4171951"/>
          </a:xfrm>
        </p:spPr>
        <p:txBody>
          <a:bodyPr>
            <a:normAutofit/>
          </a:bodyPr>
          <a:lstStyle/>
          <a:p>
            <a:r>
              <a:rPr lang="en-US" sz="1800" dirty="0"/>
              <a:t>Based on traditional document retrieval approaches</a:t>
            </a:r>
          </a:p>
          <a:p>
            <a:r>
              <a:rPr lang="en-US" sz="1800" dirty="0"/>
              <a:t>BM25</a:t>
            </a:r>
          </a:p>
          <a:p>
            <a:pPr lvl="1"/>
            <a:r>
              <a:rPr lang="en-US" sz="1600" dirty="0"/>
              <a:t>Term Frequency (TF): </a:t>
            </a:r>
          </a:p>
          <a:p>
            <a:pPr lvl="1"/>
            <a:r>
              <a:rPr lang="en-US" sz="1600" dirty="0"/>
              <a:t>Inverse Document Frequency (IDF): </a:t>
            </a:r>
          </a:p>
          <a:p>
            <a:pPr lvl="1"/>
            <a:r>
              <a:rPr lang="en-US" sz="1600" dirty="0"/>
              <a:t>Document Length Normalization:</a:t>
            </a:r>
          </a:p>
        </p:txBody>
      </p:sp>
      <p:pic>
        <p:nvPicPr>
          <p:cNvPr id="2052" name="Picture 4" descr="BM25 Equation">
            <a:extLst>
              <a:ext uri="{FF2B5EF4-FFF2-40B4-BE49-F238E27FC236}">
                <a16:creationId xmlns:a16="http://schemas.microsoft.com/office/drawing/2014/main" id="{A306C59B-82B1-44BA-C6AD-823793177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81150"/>
            <a:ext cx="5105400" cy="217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00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ABF6-7FBE-8224-0884-059FAEC2D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retrieval -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DB2DC-0807-B838-5A68-31E2C9228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encode the query and the document</a:t>
            </a:r>
          </a:p>
          <a:p>
            <a:r>
              <a:rPr lang="en-US" dirty="0"/>
              <a:t>Use cosine similarity to retrieve nearest document</a:t>
            </a:r>
          </a:p>
          <a:p>
            <a:r>
              <a:rPr lang="en-US" dirty="0"/>
              <a:t>Other retrievers (</a:t>
            </a:r>
            <a:r>
              <a:rPr lang="en-US" dirty="0" err="1"/>
              <a:t>softmax</a:t>
            </a:r>
            <a:r>
              <a:rPr lang="en-US" dirty="0"/>
              <a:t> over relevant scores):</a:t>
            </a:r>
          </a:p>
        </p:txBody>
      </p:sp>
      <p:pic>
        <p:nvPicPr>
          <p:cNvPr id="5" name="Picture 4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F9349D85-DBC5-648A-01BC-14232B618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90596"/>
            <a:ext cx="58801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6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B6A9-8745-4771-FBBB-8528D0FC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IR approaches</a:t>
            </a:r>
          </a:p>
        </p:txBody>
      </p:sp>
      <p:pic>
        <p:nvPicPr>
          <p:cNvPr id="5" name="Content Placeholder 4" descr="A diagram of a data processing process&#10;&#10;Description automatically generated">
            <a:extLst>
              <a:ext uri="{FF2B5EF4-FFF2-40B4-BE49-F238E27FC236}">
                <a16:creationId xmlns:a16="http://schemas.microsoft.com/office/drawing/2014/main" id="{2B62343E-DD53-B0AE-4C56-942DC193B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47750"/>
            <a:ext cx="8229600" cy="263593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DA709A-1046-DDC7-72C1-552A5183CC8D}"/>
              </a:ext>
            </a:extLst>
          </p:cNvPr>
          <p:cNvSpPr txBox="1"/>
          <p:nvPr/>
        </p:nvSpPr>
        <p:spPr>
          <a:xfrm>
            <a:off x="762000" y="3683686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 Linotype"/>
                <a:cs typeface="Palatino Linotype"/>
              </a:rPr>
              <a:t>Query and document representation pre-computed and single vectors cosine similarity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6E84F-9BB4-7428-003F-9BA9CE07F5A6}"/>
              </a:ext>
            </a:extLst>
          </p:cNvPr>
          <p:cNvSpPr txBox="1"/>
          <p:nvPr/>
        </p:nvSpPr>
        <p:spPr>
          <a:xfrm>
            <a:off x="2620617" y="3638550"/>
            <a:ext cx="149418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An interaction matrix that reflects the similarity between</a:t>
            </a:r>
          </a:p>
          <a:p>
            <a:r>
              <a:rPr lang="en-US" sz="1100" dirty="0"/>
              <a:t>every pair of words across q and d fed to a classifier for relevance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506CC-0DFF-908E-DAA2-CA8F57AAC072}"/>
              </a:ext>
            </a:extLst>
          </p:cNvPr>
          <p:cNvSpPr txBox="1"/>
          <p:nvPr/>
        </p:nvSpPr>
        <p:spPr>
          <a:xfrm>
            <a:off x="4572000" y="3562350"/>
            <a:ext cx="149418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Use a transformer to match and decode to a similarity 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A83628-4F6A-0AB1-80E6-121DC89539FD}"/>
              </a:ext>
            </a:extLst>
          </p:cNvPr>
          <p:cNvSpPr txBox="1"/>
          <p:nvPr/>
        </p:nvSpPr>
        <p:spPr>
          <a:xfrm>
            <a:off x="6705600" y="3862432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 Linotype"/>
                <a:cs typeface="Palatino Linotype"/>
              </a:rPr>
              <a:t>COLBERT</a:t>
            </a:r>
          </a:p>
        </p:txBody>
      </p:sp>
    </p:spTree>
    <p:extLst>
      <p:ext uri="{BB962C8B-B14F-4D97-AF65-F5344CB8AC3E}">
        <p14:creationId xmlns:p14="http://schemas.microsoft.com/office/powerpoint/2010/main" val="979334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C704-C67C-B442-8FA4-985E7CDB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ColBERT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86AAB-E68B-C0B5-FCE1-2833E25FD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Contextualized late interaction over BERT</a:t>
            </a:r>
          </a:p>
        </p:txBody>
      </p:sp>
      <p:pic>
        <p:nvPicPr>
          <p:cNvPr id="5" name="Picture 4" descr="A diagram of a document encoder&#10;&#10;Description automatically generated">
            <a:extLst>
              <a:ext uri="{FF2B5EF4-FFF2-40B4-BE49-F238E27FC236}">
                <a16:creationId xmlns:a16="http://schemas.microsoft.com/office/drawing/2014/main" id="{008A833F-C3F8-FEEC-1665-C4A7B83A2C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2" t="16535" r="5934"/>
          <a:stretch/>
        </p:blipFill>
        <p:spPr>
          <a:xfrm>
            <a:off x="4724400" y="1755920"/>
            <a:ext cx="3962400" cy="24160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BBACFE-2E3D-DF95-4D70-DEAD88E39D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33"/>
          <a:stretch/>
        </p:blipFill>
        <p:spPr bwMode="auto">
          <a:xfrm>
            <a:off x="1295400" y="1812755"/>
            <a:ext cx="2971801" cy="269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58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BC38-ED94-55D7-B170-99ED1445C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3622"/>
            <a:ext cx="8229600" cy="742950"/>
          </a:xfrm>
        </p:spPr>
        <p:txBody>
          <a:bodyPr/>
          <a:lstStyle/>
          <a:p>
            <a:r>
              <a:rPr lang="en-US" dirty="0"/>
              <a:t>Advanced RAG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57B28-FF86-6A06-B382-81B75E722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742950"/>
            <a:ext cx="6553200" cy="4400550"/>
          </a:xfrm>
        </p:spPr>
        <p:txBody>
          <a:bodyPr>
            <a:normAutofit fontScale="40000" lnSpcReduction="20000"/>
          </a:bodyPr>
          <a:lstStyle/>
          <a:p>
            <a:r>
              <a:rPr lang="en-US" sz="3400" dirty="0"/>
              <a:t>Indexing</a:t>
            </a:r>
          </a:p>
          <a:p>
            <a:pPr lvl="1"/>
            <a:r>
              <a:rPr lang="en-US" sz="2800" dirty="0"/>
              <a:t>Prefiltering text, Decide what to tokenize</a:t>
            </a:r>
          </a:p>
          <a:p>
            <a:pPr lvl="1"/>
            <a:r>
              <a:rPr lang="en-US" sz="2800" dirty="0"/>
              <a:t>Adding metadata, Better chunking</a:t>
            </a:r>
          </a:p>
          <a:p>
            <a:r>
              <a:rPr lang="en-US" sz="3400" dirty="0"/>
              <a:t>Retrieval</a:t>
            </a:r>
          </a:p>
          <a:p>
            <a:pPr lvl="1"/>
            <a:r>
              <a:rPr lang="en-US" sz="2800" dirty="0"/>
              <a:t>Fine tuning embedding (pairs of questions and answers are used to teach the retrieval engine).</a:t>
            </a:r>
          </a:p>
          <a:p>
            <a:pPr lvl="2"/>
            <a:r>
              <a:rPr lang="en-US" sz="2500" dirty="0"/>
              <a:t>E.g. BGE model on enterprise knowledge</a:t>
            </a:r>
          </a:p>
          <a:p>
            <a:pPr lvl="1"/>
            <a:r>
              <a:rPr lang="en-US" sz="2800" dirty="0"/>
              <a:t>Sparse, Dense, and </a:t>
            </a:r>
            <a:r>
              <a:rPr lang="en-US" sz="2800" dirty="0" err="1"/>
              <a:t>Multivector</a:t>
            </a:r>
            <a:r>
              <a:rPr lang="en-US" sz="2800" dirty="0"/>
              <a:t> models</a:t>
            </a:r>
          </a:p>
          <a:p>
            <a:pPr lvl="2"/>
            <a:r>
              <a:rPr lang="en-US" sz="2500" dirty="0"/>
              <a:t>E.g. COLBERT, SpladeV2</a:t>
            </a:r>
          </a:p>
          <a:p>
            <a:pPr lvl="1"/>
            <a:r>
              <a:rPr lang="en-US" sz="2800" dirty="0"/>
              <a:t>Dynamic embedding</a:t>
            </a:r>
          </a:p>
          <a:p>
            <a:pPr lvl="2"/>
            <a:r>
              <a:rPr lang="en-US" sz="2500" dirty="0"/>
              <a:t>E.g. Open AI’s embeddings-ada-02, a</a:t>
            </a:r>
            <a:r>
              <a:rPr lang="en-US" sz="2500" dirty="0">
                <a:effectLst/>
                <a:latin typeface="NimbusRomNo9L"/>
              </a:rPr>
              <a:t>dapts to the context in which words are used </a:t>
            </a:r>
            <a:endParaRPr lang="en-US" sz="2500" dirty="0"/>
          </a:p>
          <a:p>
            <a:r>
              <a:rPr lang="en-US" sz="3400" dirty="0"/>
              <a:t>Post-retrieval augmentation</a:t>
            </a:r>
          </a:p>
          <a:p>
            <a:pPr lvl="1"/>
            <a:r>
              <a:rPr lang="en-US" sz="2800" dirty="0"/>
              <a:t>Re-ranking</a:t>
            </a:r>
          </a:p>
          <a:p>
            <a:pPr lvl="2"/>
            <a:r>
              <a:rPr lang="en-US" sz="2500" dirty="0"/>
              <a:t>E.g. </a:t>
            </a:r>
            <a:r>
              <a:rPr lang="en-US" sz="2500" dirty="0" err="1"/>
              <a:t>Langchain</a:t>
            </a:r>
            <a:r>
              <a:rPr lang="en-US" sz="2500" dirty="0"/>
              <a:t> (document diversity, selection of documents)</a:t>
            </a:r>
          </a:p>
          <a:p>
            <a:pPr lvl="1"/>
            <a:r>
              <a:rPr lang="en-US" sz="2800" dirty="0"/>
              <a:t>Perplexity-based filtering (mutual information)</a:t>
            </a:r>
            <a:endParaRPr lang="en-US" dirty="0"/>
          </a:p>
        </p:txBody>
      </p:sp>
      <p:pic>
        <p:nvPicPr>
          <p:cNvPr id="7" name="Picture 6" descr="A diagram of a diagram&#10;&#10;Description automatically generated">
            <a:extLst>
              <a:ext uri="{FF2B5EF4-FFF2-40B4-BE49-F238E27FC236}">
                <a16:creationId xmlns:a16="http://schemas.microsoft.com/office/drawing/2014/main" id="{E36CB12A-162D-1A35-4536-D61255D981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2" b="3066"/>
          <a:stretch/>
        </p:blipFill>
        <p:spPr>
          <a:xfrm>
            <a:off x="6705600" y="285750"/>
            <a:ext cx="2208204" cy="4724400"/>
          </a:xfrm>
          <a:prstGeom prst="rect">
            <a:avLst/>
          </a:prstGeom>
        </p:spPr>
      </p:pic>
      <p:pic>
        <p:nvPicPr>
          <p:cNvPr id="5" name="Picture 4" descr="A mathematical equation with numbers&#10;&#10;Description automatically generated with medium confidence">
            <a:extLst>
              <a:ext uri="{FF2B5EF4-FFF2-40B4-BE49-F238E27FC236}">
                <a16:creationId xmlns:a16="http://schemas.microsoft.com/office/drawing/2014/main" id="{F0747FEC-229F-0134-DD6D-88469CAB3E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20387" r="4902" b="10428"/>
          <a:stretch/>
        </p:blipFill>
        <p:spPr>
          <a:xfrm>
            <a:off x="4114800" y="4591978"/>
            <a:ext cx="286613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7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AEA6-9945-00C4-4C19-7E03370A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retrieval - 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56E93-592F-6281-EEA3-6C5AEDB71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8077200" cy="3657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BERT:</a:t>
            </a:r>
          </a:p>
          <a:p>
            <a:r>
              <a:rPr lang="en-US" dirty="0"/>
              <a:t>“The. ------ is the currency of the United Kingdom” (answer: “pound”)</a:t>
            </a:r>
          </a:p>
          <a:p>
            <a:pPr lvl="1"/>
            <a:r>
              <a:rPr lang="en-US" dirty="0"/>
              <a:t>What knowledge is encoded in the model but where?</a:t>
            </a:r>
          </a:p>
          <a:p>
            <a:pPr lvl="2"/>
            <a:r>
              <a:rPr lang="en-US" dirty="0"/>
              <a:t>Implicitly in the parameters of the network</a:t>
            </a:r>
          </a:p>
          <a:p>
            <a:pPr lvl="2"/>
            <a:r>
              <a:rPr lang="en-US" dirty="0"/>
              <a:t>Storage space is limited by the size of the network =&gt; build larger and larger networks</a:t>
            </a:r>
          </a:p>
          <a:p>
            <a:r>
              <a:rPr lang="en-US" dirty="0"/>
              <a:t>REALM (ICML2020) ():</a:t>
            </a:r>
          </a:p>
          <a:p>
            <a:pPr lvl="1"/>
            <a:r>
              <a:rPr lang="en-US" dirty="0"/>
              <a:t>Retrieval-Augmented Language Model (REALM) pre-training, which augments</a:t>
            </a:r>
          </a:p>
          <a:p>
            <a:pPr lvl="2"/>
            <a:r>
              <a:rPr lang="en-US" dirty="0"/>
              <a:t>language model pre-training algorithms </a:t>
            </a:r>
          </a:p>
          <a:p>
            <a:pPr lvl="2"/>
            <a:r>
              <a:rPr lang="en-US" b="1" dirty="0"/>
              <a:t>Learned neural document retriever</a:t>
            </a:r>
            <a:r>
              <a:rPr lang="en-US" dirty="0"/>
              <a:t> using an unsupervised </a:t>
            </a:r>
            <a:r>
              <a:rPr lang="en-US" b="1" dirty="0"/>
              <a:t>fill-in-the-blank</a:t>
            </a:r>
            <a:r>
              <a:rPr lang="en-US" dirty="0"/>
              <a:t> training objective.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71C8CB-064D-C6F6-23C6-F2441D2431B2}"/>
              </a:ext>
            </a:extLst>
          </p:cNvPr>
          <p:cNvSpPr txBox="1"/>
          <p:nvPr/>
        </p:nvSpPr>
        <p:spPr>
          <a:xfrm>
            <a:off x="1295400" y="4629150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alatino Linotype"/>
                <a:cs typeface="Palatino Linotype"/>
              </a:rPr>
              <a:t>Perplexity score can be used as a loss function for training</a:t>
            </a:r>
          </a:p>
        </p:txBody>
      </p:sp>
    </p:spTree>
    <p:extLst>
      <p:ext uri="{BB962C8B-B14F-4D97-AF65-F5344CB8AC3E}">
        <p14:creationId xmlns:p14="http://schemas.microsoft.com/office/powerpoint/2010/main" val="271910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138B-638E-4622-660A-4F43A9FB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REALM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B54896F-25D6-DD72-D221-1DBF5D03C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76300"/>
            <a:ext cx="7772400" cy="2029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153F4E-8379-5207-5ED5-E443D3F044A9}"/>
              </a:ext>
            </a:extLst>
          </p:cNvPr>
          <p:cNvSpPr txBox="1"/>
          <p:nvPr/>
        </p:nvSpPr>
        <p:spPr>
          <a:xfrm>
            <a:off x="762000" y="322272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Unsupervised pre-training.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7655E3-9699-1B32-4C6F-21CE21221B15}"/>
              </a:ext>
            </a:extLst>
          </p:cNvPr>
          <p:cNvSpPr txBox="1"/>
          <p:nvPr/>
        </p:nvSpPr>
        <p:spPr>
          <a:xfrm>
            <a:off x="4608576" y="3217386"/>
            <a:ext cx="2706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Supervised fine-tuning. </a:t>
            </a:r>
          </a:p>
        </p:txBody>
      </p:sp>
      <p:pic>
        <p:nvPicPr>
          <p:cNvPr id="10" name="Picture 9" descr="A diagram of a algorithm&#10;&#10;Description automatically generated">
            <a:extLst>
              <a:ext uri="{FF2B5EF4-FFF2-40B4-BE49-F238E27FC236}">
                <a16:creationId xmlns:a16="http://schemas.microsoft.com/office/drawing/2014/main" id="{ECE6F71D-CA5F-0869-5956-4EB8191A4B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1" t="4563" r="10966" b="-7225"/>
          <a:stretch/>
        </p:blipFill>
        <p:spPr>
          <a:xfrm>
            <a:off x="249936" y="795114"/>
            <a:ext cx="4191000" cy="42222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6F0404-2761-80F9-B844-BCCA844D23A4}"/>
              </a:ext>
            </a:extLst>
          </p:cNvPr>
          <p:cNvSpPr txBox="1"/>
          <p:nvPr/>
        </p:nvSpPr>
        <p:spPr>
          <a:xfrm>
            <a:off x="1295400" y="4629150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alatino Linotype"/>
                <a:cs typeface="Palatino Linotype"/>
              </a:rPr>
              <a:t>Perplexity score can be used as a loss function for training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0F311E-5655-D626-7214-F055BB534C1F}"/>
              </a:ext>
            </a:extLst>
          </p:cNvPr>
          <p:cNvSpPr txBox="1"/>
          <p:nvPr/>
        </p:nvSpPr>
        <p:spPr>
          <a:xfrm>
            <a:off x="2438400" y="181659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NimbusRomNo9L"/>
              </a:rPr>
              <a:t>REALM: Retrieval-augmented language model pre-training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72316-9CF9-80F6-8D62-1B3109B75323}"/>
              </a:ext>
            </a:extLst>
          </p:cNvPr>
          <p:cNvSpPr txBox="1"/>
          <p:nvPr/>
        </p:nvSpPr>
        <p:spPr>
          <a:xfrm>
            <a:off x="5181600" y="414748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/abs/2002.08909</a:t>
            </a:r>
          </a:p>
        </p:txBody>
      </p:sp>
    </p:spTree>
    <p:extLst>
      <p:ext uri="{BB962C8B-B14F-4D97-AF65-F5344CB8AC3E}">
        <p14:creationId xmlns:p14="http://schemas.microsoft.com/office/powerpoint/2010/main" val="216999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09DEC-AAD5-06E0-5624-502181135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DBB64-CDE7-F1E3-F2E0-F1E35E87A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3657600" cy="3657600"/>
          </a:xfrm>
        </p:spPr>
        <p:txBody>
          <a:bodyPr/>
          <a:lstStyle/>
          <a:p>
            <a:r>
              <a:rPr lang="en-US" dirty="0"/>
              <a:t>General embedding model</a:t>
            </a:r>
          </a:p>
          <a:p>
            <a:r>
              <a:rPr lang="en-US" dirty="0"/>
              <a:t>Currently top of leaderboard (Multi-task evaluation benchmark)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338576C-FC7B-3909-AB4F-1F8892DD9E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6" r="45528"/>
          <a:stretch/>
        </p:blipFill>
        <p:spPr>
          <a:xfrm>
            <a:off x="4267200" y="777360"/>
            <a:ext cx="4571999" cy="404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80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B422D-8751-5840-6DE8-12B28D59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RAG – Parametric + Non-parametric memories</a:t>
            </a:r>
          </a:p>
        </p:txBody>
      </p:sp>
      <p:pic>
        <p:nvPicPr>
          <p:cNvPr id="5" name="Content Placeholder 4" descr="A diagram of a computer flowchart&#10;&#10;Description automatically generated">
            <a:extLst>
              <a:ext uri="{FF2B5EF4-FFF2-40B4-BE49-F238E27FC236}">
                <a16:creationId xmlns:a16="http://schemas.microsoft.com/office/drawing/2014/main" id="{F32D3EE5-E767-DC12-33C4-9749B2520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33550"/>
            <a:ext cx="8158214" cy="274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035180-003E-601F-37B6-24CF00F94BF4}"/>
              </a:ext>
            </a:extLst>
          </p:cNvPr>
          <p:cNvSpPr txBox="1"/>
          <p:nvPr/>
        </p:nvSpPr>
        <p:spPr>
          <a:xfrm>
            <a:off x="609600" y="97155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Combines a knowledge retrieval based on vector similarity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Once the documents are retrieved, fed along with the prompt to a decoder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/>
                <a:cs typeface="Palatino Linotype"/>
              </a:rPr>
              <a:t>Trained in a supervised manner for downstream seq2seq translation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7E03E5-072F-A216-CCE7-A80136892112}"/>
              </a:ext>
            </a:extLst>
          </p:cNvPr>
          <p:cNvSpPr txBox="1"/>
          <p:nvPr/>
        </p:nvSpPr>
        <p:spPr>
          <a:xfrm>
            <a:off x="2514600" y="4322861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alatino Linotype"/>
                <a:cs typeface="Palatino Linotype"/>
              </a:rPr>
              <a:t>Non-parametric memory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DF2EC5-7E24-266D-34CD-C29E90B32022}"/>
              </a:ext>
            </a:extLst>
          </p:cNvPr>
          <p:cNvSpPr txBox="1"/>
          <p:nvPr/>
        </p:nvSpPr>
        <p:spPr>
          <a:xfrm>
            <a:off x="5412607" y="4245917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Palatino Linotype"/>
                <a:cs typeface="Palatino Linotype"/>
              </a:rPr>
              <a:t>Parametric memory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0E25D6-EA80-12AC-4462-FD850C1B6FE9}"/>
              </a:ext>
            </a:extLst>
          </p:cNvPr>
          <p:cNvSpPr txBox="1"/>
          <p:nvPr/>
        </p:nvSpPr>
        <p:spPr>
          <a:xfrm>
            <a:off x="228600" y="4655296"/>
            <a:ext cx="716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RAG introduced </a:t>
            </a:r>
            <a:r>
              <a:rPr lang="en-US" sz="1400" dirty="0" err="1"/>
              <a:t>bu</a:t>
            </a:r>
            <a:r>
              <a:rPr lang="en-US" sz="1400" dirty="0"/>
              <a:t> Lewis et al., ICML2020, https://</a:t>
            </a:r>
            <a:r>
              <a:rPr lang="en-US" sz="1400" dirty="0" err="1"/>
              <a:t>arxiv.org</a:t>
            </a:r>
            <a:r>
              <a:rPr lang="en-US" sz="1400" dirty="0"/>
              <a:t>/abs/2005.11401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FE204-0D0E-E2B2-66AC-3EFDE86370E0}"/>
              </a:ext>
            </a:extLst>
          </p:cNvPr>
          <p:cNvSpPr txBox="1"/>
          <p:nvPr/>
        </p:nvSpPr>
        <p:spPr>
          <a:xfrm>
            <a:off x="2993136" y="191953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DPR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06E232-3D60-520A-D843-3E57FF065EE9}"/>
              </a:ext>
            </a:extLst>
          </p:cNvPr>
          <p:cNvSpPr txBox="1"/>
          <p:nvPr/>
        </p:nvSpPr>
        <p:spPr>
          <a:xfrm>
            <a:off x="5706739" y="190562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BART</a:t>
            </a:r>
          </a:p>
        </p:txBody>
      </p:sp>
    </p:spTree>
    <p:extLst>
      <p:ext uri="{BB962C8B-B14F-4D97-AF65-F5344CB8AC3E}">
        <p14:creationId xmlns:p14="http://schemas.microsoft.com/office/powerpoint/2010/main" val="158581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CCD1-CD81-9274-9A55-C6D099BE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55C74-4C2E-D717-3046-0563AC30B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6300"/>
            <a:ext cx="4648200" cy="3657600"/>
          </a:xfrm>
        </p:spPr>
        <p:txBody>
          <a:bodyPr/>
          <a:lstStyle/>
          <a:p>
            <a:r>
              <a:rPr lang="en-US" dirty="0"/>
              <a:t>Mixture of modules and retrieval patterns</a:t>
            </a:r>
          </a:p>
          <a:p>
            <a:pPr lvl="1"/>
            <a:r>
              <a:rPr lang="en-US" sz="1800" dirty="0">
                <a:effectLst/>
                <a:latin typeface="NimbusRomNo9L"/>
              </a:rPr>
              <a:t>E.g. a search module for similarity retrieval and applying a fine-tuning approach in the retriever 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AFB5751-6E7E-BDAA-3AFF-526DED2AAB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" t="6148" r="16117" b="2000"/>
          <a:stretch/>
        </p:blipFill>
        <p:spPr>
          <a:xfrm>
            <a:off x="5257800" y="297180"/>
            <a:ext cx="3810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95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61D0D-10A4-CB81-82D3-94E07BFA8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Multimodal 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557C2-64DB-3D6A-3893-1A8538D65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648200" cy="3657600"/>
          </a:xfrm>
        </p:spPr>
        <p:txBody>
          <a:bodyPr/>
          <a:lstStyle/>
          <a:p>
            <a:r>
              <a:rPr lang="en-US" dirty="0"/>
              <a:t>Uses image and text information to retrieve relevant documents</a:t>
            </a:r>
          </a:p>
          <a:p>
            <a:r>
              <a:rPr lang="en-US" dirty="0"/>
              <a:t>The retrieval model can be pre-trained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531A4-5FF6-2BB9-FDA2-F3842473D1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3" t="7620" r="8163"/>
          <a:stretch/>
        </p:blipFill>
        <p:spPr>
          <a:xfrm>
            <a:off x="5575943" y="878829"/>
            <a:ext cx="3110857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6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C16A-3E10-25CD-B46D-19F5EE3F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MURAG – Multimodal RAG</a:t>
            </a:r>
          </a:p>
        </p:txBody>
      </p:sp>
      <p:pic>
        <p:nvPicPr>
          <p:cNvPr id="5" name="Content Placeholder 4" descr="A diagram of a diagram&#10;&#10;Description automatically generated">
            <a:extLst>
              <a:ext uri="{FF2B5EF4-FFF2-40B4-BE49-F238E27FC236}">
                <a16:creationId xmlns:a16="http://schemas.microsoft.com/office/drawing/2014/main" id="{FF230D05-4AB2-CAF1-4B32-54053709F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8800"/>
            <a:ext cx="2856390" cy="2057400"/>
          </a:xfrm>
        </p:spPr>
      </p:pic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B912332-4A57-3485-7E4D-BE047979DB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11424" r="2941"/>
          <a:stretch/>
        </p:blipFill>
        <p:spPr>
          <a:xfrm>
            <a:off x="4267200" y="1118800"/>
            <a:ext cx="4509183" cy="24727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D7C696-70FE-EB36-39CC-1F9ACA8DB114}"/>
              </a:ext>
            </a:extLst>
          </p:cNvPr>
          <p:cNvSpPr txBox="1"/>
          <p:nvPr/>
        </p:nvSpPr>
        <p:spPr>
          <a:xfrm>
            <a:off x="76200" y="3578989"/>
            <a:ext cx="87763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/>
                <a:cs typeface="Palatino Linotype"/>
              </a:rPr>
              <a:t>During pre-training: Train an encoder to produce relevant captions from a textual memory bank.</a:t>
            </a:r>
          </a:p>
          <a:p>
            <a:r>
              <a:rPr lang="en-US" dirty="0">
                <a:latin typeface="Palatino Linotype"/>
                <a:cs typeface="Palatino Linotype"/>
              </a:rPr>
              <a:t>During RAG: Use the same encoder for encoding image-text pairs in a multimodal memory bank. Input is a textual prompt, the retrieved documents are multimodal, which are then fed to the generator to generate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05E63A-4C25-F359-5B4A-329CCA7896B6}"/>
              </a:ext>
            </a:extLst>
          </p:cNvPr>
          <p:cNvSpPr txBox="1"/>
          <p:nvPr/>
        </p:nvSpPr>
        <p:spPr>
          <a:xfrm>
            <a:off x="2514600" y="6916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/abs/2210.02928</a:t>
            </a:r>
          </a:p>
        </p:txBody>
      </p:sp>
    </p:spTree>
    <p:extLst>
      <p:ext uri="{BB962C8B-B14F-4D97-AF65-F5344CB8AC3E}">
        <p14:creationId xmlns:p14="http://schemas.microsoft.com/office/powerpoint/2010/main" val="3655305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EA66-8215-6BDF-4B25-79744336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3BCD3-FD86-9BE5-7743-6C931118F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3276600" cy="3962400"/>
          </a:xfrm>
        </p:spPr>
        <p:txBody>
          <a:bodyPr>
            <a:normAutofit fontScale="70000" lnSpcReduction="20000"/>
          </a:bodyPr>
          <a:lstStyle/>
          <a:p>
            <a:r>
              <a:rPr lang="en-US" sz="1800" dirty="0"/>
              <a:t>Bier Benchmark</a:t>
            </a:r>
          </a:p>
          <a:p>
            <a:pPr lvl="1"/>
            <a:r>
              <a:rPr lang="en-US" sz="1400" dirty="0"/>
              <a:t>18 datasets, 9 tasks</a:t>
            </a:r>
          </a:p>
          <a:p>
            <a:r>
              <a:rPr lang="en-US" sz="1800" dirty="0"/>
              <a:t>The MTEB benchmark (Multi-Task Evaluation Benchmark) </a:t>
            </a:r>
          </a:p>
          <a:p>
            <a:pPr lvl="1"/>
            <a:r>
              <a:rPr lang="en-US" sz="1600" dirty="0"/>
              <a:t>56 datasets distributed among 8 distinct tasks. </a:t>
            </a:r>
          </a:p>
          <a:p>
            <a:pPr lvl="1"/>
            <a:r>
              <a:rPr lang="en-US" sz="1600" dirty="0"/>
              <a:t>2000+ outcomes on the leaderboard.</a:t>
            </a:r>
          </a:p>
          <a:p>
            <a:r>
              <a:rPr lang="en-US" sz="2000" dirty="0"/>
              <a:t>Evaluation metrics</a:t>
            </a:r>
          </a:p>
          <a:p>
            <a:pPr lvl="1"/>
            <a:r>
              <a:rPr lang="en-US" sz="1600" dirty="0"/>
              <a:t>NDCG (normalized discounted cumulative gain), MRR(mean reciprocal rank), Precision, Recall, Accuracy</a:t>
            </a:r>
          </a:p>
          <a:p>
            <a:pPr lvl="1"/>
            <a:r>
              <a:rPr lang="en-US" sz="1400" dirty="0"/>
              <a:t>NDCG allows for fair comparisons between lists of varying lengths and relevance distribution</a:t>
            </a:r>
            <a:endParaRPr lang="en-US" sz="1600" dirty="0"/>
          </a:p>
          <a:p>
            <a:pPr lvl="1"/>
            <a:endParaRPr lang="en-US" sz="16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BD9C587-5F84-0F95-27D0-E35481FC2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329" y="98790"/>
            <a:ext cx="4025290" cy="2023037"/>
          </a:xfrm>
          <a:prstGeom prst="rect">
            <a:avLst/>
          </a:prstGeom>
        </p:spPr>
      </p:pic>
      <p:pic>
        <p:nvPicPr>
          <p:cNvPr id="8" name="Picture 7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2B5A630-C47D-B560-E17B-3F11B3430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329" y="2260678"/>
            <a:ext cx="3886200" cy="622143"/>
          </a:xfrm>
          <a:prstGeom prst="rect">
            <a:avLst/>
          </a:prstGeom>
        </p:spPr>
      </p:pic>
      <p:pic>
        <p:nvPicPr>
          <p:cNvPr id="2052" name="Picture 4" descr="Normalized Discounted Cumulative Gain (NDCG) explained">
            <a:extLst>
              <a:ext uri="{FF2B5EF4-FFF2-40B4-BE49-F238E27FC236}">
                <a16:creationId xmlns:a16="http://schemas.microsoft.com/office/drawing/2014/main" id="{E6E19838-D99D-325A-371D-E5F12995C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0" t="7676" b="8475"/>
          <a:stretch/>
        </p:blipFill>
        <p:spPr bwMode="auto">
          <a:xfrm>
            <a:off x="4953000" y="2911511"/>
            <a:ext cx="2192942" cy="20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278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80CB-B2E0-24DF-24E5-C7D854A9E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Newer concepts in 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E3215-DD0B-1B57-2CDB-295AF68BA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Using commercial search engines with lexical and vector support</a:t>
            </a:r>
          </a:p>
          <a:p>
            <a:pPr lvl="1"/>
            <a:r>
              <a:rPr lang="en-US" dirty="0"/>
              <a:t>Build SpladeV2 and other models underneath</a:t>
            </a:r>
          </a:p>
          <a:p>
            <a:r>
              <a:rPr lang="en-US" dirty="0"/>
              <a:t>Self-teaching generative AI through memorization of generated output</a:t>
            </a:r>
          </a:p>
          <a:p>
            <a:r>
              <a:rPr lang="en-US" dirty="0"/>
              <a:t>Multi-query fusion</a:t>
            </a:r>
          </a:p>
          <a:p>
            <a:r>
              <a:rPr lang="en-US" dirty="0"/>
              <a:t>LLM-based query routing to relevant knowledge sources</a:t>
            </a:r>
          </a:p>
          <a:p>
            <a:r>
              <a:rPr lang="en-US" dirty="0"/>
              <a:t> iterative prompting and correction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9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86EF-02C8-0BDE-3E54-E5DE830E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2CB9C-4B87-3B52-BB7D-D9E8F2C71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What representation capture semantics of documents?</a:t>
            </a:r>
          </a:p>
          <a:p>
            <a:pPr lvl="1"/>
            <a:r>
              <a:rPr lang="en-US" dirty="0"/>
              <a:t>What embedding spaces bring queries and documents closer? </a:t>
            </a:r>
          </a:p>
          <a:p>
            <a:pPr lvl="1"/>
            <a:r>
              <a:rPr lang="en-US" dirty="0"/>
              <a:t>How to introduce LLM preferences into the retrieval engine?</a:t>
            </a:r>
          </a:p>
          <a:p>
            <a:pPr lvl="1"/>
            <a:r>
              <a:rPr lang="en-US" sz="1800" i="1" dirty="0">
                <a:effectLst/>
                <a:latin typeface="NimbusRomNo9L"/>
              </a:rPr>
              <a:t>Context Length </a:t>
            </a:r>
            <a:endParaRPr lang="en-US" dirty="0"/>
          </a:p>
          <a:p>
            <a:pPr lvl="1"/>
            <a:r>
              <a:rPr lang="en-US" dirty="0"/>
              <a:t>Robustness</a:t>
            </a:r>
          </a:p>
          <a:p>
            <a:pPr lvl="1"/>
            <a:r>
              <a:rPr lang="en-US" dirty="0"/>
              <a:t>Integrating RAG with fine-tuning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59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Palatino Linotype"/>
            <a:cs typeface="Palatino Linotype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kshay" id="{8EB8FA00-820A-564C-A007-D2496E000498}" vid="{81E9FA5B-A8F4-F64A-8909-B0AA467B8356}"/>
    </a:ext>
  </a:extLst>
</a:theme>
</file>

<file path=ppt/theme/theme2.xml><?xml version="1.0" encoding="utf-8"?>
<a:theme xmlns:a="http://schemas.openxmlformats.org/drawingml/2006/main" name="3_White Master ">
  <a:themeElements>
    <a:clrScheme name="Custom 6">
      <a:dk1>
        <a:srgbClr val="FEFFFD"/>
      </a:dk1>
      <a:lt1>
        <a:srgbClr val="F2F3F2"/>
      </a:lt1>
      <a:dk2>
        <a:srgbClr val="272827"/>
      </a:dk2>
      <a:lt2>
        <a:srgbClr val="161716"/>
      </a:lt2>
      <a:accent1>
        <a:srgbClr val="D4BBFE"/>
      </a:accent1>
      <a:accent2>
        <a:srgbClr val="BD95FE"/>
      </a:accent2>
      <a:accent3>
        <a:srgbClr val="4489FF"/>
      </a:accent3>
      <a:accent4>
        <a:srgbClr val="0F62FE"/>
      </a:accent4>
      <a:accent5>
        <a:srgbClr val="DAFAFB"/>
      </a:accent5>
      <a:accent6>
        <a:srgbClr val="90DBDB"/>
      </a:accent6>
      <a:hlink>
        <a:srgbClr val="4489FF"/>
      </a:hlink>
      <a:folHlink>
        <a:srgbClr val="C592FF"/>
      </a:folHlink>
    </a:clrScheme>
    <a:fontScheme name="IBM Plex">
      <a:majorFont>
        <a:latin typeface="IBM Plex Sans Bold"/>
        <a:ea typeface=""/>
        <a:cs typeface=""/>
      </a:majorFont>
      <a:minorFont>
        <a:latin typeface="IBM Plex Sans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t" anchorCtr="0" compatLnSpc="1">
        <a:prstTxWarp prst="textNoShape">
          <a:avLst/>
        </a:prstTxWarp>
      </a:bodyPr>
      <a:lstStyle>
        <a:defPPr marL="0" marR="0" indent="0" algn="l" defTabSz="685983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IBM Plex Sans" charset="0"/>
            <a:ea typeface="IBM Plex Sans" charset="0"/>
            <a:cs typeface="IBM Plex Sans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chemeClr val="bg1"/>
            </a:solidFill>
            <a:latin typeface="IBM Plex Sans" charset="0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Magenta 100">
      <a:srgbClr val="2A0A16"/>
    </a:custClr>
    <a:custClr name="Magenta 90">
      <a:srgbClr val="57002B"/>
    </a:custClr>
    <a:custClr name="Magenta 80">
      <a:srgbClr val="760A3A"/>
    </a:custClr>
    <a:custClr name="Magenta 70">
      <a:srgbClr val="A11950"/>
    </a:custClr>
    <a:custClr name="Magenta 60">
      <a:srgbClr val="D12765"/>
    </a:custClr>
    <a:custClr name="Magenta 50">
      <a:srgbClr val="EE538B"/>
    </a:custClr>
    <a:custClr name="Magenta 40">
      <a:srgbClr val="FA75A6"/>
    </a:custClr>
    <a:custClr name="Magenta 30">
      <a:srgbClr val="FFA0C2"/>
    </a:custClr>
    <a:custClr name="Magenta 20">
      <a:srgbClr val="FFCFE1"/>
    </a:custClr>
    <a:custClr name="Magenta 10">
      <a:srgbClr val="FFF0F6"/>
    </a:custClr>
    <a:custClr name="Purple 100">
      <a:srgbClr val="1E1033"/>
    </a:custClr>
    <a:custClr name="Purple 90">
      <a:srgbClr val="38146B"/>
    </a:custClr>
    <a:custClr name="Purple 80">
      <a:srgbClr val="4F2196"/>
    </a:custClr>
    <a:custClr name="Purple 70">
      <a:srgbClr val="6E32C9"/>
    </a:custClr>
    <a:custClr name="Purple 60">
      <a:srgbClr val="8A3FFC"/>
    </a:custClr>
    <a:custClr name="Purple 50">
      <a:srgbClr val="A66EFA"/>
    </a:custClr>
    <a:custClr name="Purple 40">
      <a:srgbClr val="BB8EFF"/>
    </a:custClr>
    <a:custClr name="Purple 30">
      <a:srgbClr val="D0B0FF"/>
    </a:custClr>
    <a:custClr name="Purple 20">
      <a:srgbClr val="E6D6FF"/>
    </a:custClr>
    <a:custClr name="Purple 10">
      <a:srgbClr val="F7F1FF"/>
    </a:custClr>
    <a:custClr name="Blue 100">
      <a:srgbClr val="051243"/>
    </a:custClr>
    <a:custClr name="Blue 90">
      <a:srgbClr val="061F80"/>
    </a:custClr>
    <a:custClr name="Blue 80">
      <a:srgbClr val="0530AD"/>
    </a:custClr>
    <a:custClr name="Blue 70">
      <a:srgbClr val="054ADA"/>
    </a:custClr>
    <a:custClr name="Blue 60">
      <a:srgbClr val="0062FF"/>
    </a:custClr>
    <a:custClr name="Blue 50">
      <a:srgbClr val="408BFC"/>
    </a:custClr>
    <a:custClr name="Blue 40">
      <a:srgbClr val="6EA6FF"/>
    </a:custClr>
    <a:custClr name="Blue 30">
      <a:srgbClr val="97C1FF"/>
    </a:custClr>
    <a:custClr name="Blue 20">
      <a:srgbClr val="C9DEFF"/>
    </a:custClr>
    <a:custClr name="Blue 10">
      <a:srgbClr val="EDF4FF"/>
    </a:custClr>
    <a:custClr name="Teal 100">
      <a:srgbClr val="081A1C"/>
    </a:custClr>
    <a:custClr name="Teal 90">
      <a:srgbClr val="003137"/>
    </a:custClr>
    <a:custClr name="Teal 80">
      <a:srgbClr val="004548"/>
    </a:custClr>
    <a:custClr name="Teal 70">
      <a:srgbClr val="006161"/>
    </a:custClr>
    <a:custClr name="Teal 60">
      <a:srgbClr val="007D79"/>
    </a:custClr>
    <a:custClr name="Teal 50">
      <a:srgbClr val="009C98"/>
    </a:custClr>
    <a:custClr name="Teal 40">
      <a:srgbClr val="00BAB6"/>
    </a:custClr>
    <a:custClr name="Teal 30">
      <a:srgbClr val="20D5D2"/>
    </a:custClr>
    <a:custClr name="Teal 20">
      <a:srgbClr val="92EEEE"/>
    </a:custClr>
    <a:custClr name="Teal 10">
      <a:srgbClr val="DBFBFB"/>
    </a:custClr>
    <a:custClr name="Gray 100">
      <a:srgbClr val="171717"/>
    </a:custClr>
    <a:custClr name="Gray 90">
      <a:srgbClr val="282828"/>
    </a:custClr>
    <a:custClr name="Gray 80">
      <a:srgbClr val="3D3D3D"/>
    </a:custClr>
    <a:custClr name="Gray 70">
      <a:srgbClr val="565656"/>
    </a:custClr>
    <a:custClr name="Gray 60">
      <a:srgbClr val="6F6F6F"/>
    </a:custClr>
    <a:custClr name="Gray 50">
      <a:srgbClr val="8C8C8C"/>
    </a:custClr>
    <a:custClr name="Gray 40">
      <a:srgbClr val="A4A4A4"/>
    </a:custClr>
    <a:custClr name="Gray 30">
      <a:srgbClr val="BEBEBE"/>
    </a:custClr>
    <a:custClr name="Gray 20">
      <a:srgbClr val="DCDCDC"/>
    </a:custClr>
    <a:custClr name="Gray 10">
      <a:srgbClr val="F3F3F3"/>
    </a:custClr>
  </a:custClrLst>
  <a:extLst>
    <a:ext uri="{05A4C25C-085E-4340-85A3-A5531E510DB2}">
      <thm15:themeFamily xmlns:thm15="http://schemas.microsoft.com/office/thememl/2012/main" name="WH_PPT_Template_021720" id="{0B707DBA-A0C3-7143-8125-EC1F0BC79934}" vid="{72187250-E06B-DE41-80EA-EE7CC3F198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Akshay</Template>
  <TotalTime>22674</TotalTime>
  <Words>1433</Words>
  <Application>Microsoft Macintosh PowerPoint</Application>
  <PresentationFormat>On-screen Show (16:9)</PresentationFormat>
  <Paragraphs>215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.AppleSystemUIFont</vt:lpstr>
      <vt:lpstr>Arial</vt:lpstr>
      <vt:lpstr>Calibri</vt:lpstr>
      <vt:lpstr>HelvNeue Light for IBM</vt:lpstr>
      <vt:lpstr>IBM Plex Sans</vt:lpstr>
      <vt:lpstr>IBM Plex Sans Light</vt:lpstr>
      <vt:lpstr>NimbusRomNo9L</vt:lpstr>
      <vt:lpstr>Palatino Linotype</vt:lpstr>
      <vt:lpstr>System Font Regular</vt:lpstr>
      <vt:lpstr>Wingdings</vt:lpstr>
      <vt:lpstr>blank</vt:lpstr>
      <vt:lpstr>3_White Master </vt:lpstr>
      <vt:lpstr>PowerPoint Presentation</vt:lpstr>
      <vt:lpstr>Topics</vt:lpstr>
      <vt:lpstr>Deploying Considerations for Foundational Models</vt:lpstr>
      <vt:lpstr>Using Foundational Models</vt:lpstr>
      <vt:lpstr>Retrieval augmented generation</vt:lpstr>
      <vt:lpstr>Evolution of RAG</vt:lpstr>
      <vt:lpstr>Retrieval augmented generation</vt:lpstr>
      <vt:lpstr>RAG example</vt:lpstr>
      <vt:lpstr>Naïve RAG</vt:lpstr>
      <vt:lpstr>Lexical Retrieval Methods  - Unsupervised</vt:lpstr>
      <vt:lpstr>Semantic retrieval - Unsupervised</vt:lpstr>
      <vt:lpstr>Neural IR approaches</vt:lpstr>
      <vt:lpstr>ColBERT</vt:lpstr>
      <vt:lpstr>Advanced RAG Methods</vt:lpstr>
      <vt:lpstr>Semantic retrieval - Supervised</vt:lpstr>
      <vt:lpstr>REALM</vt:lpstr>
      <vt:lpstr>BGE Model</vt:lpstr>
      <vt:lpstr>RAG – Parametric + Non-parametric memories</vt:lpstr>
      <vt:lpstr>Modular RAG</vt:lpstr>
      <vt:lpstr>Multimodal RAG</vt:lpstr>
      <vt:lpstr>MURAG – Multimodal RAG</vt:lpstr>
      <vt:lpstr>Benchmarks</vt:lpstr>
      <vt:lpstr>Newer concepts in RAG</vt:lpstr>
      <vt:lpstr>Open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Tales of Musculoskeletal MRI: From Biomarker Discovery to Ultra-Fast Clinical Imaging</dc:title>
  <dc:creator>Akshay Sanjay Chaudhari</dc:creator>
  <cp:lastModifiedBy>Tanveer Syeda-Mahmood</cp:lastModifiedBy>
  <cp:revision>899</cp:revision>
  <cp:lastPrinted>2019-08-15T05:59:11Z</cp:lastPrinted>
  <dcterms:created xsi:type="dcterms:W3CDTF">2017-02-19T04:27:10Z</dcterms:created>
  <dcterms:modified xsi:type="dcterms:W3CDTF">2024-02-28T22:50:29Z</dcterms:modified>
</cp:coreProperties>
</file>