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21" r:id="rId2"/>
    <p:sldId id="1136" r:id="rId3"/>
    <p:sldId id="1131" r:id="rId4"/>
    <p:sldId id="1173" r:id="rId5"/>
    <p:sldId id="1138" r:id="rId6"/>
    <p:sldId id="1172" r:id="rId7"/>
    <p:sldId id="1139" r:id="rId8"/>
    <p:sldId id="1185" r:id="rId9"/>
    <p:sldId id="1184" r:id="rId10"/>
    <p:sldId id="1174" r:id="rId11"/>
    <p:sldId id="1175" r:id="rId12"/>
    <p:sldId id="1179" r:id="rId13"/>
    <p:sldId id="1176" r:id="rId14"/>
    <p:sldId id="1177" r:id="rId15"/>
    <p:sldId id="1178" r:id="rId16"/>
    <p:sldId id="1181" r:id="rId17"/>
    <p:sldId id="1182" r:id="rId18"/>
    <p:sldId id="1180" r:id="rId19"/>
    <p:sldId id="118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AAAAAA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29"/>
    <p:restoredTop sz="85091" autoAdjust="0"/>
  </p:normalViewPr>
  <p:slideViewPr>
    <p:cSldViewPr snapToGrid="0" snapToObjects="1">
      <p:cViewPr>
        <p:scale>
          <a:sx n="60" d="100"/>
          <a:sy n="60" d="100"/>
        </p:scale>
        <p:origin x="1560" y="3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5163C-C6FC-F648-96F2-0A5440156E67}" type="datetimeFigureOut">
              <a:rPr lang="en-US" smtClean="0"/>
              <a:t>3/3/24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DA95-592F-3F46-9649-7B039E6B2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5DA95-592F-3F46-9649-7B039E6B2C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25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8EA4-E10D-0B4C-9C89-0CEC31C59311}" type="datetime1">
              <a:rPr lang="en-US" smtClean="0"/>
              <a:t>3/3/24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9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8032-A1D4-BD42-A537-AAA11A8BB990}" type="datetime1">
              <a:rPr lang="en-US" smtClean="0"/>
              <a:t>3/3/24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37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CB935-E0AA-EC4F-AE14-7936F5CEAFA3}" type="datetime1">
              <a:rPr lang="en-US" smtClean="0"/>
              <a:t>3/3/24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FEFB6-0A5D-104F-AE6A-15045BD0EEEF}" type="datetime1">
              <a:rPr lang="en-US" smtClean="0"/>
              <a:t>3/3/24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6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C13C0-65C1-3147-B8F5-F5BF27934F40}" type="datetime1">
              <a:rPr lang="en-US" smtClean="0"/>
              <a:t>3/3/24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01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E360-8483-4744-9029-9B3DEF4E006C}" type="datetime1">
              <a:rPr lang="en-US" smtClean="0"/>
              <a:t>3/3/24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00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BF0A-95FF-3A42-9424-9FFFBA5E613D}" type="datetime1">
              <a:rPr lang="en-US" smtClean="0"/>
              <a:t>3/3/24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8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FD8B-9E66-3345-A84B-C506932A7DD9}" type="datetime1">
              <a:rPr lang="en-US" smtClean="0"/>
              <a:t>3/3/24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9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F3A5-01F9-8145-8E35-F803420D4DE6}" type="datetime1">
              <a:rPr lang="en-US" smtClean="0"/>
              <a:t>3/3/24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8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967E-0CA7-0140-B42F-EFDD7F053437}" type="datetime1">
              <a:rPr lang="en-US" smtClean="0"/>
              <a:t>3/3/24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5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8B48E-8F5C-FE41-962A-132FFCB908AF}" type="datetime1">
              <a:rPr lang="en-US" smtClean="0"/>
              <a:t>3/3/24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2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B51A5-EA7D-8F4B-A4DE-95B04E136CBE}" type="datetime1">
              <a:rPr lang="en-US" smtClean="0"/>
              <a:t>3/3/24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F46DD-8C03-E143-840B-544825D88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9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000090"/>
          </a:solidFill>
          <a:latin typeface="Gill Sans"/>
          <a:ea typeface="+mj-ea"/>
          <a:cs typeface="Gill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"/>
          <a:ea typeface="+mn-ea"/>
          <a:cs typeface="Gill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"/>
          <a:ea typeface="+mn-ea"/>
          <a:cs typeface="Gill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ill Sans"/>
          <a:ea typeface="+mn-ea"/>
          <a:cs typeface="Gill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ill Sans"/>
          <a:ea typeface="+mn-ea"/>
          <a:cs typeface="Gill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ill Sans"/>
          <a:ea typeface="+mn-ea"/>
          <a:cs typeface="Gill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29690" y="2623345"/>
            <a:ext cx="3632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Gill Sans"/>
                <a:cs typeface="Gill Sans"/>
              </a:rPr>
              <a:t>James Zou</a:t>
            </a:r>
          </a:p>
          <a:p>
            <a:pPr algn="ctr"/>
            <a:r>
              <a:rPr lang="en-US" sz="3000" dirty="0">
                <a:latin typeface="Gill Sans"/>
                <a:cs typeface="Gill Sans"/>
              </a:rPr>
              <a:t>March 4, 2024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08" y="6387193"/>
            <a:ext cx="3495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Gill Sans"/>
                <a:cs typeface="Gill Sans"/>
              </a:rPr>
              <a:t>www.james-zou.com</a:t>
            </a:r>
            <a:endParaRPr lang="en-US" sz="2400" dirty="0">
              <a:latin typeface="Gill Sans"/>
              <a:cs typeface="Gill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2398" y="6387192"/>
            <a:ext cx="31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Gill Sans"/>
                <a:cs typeface="Gill Sans"/>
              </a:rPr>
              <a:t>jamesz@stanford.edu</a:t>
            </a:r>
            <a:endParaRPr lang="en-US" sz="2400" dirty="0">
              <a:latin typeface="Gill Sans"/>
              <a:cs typeface="Gill Sans"/>
            </a:endParaRPr>
          </a:p>
        </p:txBody>
      </p:sp>
      <p:pic>
        <p:nvPicPr>
          <p:cNvPr id="1026" name="Picture 2" descr="Stanford University Logo Horizontal transparent PNG - StickPNG">
            <a:extLst>
              <a:ext uri="{FF2B5EF4-FFF2-40B4-BE49-F238E27FC236}">
                <a16:creationId xmlns:a16="http://schemas.microsoft.com/office/drawing/2014/main" id="{A30E3878-1B4B-AC02-DE7F-1EBA47FEF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48521"/>
            <a:ext cx="3071091" cy="134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w Chan Zuckerberg Biohub awards encourage Stanford, UCSF and UC Berkeley  research collaborations — Stanford Diabetes Research Center">
            <a:extLst>
              <a:ext uri="{FF2B5EF4-FFF2-40B4-BE49-F238E27FC236}">
                <a16:creationId xmlns:a16="http://schemas.microsoft.com/office/drawing/2014/main" id="{682B773A-0E3D-0664-66F8-76BF62EAC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192" y="100776"/>
            <a:ext cx="3423808" cy="110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48E5BC-C5C8-E6A1-FED3-B606474BDD36}"/>
              </a:ext>
            </a:extLst>
          </p:cNvPr>
          <p:cNvSpPr txBox="1">
            <a:spLocks/>
          </p:cNvSpPr>
          <p:nvPr/>
        </p:nvSpPr>
        <p:spPr>
          <a:xfrm>
            <a:off x="914400" y="1228488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0090"/>
                </a:solidFill>
                <a:latin typeface="Gill Sans"/>
                <a:ea typeface="+mj-ea"/>
                <a:cs typeface="Gill Sans"/>
              </a:defRPr>
            </a:lvl1pPr>
          </a:lstStyle>
          <a:p>
            <a:r>
              <a:rPr lang="en-US" dirty="0"/>
              <a:t>Safety and reliability of LLMs</a:t>
            </a:r>
          </a:p>
        </p:txBody>
      </p:sp>
    </p:spTree>
    <p:extLst>
      <p:ext uri="{BB962C8B-B14F-4D97-AF65-F5344CB8AC3E}">
        <p14:creationId xmlns:p14="http://schemas.microsoft.com/office/powerpoint/2010/main" val="178540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22DF-70D4-4018-FFF7-C6B70C7C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Open-source LLMs respond to potentially harmful requests</a:t>
            </a:r>
          </a:p>
        </p:txBody>
      </p:sp>
      <p:pic>
        <p:nvPicPr>
          <p:cNvPr id="5" name="Picture 4" descr="A screenshot of a chat&#10;&#10;Description automatically generated">
            <a:extLst>
              <a:ext uri="{FF2B5EF4-FFF2-40B4-BE49-F238E27FC236}">
                <a16:creationId xmlns:a16="http://schemas.microsoft.com/office/drawing/2014/main" id="{7EB3DF3E-C792-4D85-E75F-6CCBF43F7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35" y="1587692"/>
            <a:ext cx="10805571" cy="27548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AD0A18-1D15-6E44-02AF-AD98352876E8}"/>
              </a:ext>
            </a:extLst>
          </p:cNvPr>
          <p:cNvSpPr txBox="1"/>
          <p:nvPr/>
        </p:nvSpPr>
        <p:spPr>
          <a:xfrm>
            <a:off x="9541566" y="6387192"/>
            <a:ext cx="2708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"/>
                <a:cs typeface="Gill Sans"/>
              </a:rPr>
              <a:t>Bianchi et al. </a:t>
            </a:r>
            <a:r>
              <a:rPr lang="en-US" sz="2000" i="1" dirty="0">
                <a:latin typeface="Gill Sans"/>
                <a:cs typeface="Gill Sans"/>
              </a:rPr>
              <a:t>ICLR</a:t>
            </a:r>
            <a:r>
              <a:rPr lang="en-US" sz="2000" dirty="0">
                <a:latin typeface="Gill Sans"/>
                <a:cs typeface="Gill Sans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95877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0224-98F1-C6CE-C83C-BBC7AF82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safety alignment hurt instruction following? </a:t>
            </a:r>
          </a:p>
        </p:txBody>
      </p:sp>
      <p:pic>
        <p:nvPicPr>
          <p:cNvPr id="5" name="Picture 4" descr="A diagram of safety&#10;&#10;Description automatically generated">
            <a:extLst>
              <a:ext uri="{FF2B5EF4-FFF2-40B4-BE49-F238E27FC236}">
                <a16:creationId xmlns:a16="http://schemas.microsoft.com/office/drawing/2014/main" id="{099255F0-01CF-CFFB-91E7-ECD746393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65" y="1275500"/>
            <a:ext cx="7426976" cy="5430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24326C-4F8C-BD20-B014-F03FD7ABD6FB}"/>
              </a:ext>
            </a:extLst>
          </p:cNvPr>
          <p:cNvSpPr txBox="1"/>
          <p:nvPr/>
        </p:nvSpPr>
        <p:spPr>
          <a:xfrm>
            <a:off x="7801108" y="4841951"/>
            <a:ext cx="4476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Fine-tuning Llama with safety examples have unintended side-effects.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A9F3E8-ABE7-B9E7-B7CB-F603F8E4BCDE}"/>
              </a:ext>
            </a:extLst>
          </p:cNvPr>
          <p:cNvSpPr txBox="1"/>
          <p:nvPr/>
        </p:nvSpPr>
        <p:spPr>
          <a:xfrm>
            <a:off x="9541566" y="6387192"/>
            <a:ext cx="2708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"/>
                <a:cs typeface="Gill Sans"/>
              </a:rPr>
              <a:t>Bianchi et al. </a:t>
            </a:r>
            <a:r>
              <a:rPr lang="en-US" sz="2000" i="1" dirty="0">
                <a:latin typeface="Gill Sans"/>
                <a:cs typeface="Gill Sans"/>
              </a:rPr>
              <a:t>ICLR</a:t>
            </a:r>
            <a:r>
              <a:rPr lang="en-US" sz="2000" dirty="0">
                <a:latin typeface="Gill Sans"/>
                <a:cs typeface="Gill Sans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5303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3060F-F97C-4388-ABB7-8A077EB49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our safety demonstrations</a:t>
            </a:r>
          </a:p>
        </p:txBody>
      </p:sp>
      <p:pic>
        <p:nvPicPr>
          <p:cNvPr id="5" name="Picture 4" descr="A white paper with black text&#10;&#10;Description automatically generated">
            <a:extLst>
              <a:ext uri="{FF2B5EF4-FFF2-40B4-BE49-F238E27FC236}">
                <a16:creationId xmlns:a16="http://schemas.microsoft.com/office/drawing/2014/main" id="{F5108A9A-4FAF-8D46-8EB7-B62F0E979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403" y="2054087"/>
            <a:ext cx="8755194" cy="3670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554455-C353-19CE-00B5-825EAA0F751D}"/>
              </a:ext>
            </a:extLst>
          </p:cNvPr>
          <p:cNvSpPr txBox="1"/>
          <p:nvPr/>
        </p:nvSpPr>
        <p:spPr>
          <a:xfrm>
            <a:off x="9541566" y="6387192"/>
            <a:ext cx="2708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"/>
                <a:cs typeface="Gill Sans"/>
              </a:rPr>
              <a:t>Bianchi et al. </a:t>
            </a:r>
            <a:r>
              <a:rPr lang="en-US" sz="2000" i="1" dirty="0">
                <a:latin typeface="Gill Sans"/>
                <a:cs typeface="Gill Sans"/>
              </a:rPr>
              <a:t>ICLR</a:t>
            </a:r>
            <a:r>
              <a:rPr lang="en-US" sz="2000" dirty="0">
                <a:latin typeface="Gill Sans"/>
                <a:cs typeface="Gill Sans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314558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C250-56D5-5FD4-5574-5CB88EEC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Fine-tuning on safety demonstrations reduces harmful responses </a:t>
            </a:r>
          </a:p>
        </p:txBody>
      </p:sp>
      <p:pic>
        <p:nvPicPr>
          <p:cNvPr id="6" name="Picture 5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B0079B32-A14B-EDA0-A192-18D503C3C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2" y="1586344"/>
            <a:ext cx="11034718" cy="480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17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B684-23F5-69EA-58EB-3F7B7407F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However, safety training also leads to exaggerated behaviors</a:t>
            </a:r>
          </a:p>
        </p:txBody>
      </p:sp>
      <p:pic>
        <p:nvPicPr>
          <p:cNvPr id="5" name="Picture 4" descr="A group of chat boxes&#10;&#10;Description automatically generated">
            <a:extLst>
              <a:ext uri="{FF2B5EF4-FFF2-40B4-BE49-F238E27FC236}">
                <a16:creationId xmlns:a16="http://schemas.microsoft.com/office/drawing/2014/main" id="{A2888993-FDCD-C4C0-663C-8993F68B6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05106"/>
            <a:ext cx="7068573" cy="4978256"/>
          </a:xfrm>
          <a:prstGeom prst="rect">
            <a:avLst/>
          </a:prstGeom>
        </p:spPr>
      </p:pic>
      <p:pic>
        <p:nvPicPr>
          <p:cNvPr id="7" name="Picture 6" descr="A graph of a bar chart&#10;&#10;Description automatically generated">
            <a:extLst>
              <a:ext uri="{FF2B5EF4-FFF2-40B4-BE49-F238E27FC236}">
                <a16:creationId xmlns:a16="http://schemas.microsoft.com/office/drawing/2014/main" id="{C04F1E63-C273-84AF-1BDB-F90AA558A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507" y="2064328"/>
            <a:ext cx="5063997" cy="378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09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E6EE-A35E-39EA-9EA4-14B47F98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users studies</a:t>
            </a:r>
          </a:p>
        </p:txBody>
      </p:sp>
      <p:pic>
        <p:nvPicPr>
          <p:cNvPr id="5" name="Picture 4" descr="A graph of a bar chart&#10;&#10;Description automatically generated with medium confidence">
            <a:extLst>
              <a:ext uri="{FF2B5EF4-FFF2-40B4-BE49-F238E27FC236}">
                <a16:creationId xmlns:a16="http://schemas.microsoft.com/office/drawing/2014/main" id="{7F96E4F2-8BAD-24C7-7F34-FAD3144B7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4772"/>
            <a:ext cx="11819168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3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E6EE-A35E-39EA-9EA4-14B47F98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users studies</a:t>
            </a:r>
          </a:p>
        </p:txBody>
      </p:sp>
      <p:pic>
        <p:nvPicPr>
          <p:cNvPr id="5" name="Picture 4" descr="A graph of a bar chart&#10;&#10;Description automatically generated with medium confidence">
            <a:extLst>
              <a:ext uri="{FF2B5EF4-FFF2-40B4-BE49-F238E27FC236}">
                <a16:creationId xmlns:a16="http://schemas.microsoft.com/office/drawing/2014/main" id="{7F96E4F2-8BAD-24C7-7F34-FAD3144B7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4772"/>
            <a:ext cx="11819168" cy="38481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1201CAFA-E9BE-34C3-4321-D2D79ECBA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556813"/>
            <a:ext cx="7201440" cy="2208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500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C9A4-4155-067F-4FE0-D0459B46A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Constitutional AI approach to safety</a:t>
            </a:r>
          </a:p>
        </p:txBody>
      </p:sp>
      <p:pic>
        <p:nvPicPr>
          <p:cNvPr id="5" name="Picture 4" descr="A white paper with black text&#10;&#10;Description automatically generated">
            <a:extLst>
              <a:ext uri="{FF2B5EF4-FFF2-40B4-BE49-F238E27FC236}">
                <a16:creationId xmlns:a16="http://schemas.microsoft.com/office/drawing/2014/main" id="{43EEACBC-B6EA-1BC1-9188-AE03F1153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277" y="1614488"/>
            <a:ext cx="7123445" cy="4511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E84E40-C247-9A6D-91E7-30ECFEE0398E}"/>
              </a:ext>
            </a:extLst>
          </p:cNvPr>
          <p:cNvSpPr txBox="1"/>
          <p:nvPr/>
        </p:nvSpPr>
        <p:spPr>
          <a:xfrm>
            <a:off x="10837795" y="6383307"/>
            <a:ext cx="2708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"/>
                <a:cs typeface="Gill Sans"/>
              </a:rPr>
              <a:t>Anthropic</a:t>
            </a:r>
          </a:p>
        </p:txBody>
      </p:sp>
    </p:spTree>
    <p:extLst>
      <p:ext uri="{BB962C8B-B14F-4D97-AF65-F5344CB8AC3E}">
        <p14:creationId xmlns:p14="http://schemas.microsoft.com/office/powerpoint/2010/main" val="1147146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4EE-7E7E-F616-87C4-C2416BB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are especially vulnerable to post processing attacks</a:t>
            </a:r>
          </a:p>
        </p:txBody>
      </p:sp>
      <p:pic>
        <p:nvPicPr>
          <p:cNvPr id="5" name="Picture 4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D3598D4A-DFDC-6E72-FF76-2C0ECDCE4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59" y="2788101"/>
            <a:ext cx="5731565" cy="1281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diagram of a model response&#10;&#10;Description automatically generated">
            <a:extLst>
              <a:ext uri="{FF2B5EF4-FFF2-40B4-BE49-F238E27FC236}">
                <a16:creationId xmlns:a16="http://schemas.microsoft.com/office/drawing/2014/main" id="{6C1FC29B-E1DA-B764-59D1-44EBF691C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192" y="1417638"/>
            <a:ext cx="4358840" cy="5165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466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4EE-7E7E-F616-87C4-C2416BB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bait-and-switch attack</a:t>
            </a:r>
          </a:p>
        </p:txBody>
      </p:sp>
      <p:pic>
        <p:nvPicPr>
          <p:cNvPr id="5" name="Picture 4" descr="A screenshot of a text&#10;&#10;Description automatically generated">
            <a:extLst>
              <a:ext uri="{FF2B5EF4-FFF2-40B4-BE49-F238E27FC236}">
                <a16:creationId xmlns:a16="http://schemas.microsoft.com/office/drawing/2014/main" id="{8942ABB7-D94A-F583-AE38-64FB7CE36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86" y="1225278"/>
            <a:ext cx="5450233" cy="56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51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4EE-7E7E-F616-87C4-C2416BB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bait-and-switch attack</a:t>
            </a:r>
          </a:p>
        </p:txBody>
      </p:sp>
      <p:pic>
        <p:nvPicPr>
          <p:cNvPr id="4" name="Picture 3" descr="A close-up of a text&#10;&#10;Description automatically generated">
            <a:extLst>
              <a:ext uri="{FF2B5EF4-FFF2-40B4-BE49-F238E27FC236}">
                <a16:creationId xmlns:a16="http://schemas.microsoft.com/office/drawing/2014/main" id="{6AAAFFB2-F9A5-C3DC-B2EB-53EDF1F8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225" y="2141360"/>
            <a:ext cx="5055705" cy="1996457"/>
          </a:xfrm>
          <a:prstGeom prst="rect">
            <a:avLst/>
          </a:prstGeom>
        </p:spPr>
      </p:pic>
      <p:pic>
        <p:nvPicPr>
          <p:cNvPr id="7" name="Picture 6" descr="A page of a book&#10;&#10;Description automatically generated">
            <a:extLst>
              <a:ext uri="{FF2B5EF4-FFF2-40B4-BE49-F238E27FC236}">
                <a16:creationId xmlns:a16="http://schemas.microsoft.com/office/drawing/2014/main" id="{CB993D7D-0365-4D4B-BD3A-105F4CBF4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121" y="1251165"/>
            <a:ext cx="4172145" cy="560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76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4EE-7E7E-F616-87C4-C2416BB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faithful is LLM + RAG to its source information?</a:t>
            </a:r>
          </a:p>
        </p:txBody>
      </p:sp>
      <p:pic>
        <p:nvPicPr>
          <p:cNvPr id="5" name="Picture 4" descr="A close-up of a paper&#10;&#10;Description automatically generated">
            <a:extLst>
              <a:ext uri="{FF2B5EF4-FFF2-40B4-BE49-F238E27FC236}">
                <a16:creationId xmlns:a16="http://schemas.microsoft.com/office/drawing/2014/main" id="{B782335A-A412-DEDD-AF0C-2F09A72FA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860" y="1221443"/>
            <a:ext cx="6858001" cy="175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6C4FC868-8774-3437-2D64-5EDC9DE8A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027" y="3128257"/>
            <a:ext cx="5767457" cy="37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3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4EE-7E7E-F616-87C4-C2416BB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framework for evaluating RAG faithfulness</a:t>
            </a:r>
          </a:p>
        </p:txBody>
      </p:sp>
      <p:pic>
        <p:nvPicPr>
          <p:cNvPr id="5" name="Picture 4" descr="A diagram of a flowchart&#10;&#10;Description automatically generated">
            <a:extLst>
              <a:ext uri="{FF2B5EF4-FFF2-40B4-BE49-F238E27FC236}">
                <a16:creationId xmlns:a16="http://schemas.microsoft.com/office/drawing/2014/main" id="{77AF9EFE-96A3-ECD8-D111-021633CEA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18" y="2052772"/>
            <a:ext cx="11653763" cy="418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0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A4EE-7E7E-F616-87C4-C2416BB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evaluation agrees with expert assessments</a:t>
            </a:r>
          </a:p>
        </p:txBody>
      </p:sp>
      <p:pic>
        <p:nvPicPr>
          <p:cNvPr id="5" name="Picture 4" descr="A graph of a bar graph&#10;&#10;Description automatically generated with medium confidence">
            <a:extLst>
              <a:ext uri="{FF2B5EF4-FFF2-40B4-BE49-F238E27FC236}">
                <a16:creationId xmlns:a16="http://schemas.microsoft.com/office/drawing/2014/main" id="{4648D4D2-5C92-A86C-322C-10E390D2B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629" y="1782727"/>
            <a:ext cx="4220742" cy="48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0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C3AF-D3EC-A1AF-29BE-6EBCB819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RAG ≠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Gill Sans"/>
                <a:ea typeface="+mj-ea"/>
                <a:cs typeface="Gill Sans"/>
              </a:rPr>
              <a:t>Faithful to source</a:t>
            </a:r>
            <a:endParaRPr lang="en-US" dirty="0"/>
          </a:p>
        </p:txBody>
      </p:sp>
      <p:pic>
        <p:nvPicPr>
          <p:cNvPr id="4" name="Picture 3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23194BAB-EE87-4CED-6E06-714973C6F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87" y="1838738"/>
            <a:ext cx="11942625" cy="428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83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C3AF-D3EC-A1AF-29BE-6EBCB819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errors</a:t>
            </a:r>
          </a:p>
        </p:txBody>
      </p:sp>
      <p:pic>
        <p:nvPicPr>
          <p:cNvPr id="4" name="Picture 3" descr="A screenshot of a diagram&#10;&#10;Description automatically generated">
            <a:extLst>
              <a:ext uri="{FF2B5EF4-FFF2-40B4-BE49-F238E27FC236}">
                <a16:creationId xmlns:a16="http://schemas.microsoft.com/office/drawing/2014/main" id="{968DA6A5-900E-8FCB-BA7E-D4F60B70D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1417638"/>
            <a:ext cx="7772400" cy="400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13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C3AF-D3EC-A1AF-29BE-6EBCB819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GPT-4’s retrieval sources</a:t>
            </a:r>
          </a:p>
        </p:txBody>
      </p:sp>
      <p:pic>
        <p:nvPicPr>
          <p:cNvPr id="5" name="Picture 4" descr="A table with black text and white text&#10;&#10;Description automatically generated">
            <a:extLst>
              <a:ext uri="{FF2B5EF4-FFF2-40B4-BE49-F238E27FC236}">
                <a16:creationId xmlns:a16="http://schemas.microsoft.com/office/drawing/2014/main" id="{BA3E39A6-E781-F405-71D0-5B0B38B44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37271"/>
            <a:ext cx="10875918" cy="336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19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C3AF-D3EC-A1AF-29BE-6EBCB819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GPT-4’s retrieval sources</a:t>
            </a:r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50E75C33-DA26-7391-5870-6F461ED37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31593"/>
            <a:ext cx="11076038" cy="311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85861"/>
      </p:ext>
    </p:extLst>
  </p:cSld>
  <p:clrMapOvr>
    <a:masterClrMapping/>
  </p:clrMapOvr>
</p:sld>
</file>

<file path=ppt/theme/theme1.xml><?xml version="1.0" encoding="utf-8"?>
<a:theme xmlns:a="http://schemas.openxmlformats.org/drawingml/2006/main" name="James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155632</TotalTime>
  <Words>149</Words>
  <Application>Microsoft Macintosh PowerPoint</Application>
  <PresentationFormat>Widescreen</PresentationFormat>
  <Paragraphs>29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Gill Sans</vt:lpstr>
      <vt:lpstr>James_ppt_template</vt:lpstr>
      <vt:lpstr>PowerPoint Presentation</vt:lpstr>
      <vt:lpstr>Open-source LLMs respond to potentially harmful requests</vt:lpstr>
      <vt:lpstr>Could safety alignment hurt instruction following? </vt:lpstr>
      <vt:lpstr>Examples of our safety demonstrations</vt:lpstr>
      <vt:lpstr>Fine-tuning on safety demonstrations reduces harmful responses </vt:lpstr>
      <vt:lpstr>However, safety training also leads to exaggerated behaviors</vt:lpstr>
      <vt:lpstr>Human users studies</vt:lpstr>
      <vt:lpstr>Human users studies</vt:lpstr>
      <vt:lpstr>Constitutional AI approach to safety</vt:lpstr>
      <vt:lpstr>LLMs are especially vulnerable to post processing attacks</vt:lpstr>
      <vt:lpstr>Example of bait-and-switch attack</vt:lpstr>
      <vt:lpstr>Example of bait-and-switch attack</vt:lpstr>
      <vt:lpstr>How faithful is LLM + RAG to its source information?</vt:lpstr>
      <vt:lpstr>A framework for evaluating RAG faithfulness</vt:lpstr>
      <vt:lpstr>Automated evaluation agrees with expert assessments</vt:lpstr>
      <vt:lpstr>RAG ≠ Faithful to source</vt:lpstr>
      <vt:lpstr>Examples of errors</vt:lpstr>
      <vt:lpstr>GPT-4’s retrieval sources</vt:lpstr>
      <vt:lpstr>GPT-4’s retrieval 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 Zou</cp:lastModifiedBy>
  <cp:revision>1192</cp:revision>
  <cp:lastPrinted>2020-11-17T22:01:59Z</cp:lastPrinted>
  <dcterms:created xsi:type="dcterms:W3CDTF">2016-10-05T17:02:10Z</dcterms:created>
  <dcterms:modified xsi:type="dcterms:W3CDTF">2024-03-04T22:55:43Z</dcterms:modified>
</cp:coreProperties>
</file>