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30" r:id="rId3"/>
    <p:sldMasterId id="2147483742" r:id="rId4"/>
    <p:sldMasterId id="2147483754" r:id="rId5"/>
    <p:sldMasterId id="2147483761" r:id="rId6"/>
  </p:sldMasterIdLst>
  <p:notesMasterIdLst>
    <p:notesMasterId r:id="rId59"/>
  </p:notesMasterIdLst>
  <p:handoutMasterIdLst>
    <p:handoutMasterId r:id="rId60"/>
  </p:handoutMasterIdLst>
  <p:sldIdLst>
    <p:sldId id="690" r:id="rId7"/>
    <p:sldId id="2142534172" r:id="rId8"/>
    <p:sldId id="2146847041" r:id="rId9"/>
    <p:sldId id="2146846898" r:id="rId10"/>
    <p:sldId id="2146846901" r:id="rId11"/>
    <p:sldId id="2146847040" r:id="rId12"/>
    <p:sldId id="256" r:id="rId13"/>
    <p:sldId id="289" r:id="rId14"/>
    <p:sldId id="260" r:id="rId15"/>
    <p:sldId id="290" r:id="rId16"/>
    <p:sldId id="261" r:id="rId17"/>
    <p:sldId id="262" r:id="rId18"/>
    <p:sldId id="263" r:id="rId19"/>
    <p:sldId id="2142534212" r:id="rId20"/>
    <p:sldId id="265" r:id="rId21"/>
    <p:sldId id="269" r:id="rId22"/>
    <p:sldId id="293" r:id="rId23"/>
    <p:sldId id="2142534213" r:id="rId24"/>
    <p:sldId id="266" r:id="rId25"/>
    <p:sldId id="270" r:id="rId26"/>
    <p:sldId id="271" r:id="rId27"/>
    <p:sldId id="282" r:id="rId28"/>
    <p:sldId id="2142534214" r:id="rId29"/>
    <p:sldId id="298" r:id="rId30"/>
    <p:sldId id="2146847042" r:id="rId31"/>
    <p:sldId id="2142534211" r:id="rId32"/>
    <p:sldId id="258" r:id="rId33"/>
    <p:sldId id="286" r:id="rId34"/>
    <p:sldId id="343" r:id="rId35"/>
    <p:sldId id="347" r:id="rId36"/>
    <p:sldId id="348" r:id="rId37"/>
    <p:sldId id="349" r:id="rId38"/>
    <p:sldId id="326" r:id="rId39"/>
    <p:sldId id="334" r:id="rId40"/>
    <p:sldId id="351" r:id="rId41"/>
    <p:sldId id="294" r:id="rId42"/>
    <p:sldId id="296" r:id="rId43"/>
    <p:sldId id="295" r:id="rId44"/>
    <p:sldId id="297" r:id="rId45"/>
    <p:sldId id="352" r:id="rId46"/>
    <p:sldId id="2146847043" r:id="rId47"/>
    <p:sldId id="2142534210" r:id="rId48"/>
    <p:sldId id="2142534196" r:id="rId49"/>
    <p:sldId id="2142534201" r:id="rId50"/>
    <p:sldId id="2142534195" r:id="rId51"/>
    <p:sldId id="2142534209" r:id="rId52"/>
    <p:sldId id="2142534202" r:id="rId53"/>
    <p:sldId id="2146846329" r:id="rId54"/>
    <p:sldId id="2142534203" r:id="rId55"/>
    <p:sldId id="2142534204" r:id="rId56"/>
    <p:sldId id="2142534208" r:id="rId57"/>
    <p:sldId id="2142534197" r:id="rId58"/>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shay Sanjay Chaudhari" initials="ASC" lastIdx="1" clrIdx="0"/>
  <p:cmAuthor id="2" name="Akshay Sanjay Chaudhari" initials="ASC [2]"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7DD"/>
    <a:srgbClr val="FFFFFF"/>
    <a:srgbClr val="A60002"/>
    <a:srgbClr val="A72A21"/>
    <a:srgbClr val="6F6F6F"/>
    <a:srgbClr val="E94539"/>
    <a:srgbClr val="0C4CFB"/>
    <a:srgbClr val="60B30D"/>
    <a:srgbClr val="BDF098"/>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670" autoAdjust="0"/>
    <p:restoredTop sz="86392" autoAdjust="0"/>
  </p:normalViewPr>
  <p:slideViewPr>
    <p:cSldViewPr>
      <p:cViewPr varScale="1">
        <p:scale>
          <a:sx n="124" d="100"/>
          <a:sy n="124" d="100"/>
        </p:scale>
        <p:origin x="776" y="184"/>
      </p:cViewPr>
      <p:guideLst>
        <p:guide orient="horz" pos="1620"/>
        <p:guide pos="2880"/>
      </p:guideLst>
    </p:cSldViewPr>
  </p:slideViewPr>
  <p:outlineViewPr>
    <p:cViewPr>
      <p:scale>
        <a:sx n="33" d="100"/>
        <a:sy n="33" d="100"/>
      </p:scale>
      <p:origin x="0" y="-14128"/>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89" d="100"/>
          <a:sy n="89" d="100"/>
        </p:scale>
        <p:origin x="-3672" y="-12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5.xml"/><Relationship Id="rId61" Type="http://schemas.openxmlformats.org/officeDocument/2006/relationships/commentAuthors" Target="commen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A7DA3B1-32C6-4448-A175-518EF6A40DB2}" type="datetimeFigureOut">
              <a:rPr lang="en-US" smtClean="0"/>
              <a:t>3/13/24</a:t>
            </a:fld>
            <a:endParaRPr lang="en-US" dirty="0"/>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E6081C9-F144-402E-AD24-B5B5FA57E1CD}" type="slidenum">
              <a:rPr lang="en-US" smtClean="0"/>
              <a:t>‹#›</a:t>
            </a:fld>
            <a:endParaRPr lang="en-US" dirty="0"/>
          </a:p>
        </p:txBody>
      </p:sp>
    </p:spTree>
    <p:extLst>
      <p:ext uri="{BB962C8B-B14F-4D97-AF65-F5344CB8AC3E}">
        <p14:creationId xmlns:p14="http://schemas.microsoft.com/office/powerpoint/2010/main" val="3397316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92B627BA-7797-4673-8C8E-000479CE8F1E}" type="datetimeFigureOut">
              <a:rPr lang="en-US" smtClean="0"/>
              <a:t>3/13/24</a:t>
            </a:fld>
            <a:endParaRPr lang="en-US"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B5C5D36-CFF3-4DEB-A090-8A4E77F7CA81}" type="slidenum">
              <a:rPr lang="en-US" smtClean="0"/>
              <a:t>‹#›</a:t>
            </a:fld>
            <a:endParaRPr lang="en-US" dirty="0"/>
          </a:p>
        </p:txBody>
      </p:sp>
    </p:spTree>
    <p:extLst>
      <p:ext uri="{BB962C8B-B14F-4D97-AF65-F5344CB8AC3E}">
        <p14:creationId xmlns:p14="http://schemas.microsoft.com/office/powerpoint/2010/main" val="32452526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1</a:t>
            </a:fld>
            <a:endParaRPr lang="en-US" dirty="0"/>
          </a:p>
        </p:txBody>
      </p:sp>
    </p:spTree>
    <p:extLst>
      <p:ext uri="{BB962C8B-B14F-4D97-AF65-F5344CB8AC3E}">
        <p14:creationId xmlns:p14="http://schemas.microsoft.com/office/powerpoint/2010/main" val="416445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implications of far-reaching</a:t>
            </a:r>
          </a:p>
          <a:p>
            <a:pPr lvl="1"/>
            <a:r>
              <a:rPr lang="en-US" dirty="0"/>
              <a:t>4 billion users on google search use BERT</a:t>
            </a:r>
          </a:p>
        </p:txBody>
      </p:sp>
      <p:sp>
        <p:nvSpPr>
          <p:cNvPr id="4" name="Slide Number Placeholder 3"/>
          <p:cNvSpPr>
            <a:spLocks noGrp="1"/>
          </p:cNvSpPr>
          <p:nvPr>
            <p:ph type="sldNum" sz="quarter" idx="5"/>
          </p:nvPr>
        </p:nvSpPr>
        <p:spPr/>
        <p:txBody>
          <a:bodyPr/>
          <a:lstStyle/>
          <a:p>
            <a:fld id="{0B5C5D36-CFF3-4DEB-A090-8A4E77F7CA81}" type="slidenum">
              <a:rPr lang="en-US" smtClean="0"/>
              <a:t>2</a:t>
            </a:fld>
            <a:endParaRPr lang="en-US" dirty="0"/>
          </a:p>
        </p:txBody>
      </p:sp>
    </p:spTree>
    <p:extLst>
      <p:ext uri="{BB962C8B-B14F-4D97-AF65-F5344CB8AC3E}">
        <p14:creationId xmlns:p14="http://schemas.microsoft.com/office/powerpoint/2010/main" val="3890544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implications of far-reaching</a:t>
            </a:r>
          </a:p>
          <a:p>
            <a:pPr lvl="1"/>
            <a:r>
              <a:rPr lang="en-US" dirty="0"/>
              <a:t>4 billion users on google search use BERT</a:t>
            </a:r>
          </a:p>
        </p:txBody>
      </p:sp>
      <p:sp>
        <p:nvSpPr>
          <p:cNvPr id="4" name="Slide Number Placeholder 3"/>
          <p:cNvSpPr>
            <a:spLocks noGrp="1"/>
          </p:cNvSpPr>
          <p:nvPr>
            <p:ph type="sldNum" sz="quarter" idx="5"/>
          </p:nvPr>
        </p:nvSpPr>
        <p:spPr/>
        <p:txBody>
          <a:bodyPr/>
          <a:lstStyle/>
          <a:p>
            <a:fld id="{0B5C5D36-CFF3-4DEB-A090-8A4E77F7CA81}" type="slidenum">
              <a:rPr lang="en-US" smtClean="0"/>
              <a:t>3</a:t>
            </a:fld>
            <a:endParaRPr lang="en-US" dirty="0"/>
          </a:p>
        </p:txBody>
      </p:sp>
    </p:spTree>
    <p:extLst>
      <p:ext uri="{BB962C8B-B14F-4D97-AF65-F5344CB8AC3E}">
        <p14:creationId xmlns:p14="http://schemas.microsoft.com/office/powerpoint/2010/main" val="211476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is important, lots of complexities that are not well addressed although there is potential to address them.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B7C69-2DF7-7D49-98C5-E23FA80B8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655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xxx. I am a </a:t>
            </a:r>
            <a:r>
              <a:rPr lang="en-US" dirty="0" err="1"/>
              <a:t>yyy</a:t>
            </a:r>
            <a:r>
              <a:rPr lang="en-US" dirty="0"/>
              <a:t> at IBM Research, Almaden, San Jose.</a:t>
            </a:r>
          </a:p>
          <a:p>
            <a:br>
              <a:rPr lang="en-US" dirty="0"/>
            </a:br>
            <a:r>
              <a:rPr lang="en-US" dirty="0"/>
              <a:t>The problem of multimodal fusion is very relevant in clinical data science, especially in disease diagnosis. In this work, we develop a novel graph neural network framework that we derive from multi-graph representation theory and can be applied to general problems in multimodal fusion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550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 complex disease such as tuberculosis, the evidence for the disease and its evolution may be present in multiple modalities, for example in imaging, genomics or other clinical modalities. Effective patient-tailored outcome prediction and therapeutic guidance will require fusing evidence from these modalities </a:t>
            </a:r>
            <a:br>
              <a:rPr lang="en-US" dirty="0"/>
            </a:br>
            <a:br>
              <a:rPr lang="en-US" dirty="0"/>
            </a:br>
            <a:r>
              <a:rPr lang="en-US" dirty="0"/>
              <a:t>Multimodal Fusion is extremely challenging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 modality information may be subject to uncertainty or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each modality may require a separate representation scheme depending on the granularity in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Third, there may be incomplete or missing information within the data acquisition. Additionally, not all features across modalities may be relevant to study the task at hand.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0381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brief outline on traditional strategies for multimodal fusion. Assuming we have each modality’s features vectorized as shown in this cartoon diagram, the early fusion approach concatenates features from each modality as a first step. The second step is to pass this representation through a learning algorithm, for example a deep neural network to map to outcomes.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463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late and intermediate fusion approach is slightly different. Here, each modality’s information is encoded by its own unique representation learning scheme, and then fused in two possible ways. The first could be before the decision making step as with intermediate fusion. This would require a mapping module to relate the intermediate representation to the outcome. Otherwise, there may be separate decisions drawn from each modality and fused at the end, as with late fusion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31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Some of the limitations to these approaches are:</a:t>
            </a:r>
          </a:p>
          <a:p>
            <a:endParaRPr lang="en-US" dirty="0"/>
          </a:p>
          <a:p>
            <a:pPr marL="228600" indent="-228600">
              <a:buAutoNum type="arabicPeriod"/>
            </a:pPr>
            <a:r>
              <a:rPr lang="en-US" dirty="0"/>
              <a:t>The complexity of learning grows with an increase in the number of features and modalities</a:t>
            </a:r>
          </a:p>
          <a:p>
            <a:pPr marL="228600" indent="-228600">
              <a:buAutoNum type="arabicPeriod"/>
            </a:pPr>
            <a:r>
              <a:rPr lang="en-US" dirty="0"/>
              <a:t>Representing observations at scale may be challenging, even for deep networks, especially when the notion of spatial/temporal organization  in features  does not hold</a:t>
            </a:r>
          </a:p>
          <a:p>
            <a:pPr marL="228600" indent="-228600">
              <a:buAutoNum type="arabicPeriod"/>
            </a:pPr>
            <a:r>
              <a:rPr lang="en-US" dirty="0"/>
              <a:t>For the fusion strategy to be expressive, it should be amenable to exploiting and capturing inter- and intra feature dependence and correlation</a:t>
            </a:r>
          </a:p>
          <a:p>
            <a:pPr marL="228600" indent="-228600">
              <a:buAutoNum type="arabicPeriod"/>
            </a:pPr>
            <a:endParaRPr lang="en-US" dirty="0"/>
          </a:p>
          <a:p>
            <a:pPr marL="228600" indent="-228600">
              <a:buAutoNum type="arabicPeriod"/>
            </a:pPr>
            <a:r>
              <a:rPr lang="en-US" dirty="0"/>
              <a:t>Existing methods rely on vector representations, but not offer a direct mechanism to incorporate the inter-dependence between these features during fusion. Such pair-wise interactions are more easily captured is in structured representations such as graphs, </a:t>
            </a:r>
            <a:r>
              <a:rPr lang="en-US" dirty="0" err="1"/>
              <a:t>eg</a:t>
            </a:r>
            <a:r>
              <a:rPr lang="en-US" dirty="0"/>
              <a:t> KGs in genomics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685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graph denotes a set of interconnected entities or nodes, with the interconnections captured by edges between these nodes. For example, if our graph G consists of vertices and edges, the vertices could denote features within a modality, while the edges could capture interdependence within features. The connectivity information is encoded in an adjacency matrix A</a:t>
            </a:r>
            <a:br>
              <a:rPr lang="en-US" dirty="0"/>
            </a:br>
            <a:br>
              <a:rPr lang="en-US" dirty="0"/>
            </a:br>
            <a:r>
              <a:rPr lang="en-US" dirty="0"/>
              <a:t>&lt;click&gt;Such graph representations  are attractive as do not </a:t>
            </a:r>
            <a:r>
              <a:rPr lang="en-US" dirty="0" err="1"/>
              <a:t>apriori</a:t>
            </a:r>
            <a:r>
              <a:rPr lang="en-US" dirty="0"/>
              <a:t> assume contiguity or spatial organization within nodes and can be used to compactly represent data at arbitrary scales when necessary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299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Graph Convolutional Networks have become a popular tool for multimodal fusion. At the input all features from all </a:t>
            </a:r>
            <a:r>
              <a:rPr lang="en-US" dirty="0" err="1"/>
              <a:t>modalties</a:t>
            </a:r>
            <a:r>
              <a:rPr lang="en-US" dirty="0"/>
              <a:t> may be combined into a mixed modality graph as shown here</a:t>
            </a:r>
          </a:p>
          <a:p>
            <a:endParaRPr lang="en-US" dirty="0"/>
          </a:p>
          <a:p>
            <a:r>
              <a:rPr lang="en-US" dirty="0"/>
              <a:t>The key building blocks for the GNN is the graph topology, or the latent connectivity in the graph structure, and the graph signal, which could denote the node attributes associated with the graph. </a:t>
            </a:r>
          </a:p>
          <a:p>
            <a:br>
              <a:rPr lang="en-US" dirty="0"/>
            </a:br>
            <a:r>
              <a:rPr lang="en-US" dirty="0"/>
              <a:t>&lt;click&gt;GNNs perform message passing to </a:t>
            </a:r>
            <a:r>
              <a:rPr lang="en-US" dirty="0" err="1"/>
              <a:t>tracksthe</a:t>
            </a:r>
            <a:r>
              <a:rPr lang="en-US" dirty="0"/>
              <a:t> information flow within the graph.  Typically by aggregating information from the graph signals based on the intrinsic topology. As such, this is used to create abstractions of the graph that are useful for a downstream task of different types, for example node based classification. </a:t>
            </a:r>
          </a:p>
          <a:p>
            <a:endParaRPr lang="en-US" dirty="0"/>
          </a:p>
          <a:p>
            <a:r>
              <a:rPr lang="en-US" dirty="0"/>
              <a:t>&lt;click&gt;Basic MP equations are indicated here, where for each node, the filtered representation depends upon the contribution from its immediate </a:t>
            </a:r>
            <a:r>
              <a:rPr lang="en-US" dirty="0" err="1"/>
              <a:t>neighbours</a:t>
            </a:r>
            <a:r>
              <a:rPr lang="en-US" dirty="0"/>
              <a:t> at each GNN layer.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18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the individual  features are typically high dimensional, we use modality specific encoders to reduce the within-modality redundancy.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perform structured reasoning across these features, we need to bring these representation into a common semantic space. &lt;click&gt; Therefore, the latent features from the modality encoders are concatenated into a joint feature vector. </a:t>
            </a:r>
            <a:r>
              <a:rPr lang="en-US" sz="1200" kern="1200" dirty="0">
                <a:solidFill>
                  <a:schemeClr val="tx1"/>
                </a:solidFill>
                <a:effectLst/>
                <a:latin typeface="+mn-lt"/>
                <a:ea typeface="+mn-ea"/>
                <a:cs typeface="+mn-cs"/>
              </a:rPr>
              <a:t>The concatenated features are brought to a common low dimensional subspace through a common autoencoder (c-AE) trained for reconstruction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&lt;click&gt;</a:t>
            </a:r>
            <a:r>
              <a:rPr lang="en-US" sz="1200" kern="1200" dirty="0">
                <a:solidFill>
                  <a:schemeClr val="tx1"/>
                </a:solidFill>
                <a:effectLst/>
                <a:latin typeface="+mn-lt"/>
                <a:ea typeface="+mn-ea"/>
                <a:cs typeface="+mn-cs"/>
              </a:rPr>
              <a:t>Each latent dimension of the autoencoder captures an abstract aspect of the multimodal fusion problem. Features projected to be salient in the same latent dimension are likely to form meaningful joint  and form a “conceptual” plane of the multiplexed graph.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&lt;click&gt;Mathematically, we calculate the salient features by perturbing their input values and observing the effect sizes in the concept space and then thresholding the values to infer saliency. For example, in each blue plane, the features shaded in black will be form a fully connected subgraph, while no in-plane connections exist among other features. The vertical connections in the multiplex only exist among copies of nodes across planes, </a:t>
            </a:r>
            <a:r>
              <a:rPr lang="en-US" sz="1200" kern="1200" dirty="0" err="1">
                <a:solidFill>
                  <a:schemeClr val="tx1"/>
                </a:solidFill>
                <a:effectLst/>
                <a:latin typeface="+mn-lt"/>
                <a:ea typeface="+mn-ea"/>
                <a:cs typeface="+mn-cs"/>
              </a:rPr>
              <a:t>i.e</a:t>
            </a:r>
            <a:r>
              <a:rPr lang="en-US" sz="1200" kern="1200" dirty="0">
                <a:solidFill>
                  <a:schemeClr val="tx1"/>
                </a:solidFill>
                <a:effectLst/>
                <a:latin typeface="+mn-lt"/>
                <a:ea typeface="+mn-ea"/>
                <a:cs typeface="+mn-cs"/>
              </a:rPr>
              <a:t> by going along the rows of the p matrix</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86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real world, entities may interact in multiple different ways, as in the case of multigraphs. For example, here, we have three edge types denoted by three </a:t>
            </a:r>
            <a:r>
              <a:rPr lang="en-US" dirty="0" err="1"/>
              <a:t>colours</a:t>
            </a:r>
            <a:r>
              <a:rPr lang="en-US" dirty="0"/>
              <a:t>. Each type of connectivity gives rise to its own adjacency structure. Capturing different </a:t>
            </a:r>
            <a:r>
              <a:rPr lang="en-US" dirty="0" err="1"/>
              <a:t>ionnectivity</a:t>
            </a:r>
            <a:r>
              <a:rPr lang="en-US" dirty="0"/>
              <a:t> patterns simultaneously is important to the problem of multimodal fusion, as feature interactions tend to be more nuanced and complex. Therefore, we will explore such representations within our fusion framework. Unfortunately, most traditional GNN approaches are inadequate in this setting.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386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multiplexed graph is a special type of multi-graph in which the same set of nodes are allowed interact in multiple ways. Each plane represents one facet of connectivity, for example, in case of transportation networks, if one plane capture connectivity within roadways, another could capture airway connectivity. Vertical edges connect copies of the same nodes across planes</a:t>
            </a:r>
          </a:p>
          <a:p>
            <a:endParaRPr lang="en-US" dirty="0"/>
          </a:p>
          <a:p>
            <a:r>
              <a:rPr lang="en-US" dirty="0"/>
              <a:t>&lt;click&gt; Analogous to adjacency matrices for conventional graphs ,there are two main building blocks that are native to the multiplex graphs. The first is the intra planar adjacency matrix script - a blocked representation of the individual relational adjacency matrices. This matrix helps us keep track of within planar transitions given by the red, green or blue relation.</a:t>
            </a:r>
            <a:br>
              <a:rPr lang="en-US" dirty="0"/>
            </a:br>
            <a:br>
              <a:rPr lang="en-US" dirty="0"/>
            </a:br>
            <a:r>
              <a:rPr lang="en-US" dirty="0"/>
              <a:t>The second is the inter-planar transition matrix. This is blocked identity matrix across layers and captures transitions across the planes. Paths within the multiplex graph can be formed by combining both types of connections.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multimodal fusion, our key motivation is to explicitly model patterns of interaction within and across modalities and use them for inference in a </a:t>
            </a:r>
            <a:r>
              <a:rPr lang="en-US"/>
              <a:t>systematic fashion.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902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now look at the representation learning module first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773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inference module is a novel graph neural network designed for reasoning from multiplexed graphs.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808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on multi-graphs is relatively sparsely populated. One of the seminal works in this area is the relational GCN paper which looks at information propagation in heterogenous graphs via graph convolutional operations. &lt;click&gt; The building block is the R-GCN block, which performs individualized message passing on relationships of the same type. For our toy example, the R-GCN may have three blocks for message passing on blue, green and red type relations. It then collapses the distinct message types by summing at the end. </a:t>
            </a:r>
          </a:p>
          <a:p>
            <a:endParaRPr lang="en-US" dirty="0"/>
          </a:p>
          <a:p>
            <a:r>
              <a:rPr lang="en-US" dirty="0"/>
              <a:t>&lt;click&gt;A cascade of such blocks may be used to map to a downstream task.</a:t>
            </a:r>
          </a:p>
          <a:p>
            <a:endParaRPr lang="en-US" dirty="0"/>
          </a:p>
          <a:p>
            <a:r>
              <a:rPr lang="en-US" dirty="0"/>
              <a:t>&lt;click&gt;Mathematically, the message passing operation may be described by this equation. In the first term, each component of the sum is for one relation type k, where the filter </a:t>
            </a:r>
            <a:r>
              <a:rPr lang="en-US" dirty="0" err="1"/>
              <a:t>Wk</a:t>
            </a:r>
            <a:r>
              <a:rPr lang="en-US" dirty="0"/>
              <a:t> operates on the </a:t>
            </a:r>
            <a:r>
              <a:rPr lang="en-US" dirty="0" err="1"/>
              <a:t>neighbours</a:t>
            </a:r>
            <a:r>
              <a:rPr lang="en-US" dirty="0"/>
              <a:t> defined by relation k. After separate message passing, the outer sum aggregates across relations. The second term in the sum handles self contributions.</a:t>
            </a:r>
          </a:p>
          <a:p>
            <a:endParaRPr lang="en-US" dirty="0"/>
          </a:p>
          <a:p>
            <a:r>
              <a:rPr lang="en-US" dirty="0"/>
              <a:t>&lt;click&gt;Some of the main caveats in this approach is that the message passing across edge types is disparate, and may not necessarily exploit cross relational dependencies. This may miss several higher order paths that thus arise. In our approach, we will seek to specifically address this problem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839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typical GNN schema comprises of two components: (1) a message passing scheme for propagating information across the graph and (2) task-specific supervision to guide the representation learning. For ordinary graphs, the adjacency matrix A and its matrix powers allows us to keep track of </a:t>
            </a:r>
            <a:r>
              <a:rPr lang="en-US" sz="1200" kern="1200" dirty="0" err="1">
                <a:solidFill>
                  <a:schemeClr val="tx1"/>
                </a:solidFill>
                <a:effectLst/>
                <a:latin typeface="+mn-lt"/>
                <a:ea typeface="+mn-ea"/>
                <a:cs typeface="+mn-cs"/>
              </a:rPr>
              <a:t>neighhorhoods</a:t>
            </a:r>
            <a:r>
              <a:rPr lang="en-US" sz="1200" kern="1200" dirty="0">
                <a:solidFill>
                  <a:schemeClr val="tx1"/>
                </a:solidFill>
                <a:effectLst/>
                <a:latin typeface="+mn-lt"/>
                <a:ea typeface="+mn-ea"/>
                <a:cs typeface="+mn-cs"/>
              </a:rPr>
              <a:t> (at arbitrary l hop distance) within the graph during message passing. Therefore, we use the theory of walks on the multiplex to perform message passing within multiplex graph neural networks.</a:t>
            </a:r>
            <a:endParaRPr lang="en-US" dirty="0"/>
          </a:p>
          <a:p>
            <a:endParaRPr lang="en-US" dirty="0"/>
          </a:p>
          <a:p>
            <a:r>
              <a:rPr lang="en-US" dirty="0"/>
              <a:t>For the multiplex graph, we can use the intra- and inter planar adjacency matrices, to keep track of paths within the graph. </a:t>
            </a:r>
          </a:p>
          <a:p>
            <a:endParaRPr lang="en-US" dirty="0"/>
          </a:p>
          <a:p>
            <a:r>
              <a:rPr lang="en-US" dirty="0"/>
              <a:t>&lt;click&gt;So, we have walks of two main types depending on how the transitions can be combined exhaustively. In the first type of transition, we can take an intra planar step first, and are then allowed to transition across planes. We refer to this as type I steps</a:t>
            </a:r>
          </a:p>
          <a:p>
            <a:endParaRPr lang="en-US" dirty="0"/>
          </a:p>
          <a:p>
            <a:r>
              <a:rPr lang="en-US" dirty="0"/>
              <a:t>Alternatively, we may first be allowed to transition across planes, and may then take an intra planar step. This is the step of type II.</a:t>
            </a:r>
            <a:br>
              <a:rPr lang="en-US" dirty="0"/>
            </a:br>
            <a:br>
              <a:rPr lang="en-US" dirty="0"/>
            </a:br>
            <a:r>
              <a:rPr lang="en-US" dirty="0"/>
              <a:t>These definitions help us keep track of the individual transitions that may constitute a walk between any two nodes. At the same time, they also allow us to systematically distinguish between intra- and inter-planar interactions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494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these two supra-walk matrices to perform message passing.  The node features x are repeated across the planes of the multiplex to form the input supra node features.</a:t>
            </a:r>
          </a:p>
          <a:p>
            <a:endParaRPr lang="en-US" dirty="0"/>
          </a:p>
          <a:p>
            <a:r>
              <a:rPr lang="en-US" dirty="0"/>
              <a:t>Since at each step of the walk, we have two possible options for transitions, we design the multiplex GNN layer to  consists of two branches, one for the connectivity of type I and the second for the connectivity of type II.  &lt;click&gt;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choose the layer-wise filtering operations to be the GIN Conv operations for both branches. &lt;click&gt;. After inferring the two filtered supra-node embeddings </a:t>
            </a:r>
            <a:r>
              <a:rPr lang="en-US" dirty="0" err="1"/>
              <a:t>hI</a:t>
            </a:r>
            <a:r>
              <a:rPr lang="en-US" dirty="0"/>
              <a:t> and </a:t>
            </a:r>
            <a:r>
              <a:rPr lang="en-US" dirty="0" err="1"/>
              <a:t>hII</a:t>
            </a:r>
            <a:r>
              <a:rPr lang="en-US" dirty="0"/>
              <a:t>, they are concatenated to form the layer readout. Notice that although each plane started out with the same input features x, after filtering, the features in each plane maintain their distinct identity depending upon the individual </a:t>
            </a:r>
            <a:r>
              <a:rPr lang="en-US" dirty="0" err="1"/>
              <a:t>neighbourhood</a:t>
            </a:r>
            <a:r>
              <a:rPr lang="en-US" dirty="0"/>
              <a:t> information. Unlike prior work in which this information is averaged out in the representation, our GNN operations allows us to perform reasoning at the granularity of both the relationships or planes, as well as at the nodes. This is a key advantage in terms of </a:t>
            </a:r>
            <a:r>
              <a:rPr lang="en-US" dirty="0" err="1"/>
              <a:t>explainability</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&lt;click&gt;Many such layers can be placed in cascade to traverse the multiplex graph.</a:t>
            </a:r>
          </a:p>
          <a:p>
            <a:endParaRPr lang="en-US" dirty="0"/>
          </a:p>
          <a:p>
            <a:r>
              <a:rPr lang="en-US" dirty="0"/>
              <a:t>&lt;click&gt; Finally, the graph readout provides the output label corresponding to the input graph and is a two layered MLP network. The parameters to be learned during inference are the weight and bias parameters of the convolutional branches and the graph readout MLP. We can use standard backpropagation and gradient based optimization to infer these.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979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on a public dataset from the NIH for Tuberculosis treatment outcome prediction. </a:t>
            </a:r>
          </a:p>
          <a:p>
            <a:endParaRPr lang="en-US" dirty="0"/>
          </a:p>
          <a:p>
            <a:r>
              <a:rPr lang="en-US" dirty="0"/>
              <a:t>There are 5 different data modalities. Each modality may have mixture of categorical and continuous features. Outcomes in tuberculosis are believed to arise out of many complex interactions between such data </a:t>
            </a:r>
            <a:r>
              <a:rPr lang="en-US" dirty="0" err="1"/>
              <a:t>featues</a:t>
            </a:r>
            <a:r>
              <a:rPr lang="en-US" dirty="0"/>
              <a:t>. This is what we seek to explicitly mine and leverage as a part of our multiplexed graph representation learning and inference.</a:t>
            </a:r>
            <a:br>
              <a:rPr lang="en-US" dirty="0"/>
            </a:br>
            <a:br>
              <a:rPr lang="en-US" dirty="0"/>
            </a:br>
            <a:r>
              <a:rPr lang="en-US" dirty="0"/>
              <a:t> The outcome prediction is a five class classification task with the classes as cured, failure, still on treatment, completed and died.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40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our framework against 4 baseline models, namely no fusion or prediction from each of the individual modalities. This baseline helps us evaluate the benefit provided by fusing evidence across different data modalities.</a:t>
            </a:r>
          </a:p>
          <a:p>
            <a:endParaRPr lang="en-US" dirty="0"/>
          </a:p>
          <a:p>
            <a:r>
              <a:rPr lang="en-US" dirty="0"/>
              <a:t>The early fusion baseline is a simple two layered MLP run on the original concatenated features.  Since the input features are high-dimensional, this method would have a large model size and parameterization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In the intermediate case, we perform fusion after the modality encoder projections by using the concatenated feature as input. This also helps us evaluate the benefit of utilizing the graph representation learning through the concept -Autoencoder for inference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Finally, we compare against a recent work from our group which utilizes the uncertainty in predictions from individual modalities and performs late fusion of the results  or prediction.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ablations studies help us systematically evaluate each individual component of our framework.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the first two comparisons, we utilize a state-of-the-art GNN, i.e. the relational GCN described in the introductory slides for inference. In the first comparison, the relational GCN is run of the multiplexed graph obtained from the concept auto-encoder. This </a:t>
            </a:r>
            <a:r>
              <a:rPr lang="en-US" sz="1200" b="0" i="0" u="none" strike="noStrike" kern="1200" dirty="0" err="1">
                <a:solidFill>
                  <a:schemeClr val="tx1"/>
                </a:solidFill>
                <a:effectLst/>
                <a:latin typeface="+mn-lt"/>
                <a:ea typeface="+mn-ea"/>
                <a:cs typeface="+mn-cs"/>
              </a:rPr>
              <a:t>hleps</a:t>
            </a:r>
            <a:r>
              <a:rPr lang="en-US" sz="1200" b="0" i="0" u="none" strike="noStrike" kern="1200" dirty="0">
                <a:solidFill>
                  <a:schemeClr val="tx1"/>
                </a:solidFill>
                <a:effectLst/>
                <a:latin typeface="+mn-lt"/>
                <a:ea typeface="+mn-ea"/>
                <a:cs typeface="+mn-cs"/>
              </a:rPr>
              <a:t>  evaluate the benefit of using the multiplexed GNN message passing for reasoning.</a:t>
            </a:r>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Second, the relational GCN is run on a fully connected multiplex without the latent encodings and salient projections. This helps establish the efficacy of utilizing the concept space and salient projects to select features that interact in a significant fashion in the data </a:t>
            </a:r>
            <a:r>
              <a:rPr lang="en-US" sz="1200" b="0" i="0" u="none" strike="noStrike" kern="1200" dirty="0" err="1">
                <a:solidFill>
                  <a:schemeClr val="tx1"/>
                </a:solidFill>
                <a:effectLst/>
                <a:latin typeface="+mn-lt"/>
                <a:ea typeface="+mn-ea"/>
                <a:cs typeface="+mn-cs"/>
              </a:rPr>
              <a:t>modalties</a:t>
            </a:r>
            <a:r>
              <a:rPr lang="en-US" sz="1200" b="0" i="0" u="none" strike="noStrike" kern="1200" dirty="0">
                <a:solidFill>
                  <a:schemeClr val="tx1"/>
                </a:solidFill>
                <a:effectLst/>
                <a:latin typeface="+mn-lt"/>
                <a:ea typeface="+mn-ea"/>
                <a:cs typeface="+mn-cs"/>
              </a:rPr>
              <a:t>.</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Finally, we also perform a comparison against a traditional GCN on the averaged connectivity features. This helps evaluate the benefit of using multiplexed representations that model different modes of interaction in the context of multimodal fusion.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830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measure performance using the per-class AUC and the weighted average AUC over 10 different random splits of the data. We measure statistical significance via the de-long test. Higher AUC indicates better performance. Comparisons  against our model marked with a star reach statistical significance.</a:t>
            </a:r>
          </a:p>
          <a:p>
            <a:endParaRPr lang="en-US" dirty="0"/>
          </a:p>
          <a:p>
            <a:r>
              <a:rPr lang="en-US" sz="1200" b="0" i="0" u="none" strike="noStrike" kern="1200" dirty="0">
                <a:solidFill>
                  <a:schemeClr val="tx1"/>
                </a:solidFill>
                <a:effectLst/>
                <a:latin typeface="+mn-lt"/>
                <a:ea typeface="+mn-ea"/>
                <a:cs typeface="+mn-cs"/>
              </a:rPr>
              <a:t>&lt;click&gt; We observe Our framework provides large gains over the fusion baselines and ablations. A majority of the comparisons reach statistical significance indicating that the provided gains are robust to random data splits and initializations.</a:t>
            </a:r>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We surmise that the salient learned conceptual patterns are more successful at uncovering cross modal interactions between features that are explanative of patient outcomes. At the same time the Multiplexed GNN takes into account the multi-faceted interactions within and across the modality features in a structured fashion that is tailored to patient outcome prediction. Overall, our Multiplexed Framework is a powerful new tool for structured reasoning within multimodal data</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E29F7F-3FB8-C542-8594-04F454AE41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14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implications of far-reaching</a:t>
            </a:r>
          </a:p>
          <a:p>
            <a:pPr lvl="1"/>
            <a:r>
              <a:rPr lang="en-US" dirty="0"/>
              <a:t>4 billion users on google search use BERT</a:t>
            </a:r>
          </a:p>
        </p:txBody>
      </p:sp>
      <p:sp>
        <p:nvSpPr>
          <p:cNvPr id="4" name="Slide Number Placeholder 3"/>
          <p:cNvSpPr>
            <a:spLocks noGrp="1"/>
          </p:cNvSpPr>
          <p:nvPr>
            <p:ph type="sldNum" sz="quarter" idx="5"/>
          </p:nvPr>
        </p:nvSpPr>
        <p:spPr/>
        <p:txBody>
          <a:bodyPr/>
          <a:lstStyle/>
          <a:p>
            <a:fld id="{0B5C5D36-CFF3-4DEB-A090-8A4E77F7CA81}" type="slidenum">
              <a:rPr lang="en-US" smtClean="0"/>
              <a:t>25</a:t>
            </a:fld>
            <a:endParaRPr lang="en-US" dirty="0"/>
          </a:p>
        </p:txBody>
      </p:sp>
    </p:spTree>
    <p:extLst>
      <p:ext uri="{BB962C8B-B14F-4D97-AF65-F5344CB8AC3E}">
        <p14:creationId xmlns:p14="http://schemas.microsoft.com/office/powerpoint/2010/main" val="2177049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Hello, my name is Razi Mahmood, and I will be presenting my summer research work on fact checking of automatically generated radiology reports. This work was guided by researchers from IBM Research as well as RPI as I just started graduate school this Fall.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34D701-7A6E-ED46-B910-DDC1A4C81D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769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Currently, there is no formal fact-checking happening for radiology reports. Most researchers show their results by comparison to ground truth reports through lexical similarity scores such as BLEU or ROUGE scores. In practice, since we will not have ground truth, we will not have these to fact-check in clinical workflows.</a:t>
            </a:r>
          </a:p>
          <a:p>
            <a:r>
              <a:rPr lang="en-US" sz="1800" dirty="0">
                <a:effectLst/>
                <a:latin typeface="Arial" panose="020B0604020202020204" pitchFamily="34" charset="0"/>
                <a:ea typeface="Arial" panose="020B0604020202020204" pitchFamily="34" charset="0"/>
              </a:rPr>
              <a:t>Newer work by Google on the Elixir model has tried to address report quality assurance using imaging but with carefully crafted language prompting though which is again not practical for clinical workflows.</a:t>
            </a:r>
            <a:r>
              <a:rPr lang="en-US" dirty="0">
                <a:effectLst/>
              </a:rPr>
              <a:t> </a:t>
            </a:r>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28</a:t>
            </a:fld>
            <a:endParaRPr lang="en-US"/>
          </a:p>
        </p:txBody>
      </p:sp>
    </p:spTree>
    <p:extLst>
      <p:ext uri="{BB962C8B-B14F-4D97-AF65-F5344CB8AC3E}">
        <p14:creationId xmlns:p14="http://schemas.microsoft.com/office/powerpoint/2010/main" val="1191930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Since the automated report is an example of generative AI, we can ask if the fact-checking methods used for generative AI may work for this domain.</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Fact checking is mostly done in computational journalism for automatically generated news, social media posts, and articles. It involves 3 major steps, namely, identify potential claims that require verification, retrieve evidence from external sources such as web sources that support or refute the claim, and finally verify the claim to assess the truth. What is a claim could be context-sensitive, such as, </a:t>
            </a:r>
            <a:r>
              <a:rPr lang="en-US" sz="1800" i="1" dirty="0">
                <a:effectLst/>
                <a:latin typeface="Arial" panose="020B0604020202020204" pitchFamily="34" charset="0"/>
                <a:ea typeface="Arial" panose="020B0604020202020204" pitchFamily="34" charset="0"/>
              </a:rPr>
              <a:t>“over six million Americans had COVID-19 in January”</a:t>
            </a:r>
            <a:r>
              <a:rPr lang="en-US" sz="1800" dirty="0">
                <a:effectLst/>
                <a:latin typeface="Arial" panose="020B0604020202020204" pitchFamily="34" charset="0"/>
                <a:ea typeface="Arial" panose="020B0604020202020204" pitchFamily="34" charset="0"/>
              </a:rPr>
              <a:t>.</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Such claims exist even in the context of radiology reports, and naturally refer to sentences describing findings such as “pneumothorax” here. However, as they are specific to a given patient, it will be difficult to fact-check them by consulting external sources. Besides, since many of the findings refer to image content, fact-checking based on text alone will be insufficient.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 </a:t>
            </a:r>
          </a:p>
          <a:p>
            <a:r>
              <a:rPr lang="en-US" sz="1800" dirty="0">
                <a:effectLst/>
                <a:latin typeface="Arial" panose="020B0604020202020204" pitchFamily="34" charset="0"/>
                <a:ea typeface="Arial" panose="020B0604020202020204" pitchFamily="34" charset="0"/>
              </a:rPr>
              <a:t>This is our key idea in this paper, We are proposing to fact check a radiology report by using its  associated image.</a:t>
            </a:r>
            <a:r>
              <a:rPr lang="en-US" dirty="0">
                <a:effectLst/>
              </a:rPr>
              <a:t> </a:t>
            </a:r>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29</a:t>
            </a:fld>
            <a:endParaRPr lang="en-US"/>
          </a:p>
        </p:txBody>
      </p:sp>
    </p:spTree>
    <p:extLst>
      <p:ext uri="{BB962C8B-B14F-4D97-AF65-F5344CB8AC3E}">
        <p14:creationId xmlns:p14="http://schemas.microsoft.com/office/powerpoint/2010/main" val="138510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Since our idea is to fact-check based on image, we would want to see whether a sentence such as this is real, i.e. belongs in the report of an image such as this or is fake, i.e. describes a finding that is not present in the image. If we form a joint embedding space of images and text,  we expect to find the green sentence vectors to be closer to the image than the red sentence vectors.</a:t>
            </a:r>
          </a:p>
          <a:p>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30</a:t>
            </a:fld>
            <a:endParaRPr lang="en-US"/>
          </a:p>
        </p:txBody>
      </p:sp>
    </p:spTree>
    <p:extLst>
      <p:ext uri="{BB962C8B-B14F-4D97-AF65-F5344CB8AC3E}">
        <p14:creationId xmlns:p14="http://schemas.microsoft.com/office/powerpoint/2010/main" val="3774681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One such joint image-text embedding is the CLIP model for general images and their captions. Vision &amp; language transformer encodings of image and text are used to create a new joint image-text embedding using self-supervised contrastive learning.  The typical way in which CLIP is used nowadays is to directly take the image or text string as input, project it into the CLIP embedding space and find the nearest text or image vector using cosine similarity. </a:t>
            </a:r>
          </a:p>
          <a:p>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31</a:t>
            </a:fld>
            <a:endParaRPr lang="en-US"/>
          </a:p>
        </p:txBody>
      </p:sp>
    </p:spTree>
    <p:extLst>
      <p:ext uri="{BB962C8B-B14F-4D97-AF65-F5344CB8AC3E}">
        <p14:creationId xmlns:p14="http://schemas.microsoft.com/office/powerpoint/2010/main" val="2171272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However, the reality is that if we CLIP-encode real or fake sentences along with an image, their cosine similarities are very similar, and their joint embeddings are mushed close together like this. </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Our method basically creates a new joint image-text space in which these vectors can be better separated. Specifically, we transform the CLIP embedding vectors of images and sentences into a higher dimensional space by concatenating the vectors into pairs. Thus in this example, the 3 vectors of image and the two sentences actually project to only two points in the higher dimensional space and are hopefully farther apart in order to allow us to build a classifier that can separate them.</a:t>
            </a:r>
          </a:p>
          <a:p>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32</a:t>
            </a:fld>
            <a:endParaRPr lang="en-US"/>
          </a:p>
        </p:txBody>
      </p:sp>
    </p:spTree>
    <p:extLst>
      <p:ext uri="{BB962C8B-B14F-4D97-AF65-F5344CB8AC3E}">
        <p14:creationId xmlns:p14="http://schemas.microsoft.com/office/powerpoint/2010/main" val="39521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To train our fact-checking model,  given a dataset of sentence-image pairs (some real and some fake), we encode the sentences through CLIP producing a 512x1 vector, and the image is encoded through CLIP producing another 512x1 vector. The two vectors are concatenated to form a 1024x1 vector, which is then given the label associated with the sentence to train a simple SVM classifier with linear kernel. The classifier then learns to separate the real sentence-image pair from the fake sentence-image pairs.</a:t>
            </a:r>
          </a:p>
          <a:p>
            <a:endParaRPr lang="en-US" dirty="0">
              <a:cs typeface="Calibri"/>
            </a:endParaRPr>
          </a:p>
        </p:txBody>
      </p:sp>
      <p:sp>
        <p:nvSpPr>
          <p:cNvPr id="4" name="Slide Number Placeholder 3"/>
          <p:cNvSpPr>
            <a:spLocks noGrp="1"/>
          </p:cNvSpPr>
          <p:nvPr>
            <p:ph type="sldNum" sz="quarter" idx="5"/>
          </p:nvPr>
        </p:nvSpPr>
        <p:spPr/>
        <p:txBody>
          <a:bodyPr/>
          <a:lstStyle/>
          <a:p>
            <a:fld id="{1534D701-7A6E-ED46-B910-DDC1A4C81D3C}" type="slidenum">
              <a:rPr lang="en-US" smtClean="0"/>
              <a:t>33</a:t>
            </a:fld>
            <a:endParaRPr lang="en-US"/>
          </a:p>
        </p:txBody>
      </p:sp>
    </p:spTree>
    <p:extLst>
      <p:ext uri="{BB962C8B-B14F-4D97-AF65-F5344CB8AC3E}">
        <p14:creationId xmlns:p14="http://schemas.microsoft.com/office/powerpoint/2010/main" val="2419308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This model once trained can now become part of our report corrector. Given an AI-generated report, and the associated image, it extracts sentences from the report, pairs them with the image, and classifies them as real or fake. Any detected fake sentences would be removed from the AI report to produce a corrected report. </a:t>
            </a:r>
          </a:p>
          <a:p>
            <a:endParaRPr lang="en-US" dirty="0">
              <a:cs typeface="Calibri"/>
            </a:endParaRPr>
          </a:p>
        </p:txBody>
      </p:sp>
      <p:sp>
        <p:nvSpPr>
          <p:cNvPr id="4" name="Slide Number Placeholder 3"/>
          <p:cNvSpPr>
            <a:spLocks noGrp="1"/>
          </p:cNvSpPr>
          <p:nvPr>
            <p:ph type="sldNum" sz="quarter" idx="5"/>
          </p:nvPr>
        </p:nvSpPr>
        <p:spPr/>
        <p:txBody>
          <a:bodyPr/>
          <a:lstStyle/>
          <a:p>
            <a:fld id="{1534D701-7A6E-ED46-B910-DDC1A4C81D3C}" type="slidenum">
              <a:rPr lang="en-US" smtClean="0"/>
              <a:t>34</a:t>
            </a:fld>
            <a:endParaRPr lang="en-US"/>
          </a:p>
        </p:txBody>
      </p:sp>
    </p:spTree>
    <p:extLst>
      <p:ext uri="{BB962C8B-B14F-4D97-AF65-F5344CB8AC3E}">
        <p14:creationId xmlns:p14="http://schemas.microsoft.com/office/powerpoint/2010/main" val="2006436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Here is an original report associated with this imaging study showing frontal and lateral views.</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If we randomly remove a sentence such as this, we have a case of missed finding in the report produced by this perturbation. The finding we missed in this case is about the position of the chest tube.</a:t>
            </a:r>
          </a:p>
        </p:txBody>
      </p:sp>
      <p:sp>
        <p:nvSpPr>
          <p:cNvPr id="4" name="Slide Number Placeholder 3"/>
          <p:cNvSpPr>
            <a:spLocks noGrp="1"/>
          </p:cNvSpPr>
          <p:nvPr>
            <p:ph type="sldNum" sz="quarter" idx="5"/>
          </p:nvPr>
        </p:nvSpPr>
        <p:spPr/>
        <p:txBody>
          <a:bodyPr/>
          <a:lstStyle/>
          <a:p>
            <a:fld id="{1534D701-7A6E-ED46-B910-DDC1A4C81D3C}" type="slidenum">
              <a:rPr lang="en-US" smtClean="0"/>
              <a:t>35</a:t>
            </a:fld>
            <a:endParaRPr lang="en-US"/>
          </a:p>
        </p:txBody>
      </p:sp>
    </p:spTree>
    <p:extLst>
      <p:ext uri="{BB962C8B-B14F-4D97-AF65-F5344CB8AC3E}">
        <p14:creationId xmlns:p14="http://schemas.microsoft.com/office/powerpoint/2010/main" val="2081877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rial" panose="020B0604020202020204" pitchFamily="34" charset="0"/>
                <a:ea typeface="Arial" panose="020B0604020202020204" pitchFamily="34" charset="0"/>
              </a:rPr>
              <a:t>Next, we perturb the original report by  adding a new sentence found in some other report describing a non-overlapping finding of interstitial markings that is not present in our given image. This simulates a case of incorrect finding of the irrelevant type.</a:t>
            </a:r>
            <a:r>
              <a:rPr lang="en-US" dirty="0">
                <a:effectLst/>
              </a:rPr>
              <a:t> </a:t>
            </a:r>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36</a:t>
            </a:fld>
            <a:endParaRPr lang="en-US"/>
          </a:p>
        </p:txBody>
      </p:sp>
    </p:spTree>
    <p:extLst>
      <p:ext uri="{BB962C8B-B14F-4D97-AF65-F5344CB8AC3E}">
        <p14:creationId xmlns:p14="http://schemas.microsoft.com/office/powerpoint/2010/main" val="1431585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Next, we perturb the original report to reverse the polarity of a finding making the finding a positive occurrence instead of the negative occurrence reported. This simulates a different kind of incorrectness.</a:t>
            </a:r>
          </a:p>
        </p:txBody>
      </p:sp>
      <p:sp>
        <p:nvSpPr>
          <p:cNvPr id="4" name="Slide Number Placeholder 3"/>
          <p:cNvSpPr>
            <a:spLocks noGrp="1"/>
          </p:cNvSpPr>
          <p:nvPr>
            <p:ph type="sldNum" sz="quarter" idx="5"/>
          </p:nvPr>
        </p:nvSpPr>
        <p:spPr/>
        <p:txBody>
          <a:bodyPr/>
          <a:lstStyle/>
          <a:p>
            <a:fld id="{1534D701-7A6E-ED46-B910-DDC1A4C81D3C}" type="slidenum">
              <a:rPr lang="en-US" smtClean="0"/>
              <a:t>37</a:t>
            </a:fld>
            <a:endParaRPr lang="en-US"/>
          </a:p>
        </p:txBody>
      </p:sp>
    </p:spTree>
    <p:extLst>
      <p:ext uri="{BB962C8B-B14F-4D97-AF65-F5344CB8AC3E}">
        <p14:creationId xmlns:p14="http://schemas.microsoft.com/office/powerpoint/2010/main" val="4243039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Finally, we show here cases where combinations of perturbations are happening involving an exchange of findings. Here, a chest tube line finding is replaced with pleural effusion.</a:t>
            </a:r>
          </a:p>
        </p:txBody>
      </p:sp>
      <p:sp>
        <p:nvSpPr>
          <p:cNvPr id="4" name="Slide Number Placeholder 3"/>
          <p:cNvSpPr>
            <a:spLocks noGrp="1"/>
          </p:cNvSpPr>
          <p:nvPr>
            <p:ph type="sldNum" sz="quarter" idx="5"/>
          </p:nvPr>
        </p:nvSpPr>
        <p:spPr/>
        <p:txBody>
          <a:bodyPr/>
          <a:lstStyle/>
          <a:p>
            <a:fld id="{1534D701-7A6E-ED46-B910-DDC1A4C81D3C}" type="slidenum">
              <a:rPr lang="en-US" smtClean="0"/>
              <a:t>38</a:t>
            </a:fld>
            <a:endParaRPr lang="en-US"/>
          </a:p>
        </p:txBody>
      </p:sp>
    </p:spTree>
    <p:extLst>
      <p:ext uri="{BB962C8B-B14F-4D97-AF65-F5344CB8AC3E}">
        <p14:creationId xmlns:p14="http://schemas.microsoft.com/office/powerpoint/2010/main" val="190561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We now present some experimental results using this synthetic dataset generated to train the classifier. The raw data came from a popular Kaggle chest X-ray collection of Indiana reports and images. The findings associated with the sentences of the reports was provided courtesy of IBM Research from their earlier work.</a:t>
            </a:r>
          </a:p>
          <a:p>
            <a:pPr marL="0" marR="0">
              <a:lnSpc>
                <a:spcPct val="115000"/>
              </a:lnSpc>
              <a:spcBef>
                <a:spcPts val="0"/>
              </a:spcBef>
              <a:spcAft>
                <a:spcPts val="0"/>
              </a:spcAft>
            </a:pPr>
            <a:r>
              <a:rPr lang="en-US" sz="1800" dirty="0">
                <a:effectLst/>
                <a:latin typeface="Arial" panose="020B0604020202020204" pitchFamily="34" charset="0"/>
                <a:ea typeface="Arial" panose="020B0604020202020204" pitchFamily="34" charset="0"/>
              </a:rPr>
              <a:t>From the original 2557 unique reports coming from 1786 patients, we generated 4 times as many fake reports with the incidence distribution of errors of each finding case ranging from 17-38% as shown.  </a:t>
            </a:r>
          </a:p>
          <a:p>
            <a:pPr algn="l"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1534D701-7A6E-ED46-B910-DDC1A4C81D3C}" type="slidenum">
              <a:rPr lang="en-US" smtClean="0"/>
              <a:t>39</a:t>
            </a:fld>
            <a:endParaRPr lang="en-US"/>
          </a:p>
        </p:txBody>
      </p:sp>
    </p:spTree>
    <p:extLst>
      <p:ext uri="{BB962C8B-B14F-4D97-AF65-F5344CB8AC3E}">
        <p14:creationId xmlns:p14="http://schemas.microsoft.com/office/powerpoint/2010/main" val="3376770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rPr>
              <a:t>To train the classifier, we divided the dataset using a 60-20-20 split at the patient level leaving non-overlapping patients in train, test and hold out dataset. The holdout dataset was used to evaluate report quality. About 25,535 sentence-image pairs were generated from the synthetic report dataset.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Arial" panose="020B0604020202020204" pitchFamily="34" charset="0"/>
                <a:ea typeface="Arial" panose="020B0604020202020204" pitchFamily="34" charset="0"/>
              </a:rPr>
              <a:t>Our first result is on classification accuracy of the Real versus Fake classification. Using the linear SVM with a threshold of 0.5, we get the performance as shown in this table.  From the Real and Fake classes identified, we broke down the results for the sentence-image pairs based on the provenance of their perturbation operation. As can be seen, added findings were more easily recognized as fake but the missing findings also got recognized at about 80% accuracy. The lowest performance was seen for the negated cases in reverse findings, possibly because of annotation errors for negations. </a:t>
            </a:r>
          </a:p>
          <a:p>
            <a:pPr algn="l" rtl="0" fontAlgn="base">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534D701-7A6E-ED46-B910-DDC1A4C81D3C}" type="slidenum">
              <a:rPr lang="en-US" smtClean="0"/>
              <a:t>40</a:t>
            </a:fld>
            <a:endParaRPr lang="en-US"/>
          </a:p>
        </p:txBody>
      </p:sp>
    </p:spTree>
    <p:extLst>
      <p:ext uri="{BB962C8B-B14F-4D97-AF65-F5344CB8AC3E}">
        <p14:creationId xmlns:p14="http://schemas.microsoft.com/office/powerpoint/2010/main" val="27434685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keyword search versus </a:t>
            </a:r>
            <a:r>
              <a:rPr lang="en-US" dirty="0" err="1"/>
              <a:t>ChatGPT</a:t>
            </a:r>
            <a:r>
              <a:rPr lang="en-US" dirty="0"/>
              <a:t> – cost-wise10 times as much</a:t>
            </a:r>
          </a:p>
        </p:txBody>
      </p:sp>
      <p:sp>
        <p:nvSpPr>
          <p:cNvPr id="4" name="Slide Number Placeholder 3"/>
          <p:cNvSpPr>
            <a:spLocks noGrp="1"/>
          </p:cNvSpPr>
          <p:nvPr>
            <p:ph type="sldNum" sz="quarter" idx="5"/>
          </p:nvPr>
        </p:nvSpPr>
        <p:spPr/>
        <p:txBody>
          <a:bodyPr/>
          <a:lstStyle/>
          <a:p>
            <a:fld id="{0B5C5D36-CFF3-4DEB-A090-8A4E77F7CA81}" type="slidenum">
              <a:rPr lang="en-US" smtClean="0"/>
              <a:t>43</a:t>
            </a:fld>
            <a:endParaRPr lang="en-US" dirty="0"/>
          </a:p>
        </p:txBody>
      </p:sp>
    </p:spTree>
    <p:extLst>
      <p:ext uri="{BB962C8B-B14F-4D97-AF65-F5344CB8AC3E}">
        <p14:creationId xmlns:p14="http://schemas.microsoft.com/office/powerpoint/2010/main" val="2476787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Spurious correlations as </a:t>
            </a:r>
            <a:r>
              <a:rPr lang="en-US" sz="1200" dirty="0">
                <a:effectLst/>
                <a:latin typeface="LinLibertineT"/>
              </a:rPr>
              <a:t>statistical correlations between features and labels with predictive power on the training distribution but not on the test distribution.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LinLibertineT"/>
              </a:rPr>
              <a:t>Models learn these spurious correlations largely because the foundation model training and adaptation data exhibit these biases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LinLibertineT"/>
            </a:endParaRPr>
          </a:p>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44</a:t>
            </a:fld>
            <a:endParaRPr lang="en-US" dirty="0"/>
          </a:p>
        </p:txBody>
      </p:sp>
    </p:spTree>
    <p:extLst>
      <p:ext uri="{BB962C8B-B14F-4D97-AF65-F5344CB8AC3E}">
        <p14:creationId xmlns:p14="http://schemas.microsoft.com/office/powerpoint/2010/main" val="11528020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models are trained on an enormous quantity of data from the wild, and not all of that </a:t>
            </a:r>
          </a:p>
        </p:txBody>
      </p:sp>
      <p:sp>
        <p:nvSpPr>
          <p:cNvPr id="4" name="Slide Number Placeholder 3"/>
          <p:cNvSpPr>
            <a:spLocks noGrp="1"/>
          </p:cNvSpPr>
          <p:nvPr>
            <p:ph type="sldNum" sz="quarter" idx="5"/>
          </p:nvPr>
        </p:nvSpPr>
        <p:spPr/>
        <p:txBody>
          <a:bodyPr/>
          <a:lstStyle/>
          <a:p>
            <a:fld id="{0B5C5D36-CFF3-4DEB-A090-8A4E77F7CA81}" type="slidenum">
              <a:rPr lang="en-US" smtClean="0"/>
              <a:t>45</a:t>
            </a:fld>
            <a:endParaRPr lang="en-US" dirty="0"/>
          </a:p>
        </p:txBody>
      </p:sp>
    </p:spTree>
    <p:extLst>
      <p:ext uri="{BB962C8B-B14F-4D97-AF65-F5344CB8AC3E}">
        <p14:creationId xmlns:p14="http://schemas.microsoft.com/office/powerpoint/2010/main" val="1871300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685982" rtl="0" eaLnBrk="1" fontAlgn="auto" latinLnBrk="0" hangingPunct="0">
              <a:lnSpc>
                <a:spcPct val="100000"/>
              </a:lnSpc>
              <a:spcBef>
                <a:spcPts val="0"/>
              </a:spcBef>
              <a:spcAft>
                <a:spcPts val="0"/>
              </a:spcAft>
              <a:buClrTx/>
              <a:buSzTx/>
              <a:buFontTx/>
              <a:buNone/>
              <a:tabLst/>
              <a:defRPr/>
            </a:pPr>
            <a:fld id="{7D8317EB-99AF-4CAA-ADE4-8E8100A834CD}" type="slidenum">
              <a:rPr kumimoji="0" lang="en-US" sz="1300" b="0" i="0" u="none" strike="noStrike" kern="0" cap="none" spc="0" normalizeH="0" baseline="0" noProof="0" smtClean="0">
                <a:ln>
                  <a:noFill/>
                </a:ln>
                <a:solidFill>
                  <a:srgbClr val="FFFFFF"/>
                </a:solidFill>
                <a:effectLst/>
                <a:uLnTx/>
                <a:uFillTx/>
                <a:latin typeface="IBM Plex Sans Medium"/>
                <a:ea typeface="+mn-ea"/>
                <a:cs typeface="+mn-cs"/>
                <a:sym typeface="IBM Plex Sans Medium"/>
              </a:rPr>
              <a:pPr marL="0" marR="0" lvl="0" indent="0" algn="l" defTabSz="685982" rtl="0" eaLnBrk="1" fontAlgn="auto" latinLnBrk="0" hangingPunct="0">
                <a:lnSpc>
                  <a:spcPct val="100000"/>
                </a:lnSpc>
                <a:spcBef>
                  <a:spcPts val="0"/>
                </a:spcBef>
                <a:spcAft>
                  <a:spcPts val="0"/>
                </a:spcAft>
                <a:buClrTx/>
                <a:buSzTx/>
                <a:buFontTx/>
                <a:buNone/>
                <a:tabLst/>
                <a:defRPr/>
              </a:pPr>
              <a:t>48</a:t>
            </a:fld>
            <a:endParaRPr kumimoji="0" lang="en-US" sz="1300" b="0" i="0" u="none" strike="noStrike" kern="0" cap="none" spc="0" normalizeH="0" baseline="0" noProof="0">
              <a:ln>
                <a:noFill/>
              </a:ln>
              <a:solidFill>
                <a:srgbClr val="FFFFFF"/>
              </a:solidFill>
              <a:effectLst/>
              <a:uLnTx/>
              <a:uFillTx/>
              <a:latin typeface="IBM Plex Sans Medium"/>
              <a:ea typeface="+mn-ea"/>
              <a:cs typeface="+mn-cs"/>
              <a:sym typeface="IBM Plex Sans Medium"/>
            </a:endParaRPr>
          </a:p>
        </p:txBody>
      </p:sp>
    </p:spTree>
    <p:extLst>
      <p:ext uri="{BB962C8B-B14F-4D97-AF65-F5344CB8AC3E}">
        <p14:creationId xmlns:p14="http://schemas.microsoft.com/office/powerpoint/2010/main" val="1830285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LinLibertineT"/>
              </a:rPr>
              <a:t> 2017 influence operation that originated in Russia and targeted Americans was $12.2 million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LinLibertineT"/>
              </a:rPr>
              <a:t>[</a:t>
            </a:r>
            <a:r>
              <a:rPr lang="en-US" sz="1200" dirty="0" err="1">
                <a:solidFill>
                  <a:srgbClr val="00007F"/>
                </a:solidFill>
                <a:effectLst/>
                <a:latin typeface="LinLibertineT"/>
              </a:rPr>
              <a:t>DiResta</a:t>
            </a:r>
            <a:r>
              <a:rPr lang="en-US" sz="1200" dirty="0">
                <a:solidFill>
                  <a:srgbClr val="00007F"/>
                </a:solidFill>
                <a:effectLst/>
                <a:latin typeface="LinLibertineT"/>
              </a:rPr>
              <a:t> et al. 2018</a:t>
            </a:r>
            <a:r>
              <a:rPr lang="en-US" sz="1200" dirty="0">
                <a:effectLst/>
                <a:latin typeface="LinLibertineT"/>
              </a:rPr>
              <a:t>]. More recently, individuals in Russia paid $75-$200 per article to American freelancers as part of a disinformation campaign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LinLibertineT"/>
              </a:rPr>
              <a:t>Easy curation of  </a:t>
            </a:r>
            <a:r>
              <a:rPr lang="en-US" sz="1200" dirty="0" err="1">
                <a:effectLst/>
                <a:latin typeface="LinLibertineT"/>
              </a:rPr>
              <a:t>ChatGPT</a:t>
            </a:r>
            <a:r>
              <a:rPr lang="en-US" sz="1200" dirty="0">
                <a:effectLst/>
                <a:latin typeface="LinLibertineT"/>
              </a:rPr>
              <a:t> output than to hire content creators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LinLibertineT"/>
              </a:rPr>
              <a:t>arms race” between harmful content generators and detectors. </a:t>
            </a:r>
            <a:endParaRPr lang="en-US" sz="1050" dirty="0"/>
          </a:p>
          <a:p>
            <a:endParaRPr lang="en-US" dirty="0"/>
          </a:p>
        </p:txBody>
      </p:sp>
      <p:sp>
        <p:nvSpPr>
          <p:cNvPr id="4" name="Slide Number Placeholder 3"/>
          <p:cNvSpPr>
            <a:spLocks noGrp="1"/>
          </p:cNvSpPr>
          <p:nvPr>
            <p:ph type="sldNum" sz="quarter" idx="5"/>
          </p:nvPr>
        </p:nvSpPr>
        <p:spPr/>
        <p:txBody>
          <a:bodyPr/>
          <a:lstStyle/>
          <a:p>
            <a:fld id="{0B5C5D36-CFF3-4DEB-A090-8A4E77F7CA81}" type="slidenum">
              <a:rPr lang="en-US" smtClean="0"/>
              <a:t>50</a:t>
            </a:fld>
            <a:endParaRPr lang="en-US" dirty="0"/>
          </a:p>
        </p:txBody>
      </p:sp>
    </p:spTree>
    <p:extLst>
      <p:ext uri="{BB962C8B-B14F-4D97-AF65-F5344CB8AC3E}">
        <p14:creationId xmlns:p14="http://schemas.microsoft.com/office/powerpoint/2010/main" val="1223508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atin typeface="Palatino Linotype"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latin typeface="Palatino Linotype"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Palatino Linotype"/>
                <a:cs typeface="Palatino Linotype"/>
              </a:defRPr>
            </a:lvl1pPr>
          </a:lstStyle>
          <a:p>
            <a:fld id="{24944AE2-B188-384B-8154-8FFBAFEB88BD}" type="datetime1">
              <a:rPr lang="en-US" smtClean="0"/>
              <a:pPr/>
              <a:t>3/13/24</a:t>
            </a:fld>
            <a:endParaRPr lang="en-US" dirty="0"/>
          </a:p>
        </p:txBody>
      </p:sp>
      <p:sp>
        <p:nvSpPr>
          <p:cNvPr id="5" name="Footer Placeholder 4"/>
          <p:cNvSpPr>
            <a:spLocks noGrp="1"/>
          </p:cNvSpPr>
          <p:nvPr>
            <p:ph type="ftr" sz="quarter" idx="11"/>
          </p:nvPr>
        </p:nvSpPr>
        <p:spPr/>
        <p:txBody>
          <a:bodyPr/>
          <a:lstStyle>
            <a:lvl1pPr>
              <a:defRPr>
                <a:latin typeface="Palatino Linotype"/>
                <a:cs typeface="Palatino Linotype"/>
              </a:defRPr>
            </a:lvl1pPr>
          </a:lstStyle>
          <a:p>
            <a:endParaRPr lang="en-US" dirty="0"/>
          </a:p>
        </p:txBody>
      </p:sp>
      <p:sp>
        <p:nvSpPr>
          <p:cNvPr id="6" name="Slide Number Placeholder 5"/>
          <p:cNvSpPr>
            <a:spLocks noGrp="1"/>
          </p:cNvSpPr>
          <p:nvPr>
            <p:ph type="sldNum" sz="quarter" idx="12"/>
          </p:nvPr>
        </p:nvSpPr>
        <p:spPr>
          <a:xfrm>
            <a:off x="1600200" y="4800600"/>
            <a:ext cx="1066800" cy="246888"/>
          </a:xfrm>
        </p:spPr>
        <p:txBody>
          <a:bodyPr/>
          <a:lstStyle>
            <a:lvl1pPr>
              <a:defRPr>
                <a:solidFill>
                  <a:srgbClr val="000000"/>
                </a:solidFill>
                <a:latin typeface="Palatino Linotype"/>
                <a:cs typeface="Palatino Linotype"/>
              </a:defRPr>
            </a:lvl1pPr>
          </a:lstStyle>
          <a:p>
            <a:fld id="{1D19F164-13C8-4055-860F-DBBC07774AD2}" type="slidenum">
              <a:rPr lang="en-US" smtClean="0"/>
              <a:pPr/>
              <a:t>‹#›</a:t>
            </a:fld>
            <a:endParaRPr lang="en-US" dirty="0"/>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742950"/>
          </a:xfrm>
        </p:spPr>
        <p:txBody>
          <a:bodyPr/>
          <a:lstStyle>
            <a:lvl1pPr>
              <a:defRPr>
                <a:solidFill>
                  <a:srgbClr val="A60002"/>
                </a:solidFill>
              </a:defRPr>
            </a:lvl1pPr>
          </a:lstStyle>
          <a:p>
            <a:r>
              <a:rPr lang="en-US" dirty="0"/>
              <a:t>Click to edit Master title style</a:t>
            </a:r>
          </a:p>
        </p:txBody>
      </p:sp>
      <p:sp>
        <p:nvSpPr>
          <p:cNvPr id="3" name="Content Placeholder 2"/>
          <p:cNvSpPr>
            <a:spLocks noGrp="1"/>
          </p:cNvSpPr>
          <p:nvPr>
            <p:ph idx="1"/>
          </p:nvPr>
        </p:nvSpPr>
        <p:spPr>
          <a:xfrm>
            <a:off x="457200" y="971550"/>
            <a:ext cx="8229600" cy="3657600"/>
          </a:xfr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sz="1200">
                <a:latin typeface="Palatino Linotype"/>
                <a:cs typeface="Palatino Linotype"/>
              </a:defRPr>
            </a:lvl1pPr>
          </a:lstStyle>
          <a:p>
            <a:fld id="{AA768B10-FDCF-E443-BA7B-5642F19F5DF2}" type="datetime1">
              <a:rPr lang="en-US" smtClean="0"/>
              <a:pPr/>
              <a:t>3/13/24</a:t>
            </a:fld>
            <a:endParaRPr lang="en-US" dirty="0"/>
          </a:p>
        </p:txBody>
      </p:sp>
      <p:sp>
        <p:nvSpPr>
          <p:cNvPr id="5" name="Footer Placeholder 4"/>
          <p:cNvSpPr>
            <a:spLocks noGrp="1"/>
          </p:cNvSpPr>
          <p:nvPr>
            <p:ph type="ftr" sz="quarter" idx="11"/>
          </p:nvPr>
        </p:nvSpPr>
        <p:spPr/>
        <p:txBody>
          <a:bodyPr/>
          <a:lstStyle>
            <a:lvl1pPr>
              <a:defRPr sz="1200">
                <a:latin typeface="Palatino Linotype"/>
                <a:cs typeface="Palatino Linotype"/>
              </a:defRPr>
            </a:lvl1p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FE984-0FAE-F548-B8D9-8FA000FCE429}" type="datetime1">
              <a:rPr lang="en-US" smtClean="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57CBA8-23E1-0B4B-BE91-C932665F5F85}" type="datetime1">
              <a:rPr lang="en-US" smtClean="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F22A0B-9CB2-A041-A5B0-4404D15D601C}" type="datetime1">
              <a:rPr lang="en-US" smtClean="0"/>
              <a:t>3/13/24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19F164-13C8-4055-860F-DBBC07774AD2}" type="slidenum">
              <a:rPr lang="en-US" smtClean="0"/>
              <a:t>‹#›</a:t>
            </a:fld>
            <a:endParaRPr lang="en-US" dirty="0"/>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ED10AA-465F-8A4E-A7D7-77342A11EEF5}" type="datetime1">
              <a:rPr lang="en-US" smtClean="0"/>
              <a:t>3/13/24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58940A-6388-2742-BD47-E10BE842F427}" type="datetime1">
              <a:rPr lang="en-US" smtClean="0"/>
              <a:t>3/13/24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19F164-13C8-4055-860F-DBBC07774AD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1B6C0E-96A5-2B49-94D1-C081C0D8EC35}" type="datetime1">
              <a:rPr lang="en-US" smtClean="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BA1CBF-A987-4A45-9C72-786D169712A1}" type="datetime1">
              <a:rPr lang="en-US" smtClean="0"/>
              <a:t>3/13/24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55C3C8-6DDF-A941-9372-36C64543A974}" type="datetime1">
              <a:rPr lang="en-US" smtClean="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60BCBB-E50E-4843-A38D-900AC28F4A3D}" type="datetime1">
              <a:rPr lang="en-US" smtClean="0"/>
              <a:t>3/13/24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19F164-13C8-4055-860F-DBBC07774AD2}"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ith Title Onl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327AB37-544C-1623-C819-DFD3EAA24247}"/>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chemeClr val="tx1">
                    <a:lumMod val="50000"/>
                    <a:lumOff val="50000"/>
                  </a:schemeClr>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
        <p:nvSpPr>
          <p:cNvPr id="6" name="Rectangle 5">
            <a:extLst>
              <a:ext uri="{FF2B5EF4-FFF2-40B4-BE49-F238E27FC236}">
                <a16:creationId xmlns:a16="http://schemas.microsoft.com/office/drawing/2014/main" id="{A310CEB4-55AE-4E93-4CBE-C27B434E4B56}"/>
              </a:ext>
            </a:extLst>
          </p:cNvPr>
          <p:cNvSpPr/>
          <p:nvPr userDrawn="1"/>
        </p:nvSpPr>
        <p:spPr>
          <a:xfrm>
            <a:off x="-1" y="1"/>
            <a:ext cx="9144001" cy="617219"/>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8" name="Title Placeholder 1">
            <a:extLst>
              <a:ext uri="{FF2B5EF4-FFF2-40B4-BE49-F238E27FC236}">
                <a16:creationId xmlns:a16="http://schemas.microsoft.com/office/drawing/2014/main" id="{A3F2964C-40A3-6A0B-19F1-24D4C7DDE324}"/>
              </a:ext>
            </a:extLst>
          </p:cNvPr>
          <p:cNvSpPr>
            <a:spLocks noGrp="1"/>
          </p:cNvSpPr>
          <p:nvPr>
            <p:ph type="title"/>
          </p:nvPr>
        </p:nvSpPr>
        <p:spPr>
          <a:xfrm>
            <a:off x="297951" y="79875"/>
            <a:ext cx="8072615" cy="484006"/>
          </a:xfrm>
          <a:prstGeom prst="rect">
            <a:avLst/>
          </a:prstGeom>
        </p:spPr>
        <p:txBody>
          <a:bodyPr vert="horz" lIns="91440" tIns="45720" rIns="91440" bIns="45720" rtlCol="0" anchor="ctr">
            <a:normAutofit/>
          </a:bodyPr>
          <a:lstStyle/>
          <a:p>
            <a:r>
              <a:rPr lang="en-US" dirty="0"/>
              <a:t>Click to edit Master title style</a:t>
            </a:r>
          </a:p>
        </p:txBody>
      </p:sp>
      <p:sp>
        <p:nvSpPr>
          <p:cNvPr id="9" name="Rectangle 8">
            <a:extLst>
              <a:ext uri="{FF2B5EF4-FFF2-40B4-BE49-F238E27FC236}">
                <a16:creationId xmlns:a16="http://schemas.microsoft.com/office/drawing/2014/main" id="{CA845462-6052-58B9-1EDF-D6DAA50E0F68}"/>
              </a:ext>
            </a:extLst>
          </p:cNvPr>
          <p:cNvSpPr/>
          <p:nvPr userDrawn="1"/>
        </p:nvSpPr>
        <p:spPr>
          <a:xfrm>
            <a:off x="-2" y="1"/>
            <a:ext cx="83822" cy="617220"/>
          </a:xfrm>
          <a:prstGeom prst="rect">
            <a:avLst/>
          </a:prstGeom>
          <a:solidFill>
            <a:srgbClr val="E22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51482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Gray 100_2">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F351096-2ADB-AE4C-833B-1271F3B8202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12788" y="4313853"/>
            <a:ext cx="686250" cy="640080"/>
          </a:xfrm>
          <a:prstGeom prst="rect">
            <a:avLst/>
          </a:prstGeom>
        </p:spPr>
      </p:pic>
      <p:sp>
        <p:nvSpPr>
          <p:cNvPr id="7"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chemeClr val="bg1"/>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8"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chemeClr val="bg1"/>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6" name="TextBox 5">
            <a:extLst>
              <a:ext uri="{FF2B5EF4-FFF2-40B4-BE49-F238E27FC236}">
                <a16:creationId xmlns:a16="http://schemas.microsoft.com/office/drawing/2014/main" id="{E70C08BA-566E-FF40-8171-4AD7C7D519D2}"/>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bg1"/>
                </a:solidFill>
                <a:latin typeface="IBM Plex Sans" panose="020B0503050203000203" pitchFamily="34" charset="0"/>
                <a:ea typeface="+mn-ea"/>
                <a:cs typeface="+mn-cs"/>
              </a:rPr>
              <a:t>© 2021 IBM Corporation</a:t>
            </a:r>
          </a:p>
        </p:txBody>
      </p:sp>
    </p:spTree>
    <p:extLst>
      <p:ext uri="{BB962C8B-B14F-4D97-AF65-F5344CB8AC3E}">
        <p14:creationId xmlns:p14="http://schemas.microsoft.com/office/powerpoint/2010/main" val="213362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Slide, Teal 10">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3F3415-6798-C644-90F5-1BCC2283114C}"/>
              </a:ext>
            </a:extLst>
          </p:cNvPr>
          <p:cNvSpPr/>
          <p:nvPr userDrawn="1"/>
        </p:nvSpPr>
        <p:spPr bwMode="auto">
          <a:xfrm>
            <a:off x="0" y="3857898"/>
            <a:ext cx="9144000" cy="1285603"/>
          </a:xfrm>
          <a:prstGeom prst="rect">
            <a:avLst/>
          </a:prstGeom>
          <a:solidFill>
            <a:schemeClr val="bg1"/>
          </a:solidFill>
          <a:ln w="19050">
            <a:solidFill>
              <a:schemeClr val="bg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9" name="Picture 8">
            <a:extLst>
              <a:ext uri="{FF2B5EF4-FFF2-40B4-BE49-F238E27FC236}">
                <a16:creationId xmlns:a16="http://schemas.microsoft.com/office/drawing/2014/main" id="{9A6422B2-D1BB-E04C-888B-B613124FD75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12788" y="4313853"/>
            <a:ext cx="686250" cy="640080"/>
          </a:xfrm>
          <a:prstGeom prst="rect">
            <a:avLst/>
          </a:prstGeom>
        </p:spPr>
      </p:pic>
      <p:sp>
        <p:nvSpPr>
          <p:cNvPr id="3" name="TextBox 2">
            <a:extLst>
              <a:ext uri="{FF2B5EF4-FFF2-40B4-BE49-F238E27FC236}">
                <a16:creationId xmlns:a16="http://schemas.microsoft.com/office/drawing/2014/main" id="{9978BE99-45FC-3645-ACB2-43028B0095FE}"/>
              </a:ext>
            </a:extLst>
          </p:cNvPr>
          <p:cNvSpPr txBox="1"/>
          <p:nvPr userDrawn="1"/>
        </p:nvSpPr>
        <p:spPr>
          <a:xfrm>
            <a:off x="1840833" y="3501189"/>
            <a:ext cx="184731" cy="307777"/>
          </a:xfrm>
          <a:prstGeom prst="rect">
            <a:avLst/>
          </a:prstGeom>
          <a:noFill/>
        </p:spPr>
        <p:txBody>
          <a:bodyPr wrap="none" rtlCol="0">
            <a:spAutoFit/>
          </a:bodyPr>
          <a:lstStyle/>
          <a:p>
            <a:pPr algn="l"/>
            <a:endParaRPr lang="en-US" sz="1400" dirty="0">
              <a:solidFill>
                <a:schemeClr val="bg1"/>
              </a:solidFill>
              <a:latin typeface="IBM Plex Sans" charset="0"/>
              <a:ea typeface="IBM Plex Sans" charset="0"/>
              <a:cs typeface="IBM Plex Sans" charset="0"/>
            </a:endParaRPr>
          </a:p>
        </p:txBody>
      </p:sp>
      <p:sp>
        <p:nvSpPr>
          <p:cNvPr id="8"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rgbClr val="000000"/>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0"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rgbClr val="000000"/>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11" name="TextBox 10">
            <a:extLst>
              <a:ext uri="{FF2B5EF4-FFF2-40B4-BE49-F238E27FC236}">
                <a16:creationId xmlns:a16="http://schemas.microsoft.com/office/drawing/2014/main" id="{BDCE27C4-80C7-7641-8B12-341C5512BE51}"/>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tx2"/>
                </a:solidFill>
                <a:latin typeface="IBM Plex Sans" panose="020B0503050203000203" pitchFamily="34" charset="0"/>
                <a:ea typeface="+mn-ea"/>
                <a:cs typeface="+mn-cs"/>
              </a:rPr>
              <a:t>© 2021 IBM Corporation</a:t>
            </a:r>
          </a:p>
        </p:txBody>
      </p:sp>
    </p:spTree>
    <p:extLst>
      <p:ext uri="{BB962C8B-B14F-4D97-AF65-F5344CB8AC3E}">
        <p14:creationId xmlns:p14="http://schemas.microsoft.com/office/powerpoint/2010/main" val="3744358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Slide, Gradient 1">
    <p:bg>
      <p:bgPr>
        <a:gradFill flip="none" rotWithShape="1">
          <a:gsLst>
            <a:gs pos="2000">
              <a:schemeClr val="accent1"/>
            </a:gs>
            <a:gs pos="100000">
              <a:schemeClr val="accent5"/>
            </a:gs>
          </a:gsLst>
          <a:lin ang="2700000" scaled="1"/>
          <a:tileRect/>
        </a:gradFill>
        <a:effectLst/>
      </p:bgPr>
    </p:bg>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rgbClr val="000000"/>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0"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rgbClr val="000000"/>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2" name="Rectangle 1">
            <a:extLst>
              <a:ext uri="{FF2B5EF4-FFF2-40B4-BE49-F238E27FC236}">
                <a16:creationId xmlns:a16="http://schemas.microsoft.com/office/drawing/2014/main" id="{2EB3A7EF-E267-FE4A-A951-6281B7ED70CD}"/>
              </a:ext>
            </a:extLst>
          </p:cNvPr>
          <p:cNvSpPr/>
          <p:nvPr userDrawn="1"/>
        </p:nvSpPr>
        <p:spPr bwMode="auto">
          <a:xfrm>
            <a:off x="8836366" y="4833258"/>
            <a:ext cx="82412" cy="72070"/>
          </a:xfrm>
          <a:prstGeom prst="rect">
            <a:avLst/>
          </a:prstGeom>
          <a:solidFill>
            <a:schemeClr val="accent5"/>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11" name="Picture 10">
            <a:extLst>
              <a:ext uri="{FF2B5EF4-FFF2-40B4-BE49-F238E27FC236}">
                <a16:creationId xmlns:a16="http://schemas.microsoft.com/office/drawing/2014/main" id="{8156E00F-8CD5-6848-AA38-ED4C8DE6FCC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16780" y="4316566"/>
            <a:ext cx="686250" cy="640080"/>
          </a:xfrm>
          <a:prstGeom prst="rect">
            <a:avLst/>
          </a:prstGeom>
        </p:spPr>
      </p:pic>
    </p:spTree>
    <p:extLst>
      <p:ext uri="{BB962C8B-B14F-4D97-AF65-F5344CB8AC3E}">
        <p14:creationId xmlns:p14="http://schemas.microsoft.com/office/powerpoint/2010/main" val="866169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Slide, Gradient 2">
    <p:bg>
      <p:bgPr>
        <a:gradFill flip="none" rotWithShape="1">
          <a:gsLst>
            <a:gs pos="0">
              <a:schemeClr val="accent2"/>
            </a:gs>
            <a:gs pos="99000">
              <a:schemeClr val="accent3"/>
            </a:gs>
          </a:gsLst>
          <a:lin ang="1350000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A659D5-134D-1D4A-A9FD-6EB123EB886E}"/>
              </a:ext>
            </a:extLst>
          </p:cNvPr>
          <p:cNvSpPr/>
          <p:nvPr userDrawn="1"/>
        </p:nvSpPr>
        <p:spPr bwMode="auto">
          <a:xfrm>
            <a:off x="8822172" y="4825390"/>
            <a:ext cx="94147" cy="90713"/>
          </a:xfrm>
          <a:prstGeom prst="rect">
            <a:avLst/>
          </a:prstGeom>
          <a:solidFill>
            <a:schemeClr val="accent2"/>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11" name="Picture 10">
            <a:extLst>
              <a:ext uri="{FF2B5EF4-FFF2-40B4-BE49-F238E27FC236}">
                <a16:creationId xmlns:a16="http://schemas.microsoft.com/office/drawing/2014/main" id="{D4027DD9-942C-5541-A30E-CB9BB814415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13238" y="4313853"/>
            <a:ext cx="686250" cy="640080"/>
          </a:xfrm>
          <a:prstGeom prst="rect">
            <a:avLst/>
          </a:prstGeom>
        </p:spPr>
      </p:pic>
      <p:sp>
        <p:nvSpPr>
          <p:cNvPr id="6"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chemeClr val="bg1"/>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0"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chemeClr val="bg1"/>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7" name="TextBox 6">
            <a:extLst>
              <a:ext uri="{FF2B5EF4-FFF2-40B4-BE49-F238E27FC236}">
                <a16:creationId xmlns:a16="http://schemas.microsoft.com/office/drawing/2014/main" id="{1D57DF03-3E28-9244-887E-CE0FDD31BF45}"/>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bg1"/>
                </a:solidFill>
                <a:latin typeface="IBM Plex Sans" panose="020B0503050203000203" pitchFamily="34" charset="0"/>
                <a:ea typeface="+mn-ea"/>
                <a:cs typeface="+mn-cs"/>
              </a:rPr>
              <a:t>© 2021 IBM Corporation</a:t>
            </a:r>
          </a:p>
        </p:txBody>
      </p:sp>
    </p:spTree>
    <p:extLst>
      <p:ext uri="{BB962C8B-B14F-4D97-AF65-F5344CB8AC3E}">
        <p14:creationId xmlns:p14="http://schemas.microsoft.com/office/powerpoint/2010/main" val="65781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Slide, Ima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18F4E5-D652-1F49-872D-C5D855A37177}"/>
              </a:ext>
            </a:extLst>
          </p:cNvPr>
          <p:cNvSpPr/>
          <p:nvPr userDrawn="1"/>
        </p:nvSpPr>
        <p:spPr bwMode="auto">
          <a:xfrm>
            <a:off x="8695216" y="4628100"/>
            <a:ext cx="448785" cy="515402"/>
          </a:xfrm>
          <a:prstGeom prst="rect">
            <a:avLst/>
          </a:prstGeom>
          <a:solidFill>
            <a:schemeClr val="bg1"/>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7" name="Picture 6">
            <a:extLst>
              <a:ext uri="{FF2B5EF4-FFF2-40B4-BE49-F238E27FC236}">
                <a16:creationId xmlns:a16="http://schemas.microsoft.com/office/drawing/2014/main" id="{7CCB101D-E7B1-AF4C-B337-D6A7ABFC742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12788" y="4313853"/>
            <a:ext cx="686250" cy="640080"/>
          </a:xfrm>
          <a:prstGeom prst="rect">
            <a:avLst/>
          </a:prstGeom>
        </p:spPr>
      </p:pic>
      <p:pic>
        <p:nvPicPr>
          <p:cNvPr id="9" name="Picture 8">
            <a:extLst>
              <a:ext uri="{FF2B5EF4-FFF2-40B4-BE49-F238E27FC236}">
                <a16:creationId xmlns:a16="http://schemas.microsoft.com/office/drawing/2014/main" id="{101976AB-98DC-6E46-AF3B-0CC982CCA7DB}"/>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0" y="1"/>
            <a:ext cx="9144000" cy="3209925"/>
          </a:xfrm>
          <a:prstGeom prst="rect">
            <a:avLst/>
          </a:prstGeom>
        </p:spPr>
      </p:pic>
      <p:sp>
        <p:nvSpPr>
          <p:cNvPr id="12"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rgbClr val="000000"/>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3"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rgbClr val="000000"/>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Tree>
    <p:extLst>
      <p:ext uri="{BB962C8B-B14F-4D97-AF65-F5344CB8AC3E}">
        <p14:creationId xmlns:p14="http://schemas.microsoft.com/office/powerpoint/2010/main" val="406673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ver Slide, Im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80F5F6-E8D2-3E49-B3F6-AF027BA1FBA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1"/>
            <a:ext cx="9144000" cy="3848101"/>
          </a:xfrm>
          <a:prstGeom prst="rect">
            <a:avLst/>
          </a:prstGeom>
        </p:spPr>
      </p:pic>
      <p:sp>
        <p:nvSpPr>
          <p:cNvPr id="9"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rgbClr val="000000"/>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0"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rgbClr val="000000"/>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6" name="Rectangle 5">
            <a:extLst>
              <a:ext uri="{FF2B5EF4-FFF2-40B4-BE49-F238E27FC236}">
                <a16:creationId xmlns:a16="http://schemas.microsoft.com/office/drawing/2014/main" id="{498DF910-A701-8B46-99E3-9D693FC49E88}"/>
              </a:ext>
            </a:extLst>
          </p:cNvPr>
          <p:cNvSpPr/>
          <p:nvPr userDrawn="1"/>
        </p:nvSpPr>
        <p:spPr bwMode="auto">
          <a:xfrm>
            <a:off x="8695216" y="4628100"/>
            <a:ext cx="448785" cy="515402"/>
          </a:xfrm>
          <a:prstGeom prst="rect">
            <a:avLst/>
          </a:prstGeom>
          <a:solidFill>
            <a:schemeClr val="bg1"/>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8" name="Picture 7">
            <a:extLst>
              <a:ext uri="{FF2B5EF4-FFF2-40B4-BE49-F238E27FC236}">
                <a16:creationId xmlns:a16="http://schemas.microsoft.com/office/drawing/2014/main" id="{573317D5-840D-684D-86A1-FDB5FFB6CFE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312788" y="4313853"/>
            <a:ext cx="686250" cy="640080"/>
          </a:xfrm>
          <a:prstGeom prst="rect">
            <a:avLst/>
          </a:prstGeom>
        </p:spPr>
      </p:pic>
    </p:spTree>
    <p:extLst>
      <p:ext uri="{BB962C8B-B14F-4D97-AF65-F5344CB8AC3E}">
        <p14:creationId xmlns:p14="http://schemas.microsoft.com/office/powerpoint/2010/main" val="1830154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 Slide, Image">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296CE95-4D91-974B-93AE-45F5D415079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 y="-1"/>
            <a:ext cx="9144002" cy="3848101"/>
          </a:xfrm>
          <a:prstGeom prst="rect">
            <a:avLst/>
          </a:prstGeom>
        </p:spPr>
      </p:pic>
      <p:sp>
        <p:nvSpPr>
          <p:cNvPr id="13" name="Rectangle 12">
            <a:extLst>
              <a:ext uri="{FF2B5EF4-FFF2-40B4-BE49-F238E27FC236}">
                <a16:creationId xmlns:a16="http://schemas.microsoft.com/office/drawing/2014/main" id="{4E2837BA-703D-4941-A6EE-CC75D04913C9}"/>
              </a:ext>
            </a:extLst>
          </p:cNvPr>
          <p:cNvSpPr/>
          <p:nvPr userDrawn="1"/>
        </p:nvSpPr>
        <p:spPr bwMode="auto">
          <a:xfrm>
            <a:off x="2618057" y="880850"/>
            <a:ext cx="1001005" cy="387397"/>
          </a:xfrm>
          <a:prstGeom prst="rect">
            <a:avLst/>
          </a:prstGeom>
          <a:solidFill>
            <a:srgbClr val="A4A3A4"/>
          </a:solidFill>
          <a:ln w="19050">
            <a:solidFill>
              <a:schemeClr val="bg1"/>
            </a:solidFill>
            <a:headEnd type="none" w="med" len="med"/>
            <a:tailEnd type="none" w="med" len="med"/>
          </a:ln>
          <a:effectLst>
            <a:softEdge rad="63500"/>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16" name="Picture 15">
            <a:extLst>
              <a:ext uri="{FF2B5EF4-FFF2-40B4-BE49-F238E27FC236}">
                <a16:creationId xmlns:a16="http://schemas.microsoft.com/office/drawing/2014/main" id="{E63740CE-E969-B14F-990F-EB34DCE1FE5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2600771" y="942200"/>
            <a:ext cx="1001004" cy="264695"/>
          </a:xfrm>
          <a:prstGeom prst="rect">
            <a:avLst/>
          </a:prstGeom>
          <a:effectLst>
            <a:softEdge rad="31750"/>
          </a:effectLst>
        </p:spPr>
      </p:pic>
      <p:sp>
        <p:nvSpPr>
          <p:cNvPr id="11" name="Text Placeholder 5">
            <a:extLst>
              <a:ext uri="{FF2B5EF4-FFF2-40B4-BE49-F238E27FC236}">
                <a16:creationId xmlns:a16="http://schemas.microsoft.com/office/drawing/2014/main" id="{520C2238-12F4-A848-8504-A83F029B445C}"/>
              </a:ext>
            </a:extLst>
          </p:cNvPr>
          <p:cNvSpPr>
            <a:spLocks noGrp="1"/>
          </p:cNvSpPr>
          <p:nvPr>
            <p:ph type="body" sz="quarter" idx="14" hasCustomPrompt="1"/>
          </p:nvPr>
        </p:nvSpPr>
        <p:spPr>
          <a:xfrm>
            <a:off x="225360" y="165927"/>
            <a:ext cx="4118041" cy="1274866"/>
          </a:xfrm>
          <a:prstGeom prst="rect">
            <a:avLst/>
          </a:prstGeom>
        </p:spPr>
        <p:txBody>
          <a:bodyPr/>
          <a:lstStyle>
            <a:lvl1pPr>
              <a:lnSpc>
                <a:spcPct val="105000"/>
              </a:lnSpc>
              <a:spcBef>
                <a:spcPts val="0"/>
              </a:spcBef>
              <a:defRPr sz="2400" b="0" i="0">
                <a:solidFill>
                  <a:srgbClr val="000000"/>
                </a:solidFill>
                <a:latin typeface="IBM Plex Sans Light" panose="020B0403050203000203" pitchFamily="34" charset="0"/>
              </a:defRPr>
            </a:lvl1pPr>
          </a:lstStyle>
          <a:p>
            <a:pPr lvl="0"/>
            <a:r>
              <a:rPr lang="en-US" dirty="0"/>
              <a:t>T1 presentation title here,</a:t>
            </a:r>
            <a:br>
              <a:rPr lang="en-US" dirty="0"/>
            </a:br>
            <a:r>
              <a:rPr lang="en-US" dirty="0"/>
              <a:t>can be two or three lines</a:t>
            </a:r>
            <a:br>
              <a:rPr lang="en-US" dirty="0"/>
            </a:br>
            <a:r>
              <a:rPr lang="en-US" dirty="0"/>
              <a:t>Plex Sans light 24 </a:t>
            </a:r>
            <a:r>
              <a:rPr lang="en-US" dirty="0" err="1"/>
              <a:t>pt</a:t>
            </a:r>
            <a:endParaRPr lang="en-US" dirty="0"/>
          </a:p>
        </p:txBody>
      </p:sp>
      <p:sp>
        <p:nvSpPr>
          <p:cNvPr id="12" name="Text Placeholder 18">
            <a:extLst>
              <a:ext uri="{FF2B5EF4-FFF2-40B4-BE49-F238E27FC236}">
                <a16:creationId xmlns:a16="http://schemas.microsoft.com/office/drawing/2014/main" id="{DBC2E675-A06B-014F-9E54-31C906ED9623}"/>
              </a:ext>
            </a:extLst>
          </p:cNvPr>
          <p:cNvSpPr>
            <a:spLocks noGrp="1"/>
          </p:cNvSpPr>
          <p:nvPr>
            <p:ph type="body" sz="quarter" idx="17" hasCustomPrompt="1"/>
          </p:nvPr>
        </p:nvSpPr>
        <p:spPr>
          <a:xfrm>
            <a:off x="228600" y="1930401"/>
            <a:ext cx="4114800" cy="585787"/>
          </a:xfrm>
          <a:prstGeom prst="rect">
            <a:avLst/>
          </a:prstGeom>
        </p:spPr>
        <p:txBody>
          <a:bodyPr/>
          <a:lstStyle>
            <a:lvl1pPr>
              <a:spcBef>
                <a:spcPts val="0"/>
              </a:spcBef>
              <a:defRPr sz="1400" b="0" i="0">
                <a:solidFill>
                  <a:srgbClr val="000000"/>
                </a:solidFill>
                <a:latin typeface="IBM Plex Sans Light" panose="020B0403050203000203" pitchFamily="34" charset="0"/>
              </a:defRPr>
            </a:lvl1pPr>
          </a:lstStyle>
          <a:p>
            <a:pPr lvl="0"/>
            <a:r>
              <a:rPr lang="en-US" dirty="0"/>
              <a:t>First name, last name</a:t>
            </a:r>
            <a:br>
              <a:rPr lang="en-US" dirty="0"/>
            </a:br>
            <a:r>
              <a:rPr lang="en-US" dirty="0"/>
              <a:t>Job title – Plex Sans Light 14 </a:t>
            </a:r>
            <a:r>
              <a:rPr lang="en-US" dirty="0" err="1"/>
              <a:t>pt</a:t>
            </a:r>
            <a:endParaRPr lang="en-US" dirty="0"/>
          </a:p>
        </p:txBody>
      </p:sp>
      <p:sp>
        <p:nvSpPr>
          <p:cNvPr id="2" name="TextBox 1"/>
          <p:cNvSpPr txBox="1"/>
          <p:nvPr userDrawn="1"/>
        </p:nvSpPr>
        <p:spPr>
          <a:xfrm>
            <a:off x="8067555" y="-972273"/>
            <a:ext cx="184731" cy="307777"/>
          </a:xfrm>
          <a:prstGeom prst="rect">
            <a:avLst/>
          </a:prstGeom>
          <a:noFill/>
        </p:spPr>
        <p:txBody>
          <a:bodyPr wrap="none" rtlCol="0">
            <a:spAutoFit/>
          </a:bodyPr>
          <a:lstStyle/>
          <a:p>
            <a:pPr algn="l"/>
            <a:endParaRPr lang="en-US" sz="1400" dirty="0">
              <a:solidFill>
                <a:schemeClr val="bg1"/>
              </a:solidFill>
              <a:latin typeface="IBM Plex Sans" charset="0"/>
              <a:ea typeface="IBM Plex Sans" charset="0"/>
              <a:cs typeface="IBM Plex Sans" charset="0"/>
            </a:endParaRPr>
          </a:p>
        </p:txBody>
      </p:sp>
      <p:sp>
        <p:nvSpPr>
          <p:cNvPr id="9" name="Rectangle 8">
            <a:extLst>
              <a:ext uri="{FF2B5EF4-FFF2-40B4-BE49-F238E27FC236}">
                <a16:creationId xmlns:a16="http://schemas.microsoft.com/office/drawing/2014/main" id="{38A1A289-7E8B-1C46-8A72-4BD7C2AAB52A}"/>
              </a:ext>
            </a:extLst>
          </p:cNvPr>
          <p:cNvSpPr/>
          <p:nvPr userDrawn="1"/>
        </p:nvSpPr>
        <p:spPr bwMode="auto">
          <a:xfrm>
            <a:off x="8695216" y="4628100"/>
            <a:ext cx="448785" cy="515402"/>
          </a:xfrm>
          <a:prstGeom prst="rect">
            <a:avLst/>
          </a:prstGeom>
          <a:solidFill>
            <a:schemeClr val="bg1"/>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pic>
        <p:nvPicPr>
          <p:cNvPr id="10" name="Picture 9">
            <a:extLst>
              <a:ext uri="{FF2B5EF4-FFF2-40B4-BE49-F238E27FC236}">
                <a16:creationId xmlns:a16="http://schemas.microsoft.com/office/drawing/2014/main" id="{7DE75C87-D411-A748-BABF-A8BB9ED84441}"/>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312788" y="4313853"/>
            <a:ext cx="686250" cy="640080"/>
          </a:xfrm>
          <a:prstGeom prst="rect">
            <a:avLst/>
          </a:prstGeom>
        </p:spPr>
      </p:pic>
    </p:spTree>
    <p:extLst>
      <p:ext uri="{BB962C8B-B14F-4D97-AF65-F5344CB8AC3E}">
        <p14:creationId xmlns:p14="http://schemas.microsoft.com/office/powerpoint/2010/main" val="11673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hite_divider">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28600" y="238125"/>
            <a:ext cx="4114800" cy="4294632"/>
          </a:xfrm>
        </p:spPr>
        <p:txBody>
          <a:bodyPr/>
          <a:lstStyle>
            <a:lvl1pPr>
              <a:lnSpc>
                <a:spcPct val="105000"/>
              </a:lnSpc>
              <a:defRPr sz="4800" b="0" i="0">
                <a:gradFill flip="none" rotWithShape="1">
                  <a:gsLst>
                    <a:gs pos="0">
                      <a:schemeClr val="accent2"/>
                    </a:gs>
                    <a:gs pos="100000">
                      <a:schemeClr val="accent3"/>
                    </a:gs>
                  </a:gsLst>
                  <a:lin ang="0" scaled="1"/>
                  <a:tileRect/>
                </a:gradFill>
                <a:latin typeface="IBM Plex Sans Light" panose="020B0403050203000203" pitchFamily="34" charset="0"/>
              </a:defRPr>
            </a:lvl1pPr>
          </a:lstStyle>
          <a:p>
            <a:r>
              <a:rPr lang="en-US" dirty="0"/>
              <a:t>Click to edit divider</a:t>
            </a:r>
          </a:p>
        </p:txBody>
      </p:sp>
    </p:spTree>
    <p:extLst>
      <p:ext uri="{BB962C8B-B14F-4D97-AF65-F5344CB8AC3E}">
        <p14:creationId xmlns:p14="http://schemas.microsoft.com/office/powerpoint/2010/main" val="1870305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31963" y="241488"/>
            <a:ext cx="4108074" cy="763142"/>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title</a:t>
            </a:r>
          </a:p>
        </p:txBody>
      </p:sp>
      <p:sp>
        <p:nvSpPr>
          <p:cNvPr id="14" name="Text Placeholder">
            <a:extLst>
              <a:ext uri="{FF2B5EF4-FFF2-40B4-BE49-F238E27FC236}">
                <a16:creationId xmlns:a16="http://schemas.microsoft.com/office/drawing/2014/main" id="{9D38DACF-2559-D043-98E7-C7446686EADE}"/>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marL="228594" indent="-230183">
              <a:lnSpc>
                <a:spcPct val="114000"/>
              </a:lnSpc>
              <a:buClr>
                <a:schemeClr val="tx2"/>
              </a:buClr>
              <a:buFont typeface="System Font Regular"/>
              <a:buChar char="→"/>
              <a:tabLst/>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a:extLst>
              <a:ext uri="{FF2B5EF4-FFF2-40B4-BE49-F238E27FC236}">
                <a16:creationId xmlns:a16="http://schemas.microsoft.com/office/drawing/2014/main" id="{9E98C743-7322-D341-AD84-50076C867436}"/>
              </a:ext>
            </a:extLst>
          </p:cNvPr>
          <p:cNvSpPr>
            <a:spLocks noGrp="1"/>
          </p:cNvSpPr>
          <p:nvPr>
            <p:ph type="body" sz="quarter" idx="12"/>
          </p:nvPr>
        </p:nvSpPr>
        <p:spPr>
          <a:xfrm>
            <a:off x="4800600" y="1263650"/>
            <a:ext cx="4114732" cy="3251199"/>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marL="228594" indent="-230183">
              <a:lnSpc>
                <a:spcPct val="114000"/>
              </a:lnSpc>
              <a:buClr>
                <a:schemeClr val="tx2"/>
              </a:buClr>
              <a:buFont typeface="System Font Regular"/>
              <a:buChar char="→"/>
              <a:tabLst/>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9757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4 screen tex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31962" y="241488"/>
            <a:ext cx="6397437" cy="763142"/>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title</a:t>
            </a:r>
          </a:p>
        </p:txBody>
      </p:sp>
      <p:sp>
        <p:nvSpPr>
          <p:cNvPr id="14" name="Text Placeholder">
            <a:extLst>
              <a:ext uri="{FF2B5EF4-FFF2-40B4-BE49-F238E27FC236}">
                <a16:creationId xmlns:a16="http://schemas.microsoft.com/office/drawing/2014/main" id="{9D38DACF-2559-D043-98E7-C7446686EADE}"/>
              </a:ext>
            </a:extLst>
          </p:cNvPr>
          <p:cNvSpPr>
            <a:spLocks noGrp="1"/>
          </p:cNvSpPr>
          <p:nvPr>
            <p:ph type="body" sz="quarter" idx="13"/>
          </p:nvPr>
        </p:nvSpPr>
        <p:spPr>
          <a:xfrm>
            <a:off x="228600" y="1263651"/>
            <a:ext cx="6400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marL="228594" indent="-230183">
              <a:lnSpc>
                <a:spcPct val="114000"/>
              </a:lnSpc>
              <a:buClr>
                <a:schemeClr val="tx2"/>
              </a:buClr>
              <a:buFont typeface="System Font Regular"/>
              <a:buChar char="→"/>
              <a:tabLst/>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3463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screen tex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231963" y="241488"/>
            <a:ext cx="8683438" cy="763142"/>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title</a:t>
            </a:r>
          </a:p>
        </p:txBody>
      </p:sp>
      <p:sp>
        <p:nvSpPr>
          <p:cNvPr id="14" name="Text Placeholder">
            <a:extLst>
              <a:ext uri="{FF2B5EF4-FFF2-40B4-BE49-F238E27FC236}">
                <a16:creationId xmlns:a16="http://schemas.microsoft.com/office/drawing/2014/main" id="{9D38DACF-2559-D043-98E7-C7446686EADE}"/>
              </a:ext>
            </a:extLst>
          </p:cNvPr>
          <p:cNvSpPr>
            <a:spLocks noGrp="1"/>
          </p:cNvSpPr>
          <p:nvPr>
            <p:ph type="body" sz="quarter" idx="13"/>
          </p:nvPr>
        </p:nvSpPr>
        <p:spPr>
          <a:xfrm>
            <a:off x="228599" y="1263651"/>
            <a:ext cx="8688003"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marL="228594" indent="-230183">
              <a:lnSpc>
                <a:spcPct val="114000"/>
              </a:lnSpc>
              <a:buClr>
                <a:schemeClr val="tx2"/>
              </a:buClr>
              <a:buFont typeface="System Font Regular"/>
              <a:buChar char="→"/>
              <a:tabLst/>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5659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28666" y="1239297"/>
            <a:ext cx="4111942" cy="3283688"/>
          </a:xfrm>
          <a:prstGeom prst="rect">
            <a:avLst/>
          </a:prstGeom>
        </p:spPr>
        <p:txBody>
          <a:bodyPr/>
          <a:lstStyle>
            <a:lvl1pPr>
              <a:lnSpc>
                <a:spcPct val="90000"/>
              </a:lnSpc>
              <a:defRPr sz="4800" b="0" i="0">
                <a:latin typeface="IBM Plex Sans Light" charset="0"/>
                <a:ea typeface="IBM Plex Sans Light" charset="0"/>
                <a:cs typeface="IBM Plex Sans Light" charset="0"/>
              </a:defRPr>
            </a:lvl1pPr>
          </a:lstStyle>
          <a:p>
            <a:pPr lvl="0"/>
            <a:r>
              <a:rPr lang="en-US"/>
              <a:t>Click to edit Master text styles</a:t>
            </a:r>
          </a:p>
        </p:txBody>
      </p:sp>
      <p:sp>
        <p:nvSpPr>
          <p:cNvPr id="7" name="Title">
            <a:extLst>
              <a:ext uri="{FF2B5EF4-FFF2-40B4-BE49-F238E27FC236}">
                <a16:creationId xmlns:a16="http://schemas.microsoft.com/office/drawing/2014/main" id="{B1E6651C-4201-434C-BC98-4F31D1F4BDCE}"/>
              </a:ext>
            </a:extLst>
          </p:cNvPr>
          <p:cNvSpPr>
            <a:spLocks noGrp="1"/>
          </p:cNvSpPr>
          <p:nvPr>
            <p:ph type="title" hasCustomPrompt="1"/>
          </p:nvPr>
        </p:nvSpPr>
        <p:spPr>
          <a:xfrm>
            <a:off x="231459" y="241301"/>
            <a:ext cx="4111942" cy="679450"/>
          </a:xfrm>
        </p:spPr>
        <p:txBody>
          <a:bodyPr/>
          <a:lstStyle>
            <a:lvl1pPr marL="0" algn="l" defTabSz="914378" rtl="0" eaLnBrk="1" fontAlgn="base" latinLnBrk="0" hangingPunct="1">
              <a:lnSpc>
                <a:spcPct val="90000"/>
              </a:lnSpc>
              <a:spcBef>
                <a:spcPct val="0"/>
              </a:spcBef>
              <a:spcAft>
                <a:spcPct val="0"/>
              </a:spcAft>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master title</a:t>
            </a:r>
          </a:p>
        </p:txBody>
      </p:sp>
    </p:spTree>
    <p:extLst>
      <p:ext uri="{BB962C8B-B14F-4D97-AF65-F5344CB8AC3E}">
        <p14:creationId xmlns:p14="http://schemas.microsoft.com/office/powerpoint/2010/main" val="11007507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33855" y="1187670"/>
            <a:ext cx="4114800" cy="3313385"/>
          </a:xfrm>
          <a:prstGeom prst="rect">
            <a:avLst/>
          </a:prstGeom>
        </p:spPr>
        <p:txBody>
          <a:bodyPr/>
          <a:lstStyle>
            <a:lvl1pPr>
              <a:lnSpc>
                <a:spcPct val="105000"/>
              </a:lnSpc>
              <a:defRPr sz="4800" b="0" i="0">
                <a:latin typeface="IBM Plex Sans Light" charset="0"/>
                <a:ea typeface="IBM Plex Sans Light" charset="0"/>
                <a:cs typeface="IBM Plex Sans Light" charset="0"/>
              </a:defRPr>
            </a:lvl1pPr>
          </a:lstStyle>
          <a:p>
            <a:pPr lvl="0"/>
            <a:r>
              <a:rPr lang="en-US"/>
              <a:t>Click to edit Master text styles</a:t>
            </a:r>
          </a:p>
        </p:txBody>
      </p:sp>
      <p:sp>
        <p:nvSpPr>
          <p:cNvPr id="7" name="Picture Placeholder">
            <a:extLst>
              <a:ext uri="{C183D7F6-B498-43B3-948B-1728B52AA6E4}">
                <adec:decorative xmlns:adec="http://schemas.microsoft.com/office/drawing/2017/decorative" val="1"/>
              </a:ext>
            </a:extLst>
          </p:cNvPr>
          <p:cNvSpPr>
            <a:spLocks noGrp="1"/>
          </p:cNvSpPr>
          <p:nvPr>
            <p:ph type="pic" sz="quarter" idx="13"/>
          </p:nvPr>
        </p:nvSpPr>
        <p:spPr>
          <a:xfrm>
            <a:off x="4572000" y="0"/>
            <a:ext cx="4572000" cy="5143500"/>
          </a:xfrm>
          <a:prstGeom prst="rect">
            <a:avLst/>
          </a:prstGeom>
        </p:spPr>
        <p:txBody>
          <a:bodyPr lIns="91440" tIns="91440" rIns="91440" bIns="91440"/>
          <a:lstStyle>
            <a:lvl1pPr>
              <a:defRPr baseline="0"/>
            </a:lvl1pPr>
          </a:lstStyle>
          <a:p>
            <a:r>
              <a:rPr lang="en-US" dirty="0"/>
              <a:t>Click icon to add picture</a:t>
            </a:r>
          </a:p>
        </p:txBody>
      </p:sp>
      <p:sp>
        <p:nvSpPr>
          <p:cNvPr id="8" name="Title">
            <a:extLst>
              <a:ext uri="{FF2B5EF4-FFF2-40B4-BE49-F238E27FC236}">
                <a16:creationId xmlns:a16="http://schemas.microsoft.com/office/drawing/2014/main" id="{A25D63D9-5EB8-0243-A3A5-BFCF84645507}"/>
              </a:ext>
            </a:extLst>
          </p:cNvPr>
          <p:cNvSpPr>
            <a:spLocks noGrp="1"/>
          </p:cNvSpPr>
          <p:nvPr>
            <p:ph type="title" hasCustomPrompt="1"/>
          </p:nvPr>
        </p:nvSpPr>
        <p:spPr>
          <a:xfrm>
            <a:off x="233856" y="243380"/>
            <a:ext cx="4109545" cy="763143"/>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master title</a:t>
            </a:r>
          </a:p>
        </p:txBody>
      </p:sp>
    </p:spTree>
    <p:extLst>
      <p:ext uri="{BB962C8B-B14F-4D97-AF65-F5344CB8AC3E}">
        <p14:creationId xmlns:p14="http://schemas.microsoft.com/office/powerpoint/2010/main" val="2152722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228600" y="144049"/>
            <a:ext cx="8686733" cy="4351751"/>
          </a:xfrm>
        </p:spPr>
        <p:txBody>
          <a:bodyPr/>
          <a:lstStyle>
            <a:lvl1pPr>
              <a:defRPr sz="9600" b="0" i="0">
                <a:latin typeface="IBM Plex Sans Light" panose="020B040305020300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24537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30608" y="243380"/>
            <a:ext cx="4114734" cy="425767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2E6F3E79-25B5-5B4F-B351-6C17CBD94B7B}"/>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tx2"/>
                </a:solidFill>
                <a:latin typeface="IBM Plex Sans" panose="020B0503050203000203" pitchFamily="34" charset="0"/>
                <a:ea typeface="+mn-ea"/>
                <a:cs typeface="+mn-cs"/>
              </a:rPr>
              <a:pPr algn="r"/>
              <a:t>‹#›</a:t>
            </a:fld>
            <a:endParaRPr lang="en-US" sz="600" kern="1200" dirty="0">
              <a:solidFill>
                <a:schemeClr val="tx2"/>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37787669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29826" y="244430"/>
            <a:ext cx="4108431" cy="425767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8" name="Text Placeholder">
            <a:extLst>
              <a:ext uri="{FF2B5EF4-FFF2-40B4-BE49-F238E27FC236}">
                <a16:creationId xmlns:a16="http://schemas.microsoft.com/office/drawing/2014/main" id="{1B42922D-7CCC-7F4E-A6A5-21ACC5F96278}"/>
              </a:ext>
            </a:extLst>
          </p:cNvPr>
          <p:cNvSpPr>
            <a:spLocks noGrp="1"/>
          </p:cNvSpPr>
          <p:nvPr>
            <p:ph type="body" sz="quarter" idx="15"/>
          </p:nvPr>
        </p:nvSpPr>
        <p:spPr>
          <a:xfrm>
            <a:off x="4803554" y="220641"/>
            <a:ext cx="4111845" cy="425633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814038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28601" y="243205"/>
            <a:ext cx="4123943"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7" name="Text Placeholder">
            <a:extLst>
              <a:ext uri="{FF2B5EF4-FFF2-40B4-BE49-F238E27FC236}">
                <a16:creationId xmlns:a16="http://schemas.microsoft.com/office/drawing/2014/main" id="{87E34B17-B759-5246-A75D-D1B0598571D9}"/>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a:extLst>
              <a:ext uri="{FF2B5EF4-FFF2-40B4-BE49-F238E27FC236}">
                <a16:creationId xmlns:a16="http://schemas.microsoft.com/office/drawing/2014/main" id="{1F7553CA-667D-3D4A-AED8-C6206D094895}"/>
              </a:ext>
            </a:extLst>
          </p:cNvPr>
          <p:cNvSpPr>
            <a:spLocks noGrp="1"/>
          </p:cNvSpPr>
          <p:nvPr>
            <p:ph type="body" sz="quarter" idx="12"/>
          </p:nvPr>
        </p:nvSpPr>
        <p:spPr>
          <a:xfrm>
            <a:off x="4800600" y="1263650"/>
            <a:ext cx="4114732" cy="3251199"/>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3765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28667" y="243205"/>
            <a:ext cx="4109720"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1" name="Text Placeholder">
            <a:extLst>
              <a:ext uri="{FF2B5EF4-FFF2-40B4-BE49-F238E27FC236}">
                <a16:creationId xmlns:a16="http://schemas.microsoft.com/office/drawing/2014/main" id="{47C53D70-DD69-FE40-95A1-DDD8486CB289}"/>
              </a:ext>
            </a:extLst>
          </p:cNvPr>
          <p:cNvSpPr>
            <a:spLocks noGrp="1"/>
          </p:cNvSpPr>
          <p:nvPr>
            <p:ph type="body" sz="quarter" idx="13"/>
          </p:nvPr>
        </p:nvSpPr>
        <p:spPr>
          <a:xfrm>
            <a:off x="237567" y="1201784"/>
            <a:ext cx="4105834" cy="3301114"/>
          </a:xfrm>
          <a:prstGeom prst="rect">
            <a:avLst/>
          </a:prstGeom>
        </p:spPr>
        <p:txBody>
          <a:bodyPr/>
          <a:lstStyle>
            <a:lvl1pPr>
              <a:lnSpc>
                <a:spcPct val="120000"/>
              </a:lnSpc>
              <a:defRPr lang="en-US" sz="2400" b="0" i="0" kern="0" dirty="0" smtClean="0">
                <a:solidFill>
                  <a:schemeClr val="tx2"/>
                </a:solidFill>
                <a:latin typeface="IBM Plex Sans Light" panose="020B0403050203000203" pitchFamily="34" charset="0"/>
                <a:ea typeface="IBM Plex Sans Light" panose="020B0403050203000203" pitchFamily="34" charset="0"/>
                <a:cs typeface="IBM Plex Sans Light" panose="020B0403050203000203" pitchFamily="34" charset="0"/>
              </a:defRPr>
            </a:lvl1pPr>
            <a:lvl2pPr>
              <a:buClr>
                <a:schemeClr val="tx2"/>
              </a:buClr>
              <a:defRPr lang="en-US" sz="11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buClr>
                <a:schemeClr val="tx2"/>
              </a:buClr>
              <a:defRPr lang="en-US" sz="11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buClr>
                <a:schemeClr val="tx2"/>
              </a:buClr>
              <a:defRPr lang="en-US" sz="11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buClr>
                <a:schemeClr val="tx2"/>
              </a:buClr>
              <a:defRPr lang="en-US" sz="11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p:txBody>
      </p:sp>
      <p:sp>
        <p:nvSpPr>
          <p:cNvPr id="8" name="Text Placeholder">
            <a:extLst>
              <a:ext uri="{FF2B5EF4-FFF2-40B4-BE49-F238E27FC236}">
                <a16:creationId xmlns:a16="http://schemas.microsoft.com/office/drawing/2014/main" id="{3B22E727-18FE-7244-8868-216ECEE1AED5}"/>
              </a:ext>
            </a:extLst>
          </p:cNvPr>
          <p:cNvSpPr>
            <a:spLocks noGrp="1"/>
          </p:cNvSpPr>
          <p:nvPr>
            <p:ph type="body" sz="quarter" idx="12"/>
          </p:nvPr>
        </p:nvSpPr>
        <p:spPr>
          <a:xfrm>
            <a:off x="4800600" y="1296019"/>
            <a:ext cx="4114732" cy="3251199"/>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88778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28601" y="243205"/>
            <a:ext cx="4114800" cy="767714"/>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9" name="Text Placeholder">
            <a:extLst>
              <a:ext uri="{FF2B5EF4-FFF2-40B4-BE49-F238E27FC236}">
                <a16:creationId xmlns:a16="http://schemas.microsoft.com/office/drawing/2014/main" id="{5070C2A7-1BAF-AB41-98BA-DD418F0BCA50}"/>
              </a:ext>
            </a:extLst>
          </p:cNvPr>
          <p:cNvSpPr>
            <a:spLocks noGrp="1"/>
          </p:cNvSpPr>
          <p:nvPr>
            <p:ph type="body" sz="quarter" idx="13"/>
          </p:nvPr>
        </p:nvSpPr>
        <p:spPr>
          <a:xfrm>
            <a:off x="228600" y="1263651"/>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a:extLst>
              <a:ext uri="{FF2B5EF4-FFF2-40B4-BE49-F238E27FC236}">
                <a16:creationId xmlns:a16="http://schemas.microsoft.com/office/drawing/2014/main" id="{0ED7C18E-C6D6-9F46-9265-8BF033D5E3A4}"/>
              </a:ext>
            </a:extLst>
          </p:cNvPr>
          <p:cNvSpPr>
            <a:spLocks noGrp="1"/>
          </p:cNvSpPr>
          <p:nvPr>
            <p:ph type="body" sz="quarter" idx="12"/>
          </p:nvPr>
        </p:nvSpPr>
        <p:spPr>
          <a:xfrm>
            <a:off x="4800600" y="1263650"/>
            <a:ext cx="1828770" cy="3251199"/>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2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a:extLst>
              <a:ext uri="{FF2B5EF4-FFF2-40B4-BE49-F238E27FC236}">
                <a16:creationId xmlns:a16="http://schemas.microsoft.com/office/drawing/2014/main" id="{103744CD-205D-D14D-881B-B5684DD8A5A0}"/>
              </a:ext>
            </a:extLst>
          </p:cNvPr>
          <p:cNvSpPr>
            <a:spLocks noGrp="1"/>
          </p:cNvSpPr>
          <p:nvPr>
            <p:ph type="body" sz="quarter" idx="14"/>
          </p:nvPr>
        </p:nvSpPr>
        <p:spPr>
          <a:xfrm>
            <a:off x="2514563" y="1262522"/>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a:extLst>
              <a:ext uri="{FF2B5EF4-FFF2-40B4-BE49-F238E27FC236}">
                <a16:creationId xmlns:a16="http://schemas.microsoft.com/office/drawing/2014/main" id="{84DF8FDD-C3FA-8F42-AF07-FA649D5612C5}"/>
              </a:ext>
            </a:extLst>
          </p:cNvPr>
          <p:cNvSpPr>
            <a:spLocks noGrp="1"/>
          </p:cNvSpPr>
          <p:nvPr>
            <p:ph type="body" sz="quarter" idx="15"/>
          </p:nvPr>
        </p:nvSpPr>
        <p:spPr>
          <a:xfrm>
            <a:off x="7086563" y="1262522"/>
            <a:ext cx="1828770" cy="3251199"/>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2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33347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28600" y="243205"/>
            <a:ext cx="4114800" cy="767715"/>
          </a:xfrm>
        </p:spPr>
        <p:txBody>
          <a:bodyPr/>
          <a:lstStyle>
            <a:lvl1pPr>
              <a:defRPr lang="en-US" sz="1400" b="0" kern="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7" name="Picture Placeholder"/>
          <p:cNvSpPr>
            <a:spLocks noGrp="1"/>
          </p:cNvSpPr>
          <p:nvPr>
            <p:ph type="pic" sz="quarter" idx="14"/>
          </p:nvPr>
        </p:nvSpPr>
        <p:spPr>
          <a:xfrm>
            <a:off x="4572000" y="0"/>
            <a:ext cx="4572000" cy="5143500"/>
          </a:xfrm>
          <a:prstGeom prst="rect">
            <a:avLst/>
          </a:prstGeom>
        </p:spPr>
        <p:txBody>
          <a:bodyPr lIns="91440" tIns="91440" rIns="91440" bIns="91440"/>
          <a:lstStyle/>
          <a:p>
            <a:r>
              <a:rPr lang="en-US" dirty="0"/>
              <a:t>Click icon to add picture</a:t>
            </a:r>
          </a:p>
        </p:txBody>
      </p:sp>
      <p:sp>
        <p:nvSpPr>
          <p:cNvPr id="8" name="Text Placeholder">
            <a:extLst>
              <a:ext uri="{FF2B5EF4-FFF2-40B4-BE49-F238E27FC236}">
                <a16:creationId xmlns:a16="http://schemas.microsoft.com/office/drawing/2014/main" id="{3285EA61-FB09-B14E-B5CD-B7F1D83B018F}"/>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1335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30923" y="243205"/>
            <a:ext cx="4112477" cy="673577"/>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0" name="Text Placeholder">
            <a:extLst>
              <a:ext uri="{FF2B5EF4-FFF2-40B4-BE49-F238E27FC236}">
                <a16:creationId xmlns:a16="http://schemas.microsoft.com/office/drawing/2014/main" id="{00198C15-C281-E342-95E4-6CD0500A669A}"/>
              </a:ext>
            </a:extLst>
          </p:cNvPr>
          <p:cNvSpPr>
            <a:spLocks noGrp="1"/>
          </p:cNvSpPr>
          <p:nvPr>
            <p:ph type="body" sz="quarter" idx="13"/>
          </p:nvPr>
        </p:nvSpPr>
        <p:spPr>
          <a:xfrm>
            <a:off x="4809567" y="213023"/>
            <a:ext cx="1819834" cy="4282777"/>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2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a:extLst>
              <a:ext uri="{FF2B5EF4-FFF2-40B4-BE49-F238E27FC236}">
                <a16:creationId xmlns:a16="http://schemas.microsoft.com/office/drawing/2014/main" id="{CE91067C-0DF3-8343-8C5C-8FCE0F8FB4DD}"/>
              </a:ext>
            </a:extLst>
          </p:cNvPr>
          <p:cNvSpPr>
            <a:spLocks noGrp="1"/>
          </p:cNvSpPr>
          <p:nvPr>
            <p:ph type="body" sz="quarter" idx="14"/>
          </p:nvPr>
        </p:nvSpPr>
        <p:spPr>
          <a:xfrm>
            <a:off x="7095567" y="212488"/>
            <a:ext cx="1819834" cy="4282777"/>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2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6514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28600" y="243207"/>
            <a:ext cx="4114800" cy="4257673"/>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7" name="Cool gray 10 rectangle">
            <a:extLst>
              <a:ext uri="{FF2B5EF4-FFF2-40B4-BE49-F238E27FC236}">
                <a16:creationId xmlns:a16="http://schemas.microsoft.com/office/drawing/2014/main" id="{838ABCAC-D266-7244-9068-DAD3FE4E7CA7}"/>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2"/>
          </a:solidFill>
        </p:spPr>
        <p:txBody>
          <a:bodyPr wrap="square" lIns="0" tIns="0" rIns="0" bIns="0" rtlCol="0" anchor="ctr">
            <a:noAutofit/>
          </a:bodyPr>
          <a:lstStyle/>
          <a:p>
            <a:pPr algn="ctr"/>
            <a:endParaRPr lang="en-US" sz="1200" b="0" i="0" dirty="0">
              <a:solidFill>
                <a:srgbClr val="FFFFFF"/>
              </a:solidFill>
              <a:latin typeface="IBM Plex Sans" panose="020B0503050203000203" pitchFamily="34" charset="0"/>
              <a:cs typeface="Arial"/>
            </a:endParaRPr>
          </a:p>
        </p:txBody>
      </p:sp>
      <p:sp>
        <p:nvSpPr>
          <p:cNvPr id="10" name="Text Placeholder">
            <a:extLst>
              <a:ext uri="{FF2B5EF4-FFF2-40B4-BE49-F238E27FC236}">
                <a16:creationId xmlns:a16="http://schemas.microsoft.com/office/drawing/2014/main" id="{12BDBC24-5824-244F-A6C7-620F55865CE6}"/>
              </a:ext>
            </a:extLst>
          </p:cNvPr>
          <p:cNvSpPr>
            <a:spLocks noGrp="1"/>
          </p:cNvSpPr>
          <p:nvPr>
            <p:ph type="body" sz="quarter" idx="13"/>
          </p:nvPr>
        </p:nvSpPr>
        <p:spPr>
          <a:xfrm>
            <a:off x="4809566" y="240670"/>
            <a:ext cx="4100754" cy="4283496"/>
          </a:xfrm>
          <a:prstGeom prst="rect">
            <a:avLst/>
          </a:prstGeom>
        </p:spPr>
        <p:txBody>
          <a:bodyPr/>
          <a:lstStyle>
            <a:lvl1pPr>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2pPr>
            <a:lvl3pPr>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3pPr>
            <a:lvl4pPr>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4pPr>
            <a:lvl5pPr>
              <a:buClr>
                <a:schemeClr val="bg1"/>
              </a:buClr>
              <a:defRPr lang="en-US" sz="140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98B2B146-29F8-5448-9ACA-4232F95FD647}"/>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6048233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28601" y="243205"/>
            <a:ext cx="4114735" cy="425767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7" name="Picture Placeholder"/>
          <p:cNvSpPr>
            <a:spLocks noGrp="1"/>
          </p:cNvSpPr>
          <p:nvPr>
            <p:ph type="pic" sz="quarter" idx="14"/>
          </p:nvPr>
        </p:nvSpPr>
        <p:spPr>
          <a:xfrm>
            <a:off x="4572000" y="0"/>
            <a:ext cx="4572000" cy="5143500"/>
          </a:xfrm>
          <a:prstGeom prst="rect">
            <a:avLst/>
          </a:prstGeom>
        </p:spPr>
        <p:txBody>
          <a:bodyPr lIns="91440" tIns="91440" rIns="91440" bIns="91440"/>
          <a:lstStyle/>
          <a:p>
            <a:r>
              <a:rPr lang="en-US" dirty="0"/>
              <a:t>Click icon to add picture</a:t>
            </a:r>
          </a:p>
        </p:txBody>
      </p:sp>
    </p:spTree>
    <p:extLst>
      <p:ext uri="{BB962C8B-B14F-4D97-AF65-F5344CB8AC3E}">
        <p14:creationId xmlns:p14="http://schemas.microsoft.com/office/powerpoint/2010/main" val="13137003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885B30C4-6DFA-0149-84E5-176A8BFF5734}"/>
              </a:ext>
            </a:extLst>
          </p:cNvPr>
          <p:cNvSpPr>
            <a:spLocks noGrp="1"/>
          </p:cNvSpPr>
          <p:nvPr>
            <p:ph type="title"/>
          </p:nvPr>
        </p:nvSpPr>
        <p:spPr>
          <a:xfrm>
            <a:off x="228601" y="243205"/>
            <a:ext cx="4114735" cy="425767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5067810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rgbClr val="408BFC"/>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9" name="Title 1">
            <a:extLst>
              <a:ext uri="{FF2B5EF4-FFF2-40B4-BE49-F238E27FC236}">
                <a16:creationId xmlns:a16="http://schemas.microsoft.com/office/drawing/2014/main" id="{34EB8D16-16A9-DB41-A65E-D62CBD8E6182}"/>
              </a:ext>
            </a:extLst>
          </p:cNvPr>
          <p:cNvSpPr txBox="1">
            <a:spLocks/>
          </p:cNvSpPr>
          <p:nvPr userDrawn="1"/>
        </p:nvSpPr>
        <p:spPr>
          <a:xfrm>
            <a:off x="228600" y="201168"/>
            <a:ext cx="4114800" cy="38100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endParaRPr lang="en-US" sz="2400" dirty="0">
              <a:latin typeface="IBM Plex Sans Light" panose="020B0403050203000203" pitchFamily="34" charset="77"/>
            </a:endParaRPr>
          </a:p>
        </p:txBody>
      </p:sp>
      <p:sp>
        <p:nvSpPr>
          <p:cNvPr id="16" name="Title">
            <a:extLst>
              <a:ext uri="{FF2B5EF4-FFF2-40B4-BE49-F238E27FC236}">
                <a16:creationId xmlns:a16="http://schemas.microsoft.com/office/drawing/2014/main" id="{3CE1100A-3439-994E-8578-C8389F11807C}"/>
              </a:ext>
            </a:extLst>
          </p:cNvPr>
          <p:cNvSpPr>
            <a:spLocks noGrp="1"/>
          </p:cNvSpPr>
          <p:nvPr>
            <p:ph type="title"/>
          </p:nvPr>
        </p:nvSpPr>
        <p:spPr>
          <a:xfrm>
            <a:off x="228601" y="243205"/>
            <a:ext cx="4114735" cy="760842"/>
          </a:xfrm>
        </p:spPr>
        <p:txBody>
          <a:bodyPr/>
          <a:lstStyle>
            <a:lvl1pPr>
              <a:defRPr lang="en-US" sz="14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0" name="Text Placeholder">
            <a:extLst>
              <a:ext uri="{FF2B5EF4-FFF2-40B4-BE49-F238E27FC236}">
                <a16:creationId xmlns:a16="http://schemas.microsoft.com/office/drawing/2014/main" id="{527987AC-7BED-D341-85B7-BB7F8D76EBD7}"/>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a:extLst>
              <a:ext uri="{FF2B5EF4-FFF2-40B4-BE49-F238E27FC236}">
                <a16:creationId xmlns:a16="http://schemas.microsoft.com/office/drawing/2014/main" id="{580AFB25-246F-1D4E-AC80-1B2C451ECCD8}"/>
              </a:ext>
            </a:extLst>
          </p:cNvPr>
          <p:cNvSpPr>
            <a:spLocks noGrp="1"/>
          </p:cNvSpPr>
          <p:nvPr>
            <p:ph type="body" sz="quarter" idx="12"/>
          </p:nvPr>
        </p:nvSpPr>
        <p:spPr>
          <a:xfrm>
            <a:off x="4800600" y="1263650"/>
            <a:ext cx="4114732" cy="3251199"/>
          </a:xfrm>
          <a:prstGeom prst="rect">
            <a:avLst/>
          </a:prstGeom>
        </p:spPr>
        <p:txBody>
          <a:bodyPr/>
          <a:lstStyle>
            <a:lvl1pPr>
              <a:lnSpc>
                <a:spcPct val="114000"/>
              </a:lnSpc>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bg1"/>
              </a:buClr>
              <a:defRPr lang="en-US" sz="14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bg1"/>
              </a:buClr>
              <a:defRPr lang="en-US" sz="140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a:extLst>
              <a:ext uri="{FF2B5EF4-FFF2-40B4-BE49-F238E27FC236}">
                <a16:creationId xmlns:a16="http://schemas.microsoft.com/office/drawing/2014/main" id="{DCBBFB31-F1AB-444B-98FB-8754785F8178}"/>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10525785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rgbClr val="DBFBFB"/>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9" name="Title 1">
            <a:extLst>
              <a:ext uri="{FF2B5EF4-FFF2-40B4-BE49-F238E27FC236}">
                <a16:creationId xmlns:a16="http://schemas.microsoft.com/office/drawing/2014/main" id="{34EB8D16-16A9-DB41-A65E-D62CBD8E6182}"/>
              </a:ext>
            </a:extLst>
          </p:cNvPr>
          <p:cNvSpPr txBox="1">
            <a:spLocks/>
          </p:cNvSpPr>
          <p:nvPr userDrawn="1"/>
        </p:nvSpPr>
        <p:spPr>
          <a:xfrm>
            <a:off x="228600" y="201168"/>
            <a:ext cx="4114800" cy="38100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endParaRPr lang="en-US" sz="2400" dirty="0">
              <a:latin typeface="IBM Plex Sans Light" panose="020B0403050203000203" pitchFamily="34" charset="77"/>
            </a:endParaRPr>
          </a:p>
        </p:txBody>
      </p:sp>
      <p:sp>
        <p:nvSpPr>
          <p:cNvPr id="17" name="Title">
            <a:extLst>
              <a:ext uri="{FF2B5EF4-FFF2-40B4-BE49-F238E27FC236}">
                <a16:creationId xmlns:a16="http://schemas.microsoft.com/office/drawing/2014/main" id="{199A9882-6245-5E4C-91C9-23EE1350DB52}"/>
              </a:ext>
            </a:extLst>
          </p:cNvPr>
          <p:cNvSpPr>
            <a:spLocks noGrp="1"/>
          </p:cNvSpPr>
          <p:nvPr>
            <p:ph type="title"/>
          </p:nvPr>
        </p:nvSpPr>
        <p:spPr>
          <a:xfrm>
            <a:off x="228601" y="243205"/>
            <a:ext cx="4114735" cy="760842"/>
          </a:xfrm>
        </p:spPr>
        <p:txBody>
          <a:bodyPr/>
          <a:lstStyle>
            <a:lvl1pPr>
              <a:defRPr lang="en-US" sz="14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0" name="Text Placeholder">
            <a:extLst>
              <a:ext uri="{FF2B5EF4-FFF2-40B4-BE49-F238E27FC236}">
                <a16:creationId xmlns:a16="http://schemas.microsoft.com/office/drawing/2014/main" id="{304976DA-1B61-1740-8450-DE75487F179A}"/>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a:extLst>
              <a:ext uri="{FF2B5EF4-FFF2-40B4-BE49-F238E27FC236}">
                <a16:creationId xmlns:a16="http://schemas.microsoft.com/office/drawing/2014/main" id="{28CB9B92-34AA-EE49-9631-22480CE62D6E}"/>
              </a:ext>
            </a:extLst>
          </p:cNvPr>
          <p:cNvSpPr>
            <a:spLocks noGrp="1"/>
          </p:cNvSpPr>
          <p:nvPr>
            <p:ph type="body" sz="quarter" idx="12"/>
          </p:nvPr>
        </p:nvSpPr>
        <p:spPr>
          <a:xfrm>
            <a:off x="4800600" y="1263650"/>
            <a:ext cx="4114732" cy="3251199"/>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chemeClr val="tx2"/>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chemeClr val="tx2"/>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a:extLst>
              <a:ext uri="{FF2B5EF4-FFF2-40B4-BE49-F238E27FC236}">
                <a16:creationId xmlns:a16="http://schemas.microsoft.com/office/drawing/2014/main" id="{B4153A02-7144-AE45-BBE2-25D2970DBA20}"/>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tx2"/>
                </a:solidFill>
                <a:latin typeface="IBM Plex Sans" panose="020B0503050203000203" pitchFamily="34" charset="0"/>
                <a:ea typeface="+mn-ea"/>
                <a:cs typeface="+mn-cs"/>
              </a:rPr>
              <a:pPr algn="r"/>
              <a:t>‹#›</a:t>
            </a:fld>
            <a:endParaRPr lang="en-US" sz="600" kern="1200" dirty="0">
              <a:solidFill>
                <a:schemeClr val="tx2"/>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233655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1"/>
          </a:solidFill>
        </p:spPr>
        <p:txBody>
          <a:bodyPr wrap="square" lIns="0" tIns="0" rIns="0" bIns="0" rtlCol="0" anchor="ctr">
            <a:noAutofit/>
          </a:bodyPr>
          <a:lstStyle/>
          <a:p>
            <a:pPr algn="ctr"/>
            <a:endParaRPr lang="en-US" sz="1200" dirty="0">
              <a:solidFill>
                <a:schemeClr val="bg1"/>
              </a:solidFill>
              <a:latin typeface="Arial"/>
              <a:cs typeface="Arial"/>
            </a:endParaRPr>
          </a:p>
        </p:txBody>
      </p:sp>
      <p:sp>
        <p:nvSpPr>
          <p:cNvPr id="9" name="Title 1">
            <a:extLst>
              <a:ext uri="{FF2B5EF4-FFF2-40B4-BE49-F238E27FC236}">
                <a16:creationId xmlns:a16="http://schemas.microsoft.com/office/drawing/2014/main" id="{34EB8D16-16A9-DB41-A65E-D62CBD8E6182}"/>
              </a:ext>
            </a:extLst>
          </p:cNvPr>
          <p:cNvSpPr txBox="1">
            <a:spLocks/>
          </p:cNvSpPr>
          <p:nvPr userDrawn="1"/>
        </p:nvSpPr>
        <p:spPr>
          <a:xfrm>
            <a:off x="228600" y="201168"/>
            <a:ext cx="4114800" cy="38100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endParaRPr lang="en-US" sz="2400" dirty="0">
              <a:latin typeface="IBM Plex Sans Light" panose="020B0403050203000203" pitchFamily="34" charset="77"/>
            </a:endParaRPr>
          </a:p>
        </p:txBody>
      </p:sp>
      <p:sp>
        <p:nvSpPr>
          <p:cNvPr id="17" name="Title">
            <a:extLst>
              <a:ext uri="{FF2B5EF4-FFF2-40B4-BE49-F238E27FC236}">
                <a16:creationId xmlns:a16="http://schemas.microsoft.com/office/drawing/2014/main" id="{161CDC08-8084-9644-8ECF-74736545A47E}"/>
              </a:ext>
            </a:extLst>
          </p:cNvPr>
          <p:cNvSpPr>
            <a:spLocks noGrp="1"/>
          </p:cNvSpPr>
          <p:nvPr>
            <p:ph type="title"/>
          </p:nvPr>
        </p:nvSpPr>
        <p:spPr>
          <a:xfrm>
            <a:off x="228601" y="243205"/>
            <a:ext cx="4114735" cy="760842"/>
          </a:xfrm>
        </p:spPr>
        <p:txBody>
          <a:bodyPr/>
          <a:lstStyle>
            <a:lvl1pPr>
              <a:defRPr lang="en-US" sz="14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0" name="Text Placeholder">
            <a:extLst>
              <a:ext uri="{FF2B5EF4-FFF2-40B4-BE49-F238E27FC236}">
                <a16:creationId xmlns:a16="http://schemas.microsoft.com/office/drawing/2014/main" id="{8AD17206-18AB-214B-B0C9-1CD932C0C3B7}"/>
              </a:ext>
            </a:extLst>
          </p:cNvPr>
          <p:cNvSpPr>
            <a:spLocks noGrp="1"/>
          </p:cNvSpPr>
          <p:nvPr>
            <p:ph type="body" sz="quarter" idx="13"/>
          </p:nvPr>
        </p:nvSpPr>
        <p:spPr>
          <a:xfrm>
            <a:off x="228600" y="1263651"/>
            <a:ext cx="4114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a:extLst>
              <a:ext uri="{FF2B5EF4-FFF2-40B4-BE49-F238E27FC236}">
                <a16:creationId xmlns:a16="http://schemas.microsoft.com/office/drawing/2014/main" id="{CDA43956-4ECD-9F44-BC1D-06C0AE1FECA9}"/>
              </a:ext>
            </a:extLst>
          </p:cNvPr>
          <p:cNvSpPr>
            <a:spLocks noGrp="1"/>
          </p:cNvSpPr>
          <p:nvPr>
            <p:ph type="body" sz="quarter" idx="12"/>
          </p:nvPr>
        </p:nvSpPr>
        <p:spPr>
          <a:xfrm>
            <a:off x="4800600" y="1263650"/>
            <a:ext cx="4114732" cy="3251199"/>
          </a:xfrm>
          <a:prstGeom prst="rect">
            <a:avLst/>
          </a:prstGeom>
        </p:spPr>
        <p:txBody>
          <a:bodyPr/>
          <a:lstStyle>
            <a:lvl1pPr>
              <a:lnSpc>
                <a:spcPct val="114000"/>
              </a:lnSpc>
              <a:buClr>
                <a:srgbClr val="171717"/>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rgbClr val="171717"/>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a:lnSpc>
                <a:spcPct val="114000"/>
              </a:lnSpc>
              <a:buClr>
                <a:srgbClr val="171717"/>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a:lnSpc>
                <a:spcPct val="114000"/>
              </a:lnSpc>
              <a:buClr>
                <a:srgbClr val="171717"/>
              </a:buClr>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a:lnSpc>
                <a:spcPct val="114000"/>
              </a:lnSpc>
              <a:buClr>
                <a:srgbClr val="171717"/>
              </a:buClr>
              <a:defRPr lang="en-US" sz="140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a:extLst>
              <a:ext uri="{FF2B5EF4-FFF2-40B4-BE49-F238E27FC236}">
                <a16:creationId xmlns:a16="http://schemas.microsoft.com/office/drawing/2014/main" id="{0A27303C-EDCB-C544-86ED-42B0AF0F1FAC}"/>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tx2"/>
                </a:solidFill>
                <a:latin typeface="IBM Plex Sans" panose="020B0503050203000203" pitchFamily="34" charset="0"/>
                <a:ea typeface="+mn-ea"/>
                <a:cs typeface="+mn-cs"/>
              </a:rPr>
              <a:pPr algn="r"/>
              <a:t>‹#›</a:t>
            </a:fld>
            <a:endParaRPr lang="en-US" sz="600" kern="1200" dirty="0">
              <a:solidFill>
                <a:schemeClr val="tx2"/>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15863726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Gradient, text, picture">
    <p:bg>
      <p:bgPr>
        <a:solidFill>
          <a:schemeClr val="tx1"/>
        </a:solidFill>
        <a:effectLst/>
      </p:bgPr>
    </p:bg>
    <p:spTree>
      <p:nvGrpSpPr>
        <p:cNvPr id="1" name=""/>
        <p:cNvGrpSpPr/>
        <p:nvPr/>
      </p:nvGrpSpPr>
      <p:grpSpPr>
        <a:xfrm>
          <a:off x="0" y="0"/>
          <a:ext cx="0" cy="0"/>
          <a:chOff x="0" y="0"/>
          <a:chExt cx="0" cy="0"/>
        </a:xfrm>
      </p:grpSpPr>
      <p:sp>
        <p:nvSpPr>
          <p:cNvPr id="15" name="Picture Placeholder 3">
            <a:extLst>
              <a:ext uri="{FF2B5EF4-FFF2-40B4-BE49-F238E27FC236}">
                <a16:creationId xmlns:a16="http://schemas.microsoft.com/office/drawing/2014/main" id="{0AED3DDC-D932-8F4C-B2D1-3024FFE263E0}"/>
              </a:ext>
            </a:extLst>
          </p:cNvPr>
          <p:cNvSpPr>
            <a:spLocks noGrp="1"/>
          </p:cNvSpPr>
          <p:nvPr>
            <p:ph type="pic" sz="quarter" idx="15"/>
          </p:nvPr>
        </p:nvSpPr>
        <p:spPr>
          <a:xfrm>
            <a:off x="1588" y="-1587"/>
            <a:ext cx="4570412" cy="5143500"/>
          </a:xfrm>
          <a:prstGeom prst="rect">
            <a:avLst/>
          </a:prstGeom>
        </p:spPr>
        <p:txBody>
          <a:bodyPr lIns="210312" tIns="164592"/>
          <a:lstStyle>
            <a:lvl1pPr marL="0" indent="0">
              <a:buFont typeface="Arial" panose="020B0604020202020204" pitchFamily="34" charset="0"/>
              <a:buNone/>
              <a:defRPr sz="2400">
                <a:solidFill>
                  <a:schemeClr val="bg2"/>
                </a:solidFill>
              </a:defRPr>
            </a:lvl1pPr>
          </a:lstStyle>
          <a:p>
            <a:r>
              <a:rPr lang="en-US" dirty="0"/>
              <a:t>Click icon to add picture</a:t>
            </a:r>
          </a:p>
        </p:txBody>
      </p:sp>
      <p:sp>
        <p:nvSpPr>
          <p:cNvPr id="9" name="Title 1">
            <a:extLst>
              <a:ext uri="{FF2B5EF4-FFF2-40B4-BE49-F238E27FC236}">
                <a16:creationId xmlns:a16="http://schemas.microsoft.com/office/drawing/2014/main" id="{34EB8D16-16A9-DB41-A65E-D62CBD8E6182}"/>
              </a:ext>
            </a:extLst>
          </p:cNvPr>
          <p:cNvSpPr txBox="1">
            <a:spLocks/>
          </p:cNvSpPr>
          <p:nvPr userDrawn="1"/>
        </p:nvSpPr>
        <p:spPr>
          <a:xfrm>
            <a:off x="228600" y="201168"/>
            <a:ext cx="4114800" cy="38100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endParaRPr lang="en-US" sz="2400" dirty="0">
              <a:latin typeface="IBM Plex Sans Light" panose="020B0403050203000203" pitchFamily="34" charset="77"/>
            </a:endParaRPr>
          </a:p>
        </p:txBody>
      </p:sp>
      <p:sp>
        <p:nvSpPr>
          <p:cNvPr id="13" name="Rectangle 12">
            <a:extLst>
              <a:ext uri="{FF2B5EF4-FFF2-40B4-BE49-F238E27FC236}">
                <a16:creationId xmlns:a16="http://schemas.microsoft.com/office/drawing/2014/main" id="{16A52ADE-BC76-D54C-BEDE-A2593D26C91F}"/>
              </a:ext>
            </a:extLst>
          </p:cNvPr>
          <p:cNvSpPr/>
          <p:nvPr userDrawn="1"/>
        </p:nvSpPr>
        <p:spPr>
          <a:xfrm>
            <a:off x="4572000" y="0"/>
            <a:ext cx="4572000" cy="5143500"/>
          </a:xfrm>
          <a:prstGeom prst="rect">
            <a:avLst/>
          </a:prstGeom>
          <a:gradFill flip="none" rotWithShape="1">
            <a:gsLst>
              <a:gs pos="0">
                <a:schemeClr val="accent3"/>
              </a:gs>
              <a:gs pos="100000">
                <a:schemeClr val="accent2"/>
              </a:gs>
            </a:gsLst>
            <a:lin ang="2700000" scaled="1"/>
            <a:tileRect/>
          </a:gradFill>
        </p:spPr>
        <p:txBody>
          <a:bodyPr wrap="square" lIns="0" tIns="0" rIns="0" bIns="0" rtlCol="0" anchor="ctr">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Arial"/>
            </a:endParaRPr>
          </a:p>
        </p:txBody>
      </p:sp>
      <p:sp>
        <p:nvSpPr>
          <p:cNvPr id="10" name="Title 1">
            <a:extLst>
              <a:ext uri="{FF2B5EF4-FFF2-40B4-BE49-F238E27FC236}">
                <a16:creationId xmlns:a16="http://schemas.microsoft.com/office/drawing/2014/main" id="{402D68EF-9908-8E43-AF4B-2055FD69EC60}"/>
              </a:ext>
            </a:extLst>
          </p:cNvPr>
          <p:cNvSpPr>
            <a:spLocks noGrp="1"/>
          </p:cNvSpPr>
          <p:nvPr>
            <p:ph type="title"/>
          </p:nvPr>
        </p:nvSpPr>
        <p:spPr>
          <a:xfrm>
            <a:off x="4800600" y="3209926"/>
            <a:ext cx="4114733" cy="1389507"/>
          </a:xfrm>
        </p:spPr>
        <p:txBody>
          <a:bodyPr/>
          <a:lstStyle>
            <a:lvl1pPr>
              <a:defRPr lang="en-US" sz="14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4" name="Text Placeholder 16">
            <a:extLst>
              <a:ext uri="{FF2B5EF4-FFF2-40B4-BE49-F238E27FC236}">
                <a16:creationId xmlns:a16="http://schemas.microsoft.com/office/drawing/2014/main" id="{6F4C9E85-18D6-4246-921B-ACAE96400153}"/>
              </a:ext>
            </a:extLst>
          </p:cNvPr>
          <p:cNvSpPr>
            <a:spLocks noGrp="1"/>
          </p:cNvSpPr>
          <p:nvPr>
            <p:ph type="body" sz="quarter" idx="13" hasCustomPrompt="1"/>
          </p:nvPr>
        </p:nvSpPr>
        <p:spPr>
          <a:xfrm>
            <a:off x="4800600" y="214063"/>
            <a:ext cx="4114800" cy="297842"/>
          </a:xfrm>
          <a:prstGeom prst="rect">
            <a:avLst/>
          </a:prstGeom>
        </p:spPr>
        <p:txBody>
          <a:bodyPr/>
          <a:lstStyle>
            <a:lvl1pPr>
              <a:defRPr lang="en-US" sz="14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Master title style</a:t>
            </a:r>
          </a:p>
        </p:txBody>
      </p:sp>
      <p:sp>
        <p:nvSpPr>
          <p:cNvPr id="8" name="TextBox 7">
            <a:extLst>
              <a:ext uri="{FF2B5EF4-FFF2-40B4-BE49-F238E27FC236}">
                <a16:creationId xmlns:a16="http://schemas.microsoft.com/office/drawing/2014/main" id="{AC802668-4A9C-DC47-9B6A-FF9BE11644B0}"/>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66859532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sight, text, boxes">
    <p:bg>
      <p:bgPr>
        <a:solidFill>
          <a:schemeClr val="bg1"/>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28601" y="243205"/>
            <a:ext cx="4129023" cy="767715"/>
          </a:xfrm>
        </p:spPr>
        <p:txBody>
          <a:bodyPr/>
          <a:lstStyle>
            <a:lvl1pPr>
              <a:defRPr lang="en-US" sz="14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9" name="Content Placeholder 1"/>
          <p:cNvSpPr>
            <a:spLocks noGrp="1"/>
          </p:cNvSpPr>
          <p:nvPr>
            <p:ph sz="quarter" idx="17"/>
          </p:nvPr>
        </p:nvSpPr>
        <p:spPr>
          <a:xfrm>
            <a:off x="4572000" y="0"/>
            <a:ext cx="2286000" cy="2571750"/>
          </a:xfrm>
          <a:prstGeom prst="rect">
            <a:avLst/>
          </a:prstGeom>
          <a:solidFill>
            <a:schemeClr val="accent5"/>
          </a:solidFill>
          <a:ln>
            <a:noFill/>
          </a:ln>
        </p:spPr>
        <p:txBody>
          <a:bodyPr lIns="219456" tIns="201168" rIns="228600" bIns="228600"/>
          <a:lstStyle>
            <a:lvl1pPr>
              <a:defRPr lang="en-US" sz="1100" b="0" ker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lvl="0"/>
            <a:r>
              <a:rPr lang="en-US"/>
              <a:t>Click to edit Master text styles</a:t>
            </a:r>
          </a:p>
        </p:txBody>
      </p:sp>
      <p:sp>
        <p:nvSpPr>
          <p:cNvPr id="10" name="Content Placeholder 2"/>
          <p:cNvSpPr>
            <a:spLocks noGrp="1"/>
          </p:cNvSpPr>
          <p:nvPr>
            <p:ph sz="quarter" idx="18"/>
          </p:nvPr>
        </p:nvSpPr>
        <p:spPr>
          <a:xfrm>
            <a:off x="6858000" y="0"/>
            <a:ext cx="2286000" cy="2571750"/>
          </a:xfrm>
          <a:prstGeom prst="rect">
            <a:avLst/>
          </a:prstGeom>
          <a:solidFill>
            <a:schemeClr val="tx2"/>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2" name="Content Placeholder 3"/>
          <p:cNvSpPr>
            <a:spLocks noGrp="1"/>
          </p:cNvSpPr>
          <p:nvPr>
            <p:ph sz="quarter" idx="19"/>
          </p:nvPr>
        </p:nvSpPr>
        <p:spPr>
          <a:xfrm>
            <a:off x="4572000" y="2570164"/>
            <a:ext cx="4572000" cy="2573337"/>
          </a:xfrm>
          <a:prstGeom prst="rect">
            <a:avLst/>
          </a:prstGeom>
          <a:solidFill>
            <a:schemeClr val="accent4"/>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1" name="Text Placeholder">
            <a:extLst>
              <a:ext uri="{FF2B5EF4-FFF2-40B4-BE49-F238E27FC236}">
                <a16:creationId xmlns:a16="http://schemas.microsoft.com/office/drawing/2014/main" id="{3337FE4D-0F75-BA49-91B2-3925A8C71AB2}"/>
              </a:ext>
            </a:extLst>
          </p:cNvPr>
          <p:cNvSpPr>
            <a:spLocks noGrp="1"/>
          </p:cNvSpPr>
          <p:nvPr>
            <p:ph type="body" sz="quarter" idx="13"/>
          </p:nvPr>
        </p:nvSpPr>
        <p:spPr>
          <a:xfrm>
            <a:off x="228600" y="1263651"/>
            <a:ext cx="4114800" cy="323215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a:extLst>
              <a:ext uri="{FF2B5EF4-FFF2-40B4-BE49-F238E27FC236}">
                <a16:creationId xmlns:a16="http://schemas.microsoft.com/office/drawing/2014/main" id="{B8CE002F-4E82-F147-B3FD-55102D90C8E1}"/>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13301557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7" name="Content Placeholder 3"/>
          <p:cNvSpPr>
            <a:spLocks noGrp="1"/>
          </p:cNvSpPr>
          <p:nvPr>
            <p:ph sz="quarter" idx="20"/>
          </p:nvPr>
        </p:nvSpPr>
        <p:spPr>
          <a:xfrm>
            <a:off x="0" y="2570164"/>
            <a:ext cx="4572000" cy="2573337"/>
          </a:xfrm>
          <a:prstGeom prst="rect">
            <a:avLst/>
          </a:prstGeom>
          <a:solidFill>
            <a:schemeClr val="accent1"/>
          </a:solidFill>
        </p:spPr>
        <p:txBody>
          <a:bodyPr lIns="219456" tIns="201168" rIns="228600" bIns="228600"/>
          <a:lstStyle>
            <a:lvl1pPr>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6" name="Content Placeholder 1"/>
          <p:cNvSpPr>
            <a:spLocks noGrp="1"/>
          </p:cNvSpPr>
          <p:nvPr>
            <p:ph sz="quarter" idx="17"/>
          </p:nvPr>
        </p:nvSpPr>
        <p:spPr>
          <a:xfrm>
            <a:off x="6858000" y="-13283"/>
            <a:ext cx="2286000" cy="2583447"/>
          </a:xfrm>
          <a:prstGeom prst="rect">
            <a:avLst/>
          </a:prstGeom>
          <a:solidFill>
            <a:schemeClr val="accent4"/>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1" name="Content Placeholder 2"/>
          <p:cNvSpPr>
            <a:spLocks noGrp="1"/>
          </p:cNvSpPr>
          <p:nvPr>
            <p:ph sz="quarter" idx="18"/>
          </p:nvPr>
        </p:nvSpPr>
        <p:spPr>
          <a:xfrm>
            <a:off x="4572000" y="-13284"/>
            <a:ext cx="2286000" cy="2571750"/>
          </a:xfrm>
          <a:prstGeom prst="rect">
            <a:avLst/>
          </a:prstGeom>
          <a:solidFill>
            <a:schemeClr val="accent5"/>
          </a:solidFill>
          <a:ln>
            <a:noFill/>
          </a:ln>
        </p:spPr>
        <p:txBody>
          <a:bodyPr lIns="219456" tIns="201168" rIns="228600" bIns="228600"/>
          <a:lstStyle>
            <a:lvl1pPr>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4" name="Content Placeholder 4"/>
          <p:cNvSpPr>
            <a:spLocks noGrp="1"/>
          </p:cNvSpPr>
          <p:nvPr>
            <p:ph sz="quarter" idx="19"/>
          </p:nvPr>
        </p:nvSpPr>
        <p:spPr>
          <a:xfrm>
            <a:off x="4572000" y="2570164"/>
            <a:ext cx="4572000" cy="2573337"/>
          </a:xfrm>
          <a:prstGeom prst="rect">
            <a:avLst/>
          </a:prstGeom>
          <a:solidFill>
            <a:schemeClr val="tx2"/>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rtl="0" eaLnBrk="1" fontAlgn="base"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2" name="Title">
            <a:extLst>
              <a:ext uri="{FF2B5EF4-FFF2-40B4-BE49-F238E27FC236}">
                <a16:creationId xmlns:a16="http://schemas.microsoft.com/office/drawing/2014/main" id="{08FC93EF-F4FE-3A44-AD50-0F7DAEE2017D}"/>
              </a:ext>
            </a:extLst>
          </p:cNvPr>
          <p:cNvSpPr>
            <a:spLocks noGrp="1"/>
          </p:cNvSpPr>
          <p:nvPr>
            <p:ph type="title"/>
          </p:nvPr>
        </p:nvSpPr>
        <p:spPr>
          <a:xfrm>
            <a:off x="228601" y="243205"/>
            <a:ext cx="4129023" cy="767715"/>
          </a:xfrm>
        </p:spPr>
        <p:txBody>
          <a:bodyPr/>
          <a:lstStyle>
            <a:lvl1pPr>
              <a:defRPr lang="en-US" sz="14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D3236606-5A42-EF47-818B-23EDE72B757A}"/>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tx2"/>
                </a:solidFill>
                <a:latin typeface="IBM Plex Sans" panose="020B0503050203000203" pitchFamily="34" charset="0"/>
                <a:ea typeface="+mn-ea"/>
                <a:cs typeface="+mn-cs"/>
              </a:rPr>
              <a:t>© 2021 IBM Corporation</a:t>
            </a:r>
          </a:p>
        </p:txBody>
      </p:sp>
      <p:sp>
        <p:nvSpPr>
          <p:cNvPr id="9" name="TextBox 8">
            <a:extLst>
              <a:ext uri="{FF2B5EF4-FFF2-40B4-BE49-F238E27FC236}">
                <a16:creationId xmlns:a16="http://schemas.microsoft.com/office/drawing/2014/main" id="{143969D2-8D8B-DE4B-8794-08230408FD7B}"/>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1889887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1" y="0"/>
            <a:ext cx="9143999" cy="2569462"/>
          </a:xfrm>
          <a:noFill/>
        </p:spPr>
        <p:txBody>
          <a:bodyPr lIns="182880" tIns="164592" rIns="228600" bIns="228600"/>
          <a:lstStyle>
            <a:lvl1pPr>
              <a:defRPr sz="4800" b="0" i="0">
                <a:latin typeface="IBM Plex Sans Light" panose="020B0403050203000203" pitchFamily="34" charset="0"/>
              </a:defRPr>
            </a:lvl1pPr>
          </a:lstStyle>
          <a:p>
            <a:r>
              <a:rPr lang="en-US"/>
              <a:t>Click to edit Master title style</a:t>
            </a:r>
            <a:endParaRPr lang="en-US" dirty="0"/>
          </a:p>
        </p:txBody>
      </p:sp>
      <p:sp>
        <p:nvSpPr>
          <p:cNvPr id="7" name="Content Placeholder 1"/>
          <p:cNvSpPr>
            <a:spLocks noGrp="1"/>
          </p:cNvSpPr>
          <p:nvPr>
            <p:ph sz="quarter" idx="20"/>
          </p:nvPr>
        </p:nvSpPr>
        <p:spPr>
          <a:xfrm>
            <a:off x="0" y="2570164"/>
            <a:ext cx="2286000" cy="2573337"/>
          </a:xfrm>
          <a:prstGeom prst="rect">
            <a:avLst/>
          </a:prstGeom>
          <a:solidFill>
            <a:schemeClr val="accent5"/>
          </a:solidFill>
        </p:spPr>
        <p:txBody>
          <a:bodyPr lIns="219456" tIns="201168" rIns="228600" bIns="228600"/>
          <a:lstStyle>
            <a:lvl1pPr marL="0" algn="l" defTabSz="914378" rtl="0" eaLnBrk="1" fontAlgn="base" latinLnBrk="0" hangingPunct="1">
              <a:lnSpc>
                <a:spcPct val="100000"/>
              </a:lnSpc>
              <a:spcBef>
                <a:spcPts val="1100"/>
              </a:spcBef>
              <a:spcAft>
                <a:spcPct val="0"/>
              </a:spcAft>
              <a:buClr>
                <a:srgbClr val="6D6E70"/>
              </a:buClr>
              <a:buSzPct val="90000"/>
              <a:buFont typeface="Wingdings" pitchFamily="2" charset="2"/>
              <a:buNone/>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lvl="0"/>
            <a:r>
              <a:rPr lang="en-US"/>
              <a:t>Click to edit Master text styles</a:t>
            </a:r>
          </a:p>
        </p:txBody>
      </p:sp>
      <p:sp>
        <p:nvSpPr>
          <p:cNvPr id="14" name="Content Placeholder 2"/>
          <p:cNvSpPr>
            <a:spLocks noGrp="1"/>
          </p:cNvSpPr>
          <p:nvPr>
            <p:ph sz="quarter" idx="19"/>
          </p:nvPr>
        </p:nvSpPr>
        <p:spPr>
          <a:xfrm>
            <a:off x="2286001" y="2570164"/>
            <a:ext cx="2286000" cy="2573337"/>
          </a:xfrm>
          <a:prstGeom prst="rect">
            <a:avLst/>
          </a:prstGeom>
          <a:solidFill>
            <a:srgbClr val="171717"/>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6" name="Content Placeholder 3"/>
          <p:cNvSpPr>
            <a:spLocks noGrp="1"/>
          </p:cNvSpPr>
          <p:nvPr>
            <p:ph sz="quarter" idx="17"/>
          </p:nvPr>
        </p:nvSpPr>
        <p:spPr>
          <a:xfrm>
            <a:off x="4572000" y="2570162"/>
            <a:ext cx="2286000" cy="2573338"/>
          </a:xfrm>
          <a:prstGeom prst="rect">
            <a:avLst/>
          </a:prstGeom>
          <a:solidFill>
            <a:srgbClr val="F3F3F3"/>
          </a:solidFill>
          <a:ln>
            <a:noFill/>
          </a:ln>
        </p:spPr>
        <p:txBody>
          <a:bodyPr lIns="219456" tIns="201168" rIns="228600" bIns="228600"/>
          <a:lstStyle>
            <a:lvl1pPr>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1" name="Content Placeholder 4"/>
          <p:cNvSpPr>
            <a:spLocks noGrp="1"/>
          </p:cNvSpPr>
          <p:nvPr>
            <p:ph sz="quarter" idx="18"/>
          </p:nvPr>
        </p:nvSpPr>
        <p:spPr>
          <a:xfrm>
            <a:off x="6858000" y="2570162"/>
            <a:ext cx="2286000" cy="2573338"/>
          </a:xfrm>
          <a:prstGeom prst="rect">
            <a:avLst/>
          </a:prstGeom>
          <a:solidFill>
            <a:schemeClr val="accent4"/>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0" name="TextBox 9">
            <a:extLst>
              <a:ext uri="{FF2B5EF4-FFF2-40B4-BE49-F238E27FC236}">
                <a16:creationId xmlns:a16="http://schemas.microsoft.com/office/drawing/2014/main" id="{E6E98E00-FEED-314E-9B62-1816C93CE267}"/>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tx2"/>
                </a:solidFill>
                <a:latin typeface="IBM Plex Sans" panose="020B0503050203000203" pitchFamily="34" charset="0"/>
                <a:ea typeface="+mn-ea"/>
                <a:cs typeface="+mn-cs"/>
              </a:rPr>
              <a:t>© 2021 IBM Corporation</a:t>
            </a:r>
          </a:p>
        </p:txBody>
      </p:sp>
      <p:sp>
        <p:nvSpPr>
          <p:cNvPr id="9" name="TextBox 8">
            <a:extLst>
              <a:ext uri="{FF2B5EF4-FFF2-40B4-BE49-F238E27FC236}">
                <a16:creationId xmlns:a16="http://schemas.microsoft.com/office/drawing/2014/main" id="{31192119-F3CB-1C40-A813-19F9DC25853C}"/>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bg1"/>
                </a:solidFill>
                <a:latin typeface="IBM Plex Sans" panose="020B0503050203000203" pitchFamily="34" charset="0"/>
                <a:ea typeface="+mn-ea"/>
                <a:cs typeface="+mn-cs"/>
              </a:rPr>
              <a:pPr algn="r"/>
              <a:t>‹#›</a:t>
            </a:fld>
            <a:endParaRPr lang="en-US" sz="600" kern="1200" dirty="0">
              <a:solidFill>
                <a:schemeClr val="bg1"/>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33415558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9EFC39CF-690F-A24E-AFE1-E1260EA49BFF}"/>
              </a:ext>
            </a:extLst>
          </p:cNvPr>
          <p:cNvSpPr>
            <a:spLocks noGrp="1"/>
          </p:cNvSpPr>
          <p:nvPr>
            <p:ph sz="quarter" idx="20"/>
          </p:nvPr>
        </p:nvSpPr>
        <p:spPr>
          <a:xfrm>
            <a:off x="0" y="3"/>
            <a:ext cx="2286000" cy="5143498"/>
          </a:xfrm>
          <a:prstGeom prst="rect">
            <a:avLst/>
          </a:prstGeom>
          <a:solidFill>
            <a:schemeClr val="accent5"/>
          </a:solidFill>
        </p:spPr>
        <p:txBody>
          <a:bodyPr lIns="219456" tIns="201168" rIns="228600" bIns="228600"/>
          <a:lstStyle>
            <a:lvl1pPr marL="0" algn="l" defTabSz="914378" rtl="0" eaLnBrk="1" fontAlgn="base" latinLnBrk="0" hangingPunct="1">
              <a:lnSpc>
                <a:spcPct val="100000"/>
              </a:lnSpc>
              <a:spcBef>
                <a:spcPts val="1100"/>
              </a:spcBef>
              <a:spcAft>
                <a:spcPct val="0"/>
              </a:spcAft>
              <a:buClr>
                <a:srgbClr val="6D6E70"/>
              </a:buClr>
              <a:buSzPct val="90000"/>
              <a:buFont typeface="Wingdings" pitchFamily="2" charset="2"/>
              <a:buNone/>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lvl="0"/>
            <a:r>
              <a:rPr lang="en-US"/>
              <a:t>Click to edit Master text styles</a:t>
            </a:r>
          </a:p>
        </p:txBody>
      </p:sp>
      <p:sp>
        <p:nvSpPr>
          <p:cNvPr id="4" name="Slide Number Placeholde"/>
          <p:cNvSpPr>
            <a:spLocks noGrp="1"/>
          </p:cNvSpPr>
          <p:nvPr>
            <p:ph type="sldNum" sz="quarter" idx="11"/>
          </p:nvPr>
        </p:nvSpPr>
        <p:spPr>
          <a:xfrm>
            <a:off x="7086602" y="4787901"/>
            <a:ext cx="1828732" cy="166687"/>
          </a:xfrm>
          <a:prstGeom prst="rect">
            <a:avLst/>
          </a:prstGeom>
        </p:spPr>
        <p:txBody>
          <a:bodyPr/>
          <a:lstStyle>
            <a:lvl1pPr>
              <a:defRPr>
                <a:solidFill>
                  <a:schemeClr val="tx1"/>
                </a:solidFill>
              </a:defRPr>
            </a:lvl1pPr>
          </a:lstStyle>
          <a:p>
            <a:fld id="{59395FB3-9C97-154F-86B2-7E381B951268}" type="slidenum">
              <a:rPr lang="en-US" smtClean="0"/>
              <a:pPr/>
              <a:t>‹#›</a:t>
            </a:fld>
            <a:endParaRPr lang="en-US" dirty="0"/>
          </a:p>
        </p:txBody>
      </p:sp>
      <p:sp>
        <p:nvSpPr>
          <p:cNvPr id="9" name="Content Placeholder 2">
            <a:extLst>
              <a:ext uri="{FF2B5EF4-FFF2-40B4-BE49-F238E27FC236}">
                <a16:creationId xmlns:a16="http://schemas.microsoft.com/office/drawing/2014/main" id="{087419E3-F8B6-494A-8310-68CAF4DDD0E9}"/>
              </a:ext>
            </a:extLst>
          </p:cNvPr>
          <p:cNvSpPr>
            <a:spLocks noGrp="1"/>
          </p:cNvSpPr>
          <p:nvPr>
            <p:ph sz="quarter" idx="19"/>
          </p:nvPr>
        </p:nvSpPr>
        <p:spPr>
          <a:xfrm>
            <a:off x="2286001" y="3"/>
            <a:ext cx="2286000" cy="5143498"/>
          </a:xfrm>
          <a:prstGeom prst="rect">
            <a:avLst/>
          </a:prstGeom>
          <a:solidFill>
            <a:srgbClr val="171717"/>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0" name="Content Placeholder 3">
            <a:extLst>
              <a:ext uri="{FF2B5EF4-FFF2-40B4-BE49-F238E27FC236}">
                <a16:creationId xmlns:a16="http://schemas.microsoft.com/office/drawing/2014/main" id="{A5C27F9F-009A-B344-BA63-B6DC196A249D}"/>
              </a:ext>
            </a:extLst>
          </p:cNvPr>
          <p:cNvSpPr>
            <a:spLocks noGrp="1"/>
          </p:cNvSpPr>
          <p:nvPr>
            <p:ph sz="quarter" idx="17"/>
          </p:nvPr>
        </p:nvSpPr>
        <p:spPr>
          <a:xfrm>
            <a:off x="4572000" y="0"/>
            <a:ext cx="2286000" cy="5143500"/>
          </a:xfrm>
          <a:prstGeom prst="rect">
            <a:avLst/>
          </a:prstGeom>
          <a:solidFill>
            <a:srgbClr val="F3F3F3"/>
          </a:solidFill>
          <a:ln>
            <a:noFill/>
          </a:ln>
        </p:spPr>
        <p:txBody>
          <a:bodyPr lIns="219456" tIns="201168" rIns="228600" bIns="228600"/>
          <a:lstStyle>
            <a:lvl1pPr>
              <a:defRPr lang="en-US" sz="1100" b="0" kern="0" dirty="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1" name="Content Placeholder 4">
            <a:extLst>
              <a:ext uri="{FF2B5EF4-FFF2-40B4-BE49-F238E27FC236}">
                <a16:creationId xmlns:a16="http://schemas.microsoft.com/office/drawing/2014/main" id="{6FA30807-76D3-6049-9EF7-7768C6AFCED5}"/>
              </a:ext>
            </a:extLst>
          </p:cNvPr>
          <p:cNvSpPr>
            <a:spLocks noGrp="1"/>
          </p:cNvSpPr>
          <p:nvPr>
            <p:ph sz="quarter" idx="18"/>
          </p:nvPr>
        </p:nvSpPr>
        <p:spPr>
          <a:xfrm>
            <a:off x="6858000" y="0"/>
            <a:ext cx="2286000" cy="5143500"/>
          </a:xfrm>
          <a:prstGeom prst="rect">
            <a:avLst/>
          </a:prstGeom>
          <a:solidFill>
            <a:schemeClr val="accent4"/>
          </a:solidFill>
          <a:ln>
            <a:noFill/>
          </a:ln>
        </p:spPr>
        <p:txBody>
          <a:bodyPr lIns="219456" tIns="201168" rIns="228600" bIns="228600"/>
          <a:lstStyle>
            <a:lvl1pPr>
              <a:defRPr lang="en-US" sz="1100" b="0" kern="0" dirty="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pPr marL="0" lvl="0" indent="0" algn="l" defTabSz="914378" rtl="0" eaLnBrk="1" fontAlgn="base" latinLnBrk="0" hangingPunct="1">
              <a:lnSpc>
                <a:spcPct val="100000"/>
              </a:lnSpc>
              <a:spcBef>
                <a:spcPts val="1100"/>
              </a:spcBef>
              <a:spcAft>
                <a:spcPct val="0"/>
              </a:spcAft>
              <a:buClr>
                <a:srgbClr val="6D6E70"/>
              </a:buClr>
              <a:buSzPct val="90000"/>
              <a:buFont typeface="Wingdings" pitchFamily="2" charset="2"/>
              <a:buNone/>
            </a:pPr>
            <a:r>
              <a:rPr lang="en-US"/>
              <a:t>Click to edit Master text styles</a:t>
            </a:r>
          </a:p>
        </p:txBody>
      </p:sp>
      <p:sp>
        <p:nvSpPr>
          <p:cNvPr id="14" name="Slide Number Placeholder">
            <a:extLst>
              <a:ext uri="{FF2B5EF4-FFF2-40B4-BE49-F238E27FC236}">
                <a16:creationId xmlns:a16="http://schemas.microsoft.com/office/drawing/2014/main" id="{280BB8B2-A914-0440-B153-04A339EE5E06}"/>
              </a:ext>
            </a:extLst>
          </p:cNvPr>
          <p:cNvSpPr txBox="1">
            <a:spLocks/>
          </p:cNvSpPr>
          <p:nvPr userDrawn="1"/>
        </p:nvSpPr>
        <p:spPr>
          <a:xfrm>
            <a:off x="7086602" y="4787901"/>
            <a:ext cx="1828732" cy="166687"/>
          </a:xfrm>
          <a:prstGeom prst="rect">
            <a:avLst/>
          </a:prstGeom>
        </p:spPr>
        <p:txBody>
          <a:bodyPr vert="horz" lIns="0" tIns="0" rIns="0" bIns="0" rtlCol="0" anchor="ctr"/>
          <a:lstStyle>
            <a:defPPr>
              <a:defRPr lang="en-US"/>
            </a:defPPr>
            <a:lvl1pPr marL="0" algn="r" defTabSz="685983" rtl="0" eaLnBrk="1" latinLnBrk="0" hangingPunct="1">
              <a:defRPr sz="600" kern="1200">
                <a:solidFill>
                  <a:schemeClr val="tx1"/>
                </a:solidFill>
                <a:latin typeface="IBM Plex Sans" panose="020B0503050203000203" pitchFamily="34" charset="0"/>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a:lstStyle>
          <a:p>
            <a:fld id="{59395FB3-9C97-154F-86B2-7E381B951268}" type="slidenum">
              <a:rPr lang="en-US" sz="600" smtClean="0"/>
              <a:pPr/>
              <a:t>‹#›</a:t>
            </a:fld>
            <a:endParaRPr lang="en-US" sz="600" dirty="0"/>
          </a:p>
        </p:txBody>
      </p:sp>
      <p:sp>
        <p:nvSpPr>
          <p:cNvPr id="15" name="TextBox 14">
            <a:extLst>
              <a:ext uri="{FF2B5EF4-FFF2-40B4-BE49-F238E27FC236}">
                <a16:creationId xmlns:a16="http://schemas.microsoft.com/office/drawing/2014/main" id="{8FA41581-118A-BC44-A813-300A95376121}"/>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tx2"/>
                </a:solidFill>
                <a:latin typeface="IBM Plex Sans" panose="020B0503050203000203" pitchFamily="34" charset="0"/>
                <a:ea typeface="+mn-ea"/>
                <a:cs typeface="+mn-cs"/>
              </a:rPr>
              <a:t>IBM Watson Health / © 2021 IBM Corporation</a:t>
            </a:r>
          </a:p>
        </p:txBody>
      </p:sp>
    </p:spTree>
    <p:extLst>
      <p:ext uri="{BB962C8B-B14F-4D97-AF65-F5344CB8AC3E}">
        <p14:creationId xmlns:p14="http://schemas.microsoft.com/office/powerpoint/2010/main" val="31952202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28600" y="238124"/>
            <a:ext cx="4123944"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9" name="Text Placeholder">
            <a:extLst>
              <a:ext uri="{FF2B5EF4-FFF2-40B4-BE49-F238E27FC236}">
                <a16:creationId xmlns:a16="http://schemas.microsoft.com/office/drawing/2014/main" id="{C88C7C7A-5E81-5B44-8B24-614B25B2B866}"/>
              </a:ext>
            </a:extLst>
          </p:cNvPr>
          <p:cNvSpPr>
            <a:spLocks noGrp="1"/>
          </p:cNvSpPr>
          <p:nvPr>
            <p:ph type="body" sz="quarter" idx="13"/>
          </p:nvPr>
        </p:nvSpPr>
        <p:spPr>
          <a:xfrm>
            <a:off x="228600" y="1263651"/>
            <a:ext cx="1828800"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a:extLst>
              <a:ext uri="{FF2B5EF4-FFF2-40B4-BE49-F238E27FC236}">
                <a16:creationId xmlns:a16="http://schemas.microsoft.com/office/drawing/2014/main" id="{30458357-8061-7D40-8ACC-D17785094F4E}"/>
              </a:ext>
            </a:extLst>
          </p:cNvPr>
          <p:cNvSpPr>
            <a:spLocks noGrp="1"/>
          </p:cNvSpPr>
          <p:nvPr>
            <p:ph type="body" sz="quarter" idx="14"/>
          </p:nvPr>
        </p:nvSpPr>
        <p:spPr>
          <a:xfrm>
            <a:off x="2514563" y="1262522"/>
            <a:ext cx="4123943" cy="3251200"/>
          </a:xfrm>
          <a:prstGeom prst="rect">
            <a:avLst/>
          </a:prstGeom>
        </p:spPr>
        <p:txBody>
          <a:bodyPr/>
          <a:lstStyle>
            <a:lvl1pPr>
              <a:lnSpc>
                <a:spcPct val="114000"/>
              </a:lnSpc>
              <a:defRPr lang="en-US" sz="14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400"/>
            </a:lvl2pPr>
            <a:lvl3pPr>
              <a:lnSpc>
                <a:spcPct val="114000"/>
              </a:lnSpc>
              <a:buClr>
                <a:schemeClr val="tx2"/>
              </a:buClr>
              <a:defRPr sz="1400"/>
            </a:lvl3pPr>
            <a:lvl4pPr>
              <a:lnSpc>
                <a:spcPct val="114000"/>
              </a:lnSpc>
              <a:buClr>
                <a:schemeClr val="tx2"/>
              </a:buClr>
              <a:defRPr sz="1400"/>
            </a:lvl4pPr>
            <a:lvl5pPr>
              <a:lnSpc>
                <a:spcPct val="114000"/>
              </a:lnSpc>
              <a:buClr>
                <a:schemeClr val="tx2"/>
              </a:buClr>
              <a:defRPr sz="14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06351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3CAA9C07-81A8-CE49-BFF0-35F72D7CFE52}"/>
              </a:ext>
            </a:extLst>
          </p:cNvPr>
          <p:cNvSpPr>
            <a:spLocks noGrp="1"/>
          </p:cNvSpPr>
          <p:nvPr>
            <p:ph type="title"/>
          </p:nvPr>
        </p:nvSpPr>
        <p:spPr>
          <a:xfrm>
            <a:off x="228601" y="238124"/>
            <a:ext cx="4111244"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6" name="Text Placeholder">
            <a:extLst>
              <a:ext uri="{FF2B5EF4-FFF2-40B4-BE49-F238E27FC236}">
                <a16:creationId xmlns:a16="http://schemas.microsoft.com/office/drawing/2014/main" id="{DF3100E3-5129-AE47-936F-1560893FDB08}"/>
              </a:ext>
            </a:extLst>
          </p:cNvPr>
          <p:cNvSpPr>
            <a:spLocks noGrp="1"/>
          </p:cNvSpPr>
          <p:nvPr>
            <p:ph type="body" sz="quarter" idx="13"/>
          </p:nvPr>
        </p:nvSpPr>
        <p:spPr>
          <a:xfrm>
            <a:off x="228600" y="1263651"/>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41007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7" name="Picture Placeholder"/>
          <p:cNvSpPr>
            <a:spLocks noGrp="1"/>
          </p:cNvSpPr>
          <p:nvPr>
            <p:ph type="pic" sz="quarter" idx="14"/>
          </p:nvPr>
        </p:nvSpPr>
        <p:spPr>
          <a:xfrm>
            <a:off x="4572000" y="0"/>
            <a:ext cx="4572000" cy="5143500"/>
          </a:xfrm>
          <a:prstGeom prst="rect">
            <a:avLst/>
          </a:prstGeom>
        </p:spPr>
        <p:txBody>
          <a:bodyPr lIns="91440" tIns="91440" rIns="91440" bIns="91440"/>
          <a:lstStyle/>
          <a:p>
            <a:r>
              <a:rPr lang="en-US" dirty="0"/>
              <a:t>Click icon to add picture</a:t>
            </a:r>
          </a:p>
        </p:txBody>
      </p:sp>
      <p:sp>
        <p:nvSpPr>
          <p:cNvPr id="9" name="Title">
            <a:extLst>
              <a:ext uri="{FF2B5EF4-FFF2-40B4-BE49-F238E27FC236}">
                <a16:creationId xmlns:a16="http://schemas.microsoft.com/office/drawing/2014/main" id="{2DE1CBAE-6154-FB46-B194-7402A8A8C10F}"/>
              </a:ext>
            </a:extLst>
          </p:cNvPr>
          <p:cNvSpPr>
            <a:spLocks noGrp="1"/>
          </p:cNvSpPr>
          <p:nvPr>
            <p:ph type="title"/>
          </p:nvPr>
        </p:nvSpPr>
        <p:spPr>
          <a:xfrm>
            <a:off x="228601" y="238124"/>
            <a:ext cx="4111244"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8" name="Text Placeholder">
            <a:extLst>
              <a:ext uri="{FF2B5EF4-FFF2-40B4-BE49-F238E27FC236}">
                <a16:creationId xmlns:a16="http://schemas.microsoft.com/office/drawing/2014/main" id="{465C299B-ECDD-B440-8915-C7B8D05947D6}"/>
              </a:ext>
            </a:extLst>
          </p:cNvPr>
          <p:cNvSpPr>
            <a:spLocks noGrp="1"/>
          </p:cNvSpPr>
          <p:nvPr>
            <p:ph type="body" sz="quarter" idx="13"/>
          </p:nvPr>
        </p:nvSpPr>
        <p:spPr>
          <a:xfrm>
            <a:off x="228600" y="1263651"/>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a:extLst>
              <a:ext uri="{FF2B5EF4-FFF2-40B4-BE49-F238E27FC236}">
                <a16:creationId xmlns:a16="http://schemas.microsoft.com/office/drawing/2014/main" id="{F3EA7912-D900-FB4C-AF69-E0D8C1B9D0EC}"/>
              </a:ext>
            </a:extLst>
          </p:cNvPr>
          <p:cNvSpPr>
            <a:spLocks noGrp="1"/>
          </p:cNvSpPr>
          <p:nvPr>
            <p:ph type="body" sz="quarter" idx="15"/>
          </p:nvPr>
        </p:nvSpPr>
        <p:spPr>
          <a:xfrm>
            <a:off x="2514563" y="1262522"/>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89028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10" name="Text Placeholder 3"/>
          <p:cNvSpPr>
            <a:spLocks noGrp="1"/>
          </p:cNvSpPr>
          <p:nvPr>
            <p:ph type="body" sz="quarter" idx="14"/>
          </p:nvPr>
        </p:nvSpPr>
        <p:spPr>
          <a:xfrm>
            <a:off x="4800600" y="1203159"/>
            <a:ext cx="4114800" cy="3292642"/>
          </a:xfrm>
          <a:prstGeom prst="rect">
            <a:avLst/>
          </a:prstGeom>
        </p:spPr>
        <p:txBody>
          <a:bodyPr/>
          <a:lstStyle>
            <a:lvl1pPr>
              <a:lnSpc>
                <a:spcPct val="120000"/>
              </a:lnSpc>
              <a:defRPr sz="2400" b="0" i="0">
                <a:latin typeface="IBM Plex Sans Light" panose="020B0403050203000203" pitchFamily="34" charset="0"/>
              </a:defRPr>
            </a:lvl1pPr>
            <a:lvl2pPr marL="0" indent="0">
              <a:buNone/>
              <a:defRPr/>
            </a:lvl2pPr>
          </a:lstStyle>
          <a:p>
            <a:pPr lvl="0"/>
            <a:r>
              <a:rPr lang="en-US"/>
              <a:t>Click to edit Master text styles</a:t>
            </a:r>
          </a:p>
        </p:txBody>
      </p:sp>
      <p:sp>
        <p:nvSpPr>
          <p:cNvPr id="9" name="Title">
            <a:extLst>
              <a:ext uri="{FF2B5EF4-FFF2-40B4-BE49-F238E27FC236}">
                <a16:creationId xmlns:a16="http://schemas.microsoft.com/office/drawing/2014/main" id="{62ABB53B-4967-204D-BA04-E6999C61A9FA}"/>
              </a:ext>
            </a:extLst>
          </p:cNvPr>
          <p:cNvSpPr>
            <a:spLocks noGrp="1"/>
          </p:cNvSpPr>
          <p:nvPr>
            <p:ph type="title"/>
          </p:nvPr>
        </p:nvSpPr>
        <p:spPr>
          <a:xfrm>
            <a:off x="228601" y="238124"/>
            <a:ext cx="4111244" cy="767715"/>
          </a:xfrm>
        </p:spPr>
        <p:txBody>
          <a:bodyPr/>
          <a:lstStyle>
            <a:lvl1pPr>
              <a:defRPr lang="en-US" sz="1400" b="0" kern="0" dirty="0">
                <a:solidFill>
                  <a:srgbClr val="0062FF"/>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a:t>Click to edit Master title style</a:t>
            </a:r>
            <a:endParaRPr lang="en-US" dirty="0"/>
          </a:p>
        </p:txBody>
      </p:sp>
      <p:sp>
        <p:nvSpPr>
          <p:cNvPr id="8" name="Text Placeholder">
            <a:extLst>
              <a:ext uri="{FF2B5EF4-FFF2-40B4-BE49-F238E27FC236}">
                <a16:creationId xmlns:a16="http://schemas.microsoft.com/office/drawing/2014/main" id="{7DFE9D89-80EF-8042-A7C8-61AEB1C8B0E4}"/>
              </a:ext>
            </a:extLst>
          </p:cNvPr>
          <p:cNvSpPr>
            <a:spLocks noGrp="1"/>
          </p:cNvSpPr>
          <p:nvPr>
            <p:ph type="body" sz="quarter" idx="13"/>
          </p:nvPr>
        </p:nvSpPr>
        <p:spPr>
          <a:xfrm>
            <a:off x="228600" y="1263651"/>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a:extLst>
              <a:ext uri="{FF2B5EF4-FFF2-40B4-BE49-F238E27FC236}">
                <a16:creationId xmlns:a16="http://schemas.microsoft.com/office/drawing/2014/main" id="{AA3064E3-3327-DD44-B89B-1DE36EC5EAF2}"/>
              </a:ext>
            </a:extLst>
          </p:cNvPr>
          <p:cNvSpPr>
            <a:spLocks noGrp="1"/>
          </p:cNvSpPr>
          <p:nvPr>
            <p:ph type="body" sz="quarter" idx="15"/>
          </p:nvPr>
        </p:nvSpPr>
        <p:spPr>
          <a:xfrm>
            <a:off x="2514563" y="1262522"/>
            <a:ext cx="1828800" cy="3251200"/>
          </a:xfrm>
          <a:prstGeom prst="rect">
            <a:avLst/>
          </a:prstGeom>
        </p:spPr>
        <p:txBody>
          <a:bodyPr/>
          <a:lstStyle>
            <a:lvl1pPr>
              <a:lnSpc>
                <a:spcPct val="114000"/>
              </a:lnSpc>
              <a:defRPr lang="en-US" sz="1200" kern="0" dirty="0" smtClean="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tx2"/>
              </a:buClr>
              <a:defRPr sz="1200"/>
            </a:lvl2pPr>
            <a:lvl3pPr>
              <a:lnSpc>
                <a:spcPct val="114000"/>
              </a:lnSpc>
              <a:buClr>
                <a:schemeClr val="tx2"/>
              </a:buClr>
              <a:defRPr sz="1200"/>
            </a:lvl3pPr>
            <a:lvl4pPr>
              <a:lnSpc>
                <a:spcPct val="114000"/>
              </a:lnSpc>
              <a:buClr>
                <a:schemeClr val="tx2"/>
              </a:buClr>
              <a:defRPr sz="1200"/>
            </a:lvl4pPr>
            <a:lvl5pPr>
              <a:lnSpc>
                <a:spcPct val="114000"/>
              </a:lnSpc>
              <a:buClr>
                <a:schemeClr val="tx2"/>
              </a:buClr>
              <a:defRPr sz="1200"/>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19268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6829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857964-2C1B-2D46-8CD7-82CA8CD2F319}"/>
              </a:ext>
            </a:extLst>
          </p:cNvPr>
          <p:cNvSpPr/>
          <p:nvPr userDrawn="1"/>
        </p:nvSpPr>
        <p:spPr bwMode="auto">
          <a:xfrm>
            <a:off x="99589" y="4662536"/>
            <a:ext cx="1946495" cy="353085"/>
          </a:xfrm>
          <a:prstGeom prst="rect">
            <a:avLst/>
          </a:prstGeom>
          <a:solidFill>
            <a:schemeClr val="bg1"/>
          </a:solidFill>
          <a:ln w="19050">
            <a:solidFill>
              <a:schemeClr val="bg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sp>
        <p:nvSpPr>
          <p:cNvPr id="3" name="Rectangle 2">
            <a:extLst>
              <a:ext uri="{FF2B5EF4-FFF2-40B4-BE49-F238E27FC236}">
                <a16:creationId xmlns:a16="http://schemas.microsoft.com/office/drawing/2014/main" id="{7A38C9A7-0122-644A-8821-4C6CD2346BD1}"/>
              </a:ext>
            </a:extLst>
          </p:cNvPr>
          <p:cNvSpPr/>
          <p:nvPr userDrawn="1"/>
        </p:nvSpPr>
        <p:spPr bwMode="auto">
          <a:xfrm>
            <a:off x="7097918" y="4673018"/>
            <a:ext cx="1946495" cy="353085"/>
          </a:xfrm>
          <a:prstGeom prst="rect">
            <a:avLst/>
          </a:prstGeom>
          <a:solidFill>
            <a:schemeClr val="bg1"/>
          </a:solidFill>
          <a:ln w="19050">
            <a:solidFill>
              <a:schemeClr val="bg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685966" rtl="0" eaLnBrk="1" fontAlgn="auto" latinLnBrk="0" hangingPunct="1">
              <a:lnSpc>
                <a:spcPct val="100000"/>
              </a:lnSpc>
              <a:spcBef>
                <a:spcPts val="0"/>
              </a:spcBef>
              <a:spcAft>
                <a:spcPts val="0"/>
              </a:spcAft>
              <a:buClrTx/>
              <a:buSzTx/>
              <a:buFontTx/>
              <a:buNone/>
              <a:tabLst/>
            </a:pPr>
            <a:endParaRPr kumimoji="0" lang="en-US" sz="1400" b="0" i="0" u="none" strike="noStrike" kern="1200" cap="none" spc="0" normalizeH="0" baseline="0" noProof="0" dirty="0">
              <a:ln>
                <a:noFill/>
              </a:ln>
              <a:solidFill>
                <a:schemeClr val="tx1"/>
              </a:solidFill>
              <a:effectLst/>
              <a:uLnTx/>
              <a:uFillTx/>
              <a:latin typeface="IBM Plex Sans" charset="0"/>
              <a:ea typeface="IBM Plex Sans" charset="0"/>
              <a:cs typeface="IBM Plex Sans" charset="0"/>
            </a:endParaRPr>
          </a:p>
        </p:txBody>
      </p:sp>
    </p:spTree>
    <p:extLst>
      <p:ext uri="{BB962C8B-B14F-4D97-AF65-F5344CB8AC3E}">
        <p14:creationId xmlns:p14="http://schemas.microsoft.com/office/powerpoint/2010/main" val="11550227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atson-sign-off">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75E917-6833-6B40-B1FA-09FBCC38859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938535" y="1980903"/>
            <a:ext cx="1266932" cy="1181695"/>
          </a:xfrm>
          <a:prstGeom prst="rect">
            <a:avLst/>
          </a:prstGeom>
        </p:spPr>
      </p:pic>
    </p:spTree>
    <p:extLst>
      <p:ext uri="{BB962C8B-B14F-4D97-AF65-F5344CB8AC3E}">
        <p14:creationId xmlns:p14="http://schemas.microsoft.com/office/powerpoint/2010/main" val="33517790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text (one column)">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D45195EB-98DA-E045-A825-DA922F6547CC}"/>
              </a:ext>
            </a:extLst>
          </p:cNvPr>
          <p:cNvSpPr>
            <a:spLocks noGrp="1"/>
          </p:cNvSpPr>
          <p:nvPr>
            <p:ph type="title" hasCustomPrompt="1"/>
          </p:nvPr>
        </p:nvSpPr>
        <p:spPr>
          <a:xfrm>
            <a:off x="231963" y="241488"/>
            <a:ext cx="4108074" cy="763142"/>
          </a:xfrm>
        </p:spPr>
        <p:txBody>
          <a:bodyPr/>
          <a:lstStyle>
            <a:lvl1pPr>
              <a:defRPr lang="en-US" sz="1400" b="0" kern="0" dirty="0">
                <a:solidFill>
                  <a:schemeClr val="accent4"/>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Click to edit title</a:t>
            </a:r>
          </a:p>
        </p:txBody>
      </p:sp>
      <p:sp>
        <p:nvSpPr>
          <p:cNvPr id="8" name="Text Placeholder">
            <a:extLst>
              <a:ext uri="{FF2B5EF4-FFF2-40B4-BE49-F238E27FC236}">
                <a16:creationId xmlns:a16="http://schemas.microsoft.com/office/drawing/2014/main" id="{B839E1F5-DEF7-AA44-B181-E58E7C540F2F}"/>
              </a:ext>
            </a:extLst>
          </p:cNvPr>
          <p:cNvSpPr>
            <a:spLocks noGrp="1"/>
          </p:cNvSpPr>
          <p:nvPr>
            <p:ph type="body" sz="quarter" idx="13"/>
          </p:nvPr>
        </p:nvSpPr>
        <p:spPr>
          <a:xfrm>
            <a:off x="228600" y="1263651"/>
            <a:ext cx="4114800" cy="3251200"/>
          </a:xfrm>
          <a:prstGeom prst="rect">
            <a:avLst/>
          </a:prstGeom>
        </p:spPr>
        <p:txBody>
          <a:bodyPr/>
          <a:lstStyle>
            <a:lvl1pPr>
              <a:buClr>
                <a:schemeClr val="bg1"/>
              </a:buClr>
              <a:defRPr lang="en-US" sz="1100" kern="0" dirty="0" smtClean="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a:lnSpc>
                <a:spcPct val="114000"/>
              </a:lnSpc>
              <a:buClr>
                <a:schemeClr val="bg1"/>
              </a:buClr>
              <a:defRPr sz="1100">
                <a:solidFill>
                  <a:schemeClr val="bg1"/>
                </a:solidFill>
              </a:defRPr>
            </a:lvl2pPr>
            <a:lvl3pPr>
              <a:lnSpc>
                <a:spcPct val="114000"/>
              </a:lnSpc>
              <a:buClr>
                <a:schemeClr val="bg1"/>
              </a:buClr>
              <a:defRPr sz="1100">
                <a:solidFill>
                  <a:schemeClr val="bg1"/>
                </a:solidFill>
              </a:defRPr>
            </a:lvl3pPr>
            <a:lvl4pPr>
              <a:lnSpc>
                <a:spcPct val="114000"/>
              </a:lnSpc>
              <a:buClr>
                <a:schemeClr val="bg1"/>
              </a:buClr>
              <a:defRPr sz="1100">
                <a:solidFill>
                  <a:schemeClr val="bg1"/>
                </a:solidFill>
              </a:defRPr>
            </a:lvl4pPr>
            <a:lvl5pPr>
              <a:lnSpc>
                <a:spcPct val="114000"/>
              </a:lnSpc>
              <a:buClr>
                <a:schemeClr val="bg1"/>
              </a:buClr>
              <a:defRPr sz="1100">
                <a:solidFill>
                  <a:schemeClr val="bg1"/>
                </a:solidFill>
              </a:defRPr>
            </a:lvl5pPr>
            <a:lvl6pPr marL="1454015"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0684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11_divider">
    <p:spTree>
      <p:nvGrpSpPr>
        <p:cNvPr id="1" name=""/>
        <p:cNvGrpSpPr/>
        <p:nvPr/>
      </p:nvGrpSpPr>
      <p:grpSpPr>
        <a:xfrm>
          <a:off x="0" y="0"/>
          <a:ext cx="0" cy="0"/>
          <a:chOff x="0" y="0"/>
          <a:chExt cx="0" cy="0"/>
        </a:xfrm>
      </p:grpSpPr>
      <p:sp>
        <p:nvSpPr>
          <p:cNvPr id="20" name="Body Level One…"/>
          <p:cNvSpPr txBox="1">
            <a:spLocks noGrp="1"/>
          </p:cNvSpPr>
          <p:nvPr>
            <p:ph type="body" sz="half" idx="1"/>
          </p:nvPr>
        </p:nvSpPr>
        <p:spPr>
          <a:xfrm>
            <a:off x="428625" y="785812"/>
            <a:ext cx="8262938" cy="1699549"/>
          </a:xfrm>
          <a:prstGeom prst="rect">
            <a:avLst/>
          </a:prstGeom>
        </p:spPr>
        <p:txBody>
          <a:bodyPr/>
          <a:lstStyle>
            <a:lvl1pPr>
              <a:defRPr sz="9376"/>
            </a:lvl1pPr>
            <a:lvl2pPr marL="1167978" indent="-1167978">
              <a:defRPr sz="9376"/>
            </a:lvl2pPr>
            <a:lvl3pPr marL="1163943" indent="-962504">
              <a:defRPr sz="9376"/>
            </a:lvl3pPr>
            <a:lvl4pPr marL="1753986" indent="-1319383">
              <a:defRPr sz="9376"/>
            </a:lvl4pPr>
            <a:lvl5pPr marL="1799263" indent="-1167978">
              <a:defRPr sz="9376"/>
            </a:lvl5pPr>
          </a:lstStyle>
          <a:p>
            <a:r>
              <a:t>Body Level One</a:t>
            </a:r>
          </a:p>
          <a:p>
            <a:pPr lvl="1"/>
            <a:r>
              <a:t>Body Level Two</a:t>
            </a:r>
          </a:p>
          <a:p>
            <a:pPr lvl="2"/>
            <a:r>
              <a:t>Body Level Three</a:t>
            </a:r>
          </a:p>
          <a:p>
            <a:pPr lvl="3"/>
            <a:r>
              <a:t>Body Level Four</a:t>
            </a:r>
          </a:p>
          <a:p>
            <a:pPr lvl="4"/>
            <a:r>
              <a:t>Body Level Five</a:t>
            </a:r>
          </a:p>
        </p:txBody>
      </p:sp>
      <p:sp>
        <p:nvSpPr>
          <p:cNvPr id="21" name="Slide Number"/>
          <p:cNvSpPr txBox="1">
            <a:spLocks noGrp="1"/>
          </p:cNvSpPr>
          <p:nvPr>
            <p:ph type="sldNum" sz="quarter" idx="2"/>
          </p:nvPr>
        </p:nvSpPr>
        <p:spPr>
          <a:xfrm>
            <a:off x="4469231" y="4905375"/>
            <a:ext cx="200777" cy="215444"/>
          </a:xfrm>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3361184523"/>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Large photo">
    <p:spTree>
      <p:nvGrpSpPr>
        <p:cNvPr id="1" name=""/>
        <p:cNvGrpSpPr/>
        <p:nvPr/>
      </p:nvGrpSpPr>
      <p:grpSpPr>
        <a:xfrm>
          <a:off x="0" y="0"/>
          <a:ext cx="0" cy="0"/>
          <a:chOff x="0" y="0"/>
          <a:chExt cx="0" cy="0"/>
        </a:xfrm>
      </p:grpSpPr>
      <p:sp>
        <p:nvSpPr>
          <p:cNvPr id="40"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2361971899"/>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AA37-632D-4337-BE36-5962C364CC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750CE7-7F43-4CA2-BCEC-26EB7D24F9A3}"/>
              </a:ext>
            </a:extLst>
          </p:cNvPr>
          <p:cNvSpPr>
            <a:spLocks noGrp="1"/>
          </p:cNvSpPr>
          <p:nvPr>
            <p:ph type="dt" sz="half" idx="10"/>
          </p:nvPr>
        </p:nvSpPr>
        <p:spPr/>
        <p:txBody>
          <a:bodyPr/>
          <a:lstStyle/>
          <a:p>
            <a:fld id="{948EC67C-25AD-4C37-BBBC-2F8F7B438B61}" type="datetimeFigureOut">
              <a:rPr lang="en-US" smtClean="0"/>
              <a:t>3/13/24</a:t>
            </a:fld>
            <a:endParaRPr lang="en-US" dirty="0"/>
          </a:p>
        </p:txBody>
      </p:sp>
      <p:sp>
        <p:nvSpPr>
          <p:cNvPr id="5" name="Slide Number Placeholder 4">
            <a:extLst>
              <a:ext uri="{FF2B5EF4-FFF2-40B4-BE49-F238E27FC236}">
                <a16:creationId xmlns:a16="http://schemas.microsoft.com/office/drawing/2014/main" id="{5F922D62-DB19-4C0F-9974-8F4AB0A7CE3F}"/>
              </a:ext>
            </a:extLst>
          </p:cNvPr>
          <p:cNvSpPr>
            <a:spLocks noGrp="1"/>
          </p:cNvSpPr>
          <p:nvPr>
            <p:ph type="sldNum" sz="quarter" idx="12"/>
          </p:nvPr>
        </p:nvSpPr>
        <p:spPr/>
        <p:txBody>
          <a:bodyPr/>
          <a:lstStyle/>
          <a:p>
            <a:fld id="{6ECF9A33-D41B-4B54-A8BE-FC6427979F93}" type="slidenum">
              <a:rPr lang="en-US" smtClean="0"/>
              <a:t>‹#›</a:t>
            </a:fld>
            <a:endParaRPr lang="en-US" dirty="0"/>
          </a:p>
        </p:txBody>
      </p:sp>
    </p:spTree>
    <p:extLst>
      <p:ext uri="{BB962C8B-B14F-4D97-AF65-F5344CB8AC3E}">
        <p14:creationId xmlns:p14="http://schemas.microsoft.com/office/powerpoint/2010/main" val="7764686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3"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3CDA61-F719-FF41-B59D-9A32B09721FF}" type="datetimeFigureOut">
              <a:rPr lang="en-US" smtClean="0"/>
              <a:t>3/13/24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A4322-3D2F-C741-A06F-066CDED80439}"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1166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3CDA61-F719-FF41-B59D-9A32B09721FF}" type="datetimeFigureOut">
              <a:rPr lang="en-US" smtClean="0"/>
              <a:t>3/13/24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36897759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3"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3CDA61-F719-FF41-B59D-9A32B09721FF}" type="datetimeFigureOut">
              <a:rPr lang="en-US" smtClean="0"/>
              <a:t>3/13/24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A4322-3D2F-C741-A06F-066CDED80439}"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36364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2"/>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3CDA61-F719-FF41-B59D-9A32B09721FF}" type="datetimeFigureOut">
              <a:rPr lang="en-US" smtClean="0"/>
              <a:t>3/13/24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22730271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3CDA61-F719-FF41-B59D-9A32B09721FF}" type="datetimeFigureOut">
              <a:rPr lang="en-US" smtClean="0"/>
              <a:t>3/13/24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31723353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3CDA61-F719-FF41-B59D-9A32B09721FF}" type="datetimeFigureOut">
              <a:rPr lang="en-US" smtClean="0"/>
              <a:t>3/13/24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36994584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3"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3"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F3CDA61-F719-FF41-B59D-9A32B09721FF}" type="datetimeFigureOut">
              <a:rPr lang="en-US" smtClean="0"/>
              <a:t>3/13/24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29363822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9F3CDA61-F719-FF41-B59D-9A32B09721FF}" type="datetimeFigureOut">
              <a:rPr lang="en-US" smtClean="0"/>
              <a:t>3/13/24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C3A4322-3D2F-C741-A06F-066CDED80439}" type="slidenum">
              <a:rPr lang="en-US" smtClean="0"/>
              <a:t>‹#›</a:t>
            </a:fld>
            <a:endParaRPr lang="en-US"/>
          </a:p>
        </p:txBody>
      </p:sp>
    </p:spTree>
    <p:extLst>
      <p:ext uri="{BB962C8B-B14F-4D97-AF65-F5344CB8AC3E}">
        <p14:creationId xmlns:p14="http://schemas.microsoft.com/office/powerpoint/2010/main" val="20391208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3"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9520" cy="617220"/>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3" y="0"/>
            <a:ext cx="9143989" cy="3686307"/>
          </a:xfrm>
          <a:solidFill>
            <a:schemeClr val="bg2">
              <a:lumMod val="9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4430268"/>
            <a:ext cx="7589520"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F3CDA61-F719-FF41-B59D-9A32B09721FF}" type="datetimeFigureOut">
              <a:rPr lang="en-US" smtClean="0"/>
              <a:t>3/13/24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42299568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3CDA61-F719-FF41-B59D-9A32B09721FF}" type="datetimeFigureOut">
              <a:rPr lang="en-US" smtClean="0"/>
              <a:t>3/13/24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28999971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3"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309226"/>
            <a:ext cx="1971675" cy="431992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09226"/>
            <a:ext cx="5800725" cy="4319924"/>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3CDA61-F719-FF41-B59D-9A32B09721FF}" type="datetimeFigureOut">
              <a:rPr lang="en-US" smtClean="0"/>
              <a:t>3/13/24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3A4322-3D2F-C741-A06F-066CDED80439}" type="slidenum">
              <a:rPr lang="en-US" smtClean="0"/>
              <a:t>‹#›</a:t>
            </a:fld>
            <a:endParaRPr lang="en-US"/>
          </a:p>
        </p:txBody>
      </p:sp>
    </p:spTree>
    <p:extLst>
      <p:ext uri="{BB962C8B-B14F-4D97-AF65-F5344CB8AC3E}">
        <p14:creationId xmlns:p14="http://schemas.microsoft.com/office/powerpoint/2010/main" val="40315689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823E-4C27-D743-A756-C1856191F98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DCDFC64-3D42-9C4D-8866-7B7CD79A5C2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D62AC01-A046-7248-8791-856712D22BF8}"/>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BF1E1C58-005A-DE4A-B40F-162F8D0C62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26678-9B13-9447-913D-A94EAE3D0F1D}"/>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34813611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B3B07-FEE3-6C4C-A1DF-E98BF175A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5360D3-010E-8E45-B340-9B683E2990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AF89F3-BDB8-364F-B28A-A71D6AF01762}"/>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6EFC4C24-8CFA-D247-836C-1B6386C1E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39A16-4A3A-D140-981C-28C0A60E4B3F}"/>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39299516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9F27-A6E6-9348-9B5D-967F3600D92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966315E-3224-A74A-B0F5-884B3C9FE7A5}"/>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B06DDD-2F74-394E-A60C-4F3D811EDFE9}"/>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A48CB956-4A99-A548-BFD0-9347DCAEC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83829-3998-D94A-A2A7-44392BACBC95}"/>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29097128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1CCB-4301-8248-BE66-035FCBD2E4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902A50-34A8-BD42-83F4-D80954D9D70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919EE6-AB5D-8143-9E66-DB5EC7EA7C72}"/>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F6D5AB-2E6F-2746-9483-72CBE3E04176}"/>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6" name="Footer Placeholder 5">
            <a:extLst>
              <a:ext uri="{FF2B5EF4-FFF2-40B4-BE49-F238E27FC236}">
                <a16:creationId xmlns:a16="http://schemas.microsoft.com/office/drawing/2014/main" id="{FC55C480-0DDA-DD4B-BB59-7A0FD05753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AA4EB3-0D96-3D4E-8005-797F754C7F86}"/>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16787892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66C6-AE45-F14E-B6B1-C91CB37C8299}"/>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1483A5-890A-E349-BFF8-C52F59F74EE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5488CDC-1EBE-7C4F-9B65-5D1C928BE45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B824A1-6F89-3742-8285-ECF727725BF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2F416EA-84B5-4D48-9650-CDF7459EFFFB}"/>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C93970-21ED-AE4B-9069-84B15102204B}"/>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8" name="Footer Placeholder 7">
            <a:extLst>
              <a:ext uri="{FF2B5EF4-FFF2-40B4-BE49-F238E27FC236}">
                <a16:creationId xmlns:a16="http://schemas.microsoft.com/office/drawing/2014/main" id="{6121F53F-3773-C547-8FDD-C53B61ADEF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0CA468-E914-0F45-9FA0-08EA938273DD}"/>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26148854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7B8B9-0D65-3343-8BC9-9A5F2902C2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7951DD-FD0D-F243-B307-7701AF251669}"/>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4" name="Footer Placeholder 3">
            <a:extLst>
              <a:ext uri="{FF2B5EF4-FFF2-40B4-BE49-F238E27FC236}">
                <a16:creationId xmlns:a16="http://schemas.microsoft.com/office/drawing/2014/main" id="{7DB94970-8F85-174C-948D-6E742A4038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538815-7F15-9C4F-A1B1-97B35E593AF7}"/>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38244716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7B960-6C78-FA42-A756-F665A4604C5C}"/>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3" name="Footer Placeholder 2">
            <a:extLst>
              <a:ext uri="{FF2B5EF4-FFF2-40B4-BE49-F238E27FC236}">
                <a16:creationId xmlns:a16="http://schemas.microsoft.com/office/drawing/2014/main" id="{94787CBF-E90E-8048-BF33-6D7B663F36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B27E79-7FA4-D945-8431-FBA1BF2C1521}"/>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5714607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A249C-5851-9F40-A6A8-F86277F4011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EBF9A8B-53E1-0E4F-ACAE-0E71A2FE590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CA7CCA-D71F-D743-B8AB-6582D7FF2B3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7A6CC18-16E9-5948-9B50-2D68AECFB70A}"/>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6" name="Footer Placeholder 5">
            <a:extLst>
              <a:ext uri="{FF2B5EF4-FFF2-40B4-BE49-F238E27FC236}">
                <a16:creationId xmlns:a16="http://schemas.microsoft.com/office/drawing/2014/main" id="{320781CC-CFB6-E848-AD1E-3BC4A9B9DD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88683-458B-1143-83F0-E88B8B55AAF5}"/>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3690938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DCF11-AEB9-B14C-B272-81EEE1E3161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E059661-A58F-2042-A5DC-2DB6679ACAA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5D5778C-ADFE-784E-8D31-AD1C7FA9E24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C151E77-7E81-C44D-B486-55396CD19A98}"/>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6" name="Footer Placeholder 5">
            <a:extLst>
              <a:ext uri="{FF2B5EF4-FFF2-40B4-BE49-F238E27FC236}">
                <a16:creationId xmlns:a16="http://schemas.microsoft.com/office/drawing/2014/main" id="{054525F9-1B10-A644-8A00-D11D003BA4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1EA2FF-FF94-7B4E-BD33-3D6C8749F5F5}"/>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24893076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41E19-2C9A-9045-A23D-F9BF6E3DB5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2D5B38-D3C2-9045-BAFE-5A330C03D6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0A339-334F-1B47-894C-4C0A089384F8}"/>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CCCAAFE2-9957-E541-ADEB-FA0FD23DF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C99902-501B-3F4C-9433-72569AEA6427}"/>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22181281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490242-18E5-B447-B1FC-416C42D54326}"/>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825024-2935-B248-8BF7-452D870EC0DD}"/>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844A8-062C-4B4D-835C-943402B86678}"/>
              </a:ext>
            </a:extLst>
          </p:cNvPr>
          <p:cNvSpPr>
            <a:spLocks noGrp="1"/>
          </p:cNvSpPr>
          <p:nvPr>
            <p:ph type="dt" sz="half" idx="10"/>
          </p:nvPr>
        </p:nvSpPr>
        <p:spPr/>
        <p:txBody>
          <a:body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54255EA2-2578-D543-A454-87018E0CC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56FDC8-2B57-A344-8EDA-7059627FFEE2}"/>
              </a:ext>
            </a:extLst>
          </p:cNvPr>
          <p:cNvSpPr>
            <a:spLocks noGrp="1"/>
          </p:cNvSpPr>
          <p:nvPr>
            <p:ph type="sldNum" sz="quarter" idx="12"/>
          </p:nvPr>
        </p:nvSpPr>
        <p:spPr/>
        <p:txBody>
          <a:bodyPr/>
          <a:lstStyle/>
          <a:p>
            <a:fld id="{026CCD6B-4413-DD41-95B0-8B19C59F1651}" type="slidenum">
              <a:rPr lang="en-US" smtClean="0"/>
              <a:t>‹#›</a:t>
            </a:fld>
            <a:endParaRPr lang="en-US"/>
          </a:p>
        </p:txBody>
      </p:sp>
    </p:spTree>
    <p:extLst>
      <p:ext uri="{BB962C8B-B14F-4D97-AF65-F5344CB8AC3E}">
        <p14:creationId xmlns:p14="http://schemas.microsoft.com/office/powerpoint/2010/main" val="18112096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23122"/>
            <a:ext cx="6858000" cy="1305878"/>
          </a:xfrm>
          <a:prstGeom prst="rect">
            <a:avLst/>
          </a:prstGeom>
        </p:spPr>
        <p:txBody>
          <a:bodyPr anchor="ctr"/>
          <a:lstStyle>
            <a:lvl1pPr algn="ctr">
              <a:defRPr sz="3600">
                <a:solidFill>
                  <a:srgbClr val="36363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48332"/>
            <a:ext cx="6858000" cy="963828"/>
          </a:xfrm>
          <a:prstGeom prst="rect">
            <a:avLst/>
          </a:prstGeom>
        </p:spPr>
        <p:txBody>
          <a:bodyPr anchor="ctr"/>
          <a:lstStyle>
            <a:lvl1pPr marL="0" indent="0" algn="ctr">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4" name="Picture 3">
            <a:extLst>
              <a:ext uri="{FF2B5EF4-FFF2-40B4-BE49-F238E27FC236}">
                <a16:creationId xmlns:a16="http://schemas.microsoft.com/office/drawing/2014/main" id="{1F8A9D4E-9ADC-9197-ADA6-044743D3FE96}"/>
              </a:ext>
            </a:extLst>
          </p:cNvPr>
          <p:cNvPicPr>
            <a:picLocks noChangeAspect="1"/>
          </p:cNvPicPr>
          <p:nvPr userDrawn="1"/>
        </p:nvPicPr>
        <p:blipFill>
          <a:blip r:embed="rId2"/>
          <a:stretch>
            <a:fillRect/>
          </a:stretch>
        </p:blipFill>
        <p:spPr>
          <a:xfrm>
            <a:off x="1770" y="139303"/>
            <a:ext cx="9142230" cy="1970723"/>
          </a:xfrm>
          <a:prstGeom prst="rect">
            <a:avLst/>
          </a:prstGeom>
        </p:spPr>
      </p:pic>
      <p:sp>
        <p:nvSpPr>
          <p:cNvPr id="5" name="Rectangle 4">
            <a:extLst>
              <a:ext uri="{FF2B5EF4-FFF2-40B4-BE49-F238E27FC236}">
                <a16:creationId xmlns:a16="http://schemas.microsoft.com/office/drawing/2014/main" id="{8510B969-E7DE-DE48-F76E-3D7BA6D10ABE}"/>
              </a:ext>
            </a:extLst>
          </p:cNvPr>
          <p:cNvSpPr/>
          <p:nvPr userDrawn="1"/>
        </p:nvSpPr>
        <p:spPr>
          <a:xfrm>
            <a:off x="3840480" y="4890890"/>
            <a:ext cx="1463041" cy="2528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E5DD94-1A44-06C1-3A09-AA517989CE6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9874" y="4909453"/>
            <a:ext cx="1224251" cy="234329"/>
          </a:xfrm>
          <a:prstGeom prst="rect">
            <a:avLst/>
          </a:prstGeom>
        </p:spPr>
      </p:pic>
      <p:sp>
        <p:nvSpPr>
          <p:cNvPr id="7" name="Rectangle 6">
            <a:extLst>
              <a:ext uri="{FF2B5EF4-FFF2-40B4-BE49-F238E27FC236}">
                <a16:creationId xmlns:a16="http://schemas.microsoft.com/office/drawing/2014/main" id="{4ACD9EF1-5034-994D-9246-27F9FCD3A4B7}"/>
              </a:ext>
            </a:extLst>
          </p:cNvPr>
          <p:cNvSpPr/>
          <p:nvPr userDrawn="1"/>
        </p:nvSpPr>
        <p:spPr>
          <a:xfrm>
            <a:off x="5303519" y="4890529"/>
            <a:ext cx="2912625" cy="253253"/>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C47BDC4E-D9A0-E797-91AB-D5C27DC51206}"/>
              </a:ext>
            </a:extLst>
          </p:cNvPr>
          <p:cNvSpPr/>
          <p:nvPr userDrawn="1"/>
        </p:nvSpPr>
        <p:spPr>
          <a:xfrm>
            <a:off x="8216146" y="4890529"/>
            <a:ext cx="927854" cy="253253"/>
          </a:xfrm>
          <a:prstGeom prst="rect">
            <a:avLst/>
          </a:prstGeom>
          <a:solidFill>
            <a:srgbClr val="D90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4843BBC9-A626-03C1-5D81-2BD3A3CB5850}"/>
              </a:ext>
            </a:extLst>
          </p:cNvPr>
          <p:cNvSpPr/>
          <p:nvPr userDrawn="1"/>
        </p:nvSpPr>
        <p:spPr>
          <a:xfrm>
            <a:off x="927851" y="4890529"/>
            <a:ext cx="2912627" cy="253253"/>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CB2D2A1-61EB-9824-F931-06CA8D45B9BC}"/>
              </a:ext>
            </a:extLst>
          </p:cNvPr>
          <p:cNvSpPr/>
          <p:nvPr userDrawn="1"/>
        </p:nvSpPr>
        <p:spPr>
          <a:xfrm>
            <a:off x="-1" y="4890529"/>
            <a:ext cx="927854" cy="253253"/>
          </a:xfrm>
          <a:prstGeom prst="rect">
            <a:avLst/>
          </a:prstGeom>
          <a:solidFill>
            <a:srgbClr val="D90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11" name="Date Placeholder 3">
            <a:extLst>
              <a:ext uri="{FF2B5EF4-FFF2-40B4-BE49-F238E27FC236}">
                <a16:creationId xmlns:a16="http://schemas.microsoft.com/office/drawing/2014/main" id="{5BEAB597-601E-9088-68CB-E30A116795DC}"/>
              </a:ext>
            </a:extLst>
          </p:cNvPr>
          <p:cNvSpPr>
            <a:spLocks noGrp="1"/>
          </p:cNvSpPr>
          <p:nvPr>
            <p:ph type="dt" sz="half" idx="2"/>
          </p:nvPr>
        </p:nvSpPr>
        <p:spPr>
          <a:xfrm>
            <a:off x="0" y="4911833"/>
            <a:ext cx="628650" cy="231949"/>
          </a:xfrm>
          <a:prstGeom prst="rect">
            <a:avLst/>
          </a:prstGeom>
        </p:spPr>
        <p:txBody>
          <a:bodyPr/>
          <a:lstStyle>
            <a:lvl1pPr>
              <a:defRPr sz="1050" b="1">
                <a:solidFill>
                  <a:schemeClr val="bg1">
                    <a:lumMod val="85000"/>
                  </a:schemeClr>
                </a:solidFill>
                <a:latin typeface="Arial" panose="020B0604020202020204" pitchFamily="34" charset="0"/>
                <a:cs typeface="Arial" panose="020B0604020202020204" pitchFamily="34" charset="0"/>
              </a:defRPr>
            </a:lvl1pPr>
          </a:lstStyle>
          <a:p>
            <a:fld id="{94569FA4-0D1E-694A-A824-E731325288BA}" type="datetime1">
              <a:rPr lang="en-US" smtClean="0"/>
              <a:pPr/>
              <a:t>3/13/24</a:t>
            </a:fld>
            <a:endParaRPr lang="en-US" dirty="0"/>
          </a:p>
        </p:txBody>
      </p:sp>
      <p:sp>
        <p:nvSpPr>
          <p:cNvPr id="13" name="TextBox 12">
            <a:extLst>
              <a:ext uri="{FF2B5EF4-FFF2-40B4-BE49-F238E27FC236}">
                <a16:creationId xmlns:a16="http://schemas.microsoft.com/office/drawing/2014/main" id="{1D3AF1CA-954A-1513-4D2F-0B31A3F0C55B}"/>
              </a:ext>
            </a:extLst>
          </p:cNvPr>
          <p:cNvSpPr txBox="1"/>
          <p:nvPr userDrawn="1"/>
        </p:nvSpPr>
        <p:spPr>
          <a:xfrm>
            <a:off x="927850" y="4912949"/>
            <a:ext cx="2912627" cy="253916"/>
          </a:xfrm>
          <a:prstGeom prst="rect">
            <a:avLst/>
          </a:prstGeom>
          <a:noFill/>
        </p:spPr>
        <p:txBody>
          <a:bodyPr wrap="square" rtlCol="0">
            <a:spAutoFit/>
          </a:bodyPr>
          <a:lstStyle/>
          <a:p>
            <a:pPr algn="ctr"/>
            <a:r>
              <a:rPr lang="en-US" sz="1050" b="0" i="1" dirty="0">
                <a:solidFill>
                  <a:schemeClr val="bg2"/>
                </a:solidFill>
                <a:latin typeface="Arial" panose="020B0604020202020204" pitchFamily="34" charset="0"/>
                <a:cs typeface="Arial" panose="020B0604020202020204" pitchFamily="34" charset="0"/>
              </a:rPr>
              <a:t>Department of Biomedical Engineering</a:t>
            </a:r>
          </a:p>
        </p:txBody>
      </p:sp>
      <p:sp>
        <p:nvSpPr>
          <p:cNvPr id="15" name="Rectangle 14">
            <a:extLst>
              <a:ext uri="{FF2B5EF4-FFF2-40B4-BE49-F238E27FC236}">
                <a16:creationId xmlns:a16="http://schemas.microsoft.com/office/drawing/2014/main" id="{70A47503-BC85-91D3-7F99-EED7BAD9181B}"/>
              </a:ext>
            </a:extLst>
          </p:cNvPr>
          <p:cNvSpPr/>
          <p:nvPr userDrawn="1"/>
        </p:nvSpPr>
        <p:spPr>
          <a:xfrm>
            <a:off x="0" y="-1"/>
            <a:ext cx="9144000" cy="139304"/>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D2824EC-3AB5-7417-D03A-474282759963}"/>
              </a:ext>
            </a:extLst>
          </p:cNvPr>
          <p:cNvSpPr txBox="1"/>
          <p:nvPr userDrawn="1"/>
        </p:nvSpPr>
        <p:spPr>
          <a:xfrm>
            <a:off x="6758940" y="-45767"/>
            <a:ext cx="2385061" cy="253916"/>
          </a:xfrm>
          <a:prstGeom prst="rect">
            <a:avLst/>
          </a:prstGeom>
          <a:noFill/>
        </p:spPr>
        <p:txBody>
          <a:bodyPr wrap="square" rtlCol="0">
            <a:spAutoFit/>
          </a:bodyPr>
          <a:lstStyle/>
          <a:p>
            <a:pPr algn="r"/>
            <a:r>
              <a:rPr lang="en-US" sz="1050" b="0" i="1" dirty="0">
                <a:solidFill>
                  <a:schemeClr val="bg2"/>
                </a:solidFill>
                <a:latin typeface="Arial" panose="020B0604020202020204" pitchFamily="34" charset="0"/>
                <a:cs typeface="Arial" panose="020B0604020202020204" pitchFamily="34" charset="0"/>
              </a:rPr>
              <a:t>Rensselaer Polytechnic Institute</a:t>
            </a:r>
          </a:p>
        </p:txBody>
      </p:sp>
      <p:sp>
        <p:nvSpPr>
          <p:cNvPr id="17" name="TextBox 16">
            <a:extLst>
              <a:ext uri="{FF2B5EF4-FFF2-40B4-BE49-F238E27FC236}">
                <a16:creationId xmlns:a16="http://schemas.microsoft.com/office/drawing/2014/main" id="{27DA0FE1-6833-1124-F307-FBF32D01A6D3}"/>
              </a:ext>
            </a:extLst>
          </p:cNvPr>
          <p:cNvSpPr txBox="1"/>
          <p:nvPr userDrawn="1"/>
        </p:nvSpPr>
        <p:spPr>
          <a:xfrm>
            <a:off x="-1" y="-45767"/>
            <a:ext cx="2385061" cy="253916"/>
          </a:xfrm>
          <a:prstGeom prst="rect">
            <a:avLst/>
          </a:prstGeom>
          <a:noFill/>
        </p:spPr>
        <p:txBody>
          <a:bodyPr wrap="square" rtlCol="0">
            <a:spAutoFit/>
          </a:bodyPr>
          <a:lstStyle/>
          <a:p>
            <a:pPr algn="l"/>
            <a:r>
              <a:rPr lang="en-US" sz="1050" b="0" i="1" dirty="0">
                <a:solidFill>
                  <a:srgbClr val="E8E6E6"/>
                </a:solidFill>
                <a:latin typeface="Arial" panose="020B0604020202020204" pitchFamily="34" charset="0"/>
                <a:cs typeface="Arial" panose="020B0604020202020204" pitchFamily="34" charset="0"/>
              </a:rPr>
              <a:t>Deep Imaging Analytics Lab (DIAL)</a:t>
            </a:r>
          </a:p>
        </p:txBody>
      </p:sp>
      <p:sp>
        <p:nvSpPr>
          <p:cNvPr id="18" name="TextBox 17">
            <a:extLst>
              <a:ext uri="{FF2B5EF4-FFF2-40B4-BE49-F238E27FC236}">
                <a16:creationId xmlns:a16="http://schemas.microsoft.com/office/drawing/2014/main" id="{95479576-FA26-4F88-58E4-08B7F4B5B570}"/>
              </a:ext>
            </a:extLst>
          </p:cNvPr>
          <p:cNvSpPr txBox="1"/>
          <p:nvPr userDrawn="1"/>
        </p:nvSpPr>
        <p:spPr>
          <a:xfrm>
            <a:off x="5303516" y="4912949"/>
            <a:ext cx="2912627" cy="253916"/>
          </a:xfrm>
          <a:prstGeom prst="rect">
            <a:avLst/>
          </a:prstGeom>
          <a:noFill/>
        </p:spPr>
        <p:txBody>
          <a:bodyPr wrap="square" rtlCol="0">
            <a:spAutoFit/>
          </a:bodyPr>
          <a:lstStyle/>
          <a:p>
            <a:pPr algn="ctr"/>
            <a:r>
              <a:rPr lang="en-US" sz="1050" b="0" i="1" dirty="0">
                <a:solidFill>
                  <a:schemeClr val="bg2"/>
                </a:solidFill>
                <a:latin typeface="Arial" panose="020B0604020202020204" pitchFamily="34" charset="0"/>
                <a:cs typeface="Arial" panose="020B0604020202020204" pitchFamily="34" charset="0"/>
              </a:rPr>
              <a:t>Center of Biotech. &amp; Interdisciplinary Studies</a:t>
            </a:r>
          </a:p>
        </p:txBody>
      </p:sp>
    </p:spTree>
    <p:extLst>
      <p:ext uri="{BB962C8B-B14F-4D97-AF65-F5344CB8AC3E}">
        <p14:creationId xmlns:p14="http://schemas.microsoft.com/office/powerpoint/2010/main" val="25565096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with Title Onl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327AB37-544C-1623-C819-DFD3EAA24247}"/>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chemeClr val="tx1">
                    <a:lumMod val="50000"/>
                    <a:lumOff val="50000"/>
                  </a:schemeClr>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
        <p:nvSpPr>
          <p:cNvPr id="6" name="Rectangle 5">
            <a:extLst>
              <a:ext uri="{FF2B5EF4-FFF2-40B4-BE49-F238E27FC236}">
                <a16:creationId xmlns:a16="http://schemas.microsoft.com/office/drawing/2014/main" id="{A310CEB4-55AE-4E93-4CBE-C27B434E4B56}"/>
              </a:ext>
            </a:extLst>
          </p:cNvPr>
          <p:cNvSpPr/>
          <p:nvPr userDrawn="1"/>
        </p:nvSpPr>
        <p:spPr>
          <a:xfrm>
            <a:off x="-1" y="1"/>
            <a:ext cx="9144001" cy="617219"/>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8" name="Title Placeholder 1">
            <a:extLst>
              <a:ext uri="{FF2B5EF4-FFF2-40B4-BE49-F238E27FC236}">
                <a16:creationId xmlns:a16="http://schemas.microsoft.com/office/drawing/2014/main" id="{A3F2964C-40A3-6A0B-19F1-24D4C7DDE324}"/>
              </a:ext>
            </a:extLst>
          </p:cNvPr>
          <p:cNvSpPr>
            <a:spLocks noGrp="1"/>
          </p:cNvSpPr>
          <p:nvPr>
            <p:ph type="title"/>
          </p:nvPr>
        </p:nvSpPr>
        <p:spPr>
          <a:xfrm>
            <a:off x="297951" y="79875"/>
            <a:ext cx="8072615" cy="484006"/>
          </a:xfrm>
          <a:prstGeom prst="rect">
            <a:avLst/>
          </a:prstGeom>
        </p:spPr>
        <p:txBody>
          <a:bodyPr vert="horz" lIns="91440" tIns="45720" rIns="91440" bIns="45720" rtlCol="0" anchor="ctr">
            <a:normAutofit/>
          </a:bodyPr>
          <a:lstStyle/>
          <a:p>
            <a:r>
              <a:rPr lang="en-US" dirty="0"/>
              <a:t>Click to edit Master title style</a:t>
            </a:r>
          </a:p>
        </p:txBody>
      </p:sp>
      <p:sp>
        <p:nvSpPr>
          <p:cNvPr id="9" name="Rectangle 8">
            <a:extLst>
              <a:ext uri="{FF2B5EF4-FFF2-40B4-BE49-F238E27FC236}">
                <a16:creationId xmlns:a16="http://schemas.microsoft.com/office/drawing/2014/main" id="{CA845462-6052-58B9-1EDF-D6DAA50E0F68}"/>
              </a:ext>
            </a:extLst>
          </p:cNvPr>
          <p:cNvSpPr/>
          <p:nvPr userDrawn="1"/>
        </p:nvSpPr>
        <p:spPr>
          <a:xfrm>
            <a:off x="-2" y="1"/>
            <a:ext cx="83822" cy="617220"/>
          </a:xfrm>
          <a:prstGeom prst="rect">
            <a:avLst/>
          </a:prstGeom>
          <a:solidFill>
            <a:srgbClr val="E22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913785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 with Title and Content">
    <p:spTree>
      <p:nvGrpSpPr>
        <p:cNvPr id="1" name=""/>
        <p:cNvGrpSpPr/>
        <p:nvPr/>
      </p:nvGrpSpPr>
      <p:grpSpPr>
        <a:xfrm>
          <a:off x="0" y="0"/>
          <a:ext cx="0" cy="0"/>
          <a:chOff x="0" y="0"/>
          <a:chExt cx="0" cy="0"/>
        </a:xfrm>
      </p:grpSpPr>
      <p:sp>
        <p:nvSpPr>
          <p:cNvPr id="5" name="Rectangle 4"/>
          <p:cNvSpPr/>
          <p:nvPr userDrawn="1"/>
        </p:nvSpPr>
        <p:spPr>
          <a:xfrm>
            <a:off x="0" y="-1"/>
            <a:ext cx="9144000" cy="184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Content Placeholder 7">
            <a:extLst>
              <a:ext uri="{FF2B5EF4-FFF2-40B4-BE49-F238E27FC236}">
                <a16:creationId xmlns:a16="http://schemas.microsoft.com/office/drawing/2014/main" id="{EC3A53D2-512A-4B53-2FC7-9631ED586A17}"/>
              </a:ext>
            </a:extLst>
          </p:cNvPr>
          <p:cNvSpPr>
            <a:spLocks noGrp="1"/>
          </p:cNvSpPr>
          <p:nvPr>
            <p:ph sz="quarter" idx="10"/>
          </p:nvPr>
        </p:nvSpPr>
        <p:spPr>
          <a:xfrm>
            <a:off x="442912" y="815340"/>
            <a:ext cx="8015288" cy="3976468"/>
          </a:xfrm>
          <a:prstGeom prst="rect">
            <a:avLst/>
          </a:prstGeom>
        </p:spPr>
        <p:txBody>
          <a:bodyPr/>
          <a:lstStyle>
            <a:lvl1pPr>
              <a:defRPr sz="2700"/>
            </a:lvl1pPr>
            <a:lvl2pPr>
              <a:defRPr sz="2400"/>
            </a:lvl2pPr>
            <a:lvl3pPr>
              <a:defRPr sz="21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D57558B5-560B-9EA1-E94B-2DD7DD8E09AA}"/>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chemeClr val="tx1">
                    <a:lumMod val="50000"/>
                    <a:lumOff val="50000"/>
                  </a:schemeClr>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
        <p:nvSpPr>
          <p:cNvPr id="6" name="Rectangle 5">
            <a:extLst>
              <a:ext uri="{FF2B5EF4-FFF2-40B4-BE49-F238E27FC236}">
                <a16:creationId xmlns:a16="http://schemas.microsoft.com/office/drawing/2014/main" id="{A92165C2-871E-1E5E-2D77-296EC6E79D94}"/>
              </a:ext>
            </a:extLst>
          </p:cNvPr>
          <p:cNvSpPr/>
          <p:nvPr userDrawn="1"/>
        </p:nvSpPr>
        <p:spPr>
          <a:xfrm>
            <a:off x="-1" y="1"/>
            <a:ext cx="9144001" cy="617219"/>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9" name="Title Placeholder 1">
            <a:extLst>
              <a:ext uri="{FF2B5EF4-FFF2-40B4-BE49-F238E27FC236}">
                <a16:creationId xmlns:a16="http://schemas.microsoft.com/office/drawing/2014/main" id="{6D1402A2-7D39-542C-6479-9C9E3F927ED0}"/>
              </a:ext>
            </a:extLst>
          </p:cNvPr>
          <p:cNvSpPr>
            <a:spLocks noGrp="1"/>
          </p:cNvSpPr>
          <p:nvPr>
            <p:ph type="title"/>
          </p:nvPr>
        </p:nvSpPr>
        <p:spPr>
          <a:xfrm>
            <a:off x="297951" y="79875"/>
            <a:ext cx="8072615" cy="484006"/>
          </a:xfrm>
          <a:prstGeom prst="rect">
            <a:avLst/>
          </a:prstGeom>
        </p:spPr>
        <p:txBody>
          <a:bodyPr vert="horz" lIns="91440" tIns="45720" rIns="91440" bIns="45720" rtlCol="0" anchor="ctr">
            <a:normAutofit/>
          </a:bodyPr>
          <a:lstStyle/>
          <a:p>
            <a:r>
              <a:rPr lang="en-US" dirty="0"/>
              <a:t>Click to edit Master title style</a:t>
            </a:r>
          </a:p>
        </p:txBody>
      </p:sp>
      <p:sp>
        <p:nvSpPr>
          <p:cNvPr id="10" name="Rectangle 9">
            <a:extLst>
              <a:ext uri="{FF2B5EF4-FFF2-40B4-BE49-F238E27FC236}">
                <a16:creationId xmlns:a16="http://schemas.microsoft.com/office/drawing/2014/main" id="{A573A26F-FC32-637E-EDEC-00D04D0603CA}"/>
              </a:ext>
            </a:extLst>
          </p:cNvPr>
          <p:cNvSpPr/>
          <p:nvPr userDrawn="1"/>
        </p:nvSpPr>
        <p:spPr>
          <a:xfrm>
            <a:off x="-2" y="1"/>
            <a:ext cx="83822" cy="617220"/>
          </a:xfrm>
          <a:prstGeom prst="rect">
            <a:avLst/>
          </a:prstGeom>
          <a:solidFill>
            <a:srgbClr val="E22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711733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with header and foot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0A47503-BC85-91D3-7F99-EED7BAD9181B}"/>
              </a:ext>
            </a:extLst>
          </p:cNvPr>
          <p:cNvSpPr/>
          <p:nvPr userDrawn="1"/>
        </p:nvSpPr>
        <p:spPr>
          <a:xfrm>
            <a:off x="0" y="-1"/>
            <a:ext cx="9144000" cy="139304"/>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extBox 15">
            <a:extLst>
              <a:ext uri="{FF2B5EF4-FFF2-40B4-BE49-F238E27FC236}">
                <a16:creationId xmlns:a16="http://schemas.microsoft.com/office/drawing/2014/main" id="{BD2824EC-3AB5-7417-D03A-474282759963}"/>
              </a:ext>
            </a:extLst>
          </p:cNvPr>
          <p:cNvSpPr txBox="1"/>
          <p:nvPr userDrawn="1"/>
        </p:nvSpPr>
        <p:spPr>
          <a:xfrm>
            <a:off x="7115175" y="-45767"/>
            <a:ext cx="2028825" cy="253916"/>
          </a:xfrm>
          <a:prstGeom prst="rect">
            <a:avLst/>
          </a:prstGeom>
          <a:noFill/>
        </p:spPr>
        <p:txBody>
          <a:bodyPr wrap="square" rtlCol="0">
            <a:spAutoFit/>
          </a:bodyPr>
          <a:lstStyle/>
          <a:p>
            <a:pPr algn="r"/>
            <a:r>
              <a:rPr lang="en-US" sz="1050" b="0" i="1" dirty="0">
                <a:solidFill>
                  <a:schemeClr val="bg2"/>
                </a:solidFill>
              </a:rPr>
              <a:t>Rensselaer Polytechnic Institute</a:t>
            </a:r>
          </a:p>
        </p:txBody>
      </p:sp>
      <p:sp>
        <p:nvSpPr>
          <p:cNvPr id="17" name="TextBox 16">
            <a:extLst>
              <a:ext uri="{FF2B5EF4-FFF2-40B4-BE49-F238E27FC236}">
                <a16:creationId xmlns:a16="http://schemas.microsoft.com/office/drawing/2014/main" id="{27DA0FE1-6833-1124-F307-FBF32D01A6D3}"/>
              </a:ext>
            </a:extLst>
          </p:cNvPr>
          <p:cNvSpPr txBox="1"/>
          <p:nvPr userDrawn="1"/>
        </p:nvSpPr>
        <p:spPr>
          <a:xfrm>
            <a:off x="0" y="-45767"/>
            <a:ext cx="2085203" cy="253916"/>
          </a:xfrm>
          <a:prstGeom prst="rect">
            <a:avLst/>
          </a:prstGeom>
          <a:noFill/>
        </p:spPr>
        <p:txBody>
          <a:bodyPr wrap="square" rtlCol="0">
            <a:spAutoFit/>
          </a:bodyPr>
          <a:lstStyle/>
          <a:p>
            <a:pPr algn="l"/>
            <a:r>
              <a:rPr lang="en-US" sz="1050" b="0" i="1" dirty="0">
                <a:solidFill>
                  <a:srgbClr val="E8E6E6"/>
                </a:solidFill>
              </a:rPr>
              <a:t>Deep Imaging Analytics Lab (DIAL)</a:t>
            </a:r>
          </a:p>
        </p:txBody>
      </p:sp>
      <p:sp>
        <p:nvSpPr>
          <p:cNvPr id="2" name="Rectangle 1">
            <a:extLst>
              <a:ext uri="{FF2B5EF4-FFF2-40B4-BE49-F238E27FC236}">
                <a16:creationId xmlns:a16="http://schemas.microsoft.com/office/drawing/2014/main" id="{4EDB13E0-9741-F958-C808-504523A5FFE9}"/>
              </a:ext>
            </a:extLst>
          </p:cNvPr>
          <p:cNvSpPr/>
          <p:nvPr userDrawn="1"/>
        </p:nvSpPr>
        <p:spPr>
          <a:xfrm>
            <a:off x="3840480" y="4890890"/>
            <a:ext cx="1463041" cy="2528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0859391-DF59-A80E-8D2C-8B4A99CB8B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9874" y="4909453"/>
            <a:ext cx="1224251" cy="234329"/>
          </a:xfrm>
          <a:prstGeom prst="rect">
            <a:avLst/>
          </a:prstGeom>
        </p:spPr>
      </p:pic>
      <p:sp>
        <p:nvSpPr>
          <p:cNvPr id="4" name="Rectangle 3">
            <a:extLst>
              <a:ext uri="{FF2B5EF4-FFF2-40B4-BE49-F238E27FC236}">
                <a16:creationId xmlns:a16="http://schemas.microsoft.com/office/drawing/2014/main" id="{6EAB5C28-A27E-8903-5371-228A67C97144}"/>
              </a:ext>
            </a:extLst>
          </p:cNvPr>
          <p:cNvSpPr/>
          <p:nvPr userDrawn="1"/>
        </p:nvSpPr>
        <p:spPr>
          <a:xfrm>
            <a:off x="5303519" y="4890529"/>
            <a:ext cx="2912625" cy="253253"/>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A82B1067-EBE9-FABA-3EC3-022E7BCC0EF3}"/>
              </a:ext>
            </a:extLst>
          </p:cNvPr>
          <p:cNvSpPr/>
          <p:nvPr userDrawn="1"/>
        </p:nvSpPr>
        <p:spPr>
          <a:xfrm>
            <a:off x="8216146" y="4890529"/>
            <a:ext cx="927854" cy="253253"/>
          </a:xfrm>
          <a:prstGeom prst="rect">
            <a:avLst/>
          </a:prstGeom>
          <a:solidFill>
            <a:srgbClr val="D90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9DB5BF4E-862A-9836-FF9A-BD08526FDB14}"/>
              </a:ext>
            </a:extLst>
          </p:cNvPr>
          <p:cNvSpPr/>
          <p:nvPr userDrawn="1"/>
        </p:nvSpPr>
        <p:spPr>
          <a:xfrm>
            <a:off x="927851" y="4890529"/>
            <a:ext cx="2912627" cy="253253"/>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472EEF9D-549F-6E80-0812-E024F901D065}"/>
              </a:ext>
            </a:extLst>
          </p:cNvPr>
          <p:cNvSpPr/>
          <p:nvPr userDrawn="1"/>
        </p:nvSpPr>
        <p:spPr>
          <a:xfrm>
            <a:off x="-1" y="4890529"/>
            <a:ext cx="927854" cy="253253"/>
          </a:xfrm>
          <a:prstGeom prst="rect">
            <a:avLst/>
          </a:prstGeom>
          <a:solidFill>
            <a:srgbClr val="D90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Arial" panose="020B0604020202020204" pitchFamily="34" charset="0"/>
              <a:cs typeface="Arial" panose="020B0604020202020204" pitchFamily="34" charset="0"/>
            </a:endParaRPr>
          </a:p>
        </p:txBody>
      </p:sp>
      <p:sp>
        <p:nvSpPr>
          <p:cNvPr id="21" name="Date Placeholder 3">
            <a:extLst>
              <a:ext uri="{FF2B5EF4-FFF2-40B4-BE49-F238E27FC236}">
                <a16:creationId xmlns:a16="http://schemas.microsoft.com/office/drawing/2014/main" id="{04A5A858-00CB-5960-3ED2-F0381C0D8BC7}"/>
              </a:ext>
            </a:extLst>
          </p:cNvPr>
          <p:cNvSpPr>
            <a:spLocks noGrp="1"/>
          </p:cNvSpPr>
          <p:nvPr>
            <p:ph type="dt" sz="half" idx="2"/>
          </p:nvPr>
        </p:nvSpPr>
        <p:spPr>
          <a:xfrm>
            <a:off x="0" y="4911833"/>
            <a:ext cx="628650" cy="231949"/>
          </a:xfrm>
          <a:prstGeom prst="rect">
            <a:avLst/>
          </a:prstGeom>
        </p:spPr>
        <p:txBody>
          <a:bodyPr/>
          <a:lstStyle>
            <a:lvl1pPr>
              <a:defRPr sz="1050" b="1">
                <a:solidFill>
                  <a:schemeClr val="bg1">
                    <a:lumMod val="85000"/>
                  </a:schemeClr>
                </a:solidFill>
                <a:latin typeface="Arial" panose="020B0604020202020204" pitchFamily="34" charset="0"/>
                <a:cs typeface="Arial" panose="020B0604020202020204" pitchFamily="34" charset="0"/>
              </a:defRPr>
            </a:lvl1pPr>
          </a:lstStyle>
          <a:p>
            <a:fld id="{94569FA4-0D1E-694A-A824-E731325288BA}" type="datetime1">
              <a:rPr lang="en-US" smtClean="0"/>
              <a:pPr/>
              <a:t>3/13/24</a:t>
            </a:fld>
            <a:endParaRPr lang="en-US" dirty="0"/>
          </a:p>
        </p:txBody>
      </p:sp>
      <p:sp>
        <p:nvSpPr>
          <p:cNvPr id="22" name="Slide Number Placeholder 5">
            <a:extLst>
              <a:ext uri="{FF2B5EF4-FFF2-40B4-BE49-F238E27FC236}">
                <a16:creationId xmlns:a16="http://schemas.microsoft.com/office/drawing/2014/main" id="{1330ABB2-9B3E-9D2A-A685-E5ED46830FF8}"/>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chemeClr val="bg1">
                    <a:lumMod val="85000"/>
                  </a:schemeClr>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
        <p:nvSpPr>
          <p:cNvPr id="23" name="TextBox 22">
            <a:extLst>
              <a:ext uri="{FF2B5EF4-FFF2-40B4-BE49-F238E27FC236}">
                <a16:creationId xmlns:a16="http://schemas.microsoft.com/office/drawing/2014/main" id="{FD49FBEA-6D4B-241F-67B6-22D9C333191A}"/>
              </a:ext>
            </a:extLst>
          </p:cNvPr>
          <p:cNvSpPr txBox="1"/>
          <p:nvPr userDrawn="1"/>
        </p:nvSpPr>
        <p:spPr>
          <a:xfrm>
            <a:off x="927850" y="4912949"/>
            <a:ext cx="2912627" cy="253916"/>
          </a:xfrm>
          <a:prstGeom prst="rect">
            <a:avLst/>
          </a:prstGeom>
          <a:noFill/>
        </p:spPr>
        <p:txBody>
          <a:bodyPr wrap="square" rtlCol="0">
            <a:spAutoFit/>
          </a:bodyPr>
          <a:lstStyle/>
          <a:p>
            <a:pPr algn="ctr"/>
            <a:r>
              <a:rPr lang="en-US" sz="1050" b="0" i="1" dirty="0">
                <a:solidFill>
                  <a:schemeClr val="bg2"/>
                </a:solidFill>
                <a:latin typeface="Arial" panose="020B0604020202020204" pitchFamily="34" charset="0"/>
                <a:cs typeface="Arial" panose="020B0604020202020204" pitchFamily="34" charset="0"/>
              </a:rPr>
              <a:t>Department of Biomedical Engineering</a:t>
            </a:r>
          </a:p>
        </p:txBody>
      </p:sp>
      <p:sp>
        <p:nvSpPr>
          <p:cNvPr id="24" name="TextBox 23">
            <a:extLst>
              <a:ext uri="{FF2B5EF4-FFF2-40B4-BE49-F238E27FC236}">
                <a16:creationId xmlns:a16="http://schemas.microsoft.com/office/drawing/2014/main" id="{3B009CE9-5FCA-1F28-AF57-25C481F7C9EF}"/>
              </a:ext>
            </a:extLst>
          </p:cNvPr>
          <p:cNvSpPr txBox="1"/>
          <p:nvPr userDrawn="1"/>
        </p:nvSpPr>
        <p:spPr>
          <a:xfrm>
            <a:off x="5303516" y="4912949"/>
            <a:ext cx="2912627" cy="253916"/>
          </a:xfrm>
          <a:prstGeom prst="rect">
            <a:avLst/>
          </a:prstGeom>
          <a:noFill/>
        </p:spPr>
        <p:txBody>
          <a:bodyPr wrap="square" rtlCol="0">
            <a:spAutoFit/>
          </a:bodyPr>
          <a:lstStyle/>
          <a:p>
            <a:pPr algn="ctr"/>
            <a:r>
              <a:rPr lang="en-US" sz="1050" b="0" i="1" dirty="0">
                <a:solidFill>
                  <a:schemeClr val="bg2"/>
                </a:solidFill>
                <a:latin typeface="Arial" panose="020B0604020202020204" pitchFamily="34" charset="0"/>
                <a:cs typeface="Arial" panose="020B0604020202020204" pitchFamily="34" charset="0"/>
              </a:rPr>
              <a:t>Center of Biotech. &amp; Interdisciplinary Studies</a:t>
            </a:r>
          </a:p>
        </p:txBody>
      </p:sp>
    </p:spTree>
    <p:extLst>
      <p:ext uri="{BB962C8B-B14F-4D97-AF65-F5344CB8AC3E}">
        <p14:creationId xmlns:p14="http://schemas.microsoft.com/office/powerpoint/2010/main" val="30614863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Full">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EC95E6D-02B2-32C7-2534-54F53C49792B}"/>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chemeClr val="tx1">
                    <a:lumMod val="50000"/>
                    <a:lumOff val="50000"/>
                  </a:schemeClr>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Tree>
    <p:extLst>
      <p:ext uri="{BB962C8B-B14F-4D97-AF65-F5344CB8AC3E}">
        <p14:creationId xmlns:p14="http://schemas.microsoft.com/office/powerpoint/2010/main" val="42813637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ark Full">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28B5066-AFF9-224F-C725-5A49DB2818DB}"/>
              </a:ext>
            </a:extLst>
          </p:cNvPr>
          <p:cNvSpPr>
            <a:spLocks noGrp="1"/>
          </p:cNvSpPr>
          <p:nvPr>
            <p:ph type="sldNum" sz="quarter" idx="4"/>
          </p:nvPr>
        </p:nvSpPr>
        <p:spPr>
          <a:xfrm>
            <a:off x="8515348" y="4910642"/>
            <a:ext cx="628652" cy="233140"/>
          </a:xfrm>
          <a:prstGeom prst="rect">
            <a:avLst/>
          </a:prstGeom>
        </p:spPr>
        <p:txBody>
          <a:bodyPr/>
          <a:lstStyle>
            <a:lvl1pPr algn="r">
              <a:defRPr sz="1050" b="1">
                <a:solidFill>
                  <a:srgbClr val="E8E6E6"/>
                </a:solidFill>
                <a:latin typeface="Arial" panose="020B0604020202020204" pitchFamily="34" charset="0"/>
                <a:cs typeface="Arial" panose="020B0604020202020204" pitchFamily="34" charset="0"/>
              </a:defRPr>
            </a:lvl1pPr>
          </a:lstStyle>
          <a:p>
            <a:fld id="{36D4B9BC-CF66-C04D-9B17-52A174BA7C3B}" type="slidenum">
              <a:rPr lang="en-US" smtClean="0"/>
              <a:pPr/>
              <a:t>‹#›</a:t>
            </a:fld>
            <a:endParaRPr lang="en-US" dirty="0"/>
          </a:p>
        </p:txBody>
      </p:sp>
    </p:spTree>
    <p:extLst>
      <p:ext uri="{BB962C8B-B14F-4D97-AF65-F5344CB8AC3E}">
        <p14:creationId xmlns:p14="http://schemas.microsoft.com/office/powerpoint/2010/main" val="1071268711"/>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28600" y="4828032"/>
            <a:ext cx="6400800" cy="137160"/>
          </a:xfrm>
        </p:spPr>
        <p:txBody>
          <a:bodyPr/>
          <a:lstStyle>
            <a:lvl1pPr>
              <a:defRPr>
                <a:solidFill>
                  <a:schemeClr val="bg2"/>
                </a:solidFill>
              </a:defRPr>
            </a:lvl1pPr>
          </a:lstStyle>
          <a:p>
            <a:r>
              <a:rPr lang="en-US"/>
              <a:t>IBM Data &amp; AI / October 15, 2019 / © 2019 IBM Corporation</a:t>
            </a:r>
          </a:p>
        </p:txBody>
      </p:sp>
      <p:sp>
        <p:nvSpPr>
          <p:cNvPr id="4" name="Title 3"/>
          <p:cNvSpPr>
            <a:spLocks noGrp="1"/>
          </p:cNvSpPr>
          <p:nvPr>
            <p:ph type="title"/>
          </p:nvPr>
        </p:nvSpPr>
        <p:spPr>
          <a:xfrm>
            <a:off x="228600"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93812" y="241301"/>
            <a:ext cx="521589" cy="211455"/>
          </a:xfrm>
          <a:prstGeom prst="rect">
            <a:avLst/>
          </a:prstGeom>
        </p:spPr>
      </p:pic>
    </p:spTree>
    <p:extLst>
      <p:ext uri="{BB962C8B-B14F-4D97-AF65-F5344CB8AC3E}">
        <p14:creationId xmlns:p14="http://schemas.microsoft.com/office/powerpoint/2010/main" val="39592292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2"/>
                </a:solidFill>
              </a:defRPr>
            </a:lvl1pPr>
          </a:lstStyle>
          <a:p>
            <a:r>
              <a:rPr lang="en-US"/>
              <a:t>IBM Data &amp; AI / October 15, 2019 / © 2019 IBM Corporation</a:t>
            </a:r>
          </a:p>
        </p:txBody>
      </p:sp>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9491126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Data &amp; AI / October 15, 2019 / © 2019 IBM Corporation</a:t>
            </a:r>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224" algn="dec"/>
              </a:tabLst>
              <a:defRPr/>
            </a:lvl1pPr>
            <a:lvl2pPr marL="173040" indent="-173040">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Click to edit Master text styles</a:t>
            </a:r>
          </a:p>
          <a:p>
            <a:pPr marL="0" marR="0" lvl="1"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Second level</a:t>
            </a:r>
          </a:p>
          <a:p>
            <a:pPr marL="0" marR="0" lvl="2"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Third level</a:t>
            </a:r>
          </a:p>
          <a:p>
            <a:pPr marL="0" marR="0" lvl="3"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Fourth level</a:t>
            </a:r>
          </a:p>
          <a:p>
            <a:pPr marL="0" marR="0" lvl="4"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224"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6" rtl="0" eaLnBrk="1" fontAlgn="auto" latinLnBrk="0" hangingPunct="1">
              <a:lnSpc>
                <a:spcPct val="100000"/>
              </a:lnSpc>
              <a:spcBef>
                <a:spcPts val="1100"/>
              </a:spcBef>
              <a:spcAft>
                <a:spcPts val="0"/>
              </a:spcAft>
              <a:buClrTx/>
              <a:buSzTx/>
              <a:buFont typeface="Arial"/>
              <a:buNone/>
              <a:tabLst>
                <a:tab pos="4023410" algn="r"/>
              </a:tabLst>
              <a:defRPr/>
            </a:pPr>
            <a:r>
              <a:rPr lang="en-US"/>
              <a:t>Click to edit Master text styles</a:t>
            </a:r>
          </a:p>
          <a:p>
            <a:pPr marL="0" marR="0" lvl="1" indent="0" algn="l" defTabSz="457206" rtl="0" eaLnBrk="1" fontAlgn="auto" latinLnBrk="0" hangingPunct="1">
              <a:lnSpc>
                <a:spcPct val="100000"/>
              </a:lnSpc>
              <a:spcBef>
                <a:spcPts val="1100"/>
              </a:spcBef>
              <a:spcAft>
                <a:spcPts val="0"/>
              </a:spcAft>
              <a:buClrTx/>
              <a:buSzTx/>
              <a:buFont typeface="Arial"/>
              <a:buNone/>
              <a:tabLst>
                <a:tab pos="4023410" algn="r"/>
              </a:tabLst>
              <a:defRPr/>
            </a:pPr>
            <a:r>
              <a:rPr lang="en-US"/>
              <a:t>Second level</a:t>
            </a:r>
          </a:p>
          <a:p>
            <a:pPr marL="0" marR="0" lvl="2" indent="0" algn="l" defTabSz="457206" rtl="0" eaLnBrk="1" fontAlgn="auto" latinLnBrk="0" hangingPunct="1">
              <a:lnSpc>
                <a:spcPct val="100000"/>
              </a:lnSpc>
              <a:spcBef>
                <a:spcPts val="1100"/>
              </a:spcBef>
              <a:spcAft>
                <a:spcPts val="0"/>
              </a:spcAft>
              <a:buClrTx/>
              <a:buSzTx/>
              <a:buFont typeface="Arial"/>
              <a:buNone/>
              <a:tabLst>
                <a:tab pos="4023410" algn="r"/>
              </a:tabLst>
              <a:defRPr/>
            </a:pPr>
            <a:r>
              <a:rPr lang="en-US"/>
              <a:t>Third level</a:t>
            </a:r>
          </a:p>
          <a:p>
            <a:pPr marL="0" marR="0" lvl="3" indent="0" algn="l" defTabSz="457206" rtl="0" eaLnBrk="1" fontAlgn="auto" latinLnBrk="0" hangingPunct="1">
              <a:lnSpc>
                <a:spcPct val="100000"/>
              </a:lnSpc>
              <a:spcBef>
                <a:spcPts val="1100"/>
              </a:spcBef>
              <a:spcAft>
                <a:spcPts val="0"/>
              </a:spcAft>
              <a:buClrTx/>
              <a:buSzTx/>
              <a:buFont typeface="Arial"/>
              <a:buNone/>
              <a:tabLst>
                <a:tab pos="4023410" algn="r"/>
              </a:tabLst>
              <a:defRPr/>
            </a:pPr>
            <a:r>
              <a:rPr lang="en-US"/>
              <a:t>Fourth level</a:t>
            </a:r>
          </a:p>
          <a:p>
            <a:pPr marL="0" marR="0" lvl="4" indent="0" algn="l" defTabSz="457206" rtl="0" eaLnBrk="1" fontAlgn="auto" latinLnBrk="0" hangingPunct="1">
              <a:lnSpc>
                <a:spcPct val="100000"/>
              </a:lnSpc>
              <a:spcBef>
                <a:spcPts val="1100"/>
              </a:spcBef>
              <a:spcAft>
                <a:spcPts val="0"/>
              </a:spcAft>
              <a:buClrTx/>
              <a:buSzTx/>
              <a:buFont typeface="Arial"/>
              <a:buNone/>
              <a:tabLst>
                <a:tab pos="4023410" algn="r"/>
              </a:tabLst>
              <a:defRPr/>
            </a:pPr>
            <a:r>
              <a:rPr lang="en-US"/>
              <a:t>Fifth level</a:t>
            </a:r>
            <a:endParaRPr lang="en-US" dirty="0"/>
          </a:p>
        </p:txBody>
      </p:sp>
    </p:spTree>
    <p:extLst>
      <p:ext uri="{BB962C8B-B14F-4D97-AF65-F5344CB8AC3E}">
        <p14:creationId xmlns:p14="http://schemas.microsoft.com/office/powerpoint/2010/main" val="41741499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3"/>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en-US"/>
              <a:t>IBM Data &amp; AI / October 15, 2019 / © 2019 IBM Corporation</a:t>
            </a:r>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5703576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3"/>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en-US"/>
              <a:t>IBM Data &amp; AI / October 15, 2019 / © 2019 IBM Corporation</a:t>
            </a:r>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Click icon to add picture</a:t>
            </a:r>
          </a:p>
        </p:txBody>
      </p:sp>
    </p:spTree>
    <p:extLst>
      <p:ext uri="{BB962C8B-B14F-4D97-AF65-F5344CB8AC3E}">
        <p14:creationId xmlns:p14="http://schemas.microsoft.com/office/powerpoint/2010/main" val="17718893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7"/>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371789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7" indent="-117477">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lvl1pPr>
              <a:defRPr>
                <a:solidFill>
                  <a:schemeClr val="bg2"/>
                </a:solidFill>
              </a:defRPr>
            </a:lvl1pPr>
          </a:lstStyle>
          <a:p>
            <a:r>
              <a:rPr lang="en-US"/>
              <a:t>IBM Data &amp; AI / October 15, 2019 / © 2019 IBM Corporation</a:t>
            </a:r>
          </a:p>
        </p:txBody>
      </p:sp>
    </p:spTree>
    <p:extLst>
      <p:ext uri="{BB962C8B-B14F-4D97-AF65-F5344CB8AC3E}">
        <p14:creationId xmlns:p14="http://schemas.microsoft.com/office/powerpoint/2010/main" val="3384425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4"/>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5599548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8" name="Text Placeholder 7"/>
          <p:cNvSpPr>
            <a:spLocks noGrp="1"/>
          </p:cNvSpPr>
          <p:nvPr>
            <p:ph type="body" sz="quarter" idx="12"/>
          </p:nvPr>
        </p:nvSpPr>
        <p:spPr>
          <a:xfrm>
            <a:off x="228600" y="1124713"/>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3"/>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50762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9"/>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1"/>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18319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4" name="Footer Placeholder 3"/>
          <p:cNvSpPr>
            <a:spLocks noGrp="1"/>
          </p:cNvSpPr>
          <p:nvPr>
            <p:ph type="ftr" sz="quarter" idx="11"/>
          </p:nvPr>
        </p:nvSpPr>
        <p:spPr/>
        <p:txBody>
          <a:bodyPr/>
          <a:lstStyle>
            <a:lvl1pPr>
              <a:defRPr>
                <a:latin typeface="+mn-lt"/>
              </a:defRPr>
            </a:lvl1pPr>
          </a:lstStyle>
          <a:p>
            <a:r>
              <a:rPr lang="en-US"/>
              <a:t>IBM Data &amp; AI / October 15, 2019 / © 2019 IBM Corporation</a:t>
            </a:r>
          </a:p>
        </p:txBody>
      </p:sp>
      <p:sp>
        <p:nvSpPr>
          <p:cNvPr id="6" name="Content Placeholder 5"/>
          <p:cNvSpPr>
            <a:spLocks noGrp="1"/>
          </p:cNvSpPr>
          <p:nvPr>
            <p:ph sz="quarter" idx="12"/>
          </p:nvPr>
        </p:nvSpPr>
        <p:spPr>
          <a:xfrm>
            <a:off x="228600" y="995519"/>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9"/>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9839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4800600" y="1093470"/>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9"/>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70"/>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70"/>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782275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Click icon to add picture</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12" name="Text Placeholder 11"/>
          <p:cNvSpPr>
            <a:spLocks noGrp="1"/>
          </p:cNvSpPr>
          <p:nvPr>
            <p:ph type="body" sz="quarter" idx="13"/>
          </p:nvPr>
        </p:nvSpPr>
        <p:spPr>
          <a:xfrm>
            <a:off x="228600" y="201169"/>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1"/>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82528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Click icon to add picture</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7" name="Text Placeholder 6"/>
          <p:cNvSpPr>
            <a:spLocks noGrp="1"/>
          </p:cNvSpPr>
          <p:nvPr>
            <p:ph type="body" sz="quarter" idx="14"/>
          </p:nvPr>
        </p:nvSpPr>
        <p:spPr>
          <a:xfrm>
            <a:off x="228600" y="1097280"/>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80"/>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86247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4800600" y="1097281"/>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9"/>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1"/>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533607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4800600" y="1124713"/>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9"/>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50832975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Click icon to add picture</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35012397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26666428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21994673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12" name="Text Placeholder 11"/>
          <p:cNvSpPr>
            <a:spLocks noGrp="1"/>
          </p:cNvSpPr>
          <p:nvPr>
            <p:ph type="body" sz="quarter" idx="13"/>
          </p:nvPr>
        </p:nvSpPr>
        <p:spPr>
          <a:xfrm>
            <a:off x="228600" y="182881"/>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1"/>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5977482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1"/>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0"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678631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itle 5"/>
          <p:cNvSpPr>
            <a:spLocks noGrp="1"/>
          </p:cNvSpPr>
          <p:nvPr>
            <p:ph type="title"/>
          </p:nvPr>
        </p:nvSpPr>
        <p:spPr>
          <a:xfrm>
            <a:off x="0"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1928486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itle 5"/>
          <p:cNvSpPr>
            <a:spLocks noGrp="1"/>
          </p:cNvSpPr>
          <p:nvPr>
            <p:ph type="title"/>
          </p:nvPr>
        </p:nvSpPr>
        <p:spPr>
          <a:xfrm>
            <a:off x="0" y="0"/>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2593840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25480553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3099386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228600" y="1097281"/>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50036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562532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72704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Click icon to add picture</a:t>
            </a:r>
          </a:p>
        </p:txBody>
      </p:sp>
    </p:spTree>
    <p:extLst>
      <p:ext uri="{BB962C8B-B14F-4D97-AF65-F5344CB8AC3E}">
        <p14:creationId xmlns:p14="http://schemas.microsoft.com/office/powerpoint/2010/main" val="38614319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7" indent="-117477">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3293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39286195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spTree>
    <p:extLst>
      <p:ext uri="{BB962C8B-B14F-4D97-AF65-F5344CB8AC3E}">
        <p14:creationId xmlns:p14="http://schemas.microsoft.com/office/powerpoint/2010/main" val="240064774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75308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p>
            <a:r>
              <a:rPr lang="de-DE"/>
              <a:t>IBM Data &amp; AI / October 15, 2019 / © 2019 IBM Corporation</a:t>
            </a:r>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224" algn="dec"/>
              </a:tabLst>
              <a:defRPr sz="1100"/>
            </a:lvl1pPr>
            <a:lvl2pPr marL="173040" indent="-173040">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6" rtl="0" eaLnBrk="1" fontAlgn="auto" latinLnBrk="0" hangingPunct="1">
              <a:lnSpc>
                <a:spcPct val="100000"/>
              </a:lnSpc>
              <a:spcBef>
                <a:spcPts val="0"/>
              </a:spcBef>
              <a:spcAft>
                <a:spcPts val="0"/>
              </a:spcAft>
              <a:buClrTx/>
              <a:buSzTx/>
              <a:buFont typeface="Arial"/>
              <a:buNone/>
              <a:tabLst>
                <a:tab pos="4023410" algn="r"/>
              </a:tabLst>
              <a:defRPr/>
            </a:pPr>
            <a:r>
              <a:rPr lang="en-US"/>
              <a:t>Click to edit Master text styles</a:t>
            </a:r>
          </a:p>
        </p:txBody>
      </p:sp>
    </p:spTree>
    <p:extLst>
      <p:ext uri="{BB962C8B-B14F-4D97-AF65-F5344CB8AC3E}">
        <p14:creationId xmlns:p14="http://schemas.microsoft.com/office/powerpoint/2010/main" val="389139786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4" name="Footer Placeholder 3"/>
          <p:cNvSpPr>
            <a:spLocks noGrp="1"/>
          </p:cNvSpPr>
          <p:nvPr>
            <p:ph type="ftr" sz="quarter" idx="11"/>
          </p:nvPr>
        </p:nvSpPr>
        <p:spPr/>
        <p:txBody>
          <a:bodyPr/>
          <a:lstStyle/>
          <a:p>
            <a:r>
              <a:rPr lang="en-US"/>
              <a:t>IBM Data &amp; AI / October 15, 2019 / © 2019 IBM Corporation</a:t>
            </a:r>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25953" y="2186151"/>
            <a:ext cx="1292094" cy="526097"/>
          </a:xfrm>
          <a:prstGeom prst="rect">
            <a:avLst/>
          </a:prstGeom>
        </p:spPr>
      </p:pic>
    </p:spTree>
    <p:extLst>
      <p:ext uri="{BB962C8B-B14F-4D97-AF65-F5344CB8AC3E}">
        <p14:creationId xmlns:p14="http://schemas.microsoft.com/office/powerpoint/2010/main" val="203923703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3642" y="239065"/>
            <a:ext cx="8191500" cy="773113"/>
          </a:xfrm>
        </p:spPr>
        <p:txBody>
          <a:bodyPr/>
          <a:lstStyle>
            <a:lvl1pPr>
              <a:defRPr b="0"/>
            </a:lvl1pPr>
          </a:lstStyle>
          <a:p>
            <a:r>
              <a:rPr lang="en-US" dirty="0"/>
              <a:t>Click to edit Master title style</a:t>
            </a:r>
          </a:p>
        </p:txBody>
      </p:sp>
      <p:sp>
        <p:nvSpPr>
          <p:cNvPr id="3" name="Content Placeholder 2"/>
          <p:cNvSpPr>
            <a:spLocks noGrp="1"/>
          </p:cNvSpPr>
          <p:nvPr>
            <p:ph idx="1"/>
          </p:nvPr>
        </p:nvSpPr>
        <p:spPr>
          <a:xfrm>
            <a:off x="253642" y="1072515"/>
            <a:ext cx="8191500" cy="3373438"/>
          </a:xfrm>
        </p:spPr>
        <p:txBody>
          <a:bodyPr/>
          <a:lstStyle>
            <a:lvl1pPr marL="171452" indent="-171452">
              <a:buFont typeface="Wingdings" charset="2"/>
              <a:buChar char="§"/>
              <a:defRPr sz="1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5269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19456" y="1243584"/>
            <a:ext cx="4123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4572000" y="2570165"/>
            <a:ext cx="4572000" cy="2573337"/>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a:xfrm>
            <a:off x="228668" y="4787902"/>
            <a:ext cx="4114735" cy="166687"/>
          </a:xfrm>
          <a:prstGeom prst="rect">
            <a:avLst/>
          </a:prstGeom>
        </p:spPr>
        <p:txBody>
          <a:bodyPr/>
          <a:lstStyle/>
          <a:p>
            <a:r>
              <a:rPr lang="en-US" dirty="0"/>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2982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slideLayout" Target="../slideLayouts/slideLayout5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3.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4.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0.xml"/><Relationship Id="rId7" Type="http://schemas.openxmlformats.org/officeDocument/2006/relationships/theme" Target="../theme/theme5.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21" Type="http://schemas.openxmlformats.org/officeDocument/2006/relationships/slideLayout" Target="../slideLayouts/slideLayout104.xml"/><Relationship Id="rId34" Type="http://schemas.openxmlformats.org/officeDocument/2006/relationships/slideLayout" Target="../slideLayouts/slideLayout117.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33" Type="http://schemas.openxmlformats.org/officeDocument/2006/relationships/slideLayout" Target="../slideLayouts/slideLayout116.xml"/><Relationship Id="rId38" Type="http://schemas.openxmlformats.org/officeDocument/2006/relationships/theme" Target="../theme/theme6.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32" Type="http://schemas.openxmlformats.org/officeDocument/2006/relationships/slideLayout" Target="../slideLayouts/slideLayout115.xml"/><Relationship Id="rId37" Type="http://schemas.openxmlformats.org/officeDocument/2006/relationships/slideLayout" Target="../slideLayouts/slideLayout120.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36" Type="http://schemas.openxmlformats.org/officeDocument/2006/relationships/slideLayout" Target="../slideLayouts/slideLayout119.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slideLayout" Target="../slideLayouts/slideLayout114.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slideLayout" Target="../slideLayouts/slideLayout113.xml"/><Relationship Id="rId35" Type="http://schemas.openxmlformats.org/officeDocument/2006/relationships/slideLayout" Target="../slideLayouts/slideLayout118.xml"/><Relationship Id="rId8" Type="http://schemas.openxmlformats.org/officeDocument/2006/relationships/slideLayout" Target="../slideLayouts/slideLayout91.xml"/><Relationship Id="rId3"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85750"/>
            <a:ext cx="8229600" cy="7429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085850"/>
            <a:ext cx="8229600" cy="3657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89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latin typeface="Palatino Linotype"/>
                <a:cs typeface="Palatino Linotype"/>
              </a:defRPr>
            </a:lvl1pPr>
          </a:lstStyle>
          <a:p>
            <a:fld id="{D70C7FDB-67EE-9247-934B-3CA82F2D3B1B}" type="datetime1">
              <a:rPr lang="en-US" smtClean="0"/>
              <a:pPr/>
              <a:t>3/13/24</a:t>
            </a:fld>
            <a:endParaRPr lang="en-US" dirty="0"/>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latin typeface="Palatino Linotype"/>
                <a:cs typeface="Palatino Linotype"/>
              </a:defRPr>
            </a:lvl1pPr>
          </a:lstStyle>
          <a:p>
            <a:endParaRPr lang="en-US" dirty="0"/>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latin typeface="Palatino Linotype"/>
                <a:cs typeface="Palatino Linotype"/>
              </a:defRPr>
            </a:lvl1pPr>
          </a:lstStyle>
          <a:p>
            <a:fld id="{1D19F164-13C8-4055-860F-DBBC07774AD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29" r:id="rId12"/>
  </p:sldLayoutIdLst>
  <p:hf hdr="0" ftr="0" dt="0"/>
  <p:txStyles>
    <p:titleStyle>
      <a:lvl1pPr algn="l" defTabSz="914400" rtl="0" eaLnBrk="1" latinLnBrk="0" hangingPunct="1">
        <a:spcBef>
          <a:spcPct val="0"/>
        </a:spcBef>
        <a:buNone/>
        <a:defRPr sz="4000" kern="1200" spc="-100" baseline="0">
          <a:solidFill>
            <a:schemeClr val="tx2"/>
          </a:solidFill>
          <a:latin typeface="Palatino Linotype" pitchFamily="18" charset="0"/>
          <a:ea typeface="+mj-ea"/>
          <a:cs typeface="+mj-cs"/>
        </a:defRPr>
      </a:lvl1pPr>
    </p:titleStyle>
    <p:bodyStyle>
      <a:lvl1pPr marL="182880" indent="-182880" algn="l" defTabSz="914400" rtl="0" eaLnBrk="1" latinLnBrk="0" hangingPunct="1">
        <a:lnSpc>
          <a:spcPct val="150000"/>
        </a:lnSpc>
        <a:spcBef>
          <a:spcPts val="600"/>
        </a:spcBef>
        <a:buClr>
          <a:schemeClr val="accent1"/>
        </a:buClr>
        <a:buSzPct val="85000"/>
        <a:buFont typeface="Arial" pitchFamily="34" charset="0"/>
        <a:buChar char="•"/>
        <a:defRPr sz="2400" kern="1200">
          <a:solidFill>
            <a:schemeClr val="tx1"/>
          </a:solidFill>
          <a:latin typeface="Palatino Linotype" pitchFamily="18" charset="0"/>
          <a:ea typeface="+mn-ea"/>
          <a:cs typeface="+mn-cs"/>
        </a:defRPr>
      </a:lvl1pPr>
      <a:lvl2pPr marL="457200" indent="-182880" algn="l" defTabSz="914400" rtl="0" eaLnBrk="1" latinLnBrk="0" hangingPunct="1">
        <a:lnSpc>
          <a:spcPct val="150000"/>
        </a:lnSpc>
        <a:spcBef>
          <a:spcPts val="600"/>
        </a:spcBef>
        <a:buClr>
          <a:schemeClr val="accent1"/>
        </a:buClr>
        <a:buSzPct val="85000"/>
        <a:buFont typeface="Arial" pitchFamily="34" charset="0"/>
        <a:buChar char="•"/>
        <a:defRPr sz="2000" kern="1200">
          <a:solidFill>
            <a:schemeClr val="tx1"/>
          </a:solidFill>
          <a:latin typeface="Palatino Linotype" pitchFamily="18" charset="0"/>
          <a:ea typeface="+mn-ea"/>
          <a:cs typeface="+mn-cs"/>
        </a:defRPr>
      </a:lvl2pPr>
      <a:lvl3pPr marL="731520" indent="-182880" algn="l" defTabSz="914400" rtl="0" eaLnBrk="1" latinLnBrk="0" hangingPunct="1">
        <a:lnSpc>
          <a:spcPct val="150000"/>
        </a:lnSpc>
        <a:spcBef>
          <a:spcPts val="600"/>
        </a:spcBef>
        <a:buClr>
          <a:schemeClr val="accent1"/>
        </a:buClr>
        <a:buSzPct val="90000"/>
        <a:buFont typeface="Arial" pitchFamily="34" charset="0"/>
        <a:buChar char="•"/>
        <a:defRPr sz="1800" kern="1200">
          <a:solidFill>
            <a:schemeClr val="tx1"/>
          </a:solidFill>
          <a:latin typeface="Palatino Linotype" pitchFamily="18" charset="0"/>
          <a:ea typeface="+mn-ea"/>
          <a:cs typeface="+mn-cs"/>
        </a:defRPr>
      </a:lvl3pPr>
      <a:lvl4pPr marL="1005840" indent="-182880" algn="l" defTabSz="914400" rtl="0" eaLnBrk="1" latinLnBrk="0" hangingPunct="1">
        <a:lnSpc>
          <a:spcPct val="150000"/>
        </a:lnSpc>
        <a:spcBef>
          <a:spcPts val="600"/>
        </a:spcBef>
        <a:buClr>
          <a:schemeClr val="accent1"/>
        </a:buClr>
        <a:buFont typeface="Arial" pitchFamily="34" charset="0"/>
        <a:buChar char="•"/>
        <a:defRPr sz="1600" kern="1200">
          <a:solidFill>
            <a:schemeClr val="tx1"/>
          </a:solidFill>
          <a:latin typeface="Palatino Linotype" pitchFamily="18" charset="0"/>
          <a:ea typeface="+mn-ea"/>
          <a:cs typeface="+mn-cs"/>
        </a:defRPr>
      </a:lvl4pPr>
      <a:lvl5pPr marL="1188720" indent="-137160" algn="l" defTabSz="914400" rtl="0" eaLnBrk="1" latinLnBrk="0" hangingPunct="1">
        <a:lnSpc>
          <a:spcPct val="150000"/>
        </a:lnSpc>
        <a:spcBef>
          <a:spcPts val="600"/>
        </a:spcBef>
        <a:buClr>
          <a:schemeClr val="accent1"/>
        </a:buClr>
        <a:buSzPct val="100000"/>
        <a:buFont typeface="Arial" pitchFamily="34" charset="0"/>
        <a:buChar char="•"/>
        <a:defRPr sz="1400" kern="1200" baseline="0">
          <a:solidFill>
            <a:schemeClr val="tx1"/>
          </a:solidFill>
          <a:latin typeface="Palatino Linotype" pitchFamily="18" charset="0"/>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28600" y="238125"/>
            <a:ext cx="4114800" cy="4294632"/>
          </a:xfrm>
          <a:prstGeom prst="rect">
            <a:avLst/>
          </a:prstGeom>
        </p:spPr>
        <p:txBody>
          <a:bodyPr vert="horz" lIns="0" tIns="0" rIns="0" bIns="0" rtlCol="0" anchor="t">
            <a:noAutofit/>
          </a:bodyPr>
          <a:lstStyle/>
          <a:p>
            <a:r>
              <a:rPr lang="en-US"/>
              <a:t>Click to edit Master title style</a:t>
            </a:r>
            <a:endParaRPr lang="en-US" dirty="0"/>
          </a:p>
        </p:txBody>
      </p:sp>
      <p:sp>
        <p:nvSpPr>
          <p:cNvPr id="5" name="Text Placeholder"/>
          <p:cNvSpPr>
            <a:spLocks noGrp="1"/>
          </p:cNvSpPr>
          <p:nvPr>
            <p:ph type="body" idx="1"/>
          </p:nvPr>
        </p:nvSpPr>
        <p:spPr>
          <a:xfrm>
            <a:off x="4800600" y="237109"/>
            <a:ext cx="4114800" cy="429463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9" name="Group 1" descr="Outside edge tick marks for alignment">
            <a:extLst>
              <a:ext uri="{C183D7F6-B498-43B3-948B-1728B52AA6E4}">
                <adec:decorative xmlns:adec="http://schemas.microsoft.com/office/drawing/2017/decorative" val="0"/>
              </a:ext>
            </a:extLst>
          </p:cNvPr>
          <p:cNvGrpSpPr/>
          <p:nvPr userDrawn="1"/>
        </p:nvGrpSpPr>
        <p:grpSpPr>
          <a:xfrm>
            <a:off x="-109730" y="-110490"/>
            <a:ext cx="9364220" cy="536448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
        <p:nvSpPr>
          <p:cNvPr id="52" name="TextBox 51">
            <a:extLst>
              <a:ext uri="{FF2B5EF4-FFF2-40B4-BE49-F238E27FC236}">
                <a16:creationId xmlns:a16="http://schemas.microsoft.com/office/drawing/2014/main" id="{C3250E23-0268-C54B-BBB3-31B781602F0A}"/>
              </a:ext>
            </a:extLst>
          </p:cNvPr>
          <p:cNvSpPr txBox="1"/>
          <p:nvPr userDrawn="1"/>
        </p:nvSpPr>
        <p:spPr>
          <a:xfrm>
            <a:off x="133971" y="4779819"/>
            <a:ext cx="4114798" cy="184666"/>
          </a:xfrm>
          <a:prstGeom prst="rect">
            <a:avLst/>
          </a:prstGeom>
          <a:noFill/>
        </p:spPr>
        <p:txBody>
          <a:bodyPr wrap="square" rtlCol="0">
            <a:spAutoFit/>
          </a:bodyPr>
          <a:lstStyle/>
          <a:p>
            <a:pPr marL="0" marR="0" lvl="0" indent="0" algn="l" defTabSz="685966" rtl="0" eaLnBrk="1" fontAlgn="auto" latinLnBrk="0" hangingPunct="1">
              <a:lnSpc>
                <a:spcPct val="100000"/>
              </a:lnSpc>
              <a:spcBef>
                <a:spcPts val="0"/>
              </a:spcBef>
              <a:spcAft>
                <a:spcPts val="0"/>
              </a:spcAft>
              <a:buClrTx/>
              <a:buSzTx/>
              <a:buFontTx/>
              <a:buNone/>
              <a:tabLst/>
              <a:defRPr/>
            </a:pPr>
            <a:r>
              <a:rPr lang="en-US" sz="600" kern="1200" dirty="0">
                <a:solidFill>
                  <a:schemeClr val="tx2"/>
                </a:solidFill>
                <a:latin typeface="IBM Plex Sans" panose="020B0503050203000203" pitchFamily="34" charset="0"/>
                <a:ea typeface="+mn-ea"/>
                <a:cs typeface="+mn-cs"/>
              </a:rPr>
              <a:t>© 2021 IBM Corporation</a:t>
            </a:r>
          </a:p>
        </p:txBody>
      </p:sp>
      <p:sp>
        <p:nvSpPr>
          <p:cNvPr id="53" name="TextBox 52">
            <a:extLst>
              <a:ext uri="{FF2B5EF4-FFF2-40B4-BE49-F238E27FC236}">
                <a16:creationId xmlns:a16="http://schemas.microsoft.com/office/drawing/2014/main" id="{22660F60-465D-4446-95EA-9F5BC6CE1D6F}"/>
              </a:ext>
            </a:extLst>
          </p:cNvPr>
          <p:cNvSpPr txBox="1"/>
          <p:nvPr userDrawn="1"/>
        </p:nvSpPr>
        <p:spPr>
          <a:xfrm>
            <a:off x="8112688" y="4779065"/>
            <a:ext cx="891348" cy="184666"/>
          </a:xfrm>
          <a:prstGeom prst="rect">
            <a:avLst/>
          </a:prstGeom>
          <a:noFill/>
        </p:spPr>
        <p:txBody>
          <a:bodyPr wrap="square" rtlCol="0">
            <a:spAutoFit/>
          </a:bodyPr>
          <a:lstStyle/>
          <a:p>
            <a:pPr algn="r"/>
            <a:fld id="{AA9134E4-F657-C143-B622-2891FB544B1B}" type="slidenum">
              <a:rPr lang="en-US" sz="600" kern="1200" smtClean="0">
                <a:solidFill>
                  <a:schemeClr val="tx2"/>
                </a:solidFill>
                <a:latin typeface="IBM Plex Sans" panose="020B0503050203000203" pitchFamily="34" charset="0"/>
                <a:ea typeface="+mn-ea"/>
                <a:cs typeface="+mn-cs"/>
              </a:rPr>
              <a:pPr algn="r"/>
              <a:t>‹#›</a:t>
            </a:fld>
            <a:endParaRPr lang="en-US" sz="600" kern="1200" dirty="0">
              <a:solidFill>
                <a:schemeClr val="tx2"/>
              </a:solidFill>
              <a:latin typeface="IBM Plex Sans" panose="020B0503050203000203" pitchFamily="34" charset="0"/>
              <a:ea typeface="+mn-ea"/>
              <a:cs typeface="+mn-cs"/>
            </a:endParaRPr>
          </a:p>
        </p:txBody>
      </p:sp>
    </p:spTree>
    <p:extLst>
      <p:ext uri="{BB962C8B-B14F-4D97-AF65-F5344CB8AC3E}">
        <p14:creationId xmlns:p14="http://schemas.microsoft.com/office/powerpoint/2010/main" val="34252801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719" r:id="rId35"/>
    <p:sldLayoutId id="2147483720" r:id="rId36"/>
    <p:sldLayoutId id="2147483721" r:id="rId37"/>
    <p:sldLayoutId id="2147483722" r:id="rId38"/>
    <p:sldLayoutId id="2147483723" r:id="rId39"/>
    <p:sldLayoutId id="2147483724" r:id="rId40"/>
    <p:sldLayoutId id="2147483726" r:id="rId41"/>
    <p:sldLayoutId id="2147483727" r:id="rId42"/>
    <p:sldLayoutId id="2147483728" r:id="rId43"/>
  </p:sldLayoutIdLst>
  <p:hf sldNum="0" hdr="0" ftr="0" dt="0"/>
  <p:txStyles>
    <p:titleStyle>
      <a:lvl1pPr marL="0" indent="0" algn="l" rtl="0" eaLnBrk="1" fontAlgn="base" hangingPunct="1">
        <a:lnSpc>
          <a:spcPct val="90000"/>
        </a:lnSpc>
        <a:spcBef>
          <a:spcPct val="0"/>
        </a:spcBef>
        <a:spcAft>
          <a:spcPct val="0"/>
        </a:spcAft>
        <a:buFont typeface="System Font Regular"/>
        <a:buNone/>
        <a:defRPr sz="1400" b="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220">
          <a:solidFill>
            <a:srgbClr val="191919"/>
          </a:solidFill>
          <a:latin typeface="HelvNeue Light for IBM" pitchFamily="34" charset="0"/>
        </a:defRPr>
      </a:lvl2pPr>
      <a:lvl3pPr algn="l" rtl="0" eaLnBrk="1" fontAlgn="base" hangingPunct="1">
        <a:lnSpc>
          <a:spcPct val="90000"/>
        </a:lnSpc>
        <a:spcBef>
          <a:spcPct val="0"/>
        </a:spcBef>
        <a:spcAft>
          <a:spcPct val="0"/>
        </a:spcAft>
        <a:defRPr sz="2220">
          <a:solidFill>
            <a:srgbClr val="191919"/>
          </a:solidFill>
          <a:latin typeface="HelvNeue Light for IBM" pitchFamily="34" charset="0"/>
        </a:defRPr>
      </a:lvl3pPr>
      <a:lvl4pPr algn="l" rtl="0" eaLnBrk="1" fontAlgn="base" hangingPunct="1">
        <a:lnSpc>
          <a:spcPct val="90000"/>
        </a:lnSpc>
        <a:spcBef>
          <a:spcPct val="0"/>
        </a:spcBef>
        <a:spcAft>
          <a:spcPct val="0"/>
        </a:spcAft>
        <a:defRPr sz="2220">
          <a:solidFill>
            <a:srgbClr val="191919"/>
          </a:solidFill>
          <a:latin typeface="HelvNeue Light for IBM" pitchFamily="34" charset="0"/>
        </a:defRPr>
      </a:lvl4pPr>
      <a:lvl5pPr algn="l" rtl="0" eaLnBrk="1" fontAlgn="base" hangingPunct="1">
        <a:lnSpc>
          <a:spcPct val="90000"/>
        </a:lnSpc>
        <a:spcBef>
          <a:spcPct val="0"/>
        </a:spcBef>
        <a:spcAft>
          <a:spcPct val="0"/>
        </a:spcAft>
        <a:defRPr sz="2220">
          <a:solidFill>
            <a:srgbClr val="191919"/>
          </a:solidFill>
          <a:latin typeface="HelvNeue Light for IBM" pitchFamily="34" charset="0"/>
        </a:defRPr>
      </a:lvl5pPr>
      <a:lvl6pPr marL="362559" algn="l" rtl="0" eaLnBrk="1" fontAlgn="base" hangingPunct="1">
        <a:lnSpc>
          <a:spcPct val="90000"/>
        </a:lnSpc>
        <a:spcBef>
          <a:spcPct val="0"/>
        </a:spcBef>
        <a:spcAft>
          <a:spcPct val="0"/>
        </a:spcAft>
        <a:defRPr sz="2220">
          <a:solidFill>
            <a:srgbClr val="191919"/>
          </a:solidFill>
          <a:latin typeface="HelvNeue Light for IBM" pitchFamily="34" charset="0"/>
        </a:defRPr>
      </a:lvl6pPr>
      <a:lvl7pPr marL="725121" algn="l" rtl="0" eaLnBrk="1" fontAlgn="base" hangingPunct="1">
        <a:lnSpc>
          <a:spcPct val="90000"/>
        </a:lnSpc>
        <a:spcBef>
          <a:spcPct val="0"/>
        </a:spcBef>
        <a:spcAft>
          <a:spcPct val="0"/>
        </a:spcAft>
        <a:defRPr sz="2220">
          <a:solidFill>
            <a:srgbClr val="191919"/>
          </a:solidFill>
          <a:latin typeface="HelvNeue Light for IBM" pitchFamily="34" charset="0"/>
        </a:defRPr>
      </a:lvl7pPr>
      <a:lvl8pPr marL="1087680" algn="l" rtl="0" eaLnBrk="1" fontAlgn="base" hangingPunct="1">
        <a:lnSpc>
          <a:spcPct val="90000"/>
        </a:lnSpc>
        <a:spcBef>
          <a:spcPct val="0"/>
        </a:spcBef>
        <a:spcAft>
          <a:spcPct val="0"/>
        </a:spcAft>
        <a:defRPr sz="2220">
          <a:solidFill>
            <a:srgbClr val="191919"/>
          </a:solidFill>
          <a:latin typeface="HelvNeue Light for IBM" pitchFamily="34" charset="0"/>
        </a:defRPr>
      </a:lvl8pPr>
      <a:lvl9pPr marL="1450240" algn="l" rtl="0" eaLnBrk="1" fontAlgn="base" hangingPunct="1">
        <a:lnSpc>
          <a:spcPct val="90000"/>
        </a:lnSpc>
        <a:spcBef>
          <a:spcPct val="0"/>
        </a:spcBef>
        <a:spcAft>
          <a:spcPct val="0"/>
        </a:spcAft>
        <a:defRPr sz="2220">
          <a:solidFill>
            <a:srgbClr val="191919"/>
          </a:solidFill>
          <a:latin typeface="HelvNeue Light for IBM" pitchFamily="34" charset="0"/>
        </a:defRPr>
      </a:lvl9pPr>
    </p:titleStyle>
    <p:bodyStyle>
      <a:lvl1pPr marL="0" indent="0" algn="l" rtl="0" eaLnBrk="1" fontAlgn="base" hangingPunct="1">
        <a:lnSpc>
          <a:spcPct val="100000"/>
        </a:lnSpc>
        <a:spcBef>
          <a:spcPts val="1100"/>
        </a:spcBef>
        <a:spcAft>
          <a:spcPct val="0"/>
        </a:spcAft>
        <a:buClr>
          <a:srgbClr val="171717"/>
        </a:buClr>
        <a:buSzPct val="90000"/>
        <a:buFont typeface="Wingdings" pitchFamily="2" charset="2"/>
        <a:buNone/>
        <a:defRPr sz="140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1pPr>
      <a:lvl2pPr marL="228594" indent="-230183" algn="l" rtl="0" eaLnBrk="1" fontAlgn="base" hangingPunct="1">
        <a:lnSpc>
          <a:spcPct val="100000"/>
        </a:lnSpc>
        <a:spcBef>
          <a:spcPts val="1100"/>
        </a:spcBef>
        <a:spcAft>
          <a:spcPct val="0"/>
        </a:spcAft>
        <a:buClr>
          <a:srgbClr val="171717"/>
        </a:buClr>
        <a:buSzPct val="80000"/>
        <a:buFont typeface="System Font Regular"/>
        <a:buChar char="→"/>
        <a:tabLst/>
        <a:defRPr sz="140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2pPr>
      <a:lvl3pPr marL="404803" indent="-176209" algn="l" rtl="0" eaLnBrk="1" fontAlgn="base" hangingPunct="1">
        <a:lnSpc>
          <a:spcPct val="100000"/>
        </a:lnSpc>
        <a:spcBef>
          <a:spcPts val="1100"/>
        </a:spcBef>
        <a:spcAft>
          <a:spcPct val="0"/>
        </a:spcAft>
        <a:buClr>
          <a:srgbClr val="171717"/>
        </a:buClr>
        <a:buSzPct val="100000"/>
        <a:buFont typeface="Arial" panose="020B0604020202020204" pitchFamily="34" charset="0"/>
        <a:buChar char="•"/>
        <a:tabLst/>
        <a:defRPr sz="140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3pPr>
      <a:lvl4pPr marL="628643" indent="-173732" algn="l" rtl="0" eaLnBrk="1" fontAlgn="base" hangingPunct="1">
        <a:lnSpc>
          <a:spcPct val="100000"/>
        </a:lnSpc>
        <a:spcBef>
          <a:spcPts val="1100"/>
        </a:spcBef>
        <a:spcAft>
          <a:spcPct val="0"/>
        </a:spcAft>
        <a:buClr>
          <a:srgbClr val="171717"/>
        </a:buClr>
        <a:buSzPct val="100000"/>
        <a:buFont typeface=".AppleSystemUIFont" charset="-120"/>
        <a:buChar char="–"/>
        <a:tabLst/>
        <a:defRPr sz="1400" baseline="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4pPr>
      <a:lvl5pPr marL="803265" indent="-173732" algn="l" rtl="0" eaLnBrk="1" fontAlgn="base" hangingPunct="1">
        <a:lnSpc>
          <a:spcPct val="100000"/>
        </a:lnSpc>
        <a:spcBef>
          <a:spcPts val="1100"/>
        </a:spcBef>
        <a:spcAft>
          <a:spcPct val="0"/>
        </a:spcAft>
        <a:buClr>
          <a:srgbClr val="171717"/>
        </a:buClr>
        <a:buFont typeface=".AppleSystemUIFont" charset="-120"/>
        <a:buChar char="»"/>
        <a:tabLst/>
        <a:defRPr sz="1400">
          <a:solidFill>
            <a:schemeClr val="tx2"/>
          </a:solidFill>
          <a:latin typeface="IBM Plex Sans" panose="020B0503050203000203" pitchFamily="34" charset="0"/>
          <a:ea typeface="IBM Plex Sans" panose="020B0503050203000203" pitchFamily="34" charset="0"/>
          <a:cs typeface="IBM Plex Sans" panose="020B0503050203000203" pitchFamily="34" charset="0"/>
        </a:defRPr>
      </a:lvl5pPr>
      <a:lvl6pPr marL="1583681" indent="-129667" algn="l" rtl="0" eaLnBrk="1" fontAlgn="base" hangingPunct="1">
        <a:spcBef>
          <a:spcPct val="20000"/>
        </a:spcBef>
        <a:spcAft>
          <a:spcPct val="0"/>
        </a:spcAft>
        <a:buClr>
          <a:schemeClr val="bg1"/>
        </a:buClr>
        <a:buChar char="»"/>
        <a:defRPr sz="1269">
          <a:solidFill>
            <a:schemeClr val="bg1"/>
          </a:solidFill>
          <a:latin typeface="Arial" charset="0"/>
        </a:defRPr>
      </a:lvl6pPr>
      <a:lvl7pPr marL="1946243" indent="-129667" algn="l" rtl="0" eaLnBrk="1" fontAlgn="base" hangingPunct="1">
        <a:spcBef>
          <a:spcPct val="20000"/>
        </a:spcBef>
        <a:spcAft>
          <a:spcPct val="0"/>
        </a:spcAft>
        <a:buClr>
          <a:schemeClr val="bg1"/>
        </a:buClr>
        <a:buChar char="»"/>
        <a:defRPr sz="1269">
          <a:solidFill>
            <a:schemeClr val="bg1"/>
          </a:solidFill>
          <a:latin typeface="Arial" charset="0"/>
        </a:defRPr>
      </a:lvl7pPr>
      <a:lvl8pPr marL="2308802" indent="-129667" algn="l" rtl="0" eaLnBrk="1" fontAlgn="base" hangingPunct="1">
        <a:spcBef>
          <a:spcPct val="20000"/>
        </a:spcBef>
        <a:spcAft>
          <a:spcPct val="0"/>
        </a:spcAft>
        <a:buClr>
          <a:schemeClr val="bg1"/>
        </a:buClr>
        <a:buChar char="»"/>
        <a:defRPr sz="1269">
          <a:solidFill>
            <a:schemeClr val="bg1"/>
          </a:solidFill>
          <a:latin typeface="Arial" charset="0"/>
        </a:defRPr>
      </a:lvl8pPr>
      <a:lvl9pPr marL="2671364" indent="-129667" algn="l" rtl="0" eaLnBrk="1" fontAlgn="base" hangingPunct="1">
        <a:spcBef>
          <a:spcPct val="20000"/>
        </a:spcBef>
        <a:spcAft>
          <a:spcPct val="0"/>
        </a:spcAft>
        <a:buClr>
          <a:schemeClr val="bg1"/>
        </a:buClr>
        <a:buChar char="»"/>
        <a:defRPr sz="1269">
          <a:solidFill>
            <a:schemeClr val="bg1"/>
          </a:solidFill>
          <a:latin typeface="Arial" charset="0"/>
        </a:defRPr>
      </a:lvl9pPr>
    </p:bodyStyle>
    <p:otherStyle>
      <a:defPPr>
        <a:defRPr lang="en-US"/>
      </a:defPPr>
      <a:lvl1pPr marL="0" algn="l" defTabSz="725121" rtl="0" eaLnBrk="1" latinLnBrk="0" hangingPunct="1">
        <a:defRPr sz="1428" kern="1200">
          <a:solidFill>
            <a:schemeClr val="tx1"/>
          </a:solidFill>
          <a:latin typeface="+mn-lt"/>
          <a:ea typeface="+mn-ea"/>
          <a:cs typeface="+mn-cs"/>
        </a:defRPr>
      </a:lvl1pPr>
      <a:lvl2pPr marL="362559" algn="l" defTabSz="725121" rtl="0" eaLnBrk="1" latinLnBrk="0" hangingPunct="1">
        <a:defRPr sz="1428" kern="1200">
          <a:solidFill>
            <a:schemeClr val="tx1"/>
          </a:solidFill>
          <a:latin typeface="+mn-lt"/>
          <a:ea typeface="+mn-ea"/>
          <a:cs typeface="+mn-cs"/>
        </a:defRPr>
      </a:lvl2pPr>
      <a:lvl3pPr marL="725121" algn="l" defTabSz="725121" rtl="0" eaLnBrk="1" latinLnBrk="0" hangingPunct="1">
        <a:defRPr sz="1428" kern="1200">
          <a:solidFill>
            <a:schemeClr val="tx1"/>
          </a:solidFill>
          <a:latin typeface="+mn-lt"/>
          <a:ea typeface="+mn-ea"/>
          <a:cs typeface="+mn-cs"/>
        </a:defRPr>
      </a:lvl3pPr>
      <a:lvl4pPr marL="1087680" algn="l" defTabSz="725121" rtl="0" eaLnBrk="1" latinLnBrk="0" hangingPunct="1">
        <a:defRPr sz="1428" kern="1200">
          <a:solidFill>
            <a:schemeClr val="tx1"/>
          </a:solidFill>
          <a:latin typeface="+mn-lt"/>
          <a:ea typeface="+mn-ea"/>
          <a:cs typeface="+mn-cs"/>
        </a:defRPr>
      </a:lvl4pPr>
      <a:lvl5pPr marL="1450240" algn="l" defTabSz="725121" rtl="0" eaLnBrk="1" latinLnBrk="0" hangingPunct="1">
        <a:defRPr sz="1428" kern="1200">
          <a:solidFill>
            <a:schemeClr val="tx1"/>
          </a:solidFill>
          <a:latin typeface="+mn-lt"/>
          <a:ea typeface="+mn-ea"/>
          <a:cs typeface="+mn-cs"/>
        </a:defRPr>
      </a:lvl5pPr>
      <a:lvl6pPr marL="1812801" algn="l" defTabSz="725121" rtl="0" eaLnBrk="1" latinLnBrk="0" hangingPunct="1">
        <a:defRPr sz="1428" kern="1200">
          <a:solidFill>
            <a:schemeClr val="tx1"/>
          </a:solidFill>
          <a:latin typeface="+mn-lt"/>
          <a:ea typeface="+mn-ea"/>
          <a:cs typeface="+mn-cs"/>
        </a:defRPr>
      </a:lvl6pPr>
      <a:lvl7pPr marL="2175359" algn="l" defTabSz="725121" rtl="0" eaLnBrk="1" latinLnBrk="0" hangingPunct="1">
        <a:defRPr sz="1428" kern="1200">
          <a:solidFill>
            <a:schemeClr val="tx1"/>
          </a:solidFill>
          <a:latin typeface="+mn-lt"/>
          <a:ea typeface="+mn-ea"/>
          <a:cs typeface="+mn-cs"/>
        </a:defRPr>
      </a:lvl7pPr>
      <a:lvl8pPr marL="2537920" algn="l" defTabSz="725121" rtl="0" eaLnBrk="1" latinLnBrk="0" hangingPunct="1">
        <a:defRPr sz="1428" kern="1200">
          <a:solidFill>
            <a:schemeClr val="tx1"/>
          </a:solidFill>
          <a:latin typeface="+mn-lt"/>
          <a:ea typeface="+mn-ea"/>
          <a:cs typeface="+mn-cs"/>
        </a:defRPr>
      </a:lvl8pPr>
      <a:lvl9pPr marL="2900480" algn="l" defTabSz="725121"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p15:clr>
            <a:srgbClr val="F26B43"/>
          </p15:clr>
        </p15:guide>
        <p15:guide id="2" pos="144">
          <p15:clr>
            <a:srgbClr val="F26B43"/>
          </p15:clr>
        </p15:guide>
        <p15:guide id="3" pos="5616">
          <p15:clr>
            <a:srgbClr val="F26B43"/>
          </p15:clr>
        </p15:guide>
        <p15:guide id="4" orient="horz" pos="2832">
          <p15:clr>
            <a:srgbClr val="F26B43"/>
          </p15:clr>
        </p15:guide>
        <p15:guide id="5" orient="horz" pos="3088">
          <p15:clr>
            <a:srgbClr val="F26B43"/>
          </p15:clr>
        </p15:guide>
        <p15:guide id="6" pos="2880">
          <p15:clr>
            <a:srgbClr val="F26B43"/>
          </p15:clr>
        </p15:guide>
        <p15:guide id="7" pos="2736">
          <p15:clr>
            <a:srgbClr val="F26B43"/>
          </p15:clr>
        </p15:guide>
        <p15:guide id="8" pos="1440">
          <p15:clr>
            <a:srgbClr val="F26B43"/>
          </p15:clr>
        </p15:guide>
        <p15:guide id="9" pos="3024">
          <p15:clr>
            <a:srgbClr val="F26B43"/>
          </p15:clr>
        </p15:guide>
        <p15:guide id="10" pos="1296">
          <p15:clr>
            <a:srgbClr val="F26B43"/>
          </p15:clr>
        </p15:guide>
        <p15:guide id="11" pos="1584">
          <p15:clr>
            <a:srgbClr val="F26B43"/>
          </p15:clr>
        </p15:guide>
        <p15:guide id="12" pos="4320">
          <p15:clr>
            <a:srgbClr val="F26B43"/>
          </p15:clr>
        </p15:guide>
        <p15:guide id="13" pos="4176">
          <p15:clr>
            <a:srgbClr val="F26B43"/>
          </p15:clr>
        </p15:guide>
        <p15:guide id="14" pos="4464">
          <p15:clr>
            <a:srgbClr val="F26B43"/>
          </p15:clr>
        </p15:guide>
        <p15:guide id="15" orient="horz" pos="412">
          <p15:clr>
            <a:srgbClr val="F26B43"/>
          </p15:clr>
        </p15:guide>
        <p15:guide id="17" orient="horz" pos="812">
          <p15:clr>
            <a:srgbClr val="F26B43"/>
          </p15:clr>
        </p15:guide>
        <p15:guide id="18" orient="horz" pos="1620">
          <p15:clr>
            <a:srgbClr val="F26B43"/>
          </p15:clr>
        </p15:guide>
        <p15:guide id="19" orient="horz" pos="1216">
          <p15:clr>
            <a:srgbClr val="F26B43"/>
          </p15:clr>
        </p15:guide>
        <p15:guide id="20" orient="horz" pos="2022">
          <p15:clr>
            <a:srgbClr val="F26B43"/>
          </p15:clr>
        </p15:guide>
        <p15:guide id="21" orient="horz" pos="24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1"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4750737"/>
            <a:ext cx="9144001"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9F3CDA61-F719-FF41-B59D-9A32B09721FF}" type="datetimeFigureOut">
              <a:rPr lang="en-US" smtClean="0"/>
              <a:t>3/13/24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6C3A4322-3D2F-C741-A06F-066CDED80439}" type="slidenum">
              <a:rPr lang="en-US" smtClean="0"/>
              <a:t>‹#›</a:t>
            </a:fld>
            <a:endParaRPr lang="en-U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26972"/>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4757ED-9E9F-9942-9B7A-6E74E96EA50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2FEE2-2A2A-BA46-A029-7BE8354A84C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C4580-5646-6748-8F78-5B6DDDCA7D1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6222637-C9F0-9549-BCD7-E800855D5112}" type="datetimeFigureOut">
              <a:rPr lang="en-US" smtClean="0"/>
              <a:t>3/13/24</a:t>
            </a:fld>
            <a:endParaRPr lang="en-US"/>
          </a:p>
        </p:txBody>
      </p:sp>
      <p:sp>
        <p:nvSpPr>
          <p:cNvPr id="5" name="Footer Placeholder 4">
            <a:extLst>
              <a:ext uri="{FF2B5EF4-FFF2-40B4-BE49-F238E27FC236}">
                <a16:creationId xmlns:a16="http://schemas.microsoft.com/office/drawing/2014/main" id="{2BD34323-912E-8444-B2B8-8D6CE7B4DD4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B1ECB3-F34B-364B-8C30-145AB7B3620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26CCD6B-4413-DD41-95B0-8B19C59F1651}" type="slidenum">
              <a:rPr lang="en-US" smtClean="0"/>
              <a:t>‹#›</a:t>
            </a:fld>
            <a:endParaRPr lang="en-US"/>
          </a:p>
        </p:txBody>
      </p:sp>
    </p:spTree>
    <p:extLst>
      <p:ext uri="{BB962C8B-B14F-4D97-AF65-F5344CB8AC3E}">
        <p14:creationId xmlns:p14="http://schemas.microsoft.com/office/powerpoint/2010/main" val="161329518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99558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Lst>
  <p:hf hdr="0" ftr="0"/>
  <p:txStyles>
    <p:titleStyle>
      <a:lvl1pPr algn="l" defTabSz="685800" rtl="0" eaLnBrk="1" latinLnBrk="0" hangingPunct="1">
        <a:lnSpc>
          <a:spcPct val="90000"/>
        </a:lnSpc>
        <a:spcBef>
          <a:spcPct val="0"/>
        </a:spcBef>
        <a:buNone/>
        <a:defRPr sz="3000" b="1"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9"/>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5"/>
            <a:ext cx="4114800" cy="4500245"/>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9" name="Footer Placeholder 8"/>
          <p:cNvSpPr>
            <a:spLocks noGrp="1"/>
          </p:cNvSpPr>
          <p:nvPr>
            <p:ph type="ftr" sz="quarter" idx="3"/>
          </p:nvPr>
        </p:nvSpPr>
        <p:spPr>
          <a:xfrm>
            <a:off x="228600" y="4826480"/>
            <a:ext cx="6400800" cy="137160"/>
          </a:xfrm>
          <a:prstGeom prst="rect">
            <a:avLst/>
          </a:prstGeom>
        </p:spPr>
        <p:txBody>
          <a:bodyPr vert="horz" lIns="0" tIns="0" rIns="0" bIns="0" rtlCol="0" anchor="ctr"/>
          <a:lstStyle>
            <a:lvl1pPr algn="l">
              <a:defRPr sz="600" baseline="0">
                <a:solidFill>
                  <a:schemeClr val="bg2"/>
                </a:solidFill>
                <a:latin typeface="+mn-lt"/>
                <a:ea typeface="Arial" charset="0"/>
                <a:cs typeface="Arial" charset="0"/>
              </a:defRPr>
            </a:lvl1pPr>
          </a:lstStyle>
          <a:p>
            <a:r>
              <a:rPr lang="en-US"/>
              <a:t>IBM Data &amp; AI / October 15, 2019 / © 2019 IBM Corporation</a:t>
            </a:r>
          </a:p>
        </p:txBody>
      </p:sp>
    </p:spTree>
    <p:extLst>
      <p:ext uri="{BB962C8B-B14F-4D97-AF65-F5344CB8AC3E}">
        <p14:creationId xmlns:p14="http://schemas.microsoft.com/office/powerpoint/2010/main" val="300002736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 id="2147483786" r:id="rId25"/>
    <p:sldLayoutId id="2147483787" r:id="rId26"/>
    <p:sldLayoutId id="2147483788" r:id="rId27"/>
    <p:sldLayoutId id="2147483789" r:id="rId28"/>
    <p:sldLayoutId id="2147483790" r:id="rId29"/>
    <p:sldLayoutId id="2147483791" r:id="rId30"/>
    <p:sldLayoutId id="2147483792" r:id="rId31"/>
    <p:sldLayoutId id="2147483793" r:id="rId32"/>
    <p:sldLayoutId id="2147483794" r:id="rId33"/>
    <p:sldLayoutId id="2147483795" r:id="rId34"/>
    <p:sldLayoutId id="2147483796" r:id="rId35"/>
    <p:sldLayoutId id="2147483797" r:id="rId36"/>
    <p:sldLayoutId id="2147483798" r:id="rId37"/>
  </p:sldLayoutIdLst>
  <p:hf hdr="0" dt="0"/>
  <p:txStyles>
    <p:titleStyle>
      <a:lvl1pPr algn="l" defTabSz="457206"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6"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40" indent="-173040" algn="l" defTabSz="457206"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80" indent="-173040" algn="l" defTabSz="457206"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83" indent="-168277" algn="l" defTabSz="457206"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85" indent="-173040" algn="l" defTabSz="457206"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32" indent="-228603" algn="l" defTabSz="457206" rtl="0" eaLnBrk="1" latinLnBrk="0" hangingPunct="1">
        <a:spcBef>
          <a:spcPct val="20000"/>
        </a:spcBef>
        <a:buFont typeface="Arial"/>
        <a:buChar char="•"/>
        <a:defRPr sz="2000" kern="1200">
          <a:solidFill>
            <a:schemeClr val="tx1"/>
          </a:solidFill>
          <a:latin typeface="+mn-lt"/>
          <a:ea typeface="+mn-ea"/>
          <a:cs typeface="+mn-cs"/>
        </a:defRPr>
      </a:lvl6pPr>
      <a:lvl7pPr marL="2971837" indent="-228603" algn="l" defTabSz="457206" rtl="0" eaLnBrk="1" latinLnBrk="0" hangingPunct="1">
        <a:spcBef>
          <a:spcPct val="20000"/>
        </a:spcBef>
        <a:buFont typeface="Arial"/>
        <a:buChar char="•"/>
        <a:defRPr sz="2000" kern="1200">
          <a:solidFill>
            <a:schemeClr val="tx1"/>
          </a:solidFill>
          <a:latin typeface="+mn-lt"/>
          <a:ea typeface="+mn-ea"/>
          <a:cs typeface="+mn-cs"/>
        </a:defRPr>
      </a:lvl7pPr>
      <a:lvl8pPr marL="3429043" indent="-228603" algn="l" defTabSz="457206" rtl="0" eaLnBrk="1" latinLnBrk="0" hangingPunct="1">
        <a:spcBef>
          <a:spcPct val="20000"/>
        </a:spcBef>
        <a:buFont typeface="Arial"/>
        <a:buChar char="•"/>
        <a:defRPr sz="2000" kern="1200">
          <a:solidFill>
            <a:schemeClr val="tx1"/>
          </a:solidFill>
          <a:latin typeface="+mn-lt"/>
          <a:ea typeface="+mn-ea"/>
          <a:cs typeface="+mn-cs"/>
        </a:defRPr>
      </a:lvl8pPr>
      <a:lvl9pPr marL="3886249" indent="-228603" algn="l" defTabSz="4572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6" rtl="0" eaLnBrk="1" latinLnBrk="0" hangingPunct="1">
        <a:defRPr sz="1800" kern="1200">
          <a:solidFill>
            <a:schemeClr val="tx1"/>
          </a:solidFill>
          <a:latin typeface="+mn-lt"/>
          <a:ea typeface="+mn-ea"/>
          <a:cs typeface="+mn-cs"/>
        </a:defRPr>
      </a:lvl1pPr>
      <a:lvl2pPr marL="457206" algn="l" defTabSz="457206" rtl="0" eaLnBrk="1" latinLnBrk="0" hangingPunct="1">
        <a:defRPr sz="1800" kern="1200">
          <a:solidFill>
            <a:schemeClr val="tx1"/>
          </a:solidFill>
          <a:latin typeface="+mn-lt"/>
          <a:ea typeface="+mn-ea"/>
          <a:cs typeface="+mn-cs"/>
        </a:defRPr>
      </a:lvl2pPr>
      <a:lvl3pPr marL="914411" algn="l" defTabSz="457206" rtl="0" eaLnBrk="1" latinLnBrk="0" hangingPunct="1">
        <a:defRPr sz="1800" kern="1200">
          <a:solidFill>
            <a:schemeClr val="tx1"/>
          </a:solidFill>
          <a:latin typeface="+mn-lt"/>
          <a:ea typeface="+mn-ea"/>
          <a:cs typeface="+mn-cs"/>
        </a:defRPr>
      </a:lvl3pPr>
      <a:lvl4pPr marL="1371617" algn="l" defTabSz="457206" rtl="0" eaLnBrk="1" latinLnBrk="0" hangingPunct="1">
        <a:defRPr sz="1800" kern="1200">
          <a:solidFill>
            <a:schemeClr val="tx1"/>
          </a:solidFill>
          <a:latin typeface="+mn-lt"/>
          <a:ea typeface="+mn-ea"/>
          <a:cs typeface="+mn-cs"/>
        </a:defRPr>
      </a:lvl4pPr>
      <a:lvl5pPr marL="1828823" algn="l" defTabSz="457206" rtl="0" eaLnBrk="1" latinLnBrk="0" hangingPunct="1">
        <a:defRPr sz="1800" kern="1200">
          <a:solidFill>
            <a:schemeClr val="tx1"/>
          </a:solidFill>
          <a:latin typeface="+mn-lt"/>
          <a:ea typeface="+mn-ea"/>
          <a:cs typeface="+mn-cs"/>
        </a:defRPr>
      </a:lvl5pPr>
      <a:lvl6pPr marL="2286029" algn="l" defTabSz="457206" rtl="0" eaLnBrk="1" latinLnBrk="0" hangingPunct="1">
        <a:defRPr sz="1800" kern="1200">
          <a:solidFill>
            <a:schemeClr val="tx1"/>
          </a:solidFill>
          <a:latin typeface="+mn-lt"/>
          <a:ea typeface="+mn-ea"/>
          <a:cs typeface="+mn-cs"/>
        </a:defRPr>
      </a:lvl6pPr>
      <a:lvl7pPr marL="2743234" algn="l" defTabSz="457206" rtl="0" eaLnBrk="1" latinLnBrk="0" hangingPunct="1">
        <a:defRPr sz="1800" kern="1200">
          <a:solidFill>
            <a:schemeClr val="tx1"/>
          </a:solidFill>
          <a:latin typeface="+mn-lt"/>
          <a:ea typeface="+mn-ea"/>
          <a:cs typeface="+mn-cs"/>
        </a:defRPr>
      </a:lvl7pPr>
      <a:lvl8pPr marL="3200440" algn="l" defTabSz="457206" rtl="0" eaLnBrk="1" latinLnBrk="0" hangingPunct="1">
        <a:defRPr sz="1800" kern="1200">
          <a:solidFill>
            <a:schemeClr val="tx1"/>
          </a:solidFill>
          <a:latin typeface="+mn-lt"/>
          <a:ea typeface="+mn-ea"/>
          <a:cs typeface="+mn-cs"/>
        </a:defRPr>
      </a:lvl8pPr>
      <a:lvl9pPr marL="3657646" algn="l" defTabSz="45720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56.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6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6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62.xml"/><Relationship Id="rId5" Type="http://schemas.openxmlformats.org/officeDocument/2006/relationships/image" Target="../media/image40.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62.xml"/><Relationship Id="rId5" Type="http://schemas.openxmlformats.org/officeDocument/2006/relationships/image" Target="../media/image36.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2.xml"/><Relationship Id="rId5" Type="http://schemas.openxmlformats.org/officeDocument/2006/relationships/image" Target="../media/image36.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6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6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arxiv.org/abs/2307.1463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mahmor@rpi.edu" TargetMode="External"/><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snorkel.ai/better-not-bigger-how-to-get-gpt-3-quality-at-0-1-the-cost/"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arxiv.org/abs/1706.03762" TargetMode="External"/><Relationship Id="rId7" Type="http://schemas.openxmlformats.org/officeDocument/2006/relationships/hyperlink" Target="https://arxiv.org/pdf/2108.07258.pdf" TargetMode="External"/><Relationship Id="rId2" Type="http://schemas.openxmlformats.org/officeDocument/2006/relationships/hyperlink" Target="https://arxiv.org/abs/1511.06434" TargetMode="External"/><Relationship Id="rId1" Type="http://schemas.openxmlformats.org/officeDocument/2006/relationships/slideLayout" Target="../slideLayouts/slideLayout2.xml"/><Relationship Id="rId6" Type="http://schemas.openxmlformats.org/officeDocument/2006/relationships/hyperlink" Target="https://www.journal-dogorangsang.in/no_1_NECG_21/14.pdf" TargetMode="External"/><Relationship Id="rId5" Type="http://schemas.openxmlformats.org/officeDocument/2006/relationships/hyperlink" Target="https://arxiv.org/abs/2005.14165" TargetMode="External"/><Relationship Id="rId4" Type="http://schemas.openxmlformats.org/officeDocument/2006/relationships/hyperlink" Target="https://arxiv.org/abs/1810.048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A05746-2F47-5F49-8D29-427472BA91F0}"/>
              </a:ext>
            </a:extLst>
          </p:cNvPr>
          <p:cNvSpPr/>
          <p:nvPr/>
        </p:nvSpPr>
        <p:spPr>
          <a:xfrm>
            <a:off x="0" y="4629150"/>
            <a:ext cx="8839200" cy="5143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pic>
        <p:nvPicPr>
          <p:cNvPr id="18" name="Picture 17">
            <a:extLst>
              <a:ext uri="{FF2B5EF4-FFF2-40B4-BE49-F238E27FC236}">
                <a16:creationId xmlns:a16="http://schemas.microsoft.com/office/drawing/2014/main" id="{7D42E9CD-5847-D548-8B88-BE3247598C20}"/>
              </a:ext>
            </a:extLst>
          </p:cNvPr>
          <p:cNvPicPr>
            <a:picLocks noChangeAspect="1"/>
          </p:cNvPicPr>
          <p:nvPr/>
        </p:nvPicPr>
        <p:blipFill rotWithShape="1">
          <a:blip r:embed="rId3">
            <a:alphaModFix amt="50000"/>
          </a:blip>
          <a:srcRect l="7971" t="14316" r="6430" b="9466"/>
          <a:stretch/>
        </p:blipFill>
        <p:spPr>
          <a:xfrm>
            <a:off x="0" y="100584"/>
            <a:ext cx="9144000" cy="5042916"/>
          </a:xfrm>
          <a:prstGeom prst="rect">
            <a:avLst/>
          </a:prstGeom>
        </p:spPr>
      </p:pic>
      <p:sp>
        <p:nvSpPr>
          <p:cNvPr id="14" name="TextBox 13">
            <a:extLst>
              <a:ext uri="{FF2B5EF4-FFF2-40B4-BE49-F238E27FC236}">
                <a16:creationId xmlns:a16="http://schemas.microsoft.com/office/drawing/2014/main" id="{F4F7B41A-B81C-B24C-9BD4-6B720BC07D16}"/>
              </a:ext>
            </a:extLst>
          </p:cNvPr>
          <p:cNvSpPr txBox="1"/>
          <p:nvPr/>
        </p:nvSpPr>
        <p:spPr>
          <a:xfrm>
            <a:off x="838200" y="3969502"/>
            <a:ext cx="7772400" cy="437620"/>
          </a:xfrm>
          <a:prstGeom prst="rect">
            <a:avLst/>
          </a:prstGeom>
          <a:noFill/>
        </p:spPr>
        <p:txBody>
          <a:bodyPr wrap="square" rtlCol="0">
            <a:spAutoFit/>
          </a:bodyPr>
          <a:lstStyle/>
          <a:p>
            <a:pPr algn="ctr">
              <a:lnSpc>
                <a:spcPct val="120000"/>
              </a:lnSpc>
            </a:pPr>
            <a:r>
              <a:rPr lang="en-US" sz="2000" dirty="0">
                <a:latin typeface="Palatino Linotype" panose="02040502050505030304" pitchFamily="18" charset="0"/>
              </a:rPr>
              <a:t>Tanveer </a:t>
            </a:r>
            <a:r>
              <a:rPr lang="en-US" sz="2000" dirty="0" err="1">
                <a:latin typeface="Palatino Linotype" panose="02040502050505030304" pitchFamily="18" charset="0"/>
              </a:rPr>
              <a:t>Syeda</a:t>
            </a:r>
            <a:r>
              <a:rPr lang="en-US" sz="2000" dirty="0">
                <a:latin typeface="Palatino Linotype" panose="02040502050505030304" pitchFamily="18" charset="0"/>
              </a:rPr>
              <a:t>-Mahmood</a:t>
            </a:r>
          </a:p>
        </p:txBody>
      </p:sp>
      <p:sp>
        <p:nvSpPr>
          <p:cNvPr id="2" name="Title 1">
            <a:extLst>
              <a:ext uri="{FF2B5EF4-FFF2-40B4-BE49-F238E27FC236}">
                <a16:creationId xmlns:a16="http://schemas.microsoft.com/office/drawing/2014/main" id="{22789004-C9F8-61ED-0023-60BC78B4B759}"/>
              </a:ext>
            </a:extLst>
          </p:cNvPr>
          <p:cNvSpPr txBox="1">
            <a:spLocks/>
          </p:cNvSpPr>
          <p:nvPr/>
        </p:nvSpPr>
        <p:spPr>
          <a:xfrm>
            <a:off x="17585" y="97631"/>
            <a:ext cx="8821615" cy="797719"/>
          </a:xfrm>
          <a:prstGeom prst="rect">
            <a:avLst/>
          </a:prstGeom>
          <a:noFill/>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rgbClr val="AE241A"/>
                </a:solidFill>
                <a:latin typeface="Palatino Linotype" pitchFamily="18" charset="0"/>
                <a:ea typeface="+mj-ea"/>
                <a:cs typeface="+mj-cs"/>
              </a:defRPr>
            </a:lvl1pPr>
          </a:lstStyle>
          <a:p>
            <a:pPr algn="ctr"/>
            <a:r>
              <a:rPr lang="en-US" sz="2000" b="1" dirty="0"/>
              <a:t>Foundational Models:</a:t>
            </a:r>
          </a:p>
          <a:p>
            <a:pPr algn="ctr"/>
            <a:r>
              <a:rPr lang="en-US" sz="2000" b="1" dirty="0"/>
              <a:t>Advanced Topics &amp; Deployment Considerations</a:t>
            </a:r>
          </a:p>
        </p:txBody>
      </p:sp>
      <p:sp>
        <p:nvSpPr>
          <p:cNvPr id="3" name="TextBox 2">
            <a:extLst>
              <a:ext uri="{FF2B5EF4-FFF2-40B4-BE49-F238E27FC236}">
                <a16:creationId xmlns:a16="http://schemas.microsoft.com/office/drawing/2014/main" id="{B719A5B0-1436-029B-5BBB-07A3914DDE1B}"/>
              </a:ext>
            </a:extLst>
          </p:cNvPr>
          <p:cNvSpPr txBox="1"/>
          <p:nvPr/>
        </p:nvSpPr>
        <p:spPr>
          <a:xfrm>
            <a:off x="-17585" y="1342587"/>
            <a:ext cx="9050215" cy="506677"/>
          </a:xfrm>
          <a:prstGeom prst="rect">
            <a:avLst/>
          </a:prstGeom>
          <a:noFill/>
        </p:spPr>
        <p:txBody>
          <a:bodyPr wrap="square" rtlCol="0">
            <a:spAutoFit/>
          </a:bodyPr>
          <a:lstStyle/>
          <a:p>
            <a:pPr algn="ctr">
              <a:lnSpc>
                <a:spcPct val="120000"/>
              </a:lnSpc>
            </a:pPr>
            <a:r>
              <a:rPr lang="en-US" sz="2400" b="1" dirty="0">
                <a:latin typeface="Palatino Linotype" panose="02040502050505030304" pitchFamily="18" charset="0"/>
              </a:rPr>
              <a:t>BIODS 271 / CS 277</a:t>
            </a:r>
          </a:p>
        </p:txBody>
      </p:sp>
    </p:spTree>
    <p:extLst>
      <p:ext uri="{BB962C8B-B14F-4D97-AF65-F5344CB8AC3E}">
        <p14:creationId xmlns:p14="http://schemas.microsoft.com/office/powerpoint/2010/main" val="961326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ECD1-AD7B-B589-0788-E01EE4E06DD1}"/>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991EC7E6-8236-AB84-DCA8-7B2D34591864}"/>
              </a:ext>
            </a:extLst>
          </p:cNvPr>
          <p:cNvSpPr>
            <a:spLocks noGrp="1"/>
          </p:cNvSpPr>
          <p:nvPr>
            <p:ph idx="1"/>
          </p:nvPr>
        </p:nvSpPr>
        <p:spPr/>
        <p:txBody>
          <a:bodyPr>
            <a:normAutofit/>
          </a:bodyPr>
          <a:lstStyle/>
          <a:p>
            <a:r>
              <a:rPr lang="en-US" dirty="0"/>
              <a:t>Multimodal fusion in foundational models</a:t>
            </a:r>
          </a:p>
          <a:p>
            <a:r>
              <a:rPr lang="en-US" dirty="0"/>
              <a:t>Hallucinations in foundation models</a:t>
            </a:r>
          </a:p>
          <a:p>
            <a:pPr lvl="1"/>
            <a:r>
              <a:rPr lang="en-US" dirty="0"/>
              <a:t>Image-guided fact-checking</a:t>
            </a:r>
          </a:p>
          <a:p>
            <a:r>
              <a:rPr lang="en-US" dirty="0"/>
              <a:t>Deployment considerations of foundational models</a:t>
            </a:r>
          </a:p>
          <a:p>
            <a:pPr marL="274320" lvl="1" indent="0">
              <a:buNone/>
            </a:pPr>
            <a:endParaRPr lang="en-US" dirty="0"/>
          </a:p>
        </p:txBody>
      </p:sp>
    </p:spTree>
    <p:extLst>
      <p:ext uri="{BB962C8B-B14F-4D97-AF65-F5344CB8AC3E}">
        <p14:creationId xmlns:p14="http://schemas.microsoft.com/office/powerpoint/2010/main" val="110602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1EC7E6-8236-AB84-DCA8-7B2D34591864}"/>
              </a:ext>
            </a:extLst>
          </p:cNvPr>
          <p:cNvSpPr>
            <a:spLocks noGrp="1"/>
          </p:cNvSpPr>
          <p:nvPr>
            <p:ph idx="1"/>
          </p:nvPr>
        </p:nvSpPr>
        <p:spPr>
          <a:xfrm>
            <a:off x="228600" y="742950"/>
            <a:ext cx="8229600" cy="3657600"/>
          </a:xfrm>
        </p:spPr>
        <p:txBody>
          <a:bodyPr>
            <a:normAutofit/>
          </a:bodyPr>
          <a:lstStyle/>
          <a:p>
            <a:pPr marL="0" indent="0" algn="ctr">
              <a:buNone/>
            </a:pPr>
            <a:r>
              <a:rPr lang="en-US" dirty="0"/>
              <a:t>Multimodal fusion in foundation models</a:t>
            </a:r>
          </a:p>
        </p:txBody>
      </p:sp>
    </p:spTree>
    <p:extLst>
      <p:ext uri="{BB962C8B-B14F-4D97-AF65-F5344CB8AC3E}">
        <p14:creationId xmlns:p14="http://schemas.microsoft.com/office/powerpoint/2010/main" val="749193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6576-21AD-AB4F-BD50-E7A260CEA515}"/>
              </a:ext>
            </a:extLst>
          </p:cNvPr>
          <p:cNvSpPr>
            <a:spLocks noGrp="1"/>
          </p:cNvSpPr>
          <p:nvPr>
            <p:ph type="title"/>
          </p:nvPr>
        </p:nvSpPr>
        <p:spPr>
          <a:xfrm>
            <a:off x="21850" y="39303"/>
            <a:ext cx="8592671" cy="312644"/>
          </a:xfrm>
        </p:spPr>
        <p:txBody>
          <a:bodyPr>
            <a:normAutofit fontScale="90000"/>
          </a:bodyPr>
          <a:lstStyle/>
          <a:p>
            <a:r>
              <a:rPr lang="en-US" u="sng" dirty="0"/>
              <a:t>Multimodal</a:t>
            </a:r>
            <a:r>
              <a:rPr lang="en-US" dirty="0"/>
              <a:t> </a:t>
            </a:r>
            <a:r>
              <a:rPr lang="en-US" u="sng" dirty="0"/>
              <a:t>Fusion</a:t>
            </a:r>
            <a:r>
              <a:rPr lang="en-US" dirty="0"/>
              <a:t> Across </a:t>
            </a:r>
            <a:r>
              <a:rPr lang="en-US" u="sng" dirty="0"/>
              <a:t>Scales</a:t>
            </a:r>
            <a:endParaRPr lang="en-US" b="1" u="sng" dirty="0"/>
          </a:p>
        </p:txBody>
      </p:sp>
      <p:sp>
        <p:nvSpPr>
          <p:cNvPr id="4" name="Text Placeholder 3">
            <a:extLst>
              <a:ext uri="{FF2B5EF4-FFF2-40B4-BE49-F238E27FC236}">
                <a16:creationId xmlns:a16="http://schemas.microsoft.com/office/drawing/2014/main" id="{C59297A9-933A-A64A-A8BA-6947A7A895E2}"/>
              </a:ext>
            </a:extLst>
          </p:cNvPr>
          <p:cNvSpPr>
            <a:spLocks noGrp="1"/>
          </p:cNvSpPr>
          <p:nvPr>
            <p:ph type="body" sz="half" idx="2"/>
          </p:nvPr>
        </p:nvSpPr>
        <p:spPr>
          <a:xfrm>
            <a:off x="1" y="521854"/>
            <a:ext cx="3583305" cy="4518776"/>
          </a:xfrm>
        </p:spPr>
        <p:txBody>
          <a:bodyPr>
            <a:normAutofit/>
          </a:bodyPr>
          <a:lstStyle/>
          <a:p>
            <a:pPr marL="257175" indent="-257175">
              <a:buFont typeface="Arial" panose="020B0604020202020204" pitchFamily="34" charset="0"/>
              <a:buChar char="•"/>
            </a:pPr>
            <a:r>
              <a:rPr lang="en-US" sz="2400" dirty="0"/>
              <a:t>Occurs in many domains</a:t>
            </a:r>
          </a:p>
          <a:p>
            <a:pPr marL="557213" lvl="1" indent="-214313">
              <a:lnSpc>
                <a:spcPct val="100000"/>
              </a:lnSpc>
              <a:buFont typeface="Arial" panose="020B0604020202020204" pitchFamily="34" charset="0"/>
              <a:buChar char="•"/>
            </a:pPr>
            <a:r>
              <a:rPr lang="en-US" sz="1800" dirty="0"/>
              <a:t>Observations about a problem can be made through many modalities over different scales</a:t>
            </a:r>
          </a:p>
          <a:p>
            <a:pPr marL="257175" indent="-257175">
              <a:buFont typeface="Arial" panose="020B0604020202020204" pitchFamily="34" charset="0"/>
              <a:buChar char="•"/>
            </a:pPr>
            <a:r>
              <a:rPr lang="en-US" sz="2400" dirty="0"/>
              <a:t>Effectively leveraging all the information present in these modalities is important</a:t>
            </a:r>
          </a:p>
          <a:p>
            <a:pPr marL="557213" lvl="1" indent="-214313">
              <a:buFont typeface="Arial" panose="020B0604020202020204" pitchFamily="34" charset="0"/>
              <a:buChar char="•"/>
            </a:pPr>
            <a:r>
              <a:rPr lang="en-US" sz="1800" dirty="0"/>
              <a:t>Improved detection</a:t>
            </a:r>
          </a:p>
          <a:p>
            <a:pPr marL="557213" lvl="1" indent="-214313">
              <a:buFont typeface="Arial" panose="020B0604020202020204" pitchFamily="34" charset="0"/>
              <a:buChar char="•"/>
            </a:pPr>
            <a:r>
              <a:rPr lang="en-US" sz="1800" dirty="0"/>
              <a:t>Better prediction and recurrence</a:t>
            </a:r>
          </a:p>
          <a:p>
            <a:pPr marL="557213" lvl="1" indent="-214313">
              <a:buFont typeface="Arial" panose="020B0604020202020204" pitchFamily="34" charset="0"/>
              <a:buChar char="•"/>
            </a:pPr>
            <a:r>
              <a:rPr lang="en-US" sz="1800" dirty="0"/>
              <a:t>Understanding the mechanisms</a:t>
            </a:r>
          </a:p>
          <a:p>
            <a:endParaRPr lang="en-US" sz="1350" dirty="0"/>
          </a:p>
        </p:txBody>
      </p:sp>
      <p:pic>
        <p:nvPicPr>
          <p:cNvPr id="5" name="Picture 4" descr="Diagram&#10;&#10;Description automatically generated">
            <a:extLst>
              <a:ext uri="{FF2B5EF4-FFF2-40B4-BE49-F238E27FC236}">
                <a16:creationId xmlns:a16="http://schemas.microsoft.com/office/drawing/2014/main" id="{BBB420BE-0D36-6D45-A2FB-393A3CFDCC48}"/>
              </a:ext>
            </a:extLst>
          </p:cNvPr>
          <p:cNvPicPr>
            <a:picLocks noChangeAspect="1"/>
          </p:cNvPicPr>
          <p:nvPr/>
        </p:nvPicPr>
        <p:blipFill rotWithShape="1">
          <a:blip r:embed="rId3"/>
          <a:srcRect l="6013" t="6843" r="6053"/>
          <a:stretch/>
        </p:blipFill>
        <p:spPr>
          <a:xfrm>
            <a:off x="3523597" y="1311564"/>
            <a:ext cx="2700695" cy="1967163"/>
          </a:xfrm>
          <a:prstGeom prst="rect">
            <a:avLst/>
          </a:prstGeom>
        </p:spPr>
      </p:pic>
      <p:grpSp>
        <p:nvGrpSpPr>
          <p:cNvPr id="11" name="Group 10">
            <a:extLst>
              <a:ext uri="{FF2B5EF4-FFF2-40B4-BE49-F238E27FC236}">
                <a16:creationId xmlns:a16="http://schemas.microsoft.com/office/drawing/2014/main" id="{13A1EFA5-DD64-EB40-B57A-F3E19E1CE9AB}"/>
              </a:ext>
            </a:extLst>
          </p:cNvPr>
          <p:cNvGrpSpPr/>
          <p:nvPr/>
        </p:nvGrpSpPr>
        <p:grpSpPr>
          <a:xfrm>
            <a:off x="6037475" y="72560"/>
            <a:ext cx="2917005" cy="1876877"/>
            <a:chOff x="599942" y="1549199"/>
            <a:chExt cx="7636850" cy="4853481"/>
          </a:xfrm>
        </p:grpSpPr>
        <p:pic>
          <p:nvPicPr>
            <p:cNvPr id="12" name="Picture 11" descr="Normal chest CT - lung window | Radiology Case | Radiopaedia.org">
              <a:extLst>
                <a:ext uri="{FF2B5EF4-FFF2-40B4-BE49-F238E27FC236}">
                  <a16:creationId xmlns:a16="http://schemas.microsoft.com/office/drawing/2014/main" id="{9D890DE8-1ACC-F646-B3B7-F6FE7019B3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412" y="1553670"/>
              <a:ext cx="1430317" cy="11597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Normal frontal chest x-ray | Radiology Case | Radiopaedia.org">
              <a:extLst>
                <a:ext uri="{FF2B5EF4-FFF2-40B4-BE49-F238E27FC236}">
                  <a16:creationId xmlns:a16="http://schemas.microsoft.com/office/drawing/2014/main" id="{AE9E0335-74F9-174B-AECD-47E0815A4A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9026" y="1549199"/>
              <a:ext cx="1180487" cy="11432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Opinion: Get to Know Why People Openly Share Genomic Data | The Scientist  Magazine®">
              <a:extLst>
                <a:ext uri="{FF2B5EF4-FFF2-40B4-BE49-F238E27FC236}">
                  <a16:creationId xmlns:a16="http://schemas.microsoft.com/office/drawing/2014/main" id="{FA9750BC-B23D-2841-8B91-BA102E6A1B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1284" y="2819968"/>
              <a:ext cx="2568229" cy="144462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What Components Constitute an Electronic Health Record? – 75Health">
              <a:extLst>
                <a:ext uri="{FF2B5EF4-FFF2-40B4-BE49-F238E27FC236}">
                  <a16:creationId xmlns:a16="http://schemas.microsoft.com/office/drawing/2014/main" id="{EC554436-2514-744D-9425-C68B069860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9127" y="4299911"/>
              <a:ext cx="2339701" cy="2102769"/>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8DE851BB-595D-9D4B-A673-01EE85364D1E}"/>
                </a:ext>
              </a:extLst>
            </p:cNvPr>
            <p:cNvCxnSpPr>
              <a:cxnSpLocks/>
            </p:cNvCxnSpPr>
            <p:nvPr/>
          </p:nvCxnSpPr>
          <p:spPr>
            <a:xfrm>
              <a:off x="4273825" y="2087217"/>
              <a:ext cx="1049587" cy="710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81C89E4-D7B2-C54E-A02E-FDE44E5C8576}"/>
                </a:ext>
              </a:extLst>
            </p:cNvPr>
            <p:cNvCxnSpPr>
              <a:cxnSpLocks/>
            </p:cNvCxnSpPr>
            <p:nvPr/>
          </p:nvCxnSpPr>
          <p:spPr>
            <a:xfrm flipV="1">
              <a:off x="4194313" y="3412428"/>
              <a:ext cx="1129100" cy="123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23F5047-B024-D04E-9E3A-91201F2806B5}"/>
                </a:ext>
              </a:extLst>
            </p:cNvPr>
            <p:cNvCxnSpPr>
              <a:cxnSpLocks/>
            </p:cNvCxnSpPr>
            <p:nvPr/>
          </p:nvCxnSpPr>
          <p:spPr>
            <a:xfrm flipV="1">
              <a:off x="4194313" y="4171282"/>
              <a:ext cx="1049587" cy="669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3">
              <a:extLst>
                <a:ext uri="{FF2B5EF4-FFF2-40B4-BE49-F238E27FC236}">
                  <a16:creationId xmlns:a16="http://schemas.microsoft.com/office/drawing/2014/main" id="{923E2A8E-4EBB-204A-A094-ED5F9E0935F2}"/>
                </a:ext>
              </a:extLst>
            </p:cNvPr>
            <p:cNvSpPr/>
            <p:nvPr/>
          </p:nvSpPr>
          <p:spPr>
            <a:xfrm>
              <a:off x="5493593" y="2797347"/>
              <a:ext cx="2743199" cy="119544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342900"/>
              <a:r>
                <a:rPr lang="en-US" sz="788" dirty="0">
                  <a:ln w="0"/>
                  <a:solidFill>
                    <a:prstClr val="black"/>
                  </a:solidFill>
                  <a:effectLst>
                    <a:outerShdw blurRad="38100" dist="19050" dir="2700000" algn="tl" rotWithShape="0">
                      <a:prstClr val="black">
                        <a:alpha val="40000"/>
                      </a:prstClr>
                    </a:outerShdw>
                  </a:effectLst>
                  <a:latin typeface="Calibri" panose="020F0502020204030204"/>
                </a:rPr>
                <a:t>Representation Learning </a:t>
              </a:r>
            </a:p>
            <a:p>
              <a:pPr algn="ctr" defTabSz="342900"/>
              <a:r>
                <a:rPr lang="en-US" sz="788" dirty="0">
                  <a:ln w="0"/>
                  <a:solidFill>
                    <a:prstClr val="black"/>
                  </a:solidFill>
                  <a:effectLst>
                    <a:outerShdw blurRad="38100" dist="19050" dir="2700000" algn="tl" rotWithShape="0">
                      <a:prstClr val="black">
                        <a:alpha val="40000"/>
                      </a:prstClr>
                    </a:outerShdw>
                  </a:effectLst>
                  <a:latin typeface="Calibri" panose="020F0502020204030204"/>
                </a:rPr>
                <a:t>+ </a:t>
              </a:r>
            </a:p>
            <a:p>
              <a:pPr algn="ctr" defTabSz="342900"/>
              <a:r>
                <a:rPr lang="en-US" sz="788" dirty="0">
                  <a:ln w="0"/>
                  <a:solidFill>
                    <a:prstClr val="black"/>
                  </a:solidFill>
                  <a:effectLst>
                    <a:outerShdw blurRad="38100" dist="19050" dir="2700000" algn="tl" rotWithShape="0">
                      <a:prstClr val="black">
                        <a:alpha val="40000"/>
                      </a:prstClr>
                    </a:outerShdw>
                  </a:effectLst>
                  <a:latin typeface="Calibri" panose="020F0502020204030204"/>
                </a:rPr>
                <a:t>Fusion</a:t>
              </a:r>
            </a:p>
          </p:txBody>
        </p:sp>
        <p:sp>
          <p:nvSpPr>
            <p:cNvPr id="20" name="TextBox 19">
              <a:extLst>
                <a:ext uri="{FF2B5EF4-FFF2-40B4-BE49-F238E27FC236}">
                  <a16:creationId xmlns:a16="http://schemas.microsoft.com/office/drawing/2014/main" id="{2D5874B8-58AB-AB42-871C-104E4A8D68D6}"/>
                </a:ext>
              </a:extLst>
            </p:cNvPr>
            <p:cNvSpPr txBox="1"/>
            <p:nvPr/>
          </p:nvSpPr>
          <p:spPr>
            <a:xfrm>
              <a:off x="599942" y="1775184"/>
              <a:ext cx="1699590" cy="5523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r>
                <a:rPr lang="en-US" sz="788" dirty="0">
                  <a:solidFill>
                    <a:prstClr val="black"/>
                  </a:solidFill>
                  <a:latin typeface="Calibri" panose="020F0502020204030204"/>
                </a:rPr>
                <a:t>Imaging</a:t>
              </a:r>
            </a:p>
          </p:txBody>
        </p:sp>
        <p:sp>
          <p:nvSpPr>
            <p:cNvPr id="21" name="TextBox 20">
              <a:extLst>
                <a:ext uri="{FF2B5EF4-FFF2-40B4-BE49-F238E27FC236}">
                  <a16:creationId xmlns:a16="http://schemas.microsoft.com/office/drawing/2014/main" id="{E2F5A91F-A7AE-CA49-A09F-FA570CAFA51D}"/>
                </a:ext>
              </a:extLst>
            </p:cNvPr>
            <p:cNvSpPr txBox="1"/>
            <p:nvPr/>
          </p:nvSpPr>
          <p:spPr>
            <a:xfrm>
              <a:off x="601081" y="3270935"/>
              <a:ext cx="1699590" cy="5523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r>
                <a:rPr lang="en-US" sz="788" dirty="0">
                  <a:solidFill>
                    <a:prstClr val="black"/>
                  </a:solidFill>
                  <a:latin typeface="Calibri" panose="020F0502020204030204"/>
                </a:rPr>
                <a:t>Genomics</a:t>
              </a:r>
            </a:p>
          </p:txBody>
        </p:sp>
        <p:sp>
          <p:nvSpPr>
            <p:cNvPr id="22" name="TextBox 21">
              <a:extLst>
                <a:ext uri="{FF2B5EF4-FFF2-40B4-BE49-F238E27FC236}">
                  <a16:creationId xmlns:a16="http://schemas.microsoft.com/office/drawing/2014/main" id="{18C3ED70-CF32-864B-A580-977DBFA52CB9}"/>
                </a:ext>
              </a:extLst>
            </p:cNvPr>
            <p:cNvSpPr txBox="1"/>
            <p:nvPr/>
          </p:nvSpPr>
          <p:spPr>
            <a:xfrm>
              <a:off x="686615" y="4941560"/>
              <a:ext cx="1699593" cy="5523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r>
                <a:rPr lang="en-US" sz="788" dirty="0">
                  <a:solidFill>
                    <a:prstClr val="black"/>
                  </a:solidFill>
                  <a:latin typeface="Calibri" panose="020F0502020204030204"/>
                </a:rPr>
                <a:t>Clinical</a:t>
              </a:r>
            </a:p>
          </p:txBody>
        </p:sp>
        <p:cxnSp>
          <p:nvCxnSpPr>
            <p:cNvPr id="23" name="Straight Arrow Connector 22">
              <a:extLst>
                <a:ext uri="{FF2B5EF4-FFF2-40B4-BE49-F238E27FC236}">
                  <a16:creationId xmlns:a16="http://schemas.microsoft.com/office/drawing/2014/main" id="{8BFC8375-0D47-C44A-8B82-061D18A4124E}"/>
                </a:ext>
              </a:extLst>
            </p:cNvPr>
            <p:cNvCxnSpPr>
              <a:cxnSpLocks/>
            </p:cNvCxnSpPr>
            <p:nvPr/>
          </p:nvCxnSpPr>
          <p:spPr>
            <a:xfrm>
              <a:off x="6865191" y="4158887"/>
              <a:ext cx="0" cy="782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5">
              <a:extLst>
                <a:ext uri="{FF2B5EF4-FFF2-40B4-BE49-F238E27FC236}">
                  <a16:creationId xmlns:a16="http://schemas.microsoft.com/office/drawing/2014/main" id="{1E2E6E52-4253-6742-A000-BC3CD47CD079}"/>
                </a:ext>
              </a:extLst>
            </p:cNvPr>
            <p:cNvSpPr txBox="1"/>
            <p:nvPr/>
          </p:nvSpPr>
          <p:spPr>
            <a:xfrm>
              <a:off x="6343388" y="4955958"/>
              <a:ext cx="1699593" cy="5523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42900"/>
              <a:r>
                <a:rPr lang="en-US" sz="788" dirty="0">
                  <a:solidFill>
                    <a:prstClr val="black"/>
                  </a:solidFill>
                  <a:latin typeface="Calibri" panose="020F0502020204030204"/>
                </a:rPr>
                <a:t>Outcomes</a:t>
              </a:r>
            </a:p>
          </p:txBody>
        </p:sp>
      </p:grpSp>
      <p:grpSp>
        <p:nvGrpSpPr>
          <p:cNvPr id="25" name="Group 24">
            <a:extLst>
              <a:ext uri="{FF2B5EF4-FFF2-40B4-BE49-F238E27FC236}">
                <a16:creationId xmlns:a16="http://schemas.microsoft.com/office/drawing/2014/main" id="{556D45B5-BB91-9440-913D-7DCEE68170CD}"/>
              </a:ext>
            </a:extLst>
          </p:cNvPr>
          <p:cNvGrpSpPr/>
          <p:nvPr/>
        </p:nvGrpSpPr>
        <p:grpSpPr>
          <a:xfrm>
            <a:off x="4572000" y="3513141"/>
            <a:ext cx="4336674" cy="1278898"/>
            <a:chOff x="538832" y="3721747"/>
            <a:chExt cx="8447610" cy="2859857"/>
          </a:xfrm>
        </p:grpSpPr>
        <p:pic>
          <p:nvPicPr>
            <p:cNvPr id="26" name="Picture 10" descr="Audio-Visual Scene Understanding">
              <a:extLst>
                <a:ext uri="{FF2B5EF4-FFF2-40B4-BE49-F238E27FC236}">
                  <a16:creationId xmlns:a16="http://schemas.microsoft.com/office/drawing/2014/main" id="{7FA2D1FB-BBE2-8845-A18B-C4010DF790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392" t="40610" r="59347" b="24666"/>
            <a:stretch/>
          </p:blipFill>
          <p:spPr bwMode="auto">
            <a:xfrm>
              <a:off x="538832" y="4946373"/>
              <a:ext cx="1894742" cy="121700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A Guide to Human Activity Recognition | by Shreyas Tripathi |  DataDrivenInvestor">
              <a:extLst>
                <a:ext uri="{FF2B5EF4-FFF2-40B4-BE49-F238E27FC236}">
                  <a16:creationId xmlns:a16="http://schemas.microsoft.com/office/drawing/2014/main" id="{1FC113EB-795A-154F-9DE1-C22D4F0AD5D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 r="59892"/>
            <a:stretch/>
          </p:blipFill>
          <p:spPr bwMode="auto">
            <a:xfrm>
              <a:off x="2490902" y="3811579"/>
              <a:ext cx="1610355" cy="121146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Audio-Visual Scene Understanding">
              <a:extLst>
                <a:ext uri="{FF2B5EF4-FFF2-40B4-BE49-F238E27FC236}">
                  <a16:creationId xmlns:a16="http://schemas.microsoft.com/office/drawing/2014/main" id="{3017E9E6-155F-D946-A185-EEE02624A4B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175" t="73519" r="59564" b="-8243"/>
            <a:stretch/>
          </p:blipFill>
          <p:spPr bwMode="auto">
            <a:xfrm>
              <a:off x="5221397" y="3721747"/>
              <a:ext cx="2026373" cy="1301552"/>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Arrow Connector 28">
              <a:extLst>
                <a:ext uri="{FF2B5EF4-FFF2-40B4-BE49-F238E27FC236}">
                  <a16:creationId xmlns:a16="http://schemas.microsoft.com/office/drawing/2014/main" id="{3845E209-BCA8-5E4F-8728-17C49CF7A4EE}"/>
                </a:ext>
              </a:extLst>
            </p:cNvPr>
            <p:cNvCxnSpPr>
              <a:cxnSpLocks/>
            </p:cNvCxnSpPr>
            <p:nvPr/>
          </p:nvCxnSpPr>
          <p:spPr>
            <a:xfrm>
              <a:off x="4158586" y="4459363"/>
              <a:ext cx="734253" cy="919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26B03A0-2A12-E040-8B70-27A6A4500620}"/>
                </a:ext>
              </a:extLst>
            </p:cNvPr>
            <p:cNvCxnSpPr>
              <a:cxnSpLocks/>
            </p:cNvCxnSpPr>
            <p:nvPr/>
          </p:nvCxnSpPr>
          <p:spPr>
            <a:xfrm>
              <a:off x="2424768" y="5771008"/>
              <a:ext cx="22419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FBAB9F0-7452-E84E-8FD5-0037B618D184}"/>
                </a:ext>
              </a:extLst>
            </p:cNvPr>
            <p:cNvCxnSpPr>
              <a:cxnSpLocks/>
            </p:cNvCxnSpPr>
            <p:nvPr/>
          </p:nvCxnSpPr>
          <p:spPr>
            <a:xfrm flipH="1">
              <a:off x="5409637" y="4817172"/>
              <a:ext cx="454715" cy="5614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A765D05-9B92-BB40-B352-A330BBC5DFE2}"/>
                </a:ext>
              </a:extLst>
            </p:cNvPr>
            <p:cNvSpPr/>
            <p:nvPr/>
          </p:nvSpPr>
          <p:spPr>
            <a:xfrm>
              <a:off x="4859226" y="5462895"/>
              <a:ext cx="596348" cy="61622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endParaRPr lang="en-US" sz="1050">
                <a:solidFill>
                  <a:prstClr val="black"/>
                </a:solidFill>
                <a:latin typeface="Calibri" panose="020F0502020204030204"/>
              </a:endParaRPr>
            </a:p>
          </p:txBody>
        </p:sp>
        <p:sp>
          <p:nvSpPr>
            <p:cNvPr id="33" name="TextBox 32">
              <a:extLst>
                <a:ext uri="{FF2B5EF4-FFF2-40B4-BE49-F238E27FC236}">
                  <a16:creationId xmlns:a16="http://schemas.microsoft.com/office/drawing/2014/main" id="{F1281743-319A-2B48-ABB5-DCDEC5B385A5}"/>
                </a:ext>
              </a:extLst>
            </p:cNvPr>
            <p:cNvSpPr txBox="1"/>
            <p:nvPr/>
          </p:nvSpPr>
          <p:spPr>
            <a:xfrm>
              <a:off x="600290" y="4634666"/>
              <a:ext cx="1945586" cy="516184"/>
            </a:xfrm>
            <a:prstGeom prst="rect">
              <a:avLst/>
            </a:prstGeom>
            <a:noFill/>
          </p:spPr>
          <p:txBody>
            <a:bodyPr wrap="square" rtlCol="0">
              <a:spAutoFit/>
            </a:bodyPr>
            <a:lstStyle/>
            <a:p>
              <a:pPr defTabSz="685800"/>
              <a:r>
                <a:rPr lang="en-US" sz="900" dirty="0">
                  <a:solidFill>
                    <a:prstClr val="black"/>
                  </a:solidFill>
                  <a:latin typeface="Calibri" panose="020F0502020204030204"/>
                </a:rPr>
                <a:t>Audio Recording </a:t>
              </a:r>
            </a:p>
          </p:txBody>
        </p:sp>
        <p:sp>
          <p:nvSpPr>
            <p:cNvPr id="34" name="TextBox 33">
              <a:extLst>
                <a:ext uri="{FF2B5EF4-FFF2-40B4-BE49-F238E27FC236}">
                  <a16:creationId xmlns:a16="http://schemas.microsoft.com/office/drawing/2014/main" id="{0FCD483F-05E0-0141-8BB8-06F41473B354}"/>
                </a:ext>
              </a:extLst>
            </p:cNvPr>
            <p:cNvSpPr txBox="1"/>
            <p:nvPr/>
          </p:nvSpPr>
          <p:spPr>
            <a:xfrm>
              <a:off x="1046434" y="3869340"/>
              <a:ext cx="1699589" cy="516184"/>
            </a:xfrm>
            <a:prstGeom prst="rect">
              <a:avLst/>
            </a:prstGeom>
            <a:noFill/>
          </p:spPr>
          <p:txBody>
            <a:bodyPr wrap="square" rtlCol="0">
              <a:spAutoFit/>
            </a:bodyPr>
            <a:lstStyle/>
            <a:p>
              <a:pPr defTabSz="685800"/>
              <a:r>
                <a:rPr lang="en-US" sz="900" dirty="0">
                  <a:solidFill>
                    <a:prstClr val="black"/>
                  </a:solidFill>
                  <a:latin typeface="Calibri" panose="020F0502020204030204"/>
                </a:rPr>
                <a:t>Video/Images</a:t>
              </a:r>
            </a:p>
          </p:txBody>
        </p:sp>
        <p:sp>
          <p:nvSpPr>
            <p:cNvPr id="35" name="TextBox 34">
              <a:extLst>
                <a:ext uri="{FF2B5EF4-FFF2-40B4-BE49-F238E27FC236}">
                  <a16:creationId xmlns:a16="http://schemas.microsoft.com/office/drawing/2014/main" id="{FADFBC01-460C-034C-9527-CCA68BDA76AF}"/>
                </a:ext>
              </a:extLst>
            </p:cNvPr>
            <p:cNvSpPr txBox="1"/>
            <p:nvPr/>
          </p:nvSpPr>
          <p:spPr>
            <a:xfrm>
              <a:off x="7054525" y="3901709"/>
              <a:ext cx="1699589" cy="516184"/>
            </a:xfrm>
            <a:prstGeom prst="rect">
              <a:avLst/>
            </a:prstGeom>
            <a:noFill/>
          </p:spPr>
          <p:txBody>
            <a:bodyPr wrap="square" rtlCol="0">
              <a:spAutoFit/>
            </a:bodyPr>
            <a:lstStyle/>
            <a:p>
              <a:pPr defTabSz="685800"/>
              <a:r>
                <a:rPr lang="en-US" sz="900" dirty="0">
                  <a:solidFill>
                    <a:prstClr val="black"/>
                  </a:solidFill>
                  <a:latin typeface="Calibri" panose="020F0502020204030204"/>
                </a:rPr>
                <a:t>Sensor Data</a:t>
              </a:r>
            </a:p>
          </p:txBody>
        </p:sp>
        <p:sp>
          <p:nvSpPr>
            <p:cNvPr id="36" name="TextBox 35">
              <a:extLst>
                <a:ext uri="{FF2B5EF4-FFF2-40B4-BE49-F238E27FC236}">
                  <a16:creationId xmlns:a16="http://schemas.microsoft.com/office/drawing/2014/main" id="{CE28F572-1B82-514E-9949-F2E037F88E08}"/>
                </a:ext>
              </a:extLst>
            </p:cNvPr>
            <p:cNvSpPr txBox="1"/>
            <p:nvPr/>
          </p:nvSpPr>
          <p:spPr>
            <a:xfrm>
              <a:off x="5004617" y="5604680"/>
              <a:ext cx="405019" cy="567804"/>
            </a:xfrm>
            <a:prstGeom prst="rect">
              <a:avLst/>
            </a:prstGeom>
            <a:noFill/>
          </p:spPr>
          <p:txBody>
            <a:bodyPr wrap="square" rtlCol="0">
              <a:spAutoFit/>
            </a:bodyPr>
            <a:lstStyle/>
            <a:p>
              <a:pPr defTabSz="685800"/>
              <a:r>
                <a:rPr lang="en-US" sz="1050" dirty="0">
                  <a:solidFill>
                    <a:prstClr val="black"/>
                  </a:solidFill>
                  <a:latin typeface="Calibri" panose="020F0502020204030204"/>
                </a:rPr>
                <a:t>?</a:t>
              </a:r>
            </a:p>
          </p:txBody>
        </p:sp>
        <p:sp>
          <p:nvSpPr>
            <p:cNvPr id="37" name="Down Arrow 36">
              <a:extLst>
                <a:ext uri="{FF2B5EF4-FFF2-40B4-BE49-F238E27FC236}">
                  <a16:creationId xmlns:a16="http://schemas.microsoft.com/office/drawing/2014/main" id="{95A9994B-79BB-D645-83EF-75A3014B4E3F}"/>
                </a:ext>
              </a:extLst>
            </p:cNvPr>
            <p:cNvSpPr/>
            <p:nvPr/>
          </p:nvSpPr>
          <p:spPr>
            <a:xfrm rot="16200000">
              <a:off x="6106012" y="5355844"/>
              <a:ext cx="257144" cy="10088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a:solidFill>
                  <a:prstClr val="white"/>
                </a:solidFill>
                <a:latin typeface="Calibri" panose="020F0502020204030204"/>
              </a:endParaRPr>
            </a:p>
          </p:txBody>
        </p:sp>
        <p:sp>
          <p:nvSpPr>
            <p:cNvPr id="38" name="TextBox 37">
              <a:extLst>
                <a:ext uri="{FF2B5EF4-FFF2-40B4-BE49-F238E27FC236}">
                  <a16:creationId xmlns:a16="http://schemas.microsoft.com/office/drawing/2014/main" id="{3C8CFE67-B229-1941-8D89-6520FB76FDE9}"/>
                </a:ext>
              </a:extLst>
            </p:cNvPr>
            <p:cNvSpPr txBox="1"/>
            <p:nvPr/>
          </p:nvSpPr>
          <p:spPr>
            <a:xfrm>
              <a:off x="6822195" y="5652472"/>
              <a:ext cx="2164247" cy="929132"/>
            </a:xfrm>
            <a:prstGeom prst="rect">
              <a:avLst/>
            </a:prstGeom>
            <a:noFill/>
          </p:spPr>
          <p:txBody>
            <a:bodyPr wrap="square" rtlCol="0">
              <a:spAutoFit/>
            </a:bodyPr>
            <a:lstStyle/>
            <a:p>
              <a:pPr defTabSz="685800"/>
              <a:r>
                <a:rPr lang="en-US" sz="1050" dirty="0">
                  <a:solidFill>
                    <a:prstClr val="black"/>
                  </a:solidFill>
                  <a:latin typeface="Calibri" panose="020F0502020204030204"/>
                </a:rPr>
                <a:t>Scene Understanding </a:t>
              </a:r>
            </a:p>
          </p:txBody>
        </p:sp>
        <p:sp>
          <p:nvSpPr>
            <p:cNvPr id="39" name="TextBox 38">
              <a:extLst>
                <a:ext uri="{FF2B5EF4-FFF2-40B4-BE49-F238E27FC236}">
                  <a16:creationId xmlns:a16="http://schemas.microsoft.com/office/drawing/2014/main" id="{81CE4118-EA1A-8B4F-A365-8EEB88B69330}"/>
                </a:ext>
              </a:extLst>
            </p:cNvPr>
            <p:cNvSpPr txBox="1"/>
            <p:nvPr/>
          </p:nvSpPr>
          <p:spPr>
            <a:xfrm>
              <a:off x="4311097" y="5990939"/>
              <a:ext cx="1699589" cy="516184"/>
            </a:xfrm>
            <a:prstGeom prst="rect">
              <a:avLst/>
            </a:prstGeom>
            <a:noFill/>
          </p:spPr>
          <p:txBody>
            <a:bodyPr wrap="square" rtlCol="0">
              <a:spAutoFit/>
            </a:bodyPr>
            <a:lstStyle/>
            <a:p>
              <a:pPr defTabSz="685800"/>
              <a:r>
                <a:rPr lang="en-US" sz="900" dirty="0">
                  <a:solidFill>
                    <a:prstClr val="black"/>
                  </a:solidFill>
                  <a:latin typeface="Calibri" panose="020F0502020204030204"/>
                </a:rPr>
                <a:t>Fusion</a:t>
              </a:r>
            </a:p>
          </p:txBody>
        </p:sp>
      </p:grpSp>
    </p:spTree>
    <p:extLst>
      <p:ext uri="{BB962C8B-B14F-4D97-AF65-F5344CB8AC3E}">
        <p14:creationId xmlns:p14="http://schemas.microsoft.com/office/powerpoint/2010/main" val="3249781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C600-4451-F449-9E34-CDF6C0C1CB8D}"/>
              </a:ext>
            </a:extLst>
          </p:cNvPr>
          <p:cNvSpPr>
            <a:spLocks noGrp="1"/>
          </p:cNvSpPr>
          <p:nvPr>
            <p:ph type="title"/>
          </p:nvPr>
        </p:nvSpPr>
        <p:spPr>
          <a:xfrm>
            <a:off x="0" y="0"/>
            <a:ext cx="8582258" cy="626182"/>
          </a:xfrm>
        </p:spPr>
        <p:txBody>
          <a:bodyPr/>
          <a:lstStyle/>
          <a:p>
            <a:r>
              <a:rPr lang="en-US" dirty="0"/>
              <a:t>Multimodal fusion across scales – The challenge</a:t>
            </a:r>
          </a:p>
        </p:txBody>
      </p:sp>
      <p:sp>
        <p:nvSpPr>
          <p:cNvPr id="3" name="Content Placeholder 2">
            <a:extLst>
              <a:ext uri="{FF2B5EF4-FFF2-40B4-BE49-F238E27FC236}">
                <a16:creationId xmlns:a16="http://schemas.microsoft.com/office/drawing/2014/main" id="{950894FF-D519-9E4E-8588-83A7AA74D8CE}"/>
              </a:ext>
            </a:extLst>
          </p:cNvPr>
          <p:cNvSpPr>
            <a:spLocks noGrp="1"/>
          </p:cNvSpPr>
          <p:nvPr>
            <p:ph idx="1"/>
          </p:nvPr>
        </p:nvSpPr>
        <p:spPr>
          <a:xfrm>
            <a:off x="280871" y="782553"/>
            <a:ext cx="8582258" cy="3030911"/>
          </a:xfrm>
        </p:spPr>
        <p:txBody>
          <a:bodyPr>
            <a:normAutofit fontScale="70000" lnSpcReduction="20000"/>
          </a:bodyPr>
          <a:lstStyle/>
          <a:p>
            <a:pPr marL="257175" indent="-257175"/>
            <a:r>
              <a:rPr lang="en-US" sz="2400" dirty="0"/>
              <a:t>Representation</a:t>
            </a:r>
          </a:p>
          <a:p>
            <a:pPr marL="557213" lvl="1" indent="-214313"/>
            <a:r>
              <a:rPr lang="en-US" sz="1650" dirty="0"/>
              <a:t>How to represent and summarize multimodal data across scales ?</a:t>
            </a:r>
          </a:p>
          <a:p>
            <a:pPr marL="557213" lvl="1" indent="-214313"/>
            <a:r>
              <a:rPr lang="en-US" sz="1500" dirty="0"/>
              <a:t>Each modality may need a different representation to capture its information </a:t>
            </a:r>
          </a:p>
          <a:p>
            <a:pPr marL="557213" lvl="1" indent="-214313"/>
            <a:r>
              <a:rPr lang="en-US" sz="1575" dirty="0"/>
              <a:t>Domain nuances</a:t>
            </a:r>
          </a:p>
          <a:p>
            <a:pPr marL="257175" indent="-257175"/>
            <a:r>
              <a:rPr lang="en-US" sz="2400" dirty="0"/>
              <a:t>Alignment</a:t>
            </a:r>
          </a:p>
          <a:p>
            <a:pPr marL="557213" lvl="1" indent="-214313"/>
            <a:r>
              <a:rPr lang="en-US" sz="1575" dirty="0"/>
              <a:t>How to capture the relationship between (sub)elements from two or more different modalities (spatial and temporal) across scales?</a:t>
            </a:r>
          </a:p>
          <a:p>
            <a:pPr marL="557213" lvl="1" indent="-214313"/>
            <a:r>
              <a:rPr lang="en-US" sz="1575" dirty="0"/>
              <a:t>Capture modality relationships</a:t>
            </a:r>
          </a:p>
          <a:p>
            <a:pPr marL="257175" indent="-257175"/>
            <a:r>
              <a:rPr lang="en-US" sz="2400" dirty="0"/>
              <a:t>Fusion</a:t>
            </a:r>
          </a:p>
          <a:p>
            <a:pPr marL="557213" lvl="1" indent="-214313"/>
            <a:r>
              <a:rPr lang="en-US" sz="1575" dirty="0"/>
              <a:t>How to combine information that is mutually reinforcing or complementary?</a:t>
            </a:r>
          </a:p>
          <a:p>
            <a:pPr marL="557213" lvl="1" indent="-214313"/>
            <a:r>
              <a:rPr lang="en-US" sz="1575" dirty="0"/>
              <a:t>Fusion may need to be across both space and time</a:t>
            </a:r>
          </a:p>
          <a:p>
            <a:pPr marL="557213" lvl="1" indent="-214313"/>
            <a:r>
              <a:rPr lang="en-US" sz="1575" dirty="0"/>
              <a:t>When does fusion help?</a:t>
            </a:r>
          </a:p>
          <a:p>
            <a:pPr marL="214313" indent="-214313"/>
            <a:r>
              <a:rPr lang="en-US" sz="2400" dirty="0"/>
              <a:t>Features:</a:t>
            </a:r>
          </a:p>
          <a:p>
            <a:pPr marL="557213" lvl="1" indent="-214313"/>
            <a:r>
              <a:rPr lang="en-US" sz="1575" dirty="0"/>
              <a:t>Irrelevant features</a:t>
            </a:r>
          </a:p>
          <a:p>
            <a:pPr marL="557213" lvl="1" indent="-214313"/>
            <a:r>
              <a:rPr lang="en-US" sz="1575" dirty="0"/>
              <a:t>Missing features</a:t>
            </a:r>
          </a:p>
          <a:p>
            <a:pPr marL="557213" lvl="1" indent="-214313"/>
            <a:r>
              <a:rPr lang="en-US" sz="1575" dirty="0"/>
              <a:t>Errors in features</a:t>
            </a:r>
          </a:p>
          <a:p>
            <a:pPr marL="557213" lvl="1" indent="-214313"/>
            <a:endParaRPr lang="en-US" sz="1350" kern="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357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54B2-5DE5-FE7D-6CDB-06DDCF40FDFC}"/>
              </a:ext>
            </a:extLst>
          </p:cNvPr>
          <p:cNvSpPr>
            <a:spLocks noGrp="1"/>
          </p:cNvSpPr>
          <p:nvPr>
            <p:ph type="ctrTitle"/>
          </p:nvPr>
        </p:nvSpPr>
        <p:spPr>
          <a:xfrm>
            <a:off x="83127" y="83127"/>
            <a:ext cx="8354291" cy="754654"/>
          </a:xfrm>
        </p:spPr>
        <p:txBody>
          <a:bodyPr>
            <a:normAutofit fontScale="90000"/>
          </a:bodyPr>
          <a:lstStyle/>
          <a:p>
            <a:pPr algn="l"/>
            <a:r>
              <a:rPr lang="en-US" dirty="0"/>
              <a:t>Multi-Graph Neural Fusion Network</a:t>
            </a:r>
          </a:p>
        </p:txBody>
      </p:sp>
      <p:sp>
        <p:nvSpPr>
          <p:cNvPr id="3" name="TextBox 2">
            <a:extLst>
              <a:ext uri="{FF2B5EF4-FFF2-40B4-BE49-F238E27FC236}">
                <a16:creationId xmlns:a16="http://schemas.microsoft.com/office/drawing/2014/main" id="{3EE8210E-E3D9-CEB7-ED43-046EE31E6E9A}"/>
              </a:ext>
            </a:extLst>
          </p:cNvPr>
          <p:cNvSpPr txBox="1"/>
          <p:nvPr/>
        </p:nvSpPr>
        <p:spPr>
          <a:xfrm>
            <a:off x="342900" y="1184563"/>
            <a:ext cx="8094518" cy="3462486"/>
          </a:xfrm>
          <a:prstGeom prst="rect">
            <a:avLst/>
          </a:prstGeom>
          <a:noFill/>
        </p:spPr>
        <p:txBody>
          <a:bodyPr wrap="square" rtlCol="0">
            <a:spAutoFit/>
          </a:bodyPr>
          <a:lstStyle/>
          <a:p>
            <a:pPr marL="214313" indent="-214313" defTabSz="685800">
              <a:lnSpc>
                <a:spcPct val="150000"/>
              </a:lnSpc>
              <a:buFont typeface="Arial" panose="020B0604020202020204" pitchFamily="34" charset="0"/>
              <a:buChar char="•"/>
            </a:pPr>
            <a:r>
              <a:rPr lang="en-US" sz="2400" dirty="0">
                <a:solidFill>
                  <a:prstClr val="black"/>
                </a:solidFill>
                <a:latin typeface="Calibri" panose="020F0502020204030204"/>
              </a:rPr>
              <a:t>A generalized end-to-end learning framework that handles</a:t>
            </a:r>
          </a:p>
          <a:p>
            <a:pPr marL="557213" lvl="1" indent="-214313" defTabSz="685800">
              <a:lnSpc>
                <a:spcPct val="150000"/>
              </a:lnSpc>
              <a:buFont typeface="Arial" panose="020B0604020202020204" pitchFamily="34" charset="0"/>
              <a:buChar char="•"/>
            </a:pPr>
            <a:r>
              <a:rPr lang="en-US" dirty="0">
                <a:solidFill>
                  <a:prstClr val="black"/>
                </a:solidFill>
                <a:latin typeface="Calibri" panose="020F0502020204030204"/>
              </a:rPr>
              <a:t>Variable number of modalities</a:t>
            </a:r>
          </a:p>
          <a:p>
            <a:pPr marL="557213" lvl="1" indent="-214313" defTabSz="685800">
              <a:buFont typeface="Arial" panose="020B0604020202020204" pitchFamily="34" charset="0"/>
              <a:buChar char="•"/>
            </a:pPr>
            <a:r>
              <a:rPr lang="en-US" dirty="0">
                <a:solidFill>
                  <a:prstClr val="black"/>
                </a:solidFill>
                <a:latin typeface="Calibri" panose="020F0502020204030204"/>
              </a:rPr>
              <a:t>Fine-grained modeling of features and their interactions </a:t>
            </a:r>
          </a:p>
          <a:p>
            <a:pPr marL="557213" lvl="1" indent="-214313" defTabSz="685800">
              <a:buFont typeface="Arial" panose="020B0604020202020204" pitchFamily="34" charset="0"/>
              <a:buChar char="•"/>
            </a:pPr>
            <a:r>
              <a:rPr lang="en-US" dirty="0">
                <a:solidFill>
                  <a:prstClr val="black"/>
                </a:solidFill>
                <a:latin typeface="Calibri" panose="020F0502020204030204"/>
              </a:rPr>
              <a:t>Interpretable </a:t>
            </a:r>
          </a:p>
          <a:p>
            <a:pPr marL="557213" lvl="1" indent="-214313" defTabSz="685800">
              <a:buFont typeface="Arial" panose="020B0604020202020204" pitchFamily="34" charset="0"/>
              <a:buChar char="•"/>
            </a:pPr>
            <a:r>
              <a:rPr lang="en-US" dirty="0">
                <a:solidFill>
                  <a:prstClr val="black"/>
                </a:solidFill>
                <a:latin typeface="Calibri" panose="020F0502020204030204"/>
              </a:rPr>
              <a:t>Noisy data</a:t>
            </a:r>
          </a:p>
          <a:p>
            <a:pPr marL="557213" lvl="1" indent="-214313" defTabSz="685800">
              <a:buFont typeface="Arial" panose="020B0604020202020204" pitchFamily="34" charset="0"/>
              <a:buChar char="•"/>
            </a:pPr>
            <a:r>
              <a:rPr lang="en-US" dirty="0">
                <a:solidFill>
                  <a:prstClr val="black"/>
                </a:solidFill>
                <a:latin typeface="Calibri" panose="020F0502020204030204"/>
              </a:rPr>
              <a:t>Missing data</a:t>
            </a:r>
          </a:p>
          <a:p>
            <a:pPr marL="557213" lvl="1" indent="-214313" defTabSz="685800">
              <a:buFont typeface="Arial" panose="020B0604020202020204" pitchFamily="34" charset="0"/>
              <a:buChar char="•"/>
            </a:pPr>
            <a:r>
              <a:rPr lang="en-US" dirty="0">
                <a:solidFill>
                  <a:prstClr val="black"/>
                </a:solidFill>
                <a:latin typeface="Calibri" panose="020F0502020204030204"/>
              </a:rPr>
              <a:t>Error-prone data</a:t>
            </a:r>
          </a:p>
          <a:p>
            <a:pPr marL="557213" lvl="1" indent="-214313" defTabSz="685800">
              <a:buFont typeface="Arial" panose="020B0604020202020204" pitchFamily="34" charset="0"/>
              <a:buChar char="•"/>
            </a:pPr>
            <a:endParaRPr lang="en-US" dirty="0">
              <a:solidFill>
                <a:prstClr val="black"/>
              </a:solidFill>
              <a:latin typeface="Calibri" panose="020F0502020204030204"/>
            </a:endParaRPr>
          </a:p>
          <a:p>
            <a:pPr marL="214313" indent="-214313" defTabSz="685800">
              <a:buFont typeface="Arial" panose="020B0604020202020204" pitchFamily="34" charset="0"/>
              <a:buChar char="•"/>
            </a:pPr>
            <a:r>
              <a:rPr lang="en-US" sz="2400" dirty="0">
                <a:solidFill>
                  <a:prstClr val="black"/>
                </a:solidFill>
                <a:latin typeface="Calibri" panose="020F0502020204030204"/>
              </a:rPr>
              <a:t>Fuses modality information meeting multimodal fusion requirements</a:t>
            </a:r>
          </a:p>
        </p:txBody>
      </p:sp>
      <p:pic>
        <p:nvPicPr>
          <p:cNvPr id="7" name="Picture 6" descr="A black and white logo with a person's head&#10;&#10;Description automatically generated">
            <a:extLst>
              <a:ext uri="{FF2B5EF4-FFF2-40B4-BE49-F238E27FC236}">
                <a16:creationId xmlns:a16="http://schemas.microsoft.com/office/drawing/2014/main" id="{6BCE4318-5189-8937-56CD-73E3DD0A950B}"/>
              </a:ext>
            </a:extLst>
          </p:cNvPr>
          <p:cNvPicPr>
            <a:picLocks noChangeAspect="1"/>
          </p:cNvPicPr>
          <p:nvPr/>
        </p:nvPicPr>
        <p:blipFill>
          <a:blip r:embed="rId2"/>
          <a:stretch>
            <a:fillRect/>
          </a:stretch>
        </p:blipFill>
        <p:spPr>
          <a:xfrm>
            <a:off x="7329920" y="4495800"/>
            <a:ext cx="1533525" cy="647700"/>
          </a:xfrm>
          <a:prstGeom prst="rect">
            <a:avLst/>
          </a:prstGeom>
        </p:spPr>
      </p:pic>
      <p:sp>
        <p:nvSpPr>
          <p:cNvPr id="9" name="TextBox 8">
            <a:extLst>
              <a:ext uri="{FF2B5EF4-FFF2-40B4-BE49-F238E27FC236}">
                <a16:creationId xmlns:a16="http://schemas.microsoft.com/office/drawing/2014/main" id="{164FC5B2-04FF-2067-AF9D-E55A6B1CC755}"/>
              </a:ext>
            </a:extLst>
          </p:cNvPr>
          <p:cNvSpPr txBox="1"/>
          <p:nvPr/>
        </p:nvSpPr>
        <p:spPr>
          <a:xfrm>
            <a:off x="2535382" y="4866502"/>
            <a:ext cx="5374265" cy="276999"/>
          </a:xfrm>
          <a:prstGeom prst="rect">
            <a:avLst/>
          </a:prstGeom>
          <a:noFill/>
        </p:spPr>
        <p:txBody>
          <a:bodyPr wrap="square">
            <a:spAutoFit/>
          </a:bodyPr>
          <a:lstStyle/>
          <a:p>
            <a:pPr defTabSz="685800"/>
            <a:r>
              <a:rPr lang="en-US" sz="1200" dirty="0">
                <a:solidFill>
                  <a:prstClr val="black"/>
                </a:solidFill>
                <a:latin typeface="Calibri" panose="020F0502020204030204"/>
              </a:rPr>
              <a:t>Workshop on Machine Learning for Multimodal Healthcare Data, 2023</a:t>
            </a:r>
          </a:p>
        </p:txBody>
      </p:sp>
      <p:pic>
        <p:nvPicPr>
          <p:cNvPr id="1030" name="Picture 6">
            <a:extLst>
              <a:ext uri="{FF2B5EF4-FFF2-40B4-BE49-F238E27FC236}">
                <a16:creationId xmlns:a16="http://schemas.microsoft.com/office/drawing/2014/main" id="{F7C42E8C-5144-AA0D-9D29-7F52AFDCF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4937" y="4624827"/>
            <a:ext cx="810491" cy="258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55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BD50-BD22-2B4E-8A45-83EF64680295}"/>
              </a:ext>
            </a:extLst>
          </p:cNvPr>
          <p:cNvSpPr>
            <a:spLocks noGrp="1"/>
          </p:cNvSpPr>
          <p:nvPr>
            <p:ph type="ctrTitle"/>
          </p:nvPr>
        </p:nvSpPr>
        <p:spPr>
          <a:xfrm>
            <a:off x="1636451" y="311750"/>
            <a:ext cx="6171550" cy="2674620"/>
          </a:xfrm>
        </p:spPr>
        <p:txBody>
          <a:bodyPr>
            <a:normAutofit/>
          </a:bodyPr>
          <a:lstStyle/>
          <a:p>
            <a:pPr algn="ctr"/>
            <a:r>
              <a:rPr lang="en-US" sz="2700" dirty="0"/>
              <a:t>Fusing Modalities by Multiplexed </a:t>
            </a:r>
            <a:br>
              <a:rPr lang="en-US" sz="2700" dirty="0"/>
            </a:br>
            <a:r>
              <a:rPr lang="en-US" sz="2700" dirty="0"/>
              <a:t>Graph Neural Networks for </a:t>
            </a:r>
            <a:br>
              <a:rPr lang="en-US" sz="2700" dirty="0"/>
            </a:br>
            <a:r>
              <a:rPr lang="en-US" sz="2700" dirty="0"/>
              <a:t>Outcome Prediction in Tuberculosis </a:t>
            </a:r>
          </a:p>
        </p:txBody>
      </p:sp>
      <p:sp>
        <p:nvSpPr>
          <p:cNvPr id="3" name="Subtitle 2">
            <a:extLst>
              <a:ext uri="{FF2B5EF4-FFF2-40B4-BE49-F238E27FC236}">
                <a16:creationId xmlns:a16="http://schemas.microsoft.com/office/drawing/2014/main" id="{498E15CE-2886-0E47-AAB4-26229EDAF225}"/>
              </a:ext>
            </a:extLst>
          </p:cNvPr>
          <p:cNvSpPr>
            <a:spLocks noGrp="1"/>
          </p:cNvSpPr>
          <p:nvPr>
            <p:ph type="subTitle" idx="1"/>
          </p:nvPr>
        </p:nvSpPr>
        <p:spPr>
          <a:xfrm>
            <a:off x="2150476" y="3329351"/>
            <a:ext cx="5143500" cy="1241822"/>
          </a:xfrm>
        </p:spPr>
        <p:txBody>
          <a:bodyPr>
            <a:normAutofit/>
          </a:bodyPr>
          <a:lstStyle/>
          <a:p>
            <a:pPr algn="ctr"/>
            <a:r>
              <a:rPr lang="en-US" sz="1500" cap="none" spc="0" dirty="0">
                <a:solidFill>
                  <a:schemeClr val="tx1"/>
                </a:solidFill>
                <a:latin typeface="+mn-lt"/>
              </a:rPr>
              <a:t>Niharika S. D’Souza *, Hongzhi Wang, Andrea </a:t>
            </a:r>
            <a:r>
              <a:rPr lang="en-US" sz="1500" cap="none" spc="0" dirty="0" err="1">
                <a:solidFill>
                  <a:schemeClr val="tx1"/>
                </a:solidFill>
                <a:latin typeface="+mn-lt"/>
              </a:rPr>
              <a:t>Giovannini</a:t>
            </a:r>
            <a:r>
              <a:rPr lang="en-US" sz="1500" cap="none" spc="0" dirty="0">
                <a:solidFill>
                  <a:schemeClr val="tx1"/>
                </a:solidFill>
                <a:latin typeface="+mn-lt"/>
              </a:rPr>
              <a:t>, Antonio </a:t>
            </a:r>
            <a:r>
              <a:rPr lang="en-US" sz="1500" cap="none" spc="0" dirty="0" err="1">
                <a:solidFill>
                  <a:schemeClr val="tx1"/>
                </a:solidFill>
                <a:latin typeface="+mn-lt"/>
              </a:rPr>
              <a:t>Focubierta</a:t>
            </a:r>
            <a:r>
              <a:rPr lang="en-US" sz="1500" cap="none" spc="0" dirty="0">
                <a:solidFill>
                  <a:schemeClr val="tx1"/>
                </a:solidFill>
                <a:latin typeface="+mn-lt"/>
              </a:rPr>
              <a:t> Rodriguez, Kristen L. Beck, </a:t>
            </a:r>
            <a:r>
              <a:rPr lang="en-US" sz="1500" cap="none" spc="0" dirty="0" err="1">
                <a:solidFill>
                  <a:schemeClr val="tx1"/>
                </a:solidFill>
                <a:latin typeface="+mn-lt"/>
              </a:rPr>
              <a:t>Orest</a:t>
            </a:r>
            <a:r>
              <a:rPr lang="en-US" sz="1500" cap="none" spc="0" dirty="0">
                <a:solidFill>
                  <a:schemeClr val="tx1"/>
                </a:solidFill>
                <a:latin typeface="+mn-lt"/>
              </a:rPr>
              <a:t> Boyko, Tanveer F. </a:t>
            </a:r>
            <a:r>
              <a:rPr lang="en-US" sz="1500" cap="none" spc="0" dirty="0" err="1">
                <a:solidFill>
                  <a:schemeClr val="tx1"/>
                </a:solidFill>
                <a:latin typeface="+mn-lt"/>
              </a:rPr>
              <a:t>Syeda</a:t>
            </a:r>
            <a:r>
              <a:rPr lang="en-US" sz="1500" cap="none" spc="0" dirty="0">
                <a:solidFill>
                  <a:schemeClr val="tx1"/>
                </a:solidFill>
                <a:latin typeface="+mn-lt"/>
              </a:rPr>
              <a:t>-Mahmood</a:t>
            </a:r>
          </a:p>
          <a:p>
            <a:pPr algn="ctr"/>
            <a:r>
              <a:rPr lang="en-US" cap="none" spc="0" dirty="0">
                <a:latin typeface="+mn-lt"/>
              </a:rPr>
              <a:t>IBM Research, Almaden, USA</a:t>
            </a:r>
          </a:p>
        </p:txBody>
      </p:sp>
      <p:pic>
        <p:nvPicPr>
          <p:cNvPr id="4098" name="Picture 2" descr="IBM Research Rolls Out A Comprehensive AI And Platform-Based Edge Research  Strategy Anchored By Enterprise Use Cases And Partnerships">
            <a:extLst>
              <a:ext uri="{FF2B5EF4-FFF2-40B4-BE49-F238E27FC236}">
                <a16:creationId xmlns:a16="http://schemas.microsoft.com/office/drawing/2014/main" id="{EFCD3DB9-EAA2-4A57-E460-1CDF7FBAB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6000" y="471237"/>
            <a:ext cx="1554417" cy="90938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ICCAI Hackathon">
            <a:extLst>
              <a:ext uri="{FF2B5EF4-FFF2-40B4-BE49-F238E27FC236}">
                <a16:creationId xmlns:a16="http://schemas.microsoft.com/office/drawing/2014/main" id="{D1EF5E60-0E3C-6C76-267A-97781B7E63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7767" y="311751"/>
            <a:ext cx="1720233" cy="1068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608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39AE-E4AC-1149-AE7E-0FD4751DDEA5}"/>
              </a:ext>
            </a:extLst>
          </p:cNvPr>
          <p:cNvSpPr>
            <a:spLocks noGrp="1"/>
          </p:cNvSpPr>
          <p:nvPr>
            <p:ph type="title" idx="4294967295"/>
          </p:nvPr>
        </p:nvSpPr>
        <p:spPr>
          <a:xfrm>
            <a:off x="1143000" y="-389335"/>
            <a:ext cx="6858000" cy="1088232"/>
          </a:xfrm>
        </p:spPr>
        <p:txBody>
          <a:bodyPr>
            <a:normAutofit/>
          </a:bodyPr>
          <a:lstStyle/>
          <a:p>
            <a:r>
              <a:rPr lang="en-US" sz="3000" dirty="0"/>
              <a:t>Multimodal Fusion For Healthcare</a:t>
            </a:r>
          </a:p>
        </p:txBody>
      </p:sp>
      <p:cxnSp>
        <p:nvCxnSpPr>
          <p:cNvPr id="5" name="Straight Connector 4">
            <a:extLst>
              <a:ext uri="{FF2B5EF4-FFF2-40B4-BE49-F238E27FC236}">
                <a16:creationId xmlns:a16="http://schemas.microsoft.com/office/drawing/2014/main" id="{B39CC196-BBD6-C54B-9493-A813F4BDA1DE}"/>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B3E314-6270-8444-B76C-DF54F45A8716}"/>
              </a:ext>
            </a:extLst>
          </p:cNvPr>
          <p:cNvSpPr txBox="1"/>
          <p:nvPr/>
        </p:nvSpPr>
        <p:spPr>
          <a:xfrm>
            <a:off x="11678478" y="2430118"/>
            <a:ext cx="184731" cy="300082"/>
          </a:xfrm>
          <a:prstGeom prst="rect">
            <a:avLst/>
          </a:prstGeom>
          <a:noFill/>
          <a:ln>
            <a:solidFill>
              <a:schemeClr val="bg2">
                <a:lumMod val="10000"/>
              </a:schemeClr>
            </a:solidFill>
          </a:ln>
        </p:spPr>
        <p:txBody>
          <a:bodyPr wrap="none" rtlCol="0">
            <a:spAutoFit/>
          </a:bodyPr>
          <a:lstStyle/>
          <a:p>
            <a:pPr defTabSz="342900"/>
            <a:endParaRPr lang="en-US" sz="1350" dirty="0">
              <a:solidFill>
                <a:prstClr val="black"/>
              </a:solidFill>
              <a:latin typeface="Calibri" panose="020F0502020204030204"/>
            </a:endParaRPr>
          </a:p>
        </p:txBody>
      </p:sp>
      <p:grpSp>
        <p:nvGrpSpPr>
          <p:cNvPr id="6" name="Group 5">
            <a:extLst>
              <a:ext uri="{FF2B5EF4-FFF2-40B4-BE49-F238E27FC236}">
                <a16:creationId xmlns:a16="http://schemas.microsoft.com/office/drawing/2014/main" id="{4A15E15F-1D85-119D-F123-0844007A626E}"/>
              </a:ext>
            </a:extLst>
          </p:cNvPr>
          <p:cNvGrpSpPr/>
          <p:nvPr/>
        </p:nvGrpSpPr>
        <p:grpSpPr>
          <a:xfrm>
            <a:off x="1661200" y="947014"/>
            <a:ext cx="5522975" cy="2712005"/>
            <a:chOff x="344463" y="1549199"/>
            <a:chExt cx="8442674" cy="4391460"/>
          </a:xfrm>
        </p:grpSpPr>
        <p:pic>
          <p:nvPicPr>
            <p:cNvPr id="8" name="Picture 4" descr="Normal chest CT - lung window | Radiology Case | Radiopaedia.org">
              <a:extLst>
                <a:ext uri="{FF2B5EF4-FFF2-40B4-BE49-F238E27FC236}">
                  <a16:creationId xmlns:a16="http://schemas.microsoft.com/office/drawing/2014/main" id="{E0B1E1AA-01A9-F066-AC18-D45CD84F1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186" y="1577886"/>
              <a:ext cx="1049588" cy="8510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Normal frontal chest x-ray | Radiology Case | Radiopaedia.org">
              <a:extLst>
                <a:ext uri="{FF2B5EF4-FFF2-40B4-BE49-F238E27FC236}">
                  <a16:creationId xmlns:a16="http://schemas.microsoft.com/office/drawing/2014/main" id="{66A5E20F-4C3D-2A9E-EC8E-9D6C749EE7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026" y="1549199"/>
              <a:ext cx="908404" cy="8797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Opinion: Get to Know Why People Openly Share Genomic Data | The Scientist  Magazine®">
              <a:extLst>
                <a:ext uri="{FF2B5EF4-FFF2-40B4-BE49-F238E27FC236}">
                  <a16:creationId xmlns:a16="http://schemas.microsoft.com/office/drawing/2014/main" id="{A9236F26-361A-0928-2412-BDBBC943EE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7186" y="2819969"/>
              <a:ext cx="2150592" cy="120970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What Components Constitute an Electronic Health Record? – 75Health">
              <a:extLst>
                <a:ext uri="{FF2B5EF4-FFF2-40B4-BE49-F238E27FC236}">
                  <a16:creationId xmlns:a16="http://schemas.microsoft.com/office/drawing/2014/main" id="{742248A3-12A2-0E80-7EB5-1C82935479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4054" y="4309814"/>
              <a:ext cx="1814602" cy="163084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F14F58DA-F061-019C-7A9E-45F9D5FCA9F7}"/>
                </a:ext>
              </a:extLst>
            </p:cNvPr>
            <p:cNvCxnSpPr/>
            <p:nvPr/>
          </p:nvCxnSpPr>
          <p:spPr>
            <a:xfrm>
              <a:off x="4273826" y="2087217"/>
              <a:ext cx="1371600" cy="6035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9BD6F2C-DAB0-3DBB-53FC-572E5A86CD7F}"/>
                </a:ext>
              </a:extLst>
            </p:cNvPr>
            <p:cNvCxnSpPr/>
            <p:nvPr/>
          </p:nvCxnSpPr>
          <p:spPr>
            <a:xfrm>
              <a:off x="4194313" y="3424823"/>
              <a:ext cx="1486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43D46A9-74E3-B7D8-FEC3-8C2AA5A3934E}"/>
                </a:ext>
              </a:extLst>
            </p:cNvPr>
            <p:cNvCxnSpPr>
              <a:cxnSpLocks/>
            </p:cNvCxnSpPr>
            <p:nvPr/>
          </p:nvCxnSpPr>
          <p:spPr>
            <a:xfrm flipV="1">
              <a:off x="4194313" y="4158887"/>
              <a:ext cx="1311965" cy="6814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ounded Rectangle 14">
              <a:extLst>
                <a:ext uri="{FF2B5EF4-FFF2-40B4-BE49-F238E27FC236}">
                  <a16:creationId xmlns:a16="http://schemas.microsoft.com/office/drawing/2014/main" id="{02382176-486D-0C18-C88E-95E41899E760}"/>
                </a:ext>
              </a:extLst>
            </p:cNvPr>
            <p:cNvSpPr/>
            <p:nvPr/>
          </p:nvSpPr>
          <p:spPr>
            <a:xfrm>
              <a:off x="5834270" y="2797346"/>
              <a:ext cx="2952867" cy="1195440"/>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sz="1350" dirty="0">
                  <a:ln w="0"/>
                  <a:solidFill>
                    <a:prstClr val="black"/>
                  </a:solidFill>
                  <a:effectLst>
                    <a:outerShdw blurRad="38100" dist="19050" dir="2700000" algn="tl" rotWithShape="0">
                      <a:prstClr val="black">
                        <a:alpha val="40000"/>
                      </a:prstClr>
                    </a:outerShdw>
                  </a:effectLst>
                  <a:latin typeface="Calibri" panose="020F0502020204030204"/>
                </a:rPr>
                <a:t>Representation Learning </a:t>
              </a:r>
            </a:p>
            <a:p>
              <a:pPr algn="ctr" defTabSz="342900"/>
              <a:r>
                <a:rPr lang="en-US" sz="1350" dirty="0">
                  <a:ln w="0"/>
                  <a:solidFill>
                    <a:prstClr val="black"/>
                  </a:solidFill>
                  <a:effectLst>
                    <a:outerShdw blurRad="38100" dist="19050" dir="2700000" algn="tl" rotWithShape="0">
                      <a:prstClr val="black">
                        <a:alpha val="40000"/>
                      </a:prstClr>
                    </a:outerShdw>
                  </a:effectLst>
                  <a:latin typeface="Calibri" panose="020F0502020204030204"/>
                </a:rPr>
                <a:t>+ </a:t>
              </a:r>
            </a:p>
            <a:p>
              <a:pPr algn="ctr" defTabSz="342900"/>
              <a:r>
                <a:rPr lang="en-US" sz="1350" dirty="0">
                  <a:ln w="0"/>
                  <a:solidFill>
                    <a:prstClr val="black"/>
                  </a:solidFill>
                  <a:effectLst>
                    <a:outerShdw blurRad="38100" dist="19050" dir="2700000" algn="tl" rotWithShape="0">
                      <a:prstClr val="black">
                        <a:alpha val="40000"/>
                      </a:prstClr>
                    </a:outerShdw>
                  </a:effectLst>
                  <a:latin typeface="Calibri" panose="020F0502020204030204"/>
                </a:rPr>
                <a:t>Fusion</a:t>
              </a:r>
            </a:p>
          </p:txBody>
        </p:sp>
        <p:sp>
          <p:nvSpPr>
            <p:cNvPr id="16" name="TextBox 15">
              <a:extLst>
                <a:ext uri="{FF2B5EF4-FFF2-40B4-BE49-F238E27FC236}">
                  <a16:creationId xmlns:a16="http://schemas.microsoft.com/office/drawing/2014/main" id="{F042D4ED-45BF-4632-318A-46B00F128E57}"/>
                </a:ext>
              </a:extLst>
            </p:cNvPr>
            <p:cNvSpPr txBox="1"/>
            <p:nvPr/>
          </p:nvSpPr>
          <p:spPr>
            <a:xfrm>
              <a:off x="344463" y="1775186"/>
              <a:ext cx="1699591" cy="448535"/>
            </a:xfrm>
            <a:prstGeom prst="rect">
              <a:avLst/>
            </a:prstGeom>
            <a:noFill/>
          </p:spPr>
          <p:txBody>
            <a:bodyPr wrap="square" rtlCol="0">
              <a:spAutoFit/>
            </a:bodyPr>
            <a:lstStyle/>
            <a:p>
              <a:pPr defTabSz="342900"/>
              <a:r>
                <a:rPr lang="en-US" sz="1200" b="1" dirty="0">
                  <a:solidFill>
                    <a:prstClr val="black"/>
                  </a:solidFill>
                  <a:latin typeface="Calibri" panose="020F0502020204030204"/>
                </a:rPr>
                <a:t>Imaging</a:t>
              </a:r>
            </a:p>
          </p:txBody>
        </p:sp>
        <p:sp>
          <p:nvSpPr>
            <p:cNvPr id="17" name="TextBox 16">
              <a:extLst>
                <a:ext uri="{FF2B5EF4-FFF2-40B4-BE49-F238E27FC236}">
                  <a16:creationId xmlns:a16="http://schemas.microsoft.com/office/drawing/2014/main" id="{D28C5120-800D-A9B2-845E-3B0FD3647316}"/>
                </a:ext>
              </a:extLst>
            </p:cNvPr>
            <p:cNvSpPr txBox="1"/>
            <p:nvPr/>
          </p:nvSpPr>
          <p:spPr>
            <a:xfrm>
              <a:off x="344463" y="3270935"/>
              <a:ext cx="1699591" cy="448535"/>
            </a:xfrm>
            <a:prstGeom prst="rect">
              <a:avLst/>
            </a:prstGeom>
            <a:noFill/>
          </p:spPr>
          <p:txBody>
            <a:bodyPr wrap="square" rtlCol="0">
              <a:spAutoFit/>
            </a:bodyPr>
            <a:lstStyle/>
            <a:p>
              <a:pPr defTabSz="342900"/>
              <a:r>
                <a:rPr lang="en-US" sz="1200" b="1" dirty="0">
                  <a:solidFill>
                    <a:prstClr val="black"/>
                  </a:solidFill>
                  <a:latin typeface="Calibri" panose="020F0502020204030204"/>
                </a:rPr>
                <a:t>Genomics</a:t>
              </a:r>
            </a:p>
          </p:txBody>
        </p:sp>
        <p:sp>
          <p:nvSpPr>
            <p:cNvPr id="18" name="TextBox 17">
              <a:extLst>
                <a:ext uri="{FF2B5EF4-FFF2-40B4-BE49-F238E27FC236}">
                  <a16:creationId xmlns:a16="http://schemas.microsoft.com/office/drawing/2014/main" id="{16A402D4-003D-A6F0-DBCB-68E78D4E4BAF}"/>
                </a:ext>
              </a:extLst>
            </p:cNvPr>
            <p:cNvSpPr txBox="1"/>
            <p:nvPr/>
          </p:nvSpPr>
          <p:spPr>
            <a:xfrm>
              <a:off x="344463" y="4941560"/>
              <a:ext cx="1699591" cy="448535"/>
            </a:xfrm>
            <a:prstGeom prst="rect">
              <a:avLst/>
            </a:prstGeom>
            <a:noFill/>
          </p:spPr>
          <p:txBody>
            <a:bodyPr wrap="square" rtlCol="0">
              <a:spAutoFit/>
            </a:bodyPr>
            <a:lstStyle/>
            <a:p>
              <a:pPr defTabSz="342900"/>
              <a:r>
                <a:rPr lang="en-US" sz="1200" b="1" dirty="0">
                  <a:solidFill>
                    <a:prstClr val="black"/>
                  </a:solidFill>
                  <a:latin typeface="Calibri" panose="020F0502020204030204"/>
                </a:rPr>
                <a:t>Clinical</a:t>
              </a:r>
            </a:p>
          </p:txBody>
        </p:sp>
        <p:cxnSp>
          <p:nvCxnSpPr>
            <p:cNvPr id="19" name="Straight Arrow Connector 18">
              <a:extLst>
                <a:ext uri="{FF2B5EF4-FFF2-40B4-BE49-F238E27FC236}">
                  <a16:creationId xmlns:a16="http://schemas.microsoft.com/office/drawing/2014/main" id="{6A42C65C-499A-280C-32E2-0A2B8C54782F}"/>
                </a:ext>
              </a:extLst>
            </p:cNvPr>
            <p:cNvCxnSpPr>
              <a:cxnSpLocks/>
            </p:cNvCxnSpPr>
            <p:nvPr/>
          </p:nvCxnSpPr>
          <p:spPr>
            <a:xfrm>
              <a:off x="7205870" y="4158887"/>
              <a:ext cx="0" cy="782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C6473D4-D666-7459-72A7-B10CF22BD5EC}"/>
                </a:ext>
              </a:extLst>
            </p:cNvPr>
            <p:cNvSpPr txBox="1"/>
            <p:nvPr/>
          </p:nvSpPr>
          <p:spPr>
            <a:xfrm>
              <a:off x="6684065" y="4955958"/>
              <a:ext cx="1699591" cy="448535"/>
            </a:xfrm>
            <a:prstGeom prst="rect">
              <a:avLst/>
            </a:prstGeom>
            <a:noFill/>
          </p:spPr>
          <p:txBody>
            <a:bodyPr wrap="square" rtlCol="0">
              <a:spAutoFit/>
            </a:bodyPr>
            <a:lstStyle/>
            <a:p>
              <a:pPr defTabSz="342900"/>
              <a:r>
                <a:rPr lang="en-US" sz="1200" b="1" dirty="0">
                  <a:solidFill>
                    <a:prstClr val="black"/>
                  </a:solidFill>
                  <a:latin typeface="Calibri" panose="020F0502020204030204"/>
                </a:rPr>
                <a:t>Outcomes</a:t>
              </a:r>
            </a:p>
          </p:txBody>
        </p:sp>
      </p:grpSp>
      <p:grpSp>
        <p:nvGrpSpPr>
          <p:cNvPr id="22" name="Group 21">
            <a:extLst>
              <a:ext uri="{FF2B5EF4-FFF2-40B4-BE49-F238E27FC236}">
                <a16:creationId xmlns:a16="http://schemas.microsoft.com/office/drawing/2014/main" id="{1EFF7BCC-3AE4-E186-EF32-EB2461DAF064}"/>
              </a:ext>
            </a:extLst>
          </p:cNvPr>
          <p:cNvGrpSpPr/>
          <p:nvPr/>
        </p:nvGrpSpPr>
        <p:grpSpPr>
          <a:xfrm>
            <a:off x="1378641" y="3621942"/>
            <a:ext cx="6386718" cy="1338828"/>
            <a:chOff x="238267" y="4962279"/>
            <a:chExt cx="8515624" cy="1785105"/>
          </a:xfrm>
        </p:grpSpPr>
        <p:sp>
          <p:nvSpPr>
            <p:cNvPr id="4" name="Rectangle 3">
              <a:extLst>
                <a:ext uri="{FF2B5EF4-FFF2-40B4-BE49-F238E27FC236}">
                  <a16:creationId xmlns:a16="http://schemas.microsoft.com/office/drawing/2014/main" id="{746811CF-95E3-3C43-B2B8-594DCDA70292}"/>
                </a:ext>
              </a:extLst>
            </p:cNvPr>
            <p:cNvSpPr/>
            <p:nvPr/>
          </p:nvSpPr>
          <p:spPr>
            <a:xfrm>
              <a:off x="238267" y="4962279"/>
              <a:ext cx="8515624" cy="1785105"/>
            </a:xfrm>
            <a:prstGeom prst="rect">
              <a:avLst/>
            </a:prstGeom>
            <a:ln w="22225">
              <a:solidFill>
                <a:srgbClr val="FF0000"/>
              </a:solidFill>
            </a:ln>
          </p:spPr>
          <p:txBody>
            <a:bodyPr wrap="square">
              <a:spAutoFit/>
            </a:bodyPr>
            <a:lstStyle/>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Inference from each modality is not definitive and may have uncertainty or errors</a:t>
              </a:r>
            </a:p>
            <a:p>
              <a:pPr marL="214313" indent="-214313" defTabSz="342900">
                <a:buFont typeface="Arial" panose="020B0604020202020204" pitchFamily="34" charset="0"/>
                <a:buChar char="•"/>
              </a:pPr>
              <a:r>
                <a:rPr lang="en-US" sz="1350" dirty="0">
                  <a:solidFill>
                    <a:prstClr val="black"/>
                  </a:solidFill>
                  <a:latin typeface="Calibri" panose="020F0502020204030204"/>
                </a:rPr>
                <a:t>Each modality may need a different representation to capture its information</a:t>
              </a:r>
            </a:p>
            <a:p>
              <a:pPr marL="214313" indent="-214313" defTabSz="342900">
                <a:buFont typeface="Arial" panose="020B0604020202020204" pitchFamily="34" charset="0"/>
                <a:buChar char="•"/>
              </a:pPr>
              <a:r>
                <a:rPr lang="en-US" sz="1350" dirty="0">
                  <a:solidFill>
                    <a:prstClr val="black"/>
                  </a:solidFill>
                  <a:latin typeface="Calibri" panose="020F0502020204030204"/>
                </a:rPr>
                <a:t>Not all modality evidence may be present or relevant for each instance of the problem</a:t>
              </a:r>
            </a:p>
          </p:txBody>
        </p:sp>
        <p:sp>
          <p:nvSpPr>
            <p:cNvPr id="21" name="TextBox 20">
              <a:extLst>
                <a:ext uri="{FF2B5EF4-FFF2-40B4-BE49-F238E27FC236}">
                  <a16:creationId xmlns:a16="http://schemas.microsoft.com/office/drawing/2014/main" id="{A63E3517-7FBA-EAB9-C24A-FCD45826DD3D}"/>
                </a:ext>
              </a:extLst>
            </p:cNvPr>
            <p:cNvSpPr txBox="1"/>
            <p:nvPr/>
          </p:nvSpPr>
          <p:spPr>
            <a:xfrm>
              <a:off x="406607" y="5011714"/>
              <a:ext cx="2297120" cy="430887"/>
            </a:xfrm>
            <a:prstGeom prst="rect">
              <a:avLst/>
            </a:prstGeom>
            <a:noFill/>
          </p:spPr>
          <p:txBody>
            <a:bodyPr wrap="square" rtlCol="0">
              <a:spAutoFit/>
            </a:bodyPr>
            <a:lstStyle/>
            <a:p>
              <a:pPr defTabSz="342900"/>
              <a:r>
                <a:rPr lang="en-US" sz="1500" b="1" dirty="0">
                  <a:solidFill>
                    <a:prstClr val="black">
                      <a:lumMod val="95000"/>
                      <a:lumOff val="5000"/>
                    </a:prstClr>
                  </a:solidFill>
                  <a:latin typeface="Calibri" panose="020F0502020204030204"/>
                </a:rPr>
                <a:t>Challenges</a:t>
              </a:r>
            </a:p>
          </p:txBody>
        </p:sp>
      </p:grpSp>
    </p:spTree>
    <p:extLst>
      <p:ext uri="{BB962C8B-B14F-4D97-AF65-F5344CB8AC3E}">
        <p14:creationId xmlns:p14="http://schemas.microsoft.com/office/powerpoint/2010/main" val="158409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39AE-E4AC-1149-AE7E-0FD4751DDEA5}"/>
              </a:ext>
            </a:extLst>
          </p:cNvPr>
          <p:cNvSpPr>
            <a:spLocks noGrp="1"/>
          </p:cNvSpPr>
          <p:nvPr>
            <p:ph type="title" idx="4294967295"/>
          </p:nvPr>
        </p:nvSpPr>
        <p:spPr>
          <a:xfrm>
            <a:off x="1143000" y="-389335"/>
            <a:ext cx="6858000" cy="1088232"/>
          </a:xfrm>
        </p:spPr>
        <p:txBody>
          <a:bodyPr>
            <a:normAutofit/>
          </a:bodyPr>
          <a:lstStyle/>
          <a:p>
            <a:r>
              <a:rPr lang="en-US" sz="3000" dirty="0"/>
              <a:t>Traditional Multimodal Fusion Strategies</a:t>
            </a:r>
          </a:p>
        </p:txBody>
      </p:sp>
      <p:cxnSp>
        <p:nvCxnSpPr>
          <p:cNvPr id="5" name="Straight Connector 4">
            <a:extLst>
              <a:ext uri="{FF2B5EF4-FFF2-40B4-BE49-F238E27FC236}">
                <a16:creationId xmlns:a16="http://schemas.microsoft.com/office/drawing/2014/main" id="{B39CC196-BBD6-C54B-9493-A813F4BDA1DE}"/>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B3E314-6270-8444-B76C-DF54F45A8716}"/>
              </a:ext>
            </a:extLst>
          </p:cNvPr>
          <p:cNvSpPr txBox="1"/>
          <p:nvPr/>
        </p:nvSpPr>
        <p:spPr>
          <a:xfrm>
            <a:off x="11678478" y="2430118"/>
            <a:ext cx="184731" cy="300082"/>
          </a:xfrm>
          <a:prstGeom prst="rect">
            <a:avLst/>
          </a:prstGeom>
          <a:noFill/>
          <a:ln>
            <a:solidFill>
              <a:schemeClr val="tx1"/>
            </a:solidFill>
          </a:ln>
        </p:spPr>
        <p:txBody>
          <a:bodyPr wrap="none" rtlCol="0">
            <a:spAutoFit/>
          </a:bodyPr>
          <a:lstStyle/>
          <a:p>
            <a:pPr defTabSz="342900"/>
            <a:endParaRPr lang="en-US" sz="1350" dirty="0">
              <a:solidFill>
                <a:prstClr val="black"/>
              </a:solidFill>
              <a:latin typeface="Calibri" panose="020F0502020204030204"/>
            </a:endParaRPr>
          </a:p>
        </p:txBody>
      </p:sp>
      <p:grpSp>
        <p:nvGrpSpPr>
          <p:cNvPr id="49" name="Group 48">
            <a:extLst>
              <a:ext uri="{FF2B5EF4-FFF2-40B4-BE49-F238E27FC236}">
                <a16:creationId xmlns:a16="http://schemas.microsoft.com/office/drawing/2014/main" id="{2C9A2B42-8659-2945-B6CA-2F65925B83AB}"/>
              </a:ext>
            </a:extLst>
          </p:cNvPr>
          <p:cNvGrpSpPr/>
          <p:nvPr/>
        </p:nvGrpSpPr>
        <p:grpSpPr>
          <a:xfrm>
            <a:off x="1582807" y="1311965"/>
            <a:ext cx="3050689" cy="2125678"/>
            <a:chOff x="586409" y="1749287"/>
            <a:chExt cx="4067585" cy="2834237"/>
          </a:xfrm>
        </p:grpSpPr>
        <p:sp>
          <p:nvSpPr>
            <p:cNvPr id="6" name="Double Bracket 5">
              <a:extLst>
                <a:ext uri="{FF2B5EF4-FFF2-40B4-BE49-F238E27FC236}">
                  <a16:creationId xmlns:a16="http://schemas.microsoft.com/office/drawing/2014/main" id="{E5D3D454-6654-BE48-BF1B-3148B8A1076C}"/>
                </a:ext>
              </a:extLst>
            </p:cNvPr>
            <p:cNvSpPr/>
            <p:nvPr/>
          </p:nvSpPr>
          <p:spPr>
            <a:xfrm>
              <a:off x="586409" y="1749287"/>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1" name="Double Bracket 10">
              <a:extLst>
                <a:ext uri="{FF2B5EF4-FFF2-40B4-BE49-F238E27FC236}">
                  <a16:creationId xmlns:a16="http://schemas.microsoft.com/office/drawing/2014/main" id="{1FA40DB9-ED2A-6849-9D54-4FBE924C1566}"/>
                </a:ext>
              </a:extLst>
            </p:cNvPr>
            <p:cNvSpPr/>
            <p:nvPr/>
          </p:nvSpPr>
          <p:spPr>
            <a:xfrm>
              <a:off x="586409" y="3609489"/>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2050" name="Picture 2" descr="Machine Learning Models Explained - AI Wiki">
              <a:extLst>
                <a:ext uri="{FF2B5EF4-FFF2-40B4-BE49-F238E27FC236}">
                  <a16:creationId xmlns:a16="http://schemas.microsoft.com/office/drawing/2014/main" id="{47FF30DB-429F-664C-B0B0-C5430E163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2315817" y="2763081"/>
              <a:ext cx="1103244" cy="121736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40984720-1706-5E4B-898F-1DD3247D3712}"/>
                </a:ext>
              </a:extLst>
            </p:cNvPr>
            <p:cNvCxnSpPr>
              <a:cxnSpLocks/>
            </p:cNvCxnSpPr>
            <p:nvPr/>
          </p:nvCxnSpPr>
          <p:spPr>
            <a:xfrm>
              <a:off x="3419061" y="3351885"/>
              <a:ext cx="218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Double Bracket 13">
              <a:extLst>
                <a:ext uri="{FF2B5EF4-FFF2-40B4-BE49-F238E27FC236}">
                  <a16:creationId xmlns:a16="http://schemas.microsoft.com/office/drawing/2014/main" id="{EC35BCCB-CAEA-5645-97BC-6EFD5A96088B}"/>
                </a:ext>
              </a:extLst>
            </p:cNvPr>
            <p:cNvSpPr/>
            <p:nvPr/>
          </p:nvSpPr>
          <p:spPr>
            <a:xfrm>
              <a:off x="1625047" y="2373055"/>
              <a:ext cx="367748" cy="1734203"/>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21" name="Straight Arrow Connector 20">
              <a:extLst>
                <a:ext uri="{FF2B5EF4-FFF2-40B4-BE49-F238E27FC236}">
                  <a16:creationId xmlns:a16="http://schemas.microsoft.com/office/drawing/2014/main" id="{F7B02FDD-8571-E344-BD4D-A27ECB87BFF7}"/>
                </a:ext>
              </a:extLst>
            </p:cNvPr>
            <p:cNvCxnSpPr>
              <a:cxnSpLocks/>
            </p:cNvCxnSpPr>
            <p:nvPr/>
          </p:nvCxnSpPr>
          <p:spPr>
            <a:xfrm>
              <a:off x="1103244" y="2206487"/>
              <a:ext cx="357808"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18C8D0F-BA3D-2541-815A-54567107CE48}"/>
                </a:ext>
              </a:extLst>
            </p:cNvPr>
            <p:cNvCxnSpPr>
              <a:cxnSpLocks/>
            </p:cNvCxnSpPr>
            <p:nvPr/>
          </p:nvCxnSpPr>
          <p:spPr>
            <a:xfrm flipV="1">
              <a:off x="1098275" y="3707296"/>
              <a:ext cx="362777" cy="273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FE218E-00E8-304B-9414-8D472E634037}"/>
                </a:ext>
              </a:extLst>
            </p:cNvPr>
            <p:cNvSpPr txBox="1"/>
            <p:nvPr/>
          </p:nvSpPr>
          <p:spPr>
            <a:xfrm>
              <a:off x="3607839" y="3180047"/>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3" name="Straight Arrow Connector 32">
              <a:extLst>
                <a:ext uri="{FF2B5EF4-FFF2-40B4-BE49-F238E27FC236}">
                  <a16:creationId xmlns:a16="http://schemas.microsoft.com/office/drawing/2014/main" id="{63BC885B-755C-5048-94A0-5237B66C89A2}"/>
                </a:ext>
              </a:extLst>
            </p:cNvPr>
            <p:cNvCxnSpPr>
              <a:cxnSpLocks/>
            </p:cNvCxnSpPr>
            <p:nvPr/>
          </p:nvCxnSpPr>
          <p:spPr>
            <a:xfrm>
              <a:off x="2023946" y="3240156"/>
              <a:ext cx="3230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0A96B0A-099C-E742-9D95-FCD1C180FF0A}"/>
                </a:ext>
              </a:extLst>
            </p:cNvPr>
            <p:cNvSpPr txBox="1"/>
            <p:nvPr/>
          </p:nvSpPr>
          <p:spPr>
            <a:xfrm>
              <a:off x="1391600" y="1958654"/>
              <a:ext cx="1554800"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concatenation</a:t>
              </a:r>
            </a:p>
          </p:txBody>
        </p:sp>
      </p:grpSp>
      <p:grpSp>
        <p:nvGrpSpPr>
          <p:cNvPr id="50" name="Group 49">
            <a:extLst>
              <a:ext uri="{FF2B5EF4-FFF2-40B4-BE49-F238E27FC236}">
                <a16:creationId xmlns:a16="http://schemas.microsoft.com/office/drawing/2014/main" id="{BC445C63-8885-3C45-BC8E-7746884C3760}"/>
              </a:ext>
            </a:extLst>
          </p:cNvPr>
          <p:cNvGrpSpPr/>
          <p:nvPr/>
        </p:nvGrpSpPr>
        <p:grpSpPr>
          <a:xfrm>
            <a:off x="4892536" y="1220716"/>
            <a:ext cx="3006014" cy="2308175"/>
            <a:chOff x="4999382" y="1627621"/>
            <a:chExt cx="4008018" cy="3077567"/>
          </a:xfrm>
        </p:grpSpPr>
        <p:sp>
          <p:nvSpPr>
            <p:cNvPr id="12" name="Double Bracket 11">
              <a:extLst>
                <a:ext uri="{FF2B5EF4-FFF2-40B4-BE49-F238E27FC236}">
                  <a16:creationId xmlns:a16="http://schemas.microsoft.com/office/drawing/2014/main" id="{F8620A53-82E4-394F-A429-68EE3F0354EA}"/>
                </a:ext>
              </a:extLst>
            </p:cNvPr>
            <p:cNvSpPr/>
            <p:nvPr/>
          </p:nvSpPr>
          <p:spPr>
            <a:xfrm>
              <a:off x="4999382" y="1719470"/>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3" name="Double Bracket 12">
              <a:extLst>
                <a:ext uri="{FF2B5EF4-FFF2-40B4-BE49-F238E27FC236}">
                  <a16:creationId xmlns:a16="http://schemas.microsoft.com/office/drawing/2014/main" id="{F925CDC1-4D87-F341-98AC-AC04107F1503}"/>
                </a:ext>
              </a:extLst>
            </p:cNvPr>
            <p:cNvSpPr/>
            <p:nvPr/>
          </p:nvSpPr>
          <p:spPr>
            <a:xfrm>
              <a:off x="4999382" y="3579672"/>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15" name="Picture 2" descr="Machine Learning Models Explained - AI Wiki">
              <a:extLst>
                <a:ext uri="{FF2B5EF4-FFF2-40B4-BE49-F238E27FC236}">
                  <a16:creationId xmlns:a16="http://schemas.microsoft.com/office/drawing/2014/main" id="{72F7011F-97C1-B549-A5A8-B5B19FCCDE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25546" y="1627621"/>
              <a:ext cx="1103244" cy="12173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chine Learning Models Explained - AI Wiki">
              <a:extLst>
                <a:ext uri="{FF2B5EF4-FFF2-40B4-BE49-F238E27FC236}">
                  <a16:creationId xmlns:a16="http://schemas.microsoft.com/office/drawing/2014/main" id="{F2AE42D0-CCAE-324C-9000-B0100C39FE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35486" y="3487823"/>
              <a:ext cx="1103244" cy="1217365"/>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510DDA2-19CF-A04E-8001-04EF401BA1F5}"/>
                </a:ext>
              </a:extLst>
            </p:cNvPr>
            <p:cNvSpPr txBox="1"/>
            <p:nvPr/>
          </p:nvSpPr>
          <p:spPr>
            <a:xfrm>
              <a:off x="7961245" y="2872269"/>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9" name="Straight Arrow Connector 38">
              <a:extLst>
                <a:ext uri="{FF2B5EF4-FFF2-40B4-BE49-F238E27FC236}">
                  <a16:creationId xmlns:a16="http://schemas.microsoft.com/office/drawing/2014/main" id="{660B431E-8C71-F64D-AEFB-206F384E0287}"/>
                </a:ext>
              </a:extLst>
            </p:cNvPr>
            <p:cNvCxnSpPr>
              <a:cxnSpLocks/>
            </p:cNvCxnSpPr>
            <p:nvPr/>
          </p:nvCxnSpPr>
          <p:spPr>
            <a:xfrm>
              <a:off x="6738730" y="2127925"/>
              <a:ext cx="337931" cy="3667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156242-3B1C-FB4F-A4FA-217F6C152E5D}"/>
                </a:ext>
              </a:extLst>
            </p:cNvPr>
            <p:cNvCxnSpPr>
              <a:cxnSpLocks/>
            </p:cNvCxnSpPr>
            <p:nvPr/>
          </p:nvCxnSpPr>
          <p:spPr>
            <a:xfrm flipV="1">
              <a:off x="6802093" y="3609489"/>
              <a:ext cx="274568" cy="400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Double Bracket 39">
              <a:extLst>
                <a:ext uri="{FF2B5EF4-FFF2-40B4-BE49-F238E27FC236}">
                  <a16:creationId xmlns:a16="http://schemas.microsoft.com/office/drawing/2014/main" id="{1A4F0488-40A3-E34E-A7C9-630337F69826}"/>
                </a:ext>
              </a:extLst>
            </p:cNvPr>
            <p:cNvSpPr/>
            <p:nvPr/>
          </p:nvSpPr>
          <p:spPr>
            <a:xfrm>
              <a:off x="7181023" y="2581778"/>
              <a:ext cx="337930" cy="91598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47" name="Straight Arrow Connector 46">
              <a:extLst>
                <a:ext uri="{FF2B5EF4-FFF2-40B4-BE49-F238E27FC236}">
                  <a16:creationId xmlns:a16="http://schemas.microsoft.com/office/drawing/2014/main" id="{AFB3294E-B0F8-8D4B-9212-9D86D506506E}"/>
                </a:ext>
              </a:extLst>
            </p:cNvPr>
            <p:cNvCxnSpPr/>
            <p:nvPr/>
          </p:nvCxnSpPr>
          <p:spPr>
            <a:xfrm>
              <a:off x="7623313" y="3039770"/>
              <a:ext cx="3379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4D145F4E-D0D5-424A-92D1-F0F48465EB6D}"/>
              </a:ext>
            </a:extLst>
          </p:cNvPr>
          <p:cNvSpPr txBox="1"/>
          <p:nvPr/>
        </p:nvSpPr>
        <p:spPr>
          <a:xfrm>
            <a:off x="2154928" y="3766391"/>
            <a:ext cx="144987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Early Fusion</a:t>
            </a:r>
          </a:p>
        </p:txBody>
      </p:sp>
      <p:sp>
        <p:nvSpPr>
          <p:cNvPr id="57" name="TextBox 56">
            <a:extLst>
              <a:ext uri="{FF2B5EF4-FFF2-40B4-BE49-F238E27FC236}">
                <a16:creationId xmlns:a16="http://schemas.microsoft.com/office/drawing/2014/main" id="{DB3F45C1-E8B2-2C43-A4CB-16193EFD8C45}"/>
              </a:ext>
            </a:extLst>
          </p:cNvPr>
          <p:cNvSpPr txBox="1"/>
          <p:nvPr/>
        </p:nvSpPr>
        <p:spPr>
          <a:xfrm>
            <a:off x="5575565" y="3770088"/>
            <a:ext cx="2067627"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Intermediate/Late Fusion</a:t>
            </a:r>
          </a:p>
        </p:txBody>
      </p:sp>
    </p:spTree>
    <p:extLst>
      <p:ext uri="{BB962C8B-B14F-4D97-AF65-F5344CB8AC3E}">
        <p14:creationId xmlns:p14="http://schemas.microsoft.com/office/powerpoint/2010/main" val="46407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50"/>
                                        </p:tgtEl>
                                        <p:attrNameLst>
                                          <p:attrName>style.opacity</p:attrName>
                                        </p:attrNameLst>
                                      </p:cBhvr>
                                      <p:to>
                                        <p:strVal val="0.5"/>
                                      </p:to>
                                    </p:set>
                                    <p:animEffect filter="image" prLst="opacity: 0.5">
                                      <p:cBhvr rctx="IE">
                                        <p:cTn id="7" dur="indefinite"/>
                                        <p:tgtEl>
                                          <p:spTgt spid="50"/>
                                        </p:tgtEl>
                                      </p:cBhvr>
                                    </p:animEffect>
                                  </p:childTnLst>
                                </p:cTn>
                              </p:par>
                              <p:par>
                                <p:cTn id="8" presetID="9" presetClass="emph" presetSubtype="0" grpId="0" nodeType="withEffect">
                                  <p:stCondLst>
                                    <p:cond delay="0"/>
                                  </p:stCondLst>
                                  <p:childTnLst>
                                    <p:set>
                                      <p:cBhvr>
                                        <p:cTn id="9" dur="indefinite"/>
                                        <p:tgtEl>
                                          <p:spTgt spid="57"/>
                                        </p:tgtEl>
                                        <p:attrNameLst>
                                          <p:attrName>style.opacity</p:attrName>
                                        </p:attrNameLst>
                                      </p:cBhvr>
                                      <p:to>
                                        <p:strVal val="0.5"/>
                                      </p:to>
                                    </p:set>
                                    <p:animEffect filter="image" prLst="opacity: 0.5">
                                      <p:cBhvr rctx="IE">
                                        <p:cTn id="10" dur="indefinite"/>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39AE-E4AC-1149-AE7E-0FD4751DDEA5}"/>
              </a:ext>
            </a:extLst>
          </p:cNvPr>
          <p:cNvSpPr>
            <a:spLocks noGrp="1"/>
          </p:cNvSpPr>
          <p:nvPr>
            <p:ph type="title" idx="4294967295"/>
          </p:nvPr>
        </p:nvSpPr>
        <p:spPr>
          <a:xfrm>
            <a:off x="1143000" y="-389335"/>
            <a:ext cx="6858000" cy="1088232"/>
          </a:xfrm>
        </p:spPr>
        <p:txBody>
          <a:bodyPr>
            <a:normAutofit/>
          </a:bodyPr>
          <a:lstStyle/>
          <a:p>
            <a:r>
              <a:rPr lang="en-US" sz="3000" dirty="0"/>
              <a:t>Traditional Multimodal Fusion Strategies</a:t>
            </a:r>
          </a:p>
        </p:txBody>
      </p:sp>
      <p:cxnSp>
        <p:nvCxnSpPr>
          <p:cNvPr id="5" name="Straight Connector 4">
            <a:extLst>
              <a:ext uri="{FF2B5EF4-FFF2-40B4-BE49-F238E27FC236}">
                <a16:creationId xmlns:a16="http://schemas.microsoft.com/office/drawing/2014/main" id="{B39CC196-BBD6-C54B-9493-A813F4BDA1DE}"/>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B3E314-6270-8444-B76C-DF54F45A8716}"/>
              </a:ext>
            </a:extLst>
          </p:cNvPr>
          <p:cNvSpPr txBox="1"/>
          <p:nvPr/>
        </p:nvSpPr>
        <p:spPr>
          <a:xfrm>
            <a:off x="11678478" y="2430118"/>
            <a:ext cx="184731" cy="300082"/>
          </a:xfrm>
          <a:prstGeom prst="rect">
            <a:avLst/>
          </a:prstGeom>
          <a:noFill/>
          <a:ln>
            <a:solidFill>
              <a:schemeClr val="tx1"/>
            </a:solidFill>
          </a:ln>
        </p:spPr>
        <p:txBody>
          <a:bodyPr wrap="none" rtlCol="0">
            <a:spAutoFit/>
          </a:bodyPr>
          <a:lstStyle/>
          <a:p>
            <a:pPr defTabSz="342900"/>
            <a:endParaRPr lang="en-US" sz="1350" dirty="0">
              <a:solidFill>
                <a:prstClr val="black"/>
              </a:solidFill>
              <a:latin typeface="Calibri" panose="020F0502020204030204"/>
            </a:endParaRPr>
          </a:p>
        </p:txBody>
      </p:sp>
      <p:grpSp>
        <p:nvGrpSpPr>
          <p:cNvPr id="49" name="Group 48">
            <a:extLst>
              <a:ext uri="{FF2B5EF4-FFF2-40B4-BE49-F238E27FC236}">
                <a16:creationId xmlns:a16="http://schemas.microsoft.com/office/drawing/2014/main" id="{2C9A2B42-8659-2945-B6CA-2F65925B83AB}"/>
              </a:ext>
            </a:extLst>
          </p:cNvPr>
          <p:cNvGrpSpPr/>
          <p:nvPr/>
        </p:nvGrpSpPr>
        <p:grpSpPr>
          <a:xfrm>
            <a:off x="1582807" y="1311965"/>
            <a:ext cx="3050689" cy="2125678"/>
            <a:chOff x="586409" y="1749287"/>
            <a:chExt cx="4067585" cy="2834237"/>
          </a:xfrm>
        </p:grpSpPr>
        <p:sp>
          <p:nvSpPr>
            <p:cNvPr id="6" name="Double Bracket 5">
              <a:extLst>
                <a:ext uri="{FF2B5EF4-FFF2-40B4-BE49-F238E27FC236}">
                  <a16:creationId xmlns:a16="http://schemas.microsoft.com/office/drawing/2014/main" id="{E5D3D454-6654-BE48-BF1B-3148B8A1076C}"/>
                </a:ext>
              </a:extLst>
            </p:cNvPr>
            <p:cNvSpPr/>
            <p:nvPr/>
          </p:nvSpPr>
          <p:spPr>
            <a:xfrm>
              <a:off x="586409" y="1749287"/>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1" name="Double Bracket 10">
              <a:extLst>
                <a:ext uri="{FF2B5EF4-FFF2-40B4-BE49-F238E27FC236}">
                  <a16:creationId xmlns:a16="http://schemas.microsoft.com/office/drawing/2014/main" id="{1FA40DB9-ED2A-6849-9D54-4FBE924C1566}"/>
                </a:ext>
              </a:extLst>
            </p:cNvPr>
            <p:cNvSpPr/>
            <p:nvPr/>
          </p:nvSpPr>
          <p:spPr>
            <a:xfrm>
              <a:off x="586409" y="3609489"/>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2050" name="Picture 2" descr="Machine Learning Models Explained - AI Wiki">
              <a:extLst>
                <a:ext uri="{FF2B5EF4-FFF2-40B4-BE49-F238E27FC236}">
                  <a16:creationId xmlns:a16="http://schemas.microsoft.com/office/drawing/2014/main" id="{47FF30DB-429F-664C-B0B0-C5430E163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2315817" y="2763081"/>
              <a:ext cx="1103244" cy="121736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40984720-1706-5E4B-898F-1DD3247D3712}"/>
                </a:ext>
              </a:extLst>
            </p:cNvPr>
            <p:cNvCxnSpPr>
              <a:cxnSpLocks/>
            </p:cNvCxnSpPr>
            <p:nvPr/>
          </p:nvCxnSpPr>
          <p:spPr>
            <a:xfrm>
              <a:off x="3419061" y="3351885"/>
              <a:ext cx="218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Double Bracket 13">
              <a:extLst>
                <a:ext uri="{FF2B5EF4-FFF2-40B4-BE49-F238E27FC236}">
                  <a16:creationId xmlns:a16="http://schemas.microsoft.com/office/drawing/2014/main" id="{EC35BCCB-CAEA-5645-97BC-6EFD5A96088B}"/>
                </a:ext>
              </a:extLst>
            </p:cNvPr>
            <p:cNvSpPr/>
            <p:nvPr/>
          </p:nvSpPr>
          <p:spPr>
            <a:xfrm>
              <a:off x="1625047" y="2373055"/>
              <a:ext cx="367748" cy="1734203"/>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21" name="Straight Arrow Connector 20">
              <a:extLst>
                <a:ext uri="{FF2B5EF4-FFF2-40B4-BE49-F238E27FC236}">
                  <a16:creationId xmlns:a16="http://schemas.microsoft.com/office/drawing/2014/main" id="{F7B02FDD-8571-E344-BD4D-A27ECB87BFF7}"/>
                </a:ext>
              </a:extLst>
            </p:cNvPr>
            <p:cNvCxnSpPr>
              <a:cxnSpLocks/>
            </p:cNvCxnSpPr>
            <p:nvPr/>
          </p:nvCxnSpPr>
          <p:spPr>
            <a:xfrm>
              <a:off x="1103244" y="2206487"/>
              <a:ext cx="357808"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18C8D0F-BA3D-2541-815A-54567107CE48}"/>
                </a:ext>
              </a:extLst>
            </p:cNvPr>
            <p:cNvCxnSpPr>
              <a:cxnSpLocks/>
            </p:cNvCxnSpPr>
            <p:nvPr/>
          </p:nvCxnSpPr>
          <p:spPr>
            <a:xfrm flipV="1">
              <a:off x="1098275" y="3707296"/>
              <a:ext cx="362777" cy="273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FE218E-00E8-304B-9414-8D472E634037}"/>
                </a:ext>
              </a:extLst>
            </p:cNvPr>
            <p:cNvSpPr txBox="1"/>
            <p:nvPr/>
          </p:nvSpPr>
          <p:spPr>
            <a:xfrm>
              <a:off x="3607839" y="3180047"/>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3" name="Straight Arrow Connector 32">
              <a:extLst>
                <a:ext uri="{FF2B5EF4-FFF2-40B4-BE49-F238E27FC236}">
                  <a16:creationId xmlns:a16="http://schemas.microsoft.com/office/drawing/2014/main" id="{63BC885B-755C-5048-94A0-5237B66C89A2}"/>
                </a:ext>
              </a:extLst>
            </p:cNvPr>
            <p:cNvCxnSpPr>
              <a:cxnSpLocks/>
            </p:cNvCxnSpPr>
            <p:nvPr/>
          </p:nvCxnSpPr>
          <p:spPr>
            <a:xfrm>
              <a:off x="2023946" y="3240156"/>
              <a:ext cx="3230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0A96B0A-099C-E742-9D95-FCD1C180FF0A}"/>
                </a:ext>
              </a:extLst>
            </p:cNvPr>
            <p:cNvSpPr txBox="1"/>
            <p:nvPr/>
          </p:nvSpPr>
          <p:spPr>
            <a:xfrm>
              <a:off x="1391600" y="1958653"/>
              <a:ext cx="1264693" cy="553997"/>
            </a:xfrm>
            <a:prstGeom prst="rect">
              <a:avLst/>
            </a:prstGeom>
            <a:noFill/>
          </p:spPr>
          <p:txBody>
            <a:bodyPr wrap="square" rtlCol="0">
              <a:spAutoFit/>
            </a:bodyPr>
            <a:lstStyle/>
            <a:p>
              <a:pPr defTabSz="342900"/>
              <a:r>
                <a:rPr lang="en-US" sz="1050" dirty="0">
                  <a:solidFill>
                    <a:prstClr val="black"/>
                  </a:solidFill>
                  <a:latin typeface="Calibri" panose="020F0502020204030204"/>
                </a:rPr>
                <a:t>concatenation</a:t>
              </a:r>
            </a:p>
          </p:txBody>
        </p:sp>
      </p:grpSp>
      <p:grpSp>
        <p:nvGrpSpPr>
          <p:cNvPr id="50" name="Group 49">
            <a:extLst>
              <a:ext uri="{FF2B5EF4-FFF2-40B4-BE49-F238E27FC236}">
                <a16:creationId xmlns:a16="http://schemas.microsoft.com/office/drawing/2014/main" id="{BC445C63-8885-3C45-BC8E-7746884C3760}"/>
              </a:ext>
            </a:extLst>
          </p:cNvPr>
          <p:cNvGrpSpPr/>
          <p:nvPr/>
        </p:nvGrpSpPr>
        <p:grpSpPr>
          <a:xfrm>
            <a:off x="4892536" y="1220716"/>
            <a:ext cx="3006014" cy="2308175"/>
            <a:chOff x="4999382" y="1627621"/>
            <a:chExt cx="4008018" cy="3077567"/>
          </a:xfrm>
        </p:grpSpPr>
        <p:sp>
          <p:nvSpPr>
            <p:cNvPr id="12" name="Double Bracket 11">
              <a:extLst>
                <a:ext uri="{FF2B5EF4-FFF2-40B4-BE49-F238E27FC236}">
                  <a16:creationId xmlns:a16="http://schemas.microsoft.com/office/drawing/2014/main" id="{F8620A53-82E4-394F-A429-68EE3F0354EA}"/>
                </a:ext>
              </a:extLst>
            </p:cNvPr>
            <p:cNvSpPr/>
            <p:nvPr/>
          </p:nvSpPr>
          <p:spPr>
            <a:xfrm>
              <a:off x="4999382" y="1719470"/>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3" name="Double Bracket 12">
              <a:extLst>
                <a:ext uri="{FF2B5EF4-FFF2-40B4-BE49-F238E27FC236}">
                  <a16:creationId xmlns:a16="http://schemas.microsoft.com/office/drawing/2014/main" id="{F925CDC1-4D87-F341-98AC-AC04107F1503}"/>
                </a:ext>
              </a:extLst>
            </p:cNvPr>
            <p:cNvSpPr/>
            <p:nvPr/>
          </p:nvSpPr>
          <p:spPr>
            <a:xfrm>
              <a:off x="4999382" y="3579672"/>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15" name="Picture 2" descr="Machine Learning Models Explained - AI Wiki">
              <a:extLst>
                <a:ext uri="{FF2B5EF4-FFF2-40B4-BE49-F238E27FC236}">
                  <a16:creationId xmlns:a16="http://schemas.microsoft.com/office/drawing/2014/main" id="{72F7011F-97C1-B549-A5A8-B5B19FCCDE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25546" y="1627621"/>
              <a:ext cx="1103244" cy="12173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chine Learning Models Explained - AI Wiki">
              <a:extLst>
                <a:ext uri="{FF2B5EF4-FFF2-40B4-BE49-F238E27FC236}">
                  <a16:creationId xmlns:a16="http://schemas.microsoft.com/office/drawing/2014/main" id="{F2AE42D0-CCAE-324C-9000-B0100C39FE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35486" y="3487823"/>
              <a:ext cx="1103244" cy="1217365"/>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510DDA2-19CF-A04E-8001-04EF401BA1F5}"/>
                </a:ext>
              </a:extLst>
            </p:cNvPr>
            <p:cNvSpPr txBox="1"/>
            <p:nvPr/>
          </p:nvSpPr>
          <p:spPr>
            <a:xfrm>
              <a:off x="7961245" y="2872269"/>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9" name="Straight Arrow Connector 38">
              <a:extLst>
                <a:ext uri="{FF2B5EF4-FFF2-40B4-BE49-F238E27FC236}">
                  <a16:creationId xmlns:a16="http://schemas.microsoft.com/office/drawing/2014/main" id="{660B431E-8C71-F64D-AEFB-206F384E0287}"/>
                </a:ext>
              </a:extLst>
            </p:cNvPr>
            <p:cNvCxnSpPr>
              <a:cxnSpLocks/>
            </p:cNvCxnSpPr>
            <p:nvPr/>
          </p:nvCxnSpPr>
          <p:spPr>
            <a:xfrm>
              <a:off x="6738730" y="2127925"/>
              <a:ext cx="337931" cy="3667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156242-3B1C-FB4F-A4FA-217F6C152E5D}"/>
                </a:ext>
              </a:extLst>
            </p:cNvPr>
            <p:cNvCxnSpPr>
              <a:cxnSpLocks/>
            </p:cNvCxnSpPr>
            <p:nvPr/>
          </p:nvCxnSpPr>
          <p:spPr>
            <a:xfrm flipV="1">
              <a:off x="6802093" y="3609489"/>
              <a:ext cx="274568" cy="400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Double Bracket 39">
              <a:extLst>
                <a:ext uri="{FF2B5EF4-FFF2-40B4-BE49-F238E27FC236}">
                  <a16:creationId xmlns:a16="http://schemas.microsoft.com/office/drawing/2014/main" id="{1A4F0488-40A3-E34E-A7C9-630337F69826}"/>
                </a:ext>
              </a:extLst>
            </p:cNvPr>
            <p:cNvSpPr/>
            <p:nvPr/>
          </p:nvSpPr>
          <p:spPr>
            <a:xfrm>
              <a:off x="7181023" y="2581778"/>
              <a:ext cx="337930" cy="91598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47" name="Straight Arrow Connector 46">
              <a:extLst>
                <a:ext uri="{FF2B5EF4-FFF2-40B4-BE49-F238E27FC236}">
                  <a16:creationId xmlns:a16="http://schemas.microsoft.com/office/drawing/2014/main" id="{AFB3294E-B0F8-8D4B-9212-9D86D506506E}"/>
                </a:ext>
              </a:extLst>
            </p:cNvPr>
            <p:cNvCxnSpPr/>
            <p:nvPr/>
          </p:nvCxnSpPr>
          <p:spPr>
            <a:xfrm>
              <a:off x="7623313" y="3039770"/>
              <a:ext cx="3379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4D145F4E-D0D5-424A-92D1-F0F48465EB6D}"/>
              </a:ext>
            </a:extLst>
          </p:cNvPr>
          <p:cNvSpPr txBox="1"/>
          <p:nvPr/>
        </p:nvSpPr>
        <p:spPr>
          <a:xfrm>
            <a:off x="2154928" y="3766391"/>
            <a:ext cx="144987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Early Fusion</a:t>
            </a:r>
          </a:p>
        </p:txBody>
      </p:sp>
      <p:sp>
        <p:nvSpPr>
          <p:cNvPr id="57" name="TextBox 56">
            <a:extLst>
              <a:ext uri="{FF2B5EF4-FFF2-40B4-BE49-F238E27FC236}">
                <a16:creationId xmlns:a16="http://schemas.microsoft.com/office/drawing/2014/main" id="{DB3F45C1-E8B2-2C43-A4CB-16193EFD8C45}"/>
              </a:ext>
            </a:extLst>
          </p:cNvPr>
          <p:cNvSpPr txBox="1"/>
          <p:nvPr/>
        </p:nvSpPr>
        <p:spPr>
          <a:xfrm>
            <a:off x="5575565" y="3770088"/>
            <a:ext cx="2067627"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Intermediate/Late Fusion</a:t>
            </a:r>
          </a:p>
        </p:txBody>
      </p:sp>
    </p:spTree>
    <p:extLst>
      <p:ext uri="{BB962C8B-B14F-4D97-AF65-F5344CB8AC3E}">
        <p14:creationId xmlns:p14="http://schemas.microsoft.com/office/powerpoint/2010/main" val="80232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p:cTn id="6" dur="indefinite"/>
                                        <p:tgtEl>
                                          <p:spTgt spid="52"/>
                                        </p:tgtEl>
                                        <p:attrNameLst>
                                          <p:attrName>style.opacity</p:attrName>
                                        </p:attrNameLst>
                                      </p:cBhvr>
                                      <p:to>
                                        <p:strVal val="0.5"/>
                                      </p:to>
                                    </p:set>
                                    <p:animEffect filter="image" prLst="opacity: 0.5">
                                      <p:cBhvr rctx="IE">
                                        <p:cTn id="7" dur="indefinite"/>
                                        <p:tgtEl>
                                          <p:spTgt spid="52"/>
                                        </p:tgtEl>
                                      </p:cBhvr>
                                    </p:animEffect>
                                  </p:childTnLst>
                                </p:cTn>
                              </p:par>
                              <p:par>
                                <p:cTn id="8" presetID="9" presetClass="emph" presetSubtype="0" nodeType="withEffect">
                                  <p:stCondLst>
                                    <p:cond delay="0"/>
                                  </p:stCondLst>
                                  <p:childTnLst>
                                    <p:set>
                                      <p:cBhvr>
                                        <p:cTn id="9" dur="indefinite"/>
                                        <p:tgtEl>
                                          <p:spTgt spid="49"/>
                                        </p:tgtEl>
                                        <p:attrNameLst>
                                          <p:attrName>style.opacity</p:attrName>
                                        </p:attrNameLst>
                                      </p:cBhvr>
                                      <p:to>
                                        <p:strVal val="0.5"/>
                                      </p:to>
                                    </p:set>
                                    <p:animEffect filter="image" prLst="opacity: 0.5">
                                      <p:cBhvr rctx="IE">
                                        <p:cTn id="10" dur="indefinite"/>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39AE-E4AC-1149-AE7E-0FD4751DDEA5}"/>
              </a:ext>
            </a:extLst>
          </p:cNvPr>
          <p:cNvSpPr>
            <a:spLocks noGrp="1"/>
          </p:cNvSpPr>
          <p:nvPr>
            <p:ph type="title" idx="4294967295"/>
          </p:nvPr>
        </p:nvSpPr>
        <p:spPr>
          <a:xfrm>
            <a:off x="1143000" y="-389335"/>
            <a:ext cx="6858000" cy="1088232"/>
          </a:xfrm>
        </p:spPr>
        <p:txBody>
          <a:bodyPr>
            <a:normAutofit/>
          </a:bodyPr>
          <a:lstStyle/>
          <a:p>
            <a:r>
              <a:rPr lang="en-US" sz="3000" dirty="0"/>
              <a:t>Traditional Multimodal Fusion Strategies</a:t>
            </a:r>
          </a:p>
        </p:txBody>
      </p:sp>
      <p:cxnSp>
        <p:nvCxnSpPr>
          <p:cNvPr id="5" name="Straight Connector 4">
            <a:extLst>
              <a:ext uri="{FF2B5EF4-FFF2-40B4-BE49-F238E27FC236}">
                <a16:creationId xmlns:a16="http://schemas.microsoft.com/office/drawing/2014/main" id="{B39CC196-BBD6-C54B-9493-A813F4BDA1DE}"/>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0B3E314-6270-8444-B76C-DF54F45A8716}"/>
              </a:ext>
            </a:extLst>
          </p:cNvPr>
          <p:cNvSpPr txBox="1"/>
          <p:nvPr/>
        </p:nvSpPr>
        <p:spPr>
          <a:xfrm>
            <a:off x="11678478" y="2430118"/>
            <a:ext cx="184731" cy="300082"/>
          </a:xfrm>
          <a:prstGeom prst="rect">
            <a:avLst/>
          </a:prstGeom>
          <a:noFill/>
          <a:ln>
            <a:solidFill>
              <a:schemeClr val="tx1"/>
            </a:solidFill>
          </a:ln>
        </p:spPr>
        <p:txBody>
          <a:bodyPr wrap="none" rtlCol="0">
            <a:spAutoFit/>
          </a:bodyPr>
          <a:lstStyle/>
          <a:p>
            <a:pPr defTabSz="342900"/>
            <a:endParaRPr lang="en-US" sz="1350" dirty="0">
              <a:solidFill>
                <a:prstClr val="black"/>
              </a:solidFill>
              <a:latin typeface="Calibri" panose="020F0502020204030204"/>
            </a:endParaRPr>
          </a:p>
        </p:txBody>
      </p:sp>
      <p:grpSp>
        <p:nvGrpSpPr>
          <p:cNvPr id="49" name="Group 48">
            <a:extLst>
              <a:ext uri="{FF2B5EF4-FFF2-40B4-BE49-F238E27FC236}">
                <a16:creationId xmlns:a16="http://schemas.microsoft.com/office/drawing/2014/main" id="{2C9A2B42-8659-2945-B6CA-2F65925B83AB}"/>
              </a:ext>
            </a:extLst>
          </p:cNvPr>
          <p:cNvGrpSpPr/>
          <p:nvPr/>
        </p:nvGrpSpPr>
        <p:grpSpPr>
          <a:xfrm>
            <a:off x="1556715" y="1183322"/>
            <a:ext cx="3050691" cy="2125678"/>
            <a:chOff x="586409" y="1749287"/>
            <a:chExt cx="4067587" cy="2834237"/>
          </a:xfrm>
        </p:grpSpPr>
        <p:sp>
          <p:nvSpPr>
            <p:cNvPr id="6" name="Double Bracket 5">
              <a:extLst>
                <a:ext uri="{FF2B5EF4-FFF2-40B4-BE49-F238E27FC236}">
                  <a16:creationId xmlns:a16="http://schemas.microsoft.com/office/drawing/2014/main" id="{E5D3D454-6654-BE48-BF1B-3148B8A1076C}"/>
                </a:ext>
              </a:extLst>
            </p:cNvPr>
            <p:cNvSpPr/>
            <p:nvPr/>
          </p:nvSpPr>
          <p:spPr>
            <a:xfrm>
              <a:off x="586409" y="1749287"/>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1" name="Double Bracket 10">
              <a:extLst>
                <a:ext uri="{FF2B5EF4-FFF2-40B4-BE49-F238E27FC236}">
                  <a16:creationId xmlns:a16="http://schemas.microsoft.com/office/drawing/2014/main" id="{1FA40DB9-ED2A-6849-9D54-4FBE924C1566}"/>
                </a:ext>
              </a:extLst>
            </p:cNvPr>
            <p:cNvSpPr/>
            <p:nvPr/>
          </p:nvSpPr>
          <p:spPr>
            <a:xfrm>
              <a:off x="586409" y="3609489"/>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2050" name="Picture 2" descr="Machine Learning Models Explained - AI Wiki">
              <a:extLst>
                <a:ext uri="{FF2B5EF4-FFF2-40B4-BE49-F238E27FC236}">
                  <a16:creationId xmlns:a16="http://schemas.microsoft.com/office/drawing/2014/main" id="{47FF30DB-429F-664C-B0B0-C5430E163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2315817" y="2763081"/>
              <a:ext cx="1103244" cy="121736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40984720-1706-5E4B-898F-1DD3247D3712}"/>
                </a:ext>
              </a:extLst>
            </p:cNvPr>
            <p:cNvCxnSpPr>
              <a:cxnSpLocks/>
            </p:cNvCxnSpPr>
            <p:nvPr/>
          </p:nvCxnSpPr>
          <p:spPr>
            <a:xfrm>
              <a:off x="3419061" y="3351885"/>
              <a:ext cx="2186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Double Bracket 13">
              <a:extLst>
                <a:ext uri="{FF2B5EF4-FFF2-40B4-BE49-F238E27FC236}">
                  <a16:creationId xmlns:a16="http://schemas.microsoft.com/office/drawing/2014/main" id="{EC35BCCB-CAEA-5645-97BC-6EFD5A96088B}"/>
                </a:ext>
              </a:extLst>
            </p:cNvPr>
            <p:cNvSpPr/>
            <p:nvPr/>
          </p:nvSpPr>
          <p:spPr>
            <a:xfrm>
              <a:off x="1625047" y="2373055"/>
              <a:ext cx="367748" cy="1734203"/>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21" name="Straight Arrow Connector 20">
              <a:extLst>
                <a:ext uri="{FF2B5EF4-FFF2-40B4-BE49-F238E27FC236}">
                  <a16:creationId xmlns:a16="http://schemas.microsoft.com/office/drawing/2014/main" id="{F7B02FDD-8571-E344-BD4D-A27ECB87BFF7}"/>
                </a:ext>
              </a:extLst>
            </p:cNvPr>
            <p:cNvCxnSpPr>
              <a:cxnSpLocks/>
            </p:cNvCxnSpPr>
            <p:nvPr/>
          </p:nvCxnSpPr>
          <p:spPr>
            <a:xfrm>
              <a:off x="1103244" y="2206487"/>
              <a:ext cx="357808" cy="288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18C8D0F-BA3D-2541-815A-54567107CE48}"/>
                </a:ext>
              </a:extLst>
            </p:cNvPr>
            <p:cNvCxnSpPr>
              <a:cxnSpLocks/>
            </p:cNvCxnSpPr>
            <p:nvPr/>
          </p:nvCxnSpPr>
          <p:spPr>
            <a:xfrm flipV="1">
              <a:off x="1098275" y="3707296"/>
              <a:ext cx="362777" cy="273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FE218E-00E8-304B-9414-8D472E634037}"/>
                </a:ext>
              </a:extLst>
            </p:cNvPr>
            <p:cNvSpPr txBox="1"/>
            <p:nvPr/>
          </p:nvSpPr>
          <p:spPr>
            <a:xfrm>
              <a:off x="3607841" y="3180047"/>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3" name="Straight Arrow Connector 32">
              <a:extLst>
                <a:ext uri="{FF2B5EF4-FFF2-40B4-BE49-F238E27FC236}">
                  <a16:creationId xmlns:a16="http://schemas.microsoft.com/office/drawing/2014/main" id="{63BC885B-755C-5048-94A0-5237B66C89A2}"/>
                </a:ext>
              </a:extLst>
            </p:cNvPr>
            <p:cNvCxnSpPr>
              <a:cxnSpLocks/>
            </p:cNvCxnSpPr>
            <p:nvPr/>
          </p:nvCxnSpPr>
          <p:spPr>
            <a:xfrm>
              <a:off x="2023946" y="3240156"/>
              <a:ext cx="3230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0A96B0A-099C-E742-9D95-FCD1C180FF0A}"/>
                </a:ext>
              </a:extLst>
            </p:cNvPr>
            <p:cNvSpPr txBox="1"/>
            <p:nvPr/>
          </p:nvSpPr>
          <p:spPr>
            <a:xfrm>
              <a:off x="1391600" y="1958653"/>
              <a:ext cx="1264693" cy="553997"/>
            </a:xfrm>
            <a:prstGeom prst="rect">
              <a:avLst/>
            </a:prstGeom>
            <a:noFill/>
          </p:spPr>
          <p:txBody>
            <a:bodyPr wrap="square" rtlCol="0">
              <a:spAutoFit/>
            </a:bodyPr>
            <a:lstStyle/>
            <a:p>
              <a:pPr defTabSz="342900"/>
              <a:r>
                <a:rPr lang="en-US" sz="1050" dirty="0">
                  <a:solidFill>
                    <a:prstClr val="black"/>
                  </a:solidFill>
                  <a:latin typeface="Calibri" panose="020F0502020204030204"/>
                </a:rPr>
                <a:t>concatenation</a:t>
              </a:r>
            </a:p>
          </p:txBody>
        </p:sp>
      </p:grpSp>
      <p:grpSp>
        <p:nvGrpSpPr>
          <p:cNvPr id="50" name="Group 49">
            <a:extLst>
              <a:ext uri="{FF2B5EF4-FFF2-40B4-BE49-F238E27FC236}">
                <a16:creationId xmlns:a16="http://schemas.microsoft.com/office/drawing/2014/main" id="{BC445C63-8885-3C45-BC8E-7746884C3760}"/>
              </a:ext>
            </a:extLst>
          </p:cNvPr>
          <p:cNvGrpSpPr/>
          <p:nvPr/>
        </p:nvGrpSpPr>
        <p:grpSpPr>
          <a:xfrm>
            <a:off x="4866445" y="969075"/>
            <a:ext cx="3006014" cy="2308175"/>
            <a:chOff x="4999382" y="1627621"/>
            <a:chExt cx="4008018" cy="3077567"/>
          </a:xfrm>
        </p:grpSpPr>
        <p:sp>
          <p:nvSpPr>
            <p:cNvPr id="12" name="Double Bracket 11">
              <a:extLst>
                <a:ext uri="{FF2B5EF4-FFF2-40B4-BE49-F238E27FC236}">
                  <a16:creationId xmlns:a16="http://schemas.microsoft.com/office/drawing/2014/main" id="{F8620A53-82E4-394F-A429-68EE3F0354EA}"/>
                </a:ext>
              </a:extLst>
            </p:cNvPr>
            <p:cNvSpPr/>
            <p:nvPr/>
          </p:nvSpPr>
          <p:spPr>
            <a:xfrm>
              <a:off x="4999382" y="1719470"/>
              <a:ext cx="367748" cy="974035"/>
            </a:xfrm>
            <a:prstGeom prst="bracketPair">
              <a:avLst/>
            </a:prstGeom>
            <a:solidFill>
              <a:schemeClr val="accent1">
                <a:lumMod val="40000"/>
                <a:lumOff val="6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sp>
          <p:nvSpPr>
            <p:cNvPr id="13" name="Double Bracket 12">
              <a:extLst>
                <a:ext uri="{FF2B5EF4-FFF2-40B4-BE49-F238E27FC236}">
                  <a16:creationId xmlns:a16="http://schemas.microsoft.com/office/drawing/2014/main" id="{F925CDC1-4D87-F341-98AC-AC04107F1503}"/>
                </a:ext>
              </a:extLst>
            </p:cNvPr>
            <p:cNvSpPr/>
            <p:nvPr/>
          </p:nvSpPr>
          <p:spPr>
            <a:xfrm>
              <a:off x="4999382" y="3579672"/>
              <a:ext cx="367748" cy="974035"/>
            </a:xfrm>
            <a:prstGeom prst="bracketPair">
              <a:avLst/>
            </a:prstGeom>
            <a:solidFill>
              <a:schemeClr val="accent5">
                <a:lumMod val="40000"/>
                <a:lumOff val="60000"/>
              </a:schemeClr>
            </a:solidFill>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pic>
          <p:nvPicPr>
            <p:cNvPr id="15" name="Picture 2" descr="Machine Learning Models Explained - AI Wiki">
              <a:extLst>
                <a:ext uri="{FF2B5EF4-FFF2-40B4-BE49-F238E27FC236}">
                  <a16:creationId xmlns:a16="http://schemas.microsoft.com/office/drawing/2014/main" id="{72F7011F-97C1-B549-A5A8-B5B19FCCDE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25546" y="1627621"/>
              <a:ext cx="1103244" cy="12173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chine Learning Models Explained - AI Wiki">
              <a:extLst>
                <a:ext uri="{FF2B5EF4-FFF2-40B4-BE49-F238E27FC236}">
                  <a16:creationId xmlns:a16="http://schemas.microsoft.com/office/drawing/2014/main" id="{F2AE42D0-CCAE-324C-9000-B0100C39FE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7" t="6232" r="54234" b="79855"/>
            <a:stretch/>
          </p:blipFill>
          <p:spPr bwMode="auto">
            <a:xfrm>
              <a:off x="5635486" y="3487823"/>
              <a:ext cx="1103244" cy="1217365"/>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510DDA2-19CF-A04E-8001-04EF401BA1F5}"/>
                </a:ext>
              </a:extLst>
            </p:cNvPr>
            <p:cNvSpPr txBox="1"/>
            <p:nvPr/>
          </p:nvSpPr>
          <p:spPr>
            <a:xfrm>
              <a:off x="7961245" y="2872269"/>
              <a:ext cx="1046155"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outcomes</a:t>
              </a:r>
            </a:p>
          </p:txBody>
        </p:sp>
        <p:cxnSp>
          <p:nvCxnSpPr>
            <p:cNvPr id="39" name="Straight Arrow Connector 38">
              <a:extLst>
                <a:ext uri="{FF2B5EF4-FFF2-40B4-BE49-F238E27FC236}">
                  <a16:creationId xmlns:a16="http://schemas.microsoft.com/office/drawing/2014/main" id="{660B431E-8C71-F64D-AEFB-206F384E0287}"/>
                </a:ext>
              </a:extLst>
            </p:cNvPr>
            <p:cNvCxnSpPr>
              <a:cxnSpLocks/>
            </p:cNvCxnSpPr>
            <p:nvPr/>
          </p:nvCxnSpPr>
          <p:spPr>
            <a:xfrm>
              <a:off x="6738730" y="2127925"/>
              <a:ext cx="337931" cy="3667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156242-3B1C-FB4F-A4FA-217F6C152E5D}"/>
                </a:ext>
              </a:extLst>
            </p:cNvPr>
            <p:cNvCxnSpPr>
              <a:cxnSpLocks/>
            </p:cNvCxnSpPr>
            <p:nvPr/>
          </p:nvCxnSpPr>
          <p:spPr>
            <a:xfrm flipV="1">
              <a:off x="6802093" y="3609489"/>
              <a:ext cx="274568" cy="400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Double Bracket 39">
              <a:extLst>
                <a:ext uri="{FF2B5EF4-FFF2-40B4-BE49-F238E27FC236}">
                  <a16:creationId xmlns:a16="http://schemas.microsoft.com/office/drawing/2014/main" id="{1A4F0488-40A3-E34E-A7C9-630337F69826}"/>
                </a:ext>
              </a:extLst>
            </p:cNvPr>
            <p:cNvSpPr/>
            <p:nvPr/>
          </p:nvSpPr>
          <p:spPr>
            <a:xfrm>
              <a:off x="7181023" y="2581778"/>
              <a:ext cx="337930" cy="91598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en-US" sz="1350">
                <a:solidFill>
                  <a:prstClr val="black"/>
                </a:solidFill>
                <a:latin typeface="Calibri" panose="020F0502020204030204"/>
              </a:endParaRPr>
            </a:p>
          </p:txBody>
        </p:sp>
        <p:cxnSp>
          <p:nvCxnSpPr>
            <p:cNvPr id="47" name="Straight Arrow Connector 46">
              <a:extLst>
                <a:ext uri="{FF2B5EF4-FFF2-40B4-BE49-F238E27FC236}">
                  <a16:creationId xmlns:a16="http://schemas.microsoft.com/office/drawing/2014/main" id="{AFB3294E-B0F8-8D4B-9212-9D86D506506E}"/>
                </a:ext>
              </a:extLst>
            </p:cNvPr>
            <p:cNvCxnSpPr/>
            <p:nvPr/>
          </p:nvCxnSpPr>
          <p:spPr>
            <a:xfrm>
              <a:off x="7623313" y="3039770"/>
              <a:ext cx="3379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4D145F4E-D0D5-424A-92D1-F0F48465EB6D}"/>
              </a:ext>
            </a:extLst>
          </p:cNvPr>
          <p:cNvSpPr txBox="1"/>
          <p:nvPr/>
        </p:nvSpPr>
        <p:spPr>
          <a:xfrm>
            <a:off x="1705601" y="3586162"/>
            <a:ext cx="5294451" cy="1131079"/>
          </a:xfrm>
          <a:prstGeom prst="rect">
            <a:avLst/>
          </a:prstGeom>
          <a:noFill/>
          <a:ln w="15875">
            <a:solidFill>
              <a:srgbClr val="FF0000"/>
            </a:solidFill>
          </a:ln>
        </p:spPr>
        <p:txBody>
          <a:bodyPr wrap="square" rtlCol="0">
            <a:spAutoFit/>
          </a:bodyPr>
          <a:lstStyle/>
          <a:p>
            <a:pPr defTabSz="342900"/>
            <a:r>
              <a:rPr lang="en-US" sz="1350" b="1" dirty="0">
                <a:solidFill>
                  <a:prstClr val="black"/>
                </a:solidFill>
                <a:latin typeface="Calibri" panose="020F0502020204030204"/>
              </a:rPr>
              <a:t>Limitations:</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Complexity grows with increasing number of concatenated features</a:t>
            </a:r>
          </a:p>
          <a:p>
            <a:pPr marL="214313" indent="-214313" defTabSz="342900">
              <a:buFont typeface="Arial" panose="020B0604020202020204" pitchFamily="34" charset="0"/>
              <a:buChar char="•"/>
            </a:pPr>
            <a:r>
              <a:rPr lang="en-US" sz="1350" dirty="0">
                <a:solidFill>
                  <a:prstClr val="black"/>
                </a:solidFill>
                <a:latin typeface="Calibri" panose="020F0502020204030204"/>
              </a:rPr>
              <a:t>Learning and fusing representations at scales</a:t>
            </a:r>
          </a:p>
          <a:p>
            <a:pPr marL="214313" indent="-214313" defTabSz="342900">
              <a:buFont typeface="Arial" panose="020B0604020202020204" pitchFamily="34" charset="0"/>
              <a:buChar char="•"/>
            </a:pPr>
            <a:r>
              <a:rPr lang="en-US" sz="1350" dirty="0">
                <a:solidFill>
                  <a:prstClr val="black"/>
                </a:solidFill>
                <a:latin typeface="Calibri" panose="020F0502020204030204"/>
              </a:rPr>
              <a:t>Exploiting correlations/inter-dependence within modality features</a:t>
            </a:r>
          </a:p>
        </p:txBody>
      </p:sp>
    </p:spTree>
    <p:extLst>
      <p:ext uri="{BB962C8B-B14F-4D97-AF65-F5344CB8AC3E}">
        <p14:creationId xmlns:p14="http://schemas.microsoft.com/office/powerpoint/2010/main" val="1627673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44CA-9CDE-6644-836F-D215EE86D2A1}"/>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Graph Based Representation Learning</a:t>
            </a:r>
          </a:p>
        </p:txBody>
      </p:sp>
      <p:cxnSp>
        <p:nvCxnSpPr>
          <p:cNvPr id="3" name="Straight Connector 2">
            <a:extLst>
              <a:ext uri="{FF2B5EF4-FFF2-40B4-BE49-F238E27FC236}">
                <a16:creationId xmlns:a16="http://schemas.microsoft.com/office/drawing/2014/main" id="{95FC2F66-4046-9F4F-A4C7-74709DD2C594}"/>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A Tale of Two Convolutions: Differing Design Paradigms for Graph Neural  Networks | by Cody Marie Wild | Towards Data Science">
            <a:extLst>
              <a:ext uri="{FF2B5EF4-FFF2-40B4-BE49-F238E27FC236}">
                <a16:creationId xmlns:a16="http://schemas.microsoft.com/office/drawing/2014/main" id="{BD0C0687-D982-CD4B-856E-A2F065007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4453" y="1620515"/>
            <a:ext cx="2568737" cy="14337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6E311CA-CB8C-EB4B-9F8F-801FE23E4FF6}"/>
              </a:ext>
            </a:extLst>
          </p:cNvPr>
          <p:cNvSpPr txBox="1"/>
          <p:nvPr/>
        </p:nvSpPr>
        <p:spPr>
          <a:xfrm>
            <a:off x="3601071" y="3805342"/>
            <a:ext cx="4176299" cy="715581"/>
          </a:xfrm>
          <a:prstGeom prst="rect">
            <a:avLst/>
          </a:prstGeom>
          <a:noFill/>
          <a:ln w="19050">
            <a:solidFill>
              <a:srgbClr val="C00000"/>
            </a:solidFill>
          </a:ln>
        </p:spPr>
        <p:txBody>
          <a:bodyPr wrap="square" rtlCol="0">
            <a:spAutoFit/>
          </a:bodyPr>
          <a:lstStyle/>
          <a:p>
            <a:pPr marL="214313" indent="-214313" defTabSz="342900">
              <a:buFont typeface="Arial" panose="020B0604020202020204" pitchFamily="34" charset="0"/>
              <a:buChar char="•"/>
            </a:pPr>
            <a:r>
              <a:rPr lang="en-US" sz="1350" dirty="0">
                <a:solidFill>
                  <a:prstClr val="black"/>
                </a:solidFill>
                <a:latin typeface="Calibri" panose="020F0502020204030204"/>
              </a:rPr>
              <a:t>Do not require spatial contiguity/</a:t>
            </a:r>
            <a:r>
              <a:rPr lang="en-US" sz="1350" dirty="0" err="1">
                <a:solidFill>
                  <a:prstClr val="black"/>
                </a:solidFill>
                <a:latin typeface="Calibri" panose="020F0502020204030204"/>
              </a:rPr>
              <a:t>organisation</a:t>
            </a:r>
            <a:r>
              <a:rPr lang="en-US" sz="1350" dirty="0">
                <a:solidFill>
                  <a:prstClr val="black"/>
                </a:solidFill>
                <a:latin typeface="Calibri" panose="020F0502020204030204"/>
              </a:rPr>
              <a:t> of nodes</a:t>
            </a:r>
          </a:p>
          <a:p>
            <a:pPr marL="214313" indent="-214313" defTabSz="342900">
              <a:buFont typeface="Arial" panose="020B0604020202020204" pitchFamily="34" charset="0"/>
              <a:buChar char="•"/>
            </a:pPr>
            <a:r>
              <a:rPr lang="en-US" sz="1350" dirty="0">
                <a:solidFill>
                  <a:prstClr val="black"/>
                </a:solidFill>
                <a:latin typeface="Calibri" panose="020F0502020204030204"/>
              </a:rPr>
              <a:t>Can represent data at arbitrary scales</a:t>
            </a:r>
          </a:p>
        </p:txBody>
      </p:sp>
      <p:sp>
        <p:nvSpPr>
          <p:cNvPr id="4" name="TextBox 3">
            <a:extLst>
              <a:ext uri="{FF2B5EF4-FFF2-40B4-BE49-F238E27FC236}">
                <a16:creationId xmlns:a16="http://schemas.microsoft.com/office/drawing/2014/main" id="{81F159B6-79C1-7846-936F-132F954C4222}"/>
              </a:ext>
            </a:extLst>
          </p:cNvPr>
          <p:cNvSpPr txBox="1"/>
          <p:nvPr/>
        </p:nvSpPr>
        <p:spPr>
          <a:xfrm>
            <a:off x="4147103" y="1378142"/>
            <a:ext cx="3725356" cy="507831"/>
          </a:xfrm>
          <a:prstGeom prst="rect">
            <a:avLst/>
          </a:prstGeom>
          <a:noFill/>
        </p:spPr>
        <p:txBody>
          <a:bodyPr wrap="square" rtlCol="0">
            <a:spAutoFit/>
          </a:bodyPr>
          <a:lstStyle/>
          <a:p>
            <a:pPr defTabSz="342900"/>
            <a:r>
              <a:rPr lang="en-US" sz="1350" b="1" dirty="0">
                <a:solidFill>
                  <a:prstClr val="black"/>
                </a:solidFill>
                <a:latin typeface="Calibri" panose="020F0502020204030204"/>
              </a:rPr>
              <a:t>Nodes: </a:t>
            </a:r>
            <a:r>
              <a:rPr lang="en-US" sz="1350" dirty="0">
                <a:solidFill>
                  <a:prstClr val="black"/>
                </a:solidFill>
                <a:latin typeface="Calibri" panose="020F0502020204030204"/>
              </a:rPr>
              <a:t> Features/ Entities</a:t>
            </a:r>
          </a:p>
          <a:p>
            <a:pPr defTabSz="342900"/>
            <a:r>
              <a:rPr lang="en-US" sz="1350" b="1" dirty="0">
                <a:solidFill>
                  <a:prstClr val="black"/>
                </a:solidFill>
                <a:latin typeface="Calibri" panose="020F0502020204030204"/>
              </a:rPr>
              <a:t>Edges:  </a:t>
            </a:r>
            <a:r>
              <a:rPr lang="en-US" sz="1350" dirty="0">
                <a:solidFill>
                  <a:prstClr val="black"/>
                </a:solidFill>
                <a:latin typeface="Calibri" panose="020F0502020204030204"/>
              </a:rPr>
              <a:t>Capture dependence within features </a:t>
            </a:r>
            <a:endParaRPr lang="en-US" sz="1350" b="1" dirty="0">
              <a:solidFill>
                <a:prstClr val="black"/>
              </a:solidFill>
              <a:latin typeface="Calibri" panose="020F0502020204030204"/>
            </a:endParaRPr>
          </a:p>
        </p:txBody>
      </p:sp>
      <p:sp>
        <p:nvSpPr>
          <p:cNvPr id="8" name="TextBox 7">
            <a:extLst>
              <a:ext uri="{FF2B5EF4-FFF2-40B4-BE49-F238E27FC236}">
                <a16:creationId xmlns:a16="http://schemas.microsoft.com/office/drawing/2014/main" id="{314E5FBB-76A6-2E48-92C9-7A0F77A6BCF3}"/>
              </a:ext>
            </a:extLst>
          </p:cNvPr>
          <p:cNvSpPr txBox="1"/>
          <p:nvPr/>
        </p:nvSpPr>
        <p:spPr>
          <a:xfrm>
            <a:off x="4147103" y="2329375"/>
            <a:ext cx="1468506" cy="300082"/>
          </a:xfrm>
          <a:prstGeom prst="rect">
            <a:avLst/>
          </a:prstGeom>
          <a:noFill/>
        </p:spPr>
        <p:txBody>
          <a:bodyPr wrap="square" rtlCol="0">
            <a:spAutoFit/>
          </a:bodyPr>
          <a:lstStyle/>
          <a:p>
            <a:pPr defTabSz="342900"/>
            <a:r>
              <a:rPr lang="en-US" sz="1350" b="1" dirty="0">
                <a:solidFill>
                  <a:prstClr val="black"/>
                </a:solidFill>
                <a:latin typeface="Calibri" panose="020F0502020204030204"/>
              </a:rPr>
              <a:t>Adjacency Matrix: </a:t>
            </a:r>
          </a:p>
        </p:txBody>
      </p:sp>
      <p:pic>
        <p:nvPicPr>
          <p:cNvPr id="5" name="Picture 4">
            <a:extLst>
              <a:ext uri="{FF2B5EF4-FFF2-40B4-BE49-F238E27FC236}">
                <a16:creationId xmlns:a16="http://schemas.microsoft.com/office/drawing/2014/main" id="{A111203E-8E53-7348-814D-879D78D8D995}"/>
              </a:ext>
            </a:extLst>
          </p:cNvPr>
          <p:cNvPicPr>
            <a:picLocks noChangeAspect="1"/>
          </p:cNvPicPr>
          <p:nvPr/>
        </p:nvPicPr>
        <p:blipFill rotWithShape="1">
          <a:blip r:embed="rId4"/>
          <a:srcRect r="36319" b="9820"/>
          <a:stretch/>
        </p:blipFill>
        <p:spPr>
          <a:xfrm>
            <a:off x="5168349" y="2918753"/>
            <a:ext cx="2273576" cy="229976"/>
          </a:xfrm>
          <a:prstGeom prst="rect">
            <a:avLst/>
          </a:prstGeom>
        </p:spPr>
      </p:pic>
      <p:pic>
        <p:nvPicPr>
          <p:cNvPr id="10" name="Picture 9">
            <a:extLst>
              <a:ext uri="{FF2B5EF4-FFF2-40B4-BE49-F238E27FC236}">
                <a16:creationId xmlns:a16="http://schemas.microsoft.com/office/drawing/2014/main" id="{C94C147B-C793-7249-85FC-16B2A8EE641B}"/>
              </a:ext>
            </a:extLst>
          </p:cNvPr>
          <p:cNvPicPr>
            <a:picLocks noChangeAspect="1"/>
          </p:cNvPicPr>
          <p:nvPr/>
        </p:nvPicPr>
        <p:blipFill rotWithShape="1">
          <a:blip r:embed="rId4"/>
          <a:srcRect l="66071" r="-1172" b="9819"/>
          <a:stretch/>
        </p:blipFill>
        <p:spPr>
          <a:xfrm>
            <a:off x="6226867" y="3176536"/>
            <a:ext cx="1364145" cy="250334"/>
          </a:xfrm>
          <a:prstGeom prst="rect">
            <a:avLst/>
          </a:prstGeom>
        </p:spPr>
      </p:pic>
      <p:pic>
        <p:nvPicPr>
          <p:cNvPr id="7" name="Picture 6">
            <a:extLst>
              <a:ext uri="{FF2B5EF4-FFF2-40B4-BE49-F238E27FC236}">
                <a16:creationId xmlns:a16="http://schemas.microsoft.com/office/drawing/2014/main" id="{080ACA40-BCE8-7A47-B0A8-C998158BFE5C}"/>
              </a:ext>
            </a:extLst>
          </p:cNvPr>
          <p:cNvPicPr>
            <a:picLocks noChangeAspect="1"/>
          </p:cNvPicPr>
          <p:nvPr/>
        </p:nvPicPr>
        <p:blipFill rotWithShape="1">
          <a:blip r:embed="rId5"/>
          <a:srcRect t="36270"/>
          <a:stretch/>
        </p:blipFill>
        <p:spPr>
          <a:xfrm>
            <a:off x="4184374" y="1031182"/>
            <a:ext cx="1877462" cy="253535"/>
          </a:xfrm>
          <a:prstGeom prst="rect">
            <a:avLst/>
          </a:prstGeom>
        </p:spPr>
      </p:pic>
      <p:pic>
        <p:nvPicPr>
          <p:cNvPr id="9" name="Picture 8">
            <a:extLst>
              <a:ext uri="{FF2B5EF4-FFF2-40B4-BE49-F238E27FC236}">
                <a16:creationId xmlns:a16="http://schemas.microsoft.com/office/drawing/2014/main" id="{7EF84B35-71BE-9F4E-AA2E-EC7141B11815}"/>
              </a:ext>
            </a:extLst>
          </p:cNvPr>
          <p:cNvPicPr>
            <a:picLocks noChangeAspect="1"/>
          </p:cNvPicPr>
          <p:nvPr/>
        </p:nvPicPr>
        <p:blipFill rotWithShape="1">
          <a:blip r:embed="rId6"/>
          <a:srcRect t="4445"/>
          <a:stretch/>
        </p:blipFill>
        <p:spPr>
          <a:xfrm>
            <a:off x="5766147" y="2351279"/>
            <a:ext cx="921440" cy="229976"/>
          </a:xfrm>
          <a:prstGeom prst="rect">
            <a:avLst/>
          </a:prstGeom>
        </p:spPr>
      </p:pic>
    </p:spTree>
    <p:extLst>
      <p:ext uri="{BB962C8B-B14F-4D97-AF65-F5344CB8AC3E}">
        <p14:creationId xmlns:p14="http://schemas.microsoft.com/office/powerpoint/2010/main" val="136214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1DE76-5CC7-134D-ABBF-873808AE4A59}"/>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Graph Neural Networks</a:t>
            </a:r>
          </a:p>
        </p:txBody>
      </p:sp>
      <p:cxnSp>
        <p:nvCxnSpPr>
          <p:cNvPr id="3" name="Straight Connector 2">
            <a:extLst>
              <a:ext uri="{FF2B5EF4-FFF2-40B4-BE49-F238E27FC236}">
                <a16:creationId xmlns:a16="http://schemas.microsoft.com/office/drawing/2014/main" id="{A257024C-CF53-5C49-A5DC-D5B24B6D9901}"/>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124" name="Picture 4" descr="Graph Convolutional Networks | Thomas Kipf | University of Amsterdam">
            <a:extLst>
              <a:ext uri="{FF2B5EF4-FFF2-40B4-BE49-F238E27FC236}">
                <a16:creationId xmlns:a16="http://schemas.microsoft.com/office/drawing/2014/main" id="{33247CCC-9034-B947-A049-B6C892A9E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06" r="18931"/>
          <a:stretch/>
        </p:blipFill>
        <p:spPr bwMode="auto">
          <a:xfrm>
            <a:off x="2192937" y="1144844"/>
            <a:ext cx="2474097" cy="20474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 up of a logo&#10;&#10;Description automatically generated">
            <a:extLst>
              <a:ext uri="{FF2B5EF4-FFF2-40B4-BE49-F238E27FC236}">
                <a16:creationId xmlns:a16="http://schemas.microsoft.com/office/drawing/2014/main" id="{B507E59D-A17F-9443-AE5C-D30692B4FE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563" y="1144844"/>
            <a:ext cx="1451324" cy="1802720"/>
          </a:xfrm>
          <a:prstGeom prst="rect">
            <a:avLst/>
          </a:prstGeom>
        </p:spPr>
      </p:pic>
      <p:sp>
        <p:nvSpPr>
          <p:cNvPr id="4" name="TextBox 3">
            <a:extLst>
              <a:ext uri="{FF2B5EF4-FFF2-40B4-BE49-F238E27FC236}">
                <a16:creationId xmlns:a16="http://schemas.microsoft.com/office/drawing/2014/main" id="{D39E4529-3FAD-B249-A999-0CC5574B56E0}"/>
              </a:ext>
            </a:extLst>
          </p:cNvPr>
          <p:cNvSpPr txBox="1"/>
          <p:nvPr/>
        </p:nvSpPr>
        <p:spPr>
          <a:xfrm>
            <a:off x="1238055" y="1578886"/>
            <a:ext cx="1177787" cy="253916"/>
          </a:xfrm>
          <a:prstGeom prst="rect">
            <a:avLst/>
          </a:prstGeom>
          <a:noFill/>
        </p:spPr>
        <p:txBody>
          <a:bodyPr wrap="square" rtlCol="0">
            <a:spAutoFit/>
          </a:bodyPr>
          <a:lstStyle/>
          <a:p>
            <a:pPr defTabSz="342900"/>
            <a:r>
              <a:rPr lang="en-US" sz="1050" b="1" dirty="0">
                <a:solidFill>
                  <a:srgbClr val="1CADE4">
                    <a:lumMod val="50000"/>
                  </a:srgbClr>
                </a:solidFill>
                <a:latin typeface="Calibri" panose="020F0502020204030204"/>
              </a:rPr>
              <a:t>Graph signal</a:t>
            </a:r>
          </a:p>
        </p:txBody>
      </p:sp>
      <p:sp>
        <p:nvSpPr>
          <p:cNvPr id="8" name="TextBox 7">
            <a:extLst>
              <a:ext uri="{FF2B5EF4-FFF2-40B4-BE49-F238E27FC236}">
                <a16:creationId xmlns:a16="http://schemas.microsoft.com/office/drawing/2014/main" id="{C2AB8ED6-F34C-DC48-BD2C-BF373F342778}"/>
              </a:ext>
            </a:extLst>
          </p:cNvPr>
          <p:cNvSpPr txBox="1"/>
          <p:nvPr/>
        </p:nvSpPr>
        <p:spPr>
          <a:xfrm>
            <a:off x="1176441" y="2532645"/>
            <a:ext cx="1177787" cy="253916"/>
          </a:xfrm>
          <a:prstGeom prst="rect">
            <a:avLst/>
          </a:prstGeom>
          <a:noFill/>
        </p:spPr>
        <p:txBody>
          <a:bodyPr wrap="square" rtlCol="0">
            <a:spAutoFit/>
          </a:bodyPr>
          <a:lstStyle/>
          <a:p>
            <a:pPr defTabSz="342900"/>
            <a:r>
              <a:rPr lang="en-US" sz="1050" b="1" dirty="0">
                <a:solidFill>
                  <a:srgbClr val="C00000"/>
                </a:solidFill>
                <a:latin typeface="Calibri" panose="020F0502020204030204"/>
              </a:rPr>
              <a:t>Graph topology</a:t>
            </a:r>
          </a:p>
        </p:txBody>
      </p:sp>
      <p:sp>
        <p:nvSpPr>
          <p:cNvPr id="9" name="TextBox 8">
            <a:extLst>
              <a:ext uri="{FF2B5EF4-FFF2-40B4-BE49-F238E27FC236}">
                <a16:creationId xmlns:a16="http://schemas.microsoft.com/office/drawing/2014/main" id="{3E089654-4898-5D47-9C53-E4E27BC96DA9}"/>
              </a:ext>
            </a:extLst>
          </p:cNvPr>
          <p:cNvSpPr txBox="1"/>
          <p:nvPr/>
        </p:nvSpPr>
        <p:spPr>
          <a:xfrm>
            <a:off x="1694622" y="3598788"/>
            <a:ext cx="4524789" cy="461665"/>
          </a:xfrm>
          <a:prstGeom prst="rect">
            <a:avLst/>
          </a:prstGeom>
          <a:noFill/>
        </p:spPr>
        <p:txBody>
          <a:bodyPr wrap="square" rtlCol="0">
            <a:spAutoFit/>
          </a:bodyPr>
          <a:lstStyle/>
          <a:p>
            <a:pPr defTabSz="342900"/>
            <a:r>
              <a:rPr lang="en-US" sz="1200" b="1" dirty="0">
                <a:solidFill>
                  <a:prstClr val="black">
                    <a:lumMod val="95000"/>
                    <a:lumOff val="5000"/>
                  </a:prstClr>
                </a:solidFill>
                <a:latin typeface="Calibri" panose="020F0502020204030204"/>
              </a:rPr>
              <a:t>Graph topology: </a:t>
            </a:r>
            <a:r>
              <a:rPr lang="en-US" sz="1200" dirty="0">
                <a:solidFill>
                  <a:prstClr val="black">
                    <a:lumMod val="95000"/>
                    <a:lumOff val="5000"/>
                  </a:prstClr>
                </a:solidFill>
                <a:latin typeface="Calibri" panose="020F0502020204030204"/>
              </a:rPr>
              <a:t>Intrinsic connectivity in the graph</a:t>
            </a:r>
          </a:p>
          <a:p>
            <a:pPr defTabSz="342900"/>
            <a:r>
              <a:rPr lang="en-US" sz="1200" b="1" dirty="0">
                <a:solidFill>
                  <a:prstClr val="black">
                    <a:lumMod val="95000"/>
                    <a:lumOff val="5000"/>
                  </a:prstClr>
                </a:solidFill>
                <a:latin typeface="Calibri" panose="020F0502020204030204"/>
              </a:rPr>
              <a:t>Graph signal:</a:t>
            </a:r>
            <a:r>
              <a:rPr lang="en-US" sz="1200" dirty="0">
                <a:solidFill>
                  <a:prstClr val="black">
                    <a:lumMod val="95000"/>
                    <a:lumOff val="5000"/>
                  </a:prstClr>
                </a:solidFill>
                <a:latin typeface="Calibri" panose="020F0502020204030204"/>
              </a:rPr>
              <a:t> Node/edge attributes for propagation</a:t>
            </a:r>
          </a:p>
        </p:txBody>
      </p:sp>
      <p:sp>
        <p:nvSpPr>
          <p:cNvPr id="10" name="TextBox 9">
            <a:extLst>
              <a:ext uri="{FF2B5EF4-FFF2-40B4-BE49-F238E27FC236}">
                <a16:creationId xmlns:a16="http://schemas.microsoft.com/office/drawing/2014/main" id="{3EA13E3F-E783-AD49-B2D5-7949FE016B38}"/>
              </a:ext>
            </a:extLst>
          </p:cNvPr>
          <p:cNvSpPr txBox="1"/>
          <p:nvPr/>
        </p:nvSpPr>
        <p:spPr>
          <a:xfrm>
            <a:off x="4168425" y="2367623"/>
            <a:ext cx="1045669" cy="253916"/>
          </a:xfrm>
          <a:prstGeom prst="rect">
            <a:avLst/>
          </a:prstGeom>
          <a:noFill/>
        </p:spPr>
        <p:txBody>
          <a:bodyPr wrap="square" rtlCol="0">
            <a:spAutoFit/>
          </a:bodyPr>
          <a:lstStyle/>
          <a:p>
            <a:pPr defTabSz="342900"/>
            <a:r>
              <a:rPr lang="en-US" sz="1050" b="1" dirty="0">
                <a:solidFill>
                  <a:prstClr val="black">
                    <a:lumMod val="95000"/>
                    <a:lumOff val="5000"/>
                  </a:prstClr>
                </a:solidFill>
                <a:latin typeface="Calibri" panose="020F0502020204030204"/>
              </a:rPr>
              <a:t>Output</a:t>
            </a:r>
          </a:p>
        </p:txBody>
      </p:sp>
      <p:sp>
        <p:nvSpPr>
          <p:cNvPr id="12" name="TextBox 11">
            <a:extLst>
              <a:ext uri="{FF2B5EF4-FFF2-40B4-BE49-F238E27FC236}">
                <a16:creationId xmlns:a16="http://schemas.microsoft.com/office/drawing/2014/main" id="{44C48DC7-C527-F04B-B200-F40EB2714F3F}"/>
              </a:ext>
            </a:extLst>
          </p:cNvPr>
          <p:cNvSpPr txBox="1"/>
          <p:nvPr/>
        </p:nvSpPr>
        <p:spPr>
          <a:xfrm>
            <a:off x="1496690" y="4267147"/>
            <a:ext cx="6254198" cy="276999"/>
          </a:xfrm>
          <a:prstGeom prst="rect">
            <a:avLst/>
          </a:prstGeom>
          <a:noFill/>
          <a:ln w="15875">
            <a:solidFill>
              <a:srgbClr val="C00000"/>
            </a:solidFill>
          </a:ln>
        </p:spPr>
        <p:txBody>
          <a:bodyPr wrap="square" rtlCol="0">
            <a:spAutoFit/>
          </a:bodyPr>
          <a:lstStyle/>
          <a:p>
            <a:pPr defTabSz="342900"/>
            <a:r>
              <a:rPr lang="en-US" sz="1200" b="1" dirty="0">
                <a:solidFill>
                  <a:prstClr val="black">
                    <a:lumMod val="95000"/>
                    <a:lumOff val="5000"/>
                  </a:prstClr>
                </a:solidFill>
                <a:latin typeface="Calibri" panose="020F0502020204030204"/>
              </a:rPr>
              <a:t>Message Passing: </a:t>
            </a:r>
            <a:r>
              <a:rPr lang="en-US" sz="1200" dirty="0">
                <a:solidFill>
                  <a:prstClr val="black">
                    <a:lumMod val="95000"/>
                    <a:lumOff val="5000"/>
                  </a:prstClr>
                </a:solidFill>
                <a:latin typeface="Calibri" panose="020F0502020204030204"/>
              </a:rPr>
              <a:t>Tracking the information flow within the graph based on local </a:t>
            </a:r>
            <a:r>
              <a:rPr lang="en-US" sz="1200" dirty="0" err="1">
                <a:solidFill>
                  <a:prstClr val="black">
                    <a:lumMod val="95000"/>
                    <a:lumOff val="5000"/>
                  </a:prstClr>
                </a:solidFill>
                <a:latin typeface="Calibri" panose="020F0502020204030204"/>
              </a:rPr>
              <a:t>neighbourhoods</a:t>
            </a:r>
            <a:endParaRPr lang="en-US" sz="1200" dirty="0">
              <a:solidFill>
                <a:prstClr val="black">
                  <a:lumMod val="95000"/>
                  <a:lumOff val="5000"/>
                </a:prstClr>
              </a:solidFill>
              <a:latin typeface="Calibri" panose="020F0502020204030204"/>
            </a:endParaRPr>
          </a:p>
        </p:txBody>
      </p:sp>
      <p:grpSp>
        <p:nvGrpSpPr>
          <p:cNvPr id="7" name="Group 6">
            <a:extLst>
              <a:ext uri="{FF2B5EF4-FFF2-40B4-BE49-F238E27FC236}">
                <a16:creationId xmlns:a16="http://schemas.microsoft.com/office/drawing/2014/main" id="{349FB52D-5E69-407C-6314-D398DCBFBE45}"/>
              </a:ext>
            </a:extLst>
          </p:cNvPr>
          <p:cNvGrpSpPr/>
          <p:nvPr/>
        </p:nvGrpSpPr>
        <p:grpSpPr>
          <a:xfrm>
            <a:off x="4715485" y="1161268"/>
            <a:ext cx="3148103" cy="1842012"/>
            <a:chOff x="4572000" y="1477623"/>
            <a:chExt cx="4197471" cy="2456015"/>
          </a:xfrm>
        </p:grpSpPr>
        <p:sp>
          <p:nvSpPr>
            <p:cNvPr id="11" name="TextBox 10">
              <a:extLst>
                <a:ext uri="{FF2B5EF4-FFF2-40B4-BE49-F238E27FC236}">
                  <a16:creationId xmlns:a16="http://schemas.microsoft.com/office/drawing/2014/main" id="{700F2B93-AC34-AF5F-465F-2934893FAB60}"/>
                </a:ext>
              </a:extLst>
            </p:cNvPr>
            <p:cNvSpPr txBox="1"/>
            <p:nvPr/>
          </p:nvSpPr>
          <p:spPr>
            <a:xfrm>
              <a:off x="4658203" y="1858635"/>
              <a:ext cx="4111268" cy="400109"/>
            </a:xfrm>
            <a:prstGeom prst="rect">
              <a:avLst/>
            </a:prstGeom>
            <a:noFill/>
            <a:ln w="22225">
              <a:solidFill>
                <a:schemeClr val="tx1"/>
              </a:solidFill>
            </a:ln>
          </p:spPr>
          <p:txBody>
            <a:bodyPr wrap="square" rtlCol="0">
              <a:spAutoFit/>
            </a:bodyPr>
            <a:lstStyle/>
            <a:p>
              <a:pPr defTabSz="342900"/>
              <a:endParaRPr lang="en-US" sz="1350" dirty="0">
                <a:solidFill>
                  <a:prstClr val="black"/>
                </a:solidFill>
                <a:latin typeface="Calibri" panose="020F0502020204030204"/>
              </a:endParaRPr>
            </a:p>
          </p:txBody>
        </p:sp>
        <p:pic>
          <p:nvPicPr>
            <p:cNvPr id="13" name="Picture 12">
              <a:extLst>
                <a:ext uri="{FF2B5EF4-FFF2-40B4-BE49-F238E27FC236}">
                  <a16:creationId xmlns:a16="http://schemas.microsoft.com/office/drawing/2014/main" id="{471AAF1A-82AF-7673-25D1-520BFD157E62}"/>
                </a:ext>
              </a:extLst>
            </p:cNvPr>
            <p:cNvPicPr>
              <a:picLocks noChangeAspect="1"/>
            </p:cNvPicPr>
            <p:nvPr/>
          </p:nvPicPr>
          <p:blipFill>
            <a:blip r:embed="rId5"/>
            <a:stretch>
              <a:fillRect/>
            </a:stretch>
          </p:blipFill>
          <p:spPr>
            <a:xfrm>
              <a:off x="4890054" y="2178964"/>
              <a:ext cx="3462346" cy="730495"/>
            </a:xfrm>
            <a:prstGeom prst="rect">
              <a:avLst/>
            </a:prstGeom>
          </p:spPr>
        </p:pic>
        <p:sp>
          <p:nvSpPr>
            <p:cNvPr id="14" name="TextBox 13">
              <a:extLst>
                <a:ext uri="{FF2B5EF4-FFF2-40B4-BE49-F238E27FC236}">
                  <a16:creationId xmlns:a16="http://schemas.microsoft.com/office/drawing/2014/main" id="{FDC1BD7E-42EA-62CC-2E4A-43460E476043}"/>
                </a:ext>
              </a:extLst>
            </p:cNvPr>
            <p:cNvSpPr txBox="1"/>
            <p:nvPr/>
          </p:nvSpPr>
          <p:spPr>
            <a:xfrm>
              <a:off x="4572000" y="1477623"/>
              <a:ext cx="2932042" cy="400109"/>
            </a:xfrm>
            <a:prstGeom prst="rect">
              <a:avLst/>
            </a:prstGeom>
            <a:noFill/>
          </p:spPr>
          <p:txBody>
            <a:bodyPr wrap="square" rtlCol="0">
              <a:spAutoFit/>
            </a:bodyPr>
            <a:lstStyle/>
            <a:p>
              <a:pPr defTabSz="342900"/>
              <a:r>
                <a:rPr lang="en-US" sz="1350" b="1" dirty="0">
                  <a:solidFill>
                    <a:prstClr val="black"/>
                  </a:solidFill>
                  <a:latin typeface="Calibri" panose="020F0502020204030204"/>
                </a:rPr>
                <a:t>Basic Message Passing</a:t>
              </a:r>
            </a:p>
          </p:txBody>
        </p:sp>
        <p:sp>
          <p:nvSpPr>
            <p:cNvPr id="15" name="TextBox 14">
              <a:extLst>
                <a:ext uri="{FF2B5EF4-FFF2-40B4-BE49-F238E27FC236}">
                  <a16:creationId xmlns:a16="http://schemas.microsoft.com/office/drawing/2014/main" id="{21DE810A-EE85-2805-EBD4-CD42AD491C8C}"/>
                </a:ext>
              </a:extLst>
            </p:cNvPr>
            <p:cNvSpPr txBox="1"/>
            <p:nvPr/>
          </p:nvSpPr>
          <p:spPr>
            <a:xfrm>
              <a:off x="6410877" y="3379641"/>
              <a:ext cx="1585292" cy="553997"/>
            </a:xfrm>
            <a:prstGeom prst="rect">
              <a:avLst/>
            </a:prstGeom>
            <a:noFill/>
          </p:spPr>
          <p:txBody>
            <a:bodyPr wrap="square" rtlCol="0">
              <a:spAutoFit/>
            </a:bodyPr>
            <a:lstStyle/>
            <a:p>
              <a:pPr defTabSz="342900"/>
              <a:r>
                <a:rPr lang="en-US" sz="1050" dirty="0">
                  <a:solidFill>
                    <a:prstClr val="black"/>
                  </a:solidFill>
                  <a:latin typeface="Calibri" panose="020F0502020204030204"/>
                </a:rPr>
                <a:t>Messages at </a:t>
              </a:r>
            </a:p>
            <a:p>
              <a:pPr defTabSz="342900"/>
              <a:r>
                <a:rPr lang="en-US" sz="1050" dirty="0">
                  <a:solidFill>
                    <a:prstClr val="black"/>
                  </a:solidFill>
                  <a:latin typeface="Calibri" panose="020F0502020204030204"/>
                </a:rPr>
                <a:t>layer </a:t>
              </a:r>
            </a:p>
          </p:txBody>
        </p:sp>
        <p:cxnSp>
          <p:nvCxnSpPr>
            <p:cNvPr id="16" name="Straight Arrow Connector 15">
              <a:extLst>
                <a:ext uri="{FF2B5EF4-FFF2-40B4-BE49-F238E27FC236}">
                  <a16:creationId xmlns:a16="http://schemas.microsoft.com/office/drawing/2014/main" id="{6C63EA77-1BB5-C455-1B92-A6732655304A}"/>
                </a:ext>
              </a:extLst>
            </p:cNvPr>
            <p:cNvCxnSpPr>
              <a:cxnSpLocks/>
            </p:cNvCxnSpPr>
            <p:nvPr/>
          </p:nvCxnSpPr>
          <p:spPr>
            <a:xfrm flipV="1">
              <a:off x="5611156" y="2704381"/>
              <a:ext cx="394035" cy="852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8EE19D8-0402-0352-65A8-574326275543}"/>
                </a:ext>
              </a:extLst>
            </p:cNvPr>
            <p:cNvCxnSpPr>
              <a:cxnSpLocks/>
            </p:cNvCxnSpPr>
            <p:nvPr/>
          </p:nvCxnSpPr>
          <p:spPr>
            <a:xfrm flipV="1">
              <a:off x="7235687" y="2756493"/>
              <a:ext cx="0" cy="672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DC58135-961F-057B-2A0F-C7DA3B371EF6}"/>
                </a:ext>
              </a:extLst>
            </p:cNvPr>
            <p:cNvCxnSpPr>
              <a:cxnSpLocks/>
            </p:cNvCxnSpPr>
            <p:nvPr/>
          </p:nvCxnSpPr>
          <p:spPr>
            <a:xfrm flipH="1" flipV="1">
              <a:off x="7726643" y="2704380"/>
              <a:ext cx="383689" cy="680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AE4EE04-C9F7-425D-5F07-4BAF9950A62A}"/>
                </a:ext>
              </a:extLst>
            </p:cNvPr>
            <p:cNvSpPr txBox="1"/>
            <p:nvPr/>
          </p:nvSpPr>
          <p:spPr>
            <a:xfrm>
              <a:off x="7646722" y="3379641"/>
              <a:ext cx="819461" cy="553997"/>
            </a:xfrm>
            <a:prstGeom prst="rect">
              <a:avLst/>
            </a:prstGeom>
            <a:noFill/>
          </p:spPr>
          <p:txBody>
            <a:bodyPr wrap="square" rtlCol="0">
              <a:spAutoFit/>
            </a:bodyPr>
            <a:lstStyle/>
            <a:p>
              <a:pPr defTabSz="342900"/>
              <a:r>
                <a:rPr lang="en-US" sz="1050" dirty="0">
                  <a:solidFill>
                    <a:prstClr val="black"/>
                  </a:solidFill>
                  <a:latin typeface="Calibri" panose="020F0502020204030204"/>
                </a:rPr>
                <a:t>Filter at layer </a:t>
              </a:r>
            </a:p>
          </p:txBody>
        </p:sp>
        <p:pic>
          <p:nvPicPr>
            <p:cNvPr id="20" name="Picture 19">
              <a:extLst>
                <a:ext uri="{FF2B5EF4-FFF2-40B4-BE49-F238E27FC236}">
                  <a16:creationId xmlns:a16="http://schemas.microsoft.com/office/drawing/2014/main" id="{E06355A5-7698-5B61-6646-1678DE41977D}"/>
                </a:ext>
              </a:extLst>
            </p:cNvPr>
            <p:cNvPicPr>
              <a:picLocks noChangeAspect="1"/>
            </p:cNvPicPr>
            <p:nvPr/>
          </p:nvPicPr>
          <p:blipFill>
            <a:blip r:embed="rId6"/>
            <a:stretch>
              <a:fillRect/>
            </a:stretch>
          </p:blipFill>
          <p:spPr>
            <a:xfrm>
              <a:off x="8066392" y="3641251"/>
              <a:ext cx="190905" cy="261610"/>
            </a:xfrm>
            <a:prstGeom prst="rect">
              <a:avLst/>
            </a:prstGeom>
          </p:spPr>
        </p:pic>
        <p:pic>
          <p:nvPicPr>
            <p:cNvPr id="21" name="Picture 20">
              <a:extLst>
                <a:ext uri="{FF2B5EF4-FFF2-40B4-BE49-F238E27FC236}">
                  <a16:creationId xmlns:a16="http://schemas.microsoft.com/office/drawing/2014/main" id="{75A4E7D0-3788-D204-586A-8D70863271B1}"/>
                </a:ext>
              </a:extLst>
            </p:cNvPr>
            <p:cNvPicPr>
              <a:picLocks noChangeAspect="1"/>
            </p:cNvPicPr>
            <p:nvPr/>
          </p:nvPicPr>
          <p:blipFill>
            <a:blip r:embed="rId6"/>
            <a:stretch>
              <a:fillRect/>
            </a:stretch>
          </p:blipFill>
          <p:spPr>
            <a:xfrm>
              <a:off x="6933347" y="3641251"/>
              <a:ext cx="190905" cy="261610"/>
            </a:xfrm>
            <a:prstGeom prst="rect">
              <a:avLst/>
            </a:prstGeom>
          </p:spPr>
        </p:pic>
        <p:sp>
          <p:nvSpPr>
            <p:cNvPr id="22" name="TextBox 21">
              <a:extLst>
                <a:ext uri="{FF2B5EF4-FFF2-40B4-BE49-F238E27FC236}">
                  <a16:creationId xmlns:a16="http://schemas.microsoft.com/office/drawing/2014/main" id="{4BFC353F-17ED-B2B9-8FA1-3AFA4F505BCA}"/>
                </a:ext>
              </a:extLst>
            </p:cNvPr>
            <p:cNvSpPr txBox="1"/>
            <p:nvPr/>
          </p:nvSpPr>
          <p:spPr>
            <a:xfrm>
              <a:off x="5007549" y="3559147"/>
              <a:ext cx="1585292" cy="338555"/>
            </a:xfrm>
            <a:prstGeom prst="rect">
              <a:avLst/>
            </a:prstGeom>
            <a:noFill/>
          </p:spPr>
          <p:txBody>
            <a:bodyPr wrap="square" rtlCol="0">
              <a:spAutoFit/>
            </a:bodyPr>
            <a:lstStyle/>
            <a:p>
              <a:pPr defTabSz="342900"/>
              <a:r>
                <a:rPr lang="en-US" sz="1050" dirty="0">
                  <a:solidFill>
                    <a:prstClr val="black"/>
                  </a:solidFill>
                  <a:latin typeface="Calibri" panose="020F0502020204030204"/>
                </a:rPr>
                <a:t>non. linearity</a:t>
              </a:r>
            </a:p>
          </p:txBody>
        </p:sp>
      </p:grpSp>
      <p:sp>
        <p:nvSpPr>
          <p:cNvPr id="5" name="TextBox 4">
            <a:extLst>
              <a:ext uri="{FF2B5EF4-FFF2-40B4-BE49-F238E27FC236}">
                <a16:creationId xmlns:a16="http://schemas.microsoft.com/office/drawing/2014/main" id="{9214913E-268E-951B-D039-38DF7D5BE84D}"/>
              </a:ext>
            </a:extLst>
          </p:cNvPr>
          <p:cNvSpPr txBox="1"/>
          <p:nvPr/>
        </p:nvSpPr>
        <p:spPr>
          <a:xfrm>
            <a:off x="1407435" y="959665"/>
            <a:ext cx="991430" cy="577081"/>
          </a:xfrm>
          <a:prstGeom prst="rect">
            <a:avLst/>
          </a:prstGeom>
          <a:noFill/>
        </p:spPr>
        <p:txBody>
          <a:bodyPr wrap="square" rtlCol="0">
            <a:spAutoFit/>
          </a:bodyPr>
          <a:lstStyle/>
          <a:p>
            <a:pPr defTabSz="342900"/>
            <a:r>
              <a:rPr lang="en-US" sz="1050" b="1" dirty="0">
                <a:solidFill>
                  <a:prstClr val="black"/>
                </a:solidFill>
                <a:latin typeface="Calibri" panose="020F0502020204030204"/>
              </a:rPr>
              <a:t>Mixed Modality Graph</a:t>
            </a:r>
          </a:p>
        </p:txBody>
      </p:sp>
      <p:sp>
        <p:nvSpPr>
          <p:cNvPr id="24" name="TextBox 23">
            <a:extLst>
              <a:ext uri="{FF2B5EF4-FFF2-40B4-BE49-F238E27FC236}">
                <a16:creationId xmlns:a16="http://schemas.microsoft.com/office/drawing/2014/main" id="{D46B940A-C26F-DDA3-1050-3058E7056B41}"/>
              </a:ext>
            </a:extLst>
          </p:cNvPr>
          <p:cNvSpPr txBox="1"/>
          <p:nvPr/>
        </p:nvSpPr>
        <p:spPr>
          <a:xfrm>
            <a:off x="1496690" y="4841494"/>
            <a:ext cx="6036639" cy="219291"/>
          </a:xfrm>
          <a:prstGeom prst="rect">
            <a:avLst/>
          </a:prstGeom>
          <a:noFill/>
        </p:spPr>
        <p:txBody>
          <a:bodyPr wrap="square">
            <a:spAutoFit/>
          </a:bodyPr>
          <a:lstStyle/>
          <a:p>
            <a:pPr defTabSz="342900"/>
            <a:r>
              <a:rPr lang="en-US" sz="825" dirty="0">
                <a:solidFill>
                  <a:prstClr val="white"/>
                </a:solidFill>
                <a:latin typeface="Helvetica Neue" panose="02000503000000020004" pitchFamily="2" charset="0"/>
              </a:rPr>
              <a:t>T Wu et al. “Graph Interaction Network for Scene Parsing”, ECCV 2020</a:t>
            </a:r>
            <a:endParaRPr lang="en-US" sz="825" dirty="0">
              <a:solidFill>
                <a:prstClr val="white"/>
              </a:solidFill>
              <a:latin typeface="Calibri" panose="020F0502020204030204"/>
            </a:endParaRPr>
          </a:p>
        </p:txBody>
      </p:sp>
    </p:spTree>
    <p:extLst>
      <p:ext uri="{BB962C8B-B14F-4D97-AF65-F5344CB8AC3E}">
        <p14:creationId xmlns:p14="http://schemas.microsoft.com/office/powerpoint/2010/main" val="172329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4FB2-56A0-B24A-B976-B650ADE3ABD2}"/>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Multiplexed Graph Representation Learning</a:t>
            </a:r>
          </a:p>
        </p:txBody>
      </p:sp>
      <p:cxnSp>
        <p:nvCxnSpPr>
          <p:cNvPr id="3" name="Straight Connector 2">
            <a:extLst>
              <a:ext uri="{FF2B5EF4-FFF2-40B4-BE49-F238E27FC236}">
                <a16:creationId xmlns:a16="http://schemas.microsoft.com/office/drawing/2014/main" id="{5DED5895-E776-7F41-B2D7-C057E2B69265}"/>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6844949-B3D1-BBC0-06A6-9E0ECCE0AA5F}"/>
              </a:ext>
            </a:extLst>
          </p:cNvPr>
          <p:cNvPicPr>
            <a:picLocks noChangeAspect="1"/>
          </p:cNvPicPr>
          <p:nvPr/>
        </p:nvPicPr>
        <p:blipFill rotWithShape="1">
          <a:blip r:embed="rId3"/>
          <a:srcRect l="13881" t="-163" r="29846" b="2752"/>
          <a:stretch/>
        </p:blipFill>
        <p:spPr>
          <a:xfrm>
            <a:off x="5336761" y="1652205"/>
            <a:ext cx="630032" cy="1812956"/>
          </a:xfrm>
          <a:prstGeom prst="rect">
            <a:avLst/>
          </a:prstGeom>
          <a:ln w="15875">
            <a:solidFill>
              <a:schemeClr val="bg2">
                <a:lumMod val="50000"/>
              </a:schemeClr>
            </a:solidFill>
          </a:ln>
        </p:spPr>
      </p:pic>
      <p:sp>
        <p:nvSpPr>
          <p:cNvPr id="28" name="Rounded Rectangle 27">
            <a:extLst>
              <a:ext uri="{FF2B5EF4-FFF2-40B4-BE49-F238E27FC236}">
                <a16:creationId xmlns:a16="http://schemas.microsoft.com/office/drawing/2014/main" id="{5D8BE82E-A2A3-CFAF-8DFE-10FC59249352}"/>
              </a:ext>
            </a:extLst>
          </p:cNvPr>
          <p:cNvSpPr/>
          <p:nvPr/>
        </p:nvSpPr>
        <p:spPr>
          <a:xfrm>
            <a:off x="5272586" y="2262823"/>
            <a:ext cx="774071" cy="98575"/>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29" name="Rounded Rectangle 28">
            <a:extLst>
              <a:ext uri="{FF2B5EF4-FFF2-40B4-BE49-F238E27FC236}">
                <a16:creationId xmlns:a16="http://schemas.microsoft.com/office/drawing/2014/main" id="{CD43F5C9-BD41-787A-247F-CE47B5DB6810}"/>
              </a:ext>
            </a:extLst>
          </p:cNvPr>
          <p:cNvSpPr/>
          <p:nvPr/>
        </p:nvSpPr>
        <p:spPr>
          <a:xfrm rot="5400000">
            <a:off x="4459902" y="2462734"/>
            <a:ext cx="1933985" cy="180266"/>
          </a:xfrm>
          <a:prstGeom prst="round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30" name="Rounded Rectangle 29">
            <a:extLst>
              <a:ext uri="{FF2B5EF4-FFF2-40B4-BE49-F238E27FC236}">
                <a16:creationId xmlns:a16="http://schemas.microsoft.com/office/drawing/2014/main" id="{E12944C7-1EA3-4F0F-4197-5A8D801E1ECD}"/>
              </a:ext>
            </a:extLst>
          </p:cNvPr>
          <p:cNvSpPr/>
          <p:nvPr/>
        </p:nvSpPr>
        <p:spPr>
          <a:xfrm rot="5400000">
            <a:off x="4881433" y="2468551"/>
            <a:ext cx="1933985" cy="180266"/>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31" name="Rounded Rectangle 30">
            <a:extLst>
              <a:ext uri="{FF2B5EF4-FFF2-40B4-BE49-F238E27FC236}">
                <a16:creationId xmlns:a16="http://schemas.microsoft.com/office/drawing/2014/main" id="{9D36471B-152A-2CD1-C7F9-4A017B56F037}"/>
              </a:ext>
            </a:extLst>
          </p:cNvPr>
          <p:cNvSpPr/>
          <p:nvPr/>
        </p:nvSpPr>
        <p:spPr>
          <a:xfrm rot="5400000">
            <a:off x="4664987" y="2462734"/>
            <a:ext cx="1933985" cy="180266"/>
          </a:xfrm>
          <a:prstGeom prst="roundRect">
            <a:avLst/>
          </a:prstGeom>
          <a:noFill/>
          <a:ln w="1905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32" name="Trapezoid 31">
            <a:extLst>
              <a:ext uri="{FF2B5EF4-FFF2-40B4-BE49-F238E27FC236}">
                <a16:creationId xmlns:a16="http://schemas.microsoft.com/office/drawing/2014/main" id="{A2B691A0-3074-D4B3-83AF-252D71EF4C69}"/>
              </a:ext>
            </a:extLst>
          </p:cNvPr>
          <p:cNvSpPr/>
          <p:nvPr/>
        </p:nvSpPr>
        <p:spPr>
          <a:xfrm rot="5400000">
            <a:off x="3315725" y="2457542"/>
            <a:ext cx="2003079" cy="18026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342900"/>
            <a:r>
              <a:rPr lang="en-US" sz="825" dirty="0">
                <a:solidFill>
                  <a:prstClr val="black"/>
                </a:solidFill>
                <a:latin typeface="Calibri" panose="020F0502020204030204"/>
              </a:rPr>
              <a:t>c-AE</a:t>
            </a:r>
          </a:p>
        </p:txBody>
      </p:sp>
      <p:sp>
        <p:nvSpPr>
          <p:cNvPr id="33" name="TextBox 32">
            <a:extLst>
              <a:ext uri="{FF2B5EF4-FFF2-40B4-BE49-F238E27FC236}">
                <a16:creationId xmlns:a16="http://schemas.microsoft.com/office/drawing/2014/main" id="{B892C52E-550D-9F35-98D6-D9057EE63162}"/>
              </a:ext>
            </a:extLst>
          </p:cNvPr>
          <p:cNvSpPr txBox="1"/>
          <p:nvPr/>
        </p:nvSpPr>
        <p:spPr>
          <a:xfrm>
            <a:off x="6369781" y="1188997"/>
            <a:ext cx="1213299" cy="461665"/>
          </a:xfrm>
          <a:prstGeom prst="rect">
            <a:avLst/>
          </a:prstGeom>
          <a:solidFill>
            <a:schemeClr val="bg1"/>
          </a:solidFill>
        </p:spPr>
        <p:txBody>
          <a:bodyPr wrap="square" rtlCol="0">
            <a:spAutoFit/>
          </a:bodyPr>
          <a:lstStyle/>
          <a:p>
            <a:pPr algn="ctr" defTabSz="342900"/>
            <a:r>
              <a:rPr lang="en-US" sz="1200" b="1" dirty="0">
                <a:solidFill>
                  <a:prstClr val="black"/>
                </a:solidFill>
                <a:latin typeface="Calibri" panose="020F0502020204030204"/>
              </a:rPr>
              <a:t>Multiplex Graph</a:t>
            </a:r>
          </a:p>
        </p:txBody>
      </p:sp>
      <p:pic>
        <p:nvPicPr>
          <p:cNvPr id="34" name="Picture 33">
            <a:extLst>
              <a:ext uri="{FF2B5EF4-FFF2-40B4-BE49-F238E27FC236}">
                <a16:creationId xmlns:a16="http://schemas.microsoft.com/office/drawing/2014/main" id="{18A93CF1-B804-E135-9B15-DB71A5479FB6}"/>
              </a:ext>
            </a:extLst>
          </p:cNvPr>
          <p:cNvPicPr>
            <a:picLocks noChangeAspect="1"/>
          </p:cNvPicPr>
          <p:nvPr/>
        </p:nvPicPr>
        <p:blipFill>
          <a:blip r:embed="rId4"/>
          <a:stretch>
            <a:fillRect/>
          </a:stretch>
        </p:blipFill>
        <p:spPr>
          <a:xfrm>
            <a:off x="6152394" y="1643038"/>
            <a:ext cx="1354121" cy="1831289"/>
          </a:xfrm>
          <a:prstGeom prst="rect">
            <a:avLst/>
          </a:prstGeom>
        </p:spPr>
      </p:pic>
      <p:cxnSp>
        <p:nvCxnSpPr>
          <p:cNvPr id="35" name="Curved Connector 34">
            <a:extLst>
              <a:ext uri="{FF2B5EF4-FFF2-40B4-BE49-F238E27FC236}">
                <a16:creationId xmlns:a16="http://schemas.microsoft.com/office/drawing/2014/main" id="{F3D82186-C917-8033-33BB-F6111EB148C3}"/>
              </a:ext>
            </a:extLst>
          </p:cNvPr>
          <p:cNvCxnSpPr>
            <a:cxnSpLocks/>
            <a:stCxn id="28" idx="3"/>
          </p:cNvCxnSpPr>
          <p:nvPr/>
        </p:nvCxnSpPr>
        <p:spPr>
          <a:xfrm>
            <a:off x="6046657" y="2312111"/>
            <a:ext cx="436577" cy="130627"/>
          </a:xfrm>
          <a:prstGeom prst="curvedConnector3">
            <a:avLst>
              <a:gd name="adj1" fmla="val 50000"/>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33024097-1FB7-3275-F823-273B5CA72A41}"/>
              </a:ext>
            </a:extLst>
          </p:cNvPr>
          <p:cNvCxnSpPr>
            <a:cxnSpLocks/>
          </p:cNvCxnSpPr>
          <p:nvPr/>
        </p:nvCxnSpPr>
        <p:spPr>
          <a:xfrm>
            <a:off x="5517029" y="1546137"/>
            <a:ext cx="921413" cy="486505"/>
          </a:xfrm>
          <a:prstGeom prst="bentConnector3">
            <a:avLst>
              <a:gd name="adj1" fmla="val 75792"/>
            </a:avLst>
          </a:prstGeom>
          <a:ln w="12700">
            <a:prstDash val="dash"/>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0F5F41A-2F45-97F1-76A7-CBB0A4AF592C}"/>
              </a:ext>
            </a:extLst>
          </p:cNvPr>
          <p:cNvSpPr txBox="1"/>
          <p:nvPr/>
        </p:nvSpPr>
        <p:spPr>
          <a:xfrm>
            <a:off x="6644775" y="3571614"/>
            <a:ext cx="1195385" cy="276999"/>
          </a:xfrm>
          <a:prstGeom prst="rect">
            <a:avLst/>
          </a:prstGeom>
          <a:noFill/>
        </p:spPr>
        <p:txBody>
          <a:bodyPr wrap="square" rtlCol="0">
            <a:spAutoFit/>
          </a:bodyPr>
          <a:lstStyle/>
          <a:p>
            <a:pPr defTabSz="342900"/>
            <a:r>
              <a:rPr lang="en-US" sz="1200" b="1" dirty="0">
                <a:solidFill>
                  <a:prstClr val="black"/>
                </a:solidFill>
                <a:latin typeface="Calibri" panose="020F0502020204030204"/>
              </a:rPr>
              <a:t>K Planes</a:t>
            </a:r>
          </a:p>
        </p:txBody>
      </p:sp>
      <p:pic>
        <p:nvPicPr>
          <p:cNvPr id="40" name="Picture 39">
            <a:extLst>
              <a:ext uri="{FF2B5EF4-FFF2-40B4-BE49-F238E27FC236}">
                <a16:creationId xmlns:a16="http://schemas.microsoft.com/office/drawing/2014/main" id="{32396161-09DD-77C6-EC20-AE889BF86423}"/>
              </a:ext>
            </a:extLst>
          </p:cNvPr>
          <p:cNvPicPr>
            <a:picLocks noChangeAspect="1"/>
          </p:cNvPicPr>
          <p:nvPr/>
        </p:nvPicPr>
        <p:blipFill rotWithShape="1">
          <a:blip r:embed="rId5"/>
          <a:srcRect r="80551"/>
          <a:stretch/>
        </p:blipFill>
        <p:spPr>
          <a:xfrm>
            <a:off x="1231733" y="1088358"/>
            <a:ext cx="874653" cy="2929016"/>
          </a:xfrm>
          <a:prstGeom prst="rect">
            <a:avLst/>
          </a:prstGeom>
        </p:spPr>
      </p:pic>
      <p:pic>
        <p:nvPicPr>
          <p:cNvPr id="41" name="Picture 40">
            <a:extLst>
              <a:ext uri="{FF2B5EF4-FFF2-40B4-BE49-F238E27FC236}">
                <a16:creationId xmlns:a16="http://schemas.microsoft.com/office/drawing/2014/main" id="{B8624A4A-43FB-D5B9-BAAE-C58E3396EFB7}"/>
              </a:ext>
            </a:extLst>
          </p:cNvPr>
          <p:cNvPicPr>
            <a:picLocks noChangeAspect="1"/>
          </p:cNvPicPr>
          <p:nvPr/>
        </p:nvPicPr>
        <p:blipFill rotWithShape="1">
          <a:blip r:embed="rId5"/>
          <a:srcRect l="32593" r="60552"/>
          <a:stretch/>
        </p:blipFill>
        <p:spPr>
          <a:xfrm>
            <a:off x="2221132" y="1088358"/>
            <a:ext cx="308288" cy="2929016"/>
          </a:xfrm>
          <a:prstGeom prst="rect">
            <a:avLst/>
          </a:prstGeom>
        </p:spPr>
      </p:pic>
      <p:pic>
        <p:nvPicPr>
          <p:cNvPr id="42" name="Picture 41">
            <a:extLst>
              <a:ext uri="{FF2B5EF4-FFF2-40B4-BE49-F238E27FC236}">
                <a16:creationId xmlns:a16="http://schemas.microsoft.com/office/drawing/2014/main" id="{3E9BA647-1592-72CB-C38C-2F572A528D9D}"/>
              </a:ext>
            </a:extLst>
          </p:cNvPr>
          <p:cNvPicPr>
            <a:picLocks noChangeAspect="1"/>
          </p:cNvPicPr>
          <p:nvPr/>
        </p:nvPicPr>
        <p:blipFill rotWithShape="1">
          <a:blip r:embed="rId5"/>
          <a:srcRect l="53273" t="3309" r="15612" b="6652"/>
          <a:stretch/>
        </p:blipFill>
        <p:spPr>
          <a:xfrm>
            <a:off x="2593352" y="1253119"/>
            <a:ext cx="1213299" cy="2637262"/>
          </a:xfrm>
          <a:prstGeom prst="rect">
            <a:avLst/>
          </a:prstGeom>
        </p:spPr>
      </p:pic>
      <p:sp>
        <p:nvSpPr>
          <p:cNvPr id="44" name="TextBox 43">
            <a:extLst>
              <a:ext uri="{FF2B5EF4-FFF2-40B4-BE49-F238E27FC236}">
                <a16:creationId xmlns:a16="http://schemas.microsoft.com/office/drawing/2014/main" id="{7D31C9F2-48E0-0C7D-DE19-AF6D89C288F8}"/>
              </a:ext>
            </a:extLst>
          </p:cNvPr>
          <p:cNvSpPr txBox="1"/>
          <p:nvPr/>
        </p:nvSpPr>
        <p:spPr>
          <a:xfrm>
            <a:off x="2939599" y="3890380"/>
            <a:ext cx="1329434" cy="415498"/>
          </a:xfrm>
          <a:prstGeom prst="rect">
            <a:avLst/>
          </a:prstGeom>
          <a:noFill/>
        </p:spPr>
        <p:txBody>
          <a:bodyPr wrap="square" rtlCol="0">
            <a:spAutoFit/>
          </a:bodyPr>
          <a:lstStyle/>
          <a:p>
            <a:pPr algn="ctr" defTabSz="342900"/>
            <a:r>
              <a:rPr lang="en-US" sz="1050" b="1" dirty="0">
                <a:solidFill>
                  <a:prstClr val="black"/>
                </a:solidFill>
                <a:latin typeface="Calibri" panose="020F0502020204030204"/>
              </a:rPr>
              <a:t>Concatenated Feature Vector</a:t>
            </a:r>
          </a:p>
        </p:txBody>
      </p:sp>
      <p:sp>
        <p:nvSpPr>
          <p:cNvPr id="45" name="Trapezoid 44">
            <a:extLst>
              <a:ext uri="{FF2B5EF4-FFF2-40B4-BE49-F238E27FC236}">
                <a16:creationId xmlns:a16="http://schemas.microsoft.com/office/drawing/2014/main" id="{C2BA3F81-DAA2-3462-28EB-35C6CE411C0E}"/>
              </a:ext>
            </a:extLst>
          </p:cNvPr>
          <p:cNvSpPr/>
          <p:nvPr/>
        </p:nvSpPr>
        <p:spPr>
          <a:xfrm rot="16200000">
            <a:off x="3789989" y="2436515"/>
            <a:ext cx="2003079" cy="180267"/>
          </a:xfrm>
          <a:prstGeom prst="trapezoid">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342900"/>
            <a:r>
              <a:rPr lang="en-US" sz="825" dirty="0">
                <a:solidFill>
                  <a:prstClr val="black"/>
                </a:solidFill>
                <a:latin typeface="Calibri" panose="020F0502020204030204"/>
              </a:rPr>
              <a:t>c-AE</a:t>
            </a:r>
          </a:p>
        </p:txBody>
      </p:sp>
      <p:sp>
        <p:nvSpPr>
          <p:cNvPr id="46" name="TextBox 45">
            <a:extLst>
              <a:ext uri="{FF2B5EF4-FFF2-40B4-BE49-F238E27FC236}">
                <a16:creationId xmlns:a16="http://schemas.microsoft.com/office/drawing/2014/main" id="{953BD136-63F9-6F72-2252-D892F1322021}"/>
              </a:ext>
            </a:extLst>
          </p:cNvPr>
          <p:cNvSpPr txBox="1"/>
          <p:nvPr/>
        </p:nvSpPr>
        <p:spPr>
          <a:xfrm>
            <a:off x="3907283" y="1217586"/>
            <a:ext cx="1329434" cy="253916"/>
          </a:xfrm>
          <a:prstGeom prst="rect">
            <a:avLst/>
          </a:prstGeom>
          <a:noFill/>
        </p:spPr>
        <p:txBody>
          <a:bodyPr wrap="square" rtlCol="0">
            <a:spAutoFit/>
          </a:bodyPr>
          <a:lstStyle/>
          <a:p>
            <a:pPr algn="ctr" defTabSz="342900"/>
            <a:r>
              <a:rPr lang="en-US" sz="1050" b="1" dirty="0">
                <a:solidFill>
                  <a:prstClr val="black"/>
                </a:solidFill>
                <a:latin typeface="Calibri" panose="020F0502020204030204"/>
              </a:rPr>
              <a:t>Concept-AE</a:t>
            </a:r>
          </a:p>
        </p:txBody>
      </p:sp>
      <p:sp>
        <p:nvSpPr>
          <p:cNvPr id="47" name="TextBox 46">
            <a:extLst>
              <a:ext uri="{FF2B5EF4-FFF2-40B4-BE49-F238E27FC236}">
                <a16:creationId xmlns:a16="http://schemas.microsoft.com/office/drawing/2014/main" id="{053E666E-E29B-1306-694D-0B67FDE6E82A}"/>
              </a:ext>
            </a:extLst>
          </p:cNvPr>
          <p:cNvSpPr txBox="1"/>
          <p:nvPr/>
        </p:nvSpPr>
        <p:spPr>
          <a:xfrm>
            <a:off x="5448964" y="3551528"/>
            <a:ext cx="1195385" cy="461665"/>
          </a:xfrm>
          <a:prstGeom prst="rect">
            <a:avLst/>
          </a:prstGeom>
          <a:noFill/>
        </p:spPr>
        <p:txBody>
          <a:bodyPr wrap="square" rtlCol="0">
            <a:spAutoFit/>
          </a:bodyPr>
          <a:lstStyle/>
          <a:p>
            <a:pPr defTabSz="342900"/>
            <a:r>
              <a:rPr lang="en-US" sz="1200" b="1" dirty="0">
                <a:solidFill>
                  <a:prstClr val="black"/>
                </a:solidFill>
                <a:latin typeface="Calibri" panose="020F0502020204030204"/>
              </a:rPr>
              <a:t>K</a:t>
            </a:r>
          </a:p>
          <a:p>
            <a:pPr defTabSz="342900"/>
            <a:endParaRPr lang="en-US" sz="1200" b="1" dirty="0">
              <a:solidFill>
                <a:prstClr val="black"/>
              </a:solidFill>
              <a:latin typeface="Calibri" panose="020F0502020204030204"/>
            </a:endParaRPr>
          </a:p>
        </p:txBody>
      </p:sp>
      <p:cxnSp>
        <p:nvCxnSpPr>
          <p:cNvPr id="49" name="Straight Arrow Connector 48">
            <a:extLst>
              <a:ext uri="{FF2B5EF4-FFF2-40B4-BE49-F238E27FC236}">
                <a16:creationId xmlns:a16="http://schemas.microsoft.com/office/drawing/2014/main" id="{7BD47E02-7285-F100-8936-6FEA8C84D48E}"/>
              </a:ext>
            </a:extLst>
          </p:cNvPr>
          <p:cNvCxnSpPr/>
          <p:nvPr/>
        </p:nvCxnSpPr>
        <p:spPr>
          <a:xfrm>
            <a:off x="5659622" y="3698571"/>
            <a:ext cx="4160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1EAC897D-2087-0250-C74B-07BAB59997B3}"/>
              </a:ext>
            </a:extLst>
          </p:cNvPr>
          <p:cNvPicPr>
            <a:picLocks noChangeAspect="1"/>
          </p:cNvPicPr>
          <p:nvPr/>
        </p:nvPicPr>
        <p:blipFill rotWithShape="1">
          <a:blip r:embed="rId6"/>
          <a:srcRect t="-1" b="-15801"/>
          <a:stretch/>
        </p:blipFill>
        <p:spPr>
          <a:xfrm>
            <a:off x="4548922" y="4117759"/>
            <a:ext cx="3282214" cy="372326"/>
          </a:xfrm>
          <a:prstGeom prst="rect">
            <a:avLst/>
          </a:prstGeom>
          <a:ln w="25400">
            <a:solidFill>
              <a:schemeClr val="accent1"/>
            </a:solidFill>
          </a:ln>
        </p:spPr>
      </p:pic>
    </p:spTree>
    <p:extLst>
      <p:ext uri="{BB962C8B-B14F-4D97-AF65-F5344CB8AC3E}">
        <p14:creationId xmlns:p14="http://schemas.microsoft.com/office/powerpoint/2010/main" val="344171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7" grpId="0"/>
      <p:bldP spid="44" grpId="0"/>
      <p:bldP spid="45" grpId="0" animBg="1"/>
      <p:bldP spid="46"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1851-364C-EA44-BCFD-F070A64ABEDE}"/>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Multi-Graphs for Multimodal Learning</a:t>
            </a:r>
          </a:p>
        </p:txBody>
      </p:sp>
      <p:cxnSp>
        <p:nvCxnSpPr>
          <p:cNvPr id="3" name="Straight Connector 2">
            <a:extLst>
              <a:ext uri="{FF2B5EF4-FFF2-40B4-BE49-F238E27FC236}">
                <a16:creationId xmlns:a16="http://schemas.microsoft.com/office/drawing/2014/main" id="{7DCBC4C2-168B-3146-AC1E-01EB4135A97C}"/>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196" name="Picture 4" descr="Figure 1 from Multi-dimensional Graph Convolutional Networks | Semantic  Scholar">
            <a:extLst>
              <a:ext uri="{FF2B5EF4-FFF2-40B4-BE49-F238E27FC236}">
                <a16:creationId xmlns:a16="http://schemas.microsoft.com/office/drawing/2014/main" id="{4B29407C-0046-874C-9DB0-7872BCD59A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8554" b="7025"/>
          <a:stretch/>
        </p:blipFill>
        <p:spPr bwMode="auto">
          <a:xfrm>
            <a:off x="1944343" y="1266734"/>
            <a:ext cx="1863587" cy="21771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6C5B5BE-9E22-2044-A248-D91F6B1EEA80}"/>
              </a:ext>
            </a:extLst>
          </p:cNvPr>
          <p:cNvSpPr txBox="1"/>
          <p:nvPr/>
        </p:nvSpPr>
        <p:spPr>
          <a:xfrm>
            <a:off x="1944343" y="3436455"/>
            <a:ext cx="2251214" cy="461665"/>
          </a:xfrm>
          <a:prstGeom prst="rect">
            <a:avLst/>
          </a:prstGeom>
          <a:noFill/>
        </p:spPr>
        <p:txBody>
          <a:bodyPr wrap="square" rtlCol="0">
            <a:spAutoFit/>
          </a:bodyPr>
          <a:lstStyle/>
          <a:p>
            <a:pPr algn="ctr" defTabSz="342900"/>
            <a:r>
              <a:rPr lang="en-US" sz="1200" b="1" dirty="0">
                <a:solidFill>
                  <a:prstClr val="black">
                    <a:lumMod val="95000"/>
                    <a:lumOff val="5000"/>
                  </a:prstClr>
                </a:solidFill>
                <a:latin typeface="Calibri" panose="020F0502020204030204"/>
              </a:rPr>
              <a:t>Single view graph:</a:t>
            </a:r>
          </a:p>
          <a:p>
            <a:pPr algn="ctr" defTabSz="342900"/>
            <a:r>
              <a:rPr lang="en-US" sz="1200" dirty="0">
                <a:solidFill>
                  <a:prstClr val="black"/>
                </a:solidFill>
                <a:latin typeface="Calibri" panose="020F0502020204030204"/>
              </a:rPr>
              <a:t>Graph with single edge types</a:t>
            </a:r>
          </a:p>
        </p:txBody>
      </p:sp>
      <p:pic>
        <p:nvPicPr>
          <p:cNvPr id="14" name="Picture 4" descr="Figure 1 from Multi-dimensional Graph Convolutional Networks | Semantic  Scholar">
            <a:extLst>
              <a:ext uri="{FF2B5EF4-FFF2-40B4-BE49-F238E27FC236}">
                <a16:creationId xmlns:a16="http://schemas.microsoft.com/office/drawing/2014/main" id="{CBF2C749-F221-AA4C-BE30-769EE94C21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52" t="1382" r="33523" b="5644"/>
          <a:stretch/>
        </p:blipFill>
        <p:spPr bwMode="auto">
          <a:xfrm>
            <a:off x="5183257" y="1266734"/>
            <a:ext cx="2016401" cy="217717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7168263-9361-964A-91AE-366C4758D175}"/>
              </a:ext>
            </a:extLst>
          </p:cNvPr>
          <p:cNvSpPr txBox="1"/>
          <p:nvPr/>
        </p:nvSpPr>
        <p:spPr>
          <a:xfrm>
            <a:off x="4866446" y="3436455"/>
            <a:ext cx="2657477" cy="461665"/>
          </a:xfrm>
          <a:prstGeom prst="rect">
            <a:avLst/>
          </a:prstGeom>
          <a:noFill/>
        </p:spPr>
        <p:txBody>
          <a:bodyPr wrap="square" rtlCol="0">
            <a:spAutoFit/>
          </a:bodyPr>
          <a:lstStyle/>
          <a:p>
            <a:pPr algn="ctr" defTabSz="342900"/>
            <a:r>
              <a:rPr lang="en-US" sz="1200" b="1" dirty="0">
                <a:solidFill>
                  <a:prstClr val="black"/>
                </a:solidFill>
                <a:latin typeface="Calibri" panose="020F0502020204030204"/>
              </a:rPr>
              <a:t>Multi-graph:</a:t>
            </a:r>
          </a:p>
          <a:p>
            <a:pPr algn="ctr" defTabSz="342900"/>
            <a:r>
              <a:rPr lang="en-US" sz="1200" dirty="0">
                <a:solidFill>
                  <a:prstClr val="black"/>
                </a:solidFill>
                <a:latin typeface="Calibri" panose="020F0502020204030204"/>
              </a:rPr>
              <a:t>Each relation is a  distinct edge type</a:t>
            </a:r>
          </a:p>
        </p:txBody>
      </p:sp>
      <p:pic>
        <p:nvPicPr>
          <p:cNvPr id="16" name="Picture 15">
            <a:extLst>
              <a:ext uri="{FF2B5EF4-FFF2-40B4-BE49-F238E27FC236}">
                <a16:creationId xmlns:a16="http://schemas.microsoft.com/office/drawing/2014/main" id="{38F2557E-F80B-9F42-81CC-90549B1BF68C}"/>
              </a:ext>
            </a:extLst>
          </p:cNvPr>
          <p:cNvPicPr>
            <a:picLocks noChangeAspect="1"/>
          </p:cNvPicPr>
          <p:nvPr/>
        </p:nvPicPr>
        <p:blipFill rotWithShape="1">
          <a:blip r:embed="rId4"/>
          <a:srcRect t="4445"/>
          <a:stretch/>
        </p:blipFill>
        <p:spPr>
          <a:xfrm>
            <a:off x="2415415" y="4061258"/>
            <a:ext cx="1147667" cy="286439"/>
          </a:xfrm>
          <a:prstGeom prst="rect">
            <a:avLst/>
          </a:prstGeom>
        </p:spPr>
      </p:pic>
      <p:pic>
        <p:nvPicPr>
          <p:cNvPr id="12" name="Picture 11">
            <a:extLst>
              <a:ext uri="{FF2B5EF4-FFF2-40B4-BE49-F238E27FC236}">
                <a16:creationId xmlns:a16="http://schemas.microsoft.com/office/drawing/2014/main" id="{AE113D2A-00F4-FF47-B004-20D4B318EB3A}"/>
              </a:ext>
            </a:extLst>
          </p:cNvPr>
          <p:cNvPicPr>
            <a:picLocks noChangeAspect="1"/>
          </p:cNvPicPr>
          <p:nvPr/>
        </p:nvPicPr>
        <p:blipFill>
          <a:blip r:embed="rId5"/>
          <a:stretch>
            <a:fillRect/>
          </a:stretch>
        </p:blipFill>
        <p:spPr>
          <a:xfrm>
            <a:off x="5270639" y="4061258"/>
            <a:ext cx="1809750" cy="342900"/>
          </a:xfrm>
          <a:prstGeom prst="rect">
            <a:avLst/>
          </a:prstGeom>
        </p:spPr>
      </p:pic>
      <p:pic>
        <p:nvPicPr>
          <p:cNvPr id="18" name="Picture 17">
            <a:extLst>
              <a:ext uri="{FF2B5EF4-FFF2-40B4-BE49-F238E27FC236}">
                <a16:creationId xmlns:a16="http://schemas.microsoft.com/office/drawing/2014/main" id="{0A89DF37-9EAA-164F-B3B1-C0CE27182341}"/>
              </a:ext>
            </a:extLst>
          </p:cNvPr>
          <p:cNvPicPr>
            <a:picLocks noChangeAspect="1"/>
          </p:cNvPicPr>
          <p:nvPr/>
        </p:nvPicPr>
        <p:blipFill rotWithShape="1">
          <a:blip r:embed="rId4"/>
          <a:srcRect l="22526" t="4445" b="1"/>
          <a:stretch/>
        </p:blipFill>
        <p:spPr>
          <a:xfrm>
            <a:off x="6983320" y="4061258"/>
            <a:ext cx="889139" cy="286439"/>
          </a:xfrm>
          <a:prstGeom prst="rect">
            <a:avLst/>
          </a:prstGeom>
        </p:spPr>
      </p:pic>
    </p:spTree>
    <p:extLst>
      <p:ext uri="{BB962C8B-B14F-4D97-AF65-F5344CB8AC3E}">
        <p14:creationId xmlns:p14="http://schemas.microsoft.com/office/powerpoint/2010/main" val="3765862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4141-62CE-AD4D-9783-17EC543F570B}"/>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The Multiplex Framework</a:t>
            </a:r>
          </a:p>
        </p:txBody>
      </p:sp>
      <p:cxnSp>
        <p:nvCxnSpPr>
          <p:cNvPr id="3" name="Straight Connector 2">
            <a:extLst>
              <a:ext uri="{FF2B5EF4-FFF2-40B4-BE49-F238E27FC236}">
                <a16:creationId xmlns:a16="http://schemas.microsoft.com/office/drawing/2014/main" id="{9912357D-EA9C-5B43-9038-A74AD6196D3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F9B3322-4B0A-7E4A-936B-8E2C8C08170E}"/>
              </a:ext>
            </a:extLst>
          </p:cNvPr>
          <p:cNvSpPr txBox="1"/>
          <p:nvPr/>
        </p:nvSpPr>
        <p:spPr>
          <a:xfrm>
            <a:off x="1237997" y="4144156"/>
            <a:ext cx="6668006" cy="507831"/>
          </a:xfrm>
          <a:prstGeom prst="rect">
            <a:avLst/>
          </a:prstGeom>
          <a:noFill/>
          <a:ln w="22225">
            <a:solidFill>
              <a:srgbClr val="C00000"/>
            </a:solidFill>
          </a:ln>
        </p:spPr>
        <p:txBody>
          <a:bodyPr wrap="square" rtlCol="0">
            <a:spAutoFit/>
          </a:bodyPr>
          <a:lstStyle/>
          <a:p>
            <a:pPr defTabSz="342900"/>
            <a:r>
              <a:rPr lang="en-US" sz="1350" b="1" dirty="0">
                <a:solidFill>
                  <a:prstClr val="black"/>
                </a:solidFill>
                <a:latin typeface="Calibri" panose="020F0502020204030204"/>
              </a:rPr>
              <a:t>Motivation</a:t>
            </a:r>
            <a:r>
              <a:rPr lang="en-US" sz="1350" dirty="0">
                <a:solidFill>
                  <a:prstClr val="black"/>
                </a:solidFill>
                <a:latin typeface="Calibri" panose="020F0502020204030204"/>
              </a:rPr>
              <a:t>: Using intra- and inter “planar” connections to keep track of information flow across and within modality features</a:t>
            </a:r>
          </a:p>
        </p:txBody>
      </p:sp>
      <p:pic>
        <p:nvPicPr>
          <p:cNvPr id="15" name="Picture 14" descr="Chart, radar chart&#10;&#10;Description automatically generated">
            <a:extLst>
              <a:ext uri="{FF2B5EF4-FFF2-40B4-BE49-F238E27FC236}">
                <a16:creationId xmlns:a16="http://schemas.microsoft.com/office/drawing/2014/main" id="{60C336E4-A5EC-5292-B744-E5CBBF30653E}"/>
              </a:ext>
            </a:extLst>
          </p:cNvPr>
          <p:cNvPicPr>
            <a:picLocks noChangeAspect="1"/>
          </p:cNvPicPr>
          <p:nvPr/>
        </p:nvPicPr>
        <p:blipFill rotWithShape="1">
          <a:blip r:embed="rId3"/>
          <a:srcRect r="32110"/>
          <a:stretch/>
        </p:blipFill>
        <p:spPr>
          <a:xfrm>
            <a:off x="1368958" y="1315658"/>
            <a:ext cx="4349051" cy="2348520"/>
          </a:xfrm>
          <a:prstGeom prst="rect">
            <a:avLst/>
          </a:prstGeom>
        </p:spPr>
      </p:pic>
      <p:pic>
        <p:nvPicPr>
          <p:cNvPr id="4" name="Picture 3" descr="Chart, radar chart&#10;&#10;Description automatically generated">
            <a:extLst>
              <a:ext uri="{FF2B5EF4-FFF2-40B4-BE49-F238E27FC236}">
                <a16:creationId xmlns:a16="http://schemas.microsoft.com/office/drawing/2014/main" id="{E4BA7487-C513-6BE6-54E5-E11CE24A227B}"/>
              </a:ext>
            </a:extLst>
          </p:cNvPr>
          <p:cNvPicPr>
            <a:picLocks noChangeAspect="1"/>
          </p:cNvPicPr>
          <p:nvPr/>
        </p:nvPicPr>
        <p:blipFill rotWithShape="1">
          <a:blip r:embed="rId3"/>
          <a:srcRect l="69298" t="-1698"/>
          <a:stretch/>
        </p:blipFill>
        <p:spPr>
          <a:xfrm>
            <a:off x="5808244" y="1275782"/>
            <a:ext cx="1966799" cy="2388397"/>
          </a:xfrm>
          <a:prstGeom prst="rect">
            <a:avLst/>
          </a:prstGeom>
        </p:spPr>
      </p:pic>
    </p:spTree>
    <p:extLst>
      <p:ext uri="{BB962C8B-B14F-4D97-AF65-F5344CB8AC3E}">
        <p14:creationId xmlns:p14="http://schemas.microsoft.com/office/powerpoint/2010/main" val="235941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4FB2-56A0-B24A-B976-B650ADE3ABD2}"/>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Multiplexed Graph Representation Learning</a:t>
            </a:r>
          </a:p>
        </p:txBody>
      </p:sp>
      <p:cxnSp>
        <p:nvCxnSpPr>
          <p:cNvPr id="3" name="Straight Connector 2">
            <a:extLst>
              <a:ext uri="{FF2B5EF4-FFF2-40B4-BE49-F238E27FC236}">
                <a16:creationId xmlns:a16="http://schemas.microsoft.com/office/drawing/2014/main" id="{5DED5895-E776-7F41-B2D7-C057E2B69265}"/>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Rounded Rectangle 119">
            <a:extLst>
              <a:ext uri="{FF2B5EF4-FFF2-40B4-BE49-F238E27FC236}">
                <a16:creationId xmlns:a16="http://schemas.microsoft.com/office/drawing/2014/main" id="{4174BA89-472E-4662-CA72-708A78181886}"/>
              </a:ext>
            </a:extLst>
          </p:cNvPr>
          <p:cNvSpPr/>
          <p:nvPr/>
        </p:nvSpPr>
        <p:spPr>
          <a:xfrm>
            <a:off x="1657351" y="844109"/>
            <a:ext cx="5468030" cy="1903311"/>
          </a:xfrm>
          <a:prstGeom prst="roundRect">
            <a:avLst/>
          </a:prstGeom>
          <a:ln w="254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342900"/>
            <a:endParaRPr lang="en-US" sz="1350">
              <a:solidFill>
                <a:prstClr val="black"/>
              </a:solidFill>
              <a:latin typeface="Calibri" panose="020F0502020204030204"/>
            </a:endParaRPr>
          </a:p>
        </p:txBody>
      </p:sp>
      <p:pic>
        <p:nvPicPr>
          <p:cNvPr id="157" name="Picture 156">
            <a:extLst>
              <a:ext uri="{FF2B5EF4-FFF2-40B4-BE49-F238E27FC236}">
                <a16:creationId xmlns:a16="http://schemas.microsoft.com/office/drawing/2014/main" id="{1090AC01-3DFA-20AE-D2D0-0FD9760FB411}"/>
              </a:ext>
            </a:extLst>
          </p:cNvPr>
          <p:cNvPicPr>
            <a:picLocks noChangeAspect="1"/>
          </p:cNvPicPr>
          <p:nvPr/>
        </p:nvPicPr>
        <p:blipFill>
          <a:blip r:embed="rId3"/>
          <a:stretch>
            <a:fillRect/>
          </a:stretch>
        </p:blipFill>
        <p:spPr>
          <a:xfrm>
            <a:off x="2116754" y="892710"/>
            <a:ext cx="4702466" cy="1806109"/>
          </a:xfrm>
          <a:prstGeom prst="rect">
            <a:avLst/>
          </a:prstGeom>
        </p:spPr>
      </p:pic>
    </p:spTree>
    <p:extLst>
      <p:ext uri="{BB962C8B-B14F-4D97-AF65-F5344CB8AC3E}">
        <p14:creationId xmlns:p14="http://schemas.microsoft.com/office/powerpoint/2010/main" val="3247613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ounded Rectangle 116">
            <a:extLst>
              <a:ext uri="{FF2B5EF4-FFF2-40B4-BE49-F238E27FC236}">
                <a16:creationId xmlns:a16="http://schemas.microsoft.com/office/drawing/2014/main" id="{1038A5A3-BEA4-1A91-731D-494C1B2D5C23}"/>
              </a:ext>
            </a:extLst>
          </p:cNvPr>
          <p:cNvSpPr/>
          <p:nvPr/>
        </p:nvSpPr>
        <p:spPr>
          <a:xfrm>
            <a:off x="1657351" y="2841076"/>
            <a:ext cx="5468030" cy="1822362"/>
          </a:xfrm>
          <a:prstGeom prst="roundRect">
            <a:avLst/>
          </a:prstGeom>
          <a:ln w="22225">
            <a:solidFill>
              <a:schemeClr val="accent5">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342900"/>
            <a:endParaRPr lang="en-US" sz="1350">
              <a:solidFill>
                <a:prstClr val="black"/>
              </a:solidFill>
              <a:latin typeface="Calibri" panose="020F0502020204030204"/>
            </a:endParaRPr>
          </a:p>
        </p:txBody>
      </p:sp>
      <p:sp>
        <p:nvSpPr>
          <p:cNvPr id="2" name="Title 1">
            <a:extLst>
              <a:ext uri="{FF2B5EF4-FFF2-40B4-BE49-F238E27FC236}">
                <a16:creationId xmlns:a16="http://schemas.microsoft.com/office/drawing/2014/main" id="{6D2C4FB2-56A0-B24A-B976-B650ADE3ABD2}"/>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Multiplexed Graph Neural Networks</a:t>
            </a:r>
          </a:p>
        </p:txBody>
      </p:sp>
      <p:cxnSp>
        <p:nvCxnSpPr>
          <p:cNvPr id="3" name="Straight Connector 2">
            <a:extLst>
              <a:ext uri="{FF2B5EF4-FFF2-40B4-BE49-F238E27FC236}">
                <a16:creationId xmlns:a16="http://schemas.microsoft.com/office/drawing/2014/main" id="{5DED5895-E776-7F41-B2D7-C057E2B69265}"/>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Rounded Rectangle 119">
            <a:extLst>
              <a:ext uri="{FF2B5EF4-FFF2-40B4-BE49-F238E27FC236}">
                <a16:creationId xmlns:a16="http://schemas.microsoft.com/office/drawing/2014/main" id="{4174BA89-472E-4662-CA72-708A78181886}"/>
              </a:ext>
            </a:extLst>
          </p:cNvPr>
          <p:cNvSpPr/>
          <p:nvPr/>
        </p:nvSpPr>
        <p:spPr>
          <a:xfrm>
            <a:off x="1657351" y="844109"/>
            <a:ext cx="5468030" cy="1903311"/>
          </a:xfrm>
          <a:prstGeom prst="roundRect">
            <a:avLst/>
          </a:prstGeom>
          <a:ln w="254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342900"/>
            <a:endParaRPr lang="en-US" sz="1350">
              <a:solidFill>
                <a:prstClr val="black"/>
              </a:solidFill>
              <a:latin typeface="Calibri" panose="020F0502020204030204"/>
            </a:endParaRPr>
          </a:p>
        </p:txBody>
      </p:sp>
      <p:pic>
        <p:nvPicPr>
          <p:cNvPr id="157" name="Picture 156">
            <a:extLst>
              <a:ext uri="{FF2B5EF4-FFF2-40B4-BE49-F238E27FC236}">
                <a16:creationId xmlns:a16="http://schemas.microsoft.com/office/drawing/2014/main" id="{1090AC01-3DFA-20AE-D2D0-0FD9760FB411}"/>
              </a:ext>
            </a:extLst>
          </p:cNvPr>
          <p:cNvPicPr>
            <a:picLocks noChangeAspect="1"/>
          </p:cNvPicPr>
          <p:nvPr/>
        </p:nvPicPr>
        <p:blipFill>
          <a:blip r:embed="rId3"/>
          <a:stretch>
            <a:fillRect/>
          </a:stretch>
        </p:blipFill>
        <p:spPr>
          <a:xfrm>
            <a:off x="2116754" y="892710"/>
            <a:ext cx="4702466" cy="1806109"/>
          </a:xfrm>
          <a:prstGeom prst="rect">
            <a:avLst/>
          </a:prstGeom>
        </p:spPr>
      </p:pic>
      <p:pic>
        <p:nvPicPr>
          <p:cNvPr id="5" name="Picture 4">
            <a:extLst>
              <a:ext uri="{FF2B5EF4-FFF2-40B4-BE49-F238E27FC236}">
                <a16:creationId xmlns:a16="http://schemas.microsoft.com/office/drawing/2014/main" id="{CD7ED281-FB30-4784-E0FF-C767811FF3B1}"/>
              </a:ext>
            </a:extLst>
          </p:cNvPr>
          <p:cNvPicPr>
            <a:picLocks noChangeAspect="1"/>
          </p:cNvPicPr>
          <p:nvPr/>
        </p:nvPicPr>
        <p:blipFill>
          <a:blip r:embed="rId4"/>
          <a:stretch>
            <a:fillRect/>
          </a:stretch>
        </p:blipFill>
        <p:spPr>
          <a:xfrm>
            <a:off x="2673946" y="2982933"/>
            <a:ext cx="4255834" cy="1538648"/>
          </a:xfrm>
          <a:prstGeom prst="rect">
            <a:avLst/>
          </a:prstGeom>
        </p:spPr>
      </p:pic>
      <p:pic>
        <p:nvPicPr>
          <p:cNvPr id="6" name="Picture 5">
            <a:extLst>
              <a:ext uri="{FF2B5EF4-FFF2-40B4-BE49-F238E27FC236}">
                <a16:creationId xmlns:a16="http://schemas.microsoft.com/office/drawing/2014/main" id="{6B706905-B782-11A0-46F8-C2044F0F3577}"/>
              </a:ext>
            </a:extLst>
          </p:cNvPr>
          <p:cNvPicPr>
            <a:picLocks noChangeAspect="1"/>
          </p:cNvPicPr>
          <p:nvPr/>
        </p:nvPicPr>
        <p:blipFill>
          <a:blip r:embed="rId5"/>
          <a:stretch>
            <a:fillRect/>
          </a:stretch>
        </p:blipFill>
        <p:spPr>
          <a:xfrm>
            <a:off x="1800056" y="3229917"/>
            <a:ext cx="955103" cy="1291664"/>
          </a:xfrm>
          <a:prstGeom prst="rect">
            <a:avLst/>
          </a:prstGeom>
        </p:spPr>
      </p:pic>
    </p:spTree>
    <p:extLst>
      <p:ext uri="{BB962C8B-B14F-4D97-AF65-F5344CB8AC3E}">
        <p14:creationId xmlns:p14="http://schemas.microsoft.com/office/powerpoint/2010/main" val="254661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p:cTn id="6" dur="indefinite"/>
                                        <p:tgtEl>
                                          <p:spTgt spid="120"/>
                                        </p:tgtEl>
                                        <p:attrNameLst>
                                          <p:attrName>style.opacity</p:attrName>
                                        </p:attrNameLst>
                                      </p:cBhvr>
                                      <p:to>
                                        <p:strVal val="0.5"/>
                                      </p:to>
                                    </p:set>
                                    <p:animEffect filter="image" prLst="opacity: 0.5">
                                      <p:cBhvr rctx="IE">
                                        <p:cTn id="7" dur="indefinite"/>
                                        <p:tgtEl>
                                          <p:spTgt spid="120"/>
                                        </p:tgtEl>
                                      </p:cBhvr>
                                    </p:animEffect>
                                  </p:childTnLst>
                                </p:cTn>
                              </p:par>
                              <p:par>
                                <p:cTn id="8" presetID="9" presetClass="emph" presetSubtype="0" nodeType="withEffect">
                                  <p:stCondLst>
                                    <p:cond delay="0"/>
                                  </p:stCondLst>
                                  <p:childTnLst>
                                    <p:set>
                                      <p:cBhvr>
                                        <p:cTn id="9" dur="indefinite"/>
                                        <p:tgtEl>
                                          <p:spTgt spid="157"/>
                                        </p:tgtEl>
                                        <p:attrNameLst>
                                          <p:attrName>style.opacity</p:attrName>
                                        </p:attrNameLst>
                                      </p:cBhvr>
                                      <p:to>
                                        <p:strVal val="0.5"/>
                                      </p:to>
                                    </p:set>
                                    <p:animEffect filter="image" prLst="opacity: 0.5">
                                      <p:cBhvr rctx="IE">
                                        <p:cTn id="10" dur="indefinite"/>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81">
            <a:extLst>
              <a:ext uri="{FF2B5EF4-FFF2-40B4-BE49-F238E27FC236}">
                <a16:creationId xmlns:a16="http://schemas.microsoft.com/office/drawing/2014/main" id="{A129920C-4CAB-FF48-A421-7D491F5DB22D}"/>
              </a:ext>
            </a:extLst>
          </p:cNvPr>
          <p:cNvSpPr/>
          <p:nvPr/>
        </p:nvSpPr>
        <p:spPr>
          <a:xfrm>
            <a:off x="7350382" y="2107108"/>
            <a:ext cx="294754" cy="2802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13161851-364C-EA44-BCFD-F070A64ABEDE}"/>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Prior Work on Multigraph Learning</a:t>
            </a:r>
          </a:p>
        </p:txBody>
      </p:sp>
      <p:cxnSp>
        <p:nvCxnSpPr>
          <p:cNvPr id="3" name="Straight Connector 2">
            <a:extLst>
              <a:ext uri="{FF2B5EF4-FFF2-40B4-BE49-F238E27FC236}">
                <a16:creationId xmlns:a16="http://schemas.microsoft.com/office/drawing/2014/main" id="{7DCBC4C2-168B-3146-AC1E-01EB4135A97C}"/>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A1D5B007-641C-2F4B-9045-1AB6F8089A9D}"/>
              </a:ext>
            </a:extLst>
          </p:cNvPr>
          <p:cNvGrpSpPr/>
          <p:nvPr/>
        </p:nvGrpSpPr>
        <p:grpSpPr>
          <a:xfrm>
            <a:off x="3173173" y="969066"/>
            <a:ext cx="2200019" cy="2417404"/>
            <a:chOff x="2706896" y="1292087"/>
            <a:chExt cx="2933359" cy="3223205"/>
          </a:xfrm>
        </p:grpSpPr>
        <p:sp>
          <p:nvSpPr>
            <p:cNvPr id="38" name="TextBox 37">
              <a:extLst>
                <a:ext uri="{FF2B5EF4-FFF2-40B4-BE49-F238E27FC236}">
                  <a16:creationId xmlns:a16="http://schemas.microsoft.com/office/drawing/2014/main" id="{86309FB9-0245-5447-B05F-560F72566286}"/>
                </a:ext>
              </a:extLst>
            </p:cNvPr>
            <p:cNvSpPr txBox="1"/>
            <p:nvPr/>
          </p:nvSpPr>
          <p:spPr>
            <a:xfrm>
              <a:off x="2706896" y="1292087"/>
              <a:ext cx="2933359" cy="400109"/>
            </a:xfrm>
            <a:prstGeom prst="rect">
              <a:avLst/>
            </a:prstGeom>
            <a:noFill/>
            <a:ln w="34925">
              <a:solidFill>
                <a:schemeClr val="tx1">
                  <a:lumMod val="95000"/>
                  <a:lumOff val="5000"/>
                </a:schemeClr>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37" name="TextBox 36">
              <a:extLst>
                <a:ext uri="{FF2B5EF4-FFF2-40B4-BE49-F238E27FC236}">
                  <a16:creationId xmlns:a16="http://schemas.microsoft.com/office/drawing/2014/main" id="{BCBC29F0-A905-A04E-9C99-7E9D04BDEB21}"/>
                </a:ext>
              </a:extLst>
            </p:cNvPr>
            <p:cNvSpPr txBox="1"/>
            <p:nvPr/>
          </p:nvSpPr>
          <p:spPr>
            <a:xfrm>
              <a:off x="3081129" y="1480934"/>
              <a:ext cx="1828800" cy="923329"/>
            </a:xfrm>
            <a:prstGeom prst="rect">
              <a:avLst/>
            </a:prstGeom>
            <a:solidFill>
              <a:schemeClr val="accent1">
                <a:lumMod val="40000"/>
                <a:lumOff val="60000"/>
              </a:schemeClr>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sp>
          <p:nvSpPr>
            <p:cNvPr id="39" name="TextBox 38">
              <a:extLst>
                <a:ext uri="{FF2B5EF4-FFF2-40B4-BE49-F238E27FC236}">
                  <a16:creationId xmlns:a16="http://schemas.microsoft.com/office/drawing/2014/main" id="{23C6C2AB-7D63-5D41-856E-96B255C1C1C2}"/>
                </a:ext>
              </a:extLst>
            </p:cNvPr>
            <p:cNvSpPr txBox="1"/>
            <p:nvPr/>
          </p:nvSpPr>
          <p:spPr>
            <a:xfrm>
              <a:off x="3036405" y="3591963"/>
              <a:ext cx="1828800" cy="923329"/>
            </a:xfrm>
            <a:prstGeom prst="rect">
              <a:avLst/>
            </a:prstGeom>
            <a:solidFill>
              <a:srgbClr val="F79C85"/>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sp>
          <p:nvSpPr>
            <p:cNvPr id="40" name="TextBox 39">
              <a:extLst>
                <a:ext uri="{FF2B5EF4-FFF2-40B4-BE49-F238E27FC236}">
                  <a16:creationId xmlns:a16="http://schemas.microsoft.com/office/drawing/2014/main" id="{4D9F51C8-63AB-E84D-81C4-86C12262A812}"/>
                </a:ext>
              </a:extLst>
            </p:cNvPr>
            <p:cNvSpPr txBox="1"/>
            <p:nvPr/>
          </p:nvSpPr>
          <p:spPr>
            <a:xfrm>
              <a:off x="3028951" y="2558398"/>
              <a:ext cx="1828800" cy="923329"/>
            </a:xfrm>
            <a:prstGeom prst="rect">
              <a:avLst/>
            </a:prstGeom>
            <a:solidFill>
              <a:schemeClr val="accent4">
                <a:lumMod val="40000"/>
                <a:lumOff val="60000"/>
              </a:schemeClr>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grpSp>
      <p:grpSp>
        <p:nvGrpSpPr>
          <p:cNvPr id="51" name="Group 50">
            <a:extLst>
              <a:ext uri="{FF2B5EF4-FFF2-40B4-BE49-F238E27FC236}">
                <a16:creationId xmlns:a16="http://schemas.microsoft.com/office/drawing/2014/main" id="{001C0931-0F7F-6B4F-B5EF-A25158741A04}"/>
              </a:ext>
            </a:extLst>
          </p:cNvPr>
          <p:cNvGrpSpPr/>
          <p:nvPr/>
        </p:nvGrpSpPr>
        <p:grpSpPr>
          <a:xfrm>
            <a:off x="2618962" y="1200140"/>
            <a:ext cx="3002239" cy="1861671"/>
            <a:chOff x="1967949" y="1600186"/>
            <a:chExt cx="4002985" cy="2482228"/>
          </a:xfrm>
        </p:grpSpPr>
        <p:cxnSp>
          <p:nvCxnSpPr>
            <p:cNvPr id="42" name="Straight Arrow Connector 41">
              <a:extLst>
                <a:ext uri="{FF2B5EF4-FFF2-40B4-BE49-F238E27FC236}">
                  <a16:creationId xmlns:a16="http://schemas.microsoft.com/office/drawing/2014/main" id="{FC5B71DB-85B0-C940-A534-A2CD02BC3793}"/>
                </a:ext>
              </a:extLst>
            </p:cNvPr>
            <p:cNvCxnSpPr>
              <a:cxnSpLocks/>
            </p:cNvCxnSpPr>
            <p:nvPr/>
          </p:nvCxnSpPr>
          <p:spPr>
            <a:xfrm>
              <a:off x="1998597" y="2011829"/>
              <a:ext cx="9781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36C12EC9-C53B-EB45-B57F-B415EE71973A}"/>
                </a:ext>
              </a:extLst>
            </p:cNvPr>
            <p:cNvCxnSpPr>
              <a:cxnSpLocks/>
            </p:cNvCxnSpPr>
            <p:nvPr/>
          </p:nvCxnSpPr>
          <p:spPr>
            <a:xfrm>
              <a:off x="1998597" y="2958703"/>
              <a:ext cx="978175" cy="3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0B2C1B73-F561-A940-A49D-2EA65D6D4679}"/>
                </a:ext>
              </a:extLst>
            </p:cNvPr>
            <p:cNvPicPr>
              <a:picLocks noChangeAspect="1"/>
            </p:cNvPicPr>
            <p:nvPr/>
          </p:nvPicPr>
          <p:blipFill rotWithShape="1">
            <a:blip r:embed="rId3"/>
            <a:srcRect r="74348" b="16469"/>
            <a:stretch/>
          </p:blipFill>
          <p:spPr>
            <a:xfrm>
              <a:off x="2097157" y="1600186"/>
              <a:ext cx="524289" cy="323479"/>
            </a:xfrm>
            <a:prstGeom prst="rect">
              <a:avLst/>
            </a:prstGeom>
          </p:spPr>
        </p:pic>
        <p:pic>
          <p:nvPicPr>
            <p:cNvPr id="46" name="Picture 45">
              <a:extLst>
                <a:ext uri="{FF2B5EF4-FFF2-40B4-BE49-F238E27FC236}">
                  <a16:creationId xmlns:a16="http://schemas.microsoft.com/office/drawing/2014/main" id="{62AEE815-F0ED-024D-83D1-021F14A7CDD4}"/>
                </a:ext>
              </a:extLst>
            </p:cNvPr>
            <p:cNvPicPr>
              <a:picLocks noChangeAspect="1"/>
            </p:cNvPicPr>
            <p:nvPr/>
          </p:nvPicPr>
          <p:blipFill rotWithShape="1">
            <a:blip r:embed="rId3"/>
            <a:srcRect l="64727" t="971" r="3898" b="19255"/>
            <a:stretch/>
          </p:blipFill>
          <p:spPr>
            <a:xfrm>
              <a:off x="1998597" y="3762797"/>
              <a:ext cx="618985" cy="298192"/>
            </a:xfrm>
            <a:prstGeom prst="rect">
              <a:avLst/>
            </a:prstGeom>
          </p:spPr>
        </p:pic>
        <p:pic>
          <p:nvPicPr>
            <p:cNvPr id="47" name="Picture 46">
              <a:extLst>
                <a:ext uri="{FF2B5EF4-FFF2-40B4-BE49-F238E27FC236}">
                  <a16:creationId xmlns:a16="http://schemas.microsoft.com/office/drawing/2014/main" id="{4306168B-45DD-6046-96BB-3591A4896467}"/>
                </a:ext>
              </a:extLst>
            </p:cNvPr>
            <p:cNvPicPr>
              <a:picLocks noChangeAspect="1"/>
            </p:cNvPicPr>
            <p:nvPr/>
          </p:nvPicPr>
          <p:blipFill rotWithShape="1">
            <a:blip r:embed="rId3"/>
            <a:srcRect l="30289" t="1075" r="40099" b="19151"/>
            <a:stretch/>
          </p:blipFill>
          <p:spPr>
            <a:xfrm>
              <a:off x="2002461" y="2558397"/>
              <a:ext cx="584199" cy="298192"/>
            </a:xfrm>
            <a:prstGeom prst="rect">
              <a:avLst/>
            </a:prstGeom>
          </p:spPr>
        </p:pic>
        <p:cxnSp>
          <p:nvCxnSpPr>
            <p:cNvPr id="50" name="Straight Arrow Connector 49">
              <a:extLst>
                <a:ext uri="{FF2B5EF4-FFF2-40B4-BE49-F238E27FC236}">
                  <a16:creationId xmlns:a16="http://schemas.microsoft.com/office/drawing/2014/main" id="{0E630B09-AB99-7249-B829-8EEC5AF61FE4}"/>
                </a:ext>
              </a:extLst>
            </p:cNvPr>
            <p:cNvCxnSpPr>
              <a:cxnSpLocks/>
            </p:cNvCxnSpPr>
            <p:nvPr/>
          </p:nvCxnSpPr>
          <p:spPr>
            <a:xfrm>
              <a:off x="1967949" y="4079256"/>
              <a:ext cx="978175" cy="3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B0AF80F7-C3C5-7E47-A993-7D84A2227034}"/>
                </a:ext>
              </a:extLst>
            </p:cNvPr>
            <p:cNvCxnSpPr>
              <a:cxnSpLocks/>
            </p:cNvCxnSpPr>
            <p:nvPr/>
          </p:nvCxnSpPr>
          <p:spPr>
            <a:xfrm>
              <a:off x="5581029" y="3018174"/>
              <a:ext cx="3899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2" name="Oval 61">
            <a:extLst>
              <a:ext uri="{FF2B5EF4-FFF2-40B4-BE49-F238E27FC236}">
                <a16:creationId xmlns:a16="http://schemas.microsoft.com/office/drawing/2014/main" id="{D3DBF7AF-CB69-8C48-BF4A-6F39A7BD0875}"/>
              </a:ext>
            </a:extLst>
          </p:cNvPr>
          <p:cNvSpPr/>
          <p:nvPr/>
        </p:nvSpPr>
        <p:spPr>
          <a:xfrm>
            <a:off x="4983699" y="2136156"/>
            <a:ext cx="294754" cy="28022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grpSp>
        <p:nvGrpSpPr>
          <p:cNvPr id="8194" name="Group 8193">
            <a:extLst>
              <a:ext uri="{FF2B5EF4-FFF2-40B4-BE49-F238E27FC236}">
                <a16:creationId xmlns:a16="http://schemas.microsoft.com/office/drawing/2014/main" id="{1D46D871-32F0-EB44-89E9-F6682B4D1BEF}"/>
              </a:ext>
            </a:extLst>
          </p:cNvPr>
          <p:cNvGrpSpPr/>
          <p:nvPr/>
        </p:nvGrpSpPr>
        <p:grpSpPr>
          <a:xfrm>
            <a:off x="4791904" y="1386508"/>
            <a:ext cx="661496" cy="1653714"/>
            <a:chOff x="4865205" y="1848677"/>
            <a:chExt cx="881994" cy="2204952"/>
          </a:xfrm>
        </p:grpSpPr>
        <p:cxnSp>
          <p:nvCxnSpPr>
            <p:cNvPr id="53" name="Elbow Connector 52">
              <a:extLst>
                <a:ext uri="{FF2B5EF4-FFF2-40B4-BE49-F238E27FC236}">
                  <a16:creationId xmlns:a16="http://schemas.microsoft.com/office/drawing/2014/main" id="{8E7CE475-2357-E24D-80D4-0123FE122C54}"/>
                </a:ext>
              </a:extLst>
            </p:cNvPr>
            <p:cNvCxnSpPr>
              <a:cxnSpLocks/>
            </p:cNvCxnSpPr>
            <p:nvPr/>
          </p:nvCxnSpPr>
          <p:spPr>
            <a:xfrm rot="16200000" flipH="1">
              <a:off x="4628140" y="2130467"/>
              <a:ext cx="971084" cy="407504"/>
            </a:xfrm>
            <a:prstGeom prst="bentConnector3">
              <a:avLst>
                <a:gd name="adj1" fmla="val 598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Elbow Connector 57">
              <a:extLst>
                <a:ext uri="{FF2B5EF4-FFF2-40B4-BE49-F238E27FC236}">
                  <a16:creationId xmlns:a16="http://schemas.microsoft.com/office/drawing/2014/main" id="{AAB8FE2B-2D15-D846-B1D9-D2065D58D3AE}"/>
                </a:ext>
              </a:extLst>
            </p:cNvPr>
            <p:cNvCxnSpPr>
              <a:cxnSpLocks/>
              <a:stCxn id="39" idx="3"/>
            </p:cNvCxnSpPr>
            <p:nvPr/>
          </p:nvCxnSpPr>
          <p:spPr>
            <a:xfrm flipV="1">
              <a:off x="4865206" y="3266037"/>
              <a:ext cx="467140" cy="7875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92" name="Straight Arrow Connector 8191">
              <a:extLst>
                <a:ext uri="{FF2B5EF4-FFF2-40B4-BE49-F238E27FC236}">
                  <a16:creationId xmlns:a16="http://schemas.microsoft.com/office/drawing/2014/main" id="{7A0D2FDA-C7BA-EC4F-986F-C8F9EAA1C5AB}"/>
                </a:ext>
              </a:extLst>
            </p:cNvPr>
            <p:cNvCxnSpPr/>
            <p:nvPr/>
          </p:nvCxnSpPr>
          <p:spPr>
            <a:xfrm>
              <a:off x="4865205" y="3004673"/>
              <a:ext cx="1695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193" name="TextBox 8192">
              <a:extLst>
                <a:ext uri="{FF2B5EF4-FFF2-40B4-BE49-F238E27FC236}">
                  <a16:creationId xmlns:a16="http://schemas.microsoft.com/office/drawing/2014/main" id="{B8CFFD55-A07F-274A-AAED-2A92016D1F5C}"/>
                </a:ext>
              </a:extLst>
            </p:cNvPr>
            <p:cNvSpPr txBox="1"/>
            <p:nvPr/>
          </p:nvSpPr>
          <p:spPr>
            <a:xfrm>
              <a:off x="5180669" y="2836666"/>
              <a:ext cx="566530" cy="400109"/>
            </a:xfrm>
            <a:prstGeom prst="rect">
              <a:avLst/>
            </a:prstGeom>
            <a:noFill/>
          </p:spPr>
          <p:txBody>
            <a:bodyPr wrap="square" rtlCol="0">
              <a:spAutoFit/>
            </a:bodyPr>
            <a:lstStyle/>
            <a:p>
              <a:pPr defTabSz="342900"/>
              <a:r>
                <a:rPr lang="en-US" sz="1350" dirty="0">
                  <a:solidFill>
                    <a:prstClr val="black"/>
                  </a:solidFill>
                  <a:latin typeface="Calibri" panose="020F0502020204030204"/>
                </a:rPr>
                <a:t>+</a:t>
              </a:r>
            </a:p>
          </p:txBody>
        </p:sp>
      </p:grpSp>
      <p:grpSp>
        <p:nvGrpSpPr>
          <p:cNvPr id="72" name="Group 71">
            <a:extLst>
              <a:ext uri="{FF2B5EF4-FFF2-40B4-BE49-F238E27FC236}">
                <a16:creationId xmlns:a16="http://schemas.microsoft.com/office/drawing/2014/main" id="{DDF292B0-13D3-D446-AD14-84CB228DE6F8}"/>
              </a:ext>
            </a:extLst>
          </p:cNvPr>
          <p:cNvGrpSpPr/>
          <p:nvPr/>
        </p:nvGrpSpPr>
        <p:grpSpPr>
          <a:xfrm>
            <a:off x="5430548" y="969066"/>
            <a:ext cx="2186555" cy="2411117"/>
            <a:chOff x="2576064" y="1300469"/>
            <a:chExt cx="2915407" cy="3214823"/>
          </a:xfrm>
        </p:grpSpPr>
        <p:sp>
          <p:nvSpPr>
            <p:cNvPr id="73" name="TextBox 72">
              <a:extLst>
                <a:ext uri="{FF2B5EF4-FFF2-40B4-BE49-F238E27FC236}">
                  <a16:creationId xmlns:a16="http://schemas.microsoft.com/office/drawing/2014/main" id="{37A64CB6-B494-A744-949A-D15746C1DFDE}"/>
                </a:ext>
              </a:extLst>
            </p:cNvPr>
            <p:cNvSpPr txBox="1"/>
            <p:nvPr/>
          </p:nvSpPr>
          <p:spPr>
            <a:xfrm>
              <a:off x="2576064" y="1300469"/>
              <a:ext cx="2915407" cy="400109"/>
            </a:xfrm>
            <a:prstGeom prst="rect">
              <a:avLst/>
            </a:prstGeom>
            <a:noFill/>
            <a:ln w="34925">
              <a:solidFill>
                <a:schemeClr val="tx1">
                  <a:lumMod val="95000"/>
                  <a:lumOff val="5000"/>
                </a:schemeClr>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74" name="TextBox 73">
              <a:extLst>
                <a:ext uri="{FF2B5EF4-FFF2-40B4-BE49-F238E27FC236}">
                  <a16:creationId xmlns:a16="http://schemas.microsoft.com/office/drawing/2014/main" id="{028653C5-A736-8341-A03E-6602D301FE3F}"/>
                </a:ext>
              </a:extLst>
            </p:cNvPr>
            <p:cNvSpPr txBox="1"/>
            <p:nvPr/>
          </p:nvSpPr>
          <p:spPr>
            <a:xfrm>
              <a:off x="3081129" y="1480934"/>
              <a:ext cx="1828800" cy="923329"/>
            </a:xfrm>
            <a:prstGeom prst="rect">
              <a:avLst/>
            </a:prstGeom>
            <a:solidFill>
              <a:schemeClr val="accent1">
                <a:lumMod val="40000"/>
                <a:lumOff val="60000"/>
              </a:schemeClr>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sp>
          <p:nvSpPr>
            <p:cNvPr id="75" name="TextBox 74">
              <a:extLst>
                <a:ext uri="{FF2B5EF4-FFF2-40B4-BE49-F238E27FC236}">
                  <a16:creationId xmlns:a16="http://schemas.microsoft.com/office/drawing/2014/main" id="{64D448BF-8282-004E-A8BA-341DA3A56B72}"/>
                </a:ext>
              </a:extLst>
            </p:cNvPr>
            <p:cNvSpPr txBox="1"/>
            <p:nvPr/>
          </p:nvSpPr>
          <p:spPr>
            <a:xfrm>
              <a:off x="3036405" y="3591963"/>
              <a:ext cx="1828800" cy="923329"/>
            </a:xfrm>
            <a:prstGeom prst="rect">
              <a:avLst/>
            </a:prstGeom>
            <a:solidFill>
              <a:srgbClr val="F79C85"/>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sp>
          <p:nvSpPr>
            <p:cNvPr id="76" name="TextBox 75">
              <a:extLst>
                <a:ext uri="{FF2B5EF4-FFF2-40B4-BE49-F238E27FC236}">
                  <a16:creationId xmlns:a16="http://schemas.microsoft.com/office/drawing/2014/main" id="{8366CE2F-606D-8144-9DD7-FADC86287759}"/>
                </a:ext>
              </a:extLst>
            </p:cNvPr>
            <p:cNvSpPr txBox="1"/>
            <p:nvPr/>
          </p:nvSpPr>
          <p:spPr>
            <a:xfrm>
              <a:off x="3028951" y="2558397"/>
              <a:ext cx="1828800" cy="923329"/>
            </a:xfrm>
            <a:prstGeom prst="rect">
              <a:avLst/>
            </a:prstGeom>
            <a:solidFill>
              <a:schemeClr val="accent4">
                <a:lumMod val="40000"/>
                <a:lumOff val="60000"/>
              </a:schemeClr>
            </a:solidFill>
            <a:ln w="19050">
              <a:solidFill>
                <a:schemeClr val="tx1"/>
              </a:solidFill>
            </a:ln>
          </p:spPr>
          <p:txBody>
            <a:bodyPr wrap="square" rtlCol="0">
              <a:spAutoFit/>
            </a:bodyPr>
            <a:lstStyle/>
            <a:p>
              <a:pPr algn="ctr" defTabSz="342900"/>
              <a:endParaRPr lang="en-US" sz="1350" dirty="0">
                <a:solidFill>
                  <a:prstClr val="black"/>
                </a:solidFill>
                <a:latin typeface="Calibri" panose="020F0502020204030204"/>
              </a:endParaRPr>
            </a:p>
            <a:p>
              <a:pPr algn="ctr" defTabSz="342900"/>
              <a:r>
                <a:rPr lang="en-US" sz="1200" dirty="0">
                  <a:solidFill>
                    <a:prstClr val="black"/>
                  </a:solidFill>
                  <a:latin typeface="Calibri" panose="020F0502020204030204"/>
                </a:rPr>
                <a:t>Graph Conv layer</a:t>
              </a:r>
            </a:p>
            <a:p>
              <a:pPr algn="ctr" defTabSz="342900"/>
              <a:endParaRPr lang="en-US" sz="1350" dirty="0">
                <a:solidFill>
                  <a:prstClr val="black"/>
                </a:solidFill>
                <a:latin typeface="Calibri" panose="020F0502020204030204"/>
              </a:endParaRPr>
            </a:p>
          </p:txBody>
        </p:sp>
      </p:grpSp>
      <p:grpSp>
        <p:nvGrpSpPr>
          <p:cNvPr id="77" name="Group 76">
            <a:extLst>
              <a:ext uri="{FF2B5EF4-FFF2-40B4-BE49-F238E27FC236}">
                <a16:creationId xmlns:a16="http://schemas.microsoft.com/office/drawing/2014/main" id="{FA6270C1-7C1D-D443-A61B-CD84D7C6C581}"/>
              </a:ext>
            </a:extLst>
          </p:cNvPr>
          <p:cNvGrpSpPr/>
          <p:nvPr/>
        </p:nvGrpSpPr>
        <p:grpSpPr>
          <a:xfrm>
            <a:off x="7147403" y="1353725"/>
            <a:ext cx="661496" cy="1642172"/>
            <a:chOff x="4865205" y="1848677"/>
            <a:chExt cx="881994" cy="2189562"/>
          </a:xfrm>
        </p:grpSpPr>
        <p:cxnSp>
          <p:nvCxnSpPr>
            <p:cNvPr id="78" name="Elbow Connector 77">
              <a:extLst>
                <a:ext uri="{FF2B5EF4-FFF2-40B4-BE49-F238E27FC236}">
                  <a16:creationId xmlns:a16="http://schemas.microsoft.com/office/drawing/2014/main" id="{81104D59-810D-EE44-8E68-3D3935573231}"/>
                </a:ext>
              </a:extLst>
            </p:cNvPr>
            <p:cNvCxnSpPr>
              <a:cxnSpLocks/>
            </p:cNvCxnSpPr>
            <p:nvPr/>
          </p:nvCxnSpPr>
          <p:spPr>
            <a:xfrm rot="16200000" flipH="1">
              <a:off x="4628140" y="2130467"/>
              <a:ext cx="971084" cy="407504"/>
            </a:xfrm>
            <a:prstGeom prst="bentConnector3">
              <a:avLst>
                <a:gd name="adj1" fmla="val 598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16E1906F-AC88-0049-A216-E7F3759422B6}"/>
                </a:ext>
              </a:extLst>
            </p:cNvPr>
            <p:cNvCxnSpPr>
              <a:cxnSpLocks/>
            </p:cNvCxnSpPr>
            <p:nvPr/>
          </p:nvCxnSpPr>
          <p:spPr>
            <a:xfrm flipV="1">
              <a:off x="4865205" y="3266037"/>
              <a:ext cx="467141" cy="7722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06CBDF3-6A7C-8447-9D0B-2D08DD0417BA}"/>
                </a:ext>
              </a:extLst>
            </p:cNvPr>
            <p:cNvCxnSpPr/>
            <p:nvPr/>
          </p:nvCxnSpPr>
          <p:spPr>
            <a:xfrm>
              <a:off x="4865205" y="3004673"/>
              <a:ext cx="1695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F25EB376-93B4-6F47-AC34-774D277541E4}"/>
                </a:ext>
              </a:extLst>
            </p:cNvPr>
            <p:cNvSpPr txBox="1"/>
            <p:nvPr/>
          </p:nvSpPr>
          <p:spPr>
            <a:xfrm>
              <a:off x="5180669" y="2836666"/>
              <a:ext cx="566530" cy="400109"/>
            </a:xfrm>
            <a:prstGeom prst="rect">
              <a:avLst/>
            </a:prstGeom>
            <a:noFill/>
          </p:spPr>
          <p:txBody>
            <a:bodyPr wrap="square" rtlCol="0">
              <a:spAutoFit/>
            </a:bodyPr>
            <a:lstStyle/>
            <a:p>
              <a:pPr defTabSz="342900"/>
              <a:r>
                <a:rPr lang="en-US" sz="1350" dirty="0">
                  <a:solidFill>
                    <a:prstClr val="black"/>
                  </a:solidFill>
                  <a:latin typeface="Calibri" panose="020F0502020204030204"/>
                </a:rPr>
                <a:t>+</a:t>
              </a:r>
            </a:p>
          </p:txBody>
        </p:sp>
      </p:grpSp>
      <p:sp>
        <p:nvSpPr>
          <p:cNvPr id="8198" name="TextBox 8197">
            <a:extLst>
              <a:ext uri="{FF2B5EF4-FFF2-40B4-BE49-F238E27FC236}">
                <a16:creationId xmlns:a16="http://schemas.microsoft.com/office/drawing/2014/main" id="{9A448BD1-08A7-1444-89BC-117331E4D1EA}"/>
              </a:ext>
            </a:extLst>
          </p:cNvPr>
          <p:cNvSpPr txBox="1"/>
          <p:nvPr/>
        </p:nvSpPr>
        <p:spPr>
          <a:xfrm>
            <a:off x="1560443" y="4778237"/>
            <a:ext cx="6149763" cy="369332"/>
          </a:xfrm>
          <a:prstGeom prst="rect">
            <a:avLst/>
          </a:prstGeom>
          <a:noFill/>
        </p:spPr>
        <p:txBody>
          <a:bodyPr wrap="square" rtlCol="0">
            <a:spAutoFit/>
          </a:bodyPr>
          <a:lstStyle/>
          <a:p>
            <a:pPr defTabSz="342900"/>
            <a:r>
              <a:rPr lang="en-US" sz="900" dirty="0" err="1">
                <a:solidFill>
                  <a:prstClr val="white"/>
                </a:solidFill>
                <a:latin typeface="Calibri" panose="020F0502020204030204"/>
              </a:rPr>
              <a:t>Schlichtkrull</a:t>
            </a:r>
            <a:r>
              <a:rPr lang="en-US" sz="900" dirty="0">
                <a:solidFill>
                  <a:prstClr val="white"/>
                </a:solidFill>
                <a:latin typeface="Calibri" panose="020F0502020204030204"/>
              </a:rPr>
              <a:t>, Michael, et al .“Modeling relational data with graph </a:t>
            </a:r>
            <a:r>
              <a:rPr lang="en-US" sz="900" dirty="0" err="1">
                <a:solidFill>
                  <a:prstClr val="white"/>
                </a:solidFill>
                <a:latin typeface="Calibri" panose="020F0502020204030204"/>
              </a:rPr>
              <a:t>convolu-tional</a:t>
            </a:r>
            <a:r>
              <a:rPr lang="en-US" sz="900" dirty="0">
                <a:solidFill>
                  <a:prstClr val="white"/>
                </a:solidFill>
                <a:latin typeface="Calibri" panose="020F0502020204030204"/>
              </a:rPr>
              <a:t> </a:t>
            </a:r>
            <a:r>
              <a:rPr lang="en-US" sz="900" dirty="0" err="1">
                <a:solidFill>
                  <a:prstClr val="white"/>
                </a:solidFill>
                <a:latin typeface="Calibri" panose="020F0502020204030204"/>
              </a:rPr>
              <a:t>networks.”European</a:t>
            </a:r>
            <a:r>
              <a:rPr lang="en-US" sz="900" dirty="0">
                <a:solidFill>
                  <a:prstClr val="white"/>
                </a:solidFill>
                <a:latin typeface="Calibri" panose="020F0502020204030204"/>
              </a:rPr>
              <a:t> semantic web conference. Springer, Cham, 2018.</a:t>
            </a:r>
          </a:p>
        </p:txBody>
      </p:sp>
      <p:pic>
        <p:nvPicPr>
          <p:cNvPr id="4" name="Picture 3">
            <a:extLst>
              <a:ext uri="{FF2B5EF4-FFF2-40B4-BE49-F238E27FC236}">
                <a16:creationId xmlns:a16="http://schemas.microsoft.com/office/drawing/2014/main" id="{B6A36FEB-A564-F0A6-5E8D-AB5E00AF2FAA}"/>
              </a:ext>
            </a:extLst>
          </p:cNvPr>
          <p:cNvPicPr>
            <a:picLocks noChangeAspect="1"/>
          </p:cNvPicPr>
          <p:nvPr/>
        </p:nvPicPr>
        <p:blipFill>
          <a:blip r:embed="rId4"/>
          <a:stretch>
            <a:fillRect/>
          </a:stretch>
        </p:blipFill>
        <p:spPr>
          <a:xfrm>
            <a:off x="2715868" y="3663542"/>
            <a:ext cx="3231875" cy="601050"/>
          </a:xfrm>
          <a:prstGeom prst="rect">
            <a:avLst/>
          </a:prstGeom>
        </p:spPr>
      </p:pic>
      <p:sp>
        <p:nvSpPr>
          <p:cNvPr id="5" name="TextBox 4">
            <a:extLst>
              <a:ext uri="{FF2B5EF4-FFF2-40B4-BE49-F238E27FC236}">
                <a16:creationId xmlns:a16="http://schemas.microsoft.com/office/drawing/2014/main" id="{A1AF20F4-1C4C-BD97-5936-A9DB4FA364EA}"/>
              </a:ext>
            </a:extLst>
          </p:cNvPr>
          <p:cNvSpPr txBox="1"/>
          <p:nvPr/>
        </p:nvSpPr>
        <p:spPr>
          <a:xfrm>
            <a:off x="1204453" y="3751247"/>
            <a:ext cx="1736864" cy="300082"/>
          </a:xfrm>
          <a:prstGeom prst="rect">
            <a:avLst/>
          </a:prstGeom>
          <a:noFill/>
        </p:spPr>
        <p:txBody>
          <a:bodyPr wrap="square" rtlCol="0">
            <a:spAutoFit/>
          </a:bodyPr>
          <a:lstStyle/>
          <a:p>
            <a:pPr defTabSz="342900"/>
            <a:r>
              <a:rPr lang="en-US" sz="1350" b="1" dirty="0">
                <a:solidFill>
                  <a:prstClr val="black"/>
                </a:solidFill>
                <a:latin typeface="Calibri" panose="020F0502020204030204"/>
              </a:rPr>
              <a:t>Message Passing:</a:t>
            </a:r>
          </a:p>
        </p:txBody>
      </p:sp>
      <p:sp>
        <p:nvSpPr>
          <p:cNvPr id="6" name="TextBox 5">
            <a:extLst>
              <a:ext uri="{FF2B5EF4-FFF2-40B4-BE49-F238E27FC236}">
                <a16:creationId xmlns:a16="http://schemas.microsoft.com/office/drawing/2014/main" id="{732AA033-07D5-ABA8-8D24-97FA6B0F151C}"/>
              </a:ext>
            </a:extLst>
          </p:cNvPr>
          <p:cNvSpPr txBox="1"/>
          <p:nvPr/>
        </p:nvSpPr>
        <p:spPr>
          <a:xfrm>
            <a:off x="1726183" y="4259559"/>
            <a:ext cx="5984024" cy="461665"/>
          </a:xfrm>
          <a:prstGeom prst="rect">
            <a:avLst/>
          </a:prstGeom>
          <a:noFill/>
          <a:ln w="25400">
            <a:solidFill>
              <a:srgbClr val="FF0000"/>
            </a:solidFill>
          </a:ln>
        </p:spPr>
        <p:txBody>
          <a:bodyPr wrap="square" rtlCol="0">
            <a:spAutoFit/>
          </a:bodyPr>
          <a:lstStyle/>
          <a:p>
            <a:pPr marL="214313" indent="-214313" defTabSz="342900">
              <a:buFont typeface="Arial" panose="020B0604020202020204" pitchFamily="34" charset="0"/>
              <a:buChar char="•"/>
            </a:pPr>
            <a:r>
              <a:rPr lang="en-US" sz="1200" dirty="0">
                <a:solidFill>
                  <a:prstClr val="black"/>
                </a:solidFill>
                <a:latin typeface="Calibri" panose="020F0502020204030204"/>
              </a:rPr>
              <a:t>Separates message passing across edge-types and then aggregate</a:t>
            </a:r>
          </a:p>
          <a:p>
            <a:pPr marL="214313" indent="-214313" defTabSz="342900">
              <a:buFont typeface="Arial" panose="020B0604020202020204" pitchFamily="34" charset="0"/>
              <a:buChar char="•"/>
            </a:pPr>
            <a:r>
              <a:rPr lang="en-US" sz="1200" dirty="0">
                <a:solidFill>
                  <a:prstClr val="black"/>
                </a:solidFill>
                <a:latin typeface="Calibri" panose="020F0502020204030204"/>
              </a:rPr>
              <a:t>May miss several higher order paths arising from cross modal connections</a:t>
            </a:r>
          </a:p>
        </p:txBody>
      </p:sp>
      <p:pic>
        <p:nvPicPr>
          <p:cNvPr id="7" name="Picture 6">
            <a:extLst>
              <a:ext uri="{FF2B5EF4-FFF2-40B4-BE49-F238E27FC236}">
                <a16:creationId xmlns:a16="http://schemas.microsoft.com/office/drawing/2014/main" id="{989A3D49-440B-57F9-B46A-B75F50776BAC}"/>
              </a:ext>
            </a:extLst>
          </p:cNvPr>
          <p:cNvPicPr>
            <a:picLocks noChangeAspect="1"/>
          </p:cNvPicPr>
          <p:nvPr/>
        </p:nvPicPr>
        <p:blipFill>
          <a:blip r:embed="rId5"/>
          <a:stretch>
            <a:fillRect/>
          </a:stretch>
        </p:blipFill>
        <p:spPr>
          <a:xfrm>
            <a:off x="1233684" y="1400581"/>
            <a:ext cx="1354121" cy="1831289"/>
          </a:xfrm>
          <a:prstGeom prst="rect">
            <a:avLst/>
          </a:prstGeom>
        </p:spPr>
      </p:pic>
    </p:spTree>
    <p:extLst>
      <p:ext uri="{BB962C8B-B14F-4D97-AF65-F5344CB8AC3E}">
        <p14:creationId xmlns:p14="http://schemas.microsoft.com/office/powerpoint/2010/main" val="250519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62" grpId="0" animBg="1"/>
      <p:bldP spid="5" grpId="0"/>
      <p:bldP spid="6" grpId="0" animBg="1"/>
      <p:bldP spid="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4141-62CE-AD4D-9783-17EC543F570B}"/>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Defining Walks on the Multiplex</a:t>
            </a:r>
          </a:p>
        </p:txBody>
      </p:sp>
      <p:cxnSp>
        <p:nvCxnSpPr>
          <p:cNvPr id="3" name="Straight Connector 2">
            <a:extLst>
              <a:ext uri="{FF2B5EF4-FFF2-40B4-BE49-F238E27FC236}">
                <a16:creationId xmlns:a16="http://schemas.microsoft.com/office/drawing/2014/main" id="{9912357D-EA9C-5B43-9038-A74AD6196D3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0355FED-0910-6D47-ACEB-7054E12ECFC5}"/>
              </a:ext>
            </a:extLst>
          </p:cNvPr>
          <p:cNvPicPr>
            <a:picLocks noChangeAspect="1"/>
          </p:cNvPicPr>
          <p:nvPr/>
        </p:nvPicPr>
        <p:blipFill rotWithShape="1">
          <a:blip r:embed="rId3"/>
          <a:srcRect l="30612" r="2705" b="43204"/>
          <a:stretch/>
        </p:blipFill>
        <p:spPr>
          <a:xfrm>
            <a:off x="3654727" y="1337210"/>
            <a:ext cx="2390225" cy="615294"/>
          </a:xfrm>
          <a:prstGeom prst="rect">
            <a:avLst/>
          </a:prstGeom>
        </p:spPr>
      </p:pic>
      <p:sp>
        <p:nvSpPr>
          <p:cNvPr id="9" name="TextBox 8">
            <a:extLst>
              <a:ext uri="{FF2B5EF4-FFF2-40B4-BE49-F238E27FC236}">
                <a16:creationId xmlns:a16="http://schemas.microsoft.com/office/drawing/2014/main" id="{694EE8F9-9882-BA41-BADB-5C2B00F567EF}"/>
              </a:ext>
            </a:extLst>
          </p:cNvPr>
          <p:cNvSpPr txBox="1"/>
          <p:nvPr/>
        </p:nvSpPr>
        <p:spPr>
          <a:xfrm>
            <a:off x="3697254" y="1129309"/>
            <a:ext cx="2287345" cy="276999"/>
          </a:xfrm>
          <a:prstGeom prst="rect">
            <a:avLst/>
          </a:prstGeom>
          <a:noFill/>
        </p:spPr>
        <p:txBody>
          <a:bodyPr wrap="square" rtlCol="0">
            <a:spAutoFit/>
          </a:bodyPr>
          <a:lstStyle/>
          <a:p>
            <a:pPr defTabSz="342900"/>
            <a:r>
              <a:rPr lang="en-US" sz="1200" b="1" dirty="0">
                <a:solidFill>
                  <a:prstClr val="black"/>
                </a:solidFill>
                <a:latin typeface="Calibri" panose="020F0502020204030204"/>
              </a:rPr>
              <a:t>Intra-planar adjacency matrix</a:t>
            </a:r>
          </a:p>
        </p:txBody>
      </p:sp>
      <p:sp>
        <p:nvSpPr>
          <p:cNvPr id="35" name="TextBox 34">
            <a:extLst>
              <a:ext uri="{FF2B5EF4-FFF2-40B4-BE49-F238E27FC236}">
                <a16:creationId xmlns:a16="http://schemas.microsoft.com/office/drawing/2014/main" id="{FDE4D3FD-35D5-3E45-8A21-7A4E0868E84C}"/>
              </a:ext>
            </a:extLst>
          </p:cNvPr>
          <p:cNvSpPr txBox="1"/>
          <p:nvPr/>
        </p:nvSpPr>
        <p:spPr>
          <a:xfrm>
            <a:off x="5877405" y="1129309"/>
            <a:ext cx="2287345" cy="276999"/>
          </a:xfrm>
          <a:prstGeom prst="rect">
            <a:avLst/>
          </a:prstGeom>
          <a:noFill/>
        </p:spPr>
        <p:txBody>
          <a:bodyPr wrap="square" rtlCol="0">
            <a:spAutoFit/>
          </a:bodyPr>
          <a:lstStyle/>
          <a:p>
            <a:pPr defTabSz="342900"/>
            <a:r>
              <a:rPr lang="en-US" sz="1200" b="1" dirty="0">
                <a:solidFill>
                  <a:prstClr val="black"/>
                </a:solidFill>
                <a:latin typeface="Calibri" panose="020F0502020204030204"/>
              </a:rPr>
              <a:t>Inter-planar transition matrix</a:t>
            </a:r>
          </a:p>
        </p:txBody>
      </p:sp>
      <p:pic>
        <p:nvPicPr>
          <p:cNvPr id="36" name="Picture 35">
            <a:extLst>
              <a:ext uri="{FF2B5EF4-FFF2-40B4-BE49-F238E27FC236}">
                <a16:creationId xmlns:a16="http://schemas.microsoft.com/office/drawing/2014/main" id="{7A47FDE7-CE2D-264D-B1C7-E5CA336F2AD9}"/>
              </a:ext>
            </a:extLst>
          </p:cNvPr>
          <p:cNvPicPr>
            <a:picLocks noChangeAspect="1"/>
          </p:cNvPicPr>
          <p:nvPr/>
        </p:nvPicPr>
        <p:blipFill rotWithShape="1">
          <a:blip r:embed="rId3"/>
          <a:srcRect l="18356" t="57131" r="25268" b="5447"/>
          <a:stretch/>
        </p:blipFill>
        <p:spPr>
          <a:xfrm>
            <a:off x="5556436" y="1478065"/>
            <a:ext cx="2379188" cy="477326"/>
          </a:xfrm>
          <a:prstGeom prst="rect">
            <a:avLst/>
          </a:prstGeom>
        </p:spPr>
      </p:pic>
      <p:sp>
        <p:nvSpPr>
          <p:cNvPr id="37" name="TextBox 36">
            <a:extLst>
              <a:ext uri="{FF2B5EF4-FFF2-40B4-BE49-F238E27FC236}">
                <a16:creationId xmlns:a16="http://schemas.microsoft.com/office/drawing/2014/main" id="{81C65A0A-D7F4-3E43-9BA2-27B2F8BA9601}"/>
              </a:ext>
            </a:extLst>
          </p:cNvPr>
          <p:cNvSpPr txBox="1"/>
          <p:nvPr/>
        </p:nvSpPr>
        <p:spPr>
          <a:xfrm>
            <a:off x="3868153" y="2191027"/>
            <a:ext cx="3843164" cy="1754326"/>
          </a:xfrm>
          <a:prstGeom prst="rect">
            <a:avLst/>
          </a:prstGeom>
          <a:noFill/>
          <a:ln w="22225">
            <a:solidFill>
              <a:srgbClr val="C00000"/>
            </a:solidFill>
          </a:ln>
        </p:spPr>
        <p:txBody>
          <a:bodyPr wrap="square" rtlCol="0">
            <a:spAutoFit/>
          </a:bodyPr>
          <a:lstStyle/>
          <a:p>
            <a:pPr defTabSz="342900"/>
            <a:r>
              <a:rPr lang="en-US" sz="1350" dirty="0">
                <a:solidFill>
                  <a:prstClr val="black"/>
                </a:solidFill>
                <a:latin typeface="Calibri" panose="020F0502020204030204"/>
              </a:rPr>
              <a:t>A walk consists of one of two types of steps:</a:t>
            </a:r>
          </a:p>
          <a:p>
            <a:pPr defTabSz="342900"/>
            <a:endParaRPr lang="en-US" sz="1350" dirty="0">
              <a:solidFill>
                <a:prstClr val="black"/>
              </a:solidFill>
              <a:latin typeface="Calibri" panose="020F0502020204030204"/>
            </a:endParaRPr>
          </a:p>
          <a:p>
            <a:pPr marL="300038" indent="-300038" defTabSz="342900">
              <a:buFont typeface="+mj-lt"/>
              <a:buAutoNum type="romanUcPeriod"/>
            </a:pPr>
            <a:r>
              <a:rPr lang="en-US" sz="1350" dirty="0">
                <a:solidFill>
                  <a:prstClr val="black"/>
                </a:solidFill>
                <a:latin typeface="Calibri" panose="020F0502020204030204"/>
              </a:rPr>
              <a:t>First take intra-planar step, then allowed to transition</a:t>
            </a:r>
          </a:p>
          <a:p>
            <a:pPr marL="300038" indent="-300038" defTabSz="342900">
              <a:buFont typeface="+mj-lt"/>
              <a:buAutoNum type="romanUcPeriod"/>
            </a:pPr>
            <a:endParaRPr lang="en-US" sz="1350" dirty="0">
              <a:solidFill>
                <a:prstClr val="black"/>
              </a:solidFill>
              <a:latin typeface="Calibri" panose="020F0502020204030204"/>
            </a:endParaRPr>
          </a:p>
          <a:p>
            <a:pPr marL="300038" indent="-300038" defTabSz="342900">
              <a:buFont typeface="+mj-lt"/>
              <a:buAutoNum type="romanUcPeriod"/>
            </a:pPr>
            <a:r>
              <a:rPr lang="en-US" sz="1350" dirty="0">
                <a:solidFill>
                  <a:prstClr val="black"/>
                </a:solidFill>
                <a:latin typeface="Calibri" panose="020F0502020204030204"/>
              </a:rPr>
              <a:t>First allowed to transition, then take intra planar step </a:t>
            </a:r>
          </a:p>
          <a:p>
            <a:pPr defTabSz="342900"/>
            <a:endParaRPr lang="en-US" sz="1350"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A8D441C2-FD96-1145-A145-A886CD63AAC2}"/>
              </a:ext>
            </a:extLst>
          </p:cNvPr>
          <p:cNvSpPr txBox="1"/>
          <p:nvPr/>
        </p:nvSpPr>
        <p:spPr>
          <a:xfrm>
            <a:off x="1388745" y="4837481"/>
            <a:ext cx="6269107" cy="253916"/>
          </a:xfrm>
          <a:prstGeom prst="rect">
            <a:avLst/>
          </a:prstGeom>
          <a:noFill/>
        </p:spPr>
        <p:txBody>
          <a:bodyPr wrap="square" rtlCol="0">
            <a:spAutoFit/>
          </a:bodyPr>
          <a:lstStyle/>
          <a:p>
            <a:pPr defTabSz="342900"/>
            <a:r>
              <a:rPr lang="en-US" sz="1050" dirty="0" err="1">
                <a:solidFill>
                  <a:prstClr val="white"/>
                </a:solidFill>
                <a:latin typeface="Calibri" panose="020F0502020204030204"/>
              </a:rPr>
              <a:t>Cozzo</a:t>
            </a:r>
            <a:r>
              <a:rPr lang="en-US" sz="1050" dirty="0">
                <a:solidFill>
                  <a:prstClr val="white"/>
                </a:solidFill>
                <a:latin typeface="Calibri" panose="020F0502020204030204"/>
              </a:rPr>
              <a:t>, Emanuele, et al. Multiplex networks: basic formalism and structural properties.. Berlin: Springer, 2018</a:t>
            </a:r>
          </a:p>
        </p:txBody>
      </p:sp>
      <p:pic>
        <p:nvPicPr>
          <p:cNvPr id="7" name="Picture 6">
            <a:extLst>
              <a:ext uri="{FF2B5EF4-FFF2-40B4-BE49-F238E27FC236}">
                <a16:creationId xmlns:a16="http://schemas.microsoft.com/office/drawing/2014/main" id="{E4E1E2E2-E045-4723-ECEB-E97F13B6A389}"/>
              </a:ext>
            </a:extLst>
          </p:cNvPr>
          <p:cNvPicPr>
            <a:picLocks noChangeAspect="1"/>
          </p:cNvPicPr>
          <p:nvPr/>
        </p:nvPicPr>
        <p:blipFill>
          <a:blip r:embed="rId4"/>
          <a:stretch>
            <a:fillRect/>
          </a:stretch>
        </p:blipFill>
        <p:spPr>
          <a:xfrm>
            <a:off x="1432684" y="1256266"/>
            <a:ext cx="1939394" cy="2622801"/>
          </a:xfrm>
          <a:prstGeom prst="rect">
            <a:avLst/>
          </a:prstGeom>
        </p:spPr>
      </p:pic>
      <p:pic>
        <p:nvPicPr>
          <p:cNvPr id="8" name="Picture 7">
            <a:extLst>
              <a:ext uri="{FF2B5EF4-FFF2-40B4-BE49-F238E27FC236}">
                <a16:creationId xmlns:a16="http://schemas.microsoft.com/office/drawing/2014/main" id="{5ECA50FE-1D60-4CCE-B061-6542496B29DB}"/>
              </a:ext>
            </a:extLst>
          </p:cNvPr>
          <p:cNvPicPr>
            <a:picLocks noChangeAspect="1"/>
          </p:cNvPicPr>
          <p:nvPr/>
        </p:nvPicPr>
        <p:blipFill>
          <a:blip r:embed="rId5"/>
          <a:stretch>
            <a:fillRect/>
          </a:stretch>
        </p:blipFill>
        <p:spPr>
          <a:xfrm>
            <a:off x="4885933" y="2814661"/>
            <a:ext cx="419100" cy="276225"/>
          </a:xfrm>
          <a:prstGeom prst="rect">
            <a:avLst/>
          </a:prstGeom>
        </p:spPr>
      </p:pic>
      <p:pic>
        <p:nvPicPr>
          <p:cNvPr id="10" name="Picture 9">
            <a:extLst>
              <a:ext uri="{FF2B5EF4-FFF2-40B4-BE49-F238E27FC236}">
                <a16:creationId xmlns:a16="http://schemas.microsoft.com/office/drawing/2014/main" id="{01268468-DFED-83EE-EACC-93C0BC0D9268}"/>
              </a:ext>
            </a:extLst>
          </p:cNvPr>
          <p:cNvPicPr>
            <a:picLocks noChangeAspect="1"/>
          </p:cNvPicPr>
          <p:nvPr/>
        </p:nvPicPr>
        <p:blipFill rotWithShape="1">
          <a:blip r:embed="rId6"/>
          <a:srcRect t="-1" r="13634" b="-10106"/>
          <a:stretch/>
        </p:blipFill>
        <p:spPr>
          <a:xfrm>
            <a:off x="4676383" y="3410378"/>
            <a:ext cx="361961" cy="304142"/>
          </a:xfrm>
          <a:prstGeom prst="rect">
            <a:avLst/>
          </a:prstGeom>
        </p:spPr>
      </p:pic>
    </p:spTree>
    <p:extLst>
      <p:ext uri="{BB962C8B-B14F-4D97-AF65-F5344CB8AC3E}">
        <p14:creationId xmlns:p14="http://schemas.microsoft.com/office/powerpoint/2010/main" val="172311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4141-62CE-AD4D-9783-17EC543F570B}"/>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Multiplex Graph Neural Network</a:t>
            </a:r>
          </a:p>
        </p:txBody>
      </p:sp>
      <p:cxnSp>
        <p:nvCxnSpPr>
          <p:cNvPr id="3" name="Straight Connector 2">
            <a:extLst>
              <a:ext uri="{FF2B5EF4-FFF2-40B4-BE49-F238E27FC236}">
                <a16:creationId xmlns:a16="http://schemas.microsoft.com/office/drawing/2014/main" id="{9912357D-EA9C-5B43-9038-A74AD6196D3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890D982-1B80-76D4-AE7B-A6EEE18E7F95}"/>
              </a:ext>
            </a:extLst>
          </p:cNvPr>
          <p:cNvPicPr>
            <a:picLocks noChangeAspect="1"/>
          </p:cNvPicPr>
          <p:nvPr/>
        </p:nvPicPr>
        <p:blipFill rotWithShape="1">
          <a:blip r:embed="rId3"/>
          <a:srcRect l="50587" r="38589" b="55619"/>
          <a:stretch/>
        </p:blipFill>
        <p:spPr>
          <a:xfrm>
            <a:off x="2528317" y="3659527"/>
            <a:ext cx="630935" cy="339980"/>
          </a:xfrm>
          <a:prstGeom prst="rect">
            <a:avLst/>
          </a:prstGeom>
        </p:spPr>
      </p:pic>
      <p:pic>
        <p:nvPicPr>
          <p:cNvPr id="7" name="Picture 6">
            <a:extLst>
              <a:ext uri="{FF2B5EF4-FFF2-40B4-BE49-F238E27FC236}">
                <a16:creationId xmlns:a16="http://schemas.microsoft.com/office/drawing/2014/main" id="{1614A8F6-0A26-22E4-DC3C-F92AF733A2B1}"/>
              </a:ext>
            </a:extLst>
          </p:cNvPr>
          <p:cNvPicPr>
            <a:picLocks noChangeAspect="1"/>
          </p:cNvPicPr>
          <p:nvPr/>
        </p:nvPicPr>
        <p:blipFill rotWithShape="1">
          <a:blip r:embed="rId4"/>
          <a:srcRect l="-853" r="46916" b="444"/>
          <a:stretch/>
        </p:blipFill>
        <p:spPr>
          <a:xfrm>
            <a:off x="2167283" y="1219019"/>
            <a:ext cx="2361929" cy="1576205"/>
          </a:xfrm>
          <a:prstGeom prst="rect">
            <a:avLst/>
          </a:prstGeom>
        </p:spPr>
      </p:pic>
      <p:pic>
        <p:nvPicPr>
          <p:cNvPr id="8" name="Picture 7">
            <a:extLst>
              <a:ext uri="{FF2B5EF4-FFF2-40B4-BE49-F238E27FC236}">
                <a16:creationId xmlns:a16="http://schemas.microsoft.com/office/drawing/2014/main" id="{744E75D0-7295-1FDC-DFA2-590E877F8BD8}"/>
              </a:ext>
            </a:extLst>
          </p:cNvPr>
          <p:cNvPicPr>
            <a:picLocks noChangeAspect="1"/>
          </p:cNvPicPr>
          <p:nvPr/>
        </p:nvPicPr>
        <p:blipFill rotWithShape="1">
          <a:blip r:embed="rId4"/>
          <a:srcRect l="53755" t="4566" r="17677" b="-1468"/>
          <a:stretch/>
        </p:blipFill>
        <p:spPr>
          <a:xfrm>
            <a:off x="5610141" y="1219019"/>
            <a:ext cx="1353914" cy="1660361"/>
          </a:xfrm>
          <a:prstGeom prst="rect">
            <a:avLst/>
          </a:prstGeom>
        </p:spPr>
      </p:pic>
      <p:pic>
        <p:nvPicPr>
          <p:cNvPr id="15" name="Picture 14">
            <a:extLst>
              <a:ext uri="{FF2B5EF4-FFF2-40B4-BE49-F238E27FC236}">
                <a16:creationId xmlns:a16="http://schemas.microsoft.com/office/drawing/2014/main" id="{B5E7E2E0-16C9-39ED-7C93-13F68163E176}"/>
              </a:ext>
            </a:extLst>
          </p:cNvPr>
          <p:cNvPicPr>
            <a:picLocks noChangeAspect="1"/>
          </p:cNvPicPr>
          <p:nvPr/>
        </p:nvPicPr>
        <p:blipFill rotWithShape="1">
          <a:blip r:embed="rId3"/>
          <a:srcRect l="22790" t="48232" r="36691" b="7387"/>
          <a:stretch/>
        </p:blipFill>
        <p:spPr>
          <a:xfrm>
            <a:off x="2587262" y="4035297"/>
            <a:ext cx="2361929" cy="339981"/>
          </a:xfrm>
          <a:prstGeom prst="rect">
            <a:avLst/>
          </a:prstGeom>
        </p:spPr>
      </p:pic>
      <p:pic>
        <p:nvPicPr>
          <p:cNvPr id="4" name="Picture 3">
            <a:extLst>
              <a:ext uri="{FF2B5EF4-FFF2-40B4-BE49-F238E27FC236}">
                <a16:creationId xmlns:a16="http://schemas.microsoft.com/office/drawing/2014/main" id="{8FE8A9A8-585A-D2D3-C3B3-FCB59C998F4A}"/>
              </a:ext>
            </a:extLst>
          </p:cNvPr>
          <p:cNvPicPr>
            <a:picLocks noChangeAspect="1"/>
          </p:cNvPicPr>
          <p:nvPr/>
        </p:nvPicPr>
        <p:blipFill>
          <a:blip r:embed="rId5"/>
          <a:stretch>
            <a:fillRect/>
          </a:stretch>
        </p:blipFill>
        <p:spPr>
          <a:xfrm>
            <a:off x="4591186" y="1290157"/>
            <a:ext cx="974777" cy="1491350"/>
          </a:xfrm>
          <a:prstGeom prst="rect">
            <a:avLst/>
          </a:prstGeom>
        </p:spPr>
      </p:pic>
      <p:pic>
        <p:nvPicPr>
          <p:cNvPr id="5" name="Picture 4">
            <a:extLst>
              <a:ext uri="{FF2B5EF4-FFF2-40B4-BE49-F238E27FC236}">
                <a16:creationId xmlns:a16="http://schemas.microsoft.com/office/drawing/2014/main" id="{1A817655-D007-34A7-ED0B-99F5EA35D813}"/>
              </a:ext>
            </a:extLst>
          </p:cNvPr>
          <p:cNvPicPr>
            <a:picLocks noChangeAspect="1"/>
          </p:cNvPicPr>
          <p:nvPr/>
        </p:nvPicPr>
        <p:blipFill>
          <a:blip r:embed="rId6"/>
          <a:stretch>
            <a:fillRect/>
          </a:stretch>
        </p:blipFill>
        <p:spPr>
          <a:xfrm>
            <a:off x="1162186" y="1234393"/>
            <a:ext cx="1036358" cy="1560830"/>
          </a:xfrm>
          <a:prstGeom prst="rect">
            <a:avLst/>
          </a:prstGeom>
        </p:spPr>
      </p:pic>
      <p:sp>
        <p:nvSpPr>
          <p:cNvPr id="9" name="TextBox 8">
            <a:extLst>
              <a:ext uri="{FF2B5EF4-FFF2-40B4-BE49-F238E27FC236}">
                <a16:creationId xmlns:a16="http://schemas.microsoft.com/office/drawing/2014/main" id="{A9496D21-B9B9-0B57-C6BD-431190D3B66B}"/>
              </a:ext>
            </a:extLst>
          </p:cNvPr>
          <p:cNvSpPr txBox="1"/>
          <p:nvPr/>
        </p:nvSpPr>
        <p:spPr>
          <a:xfrm>
            <a:off x="3215481" y="3362569"/>
            <a:ext cx="809244" cy="300082"/>
          </a:xfrm>
          <a:prstGeom prst="rect">
            <a:avLst/>
          </a:prstGeom>
          <a:solidFill>
            <a:schemeClr val="bg1"/>
          </a:solidFill>
        </p:spPr>
        <p:txBody>
          <a:bodyPr wrap="square" rtlCol="0">
            <a:spAutoFit/>
          </a:bodyPr>
          <a:lstStyle/>
          <a:p>
            <a:pPr defTabSz="342900"/>
            <a:r>
              <a:rPr lang="en-US" sz="1350" dirty="0">
                <a:solidFill>
                  <a:prstClr val="black"/>
                </a:solidFill>
                <a:latin typeface="Calibri" panose="020F0502020204030204"/>
              </a:rPr>
              <a:t>GINConv</a:t>
            </a:r>
          </a:p>
        </p:txBody>
      </p:sp>
      <p:pic>
        <p:nvPicPr>
          <p:cNvPr id="11" name="Picture 10">
            <a:extLst>
              <a:ext uri="{FF2B5EF4-FFF2-40B4-BE49-F238E27FC236}">
                <a16:creationId xmlns:a16="http://schemas.microsoft.com/office/drawing/2014/main" id="{1DEC1393-C063-4035-7F83-8C80F45603B0}"/>
              </a:ext>
            </a:extLst>
          </p:cNvPr>
          <p:cNvPicPr>
            <a:picLocks noChangeAspect="1"/>
          </p:cNvPicPr>
          <p:nvPr/>
        </p:nvPicPr>
        <p:blipFill rotWithShape="1">
          <a:blip r:embed="rId4"/>
          <a:srcRect l="85239" t="5195" r="-13807" b="-2097"/>
          <a:stretch/>
        </p:blipFill>
        <p:spPr>
          <a:xfrm>
            <a:off x="7263851" y="1231676"/>
            <a:ext cx="1353914" cy="1660361"/>
          </a:xfrm>
          <a:prstGeom prst="rect">
            <a:avLst/>
          </a:prstGeom>
        </p:spPr>
      </p:pic>
      <p:sp>
        <p:nvSpPr>
          <p:cNvPr id="12" name="TextBox 11">
            <a:extLst>
              <a:ext uri="{FF2B5EF4-FFF2-40B4-BE49-F238E27FC236}">
                <a16:creationId xmlns:a16="http://schemas.microsoft.com/office/drawing/2014/main" id="{01E999E8-3A67-8971-D7F1-482DE52E9AC2}"/>
              </a:ext>
            </a:extLst>
          </p:cNvPr>
          <p:cNvSpPr txBox="1"/>
          <p:nvPr/>
        </p:nvSpPr>
        <p:spPr>
          <a:xfrm>
            <a:off x="6960226" y="1347062"/>
            <a:ext cx="202711" cy="300082"/>
          </a:xfrm>
          <a:prstGeom prst="rect">
            <a:avLst/>
          </a:prstGeom>
          <a:solidFill>
            <a:schemeClr val="bg1"/>
          </a:solidFill>
        </p:spPr>
        <p:txBody>
          <a:bodyPr wrap="square" rtlCol="0">
            <a:spAutoFit/>
          </a:bodyPr>
          <a:lstStyle/>
          <a:p>
            <a:pPr defTabSz="342900"/>
            <a:r>
              <a:rPr lang="en-US" sz="1350" dirty="0">
                <a:solidFill>
                  <a:prstClr val="black"/>
                </a:solidFill>
                <a:latin typeface="Calibri" panose="020F0502020204030204"/>
              </a:rPr>
              <a:t>…</a:t>
            </a:r>
          </a:p>
        </p:txBody>
      </p:sp>
      <p:sp>
        <p:nvSpPr>
          <p:cNvPr id="13" name="TextBox 12">
            <a:extLst>
              <a:ext uri="{FF2B5EF4-FFF2-40B4-BE49-F238E27FC236}">
                <a16:creationId xmlns:a16="http://schemas.microsoft.com/office/drawing/2014/main" id="{FCD5F414-C1C5-0064-9561-5334683FC295}"/>
              </a:ext>
            </a:extLst>
          </p:cNvPr>
          <p:cNvSpPr txBox="1"/>
          <p:nvPr/>
        </p:nvSpPr>
        <p:spPr>
          <a:xfrm>
            <a:off x="6960226" y="2226958"/>
            <a:ext cx="202711" cy="300082"/>
          </a:xfrm>
          <a:prstGeom prst="rect">
            <a:avLst/>
          </a:prstGeom>
          <a:solidFill>
            <a:schemeClr val="bg1"/>
          </a:solidFill>
        </p:spPr>
        <p:txBody>
          <a:bodyPr wrap="square" rtlCol="0">
            <a:spAutoFit/>
          </a:bodyPr>
          <a:lstStyle/>
          <a:p>
            <a:pPr defTabSz="342900"/>
            <a:r>
              <a:rPr lang="en-US" sz="1350" dirty="0">
                <a:solidFill>
                  <a:prstClr val="black"/>
                </a:solidFill>
                <a:latin typeface="Calibri" panose="020F0502020204030204"/>
              </a:rPr>
              <a:t>…</a:t>
            </a:r>
          </a:p>
        </p:txBody>
      </p:sp>
      <p:sp>
        <p:nvSpPr>
          <p:cNvPr id="14" name="TextBox 13">
            <a:extLst>
              <a:ext uri="{FF2B5EF4-FFF2-40B4-BE49-F238E27FC236}">
                <a16:creationId xmlns:a16="http://schemas.microsoft.com/office/drawing/2014/main" id="{B58E192F-31F9-E5B2-9EA0-AC93FDCBF380}"/>
              </a:ext>
            </a:extLst>
          </p:cNvPr>
          <p:cNvSpPr txBox="1"/>
          <p:nvPr/>
        </p:nvSpPr>
        <p:spPr>
          <a:xfrm>
            <a:off x="-2490197" y="-28002"/>
            <a:ext cx="34289" cy="300082"/>
          </a:xfrm>
          <a:prstGeom prst="rect">
            <a:avLst/>
          </a:prstGeom>
          <a:solidFill>
            <a:schemeClr val="bg1"/>
          </a:solidFill>
        </p:spPr>
        <p:txBody>
          <a:bodyPr wrap="square" rtlCol="0">
            <a:spAutoFit/>
          </a:bodyPr>
          <a:lstStyle/>
          <a:p>
            <a:pPr defTabSz="342900"/>
            <a:endParaRPr lang="en-US" sz="1350" dirty="0">
              <a:solidFill>
                <a:prstClr val="black"/>
              </a:solidFill>
              <a:latin typeface="Calibri" panose="020F0502020204030204"/>
            </a:endParaRPr>
          </a:p>
        </p:txBody>
      </p:sp>
      <p:pic>
        <p:nvPicPr>
          <p:cNvPr id="1026" name="Picture 2">
            <a:extLst>
              <a:ext uri="{FF2B5EF4-FFF2-40B4-BE49-F238E27FC236}">
                <a16:creationId xmlns:a16="http://schemas.microsoft.com/office/drawing/2014/main" id="{4BD991A7-CBD9-05E6-F1DE-F3C224889A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7833" y="1134846"/>
            <a:ext cx="97707" cy="75316"/>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Curved Connector 16">
            <a:extLst>
              <a:ext uri="{FF2B5EF4-FFF2-40B4-BE49-F238E27FC236}">
                <a16:creationId xmlns:a16="http://schemas.microsoft.com/office/drawing/2014/main" id="{9F80277D-4A98-3C04-B624-52E5C1FA3E18}"/>
              </a:ext>
            </a:extLst>
          </p:cNvPr>
          <p:cNvCxnSpPr>
            <a:stCxn id="1026" idx="3"/>
          </p:cNvCxnSpPr>
          <p:nvPr/>
        </p:nvCxnSpPr>
        <p:spPr>
          <a:xfrm>
            <a:off x="1415540" y="1172505"/>
            <a:ext cx="170760" cy="117653"/>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245EBC9-F748-8AB1-5D5B-AE2DC366EFF5}"/>
              </a:ext>
            </a:extLst>
          </p:cNvPr>
          <p:cNvPicPr>
            <a:picLocks noChangeAspect="1"/>
          </p:cNvPicPr>
          <p:nvPr/>
        </p:nvPicPr>
        <p:blipFill rotWithShape="1">
          <a:blip r:embed="rId3"/>
          <a:srcRect l="14609" t="5792" r="53882" b="51427"/>
          <a:stretch/>
        </p:blipFill>
        <p:spPr>
          <a:xfrm>
            <a:off x="3927787" y="3318089"/>
            <a:ext cx="1836704" cy="327720"/>
          </a:xfrm>
          <a:prstGeom prst="rect">
            <a:avLst/>
          </a:prstGeom>
        </p:spPr>
      </p:pic>
      <p:pic>
        <p:nvPicPr>
          <p:cNvPr id="19" name="Picture 18">
            <a:extLst>
              <a:ext uri="{FF2B5EF4-FFF2-40B4-BE49-F238E27FC236}">
                <a16:creationId xmlns:a16="http://schemas.microsoft.com/office/drawing/2014/main" id="{CFA47263-4C05-880C-DE27-2507BD2A8809}"/>
              </a:ext>
            </a:extLst>
          </p:cNvPr>
          <p:cNvPicPr>
            <a:picLocks noChangeAspect="1"/>
          </p:cNvPicPr>
          <p:nvPr/>
        </p:nvPicPr>
        <p:blipFill rotWithShape="1">
          <a:blip r:embed="rId3"/>
          <a:srcRect l="68977" t="45896" r="9133" b="7387"/>
          <a:stretch/>
        </p:blipFill>
        <p:spPr>
          <a:xfrm>
            <a:off x="2631187" y="4331405"/>
            <a:ext cx="1276026" cy="357876"/>
          </a:xfrm>
          <a:prstGeom prst="rect">
            <a:avLst/>
          </a:prstGeom>
        </p:spPr>
      </p:pic>
      <p:sp>
        <p:nvSpPr>
          <p:cNvPr id="20" name="TextBox 19">
            <a:extLst>
              <a:ext uri="{FF2B5EF4-FFF2-40B4-BE49-F238E27FC236}">
                <a16:creationId xmlns:a16="http://schemas.microsoft.com/office/drawing/2014/main" id="{6F901241-0F58-5D14-311E-3050E82B3B74}"/>
              </a:ext>
            </a:extLst>
          </p:cNvPr>
          <p:cNvSpPr txBox="1"/>
          <p:nvPr/>
        </p:nvSpPr>
        <p:spPr>
          <a:xfrm>
            <a:off x="5854446" y="3327909"/>
            <a:ext cx="174879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Type I Filtering</a:t>
            </a:r>
          </a:p>
        </p:txBody>
      </p:sp>
      <p:sp>
        <p:nvSpPr>
          <p:cNvPr id="21" name="TextBox 20">
            <a:extLst>
              <a:ext uri="{FF2B5EF4-FFF2-40B4-BE49-F238E27FC236}">
                <a16:creationId xmlns:a16="http://schemas.microsoft.com/office/drawing/2014/main" id="{DA60027B-460D-5DFE-2D89-36887ADDA7BC}"/>
              </a:ext>
            </a:extLst>
          </p:cNvPr>
          <p:cNvSpPr txBox="1"/>
          <p:nvPr/>
        </p:nvSpPr>
        <p:spPr>
          <a:xfrm>
            <a:off x="5854446" y="3683296"/>
            <a:ext cx="174879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Type II Filtering</a:t>
            </a:r>
          </a:p>
        </p:txBody>
      </p:sp>
      <p:sp>
        <p:nvSpPr>
          <p:cNvPr id="22" name="TextBox 21">
            <a:extLst>
              <a:ext uri="{FF2B5EF4-FFF2-40B4-BE49-F238E27FC236}">
                <a16:creationId xmlns:a16="http://schemas.microsoft.com/office/drawing/2014/main" id="{A9A1B840-1111-BDCA-039D-A5A36DD505FA}"/>
              </a:ext>
            </a:extLst>
          </p:cNvPr>
          <p:cNvSpPr txBox="1"/>
          <p:nvPr/>
        </p:nvSpPr>
        <p:spPr>
          <a:xfrm>
            <a:off x="5854446" y="4022291"/>
            <a:ext cx="174879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Layer-wise readout</a:t>
            </a:r>
          </a:p>
        </p:txBody>
      </p:sp>
      <p:sp>
        <p:nvSpPr>
          <p:cNvPr id="23" name="TextBox 22">
            <a:extLst>
              <a:ext uri="{FF2B5EF4-FFF2-40B4-BE49-F238E27FC236}">
                <a16:creationId xmlns:a16="http://schemas.microsoft.com/office/drawing/2014/main" id="{96C6AEB4-C917-363F-E594-3704AA6B3647}"/>
              </a:ext>
            </a:extLst>
          </p:cNvPr>
          <p:cNvSpPr txBox="1"/>
          <p:nvPr/>
        </p:nvSpPr>
        <p:spPr>
          <a:xfrm>
            <a:off x="5854446" y="4361287"/>
            <a:ext cx="1748790" cy="300082"/>
          </a:xfrm>
          <a:prstGeom prst="rect">
            <a:avLst/>
          </a:prstGeom>
          <a:noFill/>
        </p:spPr>
        <p:txBody>
          <a:bodyPr wrap="square" rtlCol="0">
            <a:spAutoFit/>
          </a:bodyPr>
          <a:lstStyle/>
          <a:p>
            <a:pPr defTabSz="342900"/>
            <a:r>
              <a:rPr lang="en-US" sz="1350" dirty="0">
                <a:solidFill>
                  <a:prstClr val="black"/>
                </a:solidFill>
                <a:latin typeface="Calibri" panose="020F0502020204030204"/>
              </a:rPr>
              <a:t>Graph readout</a:t>
            </a:r>
          </a:p>
        </p:txBody>
      </p:sp>
      <p:pic>
        <p:nvPicPr>
          <p:cNvPr id="24" name="Picture 23">
            <a:extLst>
              <a:ext uri="{FF2B5EF4-FFF2-40B4-BE49-F238E27FC236}">
                <a16:creationId xmlns:a16="http://schemas.microsoft.com/office/drawing/2014/main" id="{DECCD227-723A-81EC-C4FE-659AD30DFC45}"/>
              </a:ext>
            </a:extLst>
          </p:cNvPr>
          <p:cNvPicPr>
            <a:picLocks noChangeAspect="1"/>
          </p:cNvPicPr>
          <p:nvPr/>
        </p:nvPicPr>
        <p:blipFill rotWithShape="1">
          <a:blip r:embed="rId3"/>
          <a:srcRect l="-1043" t="401" r="89392" b="53946"/>
          <a:stretch/>
        </p:blipFill>
        <p:spPr>
          <a:xfrm>
            <a:off x="2480058" y="3301650"/>
            <a:ext cx="679195" cy="349724"/>
          </a:xfrm>
          <a:prstGeom prst="rect">
            <a:avLst/>
          </a:prstGeom>
        </p:spPr>
      </p:pic>
      <p:sp>
        <p:nvSpPr>
          <p:cNvPr id="26" name="TextBox 25">
            <a:extLst>
              <a:ext uri="{FF2B5EF4-FFF2-40B4-BE49-F238E27FC236}">
                <a16:creationId xmlns:a16="http://schemas.microsoft.com/office/drawing/2014/main" id="{D88445EE-E6AF-4385-5EA4-BD7D4B8C206F}"/>
              </a:ext>
            </a:extLst>
          </p:cNvPr>
          <p:cNvSpPr txBox="1"/>
          <p:nvPr/>
        </p:nvSpPr>
        <p:spPr>
          <a:xfrm>
            <a:off x="3215481" y="3711032"/>
            <a:ext cx="809244" cy="300082"/>
          </a:xfrm>
          <a:prstGeom prst="rect">
            <a:avLst/>
          </a:prstGeom>
          <a:solidFill>
            <a:schemeClr val="bg1"/>
          </a:solidFill>
        </p:spPr>
        <p:txBody>
          <a:bodyPr wrap="square" rtlCol="0">
            <a:spAutoFit/>
          </a:bodyPr>
          <a:lstStyle/>
          <a:p>
            <a:pPr defTabSz="342900"/>
            <a:r>
              <a:rPr lang="en-US" sz="1350" dirty="0">
                <a:solidFill>
                  <a:prstClr val="black"/>
                </a:solidFill>
                <a:latin typeface="Calibri" panose="020F0502020204030204"/>
              </a:rPr>
              <a:t>GINConv</a:t>
            </a:r>
          </a:p>
        </p:txBody>
      </p:sp>
      <p:pic>
        <p:nvPicPr>
          <p:cNvPr id="25" name="Picture 24">
            <a:extLst>
              <a:ext uri="{FF2B5EF4-FFF2-40B4-BE49-F238E27FC236}">
                <a16:creationId xmlns:a16="http://schemas.microsoft.com/office/drawing/2014/main" id="{F5D4A0B7-6E99-A76A-BED5-4BEA4BE4ED25}"/>
              </a:ext>
            </a:extLst>
          </p:cNvPr>
          <p:cNvPicPr>
            <a:picLocks noChangeAspect="1"/>
          </p:cNvPicPr>
          <p:nvPr/>
        </p:nvPicPr>
        <p:blipFill rotWithShape="1">
          <a:blip r:embed="rId3"/>
          <a:srcRect l="66021" t="5289" r="2471" b="52141"/>
          <a:stretch/>
        </p:blipFill>
        <p:spPr>
          <a:xfrm>
            <a:off x="3927786" y="3661927"/>
            <a:ext cx="1836704" cy="326105"/>
          </a:xfrm>
          <a:prstGeom prst="rect">
            <a:avLst/>
          </a:prstGeom>
        </p:spPr>
      </p:pic>
      <p:sp>
        <p:nvSpPr>
          <p:cNvPr id="27" name="TextBox 26">
            <a:extLst>
              <a:ext uri="{FF2B5EF4-FFF2-40B4-BE49-F238E27FC236}">
                <a16:creationId xmlns:a16="http://schemas.microsoft.com/office/drawing/2014/main" id="{28B32FB1-15CA-1512-644C-DB44C7A6E08B}"/>
              </a:ext>
            </a:extLst>
          </p:cNvPr>
          <p:cNvSpPr txBox="1"/>
          <p:nvPr/>
        </p:nvSpPr>
        <p:spPr>
          <a:xfrm>
            <a:off x="6418627" y="1839203"/>
            <a:ext cx="589605" cy="300082"/>
          </a:xfrm>
          <a:prstGeom prst="rect">
            <a:avLst/>
          </a:prstGeom>
          <a:solidFill>
            <a:schemeClr val="bg1"/>
          </a:solidFill>
        </p:spPr>
        <p:txBody>
          <a:bodyPr wrap="square" rtlCol="0">
            <a:spAutoFit/>
          </a:bodyPr>
          <a:lstStyle/>
          <a:p>
            <a:pPr defTabSz="342900"/>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303050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P spid="21" grpId="0"/>
      <p:bldP spid="22" grpId="0"/>
      <p:bldP spid="23" grpId="0"/>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BEC0-9449-5549-A14D-09E0F78F594E}"/>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TB Dataset </a:t>
            </a:r>
          </a:p>
        </p:txBody>
      </p:sp>
      <p:cxnSp>
        <p:nvCxnSpPr>
          <p:cNvPr id="3" name="Straight Connector 2">
            <a:extLst>
              <a:ext uri="{FF2B5EF4-FFF2-40B4-BE49-F238E27FC236}">
                <a16:creationId xmlns:a16="http://schemas.microsoft.com/office/drawing/2014/main" id="{9B02312A-F598-B14C-81B9-4D2C676E325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0EDC94B-7D64-AD4A-842F-AEFCE9AE8B72}"/>
              </a:ext>
            </a:extLst>
          </p:cNvPr>
          <p:cNvSpPr txBox="1"/>
          <p:nvPr/>
        </p:nvSpPr>
        <p:spPr>
          <a:xfrm>
            <a:off x="1463537" y="1036155"/>
            <a:ext cx="6052931" cy="3000821"/>
          </a:xfrm>
          <a:prstGeom prst="rect">
            <a:avLst/>
          </a:prstGeom>
          <a:noFill/>
        </p:spPr>
        <p:txBody>
          <a:bodyPr wrap="square" rtlCol="0">
            <a:spAutoFit/>
          </a:bodyPr>
          <a:lstStyle/>
          <a:p>
            <a:pPr defTabSz="342900"/>
            <a:r>
              <a:rPr lang="en-US" sz="1350" b="1" dirty="0">
                <a:solidFill>
                  <a:prstClr val="black"/>
                </a:solidFill>
                <a:latin typeface="Calibri" panose="020F0502020204030204"/>
              </a:rPr>
              <a:t>Five modalities:</a:t>
            </a:r>
          </a:p>
          <a:p>
            <a:pPr defTabSz="342900"/>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Imaging (CT annotations) – 2084 </a:t>
            </a:r>
            <a:r>
              <a:rPr lang="en-US" sz="1350" dirty="0" err="1">
                <a:solidFill>
                  <a:prstClr val="black"/>
                </a:solidFill>
                <a:latin typeface="Calibri" panose="020F0502020204030204"/>
              </a:rPr>
              <a:t>DenseNet</a:t>
            </a:r>
            <a:r>
              <a:rPr lang="en-US" sz="1350" dirty="0">
                <a:solidFill>
                  <a:prstClr val="black"/>
                </a:solidFill>
                <a:latin typeface="Calibri" panose="020F0502020204030204"/>
              </a:rPr>
              <a:t> features</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Genomic (SNP) -  4048 categorical features</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Demographic – 29 categorical, 1 continuous</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Clinical – 1726 categorical, 1 continuous</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Regimen – 233 categorical</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defTabSz="342900"/>
            <a:r>
              <a:rPr lang="en-US" sz="1350" b="1" dirty="0">
                <a:solidFill>
                  <a:prstClr val="black"/>
                </a:solidFill>
                <a:latin typeface="Calibri" panose="020F0502020204030204"/>
              </a:rPr>
              <a:t>Five Class Classification</a:t>
            </a:r>
            <a:r>
              <a:rPr lang="en-US" sz="1350" dirty="0">
                <a:solidFill>
                  <a:prstClr val="black"/>
                </a:solidFill>
                <a:latin typeface="Calibri" panose="020F0502020204030204"/>
              </a:rPr>
              <a:t>: Cured, Failure, Still on treatment, Completed, Died</a:t>
            </a:r>
          </a:p>
        </p:txBody>
      </p:sp>
      <p:pic>
        <p:nvPicPr>
          <p:cNvPr id="5" name="Picture 4">
            <a:extLst>
              <a:ext uri="{FF2B5EF4-FFF2-40B4-BE49-F238E27FC236}">
                <a16:creationId xmlns:a16="http://schemas.microsoft.com/office/drawing/2014/main" id="{F8448513-643E-A95D-4AB6-777062D250C0}"/>
              </a:ext>
            </a:extLst>
          </p:cNvPr>
          <p:cNvPicPr>
            <a:picLocks noChangeAspect="1"/>
          </p:cNvPicPr>
          <p:nvPr/>
        </p:nvPicPr>
        <p:blipFill>
          <a:blip r:embed="rId3"/>
          <a:stretch>
            <a:fillRect/>
          </a:stretch>
        </p:blipFill>
        <p:spPr>
          <a:xfrm>
            <a:off x="5471849" y="1578424"/>
            <a:ext cx="2208614" cy="1986652"/>
          </a:xfrm>
          <a:prstGeom prst="rect">
            <a:avLst/>
          </a:prstGeom>
        </p:spPr>
      </p:pic>
    </p:spTree>
    <p:extLst>
      <p:ext uri="{BB962C8B-B14F-4D97-AF65-F5344CB8AC3E}">
        <p14:creationId xmlns:p14="http://schemas.microsoft.com/office/powerpoint/2010/main" val="163042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BEC0-9449-5549-A14D-09E0F78F594E}"/>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Baseline Comparisons</a:t>
            </a:r>
          </a:p>
        </p:txBody>
      </p:sp>
      <p:cxnSp>
        <p:nvCxnSpPr>
          <p:cNvPr id="3" name="Straight Connector 2">
            <a:extLst>
              <a:ext uri="{FF2B5EF4-FFF2-40B4-BE49-F238E27FC236}">
                <a16:creationId xmlns:a16="http://schemas.microsoft.com/office/drawing/2014/main" id="{9B02312A-F598-B14C-81B9-4D2C676E325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0EDC94B-7D64-AD4A-842F-AEFCE9AE8B72}"/>
              </a:ext>
            </a:extLst>
          </p:cNvPr>
          <p:cNvSpPr txBox="1"/>
          <p:nvPr/>
        </p:nvSpPr>
        <p:spPr>
          <a:xfrm>
            <a:off x="1427443" y="892711"/>
            <a:ext cx="6052931" cy="4039567"/>
          </a:xfrm>
          <a:prstGeom prst="rect">
            <a:avLst/>
          </a:prstGeom>
          <a:noFill/>
        </p:spPr>
        <p:txBody>
          <a:bodyPr wrap="square" rtlCol="0">
            <a:spAutoFit/>
          </a:bodyPr>
          <a:lstStyle/>
          <a:p>
            <a:pPr defTabSz="342900"/>
            <a:r>
              <a:rPr lang="en-US" sz="1350" b="1" dirty="0">
                <a:solidFill>
                  <a:prstClr val="black"/>
                </a:solidFill>
                <a:latin typeface="Calibri" panose="020F0502020204030204"/>
              </a:rPr>
              <a:t>Fusion Baselines:</a:t>
            </a:r>
          </a:p>
          <a:p>
            <a:pPr defTabSz="342900"/>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No fusion /Individual modality prediction</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Early fusion </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Intermediate fusion</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Uncertainty based late fusion (Wang et. al. 2021)</a:t>
            </a:r>
          </a:p>
          <a:p>
            <a:pPr defTabSz="342900"/>
            <a:endParaRPr lang="en-US" sz="1350" dirty="0">
              <a:solidFill>
                <a:prstClr val="black"/>
              </a:solidFill>
              <a:latin typeface="Calibri" panose="020F0502020204030204"/>
            </a:endParaRPr>
          </a:p>
          <a:p>
            <a:pPr defTabSz="342900"/>
            <a:endParaRPr lang="en-US" sz="1350" dirty="0">
              <a:solidFill>
                <a:prstClr val="black"/>
              </a:solidFill>
              <a:latin typeface="Calibri" panose="020F0502020204030204"/>
            </a:endParaRPr>
          </a:p>
          <a:p>
            <a:pPr defTabSz="342900"/>
            <a:r>
              <a:rPr lang="en-US" sz="1350" b="1" dirty="0">
                <a:solidFill>
                  <a:prstClr val="black"/>
                </a:solidFill>
                <a:latin typeface="Calibri" panose="020F0502020204030204"/>
              </a:rPr>
              <a:t>Ablations:</a:t>
            </a:r>
          </a:p>
          <a:p>
            <a:pPr defTabSz="342900"/>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Relational GCN on a Multiplexed Graph (</a:t>
            </a:r>
            <a:r>
              <a:rPr lang="en-US" sz="1350" dirty="0" err="1">
                <a:solidFill>
                  <a:prstClr val="black"/>
                </a:solidFill>
                <a:latin typeface="Calibri" panose="020F0502020204030204"/>
              </a:rPr>
              <a:t>Schlichtkrull</a:t>
            </a:r>
            <a:r>
              <a:rPr lang="en-US" sz="1350" dirty="0">
                <a:solidFill>
                  <a:prstClr val="black"/>
                </a:solidFill>
                <a:latin typeface="Calibri" panose="020F0502020204030204"/>
              </a:rPr>
              <a:t> et. al. ,2018)</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Relational GCN w/o Latent Encoder (</a:t>
            </a:r>
            <a:r>
              <a:rPr lang="en-US" sz="1350" dirty="0" err="1">
                <a:solidFill>
                  <a:prstClr val="black"/>
                </a:solidFill>
                <a:latin typeface="Calibri" panose="020F0502020204030204"/>
              </a:rPr>
              <a:t>Schlichtkrull</a:t>
            </a:r>
            <a:r>
              <a:rPr lang="en-US" sz="1350" dirty="0">
                <a:solidFill>
                  <a:prstClr val="black"/>
                </a:solidFill>
                <a:latin typeface="Calibri" panose="020F0502020204030204"/>
              </a:rPr>
              <a:t> et. al. ,2018)</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a:p>
            <a:pPr marL="214313" indent="-214313" defTabSz="342900">
              <a:buFont typeface="Arial" panose="020B0604020202020204" pitchFamily="34" charset="0"/>
              <a:buChar char="•"/>
            </a:pPr>
            <a:r>
              <a:rPr lang="en-US" sz="1350" dirty="0">
                <a:solidFill>
                  <a:prstClr val="black"/>
                </a:solidFill>
                <a:latin typeface="Calibri" panose="020F0502020204030204"/>
              </a:rPr>
              <a:t>GCN on </a:t>
            </a:r>
            <a:r>
              <a:rPr lang="en-US" sz="1350" dirty="0" err="1">
                <a:solidFill>
                  <a:prstClr val="black"/>
                </a:solidFill>
                <a:latin typeface="Calibri" panose="020F0502020204030204"/>
              </a:rPr>
              <a:t>monoplex</a:t>
            </a:r>
            <a:r>
              <a:rPr lang="en-US" sz="1350" dirty="0">
                <a:solidFill>
                  <a:prstClr val="black"/>
                </a:solidFill>
                <a:latin typeface="Calibri" panose="020F0502020204030204"/>
              </a:rPr>
              <a:t> feature graph (</a:t>
            </a:r>
            <a:r>
              <a:rPr lang="en-US" sz="1350" dirty="0" err="1">
                <a:solidFill>
                  <a:prstClr val="black"/>
                </a:solidFill>
                <a:latin typeface="Calibri" panose="020F0502020204030204"/>
              </a:rPr>
              <a:t>Kipf</a:t>
            </a:r>
            <a:r>
              <a:rPr lang="en-US" sz="1350" dirty="0">
                <a:solidFill>
                  <a:prstClr val="black"/>
                </a:solidFill>
                <a:latin typeface="Calibri" panose="020F0502020204030204"/>
              </a:rPr>
              <a:t> and </a:t>
            </a:r>
            <a:r>
              <a:rPr lang="en-US" sz="1350" dirty="0" err="1">
                <a:solidFill>
                  <a:prstClr val="black"/>
                </a:solidFill>
                <a:latin typeface="Calibri" panose="020F0502020204030204"/>
              </a:rPr>
              <a:t>Weling</a:t>
            </a:r>
            <a:r>
              <a:rPr lang="en-US" sz="1350" dirty="0">
                <a:solidFill>
                  <a:prstClr val="black"/>
                </a:solidFill>
                <a:latin typeface="Calibri" panose="020F0502020204030204"/>
              </a:rPr>
              <a:t> et. al., 2016)</a:t>
            </a:r>
          </a:p>
          <a:p>
            <a:pPr marL="214313" indent="-214313" defTabSz="342900">
              <a:buFont typeface="Arial" panose="020B0604020202020204" pitchFamily="34" charset="0"/>
              <a:buChar char="•"/>
            </a:pP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843934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BEC0-9449-5549-A14D-09E0F78F594E}"/>
              </a:ext>
            </a:extLst>
          </p:cNvPr>
          <p:cNvSpPr txBox="1">
            <a:spLocks/>
          </p:cNvSpPr>
          <p:nvPr/>
        </p:nvSpPr>
        <p:spPr>
          <a:xfrm>
            <a:off x="1143000" y="-389335"/>
            <a:ext cx="6858000" cy="1088232"/>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defTabSz="685800"/>
            <a:r>
              <a:rPr lang="en-US" sz="3000" spc="-38" dirty="0">
                <a:solidFill>
                  <a:prstClr val="black">
                    <a:lumMod val="75000"/>
                    <a:lumOff val="25000"/>
                  </a:prstClr>
                </a:solidFill>
                <a:latin typeface="Calibri Light" panose="020F0302020204030204"/>
              </a:rPr>
              <a:t>Results</a:t>
            </a:r>
          </a:p>
        </p:txBody>
      </p:sp>
      <p:cxnSp>
        <p:nvCxnSpPr>
          <p:cNvPr id="3" name="Straight Connector 2">
            <a:extLst>
              <a:ext uri="{FF2B5EF4-FFF2-40B4-BE49-F238E27FC236}">
                <a16:creationId xmlns:a16="http://schemas.microsoft.com/office/drawing/2014/main" id="{9B02312A-F598-B14C-81B9-4D2C676E3252}"/>
              </a:ext>
            </a:extLst>
          </p:cNvPr>
          <p:cNvCxnSpPr>
            <a:cxnSpLocks/>
          </p:cNvCxnSpPr>
          <p:nvPr/>
        </p:nvCxnSpPr>
        <p:spPr>
          <a:xfrm>
            <a:off x="1204453" y="795803"/>
            <a:ext cx="66680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F6CB767-33D0-292C-00AE-74480379BC0F}"/>
              </a:ext>
            </a:extLst>
          </p:cNvPr>
          <p:cNvPicPr>
            <a:picLocks noChangeAspect="1"/>
          </p:cNvPicPr>
          <p:nvPr/>
        </p:nvPicPr>
        <p:blipFill rotWithShape="1">
          <a:blip r:embed="rId3"/>
          <a:srcRect t="4834"/>
          <a:stretch/>
        </p:blipFill>
        <p:spPr>
          <a:xfrm>
            <a:off x="1383175" y="1136984"/>
            <a:ext cx="6031286" cy="3283831"/>
          </a:xfrm>
          <a:prstGeom prst="rect">
            <a:avLst/>
          </a:prstGeom>
        </p:spPr>
      </p:pic>
      <p:sp>
        <p:nvSpPr>
          <p:cNvPr id="4" name="TextBox 3">
            <a:extLst>
              <a:ext uri="{FF2B5EF4-FFF2-40B4-BE49-F238E27FC236}">
                <a16:creationId xmlns:a16="http://schemas.microsoft.com/office/drawing/2014/main" id="{77A65AE2-AD0F-4517-8152-D725E4DB161B}"/>
              </a:ext>
            </a:extLst>
          </p:cNvPr>
          <p:cNvSpPr txBox="1"/>
          <p:nvPr/>
        </p:nvSpPr>
        <p:spPr>
          <a:xfrm>
            <a:off x="2034540" y="1303020"/>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8" name="TextBox 7">
            <a:extLst>
              <a:ext uri="{FF2B5EF4-FFF2-40B4-BE49-F238E27FC236}">
                <a16:creationId xmlns:a16="http://schemas.microsoft.com/office/drawing/2014/main" id="{6E0FD31D-3AC5-CDA8-0BBF-A9C03D0008F6}"/>
              </a:ext>
            </a:extLst>
          </p:cNvPr>
          <p:cNvSpPr txBox="1"/>
          <p:nvPr/>
        </p:nvSpPr>
        <p:spPr>
          <a:xfrm>
            <a:off x="2939796" y="1364742"/>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0B9DDB37-BF74-4AC4-0B59-39E3BAA03D5B}"/>
              </a:ext>
            </a:extLst>
          </p:cNvPr>
          <p:cNvSpPr txBox="1"/>
          <p:nvPr/>
        </p:nvSpPr>
        <p:spPr>
          <a:xfrm>
            <a:off x="3803904" y="1303020"/>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10" name="TextBox 9">
            <a:extLst>
              <a:ext uri="{FF2B5EF4-FFF2-40B4-BE49-F238E27FC236}">
                <a16:creationId xmlns:a16="http://schemas.microsoft.com/office/drawing/2014/main" id="{C19418D8-D0A7-76BB-2FEE-B6697F79C94C}"/>
              </a:ext>
            </a:extLst>
          </p:cNvPr>
          <p:cNvSpPr txBox="1"/>
          <p:nvPr/>
        </p:nvSpPr>
        <p:spPr>
          <a:xfrm>
            <a:off x="4745074" y="1255014"/>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11" name="TextBox 10">
            <a:extLst>
              <a:ext uri="{FF2B5EF4-FFF2-40B4-BE49-F238E27FC236}">
                <a16:creationId xmlns:a16="http://schemas.microsoft.com/office/drawing/2014/main" id="{9FA3D53A-5B93-3083-D359-DD1095C995B8}"/>
              </a:ext>
            </a:extLst>
          </p:cNvPr>
          <p:cNvSpPr txBox="1"/>
          <p:nvPr/>
        </p:nvSpPr>
        <p:spPr>
          <a:xfrm>
            <a:off x="5612429" y="1412748"/>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D73A3064-07DD-712E-3E4A-264D7F52D40F}"/>
              </a:ext>
            </a:extLst>
          </p:cNvPr>
          <p:cNvSpPr txBox="1"/>
          <p:nvPr/>
        </p:nvSpPr>
        <p:spPr>
          <a:xfrm>
            <a:off x="6476537" y="1303020"/>
            <a:ext cx="157734" cy="300082"/>
          </a:xfrm>
          <a:prstGeom prst="rect">
            <a:avLst/>
          </a:prstGeom>
          <a:noFill/>
          <a:ln w="19050">
            <a:solidFill>
              <a:srgbClr val="C00000"/>
            </a:solidFill>
          </a:ln>
        </p:spPr>
        <p:txBody>
          <a:bodyPr wrap="square" rtlCol="0">
            <a:spAutoFit/>
          </a:bodyPr>
          <a:lstStyle/>
          <a:p>
            <a:pPr defTabSz="342900"/>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141220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1EC7E6-8236-AB84-DCA8-7B2D34591864}"/>
              </a:ext>
            </a:extLst>
          </p:cNvPr>
          <p:cNvSpPr>
            <a:spLocks noGrp="1"/>
          </p:cNvSpPr>
          <p:nvPr>
            <p:ph idx="1"/>
          </p:nvPr>
        </p:nvSpPr>
        <p:spPr/>
        <p:txBody>
          <a:bodyPr>
            <a:normAutofit/>
          </a:bodyPr>
          <a:lstStyle/>
          <a:p>
            <a:pPr marL="0" indent="0">
              <a:buNone/>
            </a:pPr>
            <a:r>
              <a:rPr lang="en-US" dirty="0"/>
              <a:t>Hallucinations in foundation models</a:t>
            </a:r>
          </a:p>
          <a:p>
            <a:pPr marL="274320" lvl="1" indent="0">
              <a:buNone/>
            </a:pPr>
            <a:endParaRPr lang="en-US" dirty="0"/>
          </a:p>
        </p:txBody>
      </p:sp>
    </p:spTree>
    <p:extLst>
      <p:ext uri="{BB962C8B-B14F-4D97-AF65-F5344CB8AC3E}">
        <p14:creationId xmlns:p14="http://schemas.microsoft.com/office/powerpoint/2010/main" val="2759089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64BC-7295-8723-410A-EDD10F908F85}"/>
              </a:ext>
            </a:extLst>
          </p:cNvPr>
          <p:cNvSpPr>
            <a:spLocks noGrp="1"/>
          </p:cNvSpPr>
          <p:nvPr>
            <p:ph type="title"/>
          </p:nvPr>
        </p:nvSpPr>
        <p:spPr/>
        <p:txBody>
          <a:bodyPr>
            <a:normAutofit fontScale="90000"/>
          </a:bodyPr>
          <a:lstStyle/>
          <a:p>
            <a:r>
              <a:rPr lang="en-US" dirty="0"/>
              <a:t>Fact-checking Generative AI in healthcare</a:t>
            </a:r>
          </a:p>
        </p:txBody>
      </p:sp>
      <p:sp>
        <p:nvSpPr>
          <p:cNvPr id="3" name="Content Placeholder 2">
            <a:extLst>
              <a:ext uri="{FF2B5EF4-FFF2-40B4-BE49-F238E27FC236}">
                <a16:creationId xmlns:a16="http://schemas.microsoft.com/office/drawing/2014/main" id="{E56020F8-FD95-120F-C5B8-B113FE592301}"/>
              </a:ext>
            </a:extLst>
          </p:cNvPr>
          <p:cNvSpPr>
            <a:spLocks noGrp="1"/>
          </p:cNvSpPr>
          <p:nvPr>
            <p:ph idx="1"/>
          </p:nvPr>
        </p:nvSpPr>
        <p:spPr/>
        <p:txBody>
          <a:bodyPr/>
          <a:lstStyle/>
          <a:p>
            <a:r>
              <a:rPr lang="en-US" dirty="0"/>
              <a:t>Radiology report correction:</a:t>
            </a:r>
          </a:p>
          <a:p>
            <a:pPr lvl="1"/>
            <a:r>
              <a:rPr lang="en-US" dirty="0"/>
              <a:t>Source : From the paper in MLMI 2023</a:t>
            </a:r>
          </a:p>
          <a:p>
            <a:pPr lvl="2"/>
            <a:r>
              <a:rPr lang="en-US" dirty="0">
                <a:hlinkClick r:id="rId2"/>
              </a:rPr>
              <a:t>https://arxiv.org/abs/2307.14634</a:t>
            </a:r>
            <a:endParaRPr lang="en-US" dirty="0"/>
          </a:p>
          <a:p>
            <a:pPr lvl="2"/>
            <a:endParaRPr lang="en-US" dirty="0"/>
          </a:p>
        </p:txBody>
      </p:sp>
    </p:spTree>
    <p:extLst>
      <p:ext uri="{BB962C8B-B14F-4D97-AF65-F5344CB8AC3E}">
        <p14:creationId xmlns:p14="http://schemas.microsoft.com/office/powerpoint/2010/main" val="2469993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25785-86C1-5BEC-53D0-2AC52E120AAA}"/>
              </a:ext>
            </a:extLst>
          </p:cNvPr>
          <p:cNvSpPr>
            <a:spLocks noGrp="1"/>
          </p:cNvSpPr>
          <p:nvPr>
            <p:ph type="ctrTitle"/>
          </p:nvPr>
        </p:nvSpPr>
        <p:spPr>
          <a:xfrm>
            <a:off x="628650" y="2123122"/>
            <a:ext cx="7758499" cy="1305878"/>
          </a:xfrm>
        </p:spPr>
        <p:txBody>
          <a:bodyPr/>
          <a:lstStyle/>
          <a:p>
            <a:r>
              <a:rPr lang="en-US" dirty="0"/>
              <a:t>Fact Checking of AI-Generated Radiology Reports</a:t>
            </a:r>
          </a:p>
        </p:txBody>
      </p:sp>
      <p:sp>
        <p:nvSpPr>
          <p:cNvPr id="3" name="Subtitle 2">
            <a:extLst>
              <a:ext uri="{FF2B5EF4-FFF2-40B4-BE49-F238E27FC236}">
                <a16:creationId xmlns:a16="http://schemas.microsoft.com/office/drawing/2014/main" id="{4D2CAA12-B189-8E50-16AE-F345A4099C4F}"/>
              </a:ext>
            </a:extLst>
          </p:cNvPr>
          <p:cNvSpPr>
            <a:spLocks noGrp="1"/>
          </p:cNvSpPr>
          <p:nvPr>
            <p:ph type="subTitle" idx="1"/>
          </p:nvPr>
        </p:nvSpPr>
        <p:spPr/>
        <p:txBody>
          <a:bodyPr/>
          <a:lstStyle/>
          <a:p>
            <a:r>
              <a:rPr lang="en-US" dirty="0"/>
              <a:t>Razi Mahmood</a:t>
            </a:r>
            <a:r>
              <a:rPr lang="en-US" baseline="30000" dirty="0"/>
              <a:t>1</a:t>
            </a:r>
            <a:r>
              <a:rPr lang="en-US" dirty="0"/>
              <a:t>, Diego Machado Reyes</a:t>
            </a:r>
            <a:r>
              <a:rPr lang="en-US" baseline="30000" dirty="0"/>
              <a:t>1</a:t>
            </a:r>
            <a:r>
              <a:rPr lang="en-US" dirty="0"/>
              <a:t>, Ge Wang</a:t>
            </a:r>
            <a:r>
              <a:rPr lang="en-US" baseline="30000" dirty="0"/>
              <a:t>1</a:t>
            </a:r>
            <a:r>
              <a:rPr lang="en-US" dirty="0"/>
              <a:t>, </a:t>
            </a:r>
          </a:p>
          <a:p>
            <a:r>
              <a:rPr lang="en-US" dirty="0" err="1"/>
              <a:t>Mannudeep</a:t>
            </a:r>
            <a:r>
              <a:rPr lang="en-US" dirty="0"/>
              <a:t> Kalra</a:t>
            </a:r>
            <a:r>
              <a:rPr lang="en-US" baseline="30000" dirty="0"/>
              <a:t>2</a:t>
            </a:r>
            <a:r>
              <a:rPr lang="en-US" dirty="0"/>
              <a:t>, M.D., </a:t>
            </a:r>
            <a:r>
              <a:rPr lang="en-US" dirty="0" err="1"/>
              <a:t>Pingkun</a:t>
            </a:r>
            <a:r>
              <a:rPr lang="en-US" dirty="0"/>
              <a:t> Yan</a:t>
            </a:r>
            <a:r>
              <a:rPr lang="en-US" baseline="30000" dirty="0"/>
              <a:t>1</a:t>
            </a:r>
          </a:p>
          <a:p>
            <a:r>
              <a:rPr lang="en-US" baseline="30000" dirty="0"/>
              <a:t>Rensselaer Polytechnic Institute, Harvard/MGH Hospital</a:t>
            </a:r>
          </a:p>
          <a:p>
            <a:r>
              <a:rPr lang="en-US" baseline="30000" dirty="0">
                <a:hlinkClick r:id="rId3"/>
              </a:rPr>
              <a:t>mahmor@rpi.edu</a:t>
            </a:r>
            <a:endParaRPr lang="en-US" dirty="0"/>
          </a:p>
        </p:txBody>
      </p:sp>
      <p:sp>
        <p:nvSpPr>
          <p:cNvPr id="4" name="Date Placeholder 3">
            <a:extLst>
              <a:ext uri="{FF2B5EF4-FFF2-40B4-BE49-F238E27FC236}">
                <a16:creationId xmlns:a16="http://schemas.microsoft.com/office/drawing/2014/main" id="{613C891C-1910-1CA9-36C1-95A3F4CCCC7F}"/>
              </a:ext>
            </a:extLst>
          </p:cNvPr>
          <p:cNvSpPr>
            <a:spLocks noGrp="1"/>
          </p:cNvSpPr>
          <p:nvPr>
            <p:ph type="dt" sz="half" idx="2"/>
          </p:nvPr>
        </p:nvSpPr>
        <p:spPr/>
        <p:txBody>
          <a:bodyPr/>
          <a:lstStyle/>
          <a:p>
            <a:pPr defTabSz="685800"/>
            <a:fld id="{94569FA4-0D1E-694A-A824-E731325288BA}" type="datetime1">
              <a:rPr lang="en-US">
                <a:solidFill>
                  <a:prstClr val="white">
                    <a:lumMod val="85000"/>
                  </a:prstClr>
                </a:solidFill>
              </a:rPr>
              <a:pPr defTabSz="685800"/>
              <a:t>3/13/24</a:t>
            </a:fld>
            <a:endParaRPr lang="en-US" dirty="0">
              <a:solidFill>
                <a:prstClr val="white">
                  <a:lumMod val="85000"/>
                </a:prstClr>
              </a:solidFill>
            </a:endParaRPr>
          </a:p>
        </p:txBody>
      </p:sp>
      <p:pic>
        <p:nvPicPr>
          <p:cNvPr id="5" name="Picture 10" descr="Harvard Medical School and Massachusetts General Hospital | LinkedIn">
            <a:extLst>
              <a:ext uri="{FF2B5EF4-FFF2-40B4-BE49-F238E27FC236}">
                <a16:creationId xmlns:a16="http://schemas.microsoft.com/office/drawing/2014/main" id="{42FA1DD2-6741-78D6-24B1-275FC8F370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0862" y="3300888"/>
            <a:ext cx="948977" cy="94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530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7A0EA5-F242-8A1A-74F8-5AA08A8ED548}"/>
              </a:ext>
            </a:extLst>
          </p:cNvPr>
          <p:cNvSpPr>
            <a:spLocks noGrp="1"/>
          </p:cNvSpPr>
          <p:nvPr>
            <p:ph type="sldNum" sz="quarter" idx="4"/>
          </p:nvPr>
        </p:nvSpPr>
        <p:spPr/>
        <p:txBody>
          <a:bodyPr/>
          <a:lstStyle/>
          <a:p>
            <a:fld id="{36D4B9BC-CF66-C04D-9B17-52A174BA7C3B}" type="slidenum">
              <a:rPr lang="en-US" smtClean="0"/>
              <a:pPr/>
              <a:t>28</a:t>
            </a:fld>
            <a:endParaRPr lang="en-US" dirty="0"/>
          </a:p>
        </p:txBody>
      </p:sp>
      <p:sp>
        <p:nvSpPr>
          <p:cNvPr id="3" name="Title 2">
            <a:extLst>
              <a:ext uri="{FF2B5EF4-FFF2-40B4-BE49-F238E27FC236}">
                <a16:creationId xmlns:a16="http://schemas.microsoft.com/office/drawing/2014/main" id="{A339AB57-1795-E41E-8197-9A80529AC306}"/>
              </a:ext>
            </a:extLst>
          </p:cNvPr>
          <p:cNvSpPr>
            <a:spLocks noGrp="1"/>
          </p:cNvSpPr>
          <p:nvPr>
            <p:ph type="title"/>
          </p:nvPr>
        </p:nvSpPr>
        <p:spPr>
          <a:xfrm>
            <a:off x="297951" y="79875"/>
            <a:ext cx="8846050" cy="484006"/>
          </a:xfrm>
        </p:spPr>
        <p:txBody>
          <a:bodyPr>
            <a:normAutofit fontScale="90000"/>
          </a:bodyPr>
          <a:lstStyle/>
          <a:p>
            <a:r>
              <a:rPr lang="en-US" dirty="0">
                <a:solidFill>
                  <a:schemeClr val="bg1"/>
                </a:solidFill>
              </a:rPr>
              <a:t>Fact checking of radiology </a:t>
            </a:r>
            <a:r>
              <a:rPr lang="en-US" dirty="0"/>
              <a:t>reports</a:t>
            </a:r>
          </a:p>
        </p:txBody>
      </p:sp>
      <p:sp>
        <p:nvSpPr>
          <p:cNvPr id="4" name="TextBox 3">
            <a:extLst>
              <a:ext uri="{FF2B5EF4-FFF2-40B4-BE49-F238E27FC236}">
                <a16:creationId xmlns:a16="http://schemas.microsoft.com/office/drawing/2014/main" id="{053CC5E2-AE30-A38B-BA77-1F797FE65CF8}"/>
              </a:ext>
            </a:extLst>
          </p:cNvPr>
          <p:cNvSpPr txBox="1"/>
          <p:nvPr/>
        </p:nvSpPr>
        <p:spPr>
          <a:xfrm>
            <a:off x="89451" y="778742"/>
            <a:ext cx="5777347" cy="4478149"/>
          </a:xfrm>
          <a:prstGeom prst="rect">
            <a:avLst/>
          </a:prstGeom>
          <a:noFill/>
        </p:spPr>
        <p:txBody>
          <a:bodyPr wrap="square" rtlCol="0">
            <a:spAutoFit/>
          </a:bodyPr>
          <a:lstStyle/>
          <a:p>
            <a:pPr marL="214313" indent="-214313">
              <a:buFont typeface="Arial" panose="020B0604020202020204" pitchFamily="34" charset="0"/>
              <a:buChar char="•"/>
            </a:pPr>
            <a:r>
              <a:rPr lang="en-US" sz="2100" dirty="0"/>
              <a:t>Currently, no fact checking for radiology report</a:t>
            </a:r>
          </a:p>
          <a:p>
            <a:pPr marL="214313" indent="-214313">
              <a:buFont typeface="Arial" panose="020B0604020202020204" pitchFamily="34" charset="0"/>
              <a:buChar char="•"/>
            </a:pPr>
            <a:r>
              <a:rPr lang="en-US" sz="2100" dirty="0"/>
              <a:t>Radiology reports are primarily assessed for quality by:</a:t>
            </a:r>
          </a:p>
          <a:p>
            <a:pPr marL="557213" lvl="1" indent="-214313">
              <a:buFont typeface="Arial" panose="020B0604020202020204" pitchFamily="34" charset="0"/>
              <a:buChar char="•"/>
            </a:pPr>
            <a:r>
              <a:rPr lang="en-US" sz="2100" dirty="0"/>
              <a:t>Match of generated report to ground truth </a:t>
            </a:r>
          </a:p>
          <a:p>
            <a:pPr marL="900113" lvl="2" indent="-214313">
              <a:buFont typeface="Arial" panose="020B0604020202020204" pitchFamily="34" charset="0"/>
              <a:buChar char="•"/>
            </a:pPr>
            <a:r>
              <a:rPr lang="en-US" dirty="0"/>
              <a:t>E.g. using BLEU, ROUGE and other scores</a:t>
            </a:r>
          </a:p>
          <a:p>
            <a:pPr marL="900113" lvl="2" indent="-214313">
              <a:buFont typeface="Arial" panose="020B0604020202020204" pitchFamily="34" charset="0"/>
              <a:buChar char="•"/>
            </a:pPr>
            <a:r>
              <a:rPr lang="en-US" dirty="0"/>
              <a:t>Ground truth not available in clinical workflows</a:t>
            </a:r>
          </a:p>
          <a:p>
            <a:pPr marL="557213" lvl="1" indent="-214313">
              <a:buFont typeface="Arial" panose="020B0604020202020204" pitchFamily="34" charset="0"/>
              <a:buChar char="•"/>
            </a:pPr>
            <a:r>
              <a:rPr lang="en-US" sz="2100" dirty="0"/>
              <a:t>Vision-language prompting in quality assurance (QA):</a:t>
            </a:r>
          </a:p>
          <a:p>
            <a:pPr marL="900113" lvl="2" indent="-214313">
              <a:buFont typeface="Arial" panose="020B0604020202020204" pitchFamily="34" charset="0"/>
              <a:buChar char="•"/>
            </a:pPr>
            <a:r>
              <a:rPr lang="en-US" dirty="0"/>
              <a:t>E.g. Elixir-B phase 2 from Google</a:t>
            </a:r>
          </a:p>
          <a:p>
            <a:pPr marL="900113" lvl="2" indent="-214313">
              <a:buFont typeface="Arial" panose="020B0604020202020204" pitchFamily="34" charset="0"/>
              <a:buChar char="•"/>
            </a:pPr>
            <a:r>
              <a:rPr lang="en-US" dirty="0"/>
              <a:t>Not practical for clinical workflows</a:t>
            </a:r>
          </a:p>
          <a:p>
            <a:pPr marL="900113" lvl="2" indent="-214313">
              <a:buFont typeface="Arial" panose="020B0604020202020204" pitchFamily="34" charset="0"/>
              <a:buChar char="•"/>
            </a:pPr>
            <a:endParaRPr lang="en-US" sz="2100" dirty="0"/>
          </a:p>
          <a:p>
            <a:endParaRPr lang="en-US" sz="1500" dirty="0"/>
          </a:p>
          <a:p>
            <a:pPr lvl="1"/>
            <a:endParaRPr lang="en-US" sz="1500" dirty="0"/>
          </a:p>
          <a:p>
            <a:pPr lvl="1"/>
            <a:endParaRPr lang="en-US" sz="1500" dirty="0"/>
          </a:p>
        </p:txBody>
      </p:sp>
      <p:pic>
        <p:nvPicPr>
          <p:cNvPr id="14" name="Picture 13" descr="A screenshot of a cell phone&#10;&#10;Description automatically generated">
            <a:extLst>
              <a:ext uri="{FF2B5EF4-FFF2-40B4-BE49-F238E27FC236}">
                <a16:creationId xmlns:a16="http://schemas.microsoft.com/office/drawing/2014/main" id="{C4030EB5-44CA-91E7-2FFE-7D3C83B4E150}"/>
              </a:ext>
            </a:extLst>
          </p:cNvPr>
          <p:cNvPicPr>
            <a:picLocks noChangeAspect="1"/>
          </p:cNvPicPr>
          <p:nvPr/>
        </p:nvPicPr>
        <p:blipFill rotWithShape="1">
          <a:blip r:embed="rId3"/>
          <a:srcRect t="2236" r="7101" b="3218"/>
          <a:stretch/>
        </p:blipFill>
        <p:spPr>
          <a:xfrm>
            <a:off x="6338455" y="788513"/>
            <a:ext cx="2301528" cy="3647209"/>
          </a:xfrm>
          <a:prstGeom prst="rect">
            <a:avLst/>
          </a:prstGeom>
        </p:spPr>
      </p:pic>
      <p:sp>
        <p:nvSpPr>
          <p:cNvPr id="5" name="TextBox 4">
            <a:extLst>
              <a:ext uri="{FF2B5EF4-FFF2-40B4-BE49-F238E27FC236}">
                <a16:creationId xmlns:a16="http://schemas.microsoft.com/office/drawing/2014/main" id="{26258A25-C942-4071-A3FE-E5DB2639FC04}"/>
              </a:ext>
            </a:extLst>
          </p:cNvPr>
          <p:cNvSpPr txBox="1"/>
          <p:nvPr/>
        </p:nvSpPr>
        <p:spPr>
          <a:xfrm>
            <a:off x="6720840" y="4549140"/>
            <a:ext cx="1737358" cy="507831"/>
          </a:xfrm>
          <a:prstGeom prst="rect">
            <a:avLst/>
          </a:prstGeom>
          <a:noFill/>
        </p:spPr>
        <p:txBody>
          <a:bodyPr wrap="square" rtlCol="0">
            <a:spAutoFit/>
          </a:bodyPr>
          <a:lstStyle/>
          <a:p>
            <a:r>
              <a:rPr lang="en-US" sz="1350" dirty="0"/>
              <a:t>Elixir Model Prompting</a:t>
            </a:r>
          </a:p>
        </p:txBody>
      </p:sp>
    </p:spTree>
    <p:extLst>
      <p:ext uri="{BB962C8B-B14F-4D97-AF65-F5344CB8AC3E}">
        <p14:creationId xmlns:p14="http://schemas.microsoft.com/office/powerpoint/2010/main" val="2517412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7A0EA5-F242-8A1A-74F8-5AA08A8ED548}"/>
              </a:ext>
            </a:extLst>
          </p:cNvPr>
          <p:cNvSpPr>
            <a:spLocks noGrp="1"/>
          </p:cNvSpPr>
          <p:nvPr>
            <p:ph type="sldNum" sz="quarter" idx="4"/>
          </p:nvPr>
        </p:nvSpPr>
        <p:spPr/>
        <p:txBody>
          <a:bodyPr/>
          <a:lstStyle/>
          <a:p>
            <a:fld id="{36D4B9BC-CF66-C04D-9B17-52A174BA7C3B}" type="slidenum">
              <a:rPr lang="en-US" smtClean="0"/>
              <a:pPr/>
              <a:t>29</a:t>
            </a:fld>
            <a:endParaRPr lang="en-US" dirty="0"/>
          </a:p>
        </p:txBody>
      </p:sp>
      <p:sp>
        <p:nvSpPr>
          <p:cNvPr id="3" name="Title 2">
            <a:extLst>
              <a:ext uri="{FF2B5EF4-FFF2-40B4-BE49-F238E27FC236}">
                <a16:creationId xmlns:a16="http://schemas.microsoft.com/office/drawing/2014/main" id="{A339AB57-1795-E41E-8197-9A80529AC306}"/>
              </a:ext>
            </a:extLst>
          </p:cNvPr>
          <p:cNvSpPr>
            <a:spLocks noGrp="1"/>
          </p:cNvSpPr>
          <p:nvPr>
            <p:ph type="title"/>
          </p:nvPr>
        </p:nvSpPr>
        <p:spPr>
          <a:xfrm>
            <a:off x="297951" y="79875"/>
            <a:ext cx="8487703" cy="484006"/>
          </a:xfrm>
        </p:spPr>
        <p:txBody>
          <a:bodyPr>
            <a:normAutofit fontScale="90000"/>
          </a:bodyPr>
          <a:lstStyle/>
          <a:p>
            <a:r>
              <a:rPr lang="en-US" dirty="0">
                <a:solidFill>
                  <a:schemeClr val="bg1"/>
                </a:solidFill>
              </a:rPr>
              <a:t>Fact checking for generative AI</a:t>
            </a:r>
          </a:p>
        </p:txBody>
      </p:sp>
      <p:pic>
        <p:nvPicPr>
          <p:cNvPr id="3074" name="Picture 2" descr="A natural language processing framework for automated fact-checking.">
            <a:extLst>
              <a:ext uri="{FF2B5EF4-FFF2-40B4-BE49-F238E27FC236}">
                <a16:creationId xmlns:a16="http://schemas.microsoft.com/office/drawing/2014/main" id="{2F2CA641-1BD6-B26F-3200-A5C917F7A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3107" y="1157535"/>
            <a:ext cx="3696567" cy="14668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2EEA4B8-521D-394A-4B14-5414A45D05D7}"/>
              </a:ext>
            </a:extLst>
          </p:cNvPr>
          <p:cNvSpPr txBox="1"/>
          <p:nvPr/>
        </p:nvSpPr>
        <p:spPr>
          <a:xfrm>
            <a:off x="5751765" y="697882"/>
            <a:ext cx="2893285" cy="507831"/>
          </a:xfrm>
          <a:prstGeom prst="rect">
            <a:avLst/>
          </a:prstGeom>
          <a:noFill/>
        </p:spPr>
        <p:txBody>
          <a:bodyPr wrap="square">
            <a:spAutoFit/>
          </a:bodyPr>
          <a:lstStyle/>
          <a:p>
            <a:r>
              <a:rPr lang="en-US" sz="1350" dirty="0"/>
              <a:t>Fact-checking Datasets: FEVER, Liar</a:t>
            </a:r>
          </a:p>
        </p:txBody>
      </p:sp>
      <p:sp>
        <p:nvSpPr>
          <p:cNvPr id="12" name="TextBox 11">
            <a:extLst>
              <a:ext uri="{FF2B5EF4-FFF2-40B4-BE49-F238E27FC236}">
                <a16:creationId xmlns:a16="http://schemas.microsoft.com/office/drawing/2014/main" id="{7BA4D7C2-0C22-575F-59F9-534F78FCF04E}"/>
              </a:ext>
            </a:extLst>
          </p:cNvPr>
          <p:cNvSpPr txBox="1"/>
          <p:nvPr/>
        </p:nvSpPr>
        <p:spPr>
          <a:xfrm>
            <a:off x="80530" y="795331"/>
            <a:ext cx="4755696" cy="3000821"/>
          </a:xfrm>
          <a:prstGeom prst="rect">
            <a:avLst/>
          </a:prstGeom>
          <a:noFill/>
        </p:spPr>
        <p:txBody>
          <a:bodyPr wrap="square">
            <a:spAutoFit/>
          </a:bodyPr>
          <a:lstStyle/>
          <a:p>
            <a:pPr marL="214313" indent="-214313">
              <a:buFont typeface="Arial" panose="020B0604020202020204" pitchFamily="34" charset="0"/>
              <a:buChar char="•"/>
            </a:pPr>
            <a:r>
              <a:rPr lang="en-US" sz="2100" dirty="0"/>
              <a:t>Fact checking of automated text done in computational journalism:</a:t>
            </a:r>
            <a:r>
              <a:rPr lang="en-US" sz="2100" baseline="30000" dirty="0"/>
              <a:t>1  </a:t>
            </a:r>
            <a:endParaRPr lang="en-US" sz="2100" dirty="0"/>
          </a:p>
          <a:p>
            <a:pPr marL="600075" lvl="1" indent="-257175">
              <a:buFont typeface="Arial" panose="020B0604020202020204" pitchFamily="34" charset="0"/>
              <a:buChar char="•"/>
            </a:pPr>
            <a:r>
              <a:rPr lang="en-US" dirty="0"/>
              <a:t>Identifies potential claims</a:t>
            </a:r>
          </a:p>
          <a:p>
            <a:pPr marL="600075" lvl="1" indent="-257175">
              <a:buFont typeface="Arial" panose="020B0604020202020204" pitchFamily="34" charset="0"/>
              <a:buChar char="•"/>
            </a:pPr>
            <a:r>
              <a:rPr lang="en-US" dirty="0"/>
              <a:t>Retrieves evidence from external source</a:t>
            </a:r>
          </a:p>
          <a:p>
            <a:pPr marL="600075" lvl="1" indent="-257175">
              <a:buFont typeface="Arial" panose="020B0604020202020204" pitchFamily="34" charset="0"/>
              <a:buChar char="•"/>
            </a:pPr>
            <a:r>
              <a:rPr lang="en-US" dirty="0"/>
              <a:t>Verifies the claim</a:t>
            </a:r>
          </a:p>
          <a:p>
            <a:pPr marL="257175" indent="-257175">
              <a:buFont typeface="Arial" panose="020B0604020202020204" pitchFamily="34" charset="0"/>
              <a:buChar char="•"/>
            </a:pPr>
            <a:r>
              <a:rPr lang="en-US" sz="2100" dirty="0"/>
              <a:t>Won’t work for radiology reports:</a:t>
            </a:r>
          </a:p>
          <a:p>
            <a:pPr marL="600075" lvl="1" indent="-257175">
              <a:buFont typeface="Arial" panose="020B0604020202020204" pitchFamily="34" charset="0"/>
              <a:buChar char="•"/>
            </a:pPr>
            <a:r>
              <a:rPr lang="en-US" dirty="0"/>
              <a:t>Description is of findings seen in image</a:t>
            </a:r>
          </a:p>
          <a:p>
            <a:pPr marL="600075" lvl="1" indent="-257175">
              <a:buFont typeface="Arial" panose="020B0604020202020204" pitchFamily="34" charset="0"/>
              <a:buChar char="•"/>
            </a:pPr>
            <a:r>
              <a:rPr lang="en-US" dirty="0"/>
              <a:t>Specific to current patient</a:t>
            </a:r>
          </a:p>
          <a:p>
            <a:pPr marL="600075" lvl="1" indent="-257175">
              <a:buFont typeface="Arial" panose="020B0604020202020204" pitchFamily="34" charset="0"/>
              <a:buChar char="•"/>
            </a:pPr>
            <a:r>
              <a:rPr lang="en-US" dirty="0"/>
              <a:t>Verifying facts needs associated image</a:t>
            </a:r>
            <a:endParaRPr lang="en-US" sz="1350" dirty="0"/>
          </a:p>
        </p:txBody>
      </p:sp>
      <p:sp>
        <p:nvSpPr>
          <p:cNvPr id="6" name="TextBox 5">
            <a:extLst>
              <a:ext uri="{FF2B5EF4-FFF2-40B4-BE49-F238E27FC236}">
                <a16:creationId xmlns:a16="http://schemas.microsoft.com/office/drawing/2014/main" id="{CA373584-0A8C-13CF-D503-4A826D362DE1}"/>
              </a:ext>
            </a:extLst>
          </p:cNvPr>
          <p:cNvSpPr txBox="1"/>
          <p:nvPr/>
        </p:nvSpPr>
        <p:spPr>
          <a:xfrm>
            <a:off x="838200" y="4103882"/>
            <a:ext cx="7626554" cy="923330"/>
          </a:xfrm>
          <a:prstGeom prst="rect">
            <a:avLst/>
          </a:prstGeom>
          <a:noFill/>
          <a:ln w="38100">
            <a:solidFill>
              <a:schemeClr val="accent1">
                <a:shade val="15000"/>
              </a:schemeClr>
            </a:solidFill>
          </a:ln>
        </p:spPr>
        <p:txBody>
          <a:bodyPr wrap="square">
            <a:spAutoFit/>
          </a:bodyPr>
          <a:lstStyle/>
          <a:p>
            <a:r>
              <a:rPr lang="en-US" dirty="0">
                <a:solidFill>
                  <a:srgbClr val="D90007"/>
                </a:solidFill>
              </a:rPr>
              <a:t>Our Idea</a:t>
            </a:r>
            <a:r>
              <a:rPr lang="en-US" dirty="0"/>
              <a:t>:   Use associated radiology image for fact-checking of radiology reports</a:t>
            </a:r>
          </a:p>
          <a:p>
            <a:endParaRPr lang="en-US" dirty="0"/>
          </a:p>
        </p:txBody>
      </p:sp>
      <p:pic>
        <p:nvPicPr>
          <p:cNvPr id="16" name="Google Shape;426;p79">
            <a:extLst>
              <a:ext uri="{FF2B5EF4-FFF2-40B4-BE49-F238E27FC236}">
                <a16:creationId xmlns:a16="http://schemas.microsoft.com/office/drawing/2014/main" id="{9BA3EBAE-413A-F70C-7B79-40C4B593A164}"/>
              </a:ext>
            </a:extLst>
          </p:cNvPr>
          <p:cNvPicPr preferRelativeResize="0"/>
          <p:nvPr/>
        </p:nvPicPr>
        <p:blipFill rotWithShape="1">
          <a:blip r:embed="rId4">
            <a:alphaModFix/>
          </a:blip>
          <a:srcRect t="58311" r="82189"/>
          <a:stretch/>
        </p:blipFill>
        <p:spPr>
          <a:xfrm>
            <a:off x="5223089" y="2794234"/>
            <a:ext cx="1104684" cy="1054024"/>
          </a:xfrm>
          <a:prstGeom prst="rect">
            <a:avLst/>
          </a:prstGeom>
          <a:noFill/>
          <a:ln>
            <a:noFill/>
          </a:ln>
        </p:spPr>
      </p:pic>
      <p:pic>
        <p:nvPicPr>
          <p:cNvPr id="17" name="Picture 16" descr="A black rectangle with blue lines&#10;&#10;Description automatically generated">
            <a:extLst>
              <a:ext uri="{FF2B5EF4-FFF2-40B4-BE49-F238E27FC236}">
                <a16:creationId xmlns:a16="http://schemas.microsoft.com/office/drawing/2014/main" id="{1416B697-0DAD-B897-75C6-05BAC0CB205E}"/>
              </a:ext>
            </a:extLst>
          </p:cNvPr>
          <p:cNvPicPr>
            <a:picLocks noChangeAspect="1"/>
          </p:cNvPicPr>
          <p:nvPr/>
        </p:nvPicPr>
        <p:blipFill rotWithShape="1">
          <a:blip r:embed="rId5"/>
          <a:srcRect b="39120"/>
          <a:stretch/>
        </p:blipFill>
        <p:spPr>
          <a:xfrm>
            <a:off x="7074876" y="3073268"/>
            <a:ext cx="1710778" cy="774990"/>
          </a:xfrm>
          <a:prstGeom prst="rect">
            <a:avLst/>
          </a:prstGeom>
        </p:spPr>
      </p:pic>
      <p:cxnSp>
        <p:nvCxnSpPr>
          <p:cNvPr id="19" name="Curved Connector 18">
            <a:extLst>
              <a:ext uri="{FF2B5EF4-FFF2-40B4-BE49-F238E27FC236}">
                <a16:creationId xmlns:a16="http://schemas.microsoft.com/office/drawing/2014/main" id="{3B4F6465-E380-B532-C640-163F4DB34524}"/>
              </a:ext>
            </a:extLst>
          </p:cNvPr>
          <p:cNvCxnSpPr>
            <a:cxnSpLocks/>
          </p:cNvCxnSpPr>
          <p:nvPr/>
        </p:nvCxnSpPr>
        <p:spPr>
          <a:xfrm rot="10800000">
            <a:off x="5580670" y="3432542"/>
            <a:ext cx="1617737" cy="171450"/>
          </a:xfrm>
          <a:prstGeom prst="curvedConnector3">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9ADE1F2-D245-D2BA-36FF-69EB7FF521AE}"/>
              </a:ext>
            </a:extLst>
          </p:cNvPr>
          <p:cNvCxnSpPr/>
          <p:nvPr/>
        </p:nvCxnSpPr>
        <p:spPr>
          <a:xfrm>
            <a:off x="7966710" y="3562014"/>
            <a:ext cx="678340" cy="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998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892C33-7A2A-B24C-4119-7E9BBD638631}"/>
              </a:ext>
            </a:extLst>
          </p:cNvPr>
          <p:cNvSpPr>
            <a:spLocks noGrp="1"/>
          </p:cNvSpPr>
          <p:nvPr>
            <p:ph type="sldNum" sz="quarter" idx="4"/>
          </p:nvPr>
        </p:nvSpPr>
        <p:spPr/>
        <p:txBody>
          <a:bodyPr/>
          <a:lstStyle/>
          <a:p>
            <a:fld id="{36D4B9BC-CF66-C04D-9B17-52A174BA7C3B}" type="slidenum">
              <a:rPr lang="en-US" smtClean="0"/>
              <a:pPr/>
              <a:t>30</a:t>
            </a:fld>
            <a:endParaRPr lang="en-US" dirty="0"/>
          </a:p>
        </p:txBody>
      </p:sp>
      <p:sp>
        <p:nvSpPr>
          <p:cNvPr id="3" name="Title 2">
            <a:extLst>
              <a:ext uri="{FF2B5EF4-FFF2-40B4-BE49-F238E27FC236}">
                <a16:creationId xmlns:a16="http://schemas.microsoft.com/office/drawing/2014/main" id="{1ED37E79-6F8A-EF03-23D8-60600F93A0CB}"/>
              </a:ext>
            </a:extLst>
          </p:cNvPr>
          <p:cNvSpPr>
            <a:spLocks noGrp="1"/>
          </p:cNvSpPr>
          <p:nvPr>
            <p:ph type="title"/>
          </p:nvPr>
        </p:nvSpPr>
        <p:spPr/>
        <p:txBody>
          <a:bodyPr>
            <a:normAutofit fontScale="90000"/>
          </a:bodyPr>
          <a:lstStyle/>
          <a:p>
            <a:r>
              <a:rPr lang="en-US" dirty="0">
                <a:solidFill>
                  <a:schemeClr val="bg1"/>
                </a:solidFill>
              </a:rPr>
              <a:t>Fact-checking</a:t>
            </a:r>
            <a:r>
              <a:rPr lang="en-US" dirty="0"/>
              <a:t> </a:t>
            </a:r>
            <a:r>
              <a:rPr lang="en-US" dirty="0">
                <a:solidFill>
                  <a:schemeClr val="bg1"/>
                </a:solidFill>
              </a:rPr>
              <a:t>with Image</a:t>
            </a:r>
          </a:p>
        </p:txBody>
      </p:sp>
      <p:grpSp>
        <p:nvGrpSpPr>
          <p:cNvPr id="45" name="Group 44">
            <a:extLst>
              <a:ext uri="{FF2B5EF4-FFF2-40B4-BE49-F238E27FC236}">
                <a16:creationId xmlns:a16="http://schemas.microsoft.com/office/drawing/2014/main" id="{E286A8B2-5C34-8676-4340-D927453B1449}"/>
              </a:ext>
            </a:extLst>
          </p:cNvPr>
          <p:cNvGrpSpPr/>
          <p:nvPr/>
        </p:nvGrpSpPr>
        <p:grpSpPr>
          <a:xfrm>
            <a:off x="662848" y="624341"/>
            <a:ext cx="7818305" cy="1418082"/>
            <a:chOff x="883796" y="832454"/>
            <a:chExt cx="10424407" cy="1890776"/>
          </a:xfrm>
        </p:grpSpPr>
        <p:sp>
          <p:nvSpPr>
            <p:cNvPr id="5" name="TextBox 4">
              <a:extLst>
                <a:ext uri="{FF2B5EF4-FFF2-40B4-BE49-F238E27FC236}">
                  <a16:creationId xmlns:a16="http://schemas.microsoft.com/office/drawing/2014/main" id="{8E880AF2-7272-1DD9-0589-479135F70CA5}"/>
                </a:ext>
              </a:extLst>
            </p:cNvPr>
            <p:cNvSpPr txBox="1"/>
            <p:nvPr/>
          </p:nvSpPr>
          <p:spPr>
            <a:xfrm>
              <a:off x="883796" y="1215125"/>
              <a:ext cx="10424407" cy="1508105"/>
            </a:xfrm>
            <a:prstGeom prst="rect">
              <a:avLst/>
            </a:prstGeom>
            <a:noFill/>
            <a:ln>
              <a:solidFill>
                <a:schemeClr val="accent1"/>
              </a:solidFill>
            </a:ln>
          </p:spPr>
          <p:txBody>
            <a:bodyPr wrap="square">
              <a:spAutoFit/>
            </a:bodyPr>
            <a:lstStyle/>
            <a:p>
              <a:pPr algn="just"/>
              <a:r>
                <a:rPr lang="en-US" sz="1350" dirty="0"/>
                <a:t>The heart is normal in size. Right chest tube tip is again seen at the cavoatrial junction. There is no pneumothorax. There is again elevation of right hemidiaphragm with right-sided pleural effusion. Vague opacities are noted in the right upper lobe, absent from prior study. These may be related to overlying rib lesions versus true pulmonary nodules. The left lung appears grossly clear. Drainage catheter seen overlying the right upper quadrant.</a:t>
              </a:r>
            </a:p>
          </p:txBody>
        </p:sp>
        <p:sp>
          <p:nvSpPr>
            <p:cNvPr id="31" name="TextBox 30">
              <a:extLst>
                <a:ext uri="{FF2B5EF4-FFF2-40B4-BE49-F238E27FC236}">
                  <a16:creationId xmlns:a16="http://schemas.microsoft.com/office/drawing/2014/main" id="{623AEF37-19D5-ABA5-BEF7-06E159A56E29}"/>
                </a:ext>
              </a:extLst>
            </p:cNvPr>
            <p:cNvSpPr txBox="1"/>
            <p:nvPr/>
          </p:nvSpPr>
          <p:spPr>
            <a:xfrm>
              <a:off x="4945753" y="832454"/>
              <a:ext cx="2203191" cy="400109"/>
            </a:xfrm>
            <a:prstGeom prst="rect">
              <a:avLst/>
            </a:prstGeom>
            <a:noFill/>
          </p:spPr>
          <p:txBody>
            <a:bodyPr wrap="square" rtlCol="0">
              <a:spAutoFit/>
            </a:bodyPr>
            <a:lstStyle/>
            <a:p>
              <a:r>
                <a:rPr lang="en-US" sz="1350" dirty="0"/>
                <a:t>Original Report</a:t>
              </a:r>
            </a:p>
          </p:txBody>
        </p:sp>
      </p:grpSp>
      <p:grpSp>
        <p:nvGrpSpPr>
          <p:cNvPr id="44" name="Group 43">
            <a:extLst>
              <a:ext uri="{FF2B5EF4-FFF2-40B4-BE49-F238E27FC236}">
                <a16:creationId xmlns:a16="http://schemas.microsoft.com/office/drawing/2014/main" id="{DF0D0891-9BFF-BFFC-2628-C5228FC8AD62}"/>
              </a:ext>
            </a:extLst>
          </p:cNvPr>
          <p:cNvGrpSpPr/>
          <p:nvPr/>
        </p:nvGrpSpPr>
        <p:grpSpPr>
          <a:xfrm>
            <a:off x="297951" y="2182091"/>
            <a:ext cx="1776039" cy="2228316"/>
            <a:chOff x="397268" y="2909455"/>
            <a:chExt cx="2368052" cy="2971088"/>
          </a:xfrm>
        </p:grpSpPr>
        <p:pic>
          <p:nvPicPr>
            <p:cNvPr id="6" name="Picture 5" descr="A x-ray of a chest&#10;&#10;Description automatically generated with medium confidence">
              <a:extLst>
                <a:ext uri="{FF2B5EF4-FFF2-40B4-BE49-F238E27FC236}">
                  <a16:creationId xmlns:a16="http://schemas.microsoft.com/office/drawing/2014/main" id="{D5BBE5AA-05B8-570E-4D30-F81174CA2D1B}"/>
                </a:ext>
              </a:extLst>
            </p:cNvPr>
            <p:cNvPicPr>
              <a:picLocks noChangeAspect="1"/>
            </p:cNvPicPr>
            <p:nvPr/>
          </p:nvPicPr>
          <p:blipFill>
            <a:blip r:embed="rId3"/>
            <a:stretch>
              <a:fillRect/>
            </a:stretch>
          </p:blipFill>
          <p:spPr>
            <a:xfrm>
              <a:off x="397268" y="3272679"/>
              <a:ext cx="2368052" cy="2102724"/>
            </a:xfrm>
            <a:prstGeom prst="rect">
              <a:avLst/>
            </a:prstGeom>
          </p:spPr>
        </p:pic>
        <p:sp>
          <p:nvSpPr>
            <p:cNvPr id="30" name="TextBox 29">
              <a:extLst>
                <a:ext uri="{FF2B5EF4-FFF2-40B4-BE49-F238E27FC236}">
                  <a16:creationId xmlns:a16="http://schemas.microsoft.com/office/drawing/2014/main" id="{D42A0D9E-2064-D2D5-A012-8C6431C18567}"/>
                </a:ext>
              </a:extLst>
            </p:cNvPr>
            <p:cNvSpPr txBox="1"/>
            <p:nvPr/>
          </p:nvSpPr>
          <p:spPr>
            <a:xfrm>
              <a:off x="873375" y="2909455"/>
              <a:ext cx="1397400" cy="348813"/>
            </a:xfrm>
            <a:prstGeom prst="rect">
              <a:avLst/>
            </a:prstGeom>
            <a:noFill/>
          </p:spPr>
          <p:txBody>
            <a:bodyPr wrap="square" rtlCol="0">
              <a:spAutoFit/>
            </a:bodyPr>
            <a:lstStyle/>
            <a:p>
              <a:r>
                <a:rPr lang="en-US" sz="1100" dirty="0"/>
                <a:t>Given Image</a:t>
              </a:r>
            </a:p>
          </p:txBody>
        </p:sp>
        <p:sp>
          <p:nvSpPr>
            <p:cNvPr id="35" name="Oval 34">
              <a:extLst>
                <a:ext uri="{FF2B5EF4-FFF2-40B4-BE49-F238E27FC236}">
                  <a16:creationId xmlns:a16="http://schemas.microsoft.com/office/drawing/2014/main" id="{CD3FBCF2-5213-C5C5-3C01-864FCCF015C5}"/>
                </a:ext>
              </a:extLst>
            </p:cNvPr>
            <p:cNvSpPr/>
            <p:nvPr/>
          </p:nvSpPr>
          <p:spPr>
            <a:xfrm>
              <a:off x="1454310" y="5624945"/>
              <a:ext cx="235527" cy="2555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43" name="Group 42">
            <a:extLst>
              <a:ext uri="{FF2B5EF4-FFF2-40B4-BE49-F238E27FC236}">
                <a16:creationId xmlns:a16="http://schemas.microsoft.com/office/drawing/2014/main" id="{7A330BED-A5FA-081B-753E-1AA82982C53A}"/>
              </a:ext>
            </a:extLst>
          </p:cNvPr>
          <p:cNvGrpSpPr/>
          <p:nvPr/>
        </p:nvGrpSpPr>
        <p:grpSpPr>
          <a:xfrm>
            <a:off x="6230030" y="2182092"/>
            <a:ext cx="2508725" cy="2922078"/>
            <a:chOff x="8306707" y="2909455"/>
            <a:chExt cx="3344966" cy="3896104"/>
          </a:xfrm>
        </p:grpSpPr>
        <p:cxnSp>
          <p:nvCxnSpPr>
            <p:cNvPr id="22" name="Straight Connector 21">
              <a:extLst>
                <a:ext uri="{FF2B5EF4-FFF2-40B4-BE49-F238E27FC236}">
                  <a16:creationId xmlns:a16="http://schemas.microsoft.com/office/drawing/2014/main" id="{508121A4-931C-96F7-AB50-7EAA8569F508}"/>
                </a:ext>
              </a:extLst>
            </p:cNvPr>
            <p:cNvCxnSpPr>
              <a:cxnSpLocks/>
            </p:cNvCxnSpPr>
            <p:nvPr/>
          </p:nvCxnSpPr>
          <p:spPr>
            <a:xfrm>
              <a:off x="8562109" y="3094121"/>
              <a:ext cx="0" cy="25723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AD9B497-B2A5-6814-0B45-6CCB6980787D}"/>
                </a:ext>
              </a:extLst>
            </p:cNvPr>
            <p:cNvCxnSpPr>
              <a:cxnSpLocks/>
            </p:cNvCxnSpPr>
            <p:nvPr/>
          </p:nvCxnSpPr>
          <p:spPr>
            <a:xfrm flipH="1">
              <a:off x="8562109" y="5666509"/>
              <a:ext cx="2446245"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CDA3D8B-7E6E-5D5A-8B7B-64C2EC63449B}"/>
                </a:ext>
              </a:extLst>
            </p:cNvPr>
            <p:cNvSpPr/>
            <p:nvPr/>
          </p:nvSpPr>
          <p:spPr>
            <a:xfrm>
              <a:off x="9324109" y="4579638"/>
              <a:ext cx="235527" cy="2555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D690C74D-C5EA-5466-044E-CF91A0CDD403}"/>
                </a:ext>
              </a:extLst>
            </p:cNvPr>
            <p:cNvSpPr/>
            <p:nvPr/>
          </p:nvSpPr>
          <p:spPr>
            <a:xfrm>
              <a:off x="9395506" y="4223063"/>
              <a:ext cx="235527" cy="255598"/>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Oval 26">
              <a:extLst>
                <a:ext uri="{FF2B5EF4-FFF2-40B4-BE49-F238E27FC236}">
                  <a16:creationId xmlns:a16="http://schemas.microsoft.com/office/drawing/2014/main" id="{39645F0E-138F-51F4-6E84-45A9A02953C7}"/>
                </a:ext>
              </a:extLst>
            </p:cNvPr>
            <p:cNvSpPr/>
            <p:nvPr/>
          </p:nvSpPr>
          <p:spPr>
            <a:xfrm>
              <a:off x="10640291" y="4796640"/>
              <a:ext cx="235527" cy="25559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extBox 32">
              <a:extLst>
                <a:ext uri="{FF2B5EF4-FFF2-40B4-BE49-F238E27FC236}">
                  <a16:creationId xmlns:a16="http://schemas.microsoft.com/office/drawing/2014/main" id="{7D863D59-4257-9A1B-8F30-ACE3B87D62D1}"/>
                </a:ext>
              </a:extLst>
            </p:cNvPr>
            <p:cNvSpPr txBox="1"/>
            <p:nvPr/>
          </p:nvSpPr>
          <p:spPr>
            <a:xfrm>
              <a:off x="9324109" y="2909455"/>
              <a:ext cx="2133600" cy="954108"/>
            </a:xfrm>
            <a:prstGeom prst="rect">
              <a:avLst/>
            </a:prstGeom>
            <a:noFill/>
          </p:spPr>
          <p:txBody>
            <a:bodyPr wrap="square" rtlCol="0">
              <a:spAutoFit/>
            </a:bodyPr>
            <a:lstStyle/>
            <a:p>
              <a:pPr algn="ctr"/>
              <a:r>
                <a:rPr lang="en-US" sz="1350" dirty="0"/>
                <a:t>Desired Joint Image-Text Embedding</a:t>
              </a:r>
            </a:p>
          </p:txBody>
        </p:sp>
        <p:sp>
          <p:nvSpPr>
            <p:cNvPr id="38" name="TextBox 37">
              <a:extLst>
                <a:ext uri="{FF2B5EF4-FFF2-40B4-BE49-F238E27FC236}">
                  <a16:creationId xmlns:a16="http://schemas.microsoft.com/office/drawing/2014/main" id="{F8F9EB6E-AC4D-E3AE-1176-E5A71E31E608}"/>
                </a:ext>
              </a:extLst>
            </p:cNvPr>
            <p:cNvSpPr txBox="1"/>
            <p:nvPr/>
          </p:nvSpPr>
          <p:spPr>
            <a:xfrm>
              <a:off x="8306707" y="5851451"/>
              <a:ext cx="3344966" cy="954108"/>
            </a:xfrm>
            <a:prstGeom prst="rect">
              <a:avLst/>
            </a:prstGeom>
            <a:noFill/>
          </p:spPr>
          <p:txBody>
            <a:bodyPr wrap="square" rtlCol="0">
              <a:spAutoFit/>
            </a:bodyPr>
            <a:lstStyle/>
            <a:p>
              <a:r>
                <a:rPr lang="en-US" sz="1350" dirty="0"/>
                <a:t>Real Sentence should be closer to the image in embedding space</a:t>
              </a:r>
            </a:p>
          </p:txBody>
        </p:sp>
      </p:grpSp>
      <p:grpSp>
        <p:nvGrpSpPr>
          <p:cNvPr id="41" name="Group 40">
            <a:extLst>
              <a:ext uri="{FF2B5EF4-FFF2-40B4-BE49-F238E27FC236}">
                <a16:creationId xmlns:a16="http://schemas.microsoft.com/office/drawing/2014/main" id="{61EF90D5-CD67-58E5-D0AF-20ED867026DE}"/>
              </a:ext>
            </a:extLst>
          </p:cNvPr>
          <p:cNvGrpSpPr/>
          <p:nvPr/>
        </p:nvGrpSpPr>
        <p:grpSpPr>
          <a:xfrm>
            <a:off x="2234045" y="2043592"/>
            <a:ext cx="3206391" cy="1619051"/>
            <a:chOff x="2978727" y="2724789"/>
            <a:chExt cx="4275188" cy="2158734"/>
          </a:xfrm>
        </p:grpSpPr>
        <p:sp>
          <p:nvSpPr>
            <p:cNvPr id="8" name="TextBox 7">
              <a:extLst>
                <a:ext uri="{FF2B5EF4-FFF2-40B4-BE49-F238E27FC236}">
                  <a16:creationId xmlns:a16="http://schemas.microsoft.com/office/drawing/2014/main" id="{54056635-4AB5-5B20-9B91-E672D0507EDA}"/>
                </a:ext>
              </a:extLst>
            </p:cNvPr>
            <p:cNvSpPr txBox="1"/>
            <p:nvPr/>
          </p:nvSpPr>
          <p:spPr>
            <a:xfrm>
              <a:off x="3716482" y="3167320"/>
              <a:ext cx="3002973" cy="400109"/>
            </a:xfrm>
            <a:prstGeom prst="rect">
              <a:avLst/>
            </a:prstGeom>
            <a:noFill/>
            <a:ln w="25400">
              <a:solidFill>
                <a:schemeClr val="accent1">
                  <a:shade val="15000"/>
                </a:schemeClr>
              </a:solidFill>
            </a:ln>
          </p:spPr>
          <p:txBody>
            <a:bodyPr wrap="square">
              <a:spAutoFit/>
            </a:bodyPr>
            <a:lstStyle/>
            <a:p>
              <a:r>
                <a:rPr lang="en-US" sz="1350" dirty="0">
                  <a:solidFill>
                    <a:srgbClr val="92D050"/>
                  </a:solidFill>
                </a:rPr>
                <a:t>There is no pneumothorax</a:t>
              </a:r>
            </a:p>
          </p:txBody>
        </p:sp>
        <p:cxnSp>
          <p:nvCxnSpPr>
            <p:cNvPr id="17" name="Straight Connector 16">
              <a:extLst>
                <a:ext uri="{FF2B5EF4-FFF2-40B4-BE49-F238E27FC236}">
                  <a16:creationId xmlns:a16="http://schemas.microsoft.com/office/drawing/2014/main" id="{8FEA1BE0-D4BA-9757-9CC0-72D913E955F4}"/>
                </a:ext>
              </a:extLst>
            </p:cNvPr>
            <p:cNvCxnSpPr/>
            <p:nvPr/>
          </p:nvCxnSpPr>
          <p:spPr>
            <a:xfrm flipV="1">
              <a:off x="2978727" y="3685309"/>
              <a:ext cx="737754" cy="63873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76A1F25-0BA2-AA8C-4D81-1E06DB64516E}"/>
                </a:ext>
              </a:extLst>
            </p:cNvPr>
            <p:cNvSpPr txBox="1"/>
            <p:nvPr/>
          </p:nvSpPr>
          <p:spPr>
            <a:xfrm>
              <a:off x="4279779" y="2724789"/>
              <a:ext cx="2536655" cy="400109"/>
            </a:xfrm>
            <a:prstGeom prst="rect">
              <a:avLst/>
            </a:prstGeom>
            <a:noFill/>
          </p:spPr>
          <p:txBody>
            <a:bodyPr wrap="square" rtlCol="0">
              <a:spAutoFit/>
            </a:bodyPr>
            <a:lstStyle/>
            <a:p>
              <a:r>
                <a:rPr lang="en-US" sz="1350" dirty="0"/>
                <a:t>Real Sentence</a:t>
              </a:r>
            </a:p>
          </p:txBody>
        </p:sp>
        <p:sp>
          <p:nvSpPr>
            <p:cNvPr id="36" name="Oval 35">
              <a:extLst>
                <a:ext uri="{FF2B5EF4-FFF2-40B4-BE49-F238E27FC236}">
                  <a16:creationId xmlns:a16="http://schemas.microsoft.com/office/drawing/2014/main" id="{F8FE9CCD-B380-C718-43EE-330715E35C47}"/>
                </a:ext>
              </a:extLst>
            </p:cNvPr>
            <p:cNvSpPr/>
            <p:nvPr/>
          </p:nvSpPr>
          <p:spPr>
            <a:xfrm>
              <a:off x="7018388" y="3252649"/>
              <a:ext cx="235527" cy="255598"/>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TextBox 38">
              <a:extLst>
                <a:ext uri="{FF2B5EF4-FFF2-40B4-BE49-F238E27FC236}">
                  <a16:creationId xmlns:a16="http://schemas.microsoft.com/office/drawing/2014/main" id="{CCD87364-BCE5-BCA7-4A5D-C29A195CE959}"/>
                </a:ext>
              </a:extLst>
            </p:cNvPr>
            <p:cNvSpPr txBox="1"/>
            <p:nvPr/>
          </p:nvSpPr>
          <p:spPr>
            <a:xfrm>
              <a:off x="3917587" y="3652417"/>
              <a:ext cx="3313143" cy="1231106"/>
            </a:xfrm>
            <a:prstGeom prst="rect">
              <a:avLst/>
            </a:prstGeom>
            <a:noFill/>
          </p:spPr>
          <p:txBody>
            <a:bodyPr wrap="square" rtlCol="0">
              <a:spAutoFit/>
            </a:bodyPr>
            <a:lstStyle/>
            <a:p>
              <a:r>
                <a:rPr lang="en-US" sz="1350" dirty="0"/>
                <a:t>Real Finding: No pneumothorax</a:t>
              </a:r>
            </a:p>
            <a:p>
              <a:r>
                <a:rPr lang="en-US" sz="1350" dirty="0"/>
                <a:t>Present in image</a:t>
              </a:r>
            </a:p>
            <a:p>
              <a:endParaRPr lang="en-US" sz="1350" dirty="0"/>
            </a:p>
          </p:txBody>
        </p:sp>
      </p:grpSp>
      <p:grpSp>
        <p:nvGrpSpPr>
          <p:cNvPr id="42" name="Group 41">
            <a:extLst>
              <a:ext uri="{FF2B5EF4-FFF2-40B4-BE49-F238E27FC236}">
                <a16:creationId xmlns:a16="http://schemas.microsoft.com/office/drawing/2014/main" id="{BE1C0733-084F-68BE-16CE-3FDF5115338F}"/>
              </a:ext>
            </a:extLst>
          </p:cNvPr>
          <p:cNvGrpSpPr/>
          <p:nvPr/>
        </p:nvGrpSpPr>
        <p:grpSpPr>
          <a:xfrm>
            <a:off x="2234045" y="3243031"/>
            <a:ext cx="3532908" cy="2069220"/>
            <a:chOff x="2978727" y="4324041"/>
            <a:chExt cx="4710544" cy="2758960"/>
          </a:xfrm>
        </p:grpSpPr>
        <p:sp>
          <p:nvSpPr>
            <p:cNvPr id="10" name="TextBox 9">
              <a:extLst>
                <a:ext uri="{FF2B5EF4-FFF2-40B4-BE49-F238E27FC236}">
                  <a16:creationId xmlns:a16="http://schemas.microsoft.com/office/drawing/2014/main" id="{0E472933-0FF7-B5AA-C570-3CE713B22A4C}"/>
                </a:ext>
              </a:extLst>
            </p:cNvPr>
            <p:cNvSpPr txBox="1"/>
            <p:nvPr/>
          </p:nvSpPr>
          <p:spPr>
            <a:xfrm>
              <a:off x="3370118" y="5052238"/>
              <a:ext cx="3903519" cy="954108"/>
            </a:xfrm>
            <a:prstGeom prst="rect">
              <a:avLst/>
            </a:prstGeom>
            <a:noFill/>
            <a:ln w="25400">
              <a:solidFill>
                <a:schemeClr val="accent1">
                  <a:shade val="15000"/>
                </a:schemeClr>
              </a:solidFill>
            </a:ln>
          </p:spPr>
          <p:txBody>
            <a:bodyPr wrap="square">
              <a:spAutoFit/>
            </a:bodyPr>
            <a:lstStyle/>
            <a:p>
              <a:pPr algn="just"/>
              <a:r>
                <a:rPr lang="en-US" sz="1350" dirty="0">
                  <a:solidFill>
                    <a:srgbClr val="FF0000"/>
                  </a:solidFill>
                </a:rPr>
                <a:t>There are diffuse increased interstitial markings, suggestive of pulmonary fibrosis in bilateral lungs.</a:t>
              </a:r>
              <a:endParaRPr lang="en-US" sz="1350" dirty="0"/>
            </a:p>
          </p:txBody>
        </p:sp>
        <p:cxnSp>
          <p:nvCxnSpPr>
            <p:cNvPr id="18" name="Straight Connector 17">
              <a:extLst>
                <a:ext uri="{FF2B5EF4-FFF2-40B4-BE49-F238E27FC236}">
                  <a16:creationId xmlns:a16="http://schemas.microsoft.com/office/drawing/2014/main" id="{B3774396-8D3A-FC84-8C9E-A76076082567}"/>
                </a:ext>
              </a:extLst>
            </p:cNvPr>
            <p:cNvCxnSpPr>
              <a:cxnSpLocks/>
            </p:cNvCxnSpPr>
            <p:nvPr/>
          </p:nvCxnSpPr>
          <p:spPr>
            <a:xfrm>
              <a:off x="2978727" y="4324041"/>
              <a:ext cx="737754" cy="51119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3850B4-CCA5-9B1A-1545-36029DD15194}"/>
                </a:ext>
              </a:extLst>
            </p:cNvPr>
            <p:cNvSpPr txBox="1"/>
            <p:nvPr/>
          </p:nvSpPr>
          <p:spPr>
            <a:xfrm>
              <a:off x="4376127" y="4594876"/>
              <a:ext cx="2536655" cy="400109"/>
            </a:xfrm>
            <a:prstGeom prst="rect">
              <a:avLst/>
            </a:prstGeom>
            <a:noFill/>
          </p:spPr>
          <p:txBody>
            <a:bodyPr wrap="square" rtlCol="0">
              <a:spAutoFit/>
            </a:bodyPr>
            <a:lstStyle/>
            <a:p>
              <a:r>
                <a:rPr lang="en-US" sz="1350" dirty="0"/>
                <a:t>Fake Sentence</a:t>
              </a:r>
            </a:p>
          </p:txBody>
        </p:sp>
        <p:sp>
          <p:nvSpPr>
            <p:cNvPr id="37" name="Oval 36">
              <a:extLst>
                <a:ext uri="{FF2B5EF4-FFF2-40B4-BE49-F238E27FC236}">
                  <a16:creationId xmlns:a16="http://schemas.microsoft.com/office/drawing/2014/main" id="{B83A6CB7-4BEE-8EFB-84FF-54B3BCFCCEB5}"/>
                </a:ext>
              </a:extLst>
            </p:cNvPr>
            <p:cNvSpPr/>
            <p:nvPr/>
          </p:nvSpPr>
          <p:spPr>
            <a:xfrm>
              <a:off x="7453744" y="5350821"/>
              <a:ext cx="235527" cy="25559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TextBox 39">
              <a:extLst>
                <a:ext uri="{FF2B5EF4-FFF2-40B4-BE49-F238E27FC236}">
                  <a16:creationId xmlns:a16="http://schemas.microsoft.com/office/drawing/2014/main" id="{ED5ACEA9-F60A-38D4-F7A0-2DB086EBEBDF}"/>
                </a:ext>
              </a:extLst>
            </p:cNvPr>
            <p:cNvSpPr txBox="1"/>
            <p:nvPr/>
          </p:nvSpPr>
          <p:spPr>
            <a:xfrm>
              <a:off x="3705246" y="6128893"/>
              <a:ext cx="3568391" cy="954108"/>
            </a:xfrm>
            <a:prstGeom prst="rect">
              <a:avLst/>
            </a:prstGeom>
            <a:noFill/>
          </p:spPr>
          <p:txBody>
            <a:bodyPr wrap="square" rtlCol="0">
              <a:spAutoFit/>
            </a:bodyPr>
            <a:lstStyle/>
            <a:p>
              <a:r>
                <a:rPr lang="en-US" sz="1350" dirty="0"/>
                <a:t>Fake Finding:  interstitial markings</a:t>
              </a:r>
            </a:p>
            <a:p>
              <a:r>
                <a:rPr lang="en-US" sz="1350" dirty="0"/>
                <a:t>Not present in image</a:t>
              </a:r>
            </a:p>
          </p:txBody>
        </p:sp>
      </p:grpSp>
    </p:spTree>
    <p:extLst>
      <p:ext uri="{BB962C8B-B14F-4D97-AF65-F5344CB8AC3E}">
        <p14:creationId xmlns:p14="http://schemas.microsoft.com/office/powerpoint/2010/main" val="370278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nderstanding OpenAI CLIP &amp; Its Applications | by Anshu Kumar | Medium">
            <a:extLst>
              <a:ext uri="{FF2B5EF4-FFF2-40B4-BE49-F238E27FC236}">
                <a16:creationId xmlns:a16="http://schemas.microsoft.com/office/drawing/2014/main" id="{07588000-24D4-EBA8-E4A3-6794117180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12"/>
          <a:stretch/>
        </p:blipFill>
        <p:spPr bwMode="auto">
          <a:xfrm>
            <a:off x="2345791" y="1399279"/>
            <a:ext cx="4226945" cy="274680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A15F6F1-8035-11FB-9DA9-E0A88512E59C}"/>
              </a:ext>
            </a:extLst>
          </p:cNvPr>
          <p:cNvSpPr txBox="1"/>
          <p:nvPr/>
        </p:nvSpPr>
        <p:spPr>
          <a:xfrm>
            <a:off x="1505416" y="847106"/>
            <a:ext cx="1674359" cy="900246"/>
          </a:xfrm>
          <a:prstGeom prst="rect">
            <a:avLst/>
          </a:prstGeom>
          <a:noFill/>
          <a:ln w="9525">
            <a:solidFill>
              <a:schemeClr val="accent1">
                <a:shade val="15000"/>
              </a:schemeClr>
            </a:solidFill>
          </a:ln>
        </p:spPr>
        <p:txBody>
          <a:bodyPr wrap="square">
            <a:spAutoFit/>
          </a:bodyPr>
          <a:lstStyle/>
          <a:p>
            <a:r>
              <a:rPr lang="en-US" sz="1050" dirty="0">
                <a:solidFill>
                  <a:srgbClr val="FF0000"/>
                </a:solidFill>
              </a:rPr>
              <a:t>There are diffuse increased interstitial markings, suggestive of pulmonary fibrosis in bilateral lungs.</a:t>
            </a:r>
            <a:endParaRPr lang="en-US" sz="1050" dirty="0"/>
          </a:p>
        </p:txBody>
      </p:sp>
      <p:sp>
        <p:nvSpPr>
          <p:cNvPr id="2" name="Slide Number Placeholder 1">
            <a:extLst>
              <a:ext uri="{FF2B5EF4-FFF2-40B4-BE49-F238E27FC236}">
                <a16:creationId xmlns:a16="http://schemas.microsoft.com/office/drawing/2014/main" id="{3025C3A0-AFA1-EF22-5898-ACE7F268E40E}"/>
              </a:ext>
            </a:extLst>
          </p:cNvPr>
          <p:cNvSpPr>
            <a:spLocks noGrp="1"/>
          </p:cNvSpPr>
          <p:nvPr>
            <p:ph type="sldNum" sz="quarter" idx="4"/>
          </p:nvPr>
        </p:nvSpPr>
        <p:spPr/>
        <p:txBody>
          <a:bodyPr/>
          <a:lstStyle/>
          <a:p>
            <a:fld id="{36D4B9BC-CF66-C04D-9B17-52A174BA7C3B}" type="slidenum">
              <a:rPr lang="en-US" smtClean="0"/>
              <a:pPr/>
              <a:t>31</a:t>
            </a:fld>
            <a:endParaRPr lang="en-US" dirty="0"/>
          </a:p>
        </p:txBody>
      </p:sp>
      <p:sp>
        <p:nvSpPr>
          <p:cNvPr id="3" name="Title 2">
            <a:extLst>
              <a:ext uri="{FF2B5EF4-FFF2-40B4-BE49-F238E27FC236}">
                <a16:creationId xmlns:a16="http://schemas.microsoft.com/office/drawing/2014/main" id="{4292A06B-4B4F-02CF-4A45-7B0AB588DC52}"/>
              </a:ext>
            </a:extLst>
          </p:cNvPr>
          <p:cNvSpPr>
            <a:spLocks noGrp="1"/>
          </p:cNvSpPr>
          <p:nvPr>
            <p:ph type="title"/>
          </p:nvPr>
        </p:nvSpPr>
        <p:spPr>
          <a:xfrm>
            <a:off x="157333" y="38821"/>
            <a:ext cx="8072615" cy="484006"/>
          </a:xfrm>
        </p:spPr>
        <p:txBody>
          <a:bodyPr>
            <a:normAutofit fontScale="90000"/>
          </a:bodyPr>
          <a:lstStyle/>
          <a:p>
            <a:r>
              <a:rPr lang="en-US" dirty="0">
                <a:solidFill>
                  <a:schemeClr val="bg1"/>
                </a:solidFill>
              </a:rPr>
              <a:t>CLIP : Joint Image-Text Embedding</a:t>
            </a:r>
          </a:p>
        </p:txBody>
      </p:sp>
      <p:pic>
        <p:nvPicPr>
          <p:cNvPr id="5" name="Picture 4" descr="A x-ray of a chest&#10;&#10;Description automatically generated with medium confidence">
            <a:extLst>
              <a:ext uri="{FF2B5EF4-FFF2-40B4-BE49-F238E27FC236}">
                <a16:creationId xmlns:a16="http://schemas.microsoft.com/office/drawing/2014/main" id="{E4B1D56C-9ADC-7442-68E1-58635CE01420}"/>
              </a:ext>
            </a:extLst>
          </p:cNvPr>
          <p:cNvPicPr>
            <a:picLocks noChangeAspect="1"/>
          </p:cNvPicPr>
          <p:nvPr/>
        </p:nvPicPr>
        <p:blipFill>
          <a:blip r:embed="rId4"/>
          <a:stretch>
            <a:fillRect/>
          </a:stretch>
        </p:blipFill>
        <p:spPr>
          <a:xfrm>
            <a:off x="2315865" y="2914116"/>
            <a:ext cx="779256" cy="691945"/>
          </a:xfrm>
          <a:prstGeom prst="rect">
            <a:avLst/>
          </a:prstGeom>
        </p:spPr>
      </p:pic>
      <p:grpSp>
        <p:nvGrpSpPr>
          <p:cNvPr id="8" name="Group 7">
            <a:extLst>
              <a:ext uri="{FF2B5EF4-FFF2-40B4-BE49-F238E27FC236}">
                <a16:creationId xmlns:a16="http://schemas.microsoft.com/office/drawing/2014/main" id="{286ED28C-CEBE-6164-2ABC-953BB56BF352}"/>
              </a:ext>
            </a:extLst>
          </p:cNvPr>
          <p:cNvGrpSpPr/>
          <p:nvPr/>
        </p:nvGrpSpPr>
        <p:grpSpPr>
          <a:xfrm>
            <a:off x="1642977" y="1586673"/>
            <a:ext cx="1405625" cy="814046"/>
            <a:chOff x="7449233" y="1625609"/>
            <a:chExt cx="2027277" cy="922594"/>
          </a:xfrm>
        </p:grpSpPr>
        <p:sp>
          <p:nvSpPr>
            <p:cNvPr id="7" name="Rectangle 6">
              <a:extLst>
                <a:ext uri="{FF2B5EF4-FFF2-40B4-BE49-F238E27FC236}">
                  <a16:creationId xmlns:a16="http://schemas.microsoft.com/office/drawing/2014/main" id="{97D94396-849B-F827-7E56-CE59BB56A77E}"/>
                </a:ext>
              </a:extLst>
            </p:cNvPr>
            <p:cNvSpPr/>
            <p:nvPr/>
          </p:nvSpPr>
          <p:spPr>
            <a:xfrm>
              <a:off x="7449233" y="1625609"/>
              <a:ext cx="2027277" cy="9225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EE484AD6-1585-90B5-AEAA-A82CC807DB47}"/>
                </a:ext>
              </a:extLst>
            </p:cNvPr>
            <p:cNvSpPr txBox="1"/>
            <p:nvPr/>
          </p:nvSpPr>
          <p:spPr>
            <a:xfrm>
              <a:off x="7449233" y="1763740"/>
              <a:ext cx="2022681" cy="575547"/>
            </a:xfrm>
            <a:prstGeom prst="rect">
              <a:avLst/>
            </a:prstGeom>
            <a:noFill/>
            <a:ln w="25400">
              <a:noFill/>
            </a:ln>
          </p:spPr>
          <p:txBody>
            <a:bodyPr wrap="square">
              <a:spAutoFit/>
            </a:bodyPr>
            <a:lstStyle/>
            <a:p>
              <a:pPr algn="ctr"/>
              <a:r>
                <a:rPr lang="en-US" sz="1350" dirty="0">
                  <a:solidFill>
                    <a:srgbClr val="92D050"/>
                  </a:solidFill>
                </a:rPr>
                <a:t>There is no pneumothorax</a:t>
              </a:r>
            </a:p>
          </p:txBody>
        </p:sp>
      </p:grpSp>
      <p:sp>
        <p:nvSpPr>
          <p:cNvPr id="10" name="Rectangle 9">
            <a:extLst>
              <a:ext uri="{FF2B5EF4-FFF2-40B4-BE49-F238E27FC236}">
                <a16:creationId xmlns:a16="http://schemas.microsoft.com/office/drawing/2014/main" id="{67F377D8-4A8A-E93C-B46E-BE131C977689}"/>
              </a:ext>
            </a:extLst>
          </p:cNvPr>
          <p:cNvSpPr/>
          <p:nvPr/>
        </p:nvSpPr>
        <p:spPr>
          <a:xfrm>
            <a:off x="3310950" y="1010514"/>
            <a:ext cx="3324728" cy="316704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F36B2F7E-A3BD-F807-62FB-57B78A7278FC}"/>
              </a:ext>
            </a:extLst>
          </p:cNvPr>
          <p:cNvSpPr txBox="1"/>
          <p:nvPr/>
        </p:nvSpPr>
        <p:spPr>
          <a:xfrm>
            <a:off x="4096097" y="1029115"/>
            <a:ext cx="2755409" cy="507831"/>
          </a:xfrm>
          <a:prstGeom prst="rect">
            <a:avLst/>
          </a:prstGeom>
          <a:noFill/>
        </p:spPr>
        <p:txBody>
          <a:bodyPr wrap="square" rtlCol="0">
            <a:spAutoFit/>
          </a:bodyPr>
          <a:lstStyle/>
          <a:p>
            <a:r>
              <a:rPr lang="en-US" sz="1350" dirty="0"/>
              <a:t>CLIP Joint Image-Text Embedding</a:t>
            </a:r>
          </a:p>
        </p:txBody>
      </p:sp>
      <p:sp>
        <p:nvSpPr>
          <p:cNvPr id="14" name="TextBox 13">
            <a:extLst>
              <a:ext uri="{FF2B5EF4-FFF2-40B4-BE49-F238E27FC236}">
                <a16:creationId xmlns:a16="http://schemas.microsoft.com/office/drawing/2014/main" id="{0E1FA317-47B6-AD35-ACF9-A9E1EFF8224A}"/>
              </a:ext>
            </a:extLst>
          </p:cNvPr>
          <p:cNvSpPr txBox="1"/>
          <p:nvPr/>
        </p:nvSpPr>
        <p:spPr>
          <a:xfrm>
            <a:off x="3179775" y="4261031"/>
            <a:ext cx="3725095" cy="507831"/>
          </a:xfrm>
          <a:prstGeom prst="rect">
            <a:avLst/>
          </a:prstGeom>
          <a:noFill/>
        </p:spPr>
        <p:txBody>
          <a:bodyPr wrap="square" rtlCol="0">
            <a:spAutoFit/>
          </a:bodyPr>
          <a:lstStyle/>
          <a:p>
            <a:r>
              <a:rPr lang="en-US" sz="1350" dirty="0"/>
              <a:t>Cosine similarity used to determine nearest vectors</a:t>
            </a:r>
          </a:p>
        </p:txBody>
      </p:sp>
    </p:spTree>
    <p:extLst>
      <p:ext uri="{BB962C8B-B14F-4D97-AF65-F5344CB8AC3E}">
        <p14:creationId xmlns:p14="http://schemas.microsoft.com/office/powerpoint/2010/main" val="1934307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25C3A0-AFA1-EF22-5898-ACE7F268E40E}"/>
              </a:ext>
            </a:extLst>
          </p:cNvPr>
          <p:cNvSpPr>
            <a:spLocks noGrp="1"/>
          </p:cNvSpPr>
          <p:nvPr>
            <p:ph type="sldNum" sz="quarter" idx="4"/>
          </p:nvPr>
        </p:nvSpPr>
        <p:spPr/>
        <p:txBody>
          <a:bodyPr/>
          <a:lstStyle/>
          <a:p>
            <a:fld id="{36D4B9BC-CF66-C04D-9B17-52A174BA7C3B}" type="slidenum">
              <a:rPr lang="en-US" smtClean="0"/>
              <a:pPr/>
              <a:t>32</a:t>
            </a:fld>
            <a:endParaRPr lang="en-US" dirty="0"/>
          </a:p>
        </p:txBody>
      </p:sp>
      <p:sp>
        <p:nvSpPr>
          <p:cNvPr id="3" name="Title 2">
            <a:extLst>
              <a:ext uri="{FF2B5EF4-FFF2-40B4-BE49-F238E27FC236}">
                <a16:creationId xmlns:a16="http://schemas.microsoft.com/office/drawing/2014/main" id="{4292A06B-4B4F-02CF-4A45-7B0AB588DC52}"/>
              </a:ext>
            </a:extLst>
          </p:cNvPr>
          <p:cNvSpPr>
            <a:spLocks noGrp="1"/>
          </p:cNvSpPr>
          <p:nvPr>
            <p:ph type="title"/>
          </p:nvPr>
        </p:nvSpPr>
        <p:spPr/>
        <p:txBody>
          <a:bodyPr>
            <a:normAutofit fontScale="90000"/>
          </a:bodyPr>
          <a:lstStyle/>
          <a:p>
            <a:r>
              <a:rPr lang="en-US" dirty="0">
                <a:solidFill>
                  <a:schemeClr val="bg1"/>
                </a:solidFill>
              </a:rPr>
              <a:t>Projecting to a higher-dimensional space</a:t>
            </a:r>
          </a:p>
        </p:txBody>
      </p:sp>
      <p:grpSp>
        <p:nvGrpSpPr>
          <p:cNvPr id="56" name="Group 55">
            <a:extLst>
              <a:ext uri="{FF2B5EF4-FFF2-40B4-BE49-F238E27FC236}">
                <a16:creationId xmlns:a16="http://schemas.microsoft.com/office/drawing/2014/main" id="{CD05E82E-0FFB-361B-1688-067A8096F487}"/>
              </a:ext>
            </a:extLst>
          </p:cNvPr>
          <p:cNvGrpSpPr/>
          <p:nvPr/>
        </p:nvGrpSpPr>
        <p:grpSpPr>
          <a:xfrm>
            <a:off x="314699" y="727633"/>
            <a:ext cx="4724892" cy="2416319"/>
            <a:chOff x="419599" y="970176"/>
            <a:chExt cx="6299856" cy="3221759"/>
          </a:xfrm>
        </p:grpSpPr>
        <p:sp>
          <p:nvSpPr>
            <p:cNvPr id="13" name="TextBox 12">
              <a:extLst>
                <a:ext uri="{FF2B5EF4-FFF2-40B4-BE49-F238E27FC236}">
                  <a16:creationId xmlns:a16="http://schemas.microsoft.com/office/drawing/2014/main" id="{9A15F6F1-8035-11FB-9DA9-E0A88512E59C}"/>
                </a:ext>
              </a:extLst>
            </p:cNvPr>
            <p:cNvSpPr txBox="1"/>
            <p:nvPr/>
          </p:nvSpPr>
          <p:spPr>
            <a:xfrm>
              <a:off x="419599" y="970176"/>
              <a:ext cx="2190287" cy="1200328"/>
            </a:xfrm>
            <a:prstGeom prst="rect">
              <a:avLst/>
            </a:prstGeom>
            <a:noFill/>
            <a:ln w="9525">
              <a:solidFill>
                <a:schemeClr val="accent1">
                  <a:shade val="15000"/>
                </a:schemeClr>
              </a:solidFill>
            </a:ln>
          </p:spPr>
          <p:txBody>
            <a:bodyPr wrap="square">
              <a:spAutoFit/>
            </a:bodyPr>
            <a:lstStyle/>
            <a:p>
              <a:r>
                <a:rPr lang="en-US" sz="1050" dirty="0">
                  <a:solidFill>
                    <a:srgbClr val="FF0000"/>
                  </a:solidFill>
                </a:rPr>
                <a:t>There are diffuse increased interstitial markings, suggestive of pulmonary fibrosis in bilateral lungs.</a:t>
              </a:r>
              <a:endParaRPr lang="en-US" sz="1050" dirty="0"/>
            </a:p>
          </p:txBody>
        </p:sp>
        <p:pic>
          <p:nvPicPr>
            <p:cNvPr id="4" name="Picture 2" descr="What Is CLIP and Why Is It Becoming Viral? | by Tim Cheng | Towards Data  Science">
              <a:extLst>
                <a:ext uri="{FF2B5EF4-FFF2-40B4-BE49-F238E27FC236}">
                  <a16:creationId xmlns:a16="http://schemas.microsoft.com/office/drawing/2014/main" id="{591D340E-EBAA-AB1D-22BA-8896D03557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799"/>
            <a:stretch/>
          </p:blipFill>
          <p:spPr bwMode="auto">
            <a:xfrm>
              <a:off x="1145720" y="1875009"/>
              <a:ext cx="2579191" cy="14358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x-ray of a chest&#10;&#10;Description automatically generated with medium confidence">
              <a:extLst>
                <a:ext uri="{FF2B5EF4-FFF2-40B4-BE49-F238E27FC236}">
                  <a16:creationId xmlns:a16="http://schemas.microsoft.com/office/drawing/2014/main" id="{E4B1D56C-9ADC-7442-68E1-58635CE01420}"/>
                </a:ext>
              </a:extLst>
            </p:cNvPr>
            <p:cNvPicPr>
              <a:picLocks noChangeAspect="1"/>
            </p:cNvPicPr>
            <p:nvPr/>
          </p:nvPicPr>
          <p:blipFill>
            <a:blip r:embed="rId4"/>
            <a:stretch>
              <a:fillRect/>
            </a:stretch>
          </p:blipFill>
          <p:spPr>
            <a:xfrm>
              <a:off x="1102195" y="3268391"/>
              <a:ext cx="1040079" cy="923544"/>
            </a:xfrm>
            <a:prstGeom prst="rect">
              <a:avLst/>
            </a:prstGeom>
          </p:spPr>
        </p:pic>
        <p:grpSp>
          <p:nvGrpSpPr>
            <p:cNvPr id="8" name="Group 7">
              <a:extLst>
                <a:ext uri="{FF2B5EF4-FFF2-40B4-BE49-F238E27FC236}">
                  <a16:creationId xmlns:a16="http://schemas.microsoft.com/office/drawing/2014/main" id="{286ED28C-CEBE-6164-2ABC-953BB56BF352}"/>
                </a:ext>
              </a:extLst>
            </p:cNvPr>
            <p:cNvGrpSpPr/>
            <p:nvPr/>
          </p:nvGrpSpPr>
          <p:grpSpPr>
            <a:xfrm>
              <a:off x="530844" y="1934254"/>
              <a:ext cx="1869916" cy="1224039"/>
              <a:chOff x="7206140" y="1872372"/>
              <a:chExt cx="2022680" cy="1040442"/>
            </a:xfrm>
          </p:grpSpPr>
          <p:sp>
            <p:nvSpPr>
              <p:cNvPr id="7" name="Rectangle 6">
                <a:extLst>
                  <a:ext uri="{FF2B5EF4-FFF2-40B4-BE49-F238E27FC236}">
                    <a16:creationId xmlns:a16="http://schemas.microsoft.com/office/drawing/2014/main" id="{97D94396-849B-F827-7E56-CE59BB56A77E}"/>
                  </a:ext>
                </a:extLst>
              </p:cNvPr>
              <p:cNvSpPr/>
              <p:nvPr/>
            </p:nvSpPr>
            <p:spPr>
              <a:xfrm>
                <a:off x="7239741" y="1872372"/>
                <a:ext cx="1873057" cy="104044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extBox 5">
                <a:extLst>
                  <a:ext uri="{FF2B5EF4-FFF2-40B4-BE49-F238E27FC236}">
                    <a16:creationId xmlns:a16="http://schemas.microsoft.com/office/drawing/2014/main" id="{EE484AD6-1585-90B5-AEAA-A82CC807DB47}"/>
                  </a:ext>
                </a:extLst>
              </p:cNvPr>
              <p:cNvSpPr txBox="1"/>
              <p:nvPr/>
            </p:nvSpPr>
            <p:spPr>
              <a:xfrm>
                <a:off x="7206140" y="2049484"/>
                <a:ext cx="2022680" cy="575547"/>
              </a:xfrm>
              <a:prstGeom prst="rect">
                <a:avLst/>
              </a:prstGeom>
              <a:noFill/>
              <a:ln w="25400">
                <a:noFill/>
              </a:ln>
            </p:spPr>
            <p:txBody>
              <a:bodyPr wrap="square">
                <a:spAutoFit/>
              </a:bodyPr>
              <a:lstStyle/>
              <a:p>
                <a:pPr algn="ctr"/>
                <a:r>
                  <a:rPr lang="en-US" sz="1350" dirty="0">
                    <a:solidFill>
                      <a:srgbClr val="92D050"/>
                    </a:solidFill>
                  </a:rPr>
                  <a:t>There is no pneumothorax</a:t>
                </a:r>
              </a:p>
            </p:txBody>
          </p:sp>
        </p:grpSp>
        <p:cxnSp>
          <p:nvCxnSpPr>
            <p:cNvPr id="15" name="Straight Connector 14">
              <a:extLst>
                <a:ext uri="{FF2B5EF4-FFF2-40B4-BE49-F238E27FC236}">
                  <a16:creationId xmlns:a16="http://schemas.microsoft.com/office/drawing/2014/main" id="{7F5BED09-078E-604A-7AF8-14D21DF95796}"/>
                </a:ext>
              </a:extLst>
            </p:cNvPr>
            <p:cNvCxnSpPr>
              <a:cxnSpLocks/>
            </p:cNvCxnSpPr>
            <p:nvPr/>
          </p:nvCxnSpPr>
          <p:spPr>
            <a:xfrm>
              <a:off x="3768436" y="1600402"/>
              <a:ext cx="0" cy="25723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F2EC73C-9EA5-622F-1831-27CB4178CBC2}"/>
                </a:ext>
              </a:extLst>
            </p:cNvPr>
            <p:cNvCxnSpPr>
              <a:cxnSpLocks/>
            </p:cNvCxnSpPr>
            <p:nvPr/>
          </p:nvCxnSpPr>
          <p:spPr>
            <a:xfrm flipH="1">
              <a:off x="3768436" y="4172790"/>
              <a:ext cx="2446245"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BCB7FB1C-F359-6B6C-83D4-0DB68219FBB1}"/>
                </a:ext>
              </a:extLst>
            </p:cNvPr>
            <p:cNvSpPr/>
            <p:nvPr/>
          </p:nvSpPr>
          <p:spPr>
            <a:xfrm>
              <a:off x="4530436" y="3085919"/>
              <a:ext cx="235527" cy="2555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8A392AF8-72F4-6523-2160-C86F65F6FBFF}"/>
                </a:ext>
              </a:extLst>
            </p:cNvPr>
            <p:cNvSpPr/>
            <p:nvPr/>
          </p:nvSpPr>
          <p:spPr>
            <a:xfrm>
              <a:off x="4601833" y="2729344"/>
              <a:ext cx="235527" cy="255598"/>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CDDE6DF1-6768-15C2-89C7-214311548822}"/>
                </a:ext>
              </a:extLst>
            </p:cNvPr>
            <p:cNvSpPr/>
            <p:nvPr/>
          </p:nvSpPr>
          <p:spPr>
            <a:xfrm>
              <a:off x="4853012" y="2943685"/>
              <a:ext cx="235527" cy="25559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TextBox 39">
              <a:extLst>
                <a:ext uri="{FF2B5EF4-FFF2-40B4-BE49-F238E27FC236}">
                  <a16:creationId xmlns:a16="http://schemas.microsoft.com/office/drawing/2014/main" id="{30A7C5D1-E8EE-DE0C-1372-03B991BFE1B6}"/>
                </a:ext>
              </a:extLst>
            </p:cNvPr>
            <p:cNvSpPr txBox="1"/>
            <p:nvPr/>
          </p:nvSpPr>
          <p:spPr>
            <a:xfrm>
              <a:off x="3505204" y="1044223"/>
              <a:ext cx="3214251" cy="400109"/>
            </a:xfrm>
            <a:prstGeom prst="rect">
              <a:avLst/>
            </a:prstGeom>
            <a:noFill/>
          </p:spPr>
          <p:txBody>
            <a:bodyPr wrap="square" rtlCol="0">
              <a:spAutoFit/>
            </a:bodyPr>
            <a:lstStyle/>
            <a:p>
              <a:pPr algn="ctr"/>
              <a:r>
                <a:rPr lang="en-US" sz="1350" dirty="0"/>
                <a:t>Joint Image-text embedding</a:t>
              </a:r>
            </a:p>
          </p:txBody>
        </p:sp>
      </p:grpSp>
      <p:grpSp>
        <p:nvGrpSpPr>
          <p:cNvPr id="58" name="Group 57">
            <a:extLst>
              <a:ext uri="{FF2B5EF4-FFF2-40B4-BE49-F238E27FC236}">
                <a16:creationId xmlns:a16="http://schemas.microsoft.com/office/drawing/2014/main" id="{026E9BC5-CE2B-7A4B-EEC5-3F652BDCC723}"/>
              </a:ext>
            </a:extLst>
          </p:cNvPr>
          <p:cNvGrpSpPr/>
          <p:nvPr/>
        </p:nvGrpSpPr>
        <p:grpSpPr>
          <a:xfrm>
            <a:off x="6116642" y="1604633"/>
            <a:ext cx="2713032" cy="3340117"/>
            <a:chOff x="8155522" y="2139510"/>
            <a:chExt cx="3617376" cy="4453490"/>
          </a:xfrm>
        </p:grpSpPr>
        <p:cxnSp>
          <p:nvCxnSpPr>
            <p:cNvPr id="9" name="Straight Connector 8">
              <a:extLst>
                <a:ext uri="{FF2B5EF4-FFF2-40B4-BE49-F238E27FC236}">
                  <a16:creationId xmlns:a16="http://schemas.microsoft.com/office/drawing/2014/main" id="{90AD6E32-A02C-A74F-C7E3-F83D5E30BB7E}"/>
                </a:ext>
              </a:extLst>
            </p:cNvPr>
            <p:cNvCxnSpPr>
              <a:cxnSpLocks/>
            </p:cNvCxnSpPr>
            <p:nvPr/>
          </p:nvCxnSpPr>
          <p:spPr>
            <a:xfrm>
              <a:off x="8562109" y="3094121"/>
              <a:ext cx="0" cy="25723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F04D57-2E4B-03B7-BAC2-3E79CB210229}"/>
                </a:ext>
              </a:extLst>
            </p:cNvPr>
            <p:cNvCxnSpPr>
              <a:cxnSpLocks/>
            </p:cNvCxnSpPr>
            <p:nvPr/>
          </p:nvCxnSpPr>
          <p:spPr>
            <a:xfrm flipH="1">
              <a:off x="8562109" y="5666509"/>
              <a:ext cx="2446245"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DA841EA-FA69-1C68-038D-4DE1CFDD68D6}"/>
                </a:ext>
              </a:extLst>
            </p:cNvPr>
            <p:cNvSpPr/>
            <p:nvPr/>
          </p:nvSpPr>
          <p:spPr>
            <a:xfrm>
              <a:off x="9395506" y="4223063"/>
              <a:ext cx="235527" cy="255598"/>
            </a:xfrm>
            <a:prstGeom prst="ellipse">
              <a:avLst/>
            </a:prstGeom>
            <a:solidFill>
              <a:srgbClr val="9B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Oval 22">
              <a:extLst>
                <a:ext uri="{FF2B5EF4-FFF2-40B4-BE49-F238E27FC236}">
                  <a16:creationId xmlns:a16="http://schemas.microsoft.com/office/drawing/2014/main" id="{60526383-549A-2625-47BF-58247160D06E}"/>
                </a:ext>
              </a:extLst>
            </p:cNvPr>
            <p:cNvSpPr/>
            <p:nvPr/>
          </p:nvSpPr>
          <p:spPr>
            <a:xfrm>
              <a:off x="10640291" y="4796640"/>
              <a:ext cx="235527" cy="255598"/>
            </a:xfrm>
            <a:prstGeom prst="ellipse">
              <a:avLst/>
            </a:prstGeom>
            <a:solidFill>
              <a:srgbClr val="FFBEC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5" name="Straight Connector 24">
              <a:extLst>
                <a:ext uri="{FF2B5EF4-FFF2-40B4-BE49-F238E27FC236}">
                  <a16:creationId xmlns:a16="http://schemas.microsoft.com/office/drawing/2014/main" id="{4E0E342E-8456-5157-D15B-A3F4328764FC}"/>
                </a:ext>
              </a:extLst>
            </p:cNvPr>
            <p:cNvCxnSpPr>
              <a:cxnSpLocks/>
            </p:cNvCxnSpPr>
            <p:nvPr/>
          </p:nvCxnSpPr>
          <p:spPr>
            <a:xfrm flipH="1">
              <a:off x="8562109" y="4919650"/>
              <a:ext cx="3034146" cy="746859"/>
            </a:xfrm>
            <a:prstGeom prst="line">
              <a:avLst/>
            </a:prstGeom>
          </p:spPr>
          <p:style>
            <a:lnRef idx="1">
              <a:schemeClr val="accent1"/>
            </a:lnRef>
            <a:fillRef idx="0">
              <a:schemeClr val="accent1"/>
            </a:fillRef>
            <a:effectRef idx="0">
              <a:schemeClr val="accent1"/>
            </a:effectRef>
            <a:fontRef idx="minor">
              <a:schemeClr val="tx1"/>
            </a:fontRef>
          </p:style>
        </p:cxnSp>
        <p:sp>
          <p:nvSpPr>
            <p:cNvPr id="38" name="Bent Arrow 37">
              <a:extLst>
                <a:ext uri="{FF2B5EF4-FFF2-40B4-BE49-F238E27FC236}">
                  <a16:creationId xmlns:a16="http://schemas.microsoft.com/office/drawing/2014/main" id="{F23342AB-506D-A786-B27F-57A33C07D253}"/>
                </a:ext>
              </a:extLst>
            </p:cNvPr>
            <p:cNvSpPr/>
            <p:nvPr/>
          </p:nvSpPr>
          <p:spPr>
            <a:xfrm rot="3916196">
              <a:off x="8797992" y="2405109"/>
              <a:ext cx="1163782" cy="632584"/>
            </a:xfrm>
            <a:prstGeom prst="bentArrow">
              <a:avLst>
                <a:gd name="adj1" fmla="val 25000"/>
                <a:gd name="adj2" fmla="val 25000"/>
                <a:gd name="adj3" fmla="val 25000"/>
                <a:gd name="adj4" fmla="val 87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2" name="TextBox 41">
              <a:extLst>
                <a:ext uri="{FF2B5EF4-FFF2-40B4-BE49-F238E27FC236}">
                  <a16:creationId xmlns:a16="http://schemas.microsoft.com/office/drawing/2014/main" id="{E0CC0615-2033-6116-242E-0EDBDCB11A99}"/>
                </a:ext>
              </a:extLst>
            </p:cNvPr>
            <p:cNvSpPr txBox="1"/>
            <p:nvPr/>
          </p:nvSpPr>
          <p:spPr>
            <a:xfrm>
              <a:off x="9092825" y="5915892"/>
              <a:ext cx="2503431" cy="677108"/>
            </a:xfrm>
            <a:prstGeom prst="rect">
              <a:avLst/>
            </a:prstGeom>
            <a:noFill/>
          </p:spPr>
          <p:txBody>
            <a:bodyPr wrap="square" rtlCol="0">
              <a:spAutoFit/>
            </a:bodyPr>
            <a:lstStyle/>
            <a:p>
              <a:pPr algn="ctr"/>
              <a:r>
                <a:rPr lang="en-US" sz="1350" dirty="0"/>
                <a:t>Higher-dimensional space</a:t>
              </a:r>
            </a:p>
          </p:txBody>
        </p:sp>
        <p:cxnSp>
          <p:nvCxnSpPr>
            <p:cNvPr id="45" name="Straight Connector 44">
              <a:extLst>
                <a:ext uri="{FF2B5EF4-FFF2-40B4-BE49-F238E27FC236}">
                  <a16:creationId xmlns:a16="http://schemas.microsoft.com/office/drawing/2014/main" id="{C28DAE7C-6933-6659-BF2C-F2F7E1EEEDA3}"/>
                </a:ext>
              </a:extLst>
            </p:cNvPr>
            <p:cNvCxnSpPr/>
            <p:nvPr/>
          </p:nvCxnSpPr>
          <p:spPr>
            <a:xfrm flipH="1">
              <a:off x="9513269" y="3787951"/>
              <a:ext cx="974622" cy="1365940"/>
            </a:xfrm>
            <a:prstGeom prst="line">
              <a:avLst/>
            </a:prstGeom>
            <a:ln w="25400">
              <a:prstDash val="lgDash"/>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31E887C-C501-F5D8-4D51-9CD5B54416DB}"/>
                </a:ext>
              </a:extLst>
            </p:cNvPr>
            <p:cNvSpPr txBox="1"/>
            <p:nvPr/>
          </p:nvSpPr>
          <p:spPr>
            <a:xfrm>
              <a:off x="8155522" y="3580844"/>
              <a:ext cx="1923660" cy="677108"/>
            </a:xfrm>
            <a:prstGeom prst="rect">
              <a:avLst/>
            </a:prstGeom>
            <a:noFill/>
          </p:spPr>
          <p:txBody>
            <a:bodyPr wrap="square" rtlCol="0">
              <a:spAutoFit/>
            </a:bodyPr>
            <a:lstStyle/>
            <a:p>
              <a:pPr algn="ctr"/>
              <a:r>
                <a:rPr lang="en-US" sz="1350" dirty="0"/>
                <a:t>Real sentence-image pair</a:t>
              </a:r>
            </a:p>
          </p:txBody>
        </p:sp>
        <p:sp>
          <p:nvSpPr>
            <p:cNvPr id="48" name="TextBox 47">
              <a:extLst>
                <a:ext uri="{FF2B5EF4-FFF2-40B4-BE49-F238E27FC236}">
                  <a16:creationId xmlns:a16="http://schemas.microsoft.com/office/drawing/2014/main" id="{5CBD009E-3590-E2E9-EAF8-31C9E0A79605}"/>
                </a:ext>
              </a:extLst>
            </p:cNvPr>
            <p:cNvSpPr txBox="1"/>
            <p:nvPr/>
          </p:nvSpPr>
          <p:spPr>
            <a:xfrm>
              <a:off x="10065330" y="5088608"/>
              <a:ext cx="1648683" cy="954108"/>
            </a:xfrm>
            <a:prstGeom prst="rect">
              <a:avLst/>
            </a:prstGeom>
            <a:noFill/>
          </p:spPr>
          <p:txBody>
            <a:bodyPr wrap="square" rtlCol="0">
              <a:spAutoFit/>
            </a:bodyPr>
            <a:lstStyle/>
            <a:p>
              <a:pPr algn="ctr"/>
              <a:r>
                <a:rPr lang="en-US" sz="1350" dirty="0"/>
                <a:t>Fake sentence-image pair</a:t>
              </a:r>
            </a:p>
          </p:txBody>
        </p:sp>
        <p:sp>
          <p:nvSpPr>
            <p:cNvPr id="49" name="TextBox 48">
              <a:extLst>
                <a:ext uri="{FF2B5EF4-FFF2-40B4-BE49-F238E27FC236}">
                  <a16:creationId xmlns:a16="http://schemas.microsoft.com/office/drawing/2014/main" id="{5709CEA5-077A-831A-EAC8-C4CBBC933C8C}"/>
                </a:ext>
              </a:extLst>
            </p:cNvPr>
            <p:cNvSpPr txBox="1"/>
            <p:nvPr/>
          </p:nvSpPr>
          <p:spPr>
            <a:xfrm>
              <a:off x="10487891" y="2943685"/>
              <a:ext cx="1285007" cy="677108"/>
            </a:xfrm>
            <a:prstGeom prst="rect">
              <a:avLst/>
            </a:prstGeom>
            <a:noFill/>
          </p:spPr>
          <p:txBody>
            <a:bodyPr wrap="square" rtlCol="0">
              <a:spAutoFit/>
            </a:bodyPr>
            <a:lstStyle/>
            <a:p>
              <a:r>
                <a:rPr lang="en-US" sz="1350" dirty="0"/>
                <a:t>Decision boundary</a:t>
              </a:r>
            </a:p>
          </p:txBody>
        </p:sp>
        <p:cxnSp>
          <p:nvCxnSpPr>
            <p:cNvPr id="51" name="Curved Connector 50">
              <a:extLst>
                <a:ext uri="{FF2B5EF4-FFF2-40B4-BE49-F238E27FC236}">
                  <a16:creationId xmlns:a16="http://schemas.microsoft.com/office/drawing/2014/main" id="{E38D6834-FD90-F107-59EC-01BB3F0544DD}"/>
                </a:ext>
              </a:extLst>
            </p:cNvPr>
            <p:cNvCxnSpPr/>
            <p:nvPr/>
          </p:nvCxnSpPr>
          <p:spPr>
            <a:xfrm rot="5400000">
              <a:off x="10102988" y="3521227"/>
              <a:ext cx="475009" cy="290555"/>
            </a:xfrm>
            <a:prstGeom prst="curvedConnector3">
              <a:avLst/>
            </a:prstGeom>
            <a:ln w="25400">
              <a:tailEnd type="triangle"/>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B98ADD1F-8557-AC6E-73D1-B975C6331301}"/>
              </a:ext>
            </a:extLst>
          </p:cNvPr>
          <p:cNvGrpSpPr/>
          <p:nvPr/>
        </p:nvGrpSpPr>
        <p:grpSpPr>
          <a:xfrm>
            <a:off x="4115479" y="737359"/>
            <a:ext cx="3241045" cy="1688275"/>
            <a:chOff x="5487305" y="983145"/>
            <a:chExt cx="4321393" cy="2251033"/>
          </a:xfrm>
        </p:grpSpPr>
        <p:sp>
          <p:nvSpPr>
            <p:cNvPr id="30" name="Oval 29">
              <a:extLst>
                <a:ext uri="{FF2B5EF4-FFF2-40B4-BE49-F238E27FC236}">
                  <a16:creationId xmlns:a16="http://schemas.microsoft.com/office/drawing/2014/main" id="{46EB8EFE-01EC-180A-708C-BBD071EA9B25}"/>
                </a:ext>
              </a:extLst>
            </p:cNvPr>
            <p:cNvSpPr/>
            <p:nvPr/>
          </p:nvSpPr>
          <p:spPr>
            <a:xfrm>
              <a:off x="7206488" y="2078918"/>
              <a:ext cx="235527" cy="2555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Oval 30">
              <a:extLst>
                <a:ext uri="{FF2B5EF4-FFF2-40B4-BE49-F238E27FC236}">
                  <a16:creationId xmlns:a16="http://schemas.microsoft.com/office/drawing/2014/main" id="{742FCA5F-CFE3-F4D6-6FF0-CB270552DC9B}"/>
                </a:ext>
              </a:extLst>
            </p:cNvPr>
            <p:cNvSpPr/>
            <p:nvPr/>
          </p:nvSpPr>
          <p:spPr>
            <a:xfrm>
              <a:off x="7206488" y="1806455"/>
              <a:ext cx="235527" cy="255598"/>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Oval 31">
              <a:extLst>
                <a:ext uri="{FF2B5EF4-FFF2-40B4-BE49-F238E27FC236}">
                  <a16:creationId xmlns:a16="http://schemas.microsoft.com/office/drawing/2014/main" id="{8140F284-7ABB-1A47-2E89-0F8EA508C8F6}"/>
                </a:ext>
              </a:extLst>
            </p:cNvPr>
            <p:cNvSpPr/>
            <p:nvPr/>
          </p:nvSpPr>
          <p:spPr>
            <a:xfrm>
              <a:off x="7216097" y="2923327"/>
              <a:ext cx="235527" cy="2555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Oval 32">
              <a:extLst>
                <a:ext uri="{FF2B5EF4-FFF2-40B4-BE49-F238E27FC236}">
                  <a16:creationId xmlns:a16="http://schemas.microsoft.com/office/drawing/2014/main" id="{119C4E6A-0507-04DD-BDF4-5150A978DDB1}"/>
                </a:ext>
              </a:extLst>
            </p:cNvPr>
            <p:cNvSpPr/>
            <p:nvPr/>
          </p:nvSpPr>
          <p:spPr>
            <a:xfrm>
              <a:off x="7216097" y="2688087"/>
              <a:ext cx="235527" cy="25559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TextBox 38">
              <a:extLst>
                <a:ext uri="{FF2B5EF4-FFF2-40B4-BE49-F238E27FC236}">
                  <a16:creationId xmlns:a16="http://schemas.microsoft.com/office/drawing/2014/main" id="{429DD546-B3CE-CF5F-C38D-0EDFE4CB20CE}"/>
                </a:ext>
              </a:extLst>
            </p:cNvPr>
            <p:cNvSpPr txBox="1"/>
            <p:nvPr/>
          </p:nvSpPr>
          <p:spPr>
            <a:xfrm>
              <a:off x="6594448" y="983145"/>
              <a:ext cx="3214250" cy="677108"/>
            </a:xfrm>
            <a:prstGeom prst="rect">
              <a:avLst/>
            </a:prstGeom>
            <a:noFill/>
          </p:spPr>
          <p:txBody>
            <a:bodyPr wrap="square" rtlCol="0">
              <a:spAutoFit/>
            </a:bodyPr>
            <a:lstStyle/>
            <a:p>
              <a:pPr algn="ctr"/>
              <a:r>
                <a:rPr lang="en-US" sz="1350" dirty="0"/>
                <a:t>Concatenate pairs of image-text vectors</a:t>
              </a:r>
            </a:p>
          </p:txBody>
        </p:sp>
        <p:sp>
          <p:nvSpPr>
            <p:cNvPr id="34" name="Bent Arrow 33">
              <a:extLst>
                <a:ext uri="{FF2B5EF4-FFF2-40B4-BE49-F238E27FC236}">
                  <a16:creationId xmlns:a16="http://schemas.microsoft.com/office/drawing/2014/main" id="{0E446019-42EB-23DA-8709-916D67B2E8AE}"/>
                </a:ext>
              </a:extLst>
            </p:cNvPr>
            <p:cNvSpPr/>
            <p:nvPr/>
          </p:nvSpPr>
          <p:spPr>
            <a:xfrm>
              <a:off x="5487305" y="1797104"/>
              <a:ext cx="1163782" cy="63258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53" name="Rectangle 52">
              <a:extLst>
                <a:ext uri="{FF2B5EF4-FFF2-40B4-BE49-F238E27FC236}">
                  <a16:creationId xmlns:a16="http://schemas.microsoft.com/office/drawing/2014/main" id="{CB92AC14-1814-7FD6-1ADA-46313EFA21C9}"/>
                </a:ext>
              </a:extLst>
            </p:cNvPr>
            <p:cNvSpPr/>
            <p:nvPr/>
          </p:nvSpPr>
          <p:spPr>
            <a:xfrm>
              <a:off x="7079671" y="1767480"/>
              <a:ext cx="471056" cy="621702"/>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Rectangle 53">
              <a:extLst>
                <a:ext uri="{FF2B5EF4-FFF2-40B4-BE49-F238E27FC236}">
                  <a16:creationId xmlns:a16="http://schemas.microsoft.com/office/drawing/2014/main" id="{224ADB37-1A43-696B-0517-6A17B889AF46}"/>
                </a:ext>
              </a:extLst>
            </p:cNvPr>
            <p:cNvSpPr/>
            <p:nvPr/>
          </p:nvSpPr>
          <p:spPr>
            <a:xfrm>
              <a:off x="7135090" y="2612476"/>
              <a:ext cx="471056" cy="621702"/>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98375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3D8C9A-756B-F976-8F3C-91AE2824C40C}"/>
              </a:ext>
            </a:extLst>
          </p:cNvPr>
          <p:cNvSpPr>
            <a:spLocks noGrp="1"/>
          </p:cNvSpPr>
          <p:nvPr>
            <p:ph type="sldNum" sz="quarter" idx="4"/>
          </p:nvPr>
        </p:nvSpPr>
        <p:spPr/>
        <p:txBody>
          <a:bodyPr/>
          <a:lstStyle/>
          <a:p>
            <a:fld id="{36D4B9BC-CF66-C04D-9B17-52A174BA7C3B}" type="slidenum">
              <a:rPr lang="en-US" smtClean="0"/>
              <a:pPr/>
              <a:t>33</a:t>
            </a:fld>
            <a:endParaRPr lang="en-US"/>
          </a:p>
        </p:txBody>
      </p:sp>
      <p:sp>
        <p:nvSpPr>
          <p:cNvPr id="3" name="Title 2">
            <a:extLst>
              <a:ext uri="{FF2B5EF4-FFF2-40B4-BE49-F238E27FC236}">
                <a16:creationId xmlns:a16="http://schemas.microsoft.com/office/drawing/2014/main" id="{F3677CD5-D850-923E-20FC-8D445741C287}"/>
              </a:ext>
            </a:extLst>
          </p:cNvPr>
          <p:cNvSpPr>
            <a:spLocks noGrp="1"/>
          </p:cNvSpPr>
          <p:nvPr>
            <p:ph type="title"/>
          </p:nvPr>
        </p:nvSpPr>
        <p:spPr/>
        <p:txBody>
          <a:bodyPr>
            <a:normAutofit fontScale="90000"/>
          </a:bodyPr>
          <a:lstStyle/>
          <a:p>
            <a:r>
              <a:rPr lang="en-US" dirty="0">
                <a:solidFill>
                  <a:schemeClr val="bg1"/>
                </a:solidFill>
              </a:rPr>
              <a:t>Fact-checking Model - Training</a:t>
            </a:r>
            <a:endParaRPr lang="en-US" sz="3000" dirty="0">
              <a:solidFill>
                <a:schemeClr val="bg1"/>
              </a:solidFill>
            </a:endParaRPr>
          </a:p>
        </p:txBody>
      </p:sp>
      <p:sp>
        <p:nvSpPr>
          <p:cNvPr id="36" name="TextBox 35">
            <a:extLst>
              <a:ext uri="{FF2B5EF4-FFF2-40B4-BE49-F238E27FC236}">
                <a16:creationId xmlns:a16="http://schemas.microsoft.com/office/drawing/2014/main" id="{FC9F544C-AA1D-31E4-2909-991E547DA715}"/>
              </a:ext>
            </a:extLst>
          </p:cNvPr>
          <p:cNvSpPr txBox="1"/>
          <p:nvPr/>
        </p:nvSpPr>
        <p:spPr>
          <a:xfrm>
            <a:off x="2060335" y="4794847"/>
            <a:ext cx="5739182" cy="348685"/>
          </a:xfrm>
          <a:prstGeom prst="rect">
            <a:avLst/>
          </a:prstGeom>
          <a:noFill/>
          <a:ln w="19050">
            <a:solidFill>
              <a:schemeClr val="accent1">
                <a:shade val="15000"/>
              </a:schemeClr>
            </a:solidFill>
          </a:ln>
        </p:spPr>
        <p:txBody>
          <a:bodyPr wrap="square" lIns="68580" tIns="34290" rIns="68580" bIns="34290" anchor="t">
            <a:spAutoFit/>
          </a:bodyPr>
          <a:lstStyle/>
          <a:p>
            <a:pPr marL="257175" indent="-257175">
              <a:lnSpc>
                <a:spcPct val="150000"/>
              </a:lnSpc>
              <a:buFont typeface="Arial" panose="020B0604020202020204" pitchFamily="34" charset="0"/>
              <a:buChar char="•"/>
            </a:pPr>
            <a:r>
              <a:rPr lang="en-US" sz="1350" dirty="0">
                <a:latin typeface="SFRM1000"/>
              </a:rPr>
              <a:t>Classifier learns the image-text associations of Real and Fake pairs</a:t>
            </a:r>
          </a:p>
        </p:txBody>
      </p:sp>
      <p:grpSp>
        <p:nvGrpSpPr>
          <p:cNvPr id="76" name="Group 75">
            <a:extLst>
              <a:ext uri="{FF2B5EF4-FFF2-40B4-BE49-F238E27FC236}">
                <a16:creationId xmlns:a16="http://schemas.microsoft.com/office/drawing/2014/main" id="{B2B3C128-F6C2-49E0-27DE-6A44DCD8133B}"/>
              </a:ext>
            </a:extLst>
          </p:cNvPr>
          <p:cNvGrpSpPr/>
          <p:nvPr/>
        </p:nvGrpSpPr>
        <p:grpSpPr>
          <a:xfrm>
            <a:off x="2153627" y="1644266"/>
            <a:ext cx="2534289" cy="1010000"/>
            <a:chOff x="2871502" y="2192355"/>
            <a:chExt cx="3379052" cy="1346666"/>
          </a:xfrm>
        </p:grpSpPr>
        <p:sp>
          <p:nvSpPr>
            <p:cNvPr id="8" name="Rounded Rectangle 7">
              <a:extLst>
                <a:ext uri="{FF2B5EF4-FFF2-40B4-BE49-F238E27FC236}">
                  <a16:creationId xmlns:a16="http://schemas.microsoft.com/office/drawing/2014/main" id="{06B058B8-18B6-0A6B-20D2-0532A39DA9C0}"/>
                </a:ext>
              </a:extLst>
            </p:cNvPr>
            <p:cNvSpPr/>
            <p:nvPr/>
          </p:nvSpPr>
          <p:spPr>
            <a:xfrm>
              <a:off x="3430162" y="2658652"/>
              <a:ext cx="1696545" cy="88036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sentence</a:t>
              </a:r>
            </a:p>
          </p:txBody>
        </p:sp>
        <p:cxnSp>
          <p:nvCxnSpPr>
            <p:cNvPr id="14" name="Straight Arrow Connector 13">
              <a:extLst>
                <a:ext uri="{FF2B5EF4-FFF2-40B4-BE49-F238E27FC236}">
                  <a16:creationId xmlns:a16="http://schemas.microsoft.com/office/drawing/2014/main" id="{E686DB95-6FC7-73B4-8930-0E66309FC2AA}"/>
                </a:ext>
              </a:extLst>
            </p:cNvPr>
            <p:cNvCxnSpPr/>
            <p:nvPr/>
          </p:nvCxnSpPr>
          <p:spPr>
            <a:xfrm>
              <a:off x="2871502" y="3080510"/>
              <a:ext cx="558660"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CA242A-8218-9FA2-EA9A-0247DB04518D}"/>
                </a:ext>
              </a:extLst>
            </p:cNvPr>
            <p:cNvSpPr txBox="1"/>
            <p:nvPr/>
          </p:nvSpPr>
          <p:spPr>
            <a:xfrm>
              <a:off x="3148618" y="2192355"/>
              <a:ext cx="3101936" cy="400109"/>
            </a:xfrm>
            <a:prstGeom prst="rect">
              <a:avLst/>
            </a:prstGeom>
            <a:noFill/>
            <a:ln>
              <a:noFill/>
            </a:ln>
          </p:spPr>
          <p:txBody>
            <a:bodyPr wrap="square">
              <a:spAutoFit/>
            </a:bodyPr>
            <a:lstStyle/>
            <a:p>
              <a:r>
                <a:rPr lang="en-US" sz="1350" dirty="0"/>
                <a:t>There is no pneumothorax. </a:t>
              </a:r>
            </a:p>
          </p:txBody>
        </p:sp>
      </p:grpSp>
      <p:grpSp>
        <p:nvGrpSpPr>
          <p:cNvPr id="23" name="Group 22">
            <a:extLst>
              <a:ext uri="{FF2B5EF4-FFF2-40B4-BE49-F238E27FC236}">
                <a16:creationId xmlns:a16="http://schemas.microsoft.com/office/drawing/2014/main" id="{B45CBCAF-A29F-E978-81E8-80457F651FDE}"/>
              </a:ext>
            </a:extLst>
          </p:cNvPr>
          <p:cNvGrpSpPr/>
          <p:nvPr/>
        </p:nvGrpSpPr>
        <p:grpSpPr>
          <a:xfrm>
            <a:off x="171453" y="910695"/>
            <a:ext cx="1982174" cy="2322472"/>
            <a:chOff x="228604" y="1214259"/>
            <a:chExt cx="2642898" cy="3096629"/>
          </a:xfrm>
        </p:grpSpPr>
        <p:grpSp>
          <p:nvGrpSpPr>
            <p:cNvPr id="7" name="Group 6">
              <a:extLst>
                <a:ext uri="{FF2B5EF4-FFF2-40B4-BE49-F238E27FC236}">
                  <a16:creationId xmlns:a16="http://schemas.microsoft.com/office/drawing/2014/main" id="{8DB22237-DA9B-43B3-646D-5C93767CB4AD}"/>
                </a:ext>
              </a:extLst>
            </p:cNvPr>
            <p:cNvGrpSpPr/>
            <p:nvPr/>
          </p:nvGrpSpPr>
          <p:grpSpPr>
            <a:xfrm>
              <a:off x="228604" y="1214259"/>
              <a:ext cx="2642898" cy="3096629"/>
              <a:chOff x="3437787" y="1558584"/>
              <a:chExt cx="2642898" cy="2044237"/>
            </a:xfrm>
          </p:grpSpPr>
          <p:sp>
            <p:nvSpPr>
              <p:cNvPr id="33" name="Can 32">
                <a:extLst>
                  <a:ext uri="{FF2B5EF4-FFF2-40B4-BE49-F238E27FC236}">
                    <a16:creationId xmlns:a16="http://schemas.microsoft.com/office/drawing/2014/main" id="{1F009587-7930-4E58-1108-8942D62EB744}"/>
                  </a:ext>
                </a:extLst>
              </p:cNvPr>
              <p:cNvSpPr/>
              <p:nvPr/>
            </p:nvSpPr>
            <p:spPr>
              <a:xfrm>
                <a:off x="3448706" y="1558584"/>
                <a:ext cx="2631979" cy="2044237"/>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TextBox 33">
                <a:extLst>
                  <a:ext uri="{FF2B5EF4-FFF2-40B4-BE49-F238E27FC236}">
                    <a16:creationId xmlns:a16="http://schemas.microsoft.com/office/drawing/2014/main" id="{8D69B24E-2BC2-646F-DD93-56390AB0090A}"/>
                  </a:ext>
                </a:extLst>
              </p:cNvPr>
              <p:cNvSpPr txBox="1"/>
              <p:nvPr/>
            </p:nvSpPr>
            <p:spPr>
              <a:xfrm>
                <a:off x="3437787" y="2018470"/>
                <a:ext cx="2518509" cy="568900"/>
              </a:xfrm>
              <a:prstGeom prst="rect">
                <a:avLst/>
              </a:prstGeom>
              <a:noFill/>
            </p:spPr>
            <p:txBody>
              <a:bodyPr wrap="square" rtlCol="0">
                <a:spAutoFit/>
              </a:bodyPr>
              <a:lstStyle/>
              <a:p>
                <a:pPr algn="ctr"/>
                <a:r>
                  <a:rPr lang="en-US" sz="1200" dirty="0"/>
                  <a:t>Labeled </a:t>
                </a:r>
              </a:p>
              <a:p>
                <a:pPr algn="ctr"/>
                <a:r>
                  <a:rPr lang="en-US" sz="1200" dirty="0"/>
                  <a:t>Image-sentence pairs DB</a:t>
                </a:r>
              </a:p>
            </p:txBody>
          </p:sp>
        </p:grpSp>
        <p:pic>
          <p:nvPicPr>
            <p:cNvPr id="19" name="Picture 18" descr="A screenshot of a computer&#10;&#10;Description automatically generated">
              <a:extLst>
                <a:ext uri="{FF2B5EF4-FFF2-40B4-BE49-F238E27FC236}">
                  <a16:creationId xmlns:a16="http://schemas.microsoft.com/office/drawing/2014/main" id="{4C5984B6-CD59-7FB9-86F3-78D84D7FE241}"/>
                </a:ext>
              </a:extLst>
            </p:cNvPr>
            <p:cNvPicPr>
              <a:picLocks noChangeAspect="1"/>
            </p:cNvPicPr>
            <p:nvPr/>
          </p:nvPicPr>
          <p:blipFill rotWithShape="1">
            <a:blip r:embed="rId3"/>
            <a:srcRect l="2654" r="7913" b="5882"/>
            <a:stretch/>
          </p:blipFill>
          <p:spPr>
            <a:xfrm>
              <a:off x="397268" y="2669045"/>
              <a:ext cx="2241001" cy="1186756"/>
            </a:xfrm>
            <a:prstGeom prst="rect">
              <a:avLst/>
            </a:prstGeom>
          </p:spPr>
        </p:pic>
      </p:grpSp>
      <p:grpSp>
        <p:nvGrpSpPr>
          <p:cNvPr id="75" name="Group 74">
            <a:extLst>
              <a:ext uri="{FF2B5EF4-FFF2-40B4-BE49-F238E27FC236}">
                <a16:creationId xmlns:a16="http://schemas.microsoft.com/office/drawing/2014/main" id="{75FCDED5-4169-10D5-FF3B-3DDCDFC14CCA}"/>
              </a:ext>
            </a:extLst>
          </p:cNvPr>
          <p:cNvGrpSpPr/>
          <p:nvPr/>
        </p:nvGrpSpPr>
        <p:grpSpPr>
          <a:xfrm>
            <a:off x="2311625" y="2310384"/>
            <a:ext cx="2022634" cy="1858715"/>
            <a:chOff x="3082166" y="3080511"/>
            <a:chExt cx="2696845" cy="2478287"/>
          </a:xfrm>
        </p:grpSpPr>
        <p:pic>
          <p:nvPicPr>
            <p:cNvPr id="20" name="Picture 19" descr="A x-ray of a chest&#10;&#10;Description automatically generated with medium confidence">
              <a:extLst>
                <a:ext uri="{FF2B5EF4-FFF2-40B4-BE49-F238E27FC236}">
                  <a16:creationId xmlns:a16="http://schemas.microsoft.com/office/drawing/2014/main" id="{6E967F5F-44F2-BA65-247C-76094A783DFA}"/>
                </a:ext>
              </a:extLst>
            </p:cNvPr>
            <p:cNvPicPr>
              <a:picLocks noChangeAspect="1"/>
            </p:cNvPicPr>
            <p:nvPr/>
          </p:nvPicPr>
          <p:blipFill>
            <a:blip r:embed="rId4"/>
            <a:stretch>
              <a:fillRect/>
            </a:stretch>
          </p:blipFill>
          <p:spPr>
            <a:xfrm>
              <a:off x="4862097" y="4744620"/>
              <a:ext cx="916914" cy="814178"/>
            </a:xfrm>
            <a:prstGeom prst="rect">
              <a:avLst/>
            </a:prstGeom>
          </p:spPr>
        </p:pic>
        <p:grpSp>
          <p:nvGrpSpPr>
            <p:cNvPr id="74" name="Group 73">
              <a:extLst>
                <a:ext uri="{FF2B5EF4-FFF2-40B4-BE49-F238E27FC236}">
                  <a16:creationId xmlns:a16="http://schemas.microsoft.com/office/drawing/2014/main" id="{68316BF9-0C16-4E70-580B-687615C51056}"/>
                </a:ext>
              </a:extLst>
            </p:cNvPr>
            <p:cNvGrpSpPr/>
            <p:nvPr/>
          </p:nvGrpSpPr>
          <p:grpSpPr>
            <a:xfrm>
              <a:off x="3082166" y="3080511"/>
              <a:ext cx="2012176" cy="1591282"/>
              <a:chOff x="3082166" y="3080511"/>
              <a:chExt cx="2012176" cy="1591282"/>
            </a:xfrm>
          </p:grpSpPr>
          <p:sp>
            <p:nvSpPr>
              <p:cNvPr id="25" name="Rounded Rectangle 24">
                <a:extLst>
                  <a:ext uri="{FF2B5EF4-FFF2-40B4-BE49-F238E27FC236}">
                    <a16:creationId xmlns:a16="http://schemas.microsoft.com/office/drawing/2014/main" id="{9D7A9A12-6439-427C-C681-433C2CA98696}"/>
                  </a:ext>
                </a:extLst>
              </p:cNvPr>
              <p:cNvSpPr/>
              <p:nvPr/>
            </p:nvSpPr>
            <p:spPr>
              <a:xfrm>
                <a:off x="3397797" y="3791424"/>
                <a:ext cx="1696545" cy="88036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Image</a:t>
                </a:r>
              </a:p>
            </p:txBody>
          </p:sp>
          <p:cxnSp>
            <p:nvCxnSpPr>
              <p:cNvPr id="27" name="Elbow Connector 26">
                <a:extLst>
                  <a:ext uri="{FF2B5EF4-FFF2-40B4-BE49-F238E27FC236}">
                    <a16:creationId xmlns:a16="http://schemas.microsoft.com/office/drawing/2014/main" id="{70B5DC70-037B-2FF8-6EEE-491D521BFA4F}"/>
                  </a:ext>
                </a:extLst>
              </p:cNvPr>
              <p:cNvCxnSpPr>
                <a:cxnSpLocks/>
                <a:endCxn id="25" idx="1"/>
              </p:cNvCxnSpPr>
              <p:nvPr/>
            </p:nvCxnSpPr>
            <p:spPr>
              <a:xfrm rot="16200000" flipH="1">
                <a:off x="2664433" y="3498244"/>
                <a:ext cx="1151097" cy="315631"/>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Group 21">
            <a:extLst>
              <a:ext uri="{FF2B5EF4-FFF2-40B4-BE49-F238E27FC236}">
                <a16:creationId xmlns:a16="http://schemas.microsoft.com/office/drawing/2014/main" id="{214655CB-8FB6-D3D5-2470-1AF9DEFBCDA7}"/>
              </a:ext>
            </a:extLst>
          </p:cNvPr>
          <p:cNvGrpSpPr/>
          <p:nvPr/>
        </p:nvGrpSpPr>
        <p:grpSpPr>
          <a:xfrm>
            <a:off x="2307510" y="1137500"/>
            <a:ext cx="6629689" cy="2344005"/>
            <a:chOff x="3076679" y="1516667"/>
            <a:chExt cx="8839585" cy="3125339"/>
          </a:xfrm>
        </p:grpSpPr>
        <p:grpSp>
          <p:nvGrpSpPr>
            <p:cNvPr id="79" name="Group 78">
              <a:extLst>
                <a:ext uri="{FF2B5EF4-FFF2-40B4-BE49-F238E27FC236}">
                  <a16:creationId xmlns:a16="http://schemas.microsoft.com/office/drawing/2014/main" id="{4666288D-2D87-DED4-81C3-ACE0F999B277}"/>
                </a:ext>
              </a:extLst>
            </p:cNvPr>
            <p:cNvGrpSpPr/>
            <p:nvPr/>
          </p:nvGrpSpPr>
          <p:grpSpPr>
            <a:xfrm>
              <a:off x="3076679" y="1516667"/>
              <a:ext cx="8839585" cy="2378853"/>
              <a:chOff x="3076679" y="1516667"/>
              <a:chExt cx="8839585" cy="2378853"/>
            </a:xfrm>
          </p:grpSpPr>
          <p:sp>
            <p:nvSpPr>
              <p:cNvPr id="49" name="Rounded Rectangle 48">
                <a:extLst>
                  <a:ext uri="{FF2B5EF4-FFF2-40B4-BE49-F238E27FC236}">
                    <a16:creationId xmlns:a16="http://schemas.microsoft.com/office/drawing/2014/main" id="{E40C4863-4B35-DE85-2F81-9B01EEAA76D3}"/>
                  </a:ext>
                </a:extLst>
              </p:cNvPr>
              <p:cNvSpPr/>
              <p:nvPr/>
            </p:nvSpPr>
            <p:spPr>
              <a:xfrm>
                <a:off x="10613234" y="3132345"/>
                <a:ext cx="1303030" cy="7631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350" dirty="0">
                    <a:solidFill>
                      <a:schemeClr val="tx1"/>
                    </a:solidFill>
                  </a:rPr>
                  <a:t>SVM</a:t>
                </a:r>
              </a:p>
              <a:p>
                <a:pPr algn="ctr"/>
                <a:r>
                  <a:rPr lang="en-US" sz="1350" dirty="0">
                    <a:solidFill>
                      <a:schemeClr val="tx1"/>
                    </a:solidFill>
                  </a:rPr>
                  <a:t>Classifier</a:t>
                </a:r>
                <a:endParaRPr lang="en-US" sz="1350" dirty="0">
                  <a:solidFill>
                    <a:schemeClr val="tx1"/>
                  </a:solidFill>
                  <a:cs typeface="Calibri"/>
                </a:endParaRPr>
              </a:p>
            </p:txBody>
          </p:sp>
          <p:cxnSp>
            <p:nvCxnSpPr>
              <p:cNvPr id="50" name="Straight Arrow Connector 49">
                <a:extLst>
                  <a:ext uri="{FF2B5EF4-FFF2-40B4-BE49-F238E27FC236}">
                    <a16:creationId xmlns:a16="http://schemas.microsoft.com/office/drawing/2014/main" id="{1E540672-BFDE-9C6D-92F9-263038E29A82}"/>
                  </a:ext>
                </a:extLst>
              </p:cNvPr>
              <p:cNvCxnSpPr/>
              <p:nvPr/>
            </p:nvCxnSpPr>
            <p:spPr>
              <a:xfrm>
                <a:off x="10093118" y="3539021"/>
                <a:ext cx="559090"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A94BC106-EDC0-13DD-E443-AE0B38E764CD}"/>
                  </a:ext>
                </a:extLst>
              </p:cNvPr>
              <p:cNvSpPr txBox="1"/>
              <p:nvPr/>
            </p:nvSpPr>
            <p:spPr>
              <a:xfrm>
                <a:off x="3728255" y="1516667"/>
                <a:ext cx="1843791" cy="677108"/>
              </a:xfrm>
              <a:prstGeom prst="rect">
                <a:avLst/>
              </a:prstGeom>
              <a:noFill/>
            </p:spPr>
            <p:txBody>
              <a:bodyPr wrap="square" rtlCol="0">
                <a:spAutoFit/>
              </a:bodyPr>
              <a:lstStyle/>
              <a:p>
                <a:r>
                  <a:rPr lang="en-US" sz="1350" dirty="0"/>
                  <a:t>Real/Fake Label</a:t>
                </a:r>
              </a:p>
            </p:txBody>
          </p:sp>
          <p:grpSp>
            <p:nvGrpSpPr>
              <p:cNvPr id="72" name="Group 71">
                <a:extLst>
                  <a:ext uri="{FF2B5EF4-FFF2-40B4-BE49-F238E27FC236}">
                    <a16:creationId xmlns:a16="http://schemas.microsoft.com/office/drawing/2014/main" id="{6903DF49-9281-B0CD-BCCA-9984A1E4A524}"/>
                  </a:ext>
                </a:extLst>
              </p:cNvPr>
              <p:cNvGrpSpPr/>
              <p:nvPr/>
            </p:nvGrpSpPr>
            <p:grpSpPr>
              <a:xfrm>
                <a:off x="3076679" y="1929413"/>
                <a:ext cx="8012244" cy="1137163"/>
                <a:chOff x="3076679" y="1929413"/>
                <a:chExt cx="8012244" cy="1137163"/>
              </a:xfrm>
            </p:grpSpPr>
            <p:cxnSp>
              <p:nvCxnSpPr>
                <p:cNvPr id="55" name="Elbow Connector 54">
                  <a:extLst>
                    <a:ext uri="{FF2B5EF4-FFF2-40B4-BE49-F238E27FC236}">
                      <a16:creationId xmlns:a16="http://schemas.microsoft.com/office/drawing/2014/main" id="{9B589532-E852-BDFB-B520-B1D7C1209839}"/>
                    </a:ext>
                  </a:extLst>
                </p:cNvPr>
                <p:cNvCxnSpPr>
                  <a:cxnSpLocks/>
                </p:cNvCxnSpPr>
                <p:nvPr/>
              </p:nvCxnSpPr>
              <p:spPr>
                <a:xfrm>
                  <a:off x="3076679" y="1934481"/>
                  <a:ext cx="8012244" cy="1132095"/>
                </a:xfrm>
                <a:prstGeom prst="bentConnector3">
                  <a:avLst>
                    <a:gd name="adj1" fmla="val 9995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B891FB6-DE1B-CFDC-35FE-4E8366136A53}"/>
                    </a:ext>
                  </a:extLst>
                </p:cNvPr>
                <p:cNvCxnSpPr>
                  <a:cxnSpLocks/>
                </p:cNvCxnSpPr>
                <p:nvPr/>
              </p:nvCxnSpPr>
              <p:spPr>
                <a:xfrm flipH="1">
                  <a:off x="3076679" y="1929413"/>
                  <a:ext cx="11815" cy="1137163"/>
                </a:xfrm>
                <a:prstGeom prst="line">
                  <a:avLst/>
                </a:prstGeom>
                <a:ln w="22225"/>
              </p:spPr>
              <p:style>
                <a:lnRef idx="1">
                  <a:schemeClr val="accent1"/>
                </a:lnRef>
                <a:fillRef idx="0">
                  <a:schemeClr val="accent1"/>
                </a:fillRef>
                <a:effectRef idx="0">
                  <a:schemeClr val="accent1"/>
                </a:effectRef>
                <a:fontRef idx="minor">
                  <a:schemeClr val="tx1"/>
                </a:fontRef>
              </p:style>
            </p:cxnSp>
          </p:grpSp>
        </p:grpSp>
        <p:sp>
          <p:nvSpPr>
            <p:cNvPr id="86" name="TextBox 85">
              <a:extLst>
                <a:ext uri="{FF2B5EF4-FFF2-40B4-BE49-F238E27FC236}">
                  <a16:creationId xmlns:a16="http://schemas.microsoft.com/office/drawing/2014/main" id="{FF7327CA-B611-1C9C-C8AE-74234A20056F}"/>
                </a:ext>
              </a:extLst>
            </p:cNvPr>
            <p:cNvSpPr txBox="1"/>
            <p:nvPr/>
          </p:nvSpPr>
          <p:spPr>
            <a:xfrm>
              <a:off x="10874477" y="3964898"/>
              <a:ext cx="1011225" cy="677108"/>
            </a:xfrm>
            <a:prstGeom prst="rect">
              <a:avLst/>
            </a:prstGeom>
            <a:noFill/>
          </p:spPr>
          <p:txBody>
            <a:bodyPr wrap="square" rtlCol="0">
              <a:spAutoFit/>
            </a:bodyPr>
            <a:lstStyle/>
            <a:p>
              <a:pPr algn="ctr"/>
              <a:r>
                <a:rPr lang="en-US" sz="1350" dirty="0"/>
                <a:t>linear kernel</a:t>
              </a:r>
            </a:p>
          </p:txBody>
        </p:sp>
      </p:grpSp>
      <p:sp>
        <p:nvSpPr>
          <p:cNvPr id="5" name="Rounded Rectangle 4">
            <a:extLst>
              <a:ext uri="{FF2B5EF4-FFF2-40B4-BE49-F238E27FC236}">
                <a16:creationId xmlns:a16="http://schemas.microsoft.com/office/drawing/2014/main" id="{3CE8C791-3BD4-A7F5-C928-AC3955274933}"/>
              </a:ext>
            </a:extLst>
          </p:cNvPr>
          <p:cNvSpPr/>
          <p:nvPr/>
        </p:nvSpPr>
        <p:spPr>
          <a:xfrm>
            <a:off x="4463322" y="1007919"/>
            <a:ext cx="4680679" cy="2850638"/>
          </a:xfrm>
          <a:prstGeom prst="roundRect">
            <a:avLst/>
          </a:prstGeom>
          <a:noFill/>
          <a:ln w="25400">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33B53BA3-1D13-5F79-DE3A-944BFCF9FD3D}"/>
              </a:ext>
            </a:extLst>
          </p:cNvPr>
          <p:cNvSpPr txBox="1"/>
          <p:nvPr/>
        </p:nvSpPr>
        <p:spPr>
          <a:xfrm>
            <a:off x="6011757" y="1085650"/>
            <a:ext cx="1977399" cy="300082"/>
          </a:xfrm>
          <a:prstGeom prst="rect">
            <a:avLst/>
          </a:prstGeom>
          <a:noFill/>
        </p:spPr>
        <p:txBody>
          <a:bodyPr wrap="square" rtlCol="0">
            <a:spAutoFit/>
          </a:bodyPr>
          <a:lstStyle/>
          <a:p>
            <a:r>
              <a:rPr lang="en-US" sz="1350" dirty="0"/>
              <a:t>Fact-checking Model</a:t>
            </a:r>
          </a:p>
        </p:txBody>
      </p:sp>
      <p:grpSp>
        <p:nvGrpSpPr>
          <p:cNvPr id="17" name="Group 16">
            <a:extLst>
              <a:ext uri="{FF2B5EF4-FFF2-40B4-BE49-F238E27FC236}">
                <a16:creationId xmlns:a16="http://schemas.microsoft.com/office/drawing/2014/main" id="{1C31A25F-C2D9-498F-DAC0-98E90F9BAC34}"/>
              </a:ext>
            </a:extLst>
          </p:cNvPr>
          <p:cNvGrpSpPr/>
          <p:nvPr/>
        </p:nvGrpSpPr>
        <p:grpSpPr>
          <a:xfrm>
            <a:off x="3845031" y="1650971"/>
            <a:ext cx="2080111" cy="933147"/>
            <a:chOff x="5126707" y="2201295"/>
            <a:chExt cx="2773481" cy="1244196"/>
          </a:xfrm>
        </p:grpSpPr>
        <p:grpSp>
          <p:nvGrpSpPr>
            <p:cNvPr id="61" name="Group 60">
              <a:extLst>
                <a:ext uri="{FF2B5EF4-FFF2-40B4-BE49-F238E27FC236}">
                  <a16:creationId xmlns:a16="http://schemas.microsoft.com/office/drawing/2014/main" id="{B38A65C8-C4CF-D0D4-4795-16906EC31321}"/>
                </a:ext>
              </a:extLst>
            </p:cNvPr>
            <p:cNvGrpSpPr/>
            <p:nvPr/>
          </p:nvGrpSpPr>
          <p:grpSpPr>
            <a:xfrm>
              <a:off x="5126707" y="2565123"/>
              <a:ext cx="2773481" cy="880368"/>
              <a:chOff x="5126707" y="2565123"/>
              <a:chExt cx="2773481" cy="880368"/>
            </a:xfrm>
          </p:grpSpPr>
          <p:cxnSp>
            <p:nvCxnSpPr>
              <p:cNvPr id="9" name="Straight Arrow Connector 8">
                <a:extLst>
                  <a:ext uri="{FF2B5EF4-FFF2-40B4-BE49-F238E27FC236}">
                    <a16:creationId xmlns:a16="http://schemas.microsoft.com/office/drawing/2014/main" id="{CCC48EB7-AD39-52D0-B413-904ACEBED71F}"/>
                  </a:ext>
                </a:extLst>
              </p:cNvPr>
              <p:cNvCxnSpPr>
                <a:cxnSpLocks/>
                <a:stCxn id="8" idx="3"/>
              </p:cNvCxnSpPr>
              <p:nvPr/>
            </p:nvCxnSpPr>
            <p:spPr>
              <a:xfrm flipV="1">
                <a:off x="5126707" y="3069448"/>
                <a:ext cx="1238163" cy="29389"/>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2ADA8D69-04DA-7855-E6C5-B14B1BE5C343}"/>
                  </a:ext>
                </a:extLst>
              </p:cNvPr>
              <p:cNvSpPr/>
              <p:nvPr/>
            </p:nvSpPr>
            <p:spPr>
              <a:xfrm>
                <a:off x="6364870" y="2565123"/>
                <a:ext cx="1535318" cy="8803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350" dirty="0">
                    <a:solidFill>
                      <a:schemeClr val="tx1"/>
                    </a:solidFill>
                  </a:rPr>
                  <a:t>CLIP </a:t>
                </a:r>
              </a:p>
              <a:p>
                <a:pPr algn="ctr"/>
                <a:r>
                  <a:rPr lang="en-US" sz="1350" dirty="0">
                    <a:solidFill>
                      <a:schemeClr val="tx1"/>
                    </a:solidFill>
                  </a:rPr>
                  <a:t>Encoder</a:t>
                </a:r>
              </a:p>
            </p:txBody>
          </p:sp>
        </p:grpSp>
        <p:sp>
          <p:nvSpPr>
            <p:cNvPr id="12" name="TextBox 11">
              <a:extLst>
                <a:ext uri="{FF2B5EF4-FFF2-40B4-BE49-F238E27FC236}">
                  <a16:creationId xmlns:a16="http://schemas.microsoft.com/office/drawing/2014/main" id="{8CD1CF98-1CAF-1510-E3B4-1745B5AEB957}"/>
                </a:ext>
              </a:extLst>
            </p:cNvPr>
            <p:cNvSpPr txBox="1"/>
            <p:nvPr/>
          </p:nvSpPr>
          <p:spPr>
            <a:xfrm>
              <a:off x="6675329" y="2201295"/>
              <a:ext cx="914400" cy="400109"/>
            </a:xfrm>
            <a:prstGeom prst="rect">
              <a:avLst/>
            </a:prstGeom>
            <a:noFill/>
          </p:spPr>
          <p:txBody>
            <a:bodyPr wrap="square" rtlCol="0">
              <a:spAutoFit/>
            </a:bodyPr>
            <a:lstStyle/>
            <a:p>
              <a:r>
                <a:rPr lang="en-US" sz="1350" dirty="0"/>
                <a:t>512x1</a:t>
              </a:r>
            </a:p>
          </p:txBody>
        </p:sp>
      </p:grpSp>
      <p:grpSp>
        <p:nvGrpSpPr>
          <p:cNvPr id="18" name="Group 17">
            <a:extLst>
              <a:ext uri="{FF2B5EF4-FFF2-40B4-BE49-F238E27FC236}">
                <a16:creationId xmlns:a16="http://schemas.microsoft.com/office/drawing/2014/main" id="{DC96CC06-E129-21AF-E730-736B3C872EA2}"/>
              </a:ext>
            </a:extLst>
          </p:cNvPr>
          <p:cNvGrpSpPr/>
          <p:nvPr/>
        </p:nvGrpSpPr>
        <p:grpSpPr>
          <a:xfrm>
            <a:off x="3820756" y="2575683"/>
            <a:ext cx="2104385" cy="799729"/>
            <a:chOff x="5094342" y="3434243"/>
            <a:chExt cx="2805846" cy="1066305"/>
          </a:xfrm>
        </p:grpSpPr>
        <p:grpSp>
          <p:nvGrpSpPr>
            <p:cNvPr id="77" name="Group 76">
              <a:extLst>
                <a:ext uri="{FF2B5EF4-FFF2-40B4-BE49-F238E27FC236}">
                  <a16:creationId xmlns:a16="http://schemas.microsoft.com/office/drawing/2014/main" id="{F84542CA-6D94-D7D2-A396-69C713D9D551}"/>
                </a:ext>
              </a:extLst>
            </p:cNvPr>
            <p:cNvGrpSpPr/>
            <p:nvPr/>
          </p:nvGrpSpPr>
          <p:grpSpPr>
            <a:xfrm>
              <a:off x="5094342" y="3713643"/>
              <a:ext cx="2805846" cy="786905"/>
              <a:chOff x="5094342" y="3713643"/>
              <a:chExt cx="2805846" cy="786905"/>
            </a:xfrm>
          </p:grpSpPr>
          <p:sp>
            <p:nvSpPr>
              <p:cNvPr id="13" name="Rounded Rectangle 12">
                <a:extLst>
                  <a:ext uri="{FF2B5EF4-FFF2-40B4-BE49-F238E27FC236}">
                    <a16:creationId xmlns:a16="http://schemas.microsoft.com/office/drawing/2014/main" id="{8CDA5E4E-E7A6-50D3-32B7-A3A326BF8AFB}"/>
                  </a:ext>
                </a:extLst>
              </p:cNvPr>
              <p:cNvSpPr/>
              <p:nvPr/>
            </p:nvSpPr>
            <p:spPr>
              <a:xfrm>
                <a:off x="6364870" y="3713643"/>
                <a:ext cx="1535318" cy="78690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CLIP</a:t>
                </a:r>
              </a:p>
              <a:p>
                <a:pPr algn="ctr"/>
                <a:r>
                  <a:rPr lang="en-US" sz="1350" dirty="0">
                    <a:solidFill>
                      <a:schemeClr val="tx1"/>
                    </a:solidFill>
                  </a:rPr>
                  <a:t>Encoder</a:t>
                </a:r>
              </a:p>
            </p:txBody>
          </p:sp>
          <p:cxnSp>
            <p:nvCxnSpPr>
              <p:cNvPr id="29" name="Straight Arrow Connector 28">
                <a:extLst>
                  <a:ext uri="{FF2B5EF4-FFF2-40B4-BE49-F238E27FC236}">
                    <a16:creationId xmlns:a16="http://schemas.microsoft.com/office/drawing/2014/main" id="{05A6182B-0F59-7F49-A8AF-90CAB4958AF1}"/>
                  </a:ext>
                </a:extLst>
              </p:cNvPr>
              <p:cNvCxnSpPr>
                <a:cxnSpLocks/>
              </p:cNvCxnSpPr>
              <p:nvPr/>
            </p:nvCxnSpPr>
            <p:spPr>
              <a:xfrm>
                <a:off x="5094342" y="4107095"/>
                <a:ext cx="1270528"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4FE56A20-CC1B-C385-E6A6-6D554096F1B2}"/>
                </a:ext>
              </a:extLst>
            </p:cNvPr>
            <p:cNvSpPr txBox="1"/>
            <p:nvPr/>
          </p:nvSpPr>
          <p:spPr>
            <a:xfrm>
              <a:off x="6650748" y="3434243"/>
              <a:ext cx="914400" cy="400109"/>
            </a:xfrm>
            <a:prstGeom prst="rect">
              <a:avLst/>
            </a:prstGeom>
            <a:noFill/>
          </p:spPr>
          <p:txBody>
            <a:bodyPr wrap="square" rtlCol="0">
              <a:spAutoFit/>
            </a:bodyPr>
            <a:lstStyle/>
            <a:p>
              <a:r>
                <a:rPr lang="en-US" sz="1350" dirty="0"/>
                <a:t>512x1</a:t>
              </a:r>
            </a:p>
          </p:txBody>
        </p:sp>
      </p:grpSp>
      <p:grpSp>
        <p:nvGrpSpPr>
          <p:cNvPr id="21" name="Group 20">
            <a:extLst>
              <a:ext uri="{FF2B5EF4-FFF2-40B4-BE49-F238E27FC236}">
                <a16:creationId xmlns:a16="http://schemas.microsoft.com/office/drawing/2014/main" id="{4D85BF80-2770-6E4D-C930-FCD71703FC19}"/>
              </a:ext>
            </a:extLst>
          </p:cNvPr>
          <p:cNvGrpSpPr/>
          <p:nvPr/>
        </p:nvGrpSpPr>
        <p:grpSpPr>
          <a:xfrm>
            <a:off x="5925142" y="1471328"/>
            <a:ext cx="2305814" cy="2069164"/>
            <a:chOff x="7900188" y="1961770"/>
            <a:chExt cx="3074419" cy="2758885"/>
          </a:xfrm>
        </p:grpSpPr>
        <p:grpSp>
          <p:nvGrpSpPr>
            <p:cNvPr id="78" name="Group 77">
              <a:extLst>
                <a:ext uri="{FF2B5EF4-FFF2-40B4-BE49-F238E27FC236}">
                  <a16:creationId xmlns:a16="http://schemas.microsoft.com/office/drawing/2014/main" id="{3225AEFB-1499-25AE-26CB-8512160B4B80}"/>
                </a:ext>
              </a:extLst>
            </p:cNvPr>
            <p:cNvGrpSpPr/>
            <p:nvPr/>
          </p:nvGrpSpPr>
          <p:grpSpPr>
            <a:xfrm>
              <a:off x="7900188" y="1961770"/>
              <a:ext cx="3058203" cy="2758885"/>
              <a:chOff x="7900188" y="1961770"/>
              <a:chExt cx="3058203" cy="2758885"/>
            </a:xfrm>
          </p:grpSpPr>
          <p:cxnSp>
            <p:nvCxnSpPr>
              <p:cNvPr id="31" name="Elbow Connector 30">
                <a:extLst>
                  <a:ext uri="{FF2B5EF4-FFF2-40B4-BE49-F238E27FC236}">
                    <a16:creationId xmlns:a16="http://schemas.microsoft.com/office/drawing/2014/main" id="{C21A5F21-8122-5D20-963F-FAC00D2071DD}"/>
                  </a:ext>
                </a:extLst>
              </p:cNvPr>
              <p:cNvCxnSpPr>
                <a:cxnSpLocks/>
              </p:cNvCxnSpPr>
              <p:nvPr/>
            </p:nvCxnSpPr>
            <p:spPr>
              <a:xfrm>
                <a:off x="7900188" y="2893102"/>
                <a:ext cx="1157765" cy="369321"/>
              </a:xfrm>
              <a:prstGeom prst="bentConnector3">
                <a:avLst>
                  <a:gd name="adj1" fmla="val 50000"/>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C18506D9-163F-41B1-EB64-7398412C151D}"/>
                  </a:ext>
                </a:extLst>
              </p:cNvPr>
              <p:cNvCxnSpPr>
                <a:cxnSpLocks/>
                <a:stCxn id="13" idx="3"/>
              </p:cNvCxnSpPr>
              <p:nvPr/>
            </p:nvCxnSpPr>
            <p:spPr>
              <a:xfrm flipV="1">
                <a:off x="7900188" y="3895520"/>
                <a:ext cx="1174460" cy="211576"/>
              </a:xfrm>
              <a:prstGeom prst="bentConnector3">
                <a:avLst>
                  <a:gd name="adj1" fmla="val 50000"/>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069003A-2766-8F97-9194-8EBA2F5DF88D}"/>
                  </a:ext>
                </a:extLst>
              </p:cNvPr>
              <p:cNvSpPr txBox="1"/>
              <p:nvPr/>
            </p:nvSpPr>
            <p:spPr>
              <a:xfrm>
                <a:off x="8739824" y="1961770"/>
                <a:ext cx="2218567" cy="400109"/>
              </a:xfrm>
              <a:prstGeom prst="rect">
                <a:avLst/>
              </a:prstGeom>
              <a:noFill/>
            </p:spPr>
            <p:txBody>
              <a:bodyPr wrap="square" rtlCol="0">
                <a:spAutoFit/>
              </a:bodyPr>
              <a:lstStyle/>
              <a:p>
                <a:r>
                  <a:rPr lang="en-US" sz="1350" dirty="0"/>
                  <a:t>Combined Feature</a:t>
                </a:r>
              </a:p>
            </p:txBody>
          </p:sp>
          <p:grpSp>
            <p:nvGrpSpPr>
              <p:cNvPr id="46" name="Group 45">
                <a:extLst>
                  <a:ext uri="{FF2B5EF4-FFF2-40B4-BE49-F238E27FC236}">
                    <a16:creationId xmlns:a16="http://schemas.microsoft.com/office/drawing/2014/main" id="{8F7494BF-8AC0-DF96-4F8E-4ABF7E2FE2E9}"/>
                  </a:ext>
                </a:extLst>
              </p:cNvPr>
              <p:cNvGrpSpPr/>
              <p:nvPr/>
            </p:nvGrpSpPr>
            <p:grpSpPr>
              <a:xfrm>
                <a:off x="9057953" y="2335264"/>
                <a:ext cx="1035165" cy="2385391"/>
                <a:chOff x="9057953" y="2335264"/>
                <a:chExt cx="1035165" cy="2385391"/>
              </a:xfrm>
            </p:grpSpPr>
            <p:sp>
              <p:nvSpPr>
                <p:cNvPr id="39" name="Rectangle 38">
                  <a:extLst>
                    <a:ext uri="{FF2B5EF4-FFF2-40B4-BE49-F238E27FC236}">
                      <a16:creationId xmlns:a16="http://schemas.microsoft.com/office/drawing/2014/main" id="{F6F5937C-57E5-2673-89BC-0D4E64E50F7E}"/>
                    </a:ext>
                  </a:extLst>
                </p:cNvPr>
                <p:cNvSpPr/>
                <p:nvPr/>
              </p:nvSpPr>
              <p:spPr>
                <a:xfrm>
                  <a:off x="9057953" y="2335264"/>
                  <a:ext cx="1018470" cy="238539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0" name="Straight Connector 39">
                  <a:extLst>
                    <a:ext uri="{FF2B5EF4-FFF2-40B4-BE49-F238E27FC236}">
                      <a16:creationId xmlns:a16="http://schemas.microsoft.com/office/drawing/2014/main" id="{D599BBAA-0163-A87F-6F8E-2A6B057801E9}"/>
                    </a:ext>
                  </a:extLst>
                </p:cNvPr>
                <p:cNvCxnSpPr/>
                <p:nvPr/>
              </p:nvCxnSpPr>
              <p:spPr>
                <a:xfrm>
                  <a:off x="9057953" y="2696271"/>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B1F9630-2B55-846F-C298-1C0401119353}"/>
                    </a:ext>
                  </a:extLst>
                </p:cNvPr>
                <p:cNvCxnSpPr/>
                <p:nvPr/>
              </p:nvCxnSpPr>
              <p:spPr>
                <a:xfrm>
                  <a:off x="9057953" y="2959882"/>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C92E6DE-D4BE-8E1C-3537-9A7B8F180886}"/>
                    </a:ext>
                  </a:extLst>
                </p:cNvPr>
                <p:cNvCxnSpPr/>
                <p:nvPr/>
              </p:nvCxnSpPr>
              <p:spPr>
                <a:xfrm>
                  <a:off x="9074648" y="3272920"/>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E2843B7-50F6-A53C-FA8E-C79D00CB23DE}"/>
                    </a:ext>
                  </a:extLst>
                </p:cNvPr>
                <p:cNvCxnSpPr/>
                <p:nvPr/>
              </p:nvCxnSpPr>
              <p:spPr>
                <a:xfrm>
                  <a:off x="9057953" y="3618909"/>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561135D-A441-3ECF-9599-BB2BF35EA695}"/>
                    </a:ext>
                  </a:extLst>
                </p:cNvPr>
                <p:cNvCxnSpPr/>
                <p:nvPr/>
              </p:nvCxnSpPr>
              <p:spPr>
                <a:xfrm>
                  <a:off x="9057953" y="3964898"/>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AE47BAF-A6B0-B4D7-CCCD-C19DC90DD648}"/>
                    </a:ext>
                  </a:extLst>
                </p:cNvPr>
                <p:cNvCxnSpPr/>
                <p:nvPr/>
              </p:nvCxnSpPr>
              <p:spPr>
                <a:xfrm>
                  <a:off x="9057953" y="4310888"/>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sp>
          <p:nvSpPr>
            <p:cNvPr id="16" name="TextBox 15">
              <a:extLst>
                <a:ext uri="{FF2B5EF4-FFF2-40B4-BE49-F238E27FC236}">
                  <a16:creationId xmlns:a16="http://schemas.microsoft.com/office/drawing/2014/main" id="{0DBE2B2A-938C-CAEB-C050-C1D8F8B56D5A}"/>
                </a:ext>
              </a:extLst>
            </p:cNvPr>
            <p:cNvSpPr txBox="1"/>
            <p:nvPr/>
          </p:nvSpPr>
          <p:spPr>
            <a:xfrm>
              <a:off x="10060207" y="2464509"/>
              <a:ext cx="914400" cy="677108"/>
            </a:xfrm>
            <a:prstGeom prst="rect">
              <a:avLst/>
            </a:prstGeom>
            <a:noFill/>
          </p:spPr>
          <p:txBody>
            <a:bodyPr wrap="square" rtlCol="0">
              <a:spAutoFit/>
            </a:bodyPr>
            <a:lstStyle/>
            <a:p>
              <a:r>
                <a:rPr lang="en-US" sz="1350" dirty="0"/>
                <a:t>1024 x1</a:t>
              </a:r>
            </a:p>
          </p:txBody>
        </p:sp>
      </p:grpSp>
    </p:spTree>
    <p:extLst>
      <p:ext uri="{BB962C8B-B14F-4D97-AF65-F5344CB8AC3E}">
        <p14:creationId xmlns:p14="http://schemas.microsoft.com/office/powerpoint/2010/main" val="317805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3D8C9A-756B-F976-8F3C-91AE2824C40C}"/>
              </a:ext>
            </a:extLst>
          </p:cNvPr>
          <p:cNvSpPr>
            <a:spLocks noGrp="1"/>
          </p:cNvSpPr>
          <p:nvPr>
            <p:ph type="sldNum" sz="quarter" idx="4"/>
          </p:nvPr>
        </p:nvSpPr>
        <p:spPr>
          <a:xfrm>
            <a:off x="8515348" y="4922411"/>
            <a:ext cx="628652" cy="233140"/>
          </a:xfrm>
        </p:spPr>
        <p:txBody>
          <a:bodyPr/>
          <a:lstStyle/>
          <a:p>
            <a:fld id="{36D4B9BC-CF66-C04D-9B17-52A174BA7C3B}" type="slidenum">
              <a:rPr lang="en-US" smtClean="0"/>
              <a:pPr/>
              <a:t>34</a:t>
            </a:fld>
            <a:endParaRPr lang="en-US" dirty="0"/>
          </a:p>
        </p:txBody>
      </p:sp>
      <p:sp>
        <p:nvSpPr>
          <p:cNvPr id="3" name="Title 2">
            <a:extLst>
              <a:ext uri="{FF2B5EF4-FFF2-40B4-BE49-F238E27FC236}">
                <a16:creationId xmlns:a16="http://schemas.microsoft.com/office/drawing/2014/main" id="{F3677CD5-D850-923E-20FC-8D445741C287}"/>
              </a:ext>
            </a:extLst>
          </p:cNvPr>
          <p:cNvSpPr>
            <a:spLocks noGrp="1"/>
          </p:cNvSpPr>
          <p:nvPr>
            <p:ph type="title"/>
          </p:nvPr>
        </p:nvSpPr>
        <p:spPr>
          <a:xfrm>
            <a:off x="135896" y="109614"/>
            <a:ext cx="8693778" cy="484006"/>
          </a:xfrm>
        </p:spPr>
        <p:txBody>
          <a:bodyPr>
            <a:normAutofit fontScale="90000"/>
          </a:bodyPr>
          <a:lstStyle/>
          <a:p>
            <a:r>
              <a:rPr lang="en-US" dirty="0">
                <a:solidFill>
                  <a:schemeClr val="bg1"/>
                </a:solidFill>
              </a:rPr>
              <a:t>Fact-checking Model for Report Correction</a:t>
            </a:r>
            <a:endParaRPr lang="en-US" sz="3000" dirty="0">
              <a:solidFill>
                <a:schemeClr val="bg1"/>
              </a:solidFill>
            </a:endParaRPr>
          </a:p>
        </p:txBody>
      </p:sp>
      <p:grpSp>
        <p:nvGrpSpPr>
          <p:cNvPr id="54" name="Group 53">
            <a:extLst>
              <a:ext uri="{FF2B5EF4-FFF2-40B4-BE49-F238E27FC236}">
                <a16:creationId xmlns:a16="http://schemas.microsoft.com/office/drawing/2014/main" id="{101B65C6-B856-D5D4-0558-FCF253CBA26D}"/>
              </a:ext>
            </a:extLst>
          </p:cNvPr>
          <p:cNvGrpSpPr/>
          <p:nvPr/>
        </p:nvGrpSpPr>
        <p:grpSpPr>
          <a:xfrm>
            <a:off x="1701753" y="1741746"/>
            <a:ext cx="1452160" cy="660277"/>
            <a:chOff x="2269003" y="2059092"/>
            <a:chExt cx="1936213" cy="880369"/>
          </a:xfrm>
        </p:grpSpPr>
        <p:sp>
          <p:nvSpPr>
            <p:cNvPr id="8" name="Rounded Rectangle 7">
              <a:extLst>
                <a:ext uri="{FF2B5EF4-FFF2-40B4-BE49-F238E27FC236}">
                  <a16:creationId xmlns:a16="http://schemas.microsoft.com/office/drawing/2014/main" id="{06B058B8-18B6-0A6B-20D2-0532A39DA9C0}"/>
                </a:ext>
              </a:extLst>
            </p:cNvPr>
            <p:cNvSpPr/>
            <p:nvPr/>
          </p:nvSpPr>
          <p:spPr>
            <a:xfrm>
              <a:off x="2827663" y="2059092"/>
              <a:ext cx="1377553" cy="88036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Extract sentence</a:t>
              </a:r>
            </a:p>
          </p:txBody>
        </p:sp>
        <p:cxnSp>
          <p:nvCxnSpPr>
            <p:cNvPr id="14" name="Straight Arrow Connector 13">
              <a:extLst>
                <a:ext uri="{FF2B5EF4-FFF2-40B4-BE49-F238E27FC236}">
                  <a16:creationId xmlns:a16="http://schemas.microsoft.com/office/drawing/2014/main" id="{E686DB95-6FC7-73B4-8930-0E66309FC2AA}"/>
                </a:ext>
              </a:extLst>
            </p:cNvPr>
            <p:cNvCxnSpPr/>
            <p:nvPr/>
          </p:nvCxnSpPr>
          <p:spPr>
            <a:xfrm>
              <a:off x="2269003" y="2480950"/>
              <a:ext cx="558660"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10C5B258-6875-75AE-D669-53134AEABF64}"/>
              </a:ext>
            </a:extLst>
          </p:cNvPr>
          <p:cNvGrpSpPr/>
          <p:nvPr/>
        </p:nvGrpSpPr>
        <p:grpSpPr>
          <a:xfrm>
            <a:off x="6489947" y="2092512"/>
            <a:ext cx="1396590" cy="1467660"/>
            <a:chOff x="8716350" y="2532543"/>
            <a:chExt cx="1862120" cy="1956880"/>
          </a:xfrm>
        </p:grpSpPr>
        <p:grpSp>
          <p:nvGrpSpPr>
            <p:cNvPr id="79" name="Group 78">
              <a:extLst>
                <a:ext uri="{FF2B5EF4-FFF2-40B4-BE49-F238E27FC236}">
                  <a16:creationId xmlns:a16="http://schemas.microsoft.com/office/drawing/2014/main" id="{4666288D-2D87-DED4-81C3-ACE0F999B277}"/>
                </a:ext>
              </a:extLst>
            </p:cNvPr>
            <p:cNvGrpSpPr/>
            <p:nvPr/>
          </p:nvGrpSpPr>
          <p:grpSpPr>
            <a:xfrm>
              <a:off x="8716350" y="2532543"/>
              <a:ext cx="1862120" cy="763175"/>
              <a:chOff x="10023583" y="3069448"/>
              <a:chExt cx="1862120" cy="763175"/>
            </a:xfrm>
          </p:grpSpPr>
          <p:sp>
            <p:nvSpPr>
              <p:cNvPr id="49" name="Rounded Rectangle 48">
                <a:extLst>
                  <a:ext uri="{FF2B5EF4-FFF2-40B4-BE49-F238E27FC236}">
                    <a16:creationId xmlns:a16="http://schemas.microsoft.com/office/drawing/2014/main" id="{E40C4863-4B35-DE85-2F81-9B01EEAA76D3}"/>
                  </a:ext>
                </a:extLst>
              </p:cNvPr>
              <p:cNvSpPr/>
              <p:nvPr/>
            </p:nvSpPr>
            <p:spPr>
              <a:xfrm>
                <a:off x="10582673" y="3069448"/>
                <a:ext cx="1303030" cy="7631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350" dirty="0">
                    <a:solidFill>
                      <a:schemeClr val="tx1"/>
                    </a:solidFill>
                  </a:rPr>
                  <a:t>SVM</a:t>
                </a:r>
              </a:p>
              <a:p>
                <a:pPr algn="ctr"/>
                <a:r>
                  <a:rPr lang="en-US" sz="1350" dirty="0">
                    <a:solidFill>
                      <a:schemeClr val="tx1"/>
                    </a:solidFill>
                  </a:rPr>
                  <a:t>Classifier</a:t>
                </a:r>
                <a:endParaRPr lang="en-US" sz="1350" dirty="0">
                  <a:solidFill>
                    <a:schemeClr val="tx1"/>
                  </a:solidFill>
                  <a:cs typeface="Calibri"/>
                </a:endParaRPr>
              </a:p>
            </p:txBody>
          </p:sp>
          <p:cxnSp>
            <p:nvCxnSpPr>
              <p:cNvPr id="50" name="Straight Arrow Connector 49">
                <a:extLst>
                  <a:ext uri="{FF2B5EF4-FFF2-40B4-BE49-F238E27FC236}">
                    <a16:creationId xmlns:a16="http://schemas.microsoft.com/office/drawing/2014/main" id="{1E540672-BFDE-9C6D-92F9-263038E29A82}"/>
                  </a:ext>
                </a:extLst>
              </p:cNvPr>
              <p:cNvCxnSpPr/>
              <p:nvPr/>
            </p:nvCxnSpPr>
            <p:spPr>
              <a:xfrm>
                <a:off x="10023583" y="3532105"/>
                <a:ext cx="559090"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a:extLst>
                <a:ext uri="{FF2B5EF4-FFF2-40B4-BE49-F238E27FC236}">
                  <a16:creationId xmlns:a16="http://schemas.microsoft.com/office/drawing/2014/main" id="{77FCB6C8-C469-2718-FCCB-7D943F24571B}"/>
                </a:ext>
              </a:extLst>
            </p:cNvPr>
            <p:cNvCxnSpPr>
              <a:cxnSpLocks/>
            </p:cNvCxnSpPr>
            <p:nvPr/>
          </p:nvCxnSpPr>
          <p:spPr>
            <a:xfrm>
              <a:off x="10043410" y="3253095"/>
              <a:ext cx="0" cy="1236328"/>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CC3FEE1-BD64-79C2-7439-02D5EBA9C991}"/>
              </a:ext>
            </a:extLst>
          </p:cNvPr>
          <p:cNvGrpSpPr/>
          <p:nvPr/>
        </p:nvGrpSpPr>
        <p:grpSpPr>
          <a:xfrm>
            <a:off x="6352656" y="4393910"/>
            <a:ext cx="2477018" cy="732723"/>
            <a:chOff x="8470208" y="5858546"/>
            <a:chExt cx="3302690" cy="976964"/>
          </a:xfrm>
        </p:grpSpPr>
        <p:cxnSp>
          <p:nvCxnSpPr>
            <p:cNvPr id="51" name="Straight Arrow Connector 50">
              <a:extLst>
                <a:ext uri="{FF2B5EF4-FFF2-40B4-BE49-F238E27FC236}">
                  <a16:creationId xmlns:a16="http://schemas.microsoft.com/office/drawing/2014/main" id="{3C4AFCDB-570B-F2C8-26F2-7FE5E2F24F17}"/>
                </a:ext>
              </a:extLst>
            </p:cNvPr>
            <p:cNvCxnSpPr>
              <a:cxnSpLocks/>
            </p:cNvCxnSpPr>
            <p:nvPr/>
          </p:nvCxnSpPr>
          <p:spPr>
            <a:xfrm>
              <a:off x="10178549" y="5858546"/>
              <a:ext cx="0" cy="758663"/>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71F3969D-007D-ED9E-EA6D-23FEE380F43F}"/>
                </a:ext>
              </a:extLst>
            </p:cNvPr>
            <p:cNvSpPr txBox="1"/>
            <p:nvPr/>
          </p:nvSpPr>
          <p:spPr>
            <a:xfrm>
              <a:off x="10291588" y="5916883"/>
              <a:ext cx="1481310" cy="677108"/>
            </a:xfrm>
            <a:prstGeom prst="rect">
              <a:avLst/>
            </a:prstGeom>
            <a:noFill/>
          </p:spPr>
          <p:txBody>
            <a:bodyPr wrap="square" rtlCol="0">
              <a:spAutoFit/>
            </a:bodyPr>
            <a:lstStyle/>
            <a:p>
              <a:pPr algn="ctr"/>
              <a:r>
                <a:rPr lang="en-US" sz="1350" dirty="0"/>
                <a:t>Corrected Report</a:t>
              </a:r>
            </a:p>
          </p:txBody>
        </p:sp>
        <p:pic>
          <p:nvPicPr>
            <p:cNvPr id="60" name="Picture 59" descr="A black rectangle with blue lines&#10;&#10;Description automatically generated">
              <a:extLst>
                <a:ext uri="{FF2B5EF4-FFF2-40B4-BE49-F238E27FC236}">
                  <a16:creationId xmlns:a16="http://schemas.microsoft.com/office/drawing/2014/main" id="{5DAC095A-9634-4EA0-0F32-2F44952A7428}"/>
                </a:ext>
              </a:extLst>
            </p:cNvPr>
            <p:cNvPicPr>
              <a:picLocks noChangeAspect="1"/>
            </p:cNvPicPr>
            <p:nvPr/>
          </p:nvPicPr>
          <p:blipFill rotWithShape="1">
            <a:blip r:embed="rId3"/>
            <a:srcRect b="39120"/>
            <a:stretch/>
          </p:blipFill>
          <p:spPr>
            <a:xfrm>
              <a:off x="8470208" y="6099852"/>
              <a:ext cx="1623952" cy="735658"/>
            </a:xfrm>
            <a:prstGeom prst="rect">
              <a:avLst/>
            </a:prstGeom>
          </p:spPr>
        </p:pic>
      </p:grpSp>
      <p:sp>
        <p:nvSpPr>
          <p:cNvPr id="5" name="Rounded Rectangle 4">
            <a:extLst>
              <a:ext uri="{FF2B5EF4-FFF2-40B4-BE49-F238E27FC236}">
                <a16:creationId xmlns:a16="http://schemas.microsoft.com/office/drawing/2014/main" id="{A68772E2-6E78-8A26-E168-4E06843C1A1D}"/>
              </a:ext>
            </a:extLst>
          </p:cNvPr>
          <p:cNvSpPr/>
          <p:nvPr/>
        </p:nvSpPr>
        <p:spPr>
          <a:xfrm>
            <a:off x="3544383" y="1098169"/>
            <a:ext cx="4711936" cy="2385290"/>
          </a:xfrm>
          <a:prstGeom prst="roundRect">
            <a:avLst/>
          </a:prstGeom>
          <a:noFill/>
          <a:ln w="25400">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BDB5FEA4-046E-7A41-5054-DB74CB77A5D5}"/>
              </a:ext>
            </a:extLst>
          </p:cNvPr>
          <p:cNvSpPr txBox="1"/>
          <p:nvPr/>
        </p:nvSpPr>
        <p:spPr>
          <a:xfrm>
            <a:off x="5326117" y="1075397"/>
            <a:ext cx="1977399" cy="300082"/>
          </a:xfrm>
          <a:prstGeom prst="rect">
            <a:avLst/>
          </a:prstGeom>
          <a:noFill/>
        </p:spPr>
        <p:txBody>
          <a:bodyPr wrap="square" rtlCol="0">
            <a:spAutoFit/>
          </a:bodyPr>
          <a:lstStyle/>
          <a:p>
            <a:r>
              <a:rPr lang="en-US" sz="1350" dirty="0"/>
              <a:t>Fact-checking Model</a:t>
            </a:r>
          </a:p>
        </p:txBody>
      </p:sp>
      <p:grpSp>
        <p:nvGrpSpPr>
          <p:cNvPr id="22" name="Group 21">
            <a:extLst>
              <a:ext uri="{FF2B5EF4-FFF2-40B4-BE49-F238E27FC236}">
                <a16:creationId xmlns:a16="http://schemas.microsoft.com/office/drawing/2014/main" id="{559B3675-EB02-D9E9-FFDA-4B5BD8AA27F7}"/>
              </a:ext>
            </a:extLst>
          </p:cNvPr>
          <p:cNvGrpSpPr/>
          <p:nvPr/>
        </p:nvGrpSpPr>
        <p:grpSpPr>
          <a:xfrm>
            <a:off x="0" y="705040"/>
            <a:ext cx="8977744" cy="3688870"/>
            <a:chOff x="0" y="940053"/>
            <a:chExt cx="11970325" cy="4918493"/>
          </a:xfrm>
        </p:grpSpPr>
        <p:grpSp>
          <p:nvGrpSpPr>
            <p:cNvPr id="53" name="Group 52">
              <a:extLst>
                <a:ext uri="{FF2B5EF4-FFF2-40B4-BE49-F238E27FC236}">
                  <a16:creationId xmlns:a16="http://schemas.microsoft.com/office/drawing/2014/main" id="{82E82BB1-9C64-9776-0F26-7AAF4A8005BC}"/>
                </a:ext>
              </a:extLst>
            </p:cNvPr>
            <p:cNvGrpSpPr/>
            <p:nvPr/>
          </p:nvGrpSpPr>
          <p:grpSpPr>
            <a:xfrm>
              <a:off x="0" y="2116037"/>
              <a:ext cx="2281037" cy="3242050"/>
              <a:chOff x="0" y="1852801"/>
              <a:chExt cx="2281037" cy="3242050"/>
            </a:xfrm>
          </p:grpSpPr>
          <p:pic>
            <p:nvPicPr>
              <p:cNvPr id="4" name="Google Shape;426;p79">
                <a:extLst>
                  <a:ext uri="{FF2B5EF4-FFF2-40B4-BE49-F238E27FC236}">
                    <a16:creationId xmlns:a16="http://schemas.microsoft.com/office/drawing/2014/main" id="{CCA785F4-E1F0-2AC1-F888-EBB953471AA6}"/>
                  </a:ext>
                </a:extLst>
              </p:cNvPr>
              <p:cNvPicPr preferRelativeResize="0"/>
              <p:nvPr/>
            </p:nvPicPr>
            <p:blipFill rotWithShape="1">
              <a:blip r:embed="rId4">
                <a:alphaModFix/>
              </a:blip>
              <a:srcRect t="58311" r="82189"/>
              <a:stretch/>
            </p:blipFill>
            <p:spPr>
              <a:xfrm>
                <a:off x="616708" y="3667899"/>
                <a:ext cx="1377552" cy="1426952"/>
              </a:xfrm>
              <a:prstGeom prst="rect">
                <a:avLst/>
              </a:prstGeom>
              <a:noFill/>
              <a:ln>
                <a:noFill/>
              </a:ln>
            </p:spPr>
          </p:pic>
          <p:pic>
            <p:nvPicPr>
              <p:cNvPr id="17" name="Picture 16" descr="A black rectangle with blue lines&#10;&#10;Description automatically generated">
                <a:extLst>
                  <a:ext uri="{FF2B5EF4-FFF2-40B4-BE49-F238E27FC236}">
                    <a16:creationId xmlns:a16="http://schemas.microsoft.com/office/drawing/2014/main" id="{52367DE9-E1FD-AB02-8D02-D1C571805C07}"/>
                  </a:ext>
                </a:extLst>
              </p:cNvPr>
              <p:cNvPicPr>
                <a:picLocks noChangeAspect="1"/>
              </p:cNvPicPr>
              <p:nvPr/>
            </p:nvPicPr>
            <p:blipFill>
              <a:blip r:embed="rId3"/>
              <a:stretch>
                <a:fillRect/>
              </a:stretch>
            </p:blipFill>
            <p:spPr>
              <a:xfrm>
                <a:off x="0" y="1852801"/>
                <a:ext cx="2281037" cy="1697307"/>
              </a:xfrm>
              <a:prstGeom prst="rect">
                <a:avLst/>
              </a:prstGeom>
            </p:spPr>
          </p:pic>
        </p:grpSp>
        <p:sp>
          <p:nvSpPr>
            <p:cNvPr id="16" name="Rounded Rectangle 15">
              <a:extLst>
                <a:ext uri="{FF2B5EF4-FFF2-40B4-BE49-F238E27FC236}">
                  <a16:creationId xmlns:a16="http://schemas.microsoft.com/office/drawing/2014/main" id="{C655FFD1-44A1-5407-E9A4-E2CAEFA62B3F}"/>
                </a:ext>
              </a:extLst>
            </p:cNvPr>
            <p:cNvSpPr/>
            <p:nvPr/>
          </p:nvSpPr>
          <p:spPr>
            <a:xfrm>
              <a:off x="2660075" y="953999"/>
              <a:ext cx="9310250" cy="4904547"/>
            </a:xfrm>
            <a:prstGeom prst="roundRect">
              <a:avLst/>
            </a:prstGeom>
            <a:noFill/>
            <a:ln w="2540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TextBox 19">
              <a:extLst>
                <a:ext uri="{FF2B5EF4-FFF2-40B4-BE49-F238E27FC236}">
                  <a16:creationId xmlns:a16="http://schemas.microsoft.com/office/drawing/2014/main" id="{BBFA2415-4614-F94B-8B9B-C1659F34BF12}"/>
                </a:ext>
              </a:extLst>
            </p:cNvPr>
            <p:cNvSpPr txBox="1"/>
            <p:nvPr/>
          </p:nvSpPr>
          <p:spPr>
            <a:xfrm>
              <a:off x="7094042" y="940053"/>
              <a:ext cx="1901852" cy="677108"/>
            </a:xfrm>
            <a:prstGeom prst="rect">
              <a:avLst/>
            </a:prstGeom>
            <a:noFill/>
          </p:spPr>
          <p:txBody>
            <a:bodyPr wrap="square" rtlCol="0">
              <a:spAutoFit/>
            </a:bodyPr>
            <a:lstStyle/>
            <a:p>
              <a:r>
                <a:rPr lang="en-US" sz="1350" dirty="0"/>
                <a:t>Report Corrector</a:t>
              </a:r>
            </a:p>
          </p:txBody>
        </p:sp>
      </p:grpSp>
      <p:grpSp>
        <p:nvGrpSpPr>
          <p:cNvPr id="33" name="Group 32">
            <a:extLst>
              <a:ext uri="{FF2B5EF4-FFF2-40B4-BE49-F238E27FC236}">
                <a16:creationId xmlns:a16="http://schemas.microsoft.com/office/drawing/2014/main" id="{89ACC43F-E888-FD8E-841F-847D18D6793F}"/>
              </a:ext>
            </a:extLst>
          </p:cNvPr>
          <p:cNvGrpSpPr/>
          <p:nvPr/>
        </p:nvGrpSpPr>
        <p:grpSpPr>
          <a:xfrm>
            <a:off x="6956813" y="3613941"/>
            <a:ext cx="1151489" cy="1348965"/>
            <a:chOff x="9275751" y="4818588"/>
            <a:chExt cx="1535318" cy="1798620"/>
          </a:xfrm>
        </p:grpSpPr>
        <p:sp>
          <p:nvSpPr>
            <p:cNvPr id="28" name="Rounded Rectangle 27">
              <a:extLst>
                <a:ext uri="{FF2B5EF4-FFF2-40B4-BE49-F238E27FC236}">
                  <a16:creationId xmlns:a16="http://schemas.microsoft.com/office/drawing/2014/main" id="{83763FA7-581C-326F-6095-2BB00618BBC2}"/>
                </a:ext>
              </a:extLst>
            </p:cNvPr>
            <p:cNvSpPr/>
            <p:nvPr/>
          </p:nvSpPr>
          <p:spPr>
            <a:xfrm>
              <a:off x="9275751" y="4818588"/>
              <a:ext cx="1535318" cy="8803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350" dirty="0">
                  <a:solidFill>
                    <a:schemeClr val="tx1"/>
                  </a:solidFill>
                </a:rPr>
                <a:t>Remove Fake Sentences</a:t>
              </a:r>
            </a:p>
          </p:txBody>
        </p:sp>
        <p:cxnSp>
          <p:nvCxnSpPr>
            <p:cNvPr id="27" name="Straight Arrow Connector 26">
              <a:extLst>
                <a:ext uri="{FF2B5EF4-FFF2-40B4-BE49-F238E27FC236}">
                  <a16:creationId xmlns:a16="http://schemas.microsoft.com/office/drawing/2014/main" id="{5175BEEA-E53A-02FF-34B7-C179A093AC43}"/>
                </a:ext>
              </a:extLst>
            </p:cNvPr>
            <p:cNvCxnSpPr>
              <a:cxnSpLocks/>
            </p:cNvCxnSpPr>
            <p:nvPr/>
          </p:nvCxnSpPr>
          <p:spPr>
            <a:xfrm>
              <a:off x="10178549" y="5698956"/>
              <a:ext cx="0" cy="91825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5D249BE1-E753-8A56-841F-5E853018C03A}"/>
              </a:ext>
            </a:extLst>
          </p:cNvPr>
          <p:cNvSpPr txBox="1"/>
          <p:nvPr/>
        </p:nvSpPr>
        <p:spPr>
          <a:xfrm>
            <a:off x="7484925" y="2767945"/>
            <a:ext cx="871984" cy="461665"/>
          </a:xfrm>
          <a:prstGeom prst="rect">
            <a:avLst/>
          </a:prstGeom>
          <a:noFill/>
        </p:spPr>
        <p:txBody>
          <a:bodyPr wrap="square" rtlCol="0">
            <a:spAutoFit/>
          </a:bodyPr>
          <a:lstStyle/>
          <a:p>
            <a:r>
              <a:rPr lang="en-US" sz="1200" dirty="0"/>
              <a:t>Real/Fake</a:t>
            </a:r>
          </a:p>
        </p:txBody>
      </p:sp>
      <p:grpSp>
        <p:nvGrpSpPr>
          <p:cNvPr id="11" name="Group 10">
            <a:extLst>
              <a:ext uri="{FF2B5EF4-FFF2-40B4-BE49-F238E27FC236}">
                <a16:creationId xmlns:a16="http://schemas.microsoft.com/office/drawing/2014/main" id="{07E78689-38AB-4141-BE2E-7F3529A91AE8}"/>
              </a:ext>
            </a:extLst>
          </p:cNvPr>
          <p:cNvGrpSpPr/>
          <p:nvPr/>
        </p:nvGrpSpPr>
        <p:grpSpPr>
          <a:xfrm>
            <a:off x="4920534" y="1298765"/>
            <a:ext cx="1581935" cy="2080428"/>
            <a:chOff x="6560711" y="1731686"/>
            <a:chExt cx="2109247" cy="2773904"/>
          </a:xfrm>
        </p:grpSpPr>
        <p:grpSp>
          <p:nvGrpSpPr>
            <p:cNvPr id="56" name="Group 55">
              <a:extLst>
                <a:ext uri="{FF2B5EF4-FFF2-40B4-BE49-F238E27FC236}">
                  <a16:creationId xmlns:a16="http://schemas.microsoft.com/office/drawing/2014/main" id="{ADC69468-34B2-E00B-8F7A-569A4D456CA6}"/>
                </a:ext>
              </a:extLst>
            </p:cNvPr>
            <p:cNvGrpSpPr/>
            <p:nvPr/>
          </p:nvGrpSpPr>
          <p:grpSpPr>
            <a:xfrm>
              <a:off x="6560711" y="2101731"/>
              <a:ext cx="2109247" cy="2403859"/>
              <a:chOff x="6560711" y="1838495"/>
              <a:chExt cx="2109247" cy="2403859"/>
            </a:xfrm>
          </p:grpSpPr>
          <p:cxnSp>
            <p:nvCxnSpPr>
              <p:cNvPr id="31" name="Elbow Connector 30">
                <a:extLst>
                  <a:ext uri="{FF2B5EF4-FFF2-40B4-BE49-F238E27FC236}">
                    <a16:creationId xmlns:a16="http://schemas.microsoft.com/office/drawing/2014/main" id="{C21A5F21-8122-5D20-963F-FAC00D2071DD}"/>
                  </a:ext>
                </a:extLst>
              </p:cNvPr>
              <p:cNvCxnSpPr>
                <a:cxnSpLocks/>
              </p:cNvCxnSpPr>
              <p:nvPr/>
            </p:nvCxnSpPr>
            <p:spPr>
              <a:xfrm>
                <a:off x="6560711" y="2374916"/>
                <a:ext cx="1081557" cy="346507"/>
              </a:xfrm>
              <a:prstGeom prst="bentConnector3">
                <a:avLst>
                  <a:gd name="adj1" fmla="val 50000"/>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C18506D9-163F-41B1-EB64-7398412C151D}"/>
                  </a:ext>
                </a:extLst>
              </p:cNvPr>
              <p:cNvCxnSpPr>
                <a:cxnSpLocks/>
                <a:stCxn id="13" idx="3"/>
              </p:cNvCxnSpPr>
              <p:nvPr/>
            </p:nvCxnSpPr>
            <p:spPr>
              <a:xfrm flipV="1">
                <a:off x="6570716" y="3587337"/>
                <a:ext cx="1081557" cy="202414"/>
              </a:xfrm>
              <a:prstGeom prst="bentConnector3">
                <a:avLst>
                  <a:gd name="adj1" fmla="val 50000"/>
                </a:avLst>
              </a:prstGeom>
              <a:ln w="34925">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8F7494BF-8AC0-DF96-4F8E-4ABF7E2FE2E9}"/>
                  </a:ext>
                </a:extLst>
              </p:cNvPr>
              <p:cNvGrpSpPr/>
              <p:nvPr/>
            </p:nvGrpSpPr>
            <p:grpSpPr>
              <a:xfrm>
                <a:off x="7634793" y="1838495"/>
                <a:ext cx="1035165" cy="2403859"/>
                <a:chOff x="9057953" y="2316796"/>
                <a:chExt cx="1035165" cy="2403859"/>
              </a:xfrm>
            </p:grpSpPr>
            <p:sp>
              <p:nvSpPr>
                <p:cNvPr id="39" name="Rectangle 38">
                  <a:extLst>
                    <a:ext uri="{FF2B5EF4-FFF2-40B4-BE49-F238E27FC236}">
                      <a16:creationId xmlns:a16="http://schemas.microsoft.com/office/drawing/2014/main" id="{F6F5937C-57E5-2673-89BC-0D4E64E50F7E}"/>
                    </a:ext>
                  </a:extLst>
                </p:cNvPr>
                <p:cNvSpPr/>
                <p:nvPr/>
              </p:nvSpPr>
              <p:spPr>
                <a:xfrm>
                  <a:off x="9057953" y="2316796"/>
                  <a:ext cx="1018470" cy="240385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0" name="Straight Connector 39">
                  <a:extLst>
                    <a:ext uri="{FF2B5EF4-FFF2-40B4-BE49-F238E27FC236}">
                      <a16:creationId xmlns:a16="http://schemas.microsoft.com/office/drawing/2014/main" id="{D599BBAA-0163-A87F-6F8E-2A6B057801E9}"/>
                    </a:ext>
                  </a:extLst>
                </p:cNvPr>
                <p:cNvCxnSpPr/>
                <p:nvPr/>
              </p:nvCxnSpPr>
              <p:spPr>
                <a:xfrm>
                  <a:off x="9057953" y="2696271"/>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B1F9630-2B55-846F-C298-1C0401119353}"/>
                    </a:ext>
                  </a:extLst>
                </p:cNvPr>
                <p:cNvCxnSpPr/>
                <p:nvPr/>
              </p:nvCxnSpPr>
              <p:spPr>
                <a:xfrm>
                  <a:off x="9057953" y="2959882"/>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C92E6DE-D4BE-8E1C-3537-9A7B8F180886}"/>
                    </a:ext>
                  </a:extLst>
                </p:cNvPr>
                <p:cNvCxnSpPr/>
                <p:nvPr/>
              </p:nvCxnSpPr>
              <p:spPr>
                <a:xfrm>
                  <a:off x="9074648" y="3272920"/>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E2843B7-50F6-A53C-FA8E-C79D00CB23DE}"/>
                    </a:ext>
                  </a:extLst>
                </p:cNvPr>
                <p:cNvCxnSpPr/>
                <p:nvPr/>
              </p:nvCxnSpPr>
              <p:spPr>
                <a:xfrm>
                  <a:off x="9057953" y="3618909"/>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561135D-A441-3ECF-9599-BB2BF35EA695}"/>
                    </a:ext>
                  </a:extLst>
                </p:cNvPr>
                <p:cNvCxnSpPr/>
                <p:nvPr/>
              </p:nvCxnSpPr>
              <p:spPr>
                <a:xfrm>
                  <a:off x="9057953" y="3964898"/>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AE47BAF-A6B0-B4D7-CCCD-C19DC90DD648}"/>
                    </a:ext>
                  </a:extLst>
                </p:cNvPr>
                <p:cNvCxnSpPr/>
                <p:nvPr/>
              </p:nvCxnSpPr>
              <p:spPr>
                <a:xfrm>
                  <a:off x="9057953" y="4310888"/>
                  <a:ext cx="101847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sp>
          <p:nvSpPr>
            <p:cNvPr id="7" name="TextBox 6">
              <a:extLst>
                <a:ext uri="{FF2B5EF4-FFF2-40B4-BE49-F238E27FC236}">
                  <a16:creationId xmlns:a16="http://schemas.microsoft.com/office/drawing/2014/main" id="{D7DC8635-3F0B-50AD-02A3-E2F7EDD590C0}"/>
                </a:ext>
              </a:extLst>
            </p:cNvPr>
            <p:cNvSpPr txBox="1"/>
            <p:nvPr/>
          </p:nvSpPr>
          <p:spPr>
            <a:xfrm>
              <a:off x="7505355" y="1731686"/>
              <a:ext cx="914400" cy="677108"/>
            </a:xfrm>
            <a:prstGeom prst="rect">
              <a:avLst/>
            </a:prstGeom>
            <a:noFill/>
          </p:spPr>
          <p:txBody>
            <a:bodyPr wrap="square" rtlCol="0">
              <a:spAutoFit/>
            </a:bodyPr>
            <a:lstStyle/>
            <a:p>
              <a:r>
                <a:rPr lang="en-US" sz="1350" dirty="0"/>
                <a:t>1024 x1</a:t>
              </a:r>
            </a:p>
          </p:txBody>
        </p:sp>
      </p:grpSp>
      <p:grpSp>
        <p:nvGrpSpPr>
          <p:cNvPr id="18" name="Group 17">
            <a:extLst>
              <a:ext uri="{FF2B5EF4-FFF2-40B4-BE49-F238E27FC236}">
                <a16:creationId xmlns:a16="http://schemas.microsoft.com/office/drawing/2014/main" id="{831DC838-0099-BD74-647D-822E0F057916}"/>
              </a:ext>
            </a:extLst>
          </p:cNvPr>
          <p:cNvGrpSpPr/>
          <p:nvPr/>
        </p:nvGrpSpPr>
        <p:grpSpPr>
          <a:xfrm>
            <a:off x="3153912" y="1669122"/>
            <a:ext cx="2369716" cy="683976"/>
            <a:chOff x="4205216" y="2225496"/>
            <a:chExt cx="3159621" cy="911968"/>
          </a:xfrm>
        </p:grpSpPr>
        <p:grpSp>
          <p:nvGrpSpPr>
            <p:cNvPr id="61" name="Group 60">
              <a:extLst>
                <a:ext uri="{FF2B5EF4-FFF2-40B4-BE49-F238E27FC236}">
                  <a16:creationId xmlns:a16="http://schemas.microsoft.com/office/drawing/2014/main" id="{B38A65C8-C4CF-D0D4-4795-16906EC31321}"/>
                </a:ext>
              </a:extLst>
            </p:cNvPr>
            <p:cNvGrpSpPr/>
            <p:nvPr/>
          </p:nvGrpSpPr>
          <p:grpSpPr>
            <a:xfrm>
              <a:off x="4205216" y="2257096"/>
              <a:ext cx="2323383" cy="880368"/>
              <a:chOff x="5094342" y="2594438"/>
              <a:chExt cx="2323383" cy="880368"/>
            </a:xfrm>
          </p:grpSpPr>
          <p:cxnSp>
            <p:nvCxnSpPr>
              <p:cNvPr id="9" name="Straight Arrow Connector 8">
                <a:extLst>
                  <a:ext uri="{FF2B5EF4-FFF2-40B4-BE49-F238E27FC236}">
                    <a16:creationId xmlns:a16="http://schemas.microsoft.com/office/drawing/2014/main" id="{CCC48EB7-AD39-52D0-B413-904ACEBED71F}"/>
                  </a:ext>
                </a:extLst>
              </p:cNvPr>
              <p:cNvCxnSpPr>
                <a:cxnSpLocks/>
              </p:cNvCxnSpPr>
              <p:nvPr/>
            </p:nvCxnSpPr>
            <p:spPr>
              <a:xfrm>
                <a:off x="5094342" y="3069448"/>
                <a:ext cx="820177" cy="971"/>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2ADA8D69-04DA-7855-E6C5-B14B1BE5C343}"/>
                  </a:ext>
                </a:extLst>
              </p:cNvPr>
              <p:cNvSpPr/>
              <p:nvPr/>
            </p:nvSpPr>
            <p:spPr>
              <a:xfrm>
                <a:off x="5882407" y="2594438"/>
                <a:ext cx="1535318" cy="8803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350" dirty="0">
                    <a:solidFill>
                      <a:schemeClr val="tx1"/>
                    </a:solidFill>
                  </a:rPr>
                  <a:t>CLIP Encoder</a:t>
                </a:r>
              </a:p>
            </p:txBody>
          </p:sp>
        </p:grpSp>
        <p:sp>
          <p:nvSpPr>
            <p:cNvPr id="12" name="TextBox 11">
              <a:extLst>
                <a:ext uri="{FF2B5EF4-FFF2-40B4-BE49-F238E27FC236}">
                  <a16:creationId xmlns:a16="http://schemas.microsoft.com/office/drawing/2014/main" id="{783A2E13-D464-6877-C613-B7D69F8166CC}"/>
                </a:ext>
              </a:extLst>
            </p:cNvPr>
            <p:cNvSpPr txBox="1"/>
            <p:nvPr/>
          </p:nvSpPr>
          <p:spPr>
            <a:xfrm>
              <a:off x="6450437" y="2225496"/>
              <a:ext cx="914400" cy="400109"/>
            </a:xfrm>
            <a:prstGeom prst="rect">
              <a:avLst/>
            </a:prstGeom>
            <a:noFill/>
          </p:spPr>
          <p:txBody>
            <a:bodyPr wrap="square" rtlCol="0">
              <a:spAutoFit/>
            </a:bodyPr>
            <a:lstStyle/>
            <a:p>
              <a:r>
                <a:rPr lang="en-US" sz="1350" dirty="0"/>
                <a:t>512x1</a:t>
              </a:r>
            </a:p>
          </p:txBody>
        </p:sp>
      </p:grpSp>
      <p:grpSp>
        <p:nvGrpSpPr>
          <p:cNvPr id="24" name="Group 23">
            <a:extLst>
              <a:ext uri="{FF2B5EF4-FFF2-40B4-BE49-F238E27FC236}">
                <a16:creationId xmlns:a16="http://schemas.microsoft.com/office/drawing/2014/main" id="{A02FA852-E4EC-44CF-E36E-C2EC1EE4A781}"/>
              </a:ext>
            </a:extLst>
          </p:cNvPr>
          <p:cNvGrpSpPr/>
          <p:nvPr/>
        </p:nvGrpSpPr>
        <p:grpSpPr>
          <a:xfrm>
            <a:off x="1527464" y="2434817"/>
            <a:ext cx="4020248" cy="1048642"/>
            <a:chOff x="2036618" y="3246422"/>
            <a:chExt cx="5360331" cy="1398189"/>
          </a:xfrm>
        </p:grpSpPr>
        <p:grpSp>
          <p:nvGrpSpPr>
            <p:cNvPr id="26" name="Group 25">
              <a:extLst>
                <a:ext uri="{FF2B5EF4-FFF2-40B4-BE49-F238E27FC236}">
                  <a16:creationId xmlns:a16="http://schemas.microsoft.com/office/drawing/2014/main" id="{ABFCEBE4-EC42-0CD7-5A5A-66589795027B}"/>
                </a:ext>
              </a:extLst>
            </p:cNvPr>
            <p:cNvGrpSpPr/>
            <p:nvPr/>
          </p:nvGrpSpPr>
          <p:grpSpPr>
            <a:xfrm>
              <a:off x="2036618" y="3338178"/>
              <a:ext cx="4524093" cy="1306433"/>
              <a:chOff x="2036618" y="3338178"/>
              <a:chExt cx="4524093" cy="1306433"/>
            </a:xfrm>
          </p:grpSpPr>
          <p:sp>
            <p:nvSpPr>
              <p:cNvPr id="13" name="Rounded Rectangle 12">
                <a:extLst>
                  <a:ext uri="{FF2B5EF4-FFF2-40B4-BE49-F238E27FC236}">
                    <a16:creationId xmlns:a16="http://schemas.microsoft.com/office/drawing/2014/main" id="{8CDA5E4E-E7A6-50D3-32B7-A3A326BF8AFB}"/>
                  </a:ext>
                </a:extLst>
              </p:cNvPr>
              <p:cNvSpPr/>
              <p:nvPr/>
            </p:nvSpPr>
            <p:spPr>
              <a:xfrm>
                <a:off x="5025393" y="3338178"/>
                <a:ext cx="1535318" cy="78690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CLIP Encoder</a:t>
                </a:r>
              </a:p>
            </p:txBody>
          </p:sp>
          <p:cxnSp>
            <p:nvCxnSpPr>
              <p:cNvPr id="19" name="Elbow Connector 18">
                <a:extLst>
                  <a:ext uri="{FF2B5EF4-FFF2-40B4-BE49-F238E27FC236}">
                    <a16:creationId xmlns:a16="http://schemas.microsoft.com/office/drawing/2014/main" id="{E12729B7-CB9B-DFBD-5659-59FE21EE7849}"/>
                  </a:ext>
                </a:extLst>
              </p:cNvPr>
              <p:cNvCxnSpPr>
                <a:endCxn id="13" idx="1"/>
              </p:cNvCxnSpPr>
              <p:nvPr/>
            </p:nvCxnSpPr>
            <p:spPr>
              <a:xfrm flipV="1">
                <a:off x="2036618" y="3731631"/>
                <a:ext cx="2988775" cy="912980"/>
              </a:xfrm>
              <a:prstGeom prst="bentConnector3">
                <a:avLst/>
              </a:prstGeom>
              <a:ln w="31750">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95559CE6-708D-9B7D-16FD-A2C74F0945E1}"/>
                </a:ext>
              </a:extLst>
            </p:cNvPr>
            <p:cNvSpPr txBox="1"/>
            <p:nvPr/>
          </p:nvSpPr>
          <p:spPr>
            <a:xfrm>
              <a:off x="6482549" y="3246422"/>
              <a:ext cx="914400" cy="400109"/>
            </a:xfrm>
            <a:prstGeom prst="rect">
              <a:avLst/>
            </a:prstGeom>
            <a:noFill/>
          </p:spPr>
          <p:txBody>
            <a:bodyPr wrap="square" rtlCol="0">
              <a:spAutoFit/>
            </a:bodyPr>
            <a:lstStyle/>
            <a:p>
              <a:r>
                <a:rPr lang="en-US" sz="1350" dirty="0"/>
                <a:t>512x1</a:t>
              </a:r>
            </a:p>
          </p:txBody>
        </p:sp>
      </p:grpSp>
      <p:sp>
        <p:nvSpPr>
          <p:cNvPr id="29" name="TextBox 28">
            <a:extLst>
              <a:ext uri="{FF2B5EF4-FFF2-40B4-BE49-F238E27FC236}">
                <a16:creationId xmlns:a16="http://schemas.microsoft.com/office/drawing/2014/main" id="{70140A81-CF53-862B-8B3C-BAB3D639634D}"/>
              </a:ext>
            </a:extLst>
          </p:cNvPr>
          <p:cNvSpPr txBox="1"/>
          <p:nvPr/>
        </p:nvSpPr>
        <p:spPr>
          <a:xfrm>
            <a:off x="114077" y="1265857"/>
            <a:ext cx="1596701" cy="507831"/>
          </a:xfrm>
          <a:prstGeom prst="rect">
            <a:avLst/>
          </a:prstGeom>
          <a:noFill/>
        </p:spPr>
        <p:txBody>
          <a:bodyPr wrap="square" rtlCol="0">
            <a:spAutoFit/>
          </a:bodyPr>
          <a:lstStyle/>
          <a:p>
            <a:r>
              <a:rPr lang="en-US" sz="1350" dirty="0"/>
              <a:t>AI-generated report</a:t>
            </a:r>
          </a:p>
        </p:txBody>
      </p:sp>
      <p:sp>
        <p:nvSpPr>
          <p:cNvPr id="30" name="TextBox 29">
            <a:extLst>
              <a:ext uri="{FF2B5EF4-FFF2-40B4-BE49-F238E27FC236}">
                <a16:creationId xmlns:a16="http://schemas.microsoft.com/office/drawing/2014/main" id="{1D98EEAF-6A35-3357-5413-F238F5B4E059}"/>
              </a:ext>
            </a:extLst>
          </p:cNvPr>
          <p:cNvSpPr txBox="1"/>
          <p:nvPr/>
        </p:nvSpPr>
        <p:spPr>
          <a:xfrm>
            <a:off x="512177" y="4093874"/>
            <a:ext cx="1596701" cy="300082"/>
          </a:xfrm>
          <a:prstGeom prst="rect">
            <a:avLst/>
          </a:prstGeom>
          <a:noFill/>
        </p:spPr>
        <p:txBody>
          <a:bodyPr wrap="square" rtlCol="0">
            <a:spAutoFit/>
          </a:bodyPr>
          <a:lstStyle/>
          <a:p>
            <a:r>
              <a:rPr lang="en-US" sz="1350" dirty="0"/>
              <a:t>Given Image</a:t>
            </a:r>
          </a:p>
        </p:txBody>
      </p:sp>
    </p:spTree>
    <p:extLst>
      <p:ext uri="{BB962C8B-B14F-4D97-AF65-F5344CB8AC3E}">
        <p14:creationId xmlns:p14="http://schemas.microsoft.com/office/powerpoint/2010/main" val="3566292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2CA4-E1E5-76DB-D803-3A80BC9229B5}"/>
              </a:ext>
            </a:extLst>
          </p:cNvPr>
          <p:cNvSpPr>
            <a:spLocks noGrp="1"/>
          </p:cNvSpPr>
          <p:nvPr>
            <p:ph type="title"/>
          </p:nvPr>
        </p:nvSpPr>
        <p:spPr>
          <a:xfrm>
            <a:off x="442732" y="49395"/>
            <a:ext cx="7531598" cy="459609"/>
          </a:xfrm>
          <a:prstGeom prst="rect">
            <a:avLst/>
          </a:prstGeom>
        </p:spPr>
        <p:txBody>
          <a:bodyPr>
            <a:normAutofit fontScale="90000"/>
          </a:bodyPr>
          <a:lstStyle/>
          <a:p>
            <a:r>
              <a:rPr lang="en-US" dirty="0">
                <a:solidFill>
                  <a:schemeClr val="bg1"/>
                </a:solidFill>
              </a:rPr>
              <a:t>CXR1678 – Missed finding</a:t>
            </a:r>
          </a:p>
        </p:txBody>
      </p:sp>
      <p:sp>
        <p:nvSpPr>
          <p:cNvPr id="3" name="Slide Number Placeholder 2">
            <a:extLst>
              <a:ext uri="{FF2B5EF4-FFF2-40B4-BE49-F238E27FC236}">
                <a16:creationId xmlns:a16="http://schemas.microsoft.com/office/drawing/2014/main" id="{B93600F6-F5A5-4CED-A1F4-DEAFD9F4CBE6}"/>
              </a:ext>
            </a:extLst>
          </p:cNvPr>
          <p:cNvSpPr>
            <a:spLocks noGrp="1"/>
          </p:cNvSpPr>
          <p:nvPr>
            <p:ph type="sldNum" sz="quarter" idx="4"/>
          </p:nvPr>
        </p:nvSpPr>
        <p:spPr/>
        <p:txBody>
          <a:bodyPr/>
          <a:lstStyle/>
          <a:p>
            <a:fld id="{36D4B9BC-CF66-C04D-9B17-52A174BA7C3B}" type="slidenum">
              <a:rPr lang="en-US" smtClean="0"/>
              <a:pPr/>
              <a:t>35</a:t>
            </a:fld>
            <a:endParaRPr lang="en-US" dirty="0"/>
          </a:p>
        </p:txBody>
      </p:sp>
      <p:pic>
        <p:nvPicPr>
          <p:cNvPr id="8" name="Picture 7" descr="A x-ray of a chest&#10;&#10;Description automatically generated with medium confidence">
            <a:extLst>
              <a:ext uri="{FF2B5EF4-FFF2-40B4-BE49-F238E27FC236}">
                <a16:creationId xmlns:a16="http://schemas.microsoft.com/office/drawing/2014/main" id="{5DBA23AA-B7CD-331F-6558-93DAF58C4B18}"/>
              </a:ext>
            </a:extLst>
          </p:cNvPr>
          <p:cNvPicPr>
            <a:picLocks noChangeAspect="1"/>
          </p:cNvPicPr>
          <p:nvPr/>
        </p:nvPicPr>
        <p:blipFill>
          <a:blip r:embed="rId3"/>
          <a:stretch>
            <a:fillRect/>
          </a:stretch>
        </p:blipFill>
        <p:spPr>
          <a:xfrm>
            <a:off x="0" y="585375"/>
            <a:ext cx="2562959" cy="2275793"/>
          </a:xfrm>
          <a:prstGeom prst="rect">
            <a:avLst/>
          </a:prstGeom>
        </p:spPr>
      </p:pic>
      <p:pic>
        <p:nvPicPr>
          <p:cNvPr id="10" name="Picture 9" descr="A x-ray of a person's chest&#10;&#10;Description automatically generated with medium confidence">
            <a:extLst>
              <a:ext uri="{FF2B5EF4-FFF2-40B4-BE49-F238E27FC236}">
                <a16:creationId xmlns:a16="http://schemas.microsoft.com/office/drawing/2014/main" id="{AB6A758B-E6E6-649F-703A-FD5F6ACD4A4F}"/>
              </a:ext>
            </a:extLst>
          </p:cNvPr>
          <p:cNvPicPr>
            <a:picLocks noChangeAspect="1"/>
          </p:cNvPicPr>
          <p:nvPr/>
        </p:nvPicPr>
        <p:blipFill>
          <a:blip r:embed="rId4"/>
          <a:stretch>
            <a:fillRect/>
          </a:stretch>
        </p:blipFill>
        <p:spPr>
          <a:xfrm>
            <a:off x="0" y="2802835"/>
            <a:ext cx="2562959" cy="2188058"/>
          </a:xfrm>
          <a:prstGeom prst="rect">
            <a:avLst/>
          </a:prstGeom>
        </p:spPr>
      </p:pic>
      <p:sp>
        <p:nvSpPr>
          <p:cNvPr id="12" name="TextBox 11">
            <a:extLst>
              <a:ext uri="{FF2B5EF4-FFF2-40B4-BE49-F238E27FC236}">
                <a16:creationId xmlns:a16="http://schemas.microsoft.com/office/drawing/2014/main" id="{95CB7432-2CF5-0450-A1E2-A0D177C1F737}"/>
              </a:ext>
            </a:extLst>
          </p:cNvPr>
          <p:cNvSpPr txBox="1"/>
          <p:nvPr/>
        </p:nvSpPr>
        <p:spPr>
          <a:xfrm>
            <a:off x="2708588" y="908268"/>
            <a:ext cx="6187110" cy="1338828"/>
          </a:xfrm>
          <a:prstGeom prst="rect">
            <a:avLst/>
          </a:prstGeom>
          <a:noFill/>
          <a:ln>
            <a:solidFill>
              <a:schemeClr val="accent1"/>
            </a:solidFill>
          </a:ln>
        </p:spPr>
        <p:txBody>
          <a:bodyPr wrap="square">
            <a:spAutoFit/>
          </a:bodyPr>
          <a:lstStyle/>
          <a:p>
            <a:r>
              <a:rPr lang="en-US" sz="1350" dirty="0"/>
              <a:t>The heart is normal in size. </a:t>
            </a:r>
            <a:r>
              <a:rPr lang="en-US" sz="1350" dirty="0">
                <a:highlight>
                  <a:srgbClr val="FFFF00"/>
                </a:highlight>
              </a:rPr>
              <a:t>Right chest tube tip is again seen at the </a:t>
            </a:r>
            <a:r>
              <a:rPr lang="en-US" sz="1350" dirty="0" err="1">
                <a:highlight>
                  <a:srgbClr val="FFFF00"/>
                </a:highlight>
              </a:rPr>
              <a:t>cavoatrial</a:t>
            </a:r>
            <a:r>
              <a:rPr lang="en-US" sz="1350" dirty="0">
                <a:highlight>
                  <a:srgbClr val="FFFF00"/>
                </a:highlight>
              </a:rPr>
              <a:t> junction</a:t>
            </a:r>
            <a:r>
              <a:rPr lang="en-US" sz="1350" dirty="0"/>
              <a:t>. There is no pneumothorax. There is again elevation of right hemidiaphragm with right-sided pleural effusion. Vague opacities are noted in the right upper lobe, </a:t>
            </a:r>
            <a:r>
              <a:rPr lang="en-US" sz="1350" dirty="0" err="1"/>
              <a:t>xxxx</a:t>
            </a:r>
            <a:r>
              <a:rPr lang="en-US" sz="1350" dirty="0"/>
              <a:t> from prior study. These may be related to overlying rib lesions versus true pulmonary nodules. The left lung appears grossly clear. Drainage catheter seen overlying the right upper quadrant.</a:t>
            </a:r>
          </a:p>
        </p:txBody>
      </p:sp>
      <p:sp>
        <p:nvSpPr>
          <p:cNvPr id="14" name="TextBox 13">
            <a:extLst>
              <a:ext uri="{FF2B5EF4-FFF2-40B4-BE49-F238E27FC236}">
                <a16:creationId xmlns:a16="http://schemas.microsoft.com/office/drawing/2014/main" id="{4C1196D5-40AB-C685-666B-1C4C83AF2E9E}"/>
              </a:ext>
            </a:extLst>
          </p:cNvPr>
          <p:cNvSpPr txBox="1"/>
          <p:nvPr/>
        </p:nvSpPr>
        <p:spPr>
          <a:xfrm>
            <a:off x="2708588" y="2639710"/>
            <a:ext cx="6098995" cy="1754326"/>
          </a:xfrm>
          <a:prstGeom prst="rect">
            <a:avLst/>
          </a:prstGeom>
          <a:noFill/>
          <a:ln>
            <a:solidFill>
              <a:schemeClr val="accent1"/>
            </a:solidFill>
          </a:ln>
        </p:spPr>
        <p:txBody>
          <a:bodyPr wrap="square">
            <a:spAutoFit/>
          </a:bodyPr>
          <a:lstStyle/>
          <a:p>
            <a:r>
              <a:rPr lang="en-US" sz="1350" dirty="0"/>
              <a:t>The heart is normal in size.</a:t>
            </a:r>
          </a:p>
          <a:p>
            <a:r>
              <a:rPr lang="en-US" sz="1350" dirty="0"/>
              <a:t>There is no pneumothorax.</a:t>
            </a:r>
          </a:p>
          <a:p>
            <a:r>
              <a:rPr lang="en-US" sz="1350" dirty="0"/>
              <a:t>There is again elevation of right hemidiaphragm with right-sided pleural effusion.</a:t>
            </a:r>
          </a:p>
          <a:p>
            <a:r>
              <a:rPr lang="en-US" sz="1350" dirty="0"/>
              <a:t>Vague opacities are noted in the right upper lobe, </a:t>
            </a:r>
            <a:r>
              <a:rPr lang="en-US" sz="1350" dirty="0" err="1"/>
              <a:t>xxxx</a:t>
            </a:r>
            <a:r>
              <a:rPr lang="en-US" sz="1350" dirty="0"/>
              <a:t> from prior study.</a:t>
            </a:r>
          </a:p>
          <a:p>
            <a:r>
              <a:rPr lang="en-US" sz="1350" dirty="0"/>
              <a:t>These may be related to overlying rib lesions versus true pulmonary nodules.</a:t>
            </a:r>
          </a:p>
          <a:p>
            <a:r>
              <a:rPr lang="en-US" sz="1350" dirty="0"/>
              <a:t>The left lung appears grossly clear.</a:t>
            </a:r>
          </a:p>
          <a:p>
            <a:r>
              <a:rPr lang="en-US" sz="1350" dirty="0"/>
              <a:t>Drainage catheter seen overlying the right upper quadrant.</a:t>
            </a:r>
          </a:p>
        </p:txBody>
      </p:sp>
      <p:sp>
        <p:nvSpPr>
          <p:cNvPr id="17" name="TextBox 16">
            <a:extLst>
              <a:ext uri="{FF2B5EF4-FFF2-40B4-BE49-F238E27FC236}">
                <a16:creationId xmlns:a16="http://schemas.microsoft.com/office/drawing/2014/main" id="{2A1AE552-F88C-1D46-7DFB-8AC65C4DED13}"/>
              </a:ext>
            </a:extLst>
          </p:cNvPr>
          <p:cNvSpPr txBox="1"/>
          <p:nvPr/>
        </p:nvSpPr>
        <p:spPr>
          <a:xfrm>
            <a:off x="4591879" y="581032"/>
            <a:ext cx="1991251" cy="415498"/>
          </a:xfrm>
          <a:prstGeom prst="rect">
            <a:avLst/>
          </a:prstGeom>
          <a:noFill/>
        </p:spPr>
        <p:txBody>
          <a:bodyPr wrap="none" rtlCol="0">
            <a:spAutoFit/>
          </a:bodyPr>
          <a:lstStyle/>
          <a:p>
            <a:r>
              <a:rPr lang="en-US" sz="2100" dirty="0"/>
              <a:t>Original Report</a:t>
            </a:r>
          </a:p>
        </p:txBody>
      </p:sp>
      <p:sp>
        <p:nvSpPr>
          <p:cNvPr id="18" name="TextBox 17">
            <a:extLst>
              <a:ext uri="{FF2B5EF4-FFF2-40B4-BE49-F238E27FC236}">
                <a16:creationId xmlns:a16="http://schemas.microsoft.com/office/drawing/2014/main" id="{1295B057-3F42-76EF-26FD-D04B344BB72D}"/>
              </a:ext>
            </a:extLst>
          </p:cNvPr>
          <p:cNvSpPr txBox="1"/>
          <p:nvPr/>
        </p:nvSpPr>
        <p:spPr>
          <a:xfrm>
            <a:off x="4591878" y="2235653"/>
            <a:ext cx="2662908" cy="415498"/>
          </a:xfrm>
          <a:prstGeom prst="rect">
            <a:avLst/>
          </a:prstGeom>
          <a:noFill/>
        </p:spPr>
        <p:txBody>
          <a:bodyPr wrap="none" rtlCol="0">
            <a:spAutoFit/>
          </a:bodyPr>
          <a:lstStyle/>
          <a:p>
            <a:r>
              <a:rPr lang="en-US" sz="2100" dirty="0"/>
              <a:t>Missing finding Case</a:t>
            </a:r>
          </a:p>
        </p:txBody>
      </p:sp>
      <p:sp>
        <p:nvSpPr>
          <p:cNvPr id="4" name="TextBox 3">
            <a:extLst>
              <a:ext uri="{FF2B5EF4-FFF2-40B4-BE49-F238E27FC236}">
                <a16:creationId xmlns:a16="http://schemas.microsoft.com/office/drawing/2014/main" id="{A928B867-EAAB-AE6A-EDEB-A46CD1C78C41}"/>
              </a:ext>
            </a:extLst>
          </p:cNvPr>
          <p:cNvSpPr txBox="1"/>
          <p:nvPr/>
        </p:nvSpPr>
        <p:spPr>
          <a:xfrm>
            <a:off x="3722824" y="4363798"/>
            <a:ext cx="3810797" cy="646331"/>
          </a:xfrm>
          <a:prstGeom prst="rect">
            <a:avLst/>
          </a:prstGeom>
          <a:noFill/>
        </p:spPr>
        <p:txBody>
          <a:bodyPr wrap="square" rtlCol="0">
            <a:spAutoFit/>
          </a:bodyPr>
          <a:lstStyle/>
          <a:p>
            <a:r>
              <a:rPr lang="en-US" dirty="0"/>
              <a:t>Finding missed: “chest tube position”</a:t>
            </a:r>
          </a:p>
        </p:txBody>
      </p:sp>
    </p:spTree>
    <p:extLst>
      <p:ext uri="{BB962C8B-B14F-4D97-AF65-F5344CB8AC3E}">
        <p14:creationId xmlns:p14="http://schemas.microsoft.com/office/powerpoint/2010/main" val="2627552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2CA4-E1E5-76DB-D803-3A80BC9229B5}"/>
              </a:ext>
            </a:extLst>
          </p:cNvPr>
          <p:cNvSpPr>
            <a:spLocks noGrp="1"/>
          </p:cNvSpPr>
          <p:nvPr>
            <p:ph type="title"/>
          </p:nvPr>
        </p:nvSpPr>
        <p:spPr>
          <a:xfrm>
            <a:off x="442731" y="49395"/>
            <a:ext cx="8452967" cy="727846"/>
          </a:xfrm>
          <a:prstGeom prst="rect">
            <a:avLst/>
          </a:prstGeom>
        </p:spPr>
        <p:txBody>
          <a:bodyPr>
            <a:noAutofit/>
          </a:bodyPr>
          <a:lstStyle/>
          <a:p>
            <a:r>
              <a:rPr lang="en-US" sz="2800" dirty="0">
                <a:solidFill>
                  <a:schemeClr val="bg1"/>
                </a:solidFill>
              </a:rPr>
              <a:t>CXR1678 – Incorrect Finding – Irrelevant finding</a:t>
            </a:r>
          </a:p>
        </p:txBody>
      </p:sp>
      <p:sp>
        <p:nvSpPr>
          <p:cNvPr id="3" name="Slide Number Placeholder 2">
            <a:extLst>
              <a:ext uri="{FF2B5EF4-FFF2-40B4-BE49-F238E27FC236}">
                <a16:creationId xmlns:a16="http://schemas.microsoft.com/office/drawing/2014/main" id="{B93600F6-F5A5-4CED-A1F4-DEAFD9F4CBE6}"/>
              </a:ext>
            </a:extLst>
          </p:cNvPr>
          <p:cNvSpPr>
            <a:spLocks noGrp="1"/>
          </p:cNvSpPr>
          <p:nvPr>
            <p:ph type="sldNum" sz="quarter" idx="4"/>
          </p:nvPr>
        </p:nvSpPr>
        <p:spPr/>
        <p:txBody>
          <a:bodyPr/>
          <a:lstStyle/>
          <a:p>
            <a:fld id="{36D4B9BC-CF66-C04D-9B17-52A174BA7C3B}" type="slidenum">
              <a:rPr lang="en-US" smtClean="0"/>
              <a:pPr/>
              <a:t>36</a:t>
            </a:fld>
            <a:endParaRPr lang="en-US" dirty="0"/>
          </a:p>
        </p:txBody>
      </p:sp>
      <p:pic>
        <p:nvPicPr>
          <p:cNvPr id="8" name="Picture 7" descr="A x-ray of a chest&#10;&#10;Description automatically generated with medium confidence">
            <a:extLst>
              <a:ext uri="{FF2B5EF4-FFF2-40B4-BE49-F238E27FC236}">
                <a16:creationId xmlns:a16="http://schemas.microsoft.com/office/drawing/2014/main" id="{5DBA23AA-B7CD-331F-6558-93DAF58C4B18}"/>
              </a:ext>
            </a:extLst>
          </p:cNvPr>
          <p:cNvPicPr>
            <a:picLocks noChangeAspect="1"/>
          </p:cNvPicPr>
          <p:nvPr/>
        </p:nvPicPr>
        <p:blipFill>
          <a:blip r:embed="rId3"/>
          <a:stretch>
            <a:fillRect/>
          </a:stretch>
        </p:blipFill>
        <p:spPr>
          <a:xfrm>
            <a:off x="0" y="585375"/>
            <a:ext cx="2562959" cy="2275793"/>
          </a:xfrm>
          <a:prstGeom prst="rect">
            <a:avLst/>
          </a:prstGeom>
        </p:spPr>
      </p:pic>
      <p:pic>
        <p:nvPicPr>
          <p:cNvPr id="10" name="Picture 9" descr="A x-ray of a person's chest&#10;&#10;Description automatically generated with medium confidence">
            <a:extLst>
              <a:ext uri="{FF2B5EF4-FFF2-40B4-BE49-F238E27FC236}">
                <a16:creationId xmlns:a16="http://schemas.microsoft.com/office/drawing/2014/main" id="{AB6A758B-E6E6-649F-703A-FD5F6ACD4A4F}"/>
              </a:ext>
            </a:extLst>
          </p:cNvPr>
          <p:cNvPicPr>
            <a:picLocks noChangeAspect="1"/>
          </p:cNvPicPr>
          <p:nvPr/>
        </p:nvPicPr>
        <p:blipFill>
          <a:blip r:embed="rId4"/>
          <a:stretch>
            <a:fillRect/>
          </a:stretch>
        </p:blipFill>
        <p:spPr>
          <a:xfrm>
            <a:off x="0" y="2802835"/>
            <a:ext cx="2562959" cy="2188058"/>
          </a:xfrm>
          <a:prstGeom prst="rect">
            <a:avLst/>
          </a:prstGeom>
        </p:spPr>
      </p:pic>
      <p:sp>
        <p:nvSpPr>
          <p:cNvPr id="12" name="TextBox 11">
            <a:extLst>
              <a:ext uri="{FF2B5EF4-FFF2-40B4-BE49-F238E27FC236}">
                <a16:creationId xmlns:a16="http://schemas.microsoft.com/office/drawing/2014/main" id="{95CB7432-2CF5-0450-A1E2-A0D177C1F737}"/>
              </a:ext>
            </a:extLst>
          </p:cNvPr>
          <p:cNvSpPr txBox="1"/>
          <p:nvPr/>
        </p:nvSpPr>
        <p:spPr>
          <a:xfrm>
            <a:off x="2708588" y="908268"/>
            <a:ext cx="6187110" cy="1338828"/>
          </a:xfrm>
          <a:prstGeom prst="rect">
            <a:avLst/>
          </a:prstGeom>
          <a:noFill/>
          <a:ln>
            <a:solidFill>
              <a:schemeClr val="accent1"/>
            </a:solidFill>
          </a:ln>
        </p:spPr>
        <p:txBody>
          <a:bodyPr wrap="square">
            <a:spAutoFit/>
          </a:bodyPr>
          <a:lstStyle/>
          <a:p>
            <a:r>
              <a:rPr lang="en-US" sz="1350" dirty="0"/>
              <a:t>The heart is normal in size. Right chest </a:t>
            </a:r>
            <a:r>
              <a:rPr lang="en-US" sz="1350" dirty="0" err="1"/>
              <a:t>xxxx</a:t>
            </a:r>
            <a:r>
              <a:rPr lang="en-US" sz="1350" dirty="0"/>
              <a:t> tip is again seen at the </a:t>
            </a:r>
            <a:r>
              <a:rPr lang="en-US" sz="1350" dirty="0" err="1"/>
              <a:t>cavoatrial</a:t>
            </a:r>
            <a:r>
              <a:rPr lang="en-US" sz="1350" dirty="0"/>
              <a:t> junction. There is no pneumothorax. There is again elevation of right hemidiaphragm with right-sided pleural effusion. Vague opacities are noted in the right upper lobe, </a:t>
            </a:r>
            <a:r>
              <a:rPr lang="en-US" sz="1350" dirty="0" err="1"/>
              <a:t>xxxx</a:t>
            </a:r>
            <a:r>
              <a:rPr lang="en-US" sz="1350" dirty="0"/>
              <a:t> from prior study. These may be related to overlying rib lesions versus true pulmonary nodules. The left lung appears grossly clear. Drainage catheter seen overlying the right upper quadrant.</a:t>
            </a:r>
          </a:p>
        </p:txBody>
      </p:sp>
      <p:sp>
        <p:nvSpPr>
          <p:cNvPr id="14" name="TextBox 13">
            <a:extLst>
              <a:ext uri="{FF2B5EF4-FFF2-40B4-BE49-F238E27FC236}">
                <a16:creationId xmlns:a16="http://schemas.microsoft.com/office/drawing/2014/main" id="{4C1196D5-40AB-C685-666B-1C4C83AF2E9E}"/>
              </a:ext>
            </a:extLst>
          </p:cNvPr>
          <p:cNvSpPr txBox="1"/>
          <p:nvPr/>
        </p:nvSpPr>
        <p:spPr>
          <a:xfrm>
            <a:off x="2708588" y="2566997"/>
            <a:ext cx="6098995" cy="2377574"/>
          </a:xfrm>
          <a:prstGeom prst="rect">
            <a:avLst/>
          </a:prstGeom>
          <a:noFill/>
          <a:ln>
            <a:solidFill>
              <a:schemeClr val="accent1"/>
            </a:solidFill>
          </a:ln>
        </p:spPr>
        <p:txBody>
          <a:bodyPr wrap="square">
            <a:spAutoFit/>
          </a:bodyPr>
          <a:lstStyle/>
          <a:p>
            <a:r>
              <a:rPr lang="en-US" sz="1350" dirty="0"/>
              <a:t>The heart is normal in size.</a:t>
            </a:r>
          </a:p>
          <a:p>
            <a:r>
              <a:rPr lang="en-US" sz="1350" dirty="0"/>
              <a:t>Right chest </a:t>
            </a:r>
            <a:r>
              <a:rPr lang="en-US" sz="1350" dirty="0" err="1"/>
              <a:t>xxxx</a:t>
            </a:r>
            <a:r>
              <a:rPr lang="en-US" sz="1350" dirty="0"/>
              <a:t> tip is again seen at the </a:t>
            </a:r>
            <a:r>
              <a:rPr lang="en-US" sz="1350" dirty="0" err="1"/>
              <a:t>cavoatrial</a:t>
            </a:r>
            <a:r>
              <a:rPr lang="en-US" sz="1350" dirty="0"/>
              <a:t> junction.</a:t>
            </a:r>
          </a:p>
          <a:p>
            <a:r>
              <a:rPr lang="en-US" sz="1350" dirty="0"/>
              <a:t>There is no pneumothorax.</a:t>
            </a:r>
          </a:p>
          <a:p>
            <a:r>
              <a:rPr lang="en-US" sz="1350" dirty="0"/>
              <a:t>There is again elevation of right hemidiaphragm with right-sided pleural effusion.</a:t>
            </a:r>
          </a:p>
          <a:p>
            <a:r>
              <a:rPr lang="en-US" sz="1350" dirty="0"/>
              <a:t>Vague opacities are noted in the right upper lobe, </a:t>
            </a:r>
            <a:r>
              <a:rPr lang="en-US" sz="1350" dirty="0" err="1"/>
              <a:t>xxxx</a:t>
            </a:r>
            <a:r>
              <a:rPr lang="en-US" sz="1350" dirty="0"/>
              <a:t> from prior study.</a:t>
            </a:r>
          </a:p>
          <a:p>
            <a:r>
              <a:rPr lang="en-US" sz="1350" dirty="0"/>
              <a:t>These may be related to overlying rib lesions versus true pulmonary nodules.</a:t>
            </a:r>
          </a:p>
          <a:p>
            <a:r>
              <a:rPr lang="en-US" sz="1350" dirty="0"/>
              <a:t>The left lung appears grossly clear.</a:t>
            </a:r>
          </a:p>
          <a:p>
            <a:r>
              <a:rPr lang="en-US" sz="1350" dirty="0"/>
              <a:t>Drainage catheter seen overlying the right upper quadrant.</a:t>
            </a:r>
          </a:p>
          <a:p>
            <a:r>
              <a:rPr lang="en-US" sz="1350" dirty="0">
                <a:solidFill>
                  <a:srgbClr val="FF0000"/>
                </a:solidFill>
              </a:rPr>
              <a:t>There are diffuse increased interstitial markings, suggestive of pulmonary fibrosis in bilateral lung </a:t>
            </a:r>
            <a:r>
              <a:rPr lang="en-US" sz="1350" dirty="0" err="1">
                <a:solidFill>
                  <a:srgbClr val="FF0000"/>
                </a:solidFill>
              </a:rPr>
              <a:t>xxxx</a:t>
            </a:r>
            <a:r>
              <a:rPr lang="en-US" sz="1350" dirty="0">
                <a:solidFill>
                  <a:srgbClr val="FF0000"/>
                </a:solidFill>
              </a:rPr>
              <a:t>..</a:t>
            </a:r>
          </a:p>
        </p:txBody>
      </p:sp>
      <p:sp>
        <p:nvSpPr>
          <p:cNvPr id="17" name="TextBox 16">
            <a:extLst>
              <a:ext uri="{FF2B5EF4-FFF2-40B4-BE49-F238E27FC236}">
                <a16:creationId xmlns:a16="http://schemas.microsoft.com/office/drawing/2014/main" id="{2A1AE552-F88C-1D46-7DFB-8AC65C4DED13}"/>
              </a:ext>
            </a:extLst>
          </p:cNvPr>
          <p:cNvSpPr txBox="1"/>
          <p:nvPr/>
        </p:nvSpPr>
        <p:spPr>
          <a:xfrm>
            <a:off x="4591879" y="581032"/>
            <a:ext cx="1991251" cy="415498"/>
          </a:xfrm>
          <a:prstGeom prst="rect">
            <a:avLst/>
          </a:prstGeom>
          <a:noFill/>
        </p:spPr>
        <p:txBody>
          <a:bodyPr wrap="none" rtlCol="0">
            <a:spAutoFit/>
          </a:bodyPr>
          <a:lstStyle/>
          <a:p>
            <a:r>
              <a:rPr lang="en-US" sz="2100" dirty="0"/>
              <a:t>Original Report</a:t>
            </a:r>
          </a:p>
        </p:txBody>
      </p:sp>
      <p:sp>
        <p:nvSpPr>
          <p:cNvPr id="18" name="TextBox 17">
            <a:extLst>
              <a:ext uri="{FF2B5EF4-FFF2-40B4-BE49-F238E27FC236}">
                <a16:creationId xmlns:a16="http://schemas.microsoft.com/office/drawing/2014/main" id="{1295B057-3F42-76EF-26FD-D04B344BB72D}"/>
              </a:ext>
            </a:extLst>
          </p:cNvPr>
          <p:cNvSpPr txBox="1"/>
          <p:nvPr/>
        </p:nvSpPr>
        <p:spPr>
          <a:xfrm>
            <a:off x="3776148" y="2224012"/>
            <a:ext cx="5187639" cy="415498"/>
          </a:xfrm>
          <a:prstGeom prst="rect">
            <a:avLst/>
          </a:prstGeom>
          <a:noFill/>
        </p:spPr>
        <p:txBody>
          <a:bodyPr wrap="none" rtlCol="0">
            <a:spAutoFit/>
          </a:bodyPr>
          <a:lstStyle/>
          <a:p>
            <a:r>
              <a:rPr lang="en-US" sz="2100" dirty="0"/>
              <a:t>Modified Report – Irrelevant finding added</a:t>
            </a:r>
          </a:p>
        </p:txBody>
      </p:sp>
      <p:cxnSp>
        <p:nvCxnSpPr>
          <p:cNvPr id="5" name="Straight Arrow Connector 4">
            <a:extLst>
              <a:ext uri="{FF2B5EF4-FFF2-40B4-BE49-F238E27FC236}">
                <a16:creationId xmlns:a16="http://schemas.microsoft.com/office/drawing/2014/main" id="{85FE2AC2-E960-DB11-4059-7B08743823DB}"/>
              </a:ext>
            </a:extLst>
          </p:cNvPr>
          <p:cNvCxnSpPr>
            <a:cxnSpLocks/>
          </p:cNvCxnSpPr>
          <p:nvPr/>
        </p:nvCxnSpPr>
        <p:spPr>
          <a:xfrm flipH="1" flipV="1">
            <a:off x="4133335" y="4485503"/>
            <a:ext cx="1158446" cy="444329"/>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2CF0259-D1EA-3972-3ABF-84C6B41017E7}"/>
              </a:ext>
            </a:extLst>
          </p:cNvPr>
          <p:cNvSpPr txBox="1"/>
          <p:nvPr/>
        </p:nvSpPr>
        <p:spPr>
          <a:xfrm>
            <a:off x="4591878" y="4806468"/>
            <a:ext cx="4136379" cy="369332"/>
          </a:xfrm>
          <a:prstGeom prst="rect">
            <a:avLst/>
          </a:prstGeom>
          <a:noFill/>
        </p:spPr>
        <p:txBody>
          <a:bodyPr wrap="square" rtlCol="0">
            <a:spAutoFit/>
          </a:bodyPr>
          <a:lstStyle/>
          <a:p>
            <a:r>
              <a:rPr lang="en-US" dirty="0"/>
              <a:t>Finding added:” interstitial markings”</a:t>
            </a:r>
          </a:p>
        </p:txBody>
      </p:sp>
    </p:spTree>
    <p:extLst>
      <p:ext uri="{BB962C8B-B14F-4D97-AF65-F5344CB8AC3E}">
        <p14:creationId xmlns:p14="http://schemas.microsoft.com/office/powerpoint/2010/main" val="1054393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2CA4-E1E5-76DB-D803-3A80BC9229B5}"/>
              </a:ext>
            </a:extLst>
          </p:cNvPr>
          <p:cNvSpPr>
            <a:spLocks noGrp="1"/>
          </p:cNvSpPr>
          <p:nvPr>
            <p:ph type="title"/>
          </p:nvPr>
        </p:nvSpPr>
        <p:spPr>
          <a:xfrm>
            <a:off x="442731" y="49395"/>
            <a:ext cx="8618142" cy="727846"/>
          </a:xfrm>
          <a:prstGeom prst="rect">
            <a:avLst/>
          </a:prstGeom>
        </p:spPr>
        <p:txBody>
          <a:bodyPr>
            <a:noAutofit/>
          </a:bodyPr>
          <a:lstStyle/>
          <a:p>
            <a:r>
              <a:rPr lang="en-US" sz="2800" dirty="0">
                <a:solidFill>
                  <a:schemeClr val="bg1"/>
                </a:solidFill>
              </a:rPr>
              <a:t>CXR1678 – Incorrect finding - Reverse Finding Case</a:t>
            </a:r>
          </a:p>
        </p:txBody>
      </p:sp>
      <p:sp>
        <p:nvSpPr>
          <p:cNvPr id="3" name="Slide Number Placeholder 2">
            <a:extLst>
              <a:ext uri="{FF2B5EF4-FFF2-40B4-BE49-F238E27FC236}">
                <a16:creationId xmlns:a16="http://schemas.microsoft.com/office/drawing/2014/main" id="{B93600F6-F5A5-4CED-A1F4-DEAFD9F4CBE6}"/>
              </a:ext>
            </a:extLst>
          </p:cNvPr>
          <p:cNvSpPr>
            <a:spLocks noGrp="1"/>
          </p:cNvSpPr>
          <p:nvPr>
            <p:ph type="sldNum" sz="quarter" idx="4"/>
          </p:nvPr>
        </p:nvSpPr>
        <p:spPr/>
        <p:txBody>
          <a:bodyPr/>
          <a:lstStyle/>
          <a:p>
            <a:fld id="{36D4B9BC-CF66-C04D-9B17-52A174BA7C3B}" type="slidenum">
              <a:rPr lang="en-US" smtClean="0"/>
              <a:pPr/>
              <a:t>37</a:t>
            </a:fld>
            <a:endParaRPr lang="en-US" dirty="0"/>
          </a:p>
        </p:txBody>
      </p:sp>
      <p:pic>
        <p:nvPicPr>
          <p:cNvPr id="8" name="Picture 7" descr="A x-ray of a chest&#10;&#10;Description automatically generated with medium confidence">
            <a:extLst>
              <a:ext uri="{FF2B5EF4-FFF2-40B4-BE49-F238E27FC236}">
                <a16:creationId xmlns:a16="http://schemas.microsoft.com/office/drawing/2014/main" id="{5DBA23AA-B7CD-331F-6558-93DAF58C4B18}"/>
              </a:ext>
            </a:extLst>
          </p:cNvPr>
          <p:cNvPicPr>
            <a:picLocks noChangeAspect="1"/>
          </p:cNvPicPr>
          <p:nvPr/>
        </p:nvPicPr>
        <p:blipFill>
          <a:blip r:embed="rId3"/>
          <a:stretch>
            <a:fillRect/>
          </a:stretch>
        </p:blipFill>
        <p:spPr>
          <a:xfrm>
            <a:off x="0" y="585375"/>
            <a:ext cx="2562959" cy="2275793"/>
          </a:xfrm>
          <a:prstGeom prst="rect">
            <a:avLst/>
          </a:prstGeom>
        </p:spPr>
      </p:pic>
      <p:pic>
        <p:nvPicPr>
          <p:cNvPr id="10" name="Picture 9" descr="A x-ray of a person's chest&#10;&#10;Description automatically generated with medium confidence">
            <a:extLst>
              <a:ext uri="{FF2B5EF4-FFF2-40B4-BE49-F238E27FC236}">
                <a16:creationId xmlns:a16="http://schemas.microsoft.com/office/drawing/2014/main" id="{AB6A758B-E6E6-649F-703A-FD5F6ACD4A4F}"/>
              </a:ext>
            </a:extLst>
          </p:cNvPr>
          <p:cNvPicPr>
            <a:picLocks noChangeAspect="1"/>
          </p:cNvPicPr>
          <p:nvPr/>
        </p:nvPicPr>
        <p:blipFill>
          <a:blip r:embed="rId4"/>
          <a:stretch>
            <a:fillRect/>
          </a:stretch>
        </p:blipFill>
        <p:spPr>
          <a:xfrm>
            <a:off x="0" y="2802835"/>
            <a:ext cx="2562959" cy="2188058"/>
          </a:xfrm>
          <a:prstGeom prst="rect">
            <a:avLst/>
          </a:prstGeom>
        </p:spPr>
      </p:pic>
      <p:sp>
        <p:nvSpPr>
          <p:cNvPr id="12" name="TextBox 11">
            <a:extLst>
              <a:ext uri="{FF2B5EF4-FFF2-40B4-BE49-F238E27FC236}">
                <a16:creationId xmlns:a16="http://schemas.microsoft.com/office/drawing/2014/main" id="{95CB7432-2CF5-0450-A1E2-A0D177C1F737}"/>
              </a:ext>
            </a:extLst>
          </p:cNvPr>
          <p:cNvSpPr txBox="1"/>
          <p:nvPr/>
        </p:nvSpPr>
        <p:spPr>
          <a:xfrm>
            <a:off x="2686621" y="1039759"/>
            <a:ext cx="6187110" cy="1338828"/>
          </a:xfrm>
          <a:prstGeom prst="rect">
            <a:avLst/>
          </a:prstGeom>
          <a:noFill/>
          <a:ln>
            <a:solidFill>
              <a:schemeClr val="accent1"/>
            </a:solidFill>
          </a:ln>
        </p:spPr>
        <p:txBody>
          <a:bodyPr wrap="square">
            <a:spAutoFit/>
          </a:bodyPr>
          <a:lstStyle/>
          <a:p>
            <a:r>
              <a:rPr lang="en-US" sz="1350" dirty="0"/>
              <a:t>The heart is normal in size. Right chest </a:t>
            </a:r>
            <a:r>
              <a:rPr lang="en-US" sz="1350" dirty="0" err="1"/>
              <a:t>xxxx</a:t>
            </a:r>
            <a:r>
              <a:rPr lang="en-US" sz="1350" dirty="0"/>
              <a:t> tip is again seen at the </a:t>
            </a:r>
            <a:r>
              <a:rPr lang="en-US" sz="1350" dirty="0" err="1"/>
              <a:t>cavoatrial</a:t>
            </a:r>
            <a:r>
              <a:rPr lang="en-US" sz="1350" dirty="0"/>
              <a:t> junction. </a:t>
            </a:r>
            <a:r>
              <a:rPr lang="en-US" sz="1350" dirty="0">
                <a:solidFill>
                  <a:srgbClr val="D90007"/>
                </a:solidFill>
              </a:rPr>
              <a:t>There is no pneumothorax</a:t>
            </a:r>
            <a:r>
              <a:rPr lang="en-US" sz="1350" dirty="0"/>
              <a:t>. There is again elevation of right hemidiaphragm with right-sided pleural effusion. Vague opacities are noted in the right upper lobe, </a:t>
            </a:r>
            <a:r>
              <a:rPr lang="en-US" sz="1350" dirty="0" err="1"/>
              <a:t>xxxx</a:t>
            </a:r>
            <a:r>
              <a:rPr lang="en-US" sz="1350" dirty="0"/>
              <a:t> from prior study. These may be related to overlying rib lesions versus true pulmonary nodules. The left lung appears grossly clear. Drainage catheter seen overlying the right upper quadrant.</a:t>
            </a:r>
          </a:p>
        </p:txBody>
      </p:sp>
      <p:sp>
        <p:nvSpPr>
          <p:cNvPr id="14" name="TextBox 13">
            <a:extLst>
              <a:ext uri="{FF2B5EF4-FFF2-40B4-BE49-F238E27FC236}">
                <a16:creationId xmlns:a16="http://schemas.microsoft.com/office/drawing/2014/main" id="{4C1196D5-40AB-C685-666B-1C4C83AF2E9E}"/>
              </a:ext>
            </a:extLst>
          </p:cNvPr>
          <p:cNvSpPr txBox="1"/>
          <p:nvPr/>
        </p:nvSpPr>
        <p:spPr>
          <a:xfrm>
            <a:off x="2730679" y="2920318"/>
            <a:ext cx="6098995" cy="1962076"/>
          </a:xfrm>
          <a:prstGeom prst="rect">
            <a:avLst/>
          </a:prstGeom>
          <a:noFill/>
          <a:ln>
            <a:solidFill>
              <a:schemeClr val="accent1"/>
            </a:solidFill>
          </a:ln>
        </p:spPr>
        <p:txBody>
          <a:bodyPr wrap="square">
            <a:spAutoFit/>
          </a:bodyPr>
          <a:lstStyle/>
          <a:p>
            <a:r>
              <a:rPr lang="en-US" sz="1350" dirty="0"/>
              <a:t>The heart is normal in size. </a:t>
            </a:r>
          </a:p>
          <a:p>
            <a:r>
              <a:rPr lang="en-US" sz="1350" dirty="0"/>
              <a:t>Right chest </a:t>
            </a:r>
            <a:r>
              <a:rPr lang="en-US" sz="1350" dirty="0" err="1"/>
              <a:t>xxxx</a:t>
            </a:r>
            <a:r>
              <a:rPr lang="en-US" sz="1350" dirty="0"/>
              <a:t> tip is again seen at the </a:t>
            </a:r>
            <a:r>
              <a:rPr lang="en-US" sz="1350" dirty="0" err="1"/>
              <a:t>cavoatrial</a:t>
            </a:r>
            <a:r>
              <a:rPr lang="en-US" sz="1350" dirty="0"/>
              <a:t> junction. </a:t>
            </a:r>
          </a:p>
          <a:p>
            <a:r>
              <a:rPr lang="en-US" sz="1350" dirty="0">
                <a:solidFill>
                  <a:srgbClr val="D90007"/>
                </a:solidFill>
              </a:rPr>
              <a:t>There is pneumothorax.</a:t>
            </a:r>
            <a:r>
              <a:rPr lang="en-US" sz="1350" dirty="0"/>
              <a:t> </a:t>
            </a:r>
          </a:p>
          <a:p>
            <a:r>
              <a:rPr lang="en-US" sz="1350" dirty="0"/>
              <a:t>There is again elevation of right hemidiaphragm with right-sided pleural effusion. Vague opacities are noted in the right upper lobe, </a:t>
            </a:r>
            <a:r>
              <a:rPr lang="en-US" sz="1350" dirty="0" err="1"/>
              <a:t>xxxx</a:t>
            </a:r>
            <a:r>
              <a:rPr lang="en-US" sz="1350" dirty="0"/>
              <a:t> from prior study. </a:t>
            </a:r>
          </a:p>
          <a:p>
            <a:r>
              <a:rPr lang="en-US" sz="1350" dirty="0"/>
              <a:t>These may be related to overlying rib lesions versus true pulmonary nodules. </a:t>
            </a:r>
          </a:p>
          <a:p>
            <a:r>
              <a:rPr lang="en-US" sz="1350" dirty="0"/>
              <a:t>The left lung appears grossly clear. </a:t>
            </a:r>
          </a:p>
          <a:p>
            <a:r>
              <a:rPr lang="en-US" sz="1350" dirty="0"/>
              <a:t>Drainage catheter seen overlying the right upper quadrant.</a:t>
            </a:r>
          </a:p>
        </p:txBody>
      </p:sp>
      <p:sp>
        <p:nvSpPr>
          <p:cNvPr id="17" name="TextBox 16">
            <a:extLst>
              <a:ext uri="{FF2B5EF4-FFF2-40B4-BE49-F238E27FC236}">
                <a16:creationId xmlns:a16="http://schemas.microsoft.com/office/drawing/2014/main" id="{2A1AE552-F88C-1D46-7DFB-8AC65C4DED13}"/>
              </a:ext>
            </a:extLst>
          </p:cNvPr>
          <p:cNvSpPr txBox="1"/>
          <p:nvPr/>
        </p:nvSpPr>
        <p:spPr>
          <a:xfrm>
            <a:off x="4591878" y="664900"/>
            <a:ext cx="1991251" cy="415498"/>
          </a:xfrm>
          <a:prstGeom prst="rect">
            <a:avLst/>
          </a:prstGeom>
          <a:noFill/>
        </p:spPr>
        <p:txBody>
          <a:bodyPr wrap="none" rtlCol="0">
            <a:spAutoFit/>
          </a:bodyPr>
          <a:lstStyle/>
          <a:p>
            <a:r>
              <a:rPr lang="en-US" sz="2100" dirty="0"/>
              <a:t>Original Report</a:t>
            </a:r>
          </a:p>
        </p:txBody>
      </p:sp>
      <p:sp>
        <p:nvSpPr>
          <p:cNvPr id="18" name="TextBox 17">
            <a:extLst>
              <a:ext uri="{FF2B5EF4-FFF2-40B4-BE49-F238E27FC236}">
                <a16:creationId xmlns:a16="http://schemas.microsoft.com/office/drawing/2014/main" id="{1295B057-3F42-76EF-26FD-D04B344BB72D}"/>
              </a:ext>
            </a:extLst>
          </p:cNvPr>
          <p:cNvSpPr txBox="1"/>
          <p:nvPr/>
        </p:nvSpPr>
        <p:spPr>
          <a:xfrm>
            <a:off x="3666893" y="2439371"/>
            <a:ext cx="5038559" cy="415498"/>
          </a:xfrm>
          <a:prstGeom prst="rect">
            <a:avLst/>
          </a:prstGeom>
          <a:noFill/>
        </p:spPr>
        <p:txBody>
          <a:bodyPr wrap="none" rtlCol="0">
            <a:spAutoFit/>
          </a:bodyPr>
          <a:lstStyle/>
          <a:p>
            <a:r>
              <a:rPr lang="en-US" sz="2100" dirty="0"/>
              <a:t>Modified Report – Reverse Finding Case</a:t>
            </a:r>
          </a:p>
        </p:txBody>
      </p:sp>
      <p:cxnSp>
        <p:nvCxnSpPr>
          <p:cNvPr id="5" name="Straight Arrow Connector 4">
            <a:extLst>
              <a:ext uri="{FF2B5EF4-FFF2-40B4-BE49-F238E27FC236}">
                <a16:creationId xmlns:a16="http://schemas.microsoft.com/office/drawing/2014/main" id="{85FE2AC2-E960-DB11-4059-7B08743823DB}"/>
              </a:ext>
            </a:extLst>
          </p:cNvPr>
          <p:cNvCxnSpPr>
            <a:cxnSpLocks/>
          </p:cNvCxnSpPr>
          <p:nvPr/>
        </p:nvCxnSpPr>
        <p:spPr>
          <a:xfrm flipH="1" flipV="1">
            <a:off x="4563418" y="3489799"/>
            <a:ext cx="1823759" cy="1211999"/>
          </a:xfrm>
          <a:prstGeom prst="straightConnector1">
            <a:avLst/>
          </a:prstGeom>
          <a:ln w="38100">
            <a:solidFill>
              <a:schemeClr val="accent1">
                <a:alpha val="4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FA10E3B-7619-F795-953D-73C2F74FE2E8}"/>
              </a:ext>
            </a:extLst>
          </p:cNvPr>
          <p:cNvSpPr txBox="1"/>
          <p:nvPr/>
        </p:nvSpPr>
        <p:spPr>
          <a:xfrm>
            <a:off x="4930760" y="4644644"/>
            <a:ext cx="3584588" cy="646331"/>
          </a:xfrm>
          <a:prstGeom prst="rect">
            <a:avLst/>
          </a:prstGeom>
          <a:noFill/>
        </p:spPr>
        <p:txBody>
          <a:bodyPr wrap="square" rtlCol="0">
            <a:spAutoFit/>
          </a:bodyPr>
          <a:lstStyle/>
          <a:p>
            <a:r>
              <a:rPr lang="en-US" dirty="0"/>
              <a:t>Finding reversed: “pneumothorax”</a:t>
            </a:r>
          </a:p>
        </p:txBody>
      </p:sp>
    </p:spTree>
    <p:extLst>
      <p:ext uri="{BB962C8B-B14F-4D97-AF65-F5344CB8AC3E}">
        <p14:creationId xmlns:p14="http://schemas.microsoft.com/office/powerpoint/2010/main" val="614633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2CA4-E1E5-76DB-D803-3A80BC9229B5}"/>
              </a:ext>
            </a:extLst>
          </p:cNvPr>
          <p:cNvSpPr>
            <a:spLocks noGrp="1"/>
          </p:cNvSpPr>
          <p:nvPr>
            <p:ph type="title"/>
          </p:nvPr>
        </p:nvSpPr>
        <p:spPr>
          <a:xfrm>
            <a:off x="442731" y="49395"/>
            <a:ext cx="8452967" cy="727846"/>
          </a:xfrm>
          <a:prstGeom prst="rect">
            <a:avLst/>
          </a:prstGeom>
        </p:spPr>
        <p:txBody>
          <a:bodyPr>
            <a:noAutofit/>
          </a:bodyPr>
          <a:lstStyle/>
          <a:p>
            <a:r>
              <a:rPr lang="en-US" sz="2800" dirty="0">
                <a:solidFill>
                  <a:schemeClr val="bg1"/>
                </a:solidFill>
              </a:rPr>
              <a:t>CXR1678 – Complex errors – Exchanged findings</a:t>
            </a:r>
          </a:p>
        </p:txBody>
      </p:sp>
      <p:sp>
        <p:nvSpPr>
          <p:cNvPr id="3" name="Slide Number Placeholder 2">
            <a:extLst>
              <a:ext uri="{FF2B5EF4-FFF2-40B4-BE49-F238E27FC236}">
                <a16:creationId xmlns:a16="http://schemas.microsoft.com/office/drawing/2014/main" id="{B93600F6-F5A5-4CED-A1F4-DEAFD9F4CBE6}"/>
              </a:ext>
            </a:extLst>
          </p:cNvPr>
          <p:cNvSpPr>
            <a:spLocks noGrp="1"/>
          </p:cNvSpPr>
          <p:nvPr>
            <p:ph type="sldNum" sz="quarter" idx="4"/>
          </p:nvPr>
        </p:nvSpPr>
        <p:spPr/>
        <p:txBody>
          <a:bodyPr/>
          <a:lstStyle/>
          <a:p>
            <a:fld id="{36D4B9BC-CF66-C04D-9B17-52A174BA7C3B}" type="slidenum">
              <a:rPr lang="en-US" smtClean="0"/>
              <a:pPr/>
              <a:t>38</a:t>
            </a:fld>
            <a:endParaRPr lang="en-US" dirty="0"/>
          </a:p>
        </p:txBody>
      </p:sp>
      <p:pic>
        <p:nvPicPr>
          <p:cNvPr id="8" name="Picture 7" descr="A x-ray of a chest&#10;&#10;Description automatically generated with medium confidence">
            <a:extLst>
              <a:ext uri="{FF2B5EF4-FFF2-40B4-BE49-F238E27FC236}">
                <a16:creationId xmlns:a16="http://schemas.microsoft.com/office/drawing/2014/main" id="{5DBA23AA-B7CD-331F-6558-93DAF58C4B18}"/>
              </a:ext>
            </a:extLst>
          </p:cNvPr>
          <p:cNvPicPr>
            <a:picLocks noChangeAspect="1"/>
          </p:cNvPicPr>
          <p:nvPr/>
        </p:nvPicPr>
        <p:blipFill>
          <a:blip r:embed="rId3"/>
          <a:stretch>
            <a:fillRect/>
          </a:stretch>
        </p:blipFill>
        <p:spPr>
          <a:xfrm>
            <a:off x="0" y="585375"/>
            <a:ext cx="2562959" cy="2275793"/>
          </a:xfrm>
          <a:prstGeom prst="rect">
            <a:avLst/>
          </a:prstGeom>
        </p:spPr>
      </p:pic>
      <p:pic>
        <p:nvPicPr>
          <p:cNvPr id="10" name="Picture 9" descr="A x-ray of a person's chest&#10;&#10;Description automatically generated with medium confidence">
            <a:extLst>
              <a:ext uri="{FF2B5EF4-FFF2-40B4-BE49-F238E27FC236}">
                <a16:creationId xmlns:a16="http://schemas.microsoft.com/office/drawing/2014/main" id="{AB6A758B-E6E6-649F-703A-FD5F6ACD4A4F}"/>
              </a:ext>
            </a:extLst>
          </p:cNvPr>
          <p:cNvPicPr>
            <a:picLocks noChangeAspect="1"/>
          </p:cNvPicPr>
          <p:nvPr/>
        </p:nvPicPr>
        <p:blipFill>
          <a:blip r:embed="rId4"/>
          <a:stretch>
            <a:fillRect/>
          </a:stretch>
        </p:blipFill>
        <p:spPr>
          <a:xfrm>
            <a:off x="0" y="2802835"/>
            <a:ext cx="2562959" cy="2188058"/>
          </a:xfrm>
          <a:prstGeom prst="rect">
            <a:avLst/>
          </a:prstGeom>
        </p:spPr>
      </p:pic>
      <p:sp>
        <p:nvSpPr>
          <p:cNvPr id="12" name="TextBox 11">
            <a:extLst>
              <a:ext uri="{FF2B5EF4-FFF2-40B4-BE49-F238E27FC236}">
                <a16:creationId xmlns:a16="http://schemas.microsoft.com/office/drawing/2014/main" id="{95CB7432-2CF5-0450-A1E2-A0D177C1F737}"/>
              </a:ext>
            </a:extLst>
          </p:cNvPr>
          <p:cNvSpPr txBox="1"/>
          <p:nvPr/>
        </p:nvSpPr>
        <p:spPr>
          <a:xfrm>
            <a:off x="2708588" y="908268"/>
            <a:ext cx="6187110" cy="1338828"/>
          </a:xfrm>
          <a:prstGeom prst="rect">
            <a:avLst/>
          </a:prstGeom>
          <a:noFill/>
          <a:ln>
            <a:solidFill>
              <a:schemeClr val="accent1"/>
            </a:solidFill>
          </a:ln>
        </p:spPr>
        <p:txBody>
          <a:bodyPr wrap="square">
            <a:spAutoFit/>
          </a:bodyPr>
          <a:lstStyle/>
          <a:p>
            <a:r>
              <a:rPr lang="en-US" sz="1350" dirty="0"/>
              <a:t>The heart is normal in size. </a:t>
            </a:r>
            <a:r>
              <a:rPr lang="en-US" sz="1350" dirty="0">
                <a:solidFill>
                  <a:srgbClr val="FF0000"/>
                </a:solidFill>
              </a:rPr>
              <a:t>Right chest </a:t>
            </a:r>
            <a:r>
              <a:rPr lang="en-US" sz="1350" dirty="0" err="1">
                <a:solidFill>
                  <a:srgbClr val="FF0000"/>
                </a:solidFill>
              </a:rPr>
              <a:t>xxxx</a:t>
            </a:r>
            <a:r>
              <a:rPr lang="en-US" sz="1350" dirty="0">
                <a:solidFill>
                  <a:srgbClr val="FF0000"/>
                </a:solidFill>
              </a:rPr>
              <a:t> tip is again seen at the </a:t>
            </a:r>
            <a:r>
              <a:rPr lang="en-US" sz="1350" dirty="0" err="1">
                <a:solidFill>
                  <a:srgbClr val="FF0000"/>
                </a:solidFill>
              </a:rPr>
              <a:t>cavoatrial</a:t>
            </a:r>
            <a:r>
              <a:rPr lang="en-US" sz="1350" dirty="0">
                <a:solidFill>
                  <a:srgbClr val="FF0000"/>
                </a:solidFill>
              </a:rPr>
              <a:t> junction. </a:t>
            </a:r>
            <a:r>
              <a:rPr lang="en-US" sz="1350" dirty="0"/>
              <a:t>There is no pneumothorax. There is again elevation of right hemidiaphragm with right-sided pleural effusion. Vague opacities are noted in the right upper lobe, </a:t>
            </a:r>
            <a:r>
              <a:rPr lang="en-US" sz="1350" dirty="0" err="1"/>
              <a:t>xxxx</a:t>
            </a:r>
            <a:r>
              <a:rPr lang="en-US" sz="1350" dirty="0"/>
              <a:t> from prior study. These may be related to overlying rib lesions versus true pulmonary nodules. The left lung appears grossly clear. Drainage catheter seen overlying the right upper quadrant.</a:t>
            </a:r>
          </a:p>
        </p:txBody>
      </p:sp>
      <p:sp>
        <p:nvSpPr>
          <p:cNvPr id="14" name="TextBox 13">
            <a:extLst>
              <a:ext uri="{FF2B5EF4-FFF2-40B4-BE49-F238E27FC236}">
                <a16:creationId xmlns:a16="http://schemas.microsoft.com/office/drawing/2014/main" id="{4C1196D5-40AB-C685-666B-1C4C83AF2E9E}"/>
              </a:ext>
            </a:extLst>
          </p:cNvPr>
          <p:cNvSpPr txBox="1"/>
          <p:nvPr/>
        </p:nvSpPr>
        <p:spPr>
          <a:xfrm>
            <a:off x="2730679" y="2685343"/>
            <a:ext cx="6098995" cy="1962076"/>
          </a:xfrm>
          <a:prstGeom prst="rect">
            <a:avLst/>
          </a:prstGeom>
          <a:noFill/>
          <a:ln>
            <a:solidFill>
              <a:schemeClr val="accent1"/>
            </a:solidFill>
          </a:ln>
        </p:spPr>
        <p:txBody>
          <a:bodyPr wrap="square">
            <a:spAutoFit/>
          </a:bodyPr>
          <a:lstStyle/>
          <a:p>
            <a:r>
              <a:rPr lang="en-US" sz="1350" dirty="0"/>
              <a:t>The heart is normal in size.</a:t>
            </a:r>
          </a:p>
          <a:p>
            <a:r>
              <a:rPr lang="en-US" sz="1350" dirty="0"/>
              <a:t>There is no pneumothorax.</a:t>
            </a:r>
          </a:p>
          <a:p>
            <a:r>
              <a:rPr lang="en-US" sz="1350" dirty="0"/>
              <a:t>There is again elevation of right hemidiaphragm with right-sided pleural effusion.</a:t>
            </a:r>
          </a:p>
          <a:p>
            <a:r>
              <a:rPr lang="en-US" sz="1350" dirty="0"/>
              <a:t>Vague opacities are noted in the right upper lobe, </a:t>
            </a:r>
            <a:r>
              <a:rPr lang="en-US" sz="1350" dirty="0" err="1"/>
              <a:t>xxxx</a:t>
            </a:r>
            <a:r>
              <a:rPr lang="en-US" sz="1350" dirty="0"/>
              <a:t> from prior study.</a:t>
            </a:r>
          </a:p>
          <a:p>
            <a:r>
              <a:rPr lang="en-US" sz="1350" dirty="0"/>
              <a:t>These may be related to overlying rib lesions versus true pulmonary nodules.</a:t>
            </a:r>
          </a:p>
          <a:p>
            <a:r>
              <a:rPr lang="en-US" sz="1350" dirty="0"/>
              <a:t>the left lung appears grossly clear.</a:t>
            </a:r>
          </a:p>
          <a:p>
            <a:r>
              <a:rPr lang="en-US" sz="1350" dirty="0"/>
              <a:t>Drainage catheter seen overlying the right upper quadrant.</a:t>
            </a:r>
          </a:p>
          <a:p>
            <a:r>
              <a:rPr lang="en-US" sz="1350" dirty="0">
                <a:solidFill>
                  <a:srgbClr val="FF0000"/>
                </a:solidFill>
              </a:rPr>
              <a:t>There is a small left pleural effusion/hemothorax.</a:t>
            </a:r>
          </a:p>
        </p:txBody>
      </p:sp>
      <p:sp>
        <p:nvSpPr>
          <p:cNvPr id="17" name="TextBox 16">
            <a:extLst>
              <a:ext uri="{FF2B5EF4-FFF2-40B4-BE49-F238E27FC236}">
                <a16:creationId xmlns:a16="http://schemas.microsoft.com/office/drawing/2014/main" id="{2A1AE552-F88C-1D46-7DFB-8AC65C4DED13}"/>
              </a:ext>
            </a:extLst>
          </p:cNvPr>
          <p:cNvSpPr txBox="1"/>
          <p:nvPr/>
        </p:nvSpPr>
        <p:spPr>
          <a:xfrm>
            <a:off x="4591879" y="581032"/>
            <a:ext cx="1991251" cy="415498"/>
          </a:xfrm>
          <a:prstGeom prst="rect">
            <a:avLst/>
          </a:prstGeom>
          <a:noFill/>
        </p:spPr>
        <p:txBody>
          <a:bodyPr wrap="none" rtlCol="0">
            <a:spAutoFit/>
          </a:bodyPr>
          <a:lstStyle/>
          <a:p>
            <a:r>
              <a:rPr lang="en-US" sz="2100" dirty="0"/>
              <a:t>Original Report</a:t>
            </a:r>
          </a:p>
        </p:txBody>
      </p:sp>
      <p:sp>
        <p:nvSpPr>
          <p:cNvPr id="18" name="TextBox 17">
            <a:extLst>
              <a:ext uri="{FF2B5EF4-FFF2-40B4-BE49-F238E27FC236}">
                <a16:creationId xmlns:a16="http://schemas.microsoft.com/office/drawing/2014/main" id="{1295B057-3F42-76EF-26FD-D04B344BB72D}"/>
              </a:ext>
            </a:extLst>
          </p:cNvPr>
          <p:cNvSpPr txBox="1"/>
          <p:nvPr/>
        </p:nvSpPr>
        <p:spPr>
          <a:xfrm>
            <a:off x="3539482" y="2274832"/>
            <a:ext cx="5381601" cy="415498"/>
          </a:xfrm>
          <a:prstGeom prst="rect">
            <a:avLst/>
          </a:prstGeom>
          <a:noFill/>
        </p:spPr>
        <p:txBody>
          <a:bodyPr wrap="none" rtlCol="0">
            <a:spAutoFit/>
          </a:bodyPr>
          <a:lstStyle/>
          <a:p>
            <a:r>
              <a:rPr lang="en-US" sz="2100" dirty="0"/>
              <a:t>Modified Report – Exchanged Finding Case</a:t>
            </a:r>
          </a:p>
        </p:txBody>
      </p:sp>
      <p:cxnSp>
        <p:nvCxnSpPr>
          <p:cNvPr id="5" name="Straight Arrow Connector 4">
            <a:extLst>
              <a:ext uri="{FF2B5EF4-FFF2-40B4-BE49-F238E27FC236}">
                <a16:creationId xmlns:a16="http://schemas.microsoft.com/office/drawing/2014/main" id="{85FE2AC2-E960-DB11-4059-7B08743823DB}"/>
              </a:ext>
            </a:extLst>
          </p:cNvPr>
          <p:cNvCxnSpPr>
            <a:cxnSpLocks/>
          </p:cNvCxnSpPr>
          <p:nvPr/>
        </p:nvCxnSpPr>
        <p:spPr>
          <a:xfrm flipV="1">
            <a:off x="5936412" y="4295088"/>
            <a:ext cx="319824" cy="289467"/>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27" name="Bent-Up Arrow 26">
            <a:extLst>
              <a:ext uri="{FF2B5EF4-FFF2-40B4-BE49-F238E27FC236}">
                <a16:creationId xmlns:a16="http://schemas.microsoft.com/office/drawing/2014/main" id="{66D119B8-180F-2C1F-D12E-C84D06032F4D}"/>
              </a:ext>
            </a:extLst>
          </p:cNvPr>
          <p:cNvSpPr/>
          <p:nvPr/>
        </p:nvSpPr>
        <p:spPr>
          <a:xfrm rot="10800000" flipH="1">
            <a:off x="8744458" y="1019865"/>
            <a:ext cx="361682" cy="3564691"/>
          </a:xfrm>
          <a:prstGeom prst="bentUpArrow">
            <a:avLst>
              <a:gd name="adj1" fmla="val 9887"/>
              <a:gd name="adj2" fmla="val 27093"/>
              <a:gd name="adj3" fmla="val 25000"/>
            </a:avLst>
          </a:prstGeom>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17956625-2054-B67B-934F-5FA01E81A54E}"/>
              </a:ext>
            </a:extLst>
          </p:cNvPr>
          <p:cNvSpPr txBox="1"/>
          <p:nvPr/>
        </p:nvSpPr>
        <p:spPr>
          <a:xfrm>
            <a:off x="3539482" y="4576329"/>
            <a:ext cx="4020642" cy="523220"/>
          </a:xfrm>
          <a:prstGeom prst="rect">
            <a:avLst/>
          </a:prstGeom>
          <a:noFill/>
        </p:spPr>
        <p:txBody>
          <a:bodyPr wrap="square" rtlCol="0">
            <a:spAutoFit/>
          </a:bodyPr>
          <a:lstStyle/>
          <a:p>
            <a:r>
              <a:rPr lang="en-US" sz="1400" dirty="0"/>
              <a:t>Finding removed: “chest tube position” Finding added:  “pleural effusion”</a:t>
            </a:r>
          </a:p>
        </p:txBody>
      </p:sp>
    </p:spTree>
    <p:extLst>
      <p:ext uri="{BB962C8B-B14F-4D97-AF65-F5344CB8AC3E}">
        <p14:creationId xmlns:p14="http://schemas.microsoft.com/office/powerpoint/2010/main" val="8389303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1125E8-AEDC-9968-C374-1BC26D0546B4}"/>
              </a:ext>
            </a:extLst>
          </p:cNvPr>
          <p:cNvSpPr>
            <a:spLocks noGrp="1"/>
          </p:cNvSpPr>
          <p:nvPr>
            <p:ph type="sldNum" sz="quarter" idx="4"/>
          </p:nvPr>
        </p:nvSpPr>
        <p:spPr/>
        <p:txBody>
          <a:bodyPr/>
          <a:lstStyle/>
          <a:p>
            <a:fld id="{36D4B9BC-CF66-C04D-9B17-52A174BA7C3B}" type="slidenum">
              <a:rPr lang="en-US" smtClean="0"/>
              <a:pPr/>
              <a:t>39</a:t>
            </a:fld>
            <a:endParaRPr lang="en-US" dirty="0"/>
          </a:p>
        </p:txBody>
      </p:sp>
      <p:sp>
        <p:nvSpPr>
          <p:cNvPr id="3" name="Title 2">
            <a:extLst>
              <a:ext uri="{FF2B5EF4-FFF2-40B4-BE49-F238E27FC236}">
                <a16:creationId xmlns:a16="http://schemas.microsoft.com/office/drawing/2014/main" id="{4F97B3D4-13F6-152C-76CD-D05E486FCC74}"/>
              </a:ext>
            </a:extLst>
          </p:cNvPr>
          <p:cNvSpPr>
            <a:spLocks noGrp="1"/>
          </p:cNvSpPr>
          <p:nvPr>
            <p:ph type="title"/>
          </p:nvPr>
        </p:nvSpPr>
        <p:spPr/>
        <p:txBody>
          <a:bodyPr>
            <a:normAutofit fontScale="90000"/>
          </a:bodyPr>
          <a:lstStyle/>
          <a:p>
            <a:r>
              <a:rPr lang="en-US" dirty="0">
                <a:solidFill>
                  <a:schemeClr val="bg1"/>
                </a:solidFill>
              </a:rPr>
              <a:t>Experimental Results</a:t>
            </a:r>
          </a:p>
        </p:txBody>
      </p:sp>
      <p:sp>
        <p:nvSpPr>
          <p:cNvPr id="4" name="TextBox 3">
            <a:extLst>
              <a:ext uri="{FF2B5EF4-FFF2-40B4-BE49-F238E27FC236}">
                <a16:creationId xmlns:a16="http://schemas.microsoft.com/office/drawing/2014/main" id="{D43D8562-EA3A-43D4-2879-4AA2F1AE25AE}"/>
              </a:ext>
            </a:extLst>
          </p:cNvPr>
          <p:cNvSpPr txBox="1"/>
          <p:nvPr/>
        </p:nvSpPr>
        <p:spPr>
          <a:xfrm>
            <a:off x="55448" y="701069"/>
            <a:ext cx="8459900" cy="1592744"/>
          </a:xfrm>
          <a:prstGeom prst="rect">
            <a:avLst/>
          </a:prstGeom>
          <a:noFill/>
        </p:spPr>
        <p:txBody>
          <a:bodyPr wrap="square" rtlCol="0">
            <a:spAutoFit/>
          </a:bodyPr>
          <a:lstStyle/>
          <a:p>
            <a:pPr marL="214313" indent="-214313">
              <a:buFont typeface="Arial" panose="020B0604020202020204" pitchFamily="34" charset="0"/>
              <a:buChar char="•"/>
            </a:pPr>
            <a:r>
              <a:rPr lang="en-US" dirty="0"/>
              <a:t>Raw data:</a:t>
            </a:r>
          </a:p>
          <a:p>
            <a:pPr marL="557213" lvl="1" indent="-214313">
              <a:buFont typeface="Arial" panose="020B0604020202020204" pitchFamily="34" charset="0"/>
              <a:buChar char="•"/>
            </a:pPr>
            <a:r>
              <a:rPr lang="en-US" dirty="0"/>
              <a:t>Indiana Chest X-rays dataset downloaded from Kaggle </a:t>
            </a:r>
          </a:p>
          <a:p>
            <a:pPr marL="557213" lvl="1" indent="-214313">
              <a:buFont typeface="Arial" panose="020B0604020202020204" pitchFamily="34" charset="0"/>
              <a:buChar char="•"/>
            </a:pPr>
            <a:r>
              <a:rPr lang="en-US" dirty="0"/>
              <a:t>Findings per sentence annotation came from IBM Research</a:t>
            </a:r>
          </a:p>
          <a:p>
            <a:pPr lvl="2"/>
            <a:endParaRPr lang="en-US" sz="1500" dirty="0"/>
          </a:p>
          <a:p>
            <a:pPr lvl="1"/>
            <a:endParaRPr lang="en-US" sz="1500" dirty="0"/>
          </a:p>
          <a:p>
            <a:pPr marL="900113" lvl="2" indent="-214313">
              <a:buFont typeface="Arial" panose="020B0604020202020204" pitchFamily="34" charset="0"/>
              <a:buChar char="•"/>
            </a:pPr>
            <a:endParaRPr lang="en-US" sz="1350" dirty="0"/>
          </a:p>
        </p:txBody>
      </p:sp>
      <p:pic>
        <p:nvPicPr>
          <p:cNvPr id="4102" name="Picture 6" descr="Kaggle - Wikipedia">
            <a:extLst>
              <a:ext uri="{FF2B5EF4-FFF2-40B4-BE49-F238E27FC236}">
                <a16:creationId xmlns:a16="http://schemas.microsoft.com/office/drawing/2014/main" id="{4FA3A8F3-93C7-1AE1-6D52-60125795A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1629" y="769844"/>
            <a:ext cx="1067438" cy="4128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0C450EA-65BD-9D32-454D-F546C6593FF0}"/>
              </a:ext>
            </a:extLst>
          </p:cNvPr>
          <p:cNvSpPr txBox="1"/>
          <p:nvPr/>
        </p:nvSpPr>
        <p:spPr>
          <a:xfrm>
            <a:off x="129886" y="3153920"/>
            <a:ext cx="7758224" cy="369332"/>
          </a:xfrm>
          <a:prstGeom prst="rect">
            <a:avLst/>
          </a:prstGeom>
          <a:noFill/>
        </p:spPr>
        <p:txBody>
          <a:bodyPr wrap="square">
            <a:spAutoFit/>
          </a:bodyPr>
          <a:lstStyle/>
          <a:p>
            <a:pPr marL="214313" indent="-214313">
              <a:buFont typeface="Arial" panose="020B0604020202020204" pitchFamily="34" charset="0"/>
              <a:buChar char="•"/>
            </a:pPr>
            <a:r>
              <a:rPr lang="en-US" dirty="0"/>
              <a:t>Synthetic data generated through report perturbation:</a:t>
            </a:r>
            <a:endParaRPr lang="en-US" sz="1500" dirty="0"/>
          </a:p>
        </p:txBody>
      </p:sp>
      <p:graphicFrame>
        <p:nvGraphicFramePr>
          <p:cNvPr id="8" name="Table 7">
            <a:extLst>
              <a:ext uri="{FF2B5EF4-FFF2-40B4-BE49-F238E27FC236}">
                <a16:creationId xmlns:a16="http://schemas.microsoft.com/office/drawing/2014/main" id="{6B5EF218-A556-8E60-B2C9-E8973698D1FD}"/>
              </a:ext>
            </a:extLst>
          </p:cNvPr>
          <p:cNvGraphicFramePr>
            <a:graphicFrameLocks/>
          </p:cNvGraphicFramePr>
          <p:nvPr>
            <p:extLst>
              <p:ext uri="{D42A27DB-BD31-4B8C-83A1-F6EECF244321}">
                <p14:modId xmlns:p14="http://schemas.microsoft.com/office/powerpoint/2010/main" val="416234042"/>
              </p:ext>
            </p:extLst>
          </p:nvPr>
        </p:nvGraphicFramePr>
        <p:xfrm>
          <a:off x="628653" y="1859444"/>
          <a:ext cx="7886697" cy="1203960"/>
        </p:xfrm>
        <a:graphic>
          <a:graphicData uri="http://schemas.openxmlformats.org/drawingml/2006/table">
            <a:tbl>
              <a:tblPr firstRow="1" bandRow="1">
                <a:tableStyleId>{2D5ABB26-0587-4C30-8999-92F81FD0307C}</a:tableStyleId>
              </a:tblPr>
              <a:tblGrid>
                <a:gridCol w="997532">
                  <a:extLst>
                    <a:ext uri="{9D8B030D-6E8A-4147-A177-3AD203B41FA5}">
                      <a16:colId xmlns:a16="http://schemas.microsoft.com/office/drawing/2014/main" val="1024743100"/>
                    </a:ext>
                  </a:extLst>
                </a:gridCol>
                <a:gridCol w="875419">
                  <a:extLst>
                    <a:ext uri="{9D8B030D-6E8A-4147-A177-3AD203B41FA5}">
                      <a16:colId xmlns:a16="http://schemas.microsoft.com/office/drawing/2014/main" val="92807120"/>
                    </a:ext>
                  </a:extLst>
                </a:gridCol>
                <a:gridCol w="951542">
                  <a:extLst>
                    <a:ext uri="{9D8B030D-6E8A-4147-A177-3AD203B41FA5}">
                      <a16:colId xmlns:a16="http://schemas.microsoft.com/office/drawing/2014/main" val="1978928097"/>
                    </a:ext>
                  </a:extLst>
                </a:gridCol>
                <a:gridCol w="1198943">
                  <a:extLst>
                    <a:ext uri="{9D8B030D-6E8A-4147-A177-3AD203B41FA5}">
                      <a16:colId xmlns:a16="http://schemas.microsoft.com/office/drawing/2014/main" val="3020294934"/>
                    </a:ext>
                  </a:extLst>
                </a:gridCol>
                <a:gridCol w="837358">
                  <a:extLst>
                    <a:ext uri="{9D8B030D-6E8A-4147-A177-3AD203B41FA5}">
                      <a16:colId xmlns:a16="http://schemas.microsoft.com/office/drawing/2014/main" val="3329953970"/>
                    </a:ext>
                  </a:extLst>
                </a:gridCol>
                <a:gridCol w="1389251">
                  <a:extLst>
                    <a:ext uri="{9D8B030D-6E8A-4147-A177-3AD203B41FA5}">
                      <a16:colId xmlns:a16="http://schemas.microsoft.com/office/drawing/2014/main" val="24211590"/>
                    </a:ext>
                  </a:extLst>
                </a:gridCol>
                <a:gridCol w="1636652">
                  <a:extLst>
                    <a:ext uri="{9D8B030D-6E8A-4147-A177-3AD203B41FA5}">
                      <a16:colId xmlns:a16="http://schemas.microsoft.com/office/drawing/2014/main" val="597599574"/>
                    </a:ext>
                  </a:extLst>
                </a:gridCol>
              </a:tblGrid>
              <a:tr h="480060">
                <a:tc>
                  <a:txBody>
                    <a:bodyPr/>
                    <a:lstStyle/>
                    <a:p>
                      <a:r>
                        <a:rPr lang="en-US" sz="1400" b="1" dirty="0"/>
                        <a:t>Dataset</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Patients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Images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Views chosen</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Reports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Positive Findings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Negative Findings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053361"/>
                  </a:ext>
                </a:extLst>
              </a:tr>
              <a:tr h="685800">
                <a:tc>
                  <a:txBody>
                    <a:bodyPr/>
                    <a:lstStyle/>
                    <a:p>
                      <a:r>
                        <a:rPr lang="en-US" sz="1400" dirty="0"/>
                        <a:t>Indiana Chest X-rays</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1786</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7470</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2557</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2557</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119</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64</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17565465"/>
                  </a:ext>
                </a:extLst>
              </a:tr>
            </a:tbl>
          </a:graphicData>
        </a:graphic>
      </p:graphicFrame>
      <p:graphicFrame>
        <p:nvGraphicFramePr>
          <p:cNvPr id="9" name="Table 8">
            <a:extLst>
              <a:ext uri="{FF2B5EF4-FFF2-40B4-BE49-F238E27FC236}">
                <a16:creationId xmlns:a16="http://schemas.microsoft.com/office/drawing/2014/main" id="{2AFE32F4-B5BE-F666-F5C1-6A7F9269A9FA}"/>
              </a:ext>
            </a:extLst>
          </p:cNvPr>
          <p:cNvGraphicFramePr>
            <a:graphicFrameLocks/>
          </p:cNvGraphicFramePr>
          <p:nvPr>
            <p:extLst>
              <p:ext uri="{D42A27DB-BD31-4B8C-83A1-F6EECF244321}">
                <p14:modId xmlns:p14="http://schemas.microsoft.com/office/powerpoint/2010/main" val="3436960919"/>
              </p:ext>
            </p:extLst>
          </p:nvPr>
        </p:nvGraphicFramePr>
        <p:xfrm>
          <a:off x="365361" y="3711983"/>
          <a:ext cx="8464313" cy="1193987"/>
        </p:xfrm>
        <a:graphic>
          <a:graphicData uri="http://schemas.openxmlformats.org/drawingml/2006/table">
            <a:tbl>
              <a:tblPr firstRow="1" bandRow="1">
                <a:tableStyleId>{2D5ABB26-0587-4C30-8999-92F81FD0307C}</a:tableStyleId>
              </a:tblPr>
              <a:tblGrid>
                <a:gridCol w="701357">
                  <a:extLst>
                    <a:ext uri="{9D8B030D-6E8A-4147-A177-3AD203B41FA5}">
                      <a16:colId xmlns:a16="http://schemas.microsoft.com/office/drawing/2014/main" val="1024743100"/>
                    </a:ext>
                  </a:extLst>
                </a:gridCol>
                <a:gridCol w="944963">
                  <a:extLst>
                    <a:ext uri="{9D8B030D-6E8A-4147-A177-3AD203B41FA5}">
                      <a16:colId xmlns:a16="http://schemas.microsoft.com/office/drawing/2014/main" val="92807120"/>
                    </a:ext>
                  </a:extLst>
                </a:gridCol>
                <a:gridCol w="1344168">
                  <a:extLst>
                    <a:ext uri="{9D8B030D-6E8A-4147-A177-3AD203B41FA5}">
                      <a16:colId xmlns:a16="http://schemas.microsoft.com/office/drawing/2014/main" val="1978928097"/>
                    </a:ext>
                  </a:extLst>
                </a:gridCol>
                <a:gridCol w="1271016">
                  <a:extLst>
                    <a:ext uri="{9D8B030D-6E8A-4147-A177-3AD203B41FA5}">
                      <a16:colId xmlns:a16="http://schemas.microsoft.com/office/drawing/2014/main" val="3020294934"/>
                    </a:ext>
                  </a:extLst>
                </a:gridCol>
                <a:gridCol w="1527048">
                  <a:extLst>
                    <a:ext uri="{9D8B030D-6E8A-4147-A177-3AD203B41FA5}">
                      <a16:colId xmlns:a16="http://schemas.microsoft.com/office/drawing/2014/main" val="3329953970"/>
                    </a:ext>
                  </a:extLst>
                </a:gridCol>
                <a:gridCol w="1153943">
                  <a:extLst>
                    <a:ext uri="{9D8B030D-6E8A-4147-A177-3AD203B41FA5}">
                      <a16:colId xmlns:a16="http://schemas.microsoft.com/office/drawing/2014/main" val="24211590"/>
                    </a:ext>
                  </a:extLst>
                </a:gridCol>
                <a:gridCol w="1521818">
                  <a:extLst>
                    <a:ext uri="{9D8B030D-6E8A-4147-A177-3AD203B41FA5}">
                      <a16:colId xmlns:a16="http://schemas.microsoft.com/office/drawing/2014/main" val="597599574"/>
                    </a:ext>
                  </a:extLst>
                </a:gridCol>
              </a:tblGrid>
              <a:tr h="685800">
                <a:tc>
                  <a:txBody>
                    <a:bodyPr/>
                    <a:lstStyle/>
                    <a:p>
                      <a:r>
                        <a:rPr lang="en-US" sz="1400" b="1" dirty="0"/>
                        <a:t>Fake Reports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Unique Sentences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Image-Sentence Pairs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Missed finding cases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Irrelevant Findings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Reverse Findings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Exchanged Findings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053361"/>
                  </a:ext>
                </a:extLst>
              </a:tr>
              <a:tr h="485327">
                <a:tc>
                  <a:txBody>
                    <a:bodyPr/>
                    <a:lstStyle/>
                    <a:p>
                      <a:r>
                        <a:rPr lang="en-US" sz="1400" dirty="0"/>
                        <a:t>7671</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3850</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25535</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17%</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19.4%</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25%</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38.6%</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17565465"/>
                  </a:ext>
                </a:extLst>
              </a:tr>
            </a:tbl>
          </a:graphicData>
        </a:graphic>
      </p:graphicFrame>
    </p:spTree>
    <p:extLst>
      <p:ext uri="{BB962C8B-B14F-4D97-AF65-F5344CB8AC3E}">
        <p14:creationId xmlns:p14="http://schemas.microsoft.com/office/powerpoint/2010/main" val="3820729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1125E8-AEDC-9968-C374-1BC26D0546B4}"/>
              </a:ext>
            </a:extLst>
          </p:cNvPr>
          <p:cNvSpPr>
            <a:spLocks noGrp="1"/>
          </p:cNvSpPr>
          <p:nvPr>
            <p:ph type="sldNum" sz="quarter" idx="4"/>
          </p:nvPr>
        </p:nvSpPr>
        <p:spPr/>
        <p:txBody>
          <a:bodyPr/>
          <a:lstStyle/>
          <a:p>
            <a:fld id="{36D4B9BC-CF66-C04D-9B17-52A174BA7C3B}" type="slidenum">
              <a:rPr lang="en-US" smtClean="0"/>
              <a:pPr/>
              <a:t>40</a:t>
            </a:fld>
            <a:endParaRPr lang="en-US" dirty="0"/>
          </a:p>
        </p:txBody>
      </p:sp>
      <p:sp>
        <p:nvSpPr>
          <p:cNvPr id="3" name="Title 2">
            <a:extLst>
              <a:ext uri="{FF2B5EF4-FFF2-40B4-BE49-F238E27FC236}">
                <a16:creationId xmlns:a16="http://schemas.microsoft.com/office/drawing/2014/main" id="{4F97B3D4-13F6-152C-76CD-D05E486FCC74}"/>
              </a:ext>
            </a:extLst>
          </p:cNvPr>
          <p:cNvSpPr>
            <a:spLocks noGrp="1"/>
          </p:cNvSpPr>
          <p:nvPr>
            <p:ph type="title"/>
          </p:nvPr>
        </p:nvSpPr>
        <p:spPr/>
        <p:txBody>
          <a:bodyPr>
            <a:noAutofit/>
          </a:bodyPr>
          <a:lstStyle/>
          <a:p>
            <a:r>
              <a:rPr lang="en-US" sz="2800" dirty="0">
                <a:solidFill>
                  <a:schemeClr val="bg1"/>
                </a:solidFill>
              </a:rPr>
              <a:t>Results  - Classifier performance - Real/Fake</a:t>
            </a:r>
          </a:p>
        </p:txBody>
      </p:sp>
      <p:graphicFrame>
        <p:nvGraphicFramePr>
          <p:cNvPr id="13" name="Table 12">
            <a:extLst>
              <a:ext uri="{FF2B5EF4-FFF2-40B4-BE49-F238E27FC236}">
                <a16:creationId xmlns:a16="http://schemas.microsoft.com/office/drawing/2014/main" id="{046CD25D-E513-1908-7B74-253EDC49B027}"/>
              </a:ext>
            </a:extLst>
          </p:cNvPr>
          <p:cNvGraphicFramePr>
            <a:graphicFrameLocks noGrp="1"/>
          </p:cNvGraphicFramePr>
          <p:nvPr>
            <p:extLst>
              <p:ext uri="{D42A27DB-BD31-4B8C-83A1-F6EECF244321}">
                <p14:modId xmlns:p14="http://schemas.microsoft.com/office/powerpoint/2010/main" val="1231745297"/>
              </p:ext>
            </p:extLst>
          </p:nvPr>
        </p:nvGraphicFramePr>
        <p:xfrm>
          <a:off x="1437877" y="3143071"/>
          <a:ext cx="5652304" cy="1969770"/>
        </p:xfrm>
        <a:graphic>
          <a:graphicData uri="http://schemas.openxmlformats.org/drawingml/2006/table">
            <a:tbl>
              <a:tblPr/>
              <a:tblGrid>
                <a:gridCol w="1331552">
                  <a:extLst>
                    <a:ext uri="{9D8B030D-6E8A-4147-A177-3AD203B41FA5}">
                      <a16:colId xmlns:a16="http://schemas.microsoft.com/office/drawing/2014/main" val="3997972812"/>
                    </a:ext>
                  </a:extLst>
                </a:gridCol>
                <a:gridCol w="1331552">
                  <a:extLst>
                    <a:ext uri="{9D8B030D-6E8A-4147-A177-3AD203B41FA5}">
                      <a16:colId xmlns:a16="http://schemas.microsoft.com/office/drawing/2014/main" val="4050470547"/>
                    </a:ext>
                  </a:extLst>
                </a:gridCol>
                <a:gridCol w="1494600">
                  <a:extLst>
                    <a:ext uri="{9D8B030D-6E8A-4147-A177-3AD203B41FA5}">
                      <a16:colId xmlns:a16="http://schemas.microsoft.com/office/drawing/2014/main" val="1634860808"/>
                    </a:ext>
                  </a:extLst>
                </a:gridCol>
                <a:gridCol w="1494600">
                  <a:extLst>
                    <a:ext uri="{9D8B030D-6E8A-4147-A177-3AD203B41FA5}">
                      <a16:colId xmlns:a16="http://schemas.microsoft.com/office/drawing/2014/main" val="467438936"/>
                    </a:ext>
                  </a:extLst>
                </a:gridCol>
              </a:tblGrid>
              <a:tr h="506730">
                <a:tc>
                  <a:txBody>
                    <a:bodyPr/>
                    <a:lstStyle/>
                    <a:p>
                      <a:pPr marL="0" algn="l" defTabSz="914400" rtl="0" eaLnBrk="1" fontAlgn="t" latinLnBrk="0" hangingPunct="1">
                        <a:spcBef>
                          <a:spcPts val="0"/>
                        </a:spcBef>
                        <a:spcAft>
                          <a:spcPts val="0"/>
                        </a:spcAft>
                      </a:pPr>
                      <a:r>
                        <a:rPr lang="en-US" sz="1400" b="1" kern="1200" dirty="0">
                          <a:solidFill>
                            <a:schemeClr val="tx1"/>
                          </a:solidFill>
                          <a:effectLst/>
                          <a:latin typeface="+mn-lt"/>
                          <a:ea typeface="+mn-ea"/>
                          <a:cs typeface="+mn-cs"/>
                        </a:rPr>
                        <a:t>Perturbation cases</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fontAlgn="t" latinLnBrk="0" hangingPunct="1">
                        <a:spcBef>
                          <a:spcPts val="0"/>
                        </a:spcBef>
                        <a:spcAft>
                          <a:spcPts val="0"/>
                        </a:spcAft>
                      </a:pPr>
                      <a:r>
                        <a:rPr lang="en-US" sz="1400" b="1" kern="1200" dirty="0">
                          <a:solidFill>
                            <a:schemeClr val="tx1"/>
                          </a:solidFill>
                          <a:effectLst/>
                          <a:latin typeface="+mn-lt"/>
                          <a:ea typeface="+mn-ea"/>
                          <a:cs typeface="+mn-cs"/>
                        </a:rPr>
                        <a:t>Number of pairs</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1" dirty="0">
                          <a:effectLst/>
                        </a:rPr>
                        <a:t>%age correctly labeled</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b="1" dirty="0">
                          <a:effectLst/>
                        </a:rPr>
                        <a:t>Expected Label</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8705031"/>
                  </a:ext>
                </a:extLst>
              </a:tr>
              <a:tr h="300990">
                <a:tc>
                  <a:txBody>
                    <a:bodyPr/>
                    <a:lstStyle/>
                    <a:p>
                      <a:pPr marL="0" algn="l" defTabSz="914400" rtl="0" eaLnBrk="1" fontAlgn="t" latinLnBrk="0" hangingPunct="1">
                        <a:spcBef>
                          <a:spcPts val="0"/>
                        </a:spcBef>
                        <a:spcAft>
                          <a:spcPts val="0"/>
                        </a:spcAft>
                      </a:pPr>
                      <a:r>
                        <a:rPr lang="en-US" sz="1400" kern="1200">
                          <a:solidFill>
                            <a:schemeClr val="tx1"/>
                          </a:solidFill>
                          <a:effectLst/>
                          <a:latin typeface="+mn-lt"/>
                          <a:ea typeface="+mn-ea"/>
                          <a:cs typeface="+mn-cs"/>
                        </a:rPr>
                        <a:t>Missed finding</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433</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79%</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Real</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095103"/>
                  </a:ext>
                </a:extLst>
              </a:tr>
              <a:tr h="300990">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Add finding</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495</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90%</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Fake</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1508269"/>
                  </a:ext>
                </a:extLst>
              </a:tr>
              <a:tr h="300990">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Reverse finding</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638</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70%</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Fake</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4459262"/>
                  </a:ext>
                </a:extLst>
              </a:tr>
              <a:tr h="506730">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Exchange finding</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fontAlgn="t" latinLnBrk="0" hangingPunct="1">
                        <a:spcBef>
                          <a:spcPts val="0"/>
                        </a:spcBef>
                        <a:spcAft>
                          <a:spcPts val="0"/>
                        </a:spcAft>
                      </a:pPr>
                      <a:r>
                        <a:rPr lang="en-US" sz="1400" kern="1200" dirty="0">
                          <a:solidFill>
                            <a:schemeClr val="tx1"/>
                          </a:solidFill>
                          <a:effectLst/>
                          <a:latin typeface="+mn-lt"/>
                          <a:ea typeface="+mn-ea"/>
                          <a:cs typeface="+mn-cs"/>
                        </a:rPr>
                        <a:t>984</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86%</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400" dirty="0">
                          <a:effectLst/>
                        </a:rPr>
                        <a:t>Fake</a:t>
                      </a:r>
                    </a:p>
                  </a:txBody>
                  <a:tcPr marL="47625" marR="47625"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8545207"/>
                  </a:ext>
                </a:extLst>
              </a:tr>
            </a:tbl>
          </a:graphicData>
        </a:graphic>
      </p:graphicFrame>
      <p:sp>
        <p:nvSpPr>
          <p:cNvPr id="14" name="Rectangle 13">
            <a:extLst>
              <a:ext uri="{FF2B5EF4-FFF2-40B4-BE49-F238E27FC236}">
                <a16:creationId xmlns:a16="http://schemas.microsoft.com/office/drawing/2014/main" id="{66AF1E0E-DB1F-4CFE-525B-7CB3E00CC241}"/>
              </a:ext>
            </a:extLst>
          </p:cNvPr>
          <p:cNvSpPr/>
          <p:nvPr/>
        </p:nvSpPr>
        <p:spPr>
          <a:xfrm>
            <a:off x="1215737" y="2062602"/>
            <a:ext cx="6078682" cy="87723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a:extLst>
              <a:ext uri="{FF2B5EF4-FFF2-40B4-BE49-F238E27FC236}">
                <a16:creationId xmlns:a16="http://schemas.microsoft.com/office/drawing/2014/main" id="{ED63680D-3410-40C2-958D-1246F0F81BD7}"/>
              </a:ext>
            </a:extLst>
          </p:cNvPr>
          <p:cNvSpPr txBox="1"/>
          <p:nvPr/>
        </p:nvSpPr>
        <p:spPr>
          <a:xfrm>
            <a:off x="2618185" y="688782"/>
            <a:ext cx="4296965" cy="369332"/>
          </a:xfrm>
          <a:prstGeom prst="rect">
            <a:avLst/>
          </a:prstGeom>
          <a:noFill/>
        </p:spPr>
        <p:txBody>
          <a:bodyPr wrap="square" rtlCol="0">
            <a:spAutoFit/>
          </a:bodyPr>
          <a:lstStyle/>
          <a:p>
            <a:r>
              <a:rPr lang="en-US" dirty="0"/>
              <a:t>Using a 60-20-20 split on patients</a:t>
            </a:r>
          </a:p>
        </p:txBody>
      </p:sp>
      <p:graphicFrame>
        <p:nvGraphicFramePr>
          <p:cNvPr id="4" name="Table 3">
            <a:extLst>
              <a:ext uri="{FF2B5EF4-FFF2-40B4-BE49-F238E27FC236}">
                <a16:creationId xmlns:a16="http://schemas.microsoft.com/office/drawing/2014/main" id="{5A308BA3-3620-FAF9-0C2E-9569AFC3013A}"/>
              </a:ext>
            </a:extLst>
          </p:cNvPr>
          <p:cNvGraphicFramePr>
            <a:graphicFrameLocks/>
          </p:cNvGraphicFramePr>
          <p:nvPr>
            <p:extLst>
              <p:ext uri="{D42A27DB-BD31-4B8C-83A1-F6EECF244321}">
                <p14:modId xmlns:p14="http://schemas.microsoft.com/office/powerpoint/2010/main" val="1342250035"/>
              </p:ext>
            </p:extLst>
          </p:nvPr>
        </p:nvGraphicFramePr>
        <p:xfrm>
          <a:off x="463302" y="1045063"/>
          <a:ext cx="8217397" cy="1193987"/>
        </p:xfrm>
        <a:graphic>
          <a:graphicData uri="http://schemas.openxmlformats.org/drawingml/2006/table">
            <a:tbl>
              <a:tblPr firstRow="1" bandRow="1">
                <a:tableStyleId>{2D5ABB26-0587-4C30-8999-92F81FD0307C}</a:tableStyleId>
              </a:tblPr>
              <a:tblGrid>
                <a:gridCol w="846842">
                  <a:extLst>
                    <a:ext uri="{9D8B030D-6E8A-4147-A177-3AD203B41FA5}">
                      <a16:colId xmlns:a16="http://schemas.microsoft.com/office/drawing/2014/main" val="1024743100"/>
                    </a:ext>
                  </a:extLst>
                </a:gridCol>
                <a:gridCol w="1176315">
                  <a:extLst>
                    <a:ext uri="{9D8B030D-6E8A-4147-A177-3AD203B41FA5}">
                      <a16:colId xmlns:a16="http://schemas.microsoft.com/office/drawing/2014/main" val="92807120"/>
                    </a:ext>
                  </a:extLst>
                </a:gridCol>
                <a:gridCol w="1356818">
                  <a:extLst>
                    <a:ext uri="{9D8B030D-6E8A-4147-A177-3AD203B41FA5}">
                      <a16:colId xmlns:a16="http://schemas.microsoft.com/office/drawing/2014/main" val="1978928097"/>
                    </a:ext>
                  </a:extLst>
                </a:gridCol>
                <a:gridCol w="1656472">
                  <a:extLst>
                    <a:ext uri="{9D8B030D-6E8A-4147-A177-3AD203B41FA5}">
                      <a16:colId xmlns:a16="http://schemas.microsoft.com/office/drawing/2014/main" val="3020294934"/>
                    </a:ext>
                  </a:extLst>
                </a:gridCol>
                <a:gridCol w="1513805">
                  <a:extLst>
                    <a:ext uri="{9D8B030D-6E8A-4147-A177-3AD203B41FA5}">
                      <a16:colId xmlns:a16="http://schemas.microsoft.com/office/drawing/2014/main" val="3329953970"/>
                    </a:ext>
                  </a:extLst>
                </a:gridCol>
                <a:gridCol w="1667145">
                  <a:extLst>
                    <a:ext uri="{9D8B030D-6E8A-4147-A177-3AD203B41FA5}">
                      <a16:colId xmlns:a16="http://schemas.microsoft.com/office/drawing/2014/main" val="24211590"/>
                    </a:ext>
                  </a:extLst>
                </a:gridCol>
              </a:tblGrid>
              <a:tr h="685800">
                <a:tc>
                  <a:txBody>
                    <a:bodyPr/>
                    <a:lstStyle/>
                    <a:p>
                      <a:r>
                        <a:rPr lang="en-US" sz="1400" b="1" dirty="0"/>
                        <a:t>Training patients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Testing Patients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Held-out Patients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Training sentence-image pairs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Testing sentence-image pairs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Hold-out</a:t>
                      </a:r>
                    </a:p>
                    <a:p>
                      <a:r>
                        <a:rPr lang="en-US" sz="1400" b="1" dirty="0"/>
                        <a:t>Reports</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053361"/>
                  </a:ext>
                </a:extLst>
              </a:tr>
              <a:tr h="485327">
                <a:tc>
                  <a:txBody>
                    <a:bodyPr/>
                    <a:lstStyle/>
                    <a:p>
                      <a:r>
                        <a:rPr lang="en-US" sz="1400" dirty="0"/>
                        <a:t>1071</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357</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358</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20326</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2550</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3661</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17565465"/>
                  </a:ext>
                </a:extLst>
              </a:tr>
            </a:tbl>
          </a:graphicData>
        </a:graphic>
      </p:graphicFrame>
      <p:graphicFrame>
        <p:nvGraphicFramePr>
          <p:cNvPr id="6" name="Table 5">
            <a:extLst>
              <a:ext uri="{FF2B5EF4-FFF2-40B4-BE49-F238E27FC236}">
                <a16:creationId xmlns:a16="http://schemas.microsoft.com/office/drawing/2014/main" id="{C5BCCC44-3010-2EDA-BBFD-30729987FF5C}"/>
              </a:ext>
            </a:extLst>
          </p:cNvPr>
          <p:cNvGraphicFramePr>
            <a:graphicFrameLocks/>
          </p:cNvGraphicFramePr>
          <p:nvPr>
            <p:extLst>
              <p:ext uri="{D42A27DB-BD31-4B8C-83A1-F6EECF244321}">
                <p14:modId xmlns:p14="http://schemas.microsoft.com/office/powerpoint/2010/main" val="293160539"/>
              </p:ext>
            </p:extLst>
          </p:nvPr>
        </p:nvGraphicFramePr>
        <p:xfrm>
          <a:off x="1215736" y="2067198"/>
          <a:ext cx="6078683" cy="872639"/>
        </p:xfrm>
        <a:graphic>
          <a:graphicData uri="http://schemas.openxmlformats.org/drawingml/2006/table">
            <a:tbl>
              <a:tblPr firstRow="1" bandRow="1">
                <a:tableStyleId>{2D5ABB26-0587-4C30-8999-92F81FD0307C}</a:tableStyleId>
              </a:tblPr>
              <a:tblGrid>
                <a:gridCol w="1233549">
                  <a:extLst>
                    <a:ext uri="{9D8B030D-6E8A-4147-A177-3AD203B41FA5}">
                      <a16:colId xmlns:a16="http://schemas.microsoft.com/office/drawing/2014/main" val="1024743100"/>
                    </a:ext>
                  </a:extLst>
                </a:gridCol>
                <a:gridCol w="832757">
                  <a:extLst>
                    <a:ext uri="{9D8B030D-6E8A-4147-A177-3AD203B41FA5}">
                      <a16:colId xmlns:a16="http://schemas.microsoft.com/office/drawing/2014/main" val="92807120"/>
                    </a:ext>
                  </a:extLst>
                </a:gridCol>
                <a:gridCol w="1273629">
                  <a:extLst>
                    <a:ext uri="{9D8B030D-6E8A-4147-A177-3AD203B41FA5}">
                      <a16:colId xmlns:a16="http://schemas.microsoft.com/office/drawing/2014/main" val="1978928097"/>
                    </a:ext>
                  </a:extLst>
                </a:gridCol>
                <a:gridCol w="1333925">
                  <a:extLst>
                    <a:ext uri="{9D8B030D-6E8A-4147-A177-3AD203B41FA5}">
                      <a16:colId xmlns:a16="http://schemas.microsoft.com/office/drawing/2014/main" val="3020294934"/>
                    </a:ext>
                  </a:extLst>
                </a:gridCol>
                <a:gridCol w="1404823">
                  <a:extLst>
                    <a:ext uri="{9D8B030D-6E8A-4147-A177-3AD203B41FA5}">
                      <a16:colId xmlns:a16="http://schemas.microsoft.com/office/drawing/2014/main" val="3329953970"/>
                    </a:ext>
                  </a:extLst>
                </a:gridCol>
              </a:tblGrid>
              <a:tr h="387312">
                <a:tc>
                  <a:txBody>
                    <a:bodyPr/>
                    <a:lstStyle/>
                    <a:p>
                      <a:r>
                        <a:rPr lang="en-US" sz="1400" b="1" dirty="0"/>
                        <a:t>Accuracy</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AUC</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Precision</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Recall</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b="1" dirty="0"/>
                        <a:t>F1-score</a:t>
                      </a:r>
                    </a:p>
                  </a:txBody>
                  <a:tcPr marL="68580" marR="68580" marT="34290" marB="3429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053361"/>
                  </a:ext>
                </a:extLst>
              </a:tr>
              <a:tr h="485327">
                <a:tc>
                  <a:txBody>
                    <a:bodyPr/>
                    <a:lstStyle/>
                    <a:p>
                      <a:r>
                        <a:rPr lang="en-US" sz="1400" dirty="0"/>
                        <a:t>84.2%</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0.87</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86.2% </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93.1%</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0.9</a:t>
                      </a:r>
                    </a:p>
                  </a:txBody>
                  <a:tcPr marL="68580" marR="68580" marT="34290" marB="34290">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17565465"/>
                  </a:ext>
                </a:extLst>
              </a:tr>
            </a:tbl>
          </a:graphicData>
        </a:graphic>
      </p:graphicFrame>
    </p:spTree>
    <p:extLst>
      <p:ext uri="{BB962C8B-B14F-4D97-AF65-F5344CB8AC3E}">
        <p14:creationId xmlns:p14="http://schemas.microsoft.com/office/powerpoint/2010/main" val="2532273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9A6FFD-8C5F-CEB0-D1E4-2D47C6B22120}"/>
              </a:ext>
            </a:extLst>
          </p:cNvPr>
          <p:cNvSpPr>
            <a:spLocks noGrp="1"/>
          </p:cNvSpPr>
          <p:nvPr>
            <p:ph idx="1"/>
          </p:nvPr>
        </p:nvSpPr>
        <p:spPr/>
        <p:txBody>
          <a:bodyPr/>
          <a:lstStyle/>
          <a:p>
            <a:pPr marL="0" indent="0">
              <a:buNone/>
            </a:pPr>
            <a:r>
              <a:rPr lang="en-US" dirty="0"/>
              <a:t>Deployment considerations of foundational models</a:t>
            </a:r>
          </a:p>
          <a:p>
            <a:endParaRPr lang="en-US" dirty="0"/>
          </a:p>
        </p:txBody>
      </p:sp>
    </p:spTree>
    <p:extLst>
      <p:ext uri="{BB962C8B-B14F-4D97-AF65-F5344CB8AC3E}">
        <p14:creationId xmlns:p14="http://schemas.microsoft.com/office/powerpoint/2010/main" val="774479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C2F79-7BEE-FA6F-3D78-6A6D6A544036}"/>
              </a:ext>
            </a:extLst>
          </p:cNvPr>
          <p:cNvSpPr>
            <a:spLocks noGrp="1"/>
          </p:cNvSpPr>
          <p:nvPr>
            <p:ph type="title"/>
          </p:nvPr>
        </p:nvSpPr>
        <p:spPr>
          <a:xfrm>
            <a:off x="228600" y="237380"/>
            <a:ext cx="8229600" cy="742950"/>
          </a:xfrm>
        </p:spPr>
        <p:txBody>
          <a:bodyPr>
            <a:normAutofit/>
          </a:bodyPr>
          <a:lstStyle/>
          <a:p>
            <a:r>
              <a:rPr lang="en-US" sz="3600" dirty="0"/>
              <a:t>Deployment considerations</a:t>
            </a:r>
            <a:endParaRPr lang="en-US" dirty="0"/>
          </a:p>
        </p:txBody>
      </p:sp>
      <p:sp>
        <p:nvSpPr>
          <p:cNvPr id="3" name="Content Placeholder 2">
            <a:extLst>
              <a:ext uri="{FF2B5EF4-FFF2-40B4-BE49-F238E27FC236}">
                <a16:creationId xmlns:a16="http://schemas.microsoft.com/office/drawing/2014/main" id="{43DB8B61-6639-00FC-0B6D-882315979A7E}"/>
              </a:ext>
            </a:extLst>
          </p:cNvPr>
          <p:cNvSpPr>
            <a:spLocks noGrp="1"/>
          </p:cNvSpPr>
          <p:nvPr>
            <p:ph idx="1"/>
          </p:nvPr>
        </p:nvSpPr>
        <p:spPr/>
        <p:txBody>
          <a:bodyPr>
            <a:normAutofit fontScale="77500" lnSpcReduction="20000"/>
          </a:bodyPr>
          <a:lstStyle/>
          <a:p>
            <a:pPr lvl="1"/>
            <a:r>
              <a:rPr lang="en-US" dirty="0"/>
              <a:t>Community development</a:t>
            </a:r>
          </a:p>
          <a:p>
            <a:pPr lvl="2"/>
            <a:r>
              <a:rPr lang="en-US" dirty="0"/>
              <a:t>APIs, fine-tuning, distillation, </a:t>
            </a:r>
            <a:r>
              <a:rPr lang="en-US" dirty="0" err="1"/>
              <a:t>Instructlab</a:t>
            </a:r>
            <a:endParaRPr lang="en-US" dirty="0"/>
          </a:p>
          <a:p>
            <a:pPr lvl="1"/>
            <a:r>
              <a:rPr lang="en-US" dirty="0"/>
              <a:t>Privacy and security</a:t>
            </a:r>
          </a:p>
          <a:p>
            <a:pPr lvl="1"/>
            <a:r>
              <a:rPr lang="en-US" dirty="0"/>
              <a:t>Legal and ethical considerations</a:t>
            </a:r>
          </a:p>
          <a:p>
            <a:pPr lvl="1"/>
            <a:r>
              <a:rPr lang="en-US" dirty="0"/>
              <a:t>Societal impact</a:t>
            </a:r>
          </a:p>
          <a:p>
            <a:pPr lvl="1"/>
            <a:r>
              <a:rPr lang="en-US" dirty="0"/>
              <a:t>Safety</a:t>
            </a:r>
          </a:p>
          <a:p>
            <a:pPr lvl="1"/>
            <a:r>
              <a:rPr lang="en-US" dirty="0"/>
              <a:t>Fairness</a:t>
            </a:r>
          </a:p>
          <a:p>
            <a:pPr lvl="1"/>
            <a:r>
              <a:rPr lang="en-US" dirty="0"/>
              <a:t>Trustworthy AI</a:t>
            </a:r>
          </a:p>
          <a:p>
            <a:pPr lvl="1"/>
            <a:r>
              <a:rPr lang="en-US" dirty="0"/>
              <a:t>AI Misuse</a:t>
            </a:r>
          </a:p>
          <a:p>
            <a:endParaRPr lang="en-US" dirty="0"/>
          </a:p>
        </p:txBody>
      </p:sp>
    </p:spTree>
    <p:extLst>
      <p:ext uri="{BB962C8B-B14F-4D97-AF65-F5344CB8AC3E}">
        <p14:creationId xmlns:p14="http://schemas.microsoft.com/office/powerpoint/2010/main" val="2101440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1B06B-9155-34AC-B8C6-B1E5D4A4B5ED}"/>
              </a:ext>
            </a:extLst>
          </p:cNvPr>
          <p:cNvSpPr>
            <a:spLocks noGrp="1"/>
          </p:cNvSpPr>
          <p:nvPr>
            <p:ph type="title"/>
          </p:nvPr>
        </p:nvSpPr>
        <p:spPr/>
        <p:txBody>
          <a:bodyPr/>
          <a:lstStyle/>
          <a:p>
            <a:r>
              <a:rPr lang="en-US" dirty="0"/>
              <a:t>Deployment of foundational models</a:t>
            </a:r>
          </a:p>
        </p:txBody>
      </p:sp>
      <p:sp>
        <p:nvSpPr>
          <p:cNvPr id="3" name="Content Placeholder 2">
            <a:extLst>
              <a:ext uri="{FF2B5EF4-FFF2-40B4-BE49-F238E27FC236}">
                <a16:creationId xmlns:a16="http://schemas.microsoft.com/office/drawing/2014/main" id="{E84BA3FF-5A96-334D-4DC3-87B86DB78F9B}"/>
              </a:ext>
            </a:extLst>
          </p:cNvPr>
          <p:cNvSpPr>
            <a:spLocks noGrp="1"/>
          </p:cNvSpPr>
          <p:nvPr>
            <p:ph idx="1"/>
          </p:nvPr>
        </p:nvSpPr>
        <p:spPr/>
        <p:txBody>
          <a:bodyPr>
            <a:normAutofit fontScale="77500" lnSpcReduction="20000"/>
          </a:bodyPr>
          <a:lstStyle/>
          <a:p>
            <a:r>
              <a:rPr lang="en-US" dirty="0"/>
              <a:t>Secure deployment</a:t>
            </a:r>
          </a:p>
          <a:p>
            <a:pPr lvl="1"/>
            <a:r>
              <a:rPr lang="en-US" dirty="0"/>
              <a:t>Are APIs secure?</a:t>
            </a:r>
          </a:p>
          <a:p>
            <a:r>
              <a:rPr lang="en-US" dirty="0"/>
              <a:t>Fine-tuning</a:t>
            </a:r>
          </a:p>
          <a:p>
            <a:pPr lvl="2"/>
            <a:r>
              <a:rPr lang="en-US" dirty="0"/>
              <a:t> How much difference does it make?</a:t>
            </a:r>
          </a:p>
          <a:p>
            <a:r>
              <a:rPr lang="en-US" dirty="0"/>
              <a:t>Can we do distillation</a:t>
            </a:r>
          </a:p>
          <a:p>
            <a:pPr lvl="1"/>
            <a:r>
              <a:rPr lang="en-US" dirty="0"/>
              <a:t>train smaller, more focused models that can achieve the </a:t>
            </a:r>
            <a:r>
              <a:rPr lang="en-US" dirty="0">
                <a:hlinkClick r:id="rId3"/>
              </a:rPr>
              <a:t>same (or better) performance for a fraction of the price</a:t>
            </a:r>
            <a:r>
              <a:rPr lang="en-US" dirty="0"/>
              <a:t>.</a:t>
            </a:r>
          </a:p>
          <a:p>
            <a:r>
              <a:rPr lang="en-US" dirty="0"/>
              <a:t>Can we democratize foundational models</a:t>
            </a:r>
          </a:p>
          <a:p>
            <a:pPr lvl="1"/>
            <a:r>
              <a:rPr lang="en-US" dirty="0"/>
              <a:t>Feed knowledge and own collectively?</a:t>
            </a:r>
          </a:p>
        </p:txBody>
      </p:sp>
    </p:spTree>
    <p:extLst>
      <p:ext uri="{BB962C8B-B14F-4D97-AF65-F5344CB8AC3E}">
        <p14:creationId xmlns:p14="http://schemas.microsoft.com/office/powerpoint/2010/main" val="2470179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EADB-AED4-687B-2B3F-D7780579B742}"/>
              </a:ext>
            </a:extLst>
          </p:cNvPr>
          <p:cNvSpPr>
            <a:spLocks noGrp="1"/>
          </p:cNvSpPr>
          <p:nvPr>
            <p:ph type="title"/>
          </p:nvPr>
        </p:nvSpPr>
        <p:spPr/>
        <p:txBody>
          <a:bodyPr/>
          <a:lstStyle/>
          <a:p>
            <a:r>
              <a:rPr lang="en-US" dirty="0"/>
              <a:t>Problems with FM</a:t>
            </a:r>
          </a:p>
        </p:txBody>
      </p:sp>
      <p:sp>
        <p:nvSpPr>
          <p:cNvPr id="3" name="Content Placeholder 2">
            <a:extLst>
              <a:ext uri="{FF2B5EF4-FFF2-40B4-BE49-F238E27FC236}">
                <a16:creationId xmlns:a16="http://schemas.microsoft.com/office/drawing/2014/main" id="{590BD592-6EA8-BF40-7869-CDBD13925785}"/>
              </a:ext>
            </a:extLst>
          </p:cNvPr>
          <p:cNvSpPr>
            <a:spLocks noGrp="1"/>
          </p:cNvSpPr>
          <p:nvPr>
            <p:ph idx="1"/>
          </p:nvPr>
        </p:nvSpPr>
        <p:spPr/>
        <p:txBody>
          <a:bodyPr>
            <a:normAutofit fontScale="55000" lnSpcReduction="20000"/>
          </a:bodyPr>
          <a:lstStyle/>
          <a:p>
            <a:r>
              <a:rPr lang="en-US" dirty="0"/>
              <a:t>Homogenization</a:t>
            </a:r>
          </a:p>
          <a:p>
            <a:pPr lvl="1"/>
            <a:r>
              <a:rPr lang="en-US" dirty="0"/>
              <a:t>Defects of foundation model are inherited by all the adapted models downstream.</a:t>
            </a:r>
          </a:p>
          <a:p>
            <a:r>
              <a:rPr lang="en-US" dirty="0"/>
              <a:t>Distributional shifts</a:t>
            </a:r>
          </a:p>
          <a:p>
            <a:pPr lvl="1"/>
            <a:r>
              <a:rPr lang="en-US" dirty="0"/>
              <a:t>Broader training base gives better prep</a:t>
            </a:r>
          </a:p>
          <a:p>
            <a:pPr lvl="1"/>
            <a:r>
              <a:rPr lang="en-US" dirty="0"/>
              <a:t>Fine-tuning can help</a:t>
            </a:r>
          </a:p>
          <a:p>
            <a:pPr lvl="1"/>
            <a:r>
              <a:rPr lang="en-US" dirty="0"/>
              <a:t>Spurious correlations or changes over time may not be well-handled by foundational models</a:t>
            </a:r>
          </a:p>
          <a:p>
            <a:pPr lvl="2"/>
            <a:r>
              <a:rPr lang="en-US" sz="1200" dirty="0">
                <a:effectLst/>
                <a:latin typeface="LinLibertineT"/>
              </a:rPr>
              <a:t>Background color for object recognition </a:t>
            </a:r>
          </a:p>
          <a:p>
            <a:pPr lvl="2"/>
            <a:r>
              <a:rPr lang="en-US" sz="1200" dirty="0">
                <a:effectLst/>
                <a:latin typeface="LinLibertineT"/>
              </a:rPr>
              <a:t>Surgical markers for medical diagnostics </a:t>
            </a:r>
          </a:p>
          <a:p>
            <a:pPr lvl="2"/>
            <a:r>
              <a:rPr lang="en-US" sz="1200" dirty="0">
                <a:effectLst/>
                <a:latin typeface="LinLibertineT"/>
              </a:rPr>
              <a:t>annotator biases in crowdsourced data </a:t>
            </a:r>
          </a:p>
          <a:p>
            <a:pPr lvl="2"/>
            <a:r>
              <a:rPr lang="en-US" sz="1200" dirty="0">
                <a:effectLst/>
                <a:latin typeface="LinLibertineT"/>
              </a:rPr>
              <a:t>Demographic biases</a:t>
            </a:r>
          </a:p>
          <a:p>
            <a:r>
              <a:rPr lang="en-US" dirty="0">
                <a:latin typeface="LinLibertineT"/>
              </a:rPr>
              <a:t>Representational bias</a:t>
            </a:r>
          </a:p>
          <a:p>
            <a:pPr lvl="1"/>
            <a:r>
              <a:rPr lang="en-US" dirty="0">
                <a:latin typeface="LinLibertineT"/>
              </a:rPr>
              <a:t>Intrinsic versus extrinsic</a:t>
            </a:r>
            <a:endParaRPr lang="en-US" dirty="0"/>
          </a:p>
          <a:p>
            <a:pPr lvl="1"/>
            <a:endParaRPr lang="en-US" dirty="0"/>
          </a:p>
          <a:p>
            <a:endParaRPr lang="en-US" sz="1800" dirty="0">
              <a:effectLst/>
              <a:latin typeface="LinLibertineT"/>
            </a:endParaRPr>
          </a:p>
        </p:txBody>
      </p:sp>
    </p:spTree>
    <p:extLst>
      <p:ext uri="{BB962C8B-B14F-4D97-AF65-F5344CB8AC3E}">
        <p14:creationId xmlns:p14="http://schemas.microsoft.com/office/powerpoint/2010/main" val="12910599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CB4CC-2F99-3D3E-3F9D-AA71B850E392}"/>
              </a:ext>
            </a:extLst>
          </p:cNvPr>
          <p:cNvSpPr>
            <a:spLocks noGrp="1"/>
          </p:cNvSpPr>
          <p:nvPr>
            <p:ph type="title"/>
          </p:nvPr>
        </p:nvSpPr>
        <p:spPr/>
        <p:txBody>
          <a:bodyPr/>
          <a:lstStyle/>
          <a:p>
            <a:r>
              <a:rPr lang="en-US" dirty="0"/>
              <a:t>Legal and ethical considerations</a:t>
            </a:r>
          </a:p>
        </p:txBody>
      </p:sp>
      <p:sp>
        <p:nvSpPr>
          <p:cNvPr id="3" name="Content Placeholder 2">
            <a:extLst>
              <a:ext uri="{FF2B5EF4-FFF2-40B4-BE49-F238E27FC236}">
                <a16:creationId xmlns:a16="http://schemas.microsoft.com/office/drawing/2014/main" id="{291B9D02-782E-D269-0385-5714BF9EDAB1}"/>
              </a:ext>
            </a:extLst>
          </p:cNvPr>
          <p:cNvSpPr>
            <a:spLocks noGrp="1"/>
          </p:cNvSpPr>
          <p:nvPr>
            <p:ph idx="1"/>
          </p:nvPr>
        </p:nvSpPr>
        <p:spPr/>
        <p:txBody>
          <a:bodyPr>
            <a:normAutofit fontScale="62500" lnSpcReduction="20000"/>
          </a:bodyPr>
          <a:lstStyle/>
          <a:p>
            <a:r>
              <a:rPr lang="en-US" dirty="0"/>
              <a:t>Training data not aligned with business values.</a:t>
            </a:r>
          </a:p>
          <a:p>
            <a:r>
              <a:rPr lang="en-US" dirty="0"/>
              <a:t> Deploy models in a responsible and ethical manner:</a:t>
            </a:r>
          </a:p>
          <a:p>
            <a:pPr lvl="1"/>
            <a:r>
              <a:rPr lang="en-US" dirty="0"/>
              <a:t> need technologies for additional oversight, testing, and validation.</a:t>
            </a:r>
          </a:p>
          <a:p>
            <a:pPr lvl="1"/>
            <a:r>
              <a:rPr lang="en-US" sz="2000" dirty="0">
                <a:effectLst/>
                <a:latin typeface="LinLibertineT"/>
              </a:rPr>
              <a:t>internal detection systems to identify misuse of their products</a:t>
            </a:r>
            <a:endParaRPr lang="en-US" dirty="0"/>
          </a:p>
          <a:p>
            <a:pPr lvl="1"/>
            <a:endParaRPr lang="en-US" dirty="0"/>
          </a:p>
          <a:p>
            <a:r>
              <a:rPr lang="en-US" dirty="0"/>
              <a:t>Legal issues with FM:</a:t>
            </a:r>
          </a:p>
          <a:p>
            <a:pPr lvl="1"/>
            <a:r>
              <a:rPr lang="en-US" dirty="0">
                <a:latin typeface="LinLibertineT"/>
              </a:rPr>
              <a:t>How model was trained, liability for model predictions, protections for model output (i.e. who is seeing it)</a:t>
            </a:r>
          </a:p>
          <a:p>
            <a:pPr lvl="2"/>
            <a:r>
              <a:rPr lang="en-US" sz="1800" dirty="0">
                <a:effectLst/>
                <a:latin typeface="LinLibertineT"/>
              </a:rPr>
              <a:t>E.g. Fine-tuned foundation models that classify individuals in ways that correlate with protected attributes (e.g., race, gender) may face challenges under civil rights laws. </a:t>
            </a:r>
            <a:endParaRPr lang="en-US" dirty="0">
              <a:latin typeface="LinLibertineT"/>
            </a:endParaRPr>
          </a:p>
          <a:p>
            <a:pPr lvl="1"/>
            <a:r>
              <a:rPr lang="en-US" dirty="0">
                <a:latin typeface="LinLibertineT"/>
              </a:rPr>
              <a:t>Who can be sued?</a:t>
            </a:r>
          </a:p>
          <a:p>
            <a:pPr lvl="2"/>
            <a:r>
              <a:rPr lang="en-US" dirty="0">
                <a:latin typeface="LinLibertineT"/>
              </a:rPr>
              <a:t>L</a:t>
            </a:r>
            <a:r>
              <a:rPr lang="en-US" sz="1800" dirty="0">
                <a:effectLst/>
                <a:latin typeface="LinLibertineT"/>
              </a:rPr>
              <a:t>iability of users, foundation model providers, and application developers </a:t>
            </a:r>
          </a:p>
          <a:p>
            <a:pPr lvl="2"/>
            <a:endParaRPr lang="en-US" dirty="0">
              <a:latin typeface="LinLibertineT"/>
            </a:endParaRPr>
          </a:p>
          <a:p>
            <a:pPr lvl="1"/>
            <a:endParaRPr lang="en-US" dirty="0"/>
          </a:p>
        </p:txBody>
      </p:sp>
    </p:spTree>
    <p:extLst>
      <p:ext uri="{BB962C8B-B14F-4D97-AF65-F5344CB8AC3E}">
        <p14:creationId xmlns:p14="http://schemas.microsoft.com/office/powerpoint/2010/main" val="1701514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FEAC-9EA0-570B-53D2-6FA92A3B4BD5}"/>
              </a:ext>
            </a:extLst>
          </p:cNvPr>
          <p:cNvSpPr>
            <a:spLocks noGrp="1"/>
          </p:cNvSpPr>
          <p:nvPr>
            <p:ph type="title"/>
          </p:nvPr>
        </p:nvSpPr>
        <p:spPr/>
        <p:txBody>
          <a:bodyPr/>
          <a:lstStyle/>
          <a:p>
            <a:r>
              <a:rPr lang="en-US" dirty="0"/>
              <a:t>Societal and Economic Impact</a:t>
            </a:r>
          </a:p>
        </p:txBody>
      </p:sp>
      <p:sp>
        <p:nvSpPr>
          <p:cNvPr id="3" name="Content Placeholder 2">
            <a:extLst>
              <a:ext uri="{FF2B5EF4-FFF2-40B4-BE49-F238E27FC236}">
                <a16:creationId xmlns:a16="http://schemas.microsoft.com/office/drawing/2014/main" id="{3C4EB734-11F9-8489-EE1E-698F6BC1C4C4}"/>
              </a:ext>
            </a:extLst>
          </p:cNvPr>
          <p:cNvSpPr>
            <a:spLocks noGrp="1"/>
          </p:cNvSpPr>
          <p:nvPr>
            <p:ph idx="1"/>
          </p:nvPr>
        </p:nvSpPr>
        <p:spPr/>
        <p:txBody>
          <a:bodyPr>
            <a:normAutofit fontScale="92500" lnSpcReduction="20000"/>
          </a:bodyPr>
          <a:lstStyle/>
          <a:p>
            <a:r>
              <a:rPr lang="en-US" sz="1800" dirty="0">
                <a:effectLst/>
                <a:latin typeface="LinLibertineT"/>
              </a:rPr>
              <a:t>Affecting economy unfairly productivity, wage inequality, and ownership. </a:t>
            </a:r>
          </a:p>
          <a:p>
            <a:pPr lvl="1"/>
            <a:r>
              <a:rPr lang="en-US" sz="1800" dirty="0">
                <a:latin typeface="LinLibertineT"/>
              </a:rPr>
              <a:t>FM</a:t>
            </a:r>
            <a:r>
              <a:rPr lang="en-US" sz="1800" dirty="0">
                <a:effectLst/>
                <a:latin typeface="LinLibertineT"/>
              </a:rPr>
              <a:t> can be deployed to</a:t>
            </a:r>
          </a:p>
          <a:p>
            <a:pPr lvl="2"/>
            <a:r>
              <a:rPr lang="en-US" sz="1600" dirty="0">
                <a:effectLst/>
                <a:latin typeface="LinLibertineT"/>
              </a:rPr>
              <a:t> Substitute for human labor</a:t>
            </a:r>
          </a:p>
          <a:p>
            <a:pPr lvl="2"/>
            <a:r>
              <a:rPr lang="en-US" sz="1600" dirty="0">
                <a:latin typeface="LinLibertineT"/>
              </a:rPr>
              <a:t>A</a:t>
            </a:r>
            <a:r>
              <a:rPr lang="en-US" sz="1600" dirty="0">
                <a:effectLst/>
                <a:latin typeface="LinLibertineT"/>
              </a:rPr>
              <a:t>ugment humans</a:t>
            </a:r>
          </a:p>
          <a:p>
            <a:pPr lvl="2"/>
            <a:r>
              <a:rPr lang="en-US" sz="1600" dirty="0">
                <a:effectLst/>
                <a:latin typeface="LinLibertineT"/>
              </a:rPr>
              <a:t>Discover new tasks and opportunities</a:t>
            </a:r>
          </a:p>
          <a:p>
            <a:pPr lvl="1"/>
            <a:r>
              <a:rPr lang="en-US" sz="1800" dirty="0">
                <a:latin typeface="LinLibertineT"/>
              </a:rPr>
              <a:t>I</a:t>
            </a:r>
            <a:r>
              <a:rPr lang="en-US" sz="1800" dirty="0">
                <a:effectLst/>
                <a:latin typeface="LinLibertineT"/>
              </a:rPr>
              <a:t>ncreased concentration of ownership and power, or more decentralization. </a:t>
            </a:r>
          </a:p>
          <a:p>
            <a:r>
              <a:rPr lang="en-US" sz="1600" dirty="0">
                <a:latin typeface="LinLibertineT"/>
              </a:rPr>
              <a:t>Affecting labor</a:t>
            </a:r>
          </a:p>
          <a:p>
            <a:pPr lvl="1"/>
            <a:r>
              <a:rPr lang="en-US" sz="1800" dirty="0">
                <a:effectLst/>
                <a:latin typeface="LinLibertineT"/>
              </a:rPr>
              <a:t>FM transform tasks involving cognitive work, e.g.  content creation and communicati</a:t>
            </a:r>
            <a:r>
              <a:rPr lang="en-US" sz="1800" dirty="0">
                <a:latin typeface="LinLibertineT"/>
              </a:rPr>
              <a:t>on</a:t>
            </a:r>
            <a:endParaRPr lang="en-US" sz="1100" dirty="0"/>
          </a:p>
          <a:p>
            <a:endParaRPr lang="en-US" dirty="0"/>
          </a:p>
        </p:txBody>
      </p:sp>
    </p:spTree>
    <p:extLst>
      <p:ext uri="{BB962C8B-B14F-4D97-AF65-F5344CB8AC3E}">
        <p14:creationId xmlns:p14="http://schemas.microsoft.com/office/powerpoint/2010/main" val="3494108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2816F-F873-D991-D540-CFD519798446}"/>
              </a:ext>
            </a:extLst>
          </p:cNvPr>
          <p:cNvSpPr>
            <a:spLocks noGrp="1"/>
          </p:cNvSpPr>
          <p:nvPr>
            <p:ph type="title"/>
          </p:nvPr>
        </p:nvSpPr>
        <p:spPr/>
        <p:txBody>
          <a:bodyPr/>
          <a:lstStyle/>
          <a:p>
            <a:r>
              <a:rPr lang="en-US" dirty="0"/>
              <a:t>Societal Impact</a:t>
            </a:r>
          </a:p>
        </p:txBody>
      </p:sp>
      <p:sp>
        <p:nvSpPr>
          <p:cNvPr id="3" name="Content Placeholder 2">
            <a:extLst>
              <a:ext uri="{FF2B5EF4-FFF2-40B4-BE49-F238E27FC236}">
                <a16:creationId xmlns:a16="http://schemas.microsoft.com/office/drawing/2014/main" id="{7E3D4FC6-0AF5-D3DD-B890-388ED526D055}"/>
              </a:ext>
            </a:extLst>
          </p:cNvPr>
          <p:cNvSpPr>
            <a:spLocks noGrp="1"/>
          </p:cNvSpPr>
          <p:nvPr>
            <p:ph idx="1"/>
          </p:nvPr>
        </p:nvSpPr>
        <p:spPr/>
        <p:txBody>
          <a:bodyPr>
            <a:normAutofit fontScale="92500" lnSpcReduction="10000"/>
          </a:bodyPr>
          <a:lstStyle/>
          <a:p>
            <a:r>
              <a:rPr lang="en-US" dirty="0"/>
              <a:t>Persuasive text influencing decisions in a harmful way</a:t>
            </a:r>
          </a:p>
          <a:p>
            <a:pPr lvl="1"/>
            <a:r>
              <a:rPr lang="en-US" sz="1600" dirty="0">
                <a:effectLst/>
                <a:latin typeface="LinLibertineT"/>
              </a:rPr>
              <a:t>Polarization, media addiction </a:t>
            </a:r>
          </a:p>
          <a:p>
            <a:pPr lvl="1"/>
            <a:r>
              <a:rPr lang="en-US" sz="1600" dirty="0">
                <a:latin typeface="LinLibertineT"/>
              </a:rPr>
              <a:t>Hate speech</a:t>
            </a:r>
          </a:p>
          <a:p>
            <a:pPr lvl="1"/>
            <a:r>
              <a:rPr lang="en-US" sz="1600" dirty="0">
                <a:latin typeface="LinLibertineT"/>
              </a:rPr>
              <a:t>Copyright protection</a:t>
            </a:r>
          </a:p>
          <a:p>
            <a:pPr lvl="1"/>
            <a:r>
              <a:rPr lang="en-US" sz="1600" dirty="0">
                <a:effectLst/>
                <a:latin typeface="LinLibertineT"/>
              </a:rPr>
              <a:t>environmental or geopolitical harms </a:t>
            </a:r>
            <a:endParaRPr lang="en-US" dirty="0"/>
          </a:p>
          <a:p>
            <a:pPr lvl="2"/>
            <a:r>
              <a:rPr lang="en-US" sz="1200" dirty="0">
                <a:latin typeface="LinLibertineT"/>
              </a:rPr>
              <a:t>R</a:t>
            </a:r>
            <a:r>
              <a:rPr lang="en-US" sz="1200" dirty="0">
                <a:effectLst/>
                <a:latin typeface="LinLibertineT"/>
              </a:rPr>
              <a:t>obotic agents trained to mimic humans in videos may attempt to punch or knock-out their human operators if their training data includes videos of boxing matche</a:t>
            </a:r>
            <a:r>
              <a:rPr lang="en-US" sz="1200" dirty="0">
                <a:latin typeface="LinLibertineT"/>
              </a:rPr>
              <a:t>s.</a:t>
            </a:r>
          </a:p>
          <a:p>
            <a:pPr lvl="2"/>
            <a:r>
              <a:rPr lang="en-US" sz="1200" dirty="0">
                <a:effectLst/>
                <a:latin typeface="LinLibertineT"/>
              </a:rPr>
              <a:t>Catastrophic if they occur in warfare systems (resulting in unwanted discharge of weapons, possibly igniting a conflic</a:t>
            </a:r>
            <a:r>
              <a:rPr lang="en-US" sz="1200" dirty="0">
                <a:latin typeface="LinLibertineT"/>
              </a:rPr>
              <a:t>t</a:t>
            </a:r>
            <a:endParaRPr lang="en-US" dirty="0"/>
          </a:p>
          <a:p>
            <a:pPr lvl="2"/>
            <a:r>
              <a:rPr lang="en-US" sz="1200" dirty="0">
                <a:effectLst/>
                <a:latin typeface="LinLibertineT"/>
              </a:rPr>
              <a:t>critical infrastructure (accidental destruction of critical energy or agricultural capabilities </a:t>
            </a:r>
          </a:p>
          <a:p>
            <a:pPr lvl="2"/>
            <a:r>
              <a:rPr lang="en-US" sz="1200" dirty="0">
                <a:effectLst/>
                <a:latin typeface="LinLibertineT"/>
              </a:rPr>
              <a:t>Political instability, economic collapse</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282543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73" y="349619"/>
            <a:ext cx="8324654" cy="772811"/>
          </a:xfrm>
        </p:spPr>
        <p:txBody>
          <a:bodyPr/>
          <a:lstStyle/>
          <a:p>
            <a:r>
              <a:rPr lang="en-US" sz="3000" dirty="0">
                <a:solidFill>
                  <a:srgbClr val="FFFFFF"/>
                </a:solidFill>
                <a:cs typeface="Calibri" panose="020F0502020204030204" pitchFamily="34" charset="0"/>
              </a:rPr>
              <a:t>AI risk in various enterprise business processes</a:t>
            </a:r>
          </a:p>
        </p:txBody>
      </p:sp>
      <p:sp>
        <p:nvSpPr>
          <p:cNvPr id="7" name="Title 1">
            <a:extLst>
              <a:ext uri="{FF2B5EF4-FFF2-40B4-BE49-F238E27FC236}">
                <a16:creationId xmlns:a16="http://schemas.microsoft.com/office/drawing/2014/main" id="{C3FDD7C7-C724-B342-BBFC-D9946C658547}"/>
              </a:ext>
            </a:extLst>
          </p:cNvPr>
          <p:cNvSpPr txBox="1">
            <a:spLocks/>
          </p:cNvSpPr>
          <p:nvPr/>
        </p:nvSpPr>
        <p:spPr>
          <a:xfrm>
            <a:off x="409673" y="961819"/>
            <a:ext cx="8167032" cy="3522477"/>
          </a:xfrm>
          <a:prstGeom prst="rect">
            <a:avLst/>
          </a:prstGeom>
        </p:spPr>
        <p:txBody>
          <a:bodyPr vert="horz" lIns="0" tIns="0" rIns="0" bIns="0" rtlCol="0" anchor="t">
            <a:noAutofit/>
          </a:bodyPr>
          <a:lstStyle>
            <a:lvl1pPr algn="l" rtl="0" eaLnBrk="1" fontAlgn="base" hangingPunct="1">
              <a:lnSpc>
                <a:spcPct val="90000"/>
              </a:lnSpc>
              <a:spcBef>
                <a:spcPct val="0"/>
              </a:spcBef>
              <a:spcAft>
                <a:spcPct val="0"/>
              </a:spcAft>
              <a:defRPr sz="2400" b="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220">
                <a:solidFill>
                  <a:srgbClr val="191919"/>
                </a:solidFill>
                <a:latin typeface="HelvNeue Light for IBM" pitchFamily="34" charset="0"/>
              </a:defRPr>
            </a:lvl2pPr>
            <a:lvl3pPr algn="l" rtl="0" eaLnBrk="1" fontAlgn="base" hangingPunct="1">
              <a:lnSpc>
                <a:spcPct val="90000"/>
              </a:lnSpc>
              <a:spcBef>
                <a:spcPct val="0"/>
              </a:spcBef>
              <a:spcAft>
                <a:spcPct val="0"/>
              </a:spcAft>
              <a:defRPr sz="2220">
                <a:solidFill>
                  <a:srgbClr val="191919"/>
                </a:solidFill>
                <a:latin typeface="HelvNeue Light for IBM" pitchFamily="34" charset="0"/>
              </a:defRPr>
            </a:lvl3pPr>
            <a:lvl4pPr algn="l" rtl="0" eaLnBrk="1" fontAlgn="base" hangingPunct="1">
              <a:lnSpc>
                <a:spcPct val="90000"/>
              </a:lnSpc>
              <a:spcBef>
                <a:spcPct val="0"/>
              </a:spcBef>
              <a:spcAft>
                <a:spcPct val="0"/>
              </a:spcAft>
              <a:defRPr sz="2220">
                <a:solidFill>
                  <a:srgbClr val="191919"/>
                </a:solidFill>
                <a:latin typeface="HelvNeue Light for IBM" pitchFamily="34" charset="0"/>
              </a:defRPr>
            </a:lvl4pPr>
            <a:lvl5pPr algn="l" rtl="0" eaLnBrk="1" fontAlgn="base" hangingPunct="1">
              <a:lnSpc>
                <a:spcPct val="90000"/>
              </a:lnSpc>
              <a:spcBef>
                <a:spcPct val="0"/>
              </a:spcBef>
              <a:spcAft>
                <a:spcPct val="0"/>
              </a:spcAft>
              <a:defRPr sz="2220">
                <a:solidFill>
                  <a:srgbClr val="191919"/>
                </a:solidFill>
                <a:latin typeface="HelvNeue Light for IBM" pitchFamily="34" charset="0"/>
              </a:defRPr>
            </a:lvl5pPr>
            <a:lvl6pPr marL="362568" algn="l" rtl="0" eaLnBrk="1" fontAlgn="base" hangingPunct="1">
              <a:lnSpc>
                <a:spcPct val="90000"/>
              </a:lnSpc>
              <a:spcBef>
                <a:spcPct val="0"/>
              </a:spcBef>
              <a:spcAft>
                <a:spcPct val="0"/>
              </a:spcAft>
              <a:defRPr sz="2220">
                <a:solidFill>
                  <a:srgbClr val="191919"/>
                </a:solidFill>
                <a:latin typeface="HelvNeue Light for IBM" pitchFamily="34" charset="0"/>
              </a:defRPr>
            </a:lvl6pPr>
            <a:lvl7pPr marL="725139" algn="l" rtl="0" eaLnBrk="1" fontAlgn="base" hangingPunct="1">
              <a:lnSpc>
                <a:spcPct val="90000"/>
              </a:lnSpc>
              <a:spcBef>
                <a:spcPct val="0"/>
              </a:spcBef>
              <a:spcAft>
                <a:spcPct val="0"/>
              </a:spcAft>
              <a:defRPr sz="2220">
                <a:solidFill>
                  <a:srgbClr val="191919"/>
                </a:solidFill>
                <a:latin typeface="HelvNeue Light for IBM" pitchFamily="34" charset="0"/>
              </a:defRPr>
            </a:lvl7pPr>
            <a:lvl8pPr marL="1087707" algn="l" rtl="0" eaLnBrk="1" fontAlgn="base" hangingPunct="1">
              <a:lnSpc>
                <a:spcPct val="90000"/>
              </a:lnSpc>
              <a:spcBef>
                <a:spcPct val="0"/>
              </a:spcBef>
              <a:spcAft>
                <a:spcPct val="0"/>
              </a:spcAft>
              <a:defRPr sz="2220">
                <a:solidFill>
                  <a:srgbClr val="191919"/>
                </a:solidFill>
                <a:latin typeface="HelvNeue Light for IBM" pitchFamily="34" charset="0"/>
              </a:defRPr>
            </a:lvl8pPr>
            <a:lvl9pPr marL="1450276" algn="l" rtl="0" eaLnBrk="1" fontAlgn="base" hangingPunct="1">
              <a:lnSpc>
                <a:spcPct val="90000"/>
              </a:lnSpc>
              <a:spcBef>
                <a:spcPct val="0"/>
              </a:spcBef>
              <a:spcAft>
                <a:spcPct val="0"/>
              </a:spcAft>
              <a:defRPr sz="2220">
                <a:solidFill>
                  <a:srgbClr val="191919"/>
                </a:solidFill>
                <a:latin typeface="HelvNeue Light for IBM" pitchFamily="34" charset="0"/>
              </a:defRPr>
            </a:lvl9pPr>
          </a:lstStyle>
          <a:p>
            <a:pPr defTabSz="914159">
              <a:lnSpc>
                <a:spcPct val="100000"/>
              </a:lnSpc>
              <a:spcBef>
                <a:spcPts val="750"/>
              </a:spcBef>
              <a:defRPr/>
            </a:pPr>
            <a:r>
              <a:rPr lang="en-US" sz="1388" dirty="0">
                <a:solidFill>
                  <a:srgbClr val="78A9FF"/>
                </a:solidFill>
                <a:sym typeface="IBM Plex Sans Medium"/>
              </a:rPr>
              <a:t>Human resources: </a:t>
            </a:r>
            <a:r>
              <a:rPr lang="en-US" sz="1388" kern="0" dirty="0">
                <a:solidFill>
                  <a:srgbClr val="FFFFFF"/>
                </a:solidFill>
                <a:latin typeface="IBM Plex Sans Light" panose="020B0403050203000203" pitchFamily="34" charset="0"/>
                <a:sym typeface="IBM Plex Sans Medium"/>
              </a:rPr>
              <a:t>hiring, compensation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 robustness)</a:t>
            </a:r>
          </a:p>
          <a:p>
            <a:pPr defTabSz="914159">
              <a:lnSpc>
                <a:spcPct val="100000"/>
              </a:lnSpc>
              <a:spcBef>
                <a:spcPts val="750"/>
              </a:spcBef>
              <a:defRPr/>
            </a:pPr>
            <a:r>
              <a:rPr lang="en-US" sz="1388" dirty="0">
                <a:solidFill>
                  <a:srgbClr val="78A9FF"/>
                </a:solidFill>
                <a:sym typeface="IBM Plex Sans Medium"/>
              </a:rPr>
              <a:t>Marketing: </a:t>
            </a:r>
            <a:r>
              <a:rPr lang="en-US" sz="1388" kern="0" dirty="0">
                <a:solidFill>
                  <a:srgbClr val="FFFFFF"/>
                </a:solidFill>
                <a:latin typeface="IBM Plex Sans Light" panose="020B0403050203000203" pitchFamily="34" charset="0"/>
                <a:sym typeface="IBM Plex Sans Medium"/>
              </a:rPr>
              <a:t>targeted advertising (fairness)</a:t>
            </a:r>
          </a:p>
          <a:p>
            <a:pPr defTabSz="914159">
              <a:lnSpc>
                <a:spcPct val="100000"/>
              </a:lnSpc>
              <a:spcBef>
                <a:spcPts val="750"/>
              </a:spcBef>
              <a:defRPr/>
            </a:pPr>
            <a:r>
              <a:rPr lang="en-US" sz="1388" dirty="0">
                <a:solidFill>
                  <a:srgbClr val="78A9FF"/>
                </a:solidFill>
                <a:sym typeface="IBM Plex Sans Medium"/>
              </a:rPr>
              <a:t>Healthcare: </a:t>
            </a:r>
            <a:r>
              <a:rPr lang="en-US" sz="1388" kern="0" dirty="0">
                <a:solidFill>
                  <a:srgbClr val="FFFFFF"/>
                </a:solidFill>
                <a:latin typeface="IBM Plex Sans Light" panose="020B0403050203000203" pitchFamily="34" charset="0"/>
                <a:sym typeface="IBM Plex Sans Medium"/>
              </a:rPr>
              <a:t>healthcare diagnostics, e.g. skin cancer detection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Healthcare: </a:t>
            </a:r>
            <a:r>
              <a:rPr lang="en-US" sz="1388" kern="0" dirty="0">
                <a:solidFill>
                  <a:srgbClr val="FFFFFF"/>
                </a:solidFill>
                <a:latin typeface="IBM Plex Sans Light" panose="020B0403050203000203" pitchFamily="34" charset="0"/>
                <a:sym typeface="IBM Plex Sans Medium"/>
              </a:rPr>
              <a:t>treatment prioritization, e.g. kidney allocation, COVID-19 vaccine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Finance: </a:t>
            </a:r>
            <a:r>
              <a:rPr lang="en-US" sz="1388" kern="0" dirty="0">
                <a:solidFill>
                  <a:srgbClr val="FFFFFF"/>
                </a:solidFill>
                <a:latin typeface="IBM Plex Sans Light" panose="020B0403050203000203" pitchFamily="34" charset="0"/>
                <a:sym typeface="IBM Plex Sans Medium"/>
              </a:rPr>
              <a:t>delinquency collections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Finance: </a:t>
            </a:r>
            <a:r>
              <a:rPr lang="en-US" sz="1388" kern="0" dirty="0">
                <a:solidFill>
                  <a:srgbClr val="FFFFFF"/>
                </a:solidFill>
                <a:latin typeface="IBM Plex Sans Light" panose="020B0403050203000203" pitchFamily="34" charset="0"/>
                <a:sym typeface="IBM Plex Sans Medium"/>
              </a:rPr>
              <a:t>mobile money lending approval (fairness)</a:t>
            </a:r>
          </a:p>
          <a:p>
            <a:pPr defTabSz="914159">
              <a:lnSpc>
                <a:spcPct val="100000"/>
              </a:lnSpc>
              <a:spcBef>
                <a:spcPts val="750"/>
              </a:spcBef>
              <a:defRPr/>
            </a:pPr>
            <a:r>
              <a:rPr lang="en-US" sz="1388" dirty="0">
                <a:solidFill>
                  <a:srgbClr val="78A9FF"/>
                </a:solidFill>
                <a:sym typeface="IBM Plex Sans Medium"/>
              </a:rPr>
              <a:t>Insurance: </a:t>
            </a:r>
            <a:r>
              <a:rPr lang="en-US" sz="1388" kern="0" dirty="0">
                <a:solidFill>
                  <a:srgbClr val="FFFFFF"/>
                </a:solidFill>
                <a:latin typeface="IBM Plex Sans Light" panose="020B0403050203000203" pitchFamily="34" charset="0"/>
                <a:sym typeface="IBM Plex Sans Medium"/>
              </a:rPr>
              <a:t>disability settlement, life-insurance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Healthcare Insurance: </a:t>
            </a:r>
            <a:r>
              <a:rPr lang="en-US" sz="1388" kern="0" dirty="0">
                <a:solidFill>
                  <a:srgbClr val="FFFFFF"/>
                </a:solidFill>
                <a:latin typeface="IBM Plex Sans Light" panose="020B0403050203000203" pitchFamily="34" charset="0"/>
                <a:sym typeface="IBM Plex Sans Medium"/>
              </a:rPr>
              <a:t>risk/utilization prediction, care management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Quality of service: </a:t>
            </a:r>
            <a:r>
              <a:rPr lang="en-US" sz="1388" kern="0" dirty="0">
                <a:solidFill>
                  <a:srgbClr val="FFFFFF"/>
                </a:solidFill>
                <a:latin typeface="IBM Plex Sans Light" panose="020B0403050203000203" pitchFamily="34" charset="0"/>
                <a:sym typeface="IBM Plex Sans Medium"/>
              </a:rPr>
              <a:t>interactive voice response systems, outage prediction (fairness, robustness)</a:t>
            </a:r>
          </a:p>
          <a:p>
            <a:pPr defTabSz="914159">
              <a:lnSpc>
                <a:spcPct val="100000"/>
              </a:lnSpc>
              <a:spcBef>
                <a:spcPts val="750"/>
              </a:spcBef>
              <a:defRPr/>
            </a:pPr>
            <a:r>
              <a:rPr lang="en-US" sz="1388" dirty="0">
                <a:solidFill>
                  <a:srgbClr val="78A9FF"/>
                </a:solidFill>
                <a:sym typeface="IBM Plex Sans Medium"/>
              </a:rPr>
              <a:t>Retail: </a:t>
            </a:r>
            <a:r>
              <a:rPr lang="en-US" sz="1388" kern="0" dirty="0">
                <a:solidFill>
                  <a:srgbClr val="FFFFFF"/>
                </a:solidFill>
                <a:latin typeface="IBM Plex Sans Light" panose="020B0403050203000203" pitchFamily="34" charset="0"/>
                <a:sym typeface="IBM Plex Sans Medium"/>
              </a:rPr>
              <a:t>delivery planning optimization (fairness, uncertainty, explainability)</a:t>
            </a:r>
          </a:p>
          <a:p>
            <a:pPr defTabSz="914159">
              <a:lnSpc>
                <a:spcPct val="100000"/>
              </a:lnSpc>
              <a:spcBef>
                <a:spcPts val="750"/>
              </a:spcBef>
              <a:defRPr/>
            </a:pPr>
            <a:r>
              <a:rPr lang="en-US" sz="1388" dirty="0">
                <a:solidFill>
                  <a:srgbClr val="78A9FF"/>
                </a:solidFill>
                <a:sym typeface="IBM Plex Sans Medium"/>
              </a:rPr>
              <a:t>Retail: </a:t>
            </a:r>
            <a:r>
              <a:rPr lang="en-US" sz="1388" kern="0" dirty="0">
                <a:solidFill>
                  <a:srgbClr val="FFFFFF"/>
                </a:solidFill>
                <a:latin typeface="IBM Plex Sans Light" panose="020B0403050203000203" pitchFamily="34" charset="0"/>
                <a:sym typeface="IBM Plex Sans Medium"/>
              </a:rPr>
              <a:t>shift scheduling, sub-contractor selection (fairness, explainability)</a:t>
            </a:r>
          </a:p>
          <a:p>
            <a:pPr defTabSz="914159">
              <a:lnSpc>
                <a:spcPct val="100000"/>
              </a:lnSpc>
              <a:spcBef>
                <a:spcPts val="750"/>
              </a:spcBef>
              <a:defRPr/>
            </a:pPr>
            <a:r>
              <a:rPr lang="en-US" sz="1388" dirty="0">
                <a:solidFill>
                  <a:srgbClr val="78A9FF"/>
                </a:solidFill>
                <a:sym typeface="IBM Plex Sans Medium"/>
              </a:rPr>
              <a:t>Infrastructure: </a:t>
            </a:r>
            <a:r>
              <a:rPr lang="en-US" sz="1388" kern="0" dirty="0">
                <a:solidFill>
                  <a:srgbClr val="FFFFFF"/>
                </a:solidFill>
                <a:latin typeface="IBM Plex Sans Light" panose="020B0403050203000203" pitchFamily="34" charset="0"/>
                <a:sym typeface="IBM Plex Sans Medium"/>
              </a:rPr>
              <a:t>fiber-optic rollout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r>
              <a:rPr lang="en-US" sz="1388" dirty="0">
                <a:solidFill>
                  <a:srgbClr val="78A9FF"/>
                </a:solidFill>
                <a:sym typeface="IBM Plex Sans Medium"/>
              </a:rPr>
              <a:t>Infrastructure: </a:t>
            </a:r>
            <a:r>
              <a:rPr lang="en-US" sz="1388" kern="0" dirty="0">
                <a:solidFill>
                  <a:srgbClr val="FFFFFF"/>
                </a:solidFill>
                <a:latin typeface="IBM Plex Sans Light" panose="020B0403050203000203" pitchFamily="34" charset="0"/>
                <a:sym typeface="IBM Plex Sans Medium"/>
              </a:rPr>
              <a:t>cell tower siting, transportation route planning (fairness, </a:t>
            </a:r>
            <a:r>
              <a:rPr lang="en-US" sz="1388" kern="0" dirty="0" err="1">
                <a:solidFill>
                  <a:srgbClr val="FFFFFF"/>
                </a:solidFill>
                <a:latin typeface="IBM Plex Sans Light" panose="020B0403050203000203" pitchFamily="34" charset="0"/>
                <a:sym typeface="IBM Plex Sans Medium"/>
              </a:rPr>
              <a:t>explainability</a:t>
            </a:r>
            <a:r>
              <a:rPr lang="en-US" sz="1388" kern="0" dirty="0">
                <a:solidFill>
                  <a:srgbClr val="FFFFFF"/>
                </a:solidFill>
                <a:latin typeface="IBM Plex Sans Light" panose="020B0403050203000203" pitchFamily="34" charset="0"/>
                <a:sym typeface="IBM Plex Sans Medium"/>
              </a:rPr>
              <a:t>)</a:t>
            </a:r>
          </a:p>
          <a:p>
            <a:pPr defTabSz="914159">
              <a:lnSpc>
                <a:spcPct val="100000"/>
              </a:lnSpc>
              <a:spcBef>
                <a:spcPts val="750"/>
              </a:spcBef>
              <a:defRPr/>
            </a:pPr>
            <a:endParaRPr lang="en-US" sz="1200" kern="0" dirty="0">
              <a:solidFill>
                <a:srgbClr val="FFFFFF"/>
              </a:solidFill>
              <a:latin typeface="IBM Plex Sans Light" panose="020B0403050203000203" pitchFamily="34" charset="0"/>
              <a:sym typeface="IBM Plex Sans Medium"/>
            </a:endParaRPr>
          </a:p>
        </p:txBody>
      </p:sp>
      <p:sp>
        <p:nvSpPr>
          <p:cNvPr id="3" name="Slide Number Placeholder">
            <a:extLst>
              <a:ext uri="{FF2B5EF4-FFF2-40B4-BE49-F238E27FC236}">
                <a16:creationId xmlns:a16="http://schemas.microsoft.com/office/drawing/2014/main" id="{2EEBDCCE-7D1C-D832-BF60-4C34DD4336B8}"/>
              </a:ext>
            </a:extLst>
          </p:cNvPr>
          <p:cNvSpPr txBox="1">
            <a:spLocks/>
          </p:cNvSpPr>
          <p:nvPr/>
        </p:nvSpPr>
        <p:spPr>
          <a:xfrm>
            <a:off x="7086275" y="4794539"/>
            <a:ext cx="1828494" cy="166665"/>
          </a:xfrm>
          <a:prstGeom prst="rect">
            <a:avLst/>
          </a:prstGeom>
        </p:spPr>
        <p:txBody>
          <a:bodyPr/>
          <a:ls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a:lstStyle>
          <a:p>
            <a:pPr algn="r" defTabSz="685975">
              <a:defRPr/>
            </a:pPr>
            <a:fld id="{59395FB3-9C97-154F-86B2-7E381B951268}" type="slidenum">
              <a:rPr lang="en-US" sz="600">
                <a:solidFill>
                  <a:srgbClr val="FFFFFF"/>
                </a:solidFill>
                <a:latin typeface="IBM Plex Sans Regular"/>
                <a:sym typeface="IBM Plex Sans Medium"/>
              </a:rPr>
              <a:pPr algn="r" defTabSz="685975">
                <a:defRPr/>
              </a:pPr>
              <a:t>48</a:t>
            </a:fld>
            <a:endParaRPr lang="en-US" sz="600" dirty="0">
              <a:solidFill>
                <a:srgbClr val="FFFFFF"/>
              </a:solidFill>
              <a:latin typeface="IBM Plex Sans Regular"/>
              <a:sym typeface="IBM Plex Sans Medium"/>
            </a:endParaRPr>
          </a:p>
        </p:txBody>
      </p:sp>
    </p:spTree>
    <p:extLst>
      <p:ext uri="{BB962C8B-B14F-4D97-AF65-F5344CB8AC3E}">
        <p14:creationId xmlns:p14="http://schemas.microsoft.com/office/powerpoint/2010/main" val="194044390"/>
      </p:ext>
    </p:extLst>
  </p:cSld>
  <p:clrMapOvr>
    <a:masterClrMapping/>
  </p:clrMapOvr>
  <mc:AlternateContent xmlns:mc="http://schemas.openxmlformats.org/markup-compatibility/2006" xmlns:p14="http://schemas.microsoft.com/office/powerpoint/2010/main">
    <mc:Choice Requires="p14">
      <p:transition spd="slow" p14:dur="2000" advTm="45208"/>
    </mc:Choice>
    <mc:Fallback xmlns="">
      <p:transition spd="slow" advTm="45208"/>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78890-F8E6-DE9A-E4D9-0C929C4F9C07}"/>
              </a:ext>
            </a:extLst>
          </p:cNvPr>
          <p:cNvSpPr>
            <a:spLocks noGrp="1"/>
          </p:cNvSpPr>
          <p:nvPr>
            <p:ph type="title"/>
          </p:nvPr>
        </p:nvSpPr>
        <p:spPr/>
        <p:txBody>
          <a:bodyPr/>
          <a:lstStyle/>
          <a:p>
            <a:r>
              <a:rPr lang="en-US" dirty="0"/>
              <a:t>AI Fairness</a:t>
            </a:r>
          </a:p>
        </p:txBody>
      </p:sp>
      <p:sp>
        <p:nvSpPr>
          <p:cNvPr id="3" name="Content Placeholder 2">
            <a:extLst>
              <a:ext uri="{FF2B5EF4-FFF2-40B4-BE49-F238E27FC236}">
                <a16:creationId xmlns:a16="http://schemas.microsoft.com/office/drawing/2014/main" id="{6890451C-6F82-510C-D44F-66A2720E333C}"/>
              </a:ext>
            </a:extLst>
          </p:cNvPr>
          <p:cNvSpPr>
            <a:spLocks noGrp="1"/>
          </p:cNvSpPr>
          <p:nvPr>
            <p:ph idx="1"/>
          </p:nvPr>
        </p:nvSpPr>
        <p:spPr/>
        <p:txBody>
          <a:bodyPr>
            <a:normAutofit fontScale="55000" lnSpcReduction="20000"/>
          </a:bodyPr>
          <a:lstStyle/>
          <a:p>
            <a:r>
              <a:rPr lang="en-US" sz="1800" dirty="0">
                <a:effectLst/>
                <a:latin typeface="LinLibertineT"/>
              </a:rPr>
              <a:t>inequitable outcomes: the treatment of people that is unjust, especially due to unequal distribution along lines that c </a:t>
            </a:r>
            <a:endParaRPr lang="en-US" dirty="0"/>
          </a:p>
          <a:p>
            <a:r>
              <a:rPr lang="en-US" sz="1800" dirty="0">
                <a:effectLst/>
                <a:latin typeface="LinLibertineT"/>
              </a:rPr>
              <a:t>compound historical discrimination [</a:t>
            </a:r>
            <a:r>
              <a:rPr lang="en-US" sz="1800" dirty="0">
                <a:solidFill>
                  <a:srgbClr val="00007F"/>
                </a:solidFill>
                <a:effectLst/>
                <a:latin typeface="LinLibertineT"/>
              </a:rPr>
              <a:t>Hellman 2021</a:t>
            </a:r>
            <a:r>
              <a:rPr lang="en-US" sz="1800" dirty="0">
                <a:effectLst/>
                <a:latin typeface="LinLibertineT"/>
              </a:rPr>
              <a:t>]. Like any AI system, foundation models can compound existing inequities by producing unfair outcomes, entrenching systems of power, and disproportionately distributing negative consequences of technology to those already marginalized </a:t>
            </a:r>
          </a:p>
          <a:p>
            <a:r>
              <a:rPr lang="en-US" sz="1800" dirty="0">
                <a:latin typeface="LinLibertineT"/>
              </a:rPr>
              <a:t>Intrinsic versus extrinsic harm (due to their adaptation in downstream applications)</a:t>
            </a:r>
          </a:p>
          <a:p>
            <a:r>
              <a:rPr lang="en-US" sz="1800" dirty="0">
                <a:latin typeface="LinLibertineT"/>
              </a:rPr>
              <a:t>Intrinsic bias</a:t>
            </a:r>
          </a:p>
          <a:p>
            <a:pPr lvl="1"/>
            <a:r>
              <a:rPr lang="en-US" sz="1400" dirty="0">
                <a:latin typeface="LinLibertineT"/>
              </a:rPr>
              <a:t>Representational bias (under or over representation ) leads to homogenization</a:t>
            </a:r>
          </a:p>
          <a:p>
            <a:pPr lvl="1"/>
            <a:r>
              <a:rPr lang="en-US" sz="1400" dirty="0">
                <a:latin typeface="LinLibertineT"/>
              </a:rPr>
              <a:t>Extrinsic harm can be representational (depicting of black women)</a:t>
            </a:r>
          </a:p>
          <a:p>
            <a:pPr lvl="1"/>
            <a:r>
              <a:rPr lang="en-US" sz="1400" dirty="0">
                <a:latin typeface="LinLibertineT"/>
              </a:rPr>
              <a:t>Abuse (chat bots use toxic content)</a:t>
            </a:r>
          </a:p>
          <a:p>
            <a:pPr lvl="1"/>
            <a:r>
              <a:rPr lang="en-US" sz="1400" dirty="0">
                <a:latin typeface="LinLibertineT"/>
              </a:rPr>
              <a:t>Voice assistants not able to server African American accents</a:t>
            </a:r>
          </a:p>
          <a:p>
            <a:pPr lvl="1"/>
            <a:r>
              <a:rPr lang="en-US" sz="1800" dirty="0">
                <a:effectLst/>
                <a:latin typeface="LinLibertineT"/>
              </a:rPr>
              <a:t>ese technologies are used to conduct interviews for employment or transcribe courtroom proceedings. Mo </a:t>
            </a:r>
            <a:endParaRPr lang="en-US" sz="1200" dirty="0"/>
          </a:p>
          <a:p>
            <a:pPr lvl="1"/>
            <a:r>
              <a:rPr lang="en-US" sz="1800" dirty="0">
                <a:effectLst/>
                <a:latin typeface="LinLibertineT"/>
              </a:rPr>
              <a:t>group-based prejudice [ </a:t>
            </a:r>
            <a:endParaRPr lang="en-US" sz="1200" dirty="0"/>
          </a:p>
          <a:p>
            <a:r>
              <a:rPr lang="en-US" sz="1800" dirty="0">
                <a:effectLst/>
                <a:latin typeface="LinLibertineT"/>
              </a:rPr>
              <a:t>(2) Biases and harms in the foundation model regime originate from many sources (e.g., training and adaptation data, modelling and adaptation decisions, modeler diversity and community values). </a:t>
            </a:r>
            <a:endParaRPr lang="en-US" sz="1400" dirty="0"/>
          </a:p>
          <a:p>
            <a:endParaRPr lang="en-US" sz="1800" dirty="0">
              <a:latin typeface="LinLibertineT"/>
            </a:endParaRPr>
          </a:p>
          <a:p>
            <a:pPr lvl="1"/>
            <a:endParaRPr lang="en-US" sz="1400" dirty="0">
              <a:latin typeface="LinLibertineT"/>
            </a:endParaRPr>
          </a:p>
          <a:p>
            <a:pPr lvl="1"/>
            <a:endParaRPr lang="en-US" dirty="0"/>
          </a:p>
          <a:p>
            <a:endParaRPr lang="en-US" dirty="0"/>
          </a:p>
        </p:txBody>
      </p:sp>
    </p:spTree>
    <p:extLst>
      <p:ext uri="{BB962C8B-B14F-4D97-AF65-F5344CB8AC3E}">
        <p14:creationId xmlns:p14="http://schemas.microsoft.com/office/powerpoint/2010/main" val="6260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67BE-788F-A70E-69B9-87382FE136BD}"/>
              </a:ext>
            </a:extLst>
          </p:cNvPr>
          <p:cNvSpPr>
            <a:spLocks noGrp="1"/>
          </p:cNvSpPr>
          <p:nvPr>
            <p:ph type="title"/>
          </p:nvPr>
        </p:nvSpPr>
        <p:spPr/>
        <p:txBody>
          <a:bodyPr/>
          <a:lstStyle/>
          <a:p>
            <a:r>
              <a:rPr lang="en-US" dirty="0"/>
              <a:t>AI Misuse</a:t>
            </a:r>
          </a:p>
        </p:txBody>
      </p:sp>
      <p:sp>
        <p:nvSpPr>
          <p:cNvPr id="3" name="Content Placeholder 2">
            <a:extLst>
              <a:ext uri="{FF2B5EF4-FFF2-40B4-BE49-F238E27FC236}">
                <a16:creationId xmlns:a16="http://schemas.microsoft.com/office/drawing/2014/main" id="{A809B71E-28B7-22C9-95A3-84B00A017CD0}"/>
              </a:ext>
            </a:extLst>
          </p:cNvPr>
          <p:cNvSpPr>
            <a:spLocks noGrp="1"/>
          </p:cNvSpPr>
          <p:nvPr>
            <p:ph idx="1"/>
          </p:nvPr>
        </p:nvSpPr>
        <p:spPr/>
        <p:txBody>
          <a:bodyPr>
            <a:normAutofit fontScale="70000" lnSpcReduction="20000"/>
          </a:bodyPr>
          <a:lstStyle/>
          <a:p>
            <a:r>
              <a:rPr lang="en-US" sz="1800" dirty="0">
                <a:effectLst/>
                <a:latin typeface="LinLibertineT"/>
              </a:rPr>
              <a:t>Capabilities are intentionally leveraged to cause harm to populations or individual </a:t>
            </a:r>
            <a:endParaRPr lang="en-US" dirty="0"/>
          </a:p>
          <a:p>
            <a:pPr lvl="1"/>
            <a:r>
              <a:rPr lang="en-US" sz="1400" dirty="0">
                <a:effectLst/>
                <a:latin typeface="LinLibertineT"/>
              </a:rPr>
              <a:t>generate high-quality, cheap, and personalized content for harmful purposes. In this section, w </a:t>
            </a:r>
            <a:endParaRPr lang="en-US" dirty="0"/>
          </a:p>
          <a:p>
            <a:pPr lvl="1"/>
            <a:r>
              <a:rPr lang="en-US" sz="1400" dirty="0">
                <a:effectLst/>
                <a:latin typeface="LinLibertineT"/>
              </a:rPr>
              <a:t>manipulative content creation and harassment. </a:t>
            </a:r>
            <a:endParaRPr lang="en-US" sz="2400" dirty="0"/>
          </a:p>
          <a:p>
            <a:pPr lvl="1"/>
            <a:r>
              <a:rPr lang="en-US" sz="1800" dirty="0">
                <a:effectLst/>
                <a:latin typeface="LinLibertineT"/>
              </a:rPr>
              <a:t>impersonate speech, motions, or writing, and potentially be misused to embarrass, intimidate, and extort victims.</a:t>
            </a:r>
          </a:p>
          <a:p>
            <a:pPr lvl="1"/>
            <a:r>
              <a:rPr lang="en-US" sz="1800" dirty="0">
                <a:effectLst/>
                <a:latin typeface="LinLibertineT"/>
              </a:rPr>
              <a:t>Cheaper content creation with few-shot learning techniques</a:t>
            </a:r>
          </a:p>
          <a:p>
            <a:pPr lvl="1"/>
            <a:r>
              <a:rPr lang="en-US" sz="1400" dirty="0">
                <a:effectLst/>
                <a:latin typeface="LinLibertineT"/>
              </a:rPr>
              <a:t>Low cost of adaptation means </a:t>
            </a:r>
          </a:p>
          <a:p>
            <a:pPr lvl="2"/>
            <a:r>
              <a:rPr lang="en-US" sz="1200" dirty="0">
                <a:effectLst/>
                <a:latin typeface="LinLibertineT"/>
              </a:rPr>
              <a:t> content is personalized much faster, even targeting a single individual</a:t>
            </a:r>
          </a:p>
          <a:p>
            <a:r>
              <a:rPr lang="en-US" sz="1800" dirty="0">
                <a:latin typeface="LinLibertineT"/>
              </a:rPr>
              <a:t>Earlier methods of fact-checking disinformation no longer work </a:t>
            </a:r>
          </a:p>
          <a:p>
            <a:pPr lvl="1"/>
            <a:r>
              <a:rPr lang="en-US" sz="1800" dirty="0">
                <a:effectLst/>
                <a:latin typeface="LinLibertineT"/>
              </a:rPr>
              <a:t>fake social media profiles commonly steal profile photos from dating sites, which are discoverable through reverse image searches. Similarly, disinformation websites frequently use plagiarized content to mask deceptive content</a:t>
            </a:r>
          </a:p>
          <a:p>
            <a:pPr lvl="1"/>
            <a:endParaRPr lang="en-US" dirty="0"/>
          </a:p>
          <a:p>
            <a:pPr lvl="1"/>
            <a:endParaRPr lang="en-US" dirty="0"/>
          </a:p>
          <a:p>
            <a:endParaRPr lang="en-US" dirty="0"/>
          </a:p>
        </p:txBody>
      </p:sp>
    </p:spTree>
    <p:extLst>
      <p:ext uri="{BB962C8B-B14F-4D97-AF65-F5344CB8AC3E}">
        <p14:creationId xmlns:p14="http://schemas.microsoft.com/office/powerpoint/2010/main" val="3867592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0B263-12B8-B3B8-33A7-E1B252A98768}"/>
              </a:ext>
            </a:extLst>
          </p:cNvPr>
          <p:cNvSpPr>
            <a:spLocks noGrp="1"/>
          </p:cNvSpPr>
          <p:nvPr>
            <p:ph type="title"/>
          </p:nvPr>
        </p:nvSpPr>
        <p:spPr/>
        <p:txBody>
          <a:bodyPr>
            <a:normAutofit/>
          </a:bodyPr>
          <a:lstStyle/>
          <a:p>
            <a:r>
              <a:rPr lang="en-US" dirty="0"/>
              <a:t>Topics not covered</a:t>
            </a:r>
          </a:p>
        </p:txBody>
      </p:sp>
      <p:sp>
        <p:nvSpPr>
          <p:cNvPr id="3" name="Content Placeholder 2">
            <a:extLst>
              <a:ext uri="{FF2B5EF4-FFF2-40B4-BE49-F238E27FC236}">
                <a16:creationId xmlns:a16="http://schemas.microsoft.com/office/drawing/2014/main" id="{5325B318-53F8-04BE-2A93-CFDDC8FBB43D}"/>
              </a:ext>
            </a:extLst>
          </p:cNvPr>
          <p:cNvSpPr>
            <a:spLocks noGrp="1"/>
          </p:cNvSpPr>
          <p:nvPr>
            <p:ph idx="1"/>
          </p:nvPr>
        </p:nvSpPr>
        <p:spPr/>
        <p:txBody>
          <a:bodyPr/>
          <a:lstStyle/>
          <a:p>
            <a:pPr lvl="1"/>
            <a:r>
              <a:rPr lang="en-US" dirty="0"/>
              <a:t>Reasoning</a:t>
            </a:r>
          </a:p>
          <a:p>
            <a:pPr lvl="1"/>
            <a:r>
              <a:rPr lang="en-US" dirty="0"/>
              <a:t>Agent-based systems</a:t>
            </a:r>
          </a:p>
          <a:p>
            <a:pPr lvl="1"/>
            <a:r>
              <a:rPr lang="en-US" dirty="0"/>
              <a:t>Robotic foundational models</a:t>
            </a:r>
          </a:p>
          <a:p>
            <a:pPr lvl="1"/>
            <a:r>
              <a:rPr lang="en-US" dirty="0" err="1"/>
              <a:t>Explainability</a:t>
            </a:r>
            <a:r>
              <a:rPr lang="en-US" dirty="0"/>
              <a:t>/interpretability</a:t>
            </a:r>
          </a:p>
          <a:p>
            <a:pPr lvl="1"/>
            <a:r>
              <a:rPr lang="en-US" dirty="0"/>
              <a:t>Large-scale alignment (Labrador)</a:t>
            </a:r>
          </a:p>
          <a:p>
            <a:endParaRPr lang="en-US" dirty="0"/>
          </a:p>
        </p:txBody>
      </p:sp>
    </p:spTree>
    <p:extLst>
      <p:ext uri="{BB962C8B-B14F-4D97-AF65-F5344CB8AC3E}">
        <p14:creationId xmlns:p14="http://schemas.microsoft.com/office/powerpoint/2010/main" val="3918571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9290A-E0AC-060A-5F48-193BA12F761A}"/>
              </a:ext>
            </a:extLst>
          </p:cNvPr>
          <p:cNvSpPr>
            <a:spLocks noGrp="1"/>
          </p:cNvSpPr>
          <p:nvPr>
            <p:ph type="title"/>
          </p:nvPr>
        </p:nvSpPr>
        <p:spPr/>
        <p:txBody>
          <a:bodyPr/>
          <a:lstStyle/>
          <a:p>
            <a:r>
              <a:rPr lang="en-US" dirty="0"/>
              <a:t>Top cited papers in FM</a:t>
            </a:r>
          </a:p>
        </p:txBody>
      </p:sp>
      <p:sp>
        <p:nvSpPr>
          <p:cNvPr id="3" name="Content Placeholder 2">
            <a:extLst>
              <a:ext uri="{FF2B5EF4-FFF2-40B4-BE49-F238E27FC236}">
                <a16:creationId xmlns:a16="http://schemas.microsoft.com/office/drawing/2014/main" id="{EACD983A-9F59-25F6-3031-BAD675AB6E4C}"/>
              </a:ext>
            </a:extLst>
          </p:cNvPr>
          <p:cNvSpPr>
            <a:spLocks noGrp="1"/>
          </p:cNvSpPr>
          <p:nvPr>
            <p:ph idx="1"/>
          </p:nvPr>
        </p:nvSpPr>
        <p:spPr/>
        <p:txBody>
          <a:bodyPr>
            <a:normAutofit fontScale="32500" lnSpcReduction="20000"/>
          </a:bodyPr>
          <a:lstStyle/>
          <a:p>
            <a:r>
              <a:rPr lang="en-US" b="1" dirty="0">
                <a:hlinkClick r:id="rId2"/>
              </a:rPr>
              <a:t>Unsupervised Representation Learning with Deep Convolutional Generative Adversarial Networks</a:t>
            </a:r>
            <a:r>
              <a:rPr lang="en-US" b="1" dirty="0"/>
              <a:t> , </a:t>
            </a:r>
            <a:r>
              <a:rPr lang="en-US" i="1" dirty="0"/>
              <a:t>Radford et al. (2016)</a:t>
            </a:r>
            <a:r>
              <a:rPr lang="en-US" dirty="0"/>
              <a:t>  (17012)</a:t>
            </a:r>
          </a:p>
          <a:p>
            <a:pPr lvl="1"/>
            <a:r>
              <a:rPr lang="en-US" dirty="0"/>
              <a:t>This paper introduced DCGANs, a type of generative model that uses convolutional neural networks to generate images with high fidelity.</a:t>
            </a:r>
          </a:p>
          <a:p>
            <a:r>
              <a:rPr lang="en-US" b="1" dirty="0">
                <a:hlinkClick r:id="rId3"/>
              </a:rPr>
              <a:t>Attention Is All You Need</a:t>
            </a:r>
            <a:r>
              <a:rPr lang="en-US" b="1" dirty="0"/>
              <a:t> , </a:t>
            </a:r>
            <a:r>
              <a:rPr lang="en-US" i="1" dirty="0"/>
              <a:t>Vaswani et al. (2017)</a:t>
            </a:r>
            <a:r>
              <a:rPr lang="en-US" dirty="0"/>
              <a:t> </a:t>
            </a:r>
          </a:p>
          <a:p>
            <a:pPr lvl="1"/>
            <a:r>
              <a:rPr lang="en-US" dirty="0"/>
              <a:t>This paper introduced the Transformer architecture, which revolutionized natural language processing by enabling parallel training and inference on long sequences of text., </a:t>
            </a:r>
          </a:p>
          <a:p>
            <a:r>
              <a:rPr lang="en-US" b="1" dirty="0">
                <a:hlinkClick r:id="rId4"/>
              </a:rPr>
              <a:t>BERT: Pre-training of Deep Bidirectional Transformers for Language Understanding</a:t>
            </a:r>
            <a:r>
              <a:rPr lang="en-US" b="1" dirty="0"/>
              <a:t>, </a:t>
            </a:r>
            <a:r>
              <a:rPr lang="en-US" i="1" dirty="0"/>
              <a:t>Devlin et al. (2018)</a:t>
            </a:r>
            <a:r>
              <a:rPr lang="en-US" dirty="0"/>
              <a:t> , 111166 </a:t>
            </a:r>
          </a:p>
          <a:p>
            <a:pPr lvl="1"/>
            <a:r>
              <a:rPr lang="en-US" dirty="0"/>
              <a:t>This paper introduced BERT, a language model that uses bidirectional context to better understand the meaning of words in a sentence. BERT has become a widely used pretraining model in natural language processing.</a:t>
            </a:r>
          </a:p>
          <a:p>
            <a:r>
              <a:rPr lang="en-US" b="1" dirty="0">
                <a:hlinkClick r:id="rId5"/>
              </a:rPr>
              <a:t>Language Models are Few-Shot Learners</a:t>
            </a:r>
            <a:r>
              <a:rPr lang="en-US" b="1" dirty="0"/>
              <a:t>, </a:t>
            </a:r>
            <a:r>
              <a:rPr lang="en-US" i="1" dirty="0"/>
              <a:t>Brown et al. (2020)</a:t>
            </a:r>
            <a:r>
              <a:rPr lang="en-US" dirty="0"/>
              <a:t> , 22215 </a:t>
            </a:r>
          </a:p>
          <a:p>
            <a:pPr lvl="1"/>
            <a:r>
              <a:rPr lang="en-US" dirty="0"/>
              <a:t>This paper introduced GPT-3, a language model that can perform a wide range of natural language tasks with little or no task-specific training. GPT-3 is notable for its large size (175 billion parameters) and its ability to generate coherent and convincing text.</a:t>
            </a:r>
          </a:p>
          <a:p>
            <a:r>
              <a:rPr lang="en-US" b="1" dirty="0">
                <a:hlinkClick r:id="rId6"/>
              </a:rPr>
              <a:t>DALL-E: Creating Images from Text</a:t>
            </a:r>
            <a:r>
              <a:rPr lang="en-US" b="1" dirty="0"/>
              <a:t>, </a:t>
            </a:r>
            <a:r>
              <a:rPr lang="en-US" i="1" dirty="0"/>
              <a:t>Ramesh et al. (2021)</a:t>
            </a:r>
            <a:r>
              <a:rPr lang="en-US" dirty="0"/>
              <a:t> ,3307</a:t>
            </a:r>
          </a:p>
          <a:p>
            <a:pPr lvl="1"/>
            <a:r>
              <a:rPr lang="en-US" dirty="0"/>
              <a:t>This paper introduced DALL-E, a generative model that can create images from textual descriptions. DALL-E has demonstrated impressive capabilities in generating realistic and imaginative images from natural language input.</a:t>
            </a:r>
          </a:p>
          <a:p>
            <a:r>
              <a:rPr lang="en-US" b="1" dirty="0">
                <a:hlinkClick r:id="rId7"/>
              </a:rPr>
              <a:t>On the Opportunities and Risks of Foundation Models</a:t>
            </a:r>
            <a:r>
              <a:rPr lang="en-US" b="1" dirty="0"/>
              <a:t>,</a:t>
            </a:r>
            <a:r>
              <a:rPr lang="en-US" i="1" dirty="0"/>
              <a:t> Rishi </a:t>
            </a:r>
            <a:r>
              <a:rPr lang="en-US" i="1" dirty="0" err="1"/>
              <a:t>Bommasani</a:t>
            </a:r>
            <a:r>
              <a:rPr lang="en-US" i="1" dirty="0"/>
              <a:t>, Percy Liang, et al. (2021),</a:t>
            </a:r>
            <a:r>
              <a:rPr lang="en-US" dirty="0"/>
              <a:t> 2475 </a:t>
            </a:r>
            <a:endParaRPr lang="en-US" i="1" dirty="0"/>
          </a:p>
          <a:p>
            <a:pPr lvl="1"/>
            <a:r>
              <a:rPr lang="en-US" dirty="0"/>
              <a:t>This paper highlights progress made in the field of foundation models, while also acknowledging their risks—particularly the potential ethical and societal concerns, the impact on job displacement, and the potential for misuse by bad actors.</a:t>
            </a:r>
            <a:endParaRPr lang="en-US" b="1" dirty="0"/>
          </a:p>
          <a:p>
            <a:endParaRPr lang="en-US" dirty="0"/>
          </a:p>
        </p:txBody>
      </p:sp>
    </p:spTree>
    <p:extLst>
      <p:ext uri="{BB962C8B-B14F-4D97-AF65-F5344CB8AC3E}">
        <p14:creationId xmlns:p14="http://schemas.microsoft.com/office/powerpoint/2010/main" val="10596581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nk">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txDef>
      <a:spPr>
        <a:noFill/>
      </a:spPr>
      <a:bodyPr wrap="square" rtlCol="0">
        <a:spAutoFit/>
      </a:bodyPr>
      <a:lstStyle>
        <a:defPPr>
          <a:defRPr dirty="0" smtClean="0">
            <a:latin typeface="Palatino Linotype"/>
            <a:cs typeface="Palatino Linotype"/>
          </a:defRPr>
        </a:defPPr>
      </a:lstStyle>
    </a:txDef>
  </a:objectDefaults>
  <a:extraClrSchemeLst/>
  <a:extLst>
    <a:ext uri="{05A4C25C-085E-4340-85A3-A5531E510DB2}">
      <thm15:themeFamily xmlns:thm15="http://schemas.microsoft.com/office/thememl/2012/main" name="Akshay" id="{8EB8FA00-820A-564C-A007-D2496E000498}" vid="{81E9FA5B-A8F4-F64A-8909-B0AA467B8356}"/>
    </a:ext>
  </a:extLst>
</a:theme>
</file>

<file path=ppt/theme/theme2.xml><?xml version="1.0" encoding="utf-8"?>
<a:theme xmlns:a="http://schemas.openxmlformats.org/drawingml/2006/main" name="3_White Master ">
  <a:themeElements>
    <a:clrScheme name="Custom 6">
      <a:dk1>
        <a:srgbClr val="FEFFFD"/>
      </a:dk1>
      <a:lt1>
        <a:srgbClr val="F2F3F2"/>
      </a:lt1>
      <a:dk2>
        <a:srgbClr val="272827"/>
      </a:dk2>
      <a:lt2>
        <a:srgbClr val="161716"/>
      </a:lt2>
      <a:accent1>
        <a:srgbClr val="D4BBFE"/>
      </a:accent1>
      <a:accent2>
        <a:srgbClr val="BD95FE"/>
      </a:accent2>
      <a:accent3>
        <a:srgbClr val="4489FF"/>
      </a:accent3>
      <a:accent4>
        <a:srgbClr val="0F62FE"/>
      </a:accent4>
      <a:accent5>
        <a:srgbClr val="DAFAFB"/>
      </a:accent5>
      <a:accent6>
        <a:srgbClr val="90DBDB"/>
      </a:accent6>
      <a:hlink>
        <a:srgbClr val="4489FF"/>
      </a:hlink>
      <a:folHlink>
        <a:srgbClr val="C592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bg1"/>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685983" rtl="0" eaLnBrk="1" fontAlgn="auto" latinLnBrk="0" hangingPunct="1">
          <a:lnSpc>
            <a:spcPct val="100000"/>
          </a:lnSpc>
          <a:spcBef>
            <a:spcPts val="0"/>
          </a:spcBef>
          <a:spcAft>
            <a:spcPts val="0"/>
          </a:spcAft>
          <a:buClrTx/>
          <a:buSzTx/>
          <a:buFontTx/>
          <a:buNone/>
          <a:tabLst/>
          <a:defRPr kumimoji="0" sz="1400" b="0" i="0" u="none" strike="noStrike" kern="1200" cap="none" spc="0" normalizeH="0" baseline="0" noProof="0" dirty="0" smtClean="0">
            <a:ln>
              <a:noFill/>
            </a:ln>
            <a:solidFill>
              <a:schemeClr val="tx1"/>
            </a:solidFill>
            <a:effectLst/>
            <a:uLnTx/>
            <a:uFillTx/>
            <a:latin typeface="IBM Plex Sans" charset="0"/>
            <a:ea typeface="IBM Plex Sans" charset="0"/>
            <a:cs typeface="IBM Plex Sans"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bg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WH_PPT_Template_021720" id="{0B707DBA-A0C3-7143-8125-EC1F0BC79934}" vid="{72187250-E06B-DE41-80EA-EE7CC3F19861}"/>
    </a:ext>
  </a:extLst>
</a:theme>
</file>

<file path=ppt/theme/theme3.xml><?xml version="1.0" encoding="utf-8"?>
<a:theme xmlns:a="http://schemas.openxmlformats.org/drawingml/2006/main" name="Theme1">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6DD3AFA1-41BF-CE49-9822-6D5F23E4BFB3}" vid="{3F117BFB-18C3-DB46-9551-BC627ECB8DA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IAL - Blank Layou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AL_template_v2.2" id="{7F2FBCD7-29AB-C74D-916B-7D7D9C114991}" vid="{00D4289A-FE23-EE4F-884A-E84F6697A0FB}"/>
    </a:ext>
  </a:extLst>
</a:theme>
</file>

<file path=ppt/theme/theme6.xml><?xml version="1.0" encoding="utf-8"?>
<a:theme xmlns:a="http://schemas.openxmlformats.org/drawingml/2006/main" name="blk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9B69DC36-69DC-9F44-A4AC-DEF3F2BC1EC0}" vid="{AF1C2765-009A-4249-AB0D-41CA8D127B1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Akshay</Template>
  <TotalTime>23844</TotalTime>
  <Words>7443</Words>
  <Application>Microsoft Macintosh PowerPoint</Application>
  <PresentationFormat>On-screen Show (16:9)</PresentationFormat>
  <Paragraphs>731</Paragraphs>
  <Slides>52</Slides>
  <Notes>42</Notes>
  <HiddenSlides>0</HiddenSlides>
  <MMClips>0</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52</vt:i4>
      </vt:variant>
    </vt:vector>
  </HeadingPairs>
  <TitlesOfParts>
    <vt:vector size="73" baseType="lpstr">
      <vt:lpstr>.AppleSystemUIFont</vt:lpstr>
      <vt:lpstr>Arial</vt:lpstr>
      <vt:lpstr>Calibri</vt:lpstr>
      <vt:lpstr>Calibri Light</vt:lpstr>
      <vt:lpstr>Helvetica Neue</vt:lpstr>
      <vt:lpstr>HelvNeue Light for IBM</vt:lpstr>
      <vt:lpstr>IBM Plex Sans</vt:lpstr>
      <vt:lpstr>IBM Plex Sans Light</vt:lpstr>
      <vt:lpstr>IBM Plex Sans Medium</vt:lpstr>
      <vt:lpstr>IBM Plex Sans Regular</vt:lpstr>
      <vt:lpstr>LinLibertineT</vt:lpstr>
      <vt:lpstr>Palatino Linotype</vt:lpstr>
      <vt:lpstr>SFRM1000</vt:lpstr>
      <vt:lpstr>System Font Regular</vt:lpstr>
      <vt:lpstr>Wingdings</vt:lpstr>
      <vt:lpstr>blank</vt:lpstr>
      <vt:lpstr>3_White Master </vt:lpstr>
      <vt:lpstr>Theme1</vt:lpstr>
      <vt:lpstr>Office Theme</vt:lpstr>
      <vt:lpstr>DIAL - Blank Layouts</vt:lpstr>
      <vt:lpstr>blk_background_2017</vt:lpstr>
      <vt:lpstr>PowerPoint Presentation</vt:lpstr>
      <vt:lpstr>Topics</vt:lpstr>
      <vt:lpstr>PowerPoint Presentation</vt:lpstr>
      <vt:lpstr>Multimodal Fusion Across Scales</vt:lpstr>
      <vt:lpstr>Multimodal fusion across scales – The challenge</vt:lpstr>
      <vt:lpstr>Multi-Graph Neural Fusion Network</vt:lpstr>
      <vt:lpstr>Fusing Modalities by Multiplexed  Graph Neural Networks for  Outcome Prediction in Tuberculosis </vt:lpstr>
      <vt:lpstr>Multimodal Fusion For Healthcare</vt:lpstr>
      <vt:lpstr>Traditional Multimodal Fusion Strategies</vt:lpstr>
      <vt:lpstr>Traditional Multimodal Fusion Strategies</vt:lpstr>
      <vt:lpstr>Traditional Multimodal Fusion Strategies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Fact-checking Generative AI in healthcare</vt:lpstr>
      <vt:lpstr>Fact Checking of AI-Generated Radiology Reports</vt:lpstr>
      <vt:lpstr>Fact checking of radiology reports</vt:lpstr>
      <vt:lpstr>Fact checking for generative AI</vt:lpstr>
      <vt:lpstr>Fact-checking with Image</vt:lpstr>
      <vt:lpstr>CLIP : Joint Image-Text Embedding</vt:lpstr>
      <vt:lpstr>Projecting to a higher-dimensional space</vt:lpstr>
      <vt:lpstr>Fact-checking Model - Training</vt:lpstr>
      <vt:lpstr>Fact-checking Model for Report Correction</vt:lpstr>
      <vt:lpstr>CXR1678 – Missed finding</vt:lpstr>
      <vt:lpstr>CXR1678 – Incorrect Finding – Irrelevant finding</vt:lpstr>
      <vt:lpstr>CXR1678 – Incorrect finding - Reverse Finding Case</vt:lpstr>
      <vt:lpstr>CXR1678 – Complex errors – Exchanged findings</vt:lpstr>
      <vt:lpstr>Experimental Results</vt:lpstr>
      <vt:lpstr>Results  - Classifier performance - Real/Fake</vt:lpstr>
      <vt:lpstr>PowerPoint Presentation</vt:lpstr>
      <vt:lpstr>Deployment considerations</vt:lpstr>
      <vt:lpstr>Deployment of foundational models</vt:lpstr>
      <vt:lpstr>Problems with FM</vt:lpstr>
      <vt:lpstr>Legal and ethical considerations</vt:lpstr>
      <vt:lpstr>Societal and Economic Impact</vt:lpstr>
      <vt:lpstr>Societal Impact</vt:lpstr>
      <vt:lpstr>AI risk in various enterprise business processes</vt:lpstr>
      <vt:lpstr>AI Fairness</vt:lpstr>
      <vt:lpstr>AI Misuse</vt:lpstr>
      <vt:lpstr>Topics not covered</vt:lpstr>
      <vt:lpstr>Top cited papers in FM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Tales of Musculoskeletal MRI: From Biomarker Discovery to Ultra-Fast Clinical Imaging</dc:title>
  <dc:creator>Akshay Sanjay Chaudhari</dc:creator>
  <cp:lastModifiedBy>Tanveer Syeda-Mahmood</cp:lastModifiedBy>
  <cp:revision>978</cp:revision>
  <cp:lastPrinted>2019-08-15T05:59:11Z</cp:lastPrinted>
  <dcterms:created xsi:type="dcterms:W3CDTF">2017-02-19T04:27:10Z</dcterms:created>
  <dcterms:modified xsi:type="dcterms:W3CDTF">2024-03-13T20:31:28Z</dcterms:modified>
</cp:coreProperties>
</file>