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331" r:id="rId2"/>
    <p:sldId id="1191" r:id="rId3"/>
    <p:sldId id="1188" r:id="rId4"/>
    <p:sldId id="1189" r:id="rId5"/>
    <p:sldId id="1192" r:id="rId6"/>
    <p:sldId id="1174" r:id="rId7"/>
    <p:sldId id="318" r:id="rId8"/>
    <p:sldId id="261" r:id="rId9"/>
    <p:sldId id="332" r:id="rId10"/>
    <p:sldId id="1117"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0432FF"/>
    <a:srgbClr val="011893"/>
    <a:srgbClr val="AAAAAA"/>
    <a:srgbClr val="D6D6D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7120"/>
    <p:restoredTop sz="82227" autoAdjust="0"/>
  </p:normalViewPr>
  <p:slideViewPr>
    <p:cSldViewPr snapToGrid="0" snapToObjects="1">
      <p:cViewPr varScale="1">
        <p:scale>
          <a:sx n="84" d="100"/>
          <a:sy n="84" d="100"/>
        </p:scale>
        <p:origin x="160" y="424"/>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1A5163C-C6FC-F648-96F2-0A5440156E67}" type="datetimeFigureOut">
              <a:rPr lang="en-US" smtClean="0"/>
              <a:t>1/7/24</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6B5DA95-592F-3F46-9649-7B039E6B2CFC}" type="slidenum">
              <a:rPr lang="en-US" smtClean="0"/>
              <a:t>‹#›</a:t>
            </a:fld>
            <a:endParaRPr lang="en-US"/>
          </a:p>
        </p:txBody>
      </p:sp>
    </p:spTree>
    <p:extLst>
      <p:ext uri="{BB962C8B-B14F-4D97-AF65-F5344CB8AC3E}">
        <p14:creationId xmlns:p14="http://schemas.microsoft.com/office/powerpoint/2010/main" val="2234485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we will discuss how to use LLM to help patients by making medical consent easier to understand. </a:t>
            </a:r>
          </a:p>
          <a:p>
            <a:endParaRPr lang="en-US" dirty="0"/>
          </a:p>
          <a:p>
            <a:r>
              <a:rPr lang="en-US" dirty="0"/>
              <a:t>A key component of = is that patients understand understand the risks and benefits of different treatment options and make informed consent. </a:t>
            </a:r>
          </a:p>
        </p:txBody>
      </p:sp>
      <p:sp>
        <p:nvSpPr>
          <p:cNvPr id="4" name="Slide Number Placeholder 3"/>
          <p:cNvSpPr>
            <a:spLocks noGrp="1"/>
          </p:cNvSpPr>
          <p:nvPr>
            <p:ph type="sldNum" sz="quarter" idx="5"/>
          </p:nvPr>
        </p:nvSpPr>
        <p:spPr/>
        <p:txBody>
          <a:bodyPr/>
          <a:lstStyle/>
          <a:p>
            <a:fld id="{86B5DA95-592F-3F46-9649-7B039E6B2CFC}" type="slidenum">
              <a:rPr lang="en-US" smtClean="0"/>
              <a:t>1</a:t>
            </a:fld>
            <a:endParaRPr lang="en-US"/>
          </a:p>
        </p:txBody>
      </p:sp>
    </p:spTree>
    <p:extLst>
      <p:ext uri="{BB962C8B-B14F-4D97-AF65-F5344CB8AC3E}">
        <p14:creationId xmlns:p14="http://schemas.microsoft.com/office/powerpoint/2010/main" val="9980887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What’s very interesting is that when pathologists encounter ambiguous images, the national Pathology Academy actually encourages them to share and discuss these images with their colleagues on Twitter. So pathologists often post these images, and you see these very informative Twitter threads of experts chiming in. </a:t>
            </a:r>
          </a:p>
          <a:p>
            <a:endParaRPr lang="en-US" dirty="0"/>
          </a:p>
          <a:p>
            <a:r>
              <a:rPr lang="en-US" dirty="0"/>
              <a:t>So we thought that these Tweets is a great untapped resource for teaching medical chatbots to understand pathology images and to generate informative conversations based on the images. </a:t>
            </a:r>
          </a:p>
        </p:txBody>
      </p:sp>
      <p:sp>
        <p:nvSpPr>
          <p:cNvPr id="4" name="Slide Number Placeholder 3"/>
          <p:cNvSpPr>
            <a:spLocks noGrp="1"/>
          </p:cNvSpPr>
          <p:nvPr>
            <p:ph type="sldNum" sz="quarter" idx="5"/>
          </p:nvPr>
        </p:nvSpPr>
        <p:spPr/>
        <p:txBody>
          <a:bodyPr/>
          <a:lstStyle/>
          <a:p>
            <a:fld id="{86B5DA95-592F-3F46-9649-7B039E6B2CFC}" type="slidenum">
              <a:rPr lang="en-US" smtClean="0"/>
              <a:t>6</a:t>
            </a:fld>
            <a:endParaRPr lang="en-US"/>
          </a:p>
        </p:txBody>
      </p:sp>
    </p:spTree>
    <p:extLst>
      <p:ext uri="{BB962C8B-B14F-4D97-AF65-F5344CB8AC3E}">
        <p14:creationId xmlns:p14="http://schemas.microsoft.com/office/powerpoint/2010/main" val="26149068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created </a:t>
            </a:r>
            <a:r>
              <a:rPr lang="en-US" dirty="0" err="1"/>
              <a:t>OpenPath</a:t>
            </a:r>
            <a:r>
              <a:rPr lang="en-US" dirty="0"/>
              <a:t> dataset by curating the high-quality pathology discussions on Twitter. We used official hashtags that the national pathology academy asked their members to use. After a lot of filtering, we identified over 200K Twitter threads. </a:t>
            </a:r>
          </a:p>
        </p:txBody>
      </p:sp>
      <p:sp>
        <p:nvSpPr>
          <p:cNvPr id="4" name="Slide Number Placeholder 3"/>
          <p:cNvSpPr>
            <a:spLocks noGrp="1"/>
          </p:cNvSpPr>
          <p:nvPr>
            <p:ph type="sldNum" sz="quarter" idx="5"/>
          </p:nvPr>
        </p:nvSpPr>
        <p:spPr/>
        <p:txBody>
          <a:bodyPr/>
          <a:lstStyle/>
          <a:p>
            <a:fld id="{86B5DA95-592F-3F46-9649-7B039E6B2CFC}" type="slidenum">
              <a:rPr lang="en-US" smtClean="0"/>
              <a:t>7</a:t>
            </a:fld>
            <a:endParaRPr lang="en-US"/>
          </a:p>
        </p:txBody>
      </p:sp>
    </p:spTree>
    <p:extLst>
      <p:ext uri="{BB962C8B-B14F-4D97-AF65-F5344CB8AC3E}">
        <p14:creationId xmlns:p14="http://schemas.microsoft.com/office/powerpoint/2010/main" val="2193129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The paper is just came out on the cover of Nature Medicine today  There’s a lot of experiments in the paper demonstrating that PLIP has good results </a:t>
            </a:r>
          </a:p>
          <a:p>
            <a:endParaRPr lang="en-US" dirty="0"/>
          </a:p>
        </p:txBody>
      </p:sp>
      <p:sp>
        <p:nvSpPr>
          <p:cNvPr id="4" name="Slide Number Placeholder 3"/>
          <p:cNvSpPr>
            <a:spLocks noGrp="1"/>
          </p:cNvSpPr>
          <p:nvPr>
            <p:ph type="sldNum" sz="quarter" idx="5"/>
          </p:nvPr>
        </p:nvSpPr>
        <p:spPr/>
        <p:txBody>
          <a:bodyPr/>
          <a:lstStyle/>
          <a:p>
            <a:fld id="{86B5DA95-592F-3F46-9649-7B039E6B2CFC}" type="slidenum">
              <a:rPr lang="en-US" smtClean="0"/>
              <a:t>8</a:t>
            </a:fld>
            <a:endParaRPr lang="en-US"/>
          </a:p>
        </p:txBody>
      </p:sp>
    </p:spTree>
    <p:extLst>
      <p:ext uri="{BB962C8B-B14F-4D97-AF65-F5344CB8AC3E}">
        <p14:creationId xmlns:p14="http://schemas.microsoft.com/office/powerpoint/2010/main" val="16733237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6B5DA95-592F-3F46-9649-7B039E6B2CFC}" type="slidenum">
              <a:rPr lang="en-US" smtClean="0"/>
              <a:t>9</a:t>
            </a:fld>
            <a:endParaRPr lang="en-US"/>
          </a:p>
        </p:txBody>
      </p:sp>
    </p:spTree>
    <p:extLst>
      <p:ext uri="{BB962C8B-B14F-4D97-AF65-F5344CB8AC3E}">
        <p14:creationId xmlns:p14="http://schemas.microsoft.com/office/powerpoint/2010/main" val="32433235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AI generated antibiotics that’s experimentally validated.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6B5DA95-592F-3F46-9649-7B039E6B2CF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488421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endParaRPr lang="en-US" dirty="0"/>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3FD8EA4-E10D-0B4C-9C89-0CEC31C59311}" type="datetime1">
              <a:rPr lang="en-US" smtClean="0"/>
              <a:t>1/7/24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DF46DD-8C03-E143-840B-544825D88320}" type="slidenum">
              <a:rPr lang="en-US" smtClean="0"/>
              <a:t>‹#›</a:t>
            </a:fld>
            <a:endParaRPr lang="en-US"/>
          </a:p>
        </p:txBody>
      </p:sp>
    </p:spTree>
    <p:extLst>
      <p:ext uri="{BB962C8B-B14F-4D97-AF65-F5344CB8AC3E}">
        <p14:creationId xmlns:p14="http://schemas.microsoft.com/office/powerpoint/2010/main" val="27238955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398032-A1D4-BD42-A537-AAA11A8BB990}" type="datetime1">
              <a:rPr lang="en-US" smtClean="0"/>
              <a:t>1/7/24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DF46DD-8C03-E143-840B-544825D88320}" type="slidenum">
              <a:rPr lang="en-US" smtClean="0"/>
              <a:t>‹#›</a:t>
            </a:fld>
            <a:endParaRPr lang="en-US"/>
          </a:p>
        </p:txBody>
      </p:sp>
    </p:spTree>
    <p:extLst>
      <p:ext uri="{BB962C8B-B14F-4D97-AF65-F5344CB8AC3E}">
        <p14:creationId xmlns:p14="http://schemas.microsoft.com/office/powerpoint/2010/main" val="36160370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D8CB935-E0AA-EC4F-AE14-7936F5CEAFA3}" type="datetime1">
              <a:rPr lang="en-US" smtClean="0"/>
              <a:t>1/7/24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DF46DD-8C03-E143-840B-544825D88320}" type="slidenum">
              <a:rPr lang="en-US" smtClean="0"/>
              <a:t>‹#›</a:t>
            </a:fld>
            <a:endParaRPr lang="en-US"/>
          </a:p>
        </p:txBody>
      </p:sp>
    </p:spTree>
    <p:extLst>
      <p:ext uri="{BB962C8B-B14F-4D97-AF65-F5344CB8AC3E}">
        <p14:creationId xmlns:p14="http://schemas.microsoft.com/office/powerpoint/2010/main" val="37940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9CFEFB6-0A5D-104F-AE6A-15045BD0EEEF}" type="datetime1">
              <a:rPr lang="en-US" smtClean="0"/>
              <a:t>1/7/24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DF46DD-8C03-E143-840B-544825D88320}" type="slidenum">
              <a:rPr lang="en-US" smtClean="0"/>
              <a:t>‹#›</a:t>
            </a:fld>
            <a:endParaRPr lang="en-US"/>
          </a:p>
        </p:txBody>
      </p:sp>
    </p:spTree>
    <p:extLst>
      <p:ext uri="{BB962C8B-B14F-4D97-AF65-F5344CB8AC3E}">
        <p14:creationId xmlns:p14="http://schemas.microsoft.com/office/powerpoint/2010/main" val="15407611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4C13C0-65C1-3147-B8F5-F5BF27934F40}" type="datetime1">
              <a:rPr lang="en-US" smtClean="0"/>
              <a:t>1/7/24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ADF46DD-8C03-E143-840B-544825D88320}" type="slidenum">
              <a:rPr lang="en-US" smtClean="0"/>
              <a:t>‹#›</a:t>
            </a:fld>
            <a:endParaRPr lang="en-US"/>
          </a:p>
        </p:txBody>
      </p:sp>
    </p:spTree>
    <p:extLst>
      <p:ext uri="{BB962C8B-B14F-4D97-AF65-F5344CB8AC3E}">
        <p14:creationId xmlns:p14="http://schemas.microsoft.com/office/powerpoint/2010/main" val="29164016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C1CE360-8483-4744-9029-9B3DEF4E006C}" type="datetime1">
              <a:rPr lang="en-US" smtClean="0"/>
              <a:t>1/7/24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ADF46DD-8C03-E143-840B-544825D88320}" type="slidenum">
              <a:rPr lang="en-US" smtClean="0"/>
              <a:t>‹#›</a:t>
            </a:fld>
            <a:endParaRPr lang="en-US"/>
          </a:p>
        </p:txBody>
      </p:sp>
    </p:spTree>
    <p:extLst>
      <p:ext uri="{BB962C8B-B14F-4D97-AF65-F5344CB8AC3E}">
        <p14:creationId xmlns:p14="http://schemas.microsoft.com/office/powerpoint/2010/main" val="10521009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FEBF0A-95FF-3A42-9424-9FFFBA5E613D}" type="datetime1">
              <a:rPr lang="en-US" smtClean="0"/>
              <a:t>1/7/24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DF46DD-8C03-E143-840B-544825D88320}" type="slidenum">
              <a:rPr lang="en-US" smtClean="0"/>
              <a:t>‹#›</a:t>
            </a:fld>
            <a:endParaRPr lang="en-US"/>
          </a:p>
        </p:txBody>
      </p:sp>
    </p:spTree>
    <p:extLst>
      <p:ext uri="{BB962C8B-B14F-4D97-AF65-F5344CB8AC3E}">
        <p14:creationId xmlns:p14="http://schemas.microsoft.com/office/powerpoint/2010/main" val="26626820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FACFD8B-9E66-3345-A84B-C506932A7DD9}" type="datetime1">
              <a:rPr lang="en-US" smtClean="0"/>
              <a:t>1/7/24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DF46DD-8C03-E143-840B-544825D88320}" type="slidenum">
              <a:rPr lang="en-US" smtClean="0"/>
              <a:t>‹#›</a:t>
            </a:fld>
            <a:endParaRPr lang="en-US"/>
          </a:p>
        </p:txBody>
      </p:sp>
    </p:spTree>
    <p:extLst>
      <p:ext uri="{BB962C8B-B14F-4D97-AF65-F5344CB8AC3E}">
        <p14:creationId xmlns:p14="http://schemas.microsoft.com/office/powerpoint/2010/main" val="13574983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18DF3A5-01F9-8145-8E35-F803420D4DE6}" type="datetime1">
              <a:rPr lang="en-US" smtClean="0"/>
              <a:t>1/7/24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DF46DD-8C03-E143-840B-544825D88320}" type="slidenum">
              <a:rPr lang="en-US" smtClean="0"/>
              <a:t>‹#›</a:t>
            </a:fld>
            <a:endParaRPr lang="en-US"/>
          </a:p>
        </p:txBody>
      </p:sp>
    </p:spTree>
    <p:extLst>
      <p:ext uri="{BB962C8B-B14F-4D97-AF65-F5344CB8AC3E}">
        <p14:creationId xmlns:p14="http://schemas.microsoft.com/office/powerpoint/2010/main" val="34174847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5D1967E-0CA7-0140-B42F-EFDD7F053437}" type="datetime1">
              <a:rPr lang="en-US" smtClean="0"/>
              <a:t>1/7/24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DF46DD-8C03-E143-840B-544825D88320}" type="slidenum">
              <a:rPr lang="en-US" smtClean="0"/>
              <a:t>‹#›</a:t>
            </a:fld>
            <a:endParaRPr lang="en-US"/>
          </a:p>
        </p:txBody>
      </p:sp>
    </p:spTree>
    <p:extLst>
      <p:ext uri="{BB962C8B-B14F-4D97-AF65-F5344CB8AC3E}">
        <p14:creationId xmlns:p14="http://schemas.microsoft.com/office/powerpoint/2010/main" val="16675589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785600" y="274641"/>
            <a:ext cx="36576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12800" y="274641"/>
            <a:ext cx="107696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2B8B48E-8F5C-FE41-962A-132FFCB908AF}" type="datetime1">
              <a:rPr lang="en-US" smtClean="0"/>
              <a:t>1/7/24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DF46DD-8C03-E143-840B-544825D88320}" type="slidenum">
              <a:rPr lang="en-US" smtClean="0"/>
              <a:t>‹#›</a:t>
            </a:fld>
            <a:endParaRPr lang="en-US"/>
          </a:p>
        </p:txBody>
      </p:sp>
    </p:spTree>
    <p:extLst>
      <p:ext uri="{BB962C8B-B14F-4D97-AF65-F5344CB8AC3E}">
        <p14:creationId xmlns:p14="http://schemas.microsoft.com/office/powerpoint/2010/main" val="29565202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415600" y="593367"/>
            <a:ext cx="11360800" cy="763600"/>
          </a:xfrm>
          <a:prstGeom prst="rect">
            <a:avLst/>
          </a:prstGeom>
          <a:noFill/>
          <a:ln>
            <a:noFill/>
          </a:ln>
        </p:spPr>
        <p:txBody>
          <a:bodyPr spcFirstLastPara="1" wrap="square" lIns="68575" tIns="68575" rIns="68575" bIns="68575" anchor="t" anchorCtr="0">
            <a:noAutofit/>
          </a:bodyPr>
          <a:lstStyle>
            <a:lvl1pPr lvl="0" algn="l" rtl="0">
              <a:lnSpc>
                <a:spcPct val="90000"/>
              </a:lnSpc>
              <a:spcBef>
                <a:spcPts val="0"/>
              </a:spcBef>
              <a:spcAft>
                <a:spcPts val="0"/>
              </a:spcAft>
              <a:buClr>
                <a:schemeClr val="dk1"/>
              </a:buClr>
              <a:buSzPts val="2100"/>
              <a:buFont typeface="Arial"/>
              <a:buNone/>
              <a:defRPr/>
            </a:lvl1pPr>
            <a:lvl2pPr lvl="1" rtl="0">
              <a:spcBef>
                <a:spcPts val="0"/>
              </a:spcBef>
              <a:spcAft>
                <a:spcPts val="0"/>
              </a:spcAft>
              <a:buSzPts val="2100"/>
              <a:buNone/>
              <a:defRPr/>
            </a:lvl2pPr>
            <a:lvl3pPr lvl="2" rtl="0">
              <a:spcBef>
                <a:spcPts val="0"/>
              </a:spcBef>
              <a:spcAft>
                <a:spcPts val="0"/>
              </a:spcAft>
              <a:buSzPts val="2100"/>
              <a:buNone/>
              <a:defRPr/>
            </a:lvl3pPr>
            <a:lvl4pPr lvl="3" rtl="0">
              <a:spcBef>
                <a:spcPts val="0"/>
              </a:spcBef>
              <a:spcAft>
                <a:spcPts val="0"/>
              </a:spcAft>
              <a:buSzPts val="2100"/>
              <a:buNone/>
              <a:defRPr/>
            </a:lvl4pPr>
            <a:lvl5pPr lvl="4" rtl="0">
              <a:spcBef>
                <a:spcPts val="0"/>
              </a:spcBef>
              <a:spcAft>
                <a:spcPts val="0"/>
              </a:spcAft>
              <a:buSzPts val="2100"/>
              <a:buNone/>
              <a:defRPr/>
            </a:lvl5pPr>
            <a:lvl6pPr lvl="5" rtl="0">
              <a:spcBef>
                <a:spcPts val="0"/>
              </a:spcBef>
              <a:spcAft>
                <a:spcPts val="0"/>
              </a:spcAft>
              <a:buSzPts val="2100"/>
              <a:buNone/>
              <a:defRPr/>
            </a:lvl6pPr>
            <a:lvl7pPr lvl="6" rtl="0">
              <a:spcBef>
                <a:spcPts val="0"/>
              </a:spcBef>
              <a:spcAft>
                <a:spcPts val="0"/>
              </a:spcAft>
              <a:buSzPts val="2100"/>
              <a:buNone/>
              <a:defRPr/>
            </a:lvl7pPr>
            <a:lvl8pPr lvl="7" rtl="0">
              <a:spcBef>
                <a:spcPts val="0"/>
              </a:spcBef>
              <a:spcAft>
                <a:spcPts val="0"/>
              </a:spcAft>
              <a:buSzPts val="2100"/>
              <a:buNone/>
              <a:defRPr/>
            </a:lvl8pPr>
            <a:lvl9pPr lvl="8" rtl="0">
              <a:spcBef>
                <a:spcPts val="0"/>
              </a:spcBef>
              <a:spcAft>
                <a:spcPts val="0"/>
              </a:spcAft>
              <a:buSzPts val="2100"/>
              <a:buNone/>
              <a:defRPr/>
            </a:lvl9pPr>
          </a:lstStyle>
          <a:p>
            <a:endParaRPr/>
          </a:p>
        </p:txBody>
      </p:sp>
      <p:sp>
        <p:nvSpPr>
          <p:cNvPr id="30" name="Google Shape;30;p7"/>
          <p:cNvSpPr txBox="1">
            <a:spLocks noGrp="1"/>
          </p:cNvSpPr>
          <p:nvPr>
            <p:ph type="body" idx="1"/>
          </p:nvPr>
        </p:nvSpPr>
        <p:spPr>
          <a:xfrm>
            <a:off x="415600" y="1536633"/>
            <a:ext cx="11360800" cy="4555200"/>
          </a:xfrm>
          <a:prstGeom prst="rect">
            <a:avLst/>
          </a:prstGeom>
          <a:noFill/>
          <a:ln>
            <a:noFill/>
          </a:ln>
        </p:spPr>
        <p:txBody>
          <a:bodyPr spcFirstLastPara="1" wrap="square" lIns="68575" tIns="68575" rIns="68575" bIns="68575" anchor="t" anchorCtr="0">
            <a:noAutofit/>
          </a:bodyPr>
          <a:lstStyle>
            <a:lvl1pPr marL="457200" lvl="0" indent="-317500" algn="l" rtl="0">
              <a:lnSpc>
                <a:spcPct val="90000"/>
              </a:lnSpc>
              <a:spcBef>
                <a:spcPts val="0"/>
              </a:spcBef>
              <a:spcAft>
                <a:spcPts val="0"/>
              </a:spcAft>
              <a:buClr>
                <a:schemeClr val="dk1"/>
              </a:buClr>
              <a:buSzPts val="1400"/>
              <a:buChar char="●"/>
              <a:defRPr/>
            </a:lvl1pPr>
            <a:lvl2pPr marL="914400" lvl="1" indent="-298450" algn="l" rtl="0">
              <a:lnSpc>
                <a:spcPct val="90000"/>
              </a:lnSpc>
              <a:spcBef>
                <a:spcPts val="1600"/>
              </a:spcBef>
              <a:spcAft>
                <a:spcPts val="0"/>
              </a:spcAft>
              <a:buClr>
                <a:schemeClr val="dk1"/>
              </a:buClr>
              <a:buSzPts val="1100"/>
              <a:buChar char="○"/>
              <a:defRPr/>
            </a:lvl2pPr>
            <a:lvl3pPr marL="1371600" lvl="2" indent="-298450" algn="l" rtl="0">
              <a:lnSpc>
                <a:spcPct val="90000"/>
              </a:lnSpc>
              <a:spcBef>
                <a:spcPts val="1600"/>
              </a:spcBef>
              <a:spcAft>
                <a:spcPts val="0"/>
              </a:spcAft>
              <a:buClr>
                <a:schemeClr val="dk1"/>
              </a:buClr>
              <a:buSzPts val="1100"/>
              <a:buChar char="■"/>
              <a:defRPr/>
            </a:lvl3pPr>
            <a:lvl4pPr marL="1828800" lvl="3" indent="-298450" algn="l" rtl="0">
              <a:lnSpc>
                <a:spcPct val="90000"/>
              </a:lnSpc>
              <a:spcBef>
                <a:spcPts val="1600"/>
              </a:spcBef>
              <a:spcAft>
                <a:spcPts val="0"/>
              </a:spcAft>
              <a:buClr>
                <a:schemeClr val="dk1"/>
              </a:buClr>
              <a:buSzPts val="1100"/>
              <a:buChar char="●"/>
              <a:defRPr/>
            </a:lvl4pPr>
            <a:lvl5pPr marL="2286000" lvl="4" indent="-298450" algn="l" rtl="0">
              <a:lnSpc>
                <a:spcPct val="90000"/>
              </a:lnSpc>
              <a:spcBef>
                <a:spcPts val="1600"/>
              </a:spcBef>
              <a:spcAft>
                <a:spcPts val="0"/>
              </a:spcAft>
              <a:buClr>
                <a:schemeClr val="dk1"/>
              </a:buClr>
              <a:buSzPts val="1100"/>
              <a:buChar char="○"/>
              <a:defRPr/>
            </a:lvl5pPr>
            <a:lvl6pPr marL="2743200" lvl="5" indent="-298450" algn="l" rtl="0">
              <a:lnSpc>
                <a:spcPct val="90000"/>
              </a:lnSpc>
              <a:spcBef>
                <a:spcPts val="1600"/>
              </a:spcBef>
              <a:spcAft>
                <a:spcPts val="0"/>
              </a:spcAft>
              <a:buClr>
                <a:schemeClr val="dk1"/>
              </a:buClr>
              <a:buSzPts val="1100"/>
              <a:buChar char="■"/>
              <a:defRPr/>
            </a:lvl6pPr>
            <a:lvl7pPr marL="3200400" lvl="6" indent="-298450" algn="l" rtl="0">
              <a:lnSpc>
                <a:spcPct val="90000"/>
              </a:lnSpc>
              <a:spcBef>
                <a:spcPts val="1600"/>
              </a:spcBef>
              <a:spcAft>
                <a:spcPts val="0"/>
              </a:spcAft>
              <a:buClr>
                <a:schemeClr val="dk1"/>
              </a:buClr>
              <a:buSzPts val="1100"/>
              <a:buChar char="●"/>
              <a:defRPr/>
            </a:lvl7pPr>
            <a:lvl8pPr marL="3657600" lvl="7" indent="-298450" algn="l" rtl="0">
              <a:lnSpc>
                <a:spcPct val="90000"/>
              </a:lnSpc>
              <a:spcBef>
                <a:spcPts val="1600"/>
              </a:spcBef>
              <a:spcAft>
                <a:spcPts val="0"/>
              </a:spcAft>
              <a:buClr>
                <a:schemeClr val="dk1"/>
              </a:buClr>
              <a:buSzPts val="1100"/>
              <a:buChar char="○"/>
              <a:defRPr/>
            </a:lvl8pPr>
            <a:lvl9pPr marL="4114800" lvl="8" indent="-298450" algn="l" rtl="0">
              <a:lnSpc>
                <a:spcPct val="90000"/>
              </a:lnSpc>
              <a:spcBef>
                <a:spcPts val="1600"/>
              </a:spcBef>
              <a:spcAft>
                <a:spcPts val="1600"/>
              </a:spcAft>
              <a:buClr>
                <a:schemeClr val="dk1"/>
              </a:buClr>
              <a:buSzPts val="1100"/>
              <a:buChar char="■"/>
              <a:defRPr/>
            </a:lvl9pPr>
          </a:lstStyle>
          <a:p>
            <a:endParaRPr/>
          </a:p>
        </p:txBody>
      </p:sp>
      <p:sp>
        <p:nvSpPr>
          <p:cNvPr id="31" name="Google Shape;31;p7"/>
          <p:cNvSpPr txBox="1">
            <a:spLocks noGrp="1"/>
          </p:cNvSpPr>
          <p:nvPr>
            <p:ph type="sldNum" idx="12"/>
          </p:nvPr>
        </p:nvSpPr>
        <p:spPr>
          <a:xfrm>
            <a:off x="11296611" y="6217623"/>
            <a:ext cx="731600" cy="524800"/>
          </a:xfrm>
          <a:prstGeom prst="rect">
            <a:avLst/>
          </a:prstGeom>
          <a:noFill/>
          <a:ln>
            <a:noFill/>
          </a:ln>
        </p:spPr>
        <p:txBody>
          <a:bodyPr spcFirstLastPara="1" wrap="square" lIns="68575" tIns="68575" rIns="68575" bIns="68575" anchor="ctr" anchorCtr="0">
            <a:noAutofit/>
          </a:bodyPr>
          <a:lstStyle>
            <a:lvl1pPr marL="0" lvl="0" indent="0" algn="r" rtl="0">
              <a:lnSpc>
                <a:spcPct val="100000"/>
              </a:lnSpc>
              <a:spcBef>
                <a:spcPts val="0"/>
              </a:spcBef>
              <a:spcAft>
                <a:spcPts val="0"/>
              </a:spcAft>
              <a:buSzPts val="900"/>
              <a:buNone/>
              <a:defRPr sz="900" b="0" i="0" u="none" strike="noStrike" cap="none">
                <a:solidFill>
                  <a:srgbClr val="838787"/>
                </a:solidFill>
                <a:latin typeface="Arial"/>
                <a:ea typeface="Arial"/>
                <a:cs typeface="Arial"/>
                <a:sym typeface="Arial"/>
              </a:defRPr>
            </a:lvl1pPr>
            <a:lvl2pPr marL="0" lvl="1" indent="0" algn="r" rtl="0">
              <a:lnSpc>
                <a:spcPct val="100000"/>
              </a:lnSpc>
              <a:spcBef>
                <a:spcPts val="0"/>
              </a:spcBef>
              <a:spcAft>
                <a:spcPts val="0"/>
              </a:spcAft>
              <a:buSzPts val="900"/>
              <a:buNone/>
              <a:defRPr sz="900" b="0" i="0" u="none" strike="noStrike" cap="none">
                <a:solidFill>
                  <a:srgbClr val="838787"/>
                </a:solidFill>
                <a:latin typeface="Arial"/>
                <a:ea typeface="Arial"/>
                <a:cs typeface="Arial"/>
                <a:sym typeface="Arial"/>
              </a:defRPr>
            </a:lvl2pPr>
            <a:lvl3pPr marL="0" lvl="2" indent="0" algn="r" rtl="0">
              <a:lnSpc>
                <a:spcPct val="100000"/>
              </a:lnSpc>
              <a:spcBef>
                <a:spcPts val="0"/>
              </a:spcBef>
              <a:spcAft>
                <a:spcPts val="0"/>
              </a:spcAft>
              <a:buSzPts val="900"/>
              <a:buNone/>
              <a:defRPr sz="900" b="0" i="0" u="none" strike="noStrike" cap="none">
                <a:solidFill>
                  <a:srgbClr val="838787"/>
                </a:solidFill>
                <a:latin typeface="Arial"/>
                <a:ea typeface="Arial"/>
                <a:cs typeface="Arial"/>
                <a:sym typeface="Arial"/>
              </a:defRPr>
            </a:lvl3pPr>
            <a:lvl4pPr marL="0" lvl="3" indent="0" algn="r" rtl="0">
              <a:lnSpc>
                <a:spcPct val="100000"/>
              </a:lnSpc>
              <a:spcBef>
                <a:spcPts val="0"/>
              </a:spcBef>
              <a:spcAft>
                <a:spcPts val="0"/>
              </a:spcAft>
              <a:buSzPts val="900"/>
              <a:buNone/>
              <a:defRPr sz="900" b="0" i="0" u="none" strike="noStrike" cap="none">
                <a:solidFill>
                  <a:srgbClr val="838787"/>
                </a:solidFill>
                <a:latin typeface="Arial"/>
                <a:ea typeface="Arial"/>
                <a:cs typeface="Arial"/>
                <a:sym typeface="Arial"/>
              </a:defRPr>
            </a:lvl4pPr>
            <a:lvl5pPr marL="0" lvl="4" indent="0" algn="r" rtl="0">
              <a:lnSpc>
                <a:spcPct val="100000"/>
              </a:lnSpc>
              <a:spcBef>
                <a:spcPts val="0"/>
              </a:spcBef>
              <a:spcAft>
                <a:spcPts val="0"/>
              </a:spcAft>
              <a:buSzPts val="900"/>
              <a:buNone/>
              <a:defRPr sz="900" b="0" i="0" u="none" strike="noStrike" cap="none">
                <a:solidFill>
                  <a:srgbClr val="838787"/>
                </a:solidFill>
                <a:latin typeface="Arial"/>
                <a:ea typeface="Arial"/>
                <a:cs typeface="Arial"/>
                <a:sym typeface="Arial"/>
              </a:defRPr>
            </a:lvl5pPr>
            <a:lvl6pPr marL="0" lvl="5" indent="0" algn="r" rtl="0">
              <a:lnSpc>
                <a:spcPct val="100000"/>
              </a:lnSpc>
              <a:spcBef>
                <a:spcPts val="0"/>
              </a:spcBef>
              <a:spcAft>
                <a:spcPts val="0"/>
              </a:spcAft>
              <a:buSzPts val="900"/>
              <a:buNone/>
              <a:defRPr sz="900" b="0" i="0" u="none" strike="noStrike" cap="none">
                <a:solidFill>
                  <a:srgbClr val="838787"/>
                </a:solidFill>
                <a:latin typeface="Arial"/>
                <a:ea typeface="Arial"/>
                <a:cs typeface="Arial"/>
                <a:sym typeface="Arial"/>
              </a:defRPr>
            </a:lvl6pPr>
            <a:lvl7pPr marL="0" lvl="6" indent="0" algn="r" rtl="0">
              <a:lnSpc>
                <a:spcPct val="100000"/>
              </a:lnSpc>
              <a:spcBef>
                <a:spcPts val="0"/>
              </a:spcBef>
              <a:spcAft>
                <a:spcPts val="0"/>
              </a:spcAft>
              <a:buSzPts val="900"/>
              <a:buNone/>
              <a:defRPr sz="900" b="0" i="0" u="none" strike="noStrike" cap="none">
                <a:solidFill>
                  <a:srgbClr val="838787"/>
                </a:solidFill>
                <a:latin typeface="Arial"/>
                <a:ea typeface="Arial"/>
                <a:cs typeface="Arial"/>
                <a:sym typeface="Arial"/>
              </a:defRPr>
            </a:lvl7pPr>
            <a:lvl8pPr marL="0" lvl="7" indent="0" algn="r" rtl="0">
              <a:lnSpc>
                <a:spcPct val="100000"/>
              </a:lnSpc>
              <a:spcBef>
                <a:spcPts val="0"/>
              </a:spcBef>
              <a:spcAft>
                <a:spcPts val="0"/>
              </a:spcAft>
              <a:buSzPts val="900"/>
              <a:buNone/>
              <a:defRPr sz="900" b="0" i="0" u="none" strike="noStrike" cap="none">
                <a:solidFill>
                  <a:srgbClr val="838787"/>
                </a:solidFill>
                <a:latin typeface="Arial"/>
                <a:ea typeface="Arial"/>
                <a:cs typeface="Arial"/>
                <a:sym typeface="Arial"/>
              </a:defRPr>
            </a:lvl8pPr>
            <a:lvl9pPr marL="0" lvl="8" indent="0" algn="r" rtl="0">
              <a:lnSpc>
                <a:spcPct val="100000"/>
              </a:lnSpc>
              <a:spcBef>
                <a:spcPts val="0"/>
              </a:spcBef>
              <a:spcAft>
                <a:spcPts val="0"/>
              </a:spcAft>
              <a:buSzPts val="900"/>
              <a:buNone/>
              <a:defRPr sz="900" b="0" i="0" u="none" strike="noStrike" cap="none">
                <a:solidFill>
                  <a:srgbClr val="838787"/>
                </a:solidFill>
                <a:latin typeface="Arial"/>
                <a:ea typeface="Arial"/>
                <a:cs typeface="Arial"/>
                <a:sym typeface="Arial"/>
              </a:defRPr>
            </a:lvl9pPr>
          </a:lstStyle>
          <a:p>
            <a:fld id="{00000000-1234-1234-1234-123412341234}" type="slidenum">
              <a:rPr lang="uk-UA" smtClean="0"/>
              <a:pPr/>
              <a:t>‹#›</a:t>
            </a:fld>
            <a:endParaRPr lang="uk-UA"/>
          </a:p>
        </p:txBody>
      </p:sp>
    </p:spTree>
    <p:extLst>
      <p:ext uri="{BB962C8B-B14F-4D97-AF65-F5344CB8AC3E}">
        <p14:creationId xmlns:p14="http://schemas.microsoft.com/office/powerpoint/2010/main" val="15441301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65035" y="479388"/>
            <a:ext cx="10277149" cy="650699"/>
          </a:xfrm>
          <a:prstGeom prst="rect">
            <a:avLst/>
          </a:prstGeom>
        </p:spPr>
        <p:txBody>
          <a:bodyPr/>
          <a:lstStyle>
            <a:lvl1pPr algn="l">
              <a:defRPr sz="3200">
                <a:solidFill>
                  <a:schemeClr val="bg2"/>
                </a:solidFill>
              </a:defRPr>
            </a:lvl1pPr>
          </a:lstStyle>
          <a:p>
            <a:r>
              <a:rPr lang="en-US" dirty="0"/>
              <a:t>Click to edit Master title style</a:t>
            </a:r>
          </a:p>
        </p:txBody>
      </p:sp>
      <p:sp>
        <p:nvSpPr>
          <p:cNvPr id="7" name="Content Placeholder 6"/>
          <p:cNvSpPr>
            <a:spLocks noGrp="1"/>
          </p:cNvSpPr>
          <p:nvPr>
            <p:ph sz="quarter" idx="10"/>
          </p:nvPr>
        </p:nvSpPr>
        <p:spPr>
          <a:xfrm>
            <a:off x="1274237" y="1211580"/>
            <a:ext cx="10267951" cy="5012056"/>
          </a:xfrm>
        </p:spPr>
        <p:txBody>
          <a:bodyPr/>
          <a:lstStyle>
            <a:lvl1pPr>
              <a:defRPr sz="2133"/>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63401367"/>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65035" y="479388"/>
            <a:ext cx="10277149" cy="650699"/>
          </a:xfrm>
          <a:prstGeom prst="rect">
            <a:avLst/>
          </a:prstGeom>
        </p:spPr>
        <p:txBody>
          <a:bodyPr/>
          <a:lstStyle>
            <a:lvl1pPr algn="l">
              <a:defRPr sz="3200">
                <a:solidFill>
                  <a:schemeClr val="bg2"/>
                </a:solidFill>
              </a:defRPr>
            </a:lvl1pPr>
          </a:lstStyle>
          <a:p>
            <a:r>
              <a:rPr lang="en-US" dirty="0"/>
              <a:t>Click to edit Master title style</a:t>
            </a:r>
          </a:p>
        </p:txBody>
      </p:sp>
      <p:sp>
        <p:nvSpPr>
          <p:cNvPr id="7" name="Content Placeholder 6"/>
          <p:cNvSpPr>
            <a:spLocks noGrp="1"/>
          </p:cNvSpPr>
          <p:nvPr>
            <p:ph sz="quarter" idx="10"/>
          </p:nvPr>
        </p:nvSpPr>
        <p:spPr>
          <a:xfrm>
            <a:off x="1274237" y="1211580"/>
            <a:ext cx="10267951" cy="5012056"/>
          </a:xfrm>
        </p:spPr>
        <p:txBody>
          <a:bodyPr/>
          <a:lstStyle>
            <a:lvl1pPr>
              <a:defRPr sz="2133"/>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98974494"/>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65035" y="479388"/>
            <a:ext cx="10277149" cy="650699"/>
          </a:xfrm>
          <a:prstGeom prst="rect">
            <a:avLst/>
          </a:prstGeom>
        </p:spPr>
        <p:txBody>
          <a:bodyPr/>
          <a:lstStyle>
            <a:lvl1pPr algn="l">
              <a:defRPr sz="3200">
                <a:solidFill>
                  <a:schemeClr val="bg2"/>
                </a:solidFill>
              </a:defRPr>
            </a:lvl1pPr>
          </a:lstStyle>
          <a:p>
            <a:r>
              <a:rPr lang="en-US" dirty="0"/>
              <a:t>Click to edit Master title style</a:t>
            </a:r>
          </a:p>
        </p:txBody>
      </p:sp>
      <p:sp>
        <p:nvSpPr>
          <p:cNvPr id="7" name="Content Placeholder 6"/>
          <p:cNvSpPr>
            <a:spLocks noGrp="1"/>
          </p:cNvSpPr>
          <p:nvPr>
            <p:ph sz="quarter" idx="10"/>
          </p:nvPr>
        </p:nvSpPr>
        <p:spPr>
          <a:xfrm>
            <a:off x="1274237" y="1211580"/>
            <a:ext cx="10267951" cy="5012056"/>
          </a:xfrm>
        </p:spPr>
        <p:txBody>
          <a:bodyPr/>
          <a:lstStyle>
            <a:lvl1pPr>
              <a:defRPr sz="2133"/>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412552078"/>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BB51A5-EA7D-8F4B-A4DE-95B04E136CBE}" type="datetime1">
              <a:rPr lang="en-US" smtClean="0"/>
              <a:t>1/7/24</a:t>
            </a:fld>
            <a:endParaRPr lang="en-US"/>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DF46DD-8C03-E143-840B-544825D88320}" type="slidenum">
              <a:rPr lang="en-US" smtClean="0"/>
              <a:t>‹#›</a:t>
            </a:fld>
            <a:endParaRPr lang="en-US"/>
          </a:p>
        </p:txBody>
      </p:sp>
    </p:spTree>
    <p:extLst>
      <p:ext uri="{BB962C8B-B14F-4D97-AF65-F5344CB8AC3E}">
        <p14:creationId xmlns:p14="http://schemas.microsoft.com/office/powerpoint/2010/main" val="10135995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3" r:id="rId14"/>
    <p:sldLayoutId id="2147483666" r:id="rId15"/>
  </p:sldLayoutIdLst>
  <p:hf sldNum="0" hdr="0" ftr="0" dt="0"/>
  <p:txStyles>
    <p:titleStyle>
      <a:lvl1pPr algn="ctr" defTabSz="457200" rtl="0" eaLnBrk="1" latinLnBrk="0" hangingPunct="1">
        <a:spcBef>
          <a:spcPct val="0"/>
        </a:spcBef>
        <a:buNone/>
        <a:defRPr sz="3600" kern="1200">
          <a:solidFill>
            <a:srgbClr val="000090"/>
          </a:solidFill>
          <a:latin typeface="Gill Sans"/>
          <a:ea typeface="+mj-ea"/>
          <a:cs typeface="Gill Sans"/>
        </a:defRPr>
      </a:lvl1pPr>
    </p:titleStyle>
    <p:bodyStyle>
      <a:lvl1pPr marL="342900" indent="-342900" algn="l" defTabSz="457200" rtl="0" eaLnBrk="1" latinLnBrk="0" hangingPunct="1">
        <a:spcBef>
          <a:spcPct val="20000"/>
        </a:spcBef>
        <a:buFont typeface="Arial"/>
        <a:buChar char="•"/>
        <a:defRPr sz="2800" kern="1200">
          <a:solidFill>
            <a:schemeClr val="tx1"/>
          </a:solidFill>
          <a:latin typeface="Gill Sans"/>
          <a:ea typeface="+mn-ea"/>
          <a:cs typeface="Gill Sans"/>
        </a:defRPr>
      </a:lvl1pPr>
      <a:lvl2pPr marL="742950" indent="-285750" algn="l" defTabSz="457200" rtl="0" eaLnBrk="1" latinLnBrk="0" hangingPunct="1">
        <a:spcBef>
          <a:spcPct val="20000"/>
        </a:spcBef>
        <a:buFont typeface="Arial"/>
        <a:buChar char="–"/>
        <a:defRPr sz="2800" kern="1200">
          <a:solidFill>
            <a:schemeClr val="tx1"/>
          </a:solidFill>
          <a:latin typeface="Gill Sans"/>
          <a:ea typeface="+mn-ea"/>
          <a:cs typeface="Gill Sans"/>
        </a:defRPr>
      </a:lvl2pPr>
      <a:lvl3pPr marL="1143000" indent="-228600" algn="l" defTabSz="457200" rtl="0" eaLnBrk="1" latinLnBrk="0" hangingPunct="1">
        <a:spcBef>
          <a:spcPct val="20000"/>
        </a:spcBef>
        <a:buFont typeface="Arial"/>
        <a:buChar char="•"/>
        <a:defRPr sz="2400" kern="1200">
          <a:solidFill>
            <a:schemeClr val="tx1"/>
          </a:solidFill>
          <a:latin typeface="Gill Sans"/>
          <a:ea typeface="+mn-ea"/>
          <a:cs typeface="Gill Sans"/>
        </a:defRPr>
      </a:lvl3pPr>
      <a:lvl4pPr marL="1600200" indent="-228600" algn="l" defTabSz="457200" rtl="0" eaLnBrk="1" latinLnBrk="0" hangingPunct="1">
        <a:spcBef>
          <a:spcPct val="20000"/>
        </a:spcBef>
        <a:buFont typeface="Arial"/>
        <a:buChar char="–"/>
        <a:defRPr sz="2000" kern="1200">
          <a:solidFill>
            <a:schemeClr val="tx1"/>
          </a:solidFill>
          <a:latin typeface="Gill Sans"/>
          <a:ea typeface="+mn-ea"/>
          <a:cs typeface="Gill Sans"/>
        </a:defRPr>
      </a:lvl4pPr>
      <a:lvl5pPr marL="2057400" indent="-228600" algn="l" defTabSz="457200" rtl="0" eaLnBrk="1" latinLnBrk="0" hangingPunct="1">
        <a:spcBef>
          <a:spcPct val="20000"/>
        </a:spcBef>
        <a:buFont typeface="Arial"/>
        <a:buChar char="»"/>
        <a:defRPr sz="2000" kern="1200">
          <a:solidFill>
            <a:schemeClr val="tx1"/>
          </a:solidFill>
          <a:latin typeface="Gill Sans"/>
          <a:ea typeface="+mn-ea"/>
          <a:cs typeface="Gill San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5.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778399EA-8E13-5031-8180-1216C973FDDF}"/>
              </a:ext>
            </a:extLst>
          </p:cNvPr>
          <p:cNvSpPr>
            <a:spLocks noGrp="1"/>
          </p:cNvSpPr>
          <p:nvPr>
            <p:ph type="title"/>
          </p:nvPr>
        </p:nvSpPr>
        <p:spPr>
          <a:xfrm>
            <a:off x="770783" y="544269"/>
            <a:ext cx="11360800" cy="763600"/>
          </a:xfrm>
        </p:spPr>
        <p:txBody>
          <a:bodyPr>
            <a:normAutofit/>
          </a:bodyPr>
          <a:lstStyle/>
          <a:p>
            <a:pPr algn="ctr"/>
            <a:r>
              <a:rPr lang="en-US" dirty="0">
                <a:solidFill>
                  <a:srgbClr val="011893"/>
                </a:solidFill>
              </a:rPr>
              <a:t>Using </a:t>
            </a:r>
            <a:r>
              <a:rPr lang="en-US" dirty="0" err="1">
                <a:solidFill>
                  <a:srgbClr val="011893"/>
                </a:solidFill>
              </a:rPr>
              <a:t>ChatGPT</a:t>
            </a:r>
            <a:r>
              <a:rPr lang="en-US" dirty="0">
                <a:solidFill>
                  <a:srgbClr val="011893"/>
                </a:solidFill>
              </a:rPr>
              <a:t> to Facilitate Truly Informed Medical Consent </a:t>
            </a:r>
          </a:p>
        </p:txBody>
      </p:sp>
      <p:sp>
        <p:nvSpPr>
          <p:cNvPr id="2" name="TextBox 1">
            <a:extLst>
              <a:ext uri="{FF2B5EF4-FFF2-40B4-BE49-F238E27FC236}">
                <a16:creationId xmlns:a16="http://schemas.microsoft.com/office/drawing/2014/main" id="{BD5C784E-F398-96C4-78A4-42B1EEB1B50F}"/>
              </a:ext>
            </a:extLst>
          </p:cNvPr>
          <p:cNvSpPr txBox="1"/>
          <p:nvPr/>
        </p:nvSpPr>
        <p:spPr>
          <a:xfrm>
            <a:off x="9672812" y="6488668"/>
            <a:ext cx="2982763" cy="369332"/>
          </a:xfrm>
          <a:prstGeom prst="rect">
            <a:avLst/>
          </a:prstGeom>
          <a:noFill/>
        </p:spPr>
        <p:txBody>
          <a:bodyPr wrap="square">
            <a:spAutoFit/>
          </a:bodyPr>
          <a:lstStyle/>
          <a:p>
            <a:pPr defTabSz="457189"/>
            <a:r>
              <a:rPr lang="en-US" dirty="0">
                <a:solidFill>
                  <a:prstClr val="black"/>
                </a:solidFill>
                <a:latin typeface="Gill Sans" charset="0"/>
                <a:ea typeface="Gill Sans" charset="0"/>
                <a:cs typeface="Gill Sans" charset="0"/>
              </a:rPr>
              <a:t>Ali et al. </a:t>
            </a:r>
            <a:r>
              <a:rPr lang="en-US" i="1" dirty="0">
                <a:solidFill>
                  <a:prstClr val="black"/>
                </a:solidFill>
                <a:latin typeface="Gill Sans" charset="0"/>
                <a:ea typeface="Gill Sans" charset="0"/>
                <a:cs typeface="Gill Sans" charset="0"/>
              </a:rPr>
              <a:t>NEJM AI</a:t>
            </a:r>
            <a:r>
              <a:rPr lang="en-US" dirty="0">
                <a:solidFill>
                  <a:prstClr val="black"/>
                </a:solidFill>
                <a:latin typeface="Gill Sans" charset="0"/>
                <a:ea typeface="Gill Sans" charset="0"/>
                <a:cs typeface="Gill Sans" charset="0"/>
              </a:rPr>
              <a:t> in press</a:t>
            </a:r>
          </a:p>
        </p:txBody>
      </p:sp>
      <p:sp>
        <p:nvSpPr>
          <p:cNvPr id="5" name="TextBox 4">
            <a:extLst>
              <a:ext uri="{FF2B5EF4-FFF2-40B4-BE49-F238E27FC236}">
                <a16:creationId xmlns:a16="http://schemas.microsoft.com/office/drawing/2014/main" id="{F4243AAC-E811-C394-390E-20A1C29F832A}"/>
              </a:ext>
            </a:extLst>
          </p:cNvPr>
          <p:cNvSpPr txBox="1"/>
          <p:nvPr/>
        </p:nvSpPr>
        <p:spPr>
          <a:xfrm>
            <a:off x="5617720" y="1916668"/>
            <a:ext cx="5720840" cy="3046988"/>
          </a:xfrm>
          <a:prstGeom prst="rect">
            <a:avLst/>
          </a:prstGeom>
          <a:noFill/>
        </p:spPr>
        <p:txBody>
          <a:bodyPr wrap="square">
            <a:spAutoFit/>
          </a:bodyPr>
          <a:lstStyle/>
          <a:p>
            <a:pPr defTabSz="457189"/>
            <a:r>
              <a:rPr lang="en-US" sz="2400" dirty="0">
                <a:solidFill>
                  <a:prstClr val="black"/>
                </a:solidFill>
                <a:latin typeface="Gill Sans" charset="0"/>
                <a:ea typeface="Gill Sans" charset="0"/>
                <a:cs typeface="Gill Sans" charset="0"/>
              </a:rPr>
              <a:t>Medical consent forms are difficult to understand. </a:t>
            </a:r>
          </a:p>
          <a:p>
            <a:pPr defTabSz="457189"/>
            <a:endParaRPr lang="en-US" sz="2400" dirty="0">
              <a:solidFill>
                <a:prstClr val="black"/>
              </a:solidFill>
              <a:latin typeface="Gill Sans" charset="0"/>
              <a:ea typeface="Gill Sans" charset="0"/>
              <a:cs typeface="Gill Sans" charset="0"/>
            </a:endParaRPr>
          </a:p>
          <a:p>
            <a:pPr defTabSz="457189"/>
            <a:r>
              <a:rPr lang="en-US" sz="2400" dirty="0">
                <a:solidFill>
                  <a:prstClr val="black"/>
                </a:solidFill>
                <a:latin typeface="Gill Sans" charset="0"/>
                <a:ea typeface="Gill Sans" charset="0"/>
                <a:cs typeface="Gill Sans" charset="0"/>
              </a:rPr>
              <a:t>Written at college level, but 54% of Americans have reading proficiency at &lt;=6</a:t>
            </a:r>
            <a:r>
              <a:rPr lang="en-US" sz="2400" baseline="30000" dirty="0">
                <a:solidFill>
                  <a:prstClr val="black"/>
                </a:solidFill>
                <a:latin typeface="Gill Sans" charset="0"/>
                <a:ea typeface="Gill Sans" charset="0"/>
                <a:cs typeface="Gill Sans" charset="0"/>
              </a:rPr>
              <a:t>th</a:t>
            </a:r>
            <a:r>
              <a:rPr lang="en-US" sz="2400" dirty="0">
                <a:solidFill>
                  <a:prstClr val="black"/>
                </a:solidFill>
                <a:latin typeface="Gill Sans" charset="0"/>
                <a:ea typeface="Gill Sans" charset="0"/>
                <a:cs typeface="Gill Sans" charset="0"/>
              </a:rPr>
              <a:t> grade. </a:t>
            </a:r>
          </a:p>
          <a:p>
            <a:pPr defTabSz="457189"/>
            <a:endParaRPr lang="en-US" sz="2400" dirty="0">
              <a:solidFill>
                <a:prstClr val="black"/>
              </a:solidFill>
              <a:latin typeface="Gill Sans" charset="0"/>
              <a:ea typeface="Gill Sans" charset="0"/>
              <a:cs typeface="Gill Sans" charset="0"/>
            </a:endParaRPr>
          </a:p>
          <a:p>
            <a:pPr defTabSz="457189"/>
            <a:r>
              <a:rPr lang="en-US" sz="2400" dirty="0">
                <a:solidFill>
                  <a:prstClr val="black"/>
                </a:solidFill>
                <a:latin typeface="Gill Sans" charset="0"/>
                <a:ea typeface="Gill Sans" charset="0"/>
                <a:cs typeface="Gill Sans" charset="0"/>
              </a:rPr>
              <a:t>Is this really </a:t>
            </a:r>
            <a:r>
              <a:rPr lang="en-US" sz="2400" dirty="0">
                <a:solidFill>
                  <a:srgbClr val="FF0000"/>
                </a:solidFill>
                <a:latin typeface="Gill Sans" charset="0"/>
                <a:ea typeface="Gill Sans" charset="0"/>
                <a:cs typeface="Gill Sans" charset="0"/>
              </a:rPr>
              <a:t>informed</a:t>
            </a:r>
            <a:r>
              <a:rPr lang="en-US" sz="2400" dirty="0">
                <a:solidFill>
                  <a:prstClr val="black"/>
                </a:solidFill>
                <a:latin typeface="Gill Sans" charset="0"/>
                <a:ea typeface="Gill Sans" charset="0"/>
                <a:cs typeface="Gill Sans" charset="0"/>
              </a:rPr>
              <a:t>?</a:t>
            </a:r>
          </a:p>
        </p:txBody>
      </p:sp>
      <p:pic>
        <p:nvPicPr>
          <p:cNvPr id="6" name="Picture 6" descr="Person-Falling-Clip-Art-N7 - Off the Charts">
            <a:extLst>
              <a:ext uri="{FF2B5EF4-FFF2-40B4-BE49-F238E27FC236}">
                <a16:creationId xmlns:a16="http://schemas.microsoft.com/office/drawing/2014/main" id="{2608F838-FC60-058D-1C05-54F18BB91C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269" y="504641"/>
            <a:ext cx="879983" cy="79087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Glaucoma Surgery Consent Form">
            <a:extLst>
              <a:ext uri="{FF2B5EF4-FFF2-40B4-BE49-F238E27FC236}">
                <a16:creationId xmlns:a16="http://schemas.microsoft.com/office/drawing/2014/main" id="{827900CC-D5BB-468F-94CD-62D1196300B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4252" y="1368428"/>
            <a:ext cx="3922233" cy="50596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68131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778399EA-8E13-5031-8180-1216C973FDDF}"/>
              </a:ext>
            </a:extLst>
          </p:cNvPr>
          <p:cNvSpPr>
            <a:spLocks noGrp="1"/>
          </p:cNvSpPr>
          <p:nvPr>
            <p:ph type="title"/>
          </p:nvPr>
        </p:nvSpPr>
        <p:spPr>
          <a:xfrm>
            <a:off x="573073" y="544269"/>
            <a:ext cx="11360800" cy="763600"/>
          </a:xfrm>
        </p:spPr>
        <p:txBody>
          <a:bodyPr>
            <a:normAutofit/>
          </a:bodyPr>
          <a:lstStyle/>
          <a:p>
            <a:pPr algn="ctr"/>
            <a:r>
              <a:rPr lang="en-US" dirty="0">
                <a:solidFill>
                  <a:srgbClr val="011893"/>
                </a:solidFill>
              </a:rPr>
              <a:t>Using </a:t>
            </a:r>
            <a:r>
              <a:rPr lang="en-US" dirty="0" err="1">
                <a:solidFill>
                  <a:srgbClr val="011893"/>
                </a:solidFill>
              </a:rPr>
              <a:t>ChatGPT</a:t>
            </a:r>
            <a:r>
              <a:rPr lang="en-US" dirty="0">
                <a:solidFill>
                  <a:srgbClr val="011893"/>
                </a:solidFill>
              </a:rPr>
              <a:t> to Facilitate Truly Informed Medical Consent </a:t>
            </a:r>
          </a:p>
        </p:txBody>
      </p:sp>
      <p:sp>
        <p:nvSpPr>
          <p:cNvPr id="2" name="TextBox 1">
            <a:extLst>
              <a:ext uri="{FF2B5EF4-FFF2-40B4-BE49-F238E27FC236}">
                <a16:creationId xmlns:a16="http://schemas.microsoft.com/office/drawing/2014/main" id="{BD5C784E-F398-96C4-78A4-42B1EEB1B50F}"/>
              </a:ext>
            </a:extLst>
          </p:cNvPr>
          <p:cNvSpPr txBox="1"/>
          <p:nvPr/>
        </p:nvSpPr>
        <p:spPr>
          <a:xfrm>
            <a:off x="9672812" y="6488668"/>
            <a:ext cx="2982763" cy="369332"/>
          </a:xfrm>
          <a:prstGeom prst="rect">
            <a:avLst/>
          </a:prstGeom>
          <a:noFill/>
        </p:spPr>
        <p:txBody>
          <a:bodyPr wrap="square">
            <a:spAutoFit/>
          </a:bodyPr>
          <a:lstStyle/>
          <a:p>
            <a:pPr defTabSz="457189"/>
            <a:r>
              <a:rPr lang="en-US" dirty="0">
                <a:solidFill>
                  <a:prstClr val="black"/>
                </a:solidFill>
                <a:latin typeface="Gill Sans" charset="0"/>
                <a:ea typeface="Gill Sans" charset="0"/>
                <a:cs typeface="Gill Sans" charset="0"/>
              </a:rPr>
              <a:t>Ali et al. </a:t>
            </a:r>
            <a:r>
              <a:rPr lang="en-US" i="1" dirty="0">
                <a:solidFill>
                  <a:prstClr val="black"/>
                </a:solidFill>
                <a:latin typeface="Gill Sans" charset="0"/>
                <a:ea typeface="Gill Sans" charset="0"/>
                <a:cs typeface="Gill Sans" charset="0"/>
              </a:rPr>
              <a:t>NEJM AI</a:t>
            </a:r>
            <a:r>
              <a:rPr lang="en-US" dirty="0">
                <a:solidFill>
                  <a:prstClr val="black"/>
                </a:solidFill>
                <a:latin typeface="Gill Sans" charset="0"/>
                <a:ea typeface="Gill Sans" charset="0"/>
                <a:cs typeface="Gill Sans" charset="0"/>
              </a:rPr>
              <a:t> in press</a:t>
            </a:r>
          </a:p>
        </p:txBody>
      </p:sp>
      <p:pic>
        <p:nvPicPr>
          <p:cNvPr id="4" name="Picture 3" descr="Diagram of a computer&#10;&#10;Description automatically generated">
            <a:extLst>
              <a:ext uri="{FF2B5EF4-FFF2-40B4-BE49-F238E27FC236}">
                <a16:creationId xmlns:a16="http://schemas.microsoft.com/office/drawing/2014/main" id="{75DD2C63-DB93-08CE-8C47-E1C55D39B8E3}"/>
              </a:ext>
            </a:extLst>
          </p:cNvPr>
          <p:cNvPicPr>
            <a:picLocks noChangeAspect="1"/>
          </p:cNvPicPr>
          <p:nvPr/>
        </p:nvPicPr>
        <p:blipFill>
          <a:blip r:embed="rId2"/>
          <a:stretch>
            <a:fillRect/>
          </a:stretch>
        </p:blipFill>
        <p:spPr>
          <a:xfrm>
            <a:off x="2385576" y="1177145"/>
            <a:ext cx="7420848" cy="5496189"/>
          </a:xfrm>
          <a:prstGeom prst="rect">
            <a:avLst/>
          </a:prstGeom>
        </p:spPr>
      </p:pic>
    </p:spTree>
    <p:extLst>
      <p:ext uri="{BB962C8B-B14F-4D97-AF65-F5344CB8AC3E}">
        <p14:creationId xmlns:p14="http://schemas.microsoft.com/office/powerpoint/2010/main" val="1064683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778399EA-8E13-5031-8180-1216C973FDDF}"/>
              </a:ext>
            </a:extLst>
          </p:cNvPr>
          <p:cNvSpPr>
            <a:spLocks noGrp="1"/>
          </p:cNvSpPr>
          <p:nvPr>
            <p:ph type="title"/>
          </p:nvPr>
        </p:nvSpPr>
        <p:spPr>
          <a:xfrm>
            <a:off x="573073" y="544269"/>
            <a:ext cx="11360800" cy="763600"/>
          </a:xfrm>
        </p:spPr>
        <p:txBody>
          <a:bodyPr>
            <a:normAutofit/>
          </a:bodyPr>
          <a:lstStyle/>
          <a:p>
            <a:pPr algn="ctr"/>
            <a:r>
              <a:rPr lang="en-US" dirty="0" err="1">
                <a:solidFill>
                  <a:srgbClr val="011893"/>
                </a:solidFill>
              </a:rPr>
              <a:t>ChatGPT</a:t>
            </a:r>
            <a:r>
              <a:rPr lang="en-US" dirty="0">
                <a:solidFill>
                  <a:srgbClr val="011893"/>
                </a:solidFill>
              </a:rPr>
              <a:t> simplifies medical consent forms</a:t>
            </a:r>
          </a:p>
        </p:txBody>
      </p:sp>
      <p:sp>
        <p:nvSpPr>
          <p:cNvPr id="8" name="TextBox 7">
            <a:extLst>
              <a:ext uri="{FF2B5EF4-FFF2-40B4-BE49-F238E27FC236}">
                <a16:creationId xmlns:a16="http://schemas.microsoft.com/office/drawing/2014/main" id="{C6D6939C-1C95-EC5E-5389-69AE3ED97F3C}"/>
              </a:ext>
            </a:extLst>
          </p:cNvPr>
          <p:cNvSpPr txBox="1"/>
          <p:nvPr/>
        </p:nvSpPr>
        <p:spPr>
          <a:xfrm>
            <a:off x="9672812" y="6488668"/>
            <a:ext cx="2982763" cy="369332"/>
          </a:xfrm>
          <a:prstGeom prst="rect">
            <a:avLst/>
          </a:prstGeom>
          <a:noFill/>
        </p:spPr>
        <p:txBody>
          <a:bodyPr wrap="square">
            <a:spAutoFit/>
          </a:bodyPr>
          <a:lstStyle/>
          <a:p>
            <a:pPr defTabSz="457189"/>
            <a:r>
              <a:rPr lang="en-US" dirty="0">
                <a:solidFill>
                  <a:prstClr val="black"/>
                </a:solidFill>
                <a:latin typeface="Gill Sans" charset="0"/>
                <a:ea typeface="Gill Sans" charset="0"/>
                <a:cs typeface="Gill Sans" charset="0"/>
              </a:rPr>
              <a:t>Ali et al. </a:t>
            </a:r>
            <a:r>
              <a:rPr lang="en-US" i="1" dirty="0">
                <a:solidFill>
                  <a:prstClr val="black"/>
                </a:solidFill>
                <a:latin typeface="Gill Sans" charset="0"/>
                <a:ea typeface="Gill Sans" charset="0"/>
                <a:cs typeface="Gill Sans" charset="0"/>
              </a:rPr>
              <a:t>NEJM AI</a:t>
            </a:r>
            <a:r>
              <a:rPr lang="en-US" dirty="0">
                <a:solidFill>
                  <a:prstClr val="black"/>
                </a:solidFill>
                <a:latin typeface="Gill Sans" charset="0"/>
                <a:ea typeface="Gill Sans" charset="0"/>
                <a:cs typeface="Gill Sans" charset="0"/>
              </a:rPr>
              <a:t> in press</a:t>
            </a:r>
          </a:p>
        </p:txBody>
      </p:sp>
      <p:pic>
        <p:nvPicPr>
          <p:cNvPr id="3" name="Picture 2" descr="A screenshot of a computer screen&#10;&#10;Description automatically generated">
            <a:extLst>
              <a:ext uri="{FF2B5EF4-FFF2-40B4-BE49-F238E27FC236}">
                <a16:creationId xmlns:a16="http://schemas.microsoft.com/office/drawing/2014/main" id="{07769C66-7393-5C89-7AD3-63A399FDEB75}"/>
              </a:ext>
            </a:extLst>
          </p:cNvPr>
          <p:cNvPicPr>
            <a:picLocks noChangeAspect="1"/>
          </p:cNvPicPr>
          <p:nvPr/>
        </p:nvPicPr>
        <p:blipFill>
          <a:blip r:embed="rId2"/>
          <a:stretch>
            <a:fillRect/>
          </a:stretch>
        </p:blipFill>
        <p:spPr>
          <a:xfrm>
            <a:off x="1756614" y="1191005"/>
            <a:ext cx="7772400" cy="5666995"/>
          </a:xfrm>
          <a:prstGeom prst="rect">
            <a:avLst/>
          </a:prstGeom>
        </p:spPr>
      </p:pic>
    </p:spTree>
    <p:extLst>
      <p:ext uri="{BB962C8B-B14F-4D97-AF65-F5344CB8AC3E}">
        <p14:creationId xmlns:p14="http://schemas.microsoft.com/office/powerpoint/2010/main" val="19613945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778399EA-8E13-5031-8180-1216C973FDDF}"/>
              </a:ext>
            </a:extLst>
          </p:cNvPr>
          <p:cNvSpPr>
            <a:spLocks noGrp="1"/>
          </p:cNvSpPr>
          <p:nvPr>
            <p:ph type="title"/>
          </p:nvPr>
        </p:nvSpPr>
        <p:spPr>
          <a:xfrm>
            <a:off x="573073" y="544269"/>
            <a:ext cx="11360800" cy="763600"/>
          </a:xfrm>
        </p:spPr>
        <p:txBody>
          <a:bodyPr>
            <a:normAutofit/>
          </a:bodyPr>
          <a:lstStyle/>
          <a:p>
            <a:pPr algn="ctr"/>
            <a:r>
              <a:rPr lang="en-US" dirty="0" err="1">
                <a:solidFill>
                  <a:srgbClr val="011893"/>
                </a:solidFill>
              </a:rPr>
              <a:t>ChatGPT</a:t>
            </a:r>
            <a:r>
              <a:rPr lang="en-US" dirty="0">
                <a:solidFill>
                  <a:srgbClr val="011893"/>
                </a:solidFill>
              </a:rPr>
              <a:t> simplifies medical consent forms</a:t>
            </a:r>
          </a:p>
        </p:txBody>
      </p:sp>
      <p:pic>
        <p:nvPicPr>
          <p:cNvPr id="3" name="Picture 2" descr="A screenshot of a graph&#10;&#10;Description automatically generated">
            <a:extLst>
              <a:ext uri="{FF2B5EF4-FFF2-40B4-BE49-F238E27FC236}">
                <a16:creationId xmlns:a16="http://schemas.microsoft.com/office/drawing/2014/main" id="{A38C973B-0C51-CA47-487F-1ADDCA5E7933}"/>
              </a:ext>
            </a:extLst>
          </p:cNvPr>
          <p:cNvPicPr>
            <a:picLocks noChangeAspect="1"/>
          </p:cNvPicPr>
          <p:nvPr/>
        </p:nvPicPr>
        <p:blipFill rotWithShape="1">
          <a:blip r:embed="rId2"/>
          <a:srcRect r="1514" b="47437"/>
          <a:stretch/>
        </p:blipFill>
        <p:spPr>
          <a:xfrm>
            <a:off x="718060" y="1646556"/>
            <a:ext cx="11215813" cy="4503424"/>
          </a:xfrm>
          <a:prstGeom prst="rect">
            <a:avLst/>
          </a:prstGeom>
        </p:spPr>
      </p:pic>
      <p:sp>
        <p:nvSpPr>
          <p:cNvPr id="4" name="TextBox 3">
            <a:extLst>
              <a:ext uri="{FF2B5EF4-FFF2-40B4-BE49-F238E27FC236}">
                <a16:creationId xmlns:a16="http://schemas.microsoft.com/office/drawing/2014/main" id="{3ABCC59C-F8E5-15BB-2315-14513C782CCB}"/>
              </a:ext>
            </a:extLst>
          </p:cNvPr>
          <p:cNvSpPr txBox="1"/>
          <p:nvPr/>
        </p:nvSpPr>
        <p:spPr>
          <a:xfrm>
            <a:off x="9672812" y="6488668"/>
            <a:ext cx="2982763" cy="369332"/>
          </a:xfrm>
          <a:prstGeom prst="rect">
            <a:avLst/>
          </a:prstGeom>
          <a:noFill/>
        </p:spPr>
        <p:txBody>
          <a:bodyPr wrap="square">
            <a:spAutoFit/>
          </a:bodyPr>
          <a:lstStyle/>
          <a:p>
            <a:pPr defTabSz="457189"/>
            <a:r>
              <a:rPr lang="en-US" dirty="0">
                <a:solidFill>
                  <a:prstClr val="black"/>
                </a:solidFill>
                <a:latin typeface="Gill Sans" charset="0"/>
                <a:ea typeface="Gill Sans" charset="0"/>
                <a:cs typeface="Gill Sans" charset="0"/>
              </a:rPr>
              <a:t>Ali et al. </a:t>
            </a:r>
            <a:r>
              <a:rPr lang="en-US" i="1" dirty="0">
                <a:solidFill>
                  <a:prstClr val="black"/>
                </a:solidFill>
                <a:latin typeface="Gill Sans" charset="0"/>
                <a:ea typeface="Gill Sans" charset="0"/>
                <a:cs typeface="Gill Sans" charset="0"/>
              </a:rPr>
              <a:t>NEJM AI</a:t>
            </a:r>
            <a:r>
              <a:rPr lang="en-US" dirty="0">
                <a:solidFill>
                  <a:prstClr val="black"/>
                </a:solidFill>
                <a:latin typeface="Gill Sans" charset="0"/>
                <a:ea typeface="Gill Sans" charset="0"/>
                <a:cs typeface="Gill Sans" charset="0"/>
              </a:rPr>
              <a:t> in press</a:t>
            </a:r>
          </a:p>
        </p:txBody>
      </p:sp>
    </p:spTree>
    <p:extLst>
      <p:ext uri="{BB962C8B-B14F-4D97-AF65-F5344CB8AC3E}">
        <p14:creationId xmlns:p14="http://schemas.microsoft.com/office/powerpoint/2010/main" val="42493172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778399EA-8E13-5031-8180-1216C973FDDF}"/>
              </a:ext>
            </a:extLst>
          </p:cNvPr>
          <p:cNvSpPr>
            <a:spLocks noGrp="1"/>
          </p:cNvSpPr>
          <p:nvPr>
            <p:ph type="title"/>
          </p:nvPr>
        </p:nvSpPr>
        <p:spPr>
          <a:xfrm>
            <a:off x="573073" y="544269"/>
            <a:ext cx="11360800" cy="763600"/>
          </a:xfrm>
        </p:spPr>
        <p:txBody>
          <a:bodyPr>
            <a:normAutofit/>
          </a:bodyPr>
          <a:lstStyle/>
          <a:p>
            <a:pPr algn="ctr"/>
            <a:r>
              <a:rPr lang="en-US" dirty="0">
                <a:solidFill>
                  <a:srgbClr val="011893"/>
                </a:solidFill>
              </a:rPr>
              <a:t>Deployment of AI generated consent forms </a:t>
            </a:r>
          </a:p>
        </p:txBody>
      </p:sp>
      <p:sp>
        <p:nvSpPr>
          <p:cNvPr id="4" name="TextBox 3">
            <a:extLst>
              <a:ext uri="{FF2B5EF4-FFF2-40B4-BE49-F238E27FC236}">
                <a16:creationId xmlns:a16="http://schemas.microsoft.com/office/drawing/2014/main" id="{3ABCC59C-F8E5-15BB-2315-14513C782CCB}"/>
              </a:ext>
            </a:extLst>
          </p:cNvPr>
          <p:cNvSpPr txBox="1"/>
          <p:nvPr/>
        </p:nvSpPr>
        <p:spPr>
          <a:xfrm>
            <a:off x="9672812" y="6488668"/>
            <a:ext cx="2982763" cy="369332"/>
          </a:xfrm>
          <a:prstGeom prst="rect">
            <a:avLst/>
          </a:prstGeom>
          <a:noFill/>
        </p:spPr>
        <p:txBody>
          <a:bodyPr wrap="square">
            <a:spAutoFit/>
          </a:bodyPr>
          <a:lstStyle/>
          <a:p>
            <a:pPr defTabSz="457189"/>
            <a:r>
              <a:rPr lang="en-US" dirty="0">
                <a:solidFill>
                  <a:prstClr val="black"/>
                </a:solidFill>
                <a:latin typeface="Gill Sans" charset="0"/>
                <a:ea typeface="Gill Sans" charset="0"/>
                <a:cs typeface="Gill Sans" charset="0"/>
              </a:rPr>
              <a:t>Ali et al. </a:t>
            </a:r>
            <a:r>
              <a:rPr lang="en-US" i="1" dirty="0">
                <a:solidFill>
                  <a:prstClr val="black"/>
                </a:solidFill>
                <a:latin typeface="Gill Sans" charset="0"/>
                <a:ea typeface="Gill Sans" charset="0"/>
                <a:cs typeface="Gill Sans" charset="0"/>
              </a:rPr>
              <a:t>NEJM AI</a:t>
            </a:r>
            <a:r>
              <a:rPr lang="en-US" dirty="0">
                <a:solidFill>
                  <a:prstClr val="black"/>
                </a:solidFill>
                <a:latin typeface="Gill Sans" charset="0"/>
                <a:ea typeface="Gill Sans" charset="0"/>
                <a:cs typeface="Gill Sans" charset="0"/>
              </a:rPr>
              <a:t> in press</a:t>
            </a:r>
          </a:p>
        </p:txBody>
      </p:sp>
      <p:sp>
        <p:nvSpPr>
          <p:cNvPr id="2" name="TextBox 1">
            <a:extLst>
              <a:ext uri="{FF2B5EF4-FFF2-40B4-BE49-F238E27FC236}">
                <a16:creationId xmlns:a16="http://schemas.microsoft.com/office/drawing/2014/main" id="{B8789EDE-0F97-E85B-455F-360397FDDF6A}"/>
              </a:ext>
            </a:extLst>
          </p:cNvPr>
          <p:cNvSpPr txBox="1"/>
          <p:nvPr/>
        </p:nvSpPr>
        <p:spPr>
          <a:xfrm>
            <a:off x="2039363" y="1881222"/>
            <a:ext cx="9767153" cy="830997"/>
          </a:xfrm>
          <a:prstGeom prst="rect">
            <a:avLst/>
          </a:prstGeom>
          <a:noFill/>
        </p:spPr>
        <p:txBody>
          <a:bodyPr wrap="square">
            <a:spAutoFit/>
          </a:bodyPr>
          <a:lstStyle/>
          <a:p>
            <a:pPr defTabSz="457189"/>
            <a:r>
              <a:rPr lang="en-US" sz="2400" dirty="0">
                <a:solidFill>
                  <a:prstClr val="black"/>
                </a:solidFill>
                <a:latin typeface="Gill Sans" charset="0"/>
                <a:ea typeface="Gill Sans" charset="0"/>
                <a:cs typeface="Gill Sans" charset="0"/>
              </a:rPr>
              <a:t>In Sept. 2023, LLM generated consent forms used at Lifespan, Rhode Island’s largest healthcare system (&gt;35K surgical procedures annually).    </a:t>
            </a:r>
          </a:p>
        </p:txBody>
      </p:sp>
      <p:pic>
        <p:nvPicPr>
          <p:cNvPr id="1028" name="Picture 4" descr="Rhode Island Hospitals and Health Services | Lifespan">
            <a:extLst>
              <a:ext uri="{FF2B5EF4-FFF2-40B4-BE49-F238E27FC236}">
                <a16:creationId xmlns:a16="http://schemas.microsoft.com/office/drawing/2014/main" id="{9A164921-536C-FD9D-B818-D6BA51217E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31020" y="3097313"/>
            <a:ext cx="4269441" cy="24007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82003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DC103-1716-6862-511E-FCDE19ECF0D5}"/>
              </a:ext>
            </a:extLst>
          </p:cNvPr>
          <p:cNvSpPr>
            <a:spLocks noGrp="1"/>
          </p:cNvSpPr>
          <p:nvPr>
            <p:ph type="title"/>
          </p:nvPr>
        </p:nvSpPr>
        <p:spPr/>
        <p:txBody>
          <a:bodyPr/>
          <a:lstStyle/>
          <a:p>
            <a:r>
              <a:rPr lang="en-US" dirty="0"/>
              <a:t>Much medical knowledge is shared on Twitter</a:t>
            </a:r>
          </a:p>
        </p:txBody>
      </p:sp>
      <p:pic>
        <p:nvPicPr>
          <p:cNvPr id="4" name="Picture 3" descr="A screenshot of a cellphone&#10;&#10;Description automatically generated">
            <a:extLst>
              <a:ext uri="{FF2B5EF4-FFF2-40B4-BE49-F238E27FC236}">
                <a16:creationId xmlns:a16="http://schemas.microsoft.com/office/drawing/2014/main" id="{F2FBF21A-F287-0560-7F3C-3F25079BD6BD}"/>
              </a:ext>
            </a:extLst>
          </p:cNvPr>
          <p:cNvPicPr>
            <a:picLocks noChangeAspect="1"/>
          </p:cNvPicPr>
          <p:nvPr/>
        </p:nvPicPr>
        <p:blipFill>
          <a:blip r:embed="rId3"/>
          <a:stretch>
            <a:fillRect/>
          </a:stretch>
        </p:blipFill>
        <p:spPr>
          <a:xfrm>
            <a:off x="701040" y="1539240"/>
            <a:ext cx="3032859" cy="5044122"/>
          </a:xfrm>
          <a:prstGeom prst="rect">
            <a:avLst/>
          </a:prstGeom>
          <a:ln>
            <a:noFill/>
          </a:ln>
          <a:effectLst>
            <a:outerShdw blurRad="292100" dist="139700" dir="2700000" algn="tl" rotWithShape="0">
              <a:srgbClr val="333333">
                <a:alpha val="65000"/>
              </a:srgbClr>
            </a:outerShdw>
          </a:effectLst>
        </p:spPr>
      </p:pic>
      <p:pic>
        <p:nvPicPr>
          <p:cNvPr id="6" name="Picture 5" descr="A screenshot of a cell phone&#10;&#10;Description automatically generated">
            <a:extLst>
              <a:ext uri="{FF2B5EF4-FFF2-40B4-BE49-F238E27FC236}">
                <a16:creationId xmlns:a16="http://schemas.microsoft.com/office/drawing/2014/main" id="{EAADF3BC-EC88-C14B-73FD-C8D697C3ADC2}"/>
              </a:ext>
            </a:extLst>
          </p:cNvPr>
          <p:cNvPicPr>
            <a:picLocks noChangeAspect="1"/>
          </p:cNvPicPr>
          <p:nvPr/>
        </p:nvPicPr>
        <p:blipFill>
          <a:blip r:embed="rId4"/>
          <a:stretch>
            <a:fillRect/>
          </a:stretch>
        </p:blipFill>
        <p:spPr>
          <a:xfrm>
            <a:off x="4593815" y="1508760"/>
            <a:ext cx="2873786" cy="5118364"/>
          </a:xfrm>
          <a:prstGeom prst="rect">
            <a:avLst/>
          </a:prstGeom>
          <a:ln>
            <a:noFill/>
          </a:ln>
          <a:effectLst>
            <a:outerShdw blurRad="292100" dist="139700" dir="2700000" algn="tl" rotWithShape="0">
              <a:srgbClr val="333333">
                <a:alpha val="65000"/>
              </a:srgbClr>
            </a:outerShdw>
          </a:effectLst>
        </p:spPr>
      </p:pic>
      <p:pic>
        <p:nvPicPr>
          <p:cNvPr id="8" name="Picture 7" descr="A screenshot of a cell phone&#10;&#10;Description automatically generated">
            <a:extLst>
              <a:ext uri="{FF2B5EF4-FFF2-40B4-BE49-F238E27FC236}">
                <a16:creationId xmlns:a16="http://schemas.microsoft.com/office/drawing/2014/main" id="{440D8EA9-AAF3-7A34-7412-70EAAAF791B6}"/>
              </a:ext>
            </a:extLst>
          </p:cNvPr>
          <p:cNvPicPr>
            <a:picLocks noChangeAspect="1"/>
          </p:cNvPicPr>
          <p:nvPr/>
        </p:nvPicPr>
        <p:blipFill>
          <a:blip r:embed="rId5"/>
          <a:stretch>
            <a:fillRect/>
          </a:stretch>
        </p:blipFill>
        <p:spPr>
          <a:xfrm>
            <a:off x="8272952" y="1539240"/>
            <a:ext cx="2974167" cy="508788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7772042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CF4A8-9444-DB11-B32C-AD3490153267}"/>
              </a:ext>
            </a:extLst>
          </p:cNvPr>
          <p:cNvSpPr>
            <a:spLocks noGrp="1"/>
          </p:cNvSpPr>
          <p:nvPr>
            <p:ph type="title"/>
          </p:nvPr>
        </p:nvSpPr>
        <p:spPr>
          <a:xfrm>
            <a:off x="746760" y="549866"/>
            <a:ext cx="11765280" cy="630620"/>
          </a:xfrm>
        </p:spPr>
        <p:txBody>
          <a:bodyPr>
            <a:noAutofit/>
          </a:bodyPr>
          <a:lstStyle/>
          <a:p>
            <a:r>
              <a:rPr lang="en-US" dirty="0">
                <a:solidFill>
                  <a:srgbClr val="011893"/>
                </a:solidFill>
              </a:rPr>
              <a:t>Creating </a:t>
            </a:r>
            <a:r>
              <a:rPr lang="en-US" dirty="0" err="1">
                <a:solidFill>
                  <a:srgbClr val="011893"/>
                </a:solidFill>
              </a:rPr>
              <a:t>OpenPath</a:t>
            </a:r>
            <a:r>
              <a:rPr lang="en-US" dirty="0">
                <a:solidFill>
                  <a:srgbClr val="011893"/>
                </a:solidFill>
              </a:rPr>
              <a:t>: &gt;200K high-quality Twitter image-text pairs</a:t>
            </a:r>
          </a:p>
        </p:txBody>
      </p:sp>
      <p:pic>
        <p:nvPicPr>
          <p:cNvPr id="5122" name="Picture 2">
            <a:extLst>
              <a:ext uri="{FF2B5EF4-FFF2-40B4-BE49-F238E27FC236}">
                <a16:creationId xmlns:a16="http://schemas.microsoft.com/office/drawing/2014/main" id="{33076C53-5274-D14E-D7AF-88BDB1593A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8263" y="1466542"/>
            <a:ext cx="10010394" cy="421097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13D0830-A3BE-8294-BBAF-5CFD1A189B39}"/>
              </a:ext>
            </a:extLst>
          </p:cNvPr>
          <p:cNvSpPr txBox="1"/>
          <p:nvPr/>
        </p:nvSpPr>
        <p:spPr>
          <a:xfrm>
            <a:off x="2276023" y="5826642"/>
            <a:ext cx="7168373" cy="461665"/>
          </a:xfrm>
          <a:prstGeom prst="rect">
            <a:avLst/>
          </a:prstGeom>
          <a:noFill/>
        </p:spPr>
        <p:txBody>
          <a:bodyPr wrap="none" rtlCol="0">
            <a:spAutoFit/>
          </a:bodyPr>
          <a:lstStyle/>
          <a:p>
            <a:r>
              <a:rPr lang="en-US" sz="2400" dirty="0">
                <a:solidFill>
                  <a:srgbClr val="0432FF"/>
                </a:solidFill>
                <a:latin typeface="Gill Sans MT" panose="020B0502020104020203" pitchFamily="34" charset="77"/>
                <a:cs typeface="Arial" panose="020B0604020202020204" pitchFamily="34" charset="0"/>
              </a:rPr>
              <a:t>Largest public dataset of pathology image + discussions. </a:t>
            </a:r>
          </a:p>
        </p:txBody>
      </p:sp>
      <p:sp>
        <p:nvSpPr>
          <p:cNvPr id="3" name="TextBox 2">
            <a:extLst>
              <a:ext uri="{FF2B5EF4-FFF2-40B4-BE49-F238E27FC236}">
                <a16:creationId xmlns:a16="http://schemas.microsoft.com/office/drawing/2014/main" id="{FDC04E58-B122-0D18-7895-2DE5F26A8464}"/>
              </a:ext>
            </a:extLst>
          </p:cNvPr>
          <p:cNvSpPr txBox="1"/>
          <p:nvPr/>
        </p:nvSpPr>
        <p:spPr>
          <a:xfrm>
            <a:off x="7441543" y="6437436"/>
            <a:ext cx="6115987" cy="400110"/>
          </a:xfrm>
          <a:prstGeom prst="rect">
            <a:avLst/>
          </a:prstGeom>
          <a:noFill/>
        </p:spPr>
        <p:txBody>
          <a:bodyPr wrap="square">
            <a:spAutoFit/>
          </a:bodyPr>
          <a:lstStyle/>
          <a:p>
            <a:pPr defTabSz="457189"/>
            <a:r>
              <a:rPr lang="en-US" sz="2000" dirty="0">
                <a:solidFill>
                  <a:prstClr val="black"/>
                </a:solidFill>
                <a:latin typeface="Gill Sans" charset="0"/>
                <a:ea typeface="Gill Sans" charset="0"/>
                <a:cs typeface="Gill Sans" charset="0"/>
              </a:rPr>
              <a:t>Huang*, Bianchi* et al. </a:t>
            </a:r>
            <a:r>
              <a:rPr lang="en-US" sz="2000" i="1" dirty="0">
                <a:solidFill>
                  <a:prstClr val="black"/>
                </a:solidFill>
                <a:latin typeface="Gill Sans" charset="0"/>
                <a:ea typeface="Gill Sans" charset="0"/>
                <a:cs typeface="Gill Sans" charset="0"/>
              </a:rPr>
              <a:t>Nature Medicine</a:t>
            </a:r>
            <a:r>
              <a:rPr lang="en-US" sz="2000" dirty="0">
                <a:solidFill>
                  <a:prstClr val="black"/>
                </a:solidFill>
                <a:latin typeface="Gill Sans" charset="0"/>
                <a:ea typeface="Gill Sans" charset="0"/>
                <a:cs typeface="Gill Sans" charset="0"/>
              </a:rPr>
              <a:t> 2023.</a:t>
            </a:r>
          </a:p>
        </p:txBody>
      </p:sp>
    </p:spTree>
    <p:extLst>
      <p:ext uri="{BB962C8B-B14F-4D97-AF65-F5344CB8AC3E}">
        <p14:creationId xmlns:p14="http://schemas.microsoft.com/office/powerpoint/2010/main" val="19351256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5B523-AA48-1D24-3353-C527BA3DBA97}"/>
              </a:ext>
            </a:extLst>
          </p:cNvPr>
          <p:cNvSpPr>
            <a:spLocks noGrp="1"/>
          </p:cNvSpPr>
          <p:nvPr>
            <p:ph type="title"/>
          </p:nvPr>
        </p:nvSpPr>
        <p:spPr>
          <a:xfrm>
            <a:off x="831200" y="544269"/>
            <a:ext cx="11360800" cy="763600"/>
          </a:xfrm>
        </p:spPr>
        <p:txBody>
          <a:bodyPr>
            <a:normAutofit fontScale="90000"/>
          </a:bodyPr>
          <a:lstStyle/>
          <a:p>
            <a:r>
              <a:rPr lang="en-US" dirty="0"/>
              <a:t>PLIP facilitates knowledge sharing and clinical decision support.</a:t>
            </a:r>
          </a:p>
        </p:txBody>
      </p:sp>
      <p:pic>
        <p:nvPicPr>
          <p:cNvPr id="1026" name="Picture 2">
            <a:extLst>
              <a:ext uri="{FF2B5EF4-FFF2-40B4-BE49-F238E27FC236}">
                <a16:creationId xmlns:a16="http://schemas.microsoft.com/office/drawing/2014/main" id="{C83AF5F9-DC33-44EF-A40F-10A1313617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5535" y="1416694"/>
            <a:ext cx="5750064" cy="48668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88477E48-3363-714A-B3E4-149419C69C1D}"/>
              </a:ext>
            </a:extLst>
          </p:cNvPr>
          <p:cNvPicPr>
            <a:picLocks noChangeAspect="1"/>
          </p:cNvPicPr>
          <p:nvPr/>
        </p:nvPicPr>
        <p:blipFill>
          <a:blip r:embed="rId4"/>
          <a:stretch>
            <a:fillRect/>
          </a:stretch>
        </p:blipFill>
        <p:spPr>
          <a:xfrm>
            <a:off x="7520411" y="1477652"/>
            <a:ext cx="3638709" cy="4790628"/>
          </a:xfrm>
          <a:prstGeom prst="rect">
            <a:avLst/>
          </a:prstGeom>
          <a:ln>
            <a:noFill/>
          </a:ln>
          <a:effectLst>
            <a:outerShdw blurRad="292100" dist="139700" dir="2700000" algn="tl" rotWithShape="0">
              <a:srgbClr val="333333">
                <a:alpha val="65000"/>
              </a:srgbClr>
            </a:outerShdw>
          </a:effectLst>
        </p:spPr>
      </p:pic>
      <p:sp>
        <p:nvSpPr>
          <p:cNvPr id="6" name="TextBox 5">
            <a:extLst>
              <a:ext uri="{FF2B5EF4-FFF2-40B4-BE49-F238E27FC236}">
                <a16:creationId xmlns:a16="http://schemas.microsoft.com/office/drawing/2014/main" id="{773C4AE9-774F-9600-1AA2-D46227C21A82}"/>
              </a:ext>
            </a:extLst>
          </p:cNvPr>
          <p:cNvSpPr txBox="1"/>
          <p:nvPr/>
        </p:nvSpPr>
        <p:spPr>
          <a:xfrm>
            <a:off x="6111241" y="6437436"/>
            <a:ext cx="6730010" cy="400110"/>
          </a:xfrm>
          <a:prstGeom prst="rect">
            <a:avLst/>
          </a:prstGeom>
          <a:noFill/>
        </p:spPr>
        <p:txBody>
          <a:bodyPr wrap="square">
            <a:spAutoFit/>
          </a:bodyPr>
          <a:lstStyle/>
          <a:p>
            <a:pPr defTabSz="457189"/>
            <a:r>
              <a:rPr lang="en-US" sz="2000" dirty="0">
                <a:solidFill>
                  <a:prstClr val="black"/>
                </a:solidFill>
                <a:latin typeface="Gill Sans" charset="0"/>
                <a:ea typeface="Gill Sans" charset="0"/>
                <a:cs typeface="Gill Sans" charset="0"/>
              </a:rPr>
              <a:t>Huang*, Bianchi* et al. </a:t>
            </a:r>
            <a:r>
              <a:rPr lang="en-US" sz="2000" i="1" dirty="0">
                <a:solidFill>
                  <a:prstClr val="black"/>
                </a:solidFill>
                <a:latin typeface="Gill Sans" charset="0"/>
                <a:ea typeface="Gill Sans" charset="0"/>
                <a:cs typeface="Gill Sans" charset="0"/>
              </a:rPr>
              <a:t>Nature Medicine</a:t>
            </a:r>
            <a:r>
              <a:rPr lang="en-US" sz="2000" dirty="0">
                <a:solidFill>
                  <a:prstClr val="black"/>
                </a:solidFill>
                <a:latin typeface="Gill Sans" charset="0"/>
                <a:ea typeface="Gill Sans" charset="0"/>
                <a:cs typeface="Gill Sans" charset="0"/>
              </a:rPr>
              <a:t> (cover story) 2023.</a:t>
            </a:r>
          </a:p>
        </p:txBody>
      </p:sp>
    </p:spTree>
    <p:extLst>
      <p:ext uri="{BB962C8B-B14F-4D97-AF65-F5344CB8AC3E}">
        <p14:creationId xmlns:p14="http://schemas.microsoft.com/office/powerpoint/2010/main" val="24151888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A5D4D-0E80-2FCF-1680-53F9A57F0E2A}"/>
              </a:ext>
            </a:extLst>
          </p:cNvPr>
          <p:cNvSpPr>
            <a:spLocks noGrp="1"/>
          </p:cNvSpPr>
          <p:nvPr>
            <p:ph type="title"/>
          </p:nvPr>
        </p:nvSpPr>
        <p:spPr>
          <a:xfrm>
            <a:off x="855832" y="387948"/>
            <a:ext cx="10277149" cy="650699"/>
          </a:xfrm>
        </p:spPr>
        <p:txBody>
          <a:bodyPr/>
          <a:lstStyle/>
          <a:p>
            <a:r>
              <a:rPr lang="en-US" dirty="0">
                <a:solidFill>
                  <a:srgbClr val="011893"/>
                </a:solidFill>
              </a:rPr>
              <a:t>PLIP can serve as a powerful search engine for medicine</a:t>
            </a:r>
          </a:p>
        </p:txBody>
      </p:sp>
      <p:pic>
        <p:nvPicPr>
          <p:cNvPr id="19458" name="Picture 2">
            <a:extLst>
              <a:ext uri="{FF2B5EF4-FFF2-40B4-BE49-F238E27FC236}">
                <a16:creationId xmlns:a16="http://schemas.microsoft.com/office/drawing/2014/main" id="{F975C8B2-487A-FBBF-D683-DABF3FB142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428" y="1242198"/>
            <a:ext cx="11323145" cy="4743532"/>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2CD5F823-C754-D5FC-652C-FDF394A4427C}"/>
              </a:ext>
            </a:extLst>
          </p:cNvPr>
          <p:cNvSpPr txBox="1"/>
          <p:nvPr/>
        </p:nvSpPr>
        <p:spPr>
          <a:xfrm>
            <a:off x="1310870" y="6287996"/>
            <a:ext cx="5260030" cy="461665"/>
          </a:xfrm>
          <a:prstGeom prst="rect">
            <a:avLst/>
          </a:prstGeom>
          <a:noFill/>
        </p:spPr>
        <p:txBody>
          <a:bodyPr wrap="none" rtlCol="0">
            <a:spAutoFit/>
          </a:bodyPr>
          <a:lstStyle/>
          <a:p>
            <a:r>
              <a:rPr lang="en-US" sz="2400" dirty="0">
                <a:solidFill>
                  <a:schemeClr val="tx1">
                    <a:lumMod val="50000"/>
                    <a:lumOff val="50000"/>
                  </a:schemeClr>
                </a:solidFill>
              </a:rPr>
              <a:t>👈 Search engine is available online now.</a:t>
            </a:r>
          </a:p>
        </p:txBody>
      </p:sp>
      <p:pic>
        <p:nvPicPr>
          <p:cNvPr id="12" name="Picture 11" descr="A picture containing text, screenshot, font, white&#10;&#10;Description automatically generated">
            <a:extLst>
              <a:ext uri="{FF2B5EF4-FFF2-40B4-BE49-F238E27FC236}">
                <a16:creationId xmlns:a16="http://schemas.microsoft.com/office/drawing/2014/main" id="{612B758E-67CD-0EC1-6211-882775ED0960}"/>
              </a:ext>
            </a:extLst>
          </p:cNvPr>
          <p:cNvPicPr>
            <a:picLocks noChangeAspect="1"/>
          </p:cNvPicPr>
          <p:nvPr/>
        </p:nvPicPr>
        <p:blipFill rotWithShape="1">
          <a:blip r:embed="rId4"/>
          <a:srcRect l="3257" t="30214" r="30141" b="9499"/>
          <a:stretch/>
        </p:blipFill>
        <p:spPr>
          <a:xfrm>
            <a:off x="557719" y="1640868"/>
            <a:ext cx="5201055" cy="1371545"/>
          </a:xfrm>
          <a:prstGeom prst="rect">
            <a:avLst/>
          </a:prstGeom>
        </p:spPr>
      </p:pic>
      <p:pic>
        <p:nvPicPr>
          <p:cNvPr id="19460" name="Picture 4" descr="Image">
            <a:extLst>
              <a:ext uri="{FF2B5EF4-FFF2-40B4-BE49-F238E27FC236}">
                <a16:creationId xmlns:a16="http://schemas.microsoft.com/office/drawing/2014/main" id="{7B0D7A85-5E69-2394-6CB8-E93F9C2FD74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1138" y="2996273"/>
            <a:ext cx="3878095" cy="291464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A qr code on a white background&#10;&#10;Description automatically generated with medium confidence">
            <a:extLst>
              <a:ext uri="{FF2B5EF4-FFF2-40B4-BE49-F238E27FC236}">
                <a16:creationId xmlns:a16="http://schemas.microsoft.com/office/drawing/2014/main" id="{2E814BC5-BD93-D8C3-5F75-2178AEF29D25}"/>
              </a:ext>
            </a:extLst>
          </p:cNvPr>
          <p:cNvPicPr>
            <a:picLocks noChangeAspect="1"/>
          </p:cNvPicPr>
          <p:nvPr/>
        </p:nvPicPr>
        <p:blipFill>
          <a:blip r:embed="rId6"/>
          <a:stretch>
            <a:fillRect/>
          </a:stretch>
        </p:blipFill>
        <p:spPr>
          <a:xfrm>
            <a:off x="507475" y="5884306"/>
            <a:ext cx="757445" cy="896132"/>
          </a:xfrm>
          <a:prstGeom prst="rect">
            <a:avLst/>
          </a:prstGeom>
        </p:spPr>
      </p:pic>
    </p:spTree>
    <p:extLst>
      <p:ext uri="{BB962C8B-B14F-4D97-AF65-F5344CB8AC3E}">
        <p14:creationId xmlns:p14="http://schemas.microsoft.com/office/powerpoint/2010/main" val="31956335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7A6AE-9300-D418-E7DD-D4EBE70BE41B}"/>
              </a:ext>
            </a:extLst>
          </p:cNvPr>
          <p:cNvSpPr>
            <a:spLocks noGrp="1"/>
          </p:cNvSpPr>
          <p:nvPr>
            <p:ph type="title"/>
          </p:nvPr>
        </p:nvSpPr>
        <p:spPr/>
        <p:txBody>
          <a:bodyPr/>
          <a:lstStyle/>
          <a:p>
            <a:pPr algn="ctr"/>
            <a:r>
              <a:rPr lang="en-US" dirty="0"/>
              <a:t>Generative AI for novel antibiotics</a:t>
            </a:r>
          </a:p>
        </p:txBody>
      </p:sp>
      <p:pic>
        <p:nvPicPr>
          <p:cNvPr id="1026" name="Picture 2">
            <a:extLst>
              <a:ext uri="{FF2B5EF4-FFF2-40B4-BE49-F238E27FC236}">
                <a16:creationId xmlns:a16="http://schemas.microsoft.com/office/drawing/2014/main" id="{726E3AF8-1652-63F4-1158-BCF9B64328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8690" y="1630094"/>
            <a:ext cx="7924800" cy="47117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A4F75280-2B7C-459C-2BFA-B39AC592681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49338" y="5244228"/>
            <a:ext cx="918342" cy="120904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438D4EFA-F6D4-C82F-0A36-F4FA42F8A71B}"/>
              </a:ext>
            </a:extLst>
          </p:cNvPr>
          <p:cNvSpPr txBox="1"/>
          <p:nvPr/>
        </p:nvSpPr>
        <p:spPr>
          <a:xfrm>
            <a:off x="10366799" y="4844118"/>
            <a:ext cx="1700286"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Gill Sans"/>
                <a:ea typeface="+mn-ea"/>
                <a:cs typeface="Gill Sans"/>
              </a:rPr>
              <a:t>Kyle Swanson</a:t>
            </a:r>
          </a:p>
        </p:txBody>
      </p:sp>
      <p:sp>
        <p:nvSpPr>
          <p:cNvPr id="5" name="TextBox 4">
            <a:extLst>
              <a:ext uri="{FF2B5EF4-FFF2-40B4-BE49-F238E27FC236}">
                <a16:creationId xmlns:a16="http://schemas.microsoft.com/office/drawing/2014/main" id="{419E528B-F8D0-E1E1-2C50-62D3E3CEF6BC}"/>
              </a:ext>
            </a:extLst>
          </p:cNvPr>
          <p:cNvSpPr txBox="1"/>
          <p:nvPr/>
        </p:nvSpPr>
        <p:spPr>
          <a:xfrm>
            <a:off x="9002180" y="6484631"/>
            <a:ext cx="3294574"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ill Sans"/>
                <a:ea typeface="+mn-ea"/>
                <a:cs typeface="Gill Sans"/>
              </a:rPr>
              <a:t>Swanson et al. </a:t>
            </a:r>
            <a:r>
              <a:rPr lang="en-US" i="1" dirty="0">
                <a:solidFill>
                  <a:prstClr val="black"/>
                </a:solidFill>
                <a:latin typeface="Gill Sans"/>
                <a:cs typeface="Gill Sans"/>
              </a:rPr>
              <a:t>Nature MI in press</a:t>
            </a:r>
            <a:r>
              <a:rPr kumimoji="0" lang="en-US" sz="1800" b="0" i="1" u="none" strike="noStrike" kern="1200" cap="none" spc="0" normalizeH="0" baseline="0" noProof="0" dirty="0">
                <a:ln>
                  <a:noFill/>
                </a:ln>
                <a:solidFill>
                  <a:prstClr val="black"/>
                </a:solidFill>
                <a:effectLst/>
                <a:uLnTx/>
                <a:uFillTx/>
                <a:latin typeface="Gill Sans"/>
                <a:ea typeface="+mn-ea"/>
                <a:cs typeface="Gill Sans"/>
              </a:rPr>
              <a:t>. </a:t>
            </a:r>
          </a:p>
        </p:txBody>
      </p:sp>
    </p:spTree>
    <p:extLst>
      <p:ext uri="{BB962C8B-B14F-4D97-AF65-F5344CB8AC3E}">
        <p14:creationId xmlns:p14="http://schemas.microsoft.com/office/powerpoint/2010/main" val="1042616274"/>
      </p:ext>
    </p:extLst>
  </p:cSld>
  <p:clrMapOvr>
    <a:masterClrMapping/>
  </p:clrMapOvr>
</p:sld>
</file>

<file path=ppt/theme/theme1.xml><?xml version="1.0" encoding="utf-8"?>
<a:theme xmlns:a="http://schemas.openxmlformats.org/drawingml/2006/main" name="James_ppt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207276</TotalTime>
  <Words>424</Words>
  <Application>Microsoft Macintosh PowerPoint</Application>
  <PresentationFormat>Widescreen</PresentationFormat>
  <Paragraphs>43</Paragraphs>
  <Slides>10</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Gill Sans</vt:lpstr>
      <vt:lpstr>Gill Sans MT</vt:lpstr>
      <vt:lpstr>James_ppt_template</vt:lpstr>
      <vt:lpstr>Using ChatGPT to Facilitate Truly Informed Medical Consent </vt:lpstr>
      <vt:lpstr>Using ChatGPT to Facilitate Truly Informed Medical Consent </vt:lpstr>
      <vt:lpstr>ChatGPT simplifies medical consent forms</vt:lpstr>
      <vt:lpstr>ChatGPT simplifies medical consent forms</vt:lpstr>
      <vt:lpstr>Deployment of AI generated consent forms </vt:lpstr>
      <vt:lpstr>Much medical knowledge is shared on Twitter</vt:lpstr>
      <vt:lpstr>Creating OpenPath: &gt;200K high-quality Twitter image-text pairs</vt:lpstr>
      <vt:lpstr>PLIP facilitates knowledge sharing and clinical decision support.</vt:lpstr>
      <vt:lpstr>PLIP can serve as a powerful search engine for medicine</vt:lpstr>
      <vt:lpstr>Generative AI for novel antibiotics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dc:creator>
  <cp:lastModifiedBy>James Zou</cp:lastModifiedBy>
  <cp:revision>1362</cp:revision>
  <cp:lastPrinted>2020-11-17T22:01:59Z</cp:lastPrinted>
  <dcterms:created xsi:type="dcterms:W3CDTF">2016-10-05T17:02:10Z</dcterms:created>
  <dcterms:modified xsi:type="dcterms:W3CDTF">2024-01-08T19:52:40Z</dcterms:modified>
</cp:coreProperties>
</file>