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321" r:id="rId2"/>
    <p:sldId id="1193" r:id="rId3"/>
    <p:sldId id="1167" r:id="rId4"/>
    <p:sldId id="1016" r:id="rId5"/>
    <p:sldId id="1017" r:id="rId6"/>
    <p:sldId id="1018" r:id="rId7"/>
    <p:sldId id="1170" r:id="rId8"/>
    <p:sldId id="1168" r:id="rId9"/>
    <p:sldId id="1173" r:id="rId10"/>
    <p:sldId id="1174" r:id="rId11"/>
    <p:sldId id="1194" r:id="rId12"/>
    <p:sldId id="1197" r:id="rId13"/>
    <p:sldId id="1195" r:id="rId14"/>
    <p:sldId id="1196" r:id="rId15"/>
    <p:sldId id="1136" r:id="rId16"/>
    <p:sldId id="1131" r:id="rId17"/>
    <p:sldId id="1138" r:id="rId18"/>
    <p:sldId id="1172" r:id="rId19"/>
    <p:sldId id="113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a:srgbClr val="AAAAAA"/>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92"/>
    <p:restoredTop sz="85103" autoAdjust="0"/>
  </p:normalViewPr>
  <p:slideViewPr>
    <p:cSldViewPr snapToGrid="0" snapToObjects="1">
      <p:cViewPr varScale="1">
        <p:scale>
          <a:sx n="96" d="100"/>
          <a:sy n="96" d="100"/>
        </p:scale>
        <p:origin x="168" y="23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A5163C-C6FC-F648-96F2-0A5440156E67}" type="datetimeFigureOut">
              <a:rPr lang="en-US" smtClean="0"/>
              <a:t>1/17/24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B5DA95-592F-3F46-9649-7B039E6B2CFC}" type="slidenum">
              <a:rPr lang="en-US" smtClean="0"/>
              <a:t>‹#›</a:t>
            </a:fld>
            <a:endParaRPr lang="en-US"/>
          </a:p>
        </p:txBody>
      </p:sp>
    </p:spTree>
    <p:extLst>
      <p:ext uri="{BB962C8B-B14F-4D97-AF65-F5344CB8AC3E}">
        <p14:creationId xmlns:p14="http://schemas.microsoft.com/office/powerpoint/2010/main" val="223448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5DA95-592F-3F46-9649-7B039E6B2CFC}" type="slidenum">
              <a:rPr lang="en-US" smtClean="0"/>
              <a:t>1</a:t>
            </a:fld>
            <a:endParaRPr lang="en-US"/>
          </a:p>
        </p:txBody>
      </p:sp>
    </p:spTree>
    <p:extLst>
      <p:ext uri="{BB962C8B-B14F-4D97-AF65-F5344CB8AC3E}">
        <p14:creationId xmlns:p14="http://schemas.microsoft.com/office/powerpoint/2010/main" val="505625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Tremendous recent advances in large language models. Many of you are using GPT4 in your research. In addition to GPT4, there is really an explosion of diverse LMs of different sizes and capabilities, every week new model. We also have LMs that are developed for specific scientific domains, including some produced from my group. </a:t>
            </a:r>
          </a:p>
          <a:p>
            <a:endParaRPr lang="en-US" dirty="0"/>
          </a:p>
          <a:p>
            <a:r>
              <a:rPr lang="en-US" dirty="0"/>
              <a:t>First want to look under the hood and demystify how we develop LMs and then I will illustrate some applications in SoS. </a:t>
            </a:r>
          </a:p>
        </p:txBody>
      </p:sp>
      <p:sp>
        <p:nvSpPr>
          <p:cNvPr id="4" name="Slide Number Placeholder 3"/>
          <p:cNvSpPr>
            <a:spLocks noGrp="1"/>
          </p:cNvSpPr>
          <p:nvPr>
            <p:ph type="sldNum" sz="quarter" idx="5"/>
          </p:nvPr>
        </p:nvSpPr>
        <p:spPr/>
        <p:txBody>
          <a:bodyPr/>
          <a:lstStyle/>
          <a:p>
            <a:fld id="{86B5DA95-592F-3F46-9649-7B039E6B2CFC}" type="slidenum">
              <a:rPr lang="en-US" smtClean="0"/>
              <a:t>3</a:t>
            </a:fld>
            <a:endParaRPr lang="en-US"/>
          </a:p>
        </p:txBody>
      </p:sp>
    </p:spTree>
    <p:extLst>
      <p:ext uri="{BB962C8B-B14F-4D97-AF65-F5344CB8AC3E}">
        <p14:creationId xmlns:p14="http://schemas.microsoft.com/office/powerpoint/2010/main" val="3407413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what are LM? At its core, a LM is a function for mapping text into numerical vectors. </a:t>
            </a:r>
          </a:p>
        </p:txBody>
      </p:sp>
      <p:sp>
        <p:nvSpPr>
          <p:cNvPr id="4" name="Slide Number Placeholder 3"/>
          <p:cNvSpPr>
            <a:spLocks noGrp="1"/>
          </p:cNvSpPr>
          <p:nvPr>
            <p:ph type="sldNum" sz="quarter" idx="5"/>
          </p:nvPr>
        </p:nvSpPr>
        <p:spPr/>
        <p:txBody>
          <a:bodyPr/>
          <a:lstStyle/>
          <a:p>
            <a:fld id="{86B5DA95-592F-3F46-9649-7B039E6B2CFC}" type="slidenum">
              <a:rPr lang="en-US" smtClean="0"/>
              <a:t>4</a:t>
            </a:fld>
            <a:endParaRPr lang="en-US"/>
          </a:p>
        </p:txBody>
      </p:sp>
    </p:spTree>
    <p:extLst>
      <p:ext uri="{BB962C8B-B14F-4D97-AF65-F5344CB8AC3E}">
        <p14:creationId xmlns:p14="http://schemas.microsoft.com/office/powerpoint/2010/main" val="3153536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Impute missing words using vector embeddings. Use the correctness of the imputation as signal to optimize the vector embeddings. This is how we train LM. </a:t>
            </a:r>
          </a:p>
        </p:txBody>
      </p:sp>
      <p:sp>
        <p:nvSpPr>
          <p:cNvPr id="4" name="Slide Number Placeholder 3"/>
          <p:cNvSpPr>
            <a:spLocks noGrp="1"/>
          </p:cNvSpPr>
          <p:nvPr>
            <p:ph type="sldNum" sz="quarter" idx="5"/>
          </p:nvPr>
        </p:nvSpPr>
        <p:spPr/>
        <p:txBody>
          <a:bodyPr/>
          <a:lstStyle/>
          <a:p>
            <a:fld id="{86B5DA95-592F-3F46-9649-7B039E6B2CFC}" type="slidenum">
              <a:rPr lang="en-US" smtClean="0"/>
              <a:t>5</a:t>
            </a:fld>
            <a:endParaRPr lang="en-US"/>
          </a:p>
        </p:txBody>
      </p:sp>
    </p:spTree>
    <p:extLst>
      <p:ext uri="{BB962C8B-B14F-4D97-AF65-F5344CB8AC3E}">
        <p14:creationId xmlns:p14="http://schemas.microsoft.com/office/powerpoint/2010/main" val="348585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Silly task; what can be learned? </a:t>
            </a:r>
          </a:p>
          <a:p>
            <a:endParaRPr lang="en-US" dirty="0"/>
          </a:p>
          <a:p>
            <a:r>
              <a:rPr lang="en-US" dirty="0"/>
              <a:t>A lot of knowledge. </a:t>
            </a:r>
          </a:p>
          <a:p>
            <a:endParaRPr lang="en-US" dirty="0"/>
          </a:p>
          <a:p>
            <a:r>
              <a:rPr lang="en-US" dirty="0"/>
              <a:t>The advances of LLMs have largely come from optimizing them to impute missing words over increasingly large corpus. </a:t>
            </a:r>
          </a:p>
        </p:txBody>
      </p:sp>
      <p:sp>
        <p:nvSpPr>
          <p:cNvPr id="4" name="Slide Number Placeholder 3"/>
          <p:cNvSpPr>
            <a:spLocks noGrp="1"/>
          </p:cNvSpPr>
          <p:nvPr>
            <p:ph type="sldNum" sz="quarter" idx="5"/>
          </p:nvPr>
        </p:nvSpPr>
        <p:spPr/>
        <p:txBody>
          <a:bodyPr/>
          <a:lstStyle/>
          <a:p>
            <a:fld id="{86B5DA95-592F-3F46-9649-7B039E6B2CFC}" type="slidenum">
              <a:rPr lang="en-US" smtClean="0"/>
              <a:t>7</a:t>
            </a:fld>
            <a:endParaRPr lang="en-US"/>
          </a:p>
        </p:txBody>
      </p:sp>
    </p:spTree>
    <p:extLst>
      <p:ext uri="{BB962C8B-B14F-4D97-AF65-F5344CB8AC3E}">
        <p14:creationId xmlns:p14="http://schemas.microsoft.com/office/powerpoint/2010/main" val="1441159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initial generation of LLMs learned a huge amount of factual knowledge. What there’s a big problem. These models are not easy to use because they don’t understand what human users are asking it to do.</a:t>
            </a:r>
          </a:p>
          <a:p>
            <a:endParaRPr lang="en-US" dirty="0"/>
          </a:p>
          <a:p>
            <a:r>
              <a:rPr lang="en-US" dirty="0"/>
              <a:t>To generate the response, the LM tries to impute which words are the most likely to come after the prompt.  </a:t>
            </a:r>
          </a:p>
          <a:p>
            <a:endParaRPr lang="en-US" dirty="0"/>
          </a:p>
          <a:p>
            <a:endParaRPr lang="en-US" dirty="0"/>
          </a:p>
        </p:txBody>
      </p:sp>
      <p:sp>
        <p:nvSpPr>
          <p:cNvPr id="4" name="Slide Number Placeholder 3"/>
          <p:cNvSpPr>
            <a:spLocks noGrp="1"/>
          </p:cNvSpPr>
          <p:nvPr>
            <p:ph type="sldNum" sz="quarter" idx="5"/>
          </p:nvPr>
        </p:nvSpPr>
        <p:spPr/>
        <p:txBody>
          <a:bodyPr/>
          <a:lstStyle/>
          <a:p>
            <a:fld id="{86B5DA95-592F-3F46-9649-7B039E6B2CFC}" type="slidenum">
              <a:rPr lang="en-US" smtClean="0"/>
              <a:t>8</a:t>
            </a:fld>
            <a:endParaRPr lang="en-US"/>
          </a:p>
        </p:txBody>
      </p:sp>
    </p:spTree>
    <p:extLst>
      <p:ext uri="{BB962C8B-B14F-4D97-AF65-F5344CB8AC3E}">
        <p14:creationId xmlns:p14="http://schemas.microsoft.com/office/powerpoint/2010/main" val="73164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 fine-tuning. </a:t>
            </a:r>
          </a:p>
        </p:txBody>
      </p:sp>
      <p:sp>
        <p:nvSpPr>
          <p:cNvPr id="4" name="Slide Number Placeholder 3"/>
          <p:cNvSpPr>
            <a:spLocks noGrp="1"/>
          </p:cNvSpPr>
          <p:nvPr>
            <p:ph type="sldNum" sz="quarter" idx="5"/>
          </p:nvPr>
        </p:nvSpPr>
        <p:spPr/>
        <p:txBody>
          <a:bodyPr/>
          <a:lstStyle/>
          <a:p>
            <a:fld id="{86B5DA95-592F-3F46-9649-7B039E6B2CFC}" type="slidenum">
              <a:rPr lang="en-US" smtClean="0"/>
              <a:t>9</a:t>
            </a:fld>
            <a:endParaRPr lang="en-US"/>
          </a:p>
        </p:txBody>
      </p:sp>
    </p:spTree>
    <p:extLst>
      <p:ext uri="{BB962C8B-B14F-4D97-AF65-F5344CB8AC3E}">
        <p14:creationId xmlns:p14="http://schemas.microsoft.com/office/powerpoint/2010/main" val="2085909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initial generation of LLMs learned a huge amount of factual knowledge. What there’s a big problem. These models are not easy to use because they don’t understand what human users are asking it to do.</a:t>
            </a:r>
          </a:p>
          <a:p>
            <a:endParaRPr lang="en-US" dirty="0"/>
          </a:p>
          <a:p>
            <a:r>
              <a:rPr lang="en-US" dirty="0"/>
              <a:t>To generate the response, the LM tries to impute which words are the most likely to come after the prompt.  </a:t>
            </a:r>
          </a:p>
          <a:p>
            <a:endParaRPr lang="en-US" dirty="0"/>
          </a:p>
          <a:p>
            <a:endParaRPr lang="en-US" dirty="0"/>
          </a:p>
        </p:txBody>
      </p:sp>
      <p:sp>
        <p:nvSpPr>
          <p:cNvPr id="4" name="Slide Number Placeholder 3"/>
          <p:cNvSpPr>
            <a:spLocks noGrp="1"/>
          </p:cNvSpPr>
          <p:nvPr>
            <p:ph type="sldNum" sz="quarter" idx="5"/>
          </p:nvPr>
        </p:nvSpPr>
        <p:spPr/>
        <p:txBody>
          <a:bodyPr/>
          <a:lstStyle/>
          <a:p>
            <a:fld id="{86B5DA95-592F-3F46-9649-7B039E6B2CFC}" type="slidenum">
              <a:rPr lang="en-US" smtClean="0"/>
              <a:t>10</a:t>
            </a:fld>
            <a:endParaRPr lang="en-US"/>
          </a:p>
        </p:txBody>
      </p:sp>
    </p:spTree>
    <p:extLst>
      <p:ext uri="{BB962C8B-B14F-4D97-AF65-F5344CB8AC3E}">
        <p14:creationId xmlns:p14="http://schemas.microsoft.com/office/powerpoint/2010/main" val="3712730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3FD8EA4-E10D-0B4C-9C89-0CEC31C59311}" type="datetime1">
              <a:rPr lang="en-US" smtClean="0"/>
              <a:t>1/17/24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723895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398032-A1D4-BD42-A537-AAA11A8BB990}" type="datetime1">
              <a:rPr lang="en-US" smtClean="0"/>
              <a:t>1/17/24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361603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8CB935-E0AA-EC4F-AE14-7936F5CEAFA3}" type="datetime1">
              <a:rPr lang="en-US" smtClean="0"/>
              <a:t>1/17/24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3794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CFEFB6-0A5D-104F-AE6A-15045BD0EEEF}" type="datetime1">
              <a:rPr lang="en-US" smtClean="0"/>
              <a:t>1/17/24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540761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4C13C0-65C1-3147-B8F5-F5BF27934F40}" type="datetime1">
              <a:rPr lang="en-US" smtClean="0"/>
              <a:t>1/17/24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91640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1CE360-8483-4744-9029-9B3DEF4E006C}" type="datetime1">
              <a:rPr lang="en-US" smtClean="0"/>
              <a:t>1/17/24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052100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FEBF0A-95FF-3A42-9424-9FFFBA5E613D}" type="datetime1">
              <a:rPr lang="en-US" smtClean="0"/>
              <a:t>1/17/24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662682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ACFD8B-9E66-3345-A84B-C506932A7DD9}" type="datetime1">
              <a:rPr lang="en-US" smtClean="0"/>
              <a:t>1/17/24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35749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8DF3A5-01F9-8145-8E35-F803420D4DE6}" type="datetime1">
              <a:rPr lang="en-US" smtClean="0"/>
              <a:t>1/17/24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3417484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D1967E-0CA7-0140-B42F-EFDD7F053437}" type="datetime1">
              <a:rPr lang="en-US" smtClean="0"/>
              <a:t>1/17/24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1667558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B8B48E-8F5C-FE41-962A-132FFCB908AF}" type="datetime1">
              <a:rPr lang="en-US" smtClean="0"/>
              <a:t>1/17/24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F46DD-8C03-E143-840B-544825D88320}" type="slidenum">
              <a:rPr lang="en-US" smtClean="0"/>
              <a:t>‹#›</a:t>
            </a:fld>
            <a:endParaRPr lang="en-US"/>
          </a:p>
        </p:txBody>
      </p:sp>
    </p:spTree>
    <p:extLst>
      <p:ext uri="{BB962C8B-B14F-4D97-AF65-F5344CB8AC3E}">
        <p14:creationId xmlns:p14="http://schemas.microsoft.com/office/powerpoint/2010/main" val="2956520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B51A5-EA7D-8F4B-A4DE-95B04E136CBE}" type="datetime1">
              <a:rPr lang="en-US" smtClean="0"/>
              <a:t>1/17/24</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DF46DD-8C03-E143-840B-544825D88320}" type="slidenum">
              <a:rPr lang="en-US" smtClean="0"/>
              <a:t>‹#›</a:t>
            </a:fld>
            <a:endParaRPr lang="en-US"/>
          </a:p>
        </p:txBody>
      </p:sp>
    </p:spTree>
    <p:extLst>
      <p:ext uri="{BB962C8B-B14F-4D97-AF65-F5344CB8AC3E}">
        <p14:creationId xmlns:p14="http://schemas.microsoft.com/office/powerpoint/2010/main" val="1013599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3600" kern="1200">
          <a:solidFill>
            <a:srgbClr val="000090"/>
          </a:solidFill>
          <a:latin typeface="Gill Sans"/>
          <a:ea typeface="+mj-ea"/>
          <a:cs typeface="Gill San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Gill Sans"/>
          <a:ea typeface="+mn-ea"/>
          <a:cs typeface="Gill Sans"/>
        </a:defRPr>
      </a:lvl1pPr>
      <a:lvl2pPr marL="742950" indent="-285750" algn="l" defTabSz="457200" rtl="0" eaLnBrk="1" latinLnBrk="0" hangingPunct="1">
        <a:spcBef>
          <a:spcPct val="20000"/>
        </a:spcBef>
        <a:buFont typeface="Arial"/>
        <a:buChar char="–"/>
        <a:defRPr sz="2800" kern="1200">
          <a:solidFill>
            <a:schemeClr val="tx1"/>
          </a:solidFill>
          <a:latin typeface="Gill Sans"/>
          <a:ea typeface="+mn-ea"/>
          <a:cs typeface="Gill San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Gill Sans"/>
        </a:defRPr>
      </a:lvl3pPr>
      <a:lvl4pPr marL="16002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4pPr>
      <a:lvl5pPr marL="20574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129690" y="2623345"/>
            <a:ext cx="3632216" cy="553998"/>
          </a:xfrm>
          <a:prstGeom prst="rect">
            <a:avLst/>
          </a:prstGeom>
          <a:noFill/>
        </p:spPr>
        <p:txBody>
          <a:bodyPr wrap="square" rtlCol="0">
            <a:spAutoFit/>
          </a:bodyPr>
          <a:lstStyle/>
          <a:p>
            <a:pPr algn="ctr"/>
            <a:r>
              <a:rPr lang="en-US" sz="3000" dirty="0">
                <a:latin typeface="Gill Sans"/>
                <a:cs typeface="Gill Sans"/>
              </a:rPr>
              <a:t>James Zou</a:t>
            </a:r>
          </a:p>
        </p:txBody>
      </p:sp>
      <p:sp>
        <p:nvSpPr>
          <p:cNvPr id="9" name="TextBox 8"/>
          <p:cNvSpPr txBox="1"/>
          <p:nvPr/>
        </p:nvSpPr>
        <p:spPr>
          <a:xfrm>
            <a:off x="37108" y="6387193"/>
            <a:ext cx="3495842" cy="461665"/>
          </a:xfrm>
          <a:prstGeom prst="rect">
            <a:avLst/>
          </a:prstGeom>
          <a:noFill/>
        </p:spPr>
        <p:txBody>
          <a:bodyPr wrap="square" rtlCol="0">
            <a:spAutoFit/>
          </a:bodyPr>
          <a:lstStyle/>
          <a:p>
            <a:r>
              <a:rPr lang="en-US" sz="2400" dirty="0" err="1">
                <a:latin typeface="Gill Sans"/>
                <a:cs typeface="Gill Sans"/>
              </a:rPr>
              <a:t>www.james-zou.com</a:t>
            </a:r>
            <a:endParaRPr lang="en-US" sz="2400" dirty="0">
              <a:latin typeface="Gill Sans"/>
              <a:cs typeface="Gill Sans"/>
            </a:endParaRPr>
          </a:p>
        </p:txBody>
      </p:sp>
      <p:sp>
        <p:nvSpPr>
          <p:cNvPr id="10" name="TextBox 9"/>
          <p:cNvSpPr txBox="1"/>
          <p:nvPr/>
        </p:nvSpPr>
        <p:spPr>
          <a:xfrm>
            <a:off x="9142398" y="6387192"/>
            <a:ext cx="3107577" cy="461665"/>
          </a:xfrm>
          <a:prstGeom prst="rect">
            <a:avLst/>
          </a:prstGeom>
          <a:noFill/>
        </p:spPr>
        <p:txBody>
          <a:bodyPr wrap="square" rtlCol="0">
            <a:spAutoFit/>
          </a:bodyPr>
          <a:lstStyle/>
          <a:p>
            <a:r>
              <a:rPr lang="en-US" sz="2400" dirty="0" err="1">
                <a:latin typeface="Gill Sans"/>
                <a:cs typeface="Gill Sans"/>
              </a:rPr>
              <a:t>jamesz@stanford.edu</a:t>
            </a:r>
            <a:endParaRPr lang="en-US" sz="2400" dirty="0">
              <a:latin typeface="Gill Sans"/>
              <a:cs typeface="Gill Sans"/>
            </a:endParaRPr>
          </a:p>
        </p:txBody>
      </p:sp>
      <p:pic>
        <p:nvPicPr>
          <p:cNvPr id="1030" name="Picture 6" descr="DALLE 2 Character Design experiments — Fabian Mosele">
            <a:extLst>
              <a:ext uri="{FF2B5EF4-FFF2-40B4-BE49-F238E27FC236}">
                <a16:creationId xmlns:a16="http://schemas.microsoft.com/office/drawing/2014/main" id="{AC4E0AD2-FE10-95AF-1BFC-F3AFC2F08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4355" y="3358605"/>
            <a:ext cx="3142887" cy="31428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tanford University Logo Horizontal transparent PNG - StickPNG">
            <a:extLst>
              <a:ext uri="{FF2B5EF4-FFF2-40B4-BE49-F238E27FC236}">
                <a16:creationId xmlns:a16="http://schemas.microsoft.com/office/drawing/2014/main" id="{A30E3878-1B4B-AC02-DE7F-1EBA47FEF7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 y="48521"/>
            <a:ext cx="3071091" cy="13486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w Chan Zuckerberg Biohub awards encourage Stanford, UCSF and UC Berkeley  research collaborations — Stanford Diabetes Research Center">
            <a:extLst>
              <a:ext uri="{FF2B5EF4-FFF2-40B4-BE49-F238E27FC236}">
                <a16:creationId xmlns:a16="http://schemas.microsoft.com/office/drawing/2014/main" id="{682B773A-0E3D-0664-66F8-76BF62EAC3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4192" y="100776"/>
            <a:ext cx="3423808" cy="110836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B748E5BC-C5C8-E6A1-FED3-B606474BDD36}"/>
              </a:ext>
            </a:extLst>
          </p:cNvPr>
          <p:cNvSpPr txBox="1">
            <a:spLocks/>
          </p:cNvSpPr>
          <p:nvPr/>
        </p:nvSpPr>
        <p:spPr>
          <a:xfrm>
            <a:off x="914400" y="1228488"/>
            <a:ext cx="103632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a:solidFill>
                  <a:srgbClr val="000090"/>
                </a:solidFill>
                <a:latin typeface="Gill Sans"/>
                <a:ea typeface="+mj-ea"/>
                <a:cs typeface="Gill Sans"/>
              </a:defRPr>
            </a:lvl1pPr>
          </a:lstStyle>
          <a:p>
            <a:r>
              <a:rPr lang="en-US" dirty="0"/>
              <a:t>Intro to large language models</a:t>
            </a:r>
          </a:p>
        </p:txBody>
      </p:sp>
    </p:spTree>
    <p:extLst>
      <p:ext uri="{BB962C8B-B14F-4D97-AF65-F5344CB8AC3E}">
        <p14:creationId xmlns:p14="http://schemas.microsoft.com/office/powerpoint/2010/main" val="1785404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tGPT is fastest app to hit 100m users in history -">
            <a:extLst>
              <a:ext uri="{FF2B5EF4-FFF2-40B4-BE49-F238E27FC236}">
                <a16:creationId xmlns:a16="http://schemas.microsoft.com/office/drawing/2014/main" id="{48F36C07-DEC3-74AB-50D6-0AA51236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867" y="210312"/>
            <a:ext cx="11329417" cy="6473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742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a:t>Rapid advances of large language models (LLM)</a:t>
            </a:r>
            <a:endParaRPr lang="zh-CN" altLang="en-US" sz="3200" dirty="0"/>
          </a:p>
        </p:txBody>
      </p:sp>
      <p:pic>
        <p:nvPicPr>
          <p:cNvPr id="1026" name="Picture 2" descr="Inside language models (from GPT-4 to PaLM) – Dr Alan D. Thompson – Life  Architect">
            <a:extLst>
              <a:ext uri="{FF2B5EF4-FFF2-40B4-BE49-F238E27FC236}">
                <a16:creationId xmlns:a16="http://schemas.microsoft.com/office/drawing/2014/main" id="{EEC2EEAB-297C-2E48-1458-F1641CFBCE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803" b="9059"/>
          <a:stretch/>
        </p:blipFill>
        <p:spPr bwMode="auto">
          <a:xfrm>
            <a:off x="0" y="1899138"/>
            <a:ext cx="12192000" cy="4947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924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A5037-951F-DBC9-BAEA-9B1CE9084D7F}"/>
              </a:ext>
            </a:extLst>
          </p:cNvPr>
          <p:cNvSpPr>
            <a:spLocks noGrp="1"/>
          </p:cNvSpPr>
          <p:nvPr>
            <p:ph type="title"/>
          </p:nvPr>
        </p:nvSpPr>
        <p:spPr/>
        <p:txBody>
          <a:bodyPr/>
          <a:lstStyle/>
          <a:p>
            <a:r>
              <a:rPr lang="en-US" dirty="0"/>
              <a:t>Language models pre-2017: word embeddings</a:t>
            </a:r>
          </a:p>
        </p:txBody>
      </p:sp>
      <p:sp>
        <p:nvSpPr>
          <p:cNvPr id="3" name="Content Placeholder 2">
            <a:extLst>
              <a:ext uri="{FF2B5EF4-FFF2-40B4-BE49-F238E27FC236}">
                <a16:creationId xmlns:a16="http://schemas.microsoft.com/office/drawing/2014/main" id="{45419834-BA64-FE84-FC4A-E5C2CE37C51D}"/>
              </a:ext>
            </a:extLst>
          </p:cNvPr>
          <p:cNvSpPr>
            <a:spLocks noGrp="1"/>
          </p:cNvSpPr>
          <p:nvPr>
            <p:ph idx="1"/>
          </p:nvPr>
        </p:nvSpPr>
        <p:spPr>
          <a:xfrm>
            <a:off x="609599" y="1600203"/>
            <a:ext cx="11445551" cy="1143001"/>
          </a:xfrm>
        </p:spPr>
        <p:txBody>
          <a:bodyPr>
            <a:normAutofit/>
          </a:bodyPr>
          <a:lstStyle/>
          <a:p>
            <a:pPr marL="0" indent="0">
              <a:buNone/>
            </a:pPr>
            <a:r>
              <a:rPr lang="en-US" dirty="0"/>
              <a:t>They are functions (parametrized as neural networks) mapping text into vectors such that the vector geometry captures semantic meanings.</a:t>
            </a:r>
          </a:p>
          <a:p>
            <a:pPr marL="0" indent="0">
              <a:buNone/>
            </a:pPr>
            <a:endParaRPr lang="en-US" dirty="0"/>
          </a:p>
          <a:p>
            <a:pPr marL="0" indent="0">
              <a:buNone/>
            </a:pPr>
            <a:endParaRPr lang="en-US" dirty="0"/>
          </a:p>
        </p:txBody>
      </p:sp>
      <p:pic>
        <p:nvPicPr>
          <p:cNvPr id="4" name="Picture 3" descr="https://tyrannyoftradition.files.wordpress.com/2011/08/newspaper.jpg">
            <a:extLst>
              <a:ext uri="{FF2B5EF4-FFF2-40B4-BE49-F238E27FC236}">
                <a16:creationId xmlns:a16="http://schemas.microsoft.com/office/drawing/2014/main" id="{41E18DF9-2870-7D4A-A9F7-8C8B2ADA8E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505" y="3262214"/>
            <a:ext cx="3206494" cy="2404871"/>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9BBFA35-4387-1D62-43DE-9D207730D72F}"/>
              </a:ext>
            </a:extLst>
          </p:cNvPr>
          <p:cNvSpPr txBox="1"/>
          <p:nvPr/>
        </p:nvSpPr>
        <p:spPr>
          <a:xfrm>
            <a:off x="2299109" y="2800549"/>
            <a:ext cx="1417376" cy="461665"/>
          </a:xfrm>
          <a:prstGeom prst="rect">
            <a:avLst/>
          </a:prstGeom>
          <a:noFill/>
        </p:spPr>
        <p:txBody>
          <a:bodyPr wrap="none" rtlCol="0">
            <a:spAutoFit/>
          </a:bodyPr>
          <a:lstStyle/>
          <a:p>
            <a:r>
              <a:rPr lang="en-US" sz="2400" dirty="0">
                <a:solidFill>
                  <a:srgbClr val="FF0000"/>
                </a:solidFill>
                <a:latin typeface="Gill Sans"/>
                <a:cs typeface="Gill Sans"/>
              </a:rPr>
              <a:t>Input text</a:t>
            </a:r>
          </a:p>
        </p:txBody>
      </p:sp>
      <p:pic>
        <p:nvPicPr>
          <p:cNvPr id="6" name="Picture 5">
            <a:extLst>
              <a:ext uri="{FF2B5EF4-FFF2-40B4-BE49-F238E27FC236}">
                <a16:creationId xmlns:a16="http://schemas.microsoft.com/office/drawing/2014/main" id="{EA96634F-05E5-FDC0-A36A-C3BD22C11209}"/>
              </a:ext>
            </a:extLst>
          </p:cNvPr>
          <p:cNvPicPr>
            <a:picLocks noChangeAspect="1"/>
          </p:cNvPicPr>
          <p:nvPr/>
        </p:nvPicPr>
        <p:blipFill rotWithShape="1">
          <a:blip r:embed="rId4"/>
          <a:srcRect r="44277"/>
          <a:stretch/>
        </p:blipFill>
        <p:spPr>
          <a:xfrm>
            <a:off x="6096000" y="3429000"/>
            <a:ext cx="4268662" cy="2245129"/>
          </a:xfrm>
          <a:prstGeom prst="rect">
            <a:avLst/>
          </a:prstGeom>
        </p:spPr>
      </p:pic>
      <p:sp>
        <p:nvSpPr>
          <p:cNvPr id="7" name="TextBox 6">
            <a:extLst>
              <a:ext uri="{FF2B5EF4-FFF2-40B4-BE49-F238E27FC236}">
                <a16:creationId xmlns:a16="http://schemas.microsoft.com/office/drawing/2014/main" id="{526E3B49-49A4-2D02-072E-B57926E2405F}"/>
              </a:ext>
            </a:extLst>
          </p:cNvPr>
          <p:cNvSpPr txBox="1"/>
          <p:nvPr/>
        </p:nvSpPr>
        <p:spPr>
          <a:xfrm>
            <a:off x="6422018" y="2800549"/>
            <a:ext cx="3382529" cy="461665"/>
          </a:xfrm>
          <a:prstGeom prst="rect">
            <a:avLst/>
          </a:prstGeom>
          <a:noFill/>
        </p:spPr>
        <p:txBody>
          <a:bodyPr wrap="none" rtlCol="0">
            <a:spAutoFit/>
          </a:bodyPr>
          <a:lstStyle/>
          <a:p>
            <a:r>
              <a:rPr lang="en-US" sz="2400" dirty="0">
                <a:solidFill>
                  <a:srgbClr val="FF0000"/>
                </a:solidFill>
                <a:latin typeface="Gill Sans"/>
                <a:cs typeface="Gill Sans"/>
              </a:rPr>
              <a:t>Vectors (aka embeddings)</a:t>
            </a:r>
          </a:p>
        </p:txBody>
      </p:sp>
      <p:sp>
        <p:nvSpPr>
          <p:cNvPr id="8" name="Right Arrow 7">
            <a:extLst>
              <a:ext uri="{FF2B5EF4-FFF2-40B4-BE49-F238E27FC236}">
                <a16:creationId xmlns:a16="http://schemas.microsoft.com/office/drawing/2014/main" id="{948D8AAF-0611-69BD-1F72-A0186F25FE9A}"/>
              </a:ext>
            </a:extLst>
          </p:cNvPr>
          <p:cNvSpPr/>
          <p:nvPr/>
        </p:nvSpPr>
        <p:spPr>
          <a:xfrm>
            <a:off x="5010039" y="4320818"/>
            <a:ext cx="749808" cy="32918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5937AE8B-75A3-677D-E39D-7727091FEFEF}"/>
              </a:ext>
            </a:extLst>
          </p:cNvPr>
          <p:cNvSpPr txBox="1">
            <a:spLocks/>
          </p:cNvSpPr>
          <p:nvPr/>
        </p:nvSpPr>
        <p:spPr>
          <a:xfrm>
            <a:off x="1203842" y="5958934"/>
            <a:ext cx="10436352" cy="80198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Gill Sans"/>
                <a:ea typeface="+mn-ea"/>
                <a:cs typeface="Gill Sans"/>
              </a:defRPr>
            </a:lvl1pPr>
            <a:lvl2pPr marL="742950" indent="-285750" algn="l" defTabSz="457200" rtl="0" eaLnBrk="1" latinLnBrk="0" hangingPunct="1">
              <a:spcBef>
                <a:spcPct val="20000"/>
              </a:spcBef>
              <a:buFont typeface="Arial"/>
              <a:buChar char="–"/>
              <a:defRPr sz="2800" kern="1200">
                <a:solidFill>
                  <a:schemeClr val="tx1"/>
                </a:solidFill>
                <a:latin typeface="Gill Sans"/>
                <a:ea typeface="+mn-ea"/>
                <a:cs typeface="Gill San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Gill Sans"/>
              </a:defRPr>
            </a:lvl3pPr>
            <a:lvl4pPr marL="16002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4pPr>
            <a:lvl5pPr marL="2057400" indent="-228600" algn="l" defTabSz="457200" rtl="0" eaLnBrk="1" latinLnBrk="0" hangingPunct="1">
              <a:spcBef>
                <a:spcPct val="20000"/>
              </a:spcBef>
              <a:buFont typeface="Arial"/>
              <a:buChar char="»"/>
              <a:defRPr sz="200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Can then use these vectors for downstream tasks</a:t>
            </a:r>
          </a:p>
          <a:p>
            <a:pPr marL="0" indent="0">
              <a:buFont typeface="Arial"/>
              <a:buNone/>
            </a:pPr>
            <a:endParaRPr lang="en-US" dirty="0"/>
          </a:p>
          <a:p>
            <a:pPr marL="0" indent="0">
              <a:buFont typeface="Arial"/>
              <a:buNone/>
            </a:pPr>
            <a:endParaRPr lang="en-US" dirty="0"/>
          </a:p>
        </p:txBody>
      </p:sp>
    </p:spTree>
    <p:extLst>
      <p:ext uri="{BB962C8B-B14F-4D97-AF65-F5344CB8AC3E}">
        <p14:creationId xmlns:p14="http://schemas.microsoft.com/office/powerpoint/2010/main" val="2793414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9A8A5-928E-AA91-4CC2-6C8E8F7DF246}"/>
              </a:ext>
            </a:extLst>
          </p:cNvPr>
          <p:cNvSpPr>
            <a:spLocks noGrp="1"/>
          </p:cNvSpPr>
          <p:nvPr>
            <p:ph type="title"/>
          </p:nvPr>
        </p:nvSpPr>
        <p:spPr/>
        <p:txBody>
          <a:bodyPr/>
          <a:lstStyle/>
          <a:p>
            <a:r>
              <a:rPr lang="en-US" dirty="0"/>
              <a:t>Language models pre-training via mad libs</a:t>
            </a:r>
          </a:p>
        </p:txBody>
      </p:sp>
      <p:pic>
        <p:nvPicPr>
          <p:cNvPr id="6146" name="Picture 2" descr="A.I. Plays Mad Libs and the Results are Terrifying | by Jesse Vig | Towards  Data Science">
            <a:extLst>
              <a:ext uri="{FF2B5EF4-FFF2-40B4-BE49-F238E27FC236}">
                <a16:creationId xmlns:a16="http://schemas.microsoft.com/office/drawing/2014/main" id="{451236D5-EA2B-F39E-6403-7D3450C14B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066"/>
          <a:stretch/>
        </p:blipFill>
        <p:spPr bwMode="auto">
          <a:xfrm>
            <a:off x="2543460" y="1633818"/>
            <a:ext cx="7105079" cy="4949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384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FBD96-A0DF-6BDA-4480-4E61D3F75195}"/>
              </a:ext>
            </a:extLst>
          </p:cNvPr>
          <p:cNvSpPr>
            <a:spLocks noGrp="1"/>
          </p:cNvSpPr>
          <p:nvPr>
            <p:ph type="title"/>
          </p:nvPr>
        </p:nvSpPr>
        <p:spPr/>
        <p:txBody>
          <a:bodyPr/>
          <a:lstStyle/>
          <a:p>
            <a:r>
              <a:rPr lang="en-US" dirty="0"/>
              <a:t>Pre-trained language models</a:t>
            </a:r>
          </a:p>
        </p:txBody>
      </p:sp>
      <p:pic>
        <p:nvPicPr>
          <p:cNvPr id="7170" name="Picture 2" descr="5 The Pre-trained language model family | Download Scientific Diagram">
            <a:extLst>
              <a:ext uri="{FF2B5EF4-FFF2-40B4-BE49-F238E27FC236}">
                <a16:creationId xmlns:a16="http://schemas.microsoft.com/office/drawing/2014/main" id="{1ED3CD0F-11E7-1576-4A57-7146D4FCC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784" y="1544009"/>
            <a:ext cx="9280652" cy="524083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B97B0BB-EEA6-F571-FF18-0EBFB16C1AB0}"/>
              </a:ext>
            </a:extLst>
          </p:cNvPr>
          <p:cNvSpPr txBox="1"/>
          <p:nvPr/>
        </p:nvSpPr>
        <p:spPr>
          <a:xfrm>
            <a:off x="5612401" y="1198763"/>
            <a:ext cx="1040349" cy="400110"/>
          </a:xfrm>
          <a:prstGeom prst="rect">
            <a:avLst/>
          </a:prstGeom>
          <a:noFill/>
        </p:spPr>
        <p:txBody>
          <a:bodyPr wrap="none" rtlCol="0">
            <a:spAutoFit/>
          </a:bodyPr>
          <a:lstStyle/>
          <a:p>
            <a:r>
              <a:rPr lang="en-US" sz="2000" dirty="0">
                <a:latin typeface="Gill Sans MT" panose="020B0502020104020203" pitchFamily="34" charset="77"/>
              </a:rPr>
              <a:t>doc2vec</a:t>
            </a:r>
          </a:p>
        </p:txBody>
      </p:sp>
    </p:spTree>
    <p:extLst>
      <p:ext uri="{BB962C8B-B14F-4D97-AF65-F5344CB8AC3E}">
        <p14:creationId xmlns:p14="http://schemas.microsoft.com/office/powerpoint/2010/main" val="3638068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38E-C48A-3F94-9CA6-2EEDA09E3CB7}"/>
              </a:ext>
            </a:extLst>
          </p:cNvPr>
          <p:cNvSpPr>
            <a:spLocks noGrp="1"/>
          </p:cNvSpPr>
          <p:nvPr>
            <p:ph type="title"/>
          </p:nvPr>
        </p:nvSpPr>
        <p:spPr/>
        <p:txBody>
          <a:bodyPr/>
          <a:lstStyle/>
          <a:p>
            <a:r>
              <a:rPr lang="en-US" dirty="0"/>
              <a:t>What is learned during mad libs training?</a:t>
            </a:r>
          </a:p>
        </p:txBody>
      </p:sp>
      <p:pic>
        <p:nvPicPr>
          <p:cNvPr id="5" name="Picture 4" descr="A picture containing text, font, screenshot, line&#10;&#10;Description automatically generated">
            <a:extLst>
              <a:ext uri="{FF2B5EF4-FFF2-40B4-BE49-F238E27FC236}">
                <a16:creationId xmlns:a16="http://schemas.microsoft.com/office/drawing/2014/main" id="{999D35CC-CF29-FD3D-05B5-577DB8F6F2CA}"/>
              </a:ext>
            </a:extLst>
          </p:cNvPr>
          <p:cNvPicPr>
            <a:picLocks noChangeAspect="1"/>
          </p:cNvPicPr>
          <p:nvPr/>
        </p:nvPicPr>
        <p:blipFill>
          <a:blip r:embed="rId3"/>
          <a:stretch>
            <a:fillRect/>
          </a:stretch>
        </p:blipFill>
        <p:spPr>
          <a:xfrm>
            <a:off x="79819" y="1642819"/>
            <a:ext cx="12122446" cy="2650209"/>
          </a:xfrm>
          <a:prstGeom prst="rect">
            <a:avLst/>
          </a:prstGeom>
        </p:spPr>
      </p:pic>
      <p:pic>
        <p:nvPicPr>
          <p:cNvPr id="1026" name="Picture 2">
            <a:extLst>
              <a:ext uri="{FF2B5EF4-FFF2-40B4-BE49-F238E27FC236}">
                <a16:creationId xmlns:a16="http://schemas.microsoft.com/office/drawing/2014/main" id="{2D300802-2F0E-1930-4777-265CF1B0F3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8083" y="4294768"/>
            <a:ext cx="6330131" cy="24314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56B5363-7720-E6A5-CA54-DA93A006FF32}"/>
              </a:ext>
            </a:extLst>
          </p:cNvPr>
          <p:cNvSpPr txBox="1"/>
          <p:nvPr/>
        </p:nvSpPr>
        <p:spPr>
          <a:xfrm>
            <a:off x="10155477" y="6457890"/>
            <a:ext cx="2046788" cy="400110"/>
          </a:xfrm>
          <a:prstGeom prst="rect">
            <a:avLst/>
          </a:prstGeom>
          <a:noFill/>
        </p:spPr>
        <p:txBody>
          <a:bodyPr wrap="square" rtlCol="0">
            <a:spAutoFit/>
          </a:bodyPr>
          <a:lstStyle/>
          <a:p>
            <a:r>
              <a:rPr lang="en-US" sz="2000" dirty="0">
                <a:latin typeface="Gill Sans"/>
                <a:cs typeface="Gill Sans"/>
              </a:rPr>
              <a:t>Jesse Mu CS224N</a:t>
            </a:r>
          </a:p>
        </p:txBody>
      </p:sp>
    </p:spTree>
    <p:extLst>
      <p:ext uri="{BB962C8B-B14F-4D97-AF65-F5344CB8AC3E}">
        <p14:creationId xmlns:p14="http://schemas.microsoft.com/office/powerpoint/2010/main" val="2426953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47EC-B455-9459-CE40-5A98FBBC7841}"/>
              </a:ext>
            </a:extLst>
          </p:cNvPr>
          <p:cNvSpPr>
            <a:spLocks noGrp="1"/>
          </p:cNvSpPr>
          <p:nvPr>
            <p:ph type="title"/>
          </p:nvPr>
        </p:nvSpPr>
        <p:spPr/>
        <p:txBody>
          <a:bodyPr>
            <a:normAutofit/>
          </a:bodyPr>
          <a:lstStyle/>
          <a:p>
            <a:r>
              <a:rPr lang="en-US" dirty="0"/>
              <a:t>Pretrained LLM are not aligned with human intent</a:t>
            </a:r>
          </a:p>
        </p:txBody>
      </p:sp>
      <p:pic>
        <p:nvPicPr>
          <p:cNvPr id="7" name="Picture 6" descr="A picture containing text, screenshot, font, algebra&#10;&#10;Description automatically generated">
            <a:extLst>
              <a:ext uri="{FF2B5EF4-FFF2-40B4-BE49-F238E27FC236}">
                <a16:creationId xmlns:a16="http://schemas.microsoft.com/office/drawing/2014/main" id="{67F4D6F8-8F1B-43CD-59E0-8AB4E14ED17E}"/>
              </a:ext>
            </a:extLst>
          </p:cNvPr>
          <p:cNvPicPr>
            <a:picLocks noChangeAspect="1"/>
          </p:cNvPicPr>
          <p:nvPr/>
        </p:nvPicPr>
        <p:blipFill>
          <a:blip r:embed="rId3"/>
          <a:stretch>
            <a:fillRect/>
          </a:stretch>
        </p:blipFill>
        <p:spPr>
          <a:xfrm>
            <a:off x="1813302" y="1938160"/>
            <a:ext cx="9125040" cy="2981680"/>
          </a:xfrm>
          <a:prstGeom prst="rect">
            <a:avLst/>
          </a:prstGeom>
        </p:spPr>
      </p:pic>
    </p:spTree>
    <p:extLst>
      <p:ext uri="{BB962C8B-B14F-4D97-AF65-F5344CB8AC3E}">
        <p14:creationId xmlns:p14="http://schemas.microsoft.com/office/powerpoint/2010/main" val="799007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1E27B-F6BF-7271-B9F5-31475855F964}"/>
              </a:ext>
            </a:extLst>
          </p:cNvPr>
          <p:cNvSpPr>
            <a:spLocks noGrp="1"/>
          </p:cNvSpPr>
          <p:nvPr>
            <p:ph type="title"/>
          </p:nvPr>
        </p:nvSpPr>
        <p:spPr/>
        <p:txBody>
          <a:bodyPr>
            <a:normAutofit fontScale="90000"/>
          </a:bodyPr>
          <a:lstStyle/>
          <a:p>
            <a:r>
              <a:rPr lang="en-US" dirty="0"/>
              <a:t>Step 2: aligning LLM to user intent with instruction fine-tuning</a:t>
            </a:r>
          </a:p>
        </p:txBody>
      </p:sp>
      <p:pic>
        <p:nvPicPr>
          <p:cNvPr id="5" name="Picture 4" descr="A diagram of a language model&#10;&#10;Description automatically generated with low confidence">
            <a:extLst>
              <a:ext uri="{FF2B5EF4-FFF2-40B4-BE49-F238E27FC236}">
                <a16:creationId xmlns:a16="http://schemas.microsoft.com/office/drawing/2014/main" id="{8A4FBD06-2CCF-977B-C1C5-AC62FF1646D7}"/>
              </a:ext>
            </a:extLst>
          </p:cNvPr>
          <p:cNvPicPr>
            <a:picLocks noChangeAspect="1"/>
          </p:cNvPicPr>
          <p:nvPr/>
        </p:nvPicPr>
        <p:blipFill>
          <a:blip r:embed="rId3"/>
          <a:stretch>
            <a:fillRect/>
          </a:stretch>
        </p:blipFill>
        <p:spPr>
          <a:xfrm>
            <a:off x="609600" y="1417638"/>
            <a:ext cx="10320597" cy="5165724"/>
          </a:xfrm>
          <a:prstGeom prst="rect">
            <a:avLst/>
          </a:prstGeom>
        </p:spPr>
      </p:pic>
      <p:pic>
        <p:nvPicPr>
          <p:cNvPr id="8" name="Picture 7" descr="A picture containing text, screenshot, font&#10;&#10;Description automatically generated">
            <a:extLst>
              <a:ext uri="{FF2B5EF4-FFF2-40B4-BE49-F238E27FC236}">
                <a16:creationId xmlns:a16="http://schemas.microsoft.com/office/drawing/2014/main" id="{E5D0FA67-D144-E2CC-D35D-58043394BD32}"/>
              </a:ext>
            </a:extLst>
          </p:cNvPr>
          <p:cNvPicPr>
            <a:picLocks noChangeAspect="1"/>
          </p:cNvPicPr>
          <p:nvPr/>
        </p:nvPicPr>
        <p:blipFill>
          <a:blip r:embed="rId4"/>
          <a:stretch>
            <a:fillRect/>
          </a:stretch>
        </p:blipFill>
        <p:spPr>
          <a:xfrm>
            <a:off x="1652411" y="1858962"/>
            <a:ext cx="8887178" cy="35814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9" name="TextBox 8">
            <a:extLst>
              <a:ext uri="{FF2B5EF4-FFF2-40B4-BE49-F238E27FC236}">
                <a16:creationId xmlns:a16="http://schemas.microsoft.com/office/drawing/2014/main" id="{86C889AC-5F5F-33D2-7DC8-5A6AE7531C37}"/>
              </a:ext>
            </a:extLst>
          </p:cNvPr>
          <p:cNvSpPr txBox="1"/>
          <p:nvPr/>
        </p:nvSpPr>
        <p:spPr>
          <a:xfrm>
            <a:off x="10212627" y="6457890"/>
            <a:ext cx="2046788" cy="400110"/>
          </a:xfrm>
          <a:prstGeom prst="rect">
            <a:avLst/>
          </a:prstGeom>
          <a:noFill/>
        </p:spPr>
        <p:txBody>
          <a:bodyPr wrap="square" rtlCol="0">
            <a:spAutoFit/>
          </a:bodyPr>
          <a:lstStyle/>
          <a:p>
            <a:r>
              <a:rPr lang="en-US" sz="2000" dirty="0">
                <a:latin typeface="Gill Sans"/>
                <a:cs typeface="Gill Sans"/>
              </a:rPr>
              <a:t>Chung et al. 2022</a:t>
            </a:r>
          </a:p>
        </p:txBody>
      </p:sp>
    </p:spTree>
    <p:extLst>
      <p:ext uri="{BB962C8B-B14F-4D97-AF65-F5344CB8AC3E}">
        <p14:creationId xmlns:p14="http://schemas.microsoft.com/office/powerpoint/2010/main" val="218935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47EC-B455-9459-CE40-5A98FBBC7841}"/>
              </a:ext>
            </a:extLst>
          </p:cNvPr>
          <p:cNvSpPr>
            <a:spLocks noGrp="1"/>
          </p:cNvSpPr>
          <p:nvPr>
            <p:ph type="title"/>
          </p:nvPr>
        </p:nvSpPr>
        <p:spPr/>
        <p:txBody>
          <a:bodyPr>
            <a:normAutofit/>
          </a:bodyPr>
          <a:lstStyle/>
          <a:p>
            <a:r>
              <a:rPr lang="en-US" dirty="0"/>
              <a:t>Step 3: Reinforcement learning with human feedback</a:t>
            </a:r>
          </a:p>
        </p:txBody>
      </p:sp>
      <p:pic>
        <p:nvPicPr>
          <p:cNvPr id="1026" name="Picture 2" descr="3 phases of ChatGPT development">
            <a:extLst>
              <a:ext uri="{FF2B5EF4-FFF2-40B4-BE49-F238E27FC236}">
                <a16:creationId xmlns:a16="http://schemas.microsoft.com/office/drawing/2014/main" id="{425A7FCE-C1B7-7FC1-030C-400A1C60A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2964" y="1325368"/>
            <a:ext cx="9326071" cy="5532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702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C0FD-47F0-5728-D365-6781F9196D4A}"/>
              </a:ext>
            </a:extLst>
          </p:cNvPr>
          <p:cNvSpPr>
            <a:spLocks noGrp="1"/>
          </p:cNvSpPr>
          <p:nvPr>
            <p:ph type="title"/>
          </p:nvPr>
        </p:nvSpPr>
        <p:spPr/>
        <p:txBody>
          <a:bodyPr/>
          <a:lstStyle/>
          <a:p>
            <a:r>
              <a:rPr lang="en-US" dirty="0" err="1"/>
              <a:t>InstructGPT</a:t>
            </a:r>
            <a:endParaRPr lang="en-US" dirty="0"/>
          </a:p>
        </p:txBody>
      </p:sp>
      <p:pic>
        <p:nvPicPr>
          <p:cNvPr id="5" name="Picture 4" descr="A white paper with black text&#10;&#10;Description automatically generated">
            <a:extLst>
              <a:ext uri="{FF2B5EF4-FFF2-40B4-BE49-F238E27FC236}">
                <a16:creationId xmlns:a16="http://schemas.microsoft.com/office/drawing/2014/main" id="{6DFB6CE6-A621-04E8-7C53-47794E6D9506}"/>
              </a:ext>
            </a:extLst>
          </p:cNvPr>
          <p:cNvPicPr>
            <a:picLocks noChangeAspect="1"/>
          </p:cNvPicPr>
          <p:nvPr/>
        </p:nvPicPr>
        <p:blipFill>
          <a:blip r:embed="rId2"/>
          <a:stretch>
            <a:fillRect/>
          </a:stretch>
        </p:blipFill>
        <p:spPr>
          <a:xfrm>
            <a:off x="2209800" y="1721402"/>
            <a:ext cx="7772400" cy="45296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742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C0FD-47F0-5728-D365-6781F9196D4A}"/>
              </a:ext>
            </a:extLst>
          </p:cNvPr>
          <p:cNvSpPr>
            <a:spLocks noGrp="1"/>
          </p:cNvSpPr>
          <p:nvPr>
            <p:ph type="title"/>
          </p:nvPr>
        </p:nvSpPr>
        <p:spPr/>
        <p:txBody>
          <a:bodyPr/>
          <a:lstStyle/>
          <a:p>
            <a:r>
              <a:rPr lang="en-US" dirty="0" err="1"/>
              <a:t>InstructGPT</a:t>
            </a:r>
            <a:endParaRPr lang="en-US" dirty="0"/>
          </a:p>
        </p:txBody>
      </p:sp>
      <p:pic>
        <p:nvPicPr>
          <p:cNvPr id="4" name="Picture 3" descr="A graph of different colored lines&#10;&#10;Description automatically generated">
            <a:extLst>
              <a:ext uri="{FF2B5EF4-FFF2-40B4-BE49-F238E27FC236}">
                <a16:creationId xmlns:a16="http://schemas.microsoft.com/office/drawing/2014/main" id="{0E89044C-58CB-1423-8A35-290EBF2E5242}"/>
              </a:ext>
            </a:extLst>
          </p:cNvPr>
          <p:cNvPicPr>
            <a:picLocks noChangeAspect="1"/>
          </p:cNvPicPr>
          <p:nvPr/>
        </p:nvPicPr>
        <p:blipFill>
          <a:blip r:embed="rId2"/>
          <a:stretch>
            <a:fillRect/>
          </a:stretch>
        </p:blipFill>
        <p:spPr>
          <a:xfrm>
            <a:off x="2209800" y="1716984"/>
            <a:ext cx="7772400" cy="43571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4563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C0FD-47F0-5728-D365-6781F9196D4A}"/>
              </a:ext>
            </a:extLst>
          </p:cNvPr>
          <p:cNvSpPr>
            <a:spLocks noGrp="1"/>
          </p:cNvSpPr>
          <p:nvPr>
            <p:ph type="title"/>
          </p:nvPr>
        </p:nvSpPr>
        <p:spPr/>
        <p:txBody>
          <a:bodyPr/>
          <a:lstStyle/>
          <a:p>
            <a:r>
              <a:rPr lang="en-US" dirty="0"/>
              <a:t>Examples of RLHF benefit</a:t>
            </a:r>
          </a:p>
        </p:txBody>
      </p:sp>
      <p:pic>
        <p:nvPicPr>
          <p:cNvPr id="4" name="Picture 3" descr="A recipe with text on it&#10;&#10;Description automatically generated">
            <a:extLst>
              <a:ext uri="{FF2B5EF4-FFF2-40B4-BE49-F238E27FC236}">
                <a16:creationId xmlns:a16="http://schemas.microsoft.com/office/drawing/2014/main" id="{E31109B5-56A5-D04B-AD1A-EFE54361CD8E}"/>
              </a:ext>
            </a:extLst>
          </p:cNvPr>
          <p:cNvPicPr>
            <a:picLocks noChangeAspect="1"/>
          </p:cNvPicPr>
          <p:nvPr/>
        </p:nvPicPr>
        <p:blipFill>
          <a:blip r:embed="rId2"/>
          <a:stretch>
            <a:fillRect/>
          </a:stretch>
        </p:blipFill>
        <p:spPr>
          <a:xfrm>
            <a:off x="2557669" y="1417638"/>
            <a:ext cx="6841435" cy="50240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750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C0FD-47F0-5728-D365-6781F9196D4A}"/>
              </a:ext>
            </a:extLst>
          </p:cNvPr>
          <p:cNvSpPr>
            <a:spLocks noGrp="1"/>
          </p:cNvSpPr>
          <p:nvPr>
            <p:ph type="title"/>
          </p:nvPr>
        </p:nvSpPr>
        <p:spPr/>
        <p:txBody>
          <a:bodyPr/>
          <a:lstStyle/>
          <a:p>
            <a:r>
              <a:rPr lang="en-US" dirty="0"/>
              <a:t>Examples of RLHF benefit</a:t>
            </a:r>
          </a:p>
        </p:txBody>
      </p:sp>
      <p:pic>
        <p:nvPicPr>
          <p:cNvPr id="5" name="Picture 4" descr="A page of a paper&#10;&#10;Description automatically generated">
            <a:extLst>
              <a:ext uri="{FF2B5EF4-FFF2-40B4-BE49-F238E27FC236}">
                <a16:creationId xmlns:a16="http://schemas.microsoft.com/office/drawing/2014/main" id="{C5D1EFB0-2EDA-24AF-DC57-A4515A8FF333}"/>
              </a:ext>
            </a:extLst>
          </p:cNvPr>
          <p:cNvPicPr>
            <a:picLocks noChangeAspect="1"/>
          </p:cNvPicPr>
          <p:nvPr/>
        </p:nvPicPr>
        <p:blipFill>
          <a:blip r:embed="rId2"/>
          <a:stretch>
            <a:fillRect/>
          </a:stretch>
        </p:blipFill>
        <p:spPr>
          <a:xfrm>
            <a:off x="2604051" y="1390927"/>
            <a:ext cx="7287011" cy="51924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47972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22DF-70D4-4018-FFF7-C6B70C7CC06D}"/>
              </a:ext>
            </a:extLst>
          </p:cNvPr>
          <p:cNvSpPr>
            <a:spLocks noGrp="1"/>
          </p:cNvSpPr>
          <p:nvPr>
            <p:ph type="title"/>
          </p:nvPr>
        </p:nvSpPr>
        <p:spPr/>
        <p:txBody>
          <a:bodyPr>
            <a:normAutofit fontScale="90000"/>
          </a:bodyPr>
          <a:lstStyle/>
          <a:p>
            <a:r>
              <a:rPr lang="en-US" dirty="0"/>
              <a:t>Open-source LLMs respond to potentially harmful requests</a:t>
            </a:r>
          </a:p>
        </p:txBody>
      </p:sp>
      <p:pic>
        <p:nvPicPr>
          <p:cNvPr id="5" name="Picture 4" descr="A screenshot of a chat&#10;&#10;Description automatically generated">
            <a:extLst>
              <a:ext uri="{FF2B5EF4-FFF2-40B4-BE49-F238E27FC236}">
                <a16:creationId xmlns:a16="http://schemas.microsoft.com/office/drawing/2014/main" id="{7EB3DF3E-C792-4D85-E75F-6CCBF43F7C7D}"/>
              </a:ext>
            </a:extLst>
          </p:cNvPr>
          <p:cNvPicPr>
            <a:picLocks noChangeAspect="1"/>
          </p:cNvPicPr>
          <p:nvPr/>
        </p:nvPicPr>
        <p:blipFill>
          <a:blip r:embed="rId2"/>
          <a:stretch>
            <a:fillRect/>
          </a:stretch>
        </p:blipFill>
        <p:spPr>
          <a:xfrm>
            <a:off x="516335" y="1587692"/>
            <a:ext cx="10805571" cy="2754802"/>
          </a:xfrm>
          <a:prstGeom prst="rect">
            <a:avLst/>
          </a:prstGeom>
        </p:spPr>
      </p:pic>
    </p:spTree>
    <p:extLst>
      <p:ext uri="{BB962C8B-B14F-4D97-AF65-F5344CB8AC3E}">
        <p14:creationId xmlns:p14="http://schemas.microsoft.com/office/powerpoint/2010/main" val="958778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70224-98F1-C6CE-C83C-BBC7AF82AC45}"/>
              </a:ext>
            </a:extLst>
          </p:cNvPr>
          <p:cNvSpPr>
            <a:spLocks noGrp="1"/>
          </p:cNvSpPr>
          <p:nvPr>
            <p:ph type="title"/>
          </p:nvPr>
        </p:nvSpPr>
        <p:spPr/>
        <p:txBody>
          <a:bodyPr/>
          <a:lstStyle/>
          <a:p>
            <a:r>
              <a:rPr lang="en-US" dirty="0"/>
              <a:t>Could safety alignment hurt instruction following? </a:t>
            </a:r>
          </a:p>
        </p:txBody>
      </p:sp>
      <p:pic>
        <p:nvPicPr>
          <p:cNvPr id="5" name="Picture 4" descr="A diagram of safety&#10;&#10;Description automatically generated">
            <a:extLst>
              <a:ext uri="{FF2B5EF4-FFF2-40B4-BE49-F238E27FC236}">
                <a16:creationId xmlns:a16="http://schemas.microsoft.com/office/drawing/2014/main" id="{099255F0-01CF-CFFB-91E7-ECD746393961}"/>
              </a:ext>
            </a:extLst>
          </p:cNvPr>
          <p:cNvPicPr>
            <a:picLocks noChangeAspect="1"/>
          </p:cNvPicPr>
          <p:nvPr/>
        </p:nvPicPr>
        <p:blipFill>
          <a:blip r:embed="rId2"/>
          <a:stretch>
            <a:fillRect/>
          </a:stretch>
        </p:blipFill>
        <p:spPr>
          <a:xfrm>
            <a:off x="641965" y="1275500"/>
            <a:ext cx="7426976" cy="5430100"/>
          </a:xfrm>
          <a:prstGeom prst="rect">
            <a:avLst/>
          </a:prstGeom>
        </p:spPr>
      </p:pic>
      <p:sp>
        <p:nvSpPr>
          <p:cNvPr id="6" name="TextBox 5">
            <a:extLst>
              <a:ext uri="{FF2B5EF4-FFF2-40B4-BE49-F238E27FC236}">
                <a16:creationId xmlns:a16="http://schemas.microsoft.com/office/drawing/2014/main" id="{C224326C-4F8C-BD20-B014-F03FD7ABD6FB}"/>
              </a:ext>
            </a:extLst>
          </p:cNvPr>
          <p:cNvSpPr txBox="1"/>
          <p:nvPr/>
        </p:nvSpPr>
        <p:spPr>
          <a:xfrm>
            <a:off x="7801108" y="4841951"/>
            <a:ext cx="4476236" cy="1200329"/>
          </a:xfrm>
          <a:prstGeom prst="rect">
            <a:avLst/>
          </a:prstGeom>
          <a:noFill/>
        </p:spPr>
        <p:txBody>
          <a:bodyPr wrap="square" rtlCol="0">
            <a:spAutoFit/>
          </a:bodyPr>
          <a:lstStyle/>
          <a:p>
            <a:r>
              <a:rPr lang="en-US" sz="2400" dirty="0">
                <a:latin typeface="Gill Sans" panose="020B0502020104020203" pitchFamily="34" charset="-79"/>
                <a:cs typeface="Gill Sans" panose="020B0502020104020203" pitchFamily="34" charset="-79"/>
              </a:rPr>
              <a:t>Fine-tuning Llama with safety examples have unintended side-effects.</a:t>
            </a:r>
          </a:p>
        </p:txBody>
      </p:sp>
      <p:sp>
        <p:nvSpPr>
          <p:cNvPr id="7" name="TextBox 6">
            <a:extLst>
              <a:ext uri="{FF2B5EF4-FFF2-40B4-BE49-F238E27FC236}">
                <a16:creationId xmlns:a16="http://schemas.microsoft.com/office/drawing/2014/main" id="{A2A9F3E8-ABE7-B9E7-B7CB-F603F8E4BCDE}"/>
              </a:ext>
            </a:extLst>
          </p:cNvPr>
          <p:cNvSpPr txBox="1"/>
          <p:nvPr/>
        </p:nvSpPr>
        <p:spPr>
          <a:xfrm>
            <a:off x="10216896" y="6387192"/>
            <a:ext cx="2033079" cy="400110"/>
          </a:xfrm>
          <a:prstGeom prst="rect">
            <a:avLst/>
          </a:prstGeom>
          <a:noFill/>
        </p:spPr>
        <p:txBody>
          <a:bodyPr wrap="square" rtlCol="0">
            <a:spAutoFit/>
          </a:bodyPr>
          <a:lstStyle/>
          <a:p>
            <a:r>
              <a:rPr lang="en-US" sz="2000" dirty="0">
                <a:latin typeface="Gill Sans"/>
                <a:cs typeface="Gill Sans"/>
              </a:rPr>
              <a:t>Federico Bianchi</a:t>
            </a:r>
          </a:p>
        </p:txBody>
      </p:sp>
    </p:spTree>
    <p:extLst>
      <p:ext uri="{BB962C8B-B14F-4D97-AF65-F5344CB8AC3E}">
        <p14:creationId xmlns:p14="http://schemas.microsoft.com/office/powerpoint/2010/main" val="153034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5C250-56D5-5FD4-5574-5CB88EECF8A3}"/>
              </a:ext>
            </a:extLst>
          </p:cNvPr>
          <p:cNvSpPr>
            <a:spLocks noGrp="1"/>
          </p:cNvSpPr>
          <p:nvPr>
            <p:ph type="title"/>
          </p:nvPr>
        </p:nvSpPr>
        <p:spPr/>
        <p:txBody>
          <a:bodyPr>
            <a:normAutofit fontScale="90000"/>
          </a:bodyPr>
          <a:lstStyle/>
          <a:p>
            <a:r>
              <a:rPr lang="en-US" dirty="0"/>
              <a:t>Fine-tuning on safety demonstrations reduces harmful responses </a:t>
            </a:r>
          </a:p>
        </p:txBody>
      </p:sp>
      <p:pic>
        <p:nvPicPr>
          <p:cNvPr id="6" name="Picture 5" descr="A graph of different colored bars&#10;&#10;Description automatically generated">
            <a:extLst>
              <a:ext uri="{FF2B5EF4-FFF2-40B4-BE49-F238E27FC236}">
                <a16:creationId xmlns:a16="http://schemas.microsoft.com/office/drawing/2014/main" id="{B0079B32-A14B-EDA0-A192-18D503C3CE27}"/>
              </a:ext>
            </a:extLst>
          </p:cNvPr>
          <p:cNvPicPr>
            <a:picLocks noChangeAspect="1"/>
          </p:cNvPicPr>
          <p:nvPr/>
        </p:nvPicPr>
        <p:blipFill>
          <a:blip r:embed="rId2"/>
          <a:stretch>
            <a:fillRect/>
          </a:stretch>
        </p:blipFill>
        <p:spPr>
          <a:xfrm>
            <a:off x="547682" y="1586344"/>
            <a:ext cx="11034718" cy="4800602"/>
          </a:xfrm>
          <a:prstGeom prst="rect">
            <a:avLst/>
          </a:prstGeom>
        </p:spPr>
      </p:pic>
    </p:spTree>
    <p:extLst>
      <p:ext uri="{BB962C8B-B14F-4D97-AF65-F5344CB8AC3E}">
        <p14:creationId xmlns:p14="http://schemas.microsoft.com/office/powerpoint/2010/main" val="2674917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B684-23F5-69EA-58EB-3F7B7407F8B8}"/>
              </a:ext>
            </a:extLst>
          </p:cNvPr>
          <p:cNvSpPr>
            <a:spLocks noGrp="1"/>
          </p:cNvSpPr>
          <p:nvPr>
            <p:ph type="title"/>
          </p:nvPr>
        </p:nvSpPr>
        <p:spPr/>
        <p:txBody>
          <a:bodyPr>
            <a:normAutofit fontScale="90000"/>
          </a:bodyPr>
          <a:lstStyle/>
          <a:p>
            <a:r>
              <a:rPr lang="en-US" dirty="0"/>
              <a:t>However, safety training also leads to exaggerated behaviors</a:t>
            </a:r>
          </a:p>
        </p:txBody>
      </p:sp>
      <p:pic>
        <p:nvPicPr>
          <p:cNvPr id="5" name="Picture 4" descr="A group of chat boxes&#10;&#10;Description automatically generated">
            <a:extLst>
              <a:ext uri="{FF2B5EF4-FFF2-40B4-BE49-F238E27FC236}">
                <a16:creationId xmlns:a16="http://schemas.microsoft.com/office/drawing/2014/main" id="{A2888993-FDCD-C4C0-663C-8993F68B6B7B}"/>
              </a:ext>
            </a:extLst>
          </p:cNvPr>
          <p:cNvPicPr>
            <a:picLocks noChangeAspect="1"/>
          </p:cNvPicPr>
          <p:nvPr/>
        </p:nvPicPr>
        <p:blipFill>
          <a:blip r:embed="rId2"/>
          <a:stretch>
            <a:fillRect/>
          </a:stretch>
        </p:blipFill>
        <p:spPr>
          <a:xfrm>
            <a:off x="-1" y="1605106"/>
            <a:ext cx="7068573" cy="4978256"/>
          </a:xfrm>
          <a:prstGeom prst="rect">
            <a:avLst/>
          </a:prstGeom>
        </p:spPr>
      </p:pic>
      <p:pic>
        <p:nvPicPr>
          <p:cNvPr id="7" name="Picture 6" descr="A graph of a bar chart&#10;&#10;Description automatically generated">
            <a:extLst>
              <a:ext uri="{FF2B5EF4-FFF2-40B4-BE49-F238E27FC236}">
                <a16:creationId xmlns:a16="http://schemas.microsoft.com/office/drawing/2014/main" id="{C04F1E63-C273-84AF-1BDB-F90AA558A73F}"/>
              </a:ext>
            </a:extLst>
          </p:cNvPr>
          <p:cNvPicPr>
            <a:picLocks noChangeAspect="1"/>
          </p:cNvPicPr>
          <p:nvPr/>
        </p:nvPicPr>
        <p:blipFill>
          <a:blip r:embed="rId3"/>
          <a:stretch>
            <a:fillRect/>
          </a:stretch>
        </p:blipFill>
        <p:spPr>
          <a:xfrm>
            <a:off x="6997507" y="2064328"/>
            <a:ext cx="5063997" cy="3782290"/>
          </a:xfrm>
          <a:prstGeom prst="rect">
            <a:avLst/>
          </a:prstGeom>
        </p:spPr>
      </p:pic>
    </p:spTree>
    <p:extLst>
      <p:ext uri="{BB962C8B-B14F-4D97-AF65-F5344CB8AC3E}">
        <p14:creationId xmlns:p14="http://schemas.microsoft.com/office/powerpoint/2010/main" val="1723609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FE6EE-A35E-39EA-9EA4-14B47F98A2EC}"/>
              </a:ext>
            </a:extLst>
          </p:cNvPr>
          <p:cNvSpPr>
            <a:spLocks noGrp="1"/>
          </p:cNvSpPr>
          <p:nvPr>
            <p:ph type="title"/>
          </p:nvPr>
        </p:nvSpPr>
        <p:spPr/>
        <p:txBody>
          <a:bodyPr/>
          <a:lstStyle/>
          <a:p>
            <a:r>
              <a:rPr lang="en-US" dirty="0"/>
              <a:t>Human users studies</a:t>
            </a:r>
          </a:p>
        </p:txBody>
      </p:sp>
      <p:pic>
        <p:nvPicPr>
          <p:cNvPr id="5" name="Picture 4" descr="A graph of a bar chart&#10;&#10;Description automatically generated with medium confidence">
            <a:extLst>
              <a:ext uri="{FF2B5EF4-FFF2-40B4-BE49-F238E27FC236}">
                <a16:creationId xmlns:a16="http://schemas.microsoft.com/office/drawing/2014/main" id="{7F96E4F2-8BAD-24C7-7F34-FAD3144B7672}"/>
              </a:ext>
            </a:extLst>
          </p:cNvPr>
          <p:cNvPicPr>
            <a:picLocks noChangeAspect="1"/>
          </p:cNvPicPr>
          <p:nvPr/>
        </p:nvPicPr>
        <p:blipFill>
          <a:blip r:embed="rId2"/>
          <a:stretch>
            <a:fillRect/>
          </a:stretch>
        </p:blipFill>
        <p:spPr>
          <a:xfrm>
            <a:off x="0" y="2164772"/>
            <a:ext cx="11819168" cy="3848100"/>
          </a:xfrm>
          <a:prstGeom prst="rect">
            <a:avLst/>
          </a:prstGeom>
        </p:spPr>
      </p:pic>
    </p:spTree>
    <p:extLst>
      <p:ext uri="{BB962C8B-B14F-4D97-AF65-F5344CB8AC3E}">
        <p14:creationId xmlns:p14="http://schemas.microsoft.com/office/powerpoint/2010/main" val="2870832897"/>
      </p:ext>
    </p:extLst>
  </p:cSld>
  <p:clrMapOvr>
    <a:masterClrMapping/>
  </p:clrMapOvr>
</p:sld>
</file>

<file path=ppt/theme/theme1.xml><?xml version="1.0" encoding="utf-8"?>
<a:theme xmlns:a="http://schemas.openxmlformats.org/drawingml/2006/main" name="James_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153946</TotalTime>
  <Words>474</Words>
  <Application>Microsoft Macintosh PowerPoint</Application>
  <PresentationFormat>Widescreen</PresentationFormat>
  <Paragraphs>55</Paragraphs>
  <Slides>19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Gill Sans</vt:lpstr>
      <vt:lpstr>Gill Sans MT</vt:lpstr>
      <vt:lpstr>James_ppt_template</vt:lpstr>
      <vt:lpstr>PowerPoint Presentation</vt:lpstr>
      <vt:lpstr>PowerPoint Presentation</vt:lpstr>
      <vt:lpstr>Rapid advances of large language models (LLM)</vt:lpstr>
      <vt:lpstr>Language models pre-2017: word embeddings</vt:lpstr>
      <vt:lpstr>Language models pre-training via mad libs</vt:lpstr>
      <vt:lpstr>Pre-trained language models</vt:lpstr>
      <vt:lpstr>What is learned during mad libs training?</vt:lpstr>
      <vt:lpstr>Pretrained LLM are not aligned with human intent</vt:lpstr>
      <vt:lpstr>Step 2: aligning LLM to user intent with instruction fine-tuning</vt:lpstr>
      <vt:lpstr>Step 3: Reinforcement learning with human feedback</vt:lpstr>
      <vt:lpstr>InstructGPT</vt:lpstr>
      <vt:lpstr>InstructGPT</vt:lpstr>
      <vt:lpstr>Examples of RLHF benefit</vt:lpstr>
      <vt:lpstr>Examples of RLHF benefit</vt:lpstr>
      <vt:lpstr>Open-source LLMs respond to potentially harmful requests</vt:lpstr>
      <vt:lpstr>Could safety alignment hurt instruction following? </vt:lpstr>
      <vt:lpstr>Fine-tuning on safety demonstrations reduces harmful responses </vt:lpstr>
      <vt:lpstr>However, safety training also leads to exaggerated behaviors</vt:lpstr>
      <vt:lpstr>Human users studies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dc:creator>
  <cp:lastModifiedBy>James Zou</cp:lastModifiedBy>
  <cp:revision>1185</cp:revision>
  <cp:lastPrinted>2020-11-17T22:01:59Z</cp:lastPrinted>
  <dcterms:created xsi:type="dcterms:W3CDTF">2016-10-05T17:02:10Z</dcterms:created>
  <dcterms:modified xsi:type="dcterms:W3CDTF">2024-01-17T20:57:43Z</dcterms:modified>
</cp:coreProperties>
</file>