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8"/>
  </p:notesMasterIdLst>
  <p:handoutMasterIdLst>
    <p:handoutMasterId r:id="rId29"/>
  </p:handoutMasterIdLst>
  <p:sldIdLst>
    <p:sldId id="690" r:id="rId2"/>
    <p:sldId id="962" r:id="rId3"/>
    <p:sldId id="957" r:id="rId4"/>
    <p:sldId id="971" r:id="rId5"/>
    <p:sldId id="975" r:id="rId6"/>
    <p:sldId id="976" r:id="rId7"/>
    <p:sldId id="978" r:id="rId8"/>
    <p:sldId id="961" r:id="rId9"/>
    <p:sldId id="977" r:id="rId10"/>
    <p:sldId id="984" r:id="rId11"/>
    <p:sldId id="964" r:id="rId12"/>
    <p:sldId id="980" r:id="rId13"/>
    <p:sldId id="979" r:id="rId14"/>
    <p:sldId id="981" r:id="rId15"/>
    <p:sldId id="982" r:id="rId16"/>
    <p:sldId id="985" r:id="rId17"/>
    <p:sldId id="983" r:id="rId18"/>
    <p:sldId id="988" r:id="rId19"/>
    <p:sldId id="968" r:id="rId20"/>
    <p:sldId id="987" r:id="rId21"/>
    <p:sldId id="986" r:id="rId22"/>
    <p:sldId id="989" r:id="rId23"/>
    <p:sldId id="970" r:id="rId24"/>
    <p:sldId id="965" r:id="rId25"/>
    <p:sldId id="958" r:id="rId26"/>
    <p:sldId id="990" r:id="rId27"/>
  </p:sldIdLst>
  <p:sldSz cx="9144000" cy="5143500" type="screen16x9"/>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160" userDrawn="1">
          <p15:clr>
            <a:srgbClr val="A4A3A4"/>
          </p15:clr>
        </p15:guide>
        <p15:guide id="2" pos="288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kshay Sanjay Chaudhari" initials="ASC" lastIdx="1" clrIdx="0"/>
  <p:cmAuthor id="2" name="Akshay Sanjay Chaudhari" initials="ASC [2]"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97DD"/>
    <a:srgbClr val="FFFFFF"/>
    <a:srgbClr val="A60002"/>
    <a:srgbClr val="A72A21"/>
    <a:srgbClr val="6F6F6F"/>
    <a:srgbClr val="E94539"/>
    <a:srgbClr val="0C4CFB"/>
    <a:srgbClr val="60B30D"/>
    <a:srgbClr val="BDF098"/>
    <a:srgbClr val="0432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96" autoAdjust="0"/>
    <p:restoredTop sz="82789" autoAdjust="0"/>
  </p:normalViewPr>
  <p:slideViewPr>
    <p:cSldViewPr>
      <p:cViewPr varScale="1">
        <p:scale>
          <a:sx n="140" d="100"/>
          <a:sy n="140" d="100"/>
        </p:scale>
        <p:origin x="1432" y="184"/>
      </p:cViewPr>
      <p:guideLst>
        <p:guide orient="horz" pos="1620"/>
        <p:guide pos="2880"/>
      </p:guideLst>
    </p:cSldViewPr>
  </p:slideViewPr>
  <p:outlineViewPr>
    <p:cViewPr>
      <p:scale>
        <a:sx n="33" d="100"/>
        <a:sy n="33" d="100"/>
      </p:scale>
      <p:origin x="0" y="-6168"/>
    </p:cViewPr>
  </p:outlineViewPr>
  <p:notesTextViewPr>
    <p:cViewPr>
      <p:scale>
        <a:sx n="1" d="1"/>
        <a:sy n="1" d="1"/>
      </p:scale>
      <p:origin x="0" y="0"/>
    </p:cViewPr>
  </p:notesTextViewPr>
  <p:sorterViewPr>
    <p:cViewPr varScale="1">
      <p:scale>
        <a:sx n="1" d="1"/>
        <a:sy n="1" d="1"/>
      </p:scale>
      <p:origin x="0" y="0"/>
    </p:cViewPr>
  </p:sorterViewPr>
  <p:notesViewPr>
    <p:cSldViewPr>
      <p:cViewPr varScale="1">
        <p:scale>
          <a:sx n="89" d="100"/>
          <a:sy n="89" d="100"/>
        </p:scale>
        <p:origin x="-3672" y="-120"/>
      </p:cViewPr>
      <p:guideLst>
        <p:guide orient="horz" pos="2160"/>
        <p:guide pos="288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5179484" y="0"/>
            <a:ext cx="3962400" cy="342900"/>
          </a:xfrm>
          <a:prstGeom prst="rect">
            <a:avLst/>
          </a:prstGeom>
        </p:spPr>
        <p:txBody>
          <a:bodyPr vert="horz" lIns="91440" tIns="45720" rIns="91440" bIns="45720" rtlCol="0"/>
          <a:lstStyle>
            <a:lvl1pPr algn="r">
              <a:defRPr sz="1200"/>
            </a:lvl1pPr>
          </a:lstStyle>
          <a:p>
            <a:fld id="{7A7DA3B1-32C6-4448-A175-518EF6A40DB2}" type="datetimeFigureOut">
              <a:rPr lang="en-US" smtClean="0"/>
              <a:t>1/23/24</a:t>
            </a:fld>
            <a:endParaRPr lang="en-US" dirty="0"/>
          </a:p>
        </p:txBody>
      </p:sp>
      <p:sp>
        <p:nvSpPr>
          <p:cNvPr id="4" name="Footer Placeholder 3"/>
          <p:cNvSpPr>
            <a:spLocks noGrp="1"/>
          </p:cNvSpPr>
          <p:nvPr>
            <p:ph type="ftr" sz="quarter" idx="2"/>
          </p:nvPr>
        </p:nvSpPr>
        <p:spPr>
          <a:xfrm>
            <a:off x="0" y="6513910"/>
            <a:ext cx="3962400" cy="3429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5179484" y="6513910"/>
            <a:ext cx="3962400" cy="342900"/>
          </a:xfrm>
          <a:prstGeom prst="rect">
            <a:avLst/>
          </a:prstGeom>
        </p:spPr>
        <p:txBody>
          <a:bodyPr vert="horz" lIns="91440" tIns="45720" rIns="91440" bIns="45720" rtlCol="0" anchor="b"/>
          <a:lstStyle>
            <a:lvl1pPr algn="r">
              <a:defRPr sz="1200"/>
            </a:lvl1pPr>
          </a:lstStyle>
          <a:p>
            <a:fld id="{7E6081C9-F144-402E-AD24-B5B5FA57E1CD}" type="slidenum">
              <a:rPr lang="en-US" smtClean="0"/>
              <a:t>‹#›</a:t>
            </a:fld>
            <a:endParaRPr lang="en-US" dirty="0"/>
          </a:p>
        </p:txBody>
      </p:sp>
    </p:spTree>
    <p:extLst>
      <p:ext uri="{BB962C8B-B14F-4D97-AF65-F5344CB8AC3E}">
        <p14:creationId xmlns:p14="http://schemas.microsoft.com/office/powerpoint/2010/main" val="339731670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92B627BA-7797-4673-8C8E-000479CE8F1E}" type="datetimeFigureOut">
              <a:rPr lang="en-US" smtClean="0"/>
              <a:t>1/23/24</a:t>
            </a:fld>
            <a:endParaRPr lang="en-US" dirty="0"/>
          </a:p>
        </p:txBody>
      </p:sp>
      <p:sp>
        <p:nvSpPr>
          <p:cNvPr id="4" name="Slide Image Placeholder 3"/>
          <p:cNvSpPr>
            <a:spLocks noGrp="1" noRot="1" noChangeAspect="1"/>
          </p:cNvSpPr>
          <p:nvPr>
            <p:ph type="sldImg" idx="2"/>
          </p:nvPr>
        </p:nvSpPr>
        <p:spPr>
          <a:xfrm>
            <a:off x="2286000" y="514350"/>
            <a:ext cx="4572000" cy="25717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0B5C5D36-CFF3-4DEB-A090-8A4E77F7CA81}" type="slidenum">
              <a:rPr lang="en-US" smtClean="0"/>
              <a:t>‹#›</a:t>
            </a:fld>
            <a:endParaRPr lang="en-US" dirty="0"/>
          </a:p>
        </p:txBody>
      </p:sp>
    </p:spTree>
    <p:extLst>
      <p:ext uri="{BB962C8B-B14F-4D97-AF65-F5344CB8AC3E}">
        <p14:creationId xmlns:p14="http://schemas.microsoft.com/office/powerpoint/2010/main" val="324525268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5C5D36-CFF3-4DEB-A090-8A4E77F7CA81}" type="slidenum">
              <a:rPr lang="en-US" smtClean="0"/>
              <a:t>1</a:t>
            </a:fld>
            <a:endParaRPr lang="en-US" dirty="0"/>
          </a:p>
        </p:txBody>
      </p:sp>
    </p:spTree>
    <p:extLst>
      <p:ext uri="{BB962C8B-B14F-4D97-AF65-F5344CB8AC3E}">
        <p14:creationId xmlns:p14="http://schemas.microsoft.com/office/powerpoint/2010/main" val="41644571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t>Zero-shot classification (CLIP)</a:t>
            </a:r>
          </a:p>
          <a:p>
            <a:pPr lvl="1"/>
            <a:r>
              <a:rPr lang="en-US" dirty="0"/>
              <a:t>Detection (</a:t>
            </a:r>
            <a:r>
              <a:rPr lang="en-US" dirty="0" err="1"/>
              <a:t>CLIPSeg</a:t>
            </a:r>
            <a:r>
              <a:rPr lang="en-US" dirty="0"/>
              <a:t>)</a:t>
            </a:r>
          </a:p>
          <a:p>
            <a:pPr lvl="1"/>
            <a:r>
              <a:rPr lang="en-US" dirty="0"/>
              <a:t>Zero shot Segmentation (e.g. SAM)</a:t>
            </a:r>
          </a:p>
          <a:p>
            <a:pPr lvl="1"/>
            <a:r>
              <a:rPr lang="en-US" dirty="0"/>
              <a:t>Captioning (CLIPCAP)</a:t>
            </a:r>
          </a:p>
          <a:p>
            <a:pPr lvl="1"/>
            <a:r>
              <a:rPr lang="en-US" dirty="0"/>
              <a:t>Language generation (CLIP+GPT3)</a:t>
            </a:r>
          </a:p>
          <a:p>
            <a:pPr lvl="1"/>
            <a:r>
              <a:rPr lang="en-US" dirty="0"/>
              <a:t>Masked prediction (visual or language) (Flamingo)</a:t>
            </a:r>
          </a:p>
          <a:p>
            <a:pPr lvl="1"/>
            <a:r>
              <a:rPr lang="en-US" dirty="0"/>
              <a:t>Contextual reasoning (</a:t>
            </a:r>
            <a:r>
              <a:rPr lang="en-US" dirty="0" err="1"/>
              <a:t>KnowledgeCLIP</a:t>
            </a:r>
            <a:r>
              <a:rPr lang="en-US" dirty="0"/>
              <a:t>)</a:t>
            </a:r>
          </a:p>
          <a:p>
            <a:pPr lvl="1"/>
            <a:r>
              <a:rPr lang="en-US" dirty="0"/>
              <a:t>Question answering (</a:t>
            </a:r>
            <a:r>
              <a:rPr lang="en-US" dirty="0" err="1"/>
              <a:t>VisDial</a:t>
            </a:r>
            <a:r>
              <a:rPr lang="en-US" dirty="0"/>
              <a:t>)</a:t>
            </a:r>
          </a:p>
          <a:p>
            <a:pPr lvl="1"/>
            <a:r>
              <a:rPr lang="en-US" dirty="0"/>
              <a:t>Accomplish new tasks by prompting and no retraining (any task?)</a:t>
            </a:r>
          </a:p>
          <a:p>
            <a:pPr lvl="1"/>
            <a:r>
              <a:rPr lang="en-US" dirty="0"/>
              <a:t>Take visual or textual prompts (</a:t>
            </a:r>
            <a:r>
              <a:rPr lang="en-US" dirty="0" err="1"/>
              <a:t>E.g</a:t>
            </a:r>
            <a:r>
              <a:rPr lang="en-US" dirty="0"/>
              <a:t> SAM)</a:t>
            </a:r>
          </a:p>
          <a:p>
            <a:endParaRPr lang="en-US" dirty="0"/>
          </a:p>
        </p:txBody>
      </p:sp>
      <p:sp>
        <p:nvSpPr>
          <p:cNvPr id="4" name="Slide Number Placeholder 3"/>
          <p:cNvSpPr>
            <a:spLocks noGrp="1"/>
          </p:cNvSpPr>
          <p:nvPr>
            <p:ph type="sldNum" sz="quarter" idx="5"/>
          </p:nvPr>
        </p:nvSpPr>
        <p:spPr/>
        <p:txBody>
          <a:bodyPr/>
          <a:lstStyle/>
          <a:p>
            <a:fld id="{0B5C5D36-CFF3-4DEB-A090-8A4E77F7CA81}" type="slidenum">
              <a:rPr lang="en-US" smtClean="0"/>
              <a:t>3</a:t>
            </a:fld>
            <a:endParaRPr lang="en-US" dirty="0"/>
          </a:p>
        </p:txBody>
      </p:sp>
    </p:spTree>
    <p:extLst>
      <p:ext uri="{BB962C8B-B14F-4D97-AF65-F5344CB8AC3E}">
        <p14:creationId xmlns:p14="http://schemas.microsoft.com/office/powerpoint/2010/main" val="17628762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requirement is that the image projects close to the class with nearby semantics. Pre-supposes that the word vectors are close by – assumed ensured by word embedding methods</a:t>
            </a:r>
          </a:p>
        </p:txBody>
      </p:sp>
      <p:sp>
        <p:nvSpPr>
          <p:cNvPr id="4" name="Slide Number Placeholder 3"/>
          <p:cNvSpPr>
            <a:spLocks noGrp="1"/>
          </p:cNvSpPr>
          <p:nvPr>
            <p:ph type="sldNum" sz="quarter" idx="5"/>
          </p:nvPr>
        </p:nvSpPr>
        <p:spPr/>
        <p:txBody>
          <a:bodyPr/>
          <a:lstStyle/>
          <a:p>
            <a:fld id="{0B5C5D36-CFF3-4DEB-A090-8A4E77F7CA81}" type="slidenum">
              <a:rPr lang="en-US" smtClean="0"/>
              <a:t>5</a:t>
            </a:fld>
            <a:endParaRPr lang="en-US" dirty="0"/>
          </a:p>
        </p:txBody>
      </p:sp>
    </p:spTree>
    <p:extLst>
      <p:ext uri="{BB962C8B-B14F-4D97-AF65-F5344CB8AC3E}">
        <p14:creationId xmlns:p14="http://schemas.microsoft.com/office/powerpoint/2010/main" val="24349045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captioning system is at liberty to arbitrarily choose the level of granularity of its image analysis which is in contrast to VQA, where the level of granularity is specified by the nature of the question asked.</a:t>
            </a:r>
          </a:p>
          <a:p>
            <a:endParaRPr lang="en-US" dirty="0"/>
          </a:p>
          <a:p>
            <a:r>
              <a:rPr lang="en-US" dirty="0"/>
              <a:t>Most papers evaluate on multiple downstream tasks, captioning, VQA, etc.</a:t>
            </a:r>
          </a:p>
        </p:txBody>
      </p:sp>
      <p:sp>
        <p:nvSpPr>
          <p:cNvPr id="4" name="Slide Number Placeholder 3"/>
          <p:cNvSpPr>
            <a:spLocks noGrp="1"/>
          </p:cNvSpPr>
          <p:nvPr>
            <p:ph type="sldNum" sz="quarter" idx="5"/>
          </p:nvPr>
        </p:nvSpPr>
        <p:spPr/>
        <p:txBody>
          <a:bodyPr/>
          <a:lstStyle/>
          <a:p>
            <a:fld id="{0B5C5D36-CFF3-4DEB-A090-8A4E77F7CA81}" type="slidenum">
              <a:rPr lang="en-US" smtClean="0"/>
              <a:t>7</a:t>
            </a:fld>
            <a:endParaRPr lang="en-US" dirty="0"/>
          </a:p>
        </p:txBody>
      </p:sp>
    </p:spTree>
    <p:extLst>
      <p:ext uri="{BB962C8B-B14F-4D97-AF65-F5344CB8AC3E}">
        <p14:creationId xmlns:p14="http://schemas.microsoft.com/office/powerpoint/2010/main" val="3666523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lilianweng.github.io</a:t>
            </a:r>
            <a:r>
              <a:rPr lang="en-US" dirty="0"/>
              <a:t>/posts/2022-06-09-vlm/</a:t>
            </a:r>
          </a:p>
        </p:txBody>
      </p:sp>
      <p:sp>
        <p:nvSpPr>
          <p:cNvPr id="4" name="Slide Number Placeholder 3"/>
          <p:cNvSpPr>
            <a:spLocks noGrp="1"/>
          </p:cNvSpPr>
          <p:nvPr>
            <p:ph type="sldNum" sz="quarter" idx="5"/>
          </p:nvPr>
        </p:nvSpPr>
        <p:spPr/>
        <p:txBody>
          <a:bodyPr/>
          <a:lstStyle/>
          <a:p>
            <a:fld id="{0B5C5D36-CFF3-4DEB-A090-8A4E77F7CA81}" type="slidenum">
              <a:rPr lang="en-US" smtClean="0"/>
              <a:t>13</a:t>
            </a:fld>
            <a:endParaRPr lang="en-US" dirty="0"/>
          </a:p>
        </p:txBody>
      </p:sp>
    </p:spTree>
    <p:extLst>
      <p:ext uri="{BB962C8B-B14F-4D97-AF65-F5344CB8AC3E}">
        <p14:creationId xmlns:p14="http://schemas.microsoft.com/office/powerpoint/2010/main" val="36698952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375643-88C2-8C92-4378-C4512EDA8F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D8279D-20A3-F3CB-9951-0F508BEE8E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A6B083-F22D-AC38-75E6-93D1869FA9ED}"/>
              </a:ext>
            </a:extLst>
          </p:cNvPr>
          <p:cNvSpPr>
            <a:spLocks noGrp="1"/>
          </p:cNvSpPr>
          <p:nvPr>
            <p:ph type="body" idx="1"/>
          </p:nvPr>
        </p:nvSpPr>
        <p:spPr/>
        <p:txBody>
          <a:bodyPr/>
          <a:lstStyle/>
          <a:p>
            <a:r>
              <a:rPr lang="en-US" dirty="0"/>
              <a:t>https://</a:t>
            </a:r>
            <a:r>
              <a:rPr lang="en-US" dirty="0" err="1"/>
              <a:t>lilianweng.github.io</a:t>
            </a:r>
            <a:r>
              <a:rPr lang="en-US" dirty="0"/>
              <a:t>/posts/2022-06-09-vlm/</a:t>
            </a:r>
          </a:p>
        </p:txBody>
      </p:sp>
      <p:sp>
        <p:nvSpPr>
          <p:cNvPr id="4" name="Slide Number Placeholder 3">
            <a:extLst>
              <a:ext uri="{FF2B5EF4-FFF2-40B4-BE49-F238E27FC236}">
                <a16:creationId xmlns:a16="http://schemas.microsoft.com/office/drawing/2014/main" id="{57871C9F-E8C0-1BAB-127C-5DEC5DE7FD5B}"/>
              </a:ext>
            </a:extLst>
          </p:cNvPr>
          <p:cNvSpPr>
            <a:spLocks noGrp="1"/>
          </p:cNvSpPr>
          <p:nvPr>
            <p:ph type="sldNum" sz="quarter" idx="5"/>
          </p:nvPr>
        </p:nvSpPr>
        <p:spPr/>
        <p:txBody>
          <a:bodyPr/>
          <a:lstStyle/>
          <a:p>
            <a:fld id="{0B5C5D36-CFF3-4DEB-A090-8A4E77F7CA81}" type="slidenum">
              <a:rPr lang="en-US" smtClean="0"/>
              <a:t>14</a:t>
            </a:fld>
            <a:endParaRPr lang="en-US" dirty="0"/>
          </a:p>
        </p:txBody>
      </p:sp>
    </p:spTree>
    <p:extLst>
      <p:ext uri="{BB962C8B-B14F-4D97-AF65-F5344CB8AC3E}">
        <p14:creationId xmlns:p14="http://schemas.microsoft.com/office/powerpoint/2010/main" val="29166064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Palatino Linotype"/>
                <a:cs typeface="Palatino Linotype"/>
              </a:rPr>
              <a:t>During inference the regional embedding will be able to match to the new categories if they are the nearest.</a:t>
            </a:r>
          </a:p>
          <a:p>
            <a:endParaRPr lang="en-US" dirty="0">
              <a:latin typeface="Palatino Linotype"/>
            </a:endParaRPr>
          </a:p>
          <a:p>
            <a:r>
              <a:rPr lang="en-US" dirty="0">
                <a:latin typeface="Palatino Linotype"/>
              </a:rPr>
              <a:t>This method needs cropped templates for alignment</a:t>
            </a:r>
            <a:endParaRPr lang="en-US" dirty="0"/>
          </a:p>
        </p:txBody>
      </p:sp>
      <p:sp>
        <p:nvSpPr>
          <p:cNvPr id="4" name="Slide Number Placeholder 3"/>
          <p:cNvSpPr>
            <a:spLocks noGrp="1"/>
          </p:cNvSpPr>
          <p:nvPr>
            <p:ph type="sldNum" sz="quarter" idx="5"/>
          </p:nvPr>
        </p:nvSpPr>
        <p:spPr/>
        <p:txBody>
          <a:bodyPr/>
          <a:lstStyle/>
          <a:p>
            <a:fld id="{0B5C5D36-CFF3-4DEB-A090-8A4E77F7CA81}" type="slidenum">
              <a:rPr lang="en-US" smtClean="0"/>
              <a:t>19</a:t>
            </a:fld>
            <a:endParaRPr lang="en-US" dirty="0"/>
          </a:p>
        </p:txBody>
      </p:sp>
    </p:spTree>
    <p:extLst>
      <p:ext uri="{BB962C8B-B14F-4D97-AF65-F5344CB8AC3E}">
        <p14:creationId xmlns:p14="http://schemas.microsoft.com/office/powerpoint/2010/main" val="34446036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cropped templates needed. Instead carefully prompting with contrastive learning allows for zero shot detection.</a:t>
            </a:r>
          </a:p>
        </p:txBody>
      </p:sp>
      <p:sp>
        <p:nvSpPr>
          <p:cNvPr id="4" name="Slide Number Placeholder 3"/>
          <p:cNvSpPr>
            <a:spLocks noGrp="1"/>
          </p:cNvSpPr>
          <p:nvPr>
            <p:ph type="sldNum" sz="quarter" idx="5"/>
          </p:nvPr>
        </p:nvSpPr>
        <p:spPr/>
        <p:txBody>
          <a:bodyPr/>
          <a:lstStyle/>
          <a:p>
            <a:fld id="{0B5C5D36-CFF3-4DEB-A090-8A4E77F7CA81}" type="slidenum">
              <a:rPr lang="en-US" smtClean="0"/>
              <a:t>20</a:t>
            </a:fld>
            <a:endParaRPr lang="en-US" dirty="0"/>
          </a:p>
        </p:txBody>
      </p:sp>
    </p:spTree>
    <p:extLst>
      <p:ext uri="{BB962C8B-B14F-4D97-AF65-F5344CB8AC3E}">
        <p14:creationId xmlns:p14="http://schemas.microsoft.com/office/powerpoint/2010/main" val="15053494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5C5D36-CFF3-4DEB-A090-8A4E77F7CA81}" type="slidenum">
              <a:rPr lang="en-US" smtClean="0"/>
              <a:t>22</a:t>
            </a:fld>
            <a:endParaRPr lang="en-US" dirty="0"/>
          </a:p>
        </p:txBody>
      </p:sp>
    </p:spTree>
    <p:extLst>
      <p:ext uri="{BB962C8B-B14F-4D97-AF65-F5344CB8AC3E}">
        <p14:creationId xmlns:p14="http://schemas.microsoft.com/office/powerpoint/2010/main" val="28580878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028700"/>
            <a:ext cx="7848600" cy="1445419"/>
          </a:xfrm>
        </p:spPr>
        <p:txBody>
          <a:bodyPr anchor="b">
            <a:noAutofit/>
          </a:bodyPr>
          <a:lstStyle>
            <a:lvl1pPr>
              <a:defRPr sz="5400" cap="all" baseline="0">
                <a:latin typeface="Palatino Linotype" pitchFamily="18" charset="0"/>
              </a:defRPr>
            </a:lvl1pPr>
          </a:lstStyle>
          <a:p>
            <a:r>
              <a:rPr lang="en-US"/>
              <a:t>Click to edit Master title style</a:t>
            </a:r>
            <a:endParaRPr lang="en-US" dirty="0"/>
          </a:p>
        </p:txBody>
      </p:sp>
      <p:sp>
        <p:nvSpPr>
          <p:cNvPr id="3" name="Subtitle 2"/>
          <p:cNvSpPr>
            <a:spLocks noGrp="1"/>
          </p:cNvSpPr>
          <p:nvPr>
            <p:ph type="subTitle" idx="1"/>
          </p:nvPr>
        </p:nvSpPr>
        <p:spPr>
          <a:xfrm>
            <a:off x="685800" y="2628900"/>
            <a:ext cx="6400800" cy="1314450"/>
          </a:xfrm>
        </p:spPr>
        <p:txBody>
          <a:bodyPr/>
          <a:lstStyle>
            <a:lvl1pPr marL="0" indent="0" algn="l">
              <a:buNone/>
              <a:defRPr>
                <a:solidFill>
                  <a:schemeClr val="tx1">
                    <a:lumMod val="75000"/>
                    <a:lumOff val="25000"/>
                  </a:schemeClr>
                </a:solidFill>
                <a:latin typeface="Palatino Linotype"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latin typeface="Palatino Linotype"/>
                <a:cs typeface="Palatino Linotype"/>
              </a:defRPr>
            </a:lvl1pPr>
          </a:lstStyle>
          <a:p>
            <a:fld id="{24944AE2-B188-384B-8154-8FFBAFEB88BD}" type="datetime1">
              <a:rPr lang="en-US" smtClean="0"/>
              <a:pPr/>
              <a:t>1/23/24</a:t>
            </a:fld>
            <a:endParaRPr lang="en-US" dirty="0"/>
          </a:p>
        </p:txBody>
      </p:sp>
      <p:sp>
        <p:nvSpPr>
          <p:cNvPr id="5" name="Footer Placeholder 4"/>
          <p:cNvSpPr>
            <a:spLocks noGrp="1"/>
          </p:cNvSpPr>
          <p:nvPr>
            <p:ph type="ftr" sz="quarter" idx="11"/>
          </p:nvPr>
        </p:nvSpPr>
        <p:spPr/>
        <p:txBody>
          <a:bodyPr/>
          <a:lstStyle>
            <a:lvl1pPr>
              <a:defRPr>
                <a:latin typeface="Palatino Linotype"/>
                <a:cs typeface="Palatino Linotype"/>
              </a:defRPr>
            </a:lvl1pPr>
          </a:lstStyle>
          <a:p>
            <a:endParaRPr lang="en-US" dirty="0"/>
          </a:p>
        </p:txBody>
      </p:sp>
      <p:sp>
        <p:nvSpPr>
          <p:cNvPr id="6" name="Slide Number Placeholder 5"/>
          <p:cNvSpPr>
            <a:spLocks noGrp="1"/>
          </p:cNvSpPr>
          <p:nvPr>
            <p:ph type="sldNum" sz="quarter" idx="12"/>
          </p:nvPr>
        </p:nvSpPr>
        <p:spPr>
          <a:xfrm>
            <a:off x="1600200" y="4800600"/>
            <a:ext cx="1066800" cy="246888"/>
          </a:xfrm>
        </p:spPr>
        <p:txBody>
          <a:bodyPr/>
          <a:lstStyle>
            <a:lvl1pPr>
              <a:defRPr>
                <a:solidFill>
                  <a:srgbClr val="000000"/>
                </a:solidFill>
                <a:latin typeface="Palatino Linotype"/>
                <a:cs typeface="Palatino Linotype"/>
              </a:defRPr>
            </a:lvl1pPr>
          </a:lstStyle>
          <a:p>
            <a:fld id="{1D19F164-13C8-4055-860F-DBBC07774AD2}" type="slidenum">
              <a:rPr lang="en-US" smtClean="0"/>
              <a:pPr/>
              <a:t>‹#›</a:t>
            </a:fld>
            <a:endParaRPr lang="en-US" dirty="0"/>
          </a:p>
        </p:txBody>
      </p:sp>
      <p:cxnSp>
        <p:nvCxnSpPr>
          <p:cNvPr id="8" name="Straight Connector 7"/>
          <p:cNvCxnSpPr/>
          <p:nvPr/>
        </p:nvCxnSpPr>
        <p:spPr>
          <a:xfrm>
            <a:off x="685800" y="2548890"/>
            <a:ext cx="7848600" cy="1191"/>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33350"/>
            <a:ext cx="8229600" cy="742950"/>
          </a:xfrm>
        </p:spPr>
        <p:txBody>
          <a:bodyPr/>
          <a:lstStyle>
            <a:lvl1pPr>
              <a:defRPr>
                <a:solidFill>
                  <a:srgbClr val="A60002"/>
                </a:solidFill>
              </a:defRPr>
            </a:lvl1pPr>
          </a:lstStyle>
          <a:p>
            <a:r>
              <a:rPr lang="en-US" dirty="0"/>
              <a:t>Click to edit Master title style</a:t>
            </a:r>
          </a:p>
        </p:txBody>
      </p:sp>
      <p:sp>
        <p:nvSpPr>
          <p:cNvPr id="3" name="Content Placeholder 2"/>
          <p:cNvSpPr>
            <a:spLocks noGrp="1"/>
          </p:cNvSpPr>
          <p:nvPr>
            <p:ph idx="1"/>
          </p:nvPr>
        </p:nvSpPr>
        <p:spPr>
          <a:xfrm>
            <a:off x="457200" y="971550"/>
            <a:ext cx="8229600" cy="3657600"/>
          </a:xfrm>
        </p:spPr>
        <p:txBody>
          <a:bodyPr/>
          <a:lstStyle>
            <a:lvl1pPr>
              <a:spcBef>
                <a:spcPts val="600"/>
              </a:spcBef>
              <a:defRPr/>
            </a:lvl1pPr>
            <a:lvl2pPr>
              <a:spcBef>
                <a:spcPts val="600"/>
              </a:spcBef>
              <a:defRPr/>
            </a:lvl2pPr>
            <a:lvl3pPr>
              <a:spcBef>
                <a:spcPts val="600"/>
              </a:spcBef>
              <a:defRPr/>
            </a:lvl3pPr>
            <a:lvl4pPr>
              <a:spcBef>
                <a:spcPts val="600"/>
              </a:spcBef>
              <a:defRPr/>
            </a:lvl4pPr>
            <a:lvl5pPr>
              <a:spcBef>
                <a:spcPts val="6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sz="1200">
                <a:latin typeface="Palatino Linotype"/>
                <a:cs typeface="Palatino Linotype"/>
              </a:defRPr>
            </a:lvl1pPr>
          </a:lstStyle>
          <a:p>
            <a:fld id="{AA768B10-FDCF-E443-BA7B-5642F19F5DF2}" type="datetime1">
              <a:rPr lang="en-US" smtClean="0"/>
              <a:pPr/>
              <a:t>1/23/24</a:t>
            </a:fld>
            <a:endParaRPr lang="en-US" dirty="0"/>
          </a:p>
        </p:txBody>
      </p:sp>
      <p:sp>
        <p:nvSpPr>
          <p:cNvPr id="5" name="Footer Placeholder 4"/>
          <p:cNvSpPr>
            <a:spLocks noGrp="1"/>
          </p:cNvSpPr>
          <p:nvPr>
            <p:ph type="ftr" sz="quarter" idx="11"/>
          </p:nvPr>
        </p:nvSpPr>
        <p:spPr/>
        <p:txBody>
          <a:bodyPr/>
          <a:lstStyle>
            <a:lvl1pPr>
              <a:defRPr sz="1200">
                <a:latin typeface="Palatino Linotype"/>
                <a:cs typeface="Palatino Linotype"/>
              </a:defRPr>
            </a:lvl1pPr>
          </a:lstStyle>
          <a:p>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1771651"/>
            <a:ext cx="7772400" cy="1650206"/>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722313" y="3470149"/>
            <a:ext cx="7772400" cy="1125140"/>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28FE984-0FAE-F548-B8D9-8FA000FCE429}" type="datetime1">
              <a:rPr lang="en-US" smtClean="0"/>
              <a:t>1/23/24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D19F164-13C8-4055-860F-DBBC07774AD2}" type="slidenum">
              <a:rPr lang="en-US" smtClean="0"/>
              <a:t>‹#›</a:t>
            </a:fld>
            <a:endParaRPr lang="en-US" dirty="0"/>
          </a:p>
        </p:txBody>
      </p:sp>
      <p:cxnSp>
        <p:nvCxnSpPr>
          <p:cNvPr id="7" name="Straight Connector 6"/>
          <p:cNvCxnSpPr/>
          <p:nvPr/>
        </p:nvCxnSpPr>
        <p:spPr>
          <a:xfrm>
            <a:off x="731520" y="3449574"/>
            <a:ext cx="7848600" cy="1191"/>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55014"/>
            <a:ext cx="4038600" cy="35387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255014"/>
            <a:ext cx="4038600" cy="35387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657CBA8-23E1-0B4B-BE91-C932665F5F85}" type="datetime1">
              <a:rPr lang="en-US" smtClean="0"/>
              <a:t>1/23/24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D19F164-13C8-4055-860F-DBBC07774AD2}"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257300"/>
            <a:ext cx="3931920" cy="47982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828800"/>
            <a:ext cx="3931920"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257300"/>
            <a:ext cx="3931920" cy="47982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1828800"/>
            <a:ext cx="3931920"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CF22A0B-9CB2-A041-A5B0-4404D15D601C}" type="datetime1">
              <a:rPr lang="en-US" smtClean="0"/>
              <a:t>1/23/24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D19F164-13C8-4055-860F-DBBC07774AD2}" type="slidenum">
              <a:rPr lang="en-US" smtClean="0"/>
              <a:t>‹#›</a:t>
            </a:fld>
            <a:endParaRPr lang="en-US" dirty="0"/>
          </a:p>
        </p:txBody>
      </p:sp>
      <p:cxnSp>
        <p:nvCxnSpPr>
          <p:cNvPr id="11" name="Straight Connector 10"/>
          <p:cNvCxnSpPr/>
          <p:nvPr/>
        </p:nvCxnSpPr>
        <p:spPr>
          <a:xfrm rot="5400000">
            <a:off x="2806462" y="3034268"/>
            <a:ext cx="353187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7ED10AA-465F-8A4E-A7D7-77342A11EEF5}" type="datetime1">
              <a:rPr lang="en-US" smtClean="0"/>
              <a:t>1/23/24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D19F164-13C8-4055-860F-DBBC07774AD2}"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bg>
      <p:bgRef idx="1001">
        <a:schemeClr val="bg2"/>
      </p:bgRef>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58940A-6388-2742-BD47-E10BE842F427}" type="datetime1">
              <a:rPr lang="en-US" smtClean="0"/>
              <a:t>1/23/24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D19F164-13C8-4055-860F-DBBC07774AD2}"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594060"/>
            <a:ext cx="2139696" cy="946404"/>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2971800" y="594060"/>
            <a:ext cx="5715000" cy="418338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1597915"/>
            <a:ext cx="2139696" cy="31827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51B6C0E-96A5-2B49-94D1-C081C0D8EC35}" type="datetime1">
              <a:rPr lang="en-US" smtClean="0"/>
              <a:t>1/23/24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D19F164-13C8-4055-860F-DBBC07774AD2}" type="slidenum">
              <a:rPr lang="en-US" smtClean="0"/>
              <a:t>‹#›</a:t>
            </a:fld>
            <a:endParaRPr lang="en-US" dirty="0"/>
          </a:p>
        </p:txBody>
      </p:sp>
      <p:cxnSp>
        <p:nvCxnSpPr>
          <p:cNvPr id="9" name="Straight Connector 8"/>
          <p:cNvCxnSpPr/>
          <p:nvPr/>
        </p:nvCxnSpPr>
        <p:spPr>
          <a:xfrm rot="5400000">
            <a:off x="684114" y="2684956"/>
            <a:ext cx="418338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594360"/>
            <a:ext cx="2142680" cy="94869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2858610" y="628651"/>
            <a:ext cx="5904390" cy="4125342"/>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457200" y="1600200"/>
            <a:ext cx="2139696" cy="31821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7BA1CBF-A987-4A45-9C72-786D169712A1}" type="datetime1">
              <a:rPr lang="en-US" smtClean="0"/>
              <a:t>1/23/24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D19F164-13C8-4055-860F-DBBC07774AD2}"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E55C3C8-6DDF-A941-9372-36C64543A974}" type="datetime1">
              <a:rPr lang="en-US" smtClean="0"/>
              <a:t>1/23/24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D19F164-13C8-4055-860F-DBBC07774AD2}"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57200"/>
            <a:ext cx="2057400" cy="440055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457200"/>
            <a:ext cx="6019800" cy="44005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860BCBB-E50E-4843-A38D-900AC28F4A3D}" type="datetime1">
              <a:rPr lang="en-US" smtClean="0"/>
              <a:t>1/23/24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D19F164-13C8-4055-860F-DBBC07774AD2}"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165590"/>
            <a:ext cx="9144000" cy="17145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457200" y="285750"/>
            <a:ext cx="8229600" cy="74295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085850"/>
            <a:ext cx="8229600" cy="3657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0"/>
            <a:ext cx="9144000" cy="891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2"/>
          </p:nvPr>
        </p:nvSpPr>
        <p:spPr>
          <a:xfrm>
            <a:off x="457200" y="13716"/>
            <a:ext cx="2895600" cy="246888"/>
          </a:xfrm>
          <a:prstGeom prst="rect">
            <a:avLst/>
          </a:prstGeom>
        </p:spPr>
        <p:txBody>
          <a:bodyPr vert="horz" lIns="91440" tIns="45720" rIns="91440" bIns="45720" rtlCol="0" anchor="ctr"/>
          <a:lstStyle>
            <a:lvl1pPr algn="l">
              <a:defRPr sz="1200">
                <a:solidFill>
                  <a:srgbClr val="FFFFFF"/>
                </a:solidFill>
                <a:latin typeface="Palatino Linotype"/>
                <a:cs typeface="Palatino Linotype"/>
              </a:defRPr>
            </a:lvl1pPr>
          </a:lstStyle>
          <a:p>
            <a:fld id="{D70C7FDB-67EE-9247-934B-3CA82F2D3B1B}" type="datetime1">
              <a:rPr lang="en-US" smtClean="0"/>
              <a:pPr/>
              <a:t>1/23/24</a:t>
            </a:fld>
            <a:endParaRPr lang="en-US" dirty="0"/>
          </a:p>
        </p:txBody>
      </p:sp>
      <p:sp>
        <p:nvSpPr>
          <p:cNvPr id="5" name="Footer Placeholder 4"/>
          <p:cNvSpPr>
            <a:spLocks noGrp="1"/>
          </p:cNvSpPr>
          <p:nvPr>
            <p:ph type="ftr" sz="quarter" idx="3"/>
          </p:nvPr>
        </p:nvSpPr>
        <p:spPr>
          <a:xfrm>
            <a:off x="3429000" y="13716"/>
            <a:ext cx="4114800" cy="246888"/>
          </a:xfrm>
          <a:prstGeom prst="rect">
            <a:avLst/>
          </a:prstGeom>
        </p:spPr>
        <p:txBody>
          <a:bodyPr vert="horz" lIns="91440" tIns="45720" rIns="91440" bIns="45720" rtlCol="0" anchor="ctr"/>
          <a:lstStyle>
            <a:lvl1pPr algn="ctr">
              <a:defRPr sz="1200">
                <a:solidFill>
                  <a:srgbClr val="FFFFFF"/>
                </a:solidFill>
                <a:latin typeface="Palatino Linotype"/>
                <a:cs typeface="Palatino Linotype"/>
              </a:defRPr>
            </a:lvl1pPr>
          </a:lstStyle>
          <a:p>
            <a:endParaRPr lang="en-US" dirty="0"/>
          </a:p>
        </p:txBody>
      </p:sp>
      <p:sp>
        <p:nvSpPr>
          <p:cNvPr id="6" name="Slide Number Placeholder 5"/>
          <p:cNvSpPr>
            <a:spLocks noGrp="1"/>
          </p:cNvSpPr>
          <p:nvPr>
            <p:ph type="sldNum" sz="quarter" idx="4"/>
          </p:nvPr>
        </p:nvSpPr>
        <p:spPr>
          <a:xfrm>
            <a:off x="7620000" y="13716"/>
            <a:ext cx="1066800" cy="246888"/>
          </a:xfrm>
          <a:prstGeom prst="rect">
            <a:avLst/>
          </a:prstGeom>
        </p:spPr>
        <p:txBody>
          <a:bodyPr vert="horz" lIns="91440" tIns="45720" rIns="91440" bIns="45720" rtlCol="0" anchor="ctr"/>
          <a:lstStyle>
            <a:lvl1pPr algn="l">
              <a:defRPr sz="1400" b="1">
                <a:solidFill>
                  <a:srgbClr val="FFFFFF"/>
                </a:solidFill>
                <a:latin typeface="Palatino Linotype"/>
                <a:cs typeface="Palatino Linotype"/>
              </a:defRPr>
            </a:lvl1pPr>
          </a:lstStyle>
          <a:p>
            <a:fld id="{1D19F164-13C8-4055-860F-DBBC07774AD2}"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spcBef>
          <a:spcPct val="0"/>
        </a:spcBef>
        <a:buNone/>
        <a:defRPr sz="4000" kern="1200" spc="-100" baseline="0">
          <a:solidFill>
            <a:schemeClr val="tx2"/>
          </a:solidFill>
          <a:latin typeface="Palatino Linotype" pitchFamily="18" charset="0"/>
          <a:ea typeface="+mj-ea"/>
          <a:cs typeface="+mj-cs"/>
        </a:defRPr>
      </a:lvl1pPr>
    </p:titleStyle>
    <p:bodyStyle>
      <a:lvl1pPr marL="182880" indent="-182880" algn="l" defTabSz="914400" rtl="0" eaLnBrk="1" latinLnBrk="0" hangingPunct="1">
        <a:lnSpc>
          <a:spcPct val="150000"/>
        </a:lnSpc>
        <a:spcBef>
          <a:spcPts val="600"/>
        </a:spcBef>
        <a:buClr>
          <a:schemeClr val="accent1"/>
        </a:buClr>
        <a:buSzPct val="85000"/>
        <a:buFont typeface="Arial" pitchFamily="34" charset="0"/>
        <a:buChar char="•"/>
        <a:defRPr sz="2400" kern="1200">
          <a:solidFill>
            <a:schemeClr val="tx1"/>
          </a:solidFill>
          <a:latin typeface="Palatino Linotype" pitchFamily="18" charset="0"/>
          <a:ea typeface="+mn-ea"/>
          <a:cs typeface="+mn-cs"/>
        </a:defRPr>
      </a:lvl1pPr>
      <a:lvl2pPr marL="457200" indent="-182880" algn="l" defTabSz="914400" rtl="0" eaLnBrk="1" latinLnBrk="0" hangingPunct="1">
        <a:lnSpc>
          <a:spcPct val="150000"/>
        </a:lnSpc>
        <a:spcBef>
          <a:spcPts val="600"/>
        </a:spcBef>
        <a:buClr>
          <a:schemeClr val="accent1"/>
        </a:buClr>
        <a:buSzPct val="85000"/>
        <a:buFont typeface="Arial" pitchFamily="34" charset="0"/>
        <a:buChar char="•"/>
        <a:defRPr sz="2000" kern="1200">
          <a:solidFill>
            <a:schemeClr val="tx1"/>
          </a:solidFill>
          <a:latin typeface="Palatino Linotype" pitchFamily="18" charset="0"/>
          <a:ea typeface="+mn-ea"/>
          <a:cs typeface="+mn-cs"/>
        </a:defRPr>
      </a:lvl2pPr>
      <a:lvl3pPr marL="731520" indent="-182880" algn="l" defTabSz="914400" rtl="0" eaLnBrk="1" latinLnBrk="0" hangingPunct="1">
        <a:lnSpc>
          <a:spcPct val="150000"/>
        </a:lnSpc>
        <a:spcBef>
          <a:spcPts val="600"/>
        </a:spcBef>
        <a:buClr>
          <a:schemeClr val="accent1"/>
        </a:buClr>
        <a:buSzPct val="90000"/>
        <a:buFont typeface="Arial" pitchFamily="34" charset="0"/>
        <a:buChar char="•"/>
        <a:defRPr sz="1800" kern="1200">
          <a:solidFill>
            <a:schemeClr val="tx1"/>
          </a:solidFill>
          <a:latin typeface="Palatino Linotype" pitchFamily="18" charset="0"/>
          <a:ea typeface="+mn-ea"/>
          <a:cs typeface="+mn-cs"/>
        </a:defRPr>
      </a:lvl3pPr>
      <a:lvl4pPr marL="1005840" indent="-182880" algn="l" defTabSz="914400" rtl="0" eaLnBrk="1" latinLnBrk="0" hangingPunct="1">
        <a:lnSpc>
          <a:spcPct val="150000"/>
        </a:lnSpc>
        <a:spcBef>
          <a:spcPts val="600"/>
        </a:spcBef>
        <a:buClr>
          <a:schemeClr val="accent1"/>
        </a:buClr>
        <a:buFont typeface="Arial" pitchFamily="34" charset="0"/>
        <a:buChar char="•"/>
        <a:defRPr sz="1600" kern="1200">
          <a:solidFill>
            <a:schemeClr val="tx1"/>
          </a:solidFill>
          <a:latin typeface="Palatino Linotype" pitchFamily="18" charset="0"/>
          <a:ea typeface="+mn-ea"/>
          <a:cs typeface="+mn-cs"/>
        </a:defRPr>
      </a:lvl4pPr>
      <a:lvl5pPr marL="1188720" indent="-137160" algn="l" defTabSz="914400" rtl="0" eaLnBrk="1" latinLnBrk="0" hangingPunct="1">
        <a:lnSpc>
          <a:spcPct val="150000"/>
        </a:lnSpc>
        <a:spcBef>
          <a:spcPts val="600"/>
        </a:spcBef>
        <a:buClr>
          <a:schemeClr val="accent1"/>
        </a:buClr>
        <a:buSzPct val="100000"/>
        <a:buFont typeface="Arial" pitchFamily="34" charset="0"/>
        <a:buChar char="•"/>
        <a:defRPr sz="1400" kern="1200" baseline="0">
          <a:solidFill>
            <a:schemeClr val="tx1"/>
          </a:solidFill>
          <a:latin typeface="Palatino Linotype" pitchFamily="18" charset="0"/>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hyperlink" Target="https://papers.nips.cc/paper_files/paper/2013/hash/2d6cc4b2d139a53512fb8cbb3086ae2e-Abstract.html" TargetMode="Externa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hyperlink" Target="https://towardsdatascience.com/image-captioning-in-deep-learning-9cd23fb4d8d2" TargetMode="External"/><Relationship Id="rId2" Type="http://schemas.openxmlformats.org/officeDocument/2006/relationships/image" Target="../media/image5.png"/><Relationship Id="rId1" Type="http://schemas.openxmlformats.org/officeDocument/2006/relationships/slideLayout" Target="../slideLayouts/slideLayout6.xml"/><Relationship Id="rId5" Type="http://schemas.openxmlformats.org/officeDocument/2006/relationships/hyperlink" Target="https://arxiv.org/abs/1502.03044" TargetMode="Externa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hyperlink" Target="https://ar5iv.labs.arxiv.org/html/1610.01465" TargetMode="External"/><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arxiv.org/abs/1908.03557" TargetMode="Externa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hyperlink" Target="https://arxiv.org/abs/2108.10904" TargetMode="External"/><Relationship Id="rId2" Type="http://schemas.openxmlformats.org/officeDocument/2006/relationships/image" Target="../media/image15.png"/><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hyperlink" Target="https://arxiv.org/abs/2103.03206" TargetMode="External"/><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hyperlink" Target="https://lilianweng.github.io/posts/2021-01-02-controllable-text-generation/#guided-decoding" TargetMode="External"/><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arxiv.org/abs/2307.13721" TargetMode="External"/><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arxiv.org/abs/2307.13721" TargetMode="External"/><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7A05746-2F47-5F49-8D29-427472BA91F0}"/>
              </a:ext>
            </a:extLst>
          </p:cNvPr>
          <p:cNvSpPr/>
          <p:nvPr/>
        </p:nvSpPr>
        <p:spPr>
          <a:xfrm>
            <a:off x="0" y="4629150"/>
            <a:ext cx="8839200" cy="51435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a:solidFill>
                  <a:schemeClr val="bg1"/>
                </a:solidFill>
              </a:ln>
              <a:solidFill>
                <a:schemeClr val="bg1"/>
              </a:solidFill>
            </a:endParaRPr>
          </a:p>
        </p:txBody>
      </p:sp>
      <p:pic>
        <p:nvPicPr>
          <p:cNvPr id="18" name="Picture 17">
            <a:extLst>
              <a:ext uri="{FF2B5EF4-FFF2-40B4-BE49-F238E27FC236}">
                <a16:creationId xmlns:a16="http://schemas.microsoft.com/office/drawing/2014/main" id="{7D42E9CD-5847-D548-8B88-BE3247598C20}"/>
              </a:ext>
            </a:extLst>
          </p:cNvPr>
          <p:cNvPicPr>
            <a:picLocks noChangeAspect="1"/>
          </p:cNvPicPr>
          <p:nvPr/>
        </p:nvPicPr>
        <p:blipFill rotWithShape="1">
          <a:blip r:embed="rId3">
            <a:alphaModFix amt="50000"/>
          </a:blip>
          <a:srcRect l="7971" t="14316" r="6430" b="9466"/>
          <a:stretch/>
        </p:blipFill>
        <p:spPr>
          <a:xfrm>
            <a:off x="0" y="100584"/>
            <a:ext cx="9144000" cy="5042916"/>
          </a:xfrm>
          <a:prstGeom prst="rect">
            <a:avLst/>
          </a:prstGeom>
        </p:spPr>
      </p:pic>
      <p:sp>
        <p:nvSpPr>
          <p:cNvPr id="14" name="TextBox 13">
            <a:extLst>
              <a:ext uri="{FF2B5EF4-FFF2-40B4-BE49-F238E27FC236}">
                <a16:creationId xmlns:a16="http://schemas.microsoft.com/office/drawing/2014/main" id="{F4F7B41A-B81C-B24C-9BD4-6B720BC07D16}"/>
              </a:ext>
            </a:extLst>
          </p:cNvPr>
          <p:cNvSpPr txBox="1"/>
          <p:nvPr/>
        </p:nvSpPr>
        <p:spPr>
          <a:xfrm>
            <a:off x="838200" y="3969502"/>
            <a:ext cx="7772400" cy="1176284"/>
          </a:xfrm>
          <a:prstGeom prst="rect">
            <a:avLst/>
          </a:prstGeom>
          <a:noFill/>
        </p:spPr>
        <p:txBody>
          <a:bodyPr wrap="square" rtlCol="0">
            <a:spAutoFit/>
          </a:bodyPr>
          <a:lstStyle/>
          <a:p>
            <a:pPr algn="ctr">
              <a:lnSpc>
                <a:spcPct val="120000"/>
              </a:lnSpc>
            </a:pPr>
            <a:r>
              <a:rPr lang="en-US" sz="2000" dirty="0">
                <a:latin typeface="Palatino Linotype" panose="02040502050505030304" pitchFamily="18" charset="0"/>
              </a:rPr>
              <a:t>Tanveer </a:t>
            </a:r>
            <a:r>
              <a:rPr lang="en-US" sz="2000" dirty="0" err="1">
                <a:latin typeface="Palatino Linotype" panose="02040502050505030304" pitchFamily="18" charset="0"/>
              </a:rPr>
              <a:t>Syeda</a:t>
            </a:r>
            <a:r>
              <a:rPr lang="en-US" sz="2000" dirty="0">
                <a:latin typeface="Palatino Linotype" panose="02040502050505030304" pitchFamily="18" charset="0"/>
              </a:rPr>
              <a:t>-Mahmood</a:t>
            </a:r>
          </a:p>
          <a:p>
            <a:pPr algn="ctr">
              <a:lnSpc>
                <a:spcPct val="120000"/>
              </a:lnSpc>
            </a:pPr>
            <a:r>
              <a:rPr lang="en-US" sz="2000" dirty="0" err="1">
                <a:latin typeface="Palatino Linotype" panose="02040502050505030304" pitchFamily="18" charset="0"/>
              </a:rPr>
              <a:t>Akshay</a:t>
            </a:r>
            <a:r>
              <a:rPr lang="en-US" sz="2000" dirty="0">
                <a:latin typeface="Palatino Linotype" panose="02040502050505030304" pitchFamily="18" charset="0"/>
              </a:rPr>
              <a:t> Chaudhuri</a:t>
            </a:r>
          </a:p>
          <a:p>
            <a:pPr algn="ctr">
              <a:lnSpc>
                <a:spcPct val="120000"/>
              </a:lnSpc>
            </a:pPr>
            <a:r>
              <a:rPr lang="en-US" sz="2000" dirty="0">
                <a:latin typeface="Palatino Linotype" panose="02040502050505030304" pitchFamily="18" charset="0"/>
              </a:rPr>
              <a:t>Maya Varma</a:t>
            </a:r>
          </a:p>
        </p:txBody>
      </p:sp>
      <p:sp>
        <p:nvSpPr>
          <p:cNvPr id="2" name="Title 1">
            <a:extLst>
              <a:ext uri="{FF2B5EF4-FFF2-40B4-BE49-F238E27FC236}">
                <a16:creationId xmlns:a16="http://schemas.microsoft.com/office/drawing/2014/main" id="{22789004-C9F8-61ED-0023-60BC78B4B759}"/>
              </a:ext>
            </a:extLst>
          </p:cNvPr>
          <p:cNvSpPr txBox="1">
            <a:spLocks/>
          </p:cNvSpPr>
          <p:nvPr/>
        </p:nvSpPr>
        <p:spPr>
          <a:xfrm>
            <a:off x="17585" y="97631"/>
            <a:ext cx="9144000" cy="797719"/>
          </a:xfrm>
          <a:prstGeom prst="rect">
            <a:avLst/>
          </a:prstGeom>
          <a:noFill/>
        </p:spPr>
        <p:txBody>
          <a:bodyPr vert="horz" lIns="91440" tIns="45720" rIns="91440" bIns="45720" rtlCol="0" anchor="ctr">
            <a:noAutofit/>
          </a:bodyPr>
          <a:lstStyle>
            <a:lvl1pPr algn="l" defTabSz="914400" rtl="0" eaLnBrk="1" latinLnBrk="0" hangingPunct="1">
              <a:spcBef>
                <a:spcPct val="0"/>
              </a:spcBef>
              <a:buNone/>
              <a:defRPr sz="4000" kern="1200" spc="-100" baseline="0">
                <a:solidFill>
                  <a:srgbClr val="AE241A"/>
                </a:solidFill>
                <a:latin typeface="Palatino Linotype" pitchFamily="18" charset="0"/>
                <a:ea typeface="+mj-ea"/>
                <a:cs typeface="+mj-cs"/>
              </a:defRPr>
            </a:lvl1pPr>
          </a:lstStyle>
          <a:p>
            <a:pPr algn="ctr"/>
            <a:r>
              <a:rPr lang="en-US" b="1" dirty="0"/>
              <a:t>Vision-Language Models</a:t>
            </a:r>
          </a:p>
        </p:txBody>
      </p:sp>
      <p:sp>
        <p:nvSpPr>
          <p:cNvPr id="3" name="TextBox 2">
            <a:extLst>
              <a:ext uri="{FF2B5EF4-FFF2-40B4-BE49-F238E27FC236}">
                <a16:creationId xmlns:a16="http://schemas.microsoft.com/office/drawing/2014/main" id="{B719A5B0-1436-029B-5BBB-07A3914DDE1B}"/>
              </a:ext>
            </a:extLst>
          </p:cNvPr>
          <p:cNvSpPr txBox="1"/>
          <p:nvPr/>
        </p:nvSpPr>
        <p:spPr>
          <a:xfrm>
            <a:off x="17584" y="895350"/>
            <a:ext cx="9050215" cy="506677"/>
          </a:xfrm>
          <a:prstGeom prst="rect">
            <a:avLst/>
          </a:prstGeom>
          <a:noFill/>
        </p:spPr>
        <p:txBody>
          <a:bodyPr wrap="square" rtlCol="0">
            <a:spAutoFit/>
          </a:bodyPr>
          <a:lstStyle/>
          <a:p>
            <a:pPr algn="ctr">
              <a:lnSpc>
                <a:spcPct val="120000"/>
              </a:lnSpc>
            </a:pPr>
            <a:r>
              <a:rPr lang="en-US" sz="2400" b="1" dirty="0">
                <a:latin typeface="Palatino Linotype" panose="02040502050505030304" pitchFamily="18" charset="0"/>
              </a:rPr>
              <a:t>BIODS 271 / CS 277</a:t>
            </a:r>
          </a:p>
        </p:txBody>
      </p:sp>
    </p:spTree>
    <p:extLst>
      <p:ext uri="{BB962C8B-B14F-4D97-AF65-F5344CB8AC3E}">
        <p14:creationId xmlns:p14="http://schemas.microsoft.com/office/powerpoint/2010/main" val="9613260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F71C1-DDF3-E3A1-4935-C7612E4F7640}"/>
              </a:ext>
            </a:extLst>
          </p:cNvPr>
          <p:cNvSpPr>
            <a:spLocks noGrp="1"/>
          </p:cNvSpPr>
          <p:nvPr>
            <p:ph type="title"/>
          </p:nvPr>
        </p:nvSpPr>
        <p:spPr/>
        <p:txBody>
          <a:bodyPr/>
          <a:lstStyle/>
          <a:p>
            <a:r>
              <a:rPr lang="en-US" dirty="0"/>
              <a:t>Foundational models</a:t>
            </a:r>
          </a:p>
        </p:txBody>
      </p:sp>
      <p:sp>
        <p:nvSpPr>
          <p:cNvPr id="3" name="Content Placeholder 2">
            <a:extLst>
              <a:ext uri="{FF2B5EF4-FFF2-40B4-BE49-F238E27FC236}">
                <a16:creationId xmlns:a16="http://schemas.microsoft.com/office/drawing/2014/main" id="{9E07E65F-9A18-E9AD-E990-BEFB11E858CE}"/>
              </a:ext>
            </a:extLst>
          </p:cNvPr>
          <p:cNvSpPr>
            <a:spLocks noGrp="1"/>
          </p:cNvSpPr>
          <p:nvPr>
            <p:ph idx="1"/>
          </p:nvPr>
        </p:nvSpPr>
        <p:spPr/>
        <p:txBody>
          <a:bodyPr>
            <a:normAutofit fontScale="85000" lnSpcReduction="20000"/>
          </a:bodyPr>
          <a:lstStyle/>
          <a:p>
            <a:r>
              <a:rPr lang="en-US" sz="1800" i="1" dirty="0">
                <a:effectLst/>
                <a:latin typeface="URWPalladioL"/>
              </a:rPr>
              <a:t>Base models trained on large-scale data in a self-supervised or semi-supervised manner that can be adapted for several other downstream tasks”</a:t>
            </a:r>
            <a:r>
              <a:rPr lang="en-US" sz="1800" dirty="0">
                <a:effectLst/>
                <a:latin typeface="URWPalladioL"/>
              </a:rPr>
              <a:t>. </a:t>
            </a:r>
          </a:p>
          <a:p>
            <a:r>
              <a:rPr lang="en-US" sz="1800" dirty="0">
                <a:latin typeface="URWPalladioL"/>
              </a:rPr>
              <a:t>Paradigm shift:</a:t>
            </a:r>
          </a:p>
          <a:p>
            <a:pPr lvl="1"/>
            <a:r>
              <a:rPr lang="en-US" dirty="0">
                <a:latin typeface="URWPalladioL"/>
              </a:rPr>
              <a:t>Replace narrow task-specific models with:</a:t>
            </a:r>
          </a:p>
          <a:p>
            <a:pPr lvl="2"/>
            <a:r>
              <a:rPr lang="en-US" dirty="0">
                <a:latin typeface="URWPalladioL"/>
              </a:rPr>
              <a:t>Broader and generic base models</a:t>
            </a:r>
          </a:p>
          <a:p>
            <a:pPr lvl="2"/>
            <a:r>
              <a:rPr lang="en-US" dirty="0">
                <a:latin typeface="URWPalladioL"/>
              </a:rPr>
              <a:t>Train once and adapt for multiple applications</a:t>
            </a:r>
          </a:p>
          <a:p>
            <a:r>
              <a:rPr lang="en-US" sz="1800" i="1" dirty="0">
                <a:latin typeface="URWPalladioL"/>
              </a:rPr>
              <a:t>This is a good thing because:</a:t>
            </a:r>
          </a:p>
          <a:p>
            <a:pPr lvl="1"/>
            <a:r>
              <a:rPr lang="en-US" sz="1400" i="1" dirty="0">
                <a:latin typeface="URWPalladioL"/>
              </a:rPr>
              <a:t>Rapid model development</a:t>
            </a:r>
          </a:p>
          <a:p>
            <a:pPr lvl="1"/>
            <a:r>
              <a:rPr lang="en-US" sz="1400" i="1" dirty="0">
                <a:latin typeface="URWPalladioL"/>
              </a:rPr>
              <a:t>Better performance</a:t>
            </a:r>
          </a:p>
          <a:p>
            <a:pPr lvl="1"/>
            <a:r>
              <a:rPr lang="en-US" sz="1400" i="1" dirty="0">
                <a:latin typeface="URWPalladioL"/>
              </a:rPr>
              <a:t>Emergent intelligence from massive training data</a:t>
            </a:r>
          </a:p>
          <a:p>
            <a:pPr lvl="1"/>
            <a:endParaRPr lang="en-US" dirty="0"/>
          </a:p>
          <a:p>
            <a:endParaRPr lang="en-US" dirty="0"/>
          </a:p>
        </p:txBody>
      </p:sp>
    </p:spTree>
    <p:extLst>
      <p:ext uri="{BB962C8B-B14F-4D97-AF65-F5344CB8AC3E}">
        <p14:creationId xmlns:p14="http://schemas.microsoft.com/office/powerpoint/2010/main" val="8417123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8DD03-DE9A-4FAE-261E-0B5C5AA9355C}"/>
              </a:ext>
            </a:extLst>
          </p:cNvPr>
          <p:cNvSpPr>
            <a:spLocks noGrp="1"/>
          </p:cNvSpPr>
          <p:nvPr>
            <p:ph type="title"/>
          </p:nvPr>
        </p:nvSpPr>
        <p:spPr/>
        <p:txBody>
          <a:bodyPr/>
          <a:lstStyle/>
          <a:p>
            <a:r>
              <a:rPr lang="en-US" dirty="0"/>
              <a:t>Vision-language models</a:t>
            </a:r>
          </a:p>
        </p:txBody>
      </p:sp>
      <p:sp>
        <p:nvSpPr>
          <p:cNvPr id="3" name="Content Placeholder 2">
            <a:extLst>
              <a:ext uri="{FF2B5EF4-FFF2-40B4-BE49-F238E27FC236}">
                <a16:creationId xmlns:a16="http://schemas.microsoft.com/office/drawing/2014/main" id="{8A8EFCE3-7779-71ED-1396-16896BA0916C}"/>
              </a:ext>
            </a:extLst>
          </p:cNvPr>
          <p:cNvSpPr>
            <a:spLocks noGrp="1"/>
          </p:cNvSpPr>
          <p:nvPr>
            <p:ph idx="1"/>
          </p:nvPr>
        </p:nvSpPr>
        <p:spPr/>
        <p:txBody>
          <a:bodyPr>
            <a:normAutofit fontScale="77500" lnSpcReduction="20000"/>
          </a:bodyPr>
          <a:lstStyle/>
          <a:p>
            <a:r>
              <a:rPr lang="en-US" dirty="0"/>
              <a:t>Foundational for tasks:</a:t>
            </a:r>
          </a:p>
          <a:p>
            <a:pPr lvl="1"/>
            <a:r>
              <a:rPr lang="en-US" dirty="0"/>
              <a:t>Zero-shot classification</a:t>
            </a:r>
          </a:p>
          <a:p>
            <a:pPr lvl="1"/>
            <a:r>
              <a:rPr lang="en-US" dirty="0"/>
              <a:t>Detection </a:t>
            </a:r>
          </a:p>
          <a:p>
            <a:pPr lvl="1"/>
            <a:r>
              <a:rPr lang="en-US" dirty="0"/>
              <a:t>Zero shot Segmentation </a:t>
            </a:r>
          </a:p>
          <a:p>
            <a:pPr lvl="1"/>
            <a:r>
              <a:rPr lang="en-US" dirty="0"/>
              <a:t>Captioning </a:t>
            </a:r>
          </a:p>
          <a:p>
            <a:pPr lvl="1"/>
            <a:r>
              <a:rPr lang="en-US" dirty="0"/>
              <a:t>Language generation </a:t>
            </a:r>
          </a:p>
          <a:p>
            <a:pPr lvl="1"/>
            <a:r>
              <a:rPr lang="en-US" dirty="0"/>
              <a:t>Masked prediction (visual or language) </a:t>
            </a:r>
          </a:p>
          <a:p>
            <a:pPr lvl="1"/>
            <a:r>
              <a:rPr lang="en-US" dirty="0"/>
              <a:t>Contextual reasoning </a:t>
            </a:r>
          </a:p>
          <a:p>
            <a:pPr lvl="1"/>
            <a:r>
              <a:rPr lang="en-US" dirty="0"/>
              <a:t>Question answering </a:t>
            </a:r>
          </a:p>
        </p:txBody>
      </p:sp>
    </p:spTree>
    <p:extLst>
      <p:ext uri="{BB962C8B-B14F-4D97-AF65-F5344CB8AC3E}">
        <p14:creationId xmlns:p14="http://schemas.microsoft.com/office/powerpoint/2010/main" val="39477335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A48F8-DCD7-24AA-DE21-732C509EE50F}"/>
              </a:ext>
            </a:extLst>
          </p:cNvPr>
          <p:cNvSpPr>
            <a:spLocks noGrp="1"/>
          </p:cNvSpPr>
          <p:nvPr>
            <p:ph type="title"/>
          </p:nvPr>
        </p:nvSpPr>
        <p:spPr/>
        <p:txBody>
          <a:bodyPr>
            <a:noAutofit/>
          </a:bodyPr>
          <a:lstStyle/>
          <a:p>
            <a:r>
              <a:rPr lang="en-US" sz="3200" dirty="0"/>
              <a:t>Vision-language models (VLM) - Evolution</a:t>
            </a:r>
          </a:p>
        </p:txBody>
      </p:sp>
      <p:sp>
        <p:nvSpPr>
          <p:cNvPr id="3" name="Content Placeholder 2">
            <a:extLst>
              <a:ext uri="{FF2B5EF4-FFF2-40B4-BE49-F238E27FC236}">
                <a16:creationId xmlns:a16="http://schemas.microsoft.com/office/drawing/2014/main" id="{D3BCE195-7FE7-F7ED-6600-4369986A2FA7}"/>
              </a:ext>
            </a:extLst>
          </p:cNvPr>
          <p:cNvSpPr>
            <a:spLocks noGrp="1"/>
          </p:cNvSpPr>
          <p:nvPr>
            <p:ph idx="1"/>
          </p:nvPr>
        </p:nvSpPr>
        <p:spPr/>
        <p:txBody>
          <a:bodyPr>
            <a:normAutofit fontScale="40000" lnSpcReduction="20000"/>
          </a:bodyPr>
          <a:lstStyle/>
          <a:p>
            <a:r>
              <a:rPr lang="en-US" dirty="0"/>
              <a:t>Zero-shot learning</a:t>
            </a:r>
          </a:p>
          <a:p>
            <a:pPr lvl="1"/>
            <a:r>
              <a:rPr lang="en-US" dirty="0"/>
              <a:t>Had the label vocabulary defined, images of all labels not provided</a:t>
            </a:r>
          </a:p>
          <a:p>
            <a:pPr lvl="1"/>
            <a:r>
              <a:rPr lang="en-US" dirty="0"/>
              <a:t>The classifier learns the association between labels and can carry over the analogy to new ones</a:t>
            </a:r>
          </a:p>
          <a:p>
            <a:r>
              <a:rPr lang="en-US" dirty="0"/>
              <a:t>Image Captioning</a:t>
            </a:r>
          </a:p>
          <a:p>
            <a:pPr lvl="1"/>
            <a:r>
              <a:rPr lang="en-US" dirty="0"/>
              <a:t>Vision encoder for objects</a:t>
            </a:r>
          </a:p>
          <a:p>
            <a:pPr lvl="1"/>
            <a:r>
              <a:rPr lang="en-US" dirty="0"/>
              <a:t>Text decoder for generation of text</a:t>
            </a:r>
          </a:p>
          <a:p>
            <a:r>
              <a:rPr lang="en-US" dirty="0"/>
              <a:t>Visual QA</a:t>
            </a:r>
          </a:p>
          <a:p>
            <a:pPr lvl="1"/>
            <a:r>
              <a:rPr lang="en-US" dirty="0"/>
              <a:t>Vision encoder for objects</a:t>
            </a:r>
          </a:p>
          <a:p>
            <a:pPr lvl="1"/>
            <a:r>
              <a:rPr lang="en-US" dirty="0"/>
              <a:t>Text decoder for generation of text</a:t>
            </a:r>
          </a:p>
          <a:p>
            <a:r>
              <a:rPr lang="en-US" dirty="0"/>
              <a:t>VLM</a:t>
            </a:r>
          </a:p>
          <a:p>
            <a:pPr lvl="1">
              <a:buFont typeface="+mj-lt"/>
              <a:buAutoNum type="arabicPeriod"/>
            </a:pPr>
            <a:r>
              <a:rPr lang="en-US" dirty="0"/>
              <a:t>Translating images into embedding features that can be jointly trained with token embeddings.</a:t>
            </a:r>
          </a:p>
          <a:p>
            <a:pPr lvl="1">
              <a:buFont typeface="+mj-lt"/>
              <a:buAutoNum type="arabicPeriod"/>
            </a:pPr>
            <a:r>
              <a:rPr lang="en-US" dirty="0"/>
              <a:t>Learning good image embeddings that can work as a prefix for a frozen, pre-trained language model.</a:t>
            </a:r>
          </a:p>
          <a:p>
            <a:pPr lvl="1">
              <a:buFont typeface="+mj-lt"/>
              <a:buAutoNum type="arabicPeriod"/>
            </a:pPr>
            <a:r>
              <a:rPr lang="en-US" dirty="0"/>
              <a:t>Using a specially designed cross-attention mechanism to fuse visual information into layers of the language model.</a:t>
            </a:r>
          </a:p>
          <a:p>
            <a:pPr lvl="1">
              <a:buFont typeface="+mj-lt"/>
              <a:buAutoNum type="arabicPeriod"/>
            </a:pPr>
            <a:r>
              <a:rPr lang="en-US" dirty="0"/>
              <a:t>Combine vision and language models without any training.</a:t>
            </a:r>
          </a:p>
          <a:p>
            <a:pPr lvl="1"/>
            <a:endParaRPr lang="en-US" dirty="0"/>
          </a:p>
        </p:txBody>
      </p:sp>
    </p:spTree>
    <p:extLst>
      <p:ext uri="{BB962C8B-B14F-4D97-AF65-F5344CB8AC3E}">
        <p14:creationId xmlns:p14="http://schemas.microsoft.com/office/powerpoint/2010/main" val="3140387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22B81-6B19-E36E-CEB6-A1AF3C10C160}"/>
              </a:ext>
            </a:extLst>
          </p:cNvPr>
          <p:cNvSpPr>
            <a:spLocks noGrp="1"/>
          </p:cNvSpPr>
          <p:nvPr>
            <p:ph type="title"/>
          </p:nvPr>
        </p:nvSpPr>
        <p:spPr>
          <a:xfrm>
            <a:off x="457200" y="285750"/>
            <a:ext cx="8534400" cy="762000"/>
          </a:xfrm>
        </p:spPr>
        <p:txBody>
          <a:bodyPr>
            <a:noAutofit/>
          </a:bodyPr>
          <a:lstStyle/>
          <a:p>
            <a:r>
              <a:rPr lang="en-US" sz="3200" dirty="0"/>
              <a:t>Zero shot learning – early attempts to generalize</a:t>
            </a:r>
          </a:p>
        </p:txBody>
      </p:sp>
      <p:sp>
        <p:nvSpPr>
          <p:cNvPr id="3" name="Slide Number Placeholder 2">
            <a:extLst>
              <a:ext uri="{FF2B5EF4-FFF2-40B4-BE49-F238E27FC236}">
                <a16:creationId xmlns:a16="http://schemas.microsoft.com/office/drawing/2014/main" id="{C29159DC-577A-6C62-AA69-1C91C169D0BD}"/>
              </a:ext>
            </a:extLst>
          </p:cNvPr>
          <p:cNvSpPr>
            <a:spLocks noGrp="1"/>
          </p:cNvSpPr>
          <p:nvPr>
            <p:ph type="sldNum" sz="quarter" idx="12"/>
          </p:nvPr>
        </p:nvSpPr>
        <p:spPr/>
        <p:txBody>
          <a:bodyPr/>
          <a:lstStyle/>
          <a:p>
            <a:fld id="{1D19F164-13C8-4055-860F-DBBC07774AD2}" type="slidenum">
              <a:rPr lang="en-US" smtClean="0"/>
              <a:t>5</a:t>
            </a:fld>
            <a:endParaRPr lang="en-US" dirty="0"/>
          </a:p>
        </p:txBody>
      </p:sp>
      <p:pic>
        <p:nvPicPr>
          <p:cNvPr id="7" name="Picture 6" descr="A diagram of a horse&#10;&#10;Description automatically generated">
            <a:extLst>
              <a:ext uri="{FF2B5EF4-FFF2-40B4-BE49-F238E27FC236}">
                <a16:creationId xmlns:a16="http://schemas.microsoft.com/office/drawing/2014/main" id="{3BC6CC98-DBC7-F049-AD1F-01869B455053}"/>
              </a:ext>
            </a:extLst>
          </p:cNvPr>
          <p:cNvPicPr>
            <a:picLocks noChangeAspect="1"/>
          </p:cNvPicPr>
          <p:nvPr/>
        </p:nvPicPr>
        <p:blipFill rotWithShape="1">
          <a:blip r:embed="rId3">
            <a:extLst>
              <a:ext uri="{28A0092B-C50C-407E-A947-70E740481C1C}">
                <a14:useLocalDpi xmlns:a14="http://schemas.microsoft.com/office/drawing/2010/main" val="0"/>
              </a:ext>
            </a:extLst>
          </a:blip>
          <a:srcRect l="6097" t="18128" r="9474" b="6800"/>
          <a:stretch/>
        </p:blipFill>
        <p:spPr>
          <a:xfrm>
            <a:off x="76200" y="1123950"/>
            <a:ext cx="5715000" cy="3575304"/>
          </a:xfrm>
          <a:prstGeom prst="rect">
            <a:avLst/>
          </a:prstGeom>
        </p:spPr>
      </p:pic>
      <p:pic>
        <p:nvPicPr>
          <p:cNvPr id="9" name="Picture 8" descr="A colorful butterfly with words&#10;&#10;Description automatically generated">
            <a:extLst>
              <a:ext uri="{FF2B5EF4-FFF2-40B4-BE49-F238E27FC236}">
                <a16:creationId xmlns:a16="http://schemas.microsoft.com/office/drawing/2014/main" id="{CD97D594-FC17-AEF0-360B-A2665238132E}"/>
              </a:ext>
            </a:extLst>
          </p:cNvPr>
          <p:cNvPicPr>
            <a:picLocks noChangeAspect="1"/>
          </p:cNvPicPr>
          <p:nvPr/>
        </p:nvPicPr>
        <p:blipFill rotWithShape="1">
          <a:blip r:embed="rId4">
            <a:extLst>
              <a:ext uri="{28A0092B-C50C-407E-A947-70E740481C1C}">
                <a14:useLocalDpi xmlns:a14="http://schemas.microsoft.com/office/drawing/2010/main" val="0"/>
              </a:ext>
            </a:extLst>
          </a:blip>
          <a:srcRect l="12520" t="26296" r="11479" b="4170"/>
          <a:stretch/>
        </p:blipFill>
        <p:spPr>
          <a:xfrm>
            <a:off x="5499406" y="2836138"/>
            <a:ext cx="3550001" cy="2282479"/>
          </a:xfrm>
          <a:prstGeom prst="rect">
            <a:avLst/>
          </a:prstGeom>
        </p:spPr>
      </p:pic>
      <p:sp>
        <p:nvSpPr>
          <p:cNvPr id="10" name="Oval 9">
            <a:extLst>
              <a:ext uri="{FF2B5EF4-FFF2-40B4-BE49-F238E27FC236}">
                <a16:creationId xmlns:a16="http://schemas.microsoft.com/office/drawing/2014/main" id="{7816F547-1BD4-B530-F553-C77F8BE90F27}"/>
              </a:ext>
            </a:extLst>
          </p:cNvPr>
          <p:cNvSpPr/>
          <p:nvPr/>
        </p:nvSpPr>
        <p:spPr>
          <a:xfrm>
            <a:off x="8458200" y="3028950"/>
            <a:ext cx="457200" cy="381000"/>
          </a:xfrm>
          <a:prstGeom prst="ellipse">
            <a:avLst/>
          </a:prstGeom>
          <a:noFill/>
          <a:ln w="26424"/>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37E6BE27-5DF8-4E2F-E1F3-7D7921D293F6}"/>
              </a:ext>
            </a:extLst>
          </p:cNvPr>
          <p:cNvSpPr/>
          <p:nvPr/>
        </p:nvSpPr>
        <p:spPr>
          <a:xfrm>
            <a:off x="6896100" y="3409950"/>
            <a:ext cx="457200" cy="381000"/>
          </a:xfrm>
          <a:prstGeom prst="ellipse">
            <a:avLst/>
          </a:prstGeom>
          <a:noFill/>
          <a:ln w="26424"/>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hlinkClick r:id="rId5"/>
            <a:extLst>
              <a:ext uri="{FF2B5EF4-FFF2-40B4-BE49-F238E27FC236}">
                <a16:creationId xmlns:a16="http://schemas.microsoft.com/office/drawing/2014/main" id="{85B2E83A-F696-4244-6D0F-3973856A420C}"/>
              </a:ext>
            </a:extLst>
          </p:cNvPr>
          <p:cNvSpPr txBox="1"/>
          <p:nvPr/>
        </p:nvSpPr>
        <p:spPr>
          <a:xfrm>
            <a:off x="21336" y="4841618"/>
            <a:ext cx="6629400" cy="276999"/>
          </a:xfrm>
          <a:prstGeom prst="rect">
            <a:avLst/>
          </a:prstGeom>
          <a:noFill/>
        </p:spPr>
        <p:txBody>
          <a:bodyPr wrap="square">
            <a:spAutoFit/>
          </a:bodyPr>
          <a:lstStyle/>
          <a:p>
            <a:r>
              <a:rPr lang="en-US" sz="1200" i="1" dirty="0"/>
              <a:t>R. </a:t>
            </a:r>
            <a:r>
              <a:rPr lang="en-US" sz="1200" i="1" dirty="0" err="1"/>
              <a:t>Socher</a:t>
            </a:r>
            <a:r>
              <a:rPr lang="en-US" sz="1200" i="1" dirty="0"/>
              <a:t> et al., “Zero-shot learning through cross-modal transfer,” in Proc. </a:t>
            </a:r>
            <a:r>
              <a:rPr lang="en-US" sz="1200" i="1" dirty="0" err="1"/>
              <a:t>NeurIPS</a:t>
            </a:r>
            <a:r>
              <a:rPr lang="en-US" sz="1200" i="1" dirty="0"/>
              <a:t> 2013</a:t>
            </a:r>
            <a:endParaRPr lang="en-US" sz="1200" dirty="0"/>
          </a:p>
        </p:txBody>
      </p:sp>
      <p:sp>
        <p:nvSpPr>
          <p:cNvPr id="16" name="TextBox 15">
            <a:extLst>
              <a:ext uri="{FF2B5EF4-FFF2-40B4-BE49-F238E27FC236}">
                <a16:creationId xmlns:a16="http://schemas.microsoft.com/office/drawing/2014/main" id="{7C0D9F29-82AE-738A-612C-58EA492E1FB3}"/>
              </a:ext>
            </a:extLst>
          </p:cNvPr>
          <p:cNvSpPr txBox="1"/>
          <p:nvPr/>
        </p:nvSpPr>
        <p:spPr>
          <a:xfrm>
            <a:off x="5365399" y="1200150"/>
            <a:ext cx="3550001" cy="954107"/>
          </a:xfrm>
          <a:prstGeom prst="rect">
            <a:avLst/>
          </a:prstGeom>
          <a:noFill/>
        </p:spPr>
        <p:txBody>
          <a:bodyPr wrap="square" rtlCol="0">
            <a:spAutoFit/>
          </a:bodyPr>
          <a:lstStyle/>
          <a:p>
            <a:pPr marL="285750" indent="-285750">
              <a:buFont typeface="Arial" panose="020B0604020202020204" pitchFamily="34" charset="0"/>
              <a:buChar char="•"/>
            </a:pPr>
            <a:r>
              <a:rPr lang="en-US" sz="1400" dirty="0">
                <a:latin typeface="Palatino Linotype"/>
                <a:cs typeface="Palatino Linotype"/>
              </a:rPr>
              <a:t>All class labels known ahead of time</a:t>
            </a:r>
          </a:p>
          <a:p>
            <a:pPr marL="285750" indent="-285750">
              <a:buFont typeface="Arial" panose="020B0604020202020204" pitchFamily="34" charset="0"/>
              <a:buChar char="•"/>
            </a:pPr>
            <a:r>
              <a:rPr lang="en-US" sz="1400" dirty="0">
                <a:latin typeface="Palatino Linotype"/>
                <a:cs typeface="Palatino Linotype"/>
              </a:rPr>
              <a:t>A simple case of caption as isolated words or class names</a:t>
            </a:r>
          </a:p>
          <a:p>
            <a:pPr marL="285750" indent="-285750">
              <a:buFont typeface="Arial" panose="020B0604020202020204" pitchFamily="34" charset="0"/>
              <a:buChar char="•"/>
            </a:pPr>
            <a:r>
              <a:rPr lang="en-US" sz="1400" dirty="0">
                <a:latin typeface="Palatino Linotype"/>
                <a:cs typeface="Palatino Linotype"/>
              </a:rPr>
              <a:t>Whole image label prediction</a:t>
            </a:r>
          </a:p>
        </p:txBody>
      </p:sp>
    </p:spTree>
    <p:extLst>
      <p:ext uri="{BB962C8B-B14F-4D97-AF65-F5344CB8AC3E}">
        <p14:creationId xmlns:p14="http://schemas.microsoft.com/office/powerpoint/2010/main" val="18667972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FA909-AD80-6199-A609-1A35D7604513}"/>
              </a:ext>
            </a:extLst>
          </p:cNvPr>
          <p:cNvSpPr>
            <a:spLocks noGrp="1"/>
          </p:cNvSpPr>
          <p:nvPr>
            <p:ph type="title"/>
          </p:nvPr>
        </p:nvSpPr>
        <p:spPr>
          <a:xfrm>
            <a:off x="76200" y="151638"/>
            <a:ext cx="8610600" cy="762000"/>
          </a:xfrm>
        </p:spPr>
        <p:txBody>
          <a:bodyPr>
            <a:normAutofit/>
          </a:bodyPr>
          <a:lstStyle/>
          <a:p>
            <a:r>
              <a:rPr lang="en-US" sz="3200" dirty="0"/>
              <a:t>Visual captioning – From image to language</a:t>
            </a:r>
          </a:p>
        </p:txBody>
      </p:sp>
      <p:sp>
        <p:nvSpPr>
          <p:cNvPr id="3" name="Slide Number Placeholder 2">
            <a:extLst>
              <a:ext uri="{FF2B5EF4-FFF2-40B4-BE49-F238E27FC236}">
                <a16:creationId xmlns:a16="http://schemas.microsoft.com/office/drawing/2014/main" id="{8EB07F50-A634-5741-31F0-7485314402E0}"/>
              </a:ext>
            </a:extLst>
          </p:cNvPr>
          <p:cNvSpPr>
            <a:spLocks noGrp="1"/>
          </p:cNvSpPr>
          <p:nvPr>
            <p:ph type="sldNum" sz="quarter" idx="12"/>
          </p:nvPr>
        </p:nvSpPr>
        <p:spPr/>
        <p:txBody>
          <a:bodyPr/>
          <a:lstStyle/>
          <a:p>
            <a:fld id="{1D19F164-13C8-4055-860F-DBBC07774AD2}" type="slidenum">
              <a:rPr lang="en-US" smtClean="0"/>
              <a:t>6</a:t>
            </a:fld>
            <a:endParaRPr lang="en-US" dirty="0"/>
          </a:p>
        </p:txBody>
      </p:sp>
      <p:pic>
        <p:nvPicPr>
          <p:cNvPr id="7" name="Picture 6" descr="A collage of several images of a person wearing a helmet&#10;&#10;Description automatically generated">
            <a:extLst>
              <a:ext uri="{FF2B5EF4-FFF2-40B4-BE49-F238E27FC236}">
                <a16:creationId xmlns:a16="http://schemas.microsoft.com/office/drawing/2014/main" id="{56E0D1AE-DF15-71B4-E9FC-BBD8E0BDC672}"/>
              </a:ext>
            </a:extLst>
          </p:cNvPr>
          <p:cNvPicPr>
            <a:picLocks noChangeAspect="1"/>
          </p:cNvPicPr>
          <p:nvPr/>
        </p:nvPicPr>
        <p:blipFill rotWithShape="1">
          <a:blip r:embed="rId2">
            <a:extLst>
              <a:ext uri="{28A0092B-C50C-407E-A947-70E740481C1C}">
                <a14:useLocalDpi xmlns:a14="http://schemas.microsoft.com/office/drawing/2010/main" val="0"/>
              </a:ext>
            </a:extLst>
          </a:blip>
          <a:srcRect l="4902" t="12305" r="34313" b="5058"/>
          <a:stretch/>
        </p:blipFill>
        <p:spPr>
          <a:xfrm>
            <a:off x="67056" y="1047965"/>
            <a:ext cx="4724400" cy="2821471"/>
          </a:xfrm>
          <a:prstGeom prst="rect">
            <a:avLst/>
          </a:prstGeom>
        </p:spPr>
      </p:pic>
      <p:sp>
        <p:nvSpPr>
          <p:cNvPr id="9" name="TextBox 8">
            <a:extLst>
              <a:ext uri="{FF2B5EF4-FFF2-40B4-BE49-F238E27FC236}">
                <a16:creationId xmlns:a16="http://schemas.microsoft.com/office/drawing/2014/main" id="{869992B5-A798-5ABF-41A9-22C580F55886}"/>
              </a:ext>
            </a:extLst>
          </p:cNvPr>
          <p:cNvSpPr txBox="1"/>
          <p:nvPr/>
        </p:nvSpPr>
        <p:spPr>
          <a:xfrm>
            <a:off x="0" y="4774168"/>
            <a:ext cx="9144000" cy="307777"/>
          </a:xfrm>
          <a:prstGeom prst="rect">
            <a:avLst/>
          </a:prstGeom>
          <a:noFill/>
        </p:spPr>
        <p:txBody>
          <a:bodyPr wrap="square">
            <a:spAutoFit/>
          </a:bodyPr>
          <a:lstStyle/>
          <a:p>
            <a:r>
              <a:rPr lang="en-US" sz="1400" dirty="0">
                <a:hlinkClick r:id="rId3"/>
              </a:rPr>
              <a:t>https://towardsdatascience.com/image-captioning-in-deep-learning-9cd23fb4d8d2</a:t>
            </a:r>
            <a:r>
              <a:rPr lang="en-US" sz="1400" dirty="0"/>
              <a:t> </a:t>
            </a:r>
          </a:p>
        </p:txBody>
      </p:sp>
      <p:sp>
        <p:nvSpPr>
          <p:cNvPr id="10" name="TextBox 9">
            <a:extLst>
              <a:ext uri="{FF2B5EF4-FFF2-40B4-BE49-F238E27FC236}">
                <a16:creationId xmlns:a16="http://schemas.microsoft.com/office/drawing/2014/main" id="{DB4109F7-BD06-AD2D-14E5-010F8FC23078}"/>
              </a:ext>
            </a:extLst>
          </p:cNvPr>
          <p:cNvSpPr txBox="1"/>
          <p:nvPr/>
        </p:nvSpPr>
        <p:spPr>
          <a:xfrm>
            <a:off x="5029200" y="3199942"/>
            <a:ext cx="4047744" cy="1769715"/>
          </a:xfrm>
          <a:prstGeom prst="rect">
            <a:avLst/>
          </a:prstGeom>
          <a:noFill/>
        </p:spPr>
        <p:txBody>
          <a:bodyPr wrap="square" rtlCol="0">
            <a:spAutoFit/>
          </a:bodyPr>
          <a:lstStyle/>
          <a:p>
            <a:pPr marL="171450" indent="-171450">
              <a:buFont typeface="Arial" panose="020B0604020202020204" pitchFamily="34" charset="0"/>
              <a:buChar char="•"/>
            </a:pPr>
            <a:r>
              <a:rPr lang="en-US" sz="1400" dirty="0">
                <a:latin typeface="Palatino Linotype"/>
                <a:cs typeface="Palatino Linotype"/>
              </a:rPr>
              <a:t>Trained on pairs of image and text</a:t>
            </a:r>
          </a:p>
          <a:p>
            <a:pPr marL="171450" indent="-171450">
              <a:buFont typeface="Arial" panose="020B0604020202020204" pitchFamily="34" charset="0"/>
              <a:buChar char="•"/>
            </a:pPr>
            <a:r>
              <a:rPr lang="en-US" sz="1400" dirty="0">
                <a:latin typeface="Palatino Linotype"/>
                <a:cs typeface="Palatino Linotype"/>
              </a:rPr>
              <a:t>Associates  objects, scenes, color with text</a:t>
            </a:r>
          </a:p>
          <a:p>
            <a:pPr marL="171450" indent="-171450">
              <a:buFont typeface="Arial" panose="020B0604020202020204" pitchFamily="34" charset="0"/>
              <a:buChar char="•"/>
            </a:pPr>
            <a:r>
              <a:rPr lang="en-US" sz="1400" dirty="0">
                <a:latin typeface="Palatino Linotype"/>
                <a:cs typeface="Palatino Linotype"/>
              </a:rPr>
              <a:t>Caption is a longer phrase</a:t>
            </a:r>
          </a:p>
          <a:p>
            <a:pPr marL="171450" indent="-171450">
              <a:buFont typeface="Arial" panose="020B0604020202020204" pitchFamily="34" charset="0"/>
              <a:buChar char="•"/>
            </a:pPr>
            <a:r>
              <a:rPr lang="en-US" sz="1400" dirty="0">
                <a:latin typeface="Palatino Linotype"/>
                <a:cs typeface="Palatino Linotype"/>
              </a:rPr>
              <a:t>All vocabulary generated from captions</a:t>
            </a:r>
          </a:p>
          <a:p>
            <a:pPr marL="171450" indent="-171450">
              <a:buFont typeface="Arial" panose="020B0604020202020204" pitchFamily="34" charset="0"/>
              <a:buChar char="•"/>
            </a:pPr>
            <a:r>
              <a:rPr lang="en-US" sz="1400" dirty="0">
                <a:latin typeface="Palatino Linotype"/>
                <a:cs typeface="Palatino Linotype"/>
              </a:rPr>
              <a:t>Whole image caption prediction</a:t>
            </a:r>
          </a:p>
          <a:p>
            <a:pPr marL="171450" indent="-171450">
              <a:buFont typeface="Arial" panose="020B0604020202020204" pitchFamily="34" charset="0"/>
              <a:buChar char="•"/>
            </a:pPr>
            <a:r>
              <a:rPr lang="en-US" sz="1400" dirty="0">
                <a:latin typeface="Palatino Linotype"/>
              </a:rPr>
              <a:t>Visual Encoder + Language Decoder.</a:t>
            </a:r>
          </a:p>
          <a:p>
            <a:pPr marL="171450" indent="-171450">
              <a:buFont typeface="Arial" panose="020B0604020202020204" pitchFamily="34" charset="0"/>
              <a:buChar char="•"/>
            </a:pPr>
            <a:r>
              <a:rPr lang="en-US" sz="1400" dirty="0">
                <a:latin typeface="Palatino Linotype"/>
              </a:rPr>
              <a:t>Inference time: Only an image</a:t>
            </a:r>
          </a:p>
          <a:p>
            <a:endParaRPr lang="en-US" sz="1100" dirty="0">
              <a:latin typeface="Palatino Linotype"/>
              <a:cs typeface="Palatino Linotype"/>
            </a:endParaRPr>
          </a:p>
        </p:txBody>
      </p:sp>
      <p:pic>
        <p:nvPicPr>
          <p:cNvPr id="12" name="Picture 11" descr="A diagram of a person wearing a straw hat&#10;&#10;Description automatically generated">
            <a:extLst>
              <a:ext uri="{FF2B5EF4-FFF2-40B4-BE49-F238E27FC236}">
                <a16:creationId xmlns:a16="http://schemas.microsoft.com/office/drawing/2014/main" id="{D32555E7-9F56-F0A6-39A6-C0E1F6DCBF40}"/>
              </a:ext>
            </a:extLst>
          </p:cNvPr>
          <p:cNvPicPr>
            <a:picLocks noChangeAspect="1"/>
          </p:cNvPicPr>
          <p:nvPr/>
        </p:nvPicPr>
        <p:blipFill rotWithShape="1">
          <a:blip r:embed="rId4">
            <a:extLst>
              <a:ext uri="{28A0092B-C50C-407E-A947-70E740481C1C}">
                <a14:useLocalDpi xmlns:a14="http://schemas.microsoft.com/office/drawing/2010/main" val="0"/>
              </a:ext>
            </a:extLst>
          </a:blip>
          <a:srcRect l="5907" t="3239" r="6839" b="7642"/>
          <a:stretch/>
        </p:blipFill>
        <p:spPr>
          <a:xfrm>
            <a:off x="5029200" y="876447"/>
            <a:ext cx="3343839" cy="2057400"/>
          </a:xfrm>
          <a:prstGeom prst="rect">
            <a:avLst/>
          </a:prstGeom>
        </p:spPr>
      </p:pic>
      <p:sp>
        <p:nvSpPr>
          <p:cNvPr id="18" name="TextBox 17">
            <a:extLst>
              <a:ext uri="{FF2B5EF4-FFF2-40B4-BE49-F238E27FC236}">
                <a16:creationId xmlns:a16="http://schemas.microsoft.com/office/drawing/2014/main" id="{98AC9BB3-9523-A083-21AD-6D5AF08C52A7}"/>
              </a:ext>
            </a:extLst>
          </p:cNvPr>
          <p:cNvSpPr txBox="1"/>
          <p:nvPr/>
        </p:nvSpPr>
        <p:spPr>
          <a:xfrm>
            <a:off x="57912" y="4105381"/>
            <a:ext cx="4613148" cy="430887"/>
          </a:xfrm>
          <a:prstGeom prst="rect">
            <a:avLst/>
          </a:prstGeom>
          <a:noFill/>
        </p:spPr>
        <p:txBody>
          <a:bodyPr wrap="square">
            <a:spAutoFit/>
          </a:bodyPr>
          <a:lstStyle/>
          <a:p>
            <a:r>
              <a:rPr lang="en-US" sz="1100" dirty="0">
                <a:hlinkClick r:id="rId5"/>
              </a:rPr>
              <a:t>K. Xu et al., Show, Attend and Tell: Neural Image Caption Generation with Visual Attention, CVPR 2015 </a:t>
            </a:r>
            <a:endParaRPr lang="en-US" sz="1100" dirty="0"/>
          </a:p>
        </p:txBody>
      </p:sp>
    </p:spTree>
    <p:extLst>
      <p:ext uri="{BB962C8B-B14F-4D97-AF65-F5344CB8AC3E}">
        <p14:creationId xmlns:p14="http://schemas.microsoft.com/office/powerpoint/2010/main" val="33359851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104D6-0513-CFBB-6634-2EBEF1EF2FA7}"/>
              </a:ext>
            </a:extLst>
          </p:cNvPr>
          <p:cNvSpPr>
            <a:spLocks noGrp="1"/>
          </p:cNvSpPr>
          <p:nvPr>
            <p:ph type="title"/>
          </p:nvPr>
        </p:nvSpPr>
        <p:spPr/>
        <p:txBody>
          <a:bodyPr>
            <a:normAutofit/>
          </a:bodyPr>
          <a:lstStyle/>
          <a:p>
            <a:r>
              <a:rPr lang="en-US" dirty="0"/>
              <a:t>Visual QA  </a:t>
            </a:r>
          </a:p>
        </p:txBody>
      </p:sp>
      <p:sp>
        <p:nvSpPr>
          <p:cNvPr id="3" name="Slide Number Placeholder 2">
            <a:extLst>
              <a:ext uri="{FF2B5EF4-FFF2-40B4-BE49-F238E27FC236}">
                <a16:creationId xmlns:a16="http://schemas.microsoft.com/office/drawing/2014/main" id="{3E1FFC8A-B316-D88E-DD52-C929B7DF9552}"/>
              </a:ext>
            </a:extLst>
          </p:cNvPr>
          <p:cNvSpPr>
            <a:spLocks noGrp="1"/>
          </p:cNvSpPr>
          <p:nvPr>
            <p:ph type="sldNum" sz="quarter" idx="12"/>
          </p:nvPr>
        </p:nvSpPr>
        <p:spPr/>
        <p:txBody>
          <a:bodyPr/>
          <a:lstStyle/>
          <a:p>
            <a:fld id="{1D19F164-13C8-4055-860F-DBBC07774AD2}" type="slidenum">
              <a:rPr lang="en-US" smtClean="0"/>
              <a:t>7</a:t>
            </a:fld>
            <a:endParaRPr lang="en-US" dirty="0"/>
          </a:p>
        </p:txBody>
      </p:sp>
      <p:sp>
        <p:nvSpPr>
          <p:cNvPr id="5" name="TextBox 4">
            <a:hlinkClick r:id="rId3"/>
            <a:extLst>
              <a:ext uri="{FF2B5EF4-FFF2-40B4-BE49-F238E27FC236}">
                <a16:creationId xmlns:a16="http://schemas.microsoft.com/office/drawing/2014/main" id="{1A30048A-F977-80AF-A9D4-11B2ED0491EC}"/>
              </a:ext>
            </a:extLst>
          </p:cNvPr>
          <p:cNvSpPr txBox="1"/>
          <p:nvPr/>
        </p:nvSpPr>
        <p:spPr>
          <a:xfrm>
            <a:off x="381000" y="4476750"/>
            <a:ext cx="7924800" cy="276999"/>
          </a:xfrm>
          <a:prstGeom prst="rect">
            <a:avLst/>
          </a:prstGeom>
          <a:noFill/>
        </p:spPr>
        <p:txBody>
          <a:bodyPr wrap="square">
            <a:spAutoFit/>
          </a:bodyPr>
          <a:lstStyle/>
          <a:p>
            <a:r>
              <a:rPr lang="en-US" sz="1200" dirty="0"/>
              <a:t>K. </a:t>
            </a:r>
            <a:r>
              <a:rPr lang="en-US" sz="1200" dirty="0" err="1"/>
              <a:t>Kafle</a:t>
            </a:r>
            <a:r>
              <a:rPr lang="en-US" sz="1200" dirty="0"/>
              <a:t> and K. </a:t>
            </a:r>
            <a:r>
              <a:rPr lang="en-US" sz="1200" dirty="0" err="1"/>
              <a:t>Kanna</a:t>
            </a:r>
            <a:r>
              <a:rPr lang="en-US" sz="1200" dirty="0"/>
              <a:t>, Visual Question Answering: Datasets, Algorithms, and Future Challenges</a:t>
            </a:r>
          </a:p>
        </p:txBody>
      </p:sp>
      <p:pic>
        <p:nvPicPr>
          <p:cNvPr id="7" name="Picture 6" descr="A diagram of a process&#10;&#10;Description automatically generated">
            <a:extLst>
              <a:ext uri="{FF2B5EF4-FFF2-40B4-BE49-F238E27FC236}">
                <a16:creationId xmlns:a16="http://schemas.microsoft.com/office/drawing/2014/main" id="{DBDEE226-218E-D529-87C5-AB925BE7ED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891" y="1642282"/>
            <a:ext cx="4795207" cy="1858935"/>
          </a:xfrm>
          <a:prstGeom prst="rect">
            <a:avLst/>
          </a:prstGeom>
        </p:spPr>
      </p:pic>
      <p:sp>
        <p:nvSpPr>
          <p:cNvPr id="8" name="TextBox 7">
            <a:extLst>
              <a:ext uri="{FF2B5EF4-FFF2-40B4-BE49-F238E27FC236}">
                <a16:creationId xmlns:a16="http://schemas.microsoft.com/office/drawing/2014/main" id="{0D03D1EA-94B6-EF41-1FDD-2D280CA06823}"/>
              </a:ext>
            </a:extLst>
          </p:cNvPr>
          <p:cNvSpPr txBox="1"/>
          <p:nvPr/>
        </p:nvSpPr>
        <p:spPr>
          <a:xfrm>
            <a:off x="76200" y="3710594"/>
            <a:ext cx="4191000" cy="646331"/>
          </a:xfrm>
          <a:prstGeom prst="rect">
            <a:avLst/>
          </a:prstGeom>
          <a:noFill/>
        </p:spPr>
        <p:txBody>
          <a:bodyPr wrap="square" rtlCol="0">
            <a:spAutoFit/>
          </a:bodyPr>
          <a:lstStyle/>
          <a:p>
            <a:r>
              <a:rPr lang="en-US" sz="1200" dirty="0">
                <a:latin typeface="Palatino Linotype"/>
                <a:cs typeface="Palatino Linotype"/>
              </a:rPr>
              <a:t>Training : Image + text question input -&gt; Answer vocabulary is a classification task</a:t>
            </a:r>
          </a:p>
          <a:p>
            <a:r>
              <a:rPr lang="en-US" sz="1200" dirty="0">
                <a:latin typeface="Palatino Linotype"/>
                <a:cs typeface="Palatino Linotype"/>
              </a:rPr>
              <a:t>Inference: Image + question input -&gt; Answer text</a:t>
            </a:r>
          </a:p>
        </p:txBody>
      </p:sp>
      <p:sp>
        <p:nvSpPr>
          <p:cNvPr id="12" name="TextBox 11">
            <a:hlinkClick r:id="rId3"/>
            <a:extLst>
              <a:ext uri="{FF2B5EF4-FFF2-40B4-BE49-F238E27FC236}">
                <a16:creationId xmlns:a16="http://schemas.microsoft.com/office/drawing/2014/main" id="{464EAE79-CBFB-B390-AB01-30595EC92AA5}"/>
              </a:ext>
            </a:extLst>
          </p:cNvPr>
          <p:cNvSpPr txBox="1"/>
          <p:nvPr/>
        </p:nvSpPr>
        <p:spPr>
          <a:xfrm>
            <a:off x="304800" y="4753749"/>
            <a:ext cx="7924800" cy="276999"/>
          </a:xfrm>
          <a:prstGeom prst="rect">
            <a:avLst/>
          </a:prstGeom>
          <a:noFill/>
        </p:spPr>
        <p:txBody>
          <a:bodyPr wrap="square">
            <a:spAutoFit/>
          </a:bodyPr>
          <a:lstStyle/>
          <a:p>
            <a:r>
              <a:rPr lang="en-US" sz="1200" dirty="0"/>
              <a:t>X. Chen, PALI: A jointly-scaled multilingual language-image model, ICLR 2023</a:t>
            </a:r>
          </a:p>
        </p:txBody>
      </p:sp>
      <p:pic>
        <p:nvPicPr>
          <p:cNvPr id="14" name="Picture 13" descr="A diagram of a computer code&#10;&#10;Description automatically generated with medium confidence">
            <a:extLst>
              <a:ext uri="{FF2B5EF4-FFF2-40B4-BE49-F238E27FC236}">
                <a16:creationId xmlns:a16="http://schemas.microsoft.com/office/drawing/2014/main" id="{AC671206-C118-08CD-8198-1E09E6088843}"/>
              </a:ext>
            </a:extLst>
          </p:cNvPr>
          <p:cNvPicPr>
            <a:picLocks noChangeAspect="1"/>
          </p:cNvPicPr>
          <p:nvPr/>
        </p:nvPicPr>
        <p:blipFill rotWithShape="1">
          <a:blip r:embed="rId5">
            <a:extLst>
              <a:ext uri="{28A0092B-C50C-407E-A947-70E740481C1C}">
                <a14:useLocalDpi xmlns:a14="http://schemas.microsoft.com/office/drawing/2010/main" val="0"/>
              </a:ext>
            </a:extLst>
          </a:blip>
          <a:srcRect l="6612" t="19300" b="11384"/>
          <a:stretch/>
        </p:blipFill>
        <p:spPr>
          <a:xfrm>
            <a:off x="4841098" y="1847087"/>
            <a:ext cx="4302901" cy="1849029"/>
          </a:xfrm>
          <a:prstGeom prst="rect">
            <a:avLst/>
          </a:prstGeom>
        </p:spPr>
      </p:pic>
    </p:spTree>
    <p:extLst>
      <p:ext uri="{BB962C8B-B14F-4D97-AF65-F5344CB8AC3E}">
        <p14:creationId xmlns:p14="http://schemas.microsoft.com/office/powerpoint/2010/main" val="11991364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11617-F536-E9FB-BE24-A7D72955ABEE}"/>
              </a:ext>
            </a:extLst>
          </p:cNvPr>
          <p:cNvSpPr>
            <a:spLocks noGrp="1"/>
          </p:cNvSpPr>
          <p:nvPr>
            <p:ph type="title"/>
          </p:nvPr>
        </p:nvSpPr>
        <p:spPr/>
        <p:txBody>
          <a:bodyPr/>
          <a:lstStyle/>
          <a:p>
            <a:r>
              <a:rPr lang="en-US" dirty="0"/>
              <a:t>Essential elements of VLM</a:t>
            </a:r>
          </a:p>
        </p:txBody>
      </p:sp>
      <p:sp>
        <p:nvSpPr>
          <p:cNvPr id="3" name="Content Placeholder 2">
            <a:extLst>
              <a:ext uri="{FF2B5EF4-FFF2-40B4-BE49-F238E27FC236}">
                <a16:creationId xmlns:a16="http://schemas.microsoft.com/office/drawing/2014/main" id="{49B988FF-9178-DD80-2616-A0AC67673DB6}"/>
              </a:ext>
            </a:extLst>
          </p:cNvPr>
          <p:cNvSpPr>
            <a:spLocks noGrp="1"/>
          </p:cNvSpPr>
          <p:nvPr>
            <p:ph idx="1"/>
          </p:nvPr>
        </p:nvSpPr>
        <p:spPr/>
        <p:txBody>
          <a:bodyPr>
            <a:normAutofit/>
          </a:bodyPr>
          <a:lstStyle/>
          <a:p>
            <a:r>
              <a:rPr lang="en-US" sz="1800" dirty="0">
                <a:effectLst/>
                <a:latin typeface="URWPalladioL"/>
              </a:rPr>
              <a:t>Model architecture</a:t>
            </a:r>
          </a:p>
          <a:p>
            <a:pPr lvl="2"/>
            <a:r>
              <a:rPr lang="en-US" sz="1600" dirty="0"/>
              <a:t>Dual encoder, Fusion, Encoder-decoder</a:t>
            </a:r>
          </a:p>
          <a:p>
            <a:r>
              <a:rPr lang="en-US" sz="1800" dirty="0">
                <a:effectLst/>
                <a:latin typeface="URWPalladioL"/>
              </a:rPr>
              <a:t>Training objectives</a:t>
            </a:r>
          </a:p>
          <a:p>
            <a:pPr lvl="1"/>
            <a:r>
              <a:rPr lang="en-US" sz="1400" dirty="0">
                <a:latin typeface="URWPalladioL"/>
              </a:rPr>
              <a:t>Contrastive, generative</a:t>
            </a:r>
            <a:endParaRPr lang="en-US" sz="1400" dirty="0">
              <a:effectLst/>
              <a:latin typeface="URWPalladioL"/>
            </a:endParaRPr>
          </a:p>
          <a:p>
            <a:r>
              <a:rPr lang="en-US" sz="1800" dirty="0">
                <a:effectLst/>
                <a:latin typeface="URWPalladioL"/>
              </a:rPr>
              <a:t>Large-scale training and prompting</a:t>
            </a:r>
          </a:p>
          <a:p>
            <a:pPr lvl="1"/>
            <a:r>
              <a:rPr lang="en-US" sz="1400" dirty="0">
                <a:latin typeface="URWPalladioL"/>
              </a:rPr>
              <a:t>Pre-training, Fine-tuning, prompt tuning/engineering</a:t>
            </a:r>
            <a:endParaRPr lang="en-US" dirty="0"/>
          </a:p>
          <a:p>
            <a:endParaRPr lang="en-US" dirty="0"/>
          </a:p>
        </p:txBody>
      </p:sp>
    </p:spTree>
    <p:extLst>
      <p:ext uri="{BB962C8B-B14F-4D97-AF65-F5344CB8AC3E}">
        <p14:creationId xmlns:p14="http://schemas.microsoft.com/office/powerpoint/2010/main" val="39486164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E027E-B592-BF78-4DF8-B0717685E354}"/>
              </a:ext>
            </a:extLst>
          </p:cNvPr>
          <p:cNvSpPr>
            <a:spLocks noGrp="1"/>
          </p:cNvSpPr>
          <p:nvPr>
            <p:ph type="title"/>
          </p:nvPr>
        </p:nvSpPr>
        <p:spPr/>
        <p:txBody>
          <a:bodyPr>
            <a:noAutofit/>
          </a:bodyPr>
          <a:lstStyle/>
          <a:p>
            <a:r>
              <a:rPr lang="en-US" sz="2800" dirty="0"/>
              <a:t>VLM- Combining image and text in a transformer</a:t>
            </a:r>
          </a:p>
        </p:txBody>
      </p:sp>
      <p:sp>
        <p:nvSpPr>
          <p:cNvPr id="3" name="Slide Number Placeholder 2">
            <a:extLst>
              <a:ext uri="{FF2B5EF4-FFF2-40B4-BE49-F238E27FC236}">
                <a16:creationId xmlns:a16="http://schemas.microsoft.com/office/drawing/2014/main" id="{59428975-FC97-624D-5E24-13162811F235}"/>
              </a:ext>
            </a:extLst>
          </p:cNvPr>
          <p:cNvSpPr>
            <a:spLocks noGrp="1"/>
          </p:cNvSpPr>
          <p:nvPr>
            <p:ph type="sldNum" sz="quarter" idx="12"/>
          </p:nvPr>
        </p:nvSpPr>
        <p:spPr/>
        <p:txBody>
          <a:bodyPr/>
          <a:lstStyle/>
          <a:p>
            <a:fld id="{1D19F164-13C8-4055-860F-DBBC07774AD2}" type="slidenum">
              <a:rPr lang="en-US" smtClean="0"/>
              <a:t>9</a:t>
            </a:fld>
            <a:endParaRPr lang="en-US" dirty="0"/>
          </a:p>
        </p:txBody>
      </p:sp>
      <p:sp>
        <p:nvSpPr>
          <p:cNvPr id="5" name="TextBox 4">
            <a:extLst>
              <a:ext uri="{FF2B5EF4-FFF2-40B4-BE49-F238E27FC236}">
                <a16:creationId xmlns:a16="http://schemas.microsoft.com/office/drawing/2014/main" id="{C960F9AA-51C0-87FF-6DE4-F1B41118C630}"/>
              </a:ext>
            </a:extLst>
          </p:cNvPr>
          <p:cNvSpPr txBox="1"/>
          <p:nvPr/>
        </p:nvSpPr>
        <p:spPr>
          <a:xfrm>
            <a:off x="-114300" y="978408"/>
            <a:ext cx="9372600" cy="307777"/>
          </a:xfrm>
          <a:prstGeom prst="rect">
            <a:avLst/>
          </a:prstGeom>
          <a:noFill/>
        </p:spPr>
        <p:txBody>
          <a:bodyPr wrap="square">
            <a:spAutoFit/>
          </a:bodyPr>
          <a:lstStyle/>
          <a:p>
            <a:pPr lvl="1"/>
            <a:r>
              <a:rPr lang="en-US" sz="1400" dirty="0"/>
              <a:t>Translating images into embedding features that can be jointly trained with token embeddings.</a:t>
            </a:r>
          </a:p>
        </p:txBody>
      </p:sp>
      <p:sp>
        <p:nvSpPr>
          <p:cNvPr id="9" name="TextBox 8">
            <a:hlinkClick r:id="rId2"/>
            <a:extLst>
              <a:ext uri="{FF2B5EF4-FFF2-40B4-BE49-F238E27FC236}">
                <a16:creationId xmlns:a16="http://schemas.microsoft.com/office/drawing/2014/main" id="{C1FAA3B0-3C22-D670-A204-11329B45CA7A}"/>
              </a:ext>
            </a:extLst>
          </p:cNvPr>
          <p:cNvSpPr txBox="1"/>
          <p:nvPr/>
        </p:nvSpPr>
        <p:spPr>
          <a:xfrm>
            <a:off x="115825" y="3986920"/>
            <a:ext cx="6001511" cy="523220"/>
          </a:xfrm>
          <a:prstGeom prst="rect">
            <a:avLst/>
          </a:prstGeom>
          <a:noFill/>
        </p:spPr>
        <p:txBody>
          <a:bodyPr wrap="square">
            <a:spAutoFit/>
          </a:bodyPr>
          <a:lstStyle/>
          <a:p>
            <a:r>
              <a:rPr lang="en-US" sz="1400" dirty="0"/>
              <a:t>Intermixed: </a:t>
            </a:r>
            <a:r>
              <a:rPr lang="en-US" sz="1400" dirty="0" err="1"/>
              <a:t>VisualBERT</a:t>
            </a:r>
            <a:r>
              <a:rPr lang="en-US" sz="1400" dirty="0"/>
              <a:t>: A Simple and Performant Baseline for Vision and Language</a:t>
            </a:r>
          </a:p>
        </p:txBody>
      </p:sp>
      <p:pic>
        <p:nvPicPr>
          <p:cNvPr id="11" name="Picture 10">
            <a:extLst>
              <a:ext uri="{FF2B5EF4-FFF2-40B4-BE49-F238E27FC236}">
                <a16:creationId xmlns:a16="http://schemas.microsoft.com/office/drawing/2014/main" id="{2991AF35-B374-921E-828C-DC1F583CC409}"/>
              </a:ext>
            </a:extLst>
          </p:cNvPr>
          <p:cNvPicPr>
            <a:picLocks noChangeAspect="1"/>
          </p:cNvPicPr>
          <p:nvPr/>
        </p:nvPicPr>
        <p:blipFill rotWithShape="1">
          <a:blip r:embed="rId3">
            <a:extLst>
              <a:ext uri="{28A0092B-C50C-407E-A947-70E740481C1C}">
                <a14:useLocalDpi xmlns:a14="http://schemas.microsoft.com/office/drawing/2010/main" val="0"/>
              </a:ext>
            </a:extLst>
          </a:blip>
          <a:srcRect l="6862" t="10373" r="3922" b="3998"/>
          <a:stretch/>
        </p:blipFill>
        <p:spPr>
          <a:xfrm>
            <a:off x="1371600" y="1279392"/>
            <a:ext cx="5676900" cy="2593526"/>
          </a:xfrm>
          <a:prstGeom prst="rect">
            <a:avLst/>
          </a:prstGeom>
        </p:spPr>
      </p:pic>
      <p:sp>
        <p:nvSpPr>
          <p:cNvPr id="12" name="TextBox 11">
            <a:extLst>
              <a:ext uri="{FF2B5EF4-FFF2-40B4-BE49-F238E27FC236}">
                <a16:creationId xmlns:a16="http://schemas.microsoft.com/office/drawing/2014/main" id="{2A2CDF46-A84A-9C22-9284-FEEC4B0EFF14}"/>
              </a:ext>
            </a:extLst>
          </p:cNvPr>
          <p:cNvSpPr txBox="1"/>
          <p:nvPr/>
        </p:nvSpPr>
        <p:spPr>
          <a:xfrm>
            <a:off x="228600" y="4842361"/>
            <a:ext cx="1066800" cy="307777"/>
          </a:xfrm>
          <a:prstGeom prst="rect">
            <a:avLst/>
          </a:prstGeom>
          <a:noFill/>
        </p:spPr>
        <p:txBody>
          <a:bodyPr wrap="square" rtlCol="0">
            <a:spAutoFit/>
          </a:bodyPr>
          <a:lstStyle/>
          <a:p>
            <a:r>
              <a:rPr lang="en-US" sz="1400" dirty="0">
                <a:latin typeface="Palatino Linotype"/>
                <a:cs typeface="Palatino Linotype"/>
              </a:rPr>
              <a:t>2019 -2021</a:t>
            </a:r>
          </a:p>
        </p:txBody>
      </p:sp>
    </p:spTree>
    <p:extLst>
      <p:ext uri="{BB962C8B-B14F-4D97-AF65-F5344CB8AC3E}">
        <p14:creationId xmlns:p14="http://schemas.microsoft.com/office/powerpoint/2010/main" val="5574743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35603-A9B5-A339-F0B9-6FD0AAE00CF5}"/>
              </a:ext>
            </a:extLst>
          </p:cNvPr>
          <p:cNvSpPr>
            <a:spLocks noGrp="1"/>
          </p:cNvSpPr>
          <p:nvPr>
            <p:ph type="title"/>
          </p:nvPr>
        </p:nvSpPr>
        <p:spPr/>
        <p:txBody>
          <a:bodyPr/>
          <a:lstStyle/>
          <a:p>
            <a:r>
              <a:rPr lang="en-US" dirty="0"/>
              <a:t>VLM – Contrastively trained VLMs</a:t>
            </a:r>
          </a:p>
        </p:txBody>
      </p:sp>
      <p:sp>
        <p:nvSpPr>
          <p:cNvPr id="3" name="Slide Number Placeholder 2">
            <a:extLst>
              <a:ext uri="{FF2B5EF4-FFF2-40B4-BE49-F238E27FC236}">
                <a16:creationId xmlns:a16="http://schemas.microsoft.com/office/drawing/2014/main" id="{88EDBED9-543C-BC2F-C7E5-0DE9BA8BAA5B}"/>
              </a:ext>
            </a:extLst>
          </p:cNvPr>
          <p:cNvSpPr>
            <a:spLocks noGrp="1"/>
          </p:cNvSpPr>
          <p:nvPr>
            <p:ph type="sldNum" sz="quarter" idx="12"/>
          </p:nvPr>
        </p:nvSpPr>
        <p:spPr/>
        <p:txBody>
          <a:bodyPr/>
          <a:lstStyle/>
          <a:p>
            <a:fld id="{1D19F164-13C8-4055-860F-DBBC07774AD2}" type="slidenum">
              <a:rPr lang="en-US" smtClean="0"/>
              <a:t>10</a:t>
            </a:fld>
            <a:endParaRPr lang="en-US" dirty="0"/>
          </a:p>
        </p:txBody>
      </p:sp>
      <p:pic>
        <p:nvPicPr>
          <p:cNvPr id="5" name="Picture 4" descr="A diagram of a data processing process&#10;&#10;Description automatically generated">
            <a:extLst>
              <a:ext uri="{FF2B5EF4-FFF2-40B4-BE49-F238E27FC236}">
                <a16:creationId xmlns:a16="http://schemas.microsoft.com/office/drawing/2014/main" id="{7048B60B-E7EF-94D2-B16B-347A10C9D9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3608" y="1123950"/>
            <a:ext cx="6934200" cy="2541444"/>
          </a:xfrm>
          <a:prstGeom prst="rect">
            <a:avLst/>
          </a:prstGeom>
        </p:spPr>
      </p:pic>
      <p:sp>
        <p:nvSpPr>
          <p:cNvPr id="7" name="TextBox 6">
            <a:extLst>
              <a:ext uri="{FF2B5EF4-FFF2-40B4-BE49-F238E27FC236}">
                <a16:creationId xmlns:a16="http://schemas.microsoft.com/office/drawing/2014/main" id="{BBAEB5EF-92A0-A9BE-4099-BC74B5E3F2C0}"/>
              </a:ext>
            </a:extLst>
          </p:cNvPr>
          <p:cNvSpPr txBox="1"/>
          <p:nvPr/>
        </p:nvSpPr>
        <p:spPr>
          <a:xfrm>
            <a:off x="152400" y="3683508"/>
            <a:ext cx="6781800" cy="1384995"/>
          </a:xfrm>
          <a:prstGeom prst="rect">
            <a:avLst/>
          </a:prstGeom>
          <a:noFill/>
        </p:spPr>
        <p:txBody>
          <a:bodyPr wrap="square">
            <a:spAutoFit/>
          </a:bodyPr>
          <a:lstStyle/>
          <a:p>
            <a:r>
              <a:rPr lang="en-US" sz="1400" dirty="0"/>
              <a:t>CLIP – </a:t>
            </a:r>
            <a:r>
              <a:rPr lang="en-US" sz="1200" dirty="0"/>
              <a:t>Training data : curated and cleaned image-text pairs, Loss: Symmetric cross-entropy loss</a:t>
            </a:r>
          </a:p>
          <a:p>
            <a:r>
              <a:rPr lang="en-US" sz="1400" dirty="0"/>
              <a:t>ALIGN – </a:t>
            </a:r>
            <a:r>
              <a:rPr lang="en-US" sz="1200" dirty="0"/>
              <a:t>Noisy training data, Loss: normalized </a:t>
            </a:r>
            <a:r>
              <a:rPr lang="en-US" sz="1200" dirty="0" err="1"/>
              <a:t>Softmax</a:t>
            </a:r>
            <a:r>
              <a:rPr lang="en-US" sz="1200" dirty="0"/>
              <a:t> loss on cosine similarity</a:t>
            </a:r>
          </a:p>
          <a:p>
            <a:r>
              <a:rPr lang="en-US" sz="1400" dirty="0"/>
              <a:t>Florence –</a:t>
            </a:r>
            <a:r>
              <a:rPr lang="en-US" sz="1200" dirty="0"/>
              <a:t>CLIP + multiple heads for multiple tasks, E.g. DETR for detection</a:t>
            </a:r>
          </a:p>
          <a:p>
            <a:r>
              <a:rPr lang="en-US" sz="1400" dirty="0"/>
              <a:t>FILIP-</a:t>
            </a:r>
            <a:r>
              <a:rPr lang="en-US" sz="1200" dirty="0"/>
              <a:t>Contrastive training at the token level for image-text pairs for fine-grained learning</a:t>
            </a:r>
          </a:p>
          <a:p>
            <a:r>
              <a:rPr lang="en-US" sz="1400" dirty="0"/>
              <a:t>FLIP, </a:t>
            </a:r>
            <a:r>
              <a:rPr lang="en-US" sz="1400" dirty="0" err="1"/>
              <a:t>MaskCLIP</a:t>
            </a:r>
            <a:r>
              <a:rPr lang="en-US" sz="1400" dirty="0"/>
              <a:t>--</a:t>
            </a:r>
            <a:r>
              <a:rPr lang="en-US" sz="1200" dirty="0"/>
              <a:t>Mask pixels for image-text associations</a:t>
            </a:r>
          </a:p>
          <a:p>
            <a:r>
              <a:rPr lang="en-US" sz="1400" dirty="0" err="1"/>
              <a:t>OpenCLIP</a:t>
            </a:r>
            <a:r>
              <a:rPr lang="en-US" sz="1400" dirty="0"/>
              <a:t>--</a:t>
            </a:r>
            <a:r>
              <a:rPr lang="en-US" sz="1200" dirty="0"/>
              <a:t>Trained on LAION image-text pairs</a:t>
            </a:r>
          </a:p>
        </p:txBody>
      </p:sp>
      <p:sp>
        <p:nvSpPr>
          <p:cNvPr id="8" name="TextBox 7">
            <a:extLst>
              <a:ext uri="{FF2B5EF4-FFF2-40B4-BE49-F238E27FC236}">
                <a16:creationId xmlns:a16="http://schemas.microsoft.com/office/drawing/2014/main" id="{7D9EF0B2-1883-10DB-F214-26C2AEBED67D}"/>
              </a:ext>
            </a:extLst>
          </p:cNvPr>
          <p:cNvSpPr txBox="1"/>
          <p:nvPr/>
        </p:nvSpPr>
        <p:spPr>
          <a:xfrm>
            <a:off x="6400800" y="1253946"/>
            <a:ext cx="2667000" cy="553998"/>
          </a:xfrm>
          <a:prstGeom prst="rect">
            <a:avLst/>
          </a:prstGeom>
          <a:noFill/>
        </p:spPr>
        <p:txBody>
          <a:bodyPr wrap="square" rtlCol="0">
            <a:spAutoFit/>
          </a:bodyPr>
          <a:lstStyle/>
          <a:p>
            <a:r>
              <a:rPr lang="en-US" sz="1000" dirty="0">
                <a:latin typeface="Palatino Linotype"/>
                <a:cs typeface="Palatino Linotype"/>
              </a:rPr>
              <a:t>Trains a text and image encoder to maximize the similarity of the paired captions contrastively</a:t>
            </a:r>
          </a:p>
        </p:txBody>
      </p:sp>
      <p:sp>
        <p:nvSpPr>
          <p:cNvPr id="9" name="TextBox 8">
            <a:extLst>
              <a:ext uri="{FF2B5EF4-FFF2-40B4-BE49-F238E27FC236}">
                <a16:creationId xmlns:a16="http://schemas.microsoft.com/office/drawing/2014/main" id="{A6EA3230-1A29-87AD-5F94-C3711A633E61}"/>
              </a:ext>
            </a:extLst>
          </p:cNvPr>
          <p:cNvSpPr txBox="1"/>
          <p:nvPr/>
        </p:nvSpPr>
        <p:spPr>
          <a:xfrm>
            <a:off x="152400" y="2190750"/>
            <a:ext cx="1295400" cy="381000"/>
          </a:xfrm>
          <a:prstGeom prst="rect">
            <a:avLst/>
          </a:prstGeom>
          <a:noFill/>
        </p:spPr>
        <p:txBody>
          <a:bodyPr wrap="square" rtlCol="0">
            <a:spAutoFit/>
          </a:bodyPr>
          <a:lstStyle/>
          <a:p>
            <a:r>
              <a:rPr lang="en-US" dirty="0">
                <a:latin typeface="Palatino Linotype"/>
                <a:cs typeface="Palatino Linotype"/>
              </a:rPr>
              <a:t>CLIP</a:t>
            </a:r>
          </a:p>
        </p:txBody>
      </p:sp>
      <p:pic>
        <p:nvPicPr>
          <p:cNvPr id="10" name="Picture 9">
            <a:extLst>
              <a:ext uri="{FF2B5EF4-FFF2-40B4-BE49-F238E27FC236}">
                <a16:creationId xmlns:a16="http://schemas.microsoft.com/office/drawing/2014/main" id="{A9AEE17A-B7D6-AB79-6622-0693648621F7}"/>
              </a:ext>
            </a:extLst>
          </p:cNvPr>
          <p:cNvPicPr>
            <a:picLocks noChangeAspect="1"/>
          </p:cNvPicPr>
          <p:nvPr/>
        </p:nvPicPr>
        <p:blipFill rotWithShape="1">
          <a:blip r:embed="rId3"/>
          <a:srcRect l="28458" r="29356" b="65179"/>
          <a:stretch/>
        </p:blipFill>
        <p:spPr>
          <a:xfrm>
            <a:off x="6655309" y="4043172"/>
            <a:ext cx="2324099" cy="482127"/>
          </a:xfrm>
          <a:prstGeom prst="rect">
            <a:avLst/>
          </a:prstGeom>
        </p:spPr>
      </p:pic>
    </p:spTree>
    <p:extLst>
      <p:ext uri="{BB962C8B-B14F-4D97-AF65-F5344CB8AC3E}">
        <p14:creationId xmlns:p14="http://schemas.microsoft.com/office/powerpoint/2010/main" val="27160920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83F65-E0C0-0F7B-4F58-F2BA7274A43D}"/>
              </a:ext>
            </a:extLst>
          </p:cNvPr>
          <p:cNvSpPr>
            <a:spLocks noGrp="1"/>
          </p:cNvSpPr>
          <p:nvPr>
            <p:ph type="title"/>
          </p:nvPr>
        </p:nvSpPr>
        <p:spPr/>
        <p:txBody>
          <a:bodyPr/>
          <a:lstStyle/>
          <a:p>
            <a:r>
              <a:rPr lang="en-US" dirty="0"/>
              <a:t>Many choices of loss functions</a:t>
            </a:r>
          </a:p>
        </p:txBody>
      </p:sp>
      <p:sp>
        <p:nvSpPr>
          <p:cNvPr id="3" name="Content Placeholder 2">
            <a:extLst>
              <a:ext uri="{FF2B5EF4-FFF2-40B4-BE49-F238E27FC236}">
                <a16:creationId xmlns:a16="http://schemas.microsoft.com/office/drawing/2014/main" id="{BA2692DA-9921-AEB6-C93F-A43C226A5211}"/>
              </a:ext>
            </a:extLst>
          </p:cNvPr>
          <p:cNvSpPr>
            <a:spLocks noGrp="1"/>
          </p:cNvSpPr>
          <p:nvPr>
            <p:ph idx="1"/>
          </p:nvPr>
        </p:nvSpPr>
        <p:spPr>
          <a:xfrm>
            <a:off x="6096" y="977586"/>
            <a:ext cx="8229600" cy="3657600"/>
          </a:xfrm>
        </p:spPr>
        <p:txBody>
          <a:bodyPr>
            <a:normAutofit fontScale="70000" lnSpcReduction="20000"/>
          </a:bodyPr>
          <a:lstStyle/>
          <a:p>
            <a:r>
              <a:rPr lang="en-US" dirty="0"/>
              <a:t>Contrastive variants</a:t>
            </a:r>
          </a:p>
          <a:p>
            <a:pPr lvl="1"/>
            <a:r>
              <a:rPr lang="en-US" dirty="0"/>
              <a:t>Contrastive loss (ITC), Matching loss (ITM)</a:t>
            </a:r>
          </a:p>
          <a:p>
            <a:pPr lvl="1"/>
            <a:r>
              <a:rPr lang="en-US" dirty="0"/>
              <a:t>Self-supervision loss (</a:t>
            </a:r>
            <a:r>
              <a:rPr lang="en-US" dirty="0" err="1"/>
              <a:t>SimCLR</a:t>
            </a:r>
            <a:r>
              <a:rPr lang="en-US" dirty="0"/>
              <a:t>)</a:t>
            </a:r>
          </a:p>
          <a:p>
            <a:pPr lvl="1"/>
            <a:r>
              <a:rPr lang="en-US" dirty="0"/>
              <a:t>Supervised contrastive loss</a:t>
            </a:r>
          </a:p>
          <a:p>
            <a:r>
              <a:rPr lang="en-US" dirty="0"/>
              <a:t>Generative variants</a:t>
            </a:r>
          </a:p>
          <a:p>
            <a:pPr lvl="1"/>
            <a:r>
              <a:rPr lang="en-US" dirty="0"/>
              <a:t>MLM (bi-directional)</a:t>
            </a:r>
          </a:p>
          <a:p>
            <a:pPr lvl="1"/>
            <a:r>
              <a:rPr lang="en-US" dirty="0"/>
              <a:t>LM (auto-regressive)</a:t>
            </a:r>
          </a:p>
          <a:p>
            <a:pPr lvl="1"/>
            <a:r>
              <a:rPr lang="en-US" dirty="0"/>
              <a:t>Cap Loss (predict next token given previous tokens and whole image)</a:t>
            </a:r>
          </a:p>
          <a:p>
            <a:pPr lvl="1"/>
            <a:r>
              <a:rPr lang="en-US" dirty="0"/>
              <a:t>Flamingo Loss (predict next token given previous image and text tokens)</a:t>
            </a:r>
          </a:p>
          <a:p>
            <a:pPr lvl="1"/>
            <a:endParaRPr lang="en-US" dirty="0"/>
          </a:p>
          <a:p>
            <a:endParaRPr lang="en-US" dirty="0"/>
          </a:p>
          <a:p>
            <a:endParaRPr lang="en-US" dirty="0"/>
          </a:p>
        </p:txBody>
      </p:sp>
      <p:pic>
        <p:nvPicPr>
          <p:cNvPr id="5" name="Picture 4" descr="A math equations and numbers&#10;&#10;Description automatically generated with medium confidence">
            <a:extLst>
              <a:ext uri="{FF2B5EF4-FFF2-40B4-BE49-F238E27FC236}">
                <a16:creationId xmlns:a16="http://schemas.microsoft.com/office/drawing/2014/main" id="{EE2218B8-E6BF-E42F-C57F-14822A4BA97F}"/>
              </a:ext>
            </a:extLst>
          </p:cNvPr>
          <p:cNvPicPr>
            <a:picLocks noChangeAspect="1"/>
          </p:cNvPicPr>
          <p:nvPr/>
        </p:nvPicPr>
        <p:blipFill rotWithShape="1">
          <a:blip r:embed="rId2">
            <a:extLst>
              <a:ext uri="{28A0092B-C50C-407E-A947-70E740481C1C}">
                <a14:useLocalDpi xmlns:a14="http://schemas.microsoft.com/office/drawing/2010/main" val="0"/>
              </a:ext>
            </a:extLst>
          </a:blip>
          <a:srcRect l="20027" r="26216" b="88701"/>
          <a:stretch/>
        </p:blipFill>
        <p:spPr>
          <a:xfrm>
            <a:off x="2590800" y="2915837"/>
            <a:ext cx="2368060" cy="348244"/>
          </a:xfrm>
          <a:prstGeom prst="rect">
            <a:avLst/>
          </a:prstGeom>
        </p:spPr>
      </p:pic>
      <p:pic>
        <p:nvPicPr>
          <p:cNvPr id="6" name="Picture 5" descr="A math equations and numbers&#10;&#10;Description automatically generated with medium confidence">
            <a:extLst>
              <a:ext uri="{FF2B5EF4-FFF2-40B4-BE49-F238E27FC236}">
                <a16:creationId xmlns:a16="http://schemas.microsoft.com/office/drawing/2014/main" id="{56A83B30-2AA6-2326-03F3-1B932D7506EC}"/>
              </a:ext>
            </a:extLst>
          </p:cNvPr>
          <p:cNvPicPr>
            <a:picLocks noChangeAspect="1"/>
          </p:cNvPicPr>
          <p:nvPr/>
        </p:nvPicPr>
        <p:blipFill rotWithShape="1">
          <a:blip r:embed="rId2">
            <a:extLst>
              <a:ext uri="{28A0092B-C50C-407E-A947-70E740481C1C}">
                <a14:useLocalDpi xmlns:a14="http://schemas.microsoft.com/office/drawing/2010/main" val="0"/>
              </a:ext>
            </a:extLst>
          </a:blip>
          <a:srcRect l="17392" t="36422" r="24108" b="43239"/>
          <a:stretch/>
        </p:blipFill>
        <p:spPr>
          <a:xfrm>
            <a:off x="2508210" y="3250219"/>
            <a:ext cx="2450650" cy="450186"/>
          </a:xfrm>
          <a:prstGeom prst="rect">
            <a:avLst/>
          </a:prstGeom>
        </p:spPr>
      </p:pic>
      <p:pic>
        <p:nvPicPr>
          <p:cNvPr id="7" name="Picture 6" descr="A math equations and numbers&#10;&#10;Description automatically generated with medium confidence">
            <a:extLst>
              <a:ext uri="{FF2B5EF4-FFF2-40B4-BE49-F238E27FC236}">
                <a16:creationId xmlns:a16="http://schemas.microsoft.com/office/drawing/2014/main" id="{9394DD1A-676D-24DF-38A3-7CB3ED0733B8}"/>
              </a:ext>
            </a:extLst>
          </p:cNvPr>
          <p:cNvPicPr>
            <a:picLocks noChangeAspect="1"/>
          </p:cNvPicPr>
          <p:nvPr/>
        </p:nvPicPr>
        <p:blipFill rotWithShape="1">
          <a:blip r:embed="rId2">
            <a:extLst>
              <a:ext uri="{28A0092B-C50C-407E-A947-70E740481C1C}">
                <a14:useLocalDpi xmlns:a14="http://schemas.microsoft.com/office/drawing/2010/main" val="0"/>
              </a:ext>
            </a:extLst>
          </a:blip>
          <a:srcRect l="15811" t="79661" r="22527"/>
          <a:stretch/>
        </p:blipFill>
        <p:spPr>
          <a:xfrm>
            <a:off x="6130090" y="3500335"/>
            <a:ext cx="2661768" cy="614255"/>
          </a:xfrm>
          <a:prstGeom prst="rect">
            <a:avLst/>
          </a:prstGeom>
        </p:spPr>
      </p:pic>
      <p:pic>
        <p:nvPicPr>
          <p:cNvPr id="11" name="Picture 10" descr="A mathematical equation with numbers and symbols&#10;&#10;Description automatically generated">
            <a:extLst>
              <a:ext uri="{FF2B5EF4-FFF2-40B4-BE49-F238E27FC236}">
                <a16:creationId xmlns:a16="http://schemas.microsoft.com/office/drawing/2014/main" id="{EF1BE5D3-12FD-93A4-9343-F4FD7A354666}"/>
              </a:ext>
            </a:extLst>
          </p:cNvPr>
          <p:cNvPicPr>
            <a:picLocks noChangeAspect="1"/>
          </p:cNvPicPr>
          <p:nvPr/>
        </p:nvPicPr>
        <p:blipFill rotWithShape="1">
          <a:blip r:embed="rId3">
            <a:extLst>
              <a:ext uri="{28A0092B-C50C-407E-A947-70E740481C1C}">
                <a14:useLocalDpi xmlns:a14="http://schemas.microsoft.com/office/drawing/2010/main" val="0"/>
              </a:ext>
            </a:extLst>
          </a:blip>
          <a:srcRect l="7088" t="9429" r="5523"/>
          <a:stretch/>
        </p:blipFill>
        <p:spPr>
          <a:xfrm>
            <a:off x="4120896" y="1699951"/>
            <a:ext cx="2494672" cy="507792"/>
          </a:xfrm>
          <a:prstGeom prst="rect">
            <a:avLst/>
          </a:prstGeom>
        </p:spPr>
      </p:pic>
      <p:pic>
        <p:nvPicPr>
          <p:cNvPr id="13" name="Picture 12" descr="A close-up of mathematical symbols&#10;&#10;Description automatically generated">
            <a:extLst>
              <a:ext uri="{FF2B5EF4-FFF2-40B4-BE49-F238E27FC236}">
                <a16:creationId xmlns:a16="http://schemas.microsoft.com/office/drawing/2014/main" id="{416E1726-D98D-AF1D-95D7-2FB883813BB7}"/>
              </a:ext>
            </a:extLst>
          </p:cNvPr>
          <p:cNvPicPr>
            <a:picLocks noChangeAspect="1"/>
          </p:cNvPicPr>
          <p:nvPr/>
        </p:nvPicPr>
        <p:blipFill rotWithShape="1">
          <a:blip r:embed="rId4">
            <a:extLst>
              <a:ext uri="{28A0092B-C50C-407E-A947-70E740481C1C}">
                <a14:useLocalDpi xmlns:a14="http://schemas.microsoft.com/office/drawing/2010/main" val="0"/>
              </a:ext>
            </a:extLst>
          </a:blip>
          <a:srcRect l="3668" r="8824" b="21942"/>
          <a:stretch/>
        </p:blipFill>
        <p:spPr>
          <a:xfrm>
            <a:off x="2986947" y="2133281"/>
            <a:ext cx="3170105" cy="487942"/>
          </a:xfrm>
          <a:prstGeom prst="rect">
            <a:avLst/>
          </a:prstGeom>
        </p:spPr>
      </p:pic>
    </p:spTree>
    <p:extLst>
      <p:ext uri="{BB962C8B-B14F-4D97-AF65-F5344CB8AC3E}">
        <p14:creationId xmlns:p14="http://schemas.microsoft.com/office/powerpoint/2010/main" val="8686397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DEADB0-1D51-7C91-5081-DBABFB4B2E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6CE91F-DCC4-D069-C97B-6E2BEF028048}"/>
              </a:ext>
            </a:extLst>
          </p:cNvPr>
          <p:cNvSpPr>
            <a:spLocks noGrp="1"/>
          </p:cNvSpPr>
          <p:nvPr>
            <p:ph type="title"/>
          </p:nvPr>
        </p:nvSpPr>
        <p:spPr/>
        <p:txBody>
          <a:bodyPr>
            <a:noAutofit/>
          </a:bodyPr>
          <a:lstStyle/>
          <a:p>
            <a:r>
              <a:rPr lang="en-US" sz="2800" dirty="0"/>
              <a:t>VLM- Vision prefix for an LLM</a:t>
            </a:r>
          </a:p>
        </p:txBody>
      </p:sp>
      <p:sp>
        <p:nvSpPr>
          <p:cNvPr id="3" name="Slide Number Placeholder 2">
            <a:extLst>
              <a:ext uri="{FF2B5EF4-FFF2-40B4-BE49-F238E27FC236}">
                <a16:creationId xmlns:a16="http://schemas.microsoft.com/office/drawing/2014/main" id="{B1ACEAA7-AE7C-85E0-7F05-AF549C2DA4AC}"/>
              </a:ext>
            </a:extLst>
          </p:cNvPr>
          <p:cNvSpPr>
            <a:spLocks noGrp="1"/>
          </p:cNvSpPr>
          <p:nvPr>
            <p:ph type="sldNum" sz="quarter" idx="12"/>
          </p:nvPr>
        </p:nvSpPr>
        <p:spPr/>
        <p:txBody>
          <a:bodyPr/>
          <a:lstStyle/>
          <a:p>
            <a:fld id="{1D19F164-13C8-4055-860F-DBBC07774AD2}" type="slidenum">
              <a:rPr lang="en-US" smtClean="0"/>
              <a:t>12</a:t>
            </a:fld>
            <a:endParaRPr lang="en-US" dirty="0"/>
          </a:p>
        </p:txBody>
      </p:sp>
      <p:sp>
        <p:nvSpPr>
          <p:cNvPr id="12" name="TextBox 11">
            <a:extLst>
              <a:ext uri="{FF2B5EF4-FFF2-40B4-BE49-F238E27FC236}">
                <a16:creationId xmlns:a16="http://schemas.microsoft.com/office/drawing/2014/main" id="{050D9049-F725-02AB-FAE0-FA5DAD653989}"/>
              </a:ext>
            </a:extLst>
          </p:cNvPr>
          <p:cNvSpPr txBox="1"/>
          <p:nvPr/>
        </p:nvSpPr>
        <p:spPr>
          <a:xfrm>
            <a:off x="228600" y="4842361"/>
            <a:ext cx="1066800" cy="307777"/>
          </a:xfrm>
          <a:prstGeom prst="rect">
            <a:avLst/>
          </a:prstGeom>
          <a:noFill/>
        </p:spPr>
        <p:txBody>
          <a:bodyPr wrap="square" rtlCol="0">
            <a:spAutoFit/>
          </a:bodyPr>
          <a:lstStyle/>
          <a:p>
            <a:r>
              <a:rPr lang="en-US" sz="1400" dirty="0">
                <a:latin typeface="Palatino Linotype"/>
                <a:cs typeface="Palatino Linotype"/>
              </a:rPr>
              <a:t>2019 -2021</a:t>
            </a:r>
          </a:p>
        </p:txBody>
      </p:sp>
      <p:pic>
        <p:nvPicPr>
          <p:cNvPr id="14" name="Picture 13" descr="A screenshot of a computer&#10;&#10;Description automatically generated">
            <a:extLst>
              <a:ext uri="{FF2B5EF4-FFF2-40B4-BE49-F238E27FC236}">
                <a16:creationId xmlns:a16="http://schemas.microsoft.com/office/drawing/2014/main" id="{F7E751E6-AA2E-2FA6-F80A-57011DB65C8D}"/>
              </a:ext>
            </a:extLst>
          </p:cNvPr>
          <p:cNvPicPr>
            <a:picLocks noChangeAspect="1"/>
          </p:cNvPicPr>
          <p:nvPr/>
        </p:nvPicPr>
        <p:blipFill rotWithShape="1">
          <a:blip r:embed="rId2">
            <a:extLst>
              <a:ext uri="{28A0092B-C50C-407E-A947-70E740481C1C}">
                <a14:useLocalDpi xmlns:a14="http://schemas.microsoft.com/office/drawing/2010/main" val="0"/>
              </a:ext>
            </a:extLst>
          </a:blip>
          <a:srcRect b="19223"/>
          <a:stretch/>
        </p:blipFill>
        <p:spPr>
          <a:xfrm>
            <a:off x="115825" y="1529287"/>
            <a:ext cx="4411565" cy="2194970"/>
          </a:xfrm>
          <a:prstGeom prst="rect">
            <a:avLst/>
          </a:prstGeom>
        </p:spPr>
      </p:pic>
      <p:sp>
        <p:nvSpPr>
          <p:cNvPr id="17" name="TextBox 16">
            <a:hlinkClick r:id="rId3"/>
            <a:extLst>
              <a:ext uri="{FF2B5EF4-FFF2-40B4-BE49-F238E27FC236}">
                <a16:creationId xmlns:a16="http://schemas.microsoft.com/office/drawing/2014/main" id="{D42247CB-A29C-EF1D-273F-78BA9B94DD18}"/>
              </a:ext>
            </a:extLst>
          </p:cNvPr>
          <p:cNvSpPr txBox="1"/>
          <p:nvPr/>
        </p:nvSpPr>
        <p:spPr>
          <a:xfrm>
            <a:off x="67057" y="4473029"/>
            <a:ext cx="8496300" cy="307777"/>
          </a:xfrm>
          <a:prstGeom prst="rect">
            <a:avLst/>
          </a:prstGeom>
          <a:noFill/>
        </p:spPr>
        <p:txBody>
          <a:bodyPr wrap="square" rtlCol="0">
            <a:spAutoFit/>
          </a:bodyPr>
          <a:lstStyle/>
          <a:p>
            <a:r>
              <a:rPr lang="en-US" sz="1400" dirty="0">
                <a:latin typeface="Palatino Linotype"/>
                <a:cs typeface="Palatino Linotype"/>
              </a:rPr>
              <a:t>Frozen, CLIPCAP, language models with vision encoders</a:t>
            </a:r>
          </a:p>
        </p:txBody>
      </p:sp>
      <p:pic>
        <p:nvPicPr>
          <p:cNvPr id="19" name="Picture 18" descr="A diagram of a cat&#10;&#10;Description automatically generated">
            <a:extLst>
              <a:ext uri="{FF2B5EF4-FFF2-40B4-BE49-F238E27FC236}">
                <a16:creationId xmlns:a16="http://schemas.microsoft.com/office/drawing/2014/main" id="{4C91375F-FD1E-1207-524A-3376FB3716F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8530" y="2067376"/>
            <a:ext cx="4645469" cy="1382510"/>
          </a:xfrm>
          <a:prstGeom prst="rect">
            <a:avLst/>
          </a:prstGeom>
        </p:spPr>
      </p:pic>
      <p:sp>
        <p:nvSpPr>
          <p:cNvPr id="6" name="TextBox 5">
            <a:extLst>
              <a:ext uri="{FF2B5EF4-FFF2-40B4-BE49-F238E27FC236}">
                <a16:creationId xmlns:a16="http://schemas.microsoft.com/office/drawing/2014/main" id="{2DD9A93C-B37F-5013-0124-59AFFD13765A}"/>
              </a:ext>
            </a:extLst>
          </p:cNvPr>
          <p:cNvSpPr txBox="1"/>
          <p:nvPr/>
        </p:nvSpPr>
        <p:spPr>
          <a:xfrm>
            <a:off x="-17872" y="1010827"/>
            <a:ext cx="8787386" cy="307777"/>
          </a:xfrm>
          <a:prstGeom prst="rect">
            <a:avLst/>
          </a:prstGeom>
          <a:noFill/>
        </p:spPr>
        <p:txBody>
          <a:bodyPr wrap="square">
            <a:spAutoFit/>
          </a:bodyPr>
          <a:lstStyle/>
          <a:p>
            <a:pPr lvl="1"/>
            <a:r>
              <a:rPr lang="en-US" sz="1400" dirty="0"/>
              <a:t>Learning good image embeddings that can work as a prefix for a frozen, pre-trained language model.</a:t>
            </a:r>
          </a:p>
        </p:txBody>
      </p:sp>
    </p:spTree>
    <p:extLst>
      <p:ext uri="{BB962C8B-B14F-4D97-AF65-F5344CB8AC3E}">
        <p14:creationId xmlns:p14="http://schemas.microsoft.com/office/powerpoint/2010/main" val="3819360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50449-445D-8F18-3F8E-43B6D260FBF7}"/>
              </a:ext>
            </a:extLst>
          </p:cNvPr>
          <p:cNvSpPr>
            <a:spLocks noGrp="1"/>
          </p:cNvSpPr>
          <p:nvPr>
            <p:ph type="title"/>
          </p:nvPr>
        </p:nvSpPr>
        <p:spPr>
          <a:xfrm>
            <a:off x="266700" y="189738"/>
            <a:ext cx="8610600" cy="685800"/>
          </a:xfrm>
        </p:spPr>
        <p:txBody>
          <a:bodyPr>
            <a:normAutofit fontScale="90000"/>
          </a:bodyPr>
          <a:lstStyle/>
          <a:p>
            <a:br>
              <a:rPr lang="en-US" dirty="0"/>
            </a:br>
            <a:r>
              <a:rPr lang="en-US" dirty="0"/>
              <a:t>VLM -</a:t>
            </a:r>
            <a:r>
              <a:rPr lang="en-US" b="1" dirty="0"/>
              <a:t> </a:t>
            </a:r>
            <a:r>
              <a:rPr lang="en-US" sz="2700" dirty="0"/>
              <a:t>Text-Image Cross-Attention Fuse Mechanisms</a:t>
            </a:r>
            <a:br>
              <a:rPr lang="en-US" b="1" dirty="0"/>
            </a:br>
            <a:r>
              <a:rPr lang="en-US" dirty="0"/>
              <a:t> </a:t>
            </a:r>
          </a:p>
        </p:txBody>
      </p:sp>
      <p:sp>
        <p:nvSpPr>
          <p:cNvPr id="3" name="Slide Number Placeholder 2">
            <a:extLst>
              <a:ext uri="{FF2B5EF4-FFF2-40B4-BE49-F238E27FC236}">
                <a16:creationId xmlns:a16="http://schemas.microsoft.com/office/drawing/2014/main" id="{CC8CCBF4-0310-F7AB-A8CC-98AF9258FBB5}"/>
              </a:ext>
            </a:extLst>
          </p:cNvPr>
          <p:cNvSpPr>
            <a:spLocks noGrp="1"/>
          </p:cNvSpPr>
          <p:nvPr>
            <p:ph type="sldNum" sz="quarter" idx="12"/>
          </p:nvPr>
        </p:nvSpPr>
        <p:spPr/>
        <p:txBody>
          <a:bodyPr/>
          <a:lstStyle/>
          <a:p>
            <a:fld id="{1D19F164-13C8-4055-860F-DBBC07774AD2}" type="slidenum">
              <a:rPr lang="en-US" smtClean="0"/>
              <a:t>13</a:t>
            </a:fld>
            <a:endParaRPr lang="en-US" dirty="0"/>
          </a:p>
        </p:txBody>
      </p:sp>
      <p:pic>
        <p:nvPicPr>
          <p:cNvPr id="5" name="Picture 4" descr="A diagram of a process flow&#10;&#10;Description automatically generated">
            <a:extLst>
              <a:ext uri="{FF2B5EF4-FFF2-40B4-BE49-F238E27FC236}">
                <a16:creationId xmlns:a16="http://schemas.microsoft.com/office/drawing/2014/main" id="{6092E706-3C68-A631-69B5-6C099B16BC4D}"/>
              </a:ext>
            </a:extLst>
          </p:cNvPr>
          <p:cNvPicPr>
            <a:picLocks noChangeAspect="1"/>
          </p:cNvPicPr>
          <p:nvPr/>
        </p:nvPicPr>
        <p:blipFill rotWithShape="1">
          <a:blip r:embed="rId3">
            <a:extLst>
              <a:ext uri="{28A0092B-C50C-407E-A947-70E740481C1C}">
                <a14:useLocalDpi xmlns:a14="http://schemas.microsoft.com/office/drawing/2010/main" val="0"/>
              </a:ext>
            </a:extLst>
          </a:blip>
          <a:srcRect l="15699" t="5067" r="11022"/>
          <a:stretch/>
        </p:blipFill>
        <p:spPr>
          <a:xfrm>
            <a:off x="609600" y="1095375"/>
            <a:ext cx="3248579" cy="2952750"/>
          </a:xfrm>
          <a:prstGeom prst="rect">
            <a:avLst/>
          </a:prstGeom>
        </p:spPr>
      </p:pic>
      <p:pic>
        <p:nvPicPr>
          <p:cNvPr id="1026" name="Picture 2">
            <a:extLst>
              <a:ext uri="{FF2B5EF4-FFF2-40B4-BE49-F238E27FC236}">
                <a16:creationId xmlns:a16="http://schemas.microsoft.com/office/drawing/2014/main" id="{C99EF5F5-2C72-E919-2E00-699BF82B668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8600" y="1428750"/>
            <a:ext cx="5108448" cy="244475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A66E679B-858A-9517-B00A-B93DA642B53B}"/>
              </a:ext>
            </a:extLst>
          </p:cNvPr>
          <p:cNvSpPr txBox="1"/>
          <p:nvPr/>
        </p:nvSpPr>
        <p:spPr>
          <a:xfrm>
            <a:off x="914400" y="4171950"/>
            <a:ext cx="2209800" cy="369332"/>
          </a:xfrm>
          <a:prstGeom prst="rect">
            <a:avLst/>
          </a:prstGeom>
          <a:noFill/>
        </p:spPr>
        <p:txBody>
          <a:bodyPr wrap="square" rtlCol="0">
            <a:spAutoFit/>
          </a:bodyPr>
          <a:lstStyle/>
          <a:p>
            <a:r>
              <a:rPr lang="en-US" dirty="0" err="1">
                <a:latin typeface="Palatino Linotype"/>
                <a:cs typeface="Palatino Linotype"/>
              </a:rPr>
              <a:t>VisualGPT</a:t>
            </a:r>
            <a:endParaRPr lang="en-US" dirty="0">
              <a:latin typeface="Palatino Linotype"/>
              <a:cs typeface="Palatino Linotype"/>
            </a:endParaRPr>
          </a:p>
        </p:txBody>
      </p:sp>
      <p:sp>
        <p:nvSpPr>
          <p:cNvPr id="7" name="TextBox 6">
            <a:extLst>
              <a:ext uri="{FF2B5EF4-FFF2-40B4-BE49-F238E27FC236}">
                <a16:creationId xmlns:a16="http://schemas.microsoft.com/office/drawing/2014/main" id="{77C85661-F247-AEC2-87E1-504BF9CEAF9B}"/>
              </a:ext>
            </a:extLst>
          </p:cNvPr>
          <p:cNvSpPr txBox="1"/>
          <p:nvPr/>
        </p:nvSpPr>
        <p:spPr>
          <a:xfrm>
            <a:off x="5943600" y="4189476"/>
            <a:ext cx="2209800" cy="369332"/>
          </a:xfrm>
          <a:prstGeom prst="rect">
            <a:avLst/>
          </a:prstGeom>
          <a:noFill/>
        </p:spPr>
        <p:txBody>
          <a:bodyPr wrap="square" rtlCol="0">
            <a:spAutoFit/>
          </a:bodyPr>
          <a:lstStyle/>
          <a:p>
            <a:r>
              <a:rPr lang="en-US" dirty="0">
                <a:latin typeface="Palatino Linotype"/>
                <a:cs typeface="Palatino Linotype"/>
              </a:rPr>
              <a:t>VC-GPT</a:t>
            </a:r>
          </a:p>
        </p:txBody>
      </p:sp>
    </p:spTree>
    <p:extLst>
      <p:ext uri="{BB962C8B-B14F-4D97-AF65-F5344CB8AC3E}">
        <p14:creationId xmlns:p14="http://schemas.microsoft.com/office/powerpoint/2010/main" val="28053470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12DACC-7523-3F24-6110-06AE5D8581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3D5DE4-02AF-14EC-A0B5-EBA863B32E88}"/>
              </a:ext>
            </a:extLst>
          </p:cNvPr>
          <p:cNvSpPr>
            <a:spLocks noGrp="1"/>
          </p:cNvSpPr>
          <p:nvPr>
            <p:ph type="title"/>
          </p:nvPr>
        </p:nvSpPr>
        <p:spPr>
          <a:xfrm>
            <a:off x="266700" y="189738"/>
            <a:ext cx="8610600" cy="685800"/>
          </a:xfrm>
        </p:spPr>
        <p:txBody>
          <a:bodyPr>
            <a:normAutofit fontScale="90000"/>
          </a:bodyPr>
          <a:lstStyle/>
          <a:p>
            <a:br>
              <a:rPr lang="en-US" dirty="0"/>
            </a:br>
            <a:r>
              <a:rPr lang="en-US" dirty="0"/>
              <a:t>VLM -</a:t>
            </a:r>
            <a:r>
              <a:rPr lang="en-US" b="1" dirty="0"/>
              <a:t> </a:t>
            </a:r>
            <a:r>
              <a:rPr lang="en-US" sz="2700" dirty="0"/>
              <a:t>Multimodal Generative AI</a:t>
            </a:r>
            <a:br>
              <a:rPr lang="en-US" b="1" dirty="0"/>
            </a:br>
            <a:r>
              <a:rPr lang="en-US" dirty="0"/>
              <a:t> </a:t>
            </a:r>
          </a:p>
        </p:txBody>
      </p:sp>
      <p:sp>
        <p:nvSpPr>
          <p:cNvPr id="3" name="Slide Number Placeholder 2">
            <a:extLst>
              <a:ext uri="{FF2B5EF4-FFF2-40B4-BE49-F238E27FC236}">
                <a16:creationId xmlns:a16="http://schemas.microsoft.com/office/drawing/2014/main" id="{4BD2F85D-A1E0-DA17-9114-DD61B2BB9C74}"/>
              </a:ext>
            </a:extLst>
          </p:cNvPr>
          <p:cNvSpPr>
            <a:spLocks noGrp="1"/>
          </p:cNvSpPr>
          <p:nvPr>
            <p:ph type="sldNum" sz="quarter" idx="12"/>
          </p:nvPr>
        </p:nvSpPr>
        <p:spPr/>
        <p:txBody>
          <a:bodyPr/>
          <a:lstStyle/>
          <a:p>
            <a:fld id="{1D19F164-13C8-4055-860F-DBBC07774AD2}" type="slidenum">
              <a:rPr lang="en-US" smtClean="0"/>
              <a:t>14</a:t>
            </a:fld>
            <a:endParaRPr lang="en-US" dirty="0"/>
          </a:p>
        </p:txBody>
      </p:sp>
      <p:pic>
        <p:nvPicPr>
          <p:cNvPr id="2050" name="Picture 2">
            <a:extLst>
              <a:ext uri="{FF2B5EF4-FFF2-40B4-BE49-F238E27FC236}">
                <a16:creationId xmlns:a16="http://schemas.microsoft.com/office/drawing/2014/main" id="{1C56D0E5-E721-C83D-19C9-2ED385D198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056894"/>
            <a:ext cx="5732742" cy="3576066"/>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ECC791FF-24E9-180B-11BC-11139F687439}"/>
              </a:ext>
            </a:extLst>
          </p:cNvPr>
          <p:cNvSpPr txBox="1"/>
          <p:nvPr/>
        </p:nvSpPr>
        <p:spPr>
          <a:xfrm>
            <a:off x="3200400" y="4705350"/>
            <a:ext cx="5105400" cy="338554"/>
          </a:xfrm>
          <a:prstGeom prst="rect">
            <a:avLst/>
          </a:prstGeom>
          <a:noFill/>
        </p:spPr>
        <p:txBody>
          <a:bodyPr wrap="square" rtlCol="0">
            <a:spAutoFit/>
          </a:bodyPr>
          <a:lstStyle/>
          <a:p>
            <a:r>
              <a:rPr lang="en-US" sz="1600" dirty="0">
                <a:latin typeface="Palatino Linotype"/>
                <a:cs typeface="Palatino Linotype"/>
              </a:rPr>
              <a:t>Interleaved placement of multimodal input</a:t>
            </a:r>
          </a:p>
        </p:txBody>
      </p:sp>
      <p:sp>
        <p:nvSpPr>
          <p:cNvPr id="12" name="TextBox 11">
            <a:extLst>
              <a:ext uri="{FF2B5EF4-FFF2-40B4-BE49-F238E27FC236}">
                <a16:creationId xmlns:a16="http://schemas.microsoft.com/office/drawing/2014/main" id="{04254557-7132-8D04-B0BC-83D0812B5878}"/>
              </a:ext>
            </a:extLst>
          </p:cNvPr>
          <p:cNvSpPr txBox="1"/>
          <p:nvPr/>
        </p:nvSpPr>
        <p:spPr>
          <a:xfrm>
            <a:off x="266700" y="1657350"/>
            <a:ext cx="1333500" cy="369332"/>
          </a:xfrm>
          <a:prstGeom prst="rect">
            <a:avLst/>
          </a:prstGeom>
          <a:noFill/>
        </p:spPr>
        <p:txBody>
          <a:bodyPr wrap="square" rtlCol="0">
            <a:spAutoFit/>
          </a:bodyPr>
          <a:lstStyle/>
          <a:p>
            <a:r>
              <a:rPr lang="en-US" dirty="0">
                <a:latin typeface="Palatino Linotype"/>
                <a:cs typeface="Palatino Linotype"/>
              </a:rPr>
              <a:t>Flamingo</a:t>
            </a:r>
          </a:p>
        </p:txBody>
      </p:sp>
    </p:spTree>
    <p:extLst>
      <p:ext uri="{BB962C8B-B14F-4D97-AF65-F5344CB8AC3E}">
        <p14:creationId xmlns:p14="http://schemas.microsoft.com/office/powerpoint/2010/main" val="368498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F18F1-96DA-152D-08D0-5BCE27BC5B18}"/>
              </a:ext>
            </a:extLst>
          </p:cNvPr>
          <p:cNvSpPr>
            <a:spLocks noGrp="1"/>
          </p:cNvSpPr>
          <p:nvPr>
            <p:ph type="title"/>
          </p:nvPr>
        </p:nvSpPr>
        <p:spPr/>
        <p:txBody>
          <a:bodyPr/>
          <a:lstStyle/>
          <a:p>
            <a:r>
              <a:rPr lang="en-US" dirty="0"/>
              <a:t>VLM - Perceiver</a:t>
            </a:r>
          </a:p>
        </p:txBody>
      </p:sp>
      <p:sp>
        <p:nvSpPr>
          <p:cNvPr id="3" name="Slide Number Placeholder 2">
            <a:extLst>
              <a:ext uri="{FF2B5EF4-FFF2-40B4-BE49-F238E27FC236}">
                <a16:creationId xmlns:a16="http://schemas.microsoft.com/office/drawing/2014/main" id="{EEDFB4D7-5795-FB69-CE85-3642F1D15F51}"/>
              </a:ext>
            </a:extLst>
          </p:cNvPr>
          <p:cNvSpPr>
            <a:spLocks noGrp="1"/>
          </p:cNvSpPr>
          <p:nvPr>
            <p:ph type="sldNum" sz="quarter" idx="12"/>
          </p:nvPr>
        </p:nvSpPr>
        <p:spPr/>
        <p:txBody>
          <a:bodyPr/>
          <a:lstStyle/>
          <a:p>
            <a:fld id="{1D19F164-13C8-4055-860F-DBBC07774AD2}" type="slidenum">
              <a:rPr lang="en-US" smtClean="0"/>
              <a:t>15</a:t>
            </a:fld>
            <a:endParaRPr lang="en-US" dirty="0"/>
          </a:p>
        </p:txBody>
      </p:sp>
      <p:sp>
        <p:nvSpPr>
          <p:cNvPr id="5" name="TextBox 4">
            <a:extLst>
              <a:ext uri="{FF2B5EF4-FFF2-40B4-BE49-F238E27FC236}">
                <a16:creationId xmlns:a16="http://schemas.microsoft.com/office/drawing/2014/main" id="{6B0418AC-59E7-A72A-6648-55354D6ED0F1}"/>
              </a:ext>
            </a:extLst>
          </p:cNvPr>
          <p:cNvSpPr txBox="1"/>
          <p:nvPr/>
        </p:nvSpPr>
        <p:spPr>
          <a:xfrm>
            <a:off x="114300" y="1123950"/>
            <a:ext cx="8915400" cy="261610"/>
          </a:xfrm>
          <a:prstGeom prst="rect">
            <a:avLst/>
          </a:prstGeom>
          <a:noFill/>
        </p:spPr>
        <p:txBody>
          <a:bodyPr wrap="square">
            <a:spAutoFit/>
          </a:bodyPr>
          <a:lstStyle/>
          <a:p>
            <a:r>
              <a:rPr lang="en-US" sz="1100" dirty="0"/>
              <a:t>A type of fully end-to-end clustering of the inputs with latent positions as cluster centers, leveraging a highly asymmetric cross-attention layer.</a:t>
            </a:r>
          </a:p>
        </p:txBody>
      </p:sp>
      <p:pic>
        <p:nvPicPr>
          <p:cNvPr id="7" name="Picture 6">
            <a:extLst>
              <a:ext uri="{FF2B5EF4-FFF2-40B4-BE49-F238E27FC236}">
                <a16:creationId xmlns:a16="http://schemas.microsoft.com/office/drawing/2014/main" id="{4E582E29-1344-55E0-B6EF-88A9B695DA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 y="1733550"/>
            <a:ext cx="8077200" cy="2390545"/>
          </a:xfrm>
          <a:prstGeom prst="rect">
            <a:avLst/>
          </a:prstGeom>
        </p:spPr>
      </p:pic>
      <p:sp>
        <p:nvSpPr>
          <p:cNvPr id="8" name="TextBox 7">
            <a:extLst>
              <a:ext uri="{FF2B5EF4-FFF2-40B4-BE49-F238E27FC236}">
                <a16:creationId xmlns:a16="http://schemas.microsoft.com/office/drawing/2014/main" id="{58070974-AB11-C711-69A3-76A398A904E6}"/>
              </a:ext>
            </a:extLst>
          </p:cNvPr>
          <p:cNvSpPr txBox="1"/>
          <p:nvPr/>
        </p:nvSpPr>
        <p:spPr>
          <a:xfrm>
            <a:off x="144780" y="4211419"/>
            <a:ext cx="8884920" cy="523220"/>
          </a:xfrm>
          <a:prstGeom prst="rect">
            <a:avLst/>
          </a:prstGeom>
          <a:noFill/>
        </p:spPr>
        <p:txBody>
          <a:bodyPr wrap="square">
            <a:spAutoFit/>
          </a:bodyPr>
          <a:lstStyle/>
          <a:p>
            <a:r>
              <a:rPr lang="en-US" sz="1400" dirty="0"/>
              <a:t>A small fixed number of visual tokens per image/video, given a large and variable number of visual input features</a:t>
            </a:r>
          </a:p>
        </p:txBody>
      </p:sp>
      <p:sp>
        <p:nvSpPr>
          <p:cNvPr id="10" name="TextBox 9">
            <a:hlinkClick r:id="rId3"/>
            <a:extLst>
              <a:ext uri="{FF2B5EF4-FFF2-40B4-BE49-F238E27FC236}">
                <a16:creationId xmlns:a16="http://schemas.microsoft.com/office/drawing/2014/main" id="{2043F069-8900-2E38-B1FC-D5DC1D74848F}"/>
              </a:ext>
            </a:extLst>
          </p:cNvPr>
          <p:cNvSpPr txBox="1"/>
          <p:nvPr/>
        </p:nvSpPr>
        <p:spPr>
          <a:xfrm>
            <a:off x="451104" y="4734639"/>
            <a:ext cx="7010400" cy="307777"/>
          </a:xfrm>
          <a:prstGeom prst="rect">
            <a:avLst/>
          </a:prstGeom>
          <a:noFill/>
        </p:spPr>
        <p:txBody>
          <a:bodyPr wrap="square">
            <a:spAutoFit/>
          </a:bodyPr>
          <a:lstStyle/>
          <a:p>
            <a:r>
              <a:rPr lang="en-US" sz="1400" dirty="0"/>
              <a:t>A. </a:t>
            </a:r>
            <a:r>
              <a:rPr lang="en-US" sz="1400" dirty="0" err="1"/>
              <a:t>Jaegle</a:t>
            </a:r>
            <a:r>
              <a:rPr lang="en-US" sz="1400" dirty="0"/>
              <a:t>, et al., Perceiver: General Perception with Iterative Attention</a:t>
            </a:r>
          </a:p>
        </p:txBody>
      </p:sp>
    </p:spTree>
    <p:extLst>
      <p:ext uri="{BB962C8B-B14F-4D97-AF65-F5344CB8AC3E}">
        <p14:creationId xmlns:p14="http://schemas.microsoft.com/office/powerpoint/2010/main" val="23391969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D95692-B227-E190-DB79-D9A9A74AFC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1B4430-B829-2257-296E-3F8BDA64F7F2}"/>
              </a:ext>
            </a:extLst>
          </p:cNvPr>
          <p:cNvSpPr>
            <a:spLocks noGrp="1"/>
          </p:cNvSpPr>
          <p:nvPr>
            <p:ph type="title"/>
          </p:nvPr>
        </p:nvSpPr>
        <p:spPr/>
        <p:txBody>
          <a:bodyPr/>
          <a:lstStyle/>
          <a:p>
            <a:r>
              <a:rPr lang="en-US" dirty="0"/>
              <a:t>Many choices of loss functions</a:t>
            </a:r>
          </a:p>
        </p:txBody>
      </p:sp>
      <p:sp>
        <p:nvSpPr>
          <p:cNvPr id="3" name="Content Placeholder 2">
            <a:extLst>
              <a:ext uri="{FF2B5EF4-FFF2-40B4-BE49-F238E27FC236}">
                <a16:creationId xmlns:a16="http://schemas.microsoft.com/office/drawing/2014/main" id="{5ACCAEBC-A50C-4183-059B-24B7290DF861}"/>
              </a:ext>
            </a:extLst>
          </p:cNvPr>
          <p:cNvSpPr>
            <a:spLocks noGrp="1"/>
          </p:cNvSpPr>
          <p:nvPr>
            <p:ph idx="1"/>
          </p:nvPr>
        </p:nvSpPr>
        <p:spPr/>
        <p:txBody>
          <a:bodyPr>
            <a:normAutofit fontScale="47500" lnSpcReduction="20000"/>
          </a:bodyPr>
          <a:lstStyle/>
          <a:p>
            <a:r>
              <a:rPr lang="en-US" dirty="0"/>
              <a:t>Contrastive variants</a:t>
            </a:r>
          </a:p>
          <a:p>
            <a:pPr lvl="1"/>
            <a:r>
              <a:rPr lang="en-US" dirty="0"/>
              <a:t>Contrastive loss (ITC), Matching loss (ITM)</a:t>
            </a:r>
          </a:p>
          <a:p>
            <a:pPr lvl="1"/>
            <a:r>
              <a:rPr lang="en-US" dirty="0"/>
              <a:t>Self-supervision loss (</a:t>
            </a:r>
            <a:r>
              <a:rPr lang="en-US" dirty="0" err="1"/>
              <a:t>SimCLR</a:t>
            </a:r>
            <a:r>
              <a:rPr lang="en-US" dirty="0"/>
              <a:t>)</a:t>
            </a:r>
          </a:p>
          <a:p>
            <a:pPr lvl="1"/>
            <a:r>
              <a:rPr lang="en-US" dirty="0"/>
              <a:t>Text-to-pixel contrastive (TPC)</a:t>
            </a:r>
          </a:p>
          <a:p>
            <a:pPr lvl="1"/>
            <a:r>
              <a:rPr lang="en-US" dirty="0"/>
              <a:t>Region-word alignment loss (RWA)</a:t>
            </a:r>
          </a:p>
          <a:p>
            <a:pPr lvl="1"/>
            <a:r>
              <a:rPr lang="en-US" dirty="0"/>
              <a:t>Region-word contrastive loss (RWC)</a:t>
            </a:r>
          </a:p>
          <a:p>
            <a:pPr lvl="1"/>
            <a:r>
              <a:rPr lang="en-US" dirty="0"/>
              <a:t>Unified contrastive learning (</a:t>
            </a:r>
            <a:r>
              <a:rPr lang="en-US" dirty="0" err="1"/>
              <a:t>UniCL</a:t>
            </a:r>
            <a:r>
              <a:rPr lang="en-US" dirty="0"/>
              <a:t>)</a:t>
            </a:r>
          </a:p>
          <a:p>
            <a:pPr lvl="1"/>
            <a:r>
              <a:rPr lang="en-US" dirty="0"/>
              <a:t>Supervised contrastive loss</a:t>
            </a:r>
          </a:p>
          <a:p>
            <a:r>
              <a:rPr lang="en-US" dirty="0"/>
              <a:t>Generative variants</a:t>
            </a:r>
          </a:p>
          <a:p>
            <a:pPr lvl="1"/>
            <a:r>
              <a:rPr lang="en-US" dirty="0"/>
              <a:t>MLM (bi-directional)</a:t>
            </a:r>
          </a:p>
          <a:p>
            <a:pPr lvl="1"/>
            <a:r>
              <a:rPr lang="en-US" dirty="0"/>
              <a:t>LM (auto-regressive)</a:t>
            </a:r>
          </a:p>
          <a:p>
            <a:pPr lvl="1"/>
            <a:r>
              <a:rPr lang="en-US" dirty="0"/>
              <a:t>Cap Loss (predict next token given previous tokens and whole image)</a:t>
            </a:r>
          </a:p>
          <a:p>
            <a:pPr lvl="1"/>
            <a:r>
              <a:rPr lang="en-US" dirty="0"/>
              <a:t>Flamingo Loss (predict next token given previous image and text tokens)</a:t>
            </a:r>
          </a:p>
          <a:p>
            <a:pPr lvl="1"/>
            <a:endParaRPr lang="en-US" dirty="0"/>
          </a:p>
          <a:p>
            <a:endParaRPr lang="en-US" dirty="0"/>
          </a:p>
          <a:p>
            <a:endParaRPr lang="en-US" dirty="0"/>
          </a:p>
        </p:txBody>
      </p:sp>
      <p:pic>
        <p:nvPicPr>
          <p:cNvPr id="5" name="Picture 4" descr="A math equations and numbers&#10;&#10;Description automatically generated with medium confidence">
            <a:extLst>
              <a:ext uri="{FF2B5EF4-FFF2-40B4-BE49-F238E27FC236}">
                <a16:creationId xmlns:a16="http://schemas.microsoft.com/office/drawing/2014/main" id="{A467948B-D9DD-6FE5-85F9-C4CE0674D8A2}"/>
              </a:ext>
            </a:extLst>
          </p:cNvPr>
          <p:cNvPicPr>
            <a:picLocks noChangeAspect="1"/>
          </p:cNvPicPr>
          <p:nvPr/>
        </p:nvPicPr>
        <p:blipFill rotWithShape="1">
          <a:blip r:embed="rId2">
            <a:extLst>
              <a:ext uri="{28A0092B-C50C-407E-A947-70E740481C1C}">
                <a14:useLocalDpi xmlns:a14="http://schemas.microsoft.com/office/drawing/2010/main" val="0"/>
              </a:ext>
            </a:extLst>
          </a:blip>
          <a:srcRect l="20027" r="26216" b="88701"/>
          <a:stretch/>
        </p:blipFill>
        <p:spPr>
          <a:xfrm>
            <a:off x="6134100" y="3378633"/>
            <a:ext cx="2590800" cy="381000"/>
          </a:xfrm>
          <a:prstGeom prst="rect">
            <a:avLst/>
          </a:prstGeom>
        </p:spPr>
      </p:pic>
      <p:pic>
        <p:nvPicPr>
          <p:cNvPr id="6" name="Picture 5" descr="A math equations and numbers&#10;&#10;Description automatically generated with medium confidence">
            <a:extLst>
              <a:ext uri="{FF2B5EF4-FFF2-40B4-BE49-F238E27FC236}">
                <a16:creationId xmlns:a16="http://schemas.microsoft.com/office/drawing/2014/main" id="{2E0200A0-4BF1-2FCA-18FD-4908A46A7302}"/>
              </a:ext>
            </a:extLst>
          </p:cNvPr>
          <p:cNvPicPr>
            <a:picLocks noChangeAspect="1"/>
          </p:cNvPicPr>
          <p:nvPr/>
        </p:nvPicPr>
        <p:blipFill rotWithShape="1">
          <a:blip r:embed="rId2">
            <a:extLst>
              <a:ext uri="{28A0092B-C50C-407E-A947-70E740481C1C}">
                <a14:useLocalDpi xmlns:a14="http://schemas.microsoft.com/office/drawing/2010/main" val="0"/>
              </a:ext>
            </a:extLst>
          </a:blip>
          <a:srcRect l="17392" t="36422" r="24108" b="43239"/>
          <a:stretch/>
        </p:blipFill>
        <p:spPr>
          <a:xfrm>
            <a:off x="6039496" y="3697955"/>
            <a:ext cx="2819400" cy="685801"/>
          </a:xfrm>
          <a:prstGeom prst="rect">
            <a:avLst/>
          </a:prstGeom>
        </p:spPr>
      </p:pic>
      <p:pic>
        <p:nvPicPr>
          <p:cNvPr id="7" name="Picture 6" descr="A math equations and numbers&#10;&#10;Description automatically generated with medium confidence">
            <a:extLst>
              <a:ext uri="{FF2B5EF4-FFF2-40B4-BE49-F238E27FC236}">
                <a16:creationId xmlns:a16="http://schemas.microsoft.com/office/drawing/2014/main" id="{72F70280-68C7-617D-D63C-659A09B60553}"/>
              </a:ext>
            </a:extLst>
          </p:cNvPr>
          <p:cNvPicPr>
            <a:picLocks noChangeAspect="1"/>
          </p:cNvPicPr>
          <p:nvPr/>
        </p:nvPicPr>
        <p:blipFill rotWithShape="1">
          <a:blip r:embed="rId2">
            <a:extLst>
              <a:ext uri="{28A0092B-C50C-407E-A947-70E740481C1C}">
                <a14:useLocalDpi xmlns:a14="http://schemas.microsoft.com/office/drawing/2010/main" val="0"/>
              </a:ext>
            </a:extLst>
          </a:blip>
          <a:srcRect l="15811" t="79661" r="22527"/>
          <a:stretch/>
        </p:blipFill>
        <p:spPr>
          <a:xfrm>
            <a:off x="6001396" y="4271712"/>
            <a:ext cx="2971800" cy="685801"/>
          </a:xfrm>
          <a:prstGeom prst="rect">
            <a:avLst/>
          </a:prstGeom>
        </p:spPr>
      </p:pic>
      <p:pic>
        <p:nvPicPr>
          <p:cNvPr id="9" name="Picture 8" descr="A diagram of different animals&#10;&#10;Description automatically generated">
            <a:extLst>
              <a:ext uri="{FF2B5EF4-FFF2-40B4-BE49-F238E27FC236}">
                <a16:creationId xmlns:a16="http://schemas.microsoft.com/office/drawing/2014/main" id="{9B5A8A5E-5931-73C8-3D5F-F5A8CDEFE2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9200" y="733248"/>
            <a:ext cx="4014354" cy="1879059"/>
          </a:xfrm>
          <a:prstGeom prst="rect">
            <a:avLst/>
          </a:prstGeom>
        </p:spPr>
      </p:pic>
      <p:pic>
        <p:nvPicPr>
          <p:cNvPr id="11" name="Picture 10" descr="A mathematical equation with numbers and symbols&#10;&#10;Description automatically generated">
            <a:extLst>
              <a:ext uri="{FF2B5EF4-FFF2-40B4-BE49-F238E27FC236}">
                <a16:creationId xmlns:a16="http://schemas.microsoft.com/office/drawing/2014/main" id="{A6E6CBD3-058D-03C6-7D4B-686A4FFD3F0B}"/>
              </a:ext>
            </a:extLst>
          </p:cNvPr>
          <p:cNvPicPr>
            <a:picLocks noChangeAspect="1"/>
          </p:cNvPicPr>
          <p:nvPr/>
        </p:nvPicPr>
        <p:blipFill rotWithShape="1">
          <a:blip r:embed="rId4">
            <a:extLst>
              <a:ext uri="{28A0092B-C50C-407E-A947-70E740481C1C}">
                <a14:useLocalDpi xmlns:a14="http://schemas.microsoft.com/office/drawing/2010/main" val="0"/>
              </a:ext>
            </a:extLst>
          </a:blip>
          <a:srcRect l="7088" t="9429" r="5523"/>
          <a:stretch/>
        </p:blipFill>
        <p:spPr>
          <a:xfrm>
            <a:off x="2867465" y="1548141"/>
            <a:ext cx="2494672" cy="507792"/>
          </a:xfrm>
          <a:prstGeom prst="rect">
            <a:avLst/>
          </a:prstGeom>
        </p:spPr>
      </p:pic>
      <p:pic>
        <p:nvPicPr>
          <p:cNvPr id="13" name="Picture 12" descr="A close-up of mathematical symbols&#10;&#10;Description automatically generated">
            <a:extLst>
              <a:ext uri="{FF2B5EF4-FFF2-40B4-BE49-F238E27FC236}">
                <a16:creationId xmlns:a16="http://schemas.microsoft.com/office/drawing/2014/main" id="{BEAF34BD-7BF7-DF9B-3404-FC09662C5A44}"/>
              </a:ext>
            </a:extLst>
          </p:cNvPr>
          <p:cNvPicPr>
            <a:picLocks noChangeAspect="1"/>
          </p:cNvPicPr>
          <p:nvPr/>
        </p:nvPicPr>
        <p:blipFill rotWithShape="1">
          <a:blip r:embed="rId5">
            <a:extLst>
              <a:ext uri="{28A0092B-C50C-407E-A947-70E740481C1C}">
                <a14:useLocalDpi xmlns:a14="http://schemas.microsoft.com/office/drawing/2010/main" val="0"/>
              </a:ext>
            </a:extLst>
          </a:blip>
          <a:srcRect l="3668" r="8824" b="21942"/>
          <a:stretch/>
        </p:blipFill>
        <p:spPr>
          <a:xfrm>
            <a:off x="2590800" y="2850602"/>
            <a:ext cx="3170105" cy="487942"/>
          </a:xfrm>
          <a:prstGeom prst="rect">
            <a:avLst/>
          </a:prstGeom>
        </p:spPr>
      </p:pic>
    </p:spTree>
    <p:extLst>
      <p:ext uri="{BB962C8B-B14F-4D97-AF65-F5344CB8AC3E}">
        <p14:creationId xmlns:p14="http://schemas.microsoft.com/office/powerpoint/2010/main" val="16620150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A5C6E-7059-E243-517A-B50B5292C1CC}"/>
              </a:ext>
            </a:extLst>
          </p:cNvPr>
          <p:cNvSpPr>
            <a:spLocks noGrp="1"/>
          </p:cNvSpPr>
          <p:nvPr>
            <p:ph type="title"/>
          </p:nvPr>
        </p:nvSpPr>
        <p:spPr/>
        <p:txBody>
          <a:bodyPr/>
          <a:lstStyle/>
          <a:p>
            <a:r>
              <a:rPr lang="en-US" dirty="0"/>
              <a:t>VLM – No training </a:t>
            </a:r>
          </a:p>
        </p:txBody>
      </p:sp>
      <p:sp>
        <p:nvSpPr>
          <p:cNvPr id="3" name="Slide Number Placeholder 2">
            <a:extLst>
              <a:ext uri="{FF2B5EF4-FFF2-40B4-BE49-F238E27FC236}">
                <a16:creationId xmlns:a16="http://schemas.microsoft.com/office/drawing/2014/main" id="{CDE4A893-8DA9-EC00-DE25-449735BC80C4}"/>
              </a:ext>
            </a:extLst>
          </p:cNvPr>
          <p:cNvSpPr>
            <a:spLocks noGrp="1"/>
          </p:cNvSpPr>
          <p:nvPr>
            <p:ph type="sldNum" sz="quarter" idx="12"/>
          </p:nvPr>
        </p:nvSpPr>
        <p:spPr/>
        <p:txBody>
          <a:bodyPr/>
          <a:lstStyle/>
          <a:p>
            <a:fld id="{1D19F164-13C8-4055-860F-DBBC07774AD2}" type="slidenum">
              <a:rPr lang="en-US" smtClean="0"/>
              <a:t>17</a:t>
            </a:fld>
            <a:endParaRPr lang="en-US" dirty="0"/>
          </a:p>
        </p:txBody>
      </p:sp>
      <p:sp>
        <p:nvSpPr>
          <p:cNvPr id="5" name="TextBox 4">
            <a:extLst>
              <a:ext uri="{FF2B5EF4-FFF2-40B4-BE49-F238E27FC236}">
                <a16:creationId xmlns:a16="http://schemas.microsoft.com/office/drawing/2014/main" id="{C916B0C5-F9CC-3352-1D45-AD3A007E6715}"/>
              </a:ext>
            </a:extLst>
          </p:cNvPr>
          <p:cNvSpPr txBox="1"/>
          <p:nvPr/>
        </p:nvSpPr>
        <p:spPr>
          <a:xfrm>
            <a:off x="438912" y="1123950"/>
            <a:ext cx="8153400" cy="523220"/>
          </a:xfrm>
          <a:prstGeom prst="rect">
            <a:avLst/>
          </a:prstGeom>
          <a:noFill/>
        </p:spPr>
        <p:txBody>
          <a:bodyPr wrap="square">
            <a:spAutoFit/>
          </a:bodyPr>
          <a:lstStyle/>
          <a:p>
            <a:r>
              <a:rPr lang="en-US" sz="1400" dirty="0"/>
              <a:t>Stitching pretrained language and vision models together without training any additional parameters (unsupervised).</a:t>
            </a:r>
          </a:p>
        </p:txBody>
      </p:sp>
      <p:pic>
        <p:nvPicPr>
          <p:cNvPr id="7" name="Picture 6" descr="A cow and kayaks on the beach&#10;&#10;Description automatically generated">
            <a:extLst>
              <a:ext uri="{FF2B5EF4-FFF2-40B4-BE49-F238E27FC236}">
                <a16:creationId xmlns:a16="http://schemas.microsoft.com/office/drawing/2014/main" id="{23C84EB3-ECAF-D508-3626-348CCA17C6B4}"/>
              </a:ext>
            </a:extLst>
          </p:cNvPr>
          <p:cNvPicPr>
            <a:picLocks noChangeAspect="1"/>
          </p:cNvPicPr>
          <p:nvPr/>
        </p:nvPicPr>
        <p:blipFill rotWithShape="1">
          <a:blip r:embed="rId2">
            <a:extLst>
              <a:ext uri="{28A0092B-C50C-407E-A947-70E740481C1C}">
                <a14:useLocalDpi xmlns:a14="http://schemas.microsoft.com/office/drawing/2010/main" val="0"/>
              </a:ext>
            </a:extLst>
          </a:blip>
          <a:srcRect l="5883" t="11670" r="1961"/>
          <a:stretch/>
        </p:blipFill>
        <p:spPr>
          <a:xfrm>
            <a:off x="762000" y="1885950"/>
            <a:ext cx="7162800" cy="2989326"/>
          </a:xfrm>
          <a:prstGeom prst="rect">
            <a:avLst/>
          </a:prstGeom>
        </p:spPr>
      </p:pic>
      <p:sp>
        <p:nvSpPr>
          <p:cNvPr id="9" name="TextBox 8">
            <a:extLst>
              <a:ext uri="{FF2B5EF4-FFF2-40B4-BE49-F238E27FC236}">
                <a16:creationId xmlns:a16="http://schemas.microsoft.com/office/drawing/2014/main" id="{14D8C642-686B-B54C-7033-66323780CA3D}"/>
              </a:ext>
            </a:extLst>
          </p:cNvPr>
          <p:cNvSpPr txBox="1"/>
          <p:nvPr/>
        </p:nvSpPr>
        <p:spPr>
          <a:xfrm>
            <a:off x="0" y="4629150"/>
            <a:ext cx="9012936" cy="461665"/>
          </a:xfrm>
          <a:prstGeom prst="rect">
            <a:avLst/>
          </a:prstGeom>
          <a:noFill/>
        </p:spPr>
        <p:txBody>
          <a:bodyPr wrap="square">
            <a:spAutoFit/>
          </a:bodyPr>
          <a:lstStyle/>
          <a:p>
            <a:r>
              <a:rPr lang="en-US" sz="1200" dirty="0">
                <a:hlinkClick r:id="rId3"/>
              </a:rPr>
              <a:t>guided decoding</a:t>
            </a:r>
            <a:r>
              <a:rPr lang="en-US" sz="1200" dirty="0"/>
              <a:t> according to a CLIP-based score named </a:t>
            </a:r>
            <a:r>
              <a:rPr lang="en-US" sz="1200" i="1" dirty="0"/>
              <a:t>magic score</a:t>
            </a:r>
            <a:r>
              <a:rPr lang="en-US" sz="1200" dirty="0"/>
              <a:t> to sample the next token using an objective function but no fine-tuning of LM</a:t>
            </a:r>
          </a:p>
        </p:txBody>
      </p:sp>
      <p:sp>
        <p:nvSpPr>
          <p:cNvPr id="10" name="TextBox 9">
            <a:extLst>
              <a:ext uri="{FF2B5EF4-FFF2-40B4-BE49-F238E27FC236}">
                <a16:creationId xmlns:a16="http://schemas.microsoft.com/office/drawing/2014/main" id="{0FD0FBE5-F0D4-9DCB-C73B-4921EA6E46A2}"/>
              </a:ext>
            </a:extLst>
          </p:cNvPr>
          <p:cNvSpPr txBox="1"/>
          <p:nvPr/>
        </p:nvSpPr>
        <p:spPr>
          <a:xfrm>
            <a:off x="3581400" y="1670518"/>
            <a:ext cx="1295400" cy="369332"/>
          </a:xfrm>
          <a:prstGeom prst="rect">
            <a:avLst/>
          </a:prstGeom>
          <a:noFill/>
        </p:spPr>
        <p:txBody>
          <a:bodyPr wrap="square" rtlCol="0">
            <a:spAutoFit/>
          </a:bodyPr>
          <a:lstStyle/>
          <a:p>
            <a:r>
              <a:rPr lang="en-US" dirty="0">
                <a:latin typeface="Palatino Linotype"/>
                <a:cs typeface="Palatino Linotype"/>
              </a:rPr>
              <a:t>MAGIC</a:t>
            </a:r>
          </a:p>
        </p:txBody>
      </p:sp>
    </p:spTree>
    <p:extLst>
      <p:ext uri="{BB962C8B-B14F-4D97-AF65-F5344CB8AC3E}">
        <p14:creationId xmlns:p14="http://schemas.microsoft.com/office/powerpoint/2010/main" val="29404226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CB6EC-5698-23C1-92AD-39C733221E6D}"/>
              </a:ext>
            </a:extLst>
          </p:cNvPr>
          <p:cNvSpPr>
            <a:spLocks noGrp="1"/>
          </p:cNvSpPr>
          <p:nvPr>
            <p:ph type="title"/>
          </p:nvPr>
        </p:nvSpPr>
        <p:spPr/>
        <p:txBody>
          <a:bodyPr/>
          <a:lstStyle/>
          <a:p>
            <a:r>
              <a:rPr lang="en-US" dirty="0"/>
              <a:t>VLM – Segmentation </a:t>
            </a:r>
          </a:p>
        </p:txBody>
      </p:sp>
      <p:pic>
        <p:nvPicPr>
          <p:cNvPr id="4" name="Picture 3" descr="A collage of images of a child&#10;&#10;Description automatically generated">
            <a:extLst>
              <a:ext uri="{FF2B5EF4-FFF2-40B4-BE49-F238E27FC236}">
                <a16:creationId xmlns:a16="http://schemas.microsoft.com/office/drawing/2014/main" id="{B58DD912-769E-4A1F-BAF1-C7C559E294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6350" y="1116462"/>
            <a:ext cx="5429250" cy="3703188"/>
          </a:xfrm>
          <a:prstGeom prst="rect">
            <a:avLst/>
          </a:prstGeom>
        </p:spPr>
      </p:pic>
      <p:sp>
        <p:nvSpPr>
          <p:cNvPr id="5" name="TextBox 4">
            <a:extLst>
              <a:ext uri="{FF2B5EF4-FFF2-40B4-BE49-F238E27FC236}">
                <a16:creationId xmlns:a16="http://schemas.microsoft.com/office/drawing/2014/main" id="{26EC0137-ADB0-116A-5815-3E520A1E0A32}"/>
              </a:ext>
            </a:extLst>
          </p:cNvPr>
          <p:cNvSpPr txBox="1"/>
          <p:nvPr/>
        </p:nvSpPr>
        <p:spPr>
          <a:xfrm>
            <a:off x="5257800" y="4400550"/>
            <a:ext cx="609600" cy="304800"/>
          </a:xfrm>
          <a:prstGeom prst="rect">
            <a:avLst/>
          </a:prstGeom>
          <a:solidFill>
            <a:schemeClr val="bg1"/>
          </a:solidFill>
        </p:spPr>
        <p:txBody>
          <a:bodyPr wrap="square" rtlCol="0">
            <a:spAutoFit/>
          </a:bodyPr>
          <a:lstStyle/>
          <a:p>
            <a:endParaRPr lang="en-US" dirty="0">
              <a:latin typeface="Palatino Linotype"/>
              <a:cs typeface="Palatino Linotype"/>
            </a:endParaRPr>
          </a:p>
        </p:txBody>
      </p:sp>
      <p:sp>
        <p:nvSpPr>
          <p:cNvPr id="6" name="TextBox 5">
            <a:extLst>
              <a:ext uri="{FF2B5EF4-FFF2-40B4-BE49-F238E27FC236}">
                <a16:creationId xmlns:a16="http://schemas.microsoft.com/office/drawing/2014/main" id="{A76D0FD5-A5BF-4E37-9D19-7DA33FB10FA0}"/>
              </a:ext>
            </a:extLst>
          </p:cNvPr>
          <p:cNvSpPr txBox="1"/>
          <p:nvPr/>
        </p:nvSpPr>
        <p:spPr>
          <a:xfrm>
            <a:off x="6400800" y="1116462"/>
            <a:ext cx="2514600" cy="646331"/>
          </a:xfrm>
          <a:prstGeom prst="rect">
            <a:avLst/>
          </a:prstGeom>
          <a:noFill/>
        </p:spPr>
        <p:txBody>
          <a:bodyPr wrap="square" rtlCol="0">
            <a:spAutoFit/>
          </a:bodyPr>
          <a:lstStyle/>
          <a:p>
            <a:r>
              <a:rPr lang="en-US" dirty="0">
                <a:latin typeface="Palatino Linotype"/>
                <a:cs typeface="Palatino Linotype"/>
              </a:rPr>
              <a:t>CLIP on regions fails to recognize objects</a:t>
            </a:r>
          </a:p>
        </p:txBody>
      </p:sp>
    </p:spTree>
    <p:extLst>
      <p:ext uri="{BB962C8B-B14F-4D97-AF65-F5344CB8AC3E}">
        <p14:creationId xmlns:p14="http://schemas.microsoft.com/office/powerpoint/2010/main" val="32741582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6E3FD-92CC-76D0-74C5-AD450AA4D2F3}"/>
              </a:ext>
            </a:extLst>
          </p:cNvPr>
          <p:cNvSpPr>
            <a:spLocks noGrp="1"/>
          </p:cNvSpPr>
          <p:nvPr>
            <p:ph type="title"/>
          </p:nvPr>
        </p:nvSpPr>
        <p:spPr/>
        <p:txBody>
          <a:bodyPr/>
          <a:lstStyle/>
          <a:p>
            <a:r>
              <a:rPr lang="en-US" dirty="0"/>
              <a:t>VLM – Visual Grounding</a:t>
            </a:r>
          </a:p>
        </p:txBody>
      </p:sp>
      <p:sp>
        <p:nvSpPr>
          <p:cNvPr id="8" name="TextBox 7">
            <a:extLst>
              <a:ext uri="{FF2B5EF4-FFF2-40B4-BE49-F238E27FC236}">
                <a16:creationId xmlns:a16="http://schemas.microsoft.com/office/drawing/2014/main" id="{13DF6ABB-E0F9-82B3-7594-1DC05813313F}"/>
              </a:ext>
            </a:extLst>
          </p:cNvPr>
          <p:cNvSpPr txBox="1"/>
          <p:nvPr/>
        </p:nvSpPr>
        <p:spPr>
          <a:xfrm>
            <a:off x="609600" y="4476750"/>
            <a:ext cx="8229600" cy="646331"/>
          </a:xfrm>
          <a:prstGeom prst="rect">
            <a:avLst/>
          </a:prstGeom>
          <a:noFill/>
        </p:spPr>
        <p:txBody>
          <a:bodyPr wrap="square" rtlCol="0">
            <a:spAutoFit/>
          </a:bodyPr>
          <a:lstStyle/>
          <a:p>
            <a:r>
              <a:rPr lang="en-US" dirty="0" err="1">
                <a:latin typeface="Palatino Linotype"/>
                <a:cs typeface="Palatino Linotype"/>
              </a:rPr>
              <a:t>ViLD</a:t>
            </a:r>
            <a:r>
              <a:rPr lang="en-US" dirty="0">
                <a:latin typeface="Palatino Linotype"/>
                <a:cs typeface="Palatino Linotype"/>
              </a:rPr>
              <a:t> – Distill the knowledge from the alignment of region embedding to image embeddings of cropped regions during training. </a:t>
            </a:r>
          </a:p>
        </p:txBody>
      </p:sp>
      <p:pic>
        <p:nvPicPr>
          <p:cNvPr id="10" name="Picture 9" descr="A diagram of a diagram&#10;&#10;Description automatically generated">
            <a:extLst>
              <a:ext uri="{FF2B5EF4-FFF2-40B4-BE49-F238E27FC236}">
                <a16:creationId xmlns:a16="http://schemas.microsoft.com/office/drawing/2014/main" id="{C97DDF85-3896-10B3-ACEC-7378F4D59900}"/>
              </a:ext>
            </a:extLst>
          </p:cNvPr>
          <p:cNvPicPr>
            <a:picLocks noChangeAspect="1"/>
          </p:cNvPicPr>
          <p:nvPr/>
        </p:nvPicPr>
        <p:blipFill rotWithShape="1">
          <a:blip r:embed="rId3">
            <a:extLst>
              <a:ext uri="{28A0092B-C50C-407E-A947-70E740481C1C}">
                <a14:useLocalDpi xmlns:a14="http://schemas.microsoft.com/office/drawing/2010/main" val="0"/>
              </a:ext>
            </a:extLst>
          </a:blip>
          <a:srcRect l="10784" t="14622" r="6863"/>
          <a:stretch/>
        </p:blipFill>
        <p:spPr>
          <a:xfrm>
            <a:off x="838200" y="971550"/>
            <a:ext cx="7391400" cy="3569256"/>
          </a:xfrm>
          <a:prstGeom prst="rect">
            <a:avLst/>
          </a:prstGeom>
        </p:spPr>
      </p:pic>
    </p:spTree>
    <p:extLst>
      <p:ext uri="{BB962C8B-B14F-4D97-AF65-F5344CB8AC3E}">
        <p14:creationId xmlns:p14="http://schemas.microsoft.com/office/powerpoint/2010/main" val="30689528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234428-4486-7DBB-BB5F-DF20008B17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33C107-0B4E-FCE6-42B9-78A389FBAA58}"/>
              </a:ext>
            </a:extLst>
          </p:cNvPr>
          <p:cNvSpPr>
            <a:spLocks noGrp="1"/>
          </p:cNvSpPr>
          <p:nvPr>
            <p:ph type="title"/>
          </p:nvPr>
        </p:nvSpPr>
        <p:spPr/>
        <p:txBody>
          <a:bodyPr/>
          <a:lstStyle/>
          <a:p>
            <a:r>
              <a:rPr lang="en-US" dirty="0"/>
              <a:t>VLM – Visual Grounding</a:t>
            </a:r>
          </a:p>
        </p:txBody>
      </p:sp>
      <p:pic>
        <p:nvPicPr>
          <p:cNvPr id="5" name="Picture 4" descr="A diagram of a diagram&#10;&#10;Description automatically generated">
            <a:extLst>
              <a:ext uri="{FF2B5EF4-FFF2-40B4-BE49-F238E27FC236}">
                <a16:creationId xmlns:a16="http://schemas.microsoft.com/office/drawing/2014/main" id="{7DAA2E5C-78AD-E51C-C97B-98248ACCE8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4632" y="759434"/>
            <a:ext cx="6327217" cy="3031516"/>
          </a:xfrm>
          <a:prstGeom prst="rect">
            <a:avLst/>
          </a:prstGeom>
        </p:spPr>
      </p:pic>
      <p:sp>
        <p:nvSpPr>
          <p:cNvPr id="8" name="TextBox 7">
            <a:extLst>
              <a:ext uri="{FF2B5EF4-FFF2-40B4-BE49-F238E27FC236}">
                <a16:creationId xmlns:a16="http://schemas.microsoft.com/office/drawing/2014/main" id="{0B07927D-EA73-0C8A-2AC0-BF0C48D4E853}"/>
              </a:ext>
            </a:extLst>
          </p:cNvPr>
          <p:cNvSpPr txBox="1"/>
          <p:nvPr/>
        </p:nvSpPr>
        <p:spPr>
          <a:xfrm>
            <a:off x="609600" y="4199400"/>
            <a:ext cx="8229600" cy="369332"/>
          </a:xfrm>
          <a:prstGeom prst="rect">
            <a:avLst/>
          </a:prstGeom>
          <a:noFill/>
        </p:spPr>
        <p:txBody>
          <a:bodyPr wrap="square" rtlCol="0">
            <a:spAutoFit/>
          </a:bodyPr>
          <a:lstStyle/>
          <a:p>
            <a:r>
              <a:rPr lang="en-US" dirty="0" err="1">
                <a:latin typeface="Palatino Linotype"/>
                <a:cs typeface="Palatino Linotype"/>
              </a:rPr>
              <a:t>RegionCLIP</a:t>
            </a:r>
            <a:r>
              <a:rPr lang="en-US" dirty="0">
                <a:latin typeface="Palatino Linotype"/>
                <a:cs typeface="Palatino Linotype"/>
              </a:rPr>
              <a:t> – Contrastively learned region-text alignment</a:t>
            </a:r>
          </a:p>
        </p:txBody>
      </p:sp>
    </p:spTree>
    <p:extLst>
      <p:ext uri="{BB962C8B-B14F-4D97-AF65-F5344CB8AC3E}">
        <p14:creationId xmlns:p14="http://schemas.microsoft.com/office/powerpoint/2010/main" val="3962497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373EE8-BC1E-3418-9E89-F248BF1F5A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636162-7D2F-E155-BF9C-5C93B02179B1}"/>
              </a:ext>
            </a:extLst>
          </p:cNvPr>
          <p:cNvSpPr>
            <a:spLocks noGrp="1"/>
          </p:cNvSpPr>
          <p:nvPr>
            <p:ph type="title"/>
          </p:nvPr>
        </p:nvSpPr>
        <p:spPr/>
        <p:txBody>
          <a:bodyPr/>
          <a:lstStyle/>
          <a:p>
            <a:r>
              <a:rPr lang="en-US" dirty="0"/>
              <a:t>VLM – Phrase Grounding</a:t>
            </a:r>
          </a:p>
        </p:txBody>
      </p:sp>
      <p:sp>
        <p:nvSpPr>
          <p:cNvPr id="3" name="Content Placeholder 2">
            <a:extLst>
              <a:ext uri="{FF2B5EF4-FFF2-40B4-BE49-F238E27FC236}">
                <a16:creationId xmlns:a16="http://schemas.microsoft.com/office/drawing/2014/main" id="{53AD4584-CB22-6368-2FFD-643474615541}"/>
              </a:ext>
            </a:extLst>
          </p:cNvPr>
          <p:cNvSpPr>
            <a:spLocks noGrp="1"/>
          </p:cNvSpPr>
          <p:nvPr>
            <p:ph idx="1"/>
          </p:nvPr>
        </p:nvSpPr>
        <p:spPr>
          <a:xfrm>
            <a:off x="304800" y="3889049"/>
            <a:ext cx="8229600" cy="1295400"/>
          </a:xfrm>
        </p:spPr>
        <p:txBody>
          <a:bodyPr>
            <a:normAutofit fontScale="77500" lnSpcReduction="20000"/>
          </a:bodyPr>
          <a:lstStyle/>
          <a:p>
            <a:endParaRPr lang="en-US" sz="1400" dirty="0"/>
          </a:p>
          <a:p>
            <a:r>
              <a:rPr lang="en-US" sz="1400" dirty="0"/>
              <a:t>Given an image and a corresponding caption, the </a:t>
            </a:r>
            <a:r>
              <a:rPr lang="en-US" sz="1400" b="1" dirty="0"/>
              <a:t>Phrase Grounding</a:t>
            </a:r>
            <a:r>
              <a:rPr lang="en-US" sz="1400" dirty="0"/>
              <a:t> task aims to ground each entity mentioned by a noun phrase in the caption to a region in the image.</a:t>
            </a:r>
            <a:endParaRPr lang="en-US" sz="1200" dirty="0"/>
          </a:p>
          <a:p>
            <a:r>
              <a:rPr lang="en-US" dirty="0">
                <a:latin typeface="URWPalladioL"/>
              </a:rPr>
              <a:t>GLIP – grounded language pre-training</a:t>
            </a:r>
          </a:p>
          <a:p>
            <a:endParaRPr lang="en-US" dirty="0"/>
          </a:p>
        </p:txBody>
      </p:sp>
      <p:pic>
        <p:nvPicPr>
          <p:cNvPr id="5" name="Picture 4" descr="A diagram of a person's body&#10;&#10;Description automatically generated">
            <a:extLst>
              <a:ext uri="{FF2B5EF4-FFF2-40B4-BE49-F238E27FC236}">
                <a16:creationId xmlns:a16="http://schemas.microsoft.com/office/drawing/2014/main" id="{896BE23D-CC9E-1C0B-16DC-BCA846D7C9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9392" y="876300"/>
            <a:ext cx="7772400" cy="3186201"/>
          </a:xfrm>
          <a:prstGeom prst="rect">
            <a:avLst/>
          </a:prstGeom>
        </p:spPr>
      </p:pic>
    </p:spTree>
    <p:extLst>
      <p:ext uri="{BB962C8B-B14F-4D97-AF65-F5344CB8AC3E}">
        <p14:creationId xmlns:p14="http://schemas.microsoft.com/office/powerpoint/2010/main" val="39597135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77B72-A982-8B49-09C8-C24E101F61BE}"/>
              </a:ext>
            </a:extLst>
          </p:cNvPr>
          <p:cNvSpPr>
            <a:spLocks noGrp="1"/>
          </p:cNvSpPr>
          <p:nvPr>
            <p:ph type="title"/>
          </p:nvPr>
        </p:nvSpPr>
        <p:spPr/>
        <p:txBody>
          <a:bodyPr/>
          <a:lstStyle/>
          <a:p>
            <a:r>
              <a:rPr lang="en-US" dirty="0"/>
              <a:t>VLM – Zero shot segmentation</a:t>
            </a:r>
          </a:p>
        </p:txBody>
      </p:sp>
      <p:pic>
        <p:nvPicPr>
          <p:cNvPr id="5" name="Picture 4" descr="A collage of images of a theme park&#10;&#10;Description automatically generated">
            <a:extLst>
              <a:ext uri="{FF2B5EF4-FFF2-40B4-BE49-F238E27FC236}">
                <a16:creationId xmlns:a16="http://schemas.microsoft.com/office/drawing/2014/main" id="{FB41BD4A-E854-8B04-9536-CE55DBE750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024" y="1276350"/>
            <a:ext cx="4378960" cy="2209800"/>
          </a:xfrm>
          <a:prstGeom prst="rect">
            <a:avLst/>
          </a:prstGeom>
        </p:spPr>
      </p:pic>
      <p:sp>
        <p:nvSpPr>
          <p:cNvPr id="6" name="TextBox 5">
            <a:extLst>
              <a:ext uri="{FF2B5EF4-FFF2-40B4-BE49-F238E27FC236}">
                <a16:creationId xmlns:a16="http://schemas.microsoft.com/office/drawing/2014/main" id="{D0B93B62-DCF1-5B53-2A44-A7D6167E0EF1}"/>
              </a:ext>
            </a:extLst>
          </p:cNvPr>
          <p:cNvSpPr txBox="1"/>
          <p:nvPr/>
        </p:nvSpPr>
        <p:spPr>
          <a:xfrm>
            <a:off x="1219200" y="4629150"/>
            <a:ext cx="3200400" cy="369332"/>
          </a:xfrm>
          <a:prstGeom prst="rect">
            <a:avLst/>
          </a:prstGeom>
          <a:noFill/>
        </p:spPr>
        <p:txBody>
          <a:bodyPr wrap="square" rtlCol="0">
            <a:spAutoFit/>
          </a:bodyPr>
          <a:lstStyle/>
          <a:p>
            <a:r>
              <a:rPr lang="en-US" dirty="0">
                <a:latin typeface="Palatino Linotype"/>
                <a:cs typeface="Palatino Linotype"/>
              </a:rPr>
              <a:t>Segment Anything – (SAM)</a:t>
            </a:r>
          </a:p>
        </p:txBody>
      </p:sp>
      <p:sp>
        <p:nvSpPr>
          <p:cNvPr id="8" name="TextBox 7">
            <a:extLst>
              <a:ext uri="{FF2B5EF4-FFF2-40B4-BE49-F238E27FC236}">
                <a16:creationId xmlns:a16="http://schemas.microsoft.com/office/drawing/2014/main" id="{1409354D-9DB0-0F82-BB30-1FC2934AB392}"/>
              </a:ext>
            </a:extLst>
          </p:cNvPr>
          <p:cNvSpPr txBox="1"/>
          <p:nvPr/>
        </p:nvSpPr>
        <p:spPr>
          <a:xfrm>
            <a:off x="4191000" y="3536328"/>
            <a:ext cx="4943856" cy="369332"/>
          </a:xfrm>
          <a:prstGeom prst="rect">
            <a:avLst/>
          </a:prstGeom>
          <a:noFill/>
        </p:spPr>
        <p:txBody>
          <a:bodyPr wrap="square">
            <a:spAutoFit/>
          </a:bodyPr>
          <a:lstStyle/>
          <a:p>
            <a:r>
              <a:rPr lang="en-US" sz="1050" dirty="0"/>
              <a:t>powerful image encoder, a prompt encoder, and a lightweight mask decoder</a:t>
            </a:r>
            <a:r>
              <a:rPr lang="en-US" dirty="0"/>
              <a:t>.</a:t>
            </a:r>
          </a:p>
        </p:txBody>
      </p:sp>
      <p:pic>
        <p:nvPicPr>
          <p:cNvPr id="5122" name="Picture 2" descr="SAM network architecture">
            <a:extLst>
              <a:ext uri="{FF2B5EF4-FFF2-40B4-BE49-F238E27FC236}">
                <a16:creationId xmlns:a16="http://schemas.microsoft.com/office/drawing/2014/main" id="{743E1311-E1F6-5E49-B5B4-E7857D917C8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000" t="20599" r="37500" b="34526"/>
          <a:stretch/>
        </p:blipFill>
        <p:spPr bwMode="auto">
          <a:xfrm>
            <a:off x="4572000" y="1401896"/>
            <a:ext cx="4596830" cy="19320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26613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DEF40-DF14-E679-E810-4406BC78066A}"/>
              </a:ext>
            </a:extLst>
          </p:cNvPr>
          <p:cNvSpPr>
            <a:spLocks noGrp="1"/>
          </p:cNvSpPr>
          <p:nvPr>
            <p:ph type="title"/>
          </p:nvPr>
        </p:nvSpPr>
        <p:spPr/>
        <p:txBody>
          <a:bodyPr/>
          <a:lstStyle/>
          <a:p>
            <a:r>
              <a:rPr lang="en-US" dirty="0"/>
              <a:t>VLM – Conversational VLM</a:t>
            </a:r>
          </a:p>
        </p:txBody>
      </p:sp>
      <p:sp>
        <p:nvSpPr>
          <p:cNvPr id="3" name="Content Placeholder 2">
            <a:extLst>
              <a:ext uri="{FF2B5EF4-FFF2-40B4-BE49-F238E27FC236}">
                <a16:creationId xmlns:a16="http://schemas.microsoft.com/office/drawing/2014/main" id="{00A1F97F-5CCC-4542-AD32-D3A8C94A3F8E}"/>
              </a:ext>
            </a:extLst>
          </p:cNvPr>
          <p:cNvSpPr>
            <a:spLocks noGrp="1"/>
          </p:cNvSpPr>
          <p:nvPr>
            <p:ph idx="1"/>
          </p:nvPr>
        </p:nvSpPr>
        <p:spPr>
          <a:xfrm>
            <a:off x="457200" y="971550"/>
            <a:ext cx="4038600" cy="3657600"/>
          </a:xfrm>
        </p:spPr>
        <p:txBody>
          <a:bodyPr>
            <a:normAutofit lnSpcReduction="10000"/>
          </a:bodyPr>
          <a:lstStyle/>
          <a:p>
            <a:r>
              <a:rPr lang="en-US" dirty="0"/>
              <a:t>GPT4</a:t>
            </a:r>
          </a:p>
          <a:p>
            <a:r>
              <a:rPr lang="en-US" dirty="0"/>
              <a:t>MiniGPT4</a:t>
            </a:r>
          </a:p>
          <a:p>
            <a:pPr lvl="1"/>
            <a:r>
              <a:rPr lang="en-US" dirty="0"/>
              <a:t>Vicuna LLM + </a:t>
            </a:r>
            <a:r>
              <a:rPr lang="en-US" dirty="0" err="1"/>
              <a:t>VitG+Qformer</a:t>
            </a:r>
            <a:endParaRPr lang="en-US" dirty="0"/>
          </a:p>
          <a:p>
            <a:r>
              <a:rPr lang="en-US" dirty="0"/>
              <a:t>X-</a:t>
            </a:r>
            <a:r>
              <a:rPr lang="en-US" dirty="0" err="1"/>
              <a:t>rayGPT</a:t>
            </a:r>
            <a:endParaRPr lang="en-US" dirty="0"/>
          </a:p>
          <a:p>
            <a:pPr lvl="1"/>
            <a:r>
              <a:rPr lang="en-US" sz="1800" b="1" dirty="0" err="1">
                <a:effectLst/>
                <a:latin typeface="URWPalladioL"/>
              </a:rPr>
              <a:t>XrayGPT</a:t>
            </a:r>
            <a:r>
              <a:rPr lang="en-US" sz="1800" dirty="0">
                <a:effectLst/>
                <a:latin typeface="URWPalladioL"/>
              </a:rPr>
              <a:t>, consists of a Vicuna LLM as a text encoder and a </a:t>
            </a:r>
            <a:r>
              <a:rPr lang="en-US" sz="1800" dirty="0" err="1">
                <a:effectLst/>
                <a:latin typeface="URWPalladioL"/>
              </a:rPr>
              <a:t>MedClip</a:t>
            </a:r>
            <a:r>
              <a:rPr lang="en-US" sz="1800" dirty="0">
                <a:effectLst/>
                <a:latin typeface="URWPalladioL"/>
              </a:rPr>
              <a:t> for an image encoder </a:t>
            </a:r>
            <a:endParaRPr lang="en-US" dirty="0"/>
          </a:p>
          <a:p>
            <a:pPr lvl="1"/>
            <a:endParaRPr lang="en-US" dirty="0"/>
          </a:p>
        </p:txBody>
      </p:sp>
      <p:pic>
        <p:nvPicPr>
          <p:cNvPr id="7" name="Picture 6" descr="A close-up of a cell phone&#10;&#10;Description automatically generated">
            <a:extLst>
              <a:ext uri="{FF2B5EF4-FFF2-40B4-BE49-F238E27FC236}">
                <a16:creationId xmlns:a16="http://schemas.microsoft.com/office/drawing/2014/main" id="{5AB776D4-7645-D222-C345-A17D236B8C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57800" y="903288"/>
            <a:ext cx="3907536" cy="4240212"/>
          </a:xfrm>
          <a:prstGeom prst="rect">
            <a:avLst/>
          </a:prstGeom>
        </p:spPr>
      </p:pic>
    </p:spTree>
    <p:extLst>
      <p:ext uri="{BB962C8B-B14F-4D97-AF65-F5344CB8AC3E}">
        <p14:creationId xmlns:p14="http://schemas.microsoft.com/office/powerpoint/2010/main" val="34313089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ABA89-6530-4A21-2F56-EF6D4E380D00}"/>
              </a:ext>
            </a:extLst>
          </p:cNvPr>
          <p:cNvSpPr>
            <a:spLocks noGrp="1"/>
          </p:cNvSpPr>
          <p:nvPr>
            <p:ph type="title"/>
          </p:nvPr>
        </p:nvSpPr>
        <p:spPr/>
        <p:txBody>
          <a:bodyPr/>
          <a:lstStyle/>
          <a:p>
            <a:r>
              <a:rPr lang="en-US" dirty="0"/>
              <a:t>Taxonomy of FM in Vision</a:t>
            </a:r>
          </a:p>
        </p:txBody>
      </p:sp>
      <p:pic>
        <p:nvPicPr>
          <p:cNvPr id="5" name="Picture 4" descr="A diagram of a computer vision&#10;&#10;Description automatically generated">
            <a:extLst>
              <a:ext uri="{FF2B5EF4-FFF2-40B4-BE49-F238E27FC236}">
                <a16:creationId xmlns:a16="http://schemas.microsoft.com/office/drawing/2014/main" id="{2E428F00-B126-5DF1-DF63-42C516FE52ED}"/>
              </a:ext>
            </a:extLst>
          </p:cNvPr>
          <p:cNvPicPr>
            <a:picLocks noChangeAspect="1"/>
          </p:cNvPicPr>
          <p:nvPr/>
        </p:nvPicPr>
        <p:blipFill rotWithShape="1">
          <a:blip r:embed="rId2">
            <a:extLst>
              <a:ext uri="{28A0092B-C50C-407E-A947-70E740481C1C}">
                <a14:useLocalDpi xmlns:a14="http://schemas.microsoft.com/office/drawing/2010/main" val="0"/>
              </a:ext>
            </a:extLst>
          </a:blip>
          <a:srcRect t="8873" r="3449" b="1939"/>
          <a:stretch/>
        </p:blipFill>
        <p:spPr>
          <a:xfrm>
            <a:off x="685800" y="819150"/>
            <a:ext cx="7239000" cy="3964214"/>
          </a:xfrm>
          <a:prstGeom prst="rect">
            <a:avLst/>
          </a:prstGeom>
        </p:spPr>
      </p:pic>
      <p:sp>
        <p:nvSpPr>
          <p:cNvPr id="3" name="TextBox 2">
            <a:extLst>
              <a:ext uri="{FF2B5EF4-FFF2-40B4-BE49-F238E27FC236}">
                <a16:creationId xmlns:a16="http://schemas.microsoft.com/office/drawing/2014/main" id="{11B5013A-E55E-E98B-A85A-456E65AB25BC}"/>
              </a:ext>
            </a:extLst>
          </p:cNvPr>
          <p:cNvSpPr txBox="1"/>
          <p:nvPr/>
        </p:nvSpPr>
        <p:spPr>
          <a:xfrm>
            <a:off x="152400" y="4724400"/>
            <a:ext cx="5791200" cy="276999"/>
          </a:xfrm>
          <a:prstGeom prst="rect">
            <a:avLst/>
          </a:prstGeom>
          <a:noFill/>
        </p:spPr>
        <p:txBody>
          <a:bodyPr wrap="square" rtlCol="0">
            <a:spAutoFit/>
          </a:bodyPr>
          <a:lstStyle/>
          <a:p>
            <a:r>
              <a:rPr lang="en-US" sz="1200" dirty="0"/>
              <a:t>Foundational Models Defining a New Era in </a:t>
            </a:r>
            <a:r>
              <a:rPr lang="en-US" sz="1200" dirty="0">
                <a:hlinkClick r:id="rId3"/>
              </a:rPr>
              <a:t>Vision</a:t>
            </a:r>
            <a:r>
              <a:rPr lang="en-US" sz="1200" dirty="0"/>
              <a:t>: A Survey and Outlook</a:t>
            </a:r>
            <a:endParaRPr lang="en-US" dirty="0">
              <a:latin typeface="Palatino Linotype"/>
              <a:cs typeface="Palatino Linotype"/>
            </a:endParaRPr>
          </a:p>
        </p:txBody>
      </p:sp>
    </p:spTree>
    <p:extLst>
      <p:ext uri="{BB962C8B-B14F-4D97-AF65-F5344CB8AC3E}">
        <p14:creationId xmlns:p14="http://schemas.microsoft.com/office/powerpoint/2010/main" val="6285676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91ABD-EF12-3A06-FAFF-1B0A7A9CBEC6}"/>
              </a:ext>
            </a:extLst>
          </p:cNvPr>
          <p:cNvSpPr>
            <a:spLocks noGrp="1"/>
          </p:cNvSpPr>
          <p:nvPr>
            <p:ph type="title"/>
          </p:nvPr>
        </p:nvSpPr>
        <p:spPr>
          <a:xfrm>
            <a:off x="69059" y="-17541"/>
            <a:ext cx="8229600" cy="742950"/>
          </a:xfrm>
        </p:spPr>
        <p:txBody>
          <a:bodyPr>
            <a:normAutofit/>
          </a:bodyPr>
          <a:lstStyle/>
          <a:p>
            <a:r>
              <a:rPr lang="en-US" sz="3200" dirty="0"/>
              <a:t>Summary of  VLM</a:t>
            </a:r>
          </a:p>
        </p:txBody>
      </p:sp>
      <p:pic>
        <p:nvPicPr>
          <p:cNvPr id="5" name="Content Placeholder 4" descr="A screenshot of a computer&#10;&#10;Description automatically generated">
            <a:extLst>
              <a:ext uri="{FF2B5EF4-FFF2-40B4-BE49-F238E27FC236}">
                <a16:creationId xmlns:a16="http://schemas.microsoft.com/office/drawing/2014/main" id="{C0676139-C72D-3895-F431-B8659359D8C7}"/>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6730" t="8146" r="3846"/>
          <a:stretch/>
        </p:blipFill>
        <p:spPr>
          <a:xfrm>
            <a:off x="943373" y="590550"/>
            <a:ext cx="7355286" cy="4171950"/>
          </a:xfrm>
        </p:spPr>
      </p:pic>
      <p:sp>
        <p:nvSpPr>
          <p:cNvPr id="3" name="TextBox 2">
            <a:extLst>
              <a:ext uri="{FF2B5EF4-FFF2-40B4-BE49-F238E27FC236}">
                <a16:creationId xmlns:a16="http://schemas.microsoft.com/office/drawing/2014/main" id="{5E415802-0830-AC25-5E0A-78813CE0BCB4}"/>
              </a:ext>
            </a:extLst>
          </p:cNvPr>
          <p:cNvSpPr txBox="1"/>
          <p:nvPr/>
        </p:nvSpPr>
        <p:spPr>
          <a:xfrm>
            <a:off x="152400" y="4724400"/>
            <a:ext cx="5791200" cy="276999"/>
          </a:xfrm>
          <a:prstGeom prst="rect">
            <a:avLst/>
          </a:prstGeom>
          <a:noFill/>
        </p:spPr>
        <p:txBody>
          <a:bodyPr wrap="square" rtlCol="0">
            <a:spAutoFit/>
          </a:bodyPr>
          <a:lstStyle/>
          <a:p>
            <a:r>
              <a:rPr lang="en-US" sz="1200" dirty="0"/>
              <a:t>Foundational Models Defining a New Era in </a:t>
            </a:r>
            <a:r>
              <a:rPr lang="en-US" sz="1200" dirty="0">
                <a:hlinkClick r:id="rId3"/>
              </a:rPr>
              <a:t>Vision</a:t>
            </a:r>
            <a:r>
              <a:rPr lang="en-US" sz="1200" dirty="0"/>
              <a:t>: A Survey and Outlook</a:t>
            </a:r>
            <a:endParaRPr lang="en-US" dirty="0">
              <a:latin typeface="Palatino Linotype"/>
              <a:cs typeface="Palatino Linotype"/>
            </a:endParaRPr>
          </a:p>
        </p:txBody>
      </p:sp>
    </p:spTree>
    <p:extLst>
      <p:ext uri="{BB962C8B-B14F-4D97-AF65-F5344CB8AC3E}">
        <p14:creationId xmlns:p14="http://schemas.microsoft.com/office/powerpoint/2010/main" val="14839027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BCCDA-D120-F8D7-CFAD-E8E48F19B66D}"/>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73FBE213-8DD8-CCAC-5F36-A1CC9CDAF0A3}"/>
              </a:ext>
            </a:extLst>
          </p:cNvPr>
          <p:cNvSpPr>
            <a:spLocks noGrp="1"/>
          </p:cNvSpPr>
          <p:nvPr>
            <p:ph idx="1"/>
          </p:nvPr>
        </p:nvSpPr>
        <p:spPr/>
        <p:txBody>
          <a:bodyPr/>
          <a:lstStyle/>
          <a:p>
            <a:r>
              <a:rPr lang="en-US" dirty="0"/>
              <a:t>VLMs are powerful models reaching a high level of semantic understanding of the content</a:t>
            </a:r>
          </a:p>
          <a:p>
            <a:pPr lvl="1"/>
            <a:r>
              <a:rPr lang="en-US" dirty="0"/>
              <a:t>Both at a whole image level and regional level</a:t>
            </a:r>
          </a:p>
          <a:p>
            <a:r>
              <a:rPr lang="en-US" dirty="0"/>
              <a:t>Retrieval use case not well represented in downstream use cases.</a:t>
            </a:r>
          </a:p>
          <a:p>
            <a:pPr lvl="1"/>
            <a:r>
              <a:rPr lang="en-US" dirty="0"/>
              <a:t>Potentially powerful for search</a:t>
            </a:r>
          </a:p>
        </p:txBody>
      </p:sp>
    </p:spTree>
    <p:extLst>
      <p:ext uri="{BB962C8B-B14F-4D97-AF65-F5344CB8AC3E}">
        <p14:creationId xmlns:p14="http://schemas.microsoft.com/office/powerpoint/2010/main" val="393946995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lank">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txDef>
      <a:spPr>
        <a:noFill/>
      </a:spPr>
      <a:bodyPr wrap="square" rtlCol="0">
        <a:spAutoFit/>
      </a:bodyPr>
      <a:lstStyle>
        <a:defPPr>
          <a:defRPr dirty="0" smtClean="0">
            <a:latin typeface="Palatino Linotype"/>
            <a:cs typeface="Palatino Linotype"/>
          </a:defRPr>
        </a:defPPr>
      </a:lstStyle>
    </a:txDef>
  </a:objectDefaults>
  <a:extraClrSchemeLst/>
  <a:extLst>
    <a:ext uri="{05A4C25C-085E-4340-85A3-A5531E510DB2}">
      <thm15:themeFamily xmlns:thm15="http://schemas.microsoft.com/office/thememl/2012/main" name="Akshay" id="{8EB8FA00-820A-564C-A007-D2496E000498}" vid="{81E9FA5B-A8F4-F64A-8909-B0AA467B835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Akshay</Template>
  <TotalTime>19634</TotalTime>
  <Words>1336</Words>
  <Application>Microsoft Macintosh PowerPoint</Application>
  <PresentationFormat>On-screen Show (16:9)</PresentationFormat>
  <Paragraphs>191</Paragraphs>
  <Slides>26</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Arial</vt:lpstr>
      <vt:lpstr>Calibri</vt:lpstr>
      <vt:lpstr>Palatino Linotype</vt:lpstr>
      <vt:lpstr>URWPalladioL</vt:lpstr>
      <vt:lpstr>blank</vt:lpstr>
      <vt:lpstr>PowerPoint Presentation</vt:lpstr>
      <vt:lpstr>Foundational models</vt:lpstr>
      <vt:lpstr>Vision-language models</vt:lpstr>
      <vt:lpstr>Vision-language models (VLM) - Evolution</vt:lpstr>
      <vt:lpstr>Zero shot learning – early attempts to generalize</vt:lpstr>
      <vt:lpstr>Visual captioning – From image to language</vt:lpstr>
      <vt:lpstr>Visual QA  </vt:lpstr>
      <vt:lpstr>Essential elements of VLM</vt:lpstr>
      <vt:lpstr>VLM- Combining image and text in a transformer</vt:lpstr>
      <vt:lpstr>VLM – Contrastively trained VLMs</vt:lpstr>
      <vt:lpstr>Many choices of loss functions</vt:lpstr>
      <vt:lpstr>VLM- Vision prefix for an LLM</vt:lpstr>
      <vt:lpstr> VLM - Text-Image Cross-Attention Fuse Mechanisms  </vt:lpstr>
      <vt:lpstr> VLM - Multimodal Generative AI  </vt:lpstr>
      <vt:lpstr>VLM - Perceiver</vt:lpstr>
      <vt:lpstr>Many choices of loss functions</vt:lpstr>
      <vt:lpstr>VLM – No training </vt:lpstr>
      <vt:lpstr>VLM – Segmentation </vt:lpstr>
      <vt:lpstr>VLM – Visual Grounding</vt:lpstr>
      <vt:lpstr>VLM – Visual Grounding</vt:lpstr>
      <vt:lpstr>VLM – Phrase Grounding</vt:lpstr>
      <vt:lpstr>VLM – Zero shot segmentation</vt:lpstr>
      <vt:lpstr>VLM – Conversational VLM</vt:lpstr>
      <vt:lpstr>Taxonomy of FM in Vision</vt:lpstr>
      <vt:lpstr>Summary of  VLM</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Tales of Musculoskeletal MRI: From Biomarker Discovery to Ultra-Fast Clinical Imaging</dc:title>
  <dc:creator>Akshay Sanjay Chaudhari</dc:creator>
  <cp:lastModifiedBy>Tanveer Syeda-Mahmood</cp:lastModifiedBy>
  <cp:revision>567</cp:revision>
  <cp:lastPrinted>2019-08-15T05:59:11Z</cp:lastPrinted>
  <dcterms:created xsi:type="dcterms:W3CDTF">2017-02-19T04:27:10Z</dcterms:created>
  <dcterms:modified xsi:type="dcterms:W3CDTF">2024-01-24T07:07:35Z</dcterms:modified>
</cp:coreProperties>
</file>