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3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731" r:id="rId3"/>
    <p:sldMasterId id="2147483752" r:id="rId4"/>
  </p:sldMasterIdLst>
  <p:notesMasterIdLst>
    <p:notesMasterId r:id="rId26"/>
  </p:notesMasterIdLst>
  <p:handoutMasterIdLst>
    <p:handoutMasterId r:id="rId27"/>
  </p:handoutMasterIdLst>
  <p:sldIdLst>
    <p:sldId id="690" r:id="rId5"/>
    <p:sldId id="962" r:id="rId6"/>
    <p:sldId id="998" r:id="rId7"/>
    <p:sldId id="1815" r:id="rId8"/>
    <p:sldId id="995" r:id="rId9"/>
    <p:sldId id="1517" r:id="rId10"/>
    <p:sldId id="1821" r:id="rId11"/>
    <p:sldId id="1212" r:id="rId12"/>
    <p:sldId id="1171" r:id="rId13"/>
    <p:sldId id="1172" r:id="rId14"/>
    <p:sldId id="1823" r:id="rId15"/>
    <p:sldId id="1173" r:id="rId16"/>
    <p:sldId id="1174" r:id="rId17"/>
    <p:sldId id="1822" r:id="rId18"/>
    <p:sldId id="997" r:id="rId19"/>
    <p:sldId id="1034" r:id="rId20"/>
    <p:sldId id="1816" r:id="rId21"/>
    <p:sldId id="1820" r:id="rId22"/>
    <p:sldId id="1817" r:id="rId23"/>
    <p:sldId id="1819" r:id="rId24"/>
    <p:sldId id="378" r:id="rId25"/>
  </p:sldIdLst>
  <p:sldSz cx="9144000" cy="5143500" type="screen16x9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kshay Sanjay Chaudhari" initials="ASC" lastIdx="1" clrIdx="0"/>
  <p:cmAuthor id="2" name="Akshay Sanjay Chaudhari" initials="ASC [2]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7DD"/>
    <a:srgbClr val="FFFFFF"/>
    <a:srgbClr val="A60002"/>
    <a:srgbClr val="A72A21"/>
    <a:srgbClr val="6F6F6F"/>
    <a:srgbClr val="E94539"/>
    <a:srgbClr val="0C4CFB"/>
    <a:srgbClr val="60B30D"/>
    <a:srgbClr val="BDF098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99" autoAdjust="0"/>
    <p:restoredTop sz="82789" autoAdjust="0"/>
  </p:normalViewPr>
  <p:slideViewPr>
    <p:cSldViewPr>
      <p:cViewPr varScale="1">
        <p:scale>
          <a:sx n="140" d="100"/>
          <a:sy n="140" d="100"/>
        </p:scale>
        <p:origin x="408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616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-3672" y="-120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Structured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Provider Diagnosed</c:v>
                </c:pt>
                <c:pt idx="1">
                  <c:v>Watson Diagnosed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9F-094B-BD98-1C2C6CA8E2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Reports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Provider Diagnosed</c:v>
                </c:pt>
                <c:pt idx="1">
                  <c:v>Watson Diagnosed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1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9F-094B-BD98-1C2C6CA8E2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rgbClr val="FF9900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Provider Diagnosed</c:v>
                </c:pt>
                <c:pt idx="1">
                  <c:v>Watson Diagnosed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1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9F-094B-BD98-1C2C6CA8E2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81659968"/>
        <c:axId val="-2081534560"/>
      </c:barChart>
      <c:catAx>
        <c:axId val="-208165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1534560"/>
        <c:crosses val="autoZero"/>
        <c:auto val="1"/>
        <c:lblAlgn val="ctr"/>
        <c:lblOffset val="100"/>
        <c:noMultiLvlLbl val="0"/>
      </c:catAx>
      <c:valAx>
        <c:axId val="-208153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165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010737294201898E-2"/>
          <c:y val="0.94633091144921"/>
          <c:w val="0.9"/>
          <c:h val="5.36690885507897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0.84961</cdr:x>
      <cdr:y>0.58031</cdr:y>
    </cdr:from>
    <cdr:to>
      <cdr:x>0.96325</cdr:x>
      <cdr:y>0.79016</cdr:y>
    </cdr:to>
    <cdr:sp macro="" textlink="">
      <cdr:nvSpPr>
        <cdr:cNvPr id="2" name="Right Brace 1"/>
        <cdr:cNvSpPr/>
      </cdr:nvSpPr>
      <cdr:spPr>
        <a:xfrm xmlns:a="http://schemas.openxmlformats.org/drawingml/2006/main">
          <a:off x="2848583" y="2950184"/>
          <a:ext cx="381000" cy="1066800"/>
        </a:xfrm>
        <a:prstGeom xmlns:a="http://schemas.openxmlformats.org/drawingml/2006/main" prst="rightBrace">
          <a:avLst>
            <a:gd name="adj1" fmla="val 31312"/>
            <a:gd name="adj2" fmla="val 50000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DA3B1-32C6-4448-A175-518EF6A40DB2}" type="datetimeFigureOut">
              <a:rPr lang="en-US" smtClean="0"/>
              <a:t>1/29/24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081C9-F144-402E-AD24-B5B5FA57E1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3167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627BA-7797-4673-8C8E-000479CE8F1E}" type="datetimeFigureOut">
              <a:rPr lang="en-US" smtClean="0"/>
              <a:t>1/29/24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C5D36-CFF3-4DEB-A090-8A4E77F7CA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2526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457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/>
              <a:t>Foundational models could be customized for healthcare tasks by</a:t>
            </a:r>
          </a:p>
          <a:p>
            <a:pPr lvl="1"/>
            <a:r>
              <a:rPr lang="en-US" sz="3600" dirty="0"/>
              <a:t>Pre-training</a:t>
            </a:r>
          </a:p>
          <a:p>
            <a:pPr lvl="1"/>
            <a:r>
              <a:rPr lang="en-US" sz="3600" dirty="0"/>
              <a:t>Fine-tuning</a:t>
            </a:r>
          </a:p>
          <a:p>
            <a:pPr lvl="1"/>
            <a:r>
              <a:rPr lang="en-US" sz="3600" dirty="0"/>
              <a:t>Prompt tuning</a:t>
            </a:r>
          </a:p>
          <a:p>
            <a:pPr lvl="1"/>
            <a:r>
              <a:rPr lang="en-US" sz="3600" dirty="0"/>
              <a:t>RAG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324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2450" y="228600"/>
            <a:ext cx="3213100" cy="18081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http://medsieve01.almaden.ibm.com:8080/DeepEyesApp20/login.html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480206-F0CD-43BB-AA76-2703CBA6BF89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 panose="020B0503050203000203" pitchFamily="34" charset="0"/>
              </a:rPr>
              <a:pPr marL="0" marR="0" lvl="0" indent="0" algn="l" defTabSz="6859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671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2"/>
                </a:solidFill>
              </a:rPr>
              <a:t>Concept extraction from textual reports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2"/>
                </a:solidFill>
              </a:rPr>
              <a:t>Recommendations for diagnosis, treatment and outcome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978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9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C96D4F-B865-49DA-AD32-E28C1BCFCE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39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154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2"/>
                </a:solidFill>
              </a:rPr>
              <a:t>Identify patients at risk for diseases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2"/>
                </a:solidFill>
              </a:rPr>
              <a:t>Spotting deviations, inconsistencies, fraud (diagnosis, billing), need for tests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2"/>
                </a:solidFill>
              </a:rPr>
              <a:t>Uncover major trends in the population for key findings in imaging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2"/>
                </a:solidFill>
              </a:rPr>
              <a:t>Assess performance</a:t>
            </a:r>
          </a:p>
          <a:p>
            <a:pPr lvl="1"/>
            <a:r>
              <a:rPr lang="en-US" sz="1200" dirty="0">
                <a:solidFill>
                  <a:schemeClr val="tx2"/>
                </a:solidFill>
              </a:rPr>
              <a:t>Risk identification</a:t>
            </a:r>
          </a:p>
          <a:p>
            <a:pPr lvl="2"/>
            <a:r>
              <a:rPr lang="en-US" sz="1200" dirty="0">
                <a:solidFill>
                  <a:schemeClr val="tx2"/>
                </a:solidFill>
              </a:rPr>
              <a:t>Identify patients at risk for diseases </a:t>
            </a:r>
          </a:p>
          <a:p>
            <a:pPr lvl="1"/>
            <a:r>
              <a:rPr lang="en-US" sz="1200" dirty="0">
                <a:solidFill>
                  <a:schemeClr val="tx2"/>
                </a:solidFill>
              </a:rPr>
              <a:t>Auditing and compliance</a:t>
            </a:r>
          </a:p>
          <a:p>
            <a:pPr lvl="2"/>
            <a:r>
              <a:rPr lang="en-US" sz="1200" dirty="0">
                <a:solidFill>
                  <a:schemeClr val="tx2"/>
                </a:solidFill>
              </a:rPr>
              <a:t>Spotting deviations, inconsistencies, fraud (diagnosis, billing), need for tests</a:t>
            </a:r>
          </a:p>
          <a:p>
            <a:pPr lvl="1"/>
            <a:r>
              <a:rPr lang="en-US" sz="1200" dirty="0">
                <a:solidFill>
                  <a:schemeClr val="tx2"/>
                </a:solidFill>
              </a:rPr>
              <a:t>Uncover major trends </a:t>
            </a:r>
          </a:p>
          <a:p>
            <a:pPr lvl="2"/>
            <a:r>
              <a:rPr lang="en-US" sz="1200" dirty="0">
                <a:solidFill>
                  <a:schemeClr val="tx2"/>
                </a:solidFill>
              </a:rPr>
              <a:t>Uncover major trends in the population for key findings in imaging</a:t>
            </a:r>
          </a:p>
          <a:p>
            <a:pPr lvl="1"/>
            <a:r>
              <a:rPr lang="en-US" sz="1200" dirty="0">
                <a:solidFill>
                  <a:schemeClr val="tx2"/>
                </a:solidFill>
              </a:rPr>
              <a:t>Peer review</a:t>
            </a:r>
          </a:p>
          <a:p>
            <a:pPr lvl="2"/>
            <a:r>
              <a:rPr lang="en-US" sz="1200" dirty="0">
                <a:solidFill>
                  <a:schemeClr val="tx2"/>
                </a:solidFill>
              </a:rPr>
              <a:t>Compare performance of radiologists</a:t>
            </a:r>
            <a:endParaRPr lang="en-US" sz="1000" dirty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tx2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010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1200" dirty="0">
                <a:solidFill>
                  <a:schemeClr val="tx2"/>
                </a:solidFill>
              </a:rPr>
              <a:t>Mention clinical hub</a:t>
            </a:r>
          </a:p>
          <a:p>
            <a:pPr lvl="1"/>
            <a:r>
              <a:rPr lang="en-US" sz="1200" dirty="0">
                <a:solidFill>
                  <a:schemeClr val="tx2"/>
                </a:solidFill>
              </a:rPr>
              <a:t>Compare effectiveness of treatments </a:t>
            </a:r>
          </a:p>
          <a:p>
            <a:pPr lvl="2"/>
            <a:r>
              <a:rPr lang="en-US" sz="1200" dirty="0">
                <a:solidFill>
                  <a:schemeClr val="tx2"/>
                </a:solidFill>
              </a:rPr>
              <a:t>Correlations of diseases to treatments and outcome</a:t>
            </a:r>
          </a:p>
          <a:p>
            <a:pPr lvl="1"/>
            <a:r>
              <a:rPr lang="en-US" sz="1200" dirty="0">
                <a:solidFill>
                  <a:schemeClr val="tx2"/>
                </a:solidFill>
              </a:rPr>
              <a:t>Predictive analytics</a:t>
            </a:r>
          </a:p>
          <a:p>
            <a:pPr lvl="2"/>
            <a:r>
              <a:rPr lang="en-US" sz="1200" dirty="0">
                <a:solidFill>
                  <a:schemeClr val="tx2"/>
                </a:solidFill>
              </a:rPr>
              <a:t>Likelihood of disease development</a:t>
            </a:r>
          </a:p>
          <a:p>
            <a:pPr lvl="1"/>
            <a:r>
              <a:rPr lang="en-US" sz="1200" dirty="0">
                <a:solidFill>
                  <a:schemeClr val="tx2"/>
                </a:solidFill>
              </a:rPr>
              <a:t>Developing new guidelines for treatment</a:t>
            </a:r>
          </a:p>
          <a:p>
            <a:pPr lvl="2"/>
            <a:r>
              <a:rPr lang="en-US" sz="1200" dirty="0">
                <a:solidFill>
                  <a:schemeClr val="tx2"/>
                </a:solidFill>
              </a:rPr>
              <a:t>Overall improvement in quality of care</a:t>
            </a:r>
          </a:p>
          <a:p>
            <a:pPr lvl="2"/>
            <a:r>
              <a:rPr lang="en-US" sz="1200" dirty="0">
                <a:solidFill>
                  <a:schemeClr val="tx2"/>
                </a:solidFill>
              </a:rPr>
              <a:t>Collaborate with standards bodies</a:t>
            </a:r>
          </a:p>
          <a:p>
            <a:pPr lvl="1"/>
            <a:r>
              <a:rPr lang="en-US" sz="1200" dirty="0">
                <a:solidFill>
                  <a:schemeClr val="tx2"/>
                </a:solidFill>
              </a:rPr>
              <a:t>Enhance radiology curriculums</a:t>
            </a:r>
          </a:p>
          <a:p>
            <a:pPr lvl="2"/>
            <a:r>
              <a:rPr lang="en-US" sz="1200" dirty="0">
                <a:solidFill>
                  <a:schemeClr val="tx2"/>
                </a:solidFill>
              </a:rPr>
              <a:t>Equip curriculum in future with informatics-derived conclusions</a:t>
            </a:r>
          </a:p>
          <a:p>
            <a:pPr lvl="2"/>
            <a:r>
              <a:rPr lang="en-US" sz="1200" dirty="0">
                <a:solidFill>
                  <a:schemeClr val="tx2"/>
                </a:solidFill>
              </a:rPr>
              <a:t>Radiology training with big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970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Recurrent networks - these models are trained to predict the</a:t>
            </a:r>
          </a:p>
          <a:p>
            <a:r>
              <a:rPr lang="en-US" dirty="0"/>
              <a:t>next (set of) word(s) to output after having read a stream of word. However, their memory (</a:t>
            </a:r>
            <a:r>
              <a:rPr lang="en-US" dirty="0" err="1"/>
              <a:t>en</a:t>
            </a:r>
            <a:r>
              <a:rPr lang="en-US" dirty="0"/>
              <a:t>-</a:t>
            </a:r>
          </a:p>
          <a:p>
            <a:r>
              <a:rPr lang="en-US" dirty="0"/>
              <a:t>coded by hidden states and weights) is typically too small, and is not compartmentalized enough</a:t>
            </a:r>
          </a:p>
          <a:p>
            <a:r>
              <a:rPr lang="en-US" dirty="0"/>
              <a:t>to accurately remember facts from the past (knowledge is compressed into dense vectors). RNNs</a:t>
            </a:r>
          </a:p>
          <a:p>
            <a:r>
              <a:rPr lang="en-US" dirty="0"/>
              <a:t>are known to have difficulty in performing memorization, for example the simple copying task of</a:t>
            </a:r>
          </a:p>
          <a:p>
            <a:r>
              <a:rPr lang="en-US" dirty="0"/>
              <a:t>outputting the same input sequence they have just read.</a:t>
            </a:r>
          </a:p>
          <a:p>
            <a:endParaRPr lang="en-US" dirty="0"/>
          </a:p>
          <a:p>
            <a:r>
              <a:rPr lang="en-US" dirty="0"/>
              <a:t>Memory networks:</a:t>
            </a:r>
          </a:p>
          <a:p>
            <a:r>
              <a:rPr lang="en-US" dirty="0"/>
              <a:t>The central idea is to combine the successful learning strategies developed in the machine</a:t>
            </a:r>
          </a:p>
          <a:p>
            <a:r>
              <a:rPr lang="en-US" dirty="0"/>
              <a:t>learning literature for inference with a memory component that can be read and written to</a:t>
            </a:r>
          </a:p>
          <a:p>
            <a:endParaRPr lang="en-US" dirty="0"/>
          </a:p>
          <a:p>
            <a:r>
              <a:rPr lang="en-US" dirty="0"/>
              <a:t>Highway networks are deep layer networks that can be trained efficiently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851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</a:t>
            </a:r>
            <a:r>
              <a:rPr lang="en-US" dirty="0" err="1"/>
              <a:t>FormPad</a:t>
            </a:r>
            <a:r>
              <a:rPr lang="en-US" dirty="0"/>
              <a:t>, Stethoscope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4122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2450" y="228600"/>
            <a:ext cx="3213100" cy="18081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4313" indent="-214313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199CD-3E1B-4AE6-990F-76F925F5EA9F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 panose="020B0503050203000203" pitchFamily="34" charset="0"/>
              </a:rPr>
              <a:pPr marL="0" marR="0" lvl="0" indent="0" algn="l" defTabSz="6859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3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</p:spPr>
        <p:txBody>
          <a:bodyPr anchor="b">
            <a:noAutofit/>
          </a:bodyPr>
          <a:lstStyle>
            <a:lvl1pPr>
              <a:defRPr sz="5400" cap="all" baseline="0">
                <a:latin typeface="Palatino Linotype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alatino Linotype"/>
                <a:cs typeface="Palatino Linotype"/>
              </a:defRPr>
            </a:lvl1pPr>
          </a:lstStyle>
          <a:p>
            <a:fld id="{24944AE2-B188-384B-8154-8FFBAFEB88BD}" type="datetime1">
              <a:rPr lang="en-US" smtClean="0"/>
              <a:pPr/>
              <a:t>1/29/24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Palatino Linotype"/>
                <a:cs typeface="Palatino Linotype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00200" y="4800600"/>
            <a:ext cx="1066800" cy="246888"/>
          </a:xfrm>
        </p:spPr>
        <p:txBody>
          <a:bodyPr/>
          <a:lstStyle>
            <a:lvl1pPr>
              <a:defRPr>
                <a:solidFill>
                  <a:srgbClr val="000000"/>
                </a:solidFill>
                <a:latin typeface="Palatino Linotype"/>
                <a:cs typeface="Palatino Linotype"/>
              </a:defRPr>
            </a:lvl1pPr>
          </a:lstStyle>
          <a:p>
            <a:fld id="{1D19F164-13C8-4055-860F-DBBC07774AD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548890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742950"/>
          </a:xfrm>
        </p:spPr>
        <p:txBody>
          <a:bodyPr/>
          <a:lstStyle>
            <a:lvl1pPr>
              <a:defRPr>
                <a:solidFill>
                  <a:srgbClr val="A6000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657600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latin typeface="Palatino Linotype"/>
                <a:cs typeface="Palatino Linotype"/>
              </a:defRPr>
            </a:lvl1pPr>
          </a:lstStyle>
          <a:p>
            <a:fld id="{AA768B10-FDCF-E443-BA7B-5642F19F5DF2}" type="datetime1">
              <a:rPr lang="en-US" smtClean="0"/>
              <a:pPr/>
              <a:t>1/29/24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latin typeface="Palatino Linotype"/>
                <a:cs typeface="Palatino Linotype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FE984-0FAE-F548-B8D9-8FA000FCE429}" type="datetime1">
              <a:rPr lang="en-US" smtClean="0"/>
              <a:t>1/29/24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449574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CBA8-23E1-0B4B-BE91-C932665F5F85}" type="datetime1">
              <a:rPr lang="en-US" smtClean="0"/>
              <a:t>1/29/24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22A0B-9CB2-A041-A5B0-4404D15D601C}" type="datetime1">
              <a:rPr lang="en-US" smtClean="0"/>
              <a:t>1/29/24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06462" y="3034268"/>
            <a:ext cx="353187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D10AA-465F-8A4E-A7D7-77342A11EEF5}" type="datetime1">
              <a:rPr lang="en-US" smtClean="0"/>
              <a:t>1/29/24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8940A-6388-2742-BD47-E10BE842F427}" type="datetime1">
              <a:rPr lang="en-US" smtClean="0"/>
              <a:t>1/29/24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594060"/>
            <a:ext cx="5715000" cy="41833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97915"/>
            <a:ext cx="2139696" cy="31827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B6C0E-96A5-2B49-94D1-C081C0D8EC35}" type="datetime1">
              <a:rPr lang="en-US" smtClean="0"/>
              <a:t>1/29/24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84114" y="2684956"/>
            <a:ext cx="418338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628651"/>
            <a:ext cx="5904390" cy="4125342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2139696" cy="3182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A1CBF-A987-4A45-9C72-786D169712A1}" type="datetime1">
              <a:rPr lang="en-US" smtClean="0"/>
              <a:t>1/29/24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5C3C8-6DDF-A941-9372-36C64543A974}" type="datetime1">
              <a:rPr lang="en-US" smtClean="0"/>
              <a:t>1/29/24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440055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4400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BCBB-E50E-4843-A38D-900AC28F4A3D}" type="datetime1">
              <a:rPr lang="en-US" smtClean="0"/>
              <a:t>1/29/24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, Gray 100_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F351096-2ADB-AE4C-833B-1271F3B820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788" y="4313853"/>
            <a:ext cx="686250" cy="640080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20C2238-12F4-A848-8504-A83F029B4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5360" y="165927"/>
            <a:ext cx="4118041" cy="1274866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defRPr sz="2400" b="0" i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T1 presentation title here,</a:t>
            </a:r>
            <a:br>
              <a:rPr lang="en-US" dirty="0"/>
            </a:br>
            <a:r>
              <a:rPr lang="en-US" dirty="0"/>
              <a:t>can be two or three lines</a:t>
            </a:r>
            <a:br>
              <a:rPr lang="en-US" dirty="0"/>
            </a:br>
            <a:r>
              <a:rPr lang="en-US" dirty="0"/>
              <a:t>Plex Sans light 24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DBC2E675-A06B-014F-9E54-31C906ED96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1930401"/>
            <a:ext cx="4114800" cy="5857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400" b="0" i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First name, last name</a:t>
            </a:r>
            <a:br>
              <a:rPr lang="en-US" dirty="0"/>
            </a:br>
            <a:r>
              <a:rPr lang="en-US" dirty="0"/>
              <a:t>Job title – Plex Sans Light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0C08BA-566E-FF40-8171-4AD7C7D519D2}"/>
              </a:ext>
            </a:extLst>
          </p:cNvPr>
          <p:cNvSpPr txBox="1"/>
          <p:nvPr userDrawn="1"/>
        </p:nvSpPr>
        <p:spPr>
          <a:xfrm>
            <a:off x="133971" y="4779819"/>
            <a:ext cx="41147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t>© 2021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213362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, Teal 10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3F3415-6798-C644-90F5-1BCC2283114C}"/>
              </a:ext>
            </a:extLst>
          </p:cNvPr>
          <p:cNvSpPr/>
          <p:nvPr userDrawn="1"/>
        </p:nvSpPr>
        <p:spPr bwMode="auto">
          <a:xfrm>
            <a:off x="0" y="3857898"/>
            <a:ext cx="9144000" cy="1285603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6422B2-D1BB-E04C-888B-B613124FD7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788" y="4313853"/>
            <a:ext cx="686250" cy="6400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78BE99-45FC-3645-ACB2-43028B0095FE}"/>
              </a:ext>
            </a:extLst>
          </p:cNvPr>
          <p:cNvSpPr txBox="1"/>
          <p:nvPr userDrawn="1"/>
        </p:nvSpPr>
        <p:spPr>
          <a:xfrm>
            <a:off x="1840833" y="3501189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sz="1400" dirty="0">
              <a:solidFill>
                <a:schemeClr val="bg1"/>
              </a:solidFill>
              <a:latin typeface="IBM Plex Sans" charset="0"/>
              <a:ea typeface="IBM Plex Sans" charset="0"/>
              <a:cs typeface="IBM Plex Sans" charset="0"/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520C2238-12F4-A848-8504-A83F029B4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5360" y="165927"/>
            <a:ext cx="4118041" cy="1274866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defRPr sz="2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T1 presentation title here,</a:t>
            </a:r>
            <a:br>
              <a:rPr lang="en-US" dirty="0"/>
            </a:br>
            <a:r>
              <a:rPr lang="en-US" dirty="0"/>
              <a:t>can be two or three lines</a:t>
            </a:r>
            <a:br>
              <a:rPr lang="en-US" dirty="0"/>
            </a:br>
            <a:r>
              <a:rPr lang="en-US" dirty="0"/>
              <a:t>Plex Sans light 24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DBC2E675-A06B-014F-9E54-31C906ED96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1930401"/>
            <a:ext cx="4114800" cy="5857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First name, last name</a:t>
            </a:r>
            <a:br>
              <a:rPr lang="en-US" dirty="0"/>
            </a:br>
            <a:r>
              <a:rPr lang="en-US" dirty="0"/>
              <a:t>Job title – Plex Sans Light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CE27C4-80C7-7641-8B12-341C5512BE51}"/>
              </a:ext>
            </a:extLst>
          </p:cNvPr>
          <p:cNvSpPr txBox="1"/>
          <p:nvPr userDrawn="1"/>
        </p:nvSpPr>
        <p:spPr>
          <a:xfrm>
            <a:off x="133971" y="4779819"/>
            <a:ext cx="41147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dirty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t>© 2021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3744358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, Gradient 1">
    <p:bg>
      <p:bgPr>
        <a:gradFill flip="none" rotWithShape="1">
          <a:gsLst>
            <a:gs pos="2000">
              <a:schemeClr val="accent1"/>
            </a:gs>
            <a:gs pos="100000">
              <a:schemeClr val="accent5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20C2238-12F4-A848-8504-A83F029B4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5360" y="165927"/>
            <a:ext cx="4118041" cy="1274866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defRPr sz="2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T1 presentation title here,</a:t>
            </a:r>
            <a:br>
              <a:rPr lang="en-US" dirty="0"/>
            </a:br>
            <a:r>
              <a:rPr lang="en-US" dirty="0"/>
              <a:t>can be two or three lines</a:t>
            </a:r>
            <a:br>
              <a:rPr lang="en-US" dirty="0"/>
            </a:br>
            <a:r>
              <a:rPr lang="en-US" dirty="0"/>
              <a:t>Plex Sans light 24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DBC2E675-A06B-014F-9E54-31C906ED96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1930401"/>
            <a:ext cx="4114800" cy="5857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First name, last name</a:t>
            </a:r>
            <a:br>
              <a:rPr lang="en-US" dirty="0"/>
            </a:br>
            <a:r>
              <a:rPr lang="en-US" dirty="0"/>
              <a:t>Job title – Plex Sans Light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B3A7EF-E267-FE4A-A951-6281B7ED70CD}"/>
              </a:ext>
            </a:extLst>
          </p:cNvPr>
          <p:cNvSpPr/>
          <p:nvPr userDrawn="1"/>
        </p:nvSpPr>
        <p:spPr bwMode="auto">
          <a:xfrm>
            <a:off x="8836366" y="4833258"/>
            <a:ext cx="82412" cy="72070"/>
          </a:xfrm>
          <a:prstGeom prst="rect">
            <a:avLst/>
          </a:prstGeom>
          <a:solidFill>
            <a:schemeClr val="accent5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56E00F-8CD5-6848-AA38-ED4C8DE6FC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6780" y="4316566"/>
            <a:ext cx="68625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69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, Gradient 2">
    <p:bg>
      <p:bgPr>
        <a:gradFill flip="none" rotWithShape="1">
          <a:gsLst>
            <a:gs pos="0">
              <a:schemeClr val="accent2"/>
            </a:gs>
            <a:gs pos="99000">
              <a:schemeClr val="accent3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A659D5-134D-1D4A-A9FD-6EB123EB886E}"/>
              </a:ext>
            </a:extLst>
          </p:cNvPr>
          <p:cNvSpPr/>
          <p:nvPr userDrawn="1"/>
        </p:nvSpPr>
        <p:spPr bwMode="auto">
          <a:xfrm>
            <a:off x="8822172" y="4825390"/>
            <a:ext cx="94147" cy="90713"/>
          </a:xfrm>
          <a:prstGeom prst="rect">
            <a:avLst/>
          </a:prstGeom>
          <a:solidFill>
            <a:schemeClr val="accent2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027DD9-942C-5541-A30E-CB9BB8144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238" y="4313853"/>
            <a:ext cx="686250" cy="64008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0C2238-12F4-A848-8504-A83F029B4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5360" y="165927"/>
            <a:ext cx="4118041" cy="1274866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defRPr sz="2400" b="0" i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T1 presentation title here,</a:t>
            </a:r>
            <a:br>
              <a:rPr lang="en-US" dirty="0"/>
            </a:br>
            <a:r>
              <a:rPr lang="en-US" dirty="0"/>
              <a:t>can be two or three lines</a:t>
            </a:r>
            <a:br>
              <a:rPr lang="en-US" dirty="0"/>
            </a:br>
            <a:r>
              <a:rPr lang="en-US" dirty="0"/>
              <a:t>Plex Sans light 24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DBC2E675-A06B-014F-9E54-31C906ED96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1930401"/>
            <a:ext cx="4114800" cy="5857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400" b="0" i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First name, last name</a:t>
            </a:r>
            <a:br>
              <a:rPr lang="en-US" dirty="0"/>
            </a:br>
            <a:r>
              <a:rPr lang="en-US" dirty="0"/>
              <a:t>Job title – Plex Sans Light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57DF03-3E28-9244-887E-CE0FDD31BF45}"/>
              </a:ext>
            </a:extLst>
          </p:cNvPr>
          <p:cNvSpPr txBox="1"/>
          <p:nvPr userDrawn="1"/>
        </p:nvSpPr>
        <p:spPr>
          <a:xfrm>
            <a:off x="133971" y="4779819"/>
            <a:ext cx="41147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t>© 2021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65781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,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F18F4E5-D652-1F49-872D-C5D855A37177}"/>
              </a:ext>
            </a:extLst>
          </p:cNvPr>
          <p:cNvSpPr/>
          <p:nvPr userDrawn="1"/>
        </p:nvSpPr>
        <p:spPr bwMode="auto">
          <a:xfrm>
            <a:off x="8695216" y="4628100"/>
            <a:ext cx="448785" cy="515402"/>
          </a:xfrm>
          <a:prstGeom prst="rect">
            <a:avLst/>
          </a:prstGeom>
          <a:solidFill>
            <a:schemeClr val="bg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CB101D-E7B1-AF4C-B337-D6A7ABFC74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788" y="4313853"/>
            <a:ext cx="686250" cy="640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1976AB-98DC-6E46-AF3B-0CC982CCA7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3209925"/>
          </a:xfrm>
          <a:prstGeom prst="rect">
            <a:avLst/>
          </a:prstGeom>
        </p:spPr>
      </p:pic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20C2238-12F4-A848-8504-A83F029B4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5360" y="165927"/>
            <a:ext cx="4118041" cy="1274866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defRPr sz="2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T1 presentation title here,</a:t>
            </a:r>
            <a:br>
              <a:rPr lang="en-US" dirty="0"/>
            </a:br>
            <a:r>
              <a:rPr lang="en-US" dirty="0"/>
              <a:t>can be two or three lines</a:t>
            </a:r>
            <a:br>
              <a:rPr lang="en-US" dirty="0"/>
            </a:br>
            <a:r>
              <a:rPr lang="en-US" dirty="0"/>
              <a:t>Plex Sans light 24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DBC2E675-A06B-014F-9E54-31C906ED96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1930401"/>
            <a:ext cx="4114800" cy="5857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First name, last name</a:t>
            </a:r>
            <a:br>
              <a:rPr lang="en-US" dirty="0"/>
            </a:br>
            <a:r>
              <a:rPr lang="en-US" dirty="0"/>
              <a:t>Job title – Plex Sans Light 14 </a:t>
            </a:r>
            <a:r>
              <a:rPr lang="en-US" dirty="0" err="1"/>
              <a:t>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737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Slide,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80F5F6-E8D2-3E49-B3F6-AF027BA1FB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9144000" cy="3848101"/>
          </a:xfrm>
          <a:prstGeom prst="rect">
            <a:avLst/>
          </a:prstGeom>
        </p:spPr>
      </p:pic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20C2238-12F4-A848-8504-A83F029B4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5360" y="165927"/>
            <a:ext cx="4118041" cy="1274866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defRPr sz="2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T1 presentation title here,</a:t>
            </a:r>
            <a:br>
              <a:rPr lang="en-US" dirty="0"/>
            </a:br>
            <a:r>
              <a:rPr lang="en-US" dirty="0"/>
              <a:t>can be two or three lines</a:t>
            </a:r>
            <a:br>
              <a:rPr lang="en-US" dirty="0"/>
            </a:br>
            <a:r>
              <a:rPr lang="en-US" dirty="0"/>
              <a:t>Plex Sans light 24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DBC2E675-A06B-014F-9E54-31C906ED96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1930401"/>
            <a:ext cx="4114800" cy="5857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First name, last name</a:t>
            </a:r>
            <a:br>
              <a:rPr lang="en-US" dirty="0"/>
            </a:br>
            <a:r>
              <a:rPr lang="en-US" dirty="0"/>
              <a:t>Job title – Plex Sans Light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8DF910-A701-8B46-99E3-9D693FC49E88}"/>
              </a:ext>
            </a:extLst>
          </p:cNvPr>
          <p:cNvSpPr/>
          <p:nvPr userDrawn="1"/>
        </p:nvSpPr>
        <p:spPr bwMode="auto">
          <a:xfrm>
            <a:off x="8695216" y="4628100"/>
            <a:ext cx="448785" cy="515402"/>
          </a:xfrm>
          <a:prstGeom prst="rect">
            <a:avLst/>
          </a:prstGeom>
          <a:solidFill>
            <a:schemeClr val="bg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3317D5-840D-684D-86A1-FDB5FFB6CF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788" y="4313853"/>
            <a:ext cx="68625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54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Slide,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296CE95-4D91-974B-93AE-45F5D41507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-1"/>
            <a:ext cx="9144002" cy="38481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E2837BA-703D-4941-A6EE-CC75D04913C9}"/>
              </a:ext>
            </a:extLst>
          </p:cNvPr>
          <p:cNvSpPr/>
          <p:nvPr userDrawn="1"/>
        </p:nvSpPr>
        <p:spPr bwMode="auto">
          <a:xfrm>
            <a:off x="2618057" y="880850"/>
            <a:ext cx="1001005" cy="387397"/>
          </a:xfrm>
          <a:prstGeom prst="rect">
            <a:avLst/>
          </a:prstGeom>
          <a:solidFill>
            <a:srgbClr val="A4A3A4"/>
          </a:solidFill>
          <a:ln w="19050">
            <a:solidFill>
              <a:schemeClr val="bg1"/>
            </a:solidFill>
            <a:headEnd type="none" w="med" len="med"/>
            <a:tailEnd type="none" w="med" len="med"/>
          </a:ln>
          <a:effectLst>
            <a:softEdge rad="635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63740CE-E969-B14F-990F-EB34DCE1FE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0771" y="942200"/>
            <a:ext cx="1001004" cy="264695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520C2238-12F4-A848-8504-A83F029B4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5360" y="165927"/>
            <a:ext cx="4118041" cy="1274866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defRPr sz="2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T1 presentation title here,</a:t>
            </a:r>
            <a:br>
              <a:rPr lang="en-US" dirty="0"/>
            </a:br>
            <a:r>
              <a:rPr lang="en-US" dirty="0"/>
              <a:t>can be two or three lines</a:t>
            </a:r>
            <a:br>
              <a:rPr lang="en-US" dirty="0"/>
            </a:br>
            <a:r>
              <a:rPr lang="en-US" dirty="0"/>
              <a:t>Plex Sans light 24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DBC2E675-A06B-014F-9E54-31C906ED96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1930401"/>
            <a:ext cx="4114800" cy="5857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First name, last name</a:t>
            </a:r>
            <a:br>
              <a:rPr lang="en-US" dirty="0"/>
            </a:br>
            <a:r>
              <a:rPr lang="en-US" dirty="0"/>
              <a:t>Job title – Plex Sans Light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8067555" y="-97227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sz="1400" dirty="0">
              <a:solidFill>
                <a:schemeClr val="bg1"/>
              </a:solidFill>
              <a:latin typeface="IBM Plex Sans" charset="0"/>
              <a:ea typeface="IBM Plex Sans" charset="0"/>
              <a:cs typeface="IBM Plex Sans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A1A289-7E8B-1C46-8A72-4BD7C2AAB52A}"/>
              </a:ext>
            </a:extLst>
          </p:cNvPr>
          <p:cNvSpPr/>
          <p:nvPr userDrawn="1"/>
        </p:nvSpPr>
        <p:spPr bwMode="auto">
          <a:xfrm>
            <a:off x="8695216" y="4628100"/>
            <a:ext cx="448785" cy="515402"/>
          </a:xfrm>
          <a:prstGeom prst="rect">
            <a:avLst/>
          </a:prstGeom>
          <a:solidFill>
            <a:schemeClr val="bg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E75C87-D411-A748-BABF-A8BB9ED8444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788" y="4313853"/>
            <a:ext cx="68625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28600" y="238125"/>
            <a:ext cx="4114800" cy="4294632"/>
          </a:xfrm>
        </p:spPr>
        <p:txBody>
          <a:bodyPr/>
          <a:lstStyle>
            <a:lvl1pPr>
              <a:lnSpc>
                <a:spcPct val="105000"/>
              </a:lnSpc>
              <a:defRPr sz="4800" b="0" i="0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  <a:tileRect/>
                </a:gradFill>
                <a:latin typeface="IBM Plex Sans Light" panose="020B0403050203000203" pitchFamily="34" charset="0"/>
              </a:defRPr>
            </a:lvl1pPr>
          </a:lstStyle>
          <a:p>
            <a:r>
              <a:rPr lang="en-US" dirty="0"/>
              <a:t>Click to edit divider</a:t>
            </a:r>
          </a:p>
        </p:txBody>
      </p:sp>
    </p:spTree>
    <p:extLst>
      <p:ext uri="{BB962C8B-B14F-4D97-AF65-F5344CB8AC3E}">
        <p14:creationId xmlns:p14="http://schemas.microsoft.com/office/powerpoint/2010/main" val="18703050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31963" y="241488"/>
            <a:ext cx="4108074" cy="763142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">
            <a:extLst>
              <a:ext uri="{FF2B5EF4-FFF2-40B4-BE49-F238E27FC236}">
                <a16:creationId xmlns:a16="http://schemas.microsoft.com/office/drawing/2014/main" id="{9D38DACF-2559-D043-98E7-C7446686EA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 marL="228594" indent="-230183">
              <a:lnSpc>
                <a:spcPct val="114000"/>
              </a:lnSpc>
              <a:buClr>
                <a:schemeClr val="tx2"/>
              </a:buClr>
              <a:buFont typeface="System Font Regular"/>
              <a:buChar char="→"/>
              <a:tabLst/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">
            <a:extLst>
              <a:ext uri="{FF2B5EF4-FFF2-40B4-BE49-F238E27FC236}">
                <a16:creationId xmlns:a16="http://schemas.microsoft.com/office/drawing/2014/main" id="{9E98C743-7322-D341-AD84-50076C8674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0600" y="1263650"/>
            <a:ext cx="4114732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 marL="228594" indent="-230183">
              <a:lnSpc>
                <a:spcPct val="114000"/>
              </a:lnSpc>
              <a:buClr>
                <a:schemeClr val="tx2"/>
              </a:buClr>
              <a:buFont typeface="System Font Regular"/>
              <a:buChar char="→"/>
              <a:tabLst/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4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7578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/4 scree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31962" y="241488"/>
            <a:ext cx="6397437" cy="763142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">
            <a:extLst>
              <a:ext uri="{FF2B5EF4-FFF2-40B4-BE49-F238E27FC236}">
                <a16:creationId xmlns:a16="http://schemas.microsoft.com/office/drawing/2014/main" id="{9D38DACF-2559-D043-98E7-C7446686EA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6400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 marL="228594" indent="-230183">
              <a:lnSpc>
                <a:spcPct val="114000"/>
              </a:lnSpc>
              <a:buClr>
                <a:schemeClr val="tx2"/>
              </a:buClr>
              <a:buFont typeface="System Font Regular"/>
              <a:buChar char="→"/>
              <a:tabLst/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4636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31963" y="241488"/>
            <a:ext cx="8683438" cy="763142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">
            <a:extLst>
              <a:ext uri="{FF2B5EF4-FFF2-40B4-BE49-F238E27FC236}">
                <a16:creationId xmlns:a16="http://schemas.microsoft.com/office/drawing/2014/main" id="{9D38DACF-2559-D043-98E7-C7446686EA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599" y="1263651"/>
            <a:ext cx="8688003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 marL="228594" indent="-230183">
              <a:lnSpc>
                <a:spcPct val="114000"/>
              </a:lnSpc>
              <a:buClr>
                <a:schemeClr val="tx2"/>
              </a:buClr>
              <a:buFont typeface="System Font Regular"/>
              <a:buChar char="→"/>
              <a:tabLst/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6593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228666" y="1239297"/>
            <a:ext cx="4111942" cy="3283688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4800" b="0" i="0">
                <a:latin typeface="IBM Plex Sans Light" charset="0"/>
                <a:ea typeface="IBM Plex Sans Light" charset="0"/>
                <a:cs typeface="IBM Plex Sans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B1E6651C-4201-434C-BC98-4F31D1F4BD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459" y="241301"/>
            <a:ext cx="4111942" cy="679450"/>
          </a:xfrm>
        </p:spPr>
        <p:txBody>
          <a:bodyPr/>
          <a:lstStyle>
            <a:lvl1pPr marL="0" algn="l" defTabSz="91437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11007507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233855" y="1187670"/>
            <a:ext cx="4114800" cy="3313385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defRPr sz="4800" b="0" i="0">
                <a:latin typeface="IBM Plex Sans Light" charset="0"/>
                <a:ea typeface="IBM Plex Sans Light" charset="0"/>
                <a:cs typeface="IBM Plex Sans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 lIns="91440" tIns="91440" rIns="91440" bIns="91440"/>
          <a:lstStyle>
            <a:lvl1pPr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A25D63D9-5EB8-0243-A3A5-BFCF846455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856" y="243380"/>
            <a:ext cx="4109545" cy="763143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1527222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0" y="144049"/>
            <a:ext cx="8686733" cy="4351751"/>
          </a:xfrm>
        </p:spPr>
        <p:txBody>
          <a:bodyPr/>
          <a:lstStyle>
            <a:lvl1pPr>
              <a:defRPr sz="9600" b="0" i="0">
                <a:latin typeface="IBM Plex Sans Light" panose="020B04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4537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30608" y="243380"/>
            <a:ext cx="4114734" cy="425767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6F3E79-25B5-5B4F-B351-6C17CBD94B7B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tx2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7669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9826" y="244430"/>
            <a:ext cx="4108431" cy="425767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1B42922D-7CCC-7F4E-A6A5-21ACC5F962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03554" y="220641"/>
            <a:ext cx="4111845" cy="425633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4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4038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1" y="243205"/>
            <a:ext cx="4123943" cy="76771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87E34B17-B759-5246-A75D-D1B0598571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">
            <a:extLst>
              <a:ext uri="{FF2B5EF4-FFF2-40B4-BE49-F238E27FC236}">
                <a16:creationId xmlns:a16="http://schemas.microsoft.com/office/drawing/2014/main" id="{1F7553CA-667D-3D4A-AED8-C6206D0948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0600" y="1263650"/>
            <a:ext cx="4114732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4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7652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67" y="243205"/>
            <a:ext cx="4109720" cy="76771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47C53D70-DD69-FE40-95A1-DDD8486CB2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7567" y="1201784"/>
            <a:ext cx="4105834" cy="3301114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lang="en-US" sz="2400" b="0" i="0" kern="0" dirty="0" smtClean="0">
                <a:solidFill>
                  <a:schemeClr val="tx2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1pPr>
            <a:lvl2pPr>
              <a:buClr>
                <a:schemeClr val="tx2"/>
              </a:buClr>
              <a:defRPr lang="en-US" sz="11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buClr>
                <a:schemeClr val="tx2"/>
              </a:buClr>
              <a:defRPr lang="en-US" sz="11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buClr>
                <a:schemeClr val="tx2"/>
              </a:buClr>
              <a:defRPr lang="en-US" sz="11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buClr>
                <a:schemeClr val="tx2"/>
              </a:buClr>
              <a:defRPr lang="en-US" sz="11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3B22E727-18FE-7244-8868-216ECEE1AE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0600" y="1296019"/>
            <a:ext cx="4114732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4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8778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1" y="243205"/>
            <a:ext cx="4114800" cy="767714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">
            <a:extLst>
              <a:ext uri="{FF2B5EF4-FFF2-40B4-BE49-F238E27FC236}">
                <a16:creationId xmlns:a16="http://schemas.microsoft.com/office/drawing/2014/main" id="{5070C2A7-1BAF-AB41-98BA-DD418F0BCA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200"/>
            </a:lvl2pPr>
            <a:lvl3pPr>
              <a:lnSpc>
                <a:spcPct val="114000"/>
              </a:lnSpc>
              <a:buClr>
                <a:schemeClr val="tx2"/>
              </a:buClr>
              <a:defRPr sz="1200"/>
            </a:lvl3pPr>
            <a:lvl4pPr>
              <a:lnSpc>
                <a:spcPct val="114000"/>
              </a:lnSpc>
              <a:buClr>
                <a:schemeClr val="tx2"/>
              </a:buClr>
              <a:defRPr sz="1200"/>
            </a:lvl4pPr>
            <a:lvl5pPr>
              <a:lnSpc>
                <a:spcPct val="114000"/>
              </a:lnSpc>
              <a:buClr>
                <a:schemeClr val="tx2"/>
              </a:buClr>
              <a:defRPr sz="12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0ED7C18E-C6D6-9F46-9265-8BF033D5E3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0600" y="1263650"/>
            <a:ext cx="1828770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2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103744CD-205D-D14D-881B-B5684DD8A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4563" y="1262522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200"/>
            </a:lvl2pPr>
            <a:lvl3pPr>
              <a:lnSpc>
                <a:spcPct val="114000"/>
              </a:lnSpc>
              <a:buClr>
                <a:schemeClr val="tx2"/>
              </a:buClr>
              <a:defRPr sz="1200"/>
            </a:lvl3pPr>
            <a:lvl4pPr>
              <a:lnSpc>
                <a:spcPct val="114000"/>
              </a:lnSpc>
              <a:buClr>
                <a:schemeClr val="tx2"/>
              </a:buClr>
              <a:defRPr sz="1200"/>
            </a:lvl4pPr>
            <a:lvl5pPr>
              <a:lnSpc>
                <a:spcPct val="114000"/>
              </a:lnSpc>
              <a:buClr>
                <a:schemeClr val="tx2"/>
              </a:buClr>
              <a:defRPr sz="12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">
            <a:extLst>
              <a:ext uri="{FF2B5EF4-FFF2-40B4-BE49-F238E27FC236}">
                <a16:creationId xmlns:a16="http://schemas.microsoft.com/office/drawing/2014/main" id="{84DF8FDD-C3FA-8F42-AF07-FA649D5612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86563" y="1262522"/>
            <a:ext cx="1828770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2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3347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0" y="243205"/>
            <a:ext cx="4114800" cy="767715"/>
          </a:xfrm>
        </p:spPr>
        <p:txBody>
          <a:bodyPr/>
          <a:lstStyle>
            <a:lvl1pPr>
              <a:defRPr lang="en-US" sz="1400" b="0" kern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 lIns="91440" tIns="91440" rIns="91440" bIns="9144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3285EA61-FB09-B14E-B5CD-B7F1D83B01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3351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30923" y="243205"/>
            <a:ext cx="4112477" cy="673577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00198C15-C281-E342-95E4-6CD0500A66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09567" y="213023"/>
            <a:ext cx="1819834" cy="4282777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2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CE91067C-0DF3-8343-8C5C-8FCE0F8FB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5567" y="212488"/>
            <a:ext cx="1819834" cy="4282777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2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6514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split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0" y="243207"/>
            <a:ext cx="4114800" cy="4257673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ol gray 10 rectangle">
            <a:extLst>
              <a:ext uri="{FF2B5EF4-FFF2-40B4-BE49-F238E27FC236}">
                <a16:creationId xmlns:a16="http://schemas.microsoft.com/office/drawing/2014/main" id="{838ABCAC-D266-7244-9068-DAD3FE4E7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b="0" i="0" dirty="0">
              <a:solidFill>
                <a:srgbClr val="FFFFFF"/>
              </a:solidFill>
              <a:latin typeface="IBM Plex Sans" panose="020B0503050203000203" pitchFamily="34" charset="0"/>
              <a:cs typeface="Arial"/>
            </a:endParaRPr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12BDBC24-5824-244F-A6C7-620F55865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09566" y="240670"/>
            <a:ext cx="4100754" cy="4283496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buClr>
                <a:schemeClr val="bg1"/>
              </a:buClr>
              <a:defRPr lang="en-US" sz="140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B2B146-29F8-5448-9ACA-4232F95FD647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bg1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48233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1" y="243205"/>
            <a:ext cx="4114735" cy="425767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 lIns="91440" tIns="91440" rIns="91440" bIns="91440"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137003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885B30C4-6DFA-0149-84E5-176A8BFF5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43205"/>
            <a:ext cx="4114735" cy="425767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7810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408BFC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EB8D16-16A9-DB41-A65E-D62CBD8E6182}"/>
              </a:ext>
            </a:extLst>
          </p:cNvPr>
          <p:cNvSpPr txBox="1">
            <a:spLocks/>
          </p:cNvSpPr>
          <p:nvPr userDrawn="1"/>
        </p:nvSpPr>
        <p:spPr>
          <a:xfrm>
            <a:off x="228600" y="201168"/>
            <a:ext cx="4114800" cy="381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endParaRPr lang="en-US" sz="2400" dirty="0">
              <a:latin typeface="IBM Plex Sans Light" panose="020B0403050203000203" pitchFamily="34" charset="77"/>
            </a:endParaRP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3CE1100A-3439-994E-8578-C8389F118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43205"/>
            <a:ext cx="4114735" cy="760842"/>
          </a:xfrm>
        </p:spPr>
        <p:txBody>
          <a:bodyPr/>
          <a:lstStyle>
            <a:lvl1pPr>
              <a:defRPr lang="en-US" sz="14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527987AC-7BED-D341-85B7-BB7F8D76EB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">
            <a:extLst>
              <a:ext uri="{FF2B5EF4-FFF2-40B4-BE49-F238E27FC236}">
                <a16:creationId xmlns:a16="http://schemas.microsoft.com/office/drawing/2014/main" id="{580AFB25-246F-1D4E-AC80-1B2C451ECC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0600" y="1263650"/>
            <a:ext cx="4114732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bg1"/>
              </a:buClr>
              <a:defRPr lang="en-US" sz="140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BBFB31-F1AB-444B-98FB-8754785F8178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bg1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25785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DBFBFB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EB8D16-16A9-DB41-A65E-D62CBD8E6182}"/>
              </a:ext>
            </a:extLst>
          </p:cNvPr>
          <p:cNvSpPr txBox="1">
            <a:spLocks/>
          </p:cNvSpPr>
          <p:nvPr userDrawn="1"/>
        </p:nvSpPr>
        <p:spPr>
          <a:xfrm>
            <a:off x="228600" y="201168"/>
            <a:ext cx="4114800" cy="381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endParaRPr lang="en-US" sz="2400" dirty="0">
              <a:latin typeface="IBM Plex Sans Light" panose="020B0403050203000203" pitchFamily="34" charset="77"/>
            </a:endParaRP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199A9882-6245-5E4C-91C9-23EE1350D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43205"/>
            <a:ext cx="4114735" cy="760842"/>
          </a:xfrm>
        </p:spPr>
        <p:txBody>
          <a:bodyPr/>
          <a:lstStyle>
            <a:lvl1pPr>
              <a:defRPr lang="en-US" sz="14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304976DA-1B61-1740-8450-DE75487F17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28CB9B92-34AA-EE49-9631-22480CE62D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0600" y="1263650"/>
            <a:ext cx="4114732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4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153A02-7144-AE45-BBE2-25D2970DBA20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tx2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555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EB8D16-16A9-DB41-A65E-D62CBD8E6182}"/>
              </a:ext>
            </a:extLst>
          </p:cNvPr>
          <p:cNvSpPr txBox="1">
            <a:spLocks/>
          </p:cNvSpPr>
          <p:nvPr userDrawn="1"/>
        </p:nvSpPr>
        <p:spPr>
          <a:xfrm>
            <a:off x="228600" y="201168"/>
            <a:ext cx="4114800" cy="381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endParaRPr lang="en-US" sz="2400" dirty="0">
              <a:latin typeface="IBM Plex Sans Light" panose="020B0403050203000203" pitchFamily="34" charset="77"/>
            </a:endParaRP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161CDC08-8084-9644-8ECF-74736545A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43205"/>
            <a:ext cx="4114735" cy="760842"/>
          </a:xfrm>
        </p:spPr>
        <p:txBody>
          <a:bodyPr/>
          <a:lstStyle>
            <a:lvl1pPr>
              <a:defRPr lang="en-US" sz="14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8AD17206-18AB-214B-B0C9-1CD932C0C3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CDA43956-4ECD-9F44-BC1D-06C0AE1FEC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0600" y="1263650"/>
            <a:ext cx="4114732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buClr>
                <a:srgbClr val="171717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rgbClr val="171717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rgbClr val="171717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rgbClr val="171717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rgbClr val="171717"/>
              </a:buClr>
              <a:defRPr lang="en-US" sz="14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27303C-EDCB-C544-86ED-42B0AF0F1FAC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tx2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63726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radient, text,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0AED3DDC-D932-8F4C-B2D1-3024FFE263E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88" y="-1587"/>
            <a:ext cx="4570412" cy="5143500"/>
          </a:xfrm>
          <a:prstGeom prst="rect">
            <a:avLst/>
          </a:prstGeom>
        </p:spPr>
        <p:txBody>
          <a:bodyPr lIns="210312" tIns="164592"/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EB8D16-16A9-DB41-A65E-D62CBD8E6182}"/>
              </a:ext>
            </a:extLst>
          </p:cNvPr>
          <p:cNvSpPr txBox="1">
            <a:spLocks/>
          </p:cNvSpPr>
          <p:nvPr userDrawn="1"/>
        </p:nvSpPr>
        <p:spPr>
          <a:xfrm>
            <a:off x="228600" y="201168"/>
            <a:ext cx="4114800" cy="381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endParaRPr lang="en-US" sz="2400" dirty="0">
              <a:latin typeface="IBM Plex Sans Light" panose="020B0403050203000203" pitchFamily="34" charset="77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A52ADE-BC76-D54C-BEDE-A2593D26C91F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2"/>
              </a:gs>
            </a:gsLst>
            <a:lin ang="2700000" scaled="1"/>
            <a:tileRect/>
          </a:gra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02D68EF-9908-8E43-AF4B-2055FD69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0" y="3209926"/>
            <a:ext cx="4114733" cy="1389507"/>
          </a:xfrm>
        </p:spPr>
        <p:txBody>
          <a:bodyPr/>
          <a:lstStyle>
            <a:lvl1pPr>
              <a:defRPr lang="en-US" sz="14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6F4C9E85-18D6-4246-921B-ACAE964001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600" y="214063"/>
            <a:ext cx="4114800" cy="297842"/>
          </a:xfrm>
          <a:prstGeom prst="rect">
            <a:avLst/>
          </a:prstGeom>
        </p:spPr>
        <p:txBody>
          <a:bodyPr/>
          <a:lstStyle>
            <a:lvl1pPr>
              <a:defRPr lang="en-US" sz="14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802668-4A9C-DC47-9B6A-FF9BE11644B0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bg1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595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, text, box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1" y="243205"/>
            <a:ext cx="4129023" cy="767715"/>
          </a:xfrm>
        </p:spPr>
        <p:txBody>
          <a:bodyPr/>
          <a:lstStyle>
            <a:lvl1pPr>
              <a:defRPr lang="en-US" sz="14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1"/>
          <p:cNvSpPr>
            <a:spLocks noGrp="1"/>
          </p:cNvSpPr>
          <p:nvPr>
            <p:ph sz="quarter" idx="17"/>
          </p:nvPr>
        </p:nvSpPr>
        <p:spPr>
          <a:xfrm>
            <a:off x="4572000" y="0"/>
            <a:ext cx="2286000" cy="25717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8"/>
          </p:nvPr>
        </p:nvSpPr>
        <p:spPr>
          <a:xfrm>
            <a:off x="6858000" y="0"/>
            <a:ext cx="2286000" cy="2571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>
          <a:xfrm>
            <a:off x="4572000" y="2570164"/>
            <a:ext cx="4572000" cy="25733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3337FE4D-0F75-BA49-91B2-3925A8C71A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3215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CE002F-4E82-F147-B3FD-55102D90C8E1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bg1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01557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sz="quarter" idx="20"/>
          </p:nvPr>
        </p:nvSpPr>
        <p:spPr>
          <a:xfrm>
            <a:off x="0" y="2570164"/>
            <a:ext cx="4572000" cy="2573337"/>
          </a:xfrm>
          <a:prstGeom prst="rect">
            <a:avLst/>
          </a:prstGeom>
          <a:solidFill>
            <a:schemeClr val="accent1"/>
          </a:solidFill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sz="quarter" idx="17"/>
          </p:nvPr>
        </p:nvSpPr>
        <p:spPr>
          <a:xfrm>
            <a:off x="6858000" y="-13283"/>
            <a:ext cx="2286000" cy="25834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quarter" idx="18"/>
          </p:nvPr>
        </p:nvSpPr>
        <p:spPr>
          <a:xfrm>
            <a:off x="4572000" y="-13284"/>
            <a:ext cx="2286000" cy="25717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9"/>
          </p:nvPr>
        </p:nvSpPr>
        <p:spPr>
          <a:xfrm>
            <a:off x="4572000" y="2570164"/>
            <a:ext cx="4572000" cy="2573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08FC93EF-F4FE-3A44-AD50-0F7DAEE20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43205"/>
            <a:ext cx="4129023" cy="767715"/>
          </a:xfrm>
        </p:spPr>
        <p:txBody>
          <a:bodyPr/>
          <a:lstStyle>
            <a:lvl1pPr>
              <a:defRPr lang="en-US" sz="14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236606-5A42-EF47-818B-23EDE72B757A}"/>
              </a:ext>
            </a:extLst>
          </p:cNvPr>
          <p:cNvSpPr txBox="1"/>
          <p:nvPr userDrawn="1"/>
        </p:nvSpPr>
        <p:spPr>
          <a:xfrm>
            <a:off x="133971" y="4779819"/>
            <a:ext cx="41147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dirty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t>© 2021 IBM Corporation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3969D2-8D8B-DE4B-8794-08230408FD7B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bg1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8876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2569462"/>
          </a:xfrm>
          <a:noFill/>
        </p:spPr>
        <p:txBody>
          <a:bodyPr lIns="182880" tIns="164592" rIns="228600" bIns="228600"/>
          <a:lstStyle>
            <a:lvl1pPr>
              <a:defRPr sz="4800" b="0" i="0">
                <a:latin typeface="IBM Plex Sans Light" panose="020B04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sz="quarter" idx="20"/>
          </p:nvPr>
        </p:nvSpPr>
        <p:spPr>
          <a:xfrm>
            <a:off x="0" y="2570164"/>
            <a:ext cx="2286000" cy="2573337"/>
          </a:xfrm>
          <a:prstGeom prst="rect">
            <a:avLst/>
          </a:prstGeom>
          <a:solidFill>
            <a:schemeClr val="accent5"/>
          </a:solidFill>
        </p:spPr>
        <p:txBody>
          <a:bodyPr lIns="219456" tIns="201168" rIns="228600" bIns="228600"/>
          <a:lstStyle>
            <a:lvl1pPr marL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  <a:defRPr lang="en-US" sz="11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2286001" y="2570164"/>
            <a:ext cx="2286000" cy="2573337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7"/>
          </p:nvPr>
        </p:nvSpPr>
        <p:spPr>
          <a:xfrm>
            <a:off x="4572000" y="2570162"/>
            <a:ext cx="2286000" cy="2573338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8"/>
          </p:nvPr>
        </p:nvSpPr>
        <p:spPr>
          <a:xfrm>
            <a:off x="6858000" y="2570162"/>
            <a:ext cx="2286000" cy="25733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E98E00-FEED-314E-9B62-1816C93CE267}"/>
              </a:ext>
            </a:extLst>
          </p:cNvPr>
          <p:cNvSpPr txBox="1"/>
          <p:nvPr userDrawn="1"/>
        </p:nvSpPr>
        <p:spPr>
          <a:xfrm>
            <a:off x="133971" y="4779819"/>
            <a:ext cx="41147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dirty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t>© 2021 IBM Corporation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192119-F3CB-1C40-A813-19F9DC25853C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bg1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15558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9EFC39CF-690F-A24E-AFE1-E1260EA49BF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0" y="3"/>
            <a:ext cx="2286000" cy="5143498"/>
          </a:xfrm>
          <a:prstGeom prst="rect">
            <a:avLst/>
          </a:prstGeom>
          <a:solidFill>
            <a:schemeClr val="accent5"/>
          </a:solidFill>
        </p:spPr>
        <p:txBody>
          <a:bodyPr lIns="219456" tIns="201168" rIns="228600" bIns="228600"/>
          <a:lstStyle>
            <a:lvl1pPr marL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  <a:defRPr lang="en-US" sz="11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"/>
          <p:cNvSpPr>
            <a:spLocks noGrp="1"/>
          </p:cNvSpPr>
          <p:nvPr>
            <p:ph type="sldNum" sz="quarter" idx="11"/>
          </p:nvPr>
        </p:nvSpPr>
        <p:spPr>
          <a:xfrm>
            <a:off x="7086602" y="4787901"/>
            <a:ext cx="1828732" cy="1666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87419E3-F8B6-494A-8310-68CAF4DDD0E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2286001" y="3"/>
            <a:ext cx="2286000" cy="5143498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A5C27F9F-009A-B344-BA63-B6DC196A249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2000" y="0"/>
            <a:ext cx="2286000" cy="514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6FA30807-76D3-6049-9EF7-7768C6AFCED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280BB8B2-A914-0440-B153-04A339EE5E06}"/>
              </a:ext>
            </a:extLst>
          </p:cNvPr>
          <p:cNvSpPr txBox="1">
            <a:spLocks/>
          </p:cNvSpPr>
          <p:nvPr userDrawn="1"/>
        </p:nvSpPr>
        <p:spPr>
          <a:xfrm>
            <a:off x="7086602" y="4787901"/>
            <a:ext cx="1828732" cy="16668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983" rtl="0" eaLnBrk="1" latinLnBrk="0" hangingPunct="1">
              <a:defRPr sz="6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342991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983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974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966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957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949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40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932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395FB3-9C97-154F-86B2-7E381B951268}" type="slidenum">
              <a:rPr lang="en-US" sz="600" smtClean="0"/>
              <a:pPr/>
              <a:t>‹#›</a:t>
            </a:fld>
            <a:endParaRPr lang="en-US" sz="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A41581-118A-BC44-A813-300A95376121}"/>
              </a:ext>
            </a:extLst>
          </p:cNvPr>
          <p:cNvSpPr txBox="1"/>
          <p:nvPr userDrawn="1"/>
        </p:nvSpPr>
        <p:spPr>
          <a:xfrm>
            <a:off x="133971" y="4779819"/>
            <a:ext cx="41147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dirty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t>IBM Watson Health / © 2021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31952202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0" y="238124"/>
            <a:ext cx="4123944" cy="76771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">
            <a:extLst>
              <a:ext uri="{FF2B5EF4-FFF2-40B4-BE49-F238E27FC236}">
                <a16:creationId xmlns:a16="http://schemas.microsoft.com/office/drawing/2014/main" id="{C88C7C7A-5E81-5B44-8B24-614B25B2B8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30458357-8061-7D40-8ACC-D17785094F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4563" y="1262522"/>
            <a:ext cx="4123943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6351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3CAA9C07-81A8-CE49-BFF0-35F72D7CF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38124"/>
            <a:ext cx="4111244" cy="76771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DF3100E3-5129-AE47-936F-1560893FDB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200"/>
            </a:lvl2pPr>
            <a:lvl3pPr>
              <a:lnSpc>
                <a:spcPct val="114000"/>
              </a:lnSpc>
              <a:buClr>
                <a:schemeClr val="tx2"/>
              </a:buClr>
              <a:defRPr sz="1200"/>
            </a:lvl3pPr>
            <a:lvl4pPr>
              <a:lnSpc>
                <a:spcPct val="114000"/>
              </a:lnSpc>
              <a:buClr>
                <a:schemeClr val="tx2"/>
              </a:buClr>
              <a:defRPr sz="1200"/>
            </a:lvl4pPr>
            <a:lvl5pPr>
              <a:lnSpc>
                <a:spcPct val="114000"/>
              </a:lnSpc>
              <a:buClr>
                <a:schemeClr val="tx2"/>
              </a:buClr>
              <a:defRPr sz="12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1007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1: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 lIns="91440" tIns="91440" rIns="91440" bIns="9144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2DE1CBAE-6154-FB46-B194-7402A8A8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38124"/>
            <a:ext cx="4111244" cy="76771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465C299B-ECDD-B440-8915-C7B8D05947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200"/>
            </a:lvl2pPr>
            <a:lvl3pPr>
              <a:lnSpc>
                <a:spcPct val="114000"/>
              </a:lnSpc>
              <a:buClr>
                <a:schemeClr val="tx2"/>
              </a:buClr>
              <a:defRPr sz="1200"/>
            </a:lvl3pPr>
            <a:lvl4pPr>
              <a:lnSpc>
                <a:spcPct val="114000"/>
              </a:lnSpc>
              <a:buClr>
                <a:schemeClr val="tx2"/>
              </a:buClr>
              <a:defRPr sz="1200"/>
            </a:lvl4pPr>
            <a:lvl5pPr>
              <a:lnSpc>
                <a:spcPct val="114000"/>
              </a:lnSpc>
              <a:buClr>
                <a:schemeClr val="tx2"/>
              </a:buClr>
              <a:defRPr sz="12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F3EA7912-D900-FB4C-AF69-E0D8C1B9D0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14563" y="1262522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200"/>
            </a:lvl2pPr>
            <a:lvl3pPr>
              <a:lnSpc>
                <a:spcPct val="114000"/>
              </a:lnSpc>
              <a:buClr>
                <a:schemeClr val="tx2"/>
              </a:buClr>
              <a:defRPr sz="1200"/>
            </a:lvl3pPr>
            <a:lvl4pPr>
              <a:lnSpc>
                <a:spcPct val="114000"/>
              </a:lnSpc>
              <a:buClr>
                <a:schemeClr val="tx2"/>
              </a:buClr>
              <a:defRPr sz="1200"/>
            </a:lvl4pPr>
            <a:lvl5pPr>
              <a:lnSpc>
                <a:spcPct val="114000"/>
              </a:lnSpc>
              <a:buClr>
                <a:schemeClr val="tx2"/>
              </a:buClr>
              <a:defRPr sz="12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9028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800600" y="1203159"/>
            <a:ext cx="4114800" cy="329264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2400" b="0" i="0">
                <a:latin typeface="IBM Plex Sans Light" panose="020B0403050203000203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62ABB53B-4967-204D-BA04-E6999C61A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38124"/>
            <a:ext cx="4111244" cy="76771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7DFE9D89-80EF-8042-A7C8-61AEB1C8B0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200"/>
            </a:lvl2pPr>
            <a:lvl3pPr>
              <a:lnSpc>
                <a:spcPct val="114000"/>
              </a:lnSpc>
              <a:buClr>
                <a:schemeClr val="tx2"/>
              </a:buClr>
              <a:defRPr sz="1200"/>
            </a:lvl3pPr>
            <a:lvl4pPr>
              <a:lnSpc>
                <a:spcPct val="114000"/>
              </a:lnSpc>
              <a:buClr>
                <a:schemeClr val="tx2"/>
              </a:buClr>
              <a:defRPr sz="1200"/>
            </a:lvl4pPr>
            <a:lvl5pPr>
              <a:lnSpc>
                <a:spcPct val="114000"/>
              </a:lnSpc>
              <a:buClr>
                <a:schemeClr val="tx2"/>
              </a:buClr>
              <a:defRPr sz="12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AA3064E3-3327-DD44-B89B-1DE36EC5EA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14563" y="1262522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200"/>
            </a:lvl2pPr>
            <a:lvl3pPr>
              <a:lnSpc>
                <a:spcPct val="114000"/>
              </a:lnSpc>
              <a:buClr>
                <a:schemeClr val="tx2"/>
              </a:buClr>
              <a:defRPr sz="1200"/>
            </a:lvl3pPr>
            <a:lvl4pPr>
              <a:lnSpc>
                <a:spcPct val="114000"/>
              </a:lnSpc>
              <a:buClr>
                <a:schemeClr val="tx2"/>
              </a:buClr>
              <a:defRPr sz="1200"/>
            </a:lvl4pPr>
            <a:lvl5pPr>
              <a:lnSpc>
                <a:spcPct val="114000"/>
              </a:lnSpc>
              <a:buClr>
                <a:schemeClr val="tx2"/>
              </a:buClr>
              <a:defRPr sz="12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9268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6829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857964-2C1B-2D46-8CD7-82CA8CD2F319}"/>
              </a:ext>
            </a:extLst>
          </p:cNvPr>
          <p:cNvSpPr/>
          <p:nvPr userDrawn="1"/>
        </p:nvSpPr>
        <p:spPr bwMode="auto">
          <a:xfrm>
            <a:off x="99589" y="4662536"/>
            <a:ext cx="1946495" cy="35308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38C9A7-0122-644A-8821-4C6CD2346BD1}"/>
              </a:ext>
            </a:extLst>
          </p:cNvPr>
          <p:cNvSpPr/>
          <p:nvPr userDrawn="1"/>
        </p:nvSpPr>
        <p:spPr bwMode="auto">
          <a:xfrm>
            <a:off x="7097918" y="4673018"/>
            <a:ext cx="1946495" cy="35308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0227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tson-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75E917-6833-6B40-B1FA-09FBCC3885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8535" y="1980903"/>
            <a:ext cx="1266932" cy="118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790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text (one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D45195EB-98DA-E045-A825-DA922F6547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963" y="241488"/>
            <a:ext cx="4108074" cy="763142"/>
          </a:xfrm>
        </p:spPr>
        <p:txBody>
          <a:bodyPr/>
          <a:lstStyle>
            <a:lvl1pPr>
              <a:defRPr lang="en-US" sz="1400" b="0" kern="0" dirty="0">
                <a:solidFill>
                  <a:schemeClr val="accent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B839E1F5-DEF7-AA44-B181-E58E7C540F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512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lang="en-US" sz="11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bg1"/>
              </a:buClr>
              <a:defRPr sz="1100">
                <a:solidFill>
                  <a:schemeClr val="bg1"/>
                </a:solidFill>
              </a:defRPr>
            </a:lvl2pPr>
            <a:lvl3pPr>
              <a:lnSpc>
                <a:spcPct val="114000"/>
              </a:lnSpc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lnSpc>
                <a:spcPct val="114000"/>
              </a:lnSpc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lnSpc>
                <a:spcPct val="114000"/>
              </a:lnSpc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684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2BAF3-718C-4FF6-BB5A-BB0E56DCA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143A8-19F1-4BF8-AC5D-00836CD8B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47AC0-146D-4B6B-B9AF-F513958AD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E4B-16D2-4D86-B62F-2359EDB9F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IBM and CHDI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EFE02-79BF-4323-910A-3015DD22F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A33-D41B-4B54-A8BE-FC6427979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4262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28625" y="785812"/>
            <a:ext cx="8262938" cy="1699549"/>
          </a:xfrm>
          <a:prstGeom prst="rect">
            <a:avLst/>
          </a:prstGeom>
        </p:spPr>
        <p:txBody>
          <a:bodyPr/>
          <a:lstStyle>
            <a:lvl1pPr>
              <a:defRPr sz="9376"/>
            </a:lvl1pPr>
            <a:lvl2pPr marL="1167978" indent="-1167978">
              <a:defRPr sz="9376"/>
            </a:lvl2pPr>
            <a:lvl3pPr marL="1163943" indent="-962504">
              <a:defRPr sz="9376"/>
            </a:lvl3pPr>
            <a:lvl4pPr marL="1753986" indent="-1319383">
              <a:defRPr sz="9376"/>
            </a:lvl4pPr>
            <a:lvl5pPr marL="1799263" indent="-1167978">
              <a:defRPr sz="9376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9231" y="4905375"/>
            <a:ext cx="200777" cy="2154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1184523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1971899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BAA37-632D-4337-BE36-5962C364C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750CE7-7F43-4CA2-BCEC-26EB7D24F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C67C-25AD-4C37-BBBC-2F8F7B438B61}" type="datetimeFigureOut">
              <a:rPr lang="en-US" smtClean="0"/>
              <a:t>1/29/24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922D62-DB19-4C0F-9974-8F4AB0A7C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A33-D41B-4B54-A8BE-FC6427979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4686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301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2746" y="1428751"/>
            <a:ext cx="3772883" cy="30861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89" y="1428750"/>
            <a:ext cx="3772883" cy="30861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5931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675"/>
            </a:lvl1pPr>
          </a:lstStyle>
          <a:p>
            <a:fld id="{EBC0C0CA-220E-4AD2-9BD3-416EE7A18A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0639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52" name="Picture 44" descr="cover-wallerpap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186113"/>
          </a:xfrm>
          <a:prstGeom prst="rect">
            <a:avLst/>
          </a:prstGeom>
          <a:noFill/>
        </p:spPr>
      </p:pic>
      <p:pic>
        <p:nvPicPr>
          <p:cNvPr id="68654" name="Picture 46" descr="blue-tri-color-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29600" y="4766077"/>
            <a:ext cx="630238" cy="191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38329" y="2777490"/>
            <a:ext cx="8503920" cy="253746"/>
          </a:xfrm>
        </p:spPr>
        <p:txBody>
          <a:bodyPr anchor="b" anchorCtr="0"/>
          <a:lstStyle>
            <a:lvl1pPr marL="0" indent="0">
              <a:spcBef>
                <a:spcPts val="990"/>
              </a:spcBef>
              <a:buNone/>
              <a:defRPr sz="1650">
                <a:solidFill>
                  <a:schemeClr val="tx2"/>
                </a:solidFill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Subtitle of presentation in this location as long as needed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65760" y="3840480"/>
            <a:ext cx="8503920" cy="27432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 dirty="0"/>
              <a:t>Name of presenter, Title of presenter if needed</a:t>
            </a:r>
            <a:br>
              <a:rPr lang="en-US" dirty="0"/>
            </a:br>
            <a:r>
              <a:rPr lang="en-US" dirty="0"/>
              <a:t>Date in local format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38329" y="2265276"/>
            <a:ext cx="8503920" cy="498502"/>
          </a:xfrm>
        </p:spPr>
        <p:txBody>
          <a:bodyPr anchor="b" anchorCtr="0"/>
          <a:lstStyle>
            <a:lvl1pPr>
              <a:defRPr sz="3599">
                <a:solidFill>
                  <a:srgbClr val="00B0DA"/>
                </a:solidFill>
              </a:defRPr>
            </a:lvl1pPr>
          </a:lstStyle>
          <a:p>
            <a:r>
              <a:rPr lang="en-US" dirty="0"/>
              <a:t>IBM Presentation Title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4" y="4550045"/>
            <a:ext cx="1644021" cy="43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1374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Page Slide 1">
    <p:bg>
      <p:bgPr>
        <a:solidFill>
          <a:srgbClr val="00B0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faded-logo-wallpap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143250"/>
          </a:xfrm>
          <a:prstGeom prst="rect">
            <a:avLst/>
          </a:prstGeom>
          <a:noFill/>
        </p:spPr>
      </p:pic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38329" y="2296447"/>
            <a:ext cx="8503920" cy="467339"/>
          </a:xfrm>
        </p:spPr>
        <p:txBody>
          <a:bodyPr anchor="b" anchorCtr="0"/>
          <a:lstStyle>
            <a:lvl1pPr>
              <a:defRPr sz="3374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page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2777490"/>
            <a:ext cx="8476488" cy="253746"/>
          </a:xfrm>
        </p:spPr>
        <p:txBody>
          <a:bodyPr lIns="0" anchor="b" anchorCtr="0"/>
          <a:lstStyle>
            <a:lvl1pPr>
              <a:buNone/>
              <a:defRPr sz="16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More text on one line in this location if needed</a:t>
            </a:r>
          </a:p>
        </p:txBody>
      </p:sp>
    </p:spTree>
    <p:extLst>
      <p:ext uri="{BB962C8B-B14F-4D97-AF65-F5344CB8AC3E}">
        <p14:creationId xmlns:p14="http://schemas.microsoft.com/office/powerpoint/2010/main" val="18658769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Page Slide 2">
    <p:bg>
      <p:bgPr>
        <a:solidFill>
          <a:srgbClr val="8CC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faded-logo-wallpap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143250"/>
          </a:xfrm>
          <a:prstGeom prst="rect">
            <a:avLst/>
          </a:prstGeom>
          <a:noFill/>
        </p:spPr>
      </p:pic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38329" y="2296447"/>
            <a:ext cx="8503920" cy="467339"/>
          </a:xfrm>
        </p:spPr>
        <p:txBody>
          <a:bodyPr anchor="b" anchorCtr="0"/>
          <a:lstStyle>
            <a:lvl1pPr>
              <a:defRPr sz="3374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page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2777490"/>
            <a:ext cx="8476488" cy="253746"/>
          </a:xfrm>
        </p:spPr>
        <p:txBody>
          <a:bodyPr lIns="0" anchor="b" anchorCtr="0"/>
          <a:lstStyle>
            <a:lvl1pPr>
              <a:buNone/>
              <a:defRPr sz="16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More text on one line in this location if needed</a:t>
            </a:r>
          </a:p>
        </p:txBody>
      </p:sp>
    </p:spTree>
    <p:extLst>
      <p:ext uri="{BB962C8B-B14F-4D97-AF65-F5344CB8AC3E}">
        <p14:creationId xmlns:p14="http://schemas.microsoft.com/office/powerpoint/2010/main" val="41309785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Page Slide 3">
    <p:bg>
      <p:bgPr>
        <a:solidFill>
          <a:srgbClr val="00A6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faded-logo-wallpap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143250"/>
          </a:xfrm>
          <a:prstGeom prst="rect">
            <a:avLst/>
          </a:prstGeom>
          <a:noFill/>
        </p:spPr>
      </p:pic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38329" y="2296447"/>
            <a:ext cx="8503920" cy="467339"/>
          </a:xfrm>
        </p:spPr>
        <p:txBody>
          <a:bodyPr anchor="b" anchorCtr="0"/>
          <a:lstStyle>
            <a:lvl1pPr>
              <a:defRPr sz="3374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page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2777490"/>
            <a:ext cx="8476488" cy="253746"/>
          </a:xfrm>
        </p:spPr>
        <p:txBody>
          <a:bodyPr lIns="0" anchor="b" anchorCtr="0"/>
          <a:lstStyle>
            <a:lvl1pPr>
              <a:buNone/>
              <a:defRPr sz="16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More text on one line in this location if needed</a:t>
            </a:r>
          </a:p>
        </p:txBody>
      </p:sp>
    </p:spTree>
    <p:extLst>
      <p:ext uri="{BB962C8B-B14F-4D97-AF65-F5344CB8AC3E}">
        <p14:creationId xmlns:p14="http://schemas.microsoft.com/office/powerpoint/2010/main" val="13763457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Page Slide 4">
    <p:bg>
      <p:bgPr>
        <a:solidFill>
          <a:srgbClr val="FDB8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faded-logo-wallpap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143250"/>
          </a:xfrm>
          <a:prstGeom prst="rect">
            <a:avLst/>
          </a:prstGeom>
          <a:noFill/>
        </p:spPr>
      </p:pic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38329" y="2296447"/>
            <a:ext cx="8503920" cy="467339"/>
          </a:xfrm>
        </p:spPr>
        <p:txBody>
          <a:bodyPr anchor="b" anchorCtr="0"/>
          <a:lstStyle>
            <a:lvl1pPr>
              <a:defRPr sz="3374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page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2777490"/>
            <a:ext cx="8476488" cy="253746"/>
          </a:xfrm>
        </p:spPr>
        <p:txBody>
          <a:bodyPr lIns="0" anchor="b" anchorCtr="0"/>
          <a:lstStyle>
            <a:lvl1pPr>
              <a:buNone/>
              <a:defRPr sz="16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More text on one line in this location if needed</a:t>
            </a:r>
          </a:p>
        </p:txBody>
      </p:sp>
    </p:spTree>
    <p:extLst>
      <p:ext uri="{BB962C8B-B14F-4D97-AF65-F5344CB8AC3E}">
        <p14:creationId xmlns:p14="http://schemas.microsoft.com/office/powerpoint/2010/main" val="17434356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Page Slide 5">
    <p:bg>
      <p:bgPr>
        <a:solidFill>
          <a:srgbClr val="F19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faded-logo-wallpap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143250"/>
          </a:xfrm>
          <a:prstGeom prst="rect">
            <a:avLst/>
          </a:prstGeom>
          <a:noFill/>
        </p:spPr>
      </p:pic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38329" y="2296447"/>
            <a:ext cx="8503920" cy="467339"/>
          </a:xfrm>
        </p:spPr>
        <p:txBody>
          <a:bodyPr anchor="b" anchorCtr="0"/>
          <a:lstStyle>
            <a:lvl1pPr>
              <a:defRPr sz="3374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page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2777490"/>
            <a:ext cx="8476488" cy="253746"/>
          </a:xfrm>
        </p:spPr>
        <p:txBody>
          <a:bodyPr lIns="0" anchor="b" anchorCtr="0"/>
          <a:lstStyle>
            <a:lvl1pPr>
              <a:buNone/>
              <a:defRPr sz="16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More text on one line in this location if needed</a:t>
            </a:r>
          </a:p>
        </p:txBody>
      </p:sp>
    </p:spTree>
    <p:extLst>
      <p:ext uri="{BB962C8B-B14F-4D97-AF65-F5344CB8AC3E}">
        <p14:creationId xmlns:p14="http://schemas.microsoft.com/office/powerpoint/2010/main" val="219915188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Page Slide 6">
    <p:bg>
      <p:bgPr>
        <a:solidFill>
          <a:srgbClr val="F04E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faded-logo-wallpap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143250"/>
          </a:xfrm>
          <a:prstGeom prst="rect">
            <a:avLst/>
          </a:prstGeom>
          <a:noFill/>
        </p:spPr>
      </p:pic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38329" y="2296447"/>
            <a:ext cx="8503920" cy="467339"/>
          </a:xfrm>
        </p:spPr>
        <p:txBody>
          <a:bodyPr anchor="b" anchorCtr="0"/>
          <a:lstStyle>
            <a:lvl1pPr>
              <a:defRPr sz="3374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page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2777490"/>
            <a:ext cx="8476488" cy="253746"/>
          </a:xfrm>
        </p:spPr>
        <p:txBody>
          <a:bodyPr lIns="0" anchor="b" anchorCtr="0"/>
          <a:lstStyle>
            <a:lvl1pPr>
              <a:buNone/>
              <a:defRPr sz="16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More text on one line in this location if needed</a:t>
            </a:r>
          </a:p>
        </p:txBody>
      </p:sp>
    </p:spTree>
    <p:extLst>
      <p:ext uri="{BB962C8B-B14F-4D97-AF65-F5344CB8AC3E}">
        <p14:creationId xmlns:p14="http://schemas.microsoft.com/office/powerpoint/2010/main" val="49346114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Page Slide 7">
    <p:bg>
      <p:bgPr>
        <a:solidFill>
          <a:srgbClr val="AB1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faded-logo-wallpap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143250"/>
          </a:xfrm>
          <a:prstGeom prst="rect">
            <a:avLst/>
          </a:prstGeom>
          <a:noFill/>
        </p:spPr>
      </p:pic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38329" y="2296447"/>
            <a:ext cx="8503920" cy="467339"/>
          </a:xfrm>
        </p:spPr>
        <p:txBody>
          <a:bodyPr anchor="b" anchorCtr="0"/>
          <a:lstStyle>
            <a:lvl1pPr>
              <a:defRPr sz="3374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page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2777490"/>
            <a:ext cx="8476488" cy="253746"/>
          </a:xfrm>
        </p:spPr>
        <p:txBody>
          <a:bodyPr lIns="0" anchor="b" anchorCtr="0"/>
          <a:lstStyle>
            <a:lvl1pPr>
              <a:buNone/>
              <a:defRPr sz="16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More text on one line in this location if needed</a:t>
            </a:r>
          </a:p>
        </p:txBody>
      </p:sp>
    </p:spTree>
    <p:extLst>
      <p:ext uri="{BB962C8B-B14F-4D97-AF65-F5344CB8AC3E}">
        <p14:creationId xmlns:p14="http://schemas.microsoft.com/office/powerpoint/2010/main" val="122160199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/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8613" y="219076"/>
            <a:ext cx="8686800" cy="290849"/>
          </a:xfrm>
        </p:spPr>
        <p:txBody>
          <a:bodyPr/>
          <a:lstStyle>
            <a:lvl1pPr marL="0" marR="0" indent="0" algn="l" defTabSz="685391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Table of contents/Agenda template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675"/>
            </a:lvl1pPr>
          </a:lstStyle>
          <a:p>
            <a:fld id="{EBC0C0CA-220E-4AD2-9BD3-416EE7A18A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163824" y="1371600"/>
            <a:ext cx="5687845" cy="3086100"/>
          </a:xfrm>
        </p:spPr>
        <p:txBody>
          <a:bodyPr lIns="0" tIns="91393" bIns="0"/>
          <a:lstStyle>
            <a:lvl1pPr marL="0" indent="0">
              <a:lnSpc>
                <a:spcPts val="975"/>
              </a:lnSpc>
              <a:spcBef>
                <a:spcPts val="810"/>
              </a:spcBef>
              <a:buNone/>
              <a:defRPr sz="900"/>
            </a:lvl1pPr>
          </a:lstStyle>
          <a:p>
            <a:pPr lvl="0"/>
            <a:r>
              <a:rPr lang="en-US" dirty="0"/>
              <a:t>Note that the contents/agenda items are written in sentence case</a:t>
            </a:r>
          </a:p>
          <a:p>
            <a:pPr lvl="0"/>
            <a:r>
              <a:rPr lang="en-US" dirty="0"/>
              <a:t>Title the page “Table of contents” if the document is meant to be read or is a “leave behind.” Use “Agenda” if the document will be presented formally</a:t>
            </a:r>
          </a:p>
          <a:p>
            <a:pPr lvl="0"/>
            <a:r>
              <a:rPr lang="en-US" dirty="0"/>
              <a:t>This page should appear at the beginning of each section, with the highlighted section appearing in blue and bold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9184" y="1371600"/>
            <a:ext cx="2743200" cy="3086100"/>
          </a:xfrm>
        </p:spPr>
        <p:txBody>
          <a:bodyPr/>
          <a:lstStyle>
            <a:lvl1pPr marL="0" indent="0">
              <a:buNone/>
              <a:defRPr sz="1350"/>
            </a:lvl1pPr>
          </a:lstStyle>
          <a:p>
            <a:pPr lvl="0"/>
            <a:r>
              <a:rPr lang="en-US" dirty="0"/>
              <a:t>Content heading</a:t>
            </a:r>
          </a:p>
        </p:txBody>
      </p:sp>
    </p:spTree>
    <p:extLst>
      <p:ext uri="{BB962C8B-B14F-4D97-AF65-F5344CB8AC3E}">
        <p14:creationId xmlns:p14="http://schemas.microsoft.com/office/powerpoint/2010/main" val="315431329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</p:spPr>
        <p:txBody>
          <a:bodyPr tIns="913945" anchor="ctr" anchorCtr="0"/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8614" y="4080511"/>
            <a:ext cx="8503920" cy="290849"/>
          </a:xfrm>
        </p:spPr>
        <p:txBody>
          <a:bodyPr/>
          <a:lstStyle>
            <a:lvl1pPr>
              <a:defRPr>
                <a:solidFill>
                  <a:srgbClr val="FDB813"/>
                </a:solidFill>
              </a:defRPr>
            </a:lvl1pPr>
          </a:lstStyle>
          <a:p>
            <a:r>
              <a:rPr lang="en-US" dirty="0"/>
              <a:t>Full bleed images preferred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29185" y="4491990"/>
            <a:ext cx="8503920" cy="548640"/>
          </a:xfrm>
        </p:spPr>
        <p:txBody>
          <a:bodyPr/>
          <a:lstStyle>
            <a:lvl1pPr marL="0" indent="0">
              <a:buNone/>
              <a:defRPr lang="en-US" sz="1200" kern="1200" dirty="0" smtClean="0">
                <a:solidFill>
                  <a:srgbClr val="6D6E7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0" lvl="0" indent="0" algn="l" rtl="0" fontAlgn="base">
              <a:spcBef>
                <a:spcPct val="500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 dirty="0"/>
              <a:t>Text over top of full bleed images would be in white or a color from the color palette that would offer good contrast. Also, colored text in Arial Bold would have greater impact.</a:t>
            </a:r>
          </a:p>
        </p:txBody>
      </p:sp>
    </p:spTree>
    <p:extLst>
      <p:ext uri="{BB962C8B-B14F-4D97-AF65-F5344CB8AC3E}">
        <p14:creationId xmlns:p14="http://schemas.microsoft.com/office/powerpoint/2010/main" val="12289217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ided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3394710"/>
          </a:xfrm>
        </p:spPr>
        <p:txBody>
          <a:bodyPr tIns="913945" anchor="ctr" anchorCtr="0"/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760" y="3943354"/>
            <a:ext cx="8503920" cy="166199"/>
          </a:xfrm>
        </p:spPr>
        <p:txBody>
          <a:bodyPr/>
          <a:lstStyle>
            <a:lvl1pPr>
              <a:defRPr sz="1200">
                <a:solidFill>
                  <a:srgbClr val="00B0DA"/>
                </a:solidFill>
              </a:defRPr>
            </a:lvl1pPr>
          </a:lstStyle>
          <a:p>
            <a:r>
              <a:rPr lang="en-US" dirty="0"/>
              <a:t>Images also have more impact if they can bleed 3 sides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4149090"/>
            <a:ext cx="7315200" cy="685800"/>
          </a:xfrm>
        </p:spPr>
        <p:txBody>
          <a:bodyPr/>
          <a:lstStyle>
            <a:lvl1pPr marL="0" indent="0">
              <a:buNone/>
              <a:defRPr kern="1200">
                <a:solidFill>
                  <a:srgbClr val="6D6E70"/>
                </a:solidFill>
              </a:defRPr>
            </a:lvl1pPr>
          </a:lstStyle>
          <a:p>
            <a:pPr lvl="0"/>
            <a:r>
              <a:rPr lang="en-US" dirty="0"/>
              <a:t>Text under partial bleed images would be in 70% black or a color from the color palette. Also, colored text in Arial Bold would have greater impact.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675"/>
            </a:lvl1pPr>
          </a:lstStyle>
          <a:p>
            <a:fld id="{EBC0C0CA-220E-4AD2-9BD3-416EE7A18A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03412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5" y="3305181"/>
            <a:ext cx="7772400" cy="415499"/>
          </a:xfrm>
        </p:spPr>
        <p:txBody>
          <a:bodyPr/>
          <a:lstStyle>
            <a:lvl1pPr algn="l">
              <a:defRPr sz="3000" b="0" cap="all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5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latin typeface="Arial" pitchFamily="34" charset="0"/>
                <a:cs typeface="Arial" pitchFamily="34" charset="0"/>
              </a:defRPr>
            </a:lvl1pPr>
            <a:lvl2pPr marL="342695" indent="0">
              <a:buNone/>
              <a:defRPr sz="1350"/>
            </a:lvl2pPr>
            <a:lvl3pPr marL="685391" indent="0">
              <a:buNone/>
              <a:defRPr sz="1200"/>
            </a:lvl3pPr>
            <a:lvl4pPr marL="1028088" indent="0">
              <a:buNone/>
              <a:defRPr sz="1050"/>
            </a:lvl4pPr>
            <a:lvl5pPr marL="1370783" indent="0">
              <a:buNone/>
              <a:defRPr sz="1050"/>
            </a:lvl5pPr>
            <a:lvl6pPr marL="1713476" indent="0">
              <a:buNone/>
              <a:defRPr sz="1050"/>
            </a:lvl6pPr>
            <a:lvl7pPr marL="2056172" indent="0">
              <a:buNone/>
              <a:defRPr sz="1050"/>
            </a:lvl7pPr>
            <a:lvl8pPr marL="2398865" indent="0">
              <a:buNone/>
              <a:defRPr sz="1050"/>
            </a:lvl8pPr>
            <a:lvl9pPr marL="2741563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675"/>
            </a:lvl1pPr>
          </a:lstStyle>
          <a:p>
            <a:fld id="{EBC0C0CA-220E-4AD2-9BD3-416EE7A18A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0469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8614" y="1370410"/>
            <a:ext cx="4151312" cy="2742009"/>
          </a:xfrm>
        </p:spPr>
        <p:txBody>
          <a:bodyPr/>
          <a:lstStyle>
            <a:lvl1pPr>
              <a:defRPr sz="21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500">
                <a:latin typeface="Arial" pitchFamily="34" charset="0"/>
                <a:cs typeface="Arial" pitchFamily="34" charset="0"/>
              </a:defRPr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2336" y="1370410"/>
            <a:ext cx="4151313" cy="2742009"/>
          </a:xfrm>
        </p:spPr>
        <p:txBody>
          <a:bodyPr/>
          <a:lstStyle>
            <a:lvl1pPr>
              <a:defRPr sz="21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500">
                <a:latin typeface="Arial" pitchFamily="34" charset="0"/>
                <a:cs typeface="Arial" pitchFamily="34" charset="0"/>
              </a:defRPr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675"/>
            </a:lvl1pPr>
          </a:lstStyle>
          <a:p>
            <a:fld id="{EBC0C0CA-220E-4AD2-9BD3-416EE7A18A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1383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81"/>
            <a:ext cx="8229600" cy="290849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0">
                <a:latin typeface="Arial" pitchFamily="34" charset="0"/>
                <a:cs typeface="Arial" pitchFamily="34" charset="0"/>
              </a:defRPr>
            </a:lvl1pPr>
            <a:lvl2pPr marL="342695" indent="0">
              <a:buNone/>
              <a:defRPr sz="1500" b="1"/>
            </a:lvl2pPr>
            <a:lvl3pPr marL="685391" indent="0">
              <a:buNone/>
              <a:defRPr sz="1350" b="1"/>
            </a:lvl3pPr>
            <a:lvl4pPr marL="1028088" indent="0">
              <a:buNone/>
              <a:defRPr sz="1200" b="1"/>
            </a:lvl4pPr>
            <a:lvl5pPr marL="1370783" indent="0">
              <a:buNone/>
              <a:defRPr sz="1200" b="1"/>
            </a:lvl5pPr>
            <a:lvl6pPr marL="1713476" indent="0">
              <a:buNone/>
              <a:defRPr sz="1200" b="1"/>
            </a:lvl6pPr>
            <a:lvl7pPr marL="2056172" indent="0">
              <a:buNone/>
              <a:defRPr sz="1200" b="1"/>
            </a:lvl7pPr>
            <a:lvl8pPr marL="2398865" indent="0">
              <a:buNone/>
              <a:defRPr sz="1200" b="1"/>
            </a:lvl8pPr>
            <a:lvl9pPr marL="2741563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500">
                <a:latin typeface="Arial" pitchFamily="34" charset="0"/>
                <a:cs typeface="Arial" pitchFamily="34" charset="0"/>
              </a:defRPr>
            </a:lvl2pPr>
            <a:lvl3pPr>
              <a:defRPr sz="1350">
                <a:latin typeface="Arial" pitchFamily="34" charset="0"/>
                <a:cs typeface="Arial" pitchFamily="34" charset="0"/>
              </a:defRPr>
            </a:lvl3pPr>
            <a:lvl4pPr>
              <a:defRPr sz="1200">
                <a:latin typeface="Arial" pitchFamily="34" charset="0"/>
                <a:cs typeface="Arial" pitchFamily="34" charset="0"/>
              </a:defRPr>
            </a:lvl4pPr>
            <a:lvl5pPr>
              <a:defRPr sz="1200">
                <a:latin typeface="Arial" pitchFamily="34" charset="0"/>
                <a:cs typeface="Arial" pitchFamily="34" charset="0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0">
                <a:latin typeface="Arial" pitchFamily="34" charset="0"/>
                <a:cs typeface="Arial" pitchFamily="34" charset="0"/>
              </a:defRPr>
            </a:lvl1pPr>
            <a:lvl2pPr marL="342695" indent="0">
              <a:buNone/>
              <a:defRPr sz="1500" b="1"/>
            </a:lvl2pPr>
            <a:lvl3pPr marL="685391" indent="0">
              <a:buNone/>
              <a:defRPr sz="1350" b="1"/>
            </a:lvl3pPr>
            <a:lvl4pPr marL="1028088" indent="0">
              <a:buNone/>
              <a:defRPr sz="1200" b="1"/>
            </a:lvl4pPr>
            <a:lvl5pPr marL="1370783" indent="0">
              <a:buNone/>
              <a:defRPr sz="1200" b="1"/>
            </a:lvl5pPr>
            <a:lvl6pPr marL="1713476" indent="0">
              <a:buNone/>
              <a:defRPr sz="1200" b="1"/>
            </a:lvl6pPr>
            <a:lvl7pPr marL="2056172" indent="0">
              <a:buNone/>
              <a:defRPr sz="1200" b="1"/>
            </a:lvl7pPr>
            <a:lvl8pPr marL="2398865" indent="0">
              <a:buNone/>
              <a:defRPr sz="1200" b="1"/>
            </a:lvl8pPr>
            <a:lvl9pPr marL="2741563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500">
                <a:latin typeface="Arial" pitchFamily="34" charset="0"/>
                <a:cs typeface="Arial" pitchFamily="34" charset="0"/>
              </a:defRPr>
            </a:lvl2pPr>
            <a:lvl3pPr>
              <a:defRPr sz="1350">
                <a:latin typeface="Arial" pitchFamily="34" charset="0"/>
                <a:cs typeface="Arial" pitchFamily="34" charset="0"/>
              </a:defRPr>
            </a:lvl3pPr>
            <a:lvl4pPr>
              <a:defRPr sz="1200">
                <a:latin typeface="Arial" pitchFamily="34" charset="0"/>
                <a:cs typeface="Arial" pitchFamily="34" charset="0"/>
              </a:defRPr>
            </a:lvl4pPr>
            <a:lvl5pPr>
              <a:defRPr sz="1200">
                <a:latin typeface="Arial" pitchFamily="34" charset="0"/>
                <a:cs typeface="Arial" pitchFamily="34" charset="0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675"/>
            </a:lvl1pPr>
          </a:lstStyle>
          <a:p>
            <a:fld id="{EBC0C0CA-220E-4AD2-9BD3-416EE7A18A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8052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675"/>
            </a:lvl1pPr>
          </a:lstStyle>
          <a:p>
            <a:fld id="{EBC0C0CA-220E-4AD2-9BD3-416EE7A18A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7569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1" y="412540"/>
            <a:ext cx="3008313" cy="207749"/>
          </a:xfrm>
        </p:spPr>
        <p:txBody>
          <a:bodyPr anchor="b"/>
          <a:lstStyle>
            <a:lvl1pPr algn="l">
              <a:defRPr sz="1500" b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2"/>
            <a:ext cx="5111750" cy="4389835"/>
          </a:xfrm>
        </p:spPr>
        <p:txBody>
          <a:bodyPr/>
          <a:lstStyle>
            <a:lvl1pPr>
              <a:defRPr sz="2399">
                <a:latin typeface="Arial" pitchFamily="34" charset="0"/>
                <a:cs typeface="Arial" pitchFamily="34" charset="0"/>
              </a:defRPr>
            </a:lvl1pPr>
            <a:lvl2pPr>
              <a:defRPr sz="21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500">
                <a:latin typeface="Arial" pitchFamily="34" charset="0"/>
                <a:cs typeface="Arial" pitchFamily="34" charset="0"/>
              </a:defRPr>
            </a:lvl4pPr>
            <a:lvl5pPr>
              <a:defRPr sz="1500">
                <a:latin typeface="Arial" pitchFamily="34" charset="0"/>
                <a:cs typeface="Arial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1" y="1076328"/>
            <a:ext cx="3008313" cy="3518297"/>
          </a:xfrm>
        </p:spPr>
        <p:txBody>
          <a:bodyPr/>
          <a:lstStyle>
            <a:lvl1pPr marL="0" indent="0">
              <a:buNone/>
              <a:defRPr sz="1050">
                <a:latin typeface="Arial" pitchFamily="34" charset="0"/>
                <a:cs typeface="Arial" pitchFamily="34" charset="0"/>
              </a:defRPr>
            </a:lvl1pPr>
            <a:lvl2pPr marL="342695" indent="0">
              <a:buNone/>
              <a:defRPr sz="900"/>
            </a:lvl2pPr>
            <a:lvl3pPr marL="685391" indent="0">
              <a:buNone/>
              <a:defRPr sz="750"/>
            </a:lvl3pPr>
            <a:lvl4pPr marL="1028088" indent="0">
              <a:buNone/>
              <a:defRPr sz="675"/>
            </a:lvl4pPr>
            <a:lvl5pPr marL="1370783" indent="0">
              <a:buNone/>
              <a:defRPr sz="675"/>
            </a:lvl5pPr>
            <a:lvl6pPr marL="1713476" indent="0">
              <a:buNone/>
              <a:defRPr sz="675"/>
            </a:lvl6pPr>
            <a:lvl7pPr marL="2056172" indent="0">
              <a:buNone/>
              <a:defRPr sz="675"/>
            </a:lvl7pPr>
            <a:lvl8pPr marL="2398865" indent="0">
              <a:buNone/>
              <a:defRPr sz="675"/>
            </a:lvl8pPr>
            <a:lvl9pPr marL="2741563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675"/>
            </a:lvl1pPr>
          </a:lstStyle>
          <a:p>
            <a:fld id="{EBC0C0CA-220E-4AD2-9BD3-416EE7A18A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6507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517352"/>
            <a:ext cx="5486400" cy="290849"/>
          </a:xfrm>
        </p:spPr>
        <p:txBody>
          <a:bodyPr anchor="b"/>
          <a:lstStyle>
            <a:lvl1pPr algn="l">
              <a:defRPr sz="2100" b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399">
                <a:latin typeface="Arial" pitchFamily="34" charset="0"/>
                <a:cs typeface="Arial" pitchFamily="34" charset="0"/>
              </a:defRPr>
            </a:lvl1pPr>
            <a:lvl2pPr marL="342695" indent="0">
              <a:buNone/>
              <a:defRPr sz="2100"/>
            </a:lvl2pPr>
            <a:lvl3pPr marL="685391" indent="0">
              <a:buNone/>
              <a:defRPr sz="1800"/>
            </a:lvl3pPr>
            <a:lvl4pPr marL="1028088" indent="0">
              <a:buNone/>
              <a:defRPr sz="1500"/>
            </a:lvl4pPr>
            <a:lvl5pPr marL="1370783" indent="0">
              <a:buNone/>
              <a:defRPr sz="1500"/>
            </a:lvl5pPr>
            <a:lvl6pPr marL="1713476" indent="0">
              <a:buNone/>
              <a:defRPr sz="1500"/>
            </a:lvl6pPr>
            <a:lvl7pPr marL="2056172" indent="0">
              <a:buNone/>
              <a:defRPr sz="1500"/>
            </a:lvl7pPr>
            <a:lvl8pPr marL="2398865" indent="0">
              <a:buNone/>
              <a:defRPr sz="1500"/>
            </a:lvl8pPr>
            <a:lvl9pPr marL="2741563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>
                <a:latin typeface="Arial" pitchFamily="34" charset="0"/>
                <a:cs typeface="Arial" pitchFamily="34" charset="0"/>
              </a:defRPr>
            </a:lvl1pPr>
            <a:lvl2pPr marL="342695" indent="0">
              <a:buNone/>
              <a:defRPr sz="900"/>
            </a:lvl2pPr>
            <a:lvl3pPr marL="685391" indent="0">
              <a:buNone/>
              <a:defRPr sz="750"/>
            </a:lvl3pPr>
            <a:lvl4pPr marL="1028088" indent="0">
              <a:buNone/>
              <a:defRPr sz="675"/>
            </a:lvl4pPr>
            <a:lvl5pPr marL="1370783" indent="0">
              <a:buNone/>
              <a:defRPr sz="675"/>
            </a:lvl5pPr>
            <a:lvl6pPr marL="1713476" indent="0">
              <a:buNone/>
              <a:defRPr sz="675"/>
            </a:lvl6pPr>
            <a:lvl7pPr marL="2056172" indent="0">
              <a:buNone/>
              <a:defRPr sz="675"/>
            </a:lvl7pPr>
            <a:lvl8pPr marL="2398865" indent="0">
              <a:buNone/>
              <a:defRPr sz="675"/>
            </a:lvl8pPr>
            <a:lvl9pPr marL="2741563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675">
                <a:latin typeface="Arial" pitchFamily="34" charset="0"/>
                <a:cs typeface="Arial" pitchFamily="34" charset="0"/>
              </a:defRPr>
            </a:lvl1pPr>
          </a:lstStyle>
          <a:p>
            <a:fld id="{EBC0C0CA-220E-4AD2-9BD3-416EE7A18A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085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675"/>
            </a:lvl1pPr>
          </a:lstStyle>
          <a:p>
            <a:fld id="{EBC0C0CA-220E-4AD2-9BD3-416EE7A18A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10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564" y="219081"/>
            <a:ext cx="290849" cy="38933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15" y="219081"/>
            <a:ext cx="6362700" cy="3893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675"/>
            </a:lvl1pPr>
          </a:lstStyle>
          <a:p>
            <a:fld id="{EBC0C0CA-220E-4AD2-9BD3-416EE7A18A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3590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46F32-60C7-588E-7333-80FE1E299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FA0463-B77A-4AE4-697A-710893AEF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3792147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EFB44-42A6-385E-D700-579ED14F5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1552C-BAA7-94DE-E6BE-61AE44F7A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929665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9AB62-0CD2-EBCB-105C-E28A610F7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DFE96-86A6-C534-A88F-3AFE859F3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97178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9CD0-8C60-69DB-5C00-C0514D1AA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AEBD0-D01A-B3BB-A65E-15A06FBE11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88257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EEB6E3-7A8E-C69E-A878-9DE4B4C3F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88257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583360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6063C-92CA-7568-DBBE-74A1502EA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D4B5C6-97F4-51A3-4353-50EFD3769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BC715F-1633-CBCA-4621-C324B38DB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536CC5-DA53-DE74-7717-9F7193F98E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EAED37-3914-7501-97ED-7BABC3387D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471127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BC9F7-55ED-29FC-60EC-A10D44C2C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106900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760707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A5E3D-D52B-BB11-1818-AB9409632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B98E9-A58A-8CC4-4B5A-5AAC290B9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EA0D1-9C62-12FC-D1E1-9BFDC5E32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293398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68CD-CF99-54E1-1F43-B91BF9BEE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DDA682-6854-28F0-E53F-14619B429B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642B8-CA12-9179-6FD0-7CC30EAF9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81561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5D8B2-FBAA-F4FD-7123-D1E51A3C8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5645A-20E3-B8CE-5D14-335CCECA48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659599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09A2BB-BBB4-E3DC-34EF-CBDBF43798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83388" y="459582"/>
            <a:ext cx="2209800" cy="42231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DD696F-3840-5C3E-7A08-1850E7265F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3988" y="459582"/>
            <a:ext cx="6477000" cy="42231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6347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image" Target="../media/image11.png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image" Target="../media/image10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58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91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Palatino Linotype"/>
                <a:cs typeface="Palatino Linotype"/>
              </a:defRPr>
            </a:lvl1pPr>
          </a:lstStyle>
          <a:p>
            <a:fld id="{D70C7FDB-67EE-9247-934B-3CA82F2D3B1B}" type="datetime1">
              <a:rPr lang="en-US" smtClean="0"/>
              <a:pPr/>
              <a:t>1/29/24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Palatino Linotype"/>
                <a:cs typeface="Palatino Linotype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  <a:latin typeface="Palatino Linotype"/>
                <a:cs typeface="Palatino Linotype"/>
              </a:defRPr>
            </a:lvl1pPr>
          </a:lstStyle>
          <a:p>
            <a:fld id="{1D19F164-13C8-4055-860F-DBBC07774AD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Palatino Linotype" pitchFamily="18" charset="0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50000"/>
        </a:lnSpc>
        <a:spcBef>
          <a:spcPts val="6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50000"/>
        </a:lnSpc>
        <a:spcBef>
          <a:spcPts val="6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50000"/>
        </a:lnSpc>
        <a:spcBef>
          <a:spcPts val="6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50000"/>
        </a:lnSpc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4pPr>
      <a:lvl5pPr marL="1188720" indent="-137160" algn="l" defTabSz="914400" rtl="0" eaLnBrk="1" latinLnBrk="0" hangingPunct="1">
        <a:lnSpc>
          <a:spcPct val="15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Palatino Linotype" pitchFamily="18" charset="0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"/>
          <p:cNvSpPr>
            <a:spLocks noGrp="1"/>
          </p:cNvSpPr>
          <p:nvPr>
            <p:ph type="title"/>
          </p:nvPr>
        </p:nvSpPr>
        <p:spPr>
          <a:xfrm>
            <a:off x="228600" y="238125"/>
            <a:ext cx="4114800" cy="429463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"/>
          <p:cNvSpPr>
            <a:spLocks noGrp="1"/>
          </p:cNvSpPr>
          <p:nvPr>
            <p:ph type="body" idx="1"/>
          </p:nvPr>
        </p:nvSpPr>
        <p:spPr>
          <a:xfrm>
            <a:off x="4800600" y="237109"/>
            <a:ext cx="4114800" cy="42946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59" name="Group 1" descr="Outside edge tick marks for alignment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-109730" y="-110490"/>
            <a:ext cx="9364220" cy="5364480"/>
            <a:chOff x="-109730" y="-110490"/>
            <a:chExt cx="9364220" cy="5364480"/>
          </a:xfrm>
        </p:grpSpPr>
        <p:grpSp>
          <p:nvGrpSpPr>
            <p:cNvPr id="60" name="Group 59"/>
            <p:cNvGrpSpPr/>
            <p:nvPr userDrawn="1"/>
          </p:nvGrpSpPr>
          <p:grpSpPr>
            <a:xfrm>
              <a:off x="228600" y="-110490"/>
              <a:ext cx="8686732" cy="91440"/>
              <a:chOff x="228600" y="-152400"/>
              <a:chExt cx="8686732" cy="152400"/>
            </a:xfrm>
          </p:grpSpPr>
          <p:cxnSp>
            <p:nvCxnSpPr>
              <p:cNvPr id="93" name="Straight Connector 9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52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9812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2098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438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2672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4958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724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5532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7818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7010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8839132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 60"/>
            <p:cNvGrpSpPr/>
            <p:nvPr userDrawn="1"/>
          </p:nvGrpSpPr>
          <p:grpSpPr>
            <a:xfrm>
              <a:off x="228600" y="5162550"/>
              <a:ext cx="8686732" cy="91440"/>
              <a:chOff x="228600" y="5143500"/>
              <a:chExt cx="8686732" cy="152400"/>
            </a:xfrm>
          </p:grpSpPr>
          <p:cxnSp>
            <p:nvCxnSpPr>
              <p:cNvPr id="82" name="Straight Connector 8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52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9812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2098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438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2672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4958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724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5532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7818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7010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8839132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 61"/>
            <p:cNvGrpSpPr/>
            <p:nvPr userDrawn="1"/>
          </p:nvGrpSpPr>
          <p:grpSpPr>
            <a:xfrm>
              <a:off x="-109730" y="237744"/>
              <a:ext cx="91440" cy="4664456"/>
              <a:chOff x="-109730" y="237744"/>
              <a:chExt cx="91440" cy="4664456"/>
            </a:xfrm>
          </p:grpSpPr>
          <p:cxnSp>
            <p:nvCxnSpPr>
              <p:cNvPr id="73" name="Straight Connector 7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65379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28930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92938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570990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20954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84962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49427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3774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902200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/>
            <p:cNvGrpSpPr/>
            <p:nvPr userDrawn="1"/>
          </p:nvGrpSpPr>
          <p:grpSpPr>
            <a:xfrm>
              <a:off x="9163050" y="237744"/>
              <a:ext cx="91440" cy="4663440"/>
              <a:chOff x="-109730" y="231394"/>
              <a:chExt cx="91440" cy="4663440"/>
            </a:xfrm>
          </p:grpSpPr>
          <p:cxnSp>
            <p:nvCxnSpPr>
              <p:cNvPr id="64" name="Straight Connector 6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64744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28295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92303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56311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20319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84327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48792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3139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89483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C3250E23-0268-C54B-BBB3-31B781602F0A}"/>
              </a:ext>
            </a:extLst>
          </p:cNvPr>
          <p:cNvSpPr txBox="1"/>
          <p:nvPr userDrawn="1"/>
        </p:nvSpPr>
        <p:spPr>
          <a:xfrm>
            <a:off x="133971" y="4779819"/>
            <a:ext cx="41147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dirty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t>© 2021 IBM Corporation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2660F60-465D-4446-95EA-9F5BC6CE1D6F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tx2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2801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10" r:id="rId26"/>
    <p:sldLayoutId id="2147483711" r:id="rId27"/>
    <p:sldLayoutId id="2147483712" r:id="rId28"/>
    <p:sldLayoutId id="2147483713" r:id="rId29"/>
    <p:sldLayoutId id="2147483714" r:id="rId30"/>
    <p:sldLayoutId id="2147483715" r:id="rId31"/>
    <p:sldLayoutId id="2147483716" r:id="rId32"/>
    <p:sldLayoutId id="2147483717" r:id="rId33"/>
    <p:sldLayoutId id="2147483718" r:id="rId34"/>
    <p:sldLayoutId id="2147483719" r:id="rId35"/>
    <p:sldLayoutId id="2147483720" r:id="rId36"/>
    <p:sldLayoutId id="2147483721" r:id="rId37"/>
    <p:sldLayoutId id="2147483722" r:id="rId38"/>
    <p:sldLayoutId id="2147483723" r:id="rId39"/>
    <p:sldLayoutId id="2147483724" r:id="rId40"/>
    <p:sldLayoutId id="2147483725" r:id="rId41"/>
    <p:sldLayoutId id="2147483726" r:id="rId42"/>
    <p:sldLayoutId id="2147483727" r:id="rId43"/>
    <p:sldLayoutId id="2147483728" r:id="rId44"/>
    <p:sldLayoutId id="2147483729" r:id="rId45"/>
    <p:sldLayoutId id="2147483730" r:id="rId46"/>
  </p:sldLayoutIdLst>
  <p:hf sldNum="0" hdr="0" ftr="0" dt="0"/>
  <p:txStyles>
    <p:titleStyle>
      <a:lvl1pPr marL="0" indent="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buFont typeface="System Font Regular"/>
        <a:buNone/>
        <a:defRPr sz="1400" b="0">
          <a:solidFill>
            <a:schemeClr val="tx2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5pPr>
      <a:lvl6pPr marL="36255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6pPr>
      <a:lvl7pPr marL="72512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7pPr>
      <a:lvl8pPr marL="108768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8pPr>
      <a:lvl9pPr marL="145024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9pPr>
    </p:titleStyle>
    <p:bodyStyle>
      <a:lvl1pPr marL="0" indent="0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171717"/>
        </a:buClr>
        <a:buSzPct val="90000"/>
        <a:buFont typeface="Wingdings" pitchFamily="2" charset="2"/>
        <a:buNone/>
        <a:defRPr sz="1400">
          <a:solidFill>
            <a:schemeClr val="tx2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1pPr>
      <a:lvl2pPr marL="228594" indent="-230183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171717"/>
        </a:buClr>
        <a:buSzPct val="80000"/>
        <a:buFont typeface="System Font Regular"/>
        <a:buChar char="→"/>
        <a:tabLst/>
        <a:defRPr sz="1400">
          <a:solidFill>
            <a:schemeClr val="tx2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2pPr>
      <a:lvl3pPr marL="404803" indent="-176209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171717"/>
        </a:buClr>
        <a:buSzPct val="100000"/>
        <a:buFont typeface="Arial" panose="020B0604020202020204" pitchFamily="34" charset="0"/>
        <a:buChar char="•"/>
        <a:tabLst/>
        <a:defRPr sz="1400">
          <a:solidFill>
            <a:schemeClr val="tx2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3pPr>
      <a:lvl4pPr marL="628643" indent="-173732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171717"/>
        </a:buClr>
        <a:buSzPct val="100000"/>
        <a:buFont typeface=".AppleSystemUIFont" charset="-120"/>
        <a:buChar char="–"/>
        <a:tabLst/>
        <a:defRPr sz="1400" baseline="0">
          <a:solidFill>
            <a:schemeClr val="tx2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4pPr>
      <a:lvl5pPr marL="803265" indent="-173732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171717"/>
        </a:buClr>
        <a:buFont typeface=".AppleSystemUIFont" charset="-120"/>
        <a:buChar char="»"/>
        <a:tabLst/>
        <a:defRPr sz="1400">
          <a:solidFill>
            <a:schemeClr val="tx2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5pPr>
      <a:lvl6pPr marL="1583681" indent="-129667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Arial" charset="0"/>
        </a:defRPr>
      </a:lvl6pPr>
      <a:lvl7pPr marL="1946243" indent="-129667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Arial" charset="0"/>
        </a:defRPr>
      </a:lvl7pPr>
      <a:lvl8pPr marL="2308802" indent="-129667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Arial" charset="0"/>
        </a:defRPr>
      </a:lvl8pPr>
      <a:lvl9pPr marL="2671364" indent="-129667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Arial" charset="0"/>
        </a:defRPr>
      </a:lvl9pPr>
    </p:bodyStyle>
    <p:otherStyle>
      <a:defPPr>
        <a:defRPr lang="en-US"/>
      </a:defPPr>
      <a:lvl1pPr marL="0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1pPr>
      <a:lvl2pPr marL="362559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2pPr>
      <a:lvl3pPr marL="725121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3pPr>
      <a:lvl4pPr marL="1087680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4pPr>
      <a:lvl5pPr marL="1450240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5pPr>
      <a:lvl6pPr marL="1812801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6pPr>
      <a:lvl7pPr marL="2175359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7pPr>
      <a:lvl8pPr marL="2537920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8pPr>
      <a:lvl9pPr marL="2900480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50">
          <p15:clr>
            <a:srgbClr val="F26B43"/>
          </p15:clr>
        </p15:guide>
        <p15:guide id="2" pos="144">
          <p15:clr>
            <a:srgbClr val="F26B43"/>
          </p15:clr>
        </p15:guide>
        <p15:guide id="3" pos="5616">
          <p15:clr>
            <a:srgbClr val="F26B43"/>
          </p15:clr>
        </p15:guide>
        <p15:guide id="4" orient="horz" pos="2832">
          <p15:clr>
            <a:srgbClr val="F26B43"/>
          </p15:clr>
        </p15:guide>
        <p15:guide id="5" orient="horz" pos="3088">
          <p15:clr>
            <a:srgbClr val="F26B43"/>
          </p15:clr>
        </p15:guide>
        <p15:guide id="6" pos="2880">
          <p15:clr>
            <a:srgbClr val="F26B43"/>
          </p15:clr>
        </p15:guide>
        <p15:guide id="7" pos="2736">
          <p15:clr>
            <a:srgbClr val="F26B43"/>
          </p15:clr>
        </p15:guide>
        <p15:guide id="8" pos="1440">
          <p15:clr>
            <a:srgbClr val="F26B43"/>
          </p15:clr>
        </p15:guide>
        <p15:guide id="9" pos="3024">
          <p15:clr>
            <a:srgbClr val="F26B43"/>
          </p15:clr>
        </p15:guide>
        <p15:guide id="10" pos="1296">
          <p15:clr>
            <a:srgbClr val="F26B43"/>
          </p15:clr>
        </p15:guide>
        <p15:guide id="11" pos="1584">
          <p15:clr>
            <a:srgbClr val="F26B43"/>
          </p15:clr>
        </p15:guide>
        <p15:guide id="12" pos="4320">
          <p15:clr>
            <a:srgbClr val="F26B43"/>
          </p15:clr>
        </p15:guide>
        <p15:guide id="13" pos="4176">
          <p15:clr>
            <a:srgbClr val="F26B43"/>
          </p15:clr>
        </p15:guide>
        <p15:guide id="14" pos="4464">
          <p15:clr>
            <a:srgbClr val="F26B43"/>
          </p15:clr>
        </p15:guide>
        <p15:guide id="15" orient="horz" pos="412">
          <p15:clr>
            <a:srgbClr val="F26B43"/>
          </p15:clr>
        </p15:guide>
        <p15:guide id="17" orient="horz" pos="812">
          <p15:clr>
            <a:srgbClr val="F26B43"/>
          </p15:clr>
        </p15:guide>
        <p15:guide id="18" orient="horz" pos="1620">
          <p15:clr>
            <a:srgbClr val="F26B43"/>
          </p15:clr>
        </p15:guide>
        <p15:guide id="19" orient="horz" pos="1216">
          <p15:clr>
            <a:srgbClr val="F26B43"/>
          </p15:clr>
        </p15:guide>
        <p15:guide id="20" orient="horz" pos="2022">
          <p15:clr>
            <a:srgbClr val="F26B43"/>
          </p15:clr>
        </p15:guide>
        <p15:guide id="21" orient="horz" pos="242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8615" y="1370410"/>
            <a:ext cx="8455025" cy="274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  <a:p>
            <a:pPr lvl="4"/>
            <a:endParaRPr lang="en-US" dirty="0"/>
          </a:p>
        </p:txBody>
      </p:sp>
      <p:sp>
        <p:nvSpPr>
          <p:cNvPr id="6759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328613" y="219076"/>
            <a:ext cx="8686800" cy="290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7636" name="Rectangle 5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09964" y="4893469"/>
            <a:ext cx="21240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defRPr sz="675">
                <a:solidFill>
                  <a:srgbClr val="7F7F7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BC0C0CA-220E-4AD2-9BD3-416EE7A18A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7637" name="Picture 53" descr="IBM-logo-50-black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716963" y="4552950"/>
            <a:ext cx="215900" cy="43338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 bwMode="auto">
          <a:xfrm>
            <a:off x="328613" y="4552962"/>
            <a:ext cx="1645920" cy="4333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391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00" b="0" i="0" u="none" strike="noStrike" cap="none" normalizeH="0" baseline="0" dirty="0">
              <a:ln>
                <a:noFill/>
              </a:ln>
              <a:solidFill>
                <a:srgbClr val="191919"/>
              </a:solidFill>
              <a:effectLst/>
              <a:latin typeface="HelvNeue Light for IBM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28613" y="4552950"/>
            <a:ext cx="1645921" cy="433388"/>
          </a:xfrm>
          <a:prstGeom prst="rect">
            <a:avLst/>
          </a:prstGeom>
          <a:blipFill dpi="0" rotWithShape="1">
            <a:blip r:embed="rId23" cstate="print">
              <a:alphaModFix amt="50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391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00" b="0" i="0" u="none" strike="noStrike" cap="none" normalizeH="0" baseline="0" dirty="0">
              <a:ln>
                <a:noFill/>
              </a:ln>
              <a:solidFill>
                <a:srgbClr val="191919"/>
              </a:solidFill>
              <a:effectLst/>
              <a:latin typeface="HelvNeue Light for IB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199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191919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191919"/>
          </a:solidFill>
          <a:latin typeface="HelvNeue Light for IBM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191919"/>
          </a:solidFill>
          <a:latin typeface="HelvNeue Light for IBM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191919"/>
          </a:solidFill>
          <a:latin typeface="HelvNeue Light for IBM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191919"/>
          </a:solidFill>
          <a:latin typeface="HelvNeue Light for IBM" pitchFamily="34" charset="0"/>
        </a:defRPr>
      </a:lvl5pPr>
      <a:lvl6pPr marL="34269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191919"/>
          </a:solidFill>
          <a:latin typeface="HelvNeue Light for IBM" pitchFamily="34" charset="0"/>
        </a:defRPr>
      </a:lvl6pPr>
      <a:lvl7pPr marL="68539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191919"/>
          </a:solidFill>
          <a:latin typeface="HelvNeue Light for IBM" pitchFamily="34" charset="0"/>
        </a:defRPr>
      </a:lvl7pPr>
      <a:lvl8pPr marL="102808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191919"/>
          </a:solidFill>
          <a:latin typeface="HelvNeue Light for IBM" pitchFamily="34" charset="0"/>
        </a:defRPr>
      </a:lvl8pPr>
      <a:lvl9pPr marL="1370783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191919"/>
          </a:solidFill>
          <a:latin typeface="HelvNeue Light for IBM" pitchFamily="34" charset="0"/>
        </a:defRPr>
      </a:lvl9pPr>
    </p:titleStyle>
    <p:bodyStyle>
      <a:lvl1pPr marL="129701" indent="-129701" algn="l" rtl="0" eaLnBrk="1" fontAlgn="base" hangingPunct="1">
        <a:spcBef>
          <a:spcPct val="50000"/>
        </a:spcBef>
        <a:spcAft>
          <a:spcPct val="0"/>
        </a:spcAft>
        <a:buClr>
          <a:srgbClr val="6D6E70"/>
        </a:buClr>
        <a:buSzPct val="90000"/>
        <a:buFont typeface="Wingdings" pitchFamily="2" charset="2"/>
        <a:buChar char="§"/>
        <a:defRPr sz="1200">
          <a:solidFill>
            <a:srgbClr val="6D6E70"/>
          </a:solidFill>
          <a:latin typeface="Arial" pitchFamily="34" charset="0"/>
          <a:ea typeface="+mn-ea"/>
          <a:cs typeface="Arial" pitchFamily="34" charset="0"/>
        </a:defRPr>
      </a:lvl1pPr>
      <a:lvl2pPr marL="381961" indent="-122564" algn="l" rtl="0" eaLnBrk="1" fontAlgn="base" hangingPunct="1">
        <a:spcBef>
          <a:spcPct val="0"/>
        </a:spcBef>
        <a:spcAft>
          <a:spcPct val="0"/>
        </a:spcAft>
        <a:buClr>
          <a:srgbClr val="6D6E70"/>
        </a:buClr>
        <a:buSzPct val="90000"/>
        <a:buFont typeface="Arial" charset="0"/>
        <a:buChar char="–"/>
        <a:defRPr sz="1200">
          <a:solidFill>
            <a:srgbClr val="6D6E70"/>
          </a:solidFill>
          <a:latin typeface="Arial" pitchFamily="34" charset="0"/>
          <a:cs typeface="Arial" pitchFamily="34" charset="0"/>
        </a:defRPr>
      </a:lvl2pPr>
      <a:lvl3pPr marL="641370" indent="-129701" algn="l" rtl="0" eaLnBrk="1" fontAlgn="base" hangingPunct="1">
        <a:spcBef>
          <a:spcPct val="0"/>
        </a:spcBef>
        <a:spcAft>
          <a:spcPct val="0"/>
        </a:spcAft>
        <a:buClr>
          <a:srgbClr val="6D6E70"/>
        </a:buClr>
        <a:buSzPct val="90000"/>
        <a:buFont typeface="Wingdings" pitchFamily="2" charset="2"/>
        <a:buChar char="§"/>
        <a:defRPr sz="1200">
          <a:solidFill>
            <a:srgbClr val="6D6E70"/>
          </a:solidFill>
          <a:latin typeface="Arial" pitchFamily="34" charset="0"/>
          <a:cs typeface="Arial" pitchFamily="34" charset="0"/>
        </a:defRPr>
      </a:lvl3pPr>
      <a:lvl4pPr marL="901955" indent="-129701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1200">
          <a:solidFill>
            <a:schemeClr val="bg1"/>
          </a:solidFill>
          <a:latin typeface="Arial" charset="0"/>
        </a:defRPr>
      </a:lvl4pPr>
      <a:lvl5pPr marL="1154216" indent="-122564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00">
          <a:solidFill>
            <a:schemeClr val="bg1"/>
          </a:solidFill>
          <a:latin typeface="Arial" charset="0"/>
        </a:defRPr>
      </a:lvl5pPr>
      <a:lvl6pPr marL="1496910" indent="-122564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00">
          <a:solidFill>
            <a:schemeClr val="bg1"/>
          </a:solidFill>
          <a:latin typeface="Arial" charset="0"/>
        </a:defRPr>
      </a:lvl6pPr>
      <a:lvl7pPr marL="1839607" indent="-122564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00">
          <a:solidFill>
            <a:schemeClr val="bg1"/>
          </a:solidFill>
          <a:latin typeface="Arial" charset="0"/>
        </a:defRPr>
      </a:lvl7pPr>
      <a:lvl8pPr marL="2182303" indent="-122564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00">
          <a:solidFill>
            <a:schemeClr val="bg1"/>
          </a:solidFill>
          <a:latin typeface="Arial" charset="0"/>
        </a:defRPr>
      </a:lvl8pPr>
      <a:lvl9pPr marL="2524999" indent="-122564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00">
          <a:solidFill>
            <a:schemeClr val="bg1"/>
          </a:solidFill>
          <a:latin typeface="Arial" charset="0"/>
        </a:defRPr>
      </a:lvl9pPr>
    </p:bodyStyle>
    <p:otherStyle>
      <a:defPPr>
        <a:defRPr lang="en-US"/>
      </a:defPPr>
      <a:lvl1pPr marL="0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695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391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088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0783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476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172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8865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1563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4">
            <a:extLst>
              <a:ext uri="{FF2B5EF4-FFF2-40B4-BE49-F238E27FC236}">
                <a16:creationId xmlns:a16="http://schemas.microsoft.com/office/drawing/2014/main" id="{C8812540-1DC1-17E9-45D9-E1302E043E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3988" y="459581"/>
            <a:ext cx="8839200" cy="344091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906691" name="Rectangle 5">
            <a:extLst>
              <a:ext uri="{FF2B5EF4-FFF2-40B4-BE49-F238E27FC236}">
                <a16:creationId xmlns:a16="http://schemas.microsoft.com/office/drawing/2014/main" id="{683494FC-774E-BDE0-B0F3-906E5671ED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88257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37224" name="Line 8">
            <a:extLst>
              <a:ext uri="{FF2B5EF4-FFF2-40B4-BE49-F238E27FC236}">
                <a16:creationId xmlns:a16="http://schemas.microsoft.com/office/drawing/2014/main" id="{DB0C5677-3030-EC69-5CE9-0825E6E9FFA0}"/>
              </a:ext>
            </a:extLst>
          </p:cNvPr>
          <p:cNvSpPr>
            <a:spLocks noChangeShapeType="1"/>
          </p:cNvSpPr>
          <p:nvPr/>
        </p:nvSpPr>
        <p:spPr bwMode="auto">
          <a:xfrm>
            <a:off x="153988" y="411956"/>
            <a:ext cx="8839200" cy="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ffectLst/>
        </p:spPr>
        <p:txBody>
          <a:bodyPr wrap="none" lIns="0" tIns="0" rIns="34290" bIns="0" anchor="ctr"/>
          <a:lstStyle/>
          <a:p>
            <a:pPr>
              <a:defRPr/>
            </a:pPr>
            <a:endParaRPr lang="en-GB" sz="825" b="1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37226" name="Rectangle 10">
            <a:extLst>
              <a:ext uri="{FF2B5EF4-FFF2-40B4-BE49-F238E27FC236}">
                <a16:creationId xmlns:a16="http://schemas.microsoft.com/office/drawing/2014/main" id="{76FBE620-0EC6-090C-6FCA-28F91A1A0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"/>
            <a:ext cx="9140825" cy="69056"/>
          </a:xfrm>
          <a:prstGeom prst="rect">
            <a:avLst/>
          </a:prstGeom>
          <a:solidFill>
            <a:srgbClr val="AACAE6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34290" bIns="0" anchor="ctr"/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  <a:latin typeface="Arial" charset="0"/>
              <a:ea typeface="SimSun" pitchFamily="2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38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342900" algn="l" rtl="0" eaLnBrk="0" fontAlgn="base" hangingPunct="0">
        <a:spcBef>
          <a:spcPct val="0"/>
        </a:spcBef>
        <a:spcAft>
          <a:spcPct val="0"/>
        </a:spcAft>
        <a:defRPr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685800" algn="l" rtl="0" eaLnBrk="0" fontAlgn="base" hangingPunct="0">
        <a:spcBef>
          <a:spcPct val="0"/>
        </a:spcBef>
        <a:spcAft>
          <a:spcPct val="0"/>
        </a:spcAft>
        <a:defRPr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028700" algn="l" rtl="0" eaLnBrk="0" fontAlgn="base" hangingPunct="0">
        <a:spcBef>
          <a:spcPct val="0"/>
        </a:spcBef>
        <a:spcAft>
          <a:spcPct val="0"/>
        </a:spcAft>
        <a:defRPr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371600" algn="l" rtl="0" eaLnBrk="0" fontAlgn="base" hangingPunct="0">
        <a:spcBef>
          <a:spcPct val="0"/>
        </a:spcBef>
        <a:spcAft>
          <a:spcPct val="0"/>
        </a:spcAft>
        <a:defRPr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71450" indent="-17145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200" kern="1200">
          <a:solidFill>
            <a:srgbClr val="000000"/>
          </a:solidFill>
          <a:latin typeface="+mn-lt"/>
          <a:ea typeface="+mn-ea"/>
          <a:cs typeface="+mn-cs"/>
        </a:defRPr>
      </a:lvl1pPr>
      <a:lvl2pPr marL="428625" indent="-17145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200" kern="1200">
          <a:solidFill>
            <a:srgbClr val="000000"/>
          </a:solidFill>
          <a:latin typeface="+mn-lt"/>
          <a:ea typeface="+mn-ea"/>
          <a:cs typeface="+mn-cs"/>
        </a:defRPr>
      </a:lvl2pPr>
      <a:lvl3pPr marL="685800" indent="-17145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Char char="•"/>
        <a:defRPr sz="1200" kern="1200">
          <a:solidFill>
            <a:srgbClr val="000000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eg"/><Relationship Id="rId7" Type="http://schemas.openxmlformats.org/officeDocument/2006/relationships/hyperlink" Target="http://medsieve01.almaden.ibm.com:8080/DeepEyesApp20/index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2.png"/><Relationship Id="rId4" Type="http://schemas.openxmlformats.org/officeDocument/2006/relationships/image" Target="../media/image17.jpe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hyperlink" Target="https://aclanthology.org/2022.emnlp-main.130.pdf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s://hai.stanford.edu/news/shaky-foundations-foundation-models-healthcar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hyperlink" Target="https://www.ncbi.nlm.nih.gov/pmc/articles/PMC10635391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hyperlink" Target="https://hai.stanford.edu/news/shaky-foundations-foundation-models-healthcar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file://localhost/Users/tanveersyeda-mahmood/data/repositories/audiomurmurs/diseases/normal/normal.mp3" TargetMode="External"/><Relationship Id="rId13" Type="http://schemas.openxmlformats.org/officeDocument/2006/relationships/slideLayout" Target="../slideLayouts/slideLayout58.xml"/><Relationship Id="rId18" Type="http://schemas.openxmlformats.org/officeDocument/2006/relationships/image" Target="../media/image35.png"/><Relationship Id="rId3" Type="http://schemas.microsoft.com/office/2007/relationships/media" Target="../media/media2.wav"/><Relationship Id="rId7" Type="http://schemas.microsoft.com/office/2007/relationships/media" Target="file://localhost/Users/tanveersyeda-mahmood/data/repositories/audiomurmurs/diseases/normal/normal.mp3" TargetMode="External"/><Relationship Id="rId12" Type="http://schemas.openxmlformats.org/officeDocument/2006/relationships/audio" Target="file://localhost/Users/tanveersyeda-mahmood/data/repositories/audiomurmurs/diseases/mr/mr.mp3" TargetMode="External"/><Relationship Id="rId17" Type="http://schemas.openxmlformats.org/officeDocument/2006/relationships/image" Target="../media/image34.png"/><Relationship Id="rId2" Type="http://schemas.openxmlformats.org/officeDocument/2006/relationships/audio" Target="../media/media1.wav"/><Relationship Id="rId16" Type="http://schemas.openxmlformats.org/officeDocument/2006/relationships/image" Target="../media/image33.jpeg"/><Relationship Id="rId20" Type="http://schemas.openxmlformats.org/officeDocument/2006/relationships/hyperlink" Target="https://clinicloud.com/store/stethoscope/" TargetMode="External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11" Type="http://schemas.microsoft.com/office/2007/relationships/media" Target="file://localhost/Users/tanveersyeda-mahmood/data/repositories/audiomurmurs/diseases/mr/mr.mp3" TargetMode="External"/><Relationship Id="rId5" Type="http://schemas.microsoft.com/office/2007/relationships/media" Target="../media/media3.wav"/><Relationship Id="rId15" Type="http://schemas.openxmlformats.org/officeDocument/2006/relationships/hyperlink" Target="https://link.springer.com/chapter/10.1007/978-3-540-88688-4_42" TargetMode="External"/><Relationship Id="rId10" Type="http://schemas.openxmlformats.org/officeDocument/2006/relationships/audio" Target="file://localhost/Users/tanveersyeda-mahmood/data/repositories/audiomurmurs/diseases/asd/asd.mp3" TargetMode="External"/><Relationship Id="rId19" Type="http://schemas.openxmlformats.org/officeDocument/2006/relationships/image" Target="../media/image36.png"/><Relationship Id="rId4" Type="http://schemas.openxmlformats.org/officeDocument/2006/relationships/audio" Target="../media/media2.wav"/><Relationship Id="rId9" Type="http://schemas.microsoft.com/office/2007/relationships/media" Target="file://localhost/Users/tanveersyeda-mahmood/data/repositories/audiomurmurs/diseases/asd/asd.mp3" TargetMode="External"/><Relationship Id="rId14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ieeexplore.ieee.org/abstract/document/4352714/?reload=true" TargetMode="Externa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ieeexplore.ieee.org/document/5277697/" TargetMode="External"/><Relationship Id="rId13" Type="http://schemas.openxmlformats.org/officeDocument/2006/relationships/hyperlink" Target="http://ieeexplore.ieee.org/document/6556676/" TargetMode="External"/><Relationship Id="rId18" Type="http://schemas.openxmlformats.org/officeDocument/2006/relationships/hyperlink" Target="https://link.springer.com/chapter/10.1007/978-3-319-24571-3_23" TargetMode="External"/><Relationship Id="rId26" Type="http://schemas.openxmlformats.org/officeDocument/2006/relationships/image" Target="../media/image45.png"/><Relationship Id="rId3" Type="http://schemas.openxmlformats.org/officeDocument/2006/relationships/slideLayout" Target="../slideLayouts/slideLayout58.xml"/><Relationship Id="rId21" Type="http://schemas.openxmlformats.org/officeDocument/2006/relationships/hyperlink" Target="http://ieeexplore.ieee.org/document/7950608/" TargetMode="External"/><Relationship Id="rId7" Type="http://schemas.openxmlformats.org/officeDocument/2006/relationships/hyperlink" Target="http://ieeexplore.ieee.org/document/4563008/" TargetMode="External"/><Relationship Id="rId12" Type="http://schemas.openxmlformats.org/officeDocument/2006/relationships/hyperlink" Target="http://ieeexplore.ieee.org/document/5543599/" TargetMode="External"/><Relationship Id="rId17" Type="http://schemas.openxmlformats.org/officeDocument/2006/relationships/hyperlink" Target="https://www.ncbi.nlm.nih.gov/pubmed/25954393" TargetMode="External"/><Relationship Id="rId25" Type="http://schemas.openxmlformats.org/officeDocument/2006/relationships/image" Target="../media/image44.png"/><Relationship Id="rId2" Type="http://schemas.openxmlformats.org/officeDocument/2006/relationships/video" Target="../media/media4.mp4"/><Relationship Id="rId16" Type="http://schemas.openxmlformats.org/officeDocument/2006/relationships/hyperlink" Target="http://ieeexplore.ieee.org/document/6867893/authors" TargetMode="External"/><Relationship Id="rId20" Type="http://schemas.openxmlformats.org/officeDocument/2006/relationships/hyperlink" Target="https://link.springer.com/chapter/10.1007/978-3-319-46723-8_35" TargetMode="External"/><Relationship Id="rId29" Type="http://schemas.openxmlformats.org/officeDocument/2006/relationships/image" Target="../media/image48.png"/><Relationship Id="rId1" Type="http://schemas.microsoft.com/office/2007/relationships/media" Target="../media/media4.mp4"/><Relationship Id="rId6" Type="http://schemas.openxmlformats.org/officeDocument/2006/relationships/hyperlink" Target="https://pdfs.semanticscholar.org/af32/d263620fb6b88a473394460f05f9fde3d134.pdf" TargetMode="External"/><Relationship Id="rId11" Type="http://schemas.openxmlformats.org/officeDocument/2006/relationships/hyperlink" Target="http://ieeexplore.ieee.org/document/5540126/" TargetMode="External"/><Relationship Id="rId24" Type="http://schemas.openxmlformats.org/officeDocument/2006/relationships/image" Target="../media/image43.png"/><Relationship Id="rId5" Type="http://schemas.openxmlformats.org/officeDocument/2006/relationships/hyperlink" Target="https://link.springer.com/chapter/10.1007/978-3-540-75757-3_32?LI=true" TargetMode="External"/><Relationship Id="rId15" Type="http://schemas.openxmlformats.org/officeDocument/2006/relationships/hyperlink" Target="http://ieeexplore.ieee.org/document/6976818/" TargetMode="External"/><Relationship Id="rId23" Type="http://schemas.openxmlformats.org/officeDocument/2006/relationships/image" Target="../media/image42.png"/><Relationship Id="rId28" Type="http://schemas.openxmlformats.org/officeDocument/2006/relationships/image" Target="../media/image47.png"/><Relationship Id="rId10" Type="http://schemas.openxmlformats.org/officeDocument/2006/relationships/hyperlink" Target="https://www.ncbi.nlm.nih.gov/pubmed/21096324" TargetMode="External"/><Relationship Id="rId19" Type="http://schemas.openxmlformats.org/officeDocument/2006/relationships/hyperlink" Target="https://link.springer.com/chapter/10.1007/978-3-319-46726-9_28" TargetMode="External"/><Relationship Id="rId4" Type="http://schemas.openxmlformats.org/officeDocument/2006/relationships/hyperlink" Target="https://www.ncbi.nlm.nih.gov/pubmed/21096589" TargetMode="External"/><Relationship Id="rId9" Type="http://schemas.openxmlformats.org/officeDocument/2006/relationships/hyperlink" Target="https://www.computer.org/csdl/proceedings/cvprw/2009/3994/00/05204054-abs.html" TargetMode="External"/><Relationship Id="rId14" Type="http://schemas.openxmlformats.org/officeDocument/2006/relationships/hyperlink" Target="http://ieeexplore.ieee.org/document/6556587/" TargetMode="External"/><Relationship Id="rId22" Type="http://schemas.openxmlformats.org/officeDocument/2006/relationships/hyperlink" Target="http://ieeexplore.ieee.org/document/7164115/" TargetMode="External"/><Relationship Id="rId27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link.springer.com/chapter/10.1007/978-3-642-38899-6_12" TargetMode="External"/><Relationship Id="rId13" Type="http://schemas.openxmlformats.org/officeDocument/2006/relationships/image" Target="../media/image52.png"/><Relationship Id="rId18" Type="http://schemas.openxmlformats.org/officeDocument/2006/relationships/image" Target="../media/image57.jpeg"/><Relationship Id="rId3" Type="http://schemas.openxmlformats.org/officeDocument/2006/relationships/hyperlink" Target="http://ieeexplore.ieee.org/document/5597684/?reload=true" TargetMode="External"/><Relationship Id="rId7" Type="http://schemas.openxmlformats.org/officeDocument/2006/relationships/hyperlink" Target="http://researcher.ibm.com/researcher/files/us-stf/paper738.pdf" TargetMode="External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hyperlink" Target="https://www.ncbi.nlm.nih.gov/pubmed/21096589" TargetMode="External"/><Relationship Id="rId16" Type="http://schemas.openxmlformats.org/officeDocument/2006/relationships/image" Target="../media/image55.png"/><Relationship Id="rId20" Type="http://schemas.openxmlformats.org/officeDocument/2006/relationships/image" Target="../media/image59.emf"/><Relationship Id="rId1" Type="http://schemas.openxmlformats.org/officeDocument/2006/relationships/slideLayout" Target="../slideLayouts/slideLayout58.xml"/><Relationship Id="rId6" Type="http://schemas.openxmlformats.org/officeDocument/2006/relationships/hyperlink" Target="https://link.springer.com/chapter/10.1007/978-3-642-21028-0_49" TargetMode="External"/><Relationship Id="rId11" Type="http://schemas.openxmlformats.org/officeDocument/2006/relationships/image" Target="../media/image50.png"/><Relationship Id="rId5" Type="http://schemas.openxmlformats.org/officeDocument/2006/relationships/hyperlink" Target="http://ieeexplore.ieee.org/document/5872591/" TargetMode="External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hyperlink" Target="http://ieeexplore.ieee.org/document/5540126/" TargetMode="External"/><Relationship Id="rId9" Type="http://schemas.openxmlformats.org/officeDocument/2006/relationships/hyperlink" Target="http://ieeexplore.ieee.org/document/7164115/" TargetMode="External"/><Relationship Id="rId1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https://jamanetwork.com/journals/jamanetworkopen/fullarticle/2812097" TargetMode="External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61.png"/><Relationship Id="rId4" Type="http://schemas.openxmlformats.org/officeDocument/2006/relationships/hyperlink" Target="https://www.mobihealthnews.com/news/study-google-reveals-llm-helps-accurately-diagnosis-complex-cases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8.xml"/><Relationship Id="rId4" Type="http://schemas.openxmlformats.org/officeDocument/2006/relationships/hyperlink" Target="https://dl.acm.org/doi/abs/10.1007/978-3-319-46726-9_28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mc/articles/PMC10785941/" TargetMode="Externa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7A05746-2F47-5F49-8D29-427472BA91F0}"/>
              </a:ext>
            </a:extLst>
          </p:cNvPr>
          <p:cNvSpPr/>
          <p:nvPr/>
        </p:nvSpPr>
        <p:spPr>
          <a:xfrm>
            <a:off x="0" y="4629150"/>
            <a:ext cx="8839200" cy="514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D42E9CD-5847-D548-8B88-BE3247598C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7971" t="14316" r="6430" b="9466"/>
          <a:stretch/>
        </p:blipFill>
        <p:spPr>
          <a:xfrm>
            <a:off x="0" y="100584"/>
            <a:ext cx="9144000" cy="50429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4F7B41A-B81C-B24C-9BD4-6B720BC07D16}"/>
              </a:ext>
            </a:extLst>
          </p:cNvPr>
          <p:cNvSpPr txBox="1"/>
          <p:nvPr/>
        </p:nvSpPr>
        <p:spPr>
          <a:xfrm>
            <a:off x="838200" y="3969502"/>
            <a:ext cx="7772400" cy="43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latin typeface="Palatino Linotype" panose="02040502050505030304" pitchFamily="18" charset="0"/>
              </a:rPr>
              <a:t>Tanveer </a:t>
            </a:r>
            <a:r>
              <a:rPr lang="en-US" sz="2000" dirty="0" err="1">
                <a:latin typeface="Palatino Linotype" panose="02040502050505030304" pitchFamily="18" charset="0"/>
              </a:rPr>
              <a:t>Syeda</a:t>
            </a:r>
            <a:r>
              <a:rPr lang="en-US" sz="2000" dirty="0">
                <a:latin typeface="Palatino Linotype" panose="02040502050505030304" pitchFamily="18" charset="0"/>
              </a:rPr>
              <a:t>-Mahmood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789004-C9F8-61ED-0023-60BC78B4B759}"/>
              </a:ext>
            </a:extLst>
          </p:cNvPr>
          <p:cNvSpPr txBox="1">
            <a:spLocks/>
          </p:cNvSpPr>
          <p:nvPr/>
        </p:nvSpPr>
        <p:spPr>
          <a:xfrm>
            <a:off x="17585" y="97631"/>
            <a:ext cx="9144000" cy="79771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rgbClr val="AE241A"/>
                </a:solidFill>
                <a:latin typeface="Palatino Linotype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Clinical Needs for Foundational Models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19A5B0-1436-029B-5BBB-07A3914DDE1B}"/>
              </a:ext>
            </a:extLst>
          </p:cNvPr>
          <p:cNvSpPr txBox="1"/>
          <p:nvPr/>
        </p:nvSpPr>
        <p:spPr>
          <a:xfrm>
            <a:off x="17584" y="895350"/>
            <a:ext cx="9050215" cy="506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>
                <a:latin typeface="Palatino Linotype" panose="02040502050505030304" pitchFamily="18" charset="0"/>
              </a:rPr>
              <a:t>BIODS 271 / CS 277</a:t>
            </a:r>
          </a:p>
        </p:txBody>
      </p:sp>
    </p:spTree>
    <p:extLst>
      <p:ext uri="{BB962C8B-B14F-4D97-AF65-F5344CB8AC3E}">
        <p14:creationId xmlns:p14="http://schemas.microsoft.com/office/powerpoint/2010/main" val="961326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F71C1-DDF3-E3A1-4935-C7612E4F7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Healthcare-specific Foundation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7E65F-9A18-E9AD-E990-BEFB11E85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76300"/>
            <a:ext cx="8839200" cy="4210050"/>
          </a:xfrm>
        </p:spPr>
        <p:txBody>
          <a:bodyPr>
            <a:normAutofit fontScale="32500" lnSpcReduction="20000"/>
          </a:bodyPr>
          <a:lstStyle/>
          <a:p>
            <a:r>
              <a:rPr lang="en-US" sz="4000" dirty="0"/>
              <a:t>Some target tasks addressed by foundational models may not be as useful for healthcare-specific use cases:</a:t>
            </a:r>
          </a:p>
          <a:p>
            <a:pPr lvl="1"/>
            <a:r>
              <a:rPr lang="en-US" sz="3600" i="1" dirty="0"/>
              <a:t>Sentiment analysis</a:t>
            </a:r>
          </a:p>
          <a:p>
            <a:pPr lvl="1"/>
            <a:r>
              <a:rPr lang="en-US" sz="3600" i="1" dirty="0"/>
              <a:t>Masked language prediction</a:t>
            </a:r>
          </a:p>
          <a:p>
            <a:pPr lvl="1"/>
            <a:r>
              <a:rPr lang="en-US" sz="3600" i="1" dirty="0"/>
              <a:t>Question answering</a:t>
            </a:r>
          </a:p>
          <a:p>
            <a:pPr lvl="1"/>
            <a:r>
              <a:rPr lang="en-US" sz="3600" i="1" dirty="0"/>
              <a:t>Captioning</a:t>
            </a:r>
          </a:p>
          <a:p>
            <a:pPr lvl="1"/>
            <a:r>
              <a:rPr lang="en-US" sz="3600" dirty="0"/>
              <a:t>Language translation</a:t>
            </a:r>
            <a:endParaRPr lang="en-US" sz="3600" dirty="0">
              <a:solidFill>
                <a:schemeClr val="bg2"/>
              </a:solidFill>
            </a:endParaRPr>
          </a:p>
          <a:p>
            <a:pPr lvl="1"/>
            <a:r>
              <a:rPr lang="en-US" sz="3600" dirty="0"/>
              <a:t>Summarization</a:t>
            </a:r>
          </a:p>
          <a:p>
            <a:pPr lvl="1"/>
            <a:r>
              <a:rPr lang="en-US" sz="3600" dirty="0"/>
              <a:t>Language generation</a:t>
            </a:r>
          </a:p>
          <a:p>
            <a:pPr lvl="1"/>
            <a:r>
              <a:rPr lang="en-US" sz="3600" dirty="0"/>
              <a:t>Classification</a:t>
            </a:r>
          </a:p>
          <a:p>
            <a:pPr lvl="1"/>
            <a:r>
              <a:rPr lang="en-US" sz="3600" dirty="0"/>
              <a:t>Segmentation</a:t>
            </a:r>
          </a:p>
          <a:p>
            <a:pPr lvl="1"/>
            <a:r>
              <a:rPr lang="en-US" sz="3600" dirty="0"/>
              <a:t>Speech to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712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3DE86-7FDE-496E-009E-96ABBAB49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base for Healthcare FM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A4775-9B57-E4B6-4C88-8318BA648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6300"/>
            <a:ext cx="9144000" cy="4267200"/>
          </a:xfrm>
        </p:spPr>
        <p:txBody>
          <a:bodyPr>
            <a:normAutofit fontScale="55000" lnSpcReduction="20000"/>
          </a:bodyPr>
          <a:lstStyle/>
          <a:p>
            <a:pPr lvl="1"/>
            <a:r>
              <a:rPr lang="en-US" dirty="0"/>
              <a:t>Providers/Staff/Technicians</a:t>
            </a:r>
          </a:p>
          <a:p>
            <a:pPr lvl="2"/>
            <a:r>
              <a:rPr lang="en-US" sz="1900" dirty="0">
                <a:solidFill>
                  <a:schemeClr val="tx2"/>
                </a:solidFill>
              </a:rPr>
              <a:t>Clinicians: : </a:t>
            </a:r>
            <a:r>
              <a:rPr lang="en-US" sz="1500" dirty="0">
                <a:solidFill>
                  <a:schemeClr val="tx2"/>
                </a:solidFill>
              </a:rPr>
              <a:t>Primary care, PCP, Radiologists, Cardiologists, Oncologists, Radiation oncologists, Interventional cardiologists, radiologists, …</a:t>
            </a:r>
          </a:p>
          <a:p>
            <a:pPr lvl="2"/>
            <a:r>
              <a:rPr lang="en-US" sz="1900" dirty="0">
                <a:solidFill>
                  <a:schemeClr val="tx2"/>
                </a:solidFill>
              </a:rPr>
              <a:t>Nursing and other hospital staff</a:t>
            </a:r>
          </a:p>
          <a:p>
            <a:pPr lvl="2"/>
            <a:r>
              <a:rPr lang="en-US" sz="1900" dirty="0">
                <a:solidFill>
                  <a:schemeClr val="tx2"/>
                </a:solidFill>
              </a:rPr>
              <a:t>Technicians</a:t>
            </a:r>
            <a:endParaRPr lang="en-US" sz="2500" dirty="0"/>
          </a:p>
          <a:p>
            <a:pPr lvl="1"/>
            <a:r>
              <a:rPr lang="en-US" dirty="0"/>
              <a:t>Payers/Backoffice</a:t>
            </a:r>
          </a:p>
          <a:p>
            <a:pPr lvl="2"/>
            <a:r>
              <a:rPr lang="en-US" sz="1600" dirty="0">
                <a:solidFill>
                  <a:schemeClr val="tx2"/>
                </a:solidFill>
              </a:rPr>
              <a:t>Insurance, payer-provider networks, Medicare</a:t>
            </a:r>
            <a:endParaRPr lang="en-US" dirty="0"/>
          </a:p>
          <a:p>
            <a:pPr lvl="2"/>
            <a:r>
              <a:rPr lang="en-US" dirty="0"/>
              <a:t>Backoffice staff</a:t>
            </a:r>
          </a:p>
          <a:p>
            <a:pPr lvl="1"/>
            <a:r>
              <a:rPr lang="en-US" dirty="0"/>
              <a:t>CIO/IT Staff</a:t>
            </a:r>
          </a:p>
          <a:p>
            <a:pPr lvl="2"/>
            <a:r>
              <a:rPr lang="en-US" dirty="0"/>
              <a:t>IT/Data warehousing, CRO</a:t>
            </a:r>
          </a:p>
          <a:p>
            <a:pPr lvl="2"/>
            <a:r>
              <a:rPr lang="en-US" dirty="0"/>
              <a:t>Training</a:t>
            </a:r>
          </a:p>
          <a:p>
            <a:pPr lvl="1"/>
            <a:r>
              <a:rPr lang="en-US" dirty="0"/>
              <a:t>Clinical researchers/Academics</a:t>
            </a:r>
          </a:p>
          <a:p>
            <a:pPr lvl="2"/>
            <a:r>
              <a:rPr lang="en-US" dirty="0"/>
              <a:t>Clinical study research</a:t>
            </a:r>
          </a:p>
          <a:p>
            <a:pPr lvl="2"/>
            <a:r>
              <a:rPr lang="en-US" dirty="0"/>
              <a:t>Clinical education &amp; training</a:t>
            </a:r>
          </a:p>
          <a:p>
            <a:pPr lvl="1"/>
            <a:r>
              <a:rPr lang="en-US" dirty="0"/>
              <a:t>Patients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686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7D204-D6E7-A448-AB9F-15D3909D234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4439" y="148129"/>
            <a:ext cx="5688013" cy="581025"/>
          </a:xfrm>
        </p:spPr>
        <p:txBody>
          <a:bodyPr>
            <a:normAutofit/>
          </a:bodyPr>
          <a:lstStyle/>
          <a:p>
            <a:r>
              <a:rPr lang="en-US" sz="2000" dirty="0"/>
              <a:t>Clinical Needs for FMs</a:t>
            </a:r>
          </a:p>
        </p:txBody>
      </p:sp>
      <p:pic>
        <p:nvPicPr>
          <p:cNvPr id="3076" name="Picture 4" descr="Image result for radiology implementation in hospitals">
            <a:extLst>
              <a:ext uri="{FF2B5EF4-FFF2-40B4-BE49-F238E27FC236}">
                <a16:creationId xmlns:a16="http://schemas.microsoft.com/office/drawing/2014/main" id="{59CE227F-830A-1B44-98F2-21D5F9496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335" y="3347353"/>
            <a:ext cx="2751371" cy="1523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radiology implementation in hospitals">
            <a:extLst>
              <a:ext uri="{FF2B5EF4-FFF2-40B4-BE49-F238E27FC236}">
                <a16:creationId xmlns:a16="http://schemas.microsoft.com/office/drawing/2014/main" id="{2C85359D-2784-6D40-ABE8-C678FCFF1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1" y="2841045"/>
            <a:ext cx="2751371" cy="196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radiology implementation in hospitals">
            <a:extLst>
              <a:ext uri="{FF2B5EF4-FFF2-40B4-BE49-F238E27FC236}">
                <a16:creationId xmlns:a16="http://schemas.microsoft.com/office/drawing/2014/main" id="{85CB4EBD-80A5-1549-98FD-93EC74821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11" y="1095883"/>
            <a:ext cx="2035020" cy="114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Image result for radiology report sample">
            <a:extLst>
              <a:ext uri="{FF2B5EF4-FFF2-40B4-BE49-F238E27FC236}">
                <a16:creationId xmlns:a16="http://schemas.microsoft.com/office/drawing/2014/main" id="{E410F035-E047-264A-A861-75A216F76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284" y="2775722"/>
            <a:ext cx="1332390" cy="135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rved Right Arrow 10">
            <a:extLst>
              <a:ext uri="{FF2B5EF4-FFF2-40B4-BE49-F238E27FC236}">
                <a16:creationId xmlns:a16="http://schemas.microsoft.com/office/drawing/2014/main" id="{9CF689EF-7417-714E-BC7D-14F1ED8D9710}"/>
              </a:ext>
            </a:extLst>
          </p:cNvPr>
          <p:cNvSpPr/>
          <p:nvPr/>
        </p:nvSpPr>
        <p:spPr bwMode="auto">
          <a:xfrm rot="20943309">
            <a:off x="1135030" y="2285242"/>
            <a:ext cx="581243" cy="1016174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62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F62FE">
                  <a:lumMod val="40000"/>
                  <a:lumOff val="60000"/>
                </a:srgbClr>
              </a:solidFill>
              <a:effectLst/>
              <a:uLnTx/>
              <a:uFillTx/>
              <a:latin typeface="HelvNeue Light for IBM" pitchFamily="34" charset="0"/>
              <a:ea typeface="+mn-ea"/>
              <a:cs typeface="+mn-cs"/>
            </a:endParaRPr>
          </a:p>
        </p:txBody>
      </p:sp>
      <p:sp>
        <p:nvSpPr>
          <p:cNvPr id="12" name="Curved Right Arrow 11">
            <a:extLst>
              <a:ext uri="{FF2B5EF4-FFF2-40B4-BE49-F238E27FC236}">
                <a16:creationId xmlns:a16="http://schemas.microsoft.com/office/drawing/2014/main" id="{F921703A-9160-9E4A-99F9-F74893133234}"/>
              </a:ext>
            </a:extLst>
          </p:cNvPr>
          <p:cNvSpPr/>
          <p:nvPr/>
        </p:nvSpPr>
        <p:spPr bwMode="auto">
          <a:xfrm rot="17700277">
            <a:off x="2835397" y="3635473"/>
            <a:ext cx="393320" cy="1016174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62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HelvNeue Light for IBM" pitchFamily="34" charset="0"/>
              <a:ea typeface="+mn-ea"/>
              <a:cs typeface="+mn-cs"/>
            </a:endParaRPr>
          </a:p>
        </p:txBody>
      </p:sp>
      <p:sp>
        <p:nvSpPr>
          <p:cNvPr id="13" name="Curved Right Arrow 12">
            <a:extLst>
              <a:ext uri="{FF2B5EF4-FFF2-40B4-BE49-F238E27FC236}">
                <a16:creationId xmlns:a16="http://schemas.microsoft.com/office/drawing/2014/main" id="{137B09A3-ACB5-214C-BACC-21ED4D95A8A9}"/>
              </a:ext>
            </a:extLst>
          </p:cNvPr>
          <p:cNvSpPr/>
          <p:nvPr/>
        </p:nvSpPr>
        <p:spPr bwMode="auto">
          <a:xfrm rot="13447560">
            <a:off x="6712336" y="3242481"/>
            <a:ext cx="393320" cy="1016174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62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HelvNeue Light for IBM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hlinkClick r:id="rId7"/>
            <a:extLst>
              <a:ext uri="{FF2B5EF4-FFF2-40B4-BE49-F238E27FC236}">
                <a16:creationId xmlns:a16="http://schemas.microsoft.com/office/drawing/2014/main" id="{65F28370-23A6-694E-BDD5-585B9A7A743A}"/>
              </a:ext>
            </a:extLst>
          </p:cNvPr>
          <p:cNvSpPr/>
          <p:nvPr/>
        </p:nvSpPr>
        <p:spPr bwMode="auto">
          <a:xfrm>
            <a:off x="3227081" y="1433500"/>
            <a:ext cx="1911705" cy="658558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62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HelvNeue Light for IBM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E27D33-3502-2447-9066-898306F2F902}"/>
              </a:ext>
            </a:extLst>
          </p:cNvPr>
          <p:cNvSpPr txBox="1"/>
          <p:nvPr/>
        </p:nvSpPr>
        <p:spPr>
          <a:xfrm>
            <a:off x="3575650" y="1513546"/>
            <a:ext cx="1199837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srgbClr val="FEFFFD"/>
                </a:solidFill>
                <a:effectLst/>
                <a:uLnTx/>
                <a:uFillTx/>
                <a:latin typeface="IBM Plex Sans Regular"/>
                <a:ea typeface="+mn-ea"/>
                <a:cs typeface="+mn-cs"/>
              </a:rPr>
              <a:t>X-ray Read Service</a:t>
            </a:r>
          </a:p>
        </p:txBody>
      </p:sp>
      <p:sp>
        <p:nvSpPr>
          <p:cNvPr id="22" name="Curved Right Arrow 21">
            <a:extLst>
              <a:ext uri="{FF2B5EF4-FFF2-40B4-BE49-F238E27FC236}">
                <a16:creationId xmlns:a16="http://schemas.microsoft.com/office/drawing/2014/main" id="{2B8DA1FC-B558-C24C-BBC9-59CFEB414E7B}"/>
              </a:ext>
            </a:extLst>
          </p:cNvPr>
          <p:cNvSpPr/>
          <p:nvPr/>
        </p:nvSpPr>
        <p:spPr bwMode="auto">
          <a:xfrm rot="14362151" flipH="1">
            <a:off x="2494075" y="1089405"/>
            <a:ext cx="287879" cy="1043145"/>
          </a:xfrm>
          <a:prstGeom prst="curvedRightArrow">
            <a:avLst>
              <a:gd name="adj1" fmla="val 25000"/>
              <a:gd name="adj2" fmla="val 92241"/>
              <a:gd name="adj3" fmla="val 25000"/>
            </a:avLst>
          </a:prstGeom>
          <a:solidFill>
            <a:srgbClr val="FFC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62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HelvNeue Light for IBM" pitchFamily="34" charset="0"/>
              <a:ea typeface="+mn-ea"/>
              <a:cs typeface="+mn-cs"/>
            </a:endParaRPr>
          </a:p>
        </p:txBody>
      </p:sp>
      <p:sp>
        <p:nvSpPr>
          <p:cNvPr id="24" name="Curved Right Arrow 23">
            <a:extLst>
              <a:ext uri="{FF2B5EF4-FFF2-40B4-BE49-F238E27FC236}">
                <a16:creationId xmlns:a16="http://schemas.microsoft.com/office/drawing/2014/main" id="{5CFDAD9C-7611-E048-A758-EC6CD377EB4A}"/>
              </a:ext>
            </a:extLst>
          </p:cNvPr>
          <p:cNvSpPr/>
          <p:nvPr/>
        </p:nvSpPr>
        <p:spPr bwMode="auto">
          <a:xfrm rot="18987864" flipH="1">
            <a:off x="5191434" y="2022408"/>
            <a:ext cx="287879" cy="1043145"/>
          </a:xfrm>
          <a:prstGeom prst="curvedRightArrow">
            <a:avLst/>
          </a:prstGeom>
          <a:solidFill>
            <a:srgbClr val="FFC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62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HelvNeue Light for IBM" pitchFamily="34" charset="0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88F232-1A74-FE4C-AA23-1FB21123752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196" y="2436270"/>
            <a:ext cx="721359" cy="72135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F2C2637-8B05-6A49-8C44-CD47E120BA5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418" y="2613649"/>
            <a:ext cx="843100" cy="733704"/>
          </a:xfrm>
          <a:prstGeom prst="rect">
            <a:avLst/>
          </a:prstGeom>
        </p:spPr>
      </p:pic>
      <p:pic>
        <p:nvPicPr>
          <p:cNvPr id="32" name="Picture 14" descr="Image result for radiology implementation in hospitals">
            <a:extLst>
              <a:ext uri="{FF2B5EF4-FFF2-40B4-BE49-F238E27FC236}">
                <a16:creationId xmlns:a16="http://schemas.microsoft.com/office/drawing/2014/main" id="{24EDAA9E-F011-F243-979D-7A802B1BF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802" y="1644663"/>
            <a:ext cx="978456" cy="93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FF64F65-4CF1-184A-A888-74C0140B54F9}"/>
              </a:ext>
            </a:extLst>
          </p:cNvPr>
          <p:cNvSpPr txBox="1"/>
          <p:nvPr/>
        </p:nvSpPr>
        <p:spPr>
          <a:xfrm>
            <a:off x="5538420" y="2165067"/>
            <a:ext cx="1208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72827"/>
                </a:solidFill>
                <a:effectLst/>
                <a:uLnTx/>
                <a:uFillTx/>
                <a:latin typeface="IBM Plex Sans Regular"/>
                <a:ea typeface="+mn-ea"/>
                <a:cs typeface="+mn-cs"/>
              </a:rPr>
              <a:t>Preliminary report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C960CA3-2284-0940-B2B2-08798C75ADFF}"/>
              </a:ext>
            </a:extLst>
          </p:cNvPr>
          <p:cNvSpPr txBox="1"/>
          <p:nvPr/>
        </p:nvSpPr>
        <p:spPr>
          <a:xfrm>
            <a:off x="7625927" y="4092319"/>
            <a:ext cx="1089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72827"/>
                </a:solidFill>
                <a:effectLst/>
                <a:uLnTx/>
                <a:uFillTx/>
                <a:latin typeface="IBM Plex Sans Regular"/>
                <a:ea typeface="+mn-ea"/>
                <a:cs typeface="+mn-cs"/>
              </a:rPr>
              <a:t>Radiologist-corrected report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1DB97EB-C5B5-204A-A164-BD08B8BBE3F6}"/>
              </a:ext>
            </a:extLst>
          </p:cNvPr>
          <p:cNvSpPr txBox="1"/>
          <p:nvPr/>
        </p:nvSpPr>
        <p:spPr>
          <a:xfrm>
            <a:off x="3032057" y="3157629"/>
            <a:ext cx="8431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72827"/>
                </a:solidFill>
                <a:effectLst/>
                <a:uLnTx/>
                <a:uFillTx/>
                <a:latin typeface="IBM Plex Sans Regular"/>
                <a:ea typeface="+mn-ea"/>
                <a:cs typeface="+mn-cs"/>
              </a:rPr>
              <a:t>Imaging study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357A61D-3BFD-9B45-BB95-84CE95CF8AED}"/>
              </a:ext>
            </a:extLst>
          </p:cNvPr>
          <p:cNvSpPr txBox="1"/>
          <p:nvPr/>
        </p:nvSpPr>
        <p:spPr>
          <a:xfrm>
            <a:off x="4146042" y="101688"/>
            <a:ext cx="4850613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538" marR="0" lvl="0" indent="0" algn="l" defTabSz="571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272827"/>
              </a:solidFill>
              <a:effectLst/>
              <a:uLnTx/>
              <a:uFillTx/>
              <a:latin typeface="IBM Plex Sans Regular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685538" marR="0" lvl="0" indent="0" algn="l" defTabSz="571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72827"/>
                </a:solidFill>
                <a:effectLst/>
                <a:uLnTx/>
                <a:uFillTx/>
                <a:latin typeface="IBM Plex Sans Regular"/>
                <a:ea typeface="MS PGothic" panose="020B0600070205080204" pitchFamily="34" charset="-128"/>
                <a:cs typeface="Arial" panose="020B0604020202020204" pitchFamily="34" charset="0"/>
              </a:rPr>
              <a:t> Technical assessment during imaging</a:t>
            </a:r>
          </a:p>
          <a:p>
            <a:pPr marL="685538" marR="0" lvl="0" indent="0" algn="l" defTabSz="571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72827"/>
                </a:solidFill>
                <a:effectLst/>
                <a:uLnTx/>
                <a:uFillTx/>
                <a:latin typeface="IBM Plex Sans Regular"/>
                <a:ea typeface="MS PGothic" panose="020B0600070205080204" pitchFamily="34" charset="-128"/>
                <a:cs typeface="Arial" panose="020B0604020202020204" pitchFamily="34" charset="0"/>
              </a:rPr>
              <a:t> Worklist prioritization</a:t>
            </a:r>
          </a:p>
          <a:p>
            <a:pPr marL="685538" marR="0" lvl="0" indent="0" algn="l" defTabSz="571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72827"/>
                </a:solidFill>
                <a:effectLst/>
                <a:uLnTx/>
                <a:uFillTx/>
                <a:latin typeface="IBM Plex Sans Regular"/>
                <a:ea typeface="MS PGothic" panose="020B0600070205080204" pitchFamily="34" charset="-128"/>
                <a:cs typeface="Arial" panose="020B0604020202020204" pitchFamily="34" charset="0"/>
              </a:rPr>
              <a:t> Referral routing, Telemedicine</a:t>
            </a:r>
          </a:p>
          <a:p>
            <a:pPr marL="801688" marR="0" lvl="0" indent="-114300" algn="l" defTabSz="571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72827"/>
                </a:solidFill>
                <a:effectLst/>
                <a:uLnTx/>
                <a:uFillTx/>
                <a:latin typeface="IBM Plex Sans Regular"/>
                <a:ea typeface="MS PGothic" panose="020B0600070205080204" pitchFamily="34" charset="-128"/>
                <a:cs typeface="Arial" panose="020B0604020202020204" pitchFamily="34" charset="0"/>
              </a:rPr>
              <a:t>Preliminary read – disruptive technology to expedite a dictation-driven workflow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143F63-9B7F-7740-8644-DD4862AB8A9E}"/>
              </a:ext>
            </a:extLst>
          </p:cNvPr>
          <p:cNvSpPr txBox="1"/>
          <p:nvPr/>
        </p:nvSpPr>
        <p:spPr>
          <a:xfrm>
            <a:off x="7582506" y="258540"/>
            <a:ext cx="1208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2F3F2"/>
                </a:solidFill>
                <a:effectLst/>
                <a:uLnTx/>
                <a:uFillTx/>
                <a:latin typeface="IBM Plex Sans Regular"/>
                <a:ea typeface="+mn-ea"/>
                <a:cs typeface="+mn-cs"/>
              </a:rPr>
              <a:t>EMR</a:t>
            </a:r>
          </a:p>
        </p:txBody>
      </p:sp>
      <p:sp>
        <p:nvSpPr>
          <p:cNvPr id="29" name="Curved Right Arrow 28">
            <a:extLst>
              <a:ext uri="{FF2B5EF4-FFF2-40B4-BE49-F238E27FC236}">
                <a16:creationId xmlns:a16="http://schemas.microsoft.com/office/drawing/2014/main" id="{665DC0CA-6727-E14F-95C5-1C486BF72106}"/>
              </a:ext>
            </a:extLst>
          </p:cNvPr>
          <p:cNvSpPr/>
          <p:nvPr/>
        </p:nvSpPr>
        <p:spPr bwMode="auto">
          <a:xfrm rot="13029872" flipH="1">
            <a:off x="2852734" y="1956017"/>
            <a:ext cx="287879" cy="1043145"/>
          </a:xfrm>
          <a:prstGeom prst="curvedRightArrow">
            <a:avLst/>
          </a:prstGeom>
          <a:solidFill>
            <a:srgbClr val="FFC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62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HelvNeue Light for IBM" pitchFamily="34" charset="0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B100AF-24FD-334A-BBE9-00FD10FA8C88}"/>
              </a:ext>
            </a:extLst>
          </p:cNvPr>
          <p:cNvSpPr txBox="1"/>
          <p:nvPr/>
        </p:nvSpPr>
        <p:spPr>
          <a:xfrm>
            <a:off x="7706188" y="1289813"/>
            <a:ext cx="10896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72827"/>
                </a:solidFill>
                <a:effectLst/>
                <a:uLnTx/>
                <a:uFillTx/>
                <a:latin typeface="IBM Plex Sans Regular"/>
                <a:ea typeface="+mn-ea"/>
                <a:cs typeface="+mn-cs"/>
              </a:rPr>
              <a:t>EMR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CD708ED-6428-A946-A265-4381921C5BEE}"/>
              </a:ext>
            </a:extLst>
          </p:cNvPr>
          <p:cNvSpPr txBox="1"/>
          <p:nvPr/>
        </p:nvSpPr>
        <p:spPr>
          <a:xfrm>
            <a:off x="1281584" y="2654829"/>
            <a:ext cx="10896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72827"/>
                </a:solidFill>
                <a:effectLst/>
                <a:uLnTx/>
                <a:uFillTx/>
                <a:latin typeface="IBM Plex Sans Regular"/>
                <a:ea typeface="+mn-ea"/>
                <a:cs typeface="+mn-cs"/>
              </a:rPr>
              <a:t>PACS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3572EDB-AA36-5A4E-9ABD-F91866A3A03C}"/>
              </a:ext>
            </a:extLst>
          </p:cNvPr>
          <p:cNvSpPr txBox="1"/>
          <p:nvPr/>
        </p:nvSpPr>
        <p:spPr>
          <a:xfrm>
            <a:off x="776779" y="715795"/>
            <a:ext cx="10896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72827"/>
                </a:solidFill>
                <a:effectLst/>
                <a:uLnTx/>
                <a:uFillTx/>
                <a:latin typeface="IBM Plex Sans Regular"/>
                <a:ea typeface="+mn-ea"/>
                <a:cs typeface="+mn-cs"/>
              </a:rPr>
              <a:t>Imaging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BC074C2-782B-D84C-9A35-B4BFC9DC2118}"/>
              </a:ext>
            </a:extLst>
          </p:cNvPr>
          <p:cNvSpPr txBox="1"/>
          <p:nvPr/>
        </p:nvSpPr>
        <p:spPr>
          <a:xfrm>
            <a:off x="4140746" y="2830458"/>
            <a:ext cx="1089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72827"/>
                </a:solidFill>
                <a:effectLst/>
                <a:uLnTx/>
                <a:uFillTx/>
                <a:latin typeface="IBM Plex Sans Regular"/>
                <a:ea typeface="+mn-ea"/>
                <a:cs typeface="+mn-cs"/>
              </a:rPr>
              <a:t>Radiology </a:t>
            </a:r>
          </a:p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72827"/>
                </a:solidFill>
                <a:effectLst/>
                <a:uLnTx/>
                <a:uFillTx/>
                <a:latin typeface="IBM Plex Sans Regular"/>
                <a:ea typeface="+mn-ea"/>
                <a:cs typeface="+mn-cs"/>
              </a:rPr>
              <a:t>Read</a:t>
            </a:r>
          </a:p>
        </p:txBody>
      </p:sp>
    </p:spTree>
    <p:extLst>
      <p:ext uri="{BB962C8B-B14F-4D97-AF65-F5344CB8AC3E}">
        <p14:creationId xmlns:p14="http://schemas.microsoft.com/office/powerpoint/2010/main" val="1783681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6D064-6D38-A4D6-4122-904766B97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3622"/>
            <a:ext cx="8229600" cy="490728"/>
          </a:xfrm>
        </p:spPr>
        <p:txBody>
          <a:bodyPr>
            <a:normAutofit fontScale="90000"/>
          </a:bodyPr>
          <a:lstStyle/>
          <a:p>
            <a:r>
              <a:rPr lang="en-US" dirty="0"/>
              <a:t>What are the clinical needs of providers?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24531-7618-2905-64F3-BF0469EA1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590550"/>
            <a:ext cx="8915400" cy="4529328"/>
          </a:xfrm>
        </p:spPr>
        <p:txBody>
          <a:bodyPr>
            <a:normAutofit lnSpcReduction="10000"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Technical assessments of imaging exams</a:t>
            </a:r>
          </a:p>
          <a:p>
            <a:r>
              <a:rPr lang="en-US" sz="1800" dirty="0">
                <a:solidFill>
                  <a:schemeClr val="tx2"/>
                </a:solidFill>
              </a:rPr>
              <a:t>Screening and triage (first reader)</a:t>
            </a:r>
          </a:p>
          <a:p>
            <a:r>
              <a:rPr lang="en-US" sz="1800" dirty="0">
                <a:solidFill>
                  <a:schemeClr val="tx2"/>
                </a:solidFill>
              </a:rPr>
              <a:t>Disease segmentation and tracking</a:t>
            </a:r>
          </a:p>
          <a:p>
            <a:r>
              <a:rPr lang="en-US" sz="1800" dirty="0">
                <a:solidFill>
                  <a:schemeClr val="tx2"/>
                </a:solidFill>
              </a:rPr>
              <a:t>Measurement quantification</a:t>
            </a:r>
          </a:p>
          <a:p>
            <a:r>
              <a:rPr lang="en-US" sz="1800" dirty="0">
                <a:solidFill>
                  <a:schemeClr val="tx2"/>
                </a:solidFill>
              </a:rPr>
              <a:t>Patient summaries, KPI</a:t>
            </a:r>
          </a:p>
          <a:p>
            <a:r>
              <a:rPr lang="en-US" sz="1800" dirty="0">
                <a:solidFill>
                  <a:schemeClr val="tx2"/>
                </a:solidFill>
              </a:rPr>
              <a:t>Diagnostic decision support (second reader)</a:t>
            </a:r>
          </a:p>
          <a:p>
            <a:pPr lvl="1"/>
            <a:r>
              <a:rPr lang="en-US" sz="1400" dirty="0">
                <a:solidFill>
                  <a:schemeClr val="tx2"/>
                </a:solidFill>
              </a:rPr>
              <a:t>Recommendations for diagnosis, treatment or outcome</a:t>
            </a:r>
          </a:p>
          <a:p>
            <a:pPr lvl="1"/>
            <a:r>
              <a:rPr lang="en-US" sz="1400" dirty="0"/>
              <a:t>Normal/abnormal discrimination</a:t>
            </a:r>
          </a:p>
          <a:p>
            <a:pPr lvl="1"/>
            <a:r>
              <a:rPr lang="en-US" sz="1400" dirty="0"/>
              <a:t>Anomaly detection &amp; classification</a:t>
            </a:r>
            <a:endParaRPr lang="en-US" sz="1050" dirty="0">
              <a:solidFill>
                <a:schemeClr val="tx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Automated reporting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B5AC5B-B0BA-D39F-9D92-B10BC27DD373}"/>
              </a:ext>
            </a:extLst>
          </p:cNvPr>
          <p:cNvSpPr txBox="1"/>
          <p:nvPr/>
        </p:nvSpPr>
        <p:spPr>
          <a:xfrm>
            <a:off x="5410200" y="1200150"/>
            <a:ext cx="335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Foundational Models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DNN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LM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LLM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VLM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FM Workflows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 Applications using multiple FM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Palatino Linotype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437198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866" y="141992"/>
            <a:ext cx="8303638" cy="332270"/>
          </a:xfrm>
        </p:spPr>
        <p:txBody>
          <a:bodyPr/>
          <a:lstStyle/>
          <a:p>
            <a:r>
              <a:rPr lang="en-US" sz="2399" dirty="0"/>
              <a:t>Clinical text analysis</a:t>
            </a:r>
          </a:p>
        </p:txBody>
      </p:sp>
      <p:pic>
        <p:nvPicPr>
          <p:cNvPr id="5" name="Picture 4" descr="Screen Shot 2016-05-30 at 8.00.4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66" y="624067"/>
            <a:ext cx="3256703" cy="4114384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103014" y="2046285"/>
          <a:ext cx="4239904" cy="1673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9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99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99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7092">
                <a:tc>
                  <a:txBody>
                    <a:bodyPr/>
                    <a:lstStyle/>
                    <a:p>
                      <a:r>
                        <a:rPr lang="en-US" sz="1100" dirty="0"/>
                        <a:t>Organ Name</a:t>
                      </a:r>
                    </a:p>
                  </a:txBody>
                  <a:tcPr marL="51422" marR="51422" marT="25711" marB="25711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Measurement</a:t>
                      </a:r>
                      <a:r>
                        <a:rPr lang="en-US" sz="1100" baseline="0" dirty="0"/>
                        <a:t> Name</a:t>
                      </a:r>
                      <a:endParaRPr lang="en-US" sz="1100" dirty="0"/>
                    </a:p>
                  </a:txBody>
                  <a:tcPr marL="51422" marR="51422" marT="25711" marB="25711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Measurement</a:t>
                      </a:r>
                      <a:r>
                        <a:rPr lang="en-US" sz="1100" baseline="0" dirty="0"/>
                        <a:t> value</a:t>
                      </a:r>
                      <a:endParaRPr lang="en-US" sz="1100" dirty="0"/>
                    </a:p>
                  </a:txBody>
                  <a:tcPr marL="51422" marR="51422" marT="25711" marB="25711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Severity</a:t>
                      </a:r>
                      <a:r>
                        <a:rPr lang="en-US" sz="1100" baseline="0" dirty="0"/>
                        <a:t> range as per AHA</a:t>
                      </a:r>
                      <a:endParaRPr lang="en-US" sz="1100" dirty="0"/>
                    </a:p>
                  </a:txBody>
                  <a:tcPr marL="51422" marR="51422" marT="25711" marB="2571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38">
                <a:tc>
                  <a:txBody>
                    <a:bodyPr/>
                    <a:lstStyle/>
                    <a:p>
                      <a:r>
                        <a:rPr lang="en-US" sz="1100" dirty="0"/>
                        <a:t>Aortic Valve</a:t>
                      </a:r>
                    </a:p>
                  </a:txBody>
                  <a:tcPr marL="51422" marR="51422" marT="25711" marB="25711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Disease</a:t>
                      </a:r>
                    </a:p>
                  </a:txBody>
                  <a:tcPr marL="51422" marR="51422" marT="25711" marB="25711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Aortic Stenosis</a:t>
                      </a:r>
                    </a:p>
                  </a:txBody>
                  <a:tcPr marL="51422" marR="51422" marT="25711" marB="25711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Severe</a:t>
                      </a:r>
                    </a:p>
                  </a:txBody>
                  <a:tcPr marL="51422" marR="51422" marT="25711" marB="2571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862">
                <a:tc>
                  <a:txBody>
                    <a:bodyPr/>
                    <a:lstStyle/>
                    <a:p>
                      <a:r>
                        <a:rPr lang="en-US" sz="1100" dirty="0"/>
                        <a:t>Aortic Valve</a:t>
                      </a:r>
                    </a:p>
                  </a:txBody>
                  <a:tcPr marL="51422" marR="51422" marT="25711" marB="25711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Peak velocity</a:t>
                      </a:r>
                    </a:p>
                  </a:txBody>
                  <a:tcPr marL="51422" marR="51422" marT="25711" marB="25711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4.49m/s</a:t>
                      </a:r>
                    </a:p>
                  </a:txBody>
                  <a:tcPr marL="51422" marR="51422" marT="25711" marB="25711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Severe</a:t>
                      </a:r>
                    </a:p>
                  </a:txBody>
                  <a:tcPr marL="51422" marR="51422" marT="25711" marB="2571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092">
                <a:tc>
                  <a:txBody>
                    <a:bodyPr/>
                    <a:lstStyle/>
                    <a:p>
                      <a:r>
                        <a:rPr lang="en-US" sz="1100" dirty="0"/>
                        <a:t>Aortic Valve</a:t>
                      </a:r>
                    </a:p>
                  </a:txBody>
                  <a:tcPr marL="51422" marR="51422" marT="25711" marB="25711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Mean pressure</a:t>
                      </a:r>
                      <a:r>
                        <a:rPr lang="en-US" sz="1100" baseline="0" dirty="0"/>
                        <a:t> gradient</a:t>
                      </a:r>
                      <a:endParaRPr lang="en-US" sz="1100" dirty="0"/>
                    </a:p>
                  </a:txBody>
                  <a:tcPr marL="51422" marR="51422" marT="25711" marB="25711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46.0mmHg</a:t>
                      </a:r>
                    </a:p>
                  </a:txBody>
                  <a:tcPr marL="51422" marR="51422" marT="25711" marB="25711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Severe</a:t>
                      </a:r>
                    </a:p>
                  </a:txBody>
                  <a:tcPr marL="51422" marR="51422" marT="25711" marB="2571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99">
                <a:tc>
                  <a:txBody>
                    <a:bodyPr/>
                    <a:lstStyle/>
                    <a:p>
                      <a:r>
                        <a:rPr lang="en-US" sz="1100" dirty="0"/>
                        <a:t>Aortic valve</a:t>
                      </a:r>
                    </a:p>
                  </a:txBody>
                  <a:tcPr marL="51422" marR="51422" marT="25711" marB="25711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AVA</a:t>
                      </a:r>
                    </a:p>
                  </a:txBody>
                  <a:tcPr marL="51422" marR="51422" marT="25711" marB="25711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0.73 cm2</a:t>
                      </a:r>
                    </a:p>
                  </a:txBody>
                  <a:tcPr marL="51422" marR="51422" marT="25711" marB="25711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moderate</a:t>
                      </a:r>
                    </a:p>
                  </a:txBody>
                  <a:tcPr marL="51422" marR="51422" marT="25711" marB="2571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598047" y="1845469"/>
            <a:ext cx="3066252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459"/>
            <a:r>
              <a:rPr lang="en-US" sz="1013" dirty="0">
                <a:solidFill>
                  <a:srgbClr val="6D6E70"/>
                </a:solidFill>
                <a:latin typeface="HelvNeue Light for IBM"/>
              </a:rPr>
              <a:t>Extracted clinical features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F3A515-6D04-DB63-D291-F218CF6214ED}"/>
              </a:ext>
            </a:extLst>
          </p:cNvPr>
          <p:cNvGrpSpPr/>
          <p:nvPr/>
        </p:nvGrpSpPr>
        <p:grpSpPr>
          <a:xfrm>
            <a:off x="3886379" y="688672"/>
            <a:ext cx="3894710" cy="1126038"/>
            <a:chOff x="3886379" y="688672"/>
            <a:chExt cx="3894710" cy="1126038"/>
          </a:xfrm>
        </p:grpSpPr>
        <p:pic>
          <p:nvPicPr>
            <p:cNvPr id="9" name="Picture 8" descr="Screen Shot 2016-05-30 at 8.03.56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2088" y="688672"/>
              <a:ext cx="3859001" cy="1126038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372027" y="891025"/>
              <a:ext cx="1961639" cy="133315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459"/>
              <a:endParaRPr lang="en-US" sz="1013">
                <a:solidFill>
                  <a:srgbClr val="FFFFFF"/>
                </a:solidFill>
                <a:latin typeface="HelvNeue Light for IBM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0" y="1052908"/>
              <a:ext cx="1961639" cy="133315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459"/>
              <a:endParaRPr lang="en-US" sz="1013">
                <a:solidFill>
                  <a:srgbClr val="FFFFFF"/>
                </a:solidFill>
                <a:latin typeface="HelvNeue Light for IBM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038604" y="1214791"/>
              <a:ext cx="1066522" cy="104748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459"/>
              <a:endParaRPr lang="en-US" sz="1013">
                <a:solidFill>
                  <a:srgbClr val="FFFFFF"/>
                </a:solidFill>
                <a:latin typeface="HelvNeue Light for IBM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886379" y="1357628"/>
              <a:ext cx="666576" cy="11427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459"/>
              <a:endParaRPr lang="en-US" sz="1013">
                <a:solidFill>
                  <a:srgbClr val="FFFFFF"/>
                </a:solidFill>
                <a:latin typeface="HelvNeue Light for IBM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19585" y="1348106"/>
              <a:ext cx="1009387" cy="133315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459"/>
              <a:endParaRPr lang="en-US" sz="1013">
                <a:solidFill>
                  <a:srgbClr val="FFFFFF"/>
                </a:solidFill>
                <a:latin typeface="HelvNeue Light for IBM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990719" y="1338583"/>
              <a:ext cx="466603" cy="161883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459"/>
              <a:endParaRPr lang="en-US" sz="1013">
                <a:solidFill>
                  <a:srgbClr val="FFFFFF"/>
                </a:solidFill>
                <a:latin typeface="HelvNeue Light for IBM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953443" y="4166772"/>
            <a:ext cx="2390153" cy="342811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459"/>
            <a:endParaRPr lang="en-US" sz="1013">
              <a:solidFill>
                <a:srgbClr val="FFFFFF"/>
              </a:solidFill>
              <a:latin typeface="HelvNeue Light for IBM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3372164" y="1500467"/>
            <a:ext cx="409468" cy="26663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ontent Placeholder 7"/>
          <p:cNvGraphicFramePr>
            <a:graphicFrameLocks noGrp="1"/>
          </p:cNvGraphicFramePr>
          <p:nvPr>
            <p:ph idx="1"/>
          </p:nvPr>
        </p:nvGraphicFramePr>
        <p:xfrm>
          <a:off x="4127127" y="3907136"/>
          <a:ext cx="4215790" cy="1078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1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3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52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26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996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</a:t>
                      </a:r>
                    </a:p>
                  </a:txBody>
                  <a:tcPr marL="38567" marR="385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Size</a:t>
                      </a:r>
                    </a:p>
                  </a:txBody>
                  <a:tcPr marL="38567" marR="385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Comparison</a:t>
                      </a:r>
                      <a:r>
                        <a:rPr lang="en-US" sz="8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state of the art</a:t>
                      </a:r>
                      <a:endParaRPr lang="en-US" sz="8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67" marR="385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Precision</a:t>
                      </a:r>
                    </a:p>
                  </a:txBody>
                  <a:tcPr marL="38567" marR="385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Recall</a:t>
                      </a:r>
                    </a:p>
                  </a:txBody>
                  <a:tcPr marL="38567" marR="3856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544">
                <a:tc rowSpan="2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</a:rPr>
                        <a:t>I2b2 collection</a:t>
                      </a:r>
                      <a:endParaRPr lang="en-US" sz="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8567" marR="38567" marT="0" marB="0"/>
                </a:tc>
                <a:tc rowSpan="2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179 discharge summaries</a:t>
                      </a:r>
                    </a:p>
                  </a:txBody>
                  <a:tcPr marL="38567" marR="385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cTakes</a:t>
                      </a:r>
                    </a:p>
                  </a:txBody>
                  <a:tcPr marL="38567" marR="385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+mn-ea"/>
                        </a:rPr>
                        <a:t>46.7%</a:t>
                      </a:r>
                      <a:endParaRPr lang="en-US" sz="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8567" marR="385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79.6%</a:t>
                      </a:r>
                    </a:p>
                  </a:txBody>
                  <a:tcPr marL="38567" marR="3856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5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WHIA </a:t>
                      </a:r>
                    </a:p>
                  </a:txBody>
                  <a:tcPr marL="38567" marR="385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72.6%</a:t>
                      </a:r>
                    </a:p>
                  </a:txBody>
                  <a:tcPr marL="38567" marR="385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90.4%</a:t>
                      </a:r>
                    </a:p>
                  </a:txBody>
                  <a:tcPr marL="38567" marR="3856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544">
                <a:tc rowSpan="2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</a:rPr>
                        <a:t>Echocardiogram</a:t>
                      </a:r>
                      <a:r>
                        <a:rPr lang="en-US" sz="800" baseline="0" dirty="0">
                          <a:effectLst/>
                          <a:latin typeface="+mn-lt"/>
                        </a:rPr>
                        <a:t> collection</a:t>
                      </a:r>
                      <a:endParaRPr lang="en-US" sz="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8567" marR="38567" marT="0" marB="0"/>
                </a:tc>
                <a:tc rowSpan="2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753 echo reports</a:t>
                      </a:r>
                    </a:p>
                  </a:txBody>
                  <a:tcPr marL="38567" marR="385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</a:rPr>
                        <a:t>cTakes</a:t>
                      </a:r>
                      <a:endParaRPr lang="en-US" sz="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8567" marR="385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</a:rPr>
                        <a:t>34.0%</a:t>
                      </a:r>
                      <a:endParaRPr lang="en-US" sz="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8567" marR="385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59.6%</a:t>
                      </a:r>
                    </a:p>
                  </a:txBody>
                  <a:tcPr marL="38567" marR="3856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85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WHIA</a:t>
                      </a:r>
                    </a:p>
                  </a:txBody>
                  <a:tcPr marL="38567" marR="385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78.2%</a:t>
                      </a:r>
                    </a:p>
                  </a:txBody>
                  <a:tcPr marL="38567" marR="385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79.3%</a:t>
                      </a:r>
                    </a:p>
                  </a:txBody>
                  <a:tcPr marL="38567" marR="3856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372027" y="3651373"/>
            <a:ext cx="3323360" cy="299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459"/>
            <a:r>
              <a:rPr lang="en-US" sz="1349" dirty="0">
                <a:solidFill>
                  <a:srgbClr val="6D6E70"/>
                </a:solidFill>
                <a:latin typeface="HelvNeue Light for IBM"/>
              </a:rPr>
              <a:t>Comparison of text analytics</a:t>
            </a:r>
          </a:p>
        </p:txBody>
      </p:sp>
      <p:pic>
        <p:nvPicPr>
          <p:cNvPr id="8" name="Picture 7" descr="A diagram of a language model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F5D9C925-758D-D379-C148-8AD39AC7C1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5" y="1135882"/>
            <a:ext cx="7772400" cy="2510747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78E7F2F8-5160-3E82-E29E-2F1267F4E2D1}"/>
              </a:ext>
            </a:extLst>
          </p:cNvPr>
          <p:cNvGrpSpPr/>
          <p:nvPr/>
        </p:nvGrpSpPr>
        <p:grpSpPr>
          <a:xfrm>
            <a:off x="2697717" y="474262"/>
            <a:ext cx="5324533" cy="4621930"/>
            <a:chOff x="1915133" y="0"/>
            <a:chExt cx="5324533" cy="4621930"/>
          </a:xfrm>
        </p:grpSpPr>
        <p:pic>
          <p:nvPicPr>
            <p:cNvPr id="27" name="Picture 26" descr="A screenshot of a medical program&#10;&#10;Description automatically generated">
              <a:extLst>
                <a:ext uri="{FF2B5EF4-FFF2-40B4-BE49-F238E27FC236}">
                  <a16:creationId xmlns:a16="http://schemas.microsoft.com/office/drawing/2014/main" id="{9B20FB53-7F41-A3A0-3238-137EA027C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5133" y="0"/>
              <a:ext cx="4215790" cy="4080730"/>
            </a:xfrm>
            <a:prstGeom prst="rect">
              <a:avLst/>
            </a:prstGeom>
          </p:spPr>
        </p:pic>
        <p:sp>
          <p:nvSpPr>
            <p:cNvPr id="28" name="TextBox 27">
              <a:hlinkClick r:id="rId7"/>
              <a:extLst>
                <a:ext uri="{FF2B5EF4-FFF2-40B4-BE49-F238E27FC236}">
                  <a16:creationId xmlns:a16="http://schemas.microsoft.com/office/drawing/2014/main" id="{15C34541-7D0E-BA1A-A5AB-B9FFE554ED67}"/>
                </a:ext>
              </a:extLst>
            </p:cNvPr>
            <p:cNvSpPr txBox="1"/>
            <p:nvPr/>
          </p:nvSpPr>
          <p:spPr>
            <a:xfrm>
              <a:off x="1935029" y="4360320"/>
              <a:ext cx="530463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/>
                <a:t>Large Language Models are Few-Shot Clinical Information Extractors, EMLP2022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085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8" grpId="0" animBg="1"/>
      <p:bldP spid="18" grpId="1" animBg="1"/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9B59E-685E-BE13-EB69-B9913F217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32588"/>
            <a:ext cx="8229600" cy="742950"/>
          </a:xfrm>
        </p:spPr>
        <p:txBody>
          <a:bodyPr/>
          <a:lstStyle/>
          <a:p>
            <a:r>
              <a:rPr lang="en-US" dirty="0"/>
              <a:t>Patient summaries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9052FF-1633-30C3-F01B-E275C5C96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7</a:t>
            </a:fld>
            <a:endParaRPr lang="en-US" dirty="0"/>
          </a:p>
        </p:txBody>
      </p:sp>
      <p:pic>
        <p:nvPicPr>
          <p:cNvPr id="4" name="Picture 6" descr="deide-overview">
            <a:extLst>
              <a:ext uri="{FF2B5EF4-FFF2-40B4-BE49-F238E27FC236}">
                <a16:creationId xmlns:a16="http://schemas.microsoft.com/office/drawing/2014/main" id="{C0B939F3-70BE-AEDA-DB40-0B16D2CDC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38506"/>
            <a:ext cx="3893344" cy="4713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computer screen with text&#10;&#10;Description automatically generated">
            <a:extLst>
              <a:ext uri="{FF2B5EF4-FFF2-40B4-BE49-F238E27FC236}">
                <a16:creationId xmlns:a16="http://schemas.microsoft.com/office/drawing/2014/main" id="{B5C4BA92-8C1E-4885-6E2E-5962264020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8"/>
          <a:stretch/>
        </p:blipFill>
        <p:spPr>
          <a:xfrm>
            <a:off x="207264" y="875537"/>
            <a:ext cx="2421862" cy="4076653"/>
          </a:xfrm>
          <a:prstGeom prst="rect">
            <a:avLst/>
          </a:prstGeom>
        </p:spPr>
      </p:pic>
      <p:pic>
        <p:nvPicPr>
          <p:cNvPr id="8" name="Picture 7" descr="A diagram of words and a patient representation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F9F40C4-7817-E5DE-C6B8-02727C929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1733550"/>
            <a:ext cx="7772400" cy="153162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777DCE2-EEB0-DDD7-092C-8414C11A00CB}"/>
              </a:ext>
            </a:extLst>
          </p:cNvPr>
          <p:cNvGrpSpPr/>
          <p:nvPr/>
        </p:nvGrpSpPr>
        <p:grpSpPr>
          <a:xfrm>
            <a:off x="576074" y="936341"/>
            <a:ext cx="7772400" cy="3007510"/>
            <a:chOff x="576074" y="936341"/>
            <a:chExt cx="7772400" cy="3007510"/>
          </a:xfrm>
        </p:grpSpPr>
        <p:pic>
          <p:nvPicPr>
            <p:cNvPr id="10" name="Picture 9" descr="A diagram of a scientific experiment&#10;&#10;Description automatically generated">
              <a:extLst>
                <a:ext uri="{FF2B5EF4-FFF2-40B4-BE49-F238E27FC236}">
                  <a16:creationId xmlns:a16="http://schemas.microsoft.com/office/drawing/2014/main" id="{B9418A22-2E77-A7CC-2F6D-34ABAF3A1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074" y="936341"/>
              <a:ext cx="7772400" cy="2725177"/>
            </a:xfrm>
            <a:prstGeom prst="rect">
              <a:avLst/>
            </a:prstGeom>
          </p:spPr>
        </p:pic>
        <p:sp>
          <p:nvSpPr>
            <p:cNvPr id="14" name="TextBox 13">
              <a:hlinkClick r:id="rId7"/>
              <a:extLst>
                <a:ext uri="{FF2B5EF4-FFF2-40B4-BE49-F238E27FC236}">
                  <a16:creationId xmlns:a16="http://schemas.microsoft.com/office/drawing/2014/main" id="{4F67888A-B7F9-EA82-F242-938B762F082C}"/>
                </a:ext>
              </a:extLst>
            </p:cNvPr>
            <p:cNvSpPr txBox="1"/>
            <p:nvPr/>
          </p:nvSpPr>
          <p:spPr>
            <a:xfrm>
              <a:off x="1295400" y="3666852"/>
              <a:ext cx="67056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Clinical Text Summarization: Adapting Large Language Models Can Outperform Human Experts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898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E73E84-D7AE-C769-B818-096DE905DE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black">
          <a:xfrm>
            <a:off x="153988" y="6502400"/>
            <a:ext cx="10064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63386414-1153-4E44-BE75-FDE29AB4CFE7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2321410" name="Slide Number Placeholder 3">
            <a:extLst>
              <a:ext uri="{FF2B5EF4-FFF2-40B4-BE49-F238E27FC236}">
                <a16:creationId xmlns:a16="http://schemas.microsoft.com/office/drawing/2014/main" id="{6DF79CD3-1AA4-6DE2-0794-4107C1C8AD6B}"/>
              </a:ext>
            </a:extLst>
          </p:cNvPr>
          <p:cNvSpPr txBox="1">
            <a:spLocks noGrp="1"/>
          </p:cNvSpPr>
          <p:nvPr/>
        </p:nvSpPr>
        <p:spPr bwMode="black">
          <a:xfrm>
            <a:off x="1258492" y="4876801"/>
            <a:ext cx="754856" cy="240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fld id="{87773EA4-3B2C-AE46-B9B3-FD55F61FD8B9}" type="slidenum">
              <a:rPr lang="en-US" altLang="en-US" sz="750" b="1"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50000"/>
                </a:spcBef>
              </a:pPr>
              <a:t>8</a:t>
            </a:fld>
            <a:endParaRPr lang="en-US" altLang="en-US" sz="7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1411" name="Text Box 5">
            <a:extLst>
              <a:ext uri="{FF2B5EF4-FFF2-40B4-BE49-F238E27FC236}">
                <a16:creationId xmlns:a16="http://schemas.microsoft.com/office/drawing/2014/main" id="{CD0B297B-EBB4-B70A-1862-F84515FFC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0" y="571500"/>
            <a:ext cx="27051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patient overview pages summarizes patient information.</a:t>
            </a:r>
          </a:p>
        </p:txBody>
      </p:sp>
      <p:sp>
        <p:nvSpPr>
          <p:cNvPr id="2321415" name="Line 7">
            <a:extLst>
              <a:ext uri="{FF2B5EF4-FFF2-40B4-BE49-F238E27FC236}">
                <a16:creationId xmlns:a16="http://schemas.microsoft.com/office/drawing/2014/main" id="{ED464F84-12C9-4288-A86E-F178275603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62413" y="1974057"/>
            <a:ext cx="498872" cy="321469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sz="1350"/>
          </a:p>
        </p:txBody>
      </p:sp>
      <p:sp>
        <p:nvSpPr>
          <p:cNvPr id="2321416" name="Line 8">
            <a:extLst>
              <a:ext uri="{FF2B5EF4-FFF2-40B4-BE49-F238E27FC236}">
                <a16:creationId xmlns:a16="http://schemas.microsoft.com/office/drawing/2014/main" id="{2D2DC785-B0A6-B22B-CC50-B60DDE30B6E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73129" y="2275285"/>
            <a:ext cx="415528" cy="52982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sz="13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E98DF8-E560-2530-56AD-D4F8329CE464}"/>
              </a:ext>
            </a:extLst>
          </p:cNvPr>
          <p:cNvSpPr txBox="1"/>
          <p:nvPr/>
        </p:nvSpPr>
        <p:spPr>
          <a:xfrm>
            <a:off x="609600" y="13335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Clinical Decision Support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DF25F10-9B38-47D0-238F-FDFB2E024AF3}"/>
              </a:ext>
            </a:extLst>
          </p:cNvPr>
          <p:cNvGrpSpPr/>
          <p:nvPr/>
        </p:nvGrpSpPr>
        <p:grpSpPr>
          <a:xfrm>
            <a:off x="70247" y="810714"/>
            <a:ext cx="8884396" cy="3648671"/>
            <a:chOff x="70247" y="810714"/>
            <a:chExt cx="8884396" cy="3648671"/>
          </a:xfrm>
        </p:grpSpPr>
        <p:pic>
          <p:nvPicPr>
            <p:cNvPr id="3" name="Picture 280" descr="PatientsLikeThis">
              <a:extLst>
                <a:ext uri="{FF2B5EF4-FFF2-40B4-BE49-F238E27FC236}">
                  <a16:creationId xmlns:a16="http://schemas.microsoft.com/office/drawing/2014/main" id="{B82EFD52-2610-ACA2-829D-8EC272DCA7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47" y="1186281"/>
              <a:ext cx="4513199" cy="2147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" descr="deide-contextual">
              <a:extLst>
                <a:ext uri="{FF2B5EF4-FFF2-40B4-BE49-F238E27FC236}">
                  <a16:creationId xmlns:a16="http://schemas.microsoft.com/office/drawing/2014/main" id="{6D5162A8-6172-80A3-1700-3A47C8F119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400" y="810714"/>
              <a:ext cx="4230243" cy="3648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D4CA569-26DA-446A-1DC6-9C49E9207FAC}"/>
              </a:ext>
            </a:extLst>
          </p:cNvPr>
          <p:cNvSpPr txBox="1"/>
          <p:nvPr/>
        </p:nvSpPr>
        <p:spPr>
          <a:xfrm>
            <a:off x="685800" y="371475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First multimodal cardiac clinical decision support deployed at Kaiser Hospitals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CD4BDF-22BD-90B6-57C4-589211176F5B}"/>
              </a:ext>
            </a:extLst>
          </p:cNvPr>
          <p:cNvSpPr txBox="1"/>
          <p:nvPr/>
        </p:nvSpPr>
        <p:spPr>
          <a:xfrm>
            <a:off x="882849" y="613638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Patient similarity-guided decision support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843" y="179464"/>
            <a:ext cx="6637002" cy="290849"/>
          </a:xfrm>
        </p:spPr>
        <p:txBody>
          <a:bodyPr/>
          <a:lstStyle/>
          <a:p>
            <a:r>
              <a:rPr lang="en-US" dirty="0"/>
              <a:t>Multimodal clinical decision support – Heart Sounds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1" y="723631"/>
            <a:ext cx="3959814" cy="1487819"/>
          </a:xfrm>
        </p:spPr>
        <p:txBody>
          <a:bodyPr/>
          <a:lstStyle/>
          <a:p>
            <a:r>
              <a:rPr lang="en-US" b="1" dirty="0"/>
              <a:t>Key features:</a:t>
            </a:r>
          </a:p>
          <a:p>
            <a:pPr lvl="1"/>
            <a:r>
              <a:rPr lang="en-US" dirty="0"/>
              <a:t>Heart sounds as visual signals</a:t>
            </a:r>
          </a:p>
          <a:p>
            <a:pPr lvl="1"/>
            <a:r>
              <a:rPr lang="en-US" dirty="0"/>
              <a:t>Morphological shape analysis of envelop shapes</a:t>
            </a:r>
          </a:p>
          <a:p>
            <a:pPr lvl="1"/>
            <a:r>
              <a:rPr lang="en-US" dirty="0"/>
              <a:t>Differential diagnosis and decision support can be achieved by finding similar heart sounds</a:t>
            </a:r>
          </a:p>
          <a:p>
            <a:pPr lvl="1"/>
            <a:r>
              <a:rPr lang="en-US" dirty="0"/>
              <a:t>Published in </a:t>
            </a:r>
            <a:r>
              <a:rPr lang="en-US" dirty="0">
                <a:hlinkClick r:id="rId15"/>
              </a:rPr>
              <a:t>ECCV’2008</a:t>
            </a:r>
            <a:r>
              <a:rPr lang="en-US" dirty="0"/>
              <a:t>. Patented. More coming.</a:t>
            </a:r>
          </a:p>
          <a:p>
            <a:pPr lvl="1"/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4127" y="2050272"/>
            <a:ext cx="4392178" cy="1165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1709" indent="-231709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742740" indent="-3967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14267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599746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205681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513886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095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8024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509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3782" indent="-173782" defTabSz="685595"/>
            <a:r>
              <a:rPr lang="en-US" sz="1200" b="1" kern="0" dirty="0">
                <a:latin typeface="HelvNeue Light for IBM"/>
              </a:rPr>
              <a:t>Diseases handled:</a:t>
            </a:r>
          </a:p>
          <a:p>
            <a:pPr marL="557055" lvl="1" indent="-297572" defTabSz="685595"/>
            <a:r>
              <a:rPr lang="en-US" sz="1050" kern="0" dirty="0">
                <a:latin typeface="HelvNeue Light for IBM"/>
              </a:rPr>
              <a:t>Stenosis – Aortic, mitral</a:t>
            </a:r>
          </a:p>
          <a:p>
            <a:pPr marL="557055" lvl="1" indent="-297572" defTabSz="685595"/>
            <a:r>
              <a:rPr lang="en-US" sz="1050" kern="0" dirty="0">
                <a:latin typeface="HelvNeue Light for IBM"/>
              </a:rPr>
              <a:t>Regurgitation – Aortic, mitral,</a:t>
            </a:r>
          </a:p>
          <a:p>
            <a:pPr marL="557055" lvl="1" indent="-297572" defTabSz="685595"/>
            <a:r>
              <a:rPr lang="en-US" sz="1050" kern="0" dirty="0">
                <a:latin typeface="HelvNeue Light for IBM"/>
              </a:rPr>
              <a:t>Congenital – ASD, VSD, PDA,</a:t>
            </a:r>
          </a:p>
          <a:p>
            <a:pPr marL="557055" lvl="1" indent="-297572" defTabSz="685595"/>
            <a:r>
              <a:rPr lang="en-US" sz="1050" kern="0" dirty="0">
                <a:latin typeface="HelvNeue Light for IBM"/>
              </a:rPr>
              <a:t>Other – MVP, AF </a:t>
            </a:r>
          </a:p>
          <a:p>
            <a:pPr marL="557055" lvl="1" indent="-297572" defTabSz="685595"/>
            <a:r>
              <a:rPr lang="en-US" sz="1050" kern="0" dirty="0">
                <a:latin typeface="HelvNeue Light for IBM"/>
              </a:rPr>
              <a:t>Trainable on other diseases using the patient similarity paradigm</a:t>
            </a:r>
          </a:p>
        </p:txBody>
      </p:sp>
      <p:pic>
        <p:nvPicPr>
          <p:cNvPr id="5" name="Picture 3" descr="similarity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305" y="565962"/>
            <a:ext cx="4706505" cy="3530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067" y="920152"/>
            <a:ext cx="228541" cy="22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725" y="1962868"/>
            <a:ext cx="228541" cy="22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hlinkClick r:id="" action="ppaction://media"/>
          </p:cNvPr>
          <p:cNvPicPr>
            <a:picLocks noRot="1"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738" y="2987729"/>
            <a:ext cx="228541" cy="22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normal.mp3">
            <a:hlinkClick r:id="" action="ppaction://media"/>
          </p:cNvPr>
          <p:cNvPicPr>
            <a:picLocks noRot="1" noChangeAspect="1" noChangeArrowheads="1"/>
          </p:cNvPicPr>
          <p:nvPr>
            <a:audioFile r:link="rId8"/>
            <p:extLst>
              <p:ext uri="{DAA4B4D4-6D71-4841-9C94-3DE7FCFB9230}">
                <p14:media xmlns:p14="http://schemas.microsoft.com/office/powerpoint/2010/main" r:link="rId7"/>
              </p:ext>
            </p:ext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191" y="918962"/>
            <a:ext cx="228541" cy="22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sd.mp3">
            <a:hlinkClick r:id="" action="ppaction://media"/>
          </p:cNvPr>
          <p:cNvPicPr>
            <a:picLocks noRot="1" noChangeAspect="1" noChangeArrowheads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link="rId9"/>
              </p:ext>
            </p:ext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9818" y="1966439"/>
            <a:ext cx="228541" cy="22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mr.mp3">
            <a:hlinkClick r:id="" action="ppaction://media"/>
          </p:cNvPr>
          <p:cNvPicPr>
            <a:picLocks noRot="1" noChangeAspect="1" noChangeArrowheads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link="rId11"/>
              </p:ext>
            </p:ext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178" y="3025819"/>
            <a:ext cx="228541" cy="22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6778845" y="3809047"/>
            <a:ext cx="19425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685459">
              <a:spcBef>
                <a:spcPct val="50000"/>
              </a:spcBef>
            </a:pPr>
            <a:r>
              <a:rPr lang="en-US" altLang="en-US" sz="1200">
                <a:solidFill>
                  <a:srgbClr val="FFFFFF"/>
                </a:solidFill>
                <a:latin typeface="HelvNeue Light for IBM"/>
              </a:rPr>
              <a:t>Matching heart sounds with their diagnosis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34673" y="3732092"/>
            <a:ext cx="29402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459"/>
            <a:r>
              <a:rPr lang="en-US" sz="1050" dirty="0">
                <a:solidFill>
                  <a:srgbClr val="6D6E70"/>
                </a:solidFill>
                <a:latin typeface="HelvNeue Light for IBM"/>
              </a:rPr>
              <a:t>Query		Matching sound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44128" y="3283764"/>
            <a:ext cx="4108967" cy="867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1709" indent="-231709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742740" indent="-3967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14267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599746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205681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513886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095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8024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509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3782" indent="-173782" defTabSz="685595"/>
            <a:r>
              <a:rPr lang="en-US" sz="1200" b="1" kern="0" dirty="0">
                <a:latin typeface="HelvNeue Light for IBM"/>
              </a:rPr>
              <a:t>Datasets tested: </a:t>
            </a:r>
            <a:r>
              <a:rPr lang="en-US" sz="1200" kern="0" dirty="0">
                <a:latin typeface="HelvNeue Light for IBM"/>
              </a:rPr>
              <a:t>Small (about 200 samples)</a:t>
            </a:r>
          </a:p>
          <a:p>
            <a:pPr marL="557055" lvl="1" indent="-297572" defTabSz="685595"/>
            <a:r>
              <a:rPr lang="en-US" sz="1200" kern="0" dirty="0">
                <a:latin typeface="HelvNeue Light for IBM"/>
              </a:rPr>
              <a:t>Medical training sets from schools and industry</a:t>
            </a:r>
          </a:p>
          <a:p>
            <a:pPr marL="857006" lvl="2" indent="-171402" defTabSz="685595"/>
            <a:r>
              <a:rPr lang="en-US" sz="1200" kern="0" dirty="0">
                <a:solidFill>
                  <a:srgbClr val="6D6E70"/>
                </a:solidFill>
                <a:latin typeface="HelvNeue Light for IBM"/>
              </a:rPr>
              <a:t>UCLA, Boston hospital, Case Western, Bioscience, 3M</a:t>
            </a:r>
          </a:p>
          <a:p>
            <a:pPr marL="857006" lvl="2" indent="-171402" defTabSz="685595"/>
            <a:endParaRPr lang="en-US" sz="1200" kern="0" dirty="0">
              <a:solidFill>
                <a:srgbClr val="6D6E70"/>
              </a:solidFill>
              <a:latin typeface="HelvNeue Light for IBM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272" y="4016730"/>
            <a:ext cx="2746421" cy="1140747"/>
          </a:xfrm>
          <a:prstGeom prst="rect">
            <a:avLst/>
          </a:prstGeom>
        </p:spPr>
      </p:pic>
      <p:sp>
        <p:nvSpPr>
          <p:cNvPr id="19" name="Content Placeholder 2">
            <a:hlinkClick r:id="rId20"/>
          </p:cNvPr>
          <p:cNvSpPr txBox="1">
            <a:spLocks/>
          </p:cNvSpPr>
          <p:nvPr/>
        </p:nvSpPr>
        <p:spPr bwMode="auto">
          <a:xfrm>
            <a:off x="1191" y="4365010"/>
            <a:ext cx="4799350" cy="79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1709" indent="-231709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742740" indent="-3967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14267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599746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205681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513886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095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8024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509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3782" indent="-173782" defTabSz="685595"/>
            <a:r>
              <a:rPr lang="en-US" sz="1200" b="1" kern="0" dirty="0">
                <a:latin typeface="HelvNeue Light for IBM"/>
              </a:rPr>
              <a:t>Use cases: </a:t>
            </a:r>
            <a:r>
              <a:rPr lang="en-US" sz="1200" kern="0" dirty="0">
                <a:latin typeface="HelvNeue Light for IBM"/>
              </a:rPr>
              <a:t>screening and reading </a:t>
            </a:r>
            <a:r>
              <a:rPr lang="en-US" sz="1200" kern="0" dirty="0" err="1">
                <a:latin typeface="HelvNeue Light for IBM"/>
              </a:rPr>
              <a:t>normals</a:t>
            </a:r>
            <a:r>
              <a:rPr lang="en-US" sz="1200" kern="0" dirty="0">
                <a:latin typeface="HelvNeue Light for IBM"/>
              </a:rPr>
              <a:t>, alerts, worklist prioritization, integration with digital stethoscopes for a new device, adding heart sounds to patient records, </a:t>
            </a:r>
            <a:r>
              <a:rPr lang="en-US" sz="1200" kern="0" dirty="0">
                <a:latin typeface="HelvNeue Light for IBM"/>
                <a:hlinkClick r:id="rId20"/>
              </a:rPr>
              <a:t>remote monitoring</a:t>
            </a:r>
            <a:r>
              <a:rPr lang="en-US" sz="1200" kern="0" dirty="0">
                <a:latin typeface="HelvNeue Light for IBM"/>
              </a:rPr>
              <a:t> via smartphone relay of heart sounds, quality control.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23834" y="4151018"/>
            <a:ext cx="8288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459"/>
            <a:r>
              <a:rPr lang="en-US" sz="1050" dirty="0">
                <a:solidFill>
                  <a:srgbClr val="6D6E70"/>
                </a:solidFill>
                <a:latin typeface="HelvNeue Light for IBM"/>
              </a:rPr>
              <a:t>200 patient samples study</a:t>
            </a:r>
          </a:p>
        </p:txBody>
      </p:sp>
    </p:spTree>
    <p:extLst>
      <p:ext uri="{BB962C8B-B14F-4D97-AF65-F5344CB8AC3E}">
        <p14:creationId xmlns:p14="http://schemas.microsoft.com/office/powerpoint/2010/main" val="337208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7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96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21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961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1" y="723631"/>
            <a:ext cx="3959814" cy="1487819"/>
          </a:xfrm>
        </p:spPr>
        <p:txBody>
          <a:bodyPr/>
          <a:lstStyle/>
          <a:p>
            <a:r>
              <a:rPr lang="en-US" b="1" dirty="0"/>
              <a:t>Key features:</a:t>
            </a:r>
          </a:p>
          <a:p>
            <a:pPr lvl="1"/>
            <a:r>
              <a:rPr lang="en-US" dirty="0"/>
              <a:t>Morphological shape analysis of EKG shapes</a:t>
            </a:r>
          </a:p>
          <a:p>
            <a:pPr lvl="1"/>
            <a:r>
              <a:rPr lang="en-US" dirty="0"/>
              <a:t>Dynamic shape warping algorithm patent</a:t>
            </a:r>
          </a:p>
          <a:p>
            <a:pPr lvl="1"/>
            <a:r>
              <a:rPr lang="en-US" dirty="0"/>
              <a:t>Differential diagnosis and decision support can be achieved by finding similar EKG signals</a:t>
            </a:r>
          </a:p>
          <a:p>
            <a:pPr lvl="1"/>
            <a:r>
              <a:rPr lang="en-US" dirty="0"/>
              <a:t>Published in </a:t>
            </a:r>
            <a:r>
              <a:rPr lang="en-US" dirty="0">
                <a:hlinkClick r:id="rId2"/>
              </a:rPr>
              <a:t>EMBC’2007</a:t>
            </a:r>
            <a:r>
              <a:rPr lang="en-US" dirty="0"/>
              <a:t>. Patented.</a:t>
            </a:r>
          </a:p>
          <a:p>
            <a:pPr lvl="1"/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4127" y="2075145"/>
            <a:ext cx="3759767" cy="117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1709" indent="-231709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742740" indent="-3967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14267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599746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205681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513886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095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8024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509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3782" indent="-173782" defTabSz="685595"/>
            <a:r>
              <a:rPr lang="en-US" sz="1200" b="1" kern="0" dirty="0">
                <a:latin typeface="HelvNeue Light for IBM"/>
              </a:rPr>
              <a:t>Diseases handled:</a:t>
            </a:r>
          </a:p>
          <a:p>
            <a:pPr marL="557055" lvl="1" indent="-297572" defTabSz="685595"/>
            <a:r>
              <a:rPr lang="en-US" sz="900" kern="0" dirty="0">
                <a:latin typeface="HelvNeue Light for IBM"/>
              </a:rPr>
              <a:t>Hypertrophy, BBB, MI, AF</a:t>
            </a:r>
          </a:p>
          <a:p>
            <a:pPr marL="557055" lvl="1" indent="-297572" defTabSz="685595"/>
            <a:r>
              <a:rPr lang="en-US" sz="900" kern="0" dirty="0">
                <a:latin typeface="HelvNeue Light for IBM"/>
              </a:rPr>
              <a:t>Normal/abnormal discrimination</a:t>
            </a:r>
          </a:p>
          <a:p>
            <a:pPr marL="557055" lvl="1" indent="-297572" defTabSz="685595"/>
            <a:r>
              <a:rPr lang="en-US" sz="900" kern="0" dirty="0">
                <a:latin typeface="HelvNeue Light for IBM"/>
              </a:rPr>
              <a:t>Arrhythmia, bradycardia, tachycardia</a:t>
            </a:r>
          </a:p>
          <a:p>
            <a:pPr marL="557055" lvl="1" indent="-297572" defTabSz="685595"/>
            <a:r>
              <a:rPr lang="en-US" sz="900" kern="0" dirty="0">
                <a:latin typeface="HelvNeue Light for IBM"/>
              </a:rPr>
              <a:t>Trainable on any disease using the patient similarity paradigm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8835709" y="3409100"/>
            <a:ext cx="1256972" cy="299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685459">
              <a:spcBef>
                <a:spcPct val="50000"/>
              </a:spcBef>
            </a:pPr>
            <a:r>
              <a:rPr lang="en-US" altLang="en-US" sz="1349">
                <a:solidFill>
                  <a:srgbClr val="FFFFFF"/>
                </a:solidFill>
                <a:latin typeface="HelvNeue Light for IBM"/>
              </a:rPr>
              <a:t>In ECCV’06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1191" y="3065225"/>
            <a:ext cx="4108967" cy="867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1709" indent="-231709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742740" indent="-3967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14267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599746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205681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513886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095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8024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509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3782" indent="-173782" defTabSz="685595"/>
            <a:r>
              <a:rPr lang="en-US" sz="1200" b="1" kern="0" dirty="0">
                <a:latin typeface="HelvNeue Light for IBM"/>
              </a:rPr>
              <a:t>Datasets tested: </a:t>
            </a:r>
            <a:r>
              <a:rPr lang="en-US" sz="1200" kern="0" dirty="0">
                <a:latin typeface="HelvNeue Light for IBM"/>
              </a:rPr>
              <a:t>Reasonably large (over 25,000 EKG)</a:t>
            </a:r>
          </a:p>
          <a:p>
            <a:pPr marL="557055" lvl="1" indent="-297572" defTabSz="685595"/>
            <a:r>
              <a:rPr lang="en-US" sz="1200" kern="0" dirty="0">
                <a:latin typeface="HelvNeue Light for IBM"/>
              </a:rPr>
              <a:t>Standard datasets</a:t>
            </a:r>
          </a:p>
          <a:p>
            <a:pPr marL="857006" lvl="2" indent="-171402" defTabSz="685595"/>
            <a:r>
              <a:rPr lang="en-US" sz="1200" kern="0" dirty="0">
                <a:solidFill>
                  <a:srgbClr val="6D6E70"/>
                </a:solidFill>
                <a:latin typeface="HelvNeue Light for IBM"/>
              </a:rPr>
              <a:t>PTB, </a:t>
            </a:r>
            <a:r>
              <a:rPr lang="en-US" sz="1200" kern="0" dirty="0" err="1">
                <a:solidFill>
                  <a:srgbClr val="6D6E70"/>
                </a:solidFill>
                <a:latin typeface="HelvNeue Light for IBM"/>
              </a:rPr>
              <a:t>Physionet</a:t>
            </a:r>
            <a:endParaRPr lang="en-US" sz="1200" kern="0" dirty="0">
              <a:solidFill>
                <a:srgbClr val="6D6E70"/>
              </a:solidFill>
              <a:latin typeface="HelvNeue Light for IBM"/>
            </a:endParaRPr>
          </a:p>
          <a:p>
            <a:pPr marL="557055" lvl="1" indent="-297572" defTabSz="685595"/>
            <a:r>
              <a:rPr lang="en-US" sz="1200" kern="0" dirty="0">
                <a:latin typeface="HelvNeue Light for IBM"/>
              </a:rPr>
              <a:t>Kaiser patients (over 3000 patients)</a:t>
            </a:r>
          </a:p>
          <a:p>
            <a:pPr marL="557055" lvl="1" indent="-297572" defTabSz="685595"/>
            <a:r>
              <a:rPr lang="en-US" sz="1200" kern="0" dirty="0">
                <a:latin typeface="HelvNeue Light for IBM"/>
              </a:rPr>
              <a:t>12 channel, 15 channel, 3 channel</a:t>
            </a:r>
          </a:p>
          <a:p>
            <a:pPr marL="857006" lvl="2" indent="-171402" defTabSz="685595"/>
            <a:endParaRPr lang="en-US" sz="1200" kern="0" dirty="0">
              <a:solidFill>
                <a:srgbClr val="6D6E70"/>
              </a:solidFill>
              <a:latin typeface="HelvNeue Light for IBM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22660" y="4619237"/>
            <a:ext cx="4151903" cy="55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1709" indent="-231709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742740" indent="-3967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14267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599746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205681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513886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095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8024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509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3782" indent="-173782" defTabSz="685595"/>
            <a:r>
              <a:rPr lang="en-US" sz="1200" b="1" kern="0" dirty="0">
                <a:latin typeface="HelvNeue Light for IBM"/>
              </a:rPr>
              <a:t>Use cases: </a:t>
            </a:r>
            <a:r>
              <a:rPr lang="en-US" sz="1200" kern="0" dirty="0">
                <a:latin typeface="HelvNeue Light for IBM"/>
              </a:rPr>
              <a:t>screening and reading </a:t>
            </a:r>
            <a:r>
              <a:rPr lang="en-US" sz="1200" kern="0" dirty="0" err="1">
                <a:latin typeface="HelvNeue Light for IBM"/>
              </a:rPr>
              <a:t>normals</a:t>
            </a:r>
            <a:r>
              <a:rPr lang="en-US" sz="1200" kern="0" dirty="0">
                <a:latin typeface="HelvNeue Light for IBM"/>
              </a:rPr>
              <a:t>, triage, alerts, worklist prioritization, patient synopsis, differential diagnosis, next test prediction</a:t>
            </a:r>
          </a:p>
          <a:p>
            <a:pPr marL="857006" lvl="2" indent="-171402" defTabSz="685595"/>
            <a:endParaRPr lang="en-US" sz="1200" kern="0" dirty="0">
              <a:solidFill>
                <a:srgbClr val="6D6E70"/>
              </a:solidFill>
              <a:latin typeface="HelvNeue Light for IBM"/>
            </a:endParaRPr>
          </a:p>
        </p:txBody>
      </p:sp>
      <p:pic>
        <p:nvPicPr>
          <p:cNvPr id="20" name="Picture 3" descr="Q34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9" t="4238" r="6858" b="5282"/>
          <a:stretch/>
        </p:blipFill>
        <p:spPr bwMode="auto">
          <a:xfrm>
            <a:off x="5331519" y="662625"/>
            <a:ext cx="3811291" cy="338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 descr="marked-ecgque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110" y="781849"/>
            <a:ext cx="1372409" cy="10294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338796" y="1811323"/>
            <a:ext cx="671629" cy="507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459"/>
            <a:r>
              <a:rPr lang="en-US" sz="1349" dirty="0">
                <a:solidFill>
                  <a:srgbClr val="6D6E70"/>
                </a:solidFill>
                <a:latin typeface="HelvNeue Light for IBM"/>
              </a:rPr>
              <a:t>Query EKG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53094" y="2347435"/>
            <a:ext cx="24066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459"/>
            <a:r>
              <a:rPr lang="en-US" sz="1050" dirty="0">
                <a:solidFill>
                  <a:srgbClr val="6D6E70"/>
                </a:solidFill>
                <a:latin typeface="HelvNeue Light for IBM"/>
              </a:rPr>
              <a:t>Matching EKGs</a:t>
            </a: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4124988" y="2777507"/>
            <a:ext cx="120653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342797">
              <a:spcBef>
                <a:spcPct val="50000"/>
              </a:spcBef>
            </a:pPr>
            <a:r>
              <a:rPr lang="en-US" sz="105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BBB:67% </a:t>
            </a:r>
          </a:p>
          <a:p>
            <a:pPr defTabSz="342797">
              <a:spcBef>
                <a:spcPct val="50000"/>
              </a:spcBef>
            </a:pPr>
            <a:r>
              <a:rPr lang="en-US" sz="105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MI: 33%  </a:t>
            </a:r>
          </a:p>
          <a:p>
            <a:pPr defTabSz="342797">
              <a:spcBef>
                <a:spcPct val="50000"/>
              </a:spcBef>
            </a:pPr>
            <a:r>
              <a:rPr lang="en-US" sz="105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AF:16%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350" y="4018316"/>
            <a:ext cx="3312101" cy="1208136"/>
          </a:xfrm>
          <a:prstGeom prst="rect">
            <a:avLst/>
          </a:prstGeom>
        </p:spPr>
      </p:pic>
      <p:pic>
        <p:nvPicPr>
          <p:cNvPr id="25" name="Picture 11" descr="ECGSearchPerforman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780" y="3833992"/>
            <a:ext cx="1522995" cy="13430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457063" y="3562963"/>
            <a:ext cx="202360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459"/>
            <a:r>
              <a:rPr lang="en-US" sz="825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85% of them were completely consistent </a:t>
            </a:r>
          </a:p>
          <a:p>
            <a:pPr defTabSz="685459"/>
            <a:r>
              <a:rPr lang="en-US" sz="825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with the official human interpretation (100% recall),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50838" y="3960631"/>
            <a:ext cx="2068931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459"/>
            <a:r>
              <a:rPr lang="en-US" sz="788" dirty="0" err="1">
                <a:solidFill>
                  <a:srgbClr val="6D6E70"/>
                </a:solidFill>
                <a:latin typeface="HelvNeue Light for IBM"/>
              </a:rPr>
              <a:t>Physionet</a:t>
            </a:r>
            <a:r>
              <a:rPr lang="en-US" sz="788" dirty="0">
                <a:solidFill>
                  <a:srgbClr val="6D6E70"/>
                </a:solidFill>
                <a:latin typeface="HelvNeue Light for IBM"/>
              </a:rPr>
              <a:t> PTB 547 patient study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E9A2D97-58C3-9347-C224-73326C791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Multimodal clinical decision support – EKG</a:t>
            </a:r>
          </a:p>
        </p:txBody>
      </p:sp>
    </p:spTree>
    <p:extLst>
      <p:ext uri="{BB962C8B-B14F-4D97-AF65-F5344CB8AC3E}">
        <p14:creationId xmlns:p14="http://schemas.microsoft.com/office/powerpoint/2010/main" val="628211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AE1E-F773-779A-C0B4-883CE8A55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EKG classification using transformers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DC686BF2-22E2-1C59-E196-F01B5DA178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905" y="971550"/>
            <a:ext cx="6028189" cy="36576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5A48C8-8D32-D732-4DD2-56CF2A9DB760}"/>
              </a:ext>
            </a:extLst>
          </p:cNvPr>
          <p:cNvSpPr/>
          <p:nvPr/>
        </p:nvSpPr>
        <p:spPr>
          <a:xfrm>
            <a:off x="6858000" y="3028950"/>
            <a:ext cx="728094" cy="304800"/>
          </a:xfrm>
          <a:prstGeom prst="rect">
            <a:avLst/>
          </a:prstGeom>
          <a:solidFill>
            <a:schemeClr val="bg1"/>
          </a:solidFill>
          <a:ln w="26424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979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7" y="670141"/>
            <a:ext cx="5349533" cy="2072466"/>
          </a:xfrm>
        </p:spPr>
        <p:txBody>
          <a:bodyPr/>
          <a:lstStyle/>
          <a:p>
            <a:r>
              <a:rPr lang="en-US" b="1" dirty="0"/>
              <a:t>Key features:</a:t>
            </a:r>
          </a:p>
          <a:p>
            <a:pPr lvl="1"/>
            <a:r>
              <a:rPr lang="en-US" sz="1050" dirty="0"/>
              <a:t>Comprehensive end-to-end echocardiographic analysis from DICOM to measurement extraction and diagnosis using many techniques ranging from computer vision, medical imaging, to deep learning </a:t>
            </a:r>
          </a:p>
          <a:p>
            <a:pPr lvl="1"/>
            <a:r>
              <a:rPr lang="en-US" sz="1050" dirty="0"/>
              <a:t>Mode recognition, viewpoint recognition, LV detection, LV characterization, Doppler analysis, disease detection, disease recognition, measurement extraction – end to end processing of </a:t>
            </a:r>
            <a:r>
              <a:rPr lang="en-US" sz="1050" dirty="0" err="1"/>
              <a:t>echos</a:t>
            </a:r>
            <a:r>
              <a:rPr lang="en-US" sz="1050" dirty="0"/>
              <a:t>.</a:t>
            </a:r>
          </a:p>
          <a:p>
            <a:pPr lvl="1"/>
            <a:r>
              <a:rPr lang="en-US" sz="900" dirty="0"/>
              <a:t>Published in</a:t>
            </a:r>
            <a:r>
              <a:rPr lang="en-US" sz="900" dirty="0">
                <a:hlinkClick r:id="rId4"/>
              </a:rPr>
              <a:t> EMBC’2010</a:t>
            </a:r>
            <a:r>
              <a:rPr lang="en-US" sz="900" dirty="0"/>
              <a:t>,  </a:t>
            </a:r>
            <a:r>
              <a:rPr lang="en-US" sz="900" dirty="0">
                <a:hlinkClick r:id="rId5"/>
              </a:rPr>
              <a:t>MICCAI’20</a:t>
            </a:r>
            <a:r>
              <a:rPr lang="en-US" sz="900" dirty="0"/>
              <a:t>12, </a:t>
            </a:r>
            <a:r>
              <a:rPr lang="en-US" sz="900" dirty="0">
                <a:hlinkClick r:id="rId6"/>
              </a:rPr>
              <a:t>EMBC’2008</a:t>
            </a:r>
            <a:r>
              <a:rPr lang="en-US" sz="900" dirty="0"/>
              <a:t> </a:t>
            </a:r>
            <a:r>
              <a:rPr lang="en-US" sz="900" dirty="0">
                <a:hlinkClick r:id="rId7"/>
              </a:rPr>
              <a:t>MMBIA’2008</a:t>
            </a:r>
            <a:r>
              <a:rPr lang="en-US" sz="900" dirty="0"/>
              <a:t>, </a:t>
            </a:r>
            <a:r>
              <a:rPr lang="en-US" sz="900" dirty="0">
                <a:hlinkClick r:id="rId8"/>
              </a:rPr>
              <a:t>ICDAR’2009</a:t>
            </a:r>
            <a:r>
              <a:rPr lang="en-US" sz="900" dirty="0"/>
              <a:t>, </a:t>
            </a:r>
            <a:r>
              <a:rPr lang="en-US" sz="900" dirty="0">
                <a:hlinkClick r:id="rId9"/>
              </a:rPr>
              <a:t>MMBIA’2009</a:t>
            </a:r>
            <a:r>
              <a:rPr lang="en-US" sz="900" dirty="0"/>
              <a:t> </a:t>
            </a:r>
            <a:r>
              <a:rPr lang="en-US" sz="900" dirty="0">
                <a:hlinkClick r:id="rId10"/>
              </a:rPr>
              <a:t>EMBC’2010</a:t>
            </a:r>
            <a:r>
              <a:rPr lang="en-US" sz="900" dirty="0"/>
              <a:t>,</a:t>
            </a:r>
            <a:r>
              <a:rPr lang="en-US" sz="900" dirty="0">
                <a:hlinkClick r:id="rId11"/>
              </a:rPr>
              <a:t>CVPR’2010</a:t>
            </a:r>
            <a:r>
              <a:rPr lang="en-US" sz="900" dirty="0"/>
              <a:t>, </a:t>
            </a:r>
            <a:r>
              <a:rPr lang="en-US" sz="900" dirty="0">
                <a:hlinkClick r:id="rId12"/>
              </a:rPr>
              <a:t>CVPR’2010</a:t>
            </a:r>
            <a:r>
              <a:rPr lang="en-US" sz="900" dirty="0"/>
              <a:t>, </a:t>
            </a:r>
            <a:r>
              <a:rPr lang="en-US" sz="900" dirty="0">
                <a:hlinkClick r:id="rId13"/>
              </a:rPr>
              <a:t>ISBI’2013</a:t>
            </a:r>
            <a:r>
              <a:rPr lang="en-US" sz="900" dirty="0"/>
              <a:t>, </a:t>
            </a:r>
            <a:r>
              <a:rPr lang="en-US" sz="900" dirty="0">
                <a:hlinkClick r:id="rId14"/>
              </a:rPr>
              <a:t>ISBI’2013</a:t>
            </a:r>
            <a:r>
              <a:rPr lang="en-US" sz="900" dirty="0"/>
              <a:t>, </a:t>
            </a:r>
            <a:r>
              <a:rPr lang="en-US" sz="900" dirty="0">
                <a:hlinkClick r:id="rId15"/>
              </a:rPr>
              <a:t>ICPR’2014</a:t>
            </a:r>
            <a:r>
              <a:rPr lang="en-US" sz="900" dirty="0"/>
              <a:t>,   </a:t>
            </a:r>
            <a:r>
              <a:rPr lang="en-US" sz="900" dirty="0">
                <a:hlinkClick r:id="rId16"/>
              </a:rPr>
              <a:t>ISBI’2014</a:t>
            </a:r>
            <a:r>
              <a:rPr lang="en-US" sz="900" dirty="0"/>
              <a:t>, </a:t>
            </a:r>
            <a:r>
              <a:rPr lang="en-US" sz="900" dirty="0">
                <a:hlinkClick r:id="rId17"/>
              </a:rPr>
              <a:t>AMIA’2014</a:t>
            </a:r>
            <a:r>
              <a:rPr lang="en-US" sz="900" dirty="0"/>
              <a:t>, ISBI’2015, </a:t>
            </a:r>
            <a:r>
              <a:rPr lang="en-US" sz="900" dirty="0">
                <a:hlinkClick r:id="rId18"/>
              </a:rPr>
              <a:t>MICCAI’2015</a:t>
            </a:r>
            <a:r>
              <a:rPr lang="en-US" sz="900" dirty="0"/>
              <a:t>, </a:t>
            </a:r>
            <a:r>
              <a:rPr lang="en-US" sz="900" dirty="0">
                <a:hlinkClick r:id="rId19"/>
              </a:rPr>
              <a:t>MICCAI’2016</a:t>
            </a:r>
            <a:r>
              <a:rPr lang="en-US" sz="900" dirty="0"/>
              <a:t>, </a:t>
            </a:r>
            <a:r>
              <a:rPr lang="en-US" sz="900" dirty="0">
                <a:hlinkClick r:id="rId20"/>
              </a:rPr>
              <a:t>MICCAI’2016</a:t>
            </a:r>
            <a:r>
              <a:rPr lang="en-US" sz="900" dirty="0"/>
              <a:t>, </a:t>
            </a:r>
            <a:r>
              <a:rPr lang="en-US" sz="900" dirty="0">
                <a:hlinkClick r:id="rId21"/>
              </a:rPr>
              <a:t>ISBI’2017</a:t>
            </a:r>
            <a:r>
              <a:rPr lang="en-US" sz="900" dirty="0"/>
              <a:t>, Several </a:t>
            </a:r>
            <a:r>
              <a:rPr lang="en-US" sz="1050" dirty="0"/>
              <a:t>patents.</a:t>
            </a:r>
          </a:p>
          <a:p>
            <a:pPr lvl="1"/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5594" y="2524111"/>
            <a:ext cx="4323778" cy="90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1709" indent="-231709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742740" indent="-3967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14267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599746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205681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513886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095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8024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509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3782" indent="-173782" defTabSz="685595"/>
            <a:r>
              <a:rPr lang="en-US" sz="1200" b="1" kern="0" dirty="0">
                <a:latin typeface="HelvNeue Light for IBM"/>
              </a:rPr>
              <a:t>Diseases handled</a:t>
            </a:r>
            <a:r>
              <a:rPr lang="en-US" sz="1200" b="1" kern="0" dirty="0">
                <a:latin typeface="HelvNeue Light for IBM"/>
                <a:hlinkClick r:id="rId22"/>
              </a:rPr>
              <a:t>:</a:t>
            </a:r>
            <a:endParaRPr lang="en-US" sz="1200" b="1" kern="0" dirty="0">
              <a:latin typeface="HelvNeue Light for IBM"/>
            </a:endParaRPr>
          </a:p>
          <a:p>
            <a:pPr marL="557055" lvl="1" indent="-297572" defTabSz="685595"/>
            <a:r>
              <a:rPr lang="en-US" sz="1050" kern="0" dirty="0">
                <a:latin typeface="HelvNeue Light for IBM"/>
              </a:rPr>
              <a:t>Hypertrophy, cardiomyopathy, </a:t>
            </a:r>
            <a:r>
              <a:rPr lang="en-US" sz="1050" kern="0" dirty="0" err="1">
                <a:latin typeface="HelvNeue Light for IBM"/>
              </a:rPr>
              <a:t>hypokinesia</a:t>
            </a:r>
            <a:r>
              <a:rPr lang="en-US" sz="1050" kern="0" dirty="0">
                <a:latin typeface="HelvNeue Light for IBM"/>
              </a:rPr>
              <a:t>, </a:t>
            </a:r>
            <a:r>
              <a:rPr lang="en-US" sz="1050" kern="0" dirty="0" err="1">
                <a:latin typeface="HelvNeue Light for IBM"/>
              </a:rPr>
              <a:t>valvular</a:t>
            </a:r>
            <a:r>
              <a:rPr lang="en-US" sz="1050" kern="0" dirty="0">
                <a:latin typeface="HelvNeue Light for IBM"/>
              </a:rPr>
              <a:t> diseases, aneurysms</a:t>
            </a:r>
          </a:p>
          <a:p>
            <a:pPr marL="557055" lvl="1" indent="-297572" defTabSz="685595"/>
            <a:r>
              <a:rPr lang="en-US" sz="1050" kern="0" dirty="0">
                <a:latin typeface="HelvNeue Light for IBM"/>
              </a:rPr>
              <a:t>Normal/abnormal discrimination</a:t>
            </a:r>
          </a:p>
          <a:p>
            <a:pPr marL="557055" lvl="1" indent="-297572" defTabSz="685595"/>
            <a:r>
              <a:rPr lang="en-US" sz="1050" kern="0" dirty="0">
                <a:latin typeface="HelvNeue Light for IBM"/>
              </a:rPr>
              <a:t>Trainable on any disease given sufficient examples with the deep learning approach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8835709" y="3409100"/>
            <a:ext cx="1256972" cy="299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685459">
              <a:spcBef>
                <a:spcPct val="50000"/>
              </a:spcBef>
            </a:pPr>
            <a:r>
              <a:rPr lang="en-US" altLang="en-US" sz="1349">
                <a:solidFill>
                  <a:srgbClr val="FFFFFF"/>
                </a:solidFill>
                <a:latin typeface="HelvNeue Light for IBM"/>
              </a:rPr>
              <a:t>In ECCV’06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22659" y="3661946"/>
            <a:ext cx="4646678" cy="650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1709" indent="-231709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742740" indent="-3967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14267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599746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205681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513886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095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8024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509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3782" indent="-173782" defTabSz="685595"/>
            <a:r>
              <a:rPr lang="en-US" sz="1050" b="1" kern="0" dirty="0">
                <a:latin typeface="HelvNeue Light for IBM"/>
              </a:rPr>
              <a:t>Datasets available: </a:t>
            </a:r>
            <a:r>
              <a:rPr lang="en-US" sz="1050" kern="0" dirty="0">
                <a:latin typeface="HelvNeue Light for IBM"/>
              </a:rPr>
              <a:t>Reasonably large, Kaiser (5000), 123sonography (2000), Sentara (3000). </a:t>
            </a:r>
            <a:r>
              <a:rPr lang="en-US" sz="1050" dirty="0">
                <a:latin typeface="HelvNeue Light for IBM"/>
              </a:rPr>
              <a:t>24390 individual frames from 971 cases. Different algorithms tested on different collections. </a:t>
            </a:r>
            <a:r>
              <a:rPr lang="en-US" sz="1050" dirty="0" err="1">
                <a:latin typeface="HelvNeue Light for IBM"/>
              </a:rPr>
              <a:t>Needd</a:t>
            </a:r>
            <a:r>
              <a:rPr lang="en-US" sz="1050" dirty="0">
                <a:latin typeface="HelvNeue Light for IBM"/>
              </a:rPr>
              <a:t> more </a:t>
            </a:r>
            <a:r>
              <a:rPr lang="en-US" sz="1050" dirty="0" err="1">
                <a:latin typeface="HelvNeue Light for IBM"/>
              </a:rPr>
              <a:t>normals</a:t>
            </a:r>
            <a:endParaRPr lang="en-US" sz="1050" kern="0" dirty="0">
              <a:latin typeface="HelvNeue Light for IBM"/>
            </a:endParaRPr>
          </a:p>
          <a:p>
            <a:pPr marL="857006" lvl="2" indent="-171402" defTabSz="685595"/>
            <a:endParaRPr lang="en-US" sz="1200" kern="0" dirty="0">
              <a:solidFill>
                <a:srgbClr val="6D6E70"/>
              </a:solidFill>
              <a:latin typeface="HelvNeue Light for IBM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22659" y="4394033"/>
            <a:ext cx="5681888" cy="103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1709" indent="-231709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742740" indent="-3967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14267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599746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205681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513886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095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8024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509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3782" indent="-173782" defTabSz="685595"/>
            <a:r>
              <a:rPr lang="en-US" sz="1200" b="1" kern="0" dirty="0">
                <a:latin typeface="HelvNeue Light for IBM"/>
              </a:rPr>
              <a:t>Use cases: </a:t>
            </a:r>
            <a:r>
              <a:rPr lang="en-US" sz="1050" kern="0" dirty="0">
                <a:latin typeface="HelvNeue Light for IBM"/>
              </a:rPr>
              <a:t>screening and reading </a:t>
            </a:r>
            <a:r>
              <a:rPr lang="en-US" sz="1050" kern="0" dirty="0" err="1">
                <a:latin typeface="HelvNeue Light for IBM"/>
              </a:rPr>
              <a:t>normals</a:t>
            </a:r>
            <a:r>
              <a:rPr lang="en-US" sz="1050" kern="0" dirty="0">
                <a:latin typeface="HelvNeue Light for IBM"/>
              </a:rPr>
              <a:t>, triage, alerts, worklist prioritization, patient synopsis, next test prediction, differential diagnosis, second opinions, peer review, integrated diagnostics with measurements, discrepancy detection, automated reporting, heart failure prediction, quality control, portable echo interpretation</a:t>
            </a:r>
          </a:p>
          <a:p>
            <a:pPr marL="857006" lvl="2" indent="-171402" defTabSz="685595"/>
            <a:endParaRPr lang="en-US" sz="1050" kern="0" dirty="0">
              <a:solidFill>
                <a:srgbClr val="6D6E70"/>
              </a:solidFill>
              <a:latin typeface="HelvNeue Light for IBM"/>
            </a:endParaRPr>
          </a:p>
        </p:txBody>
      </p:sp>
      <p:pic>
        <p:nvPicPr>
          <p:cNvPr id="26" name="Picture 21"/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55"/>
          <a:stretch/>
        </p:blipFill>
        <p:spPr bwMode="auto">
          <a:xfrm>
            <a:off x="5431873" y="707295"/>
            <a:ext cx="3344154" cy="126065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04293-000-07-00078_srf-000-049_xekYhA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605172" y="1885435"/>
            <a:ext cx="1757539" cy="1318154"/>
          </a:xfrm>
          <a:prstGeom prst="rect">
            <a:avLst/>
          </a:prstGeom>
        </p:spPr>
      </p:pic>
      <p:pic>
        <p:nvPicPr>
          <p:cNvPr id="13" name="Picture 7" descr="image10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76329" y="1867789"/>
            <a:ext cx="1359380" cy="921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smoothed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76328" y="2782455"/>
            <a:ext cx="1350402" cy="96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71" y="3226784"/>
            <a:ext cx="1757539" cy="79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82417" y="603338"/>
            <a:ext cx="2560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459"/>
            <a:r>
              <a:rPr lang="en-US" sz="1200" dirty="0">
                <a:solidFill>
                  <a:srgbClr val="6D6E70"/>
                </a:solidFill>
                <a:latin typeface="HelvNeue Light for IBM"/>
              </a:rPr>
              <a:t>LV abnormality detection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62673" y="2666438"/>
            <a:ext cx="869200" cy="507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459"/>
            <a:r>
              <a:rPr lang="en-US" sz="1349" dirty="0">
                <a:solidFill>
                  <a:srgbClr val="6D6E70"/>
                </a:solidFill>
                <a:latin typeface="HelvNeue Light for IBM"/>
              </a:rPr>
              <a:t>LV tracking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62673" y="3475081"/>
            <a:ext cx="869200" cy="507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459"/>
            <a:r>
              <a:rPr lang="en-US" sz="1349" dirty="0">
                <a:solidFill>
                  <a:srgbClr val="6D6E70"/>
                </a:solidFill>
                <a:latin typeface="HelvNeue Light for IBM"/>
              </a:rPr>
              <a:t>Doppler analysis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03533" y="3811666"/>
            <a:ext cx="17962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459"/>
            <a:r>
              <a:rPr lang="en-US" sz="1050" dirty="0">
                <a:solidFill>
                  <a:srgbClr val="6D6E70"/>
                </a:solidFill>
                <a:latin typeface="HelvNeue Light for IBM"/>
              </a:rPr>
              <a:t>Cardiac aneurysm detection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99945" y="4162829"/>
            <a:ext cx="1776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459"/>
            <a:r>
              <a:rPr lang="en-US" sz="900" dirty="0">
                <a:solidFill>
                  <a:srgbClr val="6D6E70"/>
                </a:solidFill>
                <a:latin typeface="HelvNeue Light for IBM"/>
              </a:rPr>
              <a:t>654 patient study for dilated cardiomyopathy</a:t>
            </a: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701" y="4480717"/>
            <a:ext cx="3495236" cy="61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135" y="4007736"/>
            <a:ext cx="1561865" cy="42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639DACB5-01EF-0151-29D4-E279E882D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Multimodal clinical decision support – Cardiac echo</a:t>
            </a:r>
          </a:p>
        </p:txBody>
      </p:sp>
    </p:spTree>
    <p:extLst>
      <p:ext uri="{BB962C8B-B14F-4D97-AF65-F5344CB8AC3E}">
        <p14:creationId xmlns:p14="http://schemas.microsoft.com/office/powerpoint/2010/main" val="193949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8" y="709989"/>
            <a:ext cx="4833852" cy="1956450"/>
          </a:xfrm>
        </p:spPr>
        <p:txBody>
          <a:bodyPr/>
          <a:lstStyle/>
          <a:p>
            <a:r>
              <a:rPr lang="en-US" b="1" dirty="0"/>
              <a:t>Key features:</a:t>
            </a:r>
          </a:p>
          <a:p>
            <a:pPr lvl="1"/>
            <a:r>
              <a:rPr lang="en-US" dirty="0"/>
              <a:t>Comprehensive end-to-end angiography analysis from DICOM to stenosis using many techniques ranging from computer vision, medical imaging, to deep learning </a:t>
            </a:r>
          </a:p>
          <a:p>
            <a:pPr lvl="1"/>
            <a:r>
              <a:rPr lang="en-US" dirty="0"/>
              <a:t>viewpoint recognition, coronary tree extraction, coronary tree matching, syntax score element computation, automatic stenosis detection. similarity retrieval, lumen characterization.</a:t>
            </a:r>
          </a:p>
          <a:p>
            <a:pPr lvl="1"/>
            <a:r>
              <a:rPr lang="en-US" dirty="0"/>
              <a:t>Published in </a:t>
            </a:r>
            <a:r>
              <a:rPr lang="en-US" dirty="0">
                <a:hlinkClick r:id="rId2"/>
              </a:rPr>
              <a:t>EMBC’2010</a:t>
            </a:r>
            <a:r>
              <a:rPr lang="en-US" dirty="0"/>
              <a:t>,</a:t>
            </a:r>
            <a:r>
              <a:rPr lang="en-US" dirty="0">
                <a:hlinkClick r:id="rId3"/>
              </a:rPr>
              <a:t> ICPR’2010</a:t>
            </a:r>
            <a:r>
              <a:rPr lang="en-US" dirty="0">
                <a:hlinkClick r:id="rId4"/>
              </a:rPr>
              <a:t>, </a:t>
            </a:r>
            <a:r>
              <a:rPr lang="en-US" dirty="0">
                <a:hlinkClick r:id="rId5"/>
              </a:rPr>
              <a:t> ISBI’2011</a:t>
            </a:r>
            <a:r>
              <a:rPr lang="en-US" dirty="0">
                <a:hlinkClick r:id="rId4"/>
              </a:rPr>
              <a:t>, </a:t>
            </a:r>
            <a:r>
              <a:rPr lang="en-US" dirty="0">
                <a:hlinkClick r:id="rId6"/>
              </a:rPr>
              <a:t>FIMH’2011</a:t>
            </a:r>
            <a:r>
              <a:rPr lang="en-US" dirty="0"/>
              <a:t>, MMBIA’2012, </a:t>
            </a:r>
            <a:r>
              <a:rPr lang="en-US" dirty="0">
                <a:hlinkClick r:id="rId7"/>
              </a:rPr>
              <a:t>MICCAI’2012</a:t>
            </a:r>
            <a:r>
              <a:rPr lang="en-US" dirty="0"/>
              <a:t>, </a:t>
            </a:r>
            <a:r>
              <a:rPr lang="en-US" dirty="0">
                <a:hlinkClick r:id="rId8"/>
              </a:rPr>
              <a:t>FIMH’2013</a:t>
            </a:r>
            <a:r>
              <a:rPr lang="en-US" dirty="0"/>
              <a:t>. Several patents.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92678" y="2491766"/>
            <a:ext cx="3759767" cy="659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1709" indent="-231709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742740" indent="-3967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14267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599746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205681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513886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095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8024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509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3782" indent="-173782" defTabSz="685595"/>
            <a:r>
              <a:rPr lang="en-US" sz="1200" b="1" kern="0" dirty="0">
                <a:latin typeface="HelvNeue Light for IBM"/>
              </a:rPr>
              <a:t>Diseases handled</a:t>
            </a:r>
            <a:r>
              <a:rPr lang="en-US" sz="1200" b="1" kern="0" dirty="0">
                <a:latin typeface="HelvNeue Light for IBM"/>
                <a:hlinkClick r:id="rId9"/>
              </a:rPr>
              <a:t>:</a:t>
            </a:r>
            <a:endParaRPr lang="en-US" sz="1200" b="1" kern="0" dirty="0">
              <a:latin typeface="HelvNeue Light for IBM"/>
            </a:endParaRPr>
          </a:p>
          <a:p>
            <a:pPr marL="557055" lvl="1" indent="-297572" defTabSz="685595"/>
            <a:r>
              <a:rPr lang="en-US" sz="1200" kern="0" dirty="0">
                <a:latin typeface="HelvNeue Light for IBM"/>
              </a:rPr>
              <a:t>Coronary artery disease</a:t>
            </a:r>
          </a:p>
          <a:p>
            <a:pPr marL="557055" lvl="1" indent="-297572" defTabSz="685595"/>
            <a:r>
              <a:rPr lang="en-US" sz="1200" kern="0" dirty="0">
                <a:latin typeface="HelvNeue Light for IBM"/>
              </a:rPr>
              <a:t>Coronary stenosis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8835709" y="3409100"/>
            <a:ext cx="1256972" cy="299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685459">
              <a:spcBef>
                <a:spcPct val="50000"/>
              </a:spcBef>
            </a:pPr>
            <a:r>
              <a:rPr lang="en-US" altLang="en-US" sz="1349">
                <a:solidFill>
                  <a:srgbClr val="FFFFFF"/>
                </a:solidFill>
                <a:latin typeface="HelvNeue Light for IBM"/>
              </a:rPr>
              <a:t>In ECCV’06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92679" y="3204971"/>
            <a:ext cx="4108967" cy="650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1709" indent="-231709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742740" indent="-3967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14267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599746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205681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513886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095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8024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509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3782" indent="-173782" defTabSz="685595"/>
            <a:r>
              <a:rPr lang="en-US" sz="1200" b="1" kern="0" dirty="0">
                <a:latin typeface="HelvNeue Light for IBM"/>
              </a:rPr>
              <a:t>Datasets tested: </a:t>
            </a:r>
            <a:r>
              <a:rPr lang="en-US" sz="1200" kern="0" dirty="0">
                <a:latin typeface="HelvNeue Light for IBM"/>
              </a:rPr>
              <a:t>Low-medium (around 200 angiogram videos) Kaiser is primary source</a:t>
            </a:r>
          </a:p>
          <a:p>
            <a:pPr marL="857006" lvl="2" indent="-171402" defTabSz="685595"/>
            <a:endParaRPr lang="en-US" sz="1200" kern="0" dirty="0">
              <a:solidFill>
                <a:srgbClr val="6D6E70"/>
              </a:solidFill>
              <a:latin typeface="HelvNeue Light for IBM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22658" y="4109008"/>
            <a:ext cx="4386100" cy="103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1709" indent="-231709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742740" indent="-3967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rgbClr val="004266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14267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599746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2056814" indent="-228536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513886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095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8024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5095" indent="-228536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3782" indent="-173782" defTabSz="685595"/>
            <a:r>
              <a:rPr lang="en-US" sz="1200" b="1" kern="0" dirty="0">
                <a:latin typeface="HelvNeue Light for IBM"/>
              </a:rPr>
              <a:t>Use cases: </a:t>
            </a:r>
            <a:r>
              <a:rPr lang="en-US" sz="1200" kern="0" dirty="0">
                <a:latin typeface="HelvNeue Light for IBM"/>
              </a:rPr>
              <a:t>integrated diagnostics, decision support, risk prediction, automated measurements, automated SYNTAX score for decision making, patient synopsis/image summarization.</a:t>
            </a:r>
          </a:p>
          <a:p>
            <a:pPr marL="857006" lvl="2" indent="-171402" defTabSz="685595"/>
            <a:endParaRPr lang="en-US" sz="1200" kern="0" dirty="0">
              <a:solidFill>
                <a:srgbClr val="6D6E70"/>
              </a:solidFill>
              <a:latin typeface="HelvNeue Light for IBM"/>
            </a:endParaRPr>
          </a:p>
        </p:txBody>
      </p:sp>
      <p:grpSp>
        <p:nvGrpSpPr>
          <p:cNvPr id="22" name="Group 27"/>
          <p:cNvGrpSpPr>
            <a:grpSpLocks/>
          </p:cNvGrpSpPr>
          <p:nvPr/>
        </p:nvGrpSpPr>
        <p:grpSpPr bwMode="auto">
          <a:xfrm>
            <a:off x="4926530" y="709989"/>
            <a:ext cx="4216280" cy="2085907"/>
            <a:chOff x="288" y="2160"/>
            <a:chExt cx="5664" cy="2396"/>
          </a:xfrm>
        </p:grpSpPr>
        <p:pic>
          <p:nvPicPr>
            <p:cNvPr id="23" name="Picture 17" descr="D00008-00001_sfo-000_008_0005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2160"/>
              <a:ext cx="1104" cy="1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41" descr="D00008-00001_sfo-000_008_00054_RLFc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8" y="2208"/>
              <a:ext cx="1200" cy="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46" descr="D00008-00001_sfo-000_008_00054_RLFc_retainrun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2208"/>
              <a:ext cx="1097" cy="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44" descr="D00008-00001_sfo-000_008_0005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0" t="13126" r="7500" b="9375"/>
            <a:stretch>
              <a:fillRect/>
            </a:stretch>
          </p:blipFill>
          <p:spPr bwMode="auto">
            <a:xfrm>
              <a:off x="4848" y="3552"/>
              <a:ext cx="1104" cy="1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Oval 9"/>
            <p:cNvSpPr>
              <a:spLocks noChangeArrowheads="1"/>
            </p:cNvSpPr>
            <p:nvPr/>
          </p:nvSpPr>
          <p:spPr bwMode="auto">
            <a:xfrm>
              <a:off x="5184" y="3696"/>
              <a:ext cx="96" cy="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685459"/>
              <a:endParaRPr lang="en-US" sz="1125">
                <a:solidFill>
                  <a:srgbClr val="6D6E70"/>
                </a:solidFill>
                <a:latin typeface="HelvNeue Light for IBM"/>
              </a:endParaRPr>
            </a:p>
          </p:txBody>
        </p:sp>
        <p:sp>
          <p:nvSpPr>
            <p:cNvPr id="29" name="Line 10"/>
            <p:cNvSpPr>
              <a:spLocks noChangeShapeType="1"/>
            </p:cNvSpPr>
            <p:nvPr/>
          </p:nvSpPr>
          <p:spPr bwMode="auto">
            <a:xfrm>
              <a:off x="5232" y="3744"/>
              <a:ext cx="192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85459"/>
              <a:endParaRPr lang="en-US" sz="1125">
                <a:solidFill>
                  <a:srgbClr val="6D6E70"/>
                </a:solidFill>
                <a:latin typeface="HelvNeue Light for IBM"/>
              </a:endParaRPr>
            </a:p>
          </p:txBody>
        </p:sp>
        <p:grpSp>
          <p:nvGrpSpPr>
            <p:cNvPr id="30" name="Group 12"/>
            <p:cNvGrpSpPr>
              <a:grpSpLocks/>
            </p:cNvGrpSpPr>
            <p:nvPr/>
          </p:nvGrpSpPr>
          <p:grpSpPr bwMode="auto">
            <a:xfrm>
              <a:off x="384" y="3504"/>
              <a:ext cx="1008" cy="1018"/>
              <a:chOff x="0" y="2112"/>
              <a:chExt cx="1008" cy="1018"/>
            </a:xfrm>
          </p:grpSpPr>
          <p:pic>
            <p:nvPicPr>
              <p:cNvPr id="36" name="Picture 25" descr="D00008-00001_sfo-000_008_00054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500" t="13126" r="7500" b="9375"/>
              <a:stretch>
                <a:fillRect/>
              </a:stretch>
            </p:blipFill>
            <p:spPr bwMode="auto">
              <a:xfrm>
                <a:off x="0" y="2112"/>
                <a:ext cx="768" cy="7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Picture 26" descr="D00008-00001_sfo-000_008_00054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500" t="13126" r="7500" b="9375"/>
              <a:stretch>
                <a:fillRect/>
              </a:stretch>
            </p:blipFill>
            <p:spPr bwMode="auto">
              <a:xfrm>
                <a:off x="96" y="2256"/>
                <a:ext cx="768" cy="7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27" descr="D00008-00001_sfo-000_008_00054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500" t="13126" r="7500" b="9375"/>
              <a:stretch>
                <a:fillRect/>
              </a:stretch>
            </p:blipFill>
            <p:spPr bwMode="auto">
              <a:xfrm>
                <a:off x="240" y="2400"/>
                <a:ext cx="768" cy="7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1" name="Picture 16" descr="D00008juncs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8" y="2160"/>
              <a:ext cx="1104" cy="10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17" descr="D00006labeled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8" y="3552"/>
              <a:ext cx="1016" cy="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18" descr="BeforeRegiDark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4" y="3552"/>
              <a:ext cx="1104" cy="9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19" descr="AfterRegiDark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3552"/>
              <a:ext cx="1152" cy="9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0" descr="D00006-00001_sfo-000_007_00065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2208"/>
              <a:ext cx="960" cy="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9" name="Picture 5" descr="AngioViewer1"/>
          <p:cNvPicPr>
            <a:picLocks noChangeAspect="1" noChangeArrowheads="1"/>
          </p:cNvPicPr>
          <p:nvPr/>
        </p:nvPicPr>
        <p:blipFill>
          <a:blip r:embed="rId18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530" y="2839019"/>
            <a:ext cx="1833764" cy="137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773" y="4140895"/>
            <a:ext cx="3038861" cy="995990"/>
          </a:xfrm>
          <a:prstGeom prst="rect">
            <a:avLst/>
          </a:prstGeom>
        </p:spPr>
      </p:pic>
      <p:pic>
        <p:nvPicPr>
          <p:cNvPr id="41" name="Picture 67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613" y="3042483"/>
            <a:ext cx="2350020" cy="992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2" name="Content Placeholder 6"/>
          <p:cNvSpPr txBox="1">
            <a:spLocks/>
          </p:cNvSpPr>
          <p:nvPr/>
        </p:nvSpPr>
        <p:spPr bwMode="auto">
          <a:xfrm>
            <a:off x="4452942" y="4332747"/>
            <a:ext cx="2074445" cy="685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29740" indent="-129740" defTabSz="685459">
              <a:spcBef>
                <a:spcPct val="50000"/>
              </a:spcBef>
              <a:buClr>
                <a:srgbClr val="6D6E70"/>
              </a:buClr>
              <a:defRPr/>
            </a:pPr>
            <a:r>
              <a:rPr lang="en-US" sz="1050" kern="0" dirty="0">
                <a:solidFill>
                  <a:srgbClr val="FF6400"/>
                </a:solidFill>
                <a:latin typeface="HelvNeue Light for IBM"/>
              </a:rPr>
              <a:t>Stenosis Detection Accuracy</a:t>
            </a:r>
          </a:p>
          <a:p>
            <a:pPr marL="39279" indent="-122598" defTabSz="685459">
              <a:buClr>
                <a:srgbClr val="6D6E70"/>
              </a:buClr>
              <a:buFont typeface="Arial" charset="0"/>
              <a:buChar char="–"/>
              <a:defRPr/>
            </a:pPr>
            <a:r>
              <a:rPr lang="en-US" sz="1200" kern="0" dirty="0">
                <a:solidFill>
                  <a:srgbClr val="6D6E70"/>
                </a:solidFill>
                <a:latin typeface="HelvNeue Light for IBM"/>
              </a:rPr>
              <a:t>86% Sensitivity</a:t>
            </a:r>
          </a:p>
          <a:p>
            <a:pPr marL="39279" indent="-122598" defTabSz="685459">
              <a:buClr>
                <a:srgbClr val="6D6E70"/>
              </a:buClr>
              <a:buFont typeface="Arial" charset="0"/>
              <a:buChar char="–"/>
              <a:defRPr/>
            </a:pPr>
            <a:r>
              <a:rPr lang="en-US" sz="1200" kern="0" dirty="0">
                <a:solidFill>
                  <a:srgbClr val="6D6E70"/>
                </a:solidFill>
                <a:latin typeface="HelvNeue Light for IBM"/>
              </a:rPr>
              <a:t>96% Specificity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6340" y="2795239"/>
            <a:ext cx="18865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459"/>
            <a:r>
              <a:rPr lang="en-US" sz="1050" dirty="0">
                <a:solidFill>
                  <a:srgbClr val="6D6E70"/>
                </a:solidFill>
                <a:latin typeface="HelvNeue Light for IBM"/>
              </a:rPr>
              <a:t>Salient frame selection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0DBEE7-A405-63B6-5E0A-8BD5E1CBD1DB}"/>
              </a:ext>
            </a:extLst>
          </p:cNvPr>
          <p:cNvSpPr txBox="1">
            <a:spLocks/>
          </p:cNvSpPr>
          <p:nvPr/>
        </p:nvSpPr>
        <p:spPr bwMode="auto">
          <a:xfrm>
            <a:off x="218392" y="127459"/>
            <a:ext cx="8102600" cy="290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19191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191919"/>
                </a:solidFill>
                <a:latin typeface="HelvNeue Light for IBM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191919"/>
                </a:solidFill>
                <a:latin typeface="HelvNeue Light for IBM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191919"/>
                </a:solidFill>
                <a:latin typeface="HelvNeue Light for IBM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191919"/>
                </a:solidFill>
                <a:latin typeface="HelvNeue Light for IBM" pitchFamily="34" charset="0"/>
              </a:defRPr>
            </a:lvl5pPr>
            <a:lvl6pPr marL="342695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191919"/>
                </a:solidFill>
                <a:latin typeface="HelvNeue Light for IBM" pitchFamily="34" charset="0"/>
              </a:defRPr>
            </a:lvl6pPr>
            <a:lvl7pPr marL="685391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191919"/>
                </a:solidFill>
                <a:latin typeface="HelvNeue Light for IBM" pitchFamily="34" charset="0"/>
              </a:defRPr>
            </a:lvl7pPr>
            <a:lvl8pPr marL="1028088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191919"/>
                </a:solidFill>
                <a:latin typeface="HelvNeue Light for IBM" pitchFamily="34" charset="0"/>
              </a:defRPr>
            </a:lvl8pPr>
            <a:lvl9pPr marL="1370783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191919"/>
                </a:solidFill>
                <a:latin typeface="HelvNeue Light for IBM" pitchFamily="34" charset="0"/>
              </a:defRPr>
            </a:lvl9pPr>
          </a:lstStyle>
          <a:p>
            <a:r>
              <a:rPr lang="en-US" kern="0" dirty="0"/>
              <a:t>Multimodal clinical decision support – Coronary angiography</a:t>
            </a:r>
          </a:p>
        </p:txBody>
      </p:sp>
    </p:spTree>
    <p:extLst>
      <p:ext uri="{BB962C8B-B14F-4D97-AF65-F5344CB8AC3E}">
        <p14:creationId xmlns:p14="http://schemas.microsoft.com/office/powerpoint/2010/main" val="243012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E3A7D-9DFE-F4E3-7E73-B8F4BDFBE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F066BF-7B19-F253-34D7-5EA73CA50B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black">
          <a:xfrm>
            <a:off x="153988" y="6502400"/>
            <a:ext cx="10064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63386414-1153-4E44-BE75-FDE29AB4CFE7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2321410" name="Slide Number Placeholder 3">
            <a:extLst>
              <a:ext uri="{FF2B5EF4-FFF2-40B4-BE49-F238E27FC236}">
                <a16:creationId xmlns:a16="http://schemas.microsoft.com/office/drawing/2014/main" id="{E154CF02-C080-D090-6431-55549E6670C6}"/>
              </a:ext>
            </a:extLst>
          </p:cNvPr>
          <p:cNvSpPr txBox="1">
            <a:spLocks noGrp="1"/>
          </p:cNvSpPr>
          <p:nvPr/>
        </p:nvSpPr>
        <p:spPr bwMode="black">
          <a:xfrm>
            <a:off x="1258492" y="4876801"/>
            <a:ext cx="754856" cy="240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fld id="{87773EA4-3B2C-AE46-B9B3-FD55F61FD8B9}" type="slidenum">
              <a:rPr lang="en-US" altLang="en-US" sz="750" b="1"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50000"/>
                </a:spcBef>
              </a:pPr>
              <a:t>14</a:t>
            </a:fld>
            <a:endParaRPr lang="en-US" altLang="en-US" sz="7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1411" name="Text Box 5">
            <a:extLst>
              <a:ext uri="{FF2B5EF4-FFF2-40B4-BE49-F238E27FC236}">
                <a16:creationId xmlns:a16="http://schemas.microsoft.com/office/drawing/2014/main" id="{B33E466B-09F9-F511-9F0E-2113E7322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0" y="571500"/>
            <a:ext cx="27051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patient overview pages summarizes patient information.</a:t>
            </a:r>
          </a:p>
        </p:txBody>
      </p:sp>
      <p:sp>
        <p:nvSpPr>
          <p:cNvPr id="2321415" name="Line 7">
            <a:extLst>
              <a:ext uri="{FF2B5EF4-FFF2-40B4-BE49-F238E27FC236}">
                <a16:creationId xmlns:a16="http://schemas.microsoft.com/office/drawing/2014/main" id="{B38A714A-1E1B-2AF9-7162-4F53C1C9B9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62413" y="1974057"/>
            <a:ext cx="498872" cy="321469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sz="1350"/>
          </a:p>
        </p:txBody>
      </p:sp>
      <p:sp>
        <p:nvSpPr>
          <p:cNvPr id="2321416" name="Line 8">
            <a:extLst>
              <a:ext uri="{FF2B5EF4-FFF2-40B4-BE49-F238E27FC236}">
                <a16:creationId xmlns:a16="http://schemas.microsoft.com/office/drawing/2014/main" id="{D00360B1-8E96-2925-0149-E92C82213E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73129" y="2275285"/>
            <a:ext cx="415528" cy="52982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sz="13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011B88-BC33-9CEA-E47C-73C6D1D0E314}"/>
              </a:ext>
            </a:extLst>
          </p:cNvPr>
          <p:cNvSpPr txBox="1"/>
          <p:nvPr/>
        </p:nvSpPr>
        <p:spPr>
          <a:xfrm>
            <a:off x="609600" y="13335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Clinical Decision Support - Current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16CC483-07BB-6E74-6A7B-B1DA1D61FB01}"/>
              </a:ext>
            </a:extLst>
          </p:cNvPr>
          <p:cNvGrpSpPr/>
          <p:nvPr/>
        </p:nvGrpSpPr>
        <p:grpSpPr>
          <a:xfrm>
            <a:off x="457201" y="1341197"/>
            <a:ext cx="8229600" cy="2748172"/>
            <a:chOff x="-173042" y="1033163"/>
            <a:chExt cx="9317041" cy="3056206"/>
          </a:xfrm>
        </p:grpSpPr>
        <p:pic>
          <p:nvPicPr>
            <p:cNvPr id="8" name="Picture 7" descr="A screenshot of a computer&#10;&#10;Description automatically generated">
              <a:hlinkClick r:id="rId2"/>
              <a:extLst>
                <a:ext uri="{FF2B5EF4-FFF2-40B4-BE49-F238E27FC236}">
                  <a16:creationId xmlns:a16="http://schemas.microsoft.com/office/drawing/2014/main" id="{72EC1EBA-E441-95F2-0BFC-05ADAF3A4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3042" y="1033163"/>
              <a:ext cx="5234983" cy="3056205"/>
            </a:xfrm>
            <a:prstGeom prst="rect">
              <a:avLst/>
            </a:prstGeom>
          </p:spPr>
        </p:pic>
        <p:pic>
          <p:nvPicPr>
            <p:cNvPr id="10" name="Picture 9" descr="A person in a white coat&#10;&#10;Description automatically generated">
              <a:hlinkClick r:id="rId4"/>
              <a:extLst>
                <a:ext uri="{FF2B5EF4-FFF2-40B4-BE49-F238E27FC236}">
                  <a16:creationId xmlns:a16="http://schemas.microsoft.com/office/drawing/2014/main" id="{1C3F095C-2039-8B03-C903-4CBDA7039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4426" y="1033165"/>
              <a:ext cx="4249573" cy="30562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6831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65A0F-20E7-4461-3BB4-06857B1D9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9192-E1C9-FEC3-4B27-8464FC6B8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3622"/>
            <a:ext cx="8839200" cy="643128"/>
          </a:xfrm>
        </p:spPr>
        <p:txBody>
          <a:bodyPr>
            <a:noAutofit/>
          </a:bodyPr>
          <a:lstStyle/>
          <a:p>
            <a:r>
              <a:rPr lang="en-US" sz="2800" dirty="0"/>
              <a:t>What are the clinical needs of payers/back office/CIO/IT?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193D0-D287-D0A7-C56B-5937ABAD7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16874"/>
            <a:ext cx="5638800" cy="4426625"/>
          </a:xfrm>
        </p:spPr>
        <p:txBody>
          <a:bodyPr>
            <a:normAutofit/>
          </a:bodyPr>
          <a:lstStyle/>
          <a:p>
            <a:r>
              <a:rPr lang="en-US" sz="1700" dirty="0">
                <a:solidFill>
                  <a:schemeClr val="tx2"/>
                </a:solidFill>
              </a:rPr>
              <a:t>Pre-authorization</a:t>
            </a:r>
          </a:p>
          <a:p>
            <a:r>
              <a:rPr lang="en-US" sz="1700" dirty="0">
                <a:solidFill>
                  <a:schemeClr val="tx2"/>
                </a:solidFill>
              </a:rPr>
              <a:t>Revenue cycle management</a:t>
            </a:r>
          </a:p>
          <a:p>
            <a:r>
              <a:rPr lang="en-US" sz="1700" dirty="0">
                <a:solidFill>
                  <a:schemeClr val="tx2"/>
                </a:solidFill>
              </a:rPr>
              <a:t>Risk identification</a:t>
            </a:r>
          </a:p>
          <a:p>
            <a:pPr lvl="1"/>
            <a:r>
              <a:rPr lang="en-US" sz="1400" dirty="0">
                <a:solidFill>
                  <a:schemeClr val="tx2"/>
                </a:solidFill>
              </a:rPr>
              <a:t>30-day Readmission prediction</a:t>
            </a:r>
            <a:endParaRPr lang="en-US" sz="1300" dirty="0">
              <a:solidFill>
                <a:schemeClr val="tx2"/>
              </a:solidFill>
            </a:endParaRPr>
          </a:p>
          <a:p>
            <a:r>
              <a:rPr lang="en-US" sz="1700" dirty="0">
                <a:solidFill>
                  <a:schemeClr val="tx2"/>
                </a:solidFill>
              </a:rPr>
              <a:t>Auditing and compliance</a:t>
            </a:r>
          </a:p>
          <a:p>
            <a:r>
              <a:rPr lang="en-US" sz="1700" dirty="0">
                <a:solidFill>
                  <a:schemeClr val="tx2"/>
                </a:solidFill>
              </a:rPr>
              <a:t>EMR/Healthcare informatics</a:t>
            </a:r>
          </a:p>
          <a:p>
            <a:r>
              <a:rPr lang="en-US" sz="1900" dirty="0">
                <a:solidFill>
                  <a:schemeClr val="tx2"/>
                </a:solidFill>
              </a:rPr>
              <a:t>Peer review</a:t>
            </a:r>
          </a:p>
          <a:p>
            <a:r>
              <a:rPr lang="en-US" sz="1900" dirty="0">
                <a:solidFill>
                  <a:schemeClr val="tx2"/>
                </a:solidFill>
              </a:rPr>
              <a:t>Clinical trial search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F9A701-D02A-7040-10DC-E9645F6400C2}"/>
              </a:ext>
            </a:extLst>
          </p:cNvPr>
          <p:cNvSpPr txBox="1"/>
          <p:nvPr/>
        </p:nvSpPr>
        <p:spPr>
          <a:xfrm>
            <a:off x="5562600" y="971550"/>
            <a:ext cx="335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Foundational Models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Statistical ML models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DNN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LM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LLM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VLM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LLM for Search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FM Workflow applications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Data science tools</a:t>
            </a:r>
          </a:p>
          <a:p>
            <a:endParaRPr lang="en-US" dirty="0">
              <a:latin typeface="Palatino Linotype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39397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163" t="48554" r="64654" b="17880"/>
          <a:stretch/>
        </p:blipFill>
        <p:spPr>
          <a:xfrm>
            <a:off x="3249804" y="971550"/>
            <a:ext cx="2799621" cy="26189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19147"/>
            <a:ext cx="5897025" cy="373820"/>
          </a:xfrm>
        </p:spPr>
        <p:txBody>
          <a:bodyPr/>
          <a:lstStyle/>
          <a:p>
            <a:r>
              <a:rPr lang="en-US" sz="2699" dirty="0"/>
              <a:t>Peer Review - Aortic Stenosis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302" y="3088928"/>
            <a:ext cx="2956742" cy="248537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Study 2: At Sentara Hospitals</a:t>
            </a:r>
          </a:p>
          <a:p>
            <a:r>
              <a:rPr lang="en-US" dirty="0"/>
              <a:t>Total Patients:                  3090</a:t>
            </a:r>
          </a:p>
          <a:p>
            <a:r>
              <a:rPr lang="en-US" dirty="0"/>
              <a:t>Patients with AS:                 664</a:t>
            </a:r>
          </a:p>
          <a:p>
            <a:r>
              <a:rPr lang="en-US" dirty="0"/>
              <a:t>Diagnosed by Provider       581</a:t>
            </a:r>
          </a:p>
          <a:p>
            <a:r>
              <a:rPr lang="en-US" dirty="0"/>
              <a:t>Discrepancies found:    83</a:t>
            </a:r>
          </a:p>
          <a:p>
            <a:pPr marL="0" indent="0">
              <a:buNone/>
            </a:pPr>
            <a:r>
              <a:rPr lang="en-US" b="1" dirty="0"/>
              <a:t>Nearly 30% discrepancies found by ML models!</a:t>
            </a:r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249302" y="1053683"/>
            <a:ext cx="2956742" cy="1937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42" tIns="34271" rIns="68542" bIns="34271" numCol="1" anchor="t" anchorCtr="0" compatLnSpc="1">
            <a:prstTxWarp prst="textNoShape">
              <a:avLst/>
            </a:prstTxWarp>
          </a:bodyPr>
          <a:lstStyle>
            <a:lvl1pPr marL="228536" indent="-228536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05" indent="-228536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674" indent="-228536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746" indent="-228536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814" indent="-228536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886" indent="-228536" algn="l" defTabSz="91414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55" indent="-228536" algn="l" defTabSz="91414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24" indent="-228536" algn="l" defTabSz="91414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95" indent="-228536" algn="l" defTabSz="91414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595">
              <a:spcBef>
                <a:spcPts val="750"/>
              </a:spcBef>
              <a:buNone/>
            </a:pPr>
            <a:r>
              <a:rPr lang="en-US" sz="1349" b="1" dirty="0">
                <a:solidFill>
                  <a:srgbClr val="6D6E70"/>
                </a:solidFill>
                <a:latin typeface="HelvNeue Light for IBM"/>
              </a:rPr>
              <a:t>Study 1 – at Kaiser hospitals</a:t>
            </a:r>
          </a:p>
          <a:p>
            <a:pPr marL="171402" indent="-171402" defTabSz="685595">
              <a:spcBef>
                <a:spcPts val="750"/>
              </a:spcBef>
            </a:pPr>
            <a:r>
              <a:rPr lang="en-US" sz="1200" dirty="0">
                <a:solidFill>
                  <a:srgbClr val="6D6E70"/>
                </a:solidFill>
                <a:latin typeface="HelvNeue Light for IBM"/>
              </a:rPr>
              <a:t>Total Patients:                  1,129</a:t>
            </a:r>
          </a:p>
          <a:p>
            <a:pPr marL="171402" indent="-171402" defTabSz="685595">
              <a:spcBef>
                <a:spcPts val="750"/>
              </a:spcBef>
            </a:pPr>
            <a:r>
              <a:rPr lang="en-US" sz="1200" dirty="0">
                <a:solidFill>
                  <a:srgbClr val="6D6E70"/>
                </a:solidFill>
                <a:latin typeface="HelvNeue Light for IBM"/>
              </a:rPr>
              <a:t>Patients with AS:                 547</a:t>
            </a:r>
          </a:p>
          <a:p>
            <a:pPr marL="171402" indent="-171402" defTabSz="685595">
              <a:spcBef>
                <a:spcPts val="750"/>
              </a:spcBef>
            </a:pPr>
            <a:r>
              <a:rPr lang="en-US" sz="1200" dirty="0">
                <a:solidFill>
                  <a:srgbClr val="6D6E70"/>
                </a:solidFill>
                <a:latin typeface="HelvNeue Light for IBM"/>
              </a:rPr>
              <a:t>Diagnosed by Provider        421</a:t>
            </a:r>
          </a:p>
          <a:p>
            <a:pPr marL="171402" indent="-171402" defTabSz="685595">
              <a:spcBef>
                <a:spcPts val="750"/>
              </a:spcBef>
            </a:pPr>
            <a:r>
              <a:rPr lang="en-US" sz="1200" dirty="0">
                <a:solidFill>
                  <a:srgbClr val="6D6E70"/>
                </a:solidFill>
                <a:latin typeface="HelvNeue Light for IBM"/>
              </a:rPr>
              <a:t>Undiagnosed or Tracked:    126</a:t>
            </a:r>
          </a:p>
          <a:p>
            <a:pPr marL="514204" lvl="1" indent="-171402" defTabSz="685595">
              <a:spcBef>
                <a:spcPts val="375"/>
              </a:spcBef>
            </a:pPr>
            <a:r>
              <a:rPr lang="en-US" sz="1200" dirty="0">
                <a:solidFill>
                  <a:srgbClr val="6D6E70"/>
                </a:solidFill>
                <a:latin typeface="HelvNeue Light for IBM"/>
              </a:rPr>
              <a:t>Reports:  97</a:t>
            </a:r>
          </a:p>
          <a:p>
            <a:pPr marL="514204" lvl="1" indent="-171402" defTabSz="685595">
              <a:spcBef>
                <a:spcPts val="375"/>
              </a:spcBef>
            </a:pPr>
            <a:r>
              <a:rPr lang="en-US" sz="1200" dirty="0">
                <a:solidFill>
                  <a:srgbClr val="6D6E70"/>
                </a:solidFill>
                <a:latin typeface="HelvNeue Light for IBM"/>
              </a:rPr>
              <a:t>Images:  29</a:t>
            </a:r>
          </a:p>
          <a:p>
            <a:pPr marL="0" indent="0" defTabSz="685595">
              <a:spcBef>
                <a:spcPts val="750"/>
              </a:spcBef>
              <a:buNone/>
            </a:pPr>
            <a:endParaRPr lang="en-US" sz="1200" dirty="0">
              <a:solidFill>
                <a:srgbClr val="6D6E70"/>
              </a:solidFill>
              <a:latin typeface="HelvNeue Light for IBM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1834C3D-5593-59B4-FBCE-6D41D81EC4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1618861"/>
              </p:ext>
            </p:extLst>
          </p:nvPr>
        </p:nvGraphicFramePr>
        <p:xfrm>
          <a:off x="6299414" y="197049"/>
          <a:ext cx="2692186" cy="4370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hlinkClick r:id="rId4"/>
            <a:extLst>
              <a:ext uri="{FF2B5EF4-FFF2-40B4-BE49-F238E27FC236}">
                <a16:creationId xmlns:a16="http://schemas.microsoft.com/office/drawing/2014/main" id="{3E95DE1C-5F25-9A1F-9B95-8352345A31A9}"/>
              </a:ext>
            </a:extLst>
          </p:cNvPr>
          <p:cNvSpPr txBox="1"/>
          <p:nvPr/>
        </p:nvSpPr>
        <p:spPr>
          <a:xfrm>
            <a:off x="887289" y="4793548"/>
            <a:ext cx="67818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Identifying Patients at Risk for Aortic Stenosis Through Learning from Multimodal Data, MICCAI 2016</a:t>
            </a:r>
          </a:p>
        </p:txBody>
      </p:sp>
    </p:spTree>
    <p:extLst>
      <p:ext uri="{BB962C8B-B14F-4D97-AF65-F5344CB8AC3E}">
        <p14:creationId xmlns:p14="http://schemas.microsoft.com/office/powerpoint/2010/main" val="1288573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9955E-16B0-1F31-5447-0685C0437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needs of FM for researchers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0DC8C-E4CA-C34F-3770-8FBF0AE15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799" dirty="0">
                <a:solidFill>
                  <a:schemeClr val="tx2"/>
                </a:solidFill>
              </a:rPr>
              <a:t>Clinical Research and Education</a:t>
            </a:r>
          </a:p>
          <a:p>
            <a:pPr lvl="1"/>
            <a:r>
              <a:rPr lang="en-US" sz="1200" dirty="0">
                <a:solidFill>
                  <a:schemeClr val="tx2"/>
                </a:solidFill>
              </a:rPr>
              <a:t>Compare effectiveness of treatments </a:t>
            </a:r>
          </a:p>
          <a:p>
            <a:pPr lvl="1"/>
            <a:r>
              <a:rPr lang="en-US" sz="1200" dirty="0">
                <a:solidFill>
                  <a:schemeClr val="tx2"/>
                </a:solidFill>
              </a:rPr>
              <a:t>Predictive analytics</a:t>
            </a:r>
          </a:p>
          <a:p>
            <a:pPr lvl="1"/>
            <a:r>
              <a:rPr lang="en-US" sz="1200" dirty="0">
                <a:solidFill>
                  <a:schemeClr val="tx2"/>
                </a:solidFill>
              </a:rPr>
              <a:t>Developing new guidelines for treatment</a:t>
            </a:r>
          </a:p>
          <a:p>
            <a:pPr lvl="1"/>
            <a:r>
              <a:rPr lang="en-US" sz="1200" dirty="0">
                <a:solidFill>
                  <a:schemeClr val="tx2"/>
                </a:solidFill>
              </a:rPr>
              <a:t>Enhance medical curriculums</a:t>
            </a:r>
          </a:p>
          <a:p>
            <a:pPr lvl="1"/>
            <a:r>
              <a:rPr lang="en-US" sz="1200" dirty="0">
                <a:solidFill>
                  <a:schemeClr val="tx2"/>
                </a:solidFill>
              </a:rPr>
              <a:t>Clinical trials research</a:t>
            </a:r>
          </a:p>
          <a:p>
            <a:pPr lvl="1"/>
            <a:r>
              <a:rPr lang="en-US" sz="1200" dirty="0">
                <a:solidFill>
                  <a:schemeClr val="tx2"/>
                </a:solidFill>
              </a:rPr>
              <a:t>Accelerated discovery research (major area)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85A588-2B83-02D3-0E73-2710A0B6E770}"/>
              </a:ext>
            </a:extLst>
          </p:cNvPr>
          <p:cNvSpPr txBox="1"/>
          <p:nvPr/>
        </p:nvSpPr>
        <p:spPr>
          <a:xfrm>
            <a:off x="4953000" y="971550"/>
            <a:ext cx="3962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Foundational Models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Statistical ML models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DNN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LM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LLM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VLM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FM for search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Multimodal fusion models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FM Workflow applications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Data science tools</a:t>
            </a:r>
          </a:p>
          <a:p>
            <a:endParaRPr lang="en-US" dirty="0">
              <a:latin typeface="Palatino Linotype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563809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C9FF0-CE71-8D19-ACC5-0739AE2F5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patients for clinical trials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5FD157A-29E4-5193-C4EA-057306470B93}"/>
              </a:ext>
            </a:extLst>
          </p:cNvPr>
          <p:cNvGrpSpPr/>
          <p:nvPr/>
        </p:nvGrpSpPr>
        <p:grpSpPr>
          <a:xfrm>
            <a:off x="381000" y="838200"/>
            <a:ext cx="8610600" cy="4005342"/>
            <a:chOff x="381000" y="838200"/>
            <a:chExt cx="8610600" cy="4005342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837DF985-2F25-A8AE-7CC6-A579A657D5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838200"/>
              <a:ext cx="5257800" cy="4005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E7C4DBF-CD32-E49E-6B0E-76468DD58CE3}"/>
                </a:ext>
              </a:extLst>
            </p:cNvPr>
            <p:cNvSpPr txBox="1"/>
            <p:nvPr/>
          </p:nvSpPr>
          <p:spPr>
            <a:xfrm>
              <a:off x="6019800" y="1123950"/>
              <a:ext cx="297180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latin typeface="Palatino Linotype"/>
                  <a:cs typeface="Palatino Linotype"/>
                </a:rPr>
                <a:t>Clinical trial search for suitable patients from Epic EMR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dirty="0">
                <a:latin typeface="Palatino Linotype"/>
                <a:cs typeface="Palatino Linotype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latin typeface="Palatino Linotype"/>
                  <a:cs typeface="Palatino Linotype"/>
                </a:rPr>
                <a:t>Deployed for 6 years at Cedars-Sinai over 1M patients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7921F32-EA21-35EE-6F6D-7D2370DEC610}"/>
              </a:ext>
            </a:extLst>
          </p:cNvPr>
          <p:cNvGrpSpPr/>
          <p:nvPr/>
        </p:nvGrpSpPr>
        <p:grpSpPr>
          <a:xfrm>
            <a:off x="190500" y="980079"/>
            <a:ext cx="8572500" cy="3913202"/>
            <a:chOff x="190500" y="980079"/>
            <a:chExt cx="8572500" cy="3913202"/>
          </a:xfrm>
        </p:grpSpPr>
        <p:pic>
          <p:nvPicPr>
            <p:cNvPr id="18434" name="Picture 2">
              <a:extLst>
                <a:ext uri="{FF2B5EF4-FFF2-40B4-BE49-F238E27FC236}">
                  <a16:creationId xmlns:a16="http://schemas.microsoft.com/office/drawing/2014/main" id="{3F9F0E6C-29EE-298F-CE4E-8869090309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" y="980079"/>
              <a:ext cx="8229600" cy="13730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36" name="Picture 4">
              <a:extLst>
                <a:ext uri="{FF2B5EF4-FFF2-40B4-BE49-F238E27FC236}">
                  <a16:creationId xmlns:a16="http://schemas.microsoft.com/office/drawing/2014/main" id="{D7171A34-31C0-71D3-EA4E-86417C58B8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2398223"/>
              <a:ext cx="7696200" cy="1926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64F52A3-1495-D160-3B12-F8ED42F3C7EA}"/>
                </a:ext>
              </a:extLst>
            </p:cNvPr>
            <p:cNvSpPr txBox="1"/>
            <p:nvPr/>
          </p:nvSpPr>
          <p:spPr>
            <a:xfrm>
              <a:off x="474726" y="4370061"/>
              <a:ext cx="828827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hlinkClick r:id="rId6"/>
                </a:rPr>
                <a:t>Large Language Models for Healthcare Data Augmentation: An Example on Patient-Trial Matching, AMIA 2023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1499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DE1FC-5751-6981-8F0E-97CDCA6F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needs for patients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F9AA9-A23D-4D05-8FBF-30EC3C05C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400" dirty="0">
                <a:solidFill>
                  <a:schemeClr val="tx2"/>
                </a:solidFill>
              </a:rPr>
              <a:t>Remote monitoring alerts</a:t>
            </a:r>
          </a:p>
          <a:p>
            <a:pPr lvl="1"/>
            <a:r>
              <a:rPr lang="en-US" sz="2400" dirty="0">
                <a:solidFill>
                  <a:schemeClr val="tx2"/>
                </a:solidFill>
              </a:rPr>
              <a:t>Mobile tracking </a:t>
            </a:r>
          </a:p>
          <a:p>
            <a:pPr lvl="1"/>
            <a:r>
              <a:rPr lang="en-US" sz="2400" dirty="0">
                <a:solidFill>
                  <a:schemeClr val="tx2"/>
                </a:solidFill>
              </a:rPr>
              <a:t>Triage and referral routing</a:t>
            </a:r>
          </a:p>
          <a:p>
            <a:pPr lvl="1"/>
            <a:r>
              <a:rPr lang="en-US" sz="2400" dirty="0">
                <a:solidFill>
                  <a:schemeClr val="tx2"/>
                </a:solidFill>
              </a:rPr>
              <a:t>Patients-like-me</a:t>
            </a:r>
          </a:p>
          <a:p>
            <a:pPr marL="274320" lvl="1" indent="0">
              <a:buNone/>
            </a:pP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A014AC-A3E5-EFA7-C8D0-B8AA68709479}"/>
              </a:ext>
            </a:extLst>
          </p:cNvPr>
          <p:cNvSpPr txBox="1"/>
          <p:nvPr/>
        </p:nvSpPr>
        <p:spPr>
          <a:xfrm>
            <a:off x="5562600" y="971550"/>
            <a:ext cx="3352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Foundational Models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Statistical ML models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DNN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LM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LLM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VLM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FM for 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FM Workflow applications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Data science tools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Palatino Linotype"/>
                <a:cs typeface="Palatino Linotype"/>
              </a:rPr>
              <a:t>Anomaly detection</a:t>
            </a:r>
          </a:p>
          <a:p>
            <a:endParaRPr lang="en-US" dirty="0">
              <a:latin typeface="Palatino Linotype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40832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5E11-5C3D-A19E-90A1-0E07A66DE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relevant use case of FM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3DCD3-4F06-6186-955E-B2B7631BB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Automated report generation</a:t>
            </a:r>
          </a:p>
          <a:p>
            <a:pPr lvl="1"/>
            <a:r>
              <a:rPr lang="en-US" dirty="0"/>
              <a:t>From dictation to report</a:t>
            </a:r>
          </a:p>
          <a:p>
            <a:pPr lvl="1"/>
            <a:r>
              <a:rPr lang="en-US" dirty="0"/>
              <a:t>From image to report</a:t>
            </a:r>
          </a:p>
          <a:p>
            <a:r>
              <a:rPr lang="en-US" dirty="0"/>
              <a:t>How good are the current automated report generation using LLM?</a:t>
            </a:r>
          </a:p>
          <a:p>
            <a:pPr lvl="1"/>
            <a:r>
              <a:rPr lang="en-US" dirty="0" err="1"/>
              <a:t>XrayGPT</a:t>
            </a:r>
            <a:r>
              <a:rPr lang="en-US" dirty="0"/>
              <a:t>, GPT4,..</a:t>
            </a:r>
          </a:p>
          <a:p>
            <a:pPr lvl="1"/>
            <a:r>
              <a:rPr lang="en-US" dirty="0"/>
              <a:t>Hallucinations</a:t>
            </a:r>
          </a:p>
          <a:p>
            <a:r>
              <a:rPr lang="en-US" dirty="0"/>
              <a:t>A case study of automated reporting</a:t>
            </a:r>
          </a:p>
          <a:p>
            <a:pPr lvl="1"/>
            <a:r>
              <a:rPr lang="en-US" dirty="0"/>
              <a:t>Turing study on chest X-ray preliminary reads (preview)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895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B210BF4-C454-BF4D-BB73-03520936043C}"/>
              </a:ext>
            </a:extLst>
          </p:cNvPr>
          <p:cNvSpPr/>
          <p:nvPr/>
        </p:nvSpPr>
        <p:spPr bwMode="auto">
          <a:xfrm>
            <a:off x="4525629" y="1121790"/>
            <a:ext cx="3883080" cy="185708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2F3F2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6A131C-020F-464E-9023-D8B8439B4651}"/>
              </a:ext>
            </a:extLst>
          </p:cNvPr>
          <p:cNvSpPr txBox="1"/>
          <p:nvPr/>
        </p:nvSpPr>
        <p:spPr>
          <a:xfrm>
            <a:off x="126301" y="86105"/>
            <a:ext cx="86500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srgbClr val="272827"/>
                </a:solidFill>
                <a:effectLst/>
                <a:uLnTx/>
                <a:uFillTx/>
                <a:latin typeface="IBM Plex Sans" charset="0"/>
                <a:ea typeface="IBM Plex Sans" charset="0"/>
                <a:cs typeface="IBM Plex Sans" charset="0"/>
              </a:rPr>
              <a:t>A Turing Test for Radiology AI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0710AD-E440-1B49-9B97-2FDA275A4C16}"/>
              </a:ext>
            </a:extLst>
          </p:cNvPr>
          <p:cNvSpPr txBox="1"/>
          <p:nvPr/>
        </p:nvSpPr>
        <p:spPr>
          <a:xfrm>
            <a:off x="5315976" y="604454"/>
            <a:ext cx="2630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272827"/>
                </a:solidFill>
                <a:effectLst/>
                <a:uLnTx/>
                <a:uFillTx/>
                <a:latin typeface="IBM Plex Sans" charset="0"/>
                <a:ea typeface="IBM Plex Sans" charset="0"/>
                <a:cs typeface="IBM Plex Sans" charset="0"/>
              </a:rPr>
              <a:t>Automated Preliminary Read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737E5125-89D4-1F48-AB06-FAA083B9C2AB}"/>
              </a:ext>
            </a:extLst>
          </p:cNvPr>
          <p:cNvSpPr/>
          <p:nvPr/>
        </p:nvSpPr>
        <p:spPr bwMode="auto">
          <a:xfrm>
            <a:off x="3550203" y="1672345"/>
            <a:ext cx="731093" cy="307284"/>
          </a:xfrm>
          <a:prstGeom prst="rightArrow">
            <a:avLst/>
          </a:prstGeom>
          <a:solidFill>
            <a:schemeClr val="accent4"/>
          </a:solidFill>
          <a:ln w="19050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2F3F2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11" name="Picture 10" descr="A picture containing looking, sitting, large, cat&#10;&#10;Description automatically generated">
            <a:extLst>
              <a:ext uri="{FF2B5EF4-FFF2-40B4-BE49-F238E27FC236}">
                <a16:creationId xmlns:a16="http://schemas.microsoft.com/office/drawing/2014/main" id="{1F6B2744-7D5F-A443-863B-26944A743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60" y="987026"/>
            <a:ext cx="2514600" cy="2671067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84D501E-FC56-874C-9B33-64BB2429548B}"/>
              </a:ext>
            </a:extLst>
          </p:cNvPr>
          <p:cNvGraphicFramePr>
            <a:graphicFrameLocks noGrp="1"/>
          </p:cNvGraphicFramePr>
          <p:nvPr/>
        </p:nvGraphicFramePr>
        <p:xfrm>
          <a:off x="4817513" y="1150717"/>
          <a:ext cx="3299312" cy="1657823"/>
        </p:xfrm>
        <a:graphic>
          <a:graphicData uri="http://schemas.openxmlformats.org/drawingml/2006/table">
            <a:tbl>
              <a:tblPr/>
              <a:tblGrid>
                <a:gridCol w="3299312">
                  <a:extLst>
                    <a:ext uri="{9D8B030D-6E8A-4147-A177-3AD203B41FA5}">
                      <a16:colId xmlns:a16="http://schemas.microsoft.com/office/drawing/2014/main" val="2232377751"/>
                    </a:ext>
                  </a:extLst>
                </a:gridCol>
              </a:tblGrid>
              <a:tr h="1657823">
                <a:tc>
                  <a:txBody>
                    <a:bodyPr/>
                    <a:lstStyle/>
                    <a:p>
                      <a:pPr algn="just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IBM Plex Sans" panose="020B0503050203000203" pitchFamily="34" charset="0"/>
                        </a:rPr>
                        <a:t>There are </a:t>
                      </a:r>
                      <a:r>
                        <a:rPr lang="en-US" sz="1500" b="0" i="0" u="none" strike="noStrike">
                          <a:solidFill>
                            <a:srgbClr val="FF0000"/>
                          </a:solidFill>
                          <a:effectLst/>
                          <a:latin typeface="IBM Plex Sans" panose="020B0503050203000203" pitchFamily="34" charset="0"/>
                        </a:rPr>
                        <a:t>atherosclerotic</a:t>
                      </a: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IBM Plex Sans" panose="020B0503050203000203" pitchFamily="34" charset="0"/>
                        </a:rPr>
                        <a:t> changes of the aorta. </a:t>
                      </a:r>
                    </a:p>
                    <a:p>
                      <a:pPr algn="just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IBM Plex Sans" panose="020B0503050203000203" pitchFamily="34" charset="0"/>
                        </a:rPr>
                        <a:t>There are </a:t>
                      </a:r>
                      <a:r>
                        <a:rPr lang="en-US" sz="1500" b="0" i="0" u="none" strike="noStrike">
                          <a:solidFill>
                            <a:srgbClr val="FF0000"/>
                          </a:solidFill>
                          <a:effectLst/>
                          <a:latin typeface="IBM Plex Sans" panose="020B0503050203000203" pitchFamily="34" charset="0"/>
                        </a:rPr>
                        <a:t>calcified</a:t>
                      </a: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IBM Plex Sans" panose="020B0503050203000203" pitchFamily="34" charset="0"/>
                        </a:rPr>
                        <a:t> </a:t>
                      </a:r>
                      <a:r>
                        <a:rPr lang="en-US" sz="1500" b="0" i="0" u="none" strike="noStrike">
                          <a:solidFill>
                            <a:srgbClr val="FF0000"/>
                          </a:solidFill>
                          <a:effectLst/>
                          <a:latin typeface="IBM Plex Sans" panose="020B0503050203000203" pitchFamily="34" charset="0"/>
                        </a:rPr>
                        <a:t>right </a:t>
                      </a: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IBM Plex Sans" panose="020B0503050203000203" pitchFamily="34" charset="0"/>
                        </a:rPr>
                        <a:t>hilar and mediastinal lymph nodes.</a:t>
                      </a:r>
                    </a:p>
                    <a:p>
                      <a:pPr algn="just" fontAlgn="b"/>
                      <a:r>
                        <a:rPr lang="en-US" sz="1500" b="0" i="0" u="none" strike="noStrike">
                          <a:solidFill>
                            <a:srgbClr val="FF0000"/>
                          </a:solidFill>
                          <a:effectLst/>
                          <a:latin typeface="IBM Plex Sans" panose="020B0503050203000203" pitchFamily="34" charset="0"/>
                        </a:rPr>
                        <a:t>Arthritic</a:t>
                      </a: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IBM Plex Sans" panose="020B0503050203000203" pitchFamily="34" charset="0"/>
                        </a:rPr>
                        <a:t> changes of the skeletal structures are noted.</a:t>
                      </a:r>
                    </a:p>
                  </a:txBody>
                  <a:tcPr marL="11903" marR="11903" marT="119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521152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79DAB76-6A25-CC4F-BB10-56275B393889}"/>
              </a:ext>
            </a:extLst>
          </p:cNvPr>
          <p:cNvSpPr txBox="1"/>
          <p:nvPr/>
        </p:nvSpPr>
        <p:spPr>
          <a:xfrm>
            <a:off x="861040" y="590426"/>
            <a:ext cx="1772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716"/>
                </a:solidFill>
                <a:effectLst/>
                <a:uLnTx/>
                <a:uFillTx/>
                <a:latin typeface="IBM Plex Sans" charset="0"/>
                <a:ea typeface="IBM Plex Sans" charset="0"/>
                <a:cs typeface="IBM Plex Sans" charset="0"/>
              </a:rPr>
              <a:t>Chest X-ray</a:t>
            </a:r>
          </a:p>
        </p:txBody>
      </p:sp>
    </p:spTree>
    <p:extLst>
      <p:ext uri="{BB962C8B-B14F-4D97-AF65-F5344CB8AC3E}">
        <p14:creationId xmlns:p14="http://schemas.microsoft.com/office/powerpoint/2010/main" val="200905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nk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latin typeface="Palatino Linotype"/>
            <a:cs typeface="Palatino Linotype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kshay" id="{8EB8FA00-820A-564C-A007-D2496E000498}" vid="{81E9FA5B-A8F4-F64A-8909-B0AA467B8356}"/>
    </a:ext>
  </a:extLst>
</a:theme>
</file>

<file path=ppt/theme/theme2.xml><?xml version="1.0" encoding="utf-8"?>
<a:theme xmlns:a="http://schemas.openxmlformats.org/drawingml/2006/main" name="3_White Master ">
  <a:themeElements>
    <a:clrScheme name="Custom 6">
      <a:dk1>
        <a:srgbClr val="FEFFFD"/>
      </a:dk1>
      <a:lt1>
        <a:srgbClr val="F2F3F2"/>
      </a:lt1>
      <a:dk2>
        <a:srgbClr val="272827"/>
      </a:dk2>
      <a:lt2>
        <a:srgbClr val="161716"/>
      </a:lt2>
      <a:accent1>
        <a:srgbClr val="D4BBFE"/>
      </a:accent1>
      <a:accent2>
        <a:srgbClr val="BD95FE"/>
      </a:accent2>
      <a:accent3>
        <a:srgbClr val="4489FF"/>
      </a:accent3>
      <a:accent4>
        <a:srgbClr val="0F62FE"/>
      </a:accent4>
      <a:accent5>
        <a:srgbClr val="DAFAFB"/>
      </a:accent5>
      <a:accent6>
        <a:srgbClr val="90DBDB"/>
      </a:accent6>
      <a:hlink>
        <a:srgbClr val="4489FF"/>
      </a:hlink>
      <a:folHlink>
        <a:srgbClr val="C592FF"/>
      </a:folHlink>
    </a:clrScheme>
    <a:fontScheme name="IBM Plex">
      <a:majorFont>
        <a:latin typeface="IBM Plex Sans Bold"/>
        <a:ea typeface=""/>
        <a:cs typeface=""/>
      </a:majorFont>
      <a:minorFont>
        <a:latin typeface="IBM Plex Sans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>
          <a:solidFill>
            <a:schemeClr val="bg1"/>
          </a:solidFill>
          <a:headEnd type="none" w="med" len="med"/>
          <a:tailEnd type="none" w="med" len="med"/>
        </a:ln>
        <a:effectLst/>
      </a:spPr>
      <a:bodyPr vert="horz" wrap="square" lIns="36000" tIns="36000" rIns="36000" bIns="36000" numCol="1" rtlCol="0" anchor="t" anchorCtr="0" compatLnSpc="1">
        <a:prstTxWarp prst="textNoShape">
          <a:avLst/>
        </a:prstTxWarp>
      </a:bodyPr>
      <a:lstStyle>
        <a:defPPr marL="0" marR="0" indent="0" algn="l" defTabSz="685983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IBM Plex Sans" charset="0"/>
            <a:ea typeface="IBM Plex Sans" charset="0"/>
            <a:cs typeface="IBM Plex Sans" charset="0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  <a:lnDef>
      <a:spPr bwMode="auto">
        <a:ln w="19050">
          <a:solidFill>
            <a:schemeClr val="bg1"/>
          </a:solidFill>
          <a:headEnd type="none" w="med" len="med"/>
          <a:tailEnd type="none" w="med" len="med"/>
        </a:ln>
        <a:effectLst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smtClean="0">
            <a:solidFill>
              <a:schemeClr val="bg1"/>
            </a:solidFill>
            <a:latin typeface="IBM Plex Sans" charset="0"/>
            <a:ea typeface="IBM Plex Sans" charset="0"/>
            <a:cs typeface="IBM Plex Sans" charset="0"/>
          </a:defRPr>
        </a:defPPr>
      </a:lstStyle>
    </a:txDef>
  </a:objectDefaults>
  <a:extraClrSchemeLst/>
  <a:custClrLst>
    <a:custClr name="Magenta 100">
      <a:srgbClr val="2A0A16"/>
    </a:custClr>
    <a:custClr name="Magenta 90">
      <a:srgbClr val="57002B"/>
    </a:custClr>
    <a:custClr name="Magenta 80">
      <a:srgbClr val="760A3A"/>
    </a:custClr>
    <a:custClr name="Magenta 70">
      <a:srgbClr val="A11950"/>
    </a:custClr>
    <a:custClr name="Magenta 60">
      <a:srgbClr val="D12765"/>
    </a:custClr>
    <a:custClr name="Magenta 50">
      <a:srgbClr val="EE538B"/>
    </a:custClr>
    <a:custClr name="Magenta 40">
      <a:srgbClr val="FA75A6"/>
    </a:custClr>
    <a:custClr name="Magenta 30">
      <a:srgbClr val="FFA0C2"/>
    </a:custClr>
    <a:custClr name="Magenta 20">
      <a:srgbClr val="FFCFE1"/>
    </a:custClr>
    <a:custClr name="Magenta 10">
      <a:srgbClr val="FFF0F6"/>
    </a:custClr>
    <a:custClr name="Purple 100">
      <a:srgbClr val="1E1033"/>
    </a:custClr>
    <a:custClr name="Purple 90">
      <a:srgbClr val="38146B"/>
    </a:custClr>
    <a:custClr name="Purple 80">
      <a:srgbClr val="4F2196"/>
    </a:custClr>
    <a:custClr name="Purple 70">
      <a:srgbClr val="6E32C9"/>
    </a:custClr>
    <a:custClr name="Purple 60">
      <a:srgbClr val="8A3FFC"/>
    </a:custClr>
    <a:custClr name="Purple 50">
      <a:srgbClr val="A66EFA"/>
    </a:custClr>
    <a:custClr name="Purple 40">
      <a:srgbClr val="BB8EFF"/>
    </a:custClr>
    <a:custClr name="Purple 30">
      <a:srgbClr val="D0B0FF"/>
    </a:custClr>
    <a:custClr name="Purple 20">
      <a:srgbClr val="E6D6FF"/>
    </a:custClr>
    <a:custClr name="Purple 10">
      <a:srgbClr val="F7F1FF"/>
    </a:custClr>
    <a:custClr name="Blue 100">
      <a:srgbClr val="051243"/>
    </a:custClr>
    <a:custClr name="Blue 90">
      <a:srgbClr val="061F80"/>
    </a:custClr>
    <a:custClr name="Blue 80">
      <a:srgbClr val="0530AD"/>
    </a:custClr>
    <a:custClr name="Blue 70">
      <a:srgbClr val="054ADA"/>
    </a:custClr>
    <a:custClr name="Blue 60">
      <a:srgbClr val="0062FF"/>
    </a:custClr>
    <a:custClr name="Blue 50">
      <a:srgbClr val="408BFC"/>
    </a:custClr>
    <a:custClr name="Blue 40">
      <a:srgbClr val="6EA6FF"/>
    </a:custClr>
    <a:custClr name="Blue 30">
      <a:srgbClr val="97C1FF"/>
    </a:custClr>
    <a:custClr name="Blue 20">
      <a:srgbClr val="C9DEFF"/>
    </a:custClr>
    <a:custClr name="Blue 10">
      <a:srgbClr val="EDF4FF"/>
    </a:custClr>
    <a:custClr name="Teal 100">
      <a:srgbClr val="081A1C"/>
    </a:custClr>
    <a:custClr name="Teal 90">
      <a:srgbClr val="003137"/>
    </a:custClr>
    <a:custClr name="Teal 80">
      <a:srgbClr val="004548"/>
    </a:custClr>
    <a:custClr name="Teal 70">
      <a:srgbClr val="006161"/>
    </a:custClr>
    <a:custClr name="Teal 60">
      <a:srgbClr val="007D79"/>
    </a:custClr>
    <a:custClr name="Teal 50">
      <a:srgbClr val="009C98"/>
    </a:custClr>
    <a:custClr name="Teal 40">
      <a:srgbClr val="00BAB6"/>
    </a:custClr>
    <a:custClr name="Teal 30">
      <a:srgbClr val="20D5D2"/>
    </a:custClr>
    <a:custClr name="Teal 20">
      <a:srgbClr val="92EEEE"/>
    </a:custClr>
    <a:custClr name="Teal 10">
      <a:srgbClr val="DBFBFB"/>
    </a:custClr>
    <a:custClr name="Gray 100">
      <a:srgbClr val="171717"/>
    </a:custClr>
    <a:custClr name="Gray 90">
      <a:srgbClr val="282828"/>
    </a:custClr>
    <a:custClr name="Gray 80">
      <a:srgbClr val="3D3D3D"/>
    </a:custClr>
    <a:custClr name="Gray 70">
      <a:srgbClr val="565656"/>
    </a:custClr>
    <a:custClr name="Gray 60">
      <a:srgbClr val="6F6F6F"/>
    </a:custClr>
    <a:custClr name="Gray 50">
      <a:srgbClr val="8C8C8C"/>
    </a:custClr>
    <a:custClr name="Gray 40">
      <a:srgbClr val="A4A4A4"/>
    </a:custClr>
    <a:custClr name="Gray 30">
      <a:srgbClr val="BEBEBE"/>
    </a:custClr>
    <a:custClr name="Gray 20">
      <a:srgbClr val="DCDCDC"/>
    </a:custClr>
    <a:custClr name="Gray 10">
      <a:srgbClr val="F3F3F3"/>
    </a:custClr>
  </a:custClrLst>
  <a:extLst>
    <a:ext uri="{05A4C25C-085E-4340-85A3-A5531E510DB2}">
      <thm15:themeFamily xmlns:thm15="http://schemas.microsoft.com/office/thememl/2012/main" name="WH_PPT_Template_021720" id="{0B707DBA-A0C3-7143-8125-EC1F0BC79934}" vid="{72187250-E06B-DE41-80EA-EE7CC3F19861}"/>
    </a:ext>
  </a:extLst>
</a:theme>
</file>

<file path=ppt/theme/theme3.xml><?xml version="1.0" encoding="utf-8"?>
<a:theme xmlns:a="http://schemas.openxmlformats.org/drawingml/2006/main" name="MSTheme2015_4x3">
  <a:themeElements>
    <a:clrScheme name="10 September 2009 1">
      <a:dk1>
        <a:srgbClr val="6D6E70"/>
      </a:dk1>
      <a:lt1>
        <a:srgbClr val="FFFFFF"/>
      </a:lt1>
      <a:dk2>
        <a:srgbClr val="191919"/>
      </a:dk2>
      <a:lt2>
        <a:srgbClr val="B2B2B2"/>
      </a:lt2>
      <a:accent1>
        <a:srgbClr val="00B0DA"/>
      </a:accent1>
      <a:accent2>
        <a:srgbClr val="00B0DA"/>
      </a:accent2>
      <a:accent3>
        <a:srgbClr val="FFFFFF"/>
      </a:accent3>
      <a:accent4>
        <a:srgbClr val="5C5D5F"/>
      </a:accent4>
      <a:accent5>
        <a:srgbClr val="AAD4EA"/>
      </a:accent5>
      <a:accent6>
        <a:srgbClr val="009FC5"/>
      </a:accent6>
      <a:hlink>
        <a:srgbClr val="00B0DA"/>
      </a:hlink>
      <a:folHlink>
        <a:srgbClr val="AB1A86"/>
      </a:folHlink>
    </a:clrScheme>
    <a:fontScheme name="10 September 2009">
      <a:majorFont>
        <a:latin typeface="HelvNeue Light for IBM"/>
        <a:ea typeface=""/>
        <a:cs typeface=""/>
      </a:majorFont>
      <a:minorFont>
        <a:latin typeface="HelvNeue Light for IB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191919"/>
            </a:solidFill>
            <a:effectLst/>
            <a:latin typeface="HelvNeue Light for IBM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191919"/>
            </a:solidFill>
            <a:effectLst/>
            <a:latin typeface="HelvNeue Light for IBM" pitchFamily="34" charset="0"/>
          </a:defRPr>
        </a:defPPr>
      </a:lstStyle>
    </a:lnDef>
  </a:objectDefaults>
  <a:extraClrSchemeLst>
    <a:extraClrScheme>
      <a:clrScheme name="10 September 2009 1">
        <a:dk1>
          <a:srgbClr val="6D6E70"/>
        </a:dk1>
        <a:lt1>
          <a:srgbClr val="FFFFFF"/>
        </a:lt1>
        <a:dk2>
          <a:srgbClr val="191919"/>
        </a:dk2>
        <a:lt2>
          <a:srgbClr val="B2B2B2"/>
        </a:lt2>
        <a:accent1>
          <a:srgbClr val="00B0DA"/>
        </a:accent1>
        <a:accent2>
          <a:srgbClr val="00B0DA"/>
        </a:accent2>
        <a:accent3>
          <a:srgbClr val="FFFFFF"/>
        </a:accent3>
        <a:accent4>
          <a:srgbClr val="5C5D5F"/>
        </a:accent4>
        <a:accent5>
          <a:srgbClr val="AAD4EA"/>
        </a:accent5>
        <a:accent6>
          <a:srgbClr val="009FC5"/>
        </a:accent6>
        <a:hlink>
          <a:srgbClr val="00B0DA"/>
        </a:hlink>
        <a:folHlink>
          <a:srgbClr val="AB1A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STheme2015_4x3" id="{D1DD26B8-9DCC-4337-8C1E-CF957CA69CDC}" vid="{847123B4-18D0-4F97-9063-E4258305E3F2}"/>
    </a:ext>
  </a:extLst>
</a:theme>
</file>

<file path=ppt/theme/theme4.xml><?xml version="1.0" encoding="utf-8"?>
<a:theme xmlns:a="http://schemas.openxmlformats.org/drawingml/2006/main" name="1_GTO2010_Graphics_Template_03Nov09_withbox">
  <a:themeElements>
    <a:clrScheme name="1_GTO2010_Graphics_Template_03Nov09_withbox 2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4181C3"/>
      </a:accent1>
      <a:accent2>
        <a:srgbClr val="679999"/>
      </a:accent2>
      <a:accent3>
        <a:srgbClr val="FFFFFF"/>
      </a:accent3>
      <a:accent4>
        <a:srgbClr val="000000"/>
      </a:accent4>
      <a:accent5>
        <a:srgbClr val="B0C1DE"/>
      </a:accent5>
      <a:accent6>
        <a:srgbClr val="5D8A8A"/>
      </a:accent6>
      <a:hlink>
        <a:srgbClr val="0000FF"/>
      </a:hlink>
      <a:folHlink>
        <a:srgbClr val="643CA0"/>
      </a:folHlink>
    </a:clrScheme>
    <a:fontScheme name="1_GTO2010_Graphics_Template_03Nov09_withbox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bg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bg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1_GTO2010_Graphics_Template_03Nov09_withbox 1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4181C3"/>
        </a:accent1>
        <a:accent2>
          <a:srgbClr val="459999"/>
        </a:accent2>
        <a:accent3>
          <a:srgbClr val="FFFFFF"/>
        </a:accent3>
        <a:accent4>
          <a:srgbClr val="000000"/>
        </a:accent4>
        <a:accent5>
          <a:srgbClr val="B0C1DE"/>
        </a:accent5>
        <a:accent6>
          <a:srgbClr val="3E8A8A"/>
        </a:accent6>
        <a:hlink>
          <a:srgbClr val="0000FF"/>
        </a:hlink>
        <a:folHlink>
          <a:srgbClr val="643C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TO2010_Graphics_Template_03Nov09_withbox 2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4181C3"/>
        </a:accent1>
        <a:accent2>
          <a:srgbClr val="679999"/>
        </a:accent2>
        <a:accent3>
          <a:srgbClr val="FFFFFF"/>
        </a:accent3>
        <a:accent4>
          <a:srgbClr val="000000"/>
        </a:accent4>
        <a:accent5>
          <a:srgbClr val="B0C1DE"/>
        </a:accent5>
        <a:accent6>
          <a:srgbClr val="5D8A8A"/>
        </a:accent6>
        <a:hlink>
          <a:srgbClr val="0000FF"/>
        </a:hlink>
        <a:folHlink>
          <a:srgbClr val="643C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Akshay</Template>
  <TotalTime>21323</TotalTime>
  <Words>1770</Words>
  <Application>Microsoft Macintosh PowerPoint</Application>
  <PresentationFormat>On-screen Show (16:9)</PresentationFormat>
  <Paragraphs>341</Paragraphs>
  <Slides>21</Slides>
  <Notes>10</Notes>
  <HiddenSlides>0</HiddenSlides>
  <MMClips>7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.AppleSystemUIFont</vt:lpstr>
      <vt:lpstr>Arial</vt:lpstr>
      <vt:lpstr>Calibri</vt:lpstr>
      <vt:lpstr>HelvNeue Light for IBM</vt:lpstr>
      <vt:lpstr>IBM Plex Sans</vt:lpstr>
      <vt:lpstr>IBM Plex Sans Light</vt:lpstr>
      <vt:lpstr>IBM Plex Sans Regular</vt:lpstr>
      <vt:lpstr>Palatino Linotype</vt:lpstr>
      <vt:lpstr>System Font Regular</vt:lpstr>
      <vt:lpstr>Wingdings</vt:lpstr>
      <vt:lpstr>blank</vt:lpstr>
      <vt:lpstr>3_White Master </vt:lpstr>
      <vt:lpstr>MSTheme2015_4x3</vt:lpstr>
      <vt:lpstr>1_GTO2010_Graphics_Template_03Nov09_withbox</vt:lpstr>
      <vt:lpstr>PowerPoint Presentation</vt:lpstr>
      <vt:lpstr>Healthcare-specific Foundation Models</vt:lpstr>
      <vt:lpstr>User base for Healthcare FM</vt:lpstr>
      <vt:lpstr>Clinical Needs for FMs</vt:lpstr>
      <vt:lpstr>What are the clinical needs of providers?</vt:lpstr>
      <vt:lpstr>Clinical text analysis</vt:lpstr>
      <vt:lpstr>Patient summaries</vt:lpstr>
      <vt:lpstr>PowerPoint Presentation</vt:lpstr>
      <vt:lpstr>Multimodal clinical decision support – Heart Sounds</vt:lpstr>
      <vt:lpstr>Multimodal clinical decision support – EKG</vt:lpstr>
      <vt:lpstr>EKG classification using transformers</vt:lpstr>
      <vt:lpstr>Multimodal clinical decision support – Cardiac echo</vt:lpstr>
      <vt:lpstr>PowerPoint Presentation</vt:lpstr>
      <vt:lpstr>PowerPoint Presentation</vt:lpstr>
      <vt:lpstr>What are the clinical needs of payers/back office/CIO/IT?</vt:lpstr>
      <vt:lpstr>Peer Review - Aortic Stenosis study</vt:lpstr>
      <vt:lpstr>Clinical needs of FM for researchers</vt:lpstr>
      <vt:lpstr>Searching patients for clinical trials</vt:lpstr>
      <vt:lpstr>Clinical needs for patients</vt:lpstr>
      <vt:lpstr>Most relevant use case of FM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Tales of Musculoskeletal MRI: From Biomarker Discovery to Ultra-Fast Clinical Imaging</dc:title>
  <dc:creator>Akshay Sanjay Chaudhari</dc:creator>
  <cp:lastModifiedBy>Tanveer Syeda-Mahmood</cp:lastModifiedBy>
  <cp:revision>724</cp:revision>
  <cp:lastPrinted>2019-08-15T05:59:11Z</cp:lastPrinted>
  <dcterms:created xsi:type="dcterms:W3CDTF">2017-02-19T04:27:10Z</dcterms:created>
  <dcterms:modified xsi:type="dcterms:W3CDTF">2024-01-30T01:58:50Z</dcterms:modified>
</cp:coreProperties>
</file>