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.xml" ContentType="application/vnd.openxmlformats-officedocument.presentationml.tags+xml"/>
  <Override PartName="/ppt/notesSlides/notesSlide37.xml" ContentType="application/vnd.openxmlformats-officedocument.presentationml.notesSlide+xml"/>
  <Override PartName="/ppt/tags/tag2.xml" ContentType="application/vnd.openxmlformats-officedocument.presentationml.tags+xml"/>
  <Override PartName="/ppt/notesSlides/notesSlide38.xml" ContentType="application/vnd.openxmlformats-officedocument.presentationml.notesSlide+xml"/>
  <Override PartName="/ppt/tags/tag3.xml" ContentType="application/vnd.openxmlformats-officedocument.presentationml.tags+xml"/>
  <Override PartName="/ppt/notesSlides/notesSlide39.xml" ContentType="application/vnd.openxmlformats-officedocument.presentationml.notesSlide+xml"/>
  <Override PartName="/ppt/tags/tag4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5.xml" ContentType="application/vnd.openxmlformats-officedocument.presentationml.tags+xml"/>
  <Override PartName="/ppt/notesSlides/notesSlide44.xml" ContentType="application/vnd.openxmlformats-officedocument.presentationml.notesSlide+xml"/>
  <Override PartName="/ppt/tags/tag6.xml" ContentType="application/vnd.openxmlformats-officedocument.presentationml.tag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47.xml" ContentType="application/vnd.openxmlformats-officedocument.presentationml.notesSlide+xml"/>
  <Override PartName="/ppt/tags/tag7.xml" ContentType="application/vnd.openxmlformats-officedocument.presentationml.tags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tags/tag8.xml" ContentType="application/vnd.openxmlformats-officedocument.presentationml.tags+xml"/>
  <Override PartName="/ppt/embeddings/oleObject14.bin" ContentType="application/vnd.openxmlformats-officedocument.oleObject"/>
  <Override PartName="/ppt/tags/tag9.xml" ContentType="application/vnd.openxmlformats-officedocument.presentationml.tags+xml"/>
  <Override PartName="/ppt/notesSlides/notesSlide50.xml" ContentType="application/vnd.openxmlformats-officedocument.presentationml.notesSlide+xml"/>
  <Override PartName="/ppt/tags/tag10.xml" ContentType="application/vnd.openxmlformats-officedocument.presentationml.tags+xml"/>
  <Override PartName="/ppt/notesSlides/notesSlide51.xml" ContentType="application/vnd.openxmlformats-officedocument.presentationml.notesSlide+xml"/>
  <Override PartName="/ppt/tags/tag11.xml" ContentType="application/vnd.openxmlformats-officedocument.presentationml.tags+xml"/>
  <Override PartName="/ppt/notesSlides/notesSlide52.xml" ContentType="application/vnd.openxmlformats-officedocument.presentationml.notesSlide+xml"/>
  <Override PartName="/ppt/tags/tag12.xml" ContentType="application/vnd.openxmlformats-officedocument.presentationml.tags+xml"/>
  <Override PartName="/ppt/notesSlides/notesSlide53.xml" ContentType="application/vnd.openxmlformats-officedocument.presentationml.notesSlide+xml"/>
  <Override PartName="/ppt/embeddings/oleObject15.bin" ContentType="application/vnd.openxmlformats-officedocument.oleObject"/>
  <Override PartName="/ppt/tags/tag13.xml" ContentType="application/vnd.openxmlformats-officedocument.presentationml.tags+xml"/>
  <Override PartName="/ppt/notesSlides/notesSlide54.xml" ContentType="application/vnd.openxmlformats-officedocument.presentationml.notesSlide+xml"/>
  <Override PartName="/ppt/tags/tag14.xml" ContentType="application/vnd.openxmlformats-officedocument.presentationml.tags+xml"/>
  <Override PartName="/ppt/notesSlides/notesSlide55.xml" ContentType="application/vnd.openxmlformats-officedocument.presentationml.notesSlide+xml"/>
  <Override PartName="/ppt/embeddings/oleObject16.bin" ContentType="application/vnd.openxmlformats-officedocument.oleObject"/>
  <Override PartName="/ppt/tags/tag15.xml" ContentType="application/vnd.openxmlformats-officedocument.presentationml.tags+xml"/>
  <Override PartName="/ppt/notesSlides/notesSlide56.xml" ContentType="application/vnd.openxmlformats-officedocument.presentationml.notesSlide+xml"/>
  <Override PartName="/ppt/tags/tag16.xml" ContentType="application/vnd.openxmlformats-officedocument.presentationml.tags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273" r:id="rId3"/>
    <p:sldId id="353" r:id="rId4"/>
    <p:sldId id="319" r:id="rId5"/>
    <p:sldId id="320" r:id="rId6"/>
    <p:sldId id="321" r:id="rId7"/>
    <p:sldId id="322" r:id="rId8"/>
    <p:sldId id="334" r:id="rId9"/>
    <p:sldId id="323" r:id="rId10"/>
    <p:sldId id="325" r:id="rId11"/>
    <p:sldId id="336" r:id="rId12"/>
    <p:sldId id="337" r:id="rId13"/>
    <p:sldId id="338" r:id="rId14"/>
    <p:sldId id="335" r:id="rId15"/>
    <p:sldId id="324" r:id="rId16"/>
    <p:sldId id="339" r:id="rId17"/>
    <p:sldId id="329" r:id="rId18"/>
    <p:sldId id="378" r:id="rId19"/>
    <p:sldId id="328" r:id="rId20"/>
    <p:sldId id="340" r:id="rId21"/>
    <p:sldId id="341" r:id="rId22"/>
    <p:sldId id="327" r:id="rId23"/>
    <p:sldId id="330" r:id="rId24"/>
    <p:sldId id="342" r:id="rId25"/>
    <p:sldId id="343" r:id="rId26"/>
    <p:sldId id="345" r:id="rId27"/>
    <p:sldId id="344" r:id="rId28"/>
    <p:sldId id="347" r:id="rId29"/>
    <p:sldId id="346" r:id="rId30"/>
    <p:sldId id="332" r:id="rId31"/>
    <p:sldId id="333" r:id="rId32"/>
    <p:sldId id="349" r:id="rId33"/>
    <p:sldId id="348" r:id="rId34"/>
    <p:sldId id="351" r:id="rId35"/>
    <p:sldId id="350" r:id="rId36"/>
    <p:sldId id="352" r:id="rId37"/>
    <p:sldId id="354" r:id="rId38"/>
    <p:sldId id="355" r:id="rId39"/>
    <p:sldId id="356" r:id="rId40"/>
    <p:sldId id="357" r:id="rId41"/>
    <p:sldId id="358" r:id="rId42"/>
    <p:sldId id="359" r:id="rId43"/>
    <p:sldId id="360" r:id="rId44"/>
    <p:sldId id="361" r:id="rId45"/>
    <p:sldId id="379" r:id="rId46"/>
    <p:sldId id="362" r:id="rId47"/>
    <p:sldId id="363" r:id="rId48"/>
    <p:sldId id="364" r:id="rId49"/>
    <p:sldId id="366" r:id="rId50"/>
    <p:sldId id="367" r:id="rId51"/>
    <p:sldId id="368" r:id="rId52"/>
    <p:sldId id="370" r:id="rId53"/>
    <p:sldId id="371" r:id="rId54"/>
    <p:sldId id="372" r:id="rId55"/>
    <p:sldId id="380" r:id="rId56"/>
    <p:sldId id="373" r:id="rId57"/>
    <p:sldId id="374" r:id="rId58"/>
    <p:sldId id="376" r:id="rId59"/>
    <p:sldId id="375" r:id="rId60"/>
    <p:sldId id="377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bw" scaleToFitPaper="1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660000"/>
    <a:srgbClr val="FF3300"/>
    <a:srgbClr val="B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74922" autoAdjust="0"/>
  </p:normalViewPr>
  <p:slideViewPr>
    <p:cSldViewPr snapToGrid="0" snapToObjects="1">
      <p:cViewPr>
        <p:scale>
          <a:sx n="100" d="100"/>
          <a:sy n="100" d="100"/>
        </p:scale>
        <p:origin x="-776" y="-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handoutMaster" Target="handoutMasters/handout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7" Type="http://schemas.openxmlformats.org/officeDocument/2006/relationships/image" Target="../media/image21.emf"/><Relationship Id="rId8" Type="http://schemas.openxmlformats.org/officeDocument/2006/relationships/image" Target="../media/image22.emf"/><Relationship Id="rId9" Type="http://schemas.openxmlformats.org/officeDocument/2006/relationships/image" Target="../media/image23.emf"/><Relationship Id="rId10" Type="http://schemas.openxmlformats.org/officeDocument/2006/relationships/image" Target="../media/image24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0FE0D-2BC2-CF4E-BFD4-B8F5F704FDB5}" type="datetimeFigureOut">
              <a:rPr lang="en-US" smtClean="0"/>
              <a:t>2/12/14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0895D-1DB2-C545-B53C-9B7B7817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03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EBFB9-63F7-6E4D-94AC-23DC97C60B8F}" type="datetimeFigureOut">
              <a:rPr lang="en-US" smtClean="0"/>
              <a:t>2/12/14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773DA-F41F-114C-879F-4E816B292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966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72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875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875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385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906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844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590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844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470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281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281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604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773DA-F41F-114C-879F-4E816B292F7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7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C380-E462-9A40-85DE-2D718D1F9F8B}" type="datetime1">
              <a:rPr lang="en-US" smtClean="0"/>
              <a:t>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4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3ECD-7CD2-794A-88D2-33D30D49B090}" type="datetime1">
              <a:rPr lang="en-US" smtClean="0"/>
              <a:t>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3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B35C-248B-2D49-A3E9-41DC47C24977}" type="datetime1">
              <a:rPr lang="en-US" smtClean="0"/>
              <a:t>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57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06CE-CEF9-DB4F-9485-1CD80F45D795}" type="datetime1">
              <a:rPr lang="en-US" smtClean="0"/>
              <a:t>2/12/14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7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420B-A12D-8E49-843A-84AAD3565706}" type="datetime1">
              <a:rPr lang="en-US" smtClean="0"/>
              <a:t>2/12/14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9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05B2-9AA7-6D47-8135-5CAD15287DEA}" type="datetime1">
              <a:rPr lang="en-US" smtClean="0"/>
              <a:t>2/12/14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6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49C4-A29A-E149-86D6-46B8AEADBECB}" type="datetime1">
              <a:rPr lang="en-US" smtClean="0"/>
              <a:t>2/12/14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80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E09CF-35D3-AE42-90AB-219724E9DE33}" type="datetime1">
              <a:rPr lang="en-US" smtClean="0"/>
              <a:t>2/12/14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9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A3E0-3761-4F4A-8B9D-B75BB2AF6511}" type="datetime1">
              <a:rPr lang="en-US" smtClean="0"/>
              <a:t>2/12/14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4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23E63-6A1F-4E46-9D14-F59C45890FDB}" type="datetime1">
              <a:rPr lang="en-US" smtClean="0"/>
              <a:t>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3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9700-2036-1645-95A9-77CBAE4C171D}" type="datetime1">
              <a:rPr lang="en-US" smtClean="0"/>
              <a:t>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4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3C021-600F-AB47-A5E0-DE0B3026969A}" type="datetime1">
              <a:rPr lang="en-US" smtClean="0"/>
              <a:t>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5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8" Type="http://schemas.openxmlformats.org/officeDocument/2006/relationships/image" Target="../media/image6.jpeg"/><Relationship Id="rId9" Type="http://schemas.openxmlformats.org/officeDocument/2006/relationships/image" Target="../media/image7.jpeg"/><Relationship Id="rId10" Type="http://schemas.openxmlformats.org/officeDocument/2006/relationships/image" Target="../media/image8.jpeg"/><Relationship Id="rId11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1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emf"/><Relationship Id="rId20" Type="http://schemas.openxmlformats.org/officeDocument/2006/relationships/image" Target="../media/image22.emf"/><Relationship Id="rId21" Type="http://schemas.openxmlformats.org/officeDocument/2006/relationships/oleObject" Target="../embeddings/oleObject12.bin"/><Relationship Id="rId22" Type="http://schemas.openxmlformats.org/officeDocument/2006/relationships/image" Target="../media/image23.emf"/><Relationship Id="rId23" Type="http://schemas.openxmlformats.org/officeDocument/2006/relationships/oleObject" Target="../embeddings/oleObject13.bin"/><Relationship Id="rId24" Type="http://schemas.openxmlformats.org/officeDocument/2006/relationships/image" Target="../media/image24.emf"/><Relationship Id="rId10" Type="http://schemas.openxmlformats.org/officeDocument/2006/relationships/oleObject" Target="../embeddings/oleObject6.bin"/><Relationship Id="rId11" Type="http://schemas.openxmlformats.org/officeDocument/2006/relationships/image" Target="../media/image18.emf"/><Relationship Id="rId12" Type="http://schemas.openxmlformats.org/officeDocument/2006/relationships/oleObject" Target="../embeddings/oleObject7.bin"/><Relationship Id="rId13" Type="http://schemas.openxmlformats.org/officeDocument/2006/relationships/image" Target="../media/image19.emf"/><Relationship Id="rId14" Type="http://schemas.openxmlformats.org/officeDocument/2006/relationships/oleObject" Target="../embeddings/oleObject8.bin"/><Relationship Id="rId15" Type="http://schemas.openxmlformats.org/officeDocument/2006/relationships/image" Target="../media/image20.emf"/><Relationship Id="rId16" Type="http://schemas.openxmlformats.org/officeDocument/2006/relationships/oleObject" Target="../embeddings/oleObject9.bin"/><Relationship Id="rId17" Type="http://schemas.openxmlformats.org/officeDocument/2006/relationships/image" Target="../media/image21.emf"/><Relationship Id="rId18" Type="http://schemas.openxmlformats.org/officeDocument/2006/relationships/oleObject" Target="../embeddings/oleObject10.bin"/><Relationship Id="rId19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5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16.emf"/><Relationship Id="rId8" Type="http://schemas.openxmlformats.org/officeDocument/2006/relationships/oleObject" Target="../embeddings/oleObject5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4.emf"/><Relationship Id="rId1" Type="http://schemas.openxmlformats.org/officeDocument/2006/relationships/vmlDrawing" Target="../drawings/vmlDrawing3.vml"/><Relationship Id="rId2" Type="http://schemas.openxmlformats.org/officeDocument/2006/relationships/tags" Target="../tags/tag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3.xml"/><Relationship Id="rId5" Type="http://schemas.openxmlformats.org/officeDocument/2006/relationships/oleObject" Target="../embeddings/oleObject15.bin"/><Relationship Id="rId6" Type="http://schemas.openxmlformats.org/officeDocument/2006/relationships/image" Target="../media/image25.emf"/><Relationship Id="rId1" Type="http://schemas.openxmlformats.org/officeDocument/2006/relationships/vmlDrawing" Target="../drawings/vmlDrawing4.vml"/><Relationship Id="rId2" Type="http://schemas.openxmlformats.org/officeDocument/2006/relationships/tags" Target="../tags/tag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5.xml"/><Relationship Id="rId5" Type="http://schemas.openxmlformats.org/officeDocument/2006/relationships/oleObject" Target="../embeddings/oleObject16.bin"/><Relationship Id="rId6" Type="http://schemas.openxmlformats.org/officeDocument/2006/relationships/image" Target="../media/image25.emf"/><Relationship Id="rId1" Type="http://schemas.openxmlformats.org/officeDocument/2006/relationships/vmlDrawing" Target="../drawings/vmlDrawing5.vml"/><Relationship Id="rId2" Type="http://schemas.openxmlformats.org/officeDocument/2006/relationships/tags" Target="../tags/tag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647" y="3764418"/>
            <a:ext cx="8246455" cy="1398288"/>
          </a:xfrm>
        </p:spPr>
        <p:txBody>
          <a:bodyPr>
            <a:noAutofit/>
          </a:bodyPr>
          <a:lstStyle/>
          <a:p>
            <a:pPr lvl="1" defTabSz="914400">
              <a:spcAft>
                <a:spcPts val="300"/>
              </a:spcAft>
            </a:pPr>
            <a:r>
              <a:rPr lang="en-US" sz="3300" kern="0" dirty="0" smtClean="0">
                <a:solidFill>
                  <a:srgbClr val="990000"/>
                </a:solidFill>
                <a:latin typeface="Trebuchet MS"/>
              </a:rPr>
              <a:t>CS 345D</a:t>
            </a:r>
          </a:p>
          <a:p>
            <a:pPr lvl="1" defTabSz="914400">
              <a:spcAft>
                <a:spcPts val="300"/>
              </a:spcAft>
            </a:pPr>
            <a:r>
              <a:rPr lang="en-US" sz="3300" kern="0" dirty="0" smtClean="0">
                <a:solidFill>
                  <a:srgbClr val="990000"/>
                </a:solidFill>
                <a:latin typeface="Trebuchet MS"/>
              </a:rPr>
              <a:t>Semih Salihoglu</a:t>
            </a:r>
          </a:p>
          <a:p>
            <a:pPr lvl="1" defTabSz="914400">
              <a:spcAft>
                <a:spcPts val="300"/>
              </a:spcAft>
            </a:pPr>
            <a:r>
              <a:rPr lang="en-US" sz="3300" kern="0" dirty="0" smtClean="0">
                <a:solidFill>
                  <a:srgbClr val="990000"/>
                </a:solidFill>
                <a:latin typeface="Trebuchet MS"/>
              </a:rPr>
              <a:t>(some slides are copied from </a:t>
            </a:r>
            <a:r>
              <a:rPr lang="en-US" sz="3300" kern="0" dirty="0" err="1" smtClean="0">
                <a:solidFill>
                  <a:srgbClr val="990000"/>
                </a:solidFill>
                <a:latin typeface="Trebuchet MS"/>
              </a:rPr>
              <a:t>Ilan</a:t>
            </a:r>
            <a:r>
              <a:rPr lang="en-US" sz="3300" kern="0" dirty="0" smtClean="0">
                <a:solidFill>
                  <a:srgbClr val="990000"/>
                </a:solidFill>
                <a:latin typeface="Trebuchet MS"/>
              </a:rPr>
              <a:t> Horn, Jeff Dean, and </a:t>
            </a:r>
            <a:r>
              <a:rPr lang="en-US" sz="3600" dirty="0" err="1">
                <a:solidFill>
                  <a:srgbClr val="990000"/>
                </a:solidFill>
                <a:latin typeface="Calibri" charset="0"/>
              </a:rPr>
              <a:t>Utkarsh</a:t>
            </a:r>
            <a:r>
              <a:rPr lang="en-US" sz="3600" dirty="0">
                <a:solidFill>
                  <a:srgbClr val="990000"/>
                </a:solidFill>
                <a:latin typeface="Calibri" charset="0"/>
              </a:rPr>
              <a:t> </a:t>
            </a:r>
            <a:r>
              <a:rPr lang="en-US" sz="3600" dirty="0" err="1" smtClean="0">
                <a:solidFill>
                  <a:srgbClr val="990000"/>
                </a:solidFill>
                <a:latin typeface="Calibri" charset="0"/>
              </a:rPr>
              <a:t>Srivastava’s</a:t>
            </a:r>
            <a:endParaRPr lang="en-US" sz="3600" dirty="0">
              <a:solidFill>
                <a:srgbClr val="990000"/>
              </a:solidFill>
              <a:latin typeface="Calibri" charset="0"/>
            </a:endParaRPr>
          </a:p>
          <a:p>
            <a:pPr lvl="1" defTabSz="914400">
              <a:spcAft>
                <a:spcPts val="300"/>
              </a:spcAft>
            </a:pPr>
            <a:r>
              <a:rPr lang="en-US" sz="3300" kern="0" dirty="0" smtClean="0">
                <a:solidFill>
                  <a:srgbClr val="990000"/>
                </a:solidFill>
                <a:latin typeface="Trebuchet MS"/>
              </a:rPr>
              <a:t>presentations online)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-1" y="3631784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-1" y="2433878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kern="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 (Headings)"/>
                <a:cs typeface="Trebuchet MS (Headings)"/>
              </a:rPr>
              <a:t>MapReduce</a:t>
            </a:r>
            <a:r>
              <a:rPr lang="en-US" sz="4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 (Headings)"/>
                <a:cs typeface="Trebuchet MS (Headings)"/>
              </a:rPr>
              <a:t> </a:t>
            </a:r>
            <a:r>
              <a:rPr lang="en-US" sz="40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 (Headings)"/>
                <a:cs typeface="Trebuchet MS (Headings)"/>
              </a:rPr>
              <a:t>System and Theory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6068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77676"/>
            <a:ext cx="7815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 (Headings)"/>
                <a:cs typeface="Trebuchet MS (Headings)"/>
              </a:rPr>
              <a:t>Outline</a:t>
            </a:r>
            <a:endParaRPr lang="en-US" sz="4000" b="1" dirty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125350" y="826783"/>
            <a:ext cx="8866250" cy="492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600" kern="0" dirty="0" smtClean="0">
                <a:latin typeface="Trebuchet MS"/>
              </a:rPr>
              <a:t>System</a:t>
            </a: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err="1" smtClean="0">
                <a:solidFill>
                  <a:srgbClr val="0000FF"/>
                </a:solidFill>
                <a:latin typeface="Trebuchet MS"/>
              </a:rPr>
              <a:t>MapReduce</a:t>
            </a:r>
            <a:r>
              <a:rPr lang="en-US" sz="2200" kern="0" dirty="0" smtClean="0">
                <a:solidFill>
                  <a:srgbClr val="0000FF"/>
                </a:solidFill>
                <a:latin typeface="Trebuchet MS"/>
              </a:rPr>
              <a:t>/</a:t>
            </a:r>
            <a:r>
              <a:rPr lang="en-US" sz="2200" kern="0" dirty="0" err="1" smtClean="0">
                <a:solidFill>
                  <a:srgbClr val="0000FF"/>
                </a:solidFill>
                <a:latin typeface="Trebuchet MS"/>
              </a:rPr>
              <a:t>Hadoop</a:t>
            </a:r>
            <a:endParaRPr lang="en-US" sz="2200" kern="0" dirty="0" smtClean="0">
              <a:solidFill>
                <a:srgbClr val="0000FF"/>
              </a:solidFill>
              <a:latin typeface="Trebuchet MS"/>
            </a:endParaRP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smtClean="0">
                <a:solidFill>
                  <a:srgbClr val="0000FF"/>
                </a:solidFill>
                <a:latin typeface="Trebuchet MS"/>
              </a:rPr>
              <a:t>Pig &amp; Hive</a:t>
            </a:r>
          </a:p>
          <a:p>
            <a:pPr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600" kern="0" dirty="0" smtClean="0">
                <a:latin typeface="Trebuchet MS"/>
              </a:rPr>
              <a:t>Theory:</a:t>
            </a:r>
          </a:p>
          <a:p>
            <a:pPr marL="742950" lvl="2" indent="-342900" defTabSz="653064">
              <a:lnSpc>
                <a:spcPct val="150000"/>
              </a:lnSpc>
              <a:spcBef>
                <a:spcPct val="50000"/>
              </a:spcBef>
              <a:spcAft>
                <a:spcPts val="214"/>
              </a:spcAft>
              <a:buFont typeface="Wingdings" charset="2"/>
              <a:buChar char="§"/>
            </a:pPr>
            <a:r>
              <a:rPr lang="en-US" sz="2000" dirty="0">
                <a:solidFill>
                  <a:srgbClr val="0000FF"/>
                </a:solidFill>
                <a:latin typeface="Trebuchet MS"/>
                <a:ea typeface="Lucida Grande"/>
                <a:cs typeface="Trebuchet MS"/>
              </a:rPr>
              <a:t>Model For Lower Bounding Communication 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ea typeface="Lucida Grande"/>
                <a:cs typeface="Trebuchet MS"/>
              </a:rPr>
              <a:t>Cost</a:t>
            </a:r>
          </a:p>
          <a:p>
            <a:pPr marL="742950" lvl="2" indent="-342900" defTabSz="653064">
              <a:lnSpc>
                <a:spcPct val="150000"/>
              </a:lnSpc>
              <a:spcBef>
                <a:spcPct val="50000"/>
              </a:spcBef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smtClean="0">
                <a:solidFill>
                  <a:srgbClr val="0000FF"/>
                </a:solidFill>
                <a:latin typeface="Trebuchet MS"/>
              </a:rPr>
              <a:t>Shares Algorithm for Joins on MR &amp; Its Optimality</a:t>
            </a:r>
            <a:endParaRPr lang="en-US" sz="2200" kern="0" dirty="0">
              <a:solidFill>
                <a:srgbClr val="0000FF"/>
              </a:solidFill>
              <a:latin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8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6068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77676"/>
            <a:ext cx="7815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 (Headings)"/>
                <a:cs typeface="Trebuchet MS (Headings)"/>
              </a:rPr>
              <a:t>Outline</a:t>
            </a:r>
            <a:endParaRPr lang="en-US" sz="4000" b="1" dirty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125350" y="826783"/>
            <a:ext cx="8866250" cy="492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600" kern="0" dirty="0" smtClean="0">
                <a:latin typeface="Trebuchet MS"/>
              </a:rPr>
              <a:t>System</a:t>
            </a: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err="1" smtClean="0">
                <a:solidFill>
                  <a:srgbClr val="0000FF"/>
                </a:solidFill>
                <a:latin typeface="Trebuchet MS"/>
              </a:rPr>
              <a:t>MapReduce</a:t>
            </a:r>
            <a:r>
              <a:rPr lang="en-US" sz="2200" kern="0" dirty="0" smtClean="0">
                <a:solidFill>
                  <a:srgbClr val="0000FF"/>
                </a:solidFill>
                <a:latin typeface="Trebuchet MS"/>
              </a:rPr>
              <a:t>/</a:t>
            </a:r>
            <a:r>
              <a:rPr lang="en-US" sz="2200" kern="0" dirty="0" err="1" smtClean="0">
                <a:solidFill>
                  <a:srgbClr val="0000FF"/>
                </a:solidFill>
                <a:latin typeface="Trebuchet MS"/>
              </a:rPr>
              <a:t>Hadoop</a:t>
            </a:r>
            <a:endParaRPr lang="en-US" sz="2200" kern="0" dirty="0" smtClean="0">
              <a:solidFill>
                <a:srgbClr val="0000FF"/>
              </a:solidFill>
              <a:latin typeface="Trebuchet MS"/>
            </a:endParaRP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Pig &amp; Hive</a:t>
            </a:r>
          </a:p>
          <a:p>
            <a:pPr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6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Theory:</a:t>
            </a:r>
          </a:p>
          <a:p>
            <a:pPr marL="742950" lvl="2" indent="-342900" defTabSz="653064">
              <a:lnSpc>
                <a:spcPct val="150000"/>
              </a:lnSpc>
              <a:spcBef>
                <a:spcPct val="50000"/>
              </a:spcBef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Model For Lower Bounding Communication Cost</a:t>
            </a:r>
            <a:endParaRPr lang="en-US" sz="2600" kern="0" dirty="0">
              <a:solidFill>
                <a:schemeClr val="bg1">
                  <a:lumMod val="65000"/>
                </a:schemeClr>
              </a:solidFill>
              <a:latin typeface="Trebuchet MS"/>
            </a:endParaRP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>
                <a:solidFill>
                  <a:schemeClr val="bg1">
                    <a:lumMod val="65000"/>
                  </a:schemeClr>
                </a:solidFill>
                <a:latin typeface="Trebuchet MS"/>
              </a:rPr>
              <a:t>Shares Algorithm for Joins on MR </a:t>
            </a: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&amp; Its </a:t>
            </a:r>
            <a:r>
              <a:rPr lang="en-US" sz="2200" kern="0" dirty="0">
                <a:solidFill>
                  <a:schemeClr val="bg1">
                    <a:lumMod val="65000"/>
                  </a:schemeClr>
                </a:solidFill>
                <a:latin typeface="Trebuchet MS"/>
              </a:rPr>
              <a:t>O</a:t>
            </a: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ptimality</a:t>
            </a:r>
            <a:endParaRPr lang="en-US" sz="2200" kern="0" dirty="0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2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27530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94388"/>
            <a:ext cx="7815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Trebuchet MS (Headings)"/>
                <a:cs typeface="Trebuchet MS (Headings)"/>
              </a:rPr>
              <a:t>MapReduce</a:t>
            </a:r>
            <a:r>
              <a:rPr lang="en-US" sz="4000" b="1" dirty="0" smtClean="0">
                <a:latin typeface="Trebuchet MS (Headings)"/>
                <a:cs typeface="Trebuchet MS (Headings)"/>
              </a:rPr>
              <a:t> History</a:t>
            </a:r>
            <a:endParaRPr lang="en-US" sz="4000" b="1" dirty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964474"/>
            <a:ext cx="9144000" cy="54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2003: built at Google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2004: published in OSDI (</a:t>
            </a:r>
            <a:r>
              <a:rPr lang="en-US" sz="2600" kern="0" dirty="0" err="1" smtClean="0">
                <a:latin typeface="Trebuchet MS"/>
              </a:rPr>
              <a:t>Dean&amp;Ghemawat</a:t>
            </a:r>
            <a:r>
              <a:rPr lang="en-US" sz="2600" kern="0" dirty="0" smtClean="0">
                <a:latin typeface="Trebuchet MS"/>
              </a:rPr>
              <a:t>)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2005: open-source version </a:t>
            </a:r>
            <a:r>
              <a:rPr lang="en-US" sz="2600" kern="0" dirty="0" err="1" smtClean="0">
                <a:latin typeface="Trebuchet MS"/>
              </a:rPr>
              <a:t>Hadoop</a:t>
            </a:r>
            <a:endParaRPr lang="en-US" sz="2600" kern="0" dirty="0" smtClean="0">
              <a:latin typeface="Trebuchet MS"/>
            </a:endParaRP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2005-2014: very influential in DB community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 descr="hadoop_icon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417" y="4250533"/>
            <a:ext cx="2670583" cy="2451100"/>
          </a:xfrm>
          <a:prstGeom prst="rect">
            <a:avLst/>
          </a:prstGeom>
        </p:spPr>
      </p:pic>
      <p:pic>
        <p:nvPicPr>
          <p:cNvPr id="6" name="Picture 5" descr="cloudera_icon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400" y="5587208"/>
            <a:ext cx="1320800" cy="850900"/>
          </a:xfrm>
          <a:prstGeom prst="rect">
            <a:avLst/>
          </a:prstGeom>
        </p:spPr>
      </p:pic>
      <p:pic>
        <p:nvPicPr>
          <p:cNvPr id="7" name="Picture 6" descr="giraph_icon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129482"/>
            <a:ext cx="1943100" cy="1166418"/>
          </a:xfrm>
          <a:prstGeom prst="rect">
            <a:avLst/>
          </a:prstGeom>
        </p:spPr>
      </p:pic>
      <p:pic>
        <p:nvPicPr>
          <p:cNvPr id="9" name="Picture 8" descr="hive_icon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650" y="4864100"/>
            <a:ext cx="1828800" cy="1993900"/>
          </a:xfrm>
          <a:prstGeom prst="rect">
            <a:avLst/>
          </a:prstGeom>
        </p:spPr>
      </p:pic>
      <p:pic>
        <p:nvPicPr>
          <p:cNvPr id="10" name="Picture 9" descr="hortonworks_icon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0" y="4064000"/>
            <a:ext cx="1892300" cy="986633"/>
          </a:xfrm>
          <a:prstGeom prst="rect">
            <a:avLst/>
          </a:prstGeom>
        </p:spPr>
      </p:pic>
      <p:pic>
        <p:nvPicPr>
          <p:cNvPr id="11" name="Picture 10" descr="mahout_icon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" y="5495133"/>
            <a:ext cx="1587500" cy="1206500"/>
          </a:xfrm>
          <a:prstGeom prst="rect">
            <a:avLst/>
          </a:prstGeom>
        </p:spPr>
      </p:pic>
      <p:pic>
        <p:nvPicPr>
          <p:cNvPr id="12" name="Picture 11" descr="spark_icon.jpe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741" y="4009233"/>
            <a:ext cx="1117600" cy="1041400"/>
          </a:xfrm>
          <a:prstGeom prst="rect">
            <a:avLst/>
          </a:prstGeom>
        </p:spPr>
      </p:pic>
      <p:pic>
        <p:nvPicPr>
          <p:cNvPr id="13" name="Picture 12" descr="pig_icon.jpe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553075"/>
            <a:ext cx="1752600" cy="1168400"/>
          </a:xfrm>
          <a:prstGeom prst="rect">
            <a:avLst/>
          </a:prstGeom>
        </p:spPr>
      </p:pic>
      <p:pic>
        <p:nvPicPr>
          <p:cNvPr id="14" name="Picture 13" descr="haloop_icon.jpe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192982"/>
            <a:ext cx="13716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4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27530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94388"/>
            <a:ext cx="896785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00" b="1" dirty="0" smtClean="0">
                <a:latin typeface="Trebuchet MS (Headings)"/>
                <a:cs typeface="Trebuchet MS (Headings)"/>
              </a:rPr>
              <a:t>Google’s Problem in 2003: </a:t>
            </a:r>
            <a:r>
              <a:rPr lang="en-US" sz="3700" b="1" dirty="0" smtClean="0">
                <a:solidFill>
                  <a:srgbClr val="990000"/>
                </a:solidFill>
                <a:latin typeface="Trebuchet MS (Headings)"/>
                <a:cs typeface="Trebuchet MS (Headings)"/>
              </a:rPr>
              <a:t>lots of data</a:t>
            </a:r>
            <a:endParaRPr lang="en-US" sz="3700" b="1" dirty="0">
              <a:solidFill>
                <a:srgbClr val="990000"/>
              </a:solidFill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964474"/>
            <a:ext cx="9144000" cy="54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>
                <a:latin typeface="Trebuchet MS"/>
              </a:rPr>
              <a:t>Example: 20+ billion web pages x 20KB = 400+ terabytes </a:t>
            </a:r>
            <a:endParaRPr lang="en-US" sz="2600" kern="0" dirty="0" smtClean="0">
              <a:latin typeface="Trebuchet MS"/>
            </a:endParaRP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One </a:t>
            </a:r>
            <a:r>
              <a:rPr lang="en-US" sz="2600" kern="0" dirty="0">
                <a:latin typeface="Trebuchet MS"/>
              </a:rPr>
              <a:t>computer can read 30-35 MB/sec from disk </a:t>
            </a:r>
            <a:endParaRPr lang="en-US" sz="2600" kern="0" dirty="0" smtClean="0">
              <a:latin typeface="Trebuchet MS"/>
            </a:endParaRP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~</a:t>
            </a:r>
            <a:r>
              <a:rPr lang="en-US" sz="2600" kern="0" dirty="0">
                <a:latin typeface="Trebuchet MS"/>
              </a:rPr>
              <a:t>four months to read the web </a:t>
            </a:r>
            <a:endParaRPr lang="en-US" sz="2600" kern="0" dirty="0" smtClean="0">
              <a:latin typeface="Trebuchet MS"/>
            </a:endParaRP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~</a:t>
            </a:r>
            <a:r>
              <a:rPr lang="en-US" sz="2600" kern="0" dirty="0">
                <a:latin typeface="Trebuchet MS"/>
              </a:rPr>
              <a:t>1,000 hard drives just to store the web </a:t>
            </a:r>
            <a:endParaRPr lang="en-US" sz="2600" kern="0" dirty="0" smtClean="0">
              <a:latin typeface="Trebuchet MS"/>
            </a:endParaRP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Even </a:t>
            </a:r>
            <a:r>
              <a:rPr lang="en-US" sz="2600" kern="0" dirty="0">
                <a:latin typeface="Trebuchet MS"/>
              </a:rPr>
              <a:t>more to </a:t>
            </a:r>
            <a:r>
              <a:rPr lang="en-US" sz="2600" i="1" kern="0" dirty="0">
                <a:latin typeface="Trebuchet MS"/>
              </a:rPr>
              <a:t>do</a:t>
            </a:r>
            <a:r>
              <a:rPr lang="en-US" sz="2600" kern="0" dirty="0">
                <a:latin typeface="Trebuchet MS"/>
              </a:rPr>
              <a:t> something with the </a:t>
            </a:r>
            <a:r>
              <a:rPr lang="en-US" sz="2600" kern="0" dirty="0" smtClean="0">
                <a:latin typeface="Trebuchet MS"/>
              </a:rPr>
              <a:t>data: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process crawled documents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process web request logs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build inverted indices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construct graph representations of web documents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5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27530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9438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Special-Purpose Solutions Before 2003</a:t>
            </a:r>
            <a:endParaRPr lang="en-US" sz="3600" b="1" dirty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964474"/>
            <a:ext cx="9144000" cy="54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dirty="0" smtClean="0">
                <a:latin typeface="Trebuchet MS (Headings)"/>
                <a:cs typeface="Trebuchet MS (Headings)"/>
              </a:rPr>
              <a:t>Spread </a:t>
            </a:r>
            <a:r>
              <a:rPr lang="en-US" sz="2600" dirty="0">
                <a:latin typeface="Trebuchet MS (Headings)"/>
                <a:cs typeface="Trebuchet MS (Headings)"/>
              </a:rPr>
              <a:t>work over many </a:t>
            </a:r>
            <a:r>
              <a:rPr lang="en-US" sz="2600" dirty="0" smtClean="0">
                <a:latin typeface="Trebuchet MS (Headings)"/>
                <a:cs typeface="Trebuchet MS (Headings)"/>
              </a:rPr>
              <a:t>machines</a:t>
            </a:r>
          </a:p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endParaRPr lang="en-US" sz="2600" kern="0" dirty="0" smtClean="0">
              <a:latin typeface="Trebuchet MS"/>
            </a:endParaRPr>
          </a:p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endParaRPr lang="en-US" sz="2600" kern="0" dirty="0">
              <a:latin typeface="Trebuchet MS"/>
            </a:endParaRPr>
          </a:p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endParaRPr lang="en-US" sz="2600" kern="0" dirty="0" smtClean="0">
              <a:latin typeface="Trebuchet MS"/>
            </a:endParaRPr>
          </a:p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endParaRPr lang="en-US" sz="2600" kern="0" dirty="0">
              <a:latin typeface="Trebuchet MS"/>
            </a:endParaRPr>
          </a:p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endParaRPr lang="en-US" sz="2600" kern="0" dirty="0" smtClean="0">
              <a:latin typeface="Trebuchet MS"/>
            </a:endParaRP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Good </a:t>
            </a:r>
            <a:r>
              <a:rPr lang="en-US" sz="2600" kern="0" dirty="0">
                <a:latin typeface="Trebuchet MS"/>
              </a:rPr>
              <a:t>news: same problem with 1000 </a:t>
            </a:r>
            <a:r>
              <a:rPr lang="en-US" sz="2600" kern="0" dirty="0" smtClean="0">
                <a:latin typeface="Trebuchet MS"/>
              </a:rPr>
              <a:t>machines </a:t>
            </a:r>
            <a:r>
              <a:rPr lang="en-US" sz="2600" kern="0" dirty="0">
                <a:latin typeface="Trebuchet MS"/>
              </a:rPr>
              <a:t>&lt; 3 </a:t>
            </a:r>
            <a:r>
              <a:rPr lang="en-US" sz="2600" kern="0" dirty="0" smtClean="0">
                <a:latin typeface="Trebuchet MS"/>
              </a:rPr>
              <a:t>hours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 descr="clus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01" y="1416865"/>
            <a:ext cx="628419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4976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171394"/>
            <a:ext cx="90694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latin typeface="Trebuchet MS (Headings)"/>
                <a:cs typeface="Trebuchet MS (Headings)"/>
              </a:rPr>
              <a:t>Problems with Special-Purpose Solutions</a:t>
            </a:r>
            <a:endParaRPr lang="en-US" sz="3400" b="1" dirty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1227928"/>
            <a:ext cx="9144000" cy="54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Bad news 1: lots of programming work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kern="0" dirty="0" smtClean="0">
                <a:latin typeface="Trebuchet MS"/>
              </a:rPr>
              <a:t>communication and coordination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kern="0" dirty="0" smtClean="0">
                <a:latin typeface="Trebuchet MS"/>
              </a:rPr>
              <a:t>work partitioning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kern="0" dirty="0" smtClean="0">
                <a:latin typeface="Trebuchet MS"/>
              </a:rPr>
              <a:t>status reporting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kern="0" dirty="0" smtClean="0">
                <a:latin typeface="Trebuchet MS"/>
              </a:rPr>
              <a:t>optimization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kern="0" dirty="0" smtClean="0">
                <a:latin typeface="Trebuchet MS"/>
              </a:rPr>
              <a:t>locality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Bad news II: repeat for every problem you want to solve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Bad news III: stuff breaks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dirty="0">
                <a:latin typeface="Trebuchet MS"/>
                <a:cs typeface="Trebuchet MS"/>
              </a:rPr>
              <a:t>O</a:t>
            </a:r>
            <a:r>
              <a:rPr lang="en-US" dirty="0" smtClean="0">
                <a:latin typeface="Trebuchet MS"/>
                <a:cs typeface="Trebuchet MS"/>
              </a:rPr>
              <a:t>ne server</a:t>
            </a:r>
            <a:r>
              <a:rPr lang="en-US" dirty="0">
                <a:latin typeface="Trebuchet MS"/>
                <a:cs typeface="Trebuchet MS"/>
              </a:rPr>
              <a:t> </a:t>
            </a:r>
            <a:r>
              <a:rPr lang="en-US" dirty="0" smtClean="0">
                <a:latin typeface="Trebuchet MS"/>
                <a:cs typeface="Trebuchet MS"/>
              </a:rPr>
              <a:t>may </a:t>
            </a:r>
            <a:r>
              <a:rPr lang="en-US" dirty="0">
                <a:latin typeface="Trebuchet MS"/>
                <a:cs typeface="Trebuchet MS"/>
              </a:rPr>
              <a:t>stay up three years (1,000 days) </a:t>
            </a:r>
            <a:endParaRPr lang="en-US" dirty="0" smtClean="0">
              <a:latin typeface="Trebuchet MS"/>
              <a:cs typeface="Trebuchet MS"/>
            </a:endParaRP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dirty="0" smtClean="0">
                <a:latin typeface="Trebuchet MS"/>
                <a:cs typeface="Trebuchet MS"/>
              </a:rPr>
              <a:t>If </a:t>
            </a:r>
            <a:r>
              <a:rPr lang="en-US" dirty="0">
                <a:latin typeface="Trebuchet MS"/>
                <a:cs typeface="Trebuchet MS"/>
              </a:rPr>
              <a:t>you have 10,000 servers, expect to lose </a:t>
            </a:r>
            <a:r>
              <a:rPr lang="en-US" dirty="0" smtClean="0">
                <a:latin typeface="Trebuchet MS"/>
                <a:cs typeface="Trebuchet MS"/>
              </a:rPr>
              <a:t>10 a day</a:t>
            </a:r>
          </a:p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endParaRPr lang="en-US" sz="2400" kern="0" dirty="0" smtClean="0">
              <a:latin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9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28320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What They Needed</a:t>
            </a:r>
            <a:endParaRPr lang="en-US" sz="3300" b="1" dirty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1128718"/>
            <a:ext cx="9144000" cy="54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514350" indent="-457200" defTabSz="653064">
              <a:lnSpc>
                <a:spcPts val="3320"/>
              </a:lnSpc>
              <a:spcAft>
                <a:spcPts val="214"/>
              </a:spcAft>
              <a:buFont typeface="Wingdings" charset="2"/>
              <a:buChar char="v"/>
            </a:pPr>
            <a:r>
              <a:rPr lang="en-US" sz="3000" dirty="0" smtClean="0">
                <a:latin typeface="Trebuchet MS"/>
                <a:cs typeface="Trebuchet MS"/>
              </a:rPr>
              <a:t>A Distributed System:</a:t>
            </a:r>
          </a:p>
          <a:p>
            <a:pPr marL="971550" lvl="1" indent="-514350" defTabSz="653064">
              <a:lnSpc>
                <a:spcPct val="150000"/>
              </a:lnSpc>
              <a:spcAft>
                <a:spcPts val="214"/>
              </a:spcAft>
              <a:buFont typeface="+mj-lt"/>
              <a:buAutoNum type="arabicPeriod"/>
            </a:pPr>
            <a:r>
              <a:rPr lang="en-US" sz="2600" dirty="0" smtClean="0">
                <a:latin typeface="Trebuchet MS"/>
                <a:cs typeface="Trebuchet MS"/>
              </a:rPr>
              <a:t>Scalable</a:t>
            </a:r>
          </a:p>
          <a:p>
            <a:pPr marL="971550" lvl="1" indent="-514350" defTabSz="653064">
              <a:lnSpc>
                <a:spcPct val="150000"/>
              </a:lnSpc>
              <a:spcAft>
                <a:spcPts val="214"/>
              </a:spcAft>
              <a:buFont typeface="+mj-lt"/>
              <a:buAutoNum type="arabicPeriod"/>
            </a:pPr>
            <a:r>
              <a:rPr lang="en-US" sz="2600" dirty="0" smtClean="0">
                <a:latin typeface="Trebuchet MS"/>
                <a:cs typeface="Trebuchet MS"/>
              </a:rPr>
              <a:t>Fault</a:t>
            </a:r>
            <a:r>
              <a:rPr lang="en-US" sz="2600" dirty="0">
                <a:latin typeface="Trebuchet MS"/>
                <a:cs typeface="Trebuchet MS"/>
              </a:rPr>
              <a:t>-</a:t>
            </a:r>
            <a:r>
              <a:rPr lang="en-US" sz="2600" dirty="0" smtClean="0">
                <a:latin typeface="Trebuchet MS"/>
                <a:cs typeface="Trebuchet MS"/>
              </a:rPr>
              <a:t>Tolerant</a:t>
            </a:r>
          </a:p>
          <a:p>
            <a:pPr marL="971550" lvl="1" indent="-514350" defTabSz="653064">
              <a:lnSpc>
                <a:spcPct val="150000"/>
              </a:lnSpc>
              <a:spcAft>
                <a:spcPts val="214"/>
              </a:spcAft>
              <a:buFont typeface="+mj-lt"/>
              <a:buAutoNum type="arabicPeriod"/>
            </a:pPr>
            <a:r>
              <a:rPr lang="en-US" sz="2600" dirty="0" smtClean="0">
                <a:latin typeface="Trebuchet MS"/>
                <a:cs typeface="Trebuchet MS"/>
              </a:rPr>
              <a:t>Easy </a:t>
            </a:r>
            <a:r>
              <a:rPr lang="en-US" sz="2600" dirty="0">
                <a:latin typeface="Trebuchet MS"/>
                <a:cs typeface="Trebuchet MS"/>
              </a:rPr>
              <a:t>To Program </a:t>
            </a:r>
            <a:endParaRPr lang="en-US" sz="2600" dirty="0" smtClean="0">
              <a:latin typeface="Trebuchet MS"/>
              <a:cs typeface="Trebuchet MS"/>
            </a:endParaRPr>
          </a:p>
          <a:p>
            <a:pPr marL="971550" lvl="1" indent="-514350" defTabSz="653064">
              <a:lnSpc>
                <a:spcPct val="150000"/>
              </a:lnSpc>
              <a:spcAft>
                <a:spcPts val="214"/>
              </a:spcAft>
              <a:buFont typeface="+mj-lt"/>
              <a:buAutoNum type="arabicPeriod"/>
            </a:pPr>
            <a:r>
              <a:rPr lang="en-US" sz="2600" dirty="0" smtClean="0">
                <a:latin typeface="Trebuchet MS"/>
                <a:cs typeface="Trebuchet MS"/>
              </a:rPr>
              <a:t>Applicable </a:t>
            </a:r>
            <a:r>
              <a:rPr lang="en-US" sz="2600" dirty="0">
                <a:latin typeface="Trebuchet MS"/>
                <a:cs typeface="Trebuchet MS"/>
              </a:rPr>
              <a:t>To Many Problems</a:t>
            </a:r>
          </a:p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endParaRPr lang="en-US" sz="2200" kern="0" dirty="0">
              <a:latin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7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09268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Trebuchet MS (Headings)"/>
                <a:cs typeface="Trebuchet MS (Headings)"/>
              </a:rPr>
              <a:t>MapReduce</a:t>
            </a:r>
            <a:r>
              <a:rPr lang="en-US" sz="3600" b="1" dirty="0" smtClean="0">
                <a:latin typeface="Trebuchet MS (Headings)"/>
                <a:cs typeface="Trebuchet MS (Headings)"/>
              </a:rPr>
              <a:t> Programming Model</a:t>
            </a:r>
            <a:endParaRPr lang="en-US" sz="3300" b="1" dirty="0">
              <a:latin typeface="Trebuchet MS (Headings)"/>
              <a:cs typeface="Trebuchet MS (Headings)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90582" y="6396034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0" y="728592"/>
            <a:ext cx="1567826" cy="83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3000" kern="0" dirty="0" smtClean="0">
                <a:solidFill>
                  <a:srgbClr val="990000"/>
                </a:solidFill>
                <a:latin typeface="Trebuchet MS"/>
              </a:rPr>
              <a:t>Map Stage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75228" y="850747"/>
            <a:ext cx="7743990" cy="835668"/>
            <a:chOff x="1275228" y="850747"/>
            <a:chExt cx="7743990" cy="835668"/>
          </a:xfrm>
        </p:grpSpPr>
        <p:sp>
          <p:nvSpPr>
            <p:cNvPr id="20" name="Rounded Rectangle 19"/>
            <p:cNvSpPr/>
            <p:nvPr/>
          </p:nvSpPr>
          <p:spPr>
            <a:xfrm>
              <a:off x="1275228" y="867489"/>
              <a:ext cx="2004436" cy="634954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&lt;in_k</a:t>
              </a:r>
              <a:r>
                <a:rPr lang="en-US" sz="2400" baseline="-25000" dirty="0">
                  <a:solidFill>
                    <a:srgbClr val="000000"/>
                  </a:solidFill>
                </a:rPr>
                <a:t>1</a:t>
              </a:r>
              <a:r>
                <a:rPr lang="en-US" sz="2400" dirty="0">
                  <a:solidFill>
                    <a:srgbClr val="000000"/>
                  </a:solidFill>
                </a:rPr>
                <a:t>, in_v</a:t>
              </a:r>
              <a:r>
                <a:rPr lang="en-US" sz="2400" baseline="-25000" dirty="0">
                  <a:solidFill>
                    <a:srgbClr val="000000"/>
                  </a:solidFill>
                </a:rPr>
                <a:t>1</a:t>
              </a:r>
              <a:r>
                <a:rPr lang="en-US" sz="2400" dirty="0">
                  <a:solidFill>
                    <a:srgbClr val="000000"/>
                  </a:solidFill>
                </a:rPr>
                <a:t>&gt;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432064" y="867489"/>
              <a:ext cx="2004436" cy="634954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&lt;</a:t>
              </a:r>
              <a:r>
                <a:rPr lang="en-US" sz="2400" dirty="0" smtClean="0">
                  <a:solidFill>
                    <a:srgbClr val="000000"/>
                  </a:solidFill>
                </a:rPr>
                <a:t>in_k</a:t>
              </a:r>
              <a:r>
                <a:rPr lang="en-US" sz="24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400" dirty="0" smtClean="0">
                  <a:solidFill>
                    <a:srgbClr val="000000"/>
                  </a:solidFill>
                </a:rPr>
                <a:t>, in_v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400" dirty="0" smtClean="0">
                  <a:solidFill>
                    <a:srgbClr val="000000"/>
                  </a:solidFill>
                </a:rPr>
                <a:t>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014782" y="861913"/>
              <a:ext cx="2004436" cy="634954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&lt;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in_k</a:t>
              </a:r>
              <a:r>
                <a:rPr lang="en-US" sz="2400" baseline="-25000" dirty="0" err="1">
                  <a:solidFill>
                    <a:srgbClr val="000000"/>
                  </a:solidFill>
                </a:rPr>
                <a:t>n</a:t>
              </a:r>
              <a:r>
                <a:rPr lang="en-US" sz="2400" dirty="0" smtClean="0">
                  <a:solidFill>
                    <a:srgbClr val="000000"/>
                  </a:solidFill>
                </a:rPr>
                <a:t>, 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in_v</a:t>
              </a:r>
              <a:r>
                <a:rPr lang="en-US" sz="2400" baseline="-25000" dirty="0" err="1" smtClean="0">
                  <a:solidFill>
                    <a:srgbClr val="000000"/>
                  </a:solidFill>
                </a:rPr>
                <a:t>n</a:t>
              </a:r>
              <a:r>
                <a:rPr lang="en-US" sz="2400" dirty="0" smtClean="0">
                  <a:solidFill>
                    <a:srgbClr val="000000"/>
                  </a:solidFill>
                </a:rPr>
                <a:t>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4" name="Text Placeholder 2"/>
            <p:cNvSpPr txBox="1">
              <a:spLocks/>
            </p:cNvSpPr>
            <p:nvPr/>
          </p:nvSpPr>
          <p:spPr bwMode="auto">
            <a:xfrm>
              <a:off x="5573142" y="850747"/>
              <a:ext cx="1354611" cy="835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algn="ctr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200" kern="0" dirty="0" smtClean="0">
                  <a:solidFill>
                    <a:srgbClr val="000000"/>
                  </a:solidFill>
                  <a:latin typeface="Trebuchet MS"/>
                </a:rPr>
                <a:t>…</a:t>
              </a:r>
            </a:p>
          </p:txBody>
        </p:sp>
      </p:grpSp>
      <p:sp>
        <p:nvSpPr>
          <p:cNvPr id="39" name="Rounded Rectangle 38"/>
          <p:cNvSpPr/>
          <p:nvPr/>
        </p:nvSpPr>
        <p:spPr>
          <a:xfrm>
            <a:off x="1285149" y="2579507"/>
            <a:ext cx="1741351" cy="41148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rgbClr val="000000"/>
                </a:solidFill>
              </a:rPr>
              <a:t>&lt;</a:t>
            </a:r>
            <a:r>
              <a:rPr lang="en-US" sz="2300" dirty="0">
                <a:solidFill>
                  <a:srgbClr val="000000"/>
                </a:solidFill>
              </a:rPr>
              <a:t>r</a:t>
            </a:r>
            <a:r>
              <a:rPr lang="en-US" sz="2300" dirty="0" smtClean="0">
                <a:solidFill>
                  <a:srgbClr val="000000"/>
                </a:solidFill>
              </a:rPr>
              <a:t>_k</a:t>
            </a:r>
            <a:r>
              <a:rPr lang="en-US" sz="2300" baseline="-25000" dirty="0" smtClean="0">
                <a:solidFill>
                  <a:srgbClr val="000000"/>
                </a:solidFill>
              </a:rPr>
              <a:t>1</a:t>
            </a:r>
            <a:r>
              <a:rPr lang="en-US" sz="2300" dirty="0">
                <a:solidFill>
                  <a:srgbClr val="000000"/>
                </a:solidFill>
              </a:rPr>
              <a:t>, r</a:t>
            </a:r>
            <a:r>
              <a:rPr lang="en-US" sz="2300" dirty="0" smtClean="0">
                <a:solidFill>
                  <a:srgbClr val="000000"/>
                </a:solidFill>
              </a:rPr>
              <a:t>_v</a:t>
            </a:r>
            <a:r>
              <a:rPr lang="en-US" sz="2300" baseline="-25000" dirty="0" smtClean="0">
                <a:solidFill>
                  <a:srgbClr val="000000"/>
                </a:solidFill>
              </a:rPr>
              <a:t>1</a:t>
            </a:r>
            <a:r>
              <a:rPr lang="en-US" sz="2300" dirty="0" smtClean="0">
                <a:solidFill>
                  <a:srgbClr val="000000"/>
                </a:solidFill>
              </a:rPr>
              <a:t>&gt;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285149" y="3143387"/>
            <a:ext cx="1741351" cy="41148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rgbClr val="000000"/>
                </a:solidFill>
              </a:rPr>
              <a:t>&lt;r_k</a:t>
            </a:r>
            <a:r>
              <a:rPr lang="en-US" sz="2300" baseline="-25000" dirty="0">
                <a:solidFill>
                  <a:srgbClr val="000000"/>
                </a:solidFill>
              </a:rPr>
              <a:t>2</a:t>
            </a:r>
            <a:r>
              <a:rPr lang="en-US" sz="2300" dirty="0" smtClean="0">
                <a:solidFill>
                  <a:srgbClr val="000000"/>
                </a:solidFill>
              </a:rPr>
              <a:t>, r_v</a:t>
            </a:r>
            <a:r>
              <a:rPr lang="en-US" sz="2300" baseline="-25000" dirty="0" smtClean="0">
                <a:solidFill>
                  <a:srgbClr val="000000"/>
                </a:solidFill>
              </a:rPr>
              <a:t>1</a:t>
            </a:r>
            <a:r>
              <a:rPr lang="en-US" sz="2300" dirty="0" smtClean="0">
                <a:solidFill>
                  <a:srgbClr val="000000"/>
                </a:solidFill>
              </a:rPr>
              <a:t>&gt;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432064" y="2553327"/>
            <a:ext cx="1741351" cy="41148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rgbClr val="000000"/>
                </a:solidFill>
              </a:rPr>
              <a:t>&lt;</a:t>
            </a:r>
            <a:r>
              <a:rPr lang="en-US" sz="2300" dirty="0">
                <a:solidFill>
                  <a:srgbClr val="000000"/>
                </a:solidFill>
              </a:rPr>
              <a:t>r</a:t>
            </a:r>
            <a:r>
              <a:rPr lang="en-US" sz="2300" dirty="0" smtClean="0">
                <a:solidFill>
                  <a:srgbClr val="000000"/>
                </a:solidFill>
              </a:rPr>
              <a:t>_k</a:t>
            </a:r>
            <a:r>
              <a:rPr lang="en-US" sz="2300" baseline="-25000" dirty="0" smtClean="0">
                <a:solidFill>
                  <a:srgbClr val="000000"/>
                </a:solidFill>
              </a:rPr>
              <a:t>1</a:t>
            </a:r>
            <a:r>
              <a:rPr lang="en-US" sz="2300" dirty="0">
                <a:solidFill>
                  <a:srgbClr val="000000"/>
                </a:solidFill>
              </a:rPr>
              <a:t>, </a:t>
            </a:r>
            <a:r>
              <a:rPr lang="en-US" sz="2300" dirty="0" smtClean="0">
                <a:solidFill>
                  <a:srgbClr val="000000"/>
                </a:solidFill>
              </a:rPr>
              <a:t>r_v</a:t>
            </a:r>
            <a:r>
              <a:rPr lang="en-US" sz="2300" baseline="-25000" dirty="0">
                <a:solidFill>
                  <a:srgbClr val="000000"/>
                </a:solidFill>
              </a:rPr>
              <a:t>2</a:t>
            </a:r>
            <a:r>
              <a:rPr lang="en-US" sz="2300" dirty="0" smtClean="0">
                <a:solidFill>
                  <a:srgbClr val="000000"/>
                </a:solidFill>
              </a:rPr>
              <a:t>&gt;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379378" y="2553327"/>
            <a:ext cx="3708897" cy="1013072"/>
            <a:chOff x="5379378" y="2553327"/>
            <a:chExt cx="3708897" cy="1013072"/>
          </a:xfrm>
        </p:grpSpPr>
        <p:sp>
          <p:nvSpPr>
            <p:cNvPr id="41" name="Rounded Rectangle 40"/>
            <p:cNvSpPr/>
            <p:nvPr/>
          </p:nvSpPr>
          <p:spPr>
            <a:xfrm>
              <a:off x="5379378" y="3154919"/>
              <a:ext cx="1741351" cy="41148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&lt;r_k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5</a:t>
              </a:r>
              <a:r>
                <a:rPr lang="en-US" sz="2300" dirty="0" smtClean="0">
                  <a:solidFill>
                    <a:srgbClr val="000000"/>
                  </a:solidFill>
                </a:rPr>
                <a:t>, r_v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&gt;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5379378" y="2579507"/>
              <a:ext cx="1741351" cy="41148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</a:t>
              </a:r>
              <a:r>
                <a:rPr lang="en-US" sz="2300" dirty="0">
                  <a:solidFill>
                    <a:srgbClr val="000000"/>
                  </a:solidFill>
                </a:rPr>
                <a:t>r</a:t>
              </a:r>
              <a:r>
                <a:rPr lang="en-US" sz="2300" dirty="0" smtClean="0">
                  <a:solidFill>
                    <a:srgbClr val="000000"/>
                  </a:solidFill>
                </a:rPr>
                <a:t>_k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300" dirty="0">
                  <a:solidFill>
                    <a:srgbClr val="000000"/>
                  </a:solidFill>
                </a:rPr>
                <a:t>, </a:t>
              </a:r>
              <a:r>
                <a:rPr lang="en-US" sz="2300" dirty="0" smtClean="0">
                  <a:solidFill>
                    <a:srgbClr val="000000"/>
                  </a:solidFill>
                </a:rPr>
                <a:t>r_v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3</a:t>
              </a:r>
              <a:r>
                <a:rPr lang="en-US" sz="2300" dirty="0" smtClean="0">
                  <a:solidFill>
                    <a:srgbClr val="000000"/>
                  </a:solidFill>
                </a:rPr>
                <a:t>&gt;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7346924" y="3090047"/>
              <a:ext cx="1741351" cy="41148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&lt;r_k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, r_v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&gt;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7319315" y="2553327"/>
              <a:ext cx="1741351" cy="41148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&lt;r_k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5</a:t>
              </a:r>
              <a:r>
                <a:rPr lang="en-US" sz="2300" dirty="0" smtClean="0">
                  <a:solidFill>
                    <a:srgbClr val="000000"/>
                  </a:solidFill>
                </a:rPr>
                <a:t>, r_v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&gt;</a:t>
              </a:r>
            </a:p>
          </p:txBody>
        </p:sp>
      </p:grpSp>
      <p:cxnSp>
        <p:nvCxnSpPr>
          <p:cNvPr id="56" name="Straight Connector 55"/>
          <p:cNvCxnSpPr/>
          <p:nvPr/>
        </p:nvCxnSpPr>
        <p:spPr>
          <a:xfrm>
            <a:off x="0" y="3670838"/>
            <a:ext cx="9144000" cy="39685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1285149" y="4207426"/>
            <a:ext cx="7700083" cy="908730"/>
            <a:chOff x="1285149" y="4207426"/>
            <a:chExt cx="7700083" cy="908730"/>
          </a:xfrm>
        </p:grpSpPr>
        <p:sp>
          <p:nvSpPr>
            <p:cNvPr id="59" name="Rounded Rectangle 58"/>
            <p:cNvSpPr/>
            <p:nvPr/>
          </p:nvSpPr>
          <p:spPr>
            <a:xfrm>
              <a:off x="1285149" y="4276448"/>
              <a:ext cx="2329351" cy="83970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&lt;r_k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{r_v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1, </a:t>
              </a:r>
              <a:r>
                <a:rPr lang="en-US" sz="2300" dirty="0" smtClean="0">
                  <a:solidFill>
                    <a:srgbClr val="000000"/>
                  </a:solidFill>
                </a:rPr>
                <a:t>r_v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2,</a:t>
              </a:r>
              <a:r>
                <a:rPr lang="en-US" sz="2300" dirty="0" smtClean="0">
                  <a:solidFill>
                    <a:srgbClr val="000000"/>
                  </a:solidFill>
                </a:rPr>
                <a:t> r_v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</a:t>
              </a:r>
              <a:r>
                <a:rPr lang="en-US" sz="2300" dirty="0" smtClean="0">
                  <a:solidFill>
                    <a:srgbClr val="000000"/>
                  </a:solidFill>
                </a:rPr>
                <a:t>}&gt;</a:t>
              </a: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4042197" y="4274119"/>
              <a:ext cx="1732961" cy="83970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&lt;r_k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,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{r_v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1, </a:t>
              </a:r>
              <a:r>
                <a:rPr lang="en-US" sz="2300" dirty="0" smtClean="0">
                  <a:solidFill>
                    <a:srgbClr val="000000"/>
                  </a:solidFill>
                </a:rPr>
                <a:t>r_v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}&gt;</a:t>
              </a: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7252271" y="4207426"/>
              <a:ext cx="1732961" cy="83970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&lt;r_k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5</a:t>
              </a:r>
              <a:r>
                <a:rPr lang="en-US" sz="2300" dirty="0" smtClean="0">
                  <a:solidFill>
                    <a:srgbClr val="000000"/>
                  </a:solidFill>
                </a:rPr>
                <a:t>,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{r_v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1, </a:t>
              </a:r>
              <a:r>
                <a:rPr lang="en-US" sz="2300" dirty="0" smtClean="0">
                  <a:solidFill>
                    <a:srgbClr val="000000"/>
                  </a:solidFill>
                </a:rPr>
                <a:t>r_v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}&gt;</a:t>
              </a:r>
            </a:p>
          </p:txBody>
        </p:sp>
      </p:grpSp>
      <p:sp>
        <p:nvSpPr>
          <p:cNvPr id="64" name="Text Placeholder 2"/>
          <p:cNvSpPr txBox="1">
            <a:spLocks/>
          </p:cNvSpPr>
          <p:nvPr/>
        </p:nvSpPr>
        <p:spPr bwMode="auto">
          <a:xfrm>
            <a:off x="5778916" y="4292420"/>
            <a:ext cx="1354611" cy="83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algn="ctr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smtClean="0">
                <a:solidFill>
                  <a:srgbClr val="000000"/>
                </a:solidFill>
                <a:latin typeface="Trebuchet MS"/>
              </a:rPr>
              <a:t>…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429130" y="6187720"/>
            <a:ext cx="1257670" cy="5623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rgbClr val="000000"/>
                </a:solidFill>
              </a:rPr>
              <a:t>out_list</a:t>
            </a:r>
            <a:r>
              <a:rPr lang="en-US" sz="2300" baseline="-25000" dirty="0" smtClean="0">
                <a:solidFill>
                  <a:srgbClr val="000000"/>
                </a:solidFill>
              </a:rPr>
              <a:t>5</a:t>
            </a:r>
            <a:endParaRPr lang="en-US" sz="2300" dirty="0" smtClean="0">
              <a:solidFill>
                <a:srgbClr val="000000"/>
              </a:solidFill>
            </a:endParaRPr>
          </a:p>
        </p:txBody>
      </p:sp>
      <p:sp>
        <p:nvSpPr>
          <p:cNvPr id="81" name="Text Placeholder 2"/>
          <p:cNvSpPr txBox="1">
            <a:spLocks/>
          </p:cNvSpPr>
          <p:nvPr/>
        </p:nvSpPr>
        <p:spPr bwMode="auto">
          <a:xfrm>
            <a:off x="5778916" y="6049721"/>
            <a:ext cx="1354611" cy="83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algn="ctr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smtClean="0">
                <a:solidFill>
                  <a:srgbClr val="000000"/>
                </a:solidFill>
                <a:latin typeface="Trebuchet MS"/>
              </a:rPr>
              <a:t>…</a:t>
            </a:r>
          </a:p>
        </p:txBody>
      </p:sp>
      <p:sp>
        <p:nvSpPr>
          <p:cNvPr id="82" name="Text Placeholder 2"/>
          <p:cNvSpPr txBox="1">
            <a:spLocks/>
          </p:cNvSpPr>
          <p:nvPr/>
        </p:nvSpPr>
        <p:spPr bwMode="auto">
          <a:xfrm>
            <a:off x="0" y="3829276"/>
            <a:ext cx="1567826" cy="83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3000" kern="0" dirty="0" smtClean="0">
                <a:solidFill>
                  <a:srgbClr val="990000"/>
                </a:solidFill>
                <a:latin typeface="Trebuchet MS"/>
              </a:rPr>
              <a:t>Reduce Stage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026499" y="3789592"/>
            <a:ext cx="36814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Group by reduce key</a:t>
            </a:r>
            <a:endParaRPr lang="en-US" sz="2600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7371237" y="5067913"/>
            <a:ext cx="1556637" cy="1050884"/>
            <a:chOff x="1843380" y="1502443"/>
            <a:chExt cx="1131216" cy="1050884"/>
          </a:xfrm>
        </p:grpSpPr>
        <p:sp>
          <p:nvSpPr>
            <p:cNvPr id="112" name="Text Placeholder 2"/>
            <p:cNvSpPr txBox="1">
              <a:spLocks/>
            </p:cNvSpPr>
            <p:nvPr/>
          </p:nvSpPr>
          <p:spPr bwMode="auto">
            <a:xfrm>
              <a:off x="1843380" y="1709729"/>
              <a:ext cx="1131216" cy="641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600" kern="0" dirty="0" smtClean="0">
                  <a:solidFill>
                    <a:srgbClr val="000000"/>
                  </a:solidFill>
                  <a:latin typeface="Trebuchet MS"/>
                </a:rPr>
                <a:t>reduce()</a:t>
              </a:r>
            </a:p>
          </p:txBody>
        </p:sp>
        <p:cxnSp>
          <p:nvCxnSpPr>
            <p:cNvPr id="113" name="Straight Arrow Connector 112"/>
            <p:cNvCxnSpPr/>
            <p:nvPr/>
          </p:nvCxnSpPr>
          <p:spPr>
            <a:xfrm>
              <a:off x="2277446" y="1502443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>
              <a:off x="2277446" y="2150897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4218521" y="5135274"/>
            <a:ext cx="1556637" cy="1050884"/>
            <a:chOff x="1843380" y="1502443"/>
            <a:chExt cx="1131216" cy="1050884"/>
          </a:xfrm>
        </p:grpSpPr>
        <p:sp>
          <p:nvSpPr>
            <p:cNvPr id="120" name="Text Placeholder 2"/>
            <p:cNvSpPr txBox="1">
              <a:spLocks/>
            </p:cNvSpPr>
            <p:nvPr/>
          </p:nvSpPr>
          <p:spPr bwMode="auto">
            <a:xfrm>
              <a:off x="1843380" y="1709729"/>
              <a:ext cx="1131216" cy="641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600" kern="0" dirty="0" smtClean="0">
                  <a:solidFill>
                    <a:srgbClr val="000000"/>
                  </a:solidFill>
                  <a:latin typeface="Trebuchet MS"/>
                </a:rPr>
                <a:t>reduce()</a:t>
              </a:r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>
              <a:off x="2277446" y="1502443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>
              <a:off x="2277446" y="2150897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1774792" y="5135274"/>
            <a:ext cx="1556637" cy="1050884"/>
            <a:chOff x="1843380" y="1502443"/>
            <a:chExt cx="1131216" cy="1050884"/>
          </a:xfrm>
        </p:grpSpPr>
        <p:sp>
          <p:nvSpPr>
            <p:cNvPr id="124" name="Text Placeholder 2"/>
            <p:cNvSpPr txBox="1">
              <a:spLocks/>
            </p:cNvSpPr>
            <p:nvPr/>
          </p:nvSpPr>
          <p:spPr bwMode="auto">
            <a:xfrm>
              <a:off x="1843380" y="1709729"/>
              <a:ext cx="1131216" cy="641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600" kern="0" dirty="0" smtClean="0">
                  <a:solidFill>
                    <a:srgbClr val="000000"/>
                  </a:solidFill>
                  <a:latin typeface="Trebuchet MS"/>
                </a:rPr>
                <a:t>reduce()</a:t>
              </a:r>
            </a:p>
          </p:txBody>
        </p:sp>
        <p:cxnSp>
          <p:nvCxnSpPr>
            <p:cNvPr id="125" name="Straight Arrow Connector 124"/>
            <p:cNvCxnSpPr/>
            <p:nvPr/>
          </p:nvCxnSpPr>
          <p:spPr>
            <a:xfrm>
              <a:off x="2277446" y="1502443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>
              <a:off x="2277446" y="2150897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Rounded Rectangle 126"/>
          <p:cNvSpPr/>
          <p:nvPr/>
        </p:nvSpPr>
        <p:spPr>
          <a:xfrm>
            <a:off x="4236088" y="6187720"/>
            <a:ext cx="1257670" cy="5623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rgbClr val="000000"/>
                </a:solidFill>
              </a:rPr>
              <a:t>out_list</a:t>
            </a:r>
            <a:r>
              <a:rPr lang="en-US" sz="2300" baseline="-25000" dirty="0">
                <a:solidFill>
                  <a:srgbClr val="000000"/>
                </a:solidFill>
              </a:rPr>
              <a:t>2</a:t>
            </a:r>
            <a:endParaRPr lang="en-US" sz="2300" dirty="0" smtClean="0">
              <a:solidFill>
                <a:srgbClr val="000000"/>
              </a:solidFill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1843380" y="1502443"/>
            <a:ext cx="1131216" cy="1050884"/>
            <a:chOff x="1843380" y="1502443"/>
            <a:chExt cx="1131216" cy="1050884"/>
          </a:xfrm>
        </p:grpSpPr>
        <p:sp>
          <p:nvSpPr>
            <p:cNvPr id="8" name="Text Placeholder 2"/>
            <p:cNvSpPr txBox="1">
              <a:spLocks/>
            </p:cNvSpPr>
            <p:nvPr/>
          </p:nvSpPr>
          <p:spPr bwMode="auto">
            <a:xfrm>
              <a:off x="1843380" y="1709729"/>
              <a:ext cx="1131216" cy="641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600" kern="0" dirty="0" smtClean="0">
                  <a:solidFill>
                    <a:srgbClr val="000000"/>
                  </a:solidFill>
                  <a:latin typeface="Trebuchet MS"/>
                </a:rPr>
                <a:t>map()</a:t>
              </a:r>
            </a:p>
          </p:txBody>
        </p:sp>
        <p:cxnSp>
          <p:nvCxnSpPr>
            <p:cNvPr id="28" name="Straight Arrow Connector 27"/>
            <p:cNvCxnSpPr>
              <a:stCxn id="20" idx="2"/>
            </p:cNvCxnSpPr>
            <p:nvPr/>
          </p:nvCxnSpPr>
          <p:spPr>
            <a:xfrm>
              <a:off x="2277446" y="1502443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2277446" y="2150897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/>
          <p:cNvGrpSpPr/>
          <p:nvPr/>
        </p:nvGrpSpPr>
        <p:grpSpPr>
          <a:xfrm>
            <a:off x="3908365" y="1496867"/>
            <a:ext cx="1131216" cy="1050884"/>
            <a:chOff x="1843380" y="1502443"/>
            <a:chExt cx="1131216" cy="1050884"/>
          </a:xfrm>
        </p:grpSpPr>
        <p:sp>
          <p:nvSpPr>
            <p:cNvPr id="100" name="Text Placeholder 2"/>
            <p:cNvSpPr txBox="1">
              <a:spLocks/>
            </p:cNvSpPr>
            <p:nvPr/>
          </p:nvSpPr>
          <p:spPr bwMode="auto">
            <a:xfrm>
              <a:off x="1843380" y="1709729"/>
              <a:ext cx="1131216" cy="641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600" kern="0" dirty="0" smtClean="0">
                  <a:solidFill>
                    <a:srgbClr val="000000"/>
                  </a:solidFill>
                  <a:latin typeface="Trebuchet MS"/>
                </a:rPr>
                <a:t>map()</a:t>
              </a:r>
            </a:p>
          </p:txBody>
        </p:sp>
        <p:cxnSp>
          <p:nvCxnSpPr>
            <p:cNvPr id="101" name="Straight Arrow Connector 100"/>
            <p:cNvCxnSpPr/>
            <p:nvPr/>
          </p:nvCxnSpPr>
          <p:spPr>
            <a:xfrm>
              <a:off x="2277446" y="1502443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2277446" y="2150897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/>
          <p:cNvGrpSpPr/>
          <p:nvPr/>
        </p:nvGrpSpPr>
        <p:grpSpPr>
          <a:xfrm>
            <a:off x="7715490" y="1508033"/>
            <a:ext cx="1131216" cy="1050884"/>
            <a:chOff x="1843380" y="1502443"/>
            <a:chExt cx="1131216" cy="1050884"/>
          </a:xfrm>
        </p:grpSpPr>
        <p:sp>
          <p:nvSpPr>
            <p:cNvPr id="108" name="Text Placeholder 2"/>
            <p:cNvSpPr txBox="1">
              <a:spLocks/>
            </p:cNvSpPr>
            <p:nvPr/>
          </p:nvSpPr>
          <p:spPr bwMode="auto">
            <a:xfrm>
              <a:off x="1843380" y="1709729"/>
              <a:ext cx="1131216" cy="641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600" kern="0" dirty="0" smtClean="0">
                  <a:solidFill>
                    <a:srgbClr val="000000"/>
                  </a:solidFill>
                  <a:latin typeface="Trebuchet MS"/>
                </a:rPr>
                <a:t>map()</a:t>
              </a:r>
            </a:p>
          </p:txBody>
        </p:sp>
        <p:cxnSp>
          <p:nvCxnSpPr>
            <p:cNvPr id="109" name="Straight Arrow Connector 108"/>
            <p:cNvCxnSpPr/>
            <p:nvPr/>
          </p:nvCxnSpPr>
          <p:spPr>
            <a:xfrm>
              <a:off x="2277446" y="1502443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>
              <a:off x="2277446" y="2150897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" name="Text Placeholder 2"/>
          <p:cNvSpPr txBox="1">
            <a:spLocks/>
          </p:cNvSpPr>
          <p:nvPr/>
        </p:nvSpPr>
        <p:spPr bwMode="auto">
          <a:xfrm>
            <a:off x="5535971" y="1595134"/>
            <a:ext cx="1354611" cy="83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algn="ctr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smtClean="0">
                <a:solidFill>
                  <a:srgbClr val="000000"/>
                </a:solidFill>
                <a:latin typeface="Trebuchet MS"/>
              </a:rPr>
              <a:t>…</a:t>
            </a:r>
          </a:p>
        </p:txBody>
      </p:sp>
      <p:sp>
        <p:nvSpPr>
          <p:cNvPr id="129" name="Text Placeholder 2"/>
          <p:cNvSpPr txBox="1">
            <a:spLocks/>
          </p:cNvSpPr>
          <p:nvPr/>
        </p:nvSpPr>
        <p:spPr bwMode="auto">
          <a:xfrm>
            <a:off x="5778916" y="5188638"/>
            <a:ext cx="1354611" cy="83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algn="ctr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smtClean="0">
                <a:solidFill>
                  <a:srgbClr val="000000"/>
                </a:solidFill>
                <a:latin typeface="Trebuchet MS"/>
              </a:rPr>
              <a:t>…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1842102" y="6187720"/>
            <a:ext cx="1257670" cy="5623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rgbClr val="000000"/>
                </a:solidFill>
              </a:rPr>
              <a:t>out_list</a:t>
            </a:r>
            <a:r>
              <a:rPr lang="en-US" sz="2300" baseline="-25000" dirty="0" smtClean="0">
                <a:solidFill>
                  <a:srgbClr val="000000"/>
                </a:solidFill>
              </a:rPr>
              <a:t>1</a:t>
            </a:r>
            <a:endParaRPr lang="en-US" sz="23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7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 tmFilter="0, 0; .2, .5; .8, .5; 1, 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500" autoRev="1" fill="hold"/>
                                        <p:tgtEl>
                                          <p:spTgt spid="1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9" grpId="0" animBg="1"/>
      <p:bldP spid="40" grpId="0" animBg="1"/>
      <p:bldP spid="42" grpId="0" animBg="1"/>
      <p:bldP spid="64" grpId="0"/>
      <p:bldP spid="80" grpId="0" animBg="1"/>
      <p:bldP spid="81" grpId="0"/>
      <p:bldP spid="82" grpId="0"/>
      <p:bldP spid="92" grpId="0"/>
      <p:bldP spid="127" grpId="0" animBg="1"/>
      <p:bldP spid="128" grpId="0"/>
      <p:bldP spid="129" grpId="0"/>
      <p:bldP spid="1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Example 1: Word Count</a:t>
            </a:r>
            <a:endParaRPr lang="en-US" sz="3300" b="1" dirty="0">
              <a:latin typeface="Trebuchet MS (Headings)"/>
              <a:cs typeface="Trebuchet MS (Headings)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9076" y="853224"/>
            <a:ext cx="88711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Input &lt;document-name, document-contents&gt; </a:t>
            </a:r>
          </a:p>
          <a:p>
            <a:pPr marL="285750" indent="-285750">
              <a:buFont typeface="Arial"/>
              <a:buChar char="•"/>
            </a:pP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Output: &lt;word, </a:t>
            </a:r>
            <a:r>
              <a:rPr lang="en-US" sz="26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num</a:t>
            </a: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-occurrences-in-web&gt;</a:t>
            </a:r>
          </a:p>
          <a:p>
            <a:pPr marL="742950" lvl="1" indent="-285750">
              <a:buFont typeface="Arial"/>
              <a:buChar char="•"/>
            </a:pP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e.g. &lt;“</a:t>
            </a:r>
            <a:r>
              <a:rPr lang="en-US" sz="26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obama</a:t>
            </a: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”, 1000&gt;</a:t>
            </a:r>
            <a:endParaRPr lang="en-US" sz="26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550" y="2203750"/>
            <a:ext cx="883142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map (</a:t>
            </a:r>
            <a:r>
              <a:rPr lang="en-US" sz="2400" dirty="0">
                <a:solidFill>
                  <a:srgbClr val="990000"/>
                </a:solidFill>
                <a:latin typeface="Ayuthaya"/>
                <a:cs typeface="Ayuthaya"/>
              </a:rPr>
              <a:t>String </a:t>
            </a:r>
            <a:r>
              <a:rPr lang="en-US" sz="2400" dirty="0" err="1">
                <a:solidFill>
                  <a:srgbClr val="990000"/>
                </a:solidFill>
                <a:latin typeface="Ayuthaya"/>
                <a:cs typeface="Ayuthaya"/>
              </a:rPr>
              <a:t>input_key</a:t>
            </a:r>
            <a:r>
              <a:rPr lang="en-US" sz="2400" dirty="0">
                <a:solidFill>
                  <a:srgbClr val="990000"/>
                </a:solidFill>
                <a:latin typeface="Ayuthaya"/>
                <a:cs typeface="Ayuthaya"/>
              </a:rPr>
              <a:t>, String </a:t>
            </a:r>
            <a:r>
              <a:rPr lang="en-US" sz="2400" dirty="0" err="1">
                <a:solidFill>
                  <a:srgbClr val="990000"/>
                </a:solidFill>
                <a:latin typeface="Ayuthaya"/>
                <a:cs typeface="Ayuthaya"/>
              </a:rPr>
              <a:t>input_value</a:t>
            </a: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):</a:t>
            </a:r>
          </a:p>
          <a:p>
            <a:pPr lvl="1">
              <a:lnSpc>
                <a:spcPts val="3680"/>
              </a:lnSpc>
            </a:pP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for each word w in </a:t>
            </a:r>
            <a:r>
              <a:rPr lang="en-US" sz="2400" dirty="0" err="1" smtClean="0">
                <a:solidFill>
                  <a:srgbClr val="990000"/>
                </a:solidFill>
                <a:latin typeface="Ayuthaya"/>
                <a:cs typeface="Ayuthaya"/>
              </a:rPr>
              <a:t>input_value</a:t>
            </a: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:</a:t>
            </a:r>
          </a:p>
          <a:p>
            <a:pPr lvl="1">
              <a:lnSpc>
                <a:spcPts val="3680"/>
              </a:lnSpc>
            </a:pP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	</a:t>
            </a:r>
            <a:r>
              <a:rPr lang="en-US" sz="2400" dirty="0" err="1" smtClean="0">
                <a:solidFill>
                  <a:srgbClr val="990000"/>
                </a:solidFill>
                <a:latin typeface="Ayuthaya"/>
                <a:cs typeface="Ayuthaya"/>
              </a:rPr>
              <a:t>EmitIntermediate</a:t>
            </a: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(w,1);</a:t>
            </a:r>
            <a:endParaRPr lang="en-US" sz="2400" dirty="0">
              <a:solidFill>
                <a:srgbClr val="990000"/>
              </a:solidFill>
              <a:latin typeface="Ayuthaya"/>
              <a:cs typeface="Ayuthaya"/>
            </a:endParaRPr>
          </a:p>
          <a:p>
            <a:endParaRPr lang="en-US" sz="2400" dirty="0" smtClean="0">
              <a:solidFill>
                <a:srgbClr val="990000"/>
              </a:solidFill>
              <a:latin typeface="Ayuthaya"/>
              <a:cs typeface="Ayuthay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4081187"/>
            <a:ext cx="9307728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reduce (</a:t>
            </a:r>
            <a:r>
              <a:rPr lang="en-US" sz="2400" dirty="0">
                <a:solidFill>
                  <a:srgbClr val="990000"/>
                </a:solidFill>
                <a:latin typeface="Ayuthaya"/>
                <a:cs typeface="Ayuthaya"/>
              </a:rPr>
              <a:t>String </a:t>
            </a:r>
            <a:r>
              <a:rPr lang="en-US" sz="2400" dirty="0" err="1" smtClean="0">
                <a:solidFill>
                  <a:srgbClr val="990000"/>
                </a:solidFill>
                <a:latin typeface="Ayuthaya"/>
                <a:cs typeface="Ayuthaya"/>
              </a:rPr>
              <a:t>reduce_key</a:t>
            </a:r>
            <a:r>
              <a:rPr lang="en-US" sz="2400" dirty="0">
                <a:solidFill>
                  <a:srgbClr val="990000"/>
                </a:solidFill>
                <a:latin typeface="Ayuthaya"/>
                <a:cs typeface="Ayuthaya"/>
              </a:rPr>
              <a:t>, </a:t>
            </a: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Iterator&lt;</a:t>
            </a:r>
            <a:r>
              <a:rPr lang="en-US" sz="2400" dirty="0" err="1" smtClean="0">
                <a:solidFill>
                  <a:srgbClr val="990000"/>
                </a:solidFill>
                <a:latin typeface="Ayuthaya"/>
                <a:cs typeface="Ayuthaya"/>
              </a:rPr>
              <a:t>Int</a:t>
            </a: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&gt; values):</a:t>
            </a:r>
          </a:p>
          <a:p>
            <a:pPr lvl="1">
              <a:lnSpc>
                <a:spcPts val="3680"/>
              </a:lnSpc>
            </a:pPr>
            <a:r>
              <a:rPr lang="en-US" sz="2400" dirty="0" err="1" smtClean="0">
                <a:solidFill>
                  <a:srgbClr val="990000"/>
                </a:solidFill>
                <a:latin typeface="Ayuthaya"/>
                <a:cs typeface="Ayuthaya"/>
              </a:rPr>
              <a:t>EmitOutput</a:t>
            </a: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(</a:t>
            </a:r>
            <a:r>
              <a:rPr lang="en-US" sz="2400" dirty="0" err="1" smtClean="0">
                <a:solidFill>
                  <a:srgbClr val="990000"/>
                </a:solidFill>
                <a:latin typeface="Ayuthaya"/>
                <a:cs typeface="Ayuthaya"/>
              </a:rPr>
              <a:t>reduce_key</a:t>
            </a: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 + “ “ + </a:t>
            </a:r>
            <a:r>
              <a:rPr lang="en-US" sz="2400" dirty="0" err="1" smtClean="0">
                <a:solidFill>
                  <a:srgbClr val="990000"/>
                </a:solidFill>
                <a:latin typeface="Ayuthaya"/>
                <a:cs typeface="Ayuthaya"/>
              </a:rPr>
              <a:t>values.length</a:t>
            </a:r>
            <a:r>
              <a:rPr lang="en-US" sz="2400" dirty="0" smtClean="0">
                <a:solidFill>
                  <a:srgbClr val="990000"/>
                </a:solidFill>
                <a:latin typeface="Ayuthaya"/>
                <a:cs typeface="Ayuthaya"/>
              </a:rPr>
              <a:t>);</a:t>
            </a:r>
            <a:endParaRPr lang="en-US" sz="2400" dirty="0">
              <a:solidFill>
                <a:srgbClr val="990000"/>
              </a:solidFill>
              <a:latin typeface="Ayuthaya"/>
              <a:cs typeface="Ayuthaya"/>
            </a:endParaRPr>
          </a:p>
          <a:p>
            <a:endParaRPr lang="en-US" sz="2400" dirty="0" smtClean="0">
              <a:solidFill>
                <a:srgbClr val="990000"/>
              </a:solidFill>
              <a:latin typeface="Ayuthaya"/>
              <a:cs typeface="Ayuthaya"/>
            </a:endParaRPr>
          </a:p>
        </p:txBody>
      </p:sp>
    </p:spTree>
    <p:extLst>
      <p:ext uri="{BB962C8B-B14F-4D97-AF65-F5344CB8AC3E}">
        <p14:creationId xmlns:p14="http://schemas.microsoft.com/office/powerpoint/2010/main" val="151480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09268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rebuchet MS (Headings)"/>
                <a:cs typeface="Trebuchet MS (Headings)"/>
              </a:rPr>
              <a:t>Example 1: Word Count</a:t>
            </a:r>
            <a:endParaRPr lang="en-US" sz="3300" b="1" dirty="0">
              <a:latin typeface="Trebuchet MS (Headings)"/>
              <a:cs typeface="Trebuchet MS (Headings)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90582" y="685240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11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55685" y="827805"/>
            <a:ext cx="8463533" cy="1031808"/>
            <a:chOff x="555685" y="827805"/>
            <a:chExt cx="8463533" cy="1031808"/>
          </a:xfrm>
        </p:grpSpPr>
        <p:sp>
          <p:nvSpPr>
            <p:cNvPr id="20" name="Rounded Rectangle 19"/>
            <p:cNvSpPr/>
            <p:nvPr/>
          </p:nvSpPr>
          <p:spPr>
            <a:xfrm>
              <a:off x="555685" y="833380"/>
              <a:ext cx="2385319" cy="847655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&lt;doc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400" dirty="0" smtClean="0">
                  <a:solidFill>
                    <a:srgbClr val="000000"/>
                  </a:solidFill>
                </a:rPr>
                <a:t>, “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obama</a:t>
              </a:r>
              <a:r>
                <a:rPr lang="en-US" sz="2400" dirty="0" smtClean="0">
                  <a:solidFill>
                    <a:srgbClr val="000000"/>
                  </a:solidFill>
                </a:rPr>
                <a:t> is the president”&gt;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432064" y="827805"/>
              <a:ext cx="2343094" cy="1031808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&lt;doc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400" dirty="0" smtClean="0">
                  <a:solidFill>
                    <a:srgbClr val="000000"/>
                  </a:solidFill>
                </a:rPr>
                <a:t>, “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hennesy</a:t>
              </a:r>
              <a:r>
                <a:rPr lang="en-US" sz="2400" dirty="0" smtClean="0">
                  <a:solidFill>
                    <a:srgbClr val="000000"/>
                  </a:solidFill>
                </a:rPr>
                <a:t> is the president of 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stanford</a:t>
              </a:r>
              <a:r>
                <a:rPr lang="en-US" sz="2400" dirty="0" smtClean="0">
                  <a:solidFill>
                    <a:srgbClr val="000000"/>
                  </a:solidFill>
                </a:rPr>
                <a:t>”&gt;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014782" y="842071"/>
              <a:ext cx="2004436" cy="824502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&lt;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doc</a:t>
              </a:r>
              <a:r>
                <a:rPr lang="en-US" sz="2400" baseline="-25000" dirty="0" err="1" smtClean="0">
                  <a:solidFill>
                    <a:srgbClr val="000000"/>
                  </a:solidFill>
                </a:rPr>
                <a:t>n</a:t>
              </a:r>
              <a:r>
                <a:rPr lang="en-US" sz="2400" dirty="0" smtClean="0">
                  <a:solidFill>
                    <a:srgbClr val="000000"/>
                  </a:solidFill>
                </a:rPr>
                <a:t>, “this is an example”&gt;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4" name="Text Placeholder 2"/>
            <p:cNvSpPr txBox="1">
              <a:spLocks/>
            </p:cNvSpPr>
            <p:nvPr/>
          </p:nvSpPr>
          <p:spPr bwMode="auto">
            <a:xfrm>
              <a:off x="5573142" y="850747"/>
              <a:ext cx="1354611" cy="835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algn="ctr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200" kern="0" dirty="0" smtClean="0">
                  <a:solidFill>
                    <a:srgbClr val="000000"/>
                  </a:solidFill>
                  <a:latin typeface="Trebuchet MS"/>
                </a:rPr>
                <a:t>…</a:t>
              </a:r>
            </a:p>
          </p:txBody>
        </p:sp>
      </p:grpSp>
      <p:cxnSp>
        <p:nvCxnSpPr>
          <p:cNvPr id="56" name="Straight Connector 55"/>
          <p:cNvCxnSpPr/>
          <p:nvPr/>
        </p:nvCxnSpPr>
        <p:spPr>
          <a:xfrm>
            <a:off x="0" y="4127204"/>
            <a:ext cx="9144000" cy="39685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3026499" y="4166590"/>
            <a:ext cx="36814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Group by reduce key</a:t>
            </a:r>
            <a:endParaRPr lang="en-US" sz="2600" dirty="0"/>
          </a:p>
        </p:txBody>
      </p:sp>
      <p:sp>
        <p:nvSpPr>
          <p:cNvPr id="128" name="Text Placeholder 2"/>
          <p:cNvSpPr txBox="1">
            <a:spLocks/>
          </p:cNvSpPr>
          <p:nvPr/>
        </p:nvSpPr>
        <p:spPr bwMode="auto">
          <a:xfrm>
            <a:off x="5535971" y="2051500"/>
            <a:ext cx="1354611" cy="83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algn="ctr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smtClean="0">
                <a:solidFill>
                  <a:srgbClr val="000000"/>
                </a:solidFill>
                <a:latin typeface="Trebuchet MS"/>
              </a:rPr>
              <a:t>…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15994" y="1702777"/>
            <a:ext cx="2323759" cy="2280172"/>
            <a:chOff x="515994" y="1702777"/>
            <a:chExt cx="2323759" cy="2280172"/>
          </a:xfrm>
        </p:grpSpPr>
        <p:cxnSp>
          <p:nvCxnSpPr>
            <p:cNvPr id="109" name="Straight Arrow Connector 108"/>
            <p:cNvCxnSpPr/>
            <p:nvPr/>
          </p:nvCxnSpPr>
          <p:spPr>
            <a:xfrm>
              <a:off x="1674949" y="1702777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515994" y="2103299"/>
              <a:ext cx="2323759" cy="1879650"/>
              <a:chOff x="515994" y="2103299"/>
              <a:chExt cx="2323759" cy="1879650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50077" y="2103299"/>
                <a:ext cx="2058886" cy="41148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</a:t>
                </a:r>
                <a:r>
                  <a:rPr lang="en-US" sz="2300" dirty="0" err="1" smtClean="0">
                    <a:solidFill>
                      <a:srgbClr val="000000"/>
                    </a:solidFill>
                  </a:rPr>
                  <a:t>obama</a:t>
                </a:r>
                <a:r>
                  <a:rPr lang="en-US" sz="2300" dirty="0" smtClean="0">
                    <a:solidFill>
                      <a:srgbClr val="000000"/>
                    </a:solidFill>
                  </a:rPr>
                  <a:t>”, 1&gt;</a:t>
                </a: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657458" y="3142403"/>
                <a:ext cx="2027088" cy="36967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&lt;“the”, 1&gt;</a:t>
                </a: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645506" y="2625375"/>
                <a:ext cx="2058886" cy="41148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&lt;“is”, 1&gt;</a:t>
                </a: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515994" y="3613277"/>
                <a:ext cx="2323759" cy="36967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&lt;“president”, 1&gt;</a:t>
                </a: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3509685" y="1813373"/>
            <a:ext cx="2063457" cy="2214620"/>
            <a:chOff x="3509685" y="1813373"/>
            <a:chExt cx="2063457" cy="2214620"/>
          </a:xfrm>
        </p:grpSpPr>
        <p:grpSp>
          <p:nvGrpSpPr>
            <p:cNvPr id="7" name="Group 6"/>
            <p:cNvGrpSpPr/>
            <p:nvPr/>
          </p:nvGrpSpPr>
          <p:grpSpPr>
            <a:xfrm>
              <a:off x="3509685" y="1813373"/>
              <a:ext cx="2063457" cy="1809298"/>
              <a:chOff x="3509685" y="1813373"/>
              <a:chExt cx="2063457" cy="1809298"/>
            </a:xfrm>
          </p:grpSpPr>
          <p:sp>
            <p:nvSpPr>
              <p:cNvPr id="60" name="Rounded Rectangle 59"/>
              <p:cNvSpPr/>
              <p:nvPr/>
            </p:nvSpPr>
            <p:spPr>
              <a:xfrm>
                <a:off x="3514256" y="2213895"/>
                <a:ext cx="2058886" cy="41148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</a:t>
                </a:r>
                <a:r>
                  <a:rPr lang="en-US" sz="2300" dirty="0" err="1" smtClean="0">
                    <a:solidFill>
                      <a:srgbClr val="000000"/>
                    </a:solidFill>
                  </a:rPr>
                  <a:t>hennesy</a:t>
                </a:r>
                <a:r>
                  <a:rPr lang="en-US" sz="2300" dirty="0" smtClean="0">
                    <a:solidFill>
                      <a:srgbClr val="000000"/>
                    </a:solidFill>
                  </a:rPr>
                  <a:t>”, 1&gt;</a:t>
                </a: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3521637" y="3252999"/>
                <a:ext cx="2027088" cy="36967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&lt;“the”, 1&gt;</a:t>
                </a:r>
              </a:p>
            </p:txBody>
          </p:sp>
          <p:cxnSp>
            <p:nvCxnSpPr>
              <p:cNvPr id="65" name="Straight Arrow Connector 64"/>
              <p:cNvCxnSpPr/>
              <p:nvPr/>
            </p:nvCxnSpPr>
            <p:spPr>
              <a:xfrm>
                <a:off x="4539128" y="1813373"/>
                <a:ext cx="0" cy="40243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Rounded Rectangle 65"/>
              <p:cNvSpPr/>
              <p:nvPr/>
            </p:nvSpPr>
            <p:spPr>
              <a:xfrm>
                <a:off x="3509685" y="2735971"/>
                <a:ext cx="2058886" cy="41148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&lt;“is”, 1&gt;</a:t>
                </a:r>
              </a:p>
            </p:txBody>
          </p:sp>
        </p:grpSp>
        <p:sp>
          <p:nvSpPr>
            <p:cNvPr id="68" name="Text Placeholder 2"/>
            <p:cNvSpPr txBox="1">
              <a:spLocks/>
            </p:cNvSpPr>
            <p:nvPr/>
          </p:nvSpPr>
          <p:spPr bwMode="auto">
            <a:xfrm>
              <a:off x="3693884" y="3566266"/>
              <a:ext cx="1354611" cy="461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algn="ctr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200" kern="0" dirty="0" smtClean="0">
                  <a:solidFill>
                    <a:srgbClr val="000000"/>
                  </a:solidFill>
                  <a:latin typeface="Trebuchet MS"/>
                </a:rPr>
                <a:t>…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707914" y="1686415"/>
            <a:ext cx="2352403" cy="2440788"/>
            <a:chOff x="6707914" y="1686415"/>
            <a:chExt cx="2352403" cy="2440788"/>
          </a:xfrm>
        </p:grpSpPr>
        <p:cxnSp>
          <p:nvCxnSpPr>
            <p:cNvPr id="72" name="Straight Arrow Connector 71"/>
            <p:cNvCxnSpPr/>
            <p:nvPr/>
          </p:nvCxnSpPr>
          <p:spPr>
            <a:xfrm>
              <a:off x="7968544" y="1686415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/>
            <p:cNvGrpSpPr/>
            <p:nvPr/>
          </p:nvGrpSpPr>
          <p:grpSpPr>
            <a:xfrm>
              <a:off x="6707914" y="2156277"/>
              <a:ext cx="2352403" cy="1970926"/>
              <a:chOff x="6707914" y="2156277"/>
              <a:chExt cx="2352403" cy="1970926"/>
            </a:xfrm>
          </p:grpSpPr>
          <p:sp>
            <p:nvSpPr>
              <p:cNvPr id="69" name="Rounded Rectangle 68"/>
              <p:cNvSpPr/>
              <p:nvPr/>
            </p:nvSpPr>
            <p:spPr>
              <a:xfrm>
                <a:off x="7001431" y="2156277"/>
                <a:ext cx="2058886" cy="41148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&lt;“this”, 1&gt;</a:t>
                </a:r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>
                <a:off x="7008812" y="3195381"/>
                <a:ext cx="2027088" cy="36967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&lt;“an”, 1&gt;</a:t>
                </a:r>
              </a:p>
            </p:txBody>
          </p:sp>
          <p:sp>
            <p:nvSpPr>
              <p:cNvPr id="71" name="Rounded Rectangle 70"/>
              <p:cNvSpPr/>
              <p:nvPr/>
            </p:nvSpPr>
            <p:spPr>
              <a:xfrm>
                <a:off x="6996860" y="2678353"/>
                <a:ext cx="2058886" cy="41148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&lt;“is”, 1&gt;</a:t>
                </a:r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6707914" y="3658320"/>
                <a:ext cx="2342128" cy="468883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300" dirty="0" smtClean="0">
                    <a:solidFill>
                      <a:srgbClr val="000000"/>
                    </a:solidFill>
                  </a:rPr>
                  <a:t>&lt;“example”, 1&gt;</a:t>
                </a: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3199002" y="5491948"/>
            <a:ext cx="2119700" cy="1084303"/>
            <a:chOff x="3199002" y="5491948"/>
            <a:chExt cx="2119700" cy="1084303"/>
          </a:xfrm>
        </p:grpSpPr>
        <p:sp>
          <p:nvSpPr>
            <p:cNvPr id="75" name="Rounded Rectangle 74"/>
            <p:cNvSpPr/>
            <p:nvPr/>
          </p:nvSpPr>
          <p:spPr>
            <a:xfrm>
              <a:off x="3199002" y="6183931"/>
              <a:ext cx="2119700" cy="39232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&lt;“</a:t>
              </a:r>
              <a:r>
                <a:rPr lang="en-US" sz="2300" dirty="0" err="1" smtClean="0">
                  <a:solidFill>
                    <a:srgbClr val="000000"/>
                  </a:solidFill>
                </a:rPr>
                <a:t>obama</a:t>
              </a:r>
              <a:r>
                <a:rPr lang="en-US" sz="2300" dirty="0" smtClean="0">
                  <a:solidFill>
                    <a:srgbClr val="000000"/>
                  </a:solidFill>
                </a:rPr>
                <a:t>”, 1&gt;</a:t>
              </a:r>
            </a:p>
          </p:txBody>
        </p:sp>
        <p:cxnSp>
          <p:nvCxnSpPr>
            <p:cNvPr id="76" name="Straight Arrow Connector 75"/>
            <p:cNvCxnSpPr/>
            <p:nvPr/>
          </p:nvCxnSpPr>
          <p:spPr>
            <a:xfrm>
              <a:off x="4242954" y="5491948"/>
              <a:ext cx="15898" cy="69198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 Placeholder 2"/>
          <p:cNvSpPr txBox="1">
            <a:spLocks/>
          </p:cNvSpPr>
          <p:nvPr/>
        </p:nvSpPr>
        <p:spPr bwMode="auto">
          <a:xfrm>
            <a:off x="5353303" y="6006844"/>
            <a:ext cx="1354611" cy="83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algn="ctr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smtClean="0">
                <a:solidFill>
                  <a:srgbClr val="000000"/>
                </a:solidFill>
                <a:latin typeface="Trebuchet MS"/>
              </a:rPr>
              <a:t>…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86575" y="4625443"/>
            <a:ext cx="7727459" cy="839708"/>
            <a:chOff x="986575" y="4625443"/>
            <a:chExt cx="7727459" cy="839708"/>
          </a:xfrm>
        </p:grpSpPr>
        <p:sp>
          <p:nvSpPr>
            <p:cNvPr id="83" name="Text Placeholder 2"/>
            <p:cNvSpPr txBox="1">
              <a:spLocks/>
            </p:cNvSpPr>
            <p:nvPr/>
          </p:nvSpPr>
          <p:spPr bwMode="auto">
            <a:xfrm>
              <a:off x="5353303" y="4625443"/>
              <a:ext cx="1354611" cy="835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5306" tIns="32653" rIns="65306" bIns="32653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50000"/>
                </a:spcBef>
                <a:spcAft>
                  <a:spcPct val="10000"/>
                </a:spcAft>
                <a:buFont typeface="Wingdings" pitchFamily="2" charset="2"/>
                <a:buChar char="v"/>
                <a:defRPr sz="2800">
                  <a:solidFill>
                    <a:srgbClr val="0000FF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ts val="300"/>
                </a:spcBef>
                <a:spcAft>
                  <a:spcPts val="300"/>
                </a:spcAft>
                <a:buFont typeface="Wingdings" pitchFamily="2" charset="2"/>
                <a:buChar char="§"/>
                <a:defRPr sz="2400">
                  <a:solidFill>
                    <a:srgbClr val="990000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FF"/>
                  </a:solidFill>
                  <a:latin typeface="+mn-lt"/>
                </a:defRPr>
              </a:lvl9pPr>
            </a:lstStyle>
            <a:p>
              <a:pPr marL="0" indent="0" algn="ctr" defTabSz="653064">
                <a:lnSpc>
                  <a:spcPts val="3320"/>
                </a:lnSpc>
                <a:spcAft>
                  <a:spcPts val="214"/>
                </a:spcAft>
                <a:buNone/>
              </a:pPr>
              <a:r>
                <a:rPr lang="en-US" sz="2200" kern="0" dirty="0" smtClean="0">
                  <a:solidFill>
                    <a:srgbClr val="000000"/>
                  </a:solidFill>
                  <a:latin typeface="Trebuchet MS"/>
                </a:rPr>
                <a:t>…</a:t>
              </a: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3437413" y="4625443"/>
              <a:ext cx="1611082" cy="83970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&lt;“</a:t>
              </a:r>
              <a:r>
                <a:rPr lang="en-US" sz="2300" dirty="0" err="1" smtClean="0">
                  <a:solidFill>
                    <a:srgbClr val="000000"/>
                  </a:solidFill>
                </a:rPr>
                <a:t>obama</a:t>
              </a:r>
              <a:r>
                <a:rPr lang="en-US" sz="2300" dirty="0" smtClean="0">
                  <a:solidFill>
                    <a:srgbClr val="000000"/>
                  </a:solidFill>
                </a:rPr>
                <a:t>”,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{1}&gt;</a:t>
              </a: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986575" y="4625443"/>
              <a:ext cx="1611082" cy="83970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&lt;“the”,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{1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, </a:t>
              </a:r>
              <a:r>
                <a:rPr lang="en-US" sz="2300" dirty="0" smtClean="0">
                  <a:solidFill>
                    <a:srgbClr val="000000"/>
                  </a:solidFill>
                </a:rPr>
                <a:t>1}&gt;</a:t>
              </a: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7102952" y="4625443"/>
              <a:ext cx="1611082" cy="83970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&lt;“is”,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{1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, </a:t>
              </a:r>
              <a:r>
                <a:rPr lang="en-US" sz="2300" dirty="0" smtClean="0">
                  <a:solidFill>
                    <a:srgbClr val="000000"/>
                  </a:solidFill>
                </a:rPr>
                <a:t>1, 1}&gt;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864368" y="5474911"/>
            <a:ext cx="2119700" cy="1101340"/>
            <a:chOff x="6864368" y="5474911"/>
            <a:chExt cx="2119700" cy="1101340"/>
          </a:xfrm>
        </p:grpSpPr>
        <p:cxnSp>
          <p:nvCxnSpPr>
            <p:cNvPr id="79" name="Straight Arrow Connector 78"/>
            <p:cNvCxnSpPr/>
            <p:nvPr/>
          </p:nvCxnSpPr>
          <p:spPr>
            <a:xfrm>
              <a:off x="7908493" y="5474911"/>
              <a:ext cx="15725" cy="7260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ounded Rectangle 87"/>
            <p:cNvSpPr/>
            <p:nvPr/>
          </p:nvSpPr>
          <p:spPr>
            <a:xfrm>
              <a:off x="6864368" y="6183931"/>
              <a:ext cx="2119700" cy="39232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&lt;“is”, 3&gt;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54145" y="5465151"/>
            <a:ext cx="2119700" cy="1111100"/>
            <a:chOff x="754145" y="5465151"/>
            <a:chExt cx="2119700" cy="1111100"/>
          </a:xfrm>
        </p:grpSpPr>
        <p:cxnSp>
          <p:nvCxnSpPr>
            <p:cNvPr id="74" name="Straight Arrow Connector 73"/>
            <p:cNvCxnSpPr/>
            <p:nvPr/>
          </p:nvCxnSpPr>
          <p:spPr>
            <a:xfrm>
              <a:off x="1792116" y="5465151"/>
              <a:ext cx="21879" cy="74557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ounded Rectangle 89"/>
            <p:cNvSpPr/>
            <p:nvPr/>
          </p:nvSpPr>
          <p:spPr>
            <a:xfrm>
              <a:off x="754145" y="6183931"/>
              <a:ext cx="2119700" cy="39232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&lt;“the”, 2&gt;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763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128" grpId="0"/>
      <p:bldP spid="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Example 2: Binary Join R(A, B)     S(B, C)</a:t>
            </a:r>
            <a:endParaRPr lang="en-US" sz="3300" b="1" dirty="0">
              <a:latin typeface="Trebuchet MS (Headings)"/>
              <a:cs typeface="Trebuchet MS (Headings)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9076" y="754014"/>
            <a:ext cx="88711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Input &lt;R, &lt;</a:t>
            </a:r>
            <a:r>
              <a:rPr lang="en-US" sz="26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a_i</a:t>
            </a: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6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b_j</a:t>
            </a: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&gt;&gt; or &lt;S, &lt;</a:t>
            </a:r>
            <a:r>
              <a:rPr lang="en-US" sz="26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b_j</a:t>
            </a: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6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c_k</a:t>
            </a: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&gt;</a:t>
            </a:r>
            <a:r>
              <a:rPr lang="en-US" sz="2600" dirty="0">
                <a:solidFill>
                  <a:srgbClr val="0000FF"/>
                </a:solidFill>
                <a:latin typeface="Trebuchet MS"/>
                <a:cs typeface="Trebuchet MS"/>
              </a:rPr>
              <a:t>&gt; </a:t>
            </a:r>
            <a:endParaRPr lang="en-US" sz="26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285750" indent="-285750">
              <a:buFont typeface="Arial"/>
              <a:buChar char="•"/>
            </a:pP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Output: successful &lt;</a:t>
            </a:r>
            <a:r>
              <a:rPr lang="en-US" sz="26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a_i</a:t>
            </a: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6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b_j</a:t>
            </a: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6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c_k</a:t>
            </a:r>
            <a:r>
              <a:rPr lang="en-US" sz="2600" dirty="0" smtClean="0">
                <a:solidFill>
                  <a:srgbClr val="0000FF"/>
                </a:solidFill>
                <a:latin typeface="Trebuchet MS"/>
                <a:cs typeface="Trebuchet MS"/>
              </a:rPr>
              <a:t>&gt; tuples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077" y="1626724"/>
            <a:ext cx="9024923" cy="228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map (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String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relationName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, Tuple t):</a:t>
            </a:r>
          </a:p>
          <a:p>
            <a:pPr>
              <a:lnSpc>
                <a:spcPts val="3680"/>
              </a:lnSpc>
            </a:pP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Int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b_val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 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= 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(</a:t>
            </a:r>
            <a:r>
              <a:rPr lang="en-US" sz="2000" b="1" dirty="0" err="1">
                <a:solidFill>
                  <a:srgbClr val="990000"/>
                </a:solidFill>
                <a:latin typeface="Ayuthaya"/>
                <a:cs typeface="Ayuthaya"/>
              </a:rPr>
              <a:t>relationName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 == “R”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) ? t[1] : t[0]</a:t>
            </a:r>
          </a:p>
          <a:p>
            <a:pPr>
              <a:lnSpc>
                <a:spcPts val="3680"/>
              </a:lnSpc>
            </a:pP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Int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a_or_c_val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= 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(</a:t>
            </a:r>
            <a:r>
              <a:rPr lang="en-US" sz="2000" b="1" dirty="0" err="1">
                <a:solidFill>
                  <a:srgbClr val="990000"/>
                </a:solidFill>
                <a:latin typeface="Ayuthaya"/>
                <a:cs typeface="Ayuthaya"/>
              </a:rPr>
              <a:t>relationName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 == “R”) ? 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t[0] 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: t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[1]</a:t>
            </a:r>
          </a:p>
          <a:p>
            <a:pPr>
              <a:lnSpc>
                <a:spcPts val="3680"/>
              </a:lnSpc>
            </a:pP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EmitIntermediate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(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b_val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, &lt;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relationName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,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a_or_c_val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&gt;);</a:t>
            </a:r>
            <a:endParaRPr lang="en-US" sz="2000" b="1" dirty="0">
              <a:solidFill>
                <a:srgbClr val="990000"/>
              </a:solidFill>
              <a:latin typeface="Ayuthaya"/>
              <a:cs typeface="Ayuthaya"/>
            </a:endParaRPr>
          </a:p>
          <a:p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92" y="4219206"/>
            <a:ext cx="91043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r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educe (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Int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b</a:t>
            </a:r>
            <a:r>
              <a:rPr lang="en-US" sz="2000" b="1" baseline="-25000" dirty="0" err="1" smtClean="0">
                <a:solidFill>
                  <a:srgbClr val="990000"/>
                </a:solidFill>
                <a:latin typeface="Ayuthaya"/>
                <a:cs typeface="Ayuthaya"/>
              </a:rPr>
              <a:t>j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, Iterator&lt;&lt;String,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Int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&gt;&gt;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a_or_c_vals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):</a:t>
            </a:r>
          </a:p>
          <a:p>
            <a:pPr>
              <a:lnSpc>
                <a:spcPts val="3680"/>
              </a:lnSpc>
            </a:pP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int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[]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aVals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=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getAValues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(</a:t>
            </a:r>
            <a:r>
              <a:rPr lang="en-US" sz="2000" b="1" dirty="0" err="1">
                <a:solidFill>
                  <a:srgbClr val="990000"/>
                </a:solidFill>
                <a:latin typeface="Ayuthaya"/>
                <a:cs typeface="Ayuthaya"/>
              </a:rPr>
              <a:t>a_or_c_vals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)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;</a:t>
            </a:r>
          </a:p>
          <a:p>
            <a:pPr>
              <a:lnSpc>
                <a:spcPts val="3680"/>
              </a:lnSpc>
            </a:pP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int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[]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cVals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=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getCValues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(</a:t>
            </a:r>
            <a:r>
              <a:rPr lang="en-US" sz="2000" b="1" dirty="0" err="1">
                <a:solidFill>
                  <a:srgbClr val="990000"/>
                </a:solidFill>
                <a:latin typeface="Ayuthaya"/>
                <a:cs typeface="Ayuthaya"/>
              </a:rPr>
              <a:t>a_or_c_vals</a:t>
            </a:r>
            <a:r>
              <a:rPr lang="en-US" sz="2000" b="1" dirty="0">
                <a:solidFill>
                  <a:srgbClr val="990000"/>
                </a:solidFill>
                <a:latin typeface="Ayuthaya"/>
                <a:cs typeface="Ayuthaya"/>
              </a:rPr>
              <a:t>) 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;</a:t>
            </a:r>
          </a:p>
          <a:p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foreach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a</a:t>
            </a:r>
            <a:r>
              <a:rPr lang="en-US" sz="2000" b="1" baseline="-25000" dirty="0" err="1" smtClean="0">
                <a:solidFill>
                  <a:srgbClr val="990000"/>
                </a:solidFill>
                <a:latin typeface="Ayuthaya"/>
                <a:cs typeface="Ayuthaya"/>
              </a:rPr>
              <a:t>i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,c</a:t>
            </a:r>
            <a:r>
              <a:rPr lang="en-US" sz="2000" b="1" baseline="-25000" dirty="0" err="1" smtClean="0">
                <a:solidFill>
                  <a:srgbClr val="990000"/>
                </a:solidFill>
                <a:latin typeface="Ayuthaya"/>
                <a:cs typeface="Ayuthaya"/>
              </a:rPr>
              <a:t>k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in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aVals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,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cVals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 =&gt;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EmitOutput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(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a</a:t>
            </a:r>
            <a:r>
              <a:rPr lang="en-US" sz="2000" b="1" baseline="-25000" dirty="0" err="1" smtClean="0">
                <a:solidFill>
                  <a:srgbClr val="990000"/>
                </a:solidFill>
                <a:latin typeface="Ayuthaya"/>
                <a:cs typeface="Ayuthaya"/>
              </a:rPr>
              <a:t>i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,b</a:t>
            </a:r>
            <a:r>
              <a:rPr lang="en-US" sz="2000" b="1" baseline="-25000" dirty="0" err="1" smtClean="0">
                <a:solidFill>
                  <a:srgbClr val="990000"/>
                </a:solidFill>
                <a:latin typeface="Ayuthaya"/>
                <a:cs typeface="Ayuthaya"/>
              </a:rPr>
              <a:t>j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, </a:t>
            </a:r>
            <a:r>
              <a:rPr lang="en-US" sz="2000" b="1" dirty="0" err="1" smtClean="0">
                <a:solidFill>
                  <a:srgbClr val="990000"/>
                </a:solidFill>
                <a:latin typeface="Ayuthaya"/>
                <a:cs typeface="Ayuthaya"/>
              </a:rPr>
              <a:t>c</a:t>
            </a:r>
            <a:r>
              <a:rPr lang="en-US" sz="2000" b="1" baseline="-25000" dirty="0" err="1" smtClean="0">
                <a:solidFill>
                  <a:srgbClr val="990000"/>
                </a:solidFill>
                <a:latin typeface="Ayuthaya"/>
                <a:cs typeface="Ayuthaya"/>
              </a:rPr>
              <a:t>k</a:t>
            </a:r>
            <a:r>
              <a:rPr lang="en-US" sz="2000" b="1" dirty="0" smtClean="0">
                <a:solidFill>
                  <a:srgbClr val="990000"/>
                </a:solidFill>
                <a:latin typeface="Ayuthaya"/>
                <a:cs typeface="Ayuthaya"/>
              </a:rPr>
              <a:t>);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0" y="-249693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>
                <a:latin typeface="Trebuchet MS"/>
                <a:cs typeface="Trebuchet MS"/>
              </a:rPr>
              <a:t>⋈</a:t>
            </a:r>
            <a:endParaRPr lang="en-US" sz="6500" dirty="0"/>
          </a:p>
        </p:txBody>
      </p:sp>
    </p:spTree>
    <p:extLst>
      <p:ext uri="{BB962C8B-B14F-4D97-AF65-F5344CB8AC3E}">
        <p14:creationId xmlns:p14="http://schemas.microsoft.com/office/powerpoint/2010/main" val="393559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09268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rebuchet MS (Headings)"/>
                <a:cs typeface="Trebuchet MS (Headings)"/>
              </a:rPr>
              <a:t>Example 2: Binary Join R(A, B) </a:t>
            </a:r>
            <a:r>
              <a:rPr lang="en-US" sz="3600" b="1" dirty="0" smtClean="0">
                <a:latin typeface="Trebuchet MS (Headings)"/>
                <a:cs typeface="Trebuchet MS (Headings)"/>
              </a:rPr>
              <a:t>    S</a:t>
            </a:r>
            <a:r>
              <a:rPr lang="en-US" sz="3600" b="1" dirty="0">
                <a:latin typeface="Trebuchet MS (Headings)"/>
                <a:cs typeface="Trebuchet MS (Headings)"/>
              </a:rPr>
              <a:t>(B, C)</a:t>
            </a:r>
            <a:endParaRPr lang="en-US" sz="3300" b="1" dirty="0">
              <a:latin typeface="Trebuchet MS (Headings)"/>
              <a:cs typeface="Trebuchet MS (Headings)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90582" y="655477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13</a:t>
            </a:fld>
            <a:endParaRPr lang="en-US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0" y="3333524"/>
            <a:ext cx="9144000" cy="39685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3026499" y="3377662"/>
            <a:ext cx="36814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Group by reduce key</a:t>
            </a:r>
            <a:endParaRPr lang="en-US" sz="2600" dirty="0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7531419" y="5177281"/>
            <a:ext cx="15725" cy="72605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119073" y="841561"/>
            <a:ext cx="8930969" cy="833193"/>
            <a:chOff x="119073" y="841561"/>
            <a:chExt cx="8930969" cy="833193"/>
          </a:xfrm>
        </p:grpSpPr>
        <p:sp>
          <p:nvSpPr>
            <p:cNvPr id="20" name="Rounded Rectangle 19"/>
            <p:cNvSpPr/>
            <p:nvPr/>
          </p:nvSpPr>
          <p:spPr>
            <a:xfrm>
              <a:off x="119073" y="841561"/>
              <a:ext cx="1555875" cy="833193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rgbClr val="000000"/>
                  </a:solidFill>
                </a:rPr>
                <a:t>&lt;‘R’, </a:t>
              </a:r>
            </a:p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&lt;a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400" dirty="0" smtClean="0">
                  <a:solidFill>
                    <a:srgbClr val="000000"/>
                  </a:solidFill>
                </a:rPr>
                <a:t>, b</a:t>
              </a:r>
              <a:r>
                <a:rPr lang="en-US" sz="2400" baseline="-25000" dirty="0">
                  <a:solidFill>
                    <a:srgbClr val="000000"/>
                  </a:solidFill>
                </a:rPr>
                <a:t>3</a:t>
              </a:r>
              <a:r>
                <a:rPr lang="en-US" sz="2400" dirty="0" smtClean="0">
                  <a:solidFill>
                    <a:srgbClr val="000000"/>
                  </a:solidFill>
                </a:rPr>
                <a:t>&gt;&gt;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1931025" y="841561"/>
              <a:ext cx="1555875" cy="833193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rgbClr val="000000"/>
                  </a:solidFill>
                </a:rPr>
                <a:t>&lt;‘R’, </a:t>
              </a:r>
            </a:p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&lt;a</a:t>
              </a:r>
              <a:r>
                <a:rPr lang="en-US" sz="24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400" dirty="0" smtClean="0">
                  <a:solidFill>
                    <a:srgbClr val="000000"/>
                  </a:solidFill>
                </a:rPr>
                <a:t>, b</a:t>
              </a:r>
              <a:r>
                <a:rPr lang="en-US" sz="2400" baseline="-25000" dirty="0">
                  <a:solidFill>
                    <a:srgbClr val="000000"/>
                  </a:solidFill>
                </a:rPr>
                <a:t>3</a:t>
              </a:r>
              <a:r>
                <a:rPr lang="en-US" sz="2400" dirty="0" smtClean="0">
                  <a:solidFill>
                    <a:srgbClr val="000000"/>
                  </a:solidFill>
                </a:rPr>
                <a:t>&gt;&gt;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3761190" y="841561"/>
              <a:ext cx="1555875" cy="833193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rgbClr val="000000"/>
                  </a:solidFill>
                </a:rPr>
                <a:t>&lt;‘S’, </a:t>
              </a:r>
            </a:p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&lt;b</a:t>
              </a:r>
              <a:r>
                <a:rPr lang="en-US" sz="2400" baseline="-25000" dirty="0">
                  <a:solidFill>
                    <a:srgbClr val="000000"/>
                  </a:solidFill>
                </a:rPr>
                <a:t>3</a:t>
              </a:r>
              <a:r>
                <a:rPr lang="en-US" sz="2400" dirty="0" smtClean="0">
                  <a:solidFill>
                    <a:srgbClr val="000000"/>
                  </a:solidFill>
                </a:rPr>
                <a:t>, c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400" dirty="0" smtClean="0">
                  <a:solidFill>
                    <a:srgbClr val="000000"/>
                  </a:solidFill>
                </a:rPr>
                <a:t>&gt;&gt;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5535971" y="841561"/>
              <a:ext cx="1555875" cy="833193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rgbClr val="000000"/>
                  </a:solidFill>
                </a:rPr>
                <a:t>&lt;‘S’, </a:t>
              </a:r>
            </a:p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&lt;b</a:t>
              </a:r>
              <a:r>
                <a:rPr lang="en-US" sz="2400" baseline="-25000" dirty="0">
                  <a:solidFill>
                    <a:srgbClr val="000000"/>
                  </a:solidFill>
                </a:rPr>
                <a:t>3</a:t>
              </a:r>
              <a:r>
                <a:rPr lang="en-US" sz="2400" dirty="0" smtClean="0">
                  <a:solidFill>
                    <a:srgbClr val="000000"/>
                  </a:solidFill>
                </a:rPr>
                <a:t>, c</a:t>
              </a:r>
              <a:r>
                <a:rPr lang="en-US" sz="24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400" dirty="0" smtClean="0">
                  <a:solidFill>
                    <a:srgbClr val="000000"/>
                  </a:solidFill>
                </a:rPr>
                <a:t>&gt;&gt;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7494167" y="841561"/>
              <a:ext cx="1555875" cy="833193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rgbClr val="000000"/>
                  </a:solidFill>
                </a:rPr>
                <a:t>&lt;‘S’, </a:t>
              </a:r>
            </a:p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&lt;b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400" dirty="0" smtClean="0">
                  <a:solidFill>
                    <a:srgbClr val="000000"/>
                  </a:solidFill>
                </a:rPr>
                <a:t>, c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5</a:t>
              </a:r>
              <a:r>
                <a:rPr lang="en-US" sz="2400" dirty="0" smtClean="0">
                  <a:solidFill>
                    <a:srgbClr val="000000"/>
                  </a:solidFill>
                </a:rPr>
                <a:t>&gt;&gt;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941053" y="1755431"/>
            <a:ext cx="1412250" cy="1439182"/>
            <a:chOff x="3941053" y="1755431"/>
            <a:chExt cx="1412250" cy="1439182"/>
          </a:xfrm>
        </p:grpSpPr>
        <p:cxnSp>
          <p:nvCxnSpPr>
            <p:cNvPr id="65" name="Straight Arrow Connector 64"/>
            <p:cNvCxnSpPr/>
            <p:nvPr/>
          </p:nvCxnSpPr>
          <p:spPr>
            <a:xfrm>
              <a:off x="4647178" y="1755431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ounded Rectangle 47"/>
            <p:cNvSpPr/>
            <p:nvPr/>
          </p:nvSpPr>
          <p:spPr>
            <a:xfrm>
              <a:off x="3941053" y="2195961"/>
              <a:ext cx="1412250" cy="99865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&lt;b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</a:t>
              </a:r>
              <a:r>
                <a:rPr lang="en-US" sz="2300" dirty="0" smtClean="0">
                  <a:solidFill>
                    <a:srgbClr val="000000"/>
                  </a:solidFill>
                </a:rPr>
                <a:t>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&lt;‘S’, c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&gt;&gt;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9390" y="1710499"/>
            <a:ext cx="1412250" cy="1414054"/>
            <a:chOff x="179390" y="1710499"/>
            <a:chExt cx="1412250" cy="1414054"/>
          </a:xfrm>
        </p:grpSpPr>
        <p:cxnSp>
          <p:nvCxnSpPr>
            <p:cNvPr id="109" name="Straight Arrow Connector 108"/>
            <p:cNvCxnSpPr/>
            <p:nvPr/>
          </p:nvCxnSpPr>
          <p:spPr>
            <a:xfrm>
              <a:off x="885515" y="1710499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ounded Rectangle 50"/>
            <p:cNvSpPr/>
            <p:nvPr/>
          </p:nvSpPr>
          <p:spPr>
            <a:xfrm>
              <a:off x="179390" y="2125901"/>
              <a:ext cx="1412250" cy="99865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&lt;b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</a:t>
              </a:r>
              <a:r>
                <a:rPr lang="en-US" sz="2300" dirty="0" smtClean="0">
                  <a:solidFill>
                    <a:srgbClr val="000000"/>
                  </a:solidFill>
                </a:rPr>
                <a:t>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&lt;‘R’, a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&gt;&gt;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591472" y="1735589"/>
            <a:ext cx="1412250" cy="1485835"/>
            <a:chOff x="5591472" y="1735589"/>
            <a:chExt cx="1412250" cy="1485835"/>
          </a:xfrm>
        </p:grpSpPr>
        <p:sp>
          <p:nvSpPr>
            <p:cNvPr id="52" name="Rounded Rectangle 51"/>
            <p:cNvSpPr/>
            <p:nvPr/>
          </p:nvSpPr>
          <p:spPr>
            <a:xfrm>
              <a:off x="5591472" y="2222772"/>
              <a:ext cx="1412250" cy="99865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&lt;b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</a:t>
              </a:r>
              <a:r>
                <a:rPr lang="en-US" sz="2300" dirty="0" smtClean="0">
                  <a:solidFill>
                    <a:srgbClr val="000000"/>
                  </a:solidFill>
                </a:rPr>
                <a:t>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&lt;‘S’, c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&gt;&gt;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6297597" y="1735589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7591664" y="1702777"/>
            <a:ext cx="1412250" cy="1468330"/>
            <a:chOff x="7591664" y="1702777"/>
            <a:chExt cx="1412250" cy="1468330"/>
          </a:xfrm>
        </p:grpSpPr>
        <p:cxnSp>
          <p:nvCxnSpPr>
            <p:cNvPr id="72" name="Straight Arrow Connector 71"/>
            <p:cNvCxnSpPr/>
            <p:nvPr/>
          </p:nvCxnSpPr>
          <p:spPr>
            <a:xfrm>
              <a:off x="8297789" y="1702777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ounded Rectangle 53"/>
            <p:cNvSpPr/>
            <p:nvPr/>
          </p:nvSpPr>
          <p:spPr>
            <a:xfrm>
              <a:off x="7591664" y="2172455"/>
              <a:ext cx="1412250" cy="99865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&lt;b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&lt;‘S’, c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5</a:t>
              </a:r>
              <a:r>
                <a:rPr lang="en-US" sz="2300" dirty="0" smtClean="0">
                  <a:solidFill>
                    <a:srgbClr val="000000"/>
                  </a:solidFill>
                </a:rPr>
                <a:t>&gt;&gt;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049220" y="1736192"/>
            <a:ext cx="1412250" cy="1458421"/>
            <a:chOff x="2049220" y="1736192"/>
            <a:chExt cx="1412250" cy="1458421"/>
          </a:xfrm>
        </p:grpSpPr>
        <p:sp>
          <p:nvSpPr>
            <p:cNvPr id="50" name="Rounded Rectangle 49"/>
            <p:cNvSpPr/>
            <p:nvPr/>
          </p:nvSpPr>
          <p:spPr>
            <a:xfrm>
              <a:off x="2049220" y="2195961"/>
              <a:ext cx="1412250" cy="99865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&lt;b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</a:t>
              </a:r>
              <a:r>
                <a:rPr lang="en-US" sz="2300" dirty="0" smtClean="0">
                  <a:solidFill>
                    <a:srgbClr val="000000"/>
                  </a:solidFill>
                </a:rPr>
                <a:t>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&lt;‘R’, a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&gt;&gt;</a:t>
              </a:r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>
              <a:off x="2755345" y="1736192"/>
              <a:ext cx="0" cy="4024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885515" y="3871945"/>
            <a:ext cx="7901864" cy="1302032"/>
            <a:chOff x="885515" y="3871945"/>
            <a:chExt cx="7901864" cy="1302032"/>
          </a:xfrm>
        </p:grpSpPr>
        <p:sp>
          <p:nvSpPr>
            <p:cNvPr id="86" name="Rounded Rectangle 85"/>
            <p:cNvSpPr/>
            <p:nvPr/>
          </p:nvSpPr>
          <p:spPr>
            <a:xfrm>
              <a:off x="885515" y="3871945"/>
              <a:ext cx="2609280" cy="130203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&lt;b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</a:t>
              </a:r>
              <a:r>
                <a:rPr lang="en-US" sz="2300" dirty="0" smtClean="0">
                  <a:solidFill>
                    <a:srgbClr val="000000"/>
                  </a:solidFill>
                </a:rPr>
                <a:t>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{&lt;‘R’, </a:t>
              </a:r>
              <a:r>
                <a:rPr lang="en-US" sz="2300" dirty="0">
                  <a:solidFill>
                    <a:srgbClr val="000000"/>
                  </a:solidFill>
                </a:rPr>
                <a:t>a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&gt;,&lt;‘R’, a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&gt;,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&lt;‘S’, c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&gt;, &lt;‘S’, c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&gt;}&gt;</a:t>
              </a:r>
              <a:endParaRPr lang="en-US" sz="2300" dirty="0">
                <a:solidFill>
                  <a:srgbClr val="000000"/>
                </a:solidFill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6395949" y="3871945"/>
              <a:ext cx="2391430" cy="130203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dirty="0" smtClean="0">
                  <a:solidFill>
                    <a:srgbClr val="000000"/>
                  </a:solidFill>
                </a:rPr>
                <a:t>&lt;b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, </a:t>
              </a:r>
            </a:p>
            <a:p>
              <a:r>
                <a:rPr lang="en-US" sz="2300" dirty="0" smtClean="0">
                  <a:solidFill>
                    <a:srgbClr val="000000"/>
                  </a:solidFill>
                </a:rPr>
                <a:t>{&lt;‘S’, c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5</a:t>
              </a:r>
              <a:r>
                <a:rPr lang="en-US" sz="2300" dirty="0" smtClean="0">
                  <a:solidFill>
                    <a:srgbClr val="000000"/>
                  </a:solidFill>
                </a:rPr>
                <a:t>&gt;}&gt;</a:t>
              </a:r>
              <a:endParaRPr lang="en-US" sz="23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629137" y="5994745"/>
            <a:ext cx="1885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latin typeface="Trebuchet MS"/>
                <a:cs typeface="Trebuchet MS"/>
              </a:rPr>
              <a:t>No output</a:t>
            </a:r>
            <a:endParaRPr lang="en-US" sz="2500" dirty="0">
              <a:latin typeface="Trebuchet MS"/>
              <a:cs typeface="Trebuchet M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4550" y="5173977"/>
            <a:ext cx="4446770" cy="1493982"/>
            <a:chOff x="74550" y="5173977"/>
            <a:chExt cx="4446770" cy="1493982"/>
          </a:xfrm>
        </p:grpSpPr>
        <p:cxnSp>
          <p:nvCxnSpPr>
            <p:cNvPr id="74" name="Straight Arrow Connector 73"/>
            <p:cNvCxnSpPr>
              <a:stCxn id="86" idx="2"/>
              <a:endCxn id="90" idx="0"/>
            </p:cNvCxnSpPr>
            <p:nvPr/>
          </p:nvCxnSpPr>
          <p:spPr>
            <a:xfrm flipH="1">
              <a:off x="1134400" y="5173977"/>
              <a:ext cx="1055755" cy="4543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ounded Rectangle 89"/>
            <p:cNvSpPr/>
            <p:nvPr/>
          </p:nvSpPr>
          <p:spPr>
            <a:xfrm>
              <a:off x="74550" y="5628355"/>
              <a:ext cx="2119700" cy="39232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&lt;a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, b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3,</a:t>
              </a:r>
              <a:r>
                <a:rPr lang="en-US" sz="2300" dirty="0" smtClean="0">
                  <a:solidFill>
                    <a:srgbClr val="000000"/>
                  </a:solidFill>
                </a:rPr>
                <a:t> c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&gt;</a:t>
              </a: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2401620" y="5604513"/>
              <a:ext cx="2119700" cy="39232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&lt;a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, b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3,</a:t>
              </a:r>
              <a:r>
                <a:rPr lang="en-US" sz="2300" dirty="0" smtClean="0">
                  <a:solidFill>
                    <a:srgbClr val="000000"/>
                  </a:solidFill>
                </a:rPr>
                <a:t> c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&gt;</a:t>
              </a: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74550" y="6275639"/>
              <a:ext cx="2119700" cy="39232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&lt;a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, b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3,</a:t>
              </a:r>
              <a:r>
                <a:rPr lang="en-US" sz="2300" dirty="0" smtClean="0">
                  <a:solidFill>
                    <a:srgbClr val="000000"/>
                  </a:solidFill>
                </a:rPr>
                <a:t> c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US" sz="2300" dirty="0" smtClean="0">
                  <a:solidFill>
                    <a:srgbClr val="000000"/>
                  </a:solidFill>
                </a:rPr>
                <a:t>&gt;</a:t>
              </a: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2401620" y="6275639"/>
              <a:ext cx="2119700" cy="39232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dirty="0" smtClean="0">
                  <a:solidFill>
                    <a:srgbClr val="000000"/>
                  </a:solidFill>
                </a:rPr>
                <a:t>&lt;a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, b</a:t>
              </a:r>
              <a:r>
                <a:rPr lang="en-US" sz="2300" baseline="-25000" dirty="0" smtClean="0">
                  <a:solidFill>
                    <a:srgbClr val="000000"/>
                  </a:solidFill>
                </a:rPr>
                <a:t>3,</a:t>
              </a:r>
              <a:r>
                <a:rPr lang="en-US" sz="2300" dirty="0" smtClean="0">
                  <a:solidFill>
                    <a:srgbClr val="000000"/>
                  </a:solidFill>
                </a:rPr>
                <a:t> c</a:t>
              </a:r>
              <a:r>
                <a:rPr lang="en-US" sz="2300" baseline="-25000" dirty="0">
                  <a:solidFill>
                    <a:srgbClr val="000000"/>
                  </a:solidFill>
                </a:rPr>
                <a:t>2</a:t>
              </a:r>
              <a:r>
                <a:rPr lang="en-US" sz="2300" dirty="0" smtClean="0">
                  <a:solidFill>
                    <a:srgbClr val="000000"/>
                  </a:solidFill>
                </a:rPr>
                <a:t>&gt;</a:t>
              </a:r>
            </a:p>
          </p:txBody>
        </p:sp>
        <p:cxnSp>
          <p:nvCxnSpPr>
            <p:cNvPr id="78" name="Straight Arrow Connector 77"/>
            <p:cNvCxnSpPr>
              <a:stCxn id="86" idx="2"/>
              <a:endCxn id="64" idx="0"/>
            </p:cNvCxnSpPr>
            <p:nvPr/>
          </p:nvCxnSpPr>
          <p:spPr>
            <a:xfrm>
              <a:off x="2190155" y="5173977"/>
              <a:ext cx="1271315" cy="4305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86" idx="2"/>
            </p:cNvCxnSpPr>
            <p:nvPr/>
          </p:nvCxnSpPr>
          <p:spPr>
            <a:xfrm>
              <a:off x="2190155" y="5173977"/>
              <a:ext cx="455089" cy="110166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86" idx="2"/>
            </p:cNvCxnSpPr>
            <p:nvPr/>
          </p:nvCxnSpPr>
          <p:spPr>
            <a:xfrm flipH="1">
              <a:off x="2049221" y="5173977"/>
              <a:ext cx="140934" cy="125406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39"/>
          <p:cNvSpPr/>
          <p:nvPr/>
        </p:nvSpPr>
        <p:spPr>
          <a:xfrm>
            <a:off x="6863400" y="-253466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>
                <a:latin typeface="Trebuchet MS"/>
                <a:cs typeface="Trebuchet MS"/>
              </a:rPr>
              <a:t>⋈</a:t>
            </a:r>
            <a:endParaRPr lang="en-US" sz="6500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461470" y="4368800"/>
            <a:ext cx="7041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945871"/>
              </p:ext>
            </p:extLst>
          </p:nvPr>
        </p:nvGraphicFramePr>
        <p:xfrm>
          <a:off x="4165600" y="3871945"/>
          <a:ext cx="840718" cy="111252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60492"/>
                <a:gridCol w="380226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b</a:t>
                      </a:r>
                      <a:r>
                        <a:rPr lang="en-US" baseline="-25000" dirty="0" smtClean="0"/>
                        <a:t>3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b</a:t>
                      </a:r>
                      <a:r>
                        <a:rPr lang="en-US" baseline="-25000" dirty="0" smtClean="0"/>
                        <a:t>3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42689"/>
              </p:ext>
            </p:extLst>
          </p:nvPr>
        </p:nvGraphicFramePr>
        <p:xfrm>
          <a:off x="5207180" y="3870105"/>
          <a:ext cx="744972" cy="111252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84292"/>
                <a:gridCol w="36068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b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c</a:t>
                      </a:r>
                      <a:r>
                        <a:rPr lang="en-US" baseline="-25000" dirty="0" smtClean="0"/>
                        <a:t>1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b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c</a:t>
                      </a:r>
                      <a:r>
                        <a:rPr lang="en-US" baseline="-25000" dirty="0" smtClean="0"/>
                        <a:t>2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919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Programming Model Very Applicable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-4331942" y="2465856"/>
            <a:ext cx="9144000" cy="54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endParaRPr lang="en-US" sz="2200" kern="0" dirty="0">
              <a:latin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260667"/>
              </p:ext>
            </p:extLst>
          </p:nvPr>
        </p:nvGraphicFramePr>
        <p:xfrm>
          <a:off x="333077" y="2335188"/>
          <a:ext cx="8639180" cy="2743200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4121826"/>
                <a:gridCol w="451735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kern="0" dirty="0" smtClean="0">
                          <a:latin typeface="Trebuchet MS"/>
                        </a:rPr>
                        <a:t>distributed </a:t>
                      </a:r>
                      <a:r>
                        <a:rPr lang="en-US" sz="2400" kern="0" dirty="0" err="1" smtClean="0">
                          <a:latin typeface="Trebuchet MS"/>
                        </a:rPr>
                        <a:t>grep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kern="0" dirty="0" smtClean="0">
                          <a:latin typeface="Trebuchet MS"/>
                        </a:rPr>
                        <a:t>web access log stats 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kern="0" dirty="0" smtClean="0">
                          <a:latin typeface="Trebuchet MS"/>
                        </a:rPr>
                        <a:t>distributed sort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kern="0" dirty="0" smtClean="0">
                          <a:latin typeface="Trebuchet MS"/>
                        </a:rPr>
                        <a:t>web link-graph reversal 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kern="0" dirty="0" smtClean="0">
                          <a:latin typeface="Trebuchet MS"/>
                        </a:rPr>
                        <a:t>term-vector per host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kern="0" dirty="0" smtClean="0">
                          <a:latin typeface="Trebuchet MS"/>
                        </a:rPr>
                        <a:t>inverted index construction 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kern="0" dirty="0" smtClean="0">
                          <a:latin typeface="Trebuchet MS"/>
                        </a:rPr>
                        <a:t>document clustering 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0" dirty="0" smtClean="0">
                          <a:latin typeface="Trebuchet MS"/>
                        </a:rPr>
                        <a:t>statistical machine translation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0" dirty="0" smtClean="0">
                          <a:latin typeface="Trebuchet MS"/>
                        </a:rPr>
                        <a:t>machine learning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Image</a:t>
                      </a:r>
                      <a:r>
                        <a:rPr lang="en-US" sz="2400" baseline="0" dirty="0" smtClean="0"/>
                        <a:t> processing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0" dirty="0" smtClean="0">
                          <a:latin typeface="Trebuchet MS"/>
                        </a:rPr>
                        <a:t>…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…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9692" y="811246"/>
            <a:ext cx="9144000" cy="49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Can read and write many different data types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Applicable to many problems</a:t>
            </a:r>
          </a:p>
        </p:txBody>
      </p:sp>
    </p:spTree>
    <p:extLst>
      <p:ext uri="{BB962C8B-B14F-4D97-AF65-F5344CB8AC3E}">
        <p14:creationId xmlns:p14="http://schemas.microsoft.com/office/powerpoint/2010/main" val="5090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Trebuchet MS (Headings)"/>
                <a:cs typeface="Trebuchet MS (Headings)"/>
              </a:rPr>
              <a:t>MapReduce</a:t>
            </a:r>
            <a:r>
              <a:rPr lang="en-US" sz="3600" b="1" dirty="0" smtClean="0">
                <a:latin typeface="Trebuchet MS (Headings)"/>
                <a:cs typeface="Trebuchet MS (Headings)"/>
              </a:rPr>
              <a:t> Execution</a:t>
            </a:r>
            <a:endParaRPr lang="en-US" sz="3300" b="1" dirty="0">
              <a:latin typeface="Trebuchet MS (Headings)"/>
              <a:cs typeface="Trebuchet MS (Headings)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15</a:t>
            </a:fld>
            <a:endParaRPr lang="en-US" dirty="0"/>
          </a:p>
        </p:txBody>
      </p:sp>
      <p:pic>
        <p:nvPicPr>
          <p:cNvPr id="3" name="Picture 2" descr="mr_executio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12745"/>
            <a:ext cx="8343900" cy="57865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54400" y="4216400"/>
            <a:ext cx="378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Usually many more map tasks than machines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E.g. 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200K map tasks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5K reduce tasks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2K machines</a:t>
            </a:r>
          </a:p>
          <a:p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450" y="3530600"/>
            <a:ext cx="1093850" cy="10795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Master Task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16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-44506"/>
            <a:ext cx="9423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latin typeface="Trebuchet MS (Headings)"/>
                <a:cs typeface="Trebuchet MS (Headings)"/>
              </a:rPr>
              <a:t>Fault-Tolerance: Handled via re-execution</a:t>
            </a:r>
            <a:endParaRPr lang="en-US" sz="3400" b="1" dirty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897728"/>
            <a:ext cx="9144000" cy="54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On </a:t>
            </a:r>
            <a:r>
              <a:rPr lang="en-US" sz="2600" kern="0" dirty="0">
                <a:latin typeface="Trebuchet MS"/>
              </a:rPr>
              <a:t>worker </a:t>
            </a:r>
            <a:r>
              <a:rPr lang="en-US" sz="2600" kern="0" dirty="0" smtClean="0">
                <a:latin typeface="Trebuchet MS"/>
              </a:rPr>
              <a:t>failure: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Detect </a:t>
            </a:r>
            <a:r>
              <a:rPr lang="en-US" sz="2200" kern="0" dirty="0">
                <a:latin typeface="Trebuchet MS"/>
              </a:rPr>
              <a:t>failure via periodic </a:t>
            </a:r>
            <a:r>
              <a:rPr lang="en-US" sz="2200" kern="0" dirty="0" smtClean="0">
                <a:latin typeface="Trebuchet MS"/>
              </a:rPr>
              <a:t>heartbeats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Re</a:t>
            </a:r>
            <a:r>
              <a:rPr lang="en-US" sz="2200" kern="0" dirty="0">
                <a:latin typeface="Trebuchet MS"/>
              </a:rPr>
              <a:t>-execute completed and in-progress map </a:t>
            </a:r>
            <a:r>
              <a:rPr lang="en-US" sz="2200" kern="0" dirty="0" smtClean="0">
                <a:latin typeface="Trebuchet MS"/>
              </a:rPr>
              <a:t>tasks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Re</a:t>
            </a:r>
            <a:r>
              <a:rPr lang="en-US" sz="2200" kern="0" dirty="0">
                <a:latin typeface="Trebuchet MS"/>
              </a:rPr>
              <a:t>-execute in progress reduce </a:t>
            </a:r>
            <a:r>
              <a:rPr lang="en-US" sz="2200" kern="0" dirty="0" smtClean="0">
                <a:latin typeface="Trebuchet MS"/>
              </a:rPr>
              <a:t>tasks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Task </a:t>
            </a:r>
            <a:r>
              <a:rPr lang="en-US" sz="2200" kern="0" dirty="0">
                <a:latin typeface="Trebuchet MS"/>
              </a:rPr>
              <a:t>completion committed through </a:t>
            </a:r>
            <a:r>
              <a:rPr lang="en-US" sz="2200" kern="0" dirty="0" smtClean="0">
                <a:latin typeface="Trebuchet MS"/>
              </a:rPr>
              <a:t>master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Master failure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Is much more rare</a:t>
            </a:r>
          </a:p>
          <a:p>
            <a:pPr lvl="1" defTabSz="653064">
              <a:lnSpc>
                <a:spcPts val="3320"/>
              </a:lnSpc>
              <a:spcAft>
                <a:spcPts val="214"/>
              </a:spcAft>
            </a:pPr>
            <a:r>
              <a:rPr lang="en-US" sz="2200" kern="0" dirty="0" smtClean="0">
                <a:latin typeface="Trebuchet MS"/>
              </a:rPr>
              <a:t>AFAIK MR/</a:t>
            </a:r>
            <a:r>
              <a:rPr lang="en-US" sz="2200" kern="0" dirty="0" err="1" smtClean="0">
                <a:latin typeface="Trebuchet MS"/>
              </a:rPr>
              <a:t>Hadoop</a:t>
            </a:r>
            <a:r>
              <a:rPr lang="en-US" sz="2200" kern="0" dirty="0" smtClean="0">
                <a:latin typeface="Trebuchet MS"/>
              </a:rPr>
              <a:t> do not handle master node failure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32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Other Features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980293"/>
            <a:ext cx="9144000" cy="307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Combiners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Status &amp; Monitoring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Locality Optimization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Redundant Execution (for curse of last reducer)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0" y="4258089"/>
            <a:ext cx="9144000" cy="53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algn="ctr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600" kern="0" dirty="0" smtClean="0">
                <a:solidFill>
                  <a:srgbClr val="990000"/>
                </a:solidFill>
                <a:latin typeface="Trebuchet MS"/>
              </a:rPr>
              <a:t>Overall: Great execution environment for large-scale data</a:t>
            </a:r>
          </a:p>
        </p:txBody>
      </p:sp>
    </p:spTree>
    <p:extLst>
      <p:ext uri="{BB962C8B-B14F-4D97-AF65-F5344CB8AC3E}">
        <p14:creationId xmlns:p14="http://schemas.microsoft.com/office/powerpoint/2010/main" val="16123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6068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77676"/>
            <a:ext cx="7815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 (Headings)"/>
                <a:cs typeface="Trebuchet MS (Headings)"/>
              </a:rPr>
              <a:t>Outline</a:t>
            </a:r>
            <a:endParaRPr lang="en-US" sz="4000" b="1" dirty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125350" y="826783"/>
            <a:ext cx="8866250" cy="492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600" kern="0" dirty="0" smtClean="0">
                <a:latin typeface="Trebuchet MS"/>
              </a:rPr>
              <a:t>System</a:t>
            </a: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err="1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MapReduce</a:t>
            </a: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/</a:t>
            </a:r>
            <a:r>
              <a:rPr lang="en-US" sz="2200" kern="0" dirty="0" err="1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Hadoop</a:t>
            </a:r>
            <a:endParaRPr lang="en-US" sz="2200" kern="0" dirty="0" smtClean="0">
              <a:solidFill>
                <a:schemeClr val="bg1">
                  <a:lumMod val="65000"/>
                </a:schemeClr>
              </a:solidFill>
              <a:latin typeface="Trebuchet MS"/>
            </a:endParaRP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smtClean="0">
                <a:solidFill>
                  <a:srgbClr val="0000FF"/>
                </a:solidFill>
                <a:latin typeface="Trebuchet MS"/>
              </a:rPr>
              <a:t>Pig &amp; Hive</a:t>
            </a:r>
          </a:p>
          <a:p>
            <a:pPr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6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Theory:</a:t>
            </a:r>
          </a:p>
          <a:p>
            <a:pPr marL="742950" lvl="2" indent="-342900" defTabSz="653064">
              <a:lnSpc>
                <a:spcPct val="150000"/>
              </a:lnSpc>
              <a:spcBef>
                <a:spcPct val="50000"/>
              </a:spcBef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Model For Lower Bounding Communication Cost</a:t>
            </a:r>
            <a:endParaRPr lang="en-US" sz="2600" kern="0" dirty="0">
              <a:solidFill>
                <a:schemeClr val="bg1">
                  <a:lumMod val="65000"/>
                </a:schemeClr>
              </a:solidFill>
              <a:latin typeface="Trebuchet MS"/>
            </a:endParaRP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>
                <a:solidFill>
                  <a:schemeClr val="bg1">
                    <a:lumMod val="65000"/>
                  </a:schemeClr>
                </a:solidFill>
                <a:latin typeface="Trebuchet MS"/>
              </a:rPr>
              <a:t>Shares Algorithm for Joins on MR </a:t>
            </a: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&amp; Its </a:t>
            </a:r>
            <a:r>
              <a:rPr lang="en-US" sz="2200" kern="0" dirty="0">
                <a:solidFill>
                  <a:schemeClr val="bg1">
                    <a:lumMod val="65000"/>
                  </a:schemeClr>
                </a:solidFill>
                <a:latin typeface="Trebuchet MS"/>
              </a:rPr>
              <a:t>O</a:t>
            </a: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ptimality</a:t>
            </a:r>
            <a:endParaRPr lang="en-US" sz="2200" kern="0" dirty="0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8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3001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-4450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MR Shortcoming 1: Workflows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745329"/>
            <a:ext cx="9144000" cy="1972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  <a:cs typeface="Trebuchet MS"/>
              </a:rPr>
              <a:t>Many queries/computations need multiple MR jobs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  <a:cs typeface="Trebuchet MS"/>
              </a:rPr>
              <a:t>2-stage computation too rigid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  <a:cs typeface="Trebuchet MS"/>
              </a:rPr>
              <a:t>Ex: </a:t>
            </a:r>
            <a:r>
              <a:rPr lang="en-US" sz="2600" dirty="0" smtClean="0">
                <a:latin typeface="Trebuchet MS"/>
                <a:cs typeface="Trebuchet MS"/>
              </a:rPr>
              <a:t>Find </a:t>
            </a:r>
            <a:r>
              <a:rPr lang="en-US" sz="2600" dirty="0">
                <a:latin typeface="Trebuchet MS"/>
                <a:cs typeface="Trebuchet MS"/>
              </a:rPr>
              <a:t>the top 10 most visited pages in each </a:t>
            </a:r>
            <a:r>
              <a:rPr lang="en-US" sz="2600" dirty="0" smtClean="0">
                <a:latin typeface="Trebuchet MS"/>
                <a:cs typeface="Trebuchet MS"/>
              </a:rPr>
              <a:t>category</a:t>
            </a:r>
            <a:endParaRPr lang="en-US" sz="2600" dirty="0"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59118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261414"/>
              </p:ext>
            </p:extLst>
          </p:nvPr>
        </p:nvGraphicFramePr>
        <p:xfrm>
          <a:off x="304800" y="3328985"/>
          <a:ext cx="4052888" cy="2947990"/>
        </p:xfrm>
        <a:graphic>
          <a:graphicData uri="http://schemas.openxmlformats.org/drawingml/2006/table">
            <a:tbl>
              <a:tblPr/>
              <a:tblGrid>
                <a:gridCol w="1004888"/>
                <a:gridCol w="2058987"/>
                <a:gridCol w="989013"/>
              </a:tblGrid>
              <a:tr h="6048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User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Url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Amy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cnn.com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8:00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Amy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bbc.com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10:00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Amy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flickr.com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10:05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Fred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cnn.com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12:00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ontent Placeholder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035991"/>
              </p:ext>
            </p:extLst>
          </p:nvPr>
        </p:nvGraphicFramePr>
        <p:xfrm>
          <a:off x="5029200" y="3332173"/>
          <a:ext cx="3657600" cy="2947990"/>
        </p:xfrm>
        <a:graphic>
          <a:graphicData uri="http://schemas.openxmlformats.org/drawingml/2006/table">
            <a:tbl>
              <a:tblPr/>
              <a:tblGrid>
                <a:gridCol w="1295400"/>
                <a:gridCol w="1143000"/>
                <a:gridCol w="1219200"/>
              </a:tblGrid>
              <a:tr h="6048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Url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Category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PageRank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cnn.com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News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0.9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bbc.com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News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0.8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flickr.com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Photos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0.7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espn.com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Sports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0.9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878013" y="2678110"/>
            <a:ext cx="954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800" dirty="0"/>
              <a:t>Visits</a:t>
            </a:r>
            <a:endParaRPr lang="en-US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248400" y="2678110"/>
            <a:ext cx="12006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800" dirty="0" err="1" smtClean="0"/>
              <a:t>UrlInfo</a:t>
            </a:r>
            <a:endParaRPr lang="en-US" dirty="0"/>
          </a:p>
        </p:txBody>
      </p:sp>
      <p:sp>
        <p:nvSpPr>
          <p:cNvPr id="12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75C179-5504-0F4F-A25C-5707CD43B0A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35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3001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-4450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rebuchet MS"/>
                <a:cs typeface="Trebuchet MS"/>
              </a:rPr>
              <a:t>Top 10 </a:t>
            </a:r>
            <a:r>
              <a:rPr lang="en-US" sz="3600" dirty="0">
                <a:latin typeface="Trebuchet MS"/>
                <a:cs typeface="Trebuchet MS"/>
              </a:rPr>
              <a:t>most visited pages in each category</a:t>
            </a:r>
            <a:endParaRPr lang="en-US" sz="3600" b="1" dirty="0" smtClean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4508500" y="672875"/>
            <a:ext cx="4635500" cy="68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err="1" smtClean="0">
                <a:solidFill>
                  <a:schemeClr val="tx1"/>
                </a:solidFill>
                <a:latin typeface="Trebuchet MS"/>
                <a:cs typeface="Trebuchet MS"/>
              </a:rPr>
              <a:t>UrlInfo</a:t>
            </a:r>
            <a:r>
              <a:rPr lang="en-US" sz="2200" kern="0" dirty="0" smtClean="0">
                <a:solidFill>
                  <a:schemeClr val="tx1"/>
                </a:solidFill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solidFill>
                  <a:schemeClr val="tx1"/>
                </a:solidFill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solidFill>
                  <a:schemeClr val="tx1"/>
                </a:solidFill>
                <a:latin typeface="Trebuchet MS"/>
                <a:cs typeface="Trebuchet MS"/>
              </a:rPr>
              <a:t>, Category, PageRank)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59118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20</a:t>
            </a:fld>
            <a:endParaRPr lang="en-US" dirty="0"/>
          </a:p>
        </p:txBody>
      </p:sp>
      <p:sp>
        <p:nvSpPr>
          <p:cNvPr id="12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75C179-5504-0F4F-A25C-5707CD43B0A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22512" y="729509"/>
            <a:ext cx="30047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smtClean="0">
                <a:latin typeface="Trebuchet MS"/>
                <a:cs typeface="Trebuchet MS"/>
              </a:rPr>
              <a:t>Visits(User, 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Time) </a:t>
            </a:r>
            <a:endParaRPr lang="en-US" sz="2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244600" y="1160396"/>
            <a:ext cx="1955800" cy="1314278"/>
            <a:chOff x="1244600" y="1160396"/>
            <a:chExt cx="1955800" cy="1314278"/>
          </a:xfrm>
        </p:grpSpPr>
        <p:cxnSp>
          <p:nvCxnSpPr>
            <p:cNvPr id="16" name="Straight Arrow Connector 15"/>
            <p:cNvCxnSpPr>
              <a:stCxn id="14" idx="2"/>
            </p:cNvCxnSpPr>
            <p:nvPr/>
          </p:nvCxnSpPr>
          <p:spPr>
            <a:xfrm>
              <a:off x="2224868" y="1160396"/>
              <a:ext cx="0" cy="13142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244600" y="1524000"/>
              <a:ext cx="1955800" cy="5296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kern="0" dirty="0" smtClean="0">
                  <a:solidFill>
                    <a:srgbClr val="800000"/>
                  </a:solidFill>
                  <a:latin typeface="Trebuchet MS"/>
                  <a:cs typeface="Trebuchet MS"/>
                </a:rPr>
                <a:t>MR Job 1: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group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by </a:t>
              </a:r>
              <a:r>
                <a:rPr lang="en-US" kern="0" dirty="0" err="1">
                  <a:solidFill>
                    <a:schemeClr val="tx1"/>
                  </a:solidFill>
                  <a:latin typeface="Trebuchet MS"/>
                  <a:cs typeface="Trebuchet MS"/>
                </a:rPr>
                <a:t>url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 + count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914546" y="2474674"/>
            <a:ext cx="28126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UrlCount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Count) </a:t>
            </a:r>
            <a:endParaRPr lang="en-US" sz="2200" dirty="0"/>
          </a:p>
        </p:txBody>
      </p:sp>
      <p:cxnSp>
        <p:nvCxnSpPr>
          <p:cNvPr id="27" name="Straight Arrow Connector 26"/>
          <p:cNvCxnSpPr>
            <a:endCxn id="28" idx="0"/>
          </p:cNvCxnSpPr>
          <p:nvPr/>
        </p:nvCxnSpPr>
        <p:spPr>
          <a:xfrm flipH="1">
            <a:off x="4267200" y="1160396"/>
            <a:ext cx="2288368" cy="228130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289300" y="3441700"/>
            <a:ext cx="1955800" cy="52965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kern="0" dirty="0" smtClean="0">
                <a:solidFill>
                  <a:srgbClr val="800000"/>
                </a:solidFill>
                <a:latin typeface="Trebuchet MS"/>
                <a:cs typeface="Trebuchet MS"/>
              </a:rPr>
              <a:t>MR Job 2:</a:t>
            </a:r>
            <a:r>
              <a:rPr lang="en-US" kern="0" dirty="0" smtClean="0">
                <a:solidFill>
                  <a:srgbClr val="000000"/>
                </a:solidFill>
                <a:latin typeface="Trebuchet MS"/>
                <a:cs typeface="Trebuchet MS"/>
              </a:rPr>
              <a:t>join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0" name="Straight Arrow Connector 29"/>
          <p:cNvCxnSpPr>
            <a:stCxn id="20" idx="2"/>
            <a:endCxn id="28" idx="0"/>
          </p:cNvCxnSpPr>
          <p:nvPr/>
        </p:nvCxnSpPr>
        <p:spPr>
          <a:xfrm>
            <a:off x="2320885" y="2905561"/>
            <a:ext cx="1946315" cy="5361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8" idx="2"/>
          </p:cNvCxnSpPr>
          <p:nvPr/>
        </p:nvCxnSpPr>
        <p:spPr>
          <a:xfrm>
            <a:off x="4267200" y="3971354"/>
            <a:ext cx="0" cy="4609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642047" y="4432300"/>
            <a:ext cx="52503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UrlCategoryCount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Category, Count) </a:t>
            </a:r>
            <a:endParaRPr lang="en-US" sz="2200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89300" y="4842483"/>
            <a:ext cx="2400300" cy="1314278"/>
            <a:chOff x="1244600" y="1160396"/>
            <a:chExt cx="2400300" cy="1314278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2224868" y="1160396"/>
              <a:ext cx="0" cy="13142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1244600" y="1524000"/>
              <a:ext cx="2400300" cy="5296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kern="0" dirty="0" smtClean="0">
                  <a:solidFill>
                    <a:srgbClr val="800000"/>
                  </a:solidFill>
                  <a:latin typeface="Trebuchet MS"/>
                  <a:cs typeface="Trebuchet MS"/>
                </a:rPr>
                <a:t>MR Job 3: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group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by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category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+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count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1486604" y="6201667"/>
            <a:ext cx="60437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TopTenUrlPerCategory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Category, Count)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6128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3001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4508500" y="672875"/>
            <a:ext cx="4635500" cy="68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err="1" smtClean="0">
                <a:solidFill>
                  <a:schemeClr val="tx1"/>
                </a:solidFill>
                <a:latin typeface="Trebuchet MS"/>
                <a:cs typeface="Trebuchet MS"/>
              </a:rPr>
              <a:t>UrlInfo</a:t>
            </a:r>
            <a:r>
              <a:rPr lang="en-US" sz="2200" kern="0" dirty="0" smtClean="0">
                <a:solidFill>
                  <a:schemeClr val="tx1"/>
                </a:solidFill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solidFill>
                  <a:schemeClr val="tx1"/>
                </a:solidFill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solidFill>
                  <a:schemeClr val="tx1"/>
                </a:solidFill>
                <a:latin typeface="Trebuchet MS"/>
                <a:cs typeface="Trebuchet MS"/>
              </a:rPr>
              <a:t>, Category, PageRank)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59118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21</a:t>
            </a:fld>
            <a:endParaRPr lang="en-US" dirty="0"/>
          </a:p>
        </p:txBody>
      </p:sp>
      <p:sp>
        <p:nvSpPr>
          <p:cNvPr id="12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75C179-5504-0F4F-A25C-5707CD43B0A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22512" y="729509"/>
            <a:ext cx="30047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smtClean="0">
                <a:latin typeface="Trebuchet MS"/>
                <a:cs typeface="Trebuchet MS"/>
              </a:rPr>
              <a:t>Visits(User, 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Time) </a:t>
            </a:r>
            <a:endParaRPr lang="en-US" sz="2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244600" y="1160396"/>
            <a:ext cx="1955800" cy="1314278"/>
            <a:chOff x="1244600" y="1160396"/>
            <a:chExt cx="1955800" cy="1314278"/>
          </a:xfrm>
        </p:grpSpPr>
        <p:cxnSp>
          <p:nvCxnSpPr>
            <p:cNvPr id="16" name="Straight Arrow Connector 15"/>
            <p:cNvCxnSpPr>
              <a:stCxn id="14" idx="2"/>
            </p:cNvCxnSpPr>
            <p:nvPr/>
          </p:nvCxnSpPr>
          <p:spPr>
            <a:xfrm>
              <a:off x="2224868" y="1160396"/>
              <a:ext cx="0" cy="13142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244600" y="1524000"/>
              <a:ext cx="1955800" cy="5296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kern="0" dirty="0" smtClean="0">
                  <a:solidFill>
                    <a:srgbClr val="800000"/>
                  </a:solidFill>
                  <a:latin typeface="Trebuchet MS"/>
                  <a:cs typeface="Trebuchet MS"/>
                </a:rPr>
                <a:t>MR Job 1: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group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by </a:t>
              </a:r>
              <a:r>
                <a:rPr lang="en-US" kern="0" dirty="0" err="1">
                  <a:solidFill>
                    <a:schemeClr val="tx1"/>
                  </a:solidFill>
                  <a:latin typeface="Trebuchet MS"/>
                  <a:cs typeface="Trebuchet MS"/>
                </a:rPr>
                <a:t>url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 + count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914546" y="2474674"/>
            <a:ext cx="28126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UrlCount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Count) </a:t>
            </a:r>
            <a:endParaRPr lang="en-US" sz="2200" dirty="0"/>
          </a:p>
        </p:txBody>
      </p:sp>
      <p:cxnSp>
        <p:nvCxnSpPr>
          <p:cNvPr id="27" name="Straight Arrow Connector 26"/>
          <p:cNvCxnSpPr>
            <a:endCxn id="28" idx="0"/>
          </p:cNvCxnSpPr>
          <p:nvPr/>
        </p:nvCxnSpPr>
        <p:spPr>
          <a:xfrm flipH="1">
            <a:off x="4267200" y="1160396"/>
            <a:ext cx="2288368" cy="228130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289300" y="3441700"/>
            <a:ext cx="1955800" cy="52965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kern="0" dirty="0" smtClean="0">
                <a:solidFill>
                  <a:srgbClr val="800000"/>
                </a:solidFill>
                <a:latin typeface="Trebuchet MS"/>
                <a:cs typeface="Trebuchet MS"/>
              </a:rPr>
              <a:t>MR Job 2:</a:t>
            </a:r>
            <a:r>
              <a:rPr lang="en-US" kern="0" dirty="0" smtClean="0">
                <a:solidFill>
                  <a:srgbClr val="000000"/>
                </a:solidFill>
                <a:latin typeface="Trebuchet MS"/>
                <a:cs typeface="Trebuchet MS"/>
              </a:rPr>
              <a:t>join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0" name="Straight Arrow Connector 29"/>
          <p:cNvCxnSpPr>
            <a:stCxn id="20" idx="2"/>
            <a:endCxn id="28" idx="0"/>
          </p:cNvCxnSpPr>
          <p:nvPr/>
        </p:nvCxnSpPr>
        <p:spPr>
          <a:xfrm>
            <a:off x="2320885" y="2905561"/>
            <a:ext cx="1946315" cy="5361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8" idx="2"/>
          </p:cNvCxnSpPr>
          <p:nvPr/>
        </p:nvCxnSpPr>
        <p:spPr>
          <a:xfrm>
            <a:off x="4267200" y="3971354"/>
            <a:ext cx="0" cy="4609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642047" y="4432300"/>
            <a:ext cx="52503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UrlCategoryCount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Category, Count) </a:t>
            </a:r>
            <a:endParaRPr lang="en-US" sz="2200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00400" y="4842483"/>
            <a:ext cx="2489200" cy="1314278"/>
            <a:chOff x="1155700" y="1160396"/>
            <a:chExt cx="2489200" cy="1314278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2224868" y="1160396"/>
              <a:ext cx="0" cy="13142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1155700" y="1524000"/>
              <a:ext cx="2489200" cy="5296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kern="0" dirty="0" smtClean="0">
                  <a:solidFill>
                    <a:srgbClr val="800000"/>
                  </a:solidFill>
                  <a:latin typeface="Trebuchet MS"/>
                  <a:cs typeface="Trebuchet MS"/>
                </a:rPr>
                <a:t>MR Job 3: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group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by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category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+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find top 10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1486604" y="6201667"/>
            <a:ext cx="60437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TopTenUrlPerCategory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Category, Count) </a:t>
            </a:r>
            <a:endParaRPr lang="en-US" sz="2200" dirty="0"/>
          </a:p>
        </p:txBody>
      </p:sp>
      <p:cxnSp>
        <p:nvCxnSpPr>
          <p:cNvPr id="6" name="Straight Arrow Connector 5"/>
          <p:cNvCxnSpPr>
            <a:stCxn id="18" idx="3"/>
          </p:cNvCxnSpPr>
          <p:nvPr/>
        </p:nvCxnSpPr>
        <p:spPr>
          <a:xfrm>
            <a:off x="3200400" y="1788827"/>
            <a:ext cx="3035300" cy="1449673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8" idx="3"/>
          </p:cNvCxnSpPr>
          <p:nvPr/>
        </p:nvCxnSpPr>
        <p:spPr>
          <a:xfrm flipV="1">
            <a:off x="5245100" y="3238501"/>
            <a:ext cx="990600" cy="468026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4" idx="3"/>
          </p:cNvCxnSpPr>
          <p:nvPr/>
        </p:nvCxnSpPr>
        <p:spPr>
          <a:xfrm flipV="1">
            <a:off x="5689600" y="3238500"/>
            <a:ext cx="546100" cy="2232414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75400" y="1890767"/>
            <a:ext cx="2768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800000"/>
                </a:solidFill>
                <a:latin typeface="Trebuchet MS"/>
                <a:cs typeface="Trebuchet MS"/>
              </a:rPr>
              <a:t>Common Operations are coded by hand: </a:t>
            </a:r>
            <a:r>
              <a:rPr lang="en-US" sz="2200" dirty="0" smtClean="0">
                <a:latin typeface="Trebuchet MS"/>
                <a:cs typeface="Trebuchet MS"/>
              </a:rPr>
              <a:t>join</a:t>
            </a:r>
            <a:r>
              <a:rPr lang="en-US" sz="2200" dirty="0">
                <a:latin typeface="Trebuchet MS"/>
                <a:cs typeface="Trebuchet MS"/>
              </a:rPr>
              <a:t>, </a:t>
            </a:r>
            <a:r>
              <a:rPr lang="en-US" sz="2200" dirty="0" smtClean="0">
                <a:latin typeface="Trebuchet MS"/>
                <a:cs typeface="Trebuchet MS"/>
              </a:rPr>
              <a:t>selects, </a:t>
            </a:r>
            <a:r>
              <a:rPr lang="en-US" sz="2200" dirty="0">
                <a:latin typeface="Trebuchet MS"/>
                <a:cs typeface="Trebuchet MS"/>
              </a:rPr>
              <a:t>projection, aggregates, sorting, distinct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MR Shortcoming 2: API too low-level</a:t>
            </a:r>
          </a:p>
        </p:txBody>
      </p:sp>
    </p:spTree>
    <p:extLst>
      <p:ext uri="{BB962C8B-B14F-4D97-AF65-F5344CB8AC3E}">
        <p14:creationId xmlns:p14="http://schemas.microsoft.com/office/powerpoint/2010/main" val="363614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2061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2700" y="-4450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Trebuchet MS (Headings)"/>
                <a:cs typeface="Trebuchet MS (Headings)"/>
              </a:rPr>
              <a:t>MapReduce</a:t>
            </a:r>
            <a:r>
              <a:rPr lang="en-US" sz="3600" b="1" dirty="0" smtClean="0">
                <a:latin typeface="Trebuchet MS (Headings)"/>
                <a:cs typeface="Trebuchet MS (Headings)"/>
              </a:rPr>
              <a:t> Is Not The Ideal Programming API 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1354915"/>
            <a:ext cx="9144000" cy="204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latin typeface="Trebuchet MS"/>
              </a:rPr>
              <a:t>Programmers are not used to maps and reduces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solidFill>
                  <a:srgbClr val="990000"/>
                </a:solidFill>
                <a:latin typeface="Trebuchet MS"/>
              </a:rPr>
              <a:t>We want: </a:t>
            </a:r>
            <a:r>
              <a:rPr lang="en-US" sz="2600" kern="0" dirty="0" smtClean="0">
                <a:latin typeface="Trebuchet MS"/>
              </a:rPr>
              <a:t>joins/filters/</a:t>
            </a:r>
            <a:r>
              <a:rPr lang="en-US" sz="2600" kern="0" dirty="0" err="1" smtClean="0">
                <a:latin typeface="Trebuchet MS"/>
              </a:rPr>
              <a:t>groupBy</a:t>
            </a:r>
            <a:r>
              <a:rPr lang="en-US" sz="2600" kern="0" dirty="0" smtClean="0">
                <a:latin typeface="Trebuchet MS"/>
              </a:rPr>
              <a:t>/select * from</a:t>
            </a:r>
          </a:p>
          <a:p>
            <a:pPr defTabSz="653064">
              <a:lnSpc>
                <a:spcPts val="3320"/>
              </a:lnSpc>
              <a:spcAft>
                <a:spcPts val="214"/>
              </a:spcAft>
            </a:pPr>
            <a:r>
              <a:rPr lang="en-US" sz="2600" kern="0" dirty="0" smtClean="0">
                <a:solidFill>
                  <a:srgbClr val="990000"/>
                </a:solidFill>
                <a:latin typeface="Trebuchet MS"/>
              </a:rPr>
              <a:t>Solution: </a:t>
            </a:r>
            <a:r>
              <a:rPr lang="en-US" sz="2600" kern="0" dirty="0" smtClean="0">
                <a:latin typeface="Trebuchet MS"/>
              </a:rPr>
              <a:t>High-level languages/systems that compile to MR/</a:t>
            </a:r>
            <a:r>
              <a:rPr lang="en-US" sz="2600" kern="0" dirty="0" err="1" smtClean="0">
                <a:latin typeface="Trebuchet MS"/>
              </a:rPr>
              <a:t>Hadoop</a:t>
            </a:r>
            <a:endParaRPr lang="en-US" sz="2600" kern="0" dirty="0" smtClean="0">
              <a:latin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14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High-level Language 1</a:t>
            </a:r>
            <a:r>
              <a:rPr lang="en-US" sz="3600" b="1" dirty="0">
                <a:latin typeface="Trebuchet MS (Headings)"/>
                <a:cs typeface="Trebuchet MS (Headings)"/>
              </a:rPr>
              <a:t>:</a:t>
            </a:r>
            <a:r>
              <a:rPr lang="en-US" sz="3600" b="1" dirty="0" smtClean="0">
                <a:latin typeface="Trebuchet MS (Headings)"/>
                <a:cs typeface="Trebuchet MS (Headings)"/>
              </a:rPr>
              <a:t> Pig Latin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4550" y="850900"/>
            <a:ext cx="8917050" cy="4546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2008 SIGMOD: From Yahoo Research (</a:t>
            </a:r>
            <a:r>
              <a:rPr lang="en-US" sz="2800" dirty="0" err="1" smtClean="0">
                <a:solidFill>
                  <a:srgbClr val="0000FF"/>
                </a:solidFill>
                <a:latin typeface="Calibri" charset="0"/>
              </a:rPr>
              <a:t>Olston</a:t>
            </a: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, et. al.)</a:t>
            </a:r>
          </a:p>
          <a:p>
            <a:pPr marL="457200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Apache </a:t>
            </a: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software - </a:t>
            </a:r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main </a:t>
            </a: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teams </a:t>
            </a:r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now at </a:t>
            </a: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Twitter &amp; </a:t>
            </a:r>
            <a:r>
              <a:rPr lang="en-US" sz="2800" dirty="0" err="1" smtClean="0">
                <a:solidFill>
                  <a:srgbClr val="0000FF"/>
                </a:solidFill>
                <a:latin typeface="Calibri" charset="0"/>
              </a:rPr>
              <a:t>Hortonworks</a:t>
            </a:r>
            <a:endParaRPr lang="en-US" sz="2800" dirty="0" smtClean="0">
              <a:solidFill>
                <a:srgbClr val="0000FF"/>
              </a:solidFill>
              <a:latin typeface="Calibri" charset="0"/>
            </a:endParaRPr>
          </a:p>
          <a:p>
            <a:pPr marL="457200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Common ops as high-level language constructs</a:t>
            </a:r>
          </a:p>
          <a:p>
            <a:pPr marL="914400" lvl="1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600" dirty="0" smtClean="0">
                <a:solidFill>
                  <a:srgbClr val="990000"/>
                </a:solidFill>
                <a:latin typeface="Calibri" charset="0"/>
              </a:rPr>
              <a:t>e.g. filter, group by, or join</a:t>
            </a:r>
          </a:p>
          <a:p>
            <a:pPr marL="457200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Workflow as: step-by-step procedural scripts</a:t>
            </a:r>
          </a:p>
          <a:p>
            <a:pPr marL="457200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Compiles to </a:t>
            </a:r>
            <a:r>
              <a:rPr lang="en-US" sz="2800" dirty="0" err="1" smtClean="0">
                <a:solidFill>
                  <a:srgbClr val="0000FF"/>
                </a:solidFill>
                <a:latin typeface="Calibri" charset="0"/>
              </a:rPr>
              <a:t>Hadoop</a:t>
            </a:r>
            <a:endParaRPr lang="en-US" sz="2800" dirty="0" smtClean="0">
              <a:solidFill>
                <a:srgbClr val="0000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95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Pig Latin Example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965200"/>
            <a:ext cx="89154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   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/data/visits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(user,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time);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=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count(visits);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C0504D"/>
                </a:solidFill>
                <a:latin typeface="Calibri" charset="0"/>
              </a:rPr>
              <a:t>urlInfo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category,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pRank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join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category</a:t>
            </a:r>
            <a:r>
              <a:rPr lang="en-US" sz="2800" dirty="0" smtClean="0"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top(urlCounts,10);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store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into 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  <a:endParaRPr lang="en-US" sz="2800" dirty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64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Pig Latin Example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965200"/>
            <a:ext cx="89154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   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/data/visits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(user,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time);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</a:pP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=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count(visits);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C0504D"/>
                </a:solidFill>
                <a:latin typeface="Calibri" charset="0"/>
              </a:rPr>
              <a:t>urlInfo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category,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pRank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);</a:t>
            </a:r>
          </a:p>
          <a:p>
            <a:pPr algn="l">
              <a:lnSpc>
                <a:spcPct val="90000"/>
              </a:lnSpc>
            </a:pP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join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category</a:t>
            </a:r>
            <a:r>
              <a:rPr lang="en-US" sz="2800" dirty="0" smtClean="0"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top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(urlCounts,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10);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store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into 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  <a:endParaRPr lang="en-US" sz="28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667000" y="952500"/>
            <a:ext cx="2438400" cy="609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19400" y="2857500"/>
            <a:ext cx="2438400" cy="609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84400" y="3829050"/>
            <a:ext cx="480060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rebuchet MS"/>
                <a:ea typeface="ＭＳ Ｐゴシック" charset="0"/>
                <a:cs typeface="Trebuchet MS"/>
              </a:rPr>
              <a:t>Operates directly over files</a:t>
            </a:r>
          </a:p>
        </p:txBody>
      </p:sp>
      <p:sp>
        <p:nvSpPr>
          <p:cNvPr id="10" name="Oval 9"/>
          <p:cNvSpPr/>
          <p:nvPr/>
        </p:nvSpPr>
        <p:spPr>
          <a:xfrm>
            <a:off x="2743200" y="5613400"/>
            <a:ext cx="2438400" cy="609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2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Pig Latin Example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965200"/>
            <a:ext cx="89154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   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/data/visits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(user,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time);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</a:pP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=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count(visits);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C0504D"/>
                </a:solidFill>
                <a:latin typeface="Calibri" charset="0"/>
              </a:rPr>
              <a:t>urlInfo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category,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pRank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);</a:t>
            </a:r>
          </a:p>
          <a:p>
            <a:pPr algn="l">
              <a:lnSpc>
                <a:spcPct val="90000"/>
              </a:lnSpc>
            </a:pP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join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category</a:t>
            </a:r>
            <a:r>
              <a:rPr lang="en-US" sz="2800" dirty="0" smtClean="0"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top(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,10);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store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into 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  <a:endParaRPr lang="en-US" sz="28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295900" y="914400"/>
            <a:ext cx="2438400" cy="609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00700" y="2743200"/>
            <a:ext cx="3352800" cy="762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879600" y="4032250"/>
            <a:ext cx="510540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Trebuchet MS"/>
                <a:ea typeface="ＭＳ Ｐゴシック" charset="0"/>
                <a:cs typeface="Trebuchet MS"/>
              </a:rPr>
              <a:t>Schemas optional; 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Trebuchet MS"/>
                <a:ea typeface="ＭＳ Ｐゴシック" charset="0"/>
                <a:cs typeface="Trebuchet MS"/>
              </a:rPr>
              <a:t>Can be assigned dynamically</a:t>
            </a:r>
          </a:p>
        </p:txBody>
      </p:sp>
    </p:spTree>
    <p:extLst>
      <p:ext uri="{BB962C8B-B14F-4D97-AF65-F5344CB8AC3E}">
        <p14:creationId xmlns:p14="http://schemas.microsoft.com/office/powerpoint/2010/main" val="70047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Pig Latin Example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965200"/>
            <a:ext cx="89154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   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/data/visits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(user,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time);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</a:pP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=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count(visits);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C0504D"/>
                </a:solidFill>
                <a:latin typeface="Calibri" charset="0"/>
              </a:rPr>
              <a:t>urlInfo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category,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pRank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);</a:t>
            </a:r>
          </a:p>
          <a:p>
            <a:pPr algn="l">
              <a:lnSpc>
                <a:spcPct val="90000"/>
              </a:lnSpc>
            </a:pP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join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category</a:t>
            </a:r>
            <a:r>
              <a:rPr lang="en-US" sz="2800" dirty="0" smtClean="0"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top(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,10);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store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into 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  <a:endParaRPr lang="en-US" sz="28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753100" y="4584700"/>
            <a:ext cx="3124200" cy="762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98600" y="1092200"/>
            <a:ext cx="5473700" cy="2286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Trebuchet MS"/>
                <a:ea typeface="ＭＳ Ｐゴシック" charset="0"/>
                <a:cs typeface="Trebuchet MS"/>
              </a:rPr>
              <a:t>User-defined functions (UDFs) can be used in every construct</a:t>
            </a:r>
          </a:p>
          <a:p>
            <a:pPr lvl="1">
              <a:buFont typeface="Arial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Trebuchet MS"/>
                <a:ea typeface="ＭＳ Ｐゴシック" charset="0"/>
                <a:cs typeface="Trebuchet MS"/>
              </a:rPr>
              <a:t> Load, Store</a:t>
            </a:r>
          </a:p>
          <a:p>
            <a:pPr lvl="1">
              <a:buFont typeface="Arial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Trebuchet MS"/>
                <a:ea typeface="ＭＳ Ｐゴシック" charset="0"/>
                <a:cs typeface="Trebuchet MS"/>
              </a:rPr>
              <a:t> Group, Filter, </a:t>
            </a:r>
            <a:r>
              <a:rPr lang="en-US" sz="2800" dirty="0" err="1">
                <a:solidFill>
                  <a:srgbClr val="000000"/>
                </a:solidFill>
                <a:latin typeface="Trebuchet MS"/>
                <a:ea typeface="ＭＳ Ｐゴシック" charset="0"/>
                <a:cs typeface="Trebuchet MS"/>
              </a:rPr>
              <a:t>Foreach</a:t>
            </a:r>
            <a:endParaRPr lang="en-US" sz="2800" dirty="0">
              <a:solidFill>
                <a:srgbClr val="000000"/>
              </a:solidFill>
              <a:latin typeface="Trebuchet MS"/>
              <a:ea typeface="ＭＳ Ｐゴシック" charset="0"/>
              <a:cs typeface="Trebuchet MS"/>
            </a:endParaRPr>
          </a:p>
          <a:p>
            <a:pPr lvl="1" algn="ctr"/>
            <a:endParaRPr lang="en-US" sz="2800" dirty="0">
              <a:solidFill>
                <a:srgbClr val="000000"/>
              </a:solidFill>
              <a:latin typeface="Trebuchet MS"/>
              <a:ea typeface="ＭＳ Ｐゴシック" charset="0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0168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854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Pig Latin Execution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965200"/>
            <a:ext cx="89154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   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/data/visits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(user,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time);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</a:pP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=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count(visits);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C0504D"/>
                </a:solidFill>
                <a:latin typeface="Calibri" charset="0"/>
              </a:rPr>
              <a:t>urlInfo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category,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pRank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);</a:t>
            </a:r>
          </a:p>
          <a:p>
            <a:pPr algn="l">
              <a:lnSpc>
                <a:spcPct val="90000"/>
              </a:lnSpc>
            </a:pP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join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urlCounts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urlCategoryCount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category</a:t>
            </a:r>
            <a:r>
              <a:rPr lang="en-US" sz="2800" dirty="0" smtClean="0"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top(urlCounts,10);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store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into 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  <a:endParaRPr lang="en-US" sz="28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965200"/>
            <a:ext cx="8813800" cy="1689100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52400" y="2816090"/>
            <a:ext cx="8813800" cy="1082810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52400" y="4314690"/>
            <a:ext cx="8813800" cy="2041660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7277100" y="1524000"/>
            <a:ext cx="1409700" cy="368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990000"/>
                </a:solidFill>
              </a:rPr>
              <a:t>MR Job 1</a:t>
            </a:r>
            <a:endParaRPr lang="en-US" sz="2200" b="1" dirty="0">
              <a:solidFill>
                <a:srgbClr val="99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556500" y="3390900"/>
            <a:ext cx="1409700" cy="368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990000"/>
                </a:solidFill>
              </a:rPr>
              <a:t>MR Job 2</a:t>
            </a:r>
            <a:endParaRPr lang="en-US" sz="2200" b="1" dirty="0">
              <a:solidFill>
                <a:srgbClr val="99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277100" y="4406900"/>
            <a:ext cx="1409700" cy="368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990000"/>
                </a:solidFill>
              </a:rPr>
              <a:t>MR Job 3</a:t>
            </a:r>
            <a:endParaRPr lang="en-US" sz="22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9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3001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4508500" y="672875"/>
            <a:ext cx="4635500" cy="68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err="1" smtClean="0">
                <a:solidFill>
                  <a:schemeClr val="tx1"/>
                </a:solidFill>
                <a:latin typeface="Trebuchet MS"/>
                <a:cs typeface="Trebuchet MS"/>
              </a:rPr>
              <a:t>UrlInfo</a:t>
            </a:r>
            <a:r>
              <a:rPr lang="en-US" sz="2200" kern="0" dirty="0" smtClean="0">
                <a:solidFill>
                  <a:schemeClr val="tx1"/>
                </a:solidFill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solidFill>
                  <a:schemeClr val="tx1"/>
                </a:solidFill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solidFill>
                  <a:schemeClr val="tx1"/>
                </a:solidFill>
                <a:latin typeface="Trebuchet MS"/>
                <a:cs typeface="Trebuchet MS"/>
              </a:rPr>
              <a:t>, Category, PageRank)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59118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29</a:t>
            </a:fld>
            <a:endParaRPr lang="en-US" dirty="0"/>
          </a:p>
        </p:txBody>
      </p:sp>
      <p:sp>
        <p:nvSpPr>
          <p:cNvPr id="12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75C179-5504-0F4F-A25C-5707CD43B0A9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22512" y="729509"/>
            <a:ext cx="30047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smtClean="0">
                <a:latin typeface="Trebuchet MS"/>
                <a:cs typeface="Trebuchet MS"/>
              </a:rPr>
              <a:t>Visits(User, 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Time) </a:t>
            </a:r>
            <a:endParaRPr lang="en-US" sz="2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244600" y="1160396"/>
            <a:ext cx="1955800" cy="1314278"/>
            <a:chOff x="1244600" y="1160396"/>
            <a:chExt cx="1955800" cy="1314278"/>
          </a:xfrm>
        </p:grpSpPr>
        <p:cxnSp>
          <p:nvCxnSpPr>
            <p:cNvPr id="16" name="Straight Arrow Connector 15"/>
            <p:cNvCxnSpPr>
              <a:stCxn id="14" idx="2"/>
            </p:cNvCxnSpPr>
            <p:nvPr/>
          </p:nvCxnSpPr>
          <p:spPr>
            <a:xfrm>
              <a:off x="2224868" y="1160396"/>
              <a:ext cx="0" cy="13142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244600" y="1524000"/>
              <a:ext cx="1955800" cy="5296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kern="0" dirty="0" smtClean="0">
                  <a:solidFill>
                    <a:srgbClr val="800000"/>
                  </a:solidFill>
                  <a:latin typeface="Trebuchet MS"/>
                  <a:cs typeface="Trebuchet MS"/>
                </a:rPr>
                <a:t>MR Job 1: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group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by </a:t>
              </a:r>
              <a:r>
                <a:rPr lang="en-US" kern="0" dirty="0" err="1">
                  <a:solidFill>
                    <a:schemeClr val="tx1"/>
                  </a:solidFill>
                  <a:latin typeface="Trebuchet MS"/>
                  <a:cs typeface="Trebuchet MS"/>
                </a:rPr>
                <a:t>url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 + </a:t>
              </a:r>
              <a:r>
                <a:rPr lang="en-US" kern="0" dirty="0" err="1" smtClean="0">
                  <a:solidFill>
                    <a:schemeClr val="tx1"/>
                  </a:solidFill>
                  <a:latin typeface="Trebuchet MS"/>
                  <a:cs typeface="Trebuchet MS"/>
                </a:rPr>
                <a:t>foreach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914546" y="2474674"/>
            <a:ext cx="28126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UrlCount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Count) </a:t>
            </a:r>
            <a:endParaRPr lang="en-US" sz="2200" dirty="0"/>
          </a:p>
        </p:txBody>
      </p:sp>
      <p:cxnSp>
        <p:nvCxnSpPr>
          <p:cNvPr id="27" name="Straight Arrow Connector 26"/>
          <p:cNvCxnSpPr>
            <a:endCxn id="28" idx="0"/>
          </p:cNvCxnSpPr>
          <p:nvPr/>
        </p:nvCxnSpPr>
        <p:spPr>
          <a:xfrm flipH="1">
            <a:off x="4267200" y="1160396"/>
            <a:ext cx="2288368" cy="228130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289300" y="3441700"/>
            <a:ext cx="1955800" cy="52965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kern="0" dirty="0" smtClean="0">
                <a:solidFill>
                  <a:srgbClr val="800000"/>
                </a:solidFill>
                <a:latin typeface="Trebuchet MS"/>
                <a:cs typeface="Trebuchet MS"/>
              </a:rPr>
              <a:t>MR Job 2:</a:t>
            </a:r>
            <a:r>
              <a:rPr lang="en-US" kern="0" dirty="0" smtClean="0">
                <a:solidFill>
                  <a:srgbClr val="000000"/>
                </a:solidFill>
                <a:latin typeface="Trebuchet MS"/>
                <a:cs typeface="Trebuchet MS"/>
              </a:rPr>
              <a:t>join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0" name="Straight Arrow Connector 29"/>
          <p:cNvCxnSpPr>
            <a:stCxn id="20" idx="2"/>
            <a:endCxn id="28" idx="0"/>
          </p:cNvCxnSpPr>
          <p:nvPr/>
        </p:nvCxnSpPr>
        <p:spPr>
          <a:xfrm>
            <a:off x="2320885" y="2905561"/>
            <a:ext cx="1946315" cy="5361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8" idx="2"/>
          </p:cNvCxnSpPr>
          <p:nvPr/>
        </p:nvCxnSpPr>
        <p:spPr>
          <a:xfrm>
            <a:off x="4267200" y="3971354"/>
            <a:ext cx="0" cy="4609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642047" y="4432300"/>
            <a:ext cx="52503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UrlCategoryCount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Category, Count) </a:t>
            </a:r>
            <a:endParaRPr lang="en-US" sz="2200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89300" y="4842483"/>
            <a:ext cx="2400300" cy="1314278"/>
            <a:chOff x="1244600" y="1160396"/>
            <a:chExt cx="2400300" cy="1314278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2224868" y="1160396"/>
              <a:ext cx="0" cy="13142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1244600" y="1524000"/>
              <a:ext cx="2400300" cy="5296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kern="0" dirty="0" smtClean="0">
                  <a:solidFill>
                    <a:srgbClr val="800000"/>
                  </a:solidFill>
                  <a:latin typeface="Trebuchet MS"/>
                  <a:cs typeface="Trebuchet MS"/>
                </a:rPr>
                <a:t>MR Job 3: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group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by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category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+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for each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1486604" y="6201667"/>
            <a:ext cx="60437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TopTenUrlPerCategory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Category, Count) </a:t>
            </a:r>
            <a:endParaRPr lang="en-US" sz="2200" dirty="0"/>
          </a:p>
        </p:txBody>
      </p:sp>
      <p:sp>
        <p:nvSpPr>
          <p:cNvPr id="34" name="TextBox 33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Pig Latin: Execution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6794500" y="1362645"/>
            <a:ext cx="2413000" cy="437309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   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/data/visits</a:t>
            </a:r>
            <a:r>
              <a:rPr lang="ja-JP" altLang="en-US" sz="2800" dirty="0" smtClean="0">
                <a:solidFill>
                  <a:schemeClr val="accent2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chemeClr val="accent2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(user,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time);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visits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visitCounts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=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gVisits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count(visits);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       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load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C0504D"/>
                </a:solidFill>
                <a:latin typeface="Calibri" charset="0"/>
              </a:rPr>
              <a:t>urlInfo</a:t>
            </a:r>
            <a:r>
              <a:rPr lang="ja-JP" altLang="en-US" sz="2800" dirty="0" smtClean="0">
                <a:solidFill>
                  <a:srgbClr val="C0504D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C0504D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as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category,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pRank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visitCounts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join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visitCounts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urlInfo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url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group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visitCounts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by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category</a:t>
            </a:r>
            <a:r>
              <a:rPr lang="en-US" sz="2800" dirty="0" smtClean="0">
                <a:latin typeface="Calibri" charset="0"/>
              </a:rPr>
              <a:t>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=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F79646"/>
                </a:solidFill>
                <a:latin typeface="Calibri" charset="0"/>
              </a:rPr>
              <a:t>foreach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gCategories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F79646"/>
                </a:solidFill>
                <a:latin typeface="Calibri" charset="0"/>
              </a:rPr>
              <a:t>generate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top(visitCounts,10);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latin typeface="Calibri" charset="0"/>
            </a:endParaRPr>
          </a:p>
          <a:p>
            <a:pPr algn="l"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store 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 into 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‘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/data/</a:t>
            </a:r>
            <a:r>
              <a:rPr lang="en-US" sz="2800" dirty="0" err="1" smtClean="0">
                <a:solidFill>
                  <a:srgbClr val="000000"/>
                </a:solidFill>
                <a:latin typeface="Calibri" charset="0"/>
              </a:rPr>
              <a:t>topUrls</a:t>
            </a:r>
            <a:r>
              <a:rPr lang="ja-JP" altLang="en-US" sz="2800" dirty="0" smtClean="0">
                <a:solidFill>
                  <a:srgbClr val="000000"/>
                </a:solidFill>
                <a:latin typeface="Calibri" charset="0"/>
              </a:rPr>
              <a:t>’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;</a:t>
            </a:r>
            <a:endParaRPr lang="en-US" sz="2800" dirty="0">
              <a:solidFill>
                <a:srgbClr val="000000"/>
              </a:solidFill>
              <a:latin typeface="Calibri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3289300" y="1752602"/>
            <a:ext cx="3505200" cy="3010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1" idx="1"/>
            <a:endCxn id="28" idx="3"/>
          </p:cNvCxnSpPr>
          <p:nvPr/>
        </p:nvCxnSpPr>
        <p:spPr>
          <a:xfrm flipH="1">
            <a:off x="5245100" y="3549193"/>
            <a:ext cx="1549400" cy="1573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44" idx="3"/>
          </p:cNvCxnSpPr>
          <p:nvPr/>
        </p:nvCxnSpPr>
        <p:spPr>
          <a:xfrm flipH="1">
            <a:off x="5689600" y="4699000"/>
            <a:ext cx="1257300" cy="7719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31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rebuchet MS (Headings)"/>
                <a:cs typeface="Trebuchet MS (Headings)"/>
              </a:rPr>
              <a:t>High-level Language </a:t>
            </a:r>
            <a:r>
              <a:rPr lang="en-US" sz="3600" b="1" dirty="0" smtClean="0">
                <a:latin typeface="Trebuchet MS (Headings)"/>
                <a:cs typeface="Trebuchet MS (Headings)"/>
              </a:rPr>
              <a:t>2: </a:t>
            </a:r>
            <a:r>
              <a:rPr lang="en-US" sz="3600" b="1" dirty="0">
                <a:latin typeface="Trebuchet MS (Headings)"/>
                <a:cs typeface="Trebuchet MS (Headings)"/>
              </a:rPr>
              <a:t>Hive</a:t>
            </a:r>
            <a:endParaRPr lang="en-US" sz="3600" b="1" dirty="0" smtClean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0" y="885015"/>
            <a:ext cx="9144000" cy="54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ts val="3320"/>
              </a:lnSpc>
              <a:spcAft>
                <a:spcPts val="214"/>
              </a:spcAft>
              <a:buFont typeface="Wingdings" charset="2"/>
              <a:buChar char="v"/>
            </a:pPr>
            <a:endParaRPr lang="en-US" sz="2200" kern="0" dirty="0" smtClean="0">
              <a:latin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4550" y="850900"/>
            <a:ext cx="8815450" cy="4546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2009 VLDB: From Facebook (</a:t>
            </a:r>
            <a:r>
              <a:rPr lang="en-US" sz="2800" dirty="0" err="1" smtClean="0">
                <a:solidFill>
                  <a:srgbClr val="0000FF"/>
                </a:solidFill>
                <a:latin typeface="Calibri" charset="0"/>
              </a:rPr>
              <a:t>Thusoo</a:t>
            </a: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 et. al.)</a:t>
            </a:r>
          </a:p>
          <a:p>
            <a:pPr marL="457200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Apache </a:t>
            </a: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software</a:t>
            </a:r>
          </a:p>
          <a:p>
            <a:pPr marL="457200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Hive-QL: SQL-like Declarative syntax</a:t>
            </a:r>
          </a:p>
          <a:p>
            <a:pPr marL="914400" lvl="1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600" dirty="0" smtClean="0">
                <a:solidFill>
                  <a:srgbClr val="990000"/>
                </a:solidFill>
                <a:latin typeface="Calibri" charset="0"/>
              </a:rPr>
              <a:t>e.g. SELECT *, INSERT INTO, GROUP BY, SORT BY</a:t>
            </a:r>
          </a:p>
          <a:p>
            <a:pPr marL="457200" indent="-457200" algn="l">
              <a:lnSpc>
                <a:spcPct val="150000"/>
              </a:lnSpc>
              <a:buFont typeface="Wingdings" charset="2"/>
              <a:buChar char="v"/>
            </a:pP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Compiles to </a:t>
            </a:r>
            <a:r>
              <a:rPr lang="en-US" sz="2800" dirty="0" err="1" smtClean="0">
                <a:solidFill>
                  <a:srgbClr val="0000FF"/>
                </a:solidFill>
                <a:latin typeface="Calibri" charset="0"/>
              </a:rPr>
              <a:t>Hadoop</a:t>
            </a:r>
            <a:endParaRPr lang="en-US" sz="2800" dirty="0" smtClean="0">
              <a:solidFill>
                <a:srgbClr val="0000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67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489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Hive Example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31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550" y="907534"/>
            <a:ext cx="87011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INSERT TABLE </a:t>
            </a:r>
            <a:r>
              <a:rPr lang="en-US" sz="2400" dirty="0" err="1" smtClean="0">
                <a:latin typeface="Trebuchet MS"/>
                <a:cs typeface="Trebuchet MS"/>
              </a:rPr>
              <a:t>UrlCounts</a:t>
            </a:r>
            <a:endParaRPr lang="en-US" sz="2400" dirty="0" smtClean="0">
              <a:latin typeface="Trebuchet MS"/>
              <a:cs typeface="Trebuchet MS"/>
            </a:endParaRPr>
          </a:p>
          <a:p>
            <a:r>
              <a:rPr lang="en-US" sz="2400" dirty="0" smtClean="0"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SELECT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latin typeface="Trebuchet MS"/>
                <a:cs typeface="Trebuchet MS"/>
              </a:rPr>
              <a:t>url</a:t>
            </a:r>
            <a:r>
              <a:rPr lang="en-US" sz="2400" dirty="0" smtClean="0">
                <a:latin typeface="Trebuchet MS"/>
                <a:cs typeface="Trebuchet MS"/>
              </a:rPr>
              <a:t>,  count(*)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AS</a:t>
            </a:r>
            <a:r>
              <a:rPr lang="en-US" sz="2400" dirty="0" smtClean="0">
                <a:latin typeface="Trebuchet MS"/>
                <a:cs typeface="Trebuchet MS"/>
              </a:rPr>
              <a:t> count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FROM</a:t>
            </a:r>
            <a:r>
              <a:rPr lang="en-US" sz="2400" dirty="0" smtClean="0">
                <a:latin typeface="Trebuchet MS"/>
                <a:cs typeface="Trebuchet MS"/>
              </a:rPr>
              <a:t> Visits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GROUP BY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latin typeface="Trebuchet MS"/>
                <a:cs typeface="Trebuchet MS"/>
              </a:rPr>
              <a:t>url</a:t>
            </a:r>
            <a:r>
              <a:rPr lang="en-US" sz="2400" dirty="0" smtClean="0">
                <a:latin typeface="Trebuchet MS"/>
                <a:cs typeface="Trebuchet MS"/>
              </a:rPr>
              <a:t>)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INSERT TABLE </a:t>
            </a:r>
            <a:r>
              <a:rPr lang="en-US" sz="2400" dirty="0" err="1" smtClean="0">
                <a:latin typeface="Trebuchet MS"/>
                <a:cs typeface="Trebuchet MS"/>
              </a:rPr>
              <a:t>UrlCategoryCount</a:t>
            </a:r>
            <a:endParaRPr lang="en-US" sz="2400" dirty="0">
              <a:latin typeface="Trebuchet MS"/>
              <a:cs typeface="Trebuchet MS"/>
            </a:endParaRPr>
          </a:p>
          <a:p>
            <a:r>
              <a:rPr lang="en-US" sz="2400" dirty="0" smtClean="0"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SELECT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latin typeface="Trebuchet MS"/>
                <a:cs typeface="Trebuchet MS"/>
              </a:rPr>
              <a:t>url</a:t>
            </a:r>
            <a:r>
              <a:rPr lang="en-US" sz="2400" dirty="0">
                <a:latin typeface="Trebuchet MS"/>
                <a:cs typeface="Trebuchet MS"/>
              </a:rPr>
              <a:t>, </a:t>
            </a:r>
            <a:r>
              <a:rPr lang="en-US" sz="2400" dirty="0" smtClean="0">
                <a:latin typeface="Trebuchet MS"/>
                <a:cs typeface="Trebuchet MS"/>
              </a:rPr>
              <a:t>count</a:t>
            </a:r>
            <a:r>
              <a:rPr lang="en-US" sz="2400" dirty="0">
                <a:latin typeface="Trebuchet MS"/>
                <a:cs typeface="Trebuchet MS"/>
              </a:rPr>
              <a:t>, </a:t>
            </a:r>
            <a:r>
              <a:rPr lang="en-US" sz="2400" dirty="0" smtClean="0">
                <a:latin typeface="Trebuchet MS"/>
                <a:cs typeface="Trebuchet MS"/>
              </a:rPr>
              <a:t>category</a:t>
            </a:r>
            <a:endParaRPr lang="en-US" sz="2400" dirty="0">
              <a:latin typeface="Trebuchet MS"/>
              <a:cs typeface="Trebuchet MS"/>
            </a:endParaRPr>
          </a:p>
          <a:p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FROM</a:t>
            </a:r>
            <a:r>
              <a:rPr lang="en-US" sz="2400" dirty="0"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latin typeface="Trebuchet MS"/>
                <a:cs typeface="Trebuchet MS"/>
              </a:rPr>
              <a:t>UrlCounts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JOIN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latin typeface="Trebuchet MS"/>
                <a:cs typeface="Trebuchet MS"/>
              </a:rPr>
              <a:t>UrlInfo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ON </a:t>
            </a:r>
            <a:r>
              <a:rPr lang="en-US" sz="2400" dirty="0" smtClean="0"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latin typeface="Trebuchet MS"/>
                <a:cs typeface="Trebuchet MS"/>
              </a:rPr>
              <a:t>UrlCounts.url</a:t>
            </a:r>
            <a:r>
              <a:rPr lang="en-US" sz="2400" dirty="0" smtClean="0">
                <a:latin typeface="Trebuchet MS"/>
                <a:cs typeface="Trebuchet MS"/>
              </a:rPr>
              <a:t> = </a:t>
            </a:r>
            <a:r>
              <a:rPr lang="en-US" sz="2400" dirty="0" err="1">
                <a:latin typeface="Trebuchet MS"/>
                <a:cs typeface="Trebuchet MS"/>
              </a:rPr>
              <a:t>UrlInfo</a:t>
            </a:r>
            <a:r>
              <a:rPr lang="en-US" sz="2400" dirty="0">
                <a:latin typeface="Trebuchet MS"/>
                <a:cs typeface="Trebuchet MS"/>
              </a:rPr>
              <a:t> </a:t>
            </a:r>
            <a:r>
              <a:rPr lang="en-US" sz="2400" dirty="0" smtClean="0">
                <a:latin typeface="Trebuchet MS"/>
                <a:cs typeface="Trebuchet MS"/>
              </a:rPr>
              <a:t>.</a:t>
            </a:r>
            <a:r>
              <a:rPr lang="en-US" sz="2400" dirty="0" err="1" smtClean="0">
                <a:latin typeface="Trebuchet MS"/>
                <a:cs typeface="Trebuchet MS"/>
              </a:rPr>
              <a:t>url</a:t>
            </a:r>
            <a:r>
              <a:rPr lang="en-US" sz="2400" dirty="0" smtClean="0">
                <a:latin typeface="Trebuchet MS"/>
                <a:cs typeface="Trebuchet MS"/>
              </a:rPr>
              <a:t>))</a:t>
            </a:r>
            <a:endParaRPr lang="en-US" sz="2400" dirty="0">
              <a:latin typeface="Trebuchet MS"/>
              <a:cs typeface="Trebuchet MS"/>
            </a:endParaRP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SELECT</a:t>
            </a:r>
            <a:r>
              <a:rPr lang="en-US" sz="2400" dirty="0" smtClean="0">
                <a:latin typeface="Trebuchet MS"/>
                <a:cs typeface="Trebuchet MS"/>
              </a:rPr>
              <a:t> category, </a:t>
            </a:r>
            <a:r>
              <a:rPr lang="en-US" sz="2400" dirty="0" err="1" smtClean="0">
                <a:latin typeface="Trebuchet MS"/>
                <a:cs typeface="Trebuchet MS"/>
              </a:rPr>
              <a:t>topTen</a:t>
            </a:r>
            <a:r>
              <a:rPr lang="en-US" sz="2400" dirty="0" smtClean="0">
                <a:latin typeface="Trebuchet MS"/>
                <a:cs typeface="Trebuchet MS"/>
              </a:rPr>
              <a:t>(*)</a:t>
            </a:r>
            <a:endParaRPr lang="en-US" sz="2400" dirty="0">
              <a:latin typeface="Trebuchet MS"/>
              <a:cs typeface="Trebuchet MS"/>
            </a:endParaRPr>
          </a:p>
          <a:p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FROM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latin typeface="Trebuchet MS"/>
                <a:cs typeface="Trebuchet MS"/>
              </a:rPr>
              <a:t>UrlCategoryCount</a:t>
            </a:r>
            <a:endParaRPr lang="en-US" sz="2400" dirty="0">
              <a:latin typeface="Trebuchet MS"/>
              <a:cs typeface="Trebuchet MS"/>
            </a:endParaRPr>
          </a:p>
          <a:p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GROUP BY</a:t>
            </a:r>
            <a:r>
              <a:rPr lang="en-US" sz="2400" dirty="0" smtClean="0">
                <a:latin typeface="Trebuchet MS"/>
                <a:cs typeface="Trebuchet MS"/>
              </a:rPr>
              <a:t> category</a:t>
            </a:r>
            <a:endParaRPr lang="en-US"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2038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6005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Hive Architecture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32</a:t>
            </a:fld>
            <a:endParaRPr lang="en-US" dirty="0"/>
          </a:p>
        </p:txBody>
      </p:sp>
      <p:pic>
        <p:nvPicPr>
          <p:cNvPr id="6" name="Picture 5" descr="hive_architecture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292600"/>
            <a:ext cx="3810000" cy="242887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74800" y="748952"/>
            <a:ext cx="5918200" cy="12830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574800" y="2527300"/>
            <a:ext cx="5918200" cy="863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Compiler/Query Optimizer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495800" y="3314700"/>
            <a:ext cx="12700" cy="800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>
            <a:off x="4533900" y="2032000"/>
            <a:ext cx="0" cy="495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866900" y="1270000"/>
            <a:ext cx="1485900" cy="635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Command Line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784600" y="1270000"/>
            <a:ext cx="1485900" cy="635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13400" y="1270000"/>
            <a:ext cx="1485900" cy="635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JDBC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206750" y="748952"/>
            <a:ext cx="2654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Query Interfaces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8185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3001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4508500" y="672875"/>
            <a:ext cx="4635500" cy="68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marL="0" indent="0" defTabSz="653064">
              <a:lnSpc>
                <a:spcPts val="3320"/>
              </a:lnSpc>
              <a:spcAft>
                <a:spcPts val="214"/>
              </a:spcAft>
              <a:buNone/>
            </a:pPr>
            <a:r>
              <a:rPr lang="en-US" sz="2200" kern="0" dirty="0" err="1" smtClean="0">
                <a:solidFill>
                  <a:schemeClr val="tx1"/>
                </a:solidFill>
                <a:latin typeface="Trebuchet MS"/>
                <a:cs typeface="Trebuchet MS"/>
              </a:rPr>
              <a:t>UrlInfo</a:t>
            </a:r>
            <a:r>
              <a:rPr lang="en-US" sz="2200" kern="0" dirty="0" smtClean="0">
                <a:solidFill>
                  <a:schemeClr val="tx1"/>
                </a:solidFill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solidFill>
                  <a:schemeClr val="tx1"/>
                </a:solidFill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solidFill>
                  <a:schemeClr val="tx1"/>
                </a:solidFill>
                <a:latin typeface="Trebuchet MS"/>
                <a:cs typeface="Trebuchet MS"/>
              </a:rPr>
              <a:t>, Category, PageRank)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59118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33</a:t>
            </a:fld>
            <a:endParaRPr lang="en-US" dirty="0"/>
          </a:p>
        </p:txBody>
      </p:sp>
      <p:sp>
        <p:nvSpPr>
          <p:cNvPr id="12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75C179-5504-0F4F-A25C-5707CD43B0A9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22512" y="729509"/>
            <a:ext cx="30047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smtClean="0">
                <a:latin typeface="Trebuchet MS"/>
                <a:cs typeface="Trebuchet MS"/>
              </a:rPr>
              <a:t>Visits(User, 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Time) </a:t>
            </a:r>
            <a:endParaRPr lang="en-US" sz="2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244600" y="1160396"/>
            <a:ext cx="1955800" cy="1314278"/>
            <a:chOff x="1244600" y="1160396"/>
            <a:chExt cx="1955800" cy="1314278"/>
          </a:xfrm>
        </p:grpSpPr>
        <p:cxnSp>
          <p:nvCxnSpPr>
            <p:cNvPr id="16" name="Straight Arrow Connector 15"/>
            <p:cNvCxnSpPr>
              <a:stCxn id="14" idx="2"/>
            </p:cNvCxnSpPr>
            <p:nvPr/>
          </p:nvCxnSpPr>
          <p:spPr>
            <a:xfrm>
              <a:off x="2224868" y="1160396"/>
              <a:ext cx="0" cy="13142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244600" y="1524000"/>
              <a:ext cx="1955800" cy="5296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kern="0" dirty="0" smtClean="0">
                  <a:solidFill>
                    <a:srgbClr val="800000"/>
                  </a:solidFill>
                  <a:latin typeface="Trebuchet MS"/>
                  <a:cs typeface="Trebuchet MS"/>
                </a:rPr>
                <a:t>MR Job 1: </a:t>
              </a:r>
              <a:r>
                <a:rPr lang="en-US" kern="0" dirty="0" smtClean="0">
                  <a:solidFill>
                    <a:schemeClr val="tx1"/>
                  </a:solidFill>
                  <a:latin typeface="Trebuchet MS"/>
                  <a:cs typeface="Trebuchet MS"/>
                </a:rPr>
                <a:t>select from-group by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914546" y="2474674"/>
            <a:ext cx="28126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UrlCount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Count) </a:t>
            </a:r>
            <a:endParaRPr lang="en-US" sz="2200" dirty="0"/>
          </a:p>
        </p:txBody>
      </p:sp>
      <p:cxnSp>
        <p:nvCxnSpPr>
          <p:cNvPr id="27" name="Straight Arrow Connector 26"/>
          <p:cNvCxnSpPr>
            <a:endCxn id="28" idx="0"/>
          </p:cNvCxnSpPr>
          <p:nvPr/>
        </p:nvCxnSpPr>
        <p:spPr>
          <a:xfrm flipH="1">
            <a:off x="4267200" y="1160396"/>
            <a:ext cx="2288368" cy="228130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289300" y="3441700"/>
            <a:ext cx="1955800" cy="52965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kern="0" dirty="0" smtClean="0">
                <a:solidFill>
                  <a:srgbClr val="800000"/>
                </a:solidFill>
                <a:latin typeface="Trebuchet MS"/>
                <a:cs typeface="Trebuchet MS"/>
              </a:rPr>
              <a:t>MR Job 2:</a:t>
            </a:r>
            <a:r>
              <a:rPr lang="en-US" kern="0" dirty="0" smtClean="0">
                <a:solidFill>
                  <a:srgbClr val="000000"/>
                </a:solidFill>
                <a:latin typeface="Trebuchet MS"/>
                <a:cs typeface="Trebuchet MS"/>
              </a:rPr>
              <a:t>join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0" name="Straight Arrow Connector 29"/>
          <p:cNvCxnSpPr>
            <a:stCxn id="20" idx="2"/>
            <a:endCxn id="28" idx="0"/>
          </p:cNvCxnSpPr>
          <p:nvPr/>
        </p:nvCxnSpPr>
        <p:spPr>
          <a:xfrm>
            <a:off x="2320885" y="2905561"/>
            <a:ext cx="1946315" cy="5361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8" idx="2"/>
          </p:cNvCxnSpPr>
          <p:nvPr/>
        </p:nvCxnSpPr>
        <p:spPr>
          <a:xfrm>
            <a:off x="4267200" y="3971354"/>
            <a:ext cx="0" cy="4609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642047" y="4432300"/>
            <a:ext cx="52503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UrlCategoryCount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Category, Count) </a:t>
            </a:r>
            <a:endParaRPr lang="en-US" sz="2200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89300" y="4842483"/>
            <a:ext cx="2400300" cy="1314278"/>
            <a:chOff x="1244600" y="1160396"/>
            <a:chExt cx="2400300" cy="1314278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2224868" y="1160396"/>
              <a:ext cx="0" cy="13142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1244600" y="1524000"/>
              <a:ext cx="2400300" cy="5296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kern="0" dirty="0" smtClean="0">
                  <a:solidFill>
                    <a:srgbClr val="800000"/>
                  </a:solidFill>
                  <a:latin typeface="Trebuchet MS"/>
                  <a:cs typeface="Trebuchet MS"/>
                </a:rPr>
                <a:t>MR Job 3: </a:t>
              </a:r>
              <a:r>
                <a:rPr lang="en-US" kern="0" dirty="0">
                  <a:solidFill>
                    <a:schemeClr val="tx1"/>
                  </a:solidFill>
                  <a:latin typeface="Trebuchet MS"/>
                  <a:cs typeface="Trebuchet MS"/>
                </a:rPr>
                <a:t>select from-group by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1486604" y="6201667"/>
            <a:ext cx="60437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 err="1" smtClean="0">
                <a:latin typeface="Trebuchet MS"/>
                <a:cs typeface="Trebuchet MS"/>
              </a:rPr>
              <a:t>TopTenUrlPerCategory</a:t>
            </a:r>
            <a:r>
              <a:rPr lang="en-US" sz="2200" kern="0" dirty="0" smtClean="0">
                <a:latin typeface="Trebuchet MS"/>
                <a:cs typeface="Trebuchet MS"/>
              </a:rPr>
              <a:t>(</a:t>
            </a:r>
            <a:r>
              <a:rPr lang="en-US" sz="2200" kern="0" dirty="0" err="1" smtClean="0">
                <a:latin typeface="Trebuchet MS"/>
                <a:cs typeface="Trebuchet MS"/>
              </a:rPr>
              <a:t>Url</a:t>
            </a:r>
            <a:r>
              <a:rPr lang="en-US" sz="2200" kern="0" dirty="0" smtClean="0">
                <a:latin typeface="Trebuchet MS"/>
                <a:cs typeface="Trebuchet MS"/>
              </a:rPr>
              <a:t>, Category, Count) </a:t>
            </a:r>
            <a:endParaRPr lang="en-US" sz="2200" dirty="0"/>
          </a:p>
        </p:txBody>
      </p:sp>
      <p:sp>
        <p:nvSpPr>
          <p:cNvPr id="34" name="TextBox 33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Hive Final Execution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81650" y="1339146"/>
            <a:ext cx="316395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INSERT TABLE </a:t>
            </a:r>
            <a:r>
              <a:rPr lang="en-US" sz="1500" dirty="0" err="1" smtClean="0">
                <a:latin typeface="Trebuchet MS"/>
                <a:cs typeface="Trebuchet MS"/>
              </a:rPr>
              <a:t>UrlCounts</a:t>
            </a:r>
            <a:endParaRPr lang="en-US" sz="1500" dirty="0" smtClean="0">
              <a:latin typeface="Trebuchet MS"/>
              <a:cs typeface="Trebuchet MS"/>
            </a:endParaRPr>
          </a:p>
          <a:p>
            <a:r>
              <a:rPr lang="en-US" sz="1500" dirty="0" smtClean="0">
                <a:latin typeface="Trebuchet MS"/>
                <a:cs typeface="Trebuchet MS"/>
              </a:rPr>
              <a:t>(</a:t>
            </a:r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SELECT</a:t>
            </a:r>
            <a:r>
              <a:rPr lang="en-US" sz="1500" dirty="0" smtClean="0"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latin typeface="Trebuchet MS"/>
                <a:cs typeface="Trebuchet MS"/>
              </a:rPr>
              <a:t>url</a:t>
            </a:r>
            <a:r>
              <a:rPr lang="en-US" sz="1500" dirty="0" smtClean="0">
                <a:latin typeface="Trebuchet MS"/>
                <a:cs typeface="Trebuchet MS"/>
              </a:rPr>
              <a:t>,  count(*) </a:t>
            </a:r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AS</a:t>
            </a:r>
            <a:r>
              <a:rPr lang="en-US" sz="1500" dirty="0" smtClean="0">
                <a:latin typeface="Trebuchet MS"/>
                <a:cs typeface="Trebuchet MS"/>
              </a:rPr>
              <a:t> count</a:t>
            </a:r>
          </a:p>
          <a:p>
            <a:r>
              <a:rPr lang="en-US" sz="1500" dirty="0" smtClean="0">
                <a:latin typeface="Trebuchet MS"/>
                <a:cs typeface="Trebuchet MS"/>
              </a:rPr>
              <a:t> </a:t>
            </a:r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FROM</a:t>
            </a:r>
            <a:r>
              <a:rPr lang="en-US" sz="1500" dirty="0" smtClean="0">
                <a:latin typeface="Trebuchet MS"/>
                <a:cs typeface="Trebuchet MS"/>
              </a:rPr>
              <a:t> Visits</a:t>
            </a:r>
          </a:p>
          <a:p>
            <a:r>
              <a:rPr lang="en-US" sz="1500" dirty="0" smtClean="0">
                <a:latin typeface="Trebuchet MS"/>
                <a:cs typeface="Trebuchet MS"/>
              </a:rPr>
              <a:t> </a:t>
            </a:r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GROUP BY</a:t>
            </a:r>
            <a:r>
              <a:rPr lang="en-US" sz="1500" dirty="0" smtClean="0"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latin typeface="Trebuchet MS"/>
                <a:cs typeface="Trebuchet MS"/>
              </a:rPr>
              <a:t>url</a:t>
            </a:r>
            <a:r>
              <a:rPr lang="en-US" sz="1500" dirty="0" smtClean="0">
                <a:latin typeface="Trebuchet MS"/>
                <a:cs typeface="Trebuchet MS"/>
              </a:rPr>
              <a:t>)</a:t>
            </a:r>
          </a:p>
          <a:p>
            <a:endParaRPr lang="en-US" sz="1500" dirty="0" smtClean="0">
              <a:latin typeface="Trebuchet MS"/>
              <a:cs typeface="Trebuchet MS"/>
            </a:endParaRPr>
          </a:p>
          <a:p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INSERT TABLE </a:t>
            </a:r>
            <a:r>
              <a:rPr lang="en-US" sz="1500" dirty="0" err="1" smtClean="0">
                <a:latin typeface="Trebuchet MS"/>
                <a:cs typeface="Trebuchet MS"/>
              </a:rPr>
              <a:t>UrlCategoryCount</a:t>
            </a:r>
            <a:endParaRPr lang="en-US" sz="1500" dirty="0">
              <a:latin typeface="Trebuchet MS"/>
              <a:cs typeface="Trebuchet MS"/>
            </a:endParaRPr>
          </a:p>
          <a:p>
            <a:r>
              <a:rPr lang="en-US" sz="1500" dirty="0" smtClean="0">
                <a:latin typeface="Trebuchet MS"/>
                <a:cs typeface="Trebuchet MS"/>
              </a:rPr>
              <a:t>(</a:t>
            </a:r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SELECT</a:t>
            </a:r>
            <a:r>
              <a:rPr lang="en-US" sz="1500" dirty="0" smtClean="0"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latin typeface="Trebuchet MS"/>
                <a:cs typeface="Trebuchet MS"/>
              </a:rPr>
              <a:t>url</a:t>
            </a:r>
            <a:r>
              <a:rPr lang="en-US" sz="1500" dirty="0">
                <a:latin typeface="Trebuchet MS"/>
                <a:cs typeface="Trebuchet MS"/>
              </a:rPr>
              <a:t>, </a:t>
            </a:r>
            <a:r>
              <a:rPr lang="en-US" sz="1500" dirty="0" smtClean="0">
                <a:latin typeface="Trebuchet MS"/>
                <a:cs typeface="Trebuchet MS"/>
              </a:rPr>
              <a:t>count</a:t>
            </a:r>
            <a:r>
              <a:rPr lang="en-US" sz="1500" dirty="0">
                <a:latin typeface="Trebuchet MS"/>
                <a:cs typeface="Trebuchet MS"/>
              </a:rPr>
              <a:t>, </a:t>
            </a:r>
            <a:r>
              <a:rPr lang="en-US" sz="1500" dirty="0" smtClean="0">
                <a:latin typeface="Trebuchet MS"/>
                <a:cs typeface="Trebuchet MS"/>
              </a:rPr>
              <a:t>category</a:t>
            </a:r>
            <a:endParaRPr lang="en-US" sz="1500" dirty="0">
              <a:latin typeface="Trebuchet MS"/>
              <a:cs typeface="Trebuchet MS"/>
            </a:endParaRPr>
          </a:p>
          <a:p>
            <a:r>
              <a:rPr lang="en-US" sz="1500" dirty="0">
                <a:solidFill>
                  <a:srgbClr val="FF6600"/>
                </a:solidFill>
                <a:latin typeface="Trebuchet MS"/>
                <a:cs typeface="Trebuchet MS"/>
              </a:rPr>
              <a:t>FROM</a:t>
            </a:r>
            <a:r>
              <a:rPr lang="en-US" sz="1500" dirty="0"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latin typeface="Trebuchet MS"/>
                <a:cs typeface="Trebuchet MS"/>
              </a:rPr>
              <a:t>UrlCounts</a:t>
            </a:r>
            <a:r>
              <a:rPr lang="en-US" sz="1500" dirty="0" smtClean="0">
                <a:latin typeface="Trebuchet MS"/>
                <a:cs typeface="Trebuchet MS"/>
              </a:rPr>
              <a:t> </a:t>
            </a:r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JOIN</a:t>
            </a:r>
            <a:r>
              <a:rPr lang="en-US" sz="1500" dirty="0" smtClean="0"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latin typeface="Trebuchet MS"/>
                <a:cs typeface="Trebuchet MS"/>
              </a:rPr>
              <a:t>UrlInfo</a:t>
            </a:r>
            <a:r>
              <a:rPr lang="en-US" sz="1500" dirty="0" smtClean="0">
                <a:latin typeface="Trebuchet MS"/>
                <a:cs typeface="Trebuchet MS"/>
              </a:rPr>
              <a:t> </a:t>
            </a:r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ON </a:t>
            </a:r>
            <a:r>
              <a:rPr lang="en-US" sz="1500" dirty="0" smtClean="0">
                <a:latin typeface="Trebuchet MS"/>
                <a:cs typeface="Trebuchet MS"/>
              </a:rPr>
              <a:t>(</a:t>
            </a:r>
            <a:r>
              <a:rPr lang="en-US" sz="1500" dirty="0" err="1" smtClean="0">
                <a:latin typeface="Trebuchet MS"/>
                <a:cs typeface="Trebuchet MS"/>
              </a:rPr>
              <a:t>UrlCounts.url</a:t>
            </a:r>
            <a:r>
              <a:rPr lang="en-US" sz="1500" dirty="0" smtClean="0">
                <a:latin typeface="Trebuchet MS"/>
                <a:cs typeface="Trebuchet MS"/>
              </a:rPr>
              <a:t> = </a:t>
            </a:r>
            <a:r>
              <a:rPr lang="en-US" sz="1500" dirty="0" err="1">
                <a:latin typeface="Trebuchet MS"/>
                <a:cs typeface="Trebuchet MS"/>
              </a:rPr>
              <a:t>UrlInfo</a:t>
            </a:r>
            <a:r>
              <a:rPr lang="en-US" sz="1500" dirty="0">
                <a:latin typeface="Trebuchet MS"/>
                <a:cs typeface="Trebuchet MS"/>
              </a:rPr>
              <a:t> </a:t>
            </a:r>
            <a:r>
              <a:rPr lang="en-US" sz="1500" dirty="0" smtClean="0">
                <a:latin typeface="Trebuchet MS"/>
                <a:cs typeface="Trebuchet MS"/>
              </a:rPr>
              <a:t>.</a:t>
            </a:r>
            <a:r>
              <a:rPr lang="en-US" sz="1500" dirty="0" err="1" smtClean="0">
                <a:latin typeface="Trebuchet MS"/>
                <a:cs typeface="Trebuchet MS"/>
              </a:rPr>
              <a:t>url</a:t>
            </a:r>
            <a:r>
              <a:rPr lang="en-US" sz="1500" dirty="0" smtClean="0">
                <a:latin typeface="Trebuchet MS"/>
                <a:cs typeface="Trebuchet MS"/>
              </a:rPr>
              <a:t>))</a:t>
            </a:r>
            <a:endParaRPr lang="en-US" sz="1500" dirty="0">
              <a:latin typeface="Trebuchet MS"/>
              <a:cs typeface="Trebuchet MS"/>
            </a:endParaRPr>
          </a:p>
          <a:p>
            <a:endParaRPr lang="en-US" sz="1500" dirty="0" smtClean="0">
              <a:latin typeface="Trebuchet MS"/>
              <a:cs typeface="Trebuchet MS"/>
            </a:endParaRPr>
          </a:p>
          <a:p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SELECT</a:t>
            </a:r>
            <a:r>
              <a:rPr lang="en-US" sz="1500" dirty="0" smtClean="0">
                <a:latin typeface="Trebuchet MS"/>
                <a:cs typeface="Trebuchet MS"/>
              </a:rPr>
              <a:t> category, </a:t>
            </a:r>
            <a:r>
              <a:rPr lang="en-US" sz="1500" dirty="0" err="1" smtClean="0">
                <a:latin typeface="Trebuchet MS"/>
                <a:cs typeface="Trebuchet MS"/>
              </a:rPr>
              <a:t>topTen</a:t>
            </a:r>
            <a:r>
              <a:rPr lang="en-US" sz="1500" dirty="0" smtClean="0">
                <a:latin typeface="Trebuchet MS"/>
                <a:cs typeface="Trebuchet MS"/>
              </a:rPr>
              <a:t>(*)</a:t>
            </a:r>
            <a:endParaRPr lang="en-US" sz="1500" dirty="0">
              <a:latin typeface="Trebuchet MS"/>
              <a:cs typeface="Trebuchet MS"/>
            </a:endParaRPr>
          </a:p>
          <a:p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FROM</a:t>
            </a:r>
            <a:r>
              <a:rPr lang="en-US" sz="1500" dirty="0" smtClean="0">
                <a:latin typeface="Trebuchet MS"/>
                <a:cs typeface="Trebuchet MS"/>
              </a:rPr>
              <a:t> </a:t>
            </a:r>
            <a:r>
              <a:rPr lang="en-US" sz="1500" dirty="0" err="1" smtClean="0">
                <a:latin typeface="Trebuchet MS"/>
                <a:cs typeface="Trebuchet MS"/>
              </a:rPr>
              <a:t>UrlCategoryCount</a:t>
            </a:r>
            <a:endParaRPr lang="en-US" sz="1500" dirty="0">
              <a:latin typeface="Trebuchet MS"/>
              <a:cs typeface="Trebuchet MS"/>
            </a:endParaRPr>
          </a:p>
          <a:p>
            <a:r>
              <a:rPr lang="en-US" sz="1500" dirty="0" smtClean="0">
                <a:solidFill>
                  <a:srgbClr val="FF6600"/>
                </a:solidFill>
                <a:latin typeface="Trebuchet MS"/>
                <a:cs typeface="Trebuchet MS"/>
              </a:rPr>
              <a:t>GROUP BY</a:t>
            </a:r>
            <a:r>
              <a:rPr lang="en-US" sz="1500" dirty="0" smtClean="0">
                <a:latin typeface="Trebuchet MS"/>
                <a:cs typeface="Trebuchet MS"/>
              </a:rPr>
              <a:t> category</a:t>
            </a:r>
            <a:endParaRPr lang="en-US" sz="1500" dirty="0">
              <a:latin typeface="Trebuchet MS"/>
              <a:cs typeface="Trebuchet MS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3289300" y="1752601"/>
            <a:ext cx="2792350" cy="1523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245100" y="3066915"/>
            <a:ext cx="836550" cy="5271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5588000" y="3971354"/>
            <a:ext cx="646050" cy="12347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84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3001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 (Headings)"/>
                <a:cs typeface="Trebuchet MS (Headings)"/>
              </a:rPr>
              <a:t>Pig &amp; Hive Adoption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550" y="749300"/>
            <a:ext cx="894245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Both Pig &amp; Hive are very successful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Pig Usage in 2009 at Yahoo: 40% all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Hadoop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jobs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Hive Usage: thousands of job, 15TB/day new data loaded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288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3001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550" y="-44506"/>
            <a:ext cx="906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Trebuchet MS (Headings)"/>
                <a:cs typeface="Trebuchet MS (Headings)"/>
              </a:rPr>
              <a:t>MapReduce</a:t>
            </a:r>
            <a:r>
              <a:rPr lang="en-US" sz="3600" b="1" dirty="0" smtClean="0">
                <a:latin typeface="Trebuchet MS (Headings)"/>
                <a:cs typeface="Trebuchet MS (Headings)"/>
              </a:rPr>
              <a:t> Shortcoming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550" y="723900"/>
            <a:ext cx="8942450" cy="491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Iterative computations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Ex: graph algorithms, machine learning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Specialized MR-like or MR-based systems: </a:t>
            </a:r>
          </a:p>
          <a:p>
            <a:pPr marL="800100" lvl="1" indent="-342900">
              <a:lnSpc>
                <a:spcPct val="150000"/>
              </a:lnSpc>
              <a:buFont typeface="Wingdings" charset="2"/>
              <a:buChar char="§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Graph Processing: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Pregel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Giraph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Stanford GPS</a:t>
            </a:r>
          </a:p>
          <a:p>
            <a:pPr marL="800100" lvl="1" indent="-342900">
              <a:lnSpc>
                <a:spcPct val="150000"/>
              </a:lnSpc>
              <a:buFont typeface="Wingdings" charset="2"/>
              <a:buChar char="§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Machine Learning: Apache Mahout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General iterative data processing systems: </a:t>
            </a:r>
          </a:p>
          <a:p>
            <a:pPr marL="800100" lvl="1" indent="-342900">
              <a:lnSpc>
                <a:spcPct val="150000"/>
              </a:lnSpc>
              <a:buFont typeface="Wingdings" charset="2"/>
              <a:buChar char="§"/>
            </a:pP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iMapReduce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HaLoop</a:t>
            </a:r>
            <a:endParaRPr lang="en-US" sz="2200" dirty="0" smtClean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800100" lvl="1" indent="-342900">
              <a:lnSpc>
                <a:spcPct val="150000"/>
              </a:lnSpc>
              <a:buFont typeface="Wingdings" charset="2"/>
              <a:buChar char="§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**Spark from Berkeley** (now Apache Spark), published in HotCloud`10 [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Zaharia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et. al]</a:t>
            </a:r>
          </a:p>
        </p:txBody>
      </p:sp>
    </p:spTree>
    <p:extLst>
      <p:ext uri="{BB962C8B-B14F-4D97-AF65-F5344CB8AC3E}">
        <p14:creationId xmlns:p14="http://schemas.microsoft.com/office/powerpoint/2010/main" val="142116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60682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550" y="77676"/>
            <a:ext cx="7815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 (Headings)"/>
                <a:cs typeface="Trebuchet MS (Headings)"/>
              </a:rPr>
              <a:t>Outline</a:t>
            </a:r>
            <a:endParaRPr lang="en-US" sz="4000" b="1" dirty="0">
              <a:latin typeface="Trebuchet MS (Headings)"/>
              <a:cs typeface="Trebuchet MS (Headings)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125350" y="826783"/>
            <a:ext cx="8866250" cy="492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10000"/>
              </a:spcAft>
              <a:buFont typeface="Wingdings" pitchFamily="2" charset="2"/>
              <a:buChar char="v"/>
              <a:defRPr sz="2800">
                <a:solidFill>
                  <a:srgbClr val="0000FF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 sz="2400">
                <a:solidFill>
                  <a:srgbClr val="990000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FF"/>
                </a:solidFill>
                <a:latin typeface="+mn-lt"/>
              </a:defRPr>
            </a:lvl9pPr>
          </a:lstStyle>
          <a:p>
            <a:pPr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6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System</a:t>
            </a: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err="1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MapReduce</a:t>
            </a: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/</a:t>
            </a:r>
            <a:r>
              <a:rPr lang="en-US" sz="2200" kern="0" dirty="0" err="1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Hadoop</a:t>
            </a:r>
            <a:endParaRPr lang="en-US" sz="2200" kern="0" dirty="0" smtClean="0">
              <a:solidFill>
                <a:schemeClr val="bg1">
                  <a:lumMod val="65000"/>
                </a:schemeClr>
              </a:solidFill>
              <a:latin typeface="Trebuchet MS"/>
            </a:endParaRP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smtClean="0">
                <a:solidFill>
                  <a:schemeClr val="bg1">
                    <a:lumMod val="65000"/>
                  </a:schemeClr>
                </a:solidFill>
                <a:latin typeface="Trebuchet MS"/>
              </a:rPr>
              <a:t>Pig &amp; Hive</a:t>
            </a:r>
          </a:p>
          <a:p>
            <a:pPr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600" kern="0" dirty="0" smtClean="0">
                <a:latin typeface="Trebuchet MS"/>
              </a:rPr>
              <a:t>Theory:</a:t>
            </a:r>
          </a:p>
          <a:p>
            <a:pPr marL="742950" lvl="2" indent="-342900" defTabSz="653064">
              <a:lnSpc>
                <a:spcPct val="150000"/>
              </a:lnSpc>
              <a:spcBef>
                <a:spcPct val="50000"/>
              </a:spcBef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smtClean="0">
                <a:solidFill>
                  <a:srgbClr val="0000FF"/>
                </a:solidFill>
                <a:latin typeface="Trebuchet MS"/>
              </a:rPr>
              <a:t>Model For Lower Bounding Communication Cost</a:t>
            </a:r>
            <a:endParaRPr lang="en-US" sz="2600" kern="0" dirty="0" smtClean="0">
              <a:latin typeface="Trebuchet MS"/>
            </a:endParaRPr>
          </a:p>
          <a:p>
            <a:pPr lvl="1" defTabSz="653064">
              <a:lnSpc>
                <a:spcPct val="150000"/>
              </a:lnSpc>
              <a:spcAft>
                <a:spcPts val="214"/>
              </a:spcAft>
              <a:buFont typeface="Wingdings" charset="2"/>
              <a:buChar char="§"/>
            </a:pPr>
            <a:r>
              <a:rPr lang="en-US" sz="2200" kern="0" dirty="0" smtClean="0">
                <a:solidFill>
                  <a:srgbClr val="0000FF"/>
                </a:solidFill>
                <a:latin typeface="Trebuchet MS"/>
              </a:rPr>
              <a:t>Shares Algorithm for Joins on MR &amp; Its </a:t>
            </a:r>
            <a:r>
              <a:rPr lang="en-US" sz="2200" kern="0" dirty="0">
                <a:solidFill>
                  <a:srgbClr val="0000FF"/>
                </a:solidFill>
                <a:latin typeface="Trebuchet MS"/>
              </a:rPr>
              <a:t>O</a:t>
            </a:r>
            <a:r>
              <a:rPr lang="en-US" sz="2200" kern="0" dirty="0" smtClean="0">
                <a:solidFill>
                  <a:srgbClr val="0000FF"/>
                </a:solidFill>
                <a:latin typeface="Trebuchet MS"/>
              </a:rPr>
              <a:t>ptimality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0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48"/>
    </mc:Choice>
    <mc:Fallback xmlns="">
      <p:transition xmlns:p14="http://schemas.microsoft.com/office/powerpoint/2010/main" spd="slow" advTm="633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-25400" y="14167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41758"/>
            <a:ext cx="852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kern="0" dirty="0">
                <a:solidFill>
                  <a:srgbClr val="000000"/>
                </a:solidFill>
                <a:latin typeface="Trebuchet MS"/>
              </a:rPr>
              <a:t>Tradeoff Between </a:t>
            </a:r>
            <a:r>
              <a:rPr lang="en-US" sz="3600" i="1" kern="0" dirty="0">
                <a:solidFill>
                  <a:srgbClr val="B90000"/>
                </a:solidFill>
                <a:latin typeface="Trebuchet MS"/>
              </a:rPr>
              <a:t>Per-Reducer-Memory</a:t>
            </a:r>
            <a:r>
              <a:rPr lang="en-US" sz="3600" kern="0" dirty="0">
                <a:solidFill>
                  <a:srgbClr val="B90000"/>
                </a:solidFill>
                <a:latin typeface="Trebuchet MS"/>
              </a:rPr>
              <a:t> </a:t>
            </a:r>
            <a:r>
              <a:rPr lang="en-US" sz="3600" kern="0" dirty="0">
                <a:solidFill>
                  <a:srgbClr val="000000"/>
                </a:solidFill>
                <a:latin typeface="Trebuchet MS"/>
              </a:rPr>
              <a:t>and </a:t>
            </a:r>
            <a:r>
              <a:rPr lang="en-US" sz="3600" i="1" kern="0" dirty="0">
                <a:solidFill>
                  <a:srgbClr val="B90000"/>
                </a:solidFill>
                <a:latin typeface="Trebuchet MS"/>
              </a:rPr>
              <a:t>Communication Cost</a:t>
            </a:r>
            <a:r>
              <a:rPr lang="en-US" sz="3600" kern="0" dirty="0">
                <a:solidFill>
                  <a:srgbClr val="B90000"/>
                </a:solidFill>
                <a:latin typeface="Trebuchet MS"/>
              </a:rPr>
              <a:t> </a:t>
            </a:r>
            <a:endParaRPr lang="en-US" sz="3600" b="1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29400" y="6257647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640530"/>
              </p:ext>
            </p:extLst>
          </p:nvPr>
        </p:nvGraphicFramePr>
        <p:xfrm>
          <a:off x="4619025" y="2514600"/>
          <a:ext cx="4143975" cy="3847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2569"/>
                <a:gridCol w="2671406"/>
              </a:tblGrid>
              <a:tr h="383147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B90000"/>
                          </a:solidFill>
                          <a:latin typeface="Trebuchet MS"/>
                          <a:cs typeface="Trebuchet MS"/>
                        </a:rPr>
                        <a:t>key</a:t>
                      </a:r>
                      <a:endParaRPr lang="en-US" sz="2000" u="sng" dirty="0">
                        <a:solidFill>
                          <a:srgbClr val="B900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B90000"/>
                          </a:solidFill>
                          <a:latin typeface="Trebuchet MS"/>
                          <a:cs typeface="Trebuchet MS"/>
                        </a:rPr>
                        <a:t>values</a:t>
                      </a:r>
                      <a:endParaRPr lang="en-US" sz="2000" u="sng" dirty="0">
                        <a:solidFill>
                          <a:srgbClr val="B900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&lt;1,2&gt;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1,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&lt;1,3&gt;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1,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&lt;1,n&gt;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1,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</a:p>
                  </a:txBody>
                  <a:tcPr/>
                </a:tc>
              </a:tr>
              <a:tr h="677875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&lt;n, n-1&gt;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n-1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Rounded Rectangle 25"/>
          <p:cNvSpPr/>
          <p:nvPr/>
        </p:nvSpPr>
        <p:spPr>
          <a:xfrm>
            <a:off x="4432300" y="2044700"/>
            <a:ext cx="3848100" cy="406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Reduce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642827"/>
              </p:ext>
            </p:extLst>
          </p:nvPr>
        </p:nvGraphicFramePr>
        <p:xfrm>
          <a:off x="241300" y="2984500"/>
          <a:ext cx="2311400" cy="2395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1400"/>
              </a:tblGrid>
              <a:tr h="35687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&lt;drug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568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&lt;drug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41402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</a:p>
                  </a:txBody>
                  <a:tcPr/>
                </a:tc>
              </a:tr>
              <a:tr h="3568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</a:t>
                      </a:r>
                      <a:r>
                        <a:rPr lang="en-US" sz="2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5687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</a:p>
                  </a:txBody>
                  <a:tcPr/>
                </a:tc>
              </a:tr>
              <a:tr h="3568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</a:t>
                      </a:r>
                      <a:r>
                        <a:rPr lang="en-US" sz="2000" baseline="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Rounded Rectangle 27"/>
          <p:cNvSpPr/>
          <p:nvPr/>
        </p:nvSpPr>
        <p:spPr>
          <a:xfrm>
            <a:off x="292100" y="2057400"/>
            <a:ext cx="1968500" cy="3937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Map</a:t>
            </a:r>
            <a:endParaRPr lang="en-US" sz="20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2552700" y="3136900"/>
            <a:ext cx="2082800" cy="127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603500" y="3149600"/>
            <a:ext cx="2032000" cy="3429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552700" y="3149600"/>
            <a:ext cx="2082800" cy="15621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489200" y="4711702"/>
            <a:ext cx="2146300" cy="304798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489200" y="5016500"/>
            <a:ext cx="2235199" cy="83185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603500" y="38481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…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2603500" y="3149600"/>
            <a:ext cx="2032000" cy="3937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603500" y="3543300"/>
            <a:ext cx="2120899" cy="14732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5918200" y="2933700"/>
            <a:ext cx="2514600" cy="444500"/>
          </a:xfrm>
          <a:prstGeom prst="ellipse">
            <a:avLst/>
          </a:prstGeom>
          <a:noFill/>
          <a:ln>
            <a:solidFill>
              <a:srgbClr val="B9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822950" y="4483100"/>
            <a:ext cx="2717800" cy="461010"/>
          </a:xfrm>
          <a:prstGeom prst="ellipse">
            <a:avLst/>
          </a:prstGeom>
          <a:noFill/>
          <a:ln>
            <a:solidFill>
              <a:srgbClr val="B9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7289800" y="1410037"/>
            <a:ext cx="194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B90000"/>
                </a:solidFill>
                <a:latin typeface="Trebuchet MS"/>
                <a:cs typeface="Trebuchet MS"/>
              </a:rPr>
              <a:t>q</a:t>
            </a:r>
            <a:r>
              <a:rPr lang="en-US" dirty="0" smtClean="0">
                <a:solidFill>
                  <a:srgbClr val="B90000"/>
                </a:solidFill>
                <a:latin typeface="Trebuchet MS"/>
                <a:cs typeface="Trebuchet MS"/>
              </a:rPr>
              <a:t> = Per-Reducer-</a:t>
            </a:r>
          </a:p>
          <a:p>
            <a:r>
              <a:rPr lang="en-US" dirty="0" smtClean="0">
                <a:solidFill>
                  <a:srgbClr val="B90000"/>
                </a:solidFill>
                <a:latin typeface="Trebuchet MS"/>
                <a:cs typeface="Trebuchet MS"/>
              </a:rPr>
              <a:t>     Memory-Cost</a:t>
            </a:r>
            <a:endParaRPr lang="en-US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71700" y="5899150"/>
            <a:ext cx="240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B90000"/>
                </a:solidFill>
                <a:latin typeface="Trebuchet MS"/>
                <a:cs typeface="Trebuchet MS"/>
              </a:rPr>
              <a:t>r</a:t>
            </a:r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 = Communication</a:t>
            </a:r>
          </a:p>
          <a:p>
            <a:r>
              <a:rPr lang="en-US" sz="2000" dirty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    Cost</a:t>
            </a:r>
            <a:endParaRPr lang="en-US" sz="20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100" name="Curved Connector 99"/>
          <p:cNvCxnSpPr>
            <a:stCxn id="91" idx="0"/>
          </p:cNvCxnSpPr>
          <p:nvPr/>
        </p:nvCxnSpPr>
        <p:spPr>
          <a:xfrm rot="16200000" flipV="1">
            <a:off x="2959100" y="5486400"/>
            <a:ext cx="603250" cy="222250"/>
          </a:xfrm>
          <a:prstGeom prst="curvedConnector3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urved Connector 101"/>
          <p:cNvCxnSpPr/>
          <p:nvPr/>
        </p:nvCxnSpPr>
        <p:spPr>
          <a:xfrm rot="5400000">
            <a:off x="8025884" y="2450584"/>
            <a:ext cx="1093232" cy="279400"/>
          </a:xfrm>
          <a:prstGeom prst="curvedConnector3">
            <a:avLst>
              <a:gd name="adj1" fmla="val 50000"/>
            </a:avLst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urved Connector 103"/>
          <p:cNvCxnSpPr/>
          <p:nvPr/>
        </p:nvCxnSpPr>
        <p:spPr>
          <a:xfrm rot="5400000">
            <a:off x="7295199" y="3277554"/>
            <a:ext cx="2649852" cy="222250"/>
          </a:xfrm>
          <a:prstGeom prst="curvedConnector2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482600" y="6185932"/>
            <a:ext cx="170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6500 drugs</a:t>
            </a:r>
            <a:endParaRPr lang="en-US" sz="20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724399" y="6173232"/>
            <a:ext cx="3784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6500*6499 &gt; 40M reduce keys</a:t>
            </a:r>
            <a:endParaRPr lang="en-US" sz="20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49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730"/>
    </mc:Choice>
    <mc:Fallback xmlns="">
      <p:transition xmlns:p14="http://schemas.microsoft.com/office/powerpoint/2010/main" spd="slow" advTm="15273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49" grpId="0"/>
      <p:bldP spid="61" grpId="0" animBg="1"/>
      <p:bldP spid="62" grpId="0" animBg="1"/>
      <p:bldP spid="71" grpId="0"/>
      <p:bldP spid="91" grpId="0"/>
      <p:bldP spid="108" grpId="0"/>
      <p:bldP spid="10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600" y="992872"/>
            <a:ext cx="8445500" cy="1458228"/>
          </a:xfrm>
        </p:spPr>
        <p:txBody>
          <a:bodyPr>
            <a:noAutofit/>
          </a:bodyPr>
          <a:lstStyle/>
          <a:p>
            <a:pPr marL="342900" lvl="0" indent="-342900" algn="l" defTabSz="914400">
              <a:lnSpc>
                <a:spcPts val="208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kern="0" dirty="0" smtClean="0">
                <a:solidFill>
                  <a:srgbClr val="0000FF"/>
                </a:solidFill>
                <a:latin typeface="Trebuchet MS"/>
              </a:rPr>
              <a:t>Similarity Join</a:t>
            </a:r>
          </a:p>
          <a:p>
            <a:pPr marL="800100" lvl="1" indent="-342900" algn="l" defTabSz="914400">
              <a:lnSpc>
                <a:spcPts val="2080"/>
              </a:lnSpc>
              <a:spcAft>
                <a:spcPts val="300"/>
              </a:spcAft>
              <a:buFont typeface="Arial"/>
              <a:buChar char="•"/>
            </a:pPr>
            <a:r>
              <a:rPr lang="en-US" sz="2000" kern="0" dirty="0" smtClean="0">
                <a:solidFill>
                  <a:srgbClr val="B90000"/>
                </a:solidFill>
                <a:latin typeface="Trebuchet MS"/>
              </a:rPr>
              <a:t>Input R(A, B), Domain</a:t>
            </a:r>
            <a:r>
              <a:rPr lang="en-US" sz="2000" kern="0" dirty="0">
                <a:solidFill>
                  <a:srgbClr val="B90000"/>
                </a:solidFill>
                <a:latin typeface="Trebuchet MS"/>
              </a:rPr>
              <a:t>(B) = [1, </a:t>
            </a:r>
            <a:r>
              <a:rPr lang="en-US" sz="2000" kern="0" dirty="0" smtClean="0">
                <a:solidFill>
                  <a:srgbClr val="B90000"/>
                </a:solidFill>
                <a:latin typeface="Trebuchet MS"/>
              </a:rPr>
              <a:t>10]</a:t>
            </a:r>
          </a:p>
          <a:p>
            <a:pPr marL="800100" lvl="1" indent="-342900" algn="l" defTabSz="914400">
              <a:lnSpc>
                <a:spcPts val="2080"/>
              </a:lnSpc>
              <a:spcAft>
                <a:spcPts val="300"/>
              </a:spcAft>
              <a:buFont typeface="Arial"/>
              <a:buChar char="•"/>
            </a:pPr>
            <a:r>
              <a:rPr lang="en-US" sz="2000" kern="0" dirty="0" smtClean="0">
                <a:solidFill>
                  <a:srgbClr val="B90000"/>
                </a:solidFill>
                <a:latin typeface="Trebuchet MS"/>
                <a:cs typeface="Trebuchet MS"/>
              </a:rPr>
              <a:t>Compute &lt;t, u&gt; </a:t>
            </a:r>
            <a:r>
              <a:rPr lang="en-US" sz="2000" kern="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s.t</a:t>
            </a:r>
            <a:r>
              <a:rPr lang="en-US" sz="2000" kern="0" dirty="0" smtClean="0">
                <a:solidFill>
                  <a:srgbClr val="B90000"/>
                </a:solidFill>
                <a:latin typeface="Trebuchet MS"/>
                <a:cs typeface="Trebuchet MS"/>
              </a:rPr>
              <a:t> |t[B]-u[B]| ≤ 1</a:t>
            </a:r>
            <a:endParaRPr lang="en-US" sz="20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342900" indent="-342900" algn="l" defTabSz="914400">
              <a:lnSpc>
                <a:spcPts val="3080"/>
              </a:lnSpc>
              <a:spcAft>
                <a:spcPts val="300"/>
              </a:spcAft>
              <a:buFont typeface="Arial"/>
              <a:buChar char="•"/>
            </a:pP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087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417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 (1)</a:t>
            </a:r>
            <a:endParaRPr lang="en-US" sz="4000" b="1" dirty="0">
              <a:latin typeface="Trebuchet MS"/>
              <a:cs typeface="Trebuchet M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108365"/>
              </p:ext>
            </p:extLst>
          </p:nvPr>
        </p:nvGraphicFramePr>
        <p:xfrm>
          <a:off x="1511300" y="3119119"/>
          <a:ext cx="1549400" cy="2203533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74700"/>
                <a:gridCol w="774700"/>
              </a:tblGrid>
              <a:tr h="34340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rebuchet MS"/>
                          <a:cs typeface="Trebuchet MS"/>
                        </a:rPr>
                        <a:t>A</a:t>
                      </a:r>
                      <a:endParaRPr lang="en-US" sz="1800" b="1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rebuchet MS"/>
                          <a:cs typeface="Trebuchet MS"/>
                        </a:rPr>
                        <a:t>B</a:t>
                      </a:r>
                      <a:endParaRPr lang="en-US" sz="1800" b="1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1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5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2</a:t>
                      </a:r>
                      <a:endParaRPr lang="en-US" sz="2000" dirty="0" smtClean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2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3</a:t>
                      </a:r>
                      <a:endParaRPr lang="en-US" sz="2000" dirty="0" smtClean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6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4</a:t>
                      </a:r>
                      <a:endParaRPr lang="en-US" sz="2000" dirty="0" smtClean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2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5</a:t>
                      </a:r>
                      <a:endParaRPr lang="en-US" sz="2000" dirty="0" smtClean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7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9" name="Straight Arrow Connector 18"/>
          <p:cNvCxnSpPr/>
          <p:nvPr/>
        </p:nvCxnSpPr>
        <p:spPr>
          <a:xfrm>
            <a:off x="3397250" y="4165600"/>
            <a:ext cx="1695450" cy="0"/>
          </a:xfrm>
          <a:prstGeom prst="straightConnector1">
            <a:avLst/>
          </a:prstGeom>
          <a:ln w="76200" cmpd="sng"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92700" y="3510340"/>
            <a:ext cx="30099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&lt;(a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5), 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6)&gt;</a:t>
            </a:r>
          </a:p>
          <a:p>
            <a:pPr algn="ctr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&lt;(a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2)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4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2)&gt;</a:t>
            </a:r>
          </a:p>
          <a:p>
            <a:pPr algn="ctr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&lt;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6),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5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7)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&gt;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38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99100" y="245110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B90000"/>
                </a:solidFill>
                <a:latin typeface="Trebuchet MS"/>
                <a:cs typeface="Trebuchet MS"/>
              </a:rPr>
              <a:t>Output</a:t>
            </a:r>
            <a:endParaRPr lang="en-US" b="1" u="sng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248920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B90000"/>
                </a:solidFill>
                <a:latin typeface="Trebuchet MS"/>
                <a:cs typeface="Trebuchet MS"/>
              </a:rPr>
              <a:t>Input</a:t>
            </a:r>
            <a:endParaRPr lang="en-US" b="1" u="sng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501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25"/>
    </mc:Choice>
    <mc:Fallback xmlns="">
      <p:transition xmlns:p14="http://schemas.microsoft.com/office/powerpoint/2010/main" spd="slow" advTm="3182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1056372"/>
            <a:ext cx="8445500" cy="734328"/>
          </a:xfrm>
        </p:spPr>
        <p:txBody>
          <a:bodyPr>
            <a:noAutofit/>
          </a:bodyPr>
          <a:lstStyle/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Hashing Algorithm </a:t>
            </a:r>
            <a:r>
              <a:rPr lang="en-US" sz="2400" dirty="0">
                <a:solidFill>
                  <a:srgbClr val="000000"/>
                </a:solidFill>
                <a:latin typeface="Trebuchet MS"/>
                <a:cs typeface="Trebuchet MS"/>
              </a:rPr>
              <a:t>[ADMPU ICDE </a:t>
            </a:r>
            <a:r>
              <a:rPr lang="fr-FR" sz="2400" dirty="0">
                <a:solidFill>
                  <a:srgbClr val="000000"/>
                </a:solidFill>
                <a:latin typeface="Trebuchet MS"/>
                <a:cs typeface="Trebuchet MS"/>
              </a:rPr>
              <a:t>’</a:t>
            </a:r>
            <a:r>
              <a:rPr lang="en-US" sz="2400" dirty="0">
                <a:solidFill>
                  <a:srgbClr val="000000"/>
                </a:solidFill>
                <a:latin typeface="Trebuchet MS"/>
                <a:cs typeface="Trebuchet MS"/>
              </a:rPr>
              <a:t>12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]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342900" lvl="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Split Domain(B) into p ranges of values =&gt;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(p reducers)</a:t>
            </a:r>
          </a:p>
          <a:p>
            <a:pPr marL="342900" lvl="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p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= 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 (</a:t>
            </a:r>
            <a:r>
              <a:rPr lang="en-US" sz="4000" b="1" dirty="0">
                <a:latin typeface="Trebuchet MS"/>
                <a:cs typeface="Trebuchet MS"/>
              </a:rPr>
              <a:t>2</a:t>
            </a:r>
            <a:r>
              <a:rPr lang="en-US" sz="4000" b="1" dirty="0" smtClean="0">
                <a:latin typeface="Trebuchet MS"/>
                <a:cs typeface="Trebuchet MS"/>
              </a:rPr>
              <a:t>)</a:t>
            </a:r>
            <a:endParaRPr lang="en-US" sz="2800" b="1" dirty="0">
              <a:latin typeface="Trebuchet MS"/>
              <a:cs typeface="Trebuchet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" y="2796044"/>
            <a:ext cx="2044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5)</a:t>
            </a: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2)</a:t>
            </a: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6)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4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2)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5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7)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endParaRPr lang="en-US" sz="2400" dirty="0" smtClean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72100" y="2514600"/>
            <a:ext cx="1435100" cy="1054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46900" y="2783344"/>
            <a:ext cx="181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  <a:latin typeface="Trebuchet MS"/>
                <a:cs typeface="Trebuchet MS"/>
              </a:rPr>
              <a:t>Reducer</a:t>
            </a:r>
            <a:r>
              <a:rPr lang="en-US" sz="24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1</a:t>
            </a:r>
            <a:endParaRPr lang="en-US" sz="24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72100" y="4584700"/>
            <a:ext cx="1435100" cy="1054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46900" y="4847823"/>
            <a:ext cx="181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  <a:latin typeface="Trebuchet MS"/>
                <a:cs typeface="Trebuchet MS"/>
              </a:rPr>
              <a:t>Reducer</a:t>
            </a:r>
            <a:r>
              <a:rPr lang="en-US" sz="24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2</a:t>
            </a:r>
            <a:endParaRPr lang="en-US" sz="24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cxnSp>
        <p:nvCxnSpPr>
          <p:cNvPr id="10" name="Straight Arrow Connector 9"/>
          <p:cNvCxnSpPr>
            <a:endCxn id="2" idx="1"/>
          </p:cNvCxnSpPr>
          <p:nvPr/>
        </p:nvCxnSpPr>
        <p:spPr>
          <a:xfrm flipV="1">
            <a:off x="2349500" y="3041650"/>
            <a:ext cx="3022600" cy="317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400300" y="3073400"/>
            <a:ext cx="3022600" cy="3556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2" idx="1"/>
          </p:cNvCxnSpPr>
          <p:nvPr/>
        </p:nvCxnSpPr>
        <p:spPr>
          <a:xfrm flipV="1">
            <a:off x="2343150" y="3041650"/>
            <a:ext cx="3028950" cy="116582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2" idx="1"/>
          </p:cNvCxnSpPr>
          <p:nvPr/>
        </p:nvCxnSpPr>
        <p:spPr>
          <a:xfrm>
            <a:off x="2387600" y="3784600"/>
            <a:ext cx="2984500" cy="13271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12" idx="1"/>
          </p:cNvCxnSpPr>
          <p:nvPr/>
        </p:nvCxnSpPr>
        <p:spPr>
          <a:xfrm>
            <a:off x="2343150" y="4584700"/>
            <a:ext cx="3028950" cy="5270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2" idx="1"/>
          </p:cNvCxnSpPr>
          <p:nvPr/>
        </p:nvCxnSpPr>
        <p:spPr>
          <a:xfrm>
            <a:off x="2343150" y="3073400"/>
            <a:ext cx="3028950" cy="203835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Subtitle 2"/>
          <p:cNvSpPr txBox="1">
            <a:spLocks/>
          </p:cNvSpPr>
          <p:nvPr/>
        </p:nvSpPr>
        <p:spPr>
          <a:xfrm>
            <a:off x="482600" y="5755372"/>
            <a:ext cx="8445500" cy="632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Replicate tuples on the boundary (if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t.B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= 5)</a:t>
            </a:r>
          </a:p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Per-Reducer-Memory Cost = 3, Communication Cost = 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00700" y="2783344"/>
            <a:ext cx="10287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rgbClr val="000090"/>
                </a:solidFill>
                <a:latin typeface="Trebuchet MS"/>
                <a:cs typeface="Trebuchet MS"/>
              </a:rPr>
              <a:t>[1, 5]</a:t>
            </a:r>
            <a:endParaRPr lang="en-US" sz="25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11800" y="4847823"/>
            <a:ext cx="1193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rgbClr val="000090"/>
                </a:solidFill>
                <a:latin typeface="Trebuchet MS"/>
                <a:cs typeface="Trebuchet MS"/>
              </a:rPr>
              <a:t>[6, 10]</a:t>
            </a:r>
            <a:endParaRPr lang="en-US" sz="25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39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051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152"/>
    </mc:Choice>
    <mc:Fallback xmlns="">
      <p:transition xmlns:p14="http://schemas.microsoft.com/office/powerpoint/2010/main" spd="slow" advTm="7015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6" grpId="0"/>
      <p:bldP spid="12" grpId="0" animBg="1"/>
      <p:bldP spid="13" grpId="0"/>
      <p:bldP spid="32" grpId="0"/>
      <p:bldP spid="33" grpId="0"/>
      <p:bldP spid="3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1046252"/>
            <a:ext cx="8445500" cy="734328"/>
          </a:xfrm>
        </p:spPr>
        <p:txBody>
          <a:bodyPr>
            <a:noAutofit/>
          </a:bodyPr>
          <a:lstStyle/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p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= 5 =&gt;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Replicate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if </a:t>
            </a:r>
            <a:r>
              <a:rPr lang="en-US" sz="2400" dirty="0" err="1">
                <a:solidFill>
                  <a:srgbClr val="0000FF"/>
                </a:solidFill>
                <a:latin typeface="Trebuchet MS"/>
                <a:cs typeface="Trebuchet MS"/>
              </a:rPr>
              <a:t>t.B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= 2, 4, 6 or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8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 (3)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2300" y="2237664"/>
            <a:ext cx="2044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5)</a:t>
            </a: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2)</a:t>
            </a: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6)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4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2)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5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7)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endParaRPr lang="en-US" sz="2400" dirty="0" smtClean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10" name="Straight Arrow Connector 9"/>
          <p:cNvCxnSpPr>
            <a:endCxn id="26" idx="1"/>
          </p:cNvCxnSpPr>
          <p:nvPr/>
        </p:nvCxnSpPr>
        <p:spPr>
          <a:xfrm>
            <a:off x="2032000" y="2501900"/>
            <a:ext cx="3492500" cy="97203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26" idx="1"/>
          </p:cNvCxnSpPr>
          <p:nvPr/>
        </p:nvCxnSpPr>
        <p:spPr>
          <a:xfrm>
            <a:off x="2044700" y="3240544"/>
            <a:ext cx="3479800" cy="23338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2" idx="1"/>
          </p:cNvCxnSpPr>
          <p:nvPr/>
        </p:nvCxnSpPr>
        <p:spPr>
          <a:xfrm flipV="1">
            <a:off x="2057400" y="1810232"/>
            <a:ext cx="3467100" cy="103106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" idx="1"/>
          </p:cNvCxnSpPr>
          <p:nvPr/>
        </p:nvCxnSpPr>
        <p:spPr>
          <a:xfrm flipV="1">
            <a:off x="2032000" y="1810232"/>
            <a:ext cx="3492500" cy="180130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35" idx="1"/>
          </p:cNvCxnSpPr>
          <p:nvPr/>
        </p:nvCxnSpPr>
        <p:spPr>
          <a:xfrm>
            <a:off x="2044700" y="3987800"/>
            <a:ext cx="3505200" cy="36243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42" idx="1"/>
          </p:cNvCxnSpPr>
          <p:nvPr/>
        </p:nvCxnSpPr>
        <p:spPr>
          <a:xfrm flipV="1">
            <a:off x="2032000" y="2597632"/>
            <a:ext cx="3492500" cy="243666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42" idx="1"/>
          </p:cNvCxnSpPr>
          <p:nvPr/>
        </p:nvCxnSpPr>
        <p:spPr>
          <a:xfrm flipV="1">
            <a:off x="2032000" y="2597632"/>
            <a:ext cx="3492500" cy="1013901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35" idx="1"/>
          </p:cNvCxnSpPr>
          <p:nvPr/>
        </p:nvCxnSpPr>
        <p:spPr>
          <a:xfrm>
            <a:off x="2006600" y="3230265"/>
            <a:ext cx="3543300" cy="1119967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16700" y="64833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40</a:t>
            </a:fld>
            <a:endParaRPr lang="en-US"/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482600" y="5698222"/>
            <a:ext cx="8445500" cy="734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Per-Reducer-Memory Cost = </a:t>
            </a:r>
            <a:r>
              <a:rPr lang="en-US" sz="2400" dirty="0">
                <a:solidFill>
                  <a:srgbClr val="008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Communication Cost =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8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5524500" y="1523130"/>
            <a:ext cx="3403600" cy="3893579"/>
            <a:chOff x="5524500" y="1789830"/>
            <a:chExt cx="3403600" cy="3893579"/>
          </a:xfrm>
        </p:grpSpPr>
        <p:sp>
          <p:nvSpPr>
            <p:cNvPr id="2" name="Rectangle 1"/>
            <p:cNvSpPr/>
            <p:nvPr/>
          </p:nvSpPr>
          <p:spPr>
            <a:xfrm>
              <a:off x="5524500" y="18332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12000" y="1789830"/>
              <a:ext cx="18161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1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40400" y="1805444"/>
              <a:ext cx="10287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[1, 2]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524500" y="34969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112000" y="3548033"/>
              <a:ext cx="139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3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740400" y="3507244"/>
              <a:ext cx="10287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[5, 6]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549900" y="43732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37400" y="4408944"/>
              <a:ext cx="139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>
                  <a:solidFill>
                    <a:srgbClr val="000090"/>
                  </a:solidFill>
                  <a:latin typeface="Trebuchet MS"/>
                  <a:cs typeface="Trebuchet MS"/>
                </a:rPr>
                <a:t>4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65800" y="4383544"/>
              <a:ext cx="10287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[7, </a:t>
              </a:r>
              <a:r>
                <a:rPr lang="en-US" sz="2500" dirty="0">
                  <a:solidFill>
                    <a:srgbClr val="000090"/>
                  </a:solidFill>
                  <a:latin typeface="Trebuchet MS"/>
                  <a:cs typeface="Trebuchet MS"/>
                </a:rPr>
                <a:t>8</a:t>
              </a:r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524500" y="26206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112000" y="2590611"/>
              <a:ext cx="139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2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740400" y="2630944"/>
              <a:ext cx="10287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[3, 4]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537200" y="51860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124700" y="5221744"/>
              <a:ext cx="139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5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689600" y="5196344"/>
              <a:ext cx="12446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[9, 10]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7369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35"/>
    </mc:Choice>
    <mc:Fallback xmlns="">
      <p:transition xmlns:p14="http://schemas.microsoft.com/office/powerpoint/2010/main" spd="slow" advTm="314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3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3700" y="1005572"/>
            <a:ext cx="8445500" cy="5484128"/>
          </a:xfrm>
        </p:spPr>
        <p:txBody>
          <a:bodyPr>
            <a:noAutofit/>
          </a:bodyPr>
          <a:lstStyle/>
          <a:p>
            <a:pPr marL="342900" indent="-342900" algn="l" defTabSz="914400">
              <a:lnSpc>
                <a:spcPts val="258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Multiway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-joins </a:t>
            </a:r>
            <a:r>
              <a:rPr lang="en-US" sz="2400" dirty="0" smtClean="0">
                <a:solidFill>
                  <a:schemeClr val="tx1"/>
                </a:solidFill>
                <a:latin typeface="Trebuchet MS"/>
                <a:cs typeface="Trebuchet MS"/>
              </a:rPr>
              <a:t>([AU] TKDE ‘11)</a:t>
            </a:r>
          </a:p>
          <a:p>
            <a:pPr marL="342900" indent="-342900" algn="l" defTabSz="914400">
              <a:lnSpc>
                <a:spcPts val="258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Finding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subgraphs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rebuchet MS"/>
                <a:cs typeface="Trebuchet MS"/>
              </a:rPr>
              <a:t>([SV] WWW ’11, [AFU] ICDE ’13)</a:t>
            </a:r>
          </a:p>
          <a:p>
            <a:pPr marL="342900" indent="-342900" algn="l" defTabSz="914400">
              <a:lnSpc>
                <a:spcPts val="338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Computing Minimum Spanning Tree</a:t>
            </a:r>
            <a:r>
              <a:rPr lang="en-US" sz="2400" dirty="0" smtClean="0">
                <a:solidFill>
                  <a:schemeClr val="tx1"/>
                </a:solidFill>
                <a:latin typeface="Trebuchet MS"/>
                <a:cs typeface="Trebuchet MS"/>
              </a:rPr>
              <a:t> (KSV SODA </a:t>
            </a:r>
            <a:r>
              <a:rPr lang="fr-FR" sz="2400" dirty="0" smtClean="0">
                <a:solidFill>
                  <a:schemeClr val="tx1"/>
                </a:solidFill>
                <a:latin typeface="Trebuchet MS"/>
                <a:cs typeface="Trebuchet MS"/>
              </a:rPr>
              <a:t>’</a:t>
            </a:r>
            <a:r>
              <a:rPr lang="en-US" sz="2400" dirty="0" smtClean="0">
                <a:solidFill>
                  <a:schemeClr val="tx1"/>
                </a:solidFill>
                <a:latin typeface="Trebuchet MS"/>
                <a:cs typeface="Trebuchet MS"/>
              </a:rPr>
              <a:t>10)</a:t>
            </a:r>
            <a:endParaRPr lang="en-US" sz="240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342900" indent="-342900" algn="l" defTabSz="914400">
              <a:lnSpc>
                <a:spcPts val="338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Other similarity joins:</a:t>
            </a:r>
          </a:p>
          <a:p>
            <a:pPr marL="800100" lvl="1" indent="-342900" algn="l" defTabSz="914400">
              <a:lnSpc>
                <a:spcPts val="3380"/>
              </a:lnSpc>
              <a:spcAft>
                <a:spcPts val="300"/>
              </a:spcAft>
              <a:buFont typeface="Arial"/>
              <a:buChar char="•"/>
            </a:pP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Set similarity joins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([VCL] SIGMOD ’10)</a:t>
            </a:r>
          </a:p>
          <a:p>
            <a:pPr marL="800100" lvl="1" indent="-342900" algn="l" defTabSz="914400">
              <a:lnSpc>
                <a:spcPts val="3380"/>
              </a:lnSpc>
              <a:spcAft>
                <a:spcPts val="300"/>
              </a:spcAft>
              <a:buFont typeface="Arial"/>
              <a:buChar char="•"/>
            </a:pP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Hamming Distance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(</a:t>
            </a:r>
            <a:r>
              <a:rPr lang="en-US" sz="2200" dirty="0">
                <a:solidFill>
                  <a:srgbClr val="000000"/>
                </a:solidFill>
                <a:latin typeface="Trebuchet MS"/>
                <a:cs typeface="Trebuchet MS"/>
              </a:rPr>
              <a:t>ADMPU ICDE </a:t>
            </a:r>
            <a:r>
              <a:rPr lang="fr-FR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’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12 and later in the talk)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300" y="2052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Same Tradeoff in Other Algorithms</a:t>
            </a:r>
            <a:endParaRPr lang="en-US" sz="4000" b="1" dirty="0">
              <a:latin typeface="Trebuchet MS"/>
              <a:cs typeface="Trebuchet M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2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24"/>
    </mc:Choice>
    <mc:Fallback xmlns="">
      <p:transition xmlns:p14="http://schemas.microsoft.com/office/powerpoint/2010/main" spd="slow" advTm="2042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1005572"/>
            <a:ext cx="8445500" cy="5484128"/>
          </a:xfrm>
        </p:spPr>
        <p:txBody>
          <a:bodyPr>
            <a:noAutofit/>
          </a:bodyPr>
          <a:lstStyle/>
          <a:p>
            <a:pPr marL="34290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G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eneral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framework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applicable to a variety of problems</a:t>
            </a:r>
            <a:endParaRPr lang="en-US" sz="2400" dirty="0" smtClean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Question 1: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What is the 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minimum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communication for 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any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MR algorithm, if each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reducer uses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≤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 q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memory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?</a:t>
            </a:r>
          </a:p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Question 2: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Are there algorithms that achieve this lower bound?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300" y="2052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We want</a:t>
            </a:r>
            <a:endParaRPr lang="en-US" sz="4000" b="1" dirty="0">
              <a:latin typeface="Trebuchet MS"/>
              <a:cs typeface="Trebuchet M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7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48"/>
    </mc:Choice>
    <mc:Fallback xmlns="">
      <p:transition xmlns:p14="http://schemas.microsoft.com/office/powerpoint/2010/main" spd="slow" advTm="627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1107172"/>
            <a:ext cx="8445500" cy="2779028"/>
          </a:xfrm>
        </p:spPr>
        <p:txBody>
          <a:bodyPr>
            <a:noAutofit/>
          </a:bodyPr>
          <a:lstStyle/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Framework</a:t>
            </a:r>
          </a:p>
          <a:p>
            <a:pPr marL="800100" lvl="1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Input-Output Model</a:t>
            </a:r>
          </a:p>
          <a:p>
            <a:pPr marL="800100" lvl="1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Mapping Schemas &amp; Replication Rate</a:t>
            </a:r>
          </a:p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Lower bound for Triangle Query</a:t>
            </a:r>
          </a:p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Shares Algorithm for Triangle Query</a:t>
            </a:r>
          </a:p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Generalized Shares Algorithm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Next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0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55"/>
    </mc:Choice>
    <mc:Fallback xmlns="">
      <p:transition xmlns:p14="http://schemas.microsoft.com/office/powerpoint/2010/main" spd="slow" advTm="2295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Framework: Input</a:t>
            </a:r>
            <a:r>
              <a:rPr lang="en-US" sz="4000" b="1" dirty="0">
                <a:latin typeface="Trebuchet MS"/>
                <a:cs typeface="Trebuchet MS"/>
              </a:rPr>
              <a:t>-</a:t>
            </a:r>
            <a:r>
              <a:rPr lang="en-US" sz="4000" b="1" dirty="0" smtClean="0">
                <a:latin typeface="Trebuchet MS"/>
                <a:cs typeface="Trebuchet MS"/>
              </a:rPr>
              <a:t>Output Model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314700" y="16383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3314700" y="20955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3314700" y="2552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3314700" y="30099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314700" y="34671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5226050" y="2044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5226050" y="2933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241300" y="2738735"/>
            <a:ext cx="2158593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Input Data</a:t>
            </a:r>
          </a:p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Elements</a:t>
            </a:r>
          </a:p>
          <a:p>
            <a:r>
              <a:rPr lang="en-US" sz="24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: {i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i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…, i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} </a:t>
            </a:r>
          </a:p>
        </p:txBody>
      </p:sp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3314700" y="38735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3314700" y="4330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9"/>
          <p:cNvSpPr>
            <a:spLocks noChangeArrowheads="1"/>
          </p:cNvSpPr>
          <p:nvPr/>
        </p:nvSpPr>
        <p:spPr bwMode="auto">
          <a:xfrm>
            <a:off x="3314700" y="47879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Oval 10"/>
          <p:cNvSpPr>
            <a:spLocks noChangeArrowheads="1"/>
          </p:cNvSpPr>
          <p:nvPr/>
        </p:nvSpPr>
        <p:spPr bwMode="auto">
          <a:xfrm>
            <a:off x="5226050" y="34925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Oval 11"/>
          <p:cNvSpPr>
            <a:spLocks noChangeArrowheads="1"/>
          </p:cNvSpPr>
          <p:nvPr/>
        </p:nvSpPr>
        <p:spPr bwMode="auto">
          <a:xfrm>
            <a:off x="5226050" y="44704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Oval 10"/>
          <p:cNvSpPr>
            <a:spLocks noChangeArrowheads="1"/>
          </p:cNvSpPr>
          <p:nvPr/>
        </p:nvSpPr>
        <p:spPr bwMode="auto">
          <a:xfrm>
            <a:off x="5226050" y="39878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5969000" y="2700635"/>
            <a:ext cx="25480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Output Elements</a:t>
            </a:r>
          </a:p>
          <a:p>
            <a:r>
              <a:rPr lang="en-US" sz="24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O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: {o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o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, …,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o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m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}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>
            <a:off x="5226050" y="24511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314700" y="5219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Oval 11"/>
          <p:cNvSpPr>
            <a:spLocks noChangeArrowheads="1"/>
          </p:cNvSpPr>
          <p:nvPr/>
        </p:nvSpPr>
        <p:spPr bwMode="auto">
          <a:xfrm>
            <a:off x="5226050" y="496316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36" name="Straight Connector 35"/>
          <p:cNvCxnSpPr>
            <a:stCxn id="24" idx="6"/>
            <a:endCxn id="33" idx="2"/>
          </p:cNvCxnSpPr>
          <p:nvPr/>
        </p:nvCxnSpPr>
        <p:spPr>
          <a:xfrm>
            <a:off x="3497580" y="4879340"/>
            <a:ext cx="1728470" cy="17526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2" idx="6"/>
            <a:endCxn id="33" idx="2"/>
          </p:cNvCxnSpPr>
          <p:nvPr/>
        </p:nvCxnSpPr>
        <p:spPr>
          <a:xfrm flipV="1">
            <a:off x="3497580" y="5054600"/>
            <a:ext cx="1728470" cy="25654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6" idx="6"/>
            <a:endCxn id="12" idx="2"/>
          </p:cNvCxnSpPr>
          <p:nvPr/>
        </p:nvCxnSpPr>
        <p:spPr>
          <a:xfrm>
            <a:off x="3497580" y="1729740"/>
            <a:ext cx="1728470" cy="4064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2" idx="2"/>
          </p:cNvCxnSpPr>
          <p:nvPr/>
        </p:nvCxnSpPr>
        <p:spPr>
          <a:xfrm flipV="1">
            <a:off x="3497580" y="2136140"/>
            <a:ext cx="1728470" cy="49784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8" idx="6"/>
            <a:endCxn id="29" idx="2"/>
          </p:cNvCxnSpPr>
          <p:nvPr/>
        </p:nvCxnSpPr>
        <p:spPr>
          <a:xfrm>
            <a:off x="3497580" y="2186940"/>
            <a:ext cx="1728470" cy="3556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12" idx="2"/>
          </p:cNvCxnSpPr>
          <p:nvPr/>
        </p:nvCxnSpPr>
        <p:spPr>
          <a:xfrm flipV="1">
            <a:off x="3497580" y="2136140"/>
            <a:ext cx="1728470" cy="96774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8" idx="6"/>
            <a:endCxn id="13" idx="2"/>
          </p:cNvCxnSpPr>
          <p:nvPr/>
        </p:nvCxnSpPr>
        <p:spPr>
          <a:xfrm>
            <a:off x="3497580" y="2186940"/>
            <a:ext cx="1728470" cy="8382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0" idx="6"/>
            <a:endCxn id="27" idx="2"/>
          </p:cNvCxnSpPr>
          <p:nvPr/>
        </p:nvCxnSpPr>
        <p:spPr>
          <a:xfrm>
            <a:off x="3497580" y="3101340"/>
            <a:ext cx="1728470" cy="9779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25" idx="2"/>
          </p:cNvCxnSpPr>
          <p:nvPr/>
        </p:nvCxnSpPr>
        <p:spPr>
          <a:xfrm>
            <a:off x="3497580" y="3567430"/>
            <a:ext cx="1728470" cy="1651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3" idx="6"/>
            <a:endCxn id="27" idx="2"/>
          </p:cNvCxnSpPr>
          <p:nvPr/>
        </p:nvCxnSpPr>
        <p:spPr>
          <a:xfrm flipV="1">
            <a:off x="3497580" y="4079240"/>
            <a:ext cx="1728470" cy="3429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25" idx="2"/>
          </p:cNvCxnSpPr>
          <p:nvPr/>
        </p:nvCxnSpPr>
        <p:spPr>
          <a:xfrm flipV="1">
            <a:off x="3497580" y="3583940"/>
            <a:ext cx="1728470" cy="40386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23" idx="6"/>
            <a:endCxn id="26" idx="2"/>
          </p:cNvCxnSpPr>
          <p:nvPr/>
        </p:nvCxnSpPr>
        <p:spPr>
          <a:xfrm>
            <a:off x="3497580" y="4422140"/>
            <a:ext cx="1728470" cy="1397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944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67"/>
    </mc:Choice>
    <mc:Fallback xmlns="">
      <p:transition xmlns:p14="http://schemas.microsoft.com/office/powerpoint/2010/main" spd="slow" advTm="4486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 animBg="1"/>
      <p:bldP spid="32" grpId="0" animBg="1"/>
      <p:bldP spid="3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 1: R(A, B)      S(B, C) 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51530" y="25400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>
                <a:latin typeface="Trebuchet MS"/>
                <a:cs typeface="Trebuchet MS"/>
              </a:rPr>
              <a:t>⋈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1765300" y="1635552"/>
            <a:ext cx="203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600" y="1118007"/>
            <a:ext cx="840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|Domain(A)| =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|Domain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(B)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 = n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|Domain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(C)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 = 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65300" y="3777744"/>
            <a:ext cx="203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36700" y="5829300"/>
            <a:ext cx="284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n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2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+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n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=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2n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</a:p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possible inputs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435600" y="1838752"/>
            <a:ext cx="203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92700" y="591820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n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possible outputs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2799080" y="1932940"/>
            <a:ext cx="2753897" cy="17526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2799080" y="2108200"/>
            <a:ext cx="2753897" cy="192024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799080" y="1932940"/>
            <a:ext cx="2753897" cy="924561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2799080" y="2857501"/>
            <a:ext cx="2753897" cy="19177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933700" y="2649983"/>
            <a:ext cx="2619277" cy="924561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2933700" y="3574545"/>
            <a:ext cx="2619277" cy="2049859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022600" y="3416300"/>
            <a:ext cx="2530377" cy="19558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2933700" y="5372100"/>
            <a:ext cx="2619277" cy="252304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20700" y="2465316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R(A,B)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0700" y="4544368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S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(B,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17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52"/>
    </mc:Choice>
    <mc:Fallback xmlns="">
      <p:transition xmlns:p14="http://schemas.microsoft.com/office/powerpoint/2010/main" spd="slow" advTm="3065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2" grpId="0"/>
      <p:bldP spid="17" grpId="0"/>
      <p:bldP spid="45" grpId="0"/>
      <p:bldP spid="47" grpId="0"/>
      <p:bldP spid="70" grpId="0"/>
      <p:bldP spid="7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3500" y="192558"/>
            <a:ext cx="869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"/>
                <a:cs typeface="Trebuchet MS"/>
              </a:rPr>
              <a:t>Example 2: R(A, B)      S(B, C</a:t>
            </a:r>
            <a:r>
              <a:rPr lang="en-US" sz="3600" b="1" dirty="0">
                <a:latin typeface="Trebuchet MS"/>
                <a:cs typeface="Trebuchet MS"/>
              </a:rPr>
              <a:t>) </a:t>
            </a:r>
            <a:r>
              <a:rPr lang="en-US" sz="3600" b="1" dirty="0" smtClean="0">
                <a:latin typeface="Trebuchet MS"/>
                <a:cs typeface="Trebuchet MS"/>
              </a:rPr>
              <a:t>    T(C, A)  </a:t>
            </a:r>
            <a:endParaRPr lang="en-US" sz="3600" b="1" dirty="0">
              <a:latin typeface="Trebuchet MS"/>
              <a:cs typeface="Trebuchet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65730" y="0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>
                <a:latin typeface="Trebuchet MS"/>
                <a:cs typeface="Trebuchet MS"/>
              </a:rPr>
              <a:t>⋈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1765300" y="1635552"/>
            <a:ext cx="2032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600" y="1118007"/>
            <a:ext cx="840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|Domain(A)| = n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|Domain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(B)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 =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|Domain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(C)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 =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n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3100" y="5890478"/>
            <a:ext cx="361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n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+ n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+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n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= 3n</a:t>
            </a:r>
            <a:r>
              <a:rPr lang="en-US" sz="2400" baseline="30000" dirty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</a:p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input elements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435600" y="1838752"/>
            <a:ext cx="203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52977" y="5792053"/>
            <a:ext cx="264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n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output elements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2799080" y="1932940"/>
            <a:ext cx="2753897" cy="17526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2799080" y="2108200"/>
            <a:ext cx="2753897" cy="9525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2799080" y="2108200"/>
            <a:ext cx="2753897" cy="23114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933700" y="2649983"/>
            <a:ext cx="2619277" cy="2722117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2933700" y="5135265"/>
            <a:ext cx="2619277" cy="236835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20700" y="2003651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R(A,B)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0700" y="3343711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S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(B,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46</a:t>
            </a:fld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485153" y="0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>
                <a:latin typeface="Trebuchet MS"/>
                <a:cs typeface="Trebuchet MS"/>
              </a:rPr>
              <a:t>⋈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1752600" y="2857502"/>
            <a:ext cx="2032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52600" y="4207124"/>
            <a:ext cx="2032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0700" y="4673600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T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933700" y="3805376"/>
            <a:ext cx="2619277" cy="1566724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5779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45" grpId="0"/>
      <p:bldP spid="47" grpId="0"/>
      <p:bldP spid="70" grpId="0"/>
      <p:bldP spid="72" grpId="0"/>
      <p:bldP spid="23" grpId="0"/>
      <p:bldP spid="24" grpId="0"/>
      <p:bldP spid="2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3913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8900" y="40158"/>
            <a:ext cx="8902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Framework: Mapping Schema &amp; Replication Rate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5600" y="1422807"/>
            <a:ext cx="8407400" cy="4553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i="1" dirty="0" smtClean="0">
                <a:solidFill>
                  <a:srgbClr val="000000"/>
                </a:solidFill>
                <a:latin typeface="Trebuchet MS"/>
                <a:cs typeface="Trebuchet MS"/>
              </a:rPr>
              <a:t>p</a:t>
            </a:r>
            <a:r>
              <a:rPr lang="en-US" sz="24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reducer: {R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1,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R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…,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p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}</a:t>
            </a: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i="1" dirty="0" smtClean="0">
                <a:solidFill>
                  <a:srgbClr val="000000"/>
                </a:solidFill>
                <a:latin typeface="Trebuchet MS"/>
                <a:cs typeface="Trebuchet MS"/>
              </a:rPr>
              <a:t>q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max # inputs sent to any reducer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i="1" dirty="0" smtClean="0">
                <a:solidFill>
                  <a:srgbClr val="0000FF"/>
                </a:solidFill>
                <a:latin typeface="Apple Chancery"/>
                <a:cs typeface="Apple Chancery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Def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(Mapping Schema): </a:t>
            </a:r>
            <a:r>
              <a:rPr lang="en-US" sz="2400" i="1" dirty="0" smtClean="0">
                <a:latin typeface="Apple Chancery"/>
                <a:cs typeface="Apple Chancery"/>
              </a:rPr>
              <a:t>M</a:t>
            </a:r>
            <a:r>
              <a:rPr lang="en-US" sz="2400" dirty="0" smtClean="0">
                <a:latin typeface="Apple Chancery"/>
                <a:cs typeface="Apple Chancery"/>
              </a:rPr>
              <a:t> </a:t>
            </a:r>
            <a:r>
              <a:rPr lang="en-US" sz="2400" i="1" dirty="0" smtClean="0">
                <a:latin typeface="Trebuchet MS"/>
                <a:cs typeface="Trebuchet MS"/>
              </a:rPr>
              <a:t>: 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C0"/>
                </a:solidFill>
                <a:latin typeface="Trebuchet MS"/>
                <a:cs typeface="Trebuchet MS"/>
                <a:sym typeface="Wingdings"/>
              </a:rPr>
              <a:t>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  <a:sym typeface="Wingding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{R</a:t>
            </a:r>
            <a:r>
              <a:rPr lang="en-US" sz="2400" baseline="-25000" dirty="0">
                <a:solidFill>
                  <a:srgbClr val="0000FF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R</a:t>
            </a:r>
            <a:r>
              <a:rPr lang="en-US" sz="2400" baseline="-25000" dirty="0">
                <a:solidFill>
                  <a:srgbClr val="0000FF"/>
                </a:solidFill>
                <a:latin typeface="Trebuchet MS"/>
                <a:cs typeface="Trebuchet MS"/>
              </a:rPr>
              <a:t>2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, …, </a:t>
            </a:r>
            <a:r>
              <a:rPr lang="en-US" sz="2400" dirty="0" err="1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p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}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s.t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800100" lvl="1" indent="-342900">
              <a:lnSpc>
                <a:spcPts val="4380"/>
              </a:lnSpc>
              <a:buFont typeface="Arial"/>
              <a:buChar char="•"/>
            </a:pP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R</a:t>
            </a:r>
            <a:r>
              <a:rPr lang="en-US" sz="22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i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receives at most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q</a:t>
            </a:r>
            <a:r>
              <a:rPr lang="en-US" sz="2200" baseline="-25000" dirty="0" smtClean="0">
                <a:solidFill>
                  <a:srgbClr val="000000"/>
                </a:solidFill>
                <a:latin typeface="Trebuchet MS"/>
                <a:cs typeface="Trebuchet MS"/>
              </a:rPr>
              <a:t>i</a:t>
            </a:r>
            <a:r>
              <a:rPr lang="en-US" sz="22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≤ q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inputs</a:t>
            </a:r>
          </a:p>
          <a:p>
            <a:pPr marL="800100" lvl="1" indent="-342900">
              <a:lnSpc>
                <a:spcPts val="438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Every output is </a:t>
            </a:r>
            <a:r>
              <a:rPr lang="en-US" sz="2200" i="1" dirty="0" smtClean="0">
                <a:latin typeface="Trebuchet MS"/>
                <a:cs typeface="Trebuchet MS"/>
              </a:rPr>
              <a:t>covered</a:t>
            </a:r>
            <a:r>
              <a:rPr lang="en-US" sz="22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by some reducer</a:t>
            </a: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Def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(Replication Rate):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800100" lvl="1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r =</a:t>
            </a: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q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captures memory, </a:t>
            </a:r>
            <a:r>
              <a:rPr lang="en-US" sz="2400" dirty="0" smtClean="0">
                <a:latin typeface="Trebuchet MS"/>
                <a:cs typeface="Trebuchet MS"/>
              </a:rPr>
              <a:t>r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captures communication cost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611315" y="4771103"/>
            <a:ext cx="1195385" cy="862097"/>
            <a:chOff x="1725614" y="4224252"/>
            <a:chExt cx="1195385" cy="862097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13898342"/>
                </p:ext>
              </p:extLst>
            </p:nvPr>
          </p:nvGraphicFramePr>
          <p:xfrm>
            <a:off x="1725614" y="4224252"/>
            <a:ext cx="842962" cy="8620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224" name="Equation" r:id="rId4" imgW="508000" imgH="457200" progId="Equation.3">
                    <p:embed/>
                  </p:oleObj>
                </mc:Choice>
                <mc:Fallback>
                  <p:oleObj name="Equation" r:id="rId4" imgW="5080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725614" y="4224252"/>
                          <a:ext cx="842962" cy="86209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95304563"/>
                </p:ext>
              </p:extLst>
            </p:nvPr>
          </p:nvGraphicFramePr>
          <p:xfrm>
            <a:off x="2490788" y="4369551"/>
            <a:ext cx="430211" cy="553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225" name="Equation" r:id="rId6" imgW="215900" imgH="165100" progId="Equation.3">
                    <p:embed/>
                  </p:oleObj>
                </mc:Choice>
                <mc:Fallback>
                  <p:oleObj name="Equation" r:id="rId6" imgW="215900" imgH="165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490788" y="4369551"/>
                          <a:ext cx="430211" cy="5532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5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590"/>
    </mc:Choice>
    <mc:Fallback xmlns="">
      <p:transition xmlns:p14="http://schemas.microsoft.com/office/powerpoint/2010/main" spd="slow" advTm="8459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75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Our Questions Again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48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55600" y="978307"/>
            <a:ext cx="8407400" cy="2868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Question 1: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W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hat is the minimum 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replication rate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of any 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mapping schema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as a function of </a:t>
            </a:r>
            <a:r>
              <a:rPr lang="en-US" sz="2400" dirty="0" smtClean="0">
                <a:latin typeface="Trebuchet MS"/>
                <a:cs typeface="Trebuchet MS"/>
              </a:rPr>
              <a:t>q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(maximum # inputs sent to any reducer)</a:t>
            </a:r>
            <a:r>
              <a:rPr lang="en-US" sz="2400" dirty="0">
                <a:latin typeface="Trebuchet MS"/>
                <a:cs typeface="Trebuchet MS"/>
              </a:rPr>
              <a:t>?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Question 2: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Are there </a:t>
            </a:r>
            <a:r>
              <a:rPr lang="en-US" sz="2400" dirty="0" smtClean="0">
                <a:latin typeface="Trebuchet MS"/>
                <a:cs typeface="Trebuchet MS"/>
              </a:rPr>
              <a:t>mapping schemas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that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match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this lower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bound?</a:t>
            </a:r>
            <a:endParaRPr lang="en-US" sz="2400" dirty="0" smtClean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4960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78"/>
    </mc:Choice>
    <mc:Fallback xmlns="">
      <p:transition xmlns:p14="http://schemas.microsoft.com/office/powerpoint/2010/main" spd="slow" advTm="2927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5600" y="1118007"/>
            <a:ext cx="840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|Domain(A)| = n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|Domain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(B)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 =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|Domain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(C)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 =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n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435600" y="1838752"/>
            <a:ext cx="203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799080" y="1932940"/>
            <a:ext cx="2753897" cy="2486660"/>
            <a:chOff x="2799080" y="1932940"/>
            <a:chExt cx="2753897" cy="2486660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2799080" y="1932940"/>
              <a:ext cx="2753897" cy="17526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2799080" y="2108200"/>
              <a:ext cx="2753897" cy="95250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2799080" y="2108200"/>
              <a:ext cx="2753897" cy="231140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49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20700" y="1635552"/>
            <a:ext cx="3276600" cy="3771900"/>
            <a:chOff x="520700" y="1635552"/>
            <a:chExt cx="3276600" cy="3771900"/>
          </a:xfrm>
        </p:grpSpPr>
        <p:sp>
          <p:nvSpPr>
            <p:cNvPr id="15" name="TextBox 14"/>
            <p:cNvSpPr txBox="1"/>
            <p:nvPr/>
          </p:nvSpPr>
          <p:spPr>
            <a:xfrm>
              <a:off x="1765300" y="1635552"/>
              <a:ext cx="20320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400" dirty="0">
                  <a:solidFill>
                    <a:srgbClr val="FF6600"/>
                  </a:solidFill>
                  <a:latin typeface="Trebuchet MS"/>
                  <a:cs typeface="Trebuchet MS"/>
                </a:rPr>
                <a:t>(a</a:t>
              </a:r>
              <a:r>
                <a:rPr lang="en-US" sz="2400" baseline="-25000" dirty="0">
                  <a:solidFill>
                    <a:srgbClr val="FF6600"/>
                  </a:solidFill>
                  <a:latin typeface="Trebuchet MS"/>
                  <a:cs typeface="Trebuchet MS"/>
                </a:rPr>
                <a:t>1,</a:t>
              </a:r>
              <a:r>
                <a:rPr lang="en-US" sz="2400" dirty="0">
                  <a:solidFill>
                    <a:srgbClr val="FF6600"/>
                  </a:solidFill>
                  <a:latin typeface="Trebuchet MS"/>
                  <a:cs typeface="Trebuchet MS"/>
                </a:rPr>
                <a:t> b</a:t>
              </a:r>
              <a:r>
                <a:rPr lang="en-US" sz="2400" baseline="-25000" dirty="0">
                  <a:solidFill>
                    <a:srgbClr val="FF6600"/>
                  </a:solidFill>
                  <a:latin typeface="Trebuchet MS"/>
                  <a:cs typeface="Trebuchet MS"/>
                </a:rPr>
                <a:t>1</a:t>
              </a:r>
              <a:r>
                <a:rPr lang="en-US" sz="2400" dirty="0">
                  <a:solidFill>
                    <a:srgbClr val="FF6600"/>
                  </a:solidFill>
                  <a:latin typeface="Trebuchet MS"/>
                  <a:cs typeface="Trebuchet MS"/>
                </a:rPr>
                <a:t>)</a:t>
              </a:r>
            </a:p>
            <a:p>
              <a:pPr lvl="0"/>
              <a:r>
                <a:rPr lang="en-US" sz="2400" dirty="0">
                  <a:solidFill>
                    <a:srgbClr val="FF6600"/>
                  </a:solidFill>
                  <a:latin typeface="Trebuchet MS"/>
                  <a:cs typeface="Trebuchet MS"/>
                </a:rPr>
                <a:t> 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   …</a:t>
              </a:r>
            </a:p>
            <a:p>
              <a:pPr lvl="0"/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(a</a:t>
              </a:r>
              <a:r>
                <a:rPr lang="en-US" sz="2400" baseline="-25000" dirty="0">
                  <a:solidFill>
                    <a:srgbClr val="FF6600"/>
                  </a:solidFill>
                  <a:latin typeface="Trebuchet MS"/>
                  <a:cs typeface="Trebuchet MS"/>
                </a:rPr>
                <a:t>n</a:t>
              </a:r>
              <a:r>
                <a:rPr lang="en-US" sz="2400" baseline="-250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,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 </a:t>
              </a:r>
              <a:r>
                <a:rPr lang="en-US" sz="2400" dirty="0" err="1" smtClean="0">
                  <a:solidFill>
                    <a:srgbClr val="FF6600"/>
                  </a:solidFill>
                  <a:latin typeface="Trebuchet MS"/>
                  <a:cs typeface="Trebuchet MS"/>
                </a:rPr>
                <a:t>b</a:t>
              </a:r>
              <a:r>
                <a:rPr lang="en-US" sz="2400" baseline="-25000" dirty="0" err="1">
                  <a:solidFill>
                    <a:srgbClr val="FF6600"/>
                  </a:solidFill>
                  <a:latin typeface="Trebuchet MS"/>
                  <a:cs typeface="Trebuchet MS"/>
                </a:rPr>
                <a:t>n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)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20700" y="2003651"/>
              <a:ext cx="1117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R(A,B)</a:t>
              </a:r>
              <a:endParaRPr lang="en-US" sz="2400" dirty="0">
                <a:solidFill>
                  <a:srgbClr val="B9000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20700" y="3343711"/>
              <a:ext cx="1117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B90000"/>
                  </a:solidFill>
                  <a:latin typeface="Trebuchet MS"/>
                  <a:cs typeface="Trebuchet MS"/>
                </a:rPr>
                <a:t>S</a:t>
              </a:r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(B,</a:t>
              </a:r>
              <a:r>
                <a:rPr lang="en-US" sz="2400" dirty="0">
                  <a:solidFill>
                    <a:srgbClr val="B90000"/>
                  </a:solidFill>
                  <a:latin typeface="Trebuchet MS"/>
                  <a:cs typeface="Trebuchet MS"/>
                </a:rPr>
                <a:t>C</a:t>
              </a:r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)</a:t>
              </a:r>
              <a:endParaRPr lang="en-US" sz="2400" dirty="0">
                <a:solidFill>
                  <a:srgbClr val="B9000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52600" y="2857502"/>
              <a:ext cx="20320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(b</a:t>
              </a:r>
              <a:r>
                <a:rPr lang="en-US" sz="2400" baseline="-250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1</a:t>
              </a:r>
              <a:r>
                <a:rPr lang="en-US" sz="2400" baseline="-25000" dirty="0">
                  <a:solidFill>
                    <a:srgbClr val="FF6600"/>
                  </a:solidFill>
                  <a:latin typeface="Trebuchet MS"/>
                  <a:cs typeface="Trebuchet MS"/>
                </a:rPr>
                <a:t>,</a:t>
              </a:r>
              <a:r>
                <a:rPr lang="en-US" sz="2400" dirty="0">
                  <a:solidFill>
                    <a:srgbClr val="FF6600"/>
                  </a:solidFill>
                  <a:latin typeface="Trebuchet MS"/>
                  <a:cs typeface="Trebuchet MS"/>
                </a:rPr>
                <a:t> 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c</a:t>
              </a:r>
              <a:r>
                <a:rPr lang="en-US" sz="2400" baseline="-250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1</a:t>
              </a:r>
              <a:r>
                <a:rPr lang="en-US" sz="2400" dirty="0">
                  <a:solidFill>
                    <a:srgbClr val="FF6600"/>
                  </a:solidFill>
                  <a:latin typeface="Trebuchet MS"/>
                  <a:cs typeface="Trebuchet MS"/>
                </a:rPr>
                <a:t>)</a:t>
              </a:r>
            </a:p>
            <a:p>
              <a:pPr lvl="0"/>
              <a:r>
                <a:rPr lang="en-US" sz="2400" dirty="0">
                  <a:solidFill>
                    <a:srgbClr val="FF6600"/>
                  </a:solidFill>
                  <a:latin typeface="Trebuchet MS"/>
                  <a:cs typeface="Trebuchet MS"/>
                </a:rPr>
                <a:t> 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   …</a:t>
              </a:r>
            </a:p>
            <a:p>
              <a:pPr lvl="0"/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(</a:t>
              </a:r>
              <a:r>
                <a:rPr lang="en-US" sz="2400" dirty="0" err="1" smtClean="0">
                  <a:solidFill>
                    <a:srgbClr val="FF6600"/>
                  </a:solidFill>
                  <a:latin typeface="Trebuchet MS"/>
                  <a:cs typeface="Trebuchet MS"/>
                </a:rPr>
                <a:t>b</a:t>
              </a:r>
              <a:r>
                <a:rPr lang="en-US" sz="2400" baseline="-25000" dirty="0" err="1">
                  <a:solidFill>
                    <a:srgbClr val="FF6600"/>
                  </a:solidFill>
                  <a:latin typeface="Trebuchet MS"/>
                  <a:cs typeface="Trebuchet MS"/>
                </a:rPr>
                <a:t>n</a:t>
              </a:r>
              <a:r>
                <a:rPr lang="en-US" sz="2400" baseline="-250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,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 </a:t>
              </a:r>
              <a:r>
                <a:rPr lang="en-US" sz="2400" dirty="0" err="1" smtClean="0">
                  <a:solidFill>
                    <a:srgbClr val="FF6600"/>
                  </a:solidFill>
                  <a:latin typeface="Trebuchet MS"/>
                  <a:cs typeface="Trebuchet MS"/>
                </a:rPr>
                <a:t>c</a:t>
              </a:r>
              <a:r>
                <a:rPr lang="en-US" sz="2400" baseline="-25000" dirty="0" err="1">
                  <a:solidFill>
                    <a:srgbClr val="FF6600"/>
                  </a:solidFill>
                  <a:latin typeface="Trebuchet MS"/>
                  <a:cs typeface="Trebuchet MS"/>
                </a:rPr>
                <a:t>n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)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52600" y="4207124"/>
              <a:ext cx="20320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(c</a:t>
              </a:r>
              <a:r>
                <a:rPr lang="en-US" sz="2400" baseline="-250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1</a:t>
              </a:r>
              <a:r>
                <a:rPr lang="en-US" sz="2400" baseline="-25000" dirty="0">
                  <a:solidFill>
                    <a:srgbClr val="FF6600"/>
                  </a:solidFill>
                  <a:latin typeface="Trebuchet MS"/>
                  <a:cs typeface="Trebuchet MS"/>
                </a:rPr>
                <a:t>,</a:t>
              </a:r>
              <a:r>
                <a:rPr lang="en-US" sz="2400" dirty="0">
                  <a:solidFill>
                    <a:srgbClr val="FF6600"/>
                  </a:solidFill>
                  <a:latin typeface="Trebuchet MS"/>
                  <a:cs typeface="Trebuchet MS"/>
                </a:rPr>
                <a:t> 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a</a:t>
              </a:r>
              <a:r>
                <a:rPr lang="en-US" sz="2400" baseline="-250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1</a:t>
              </a:r>
              <a:r>
                <a:rPr lang="en-US" sz="2400" dirty="0">
                  <a:solidFill>
                    <a:srgbClr val="FF6600"/>
                  </a:solidFill>
                  <a:latin typeface="Trebuchet MS"/>
                  <a:cs typeface="Trebuchet MS"/>
                </a:rPr>
                <a:t>)</a:t>
              </a:r>
            </a:p>
            <a:p>
              <a:pPr lvl="0"/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    …</a:t>
              </a:r>
            </a:p>
            <a:p>
              <a:pPr lvl="0"/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(</a:t>
              </a:r>
              <a:r>
                <a:rPr lang="en-US" sz="2400" dirty="0" err="1" smtClean="0">
                  <a:solidFill>
                    <a:srgbClr val="FF6600"/>
                  </a:solidFill>
                  <a:latin typeface="Trebuchet MS"/>
                  <a:cs typeface="Trebuchet MS"/>
                </a:rPr>
                <a:t>c</a:t>
              </a:r>
              <a:r>
                <a:rPr lang="en-US" sz="2400" baseline="-25000" dirty="0" err="1">
                  <a:solidFill>
                    <a:srgbClr val="FF6600"/>
                  </a:solidFill>
                  <a:latin typeface="Trebuchet MS"/>
                  <a:cs typeface="Trebuchet MS"/>
                </a:rPr>
                <a:t>n</a:t>
              </a:r>
              <a:r>
                <a:rPr lang="en-US" sz="2400" baseline="-250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,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 a</a:t>
              </a:r>
              <a:r>
                <a:rPr lang="en-US" sz="2400" baseline="-25000" dirty="0">
                  <a:solidFill>
                    <a:srgbClr val="FF6600"/>
                  </a:solidFill>
                  <a:latin typeface="Trebuchet MS"/>
                  <a:cs typeface="Trebuchet MS"/>
                </a:rPr>
                <a:t>n</a:t>
              </a:r>
              <a:r>
                <a:rPr lang="en-US" sz="2400" dirty="0" smtClean="0">
                  <a:solidFill>
                    <a:srgbClr val="FF6600"/>
                  </a:solidFill>
                  <a:latin typeface="Trebuchet MS"/>
                  <a:cs typeface="Trebuchet MS"/>
                </a:rPr>
                <a:t>)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0700" y="4673600"/>
              <a:ext cx="1117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B90000"/>
                  </a:solidFill>
                  <a:latin typeface="Trebuchet MS"/>
                  <a:cs typeface="Trebuchet MS"/>
                </a:rPr>
                <a:t>T</a:t>
              </a:r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(</a:t>
              </a:r>
              <a:r>
                <a:rPr lang="en-US" sz="2400" dirty="0">
                  <a:solidFill>
                    <a:srgbClr val="B90000"/>
                  </a:solidFill>
                  <a:latin typeface="Trebuchet MS"/>
                  <a:cs typeface="Trebuchet MS"/>
                </a:rPr>
                <a:t>C</a:t>
              </a:r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,</a:t>
              </a:r>
              <a:r>
                <a:rPr lang="en-US" sz="2400" dirty="0">
                  <a:solidFill>
                    <a:srgbClr val="B90000"/>
                  </a:solidFill>
                  <a:latin typeface="Trebuchet MS"/>
                  <a:cs typeface="Trebuchet MS"/>
                </a:rPr>
                <a:t>A</a:t>
              </a:r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)</a:t>
              </a:r>
              <a:endParaRPr lang="en-US" sz="2400" dirty="0">
                <a:solidFill>
                  <a:srgbClr val="B9000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933700" y="2649983"/>
            <a:ext cx="2619277" cy="2722117"/>
            <a:chOff x="2933700" y="2649983"/>
            <a:chExt cx="2619277" cy="2722117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2933700" y="2649983"/>
              <a:ext cx="2619277" cy="2722117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2933700" y="5135265"/>
              <a:ext cx="2619277" cy="236835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933700" y="3805376"/>
              <a:ext cx="2619277" cy="1566724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0" y="11635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"/>
                <a:cs typeface="Trebuchet MS"/>
              </a:rPr>
              <a:t>Triangle Query: R(A, B</a:t>
            </a:r>
            <a:r>
              <a:rPr lang="en-US" sz="3600" b="1" dirty="0">
                <a:latin typeface="Trebuchet MS"/>
                <a:cs typeface="Trebuchet MS"/>
              </a:rPr>
              <a:t>)</a:t>
            </a:r>
            <a:r>
              <a:rPr lang="en-US" sz="3600" b="1" dirty="0" smtClean="0">
                <a:latin typeface="Trebuchet MS"/>
                <a:cs typeface="Trebuchet MS"/>
              </a:rPr>
              <a:t>    S(B, C)    T(C, A)  </a:t>
            </a:r>
            <a:endParaRPr lang="en-US" sz="3600" b="1" dirty="0">
              <a:latin typeface="Trebuchet MS"/>
              <a:cs typeface="Trebuchet M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003800" y="-101600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>
                <a:latin typeface="Trebuchet MS"/>
                <a:cs typeface="Trebuchet MS"/>
              </a:rPr>
              <a:t>⋈</a:t>
            </a:r>
            <a:endParaRPr lang="en-US" sz="6500" dirty="0"/>
          </a:p>
        </p:txBody>
      </p:sp>
      <p:sp>
        <p:nvSpPr>
          <p:cNvPr id="29" name="Rectangle 28"/>
          <p:cNvSpPr/>
          <p:nvPr/>
        </p:nvSpPr>
        <p:spPr>
          <a:xfrm>
            <a:off x="6985000" y="-120310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>
                <a:latin typeface="Trebuchet MS"/>
                <a:cs typeface="Trebuchet MS"/>
              </a:rPr>
              <a:t>⋈</a:t>
            </a:r>
            <a:endParaRPr lang="en-US" sz="6500" dirty="0"/>
          </a:p>
        </p:txBody>
      </p:sp>
      <p:grpSp>
        <p:nvGrpSpPr>
          <p:cNvPr id="9" name="Group 8"/>
          <p:cNvGrpSpPr/>
          <p:nvPr/>
        </p:nvGrpSpPr>
        <p:grpSpPr>
          <a:xfrm>
            <a:off x="441978" y="5624404"/>
            <a:ext cx="3698222" cy="1270370"/>
            <a:chOff x="441978" y="5624404"/>
            <a:chExt cx="3698222" cy="1270370"/>
          </a:xfrm>
        </p:grpSpPr>
        <p:sp>
          <p:nvSpPr>
            <p:cNvPr id="17" name="TextBox 16"/>
            <p:cNvSpPr txBox="1"/>
            <p:nvPr/>
          </p:nvSpPr>
          <p:spPr>
            <a:xfrm>
              <a:off x="520700" y="5624404"/>
              <a:ext cx="3619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3n</a:t>
              </a:r>
              <a:r>
                <a:rPr lang="en-US" sz="2400" baseline="30000" dirty="0">
                  <a:solidFill>
                    <a:srgbClr val="B90000"/>
                  </a:solidFill>
                  <a:latin typeface="Trebuchet MS"/>
                  <a:cs typeface="Trebuchet MS"/>
                </a:rPr>
                <a:t>2</a:t>
              </a:r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 input elements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441978" y="6063777"/>
              <a:ext cx="330706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B90000"/>
                  </a:solidFill>
                  <a:latin typeface="Trebuchet MS"/>
                  <a:cs typeface="Trebuchet MS"/>
                </a:rPr>
                <a:t>each input </a:t>
              </a:r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contributes</a:t>
              </a:r>
            </a:p>
            <a:p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to </a:t>
              </a:r>
              <a:r>
                <a:rPr lang="en-US" sz="2400" dirty="0">
                  <a:solidFill>
                    <a:srgbClr val="B90000"/>
                  </a:solidFill>
                  <a:latin typeface="Trebuchet MS"/>
                  <a:cs typeface="Trebuchet MS"/>
                </a:rPr>
                <a:t>N outputs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258400" y="5673162"/>
            <a:ext cx="3506188" cy="1196191"/>
            <a:chOff x="5258400" y="5673162"/>
            <a:chExt cx="3506188" cy="1196191"/>
          </a:xfrm>
        </p:grpSpPr>
        <p:sp>
          <p:nvSpPr>
            <p:cNvPr id="47" name="TextBox 46"/>
            <p:cNvSpPr txBox="1"/>
            <p:nvPr/>
          </p:nvSpPr>
          <p:spPr>
            <a:xfrm>
              <a:off x="5258400" y="5673162"/>
              <a:ext cx="20496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n</a:t>
              </a:r>
              <a:r>
                <a:rPr lang="en-US" sz="2400" baseline="300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3</a:t>
              </a:r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 outputs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5258400" y="6038356"/>
              <a:ext cx="350618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B90000"/>
                  </a:solidFill>
                  <a:latin typeface="Trebuchet MS"/>
                  <a:cs typeface="Trebuchet MS"/>
                </a:rPr>
                <a:t>each output depends </a:t>
              </a:r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on</a:t>
              </a:r>
            </a:p>
            <a:p>
              <a:r>
                <a:rPr lang="en-US" sz="24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3 </a:t>
              </a:r>
              <a:r>
                <a:rPr lang="en-US" sz="2400" dirty="0">
                  <a:solidFill>
                    <a:srgbClr val="B90000"/>
                  </a:solidFill>
                  <a:latin typeface="Trebuchet MS"/>
                  <a:cs typeface="Trebuchet MS"/>
                </a:rPr>
                <a:t>inputs 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434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76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1600" y="-163042"/>
            <a:ext cx="894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"/>
                <a:cs typeface="Trebuchet MS"/>
              </a:rPr>
              <a:t>Lower Bound on Replication Rate (Triangle Query)</a:t>
            </a:r>
            <a:endParaRPr lang="en-US" sz="3600" b="1" dirty="0">
              <a:latin typeface="Trebuchet MS"/>
              <a:cs typeface="Trebuchet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5600" y="1105307"/>
            <a:ext cx="8407400" cy="2380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Key is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upper bound </a:t>
            </a:r>
            <a:r>
              <a:rPr lang="en-US" sz="24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     </a:t>
            </a:r>
            <a:r>
              <a:rPr lang="en-US" sz="2400" dirty="0" smtClean="0">
                <a:latin typeface="Trebuchet MS"/>
                <a:cs typeface="Trebuchet MS"/>
              </a:rPr>
              <a:t>: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max outputs a reducer can cover with ≤ q inputs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Claim:                         (proof by AGM bound)</a:t>
            </a:r>
          </a:p>
          <a:p>
            <a:pPr marL="342900" indent="-342900">
              <a:lnSpc>
                <a:spcPts val="52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All outputs must be covered: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974171"/>
              </p:ext>
            </p:extLst>
          </p:nvPr>
        </p:nvGraphicFramePr>
        <p:xfrm>
          <a:off x="3330575" y="3614738"/>
          <a:ext cx="1677988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1" name="Equation" r:id="rId4" imgW="850900" imgH="457200" progId="Equation.3">
                  <p:embed/>
                </p:oleObj>
              </mc:Choice>
              <mc:Fallback>
                <p:oleObj name="Equation" r:id="rId4" imgW="8509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30575" y="3614738"/>
                        <a:ext cx="1677988" cy="862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33376" y="4856275"/>
            <a:ext cx="8407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Recall:              </a:t>
            </a:r>
            <a:r>
              <a:rPr lang="en-US" sz="2400" dirty="0" smtClean="0">
                <a:latin typeface="Trebuchet MS"/>
                <a:cs typeface="Trebuchet MS"/>
              </a:rPr>
              <a:t>r =                             r = 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168900" y="4038600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105400" y="5270500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400800" y="4806950"/>
            <a:ext cx="1120775" cy="862097"/>
            <a:chOff x="5422900" y="4337050"/>
            <a:chExt cx="1120775" cy="862097"/>
          </a:xfrm>
        </p:grpSpPr>
        <p:graphicFrame>
          <p:nvGraphicFramePr>
            <p:cNvPr id="2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01823461"/>
                </p:ext>
              </p:extLst>
            </p:nvPr>
          </p:nvGraphicFramePr>
          <p:xfrm>
            <a:off x="5422900" y="4337050"/>
            <a:ext cx="842962" cy="8620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92" name="Equation" r:id="rId6" imgW="508000" imgH="457200" progId="Equation.3">
                    <p:embed/>
                  </p:oleObj>
                </mc:Choice>
                <mc:Fallback>
                  <p:oleObj name="Equation" r:id="rId6" imgW="5080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422900" y="4337050"/>
                          <a:ext cx="842962" cy="86209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6768117"/>
                </p:ext>
              </p:extLst>
            </p:nvPr>
          </p:nvGraphicFramePr>
          <p:xfrm>
            <a:off x="6105525" y="4457700"/>
            <a:ext cx="438150" cy="588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93" name="Equation" r:id="rId8" imgW="254000" imgH="203200" progId="Equation.3">
                    <p:embed/>
                  </p:oleObj>
                </mc:Choice>
                <mc:Fallback>
                  <p:oleObj name="Equation" r:id="rId8" imgW="2540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105525" y="4457700"/>
                          <a:ext cx="438150" cy="588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50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864868" y="3625849"/>
            <a:ext cx="1838645" cy="862013"/>
            <a:chOff x="5299075" y="2736850"/>
            <a:chExt cx="1838645" cy="862013"/>
          </a:xfrm>
        </p:grpSpPr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46972717"/>
                </p:ext>
              </p:extLst>
            </p:nvPr>
          </p:nvGraphicFramePr>
          <p:xfrm>
            <a:off x="5299075" y="2736850"/>
            <a:ext cx="1227138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94" name="Equation" r:id="rId10" imgW="622300" imgH="457200" progId="Equation.3">
                    <p:embed/>
                  </p:oleObj>
                </mc:Choice>
                <mc:Fallback>
                  <p:oleObj name="Equation" r:id="rId10" imgW="6223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5299075" y="2736850"/>
                          <a:ext cx="1227138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94225171"/>
                </p:ext>
              </p:extLst>
            </p:nvPr>
          </p:nvGraphicFramePr>
          <p:xfrm>
            <a:off x="6526213" y="2920999"/>
            <a:ext cx="611507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95" name="Equation" r:id="rId12" imgW="254000" imgH="177800" progId="Equation.3">
                    <p:embed/>
                  </p:oleObj>
                </mc:Choice>
                <mc:Fallback>
                  <p:oleObj name="Equation" r:id="rId12" imgW="254000" imgH="1778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6526213" y="2920999"/>
                          <a:ext cx="611507" cy="500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191568"/>
              </p:ext>
            </p:extLst>
          </p:nvPr>
        </p:nvGraphicFramePr>
        <p:xfrm>
          <a:off x="1944688" y="2192338"/>
          <a:ext cx="162401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6" name="Equation" r:id="rId14" imgW="774700" imgH="393700" progId="Equation.3">
                  <p:embed/>
                </p:oleObj>
              </mc:Choice>
              <mc:Fallback>
                <p:oleObj name="Equation" r:id="rId14" imgW="7747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944688" y="2192338"/>
                        <a:ext cx="1624012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Arrow Connector 21"/>
          <p:cNvCxnSpPr/>
          <p:nvPr/>
        </p:nvCxnSpPr>
        <p:spPr>
          <a:xfrm>
            <a:off x="2725738" y="4038600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09729"/>
              </p:ext>
            </p:extLst>
          </p:nvPr>
        </p:nvGraphicFramePr>
        <p:xfrm>
          <a:off x="3398838" y="1294326"/>
          <a:ext cx="654050" cy="41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7" name="Equation" r:id="rId16" imgW="304800" imgH="203200" progId="Equation.3">
                  <p:embed/>
                </p:oleObj>
              </mc:Choice>
              <mc:Fallback>
                <p:oleObj name="Equation" r:id="rId16" imgW="304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398838" y="1294326"/>
                        <a:ext cx="654050" cy="41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34"/>
          <p:cNvGrpSpPr/>
          <p:nvPr/>
        </p:nvGrpSpPr>
        <p:grpSpPr>
          <a:xfrm>
            <a:off x="3411509" y="4819281"/>
            <a:ext cx="1087466" cy="862097"/>
            <a:chOff x="5422900" y="4337050"/>
            <a:chExt cx="1087466" cy="862097"/>
          </a:xfrm>
        </p:grpSpPr>
        <p:graphicFrame>
          <p:nvGraphicFramePr>
            <p:cNvPr id="36" name="Object 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2193067"/>
                </p:ext>
              </p:extLst>
            </p:nvPr>
          </p:nvGraphicFramePr>
          <p:xfrm>
            <a:off x="5422900" y="4337050"/>
            <a:ext cx="842962" cy="8620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98" name="Equation" r:id="rId18" imgW="508000" imgH="457200" progId="Equation.3">
                    <p:embed/>
                  </p:oleObj>
                </mc:Choice>
                <mc:Fallback>
                  <p:oleObj name="Equation" r:id="rId18" imgW="5080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422900" y="4337050"/>
                          <a:ext cx="842962" cy="86209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3606050"/>
                </p:ext>
              </p:extLst>
            </p:nvPr>
          </p:nvGraphicFramePr>
          <p:xfrm>
            <a:off x="6137304" y="4512044"/>
            <a:ext cx="373062" cy="479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99" name="Equation" r:id="rId19" imgW="215900" imgH="165100" progId="Equation.3">
                    <p:embed/>
                  </p:oleObj>
                </mc:Choice>
                <mc:Fallback>
                  <p:oleObj name="Equation" r:id="rId19" imgW="215900" imgH="165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6137304" y="4512044"/>
                          <a:ext cx="373062" cy="479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146786"/>
              </p:ext>
            </p:extLst>
          </p:nvPr>
        </p:nvGraphicFramePr>
        <p:xfrm>
          <a:off x="5880100" y="3562350"/>
          <a:ext cx="182880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0" name="Equation" r:id="rId21" imgW="927100" imgH="457200" progId="Equation.3">
                  <p:embed/>
                </p:oleObj>
              </mc:Choice>
              <mc:Fallback>
                <p:oleObj name="Equation" r:id="rId21" imgW="927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880100" y="3562350"/>
                        <a:ext cx="1828800" cy="862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5883418"/>
              </p:ext>
            </p:extLst>
          </p:nvPr>
        </p:nvGraphicFramePr>
        <p:xfrm>
          <a:off x="2979738" y="5734050"/>
          <a:ext cx="11318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1" name="Equation" r:id="rId23" imgW="546100" imgH="444500" progId="Equation.3">
                  <p:embed/>
                </p:oleObj>
              </mc:Choice>
              <mc:Fallback>
                <p:oleObj name="Equation" r:id="rId23" imgW="5461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979738" y="5734050"/>
                        <a:ext cx="1131887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728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955"/>
    </mc:Choice>
    <mc:Fallback xmlns="">
      <p:transition xmlns:p14="http://schemas.microsoft.com/office/powerpoint/2010/main" spd="slow" advTm="6895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099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-84098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>
                <a:latin typeface="Trebuchet MS"/>
                <a:cs typeface="Trebuchet MS"/>
              </a:rPr>
              <a:t>Memory/Communication Cost Tradeoff </a:t>
            </a:r>
            <a:r>
              <a:rPr lang="en-US" sz="3300" b="1" dirty="0" smtClean="0">
                <a:latin typeface="Trebuchet MS"/>
                <a:cs typeface="Trebuchet MS"/>
              </a:rPr>
              <a:t>(Triangle Query)</a:t>
            </a:r>
            <a:endParaRPr lang="en-US" sz="3300" b="1" dirty="0">
              <a:latin typeface="Trebuchet MS"/>
              <a:cs typeface="Trebuchet MS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auto">
          <a:xfrm>
            <a:off x="1905000" y="2019300"/>
            <a:ext cx="5562600" cy="2895600"/>
          </a:xfrm>
          <a:custGeom>
            <a:avLst/>
            <a:gdLst>
              <a:gd name="T0" fmla="*/ 0 w 3504"/>
              <a:gd name="T1" fmla="*/ 0 h 1824"/>
              <a:gd name="T2" fmla="*/ 240 w 3504"/>
              <a:gd name="T3" fmla="*/ 816 h 1824"/>
              <a:gd name="T4" fmla="*/ 816 w 3504"/>
              <a:gd name="T5" fmla="*/ 1392 h 1824"/>
              <a:gd name="T6" fmla="*/ 1728 w 3504"/>
              <a:gd name="T7" fmla="*/ 1728 h 1824"/>
              <a:gd name="T8" fmla="*/ 3504 w 3504"/>
              <a:gd name="T9" fmla="*/ 1824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04" h="1824">
                <a:moveTo>
                  <a:pt x="0" y="0"/>
                </a:moveTo>
                <a:cubicBezTo>
                  <a:pt x="52" y="292"/>
                  <a:pt x="104" y="584"/>
                  <a:pt x="240" y="816"/>
                </a:cubicBezTo>
                <a:cubicBezTo>
                  <a:pt x="376" y="1048"/>
                  <a:pt x="568" y="1240"/>
                  <a:pt x="816" y="1392"/>
                </a:cubicBezTo>
                <a:cubicBezTo>
                  <a:pt x="1064" y="1544"/>
                  <a:pt x="1280" y="1656"/>
                  <a:pt x="1728" y="1728"/>
                </a:cubicBezTo>
                <a:cubicBezTo>
                  <a:pt x="2176" y="1800"/>
                  <a:pt x="3208" y="1808"/>
                  <a:pt x="3504" y="1824"/>
                </a:cubicBezTo>
              </a:path>
            </a:pathLst>
          </a:custGeom>
          <a:noFill/>
          <a:ln w="190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555789" y="5596970"/>
            <a:ext cx="17107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q</a:t>
            </a:r>
            <a:r>
              <a:rPr lang="en-US" dirty="0" smtClean="0"/>
              <a:t> =max # inputs</a:t>
            </a:r>
            <a:endParaRPr lang="en-US" dirty="0"/>
          </a:p>
          <a:p>
            <a:r>
              <a:rPr lang="en-US" dirty="0" smtClean="0"/>
              <a:t>to </a:t>
            </a:r>
            <a:r>
              <a:rPr lang="en-US" dirty="0"/>
              <a:t>each reducer</a:t>
            </a:r>
          </a:p>
          <a:p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355725" y="1798638"/>
            <a:ext cx="3107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n</a:t>
            </a: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1371600" y="4229100"/>
            <a:ext cx="305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3</a:t>
            </a: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1371600" y="4673600"/>
            <a:ext cx="305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1</a:t>
            </a:r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4292600" y="5892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11"/>
          <p:cNvSpPr>
            <a:spLocks noChangeShapeType="1"/>
          </p:cNvSpPr>
          <p:nvPr/>
        </p:nvSpPr>
        <p:spPr bwMode="auto">
          <a:xfrm flipV="1">
            <a:off x="838200" y="2540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1803400" y="5219700"/>
            <a:ext cx="305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3</a:t>
            </a:r>
          </a:p>
        </p:txBody>
      </p:sp>
      <p:sp>
        <p:nvSpPr>
          <p:cNvPr id="36" name="Text Box 14"/>
          <p:cNvSpPr txBox="1">
            <a:spLocks noChangeArrowheads="1"/>
          </p:cNvSpPr>
          <p:nvPr/>
        </p:nvSpPr>
        <p:spPr bwMode="auto">
          <a:xfrm>
            <a:off x="7289800" y="5207000"/>
            <a:ext cx="5125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3n</a:t>
            </a:r>
            <a:r>
              <a:rPr lang="en-US" baseline="30000" dirty="0">
                <a:latin typeface="Trebuchet MS"/>
                <a:cs typeface="Trebuchet MS"/>
              </a:rPr>
              <a:t>2</a:t>
            </a:r>
            <a:endParaRPr lang="en-US" dirty="0">
              <a:latin typeface="Trebuchet MS"/>
              <a:cs typeface="Trebuchet MS"/>
            </a:endParaRPr>
          </a:p>
        </p:txBody>
      </p:sp>
      <p:grpSp>
        <p:nvGrpSpPr>
          <p:cNvPr id="40" name="Group 21"/>
          <p:cNvGrpSpPr>
            <a:grpSpLocks/>
          </p:cNvGrpSpPr>
          <p:nvPr/>
        </p:nvGrpSpPr>
        <p:grpSpPr bwMode="auto">
          <a:xfrm>
            <a:off x="7493011" y="3365500"/>
            <a:ext cx="1158877" cy="1490663"/>
            <a:chOff x="4752" y="2400"/>
            <a:chExt cx="730" cy="939"/>
          </a:xfrm>
        </p:grpSpPr>
        <p:sp>
          <p:nvSpPr>
            <p:cNvPr id="41" name="Text Box 19"/>
            <p:cNvSpPr txBox="1">
              <a:spLocks noChangeArrowheads="1"/>
            </p:cNvSpPr>
            <p:nvPr/>
          </p:nvSpPr>
          <p:spPr bwMode="auto">
            <a:xfrm>
              <a:off x="4752" y="2400"/>
              <a:ext cx="730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rebuchet MS"/>
                  <a:cs typeface="Trebuchet MS"/>
                </a:rPr>
                <a:t>All inputs</a:t>
              </a:r>
            </a:p>
            <a:p>
              <a:r>
                <a:rPr lang="en-US" dirty="0" smtClean="0">
                  <a:latin typeface="Trebuchet MS"/>
                  <a:cs typeface="Trebuchet MS"/>
                </a:rPr>
                <a:t>to one</a:t>
              </a:r>
            </a:p>
            <a:p>
              <a:r>
                <a:rPr lang="en-US" dirty="0" smtClean="0">
                  <a:latin typeface="Trebuchet MS"/>
                  <a:cs typeface="Trebuchet MS"/>
                </a:rPr>
                <a:t>reducer</a:t>
              </a:r>
              <a:endParaRPr lang="en-US" dirty="0">
                <a:latin typeface="Trebuchet MS"/>
                <a:cs typeface="Trebuchet MS"/>
              </a:endParaRPr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H="1">
              <a:off x="4752" y="3147"/>
              <a:ext cx="4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" name="Line 25"/>
          <p:cNvSpPr>
            <a:spLocks noChangeShapeType="1"/>
          </p:cNvSpPr>
          <p:nvPr/>
        </p:nvSpPr>
        <p:spPr bwMode="auto">
          <a:xfrm>
            <a:off x="1752600" y="1701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26"/>
          <p:cNvSpPr>
            <a:spLocks noChangeShapeType="1"/>
          </p:cNvSpPr>
          <p:nvPr/>
        </p:nvSpPr>
        <p:spPr bwMode="auto">
          <a:xfrm>
            <a:off x="1752600" y="52070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2324100" y="1671638"/>
            <a:ext cx="18004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One reducer</a:t>
            </a:r>
          </a:p>
          <a:p>
            <a:r>
              <a:rPr lang="en-US" dirty="0">
                <a:latin typeface="Trebuchet MS"/>
                <a:cs typeface="Trebuchet MS"/>
              </a:rPr>
              <a:t>for each output</a:t>
            </a:r>
          </a:p>
        </p:txBody>
      </p:sp>
      <p:sp>
        <p:nvSpPr>
          <p:cNvPr id="63" name="Line 20"/>
          <p:cNvSpPr>
            <a:spLocks noChangeShapeType="1"/>
          </p:cNvSpPr>
          <p:nvPr/>
        </p:nvSpPr>
        <p:spPr bwMode="auto">
          <a:xfrm flipH="1" flipV="1">
            <a:off x="1904998" y="2027238"/>
            <a:ext cx="4191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27"/>
          <p:cNvSpPr txBox="1">
            <a:spLocks noChangeArrowheads="1"/>
          </p:cNvSpPr>
          <p:nvPr/>
        </p:nvSpPr>
        <p:spPr bwMode="auto">
          <a:xfrm>
            <a:off x="4876800" y="1230866"/>
            <a:ext cx="19177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Shares Algorithm</a:t>
            </a:r>
          </a:p>
        </p:txBody>
      </p:sp>
      <p:sp>
        <p:nvSpPr>
          <p:cNvPr id="45" name="Line 30"/>
          <p:cNvSpPr>
            <a:spLocks noChangeShapeType="1"/>
          </p:cNvSpPr>
          <p:nvPr/>
        </p:nvSpPr>
        <p:spPr bwMode="auto">
          <a:xfrm flipH="1">
            <a:off x="2324099" y="1600198"/>
            <a:ext cx="2974057" cy="14605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30"/>
          <p:cNvSpPr>
            <a:spLocks noChangeShapeType="1"/>
          </p:cNvSpPr>
          <p:nvPr/>
        </p:nvSpPr>
        <p:spPr bwMode="auto">
          <a:xfrm flipH="1">
            <a:off x="2555789" y="1620836"/>
            <a:ext cx="2742368" cy="17907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30"/>
          <p:cNvSpPr>
            <a:spLocks noChangeShapeType="1"/>
          </p:cNvSpPr>
          <p:nvPr/>
        </p:nvSpPr>
        <p:spPr bwMode="auto">
          <a:xfrm flipH="1">
            <a:off x="2984500" y="1620836"/>
            <a:ext cx="2313656" cy="22526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51</a:t>
            </a:fld>
            <a:endParaRPr lang="en-US"/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187325" y="3411538"/>
            <a:ext cx="157351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r</a:t>
            </a:r>
            <a:r>
              <a:rPr lang="en-US" sz="2000" dirty="0" smtClean="0">
                <a:latin typeface="Calibri"/>
                <a:cs typeface="Calibri"/>
              </a:rPr>
              <a:t> =replication</a:t>
            </a:r>
          </a:p>
          <a:p>
            <a:r>
              <a:rPr lang="en-US" sz="2000" dirty="0" smtClean="0">
                <a:latin typeface="Calibri"/>
                <a:cs typeface="Calibri"/>
              </a:rPr>
              <a:t>rate 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1905000" y="1620836"/>
            <a:ext cx="3393156" cy="4064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30"/>
          <p:cNvSpPr>
            <a:spLocks noChangeShapeType="1"/>
          </p:cNvSpPr>
          <p:nvPr/>
        </p:nvSpPr>
        <p:spPr bwMode="auto">
          <a:xfrm>
            <a:off x="5298156" y="1600199"/>
            <a:ext cx="2169444" cy="32559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5298156" y="1600199"/>
            <a:ext cx="1" cy="30734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Text Box 14"/>
          <p:cNvSpPr txBox="1">
            <a:spLocks noChangeArrowheads="1"/>
          </p:cNvSpPr>
          <p:nvPr/>
        </p:nvSpPr>
        <p:spPr bwMode="auto">
          <a:xfrm>
            <a:off x="3464193" y="5257800"/>
            <a:ext cx="63359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n</a:t>
            </a:r>
            <a:r>
              <a:rPr lang="en-US" baseline="30000" dirty="0" smtClean="0">
                <a:latin typeface="Trebuchet MS"/>
                <a:cs typeface="Trebuchet MS"/>
              </a:rPr>
              <a:t>2</a:t>
            </a:r>
            <a:r>
              <a:rPr lang="en-US" dirty="0" smtClean="0">
                <a:latin typeface="Trebuchet MS"/>
                <a:cs typeface="Trebuchet MS"/>
              </a:rPr>
              <a:t>/3</a:t>
            </a:r>
            <a:endParaRPr lang="en-US" dirty="0">
              <a:latin typeface="Trebuchet MS"/>
              <a:cs typeface="Trebuchet MS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101415"/>
              </p:ext>
            </p:extLst>
          </p:nvPr>
        </p:nvGraphicFramePr>
        <p:xfrm>
          <a:off x="6361124" y="1620836"/>
          <a:ext cx="11318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99" name="Equation" r:id="rId4" imgW="546100" imgH="444500" progId="Equation.3">
                  <p:embed/>
                </p:oleObj>
              </mc:Choice>
              <mc:Fallback>
                <p:oleObj name="Equation" r:id="rId4" imgW="5461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61124" y="1620836"/>
                        <a:ext cx="1131887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17464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813"/>
    </mc:Choice>
    <mc:Fallback xmlns="">
      <p:transition xmlns:p14="http://schemas.microsoft.com/office/powerpoint/2010/main" spd="slow" advTm="12081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 animBg="1"/>
      <p:bldP spid="43" grpId="0"/>
      <p:bldP spid="45" grpId="0" animBg="1"/>
      <p:bldP spid="48" grpId="0" animBg="1"/>
      <p:bldP spid="49" grpId="0" animBg="1"/>
      <p:bldP spid="30" grpId="0" animBg="1"/>
      <p:bldP spid="37" grpId="0" animBg="1"/>
      <p:bldP spid="3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579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52</a:t>
            </a:fld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8100" y="67616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Shares Algorithm for Triangles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" y="876300"/>
            <a:ext cx="9105900" cy="5470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p = k</a:t>
            </a:r>
            <a:r>
              <a:rPr lang="en-US" sz="2400" baseline="30000" dirty="0">
                <a:solidFill>
                  <a:srgbClr val="B900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reducers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indexed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as r</a:t>
            </a:r>
            <a:r>
              <a:rPr lang="en-US" sz="2400" baseline="-25000" dirty="0">
                <a:solidFill>
                  <a:srgbClr val="0000FF"/>
                </a:solidFill>
                <a:latin typeface="Trebuchet MS"/>
                <a:cs typeface="Trebuchet MS"/>
              </a:rPr>
              <a:t>1,1,1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 to </a:t>
            </a:r>
            <a:r>
              <a:rPr lang="en-US" sz="2400" dirty="0" err="1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k,k,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k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We say each attribute A, B, C has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k “shares”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h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h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B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and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h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from n -&gt; k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are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indep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. and perfect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j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 in R(A, B)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  <a:sym typeface="Wingdings"/>
              </a:rPr>
              <a:t>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h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a(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ai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), 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hb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bj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),*)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E.g. If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h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 = 3,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h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B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B90000"/>
                </a:solidFill>
                <a:latin typeface="Trebuchet MS"/>
                <a:cs typeface="Trebuchet MS"/>
              </a:rPr>
              <a:t>j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=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4, send it to r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3,4,1,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3,4,2,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…,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3,4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,k</a:t>
            </a:r>
            <a:endParaRPr lang="en-US" sz="2400" dirty="0" smtClean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j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l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 in S(B, C)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  <a:sym typeface="Wingdings"/>
              </a:rPr>
              <a:t>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*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400" baseline="-25000" dirty="0" err="1">
                <a:solidFill>
                  <a:srgbClr val="B90000"/>
                </a:solidFill>
                <a:latin typeface="Trebuchet MS"/>
                <a:cs typeface="Trebuchet MS"/>
              </a:rPr>
              <a:t>hb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baseline="-25000" dirty="0" err="1">
                <a:solidFill>
                  <a:srgbClr val="B90000"/>
                </a:solidFill>
                <a:latin typeface="Trebuchet MS"/>
                <a:cs typeface="Trebuchet MS"/>
              </a:rPr>
              <a:t>bj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hc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(cl))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(c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l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err="1">
                <a:solidFill>
                  <a:srgbClr val="B90000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 in T(C, A)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  <a:sym typeface="Wingdings"/>
              </a:rPr>
              <a:t>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r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(ha(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ai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), *, </a:t>
            </a:r>
            <a:r>
              <a:rPr lang="en-US" sz="2400" baseline="-25000" dirty="0" err="1">
                <a:solidFill>
                  <a:srgbClr val="B90000"/>
                </a:solidFill>
                <a:latin typeface="Trebuchet MS"/>
                <a:cs typeface="Trebuchet MS"/>
              </a:rPr>
              <a:t>hc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(cl)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Correct: dependencies of (</a:t>
            </a:r>
            <a:r>
              <a:rPr lang="en-US" sz="2400" dirty="0" err="1">
                <a:solidFill>
                  <a:srgbClr val="0000FF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j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>
                <a:solidFill>
                  <a:srgbClr val="0000FF"/>
                </a:solidFill>
                <a:latin typeface="Trebuchet MS"/>
                <a:cs typeface="Trebuchet MS"/>
              </a:rPr>
              <a:t>l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)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meets at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(ha(</a:t>
            </a:r>
            <a:r>
              <a:rPr lang="en-US" sz="2400" baseline="-25000" dirty="0" err="1">
                <a:solidFill>
                  <a:srgbClr val="B90000"/>
                </a:solidFill>
                <a:latin typeface="Trebuchet MS"/>
                <a:cs typeface="Trebuchet MS"/>
              </a:rPr>
              <a:t>ai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), </a:t>
            </a:r>
            <a:r>
              <a:rPr lang="en-US" sz="2400" baseline="-25000" dirty="0" err="1">
                <a:solidFill>
                  <a:srgbClr val="B90000"/>
                </a:solidFill>
                <a:latin typeface="Trebuchet MS"/>
                <a:cs typeface="Trebuchet MS"/>
              </a:rPr>
              <a:t>hb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baseline="-25000" dirty="0" err="1">
                <a:solidFill>
                  <a:srgbClr val="B90000"/>
                </a:solidFill>
                <a:latin typeface="Trebuchet MS"/>
                <a:cs typeface="Trebuchet MS"/>
              </a:rPr>
              <a:t>bj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,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baseline="-25000" dirty="0" err="1">
                <a:solidFill>
                  <a:srgbClr val="B90000"/>
                </a:solidFill>
                <a:latin typeface="Trebuchet MS"/>
                <a:cs typeface="Trebuchet MS"/>
              </a:rPr>
              <a:t>hc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(cl)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E.g. if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h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(c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l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 = 2, all tuples are sent to r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3,4,2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endParaRPr lang="en-US" dirty="0">
              <a:solidFill>
                <a:srgbClr val="0000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300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579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65300" y="2207052"/>
            <a:ext cx="2032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99080" y="2504440"/>
            <a:ext cx="3233420" cy="1372163"/>
            <a:chOff x="2799080" y="2504440"/>
            <a:chExt cx="3233420" cy="1372163"/>
          </a:xfrm>
        </p:grpSpPr>
        <p:cxnSp>
          <p:nvCxnSpPr>
            <p:cNvPr id="48" name="Straight Connector 47"/>
            <p:cNvCxnSpPr>
              <a:endCxn id="36" idx="1"/>
            </p:cNvCxnSpPr>
            <p:nvPr/>
          </p:nvCxnSpPr>
          <p:spPr>
            <a:xfrm>
              <a:off x="2799080" y="2504440"/>
              <a:ext cx="3220720" cy="610163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endCxn id="39" idx="1"/>
            </p:cNvCxnSpPr>
            <p:nvPr/>
          </p:nvCxnSpPr>
          <p:spPr>
            <a:xfrm>
              <a:off x="2799080" y="2504440"/>
              <a:ext cx="3220720" cy="991163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endCxn id="42" idx="1"/>
            </p:cNvCxnSpPr>
            <p:nvPr/>
          </p:nvCxnSpPr>
          <p:spPr>
            <a:xfrm>
              <a:off x="2799080" y="2504440"/>
              <a:ext cx="3233420" cy="1372163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>
            <a:off x="520700" y="2575151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R(A,B)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0700" y="3915211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S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(B,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0261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53</a:t>
            </a:fld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752600" y="3429002"/>
            <a:ext cx="2032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52600" y="4778624"/>
            <a:ext cx="2032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 err="1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0700" y="5245100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T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100" y="67616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Shares Algorithm for Triangles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892800" y="1333499"/>
            <a:ext cx="2374900" cy="5168901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019800" y="1434230"/>
            <a:ext cx="2044700" cy="430887"/>
            <a:chOff x="6019800" y="1764430"/>
            <a:chExt cx="2044700" cy="430887"/>
          </a:xfrm>
        </p:grpSpPr>
        <p:sp>
          <p:nvSpPr>
            <p:cNvPr id="18" name="Rectangle 17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111</a:t>
              </a:r>
              <a:endParaRPr lang="en-US" sz="22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019800" y="1981200"/>
            <a:ext cx="2044700" cy="430887"/>
            <a:chOff x="6019800" y="1764430"/>
            <a:chExt cx="2044700" cy="430887"/>
          </a:xfrm>
        </p:grpSpPr>
        <p:sp>
          <p:nvSpPr>
            <p:cNvPr id="31" name="Rectangle 30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113</a:t>
              </a:r>
              <a:endParaRPr lang="en-US" sz="22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019800" y="2844800"/>
            <a:ext cx="2044700" cy="430887"/>
            <a:chOff x="6019800" y="1764430"/>
            <a:chExt cx="2044700" cy="430887"/>
          </a:xfrm>
        </p:grpSpPr>
        <p:sp>
          <p:nvSpPr>
            <p:cNvPr id="36" name="Rectangle 35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211</a:t>
              </a:r>
              <a:endParaRPr lang="en-US" sz="22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019800" y="3225800"/>
            <a:ext cx="2044700" cy="430887"/>
            <a:chOff x="6019800" y="1764430"/>
            <a:chExt cx="2044700" cy="430887"/>
          </a:xfrm>
        </p:grpSpPr>
        <p:sp>
          <p:nvSpPr>
            <p:cNvPr id="39" name="Rectangle 38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212</a:t>
              </a:r>
              <a:endParaRPr lang="en-US" sz="22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32500" y="3606800"/>
            <a:ext cx="2044700" cy="430887"/>
            <a:chOff x="6019800" y="1764430"/>
            <a:chExt cx="2044700" cy="430887"/>
          </a:xfrm>
        </p:grpSpPr>
        <p:sp>
          <p:nvSpPr>
            <p:cNvPr id="42" name="Rectangle 41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213</a:t>
              </a:r>
              <a:endParaRPr lang="en-US" sz="22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051550" y="4165557"/>
            <a:ext cx="2044700" cy="430887"/>
            <a:chOff x="6019800" y="1764430"/>
            <a:chExt cx="2044700" cy="430887"/>
          </a:xfrm>
        </p:grpSpPr>
        <p:sp>
          <p:nvSpPr>
            <p:cNvPr id="45" name="Rectangle 44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2</a:t>
              </a:r>
              <a:r>
                <a:rPr lang="en-US" sz="2200" baseline="-25000" dirty="0">
                  <a:solidFill>
                    <a:srgbClr val="000090"/>
                  </a:solidFill>
                  <a:latin typeface="Trebuchet MS"/>
                  <a:cs typeface="Trebuchet MS"/>
                </a:rPr>
                <a:t>2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3</a:t>
              </a:r>
              <a:endParaRPr lang="en-US" sz="22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57900" y="4748844"/>
            <a:ext cx="2044700" cy="430887"/>
            <a:chOff x="6019800" y="1764430"/>
            <a:chExt cx="2044700" cy="430887"/>
          </a:xfrm>
        </p:grpSpPr>
        <p:sp>
          <p:nvSpPr>
            <p:cNvPr id="50" name="Rectangle 49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233</a:t>
              </a:r>
              <a:endParaRPr lang="en-US" sz="22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070600" y="5491321"/>
            <a:ext cx="2044700" cy="430887"/>
            <a:chOff x="6019800" y="1764430"/>
            <a:chExt cx="2044700" cy="430887"/>
          </a:xfrm>
        </p:grpSpPr>
        <p:sp>
          <p:nvSpPr>
            <p:cNvPr id="53" name="Rectangle 52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3</a:t>
              </a:r>
              <a:r>
                <a:rPr lang="en-US" sz="2200" baseline="-25000" dirty="0">
                  <a:solidFill>
                    <a:srgbClr val="000090"/>
                  </a:solidFill>
                  <a:latin typeface="Trebuchet MS"/>
                  <a:cs typeface="Trebuchet MS"/>
                </a:rPr>
                <a:t>1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3</a:t>
              </a:r>
              <a:endParaRPr lang="en-US" sz="22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083300" y="5922208"/>
            <a:ext cx="2044700" cy="430887"/>
            <a:chOff x="6019800" y="1764430"/>
            <a:chExt cx="2044700" cy="430887"/>
          </a:xfrm>
        </p:grpSpPr>
        <p:sp>
          <p:nvSpPr>
            <p:cNvPr id="58" name="Rectangle 57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333</a:t>
              </a:r>
              <a:endParaRPr lang="en-US" sz="22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3500" y="900506"/>
            <a:ext cx="1574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>
                <a:latin typeface="Trebuchet MS"/>
                <a:cs typeface="Trebuchet MS"/>
              </a:rPr>
              <a:t>let p=27</a:t>
            </a:r>
          </a:p>
          <a:p>
            <a:r>
              <a:rPr lang="en-US" sz="2300" dirty="0" err="1" smtClean="0">
                <a:latin typeface="Trebuchet MS"/>
                <a:cs typeface="Trebuchet MS"/>
              </a:rPr>
              <a:t>h</a:t>
            </a:r>
            <a:r>
              <a:rPr lang="en-US" sz="2300" baseline="-25000" dirty="0" err="1" smtClean="0">
                <a:latin typeface="Trebuchet MS"/>
                <a:cs typeface="Trebuchet MS"/>
              </a:rPr>
              <a:t>A</a:t>
            </a:r>
            <a:r>
              <a:rPr lang="en-US" sz="2300" dirty="0" smtClean="0">
                <a:latin typeface="Trebuchet MS"/>
                <a:cs typeface="Trebuchet MS"/>
              </a:rPr>
              <a:t>(a</a:t>
            </a:r>
            <a:r>
              <a:rPr lang="en-US" sz="2300" baseline="-25000" dirty="0" smtClean="0">
                <a:latin typeface="Trebuchet MS"/>
                <a:cs typeface="Trebuchet MS"/>
              </a:rPr>
              <a:t>1</a:t>
            </a:r>
            <a:r>
              <a:rPr lang="en-US" sz="2300" dirty="0" smtClean="0">
                <a:latin typeface="Trebuchet MS"/>
                <a:cs typeface="Trebuchet MS"/>
              </a:rPr>
              <a:t>) = 2</a:t>
            </a:r>
          </a:p>
          <a:p>
            <a:r>
              <a:rPr lang="en-US" sz="2300" dirty="0" err="1" smtClean="0">
                <a:latin typeface="Trebuchet MS"/>
                <a:cs typeface="Trebuchet MS"/>
              </a:rPr>
              <a:t>h</a:t>
            </a:r>
            <a:r>
              <a:rPr lang="en-US" sz="2300" baseline="-25000" dirty="0" err="1">
                <a:latin typeface="Trebuchet MS"/>
                <a:cs typeface="Trebuchet MS"/>
              </a:rPr>
              <a:t>B</a:t>
            </a:r>
            <a:r>
              <a:rPr lang="en-US" sz="2300" dirty="0" smtClean="0">
                <a:latin typeface="Trebuchet MS"/>
                <a:cs typeface="Trebuchet MS"/>
              </a:rPr>
              <a:t>(b</a:t>
            </a:r>
            <a:r>
              <a:rPr lang="en-US" sz="2300" baseline="-25000" dirty="0" smtClean="0">
                <a:latin typeface="Trebuchet MS"/>
                <a:cs typeface="Trebuchet MS"/>
              </a:rPr>
              <a:t>1</a:t>
            </a:r>
            <a:r>
              <a:rPr lang="en-US" sz="2300" dirty="0">
                <a:latin typeface="Trebuchet MS"/>
                <a:cs typeface="Trebuchet MS"/>
              </a:rPr>
              <a:t>) </a:t>
            </a:r>
            <a:r>
              <a:rPr lang="en-US" sz="2300" dirty="0" smtClean="0">
                <a:latin typeface="Trebuchet MS"/>
                <a:cs typeface="Trebuchet MS"/>
              </a:rPr>
              <a:t>= 1</a:t>
            </a:r>
          </a:p>
          <a:p>
            <a:r>
              <a:rPr lang="en-US" sz="2300" dirty="0" err="1" smtClean="0">
                <a:latin typeface="Trebuchet MS"/>
                <a:cs typeface="Trebuchet MS"/>
              </a:rPr>
              <a:t>h</a:t>
            </a:r>
            <a:r>
              <a:rPr lang="en-US" sz="2300" baseline="-25000" dirty="0" err="1" smtClean="0">
                <a:latin typeface="Trebuchet MS"/>
                <a:cs typeface="Trebuchet MS"/>
              </a:rPr>
              <a:t>C</a:t>
            </a:r>
            <a:r>
              <a:rPr lang="en-US" sz="2300" dirty="0" smtClean="0">
                <a:latin typeface="Trebuchet MS"/>
                <a:cs typeface="Trebuchet MS"/>
              </a:rPr>
              <a:t>(c</a:t>
            </a:r>
            <a:r>
              <a:rPr lang="en-US" sz="2300" baseline="-25000" dirty="0" smtClean="0">
                <a:latin typeface="Trebuchet MS"/>
                <a:cs typeface="Trebuchet MS"/>
              </a:rPr>
              <a:t>1</a:t>
            </a:r>
            <a:r>
              <a:rPr lang="en-US" sz="2300" dirty="0">
                <a:latin typeface="Trebuchet MS"/>
                <a:cs typeface="Trebuchet MS"/>
              </a:rPr>
              <a:t>) </a:t>
            </a:r>
            <a:r>
              <a:rPr lang="en-US" sz="2300" dirty="0" smtClean="0">
                <a:latin typeface="Trebuchet MS"/>
                <a:cs typeface="Trebuchet MS"/>
              </a:rPr>
              <a:t>= 3</a:t>
            </a:r>
            <a:endParaRPr lang="en-US" sz="2300" dirty="0">
              <a:latin typeface="Trebuchet MS"/>
              <a:cs typeface="Trebuchet M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90700" y="879647"/>
            <a:ext cx="28448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>
                <a:latin typeface="Trebuchet MS"/>
                <a:cs typeface="Trebuchet MS"/>
              </a:rPr>
              <a:t>(a</a:t>
            </a:r>
            <a:r>
              <a:rPr lang="en-US" sz="2300" baseline="-25000" dirty="0" smtClean="0">
                <a:latin typeface="Trebuchet MS"/>
                <a:cs typeface="Trebuchet MS"/>
              </a:rPr>
              <a:t>1</a:t>
            </a:r>
            <a:r>
              <a:rPr lang="en-US" sz="2300" dirty="0" smtClean="0">
                <a:latin typeface="Trebuchet MS"/>
                <a:cs typeface="Trebuchet MS"/>
              </a:rPr>
              <a:t>, b</a:t>
            </a:r>
            <a:r>
              <a:rPr lang="en-US" sz="2300" baseline="-25000" dirty="0" smtClean="0">
                <a:latin typeface="Trebuchet MS"/>
                <a:cs typeface="Trebuchet MS"/>
              </a:rPr>
              <a:t>1</a:t>
            </a:r>
            <a:r>
              <a:rPr lang="en-US" sz="2300" dirty="0" smtClean="0">
                <a:latin typeface="Trebuchet MS"/>
                <a:cs typeface="Trebuchet MS"/>
              </a:rPr>
              <a:t>) =&gt; r</a:t>
            </a:r>
            <a:r>
              <a:rPr lang="en-US" sz="2300" baseline="-25000" dirty="0" smtClean="0">
                <a:latin typeface="Trebuchet MS"/>
                <a:cs typeface="Trebuchet MS"/>
              </a:rPr>
              <a:t>2,1,*</a:t>
            </a:r>
            <a:r>
              <a:rPr lang="en-US" sz="2300" dirty="0" smtClean="0">
                <a:latin typeface="Trebuchet MS"/>
                <a:cs typeface="Trebuchet MS"/>
              </a:rPr>
              <a:t> </a:t>
            </a:r>
          </a:p>
          <a:p>
            <a:r>
              <a:rPr lang="en-US" sz="2300" dirty="0" smtClean="0">
                <a:latin typeface="Trebuchet MS"/>
                <a:cs typeface="Trebuchet MS"/>
              </a:rPr>
              <a:t>(b</a:t>
            </a:r>
            <a:r>
              <a:rPr lang="en-US" sz="2300" baseline="-25000" dirty="0" smtClean="0">
                <a:latin typeface="Trebuchet MS"/>
                <a:cs typeface="Trebuchet MS"/>
              </a:rPr>
              <a:t>1</a:t>
            </a:r>
            <a:r>
              <a:rPr lang="en-US" sz="2300" dirty="0">
                <a:latin typeface="Trebuchet MS"/>
                <a:cs typeface="Trebuchet MS"/>
              </a:rPr>
              <a:t>, c</a:t>
            </a:r>
            <a:r>
              <a:rPr lang="en-US" sz="2300" baseline="-25000" dirty="0" smtClean="0">
                <a:latin typeface="Trebuchet MS"/>
                <a:cs typeface="Trebuchet MS"/>
              </a:rPr>
              <a:t>1</a:t>
            </a:r>
            <a:r>
              <a:rPr lang="en-US" sz="2300" dirty="0">
                <a:latin typeface="Trebuchet MS"/>
                <a:cs typeface="Trebuchet MS"/>
              </a:rPr>
              <a:t>) =&gt; </a:t>
            </a:r>
            <a:r>
              <a:rPr lang="en-US" sz="2300" dirty="0" smtClean="0">
                <a:latin typeface="Trebuchet MS"/>
                <a:cs typeface="Trebuchet MS"/>
              </a:rPr>
              <a:t>r</a:t>
            </a:r>
            <a:r>
              <a:rPr lang="en-US" sz="2300" baseline="-25000" dirty="0">
                <a:latin typeface="Trebuchet MS"/>
                <a:cs typeface="Trebuchet MS"/>
              </a:rPr>
              <a:t>*</a:t>
            </a:r>
            <a:r>
              <a:rPr lang="en-US" sz="2300" baseline="-25000" dirty="0" smtClean="0">
                <a:latin typeface="Trebuchet MS"/>
                <a:cs typeface="Trebuchet MS"/>
              </a:rPr>
              <a:t>,1,</a:t>
            </a:r>
            <a:r>
              <a:rPr lang="en-US" sz="2300" baseline="-25000" dirty="0">
                <a:latin typeface="Trebuchet MS"/>
                <a:cs typeface="Trebuchet MS"/>
              </a:rPr>
              <a:t>3</a:t>
            </a:r>
            <a:endParaRPr lang="en-US" sz="2300" baseline="-25000" dirty="0" smtClean="0">
              <a:latin typeface="Trebuchet MS"/>
              <a:cs typeface="Trebuchet MS"/>
            </a:endParaRPr>
          </a:p>
          <a:p>
            <a:r>
              <a:rPr lang="en-US" sz="2300" dirty="0">
                <a:latin typeface="Trebuchet MS"/>
                <a:cs typeface="Trebuchet MS"/>
              </a:rPr>
              <a:t>(a</a:t>
            </a:r>
            <a:r>
              <a:rPr lang="en-US" sz="2300" baseline="-25000" dirty="0">
                <a:latin typeface="Trebuchet MS"/>
                <a:cs typeface="Trebuchet MS"/>
              </a:rPr>
              <a:t>1</a:t>
            </a:r>
            <a:r>
              <a:rPr lang="en-US" sz="2300" dirty="0">
                <a:latin typeface="Trebuchet MS"/>
                <a:cs typeface="Trebuchet MS"/>
              </a:rPr>
              <a:t>, </a:t>
            </a:r>
            <a:r>
              <a:rPr lang="en-US" sz="2300" dirty="0" smtClean="0">
                <a:latin typeface="Trebuchet MS"/>
                <a:cs typeface="Trebuchet MS"/>
              </a:rPr>
              <a:t>c</a:t>
            </a:r>
            <a:r>
              <a:rPr lang="en-US" sz="2300" baseline="-25000" dirty="0" smtClean="0">
                <a:latin typeface="Trebuchet MS"/>
                <a:cs typeface="Trebuchet MS"/>
              </a:rPr>
              <a:t>1</a:t>
            </a:r>
            <a:r>
              <a:rPr lang="en-US" sz="2300" dirty="0">
                <a:latin typeface="Trebuchet MS"/>
                <a:cs typeface="Trebuchet MS"/>
              </a:rPr>
              <a:t>) =&gt; r</a:t>
            </a:r>
            <a:r>
              <a:rPr lang="en-US" sz="2300" baseline="-25000" dirty="0">
                <a:latin typeface="Trebuchet MS"/>
                <a:cs typeface="Trebuchet MS"/>
              </a:rPr>
              <a:t>2</a:t>
            </a:r>
            <a:r>
              <a:rPr lang="en-US" sz="2300" baseline="-25000" dirty="0" smtClean="0">
                <a:latin typeface="Trebuchet MS"/>
                <a:cs typeface="Trebuchet MS"/>
              </a:rPr>
              <a:t>,*,3</a:t>
            </a:r>
            <a:endParaRPr lang="en-US" sz="2300" dirty="0">
              <a:latin typeface="Trebuchet MS"/>
              <a:cs typeface="Trebuchet M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799080" y="2251003"/>
            <a:ext cx="3271520" cy="3510121"/>
            <a:chOff x="2799080" y="2251003"/>
            <a:chExt cx="3271520" cy="3510121"/>
          </a:xfrm>
        </p:grpSpPr>
        <p:cxnSp>
          <p:nvCxnSpPr>
            <p:cNvPr id="56" name="Straight Connector 55"/>
            <p:cNvCxnSpPr>
              <a:endCxn id="31" idx="1"/>
            </p:cNvCxnSpPr>
            <p:nvPr/>
          </p:nvCxnSpPr>
          <p:spPr>
            <a:xfrm flipV="1">
              <a:off x="2799080" y="2251003"/>
              <a:ext cx="3220720" cy="1405684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endCxn id="42" idx="1"/>
            </p:cNvCxnSpPr>
            <p:nvPr/>
          </p:nvCxnSpPr>
          <p:spPr>
            <a:xfrm>
              <a:off x="2799080" y="3645771"/>
              <a:ext cx="3233420" cy="230832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endCxn id="53" idx="1"/>
            </p:cNvCxnSpPr>
            <p:nvPr/>
          </p:nvCxnSpPr>
          <p:spPr>
            <a:xfrm>
              <a:off x="2799080" y="3656687"/>
              <a:ext cx="3271520" cy="2104437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799080" y="3876603"/>
            <a:ext cx="3258820" cy="1177997"/>
            <a:chOff x="2799080" y="3876603"/>
            <a:chExt cx="3258820" cy="1177997"/>
          </a:xfrm>
        </p:grpSpPr>
        <p:cxnSp>
          <p:nvCxnSpPr>
            <p:cNvPr id="67" name="Straight Connector 66"/>
            <p:cNvCxnSpPr>
              <a:endCxn id="45" idx="1"/>
            </p:cNvCxnSpPr>
            <p:nvPr/>
          </p:nvCxnSpPr>
          <p:spPr>
            <a:xfrm flipV="1">
              <a:off x="2799080" y="4435360"/>
              <a:ext cx="3252470" cy="619240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endCxn id="42" idx="1"/>
            </p:cNvCxnSpPr>
            <p:nvPr/>
          </p:nvCxnSpPr>
          <p:spPr>
            <a:xfrm flipV="1">
              <a:off x="2799080" y="3876603"/>
              <a:ext cx="3233420" cy="1177997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endCxn id="50" idx="1"/>
            </p:cNvCxnSpPr>
            <p:nvPr/>
          </p:nvCxnSpPr>
          <p:spPr>
            <a:xfrm flipV="1">
              <a:off x="2799080" y="5018647"/>
              <a:ext cx="3258820" cy="35953"/>
            </a:xfrm>
            <a:prstGeom prst="line">
              <a:avLst/>
            </a:pr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4" name="TextBox 73"/>
          <p:cNvSpPr txBox="1"/>
          <p:nvPr/>
        </p:nvSpPr>
        <p:spPr>
          <a:xfrm>
            <a:off x="6184900" y="17584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6210300" y="24061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235700" y="38539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6235700" y="44254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6261100" y="51112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2692400" y="5493180"/>
            <a:ext cx="33274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Trebuchet MS"/>
                <a:cs typeface="Trebuchet MS"/>
              </a:rPr>
              <a:t>r = k =&gt; p</a:t>
            </a:r>
            <a:r>
              <a:rPr lang="en-US" sz="2100" baseline="30000" dirty="0" smtClean="0">
                <a:latin typeface="Trebuchet MS"/>
                <a:cs typeface="Trebuchet MS"/>
              </a:rPr>
              <a:t>1/3</a:t>
            </a:r>
            <a:r>
              <a:rPr lang="en-US" sz="2100" dirty="0" smtClean="0">
                <a:latin typeface="Trebuchet MS"/>
                <a:cs typeface="Trebuchet MS"/>
              </a:rPr>
              <a:t> </a:t>
            </a:r>
            <a:endParaRPr lang="en-US" sz="2100" dirty="0">
              <a:latin typeface="Trebuchet MS"/>
              <a:cs typeface="Trebuchet MS"/>
            </a:endParaRPr>
          </a:p>
          <a:p>
            <a:r>
              <a:rPr lang="en-US" sz="2100" dirty="0" smtClean="0">
                <a:latin typeface="Trebuchet MS"/>
                <a:cs typeface="Trebuchet MS"/>
              </a:rPr>
              <a:t>q=3n</a:t>
            </a:r>
            <a:r>
              <a:rPr lang="en-US" sz="2100" baseline="30000" dirty="0" smtClean="0">
                <a:latin typeface="Trebuchet MS"/>
                <a:cs typeface="Trebuchet MS"/>
              </a:rPr>
              <a:t>2</a:t>
            </a:r>
            <a:r>
              <a:rPr lang="en-US" sz="2100" dirty="0" smtClean="0">
                <a:latin typeface="Trebuchet MS"/>
                <a:cs typeface="Trebuchet MS"/>
              </a:rPr>
              <a:t>/p</a:t>
            </a:r>
            <a:r>
              <a:rPr lang="en-US" sz="2100" baseline="30000" dirty="0" smtClean="0">
                <a:latin typeface="Trebuchet MS"/>
                <a:cs typeface="Trebuchet MS"/>
              </a:rPr>
              <a:t>2/3</a:t>
            </a:r>
            <a:endParaRPr lang="en-US" sz="2100" dirty="0" smtClean="0">
              <a:latin typeface="Trebuchet MS"/>
              <a:cs typeface="Trebuchet MS"/>
            </a:endParaRPr>
          </a:p>
          <a:p>
            <a:endParaRPr lang="en-US" sz="2100" baseline="30000" dirty="0">
              <a:latin typeface="Trebuchet MS"/>
              <a:cs typeface="Trebuchet MS"/>
            </a:endParaRPr>
          </a:p>
          <a:p>
            <a:endParaRPr lang="en-US" sz="2100" dirty="0">
              <a:latin typeface="Trebuchet MS"/>
              <a:cs typeface="Trebuchet MS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6032500" y="3606800"/>
            <a:ext cx="2044700" cy="430887"/>
            <a:chOff x="6019800" y="1764430"/>
            <a:chExt cx="2044700" cy="430887"/>
          </a:xfrm>
        </p:grpSpPr>
        <p:sp>
          <p:nvSpPr>
            <p:cNvPr id="63" name="Rectangle 62"/>
            <p:cNvSpPr/>
            <p:nvPr/>
          </p:nvSpPr>
          <p:spPr>
            <a:xfrm>
              <a:off x="6019800" y="1884065"/>
              <a:ext cx="952500" cy="300335"/>
            </a:xfrm>
            <a:prstGeom prst="rect">
              <a:avLst/>
            </a:prstGeom>
            <a:solidFill>
              <a:srgbClr val="B9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086600" y="1764430"/>
              <a:ext cx="97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r</a:t>
              </a:r>
              <a:r>
                <a:rPr lang="en-US" sz="2200" baseline="-250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213</a:t>
              </a:r>
              <a:endParaRPr lang="en-US" sz="2200" dirty="0">
                <a:solidFill>
                  <a:srgbClr val="B90000"/>
                </a:solidFill>
                <a:latin typeface="Trebuchet MS"/>
                <a:cs typeface="Trebuchet M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3492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7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579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54</a:t>
            </a:fld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8100" y="67616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Shares Algorithm for Triangles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" y="921266"/>
            <a:ext cx="89535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Shares’ replication rate: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r = k =&gt; p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1/3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and q=3n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/p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2/3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Lower Bound for r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&gt;= (3</a:t>
            </a:r>
            <a:r>
              <a:rPr lang="en-US" sz="2400" baseline="30000" dirty="0">
                <a:solidFill>
                  <a:srgbClr val="0000FF"/>
                </a:solidFill>
                <a:latin typeface="Trebuchet MS"/>
                <a:cs typeface="Trebuchet MS"/>
              </a:rPr>
              <a:t>1</a:t>
            </a:r>
            <a:r>
              <a:rPr lang="en-US" sz="2400" baseline="30000" dirty="0" smtClean="0">
                <a:solidFill>
                  <a:srgbClr val="0000FF"/>
                </a:solidFill>
                <a:latin typeface="Trebuchet MS"/>
                <a:cs typeface="Trebuchet MS"/>
              </a:rPr>
              <a:t>/2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n)/q</a:t>
            </a:r>
            <a:r>
              <a:rPr lang="en-US" sz="2400" baseline="30000" dirty="0">
                <a:solidFill>
                  <a:srgbClr val="0000FF"/>
                </a:solidFill>
                <a:latin typeface="Trebuchet MS"/>
                <a:cs typeface="Trebuchet MS"/>
              </a:rPr>
              <a:t>1</a:t>
            </a:r>
            <a:r>
              <a:rPr lang="en-US" sz="2400" baseline="30000" dirty="0" smtClean="0">
                <a:solidFill>
                  <a:srgbClr val="0000FF"/>
                </a:solidFill>
                <a:latin typeface="Trebuchet MS"/>
                <a:cs typeface="Trebuchet MS"/>
              </a:rPr>
              <a:t>/2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Substitute q in LB r &gt;= p</a:t>
            </a:r>
            <a:r>
              <a:rPr lang="en-US" sz="2400" baseline="30000" dirty="0" smtClean="0">
                <a:solidFill>
                  <a:srgbClr val="0000FF"/>
                </a:solidFill>
                <a:latin typeface="Trebuchet MS"/>
                <a:cs typeface="Trebuchet MS"/>
              </a:rPr>
              <a:t>1/3</a:t>
            </a:r>
            <a:endParaRPr lang="en-US" sz="2400" baseline="30000" dirty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Special case 1: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200" dirty="0" smtClean="0">
                <a:solidFill>
                  <a:srgbClr val="990000"/>
                </a:solidFill>
                <a:latin typeface="Trebuchet MS"/>
                <a:cs typeface="Trebuchet MS"/>
              </a:rPr>
              <a:t>p=n</a:t>
            </a:r>
            <a:r>
              <a:rPr lang="en-US" sz="2200" baseline="30000" dirty="0">
                <a:solidFill>
                  <a:srgbClr val="990000"/>
                </a:solidFill>
                <a:latin typeface="Trebuchet MS"/>
                <a:cs typeface="Trebuchet MS"/>
              </a:rPr>
              <a:t>3</a:t>
            </a:r>
            <a:r>
              <a:rPr lang="en-US" sz="2200" dirty="0" smtClean="0">
                <a:solidFill>
                  <a:srgbClr val="990000"/>
                </a:solidFill>
                <a:latin typeface="Trebuchet MS"/>
                <a:cs typeface="Trebuchet MS"/>
              </a:rPr>
              <a:t>, q=3, r=n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200" dirty="0" smtClean="0">
                <a:solidFill>
                  <a:srgbClr val="990000"/>
                </a:solidFill>
                <a:latin typeface="Trebuchet MS"/>
                <a:cs typeface="Trebuchet MS"/>
              </a:rPr>
              <a:t>Equivalent to trivial algorithm one reducer for each output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Special case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2: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742950" lvl="1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200" dirty="0" smtClean="0">
                <a:solidFill>
                  <a:srgbClr val="990000"/>
                </a:solidFill>
                <a:latin typeface="Trebuchet MS"/>
                <a:cs typeface="Trebuchet MS"/>
              </a:rPr>
              <a:t>p=1, </a:t>
            </a:r>
            <a:r>
              <a:rPr lang="en-US" sz="2200" dirty="0">
                <a:solidFill>
                  <a:srgbClr val="990000"/>
                </a:solidFill>
                <a:latin typeface="Trebuchet MS"/>
                <a:cs typeface="Trebuchet MS"/>
              </a:rPr>
              <a:t>q=</a:t>
            </a:r>
            <a:r>
              <a:rPr lang="en-US" sz="2200" dirty="0" smtClean="0">
                <a:solidFill>
                  <a:srgbClr val="990000"/>
                </a:solidFill>
                <a:latin typeface="Trebuchet MS"/>
                <a:cs typeface="Trebuchet MS"/>
              </a:rPr>
              <a:t>3n</a:t>
            </a:r>
            <a:r>
              <a:rPr lang="en-US" sz="2200" baseline="30000" dirty="0" smtClean="0">
                <a:solidFill>
                  <a:srgbClr val="990000"/>
                </a:solidFill>
                <a:latin typeface="Trebuchet MS"/>
                <a:cs typeface="Trebuchet MS"/>
              </a:rPr>
              <a:t>2</a:t>
            </a:r>
            <a:r>
              <a:rPr lang="en-US" sz="2200" dirty="0" smtClean="0">
                <a:solidFill>
                  <a:srgbClr val="990000"/>
                </a:solidFill>
                <a:latin typeface="Trebuchet MS"/>
                <a:cs typeface="Trebuchet MS"/>
              </a:rPr>
              <a:t>, </a:t>
            </a:r>
            <a:r>
              <a:rPr lang="en-US" sz="2200" dirty="0">
                <a:solidFill>
                  <a:srgbClr val="990000"/>
                </a:solidFill>
                <a:latin typeface="Trebuchet MS"/>
                <a:cs typeface="Trebuchet MS"/>
              </a:rPr>
              <a:t>r</a:t>
            </a:r>
            <a:r>
              <a:rPr lang="en-US" sz="2200" dirty="0" smtClean="0">
                <a:solidFill>
                  <a:srgbClr val="990000"/>
                </a:solidFill>
                <a:latin typeface="Trebuchet MS"/>
                <a:cs typeface="Trebuchet MS"/>
              </a:rPr>
              <a:t>=1</a:t>
            </a:r>
            <a:endParaRPr lang="en-US" sz="2200" dirty="0">
              <a:solidFill>
                <a:srgbClr val="990000"/>
              </a:solidFill>
              <a:latin typeface="Trebuchet MS"/>
              <a:cs typeface="Trebuchet MS"/>
            </a:endParaRPr>
          </a:p>
          <a:p>
            <a:pPr marL="742950" lvl="1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200" dirty="0">
                <a:solidFill>
                  <a:srgbClr val="990000"/>
                </a:solidFill>
                <a:latin typeface="Trebuchet MS"/>
                <a:cs typeface="Trebuchet MS"/>
              </a:rPr>
              <a:t>Equivalent to </a:t>
            </a:r>
            <a:r>
              <a:rPr lang="en-US" sz="2200" dirty="0" smtClean="0">
                <a:solidFill>
                  <a:srgbClr val="990000"/>
                </a:solidFill>
                <a:latin typeface="Trebuchet MS"/>
                <a:cs typeface="Trebuchet MS"/>
              </a:rPr>
              <a:t>the trivial serial algorithm</a:t>
            </a:r>
            <a:endParaRPr lang="en-US" sz="2200" dirty="0">
              <a:solidFill>
                <a:srgbClr val="990000"/>
              </a:solidFill>
              <a:latin typeface="Trebuchet MS"/>
              <a:cs typeface="Trebuchet MS"/>
            </a:endParaRPr>
          </a:p>
          <a:p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4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3405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"/>
                <a:cs typeface="Trebuchet MS"/>
              </a:rPr>
              <a:t>Other Lower Bound Results </a:t>
            </a:r>
            <a:r>
              <a:rPr lang="en-US" sz="3600" dirty="0">
                <a:latin typeface="Trebuchet MS"/>
                <a:cs typeface="Trebuchet MS"/>
              </a:rPr>
              <a:t>[</a:t>
            </a:r>
            <a:r>
              <a:rPr lang="en-US" sz="3600" dirty="0" err="1">
                <a:latin typeface="Trebuchet MS"/>
                <a:cs typeface="Trebuchet MS"/>
              </a:rPr>
              <a:t>Afrati</a:t>
            </a:r>
            <a:r>
              <a:rPr lang="en-US" sz="3600" dirty="0">
                <a:latin typeface="Trebuchet MS"/>
                <a:cs typeface="Trebuchet MS"/>
              </a:rPr>
              <a:t> et. al., VLDB </a:t>
            </a:r>
            <a:r>
              <a:rPr lang="fr-FR" sz="3600" dirty="0">
                <a:latin typeface="Trebuchet MS"/>
                <a:cs typeface="Trebuchet MS"/>
              </a:rPr>
              <a:t>’</a:t>
            </a:r>
            <a:r>
              <a:rPr lang="en-US" sz="3600" dirty="0">
                <a:latin typeface="Trebuchet MS"/>
                <a:cs typeface="Trebuchet MS"/>
              </a:rPr>
              <a:t>13]</a:t>
            </a:r>
            <a:endParaRPr lang="en-US" sz="3600" b="1" dirty="0">
              <a:latin typeface="Trebuchet MS"/>
              <a:cs typeface="Trebuchet M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5600" y="1410107"/>
            <a:ext cx="8407400" cy="1999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508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Hamming Distance 1 </a:t>
            </a:r>
          </a:p>
          <a:p>
            <a:pPr marL="342900" indent="-342900">
              <a:lnSpc>
                <a:spcPts val="5080"/>
              </a:lnSpc>
              <a:buFont typeface="Wingdings" charset="2"/>
              <a:buChar char="v"/>
            </a:pP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Multiway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joins: R(A,B) </a:t>
            </a:r>
            <a:r>
              <a:rPr lang="en-US" sz="2400" b="1" dirty="0" smtClean="0">
                <a:latin typeface="Trebuchet MS"/>
                <a:cs typeface="Trebuchet MS"/>
              </a:rPr>
              <a:t>    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S(B, C)      T(C, A)</a:t>
            </a:r>
          </a:p>
          <a:p>
            <a:pPr marL="342900" indent="-342900">
              <a:lnSpc>
                <a:spcPts val="508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Matrix Multiplication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256428" y="1969314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 smtClean="0">
                <a:solidFill>
                  <a:srgbClr val="0000FF"/>
                </a:solidFill>
                <a:latin typeface="Trebuchet MS"/>
                <a:cs typeface="Trebuchet MS"/>
              </a:rPr>
              <a:t>⋈</a:t>
            </a:r>
            <a:endParaRPr lang="en-US" sz="65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94341" y="1930807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 smtClean="0">
                <a:solidFill>
                  <a:srgbClr val="0000FF"/>
                </a:solidFill>
                <a:latin typeface="Trebuchet MS"/>
                <a:cs typeface="Trebuchet MS"/>
              </a:rPr>
              <a:t>⋈</a:t>
            </a:r>
            <a:endParaRPr lang="en-US" sz="65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66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52"/>
    </mc:Choice>
    <mc:Fallback xmlns="">
      <p:transition xmlns:p14="http://schemas.microsoft.com/office/powerpoint/2010/main" spd="slow" advTm="3065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579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56</a:t>
            </a:fld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8100" y="67616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Generalized Shares (</a:t>
            </a:r>
            <a:r>
              <a:rPr lang="en-US" sz="4000" b="1" dirty="0">
                <a:latin typeface="Trebuchet MS"/>
                <a:cs typeface="Trebuchet MS"/>
              </a:rPr>
              <a:t>[</a:t>
            </a:r>
            <a:r>
              <a:rPr lang="en-US" sz="4000" b="1" dirty="0" smtClean="0">
                <a:latin typeface="Trebuchet MS"/>
                <a:cs typeface="Trebuchet MS"/>
              </a:rPr>
              <a:t>AU] TKDE </a:t>
            </a:r>
            <a:r>
              <a:rPr lang="fr-FR" sz="4000" b="1" dirty="0" smtClean="0">
                <a:latin typeface="Trebuchet MS"/>
                <a:cs typeface="Trebuchet MS"/>
              </a:rPr>
              <a:t>’</a:t>
            </a:r>
            <a:r>
              <a:rPr lang="en-US" sz="4000" b="1" dirty="0" smtClean="0">
                <a:latin typeface="Trebuchet MS"/>
                <a:cs typeface="Trebuchet MS"/>
              </a:rPr>
              <a:t>11)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" y="921266"/>
            <a:ext cx="8953500" cy="3939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=1,…,m relations. Let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=|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|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j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j=1,…,n attributes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Q = \Join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endParaRPr lang="en-US" sz="2400" baseline="-250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Give each attribute “share” </a:t>
            </a:r>
            <a:r>
              <a:rPr lang="en-US" sz="2400" dirty="0" err="1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p reducers indexed by r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1,1,..,1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to r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s1,s2,…,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sn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Minimize total communication cost:</a:t>
            </a:r>
          </a:p>
          <a:p>
            <a:pPr lvl="1">
              <a:lnSpc>
                <a:spcPct val="150000"/>
              </a:lnSpc>
            </a:pP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240821"/>
              </p:ext>
            </p:extLst>
          </p:nvPr>
        </p:nvGraphicFramePr>
        <p:xfrm>
          <a:off x="2284413" y="4343400"/>
          <a:ext cx="3222625" cy="201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43" name="Equation" r:id="rId5" imgW="1181100" imgH="1041400" progId="Equation.3">
                  <p:embed/>
                </p:oleObj>
              </mc:Choice>
              <mc:Fallback>
                <p:oleObj name="Equation" r:id="rId5" imgW="1181100" imgH="1041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4413" y="4343400"/>
                        <a:ext cx="3222625" cy="201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79495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579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57</a:t>
            </a:fld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8100" y="67616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Example: Triangles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" y="921266"/>
            <a:ext cx="89535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R(A, B)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(B, C)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T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(C, A) 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|R|=|S|=|T|=n</a:t>
            </a:r>
            <a:r>
              <a:rPr lang="en-US" sz="2400" baseline="30000" dirty="0" smtClean="0">
                <a:solidFill>
                  <a:srgbClr val="0000FF"/>
                </a:solidFill>
                <a:latin typeface="Trebuchet MS"/>
                <a:cs typeface="Trebuchet MS"/>
              </a:rPr>
              <a:t>2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T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otal communication cost: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m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in |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R|s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 + |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S|s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A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+ |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T|s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B</a:t>
            </a:r>
            <a:endParaRPr lang="en-US" sz="2400" baseline="-250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lvl="1">
              <a:lnSpc>
                <a:spcPct val="150000"/>
              </a:lnSpc>
            </a:pP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s.t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A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B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= p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Solution: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A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=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B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=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=p</a:t>
            </a:r>
            <a:r>
              <a:rPr lang="en-US" sz="2400" baseline="30000" dirty="0" smtClean="0">
                <a:solidFill>
                  <a:srgbClr val="0000FF"/>
                </a:solidFill>
                <a:latin typeface="Trebuchet MS"/>
                <a:cs typeface="Trebuchet MS"/>
              </a:rPr>
              <a:t>1/3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=k</a:t>
            </a:r>
            <a:endParaRPr lang="en-US" sz="2400" baseline="30000" dirty="0" smtClean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539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579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58</a:t>
            </a:fld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8100" y="67616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Shares is Optimal For </a:t>
            </a:r>
            <a:r>
              <a:rPr lang="en-US" sz="4000" b="1" dirty="0">
                <a:latin typeface="Trebuchet MS"/>
                <a:cs typeface="Trebuchet MS"/>
              </a:rPr>
              <a:t>A</a:t>
            </a:r>
            <a:r>
              <a:rPr lang="en-US" sz="4000" b="1" dirty="0" smtClean="0">
                <a:latin typeface="Trebuchet MS"/>
                <a:cs typeface="Trebuchet MS"/>
              </a:rPr>
              <a:t>ny Query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" y="915663"/>
            <a:ext cx="89535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General shares solves a geometric program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Always has solution and solvable in poly time</a:t>
            </a:r>
          </a:p>
          <a:p>
            <a:pPr marL="800100" lvl="1" indent="-34290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observed by Chris and independently by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Beame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Koutris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Suciu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(BKS))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BKS proved, shares’ comm. cost vs. per-reducer memory optimal for any query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705300"/>
              </p:ext>
            </p:extLst>
          </p:nvPr>
        </p:nvGraphicFramePr>
        <p:xfrm>
          <a:off x="2360613" y="4267200"/>
          <a:ext cx="3222625" cy="201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11" name="Equation" r:id="rId5" imgW="1181100" imgH="1041400" progId="Equation.3">
                  <p:embed/>
                </p:oleObj>
              </mc:Choice>
              <mc:Fallback>
                <p:oleObj name="Equation" r:id="rId5" imgW="1181100" imgH="1041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60613" y="4267200"/>
                        <a:ext cx="3222625" cy="201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22799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579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59</a:t>
            </a:fld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8100" y="67616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Open </a:t>
            </a:r>
            <a:r>
              <a:rPr lang="en-US" sz="4000" b="1" dirty="0" err="1" smtClean="0">
                <a:latin typeface="Trebuchet MS"/>
                <a:cs typeface="Trebuchet MS"/>
              </a:rPr>
              <a:t>MapReduce</a:t>
            </a:r>
            <a:r>
              <a:rPr lang="en-US" sz="4000" b="1" dirty="0" smtClean="0">
                <a:latin typeface="Trebuchet MS"/>
                <a:cs typeface="Trebuchet MS"/>
              </a:rPr>
              <a:t> Theory Questions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" y="876300"/>
            <a:ext cx="88773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Shares communication cost grows with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p for most queries</a:t>
            </a:r>
          </a:p>
          <a:p>
            <a:pPr marL="742950" lvl="1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e.g. triangle communication cost p</a:t>
            </a:r>
            <a:r>
              <a:rPr lang="en-US" sz="2400" baseline="30000" dirty="0" smtClean="0">
                <a:solidFill>
                  <a:srgbClr val="0000FF"/>
                </a:solidFill>
                <a:latin typeface="Trebuchet MS"/>
                <a:cs typeface="Trebuchet MS"/>
              </a:rPr>
              <a:t>1/3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|I|</a:t>
            </a:r>
          </a:p>
          <a:p>
            <a:pPr marL="742950" lvl="1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best for one round (again per-reducer memory)</a:t>
            </a:r>
          </a:p>
          <a:p>
            <a:pPr marL="285750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Q1: Can we do better with multi-round algorithms:</a:t>
            </a:r>
          </a:p>
          <a:p>
            <a:pPr marL="742950" lvl="1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300" dirty="0" smtClean="0">
                <a:solidFill>
                  <a:srgbClr val="990000"/>
                </a:solidFill>
                <a:latin typeface="Trebuchet MS"/>
                <a:cs typeface="Trebuchet MS"/>
              </a:rPr>
              <a:t>Are there 2 round algorithms with O(|I|) cost?</a:t>
            </a:r>
          </a:p>
          <a:p>
            <a:pPr marL="742950" lvl="1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300" dirty="0" smtClean="0">
                <a:solidFill>
                  <a:srgbClr val="990000"/>
                </a:solidFill>
                <a:latin typeface="Trebuchet MS"/>
                <a:cs typeface="Trebuchet MS"/>
              </a:rPr>
              <a:t>Answer is no for general queries. But maybe for a class of queries?</a:t>
            </a:r>
          </a:p>
          <a:p>
            <a:pPr marL="742950" lvl="1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300" dirty="0" smtClean="0">
                <a:solidFill>
                  <a:srgbClr val="990000"/>
                </a:solidFill>
                <a:latin typeface="Trebuchet MS"/>
                <a:cs typeface="Trebuchet MS"/>
              </a:rPr>
              <a:t>How about constant </a:t>
            </a:r>
            <a:r>
              <a:rPr lang="en-US" sz="2300" dirty="0">
                <a:solidFill>
                  <a:srgbClr val="990000"/>
                </a:solidFill>
                <a:latin typeface="Trebuchet MS"/>
                <a:cs typeface="Trebuchet MS"/>
              </a:rPr>
              <a:t>round MR </a:t>
            </a:r>
            <a:r>
              <a:rPr lang="en-US" sz="2300" dirty="0" smtClean="0">
                <a:solidFill>
                  <a:srgbClr val="990000"/>
                </a:solidFill>
                <a:latin typeface="Trebuchet MS"/>
                <a:cs typeface="Trebuchet MS"/>
              </a:rPr>
              <a:t>algorithms?</a:t>
            </a:r>
          </a:p>
          <a:p>
            <a:pPr marL="742950" lvl="1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300" dirty="0" smtClean="0">
                <a:solidFill>
                  <a:srgbClr val="990000"/>
                </a:solidFill>
                <a:latin typeface="Trebuchet MS"/>
                <a:cs typeface="Trebuchet MS"/>
              </a:rPr>
              <a:t>Good work in PODS 2013 by </a:t>
            </a:r>
            <a:r>
              <a:rPr lang="en-US" sz="2300" dirty="0" err="1" smtClean="0">
                <a:solidFill>
                  <a:srgbClr val="990000"/>
                </a:solidFill>
                <a:latin typeface="Trebuchet MS"/>
                <a:cs typeface="Trebuchet MS"/>
              </a:rPr>
              <a:t>Beame</a:t>
            </a:r>
            <a:r>
              <a:rPr lang="en-US" sz="2300" dirty="0">
                <a:solidFill>
                  <a:srgbClr val="990000"/>
                </a:solidFill>
                <a:latin typeface="Trebuchet MS"/>
                <a:cs typeface="Trebuchet MS"/>
              </a:rPr>
              <a:t>, </a:t>
            </a:r>
            <a:r>
              <a:rPr lang="en-US" sz="2300" dirty="0" err="1">
                <a:solidFill>
                  <a:srgbClr val="990000"/>
                </a:solidFill>
                <a:latin typeface="Trebuchet MS"/>
                <a:cs typeface="Trebuchet MS"/>
              </a:rPr>
              <a:t>Koutris</a:t>
            </a:r>
            <a:r>
              <a:rPr lang="en-US" sz="2300" dirty="0">
                <a:solidFill>
                  <a:srgbClr val="990000"/>
                </a:solidFill>
                <a:latin typeface="Trebuchet MS"/>
                <a:cs typeface="Trebuchet MS"/>
              </a:rPr>
              <a:t>, </a:t>
            </a:r>
            <a:r>
              <a:rPr lang="en-US" sz="2300" dirty="0" err="1" smtClean="0">
                <a:solidFill>
                  <a:srgbClr val="990000"/>
                </a:solidFill>
                <a:latin typeface="Trebuchet MS"/>
                <a:cs typeface="Trebuchet MS"/>
              </a:rPr>
              <a:t>Suciu</a:t>
            </a:r>
            <a:r>
              <a:rPr lang="en-US" sz="2300" dirty="0" smtClean="0">
                <a:solidFill>
                  <a:srgbClr val="990000"/>
                </a:solidFill>
                <a:latin typeface="Trebuchet MS"/>
                <a:cs typeface="Trebuchet MS"/>
              </a:rPr>
              <a:t> from UW</a:t>
            </a:r>
          </a:p>
          <a:p>
            <a:pPr marL="285750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Q2: How about instance optimal algorithms?</a:t>
            </a:r>
          </a:p>
          <a:p>
            <a:pPr marL="285750" indent="-285750">
              <a:lnSpc>
                <a:spcPts val="3680"/>
              </a:lnSpc>
              <a:buFont typeface="Wingdings" charset="2"/>
              <a:buChar char="v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Q3: How can we guard computations against skew? (good work in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arxiv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by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Beame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Koutris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Suciu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)</a:t>
            </a:r>
          </a:p>
          <a:p>
            <a:pPr marL="742950" lvl="1" indent="-285750">
              <a:buFont typeface="Wingdings" charset="2"/>
              <a:buChar char="v"/>
            </a:pP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103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8579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60</a:t>
            </a:fld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8100" y="67616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References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" y="876300"/>
            <a:ext cx="9017000" cy="5410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200"/>
              </a:lnSpc>
              <a:buFont typeface="Wingdings" charset="2"/>
              <a:buChar char="v"/>
            </a:pPr>
            <a:r>
              <a:rPr lang="en-US" sz="2000" dirty="0" err="1">
                <a:solidFill>
                  <a:srgbClr val="0000FF"/>
                </a:solidFill>
                <a:latin typeface="Trebuchet MS"/>
                <a:cs typeface="Trebuchet MS"/>
              </a:rPr>
              <a:t>MapReduce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: </a:t>
            </a:r>
            <a:r>
              <a:rPr lang="en-US" sz="2000" dirty="0" err="1">
                <a:solidFill>
                  <a:srgbClr val="0000FF"/>
                </a:solidFill>
                <a:latin typeface="Trebuchet MS"/>
                <a:cs typeface="Trebuchet MS"/>
              </a:rPr>
              <a:t>Simplied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 Data Processing on Large 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Clusters [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Dean&amp;Ghemawarat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OSDI </a:t>
            </a:r>
            <a:r>
              <a:rPr lang="fr-FR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’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04]</a:t>
            </a:r>
          </a:p>
          <a:p>
            <a:pPr marL="285750" indent="-285750">
              <a:lnSpc>
                <a:spcPts val="3200"/>
              </a:lnSpc>
              <a:buFont typeface="Wingdings" charset="2"/>
              <a:buChar char="v"/>
            </a:pP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Pig 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Latin: A Not-So-Foreign Language for Data 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Processing [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Olston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et. al. SIGMOD </a:t>
            </a:r>
            <a:r>
              <a:rPr lang="fr-FR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’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08]</a:t>
            </a:r>
          </a:p>
          <a:p>
            <a:pPr marL="285750" indent="-285750">
              <a:lnSpc>
                <a:spcPts val="3200"/>
              </a:lnSpc>
              <a:buFont typeface="Wingdings" charset="2"/>
              <a:buChar char="v"/>
            </a:pP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Hive – A Petabyte Scale Data Warehouse Using 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Hadoop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[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Thusoo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fr-FR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’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09 VLDB]</a:t>
            </a:r>
          </a:p>
          <a:p>
            <a:pPr marL="285750" lvl="1" indent="-285750">
              <a:lnSpc>
                <a:spcPts val="3200"/>
              </a:lnSpc>
              <a:buFont typeface="Wingdings" charset="2"/>
              <a:buChar char="v"/>
            </a:pP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Spark: Cluster Computing With Working Sets [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Zaharia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et. al. HotCloud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`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10]</a:t>
            </a:r>
          </a:p>
          <a:p>
            <a:pPr marL="285750" indent="-285750">
              <a:lnSpc>
                <a:spcPts val="3200"/>
              </a:lnSpc>
              <a:buFont typeface="Wingdings" charset="2"/>
              <a:buChar char="v"/>
            </a:pP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Upper and lower bounds on the cost of a map-reduce 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computation [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Afrati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et. 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al., VLDB </a:t>
            </a:r>
            <a:r>
              <a:rPr lang="fr-FR" sz="2000" dirty="0">
                <a:solidFill>
                  <a:srgbClr val="0000FF"/>
                </a:solidFill>
                <a:latin typeface="Trebuchet MS"/>
                <a:cs typeface="Trebuchet MS"/>
              </a:rPr>
              <a:t>’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13]</a:t>
            </a:r>
            <a:endParaRPr lang="en-US" sz="20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285750" indent="-285750">
              <a:lnSpc>
                <a:spcPts val="3200"/>
              </a:lnSpc>
              <a:buFont typeface="Wingdings" charset="2"/>
              <a:buChar char="v"/>
            </a:pP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Optimizing Joins in a Map-Reduce Environment [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Afrati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et. al., 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TKDE ‘10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]</a:t>
            </a:r>
          </a:p>
          <a:p>
            <a:pPr marL="285750" indent="-285750">
              <a:lnSpc>
                <a:spcPts val="3200"/>
              </a:lnSpc>
              <a:buFont typeface="Wingdings" charset="2"/>
              <a:buChar char="v"/>
            </a:pP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Parallel Evaluation 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of 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Conjunctive Queries [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Koutris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&amp; 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Suciu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PODS </a:t>
            </a:r>
            <a:r>
              <a:rPr lang="fr-FR" sz="2000" dirty="0">
                <a:solidFill>
                  <a:srgbClr val="0000FF"/>
                </a:solidFill>
                <a:latin typeface="Trebuchet MS"/>
                <a:cs typeface="Trebuchet MS"/>
              </a:rPr>
              <a:t>’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11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]</a:t>
            </a:r>
          </a:p>
          <a:p>
            <a:pPr marL="285750" indent="-285750">
              <a:lnSpc>
                <a:spcPts val="3200"/>
              </a:lnSpc>
              <a:buFont typeface="Wingdings" charset="2"/>
              <a:buChar char="v"/>
            </a:pP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Communication Steps For 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P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arallel Query Processing [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Beame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et. al., 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PODS `13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]</a:t>
            </a:r>
          </a:p>
          <a:p>
            <a:pPr marL="285750" indent="-285750">
              <a:lnSpc>
                <a:spcPts val="3200"/>
              </a:lnSpc>
              <a:buFont typeface="Wingdings" charset="2"/>
              <a:buChar char="v"/>
            </a:pP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Skew In Parallel Query </a:t>
            </a:r>
            <a:r>
              <a:rPr lang="en-US" sz="2000" dirty="0">
                <a:solidFill>
                  <a:srgbClr val="0000FF"/>
                </a:solidFill>
                <a:latin typeface="Trebuchet MS"/>
                <a:cs typeface="Trebuchet MS"/>
              </a:rPr>
              <a:t>P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rocessing [</a:t>
            </a:r>
            <a:r>
              <a:rPr lang="en-US" sz="2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Beame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 et. al., </a:t>
            </a:r>
            <a:r>
              <a:rPr lang="en-US" sz="2000" dirty="0" err="1">
                <a:solidFill>
                  <a:srgbClr val="0000FF"/>
                </a:solidFill>
                <a:latin typeface="Trebuchet MS"/>
                <a:cs typeface="Trebuchet MS"/>
              </a:rPr>
              <a:t>arxiv</a:t>
            </a:r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385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74"/>
    </mc:Choice>
    <mc:Fallback xmlns="">
      <p:transition xmlns:p14="http://schemas.microsoft.com/office/powerpoint/2010/main" spd="slow" advTm="585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15.1|20.8|3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|3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6.3|11.3|16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3.3|6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0.2|6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20.9|54.5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8.9|4.2|10|8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14602</TotalTime>
  <Words>4958</Words>
  <Application>Microsoft Macintosh PowerPoint</Application>
  <PresentationFormat>On-screen Show (4:3)</PresentationFormat>
  <Paragraphs>908</Paragraphs>
  <Slides>60</Slides>
  <Notes>57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2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Semih Salihoglu</dc:creator>
  <cp:lastModifiedBy>Semih Salihoglu</cp:lastModifiedBy>
  <cp:revision>995</cp:revision>
  <cp:lastPrinted>2013-07-27T08:53:51Z</cp:lastPrinted>
  <dcterms:created xsi:type="dcterms:W3CDTF">2012-04-14T06:40:44Z</dcterms:created>
  <dcterms:modified xsi:type="dcterms:W3CDTF">2014-02-13T00:43:52Z</dcterms:modified>
</cp:coreProperties>
</file>