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885" r:id="rId2"/>
    <p:sldId id="886" r:id="rId3"/>
    <p:sldId id="887" r:id="rId4"/>
    <p:sldId id="888" r:id="rId5"/>
    <p:sldId id="889" r:id="rId6"/>
    <p:sldId id="890" r:id="rId7"/>
    <p:sldId id="891" r:id="rId8"/>
    <p:sldId id="892" r:id="rId9"/>
    <p:sldId id="893" r:id="rId10"/>
    <p:sldId id="894" r:id="rId11"/>
    <p:sldId id="895" r:id="rId12"/>
    <p:sldId id="896" r:id="rId13"/>
    <p:sldId id="903" r:id="rId14"/>
    <p:sldId id="904" r:id="rId15"/>
    <p:sldId id="905" r:id="rId16"/>
    <p:sldId id="906" r:id="rId17"/>
    <p:sldId id="907" r:id="rId18"/>
    <p:sldId id="908" r:id="rId19"/>
    <p:sldId id="909" r:id="rId20"/>
    <p:sldId id="910" r:id="rId21"/>
    <p:sldId id="912" r:id="rId22"/>
    <p:sldId id="911" r:id="rId23"/>
    <p:sldId id="914" r:id="rId24"/>
    <p:sldId id="915" r:id="rId25"/>
    <p:sldId id="916" r:id="rId26"/>
    <p:sldId id="922" r:id="rId27"/>
    <p:sldId id="923" r:id="rId28"/>
    <p:sldId id="917" r:id="rId29"/>
    <p:sldId id="918" r:id="rId30"/>
    <p:sldId id="919" r:id="rId31"/>
    <p:sldId id="920" r:id="rId32"/>
    <p:sldId id="921" r:id="rId33"/>
    <p:sldId id="924" r:id="rId34"/>
    <p:sldId id="925" r:id="rId35"/>
    <p:sldId id="926" r:id="rId36"/>
    <p:sldId id="927" r:id="rId37"/>
    <p:sldId id="928" r:id="rId38"/>
    <p:sldId id="929" r:id="rId39"/>
    <p:sldId id="930" r:id="rId4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003366"/>
    <a:srgbClr val="FFFFCC"/>
    <a:srgbClr val="CCCCFF"/>
    <a:srgbClr val="FFCC99"/>
    <a:srgbClr val="333333"/>
    <a:srgbClr val="FFFF99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66" autoAdjust="0"/>
    <p:restoredTop sz="93059" autoAdjust="0"/>
  </p:normalViewPr>
  <p:slideViewPr>
    <p:cSldViewPr snapToGrid="0">
      <p:cViewPr varScale="1">
        <p:scale>
          <a:sx n="178" d="100"/>
          <a:sy n="178" d="100"/>
        </p:scale>
        <p:origin x="-20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68131DF-0445-4EF7-B65C-3CD43225CEF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0574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07ECBC-7394-43B9-8F54-F1EACEFC6C2D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4C1ADB-5707-495F-99FA-53157359804A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287B94-05D9-4573-B14E-490D28E8ED22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B466C3-D1E5-4E42-BDD9-5E174B3F99A9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82EA66-2E78-4EFB-92CE-C87CA4A84E3F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AC6709-6EEF-4AAE-8592-F2B1CE00E56B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1C0514-B195-497D-BDDF-EB9B285DBBB8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8BE465-50BB-4FEC-9079-ED64C76E6BA6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1A816D-04AB-495F-8A13-19B3C7508CED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0C22B5-BE62-4CCA-99D8-D002BFB5BF37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890CC1-D124-40FC-8048-90409AFCD1E3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5677F4-7C91-435D-A9C1-8E8166462BA7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84BD58-CECF-4CA2-9C9B-559380EC98FD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9EC905-BD04-4F96-BAB7-C54A7D455FC3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266B6-575F-41CA-8F47-7696D4349E08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571F70-9D46-40D1-9867-42862375629A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7FB628-9B39-486E-897C-B89314A4BEF7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126378-8BE3-41F9-90FE-49DE7627A1DB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029CAE-8EFA-40D1-96AE-68D2F5979E07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114303-915E-49A5-A82A-8E2C8613E796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993B33-D1FC-4E74-96B0-5B947087DEAC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smtClean="0"/>
              <a:t>After correction, more opportunities for path compression</a:t>
            </a:r>
          </a:p>
          <a:p>
            <a:r>
              <a:rPr lang="en-US" smtClean="0"/>
              <a:t>Hard to distinguish errors from repeats -&gt; coverage can indicate</a:t>
            </a: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116498-BBF2-CB4F-A886-9DE336125F57}" type="slidenum">
              <a:rPr lang="en-US" smtClean="0">
                <a:latin typeface="Arial" charset="0"/>
                <a:ea typeface="ＭＳ Ｐゴシック" charset="-128"/>
                <a:cs typeface="ＭＳ Ｐゴシック" charset="-128"/>
              </a:rPr>
              <a:pPr/>
              <a:t>24</a:t>
            </a:fld>
            <a:endParaRPr lang="en-US" smtClean="0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993B33-D1FC-4E74-96B0-5B947087DEAC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21DCA5-A385-44F3-A71E-5E0B07F0D5CA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 alternative that has emerged recently</a:t>
            </a:r>
            <a:r>
              <a:rPr lang="en-US" baseline="0" dirty="0" smtClean="0"/>
              <a:t> involves diluting long fragments of DNA, and barcoding short reads that come from such haploid long fragments.</a:t>
            </a:r>
          </a:p>
          <a:p>
            <a:endParaRPr lang="en-US" dirty="0" smtClean="0"/>
          </a:p>
          <a:p>
            <a:r>
              <a:rPr lang="en-US" dirty="0" smtClean="0"/>
              <a:t>One such protocol is </a:t>
            </a:r>
            <a:r>
              <a:rPr lang="en-US" dirty="0" err="1" smtClean="0"/>
              <a:t>Moleculo</a:t>
            </a:r>
            <a:r>
              <a:rPr lang="en-US" dirty="0" smtClean="0"/>
              <a:t>, which</a:t>
            </a:r>
            <a:r>
              <a:rPr lang="en-US" baseline="0" dirty="0" smtClean="0"/>
              <a:t> is now owned by </a:t>
            </a:r>
            <a:r>
              <a:rPr lang="en-US" baseline="0" dirty="0" err="1" smtClean="0"/>
              <a:t>Illumina</a:t>
            </a:r>
            <a:r>
              <a:rPr lang="en-US" baseline="0" dirty="0" smtClean="0"/>
              <a:t>. In </a:t>
            </a:r>
            <a:r>
              <a:rPr lang="en-US" baseline="0" dirty="0" err="1" smtClean="0"/>
              <a:t>moleculo</a:t>
            </a:r>
            <a:r>
              <a:rPr lang="en-US" baseline="0" dirty="0" smtClean="0"/>
              <a:t>, the s</a:t>
            </a:r>
            <a:r>
              <a:rPr lang="en-US" dirty="0" smtClean="0"/>
              <a:t>ample</a:t>
            </a:r>
            <a:r>
              <a:rPr lang="en-US" baseline="0" dirty="0" smtClean="0"/>
              <a:t> DNA is sheared into fragments of about 10kb.</a:t>
            </a:r>
          </a:p>
          <a:p>
            <a:endParaRPr lang="en-US" baseline="0" dirty="0" smtClean="0"/>
          </a:p>
          <a:p>
            <a:r>
              <a:rPr lang="en-US" baseline="0" dirty="0" smtClean="0"/>
              <a:t>Fragments are diluted and placed into 384 wells, each containing about 1% of the target genome.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Fragments are amplified through long-range PCR, cut into short fragments and barcoded</a:t>
            </a:r>
          </a:p>
          <a:p>
            <a:endParaRPr lang="en-US" baseline="0" dirty="0" smtClean="0"/>
          </a:p>
          <a:p>
            <a:r>
              <a:rPr lang="en-US" baseline="0" dirty="0" smtClean="0"/>
              <a:t>Short fragments are then pooled and sequenced.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EECC5D-D61F-4396-9BEC-A518535DA286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2897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did all this work with </a:t>
            </a:r>
            <a:r>
              <a:rPr lang="en-US" dirty="0" err="1" smtClean="0"/>
              <a:t>Moleculo</a:t>
            </a:r>
            <a:r>
              <a:rPr lang="en-US" dirty="0" smtClean="0"/>
              <a:t>.</a:t>
            </a:r>
            <a:endParaRPr lang="en-US" baseline="0" dirty="0" smtClean="0"/>
          </a:p>
          <a:p>
            <a:r>
              <a:rPr lang="en-US" baseline="0" dirty="0" smtClean="0"/>
              <a:t>Now, I am excited that there is an even better technology coming out, 10x, with which we started collaborating. 10x is like </a:t>
            </a:r>
            <a:r>
              <a:rPr lang="en-US" baseline="0" dirty="0" err="1" smtClean="0"/>
              <a:t>Moleculo</a:t>
            </a:r>
            <a:r>
              <a:rPr lang="en-US" baseline="0" dirty="0" smtClean="0"/>
              <a:t> on steroids, having very long fragments of 50kb or more, and more than 100,000 separately barcoded compartments.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conclusion, read clouds are a promising way to get a much more accurate and detailed view of genomes, for genome </a:t>
            </a:r>
            <a:r>
              <a:rPr lang="en-US" baseline="0" dirty="0" err="1" smtClean="0"/>
              <a:t>resequencing</a:t>
            </a:r>
            <a:r>
              <a:rPr lang="en-US" baseline="0" dirty="0" smtClean="0"/>
              <a:t>, but also for de novo sequencing and </a:t>
            </a:r>
            <a:r>
              <a:rPr lang="en-US" baseline="0" dirty="0" err="1" smtClean="0"/>
              <a:t>metagenomics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EECC5D-D61F-4396-9BEC-A518535DA286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2248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Each well has a unique barcode. When we align the fragments from one well into the genome, they form clouds of reads, the span of a</a:t>
            </a:r>
            <a:r>
              <a:rPr lang="en-US" baseline="0" dirty="0" smtClean="0"/>
              <a:t> cloud being the length of the original long fragment, typically 10kb.</a:t>
            </a:r>
          </a:p>
          <a:p>
            <a:endParaRPr lang="en-US" baseline="0" dirty="0" smtClean="0"/>
          </a:p>
          <a:p>
            <a:r>
              <a:rPr lang="en-US" baseline="0" dirty="0" smtClean="0"/>
              <a:t>Given a coverage C_F of the genome with long fragments, and a coverage C_R of each long fragment with reads, the total sequencing coverage is </a:t>
            </a:r>
            <a:r>
              <a:rPr lang="en-US" baseline="0" dirty="0" err="1" smtClean="0"/>
              <a:t>C_f</a:t>
            </a:r>
            <a:r>
              <a:rPr lang="en-US" baseline="0" dirty="0" smtClean="0"/>
              <a:t> times C_R.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beauty of such data is that each read cloud comes from a single original molecule, and therefore the sequence variation within the cloud is phased.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EECC5D-D61F-4396-9BEC-A518535DA286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446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114800" cy="49101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719263"/>
            <a:ext cx="4114800" cy="49101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20980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52400"/>
            <a:ext cx="647700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153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719263"/>
            <a:ext cx="8382000" cy="4910137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Line 7"/>
          <p:cNvSpPr>
            <a:spLocks noChangeShapeType="1"/>
          </p:cNvSpPr>
          <p:nvPr userDrawn="1"/>
        </p:nvSpPr>
        <p:spPr bwMode="auto">
          <a:xfrm>
            <a:off x="8229600" y="76200"/>
            <a:ext cx="0" cy="11430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0" y="152400"/>
            <a:ext cx="8153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382000" cy="491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grpSp>
        <p:nvGrpSpPr>
          <p:cNvPr id="1034" name="Group 10"/>
          <p:cNvGrpSpPr>
            <a:grpSpLocks/>
          </p:cNvGrpSpPr>
          <p:nvPr userDrawn="1"/>
        </p:nvGrpSpPr>
        <p:grpSpPr bwMode="auto">
          <a:xfrm>
            <a:off x="8305800" y="76200"/>
            <a:ext cx="685800" cy="1143000"/>
            <a:chOff x="5136" y="960"/>
            <a:chExt cx="528" cy="864"/>
          </a:xfrm>
        </p:grpSpPr>
        <p:sp>
          <p:nvSpPr>
            <p:cNvPr id="1035" name="Oval 11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6" name="Oval 12"/>
            <p:cNvSpPr>
              <a:spLocks noChangeArrowheads="1"/>
            </p:cNvSpPr>
            <p:nvPr/>
          </p:nvSpPr>
          <p:spPr bwMode="auto"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7" name="Oval 13"/>
            <p:cNvSpPr>
              <a:spLocks noChangeArrowheads="1"/>
            </p:cNvSpPr>
            <p:nvPr/>
          </p:nvSpPr>
          <p:spPr bwMode="auto"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" name="Oval 14"/>
            <p:cNvSpPr>
              <a:spLocks noChangeArrowheads="1"/>
            </p:cNvSpPr>
            <p:nvPr/>
          </p:nvSpPr>
          <p:spPr bwMode="auto"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9" name="Oval 15"/>
            <p:cNvSpPr>
              <a:spLocks noChangeArrowheads="1"/>
            </p:cNvSpPr>
            <p:nvPr/>
          </p:nvSpPr>
          <p:spPr bwMode="auto"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1" name="Oval 17"/>
            <p:cNvSpPr>
              <a:spLocks noChangeArrowheads="1"/>
            </p:cNvSpPr>
            <p:nvPr/>
          </p:nvSpPr>
          <p:spPr bwMode="auto"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2" name="Oval 18"/>
            <p:cNvSpPr>
              <a:spLocks noChangeArrowheads="1"/>
            </p:cNvSpPr>
            <p:nvPr/>
          </p:nvSpPr>
          <p:spPr bwMode="auto"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3" name="Oval 19"/>
            <p:cNvSpPr>
              <a:spLocks noChangeArrowheads="1"/>
            </p:cNvSpPr>
            <p:nvPr/>
          </p:nvSpPr>
          <p:spPr bwMode="auto"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4" name="Oval 20"/>
            <p:cNvSpPr>
              <a:spLocks noChangeArrowheads="1"/>
            </p:cNvSpPr>
            <p:nvPr/>
          </p:nvSpPr>
          <p:spPr bwMode="auto"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5" name="Oval 21"/>
            <p:cNvSpPr>
              <a:spLocks noChangeArrowheads="1"/>
            </p:cNvSpPr>
            <p:nvPr/>
          </p:nvSpPr>
          <p:spPr bwMode="auto"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6" name="Oval 22"/>
            <p:cNvSpPr>
              <a:spLocks noChangeArrowheads="1"/>
            </p:cNvSpPr>
            <p:nvPr/>
          </p:nvSpPr>
          <p:spPr bwMode="auto"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7" name="Oval 23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8" name="Oval 24"/>
            <p:cNvSpPr>
              <a:spLocks noChangeArrowheads="1"/>
            </p:cNvSpPr>
            <p:nvPr/>
          </p:nvSpPr>
          <p:spPr bwMode="auto"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9" name="Oval 25"/>
            <p:cNvSpPr>
              <a:spLocks noChangeArrowheads="1"/>
            </p:cNvSpPr>
            <p:nvPr/>
          </p:nvSpPr>
          <p:spPr bwMode="auto"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0" name="Oval 26"/>
            <p:cNvSpPr>
              <a:spLocks noChangeArrowheads="1"/>
            </p:cNvSpPr>
            <p:nvPr/>
          </p:nvSpPr>
          <p:spPr bwMode="auto"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1" name="Oval 27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2" name="Oval 28"/>
            <p:cNvSpPr>
              <a:spLocks noChangeArrowheads="1"/>
            </p:cNvSpPr>
            <p:nvPr/>
          </p:nvSpPr>
          <p:spPr bwMode="auto"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3" name="Oval 29"/>
            <p:cNvSpPr>
              <a:spLocks noChangeArrowheads="1"/>
            </p:cNvSpPr>
            <p:nvPr/>
          </p:nvSpPr>
          <p:spPr bwMode="auto"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" name="Oval 30"/>
            <p:cNvSpPr>
              <a:spLocks noChangeArrowheads="1"/>
            </p:cNvSpPr>
            <p:nvPr/>
          </p:nvSpPr>
          <p:spPr bwMode="auto"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5" name="Oval 31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6" name="Oval 32"/>
            <p:cNvSpPr>
              <a:spLocks noChangeArrowheads="1"/>
            </p:cNvSpPr>
            <p:nvPr/>
          </p:nvSpPr>
          <p:spPr bwMode="auto"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7" name="Oval 33"/>
            <p:cNvSpPr>
              <a:spLocks noChangeArrowheads="1"/>
            </p:cNvSpPr>
            <p:nvPr/>
          </p:nvSpPr>
          <p:spPr bwMode="auto"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8" name="Oval 34"/>
            <p:cNvSpPr>
              <a:spLocks noChangeArrowheads="1"/>
            </p:cNvSpPr>
            <p:nvPr/>
          </p:nvSpPr>
          <p:spPr bwMode="auto"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9" name="Oval 35"/>
            <p:cNvSpPr>
              <a:spLocks noChangeArrowheads="1"/>
            </p:cNvSpPr>
            <p:nvPr/>
          </p:nvSpPr>
          <p:spPr bwMode="auto"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0" name="Oval 36"/>
            <p:cNvSpPr>
              <a:spLocks noChangeArrowheads="1"/>
            </p:cNvSpPr>
            <p:nvPr/>
          </p:nvSpPr>
          <p:spPr bwMode="auto"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1" name="Oval 37"/>
            <p:cNvSpPr>
              <a:spLocks noChangeArrowheads="1"/>
            </p:cNvSpPr>
            <p:nvPr/>
          </p:nvSpPr>
          <p:spPr bwMode="auto"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2" name="Oval 38"/>
            <p:cNvSpPr>
              <a:spLocks noChangeArrowheads="1"/>
            </p:cNvSpPr>
            <p:nvPr/>
          </p:nvSpPr>
          <p:spPr bwMode="auto"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3" name="Oval 39"/>
            <p:cNvSpPr>
              <a:spLocks noChangeArrowheads="1"/>
            </p:cNvSpPr>
            <p:nvPr/>
          </p:nvSpPr>
          <p:spPr bwMode="auto"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4" name="Oval 40"/>
            <p:cNvSpPr>
              <a:spLocks noChangeArrowheads="1"/>
            </p:cNvSpPr>
            <p:nvPr/>
          </p:nvSpPr>
          <p:spPr bwMode="auto"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5" name="Oval 41"/>
            <p:cNvSpPr>
              <a:spLocks noChangeArrowheads="1"/>
            </p:cNvSpPr>
            <p:nvPr/>
          </p:nvSpPr>
          <p:spPr bwMode="auto"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66" name="Line 42"/>
          <p:cNvSpPr>
            <a:spLocks noChangeShapeType="1"/>
          </p:cNvSpPr>
          <p:nvPr userDrawn="1"/>
        </p:nvSpPr>
        <p:spPr bwMode="auto">
          <a:xfrm>
            <a:off x="0" y="1295400"/>
            <a:ext cx="91440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9900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Arial" charset="0"/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Arial" charset="0"/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Arial" charset="0"/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Arial" charset="0"/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Arial" charset="0"/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3.jpeg"/><Relationship Id="rId6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pacb.com/smrt-science/smrt-sequencing/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nanoporetech.com/science-technology/how-it-works" TargetMode="External"/><Relationship Id="rId3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5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4" Type="http://schemas.openxmlformats.org/officeDocument/2006/relationships/image" Target="../media/image17.emf"/><Relationship Id="rId5" Type="http://schemas.openxmlformats.org/officeDocument/2006/relationships/image" Target="../media/image18.png"/><Relationship Id="rId6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0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What can we </a:t>
            </a:r>
            <a:r>
              <a:rPr lang="en-US" dirty="0" smtClean="0"/>
              <a:t>do </a:t>
            </a:r>
            <a:r>
              <a:rPr lang="en-US" dirty="0" smtClean="0"/>
              <a:t>about repeats?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81000" indent="-381000" eaLnBrk="1" hangingPunct="1">
              <a:buFontTx/>
              <a:buNone/>
            </a:pPr>
            <a:r>
              <a:rPr lang="en-US" sz="2000" smtClean="0"/>
              <a:t>Two main approaches:</a:t>
            </a:r>
          </a:p>
          <a:p>
            <a:pPr marL="381000" indent="-381000" eaLnBrk="1" hangingPunct="1"/>
            <a:r>
              <a:rPr lang="en-US" sz="2000" smtClean="0"/>
              <a:t>Cluster the reads</a:t>
            </a:r>
          </a:p>
          <a:p>
            <a:pPr marL="381000" indent="-381000" eaLnBrk="1" hangingPunct="1"/>
            <a:endParaRPr lang="en-US" sz="2000" smtClean="0"/>
          </a:p>
          <a:p>
            <a:pPr marL="381000" indent="-381000" eaLnBrk="1" hangingPunct="1"/>
            <a:endParaRPr lang="en-US" sz="2000" smtClean="0"/>
          </a:p>
          <a:p>
            <a:pPr marL="381000" indent="-381000" eaLnBrk="1" hangingPunct="1"/>
            <a:endParaRPr lang="en-US" sz="2000" smtClean="0"/>
          </a:p>
          <a:p>
            <a:pPr marL="381000" indent="-381000" eaLnBrk="1" hangingPunct="1"/>
            <a:endParaRPr lang="en-US" sz="2000" smtClean="0"/>
          </a:p>
          <a:p>
            <a:pPr marL="381000" indent="-381000" eaLnBrk="1" hangingPunct="1"/>
            <a:endParaRPr lang="en-US" sz="2000" smtClean="0"/>
          </a:p>
          <a:p>
            <a:pPr marL="381000" indent="-381000" eaLnBrk="1" hangingPunct="1"/>
            <a:r>
              <a:rPr lang="en-US" sz="2000" smtClean="0"/>
              <a:t>Link the reads</a:t>
            </a:r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1036638" y="3711575"/>
            <a:ext cx="7391400" cy="0"/>
          </a:xfrm>
          <a:prstGeom prst="line">
            <a:avLst/>
          </a:prstGeom>
          <a:noFill/>
          <a:ln w="76200">
            <a:solidFill>
              <a:srgbClr val="0066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>
            <a:off x="1044575" y="3465513"/>
            <a:ext cx="754063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4" name="Line 6"/>
          <p:cNvSpPr>
            <a:spLocks noChangeShapeType="1"/>
          </p:cNvSpPr>
          <p:nvPr/>
        </p:nvSpPr>
        <p:spPr bwMode="auto">
          <a:xfrm>
            <a:off x="1370013" y="3235325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5" name="Line 7"/>
          <p:cNvSpPr>
            <a:spLocks noChangeShapeType="1"/>
          </p:cNvSpPr>
          <p:nvPr/>
        </p:nvSpPr>
        <p:spPr bwMode="auto">
          <a:xfrm>
            <a:off x="1419225" y="3109913"/>
            <a:ext cx="858838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6" name="Line 8"/>
          <p:cNvSpPr>
            <a:spLocks noChangeShapeType="1"/>
          </p:cNvSpPr>
          <p:nvPr/>
        </p:nvSpPr>
        <p:spPr bwMode="auto">
          <a:xfrm>
            <a:off x="1917700" y="2846388"/>
            <a:ext cx="6159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7" name="Line 9"/>
          <p:cNvSpPr>
            <a:spLocks noChangeShapeType="1"/>
          </p:cNvSpPr>
          <p:nvPr/>
        </p:nvSpPr>
        <p:spPr bwMode="auto">
          <a:xfrm>
            <a:off x="1758950" y="3032125"/>
            <a:ext cx="6858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8" name="Line 10"/>
          <p:cNvSpPr>
            <a:spLocks noChangeShapeType="1"/>
          </p:cNvSpPr>
          <p:nvPr/>
        </p:nvSpPr>
        <p:spPr bwMode="auto">
          <a:xfrm>
            <a:off x="1947863" y="2941638"/>
            <a:ext cx="5810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9" name="Line 11"/>
          <p:cNvSpPr>
            <a:spLocks noChangeShapeType="1"/>
          </p:cNvSpPr>
          <p:nvPr/>
        </p:nvSpPr>
        <p:spPr bwMode="auto">
          <a:xfrm>
            <a:off x="1474788" y="3302000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0" name="Line 12"/>
          <p:cNvSpPr>
            <a:spLocks noChangeShapeType="1"/>
          </p:cNvSpPr>
          <p:nvPr/>
        </p:nvSpPr>
        <p:spPr bwMode="auto">
          <a:xfrm>
            <a:off x="1243013" y="3387725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1" name="Line 13"/>
          <p:cNvSpPr>
            <a:spLocks noChangeShapeType="1"/>
          </p:cNvSpPr>
          <p:nvPr/>
        </p:nvSpPr>
        <p:spPr bwMode="auto">
          <a:xfrm>
            <a:off x="1916113" y="3471863"/>
            <a:ext cx="5461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2" name="Line 14"/>
          <p:cNvSpPr>
            <a:spLocks noChangeShapeType="1"/>
          </p:cNvSpPr>
          <p:nvPr/>
        </p:nvSpPr>
        <p:spPr bwMode="auto">
          <a:xfrm>
            <a:off x="2554288" y="3486150"/>
            <a:ext cx="5461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3" name="Line 15"/>
          <p:cNvSpPr>
            <a:spLocks noChangeShapeType="1"/>
          </p:cNvSpPr>
          <p:nvPr/>
        </p:nvSpPr>
        <p:spPr bwMode="auto">
          <a:xfrm>
            <a:off x="2182813" y="3386138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4" name="Line 16"/>
          <p:cNvSpPr>
            <a:spLocks noChangeShapeType="1"/>
          </p:cNvSpPr>
          <p:nvPr/>
        </p:nvSpPr>
        <p:spPr bwMode="auto">
          <a:xfrm>
            <a:off x="2390775" y="3246438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5" name="Line 17"/>
          <p:cNvSpPr>
            <a:spLocks noChangeShapeType="1"/>
          </p:cNvSpPr>
          <p:nvPr/>
        </p:nvSpPr>
        <p:spPr bwMode="auto">
          <a:xfrm>
            <a:off x="3119438" y="3387725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6" name="Line 18"/>
          <p:cNvSpPr>
            <a:spLocks noChangeShapeType="1"/>
          </p:cNvSpPr>
          <p:nvPr/>
        </p:nvSpPr>
        <p:spPr bwMode="auto">
          <a:xfrm>
            <a:off x="2994025" y="3297238"/>
            <a:ext cx="858838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7" name="Line 19"/>
          <p:cNvSpPr>
            <a:spLocks noChangeShapeType="1"/>
          </p:cNvSpPr>
          <p:nvPr/>
        </p:nvSpPr>
        <p:spPr bwMode="auto">
          <a:xfrm>
            <a:off x="3508375" y="3184525"/>
            <a:ext cx="6858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8" name="Line 20"/>
          <p:cNvSpPr>
            <a:spLocks noChangeShapeType="1"/>
          </p:cNvSpPr>
          <p:nvPr/>
        </p:nvSpPr>
        <p:spPr bwMode="auto">
          <a:xfrm>
            <a:off x="3224213" y="3454400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9" name="Line 21"/>
          <p:cNvSpPr>
            <a:spLocks noChangeShapeType="1"/>
          </p:cNvSpPr>
          <p:nvPr/>
        </p:nvSpPr>
        <p:spPr bwMode="auto">
          <a:xfrm>
            <a:off x="4140200" y="3398838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0" name="Line 22"/>
          <p:cNvSpPr>
            <a:spLocks noChangeShapeType="1"/>
          </p:cNvSpPr>
          <p:nvPr/>
        </p:nvSpPr>
        <p:spPr bwMode="auto">
          <a:xfrm>
            <a:off x="2982913" y="3117850"/>
            <a:ext cx="5461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1" name="Line 23"/>
          <p:cNvSpPr>
            <a:spLocks noChangeShapeType="1"/>
          </p:cNvSpPr>
          <p:nvPr/>
        </p:nvSpPr>
        <p:spPr bwMode="auto">
          <a:xfrm>
            <a:off x="2611438" y="3017838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2" name="Line 24"/>
          <p:cNvSpPr>
            <a:spLocks noChangeShapeType="1"/>
          </p:cNvSpPr>
          <p:nvPr/>
        </p:nvSpPr>
        <p:spPr bwMode="auto">
          <a:xfrm>
            <a:off x="2819400" y="2878138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3" name="Line 25"/>
          <p:cNvSpPr>
            <a:spLocks noChangeShapeType="1"/>
          </p:cNvSpPr>
          <p:nvPr/>
        </p:nvSpPr>
        <p:spPr bwMode="auto">
          <a:xfrm>
            <a:off x="3548063" y="3019425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4" name="Line 26"/>
          <p:cNvSpPr>
            <a:spLocks noChangeShapeType="1"/>
          </p:cNvSpPr>
          <p:nvPr/>
        </p:nvSpPr>
        <p:spPr bwMode="auto">
          <a:xfrm>
            <a:off x="3457575" y="2962275"/>
            <a:ext cx="5461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5" name="Line 27"/>
          <p:cNvSpPr>
            <a:spLocks noChangeShapeType="1"/>
          </p:cNvSpPr>
          <p:nvPr/>
        </p:nvSpPr>
        <p:spPr bwMode="auto">
          <a:xfrm>
            <a:off x="3930650" y="3086100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6" name="Line 28"/>
          <p:cNvSpPr>
            <a:spLocks noChangeShapeType="1"/>
          </p:cNvSpPr>
          <p:nvPr/>
        </p:nvSpPr>
        <p:spPr bwMode="auto">
          <a:xfrm>
            <a:off x="4994275" y="3457575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7" name="Line 29"/>
          <p:cNvSpPr>
            <a:spLocks noChangeShapeType="1"/>
          </p:cNvSpPr>
          <p:nvPr/>
        </p:nvSpPr>
        <p:spPr bwMode="auto">
          <a:xfrm>
            <a:off x="4903788" y="3332163"/>
            <a:ext cx="858837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8" name="Line 30"/>
          <p:cNvSpPr>
            <a:spLocks noChangeShapeType="1"/>
          </p:cNvSpPr>
          <p:nvPr/>
        </p:nvSpPr>
        <p:spPr bwMode="auto">
          <a:xfrm>
            <a:off x="5383213" y="3254375"/>
            <a:ext cx="6858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9" name="Line 31"/>
          <p:cNvSpPr>
            <a:spLocks noChangeShapeType="1"/>
          </p:cNvSpPr>
          <p:nvPr/>
        </p:nvSpPr>
        <p:spPr bwMode="auto">
          <a:xfrm>
            <a:off x="6015038" y="3468688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0" name="Line 32"/>
          <p:cNvSpPr>
            <a:spLocks noChangeShapeType="1"/>
          </p:cNvSpPr>
          <p:nvPr/>
        </p:nvSpPr>
        <p:spPr bwMode="auto">
          <a:xfrm>
            <a:off x="6792913" y="3484563"/>
            <a:ext cx="858837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1" name="Line 33"/>
          <p:cNvSpPr>
            <a:spLocks noChangeShapeType="1"/>
          </p:cNvSpPr>
          <p:nvPr/>
        </p:nvSpPr>
        <p:spPr bwMode="auto">
          <a:xfrm>
            <a:off x="7132638" y="3406775"/>
            <a:ext cx="6858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2" name="Line 34"/>
          <p:cNvSpPr>
            <a:spLocks noChangeShapeType="1"/>
          </p:cNvSpPr>
          <p:nvPr/>
        </p:nvSpPr>
        <p:spPr bwMode="auto">
          <a:xfrm>
            <a:off x="6607175" y="3340100"/>
            <a:ext cx="5461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3" name="Line 35"/>
          <p:cNvSpPr>
            <a:spLocks noChangeShapeType="1"/>
          </p:cNvSpPr>
          <p:nvPr/>
        </p:nvSpPr>
        <p:spPr bwMode="auto">
          <a:xfrm>
            <a:off x="6235700" y="3240088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4" name="Line 36"/>
          <p:cNvSpPr>
            <a:spLocks noChangeShapeType="1"/>
          </p:cNvSpPr>
          <p:nvPr/>
        </p:nvSpPr>
        <p:spPr bwMode="auto">
          <a:xfrm>
            <a:off x="7172325" y="3241675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5" name="Line 37"/>
          <p:cNvSpPr>
            <a:spLocks noChangeShapeType="1"/>
          </p:cNvSpPr>
          <p:nvPr/>
        </p:nvSpPr>
        <p:spPr bwMode="auto">
          <a:xfrm>
            <a:off x="7277100" y="3308350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6" name="Line 38"/>
          <p:cNvSpPr>
            <a:spLocks noChangeShapeType="1"/>
          </p:cNvSpPr>
          <p:nvPr/>
        </p:nvSpPr>
        <p:spPr bwMode="auto">
          <a:xfrm>
            <a:off x="4778375" y="2963863"/>
            <a:ext cx="6159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7" name="Line 39"/>
          <p:cNvSpPr>
            <a:spLocks noChangeShapeType="1"/>
          </p:cNvSpPr>
          <p:nvPr/>
        </p:nvSpPr>
        <p:spPr bwMode="auto">
          <a:xfrm>
            <a:off x="4619625" y="3149600"/>
            <a:ext cx="6858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8" name="Line 40"/>
          <p:cNvSpPr>
            <a:spLocks noChangeShapeType="1"/>
          </p:cNvSpPr>
          <p:nvPr/>
        </p:nvSpPr>
        <p:spPr bwMode="auto">
          <a:xfrm>
            <a:off x="5016500" y="3059113"/>
            <a:ext cx="5810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9" name="Line 41"/>
          <p:cNvSpPr>
            <a:spLocks noChangeShapeType="1"/>
          </p:cNvSpPr>
          <p:nvPr/>
        </p:nvSpPr>
        <p:spPr bwMode="auto">
          <a:xfrm>
            <a:off x="5472113" y="3135313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0" name="Line 42"/>
          <p:cNvSpPr>
            <a:spLocks noChangeShapeType="1"/>
          </p:cNvSpPr>
          <p:nvPr/>
        </p:nvSpPr>
        <p:spPr bwMode="auto">
          <a:xfrm>
            <a:off x="5680075" y="2995613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1" name="Line 43"/>
          <p:cNvSpPr>
            <a:spLocks noChangeShapeType="1"/>
          </p:cNvSpPr>
          <p:nvPr/>
        </p:nvSpPr>
        <p:spPr bwMode="auto">
          <a:xfrm>
            <a:off x="6408738" y="3136900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2" name="Line 44"/>
          <p:cNvSpPr>
            <a:spLocks noChangeShapeType="1"/>
          </p:cNvSpPr>
          <p:nvPr/>
        </p:nvSpPr>
        <p:spPr bwMode="auto">
          <a:xfrm>
            <a:off x="6457950" y="3011488"/>
            <a:ext cx="858838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3" name="Line 45"/>
          <p:cNvSpPr>
            <a:spLocks noChangeShapeType="1"/>
          </p:cNvSpPr>
          <p:nvPr/>
        </p:nvSpPr>
        <p:spPr bwMode="auto">
          <a:xfrm>
            <a:off x="7556500" y="2998788"/>
            <a:ext cx="6159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4" name="Line 46"/>
          <p:cNvSpPr>
            <a:spLocks noChangeShapeType="1"/>
          </p:cNvSpPr>
          <p:nvPr/>
        </p:nvSpPr>
        <p:spPr bwMode="auto">
          <a:xfrm>
            <a:off x="7397750" y="3184525"/>
            <a:ext cx="6858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5" name="Line 47"/>
          <p:cNvSpPr>
            <a:spLocks noChangeShapeType="1"/>
          </p:cNvSpPr>
          <p:nvPr/>
        </p:nvSpPr>
        <p:spPr bwMode="auto">
          <a:xfrm>
            <a:off x="7586663" y="3094038"/>
            <a:ext cx="5810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6" name="Line 48"/>
          <p:cNvSpPr>
            <a:spLocks noChangeShapeType="1"/>
          </p:cNvSpPr>
          <p:nvPr/>
        </p:nvSpPr>
        <p:spPr bwMode="auto">
          <a:xfrm>
            <a:off x="7916863" y="3395663"/>
            <a:ext cx="5461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7" name="Line 49"/>
          <p:cNvSpPr>
            <a:spLocks noChangeShapeType="1"/>
          </p:cNvSpPr>
          <p:nvPr/>
        </p:nvSpPr>
        <p:spPr bwMode="auto">
          <a:xfrm>
            <a:off x="7773988" y="3490913"/>
            <a:ext cx="5810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8" name="Line 50"/>
          <p:cNvSpPr>
            <a:spLocks noChangeShapeType="1"/>
          </p:cNvSpPr>
          <p:nvPr/>
        </p:nvSpPr>
        <p:spPr bwMode="auto">
          <a:xfrm>
            <a:off x="1038225" y="3036888"/>
            <a:ext cx="5810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9" name="Line 51"/>
          <p:cNvSpPr>
            <a:spLocks noChangeShapeType="1"/>
          </p:cNvSpPr>
          <p:nvPr/>
        </p:nvSpPr>
        <p:spPr bwMode="auto">
          <a:xfrm>
            <a:off x="6721475" y="2892425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60" name="Line 52"/>
          <p:cNvSpPr>
            <a:spLocks noChangeShapeType="1"/>
          </p:cNvSpPr>
          <p:nvPr/>
        </p:nvSpPr>
        <p:spPr bwMode="auto">
          <a:xfrm>
            <a:off x="7499350" y="2908300"/>
            <a:ext cx="858838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61" name="Rectangle 53"/>
          <p:cNvSpPr>
            <a:spLocks noChangeArrowheads="1"/>
          </p:cNvSpPr>
          <p:nvPr/>
        </p:nvSpPr>
        <p:spPr bwMode="auto">
          <a:xfrm>
            <a:off x="1885950" y="3632200"/>
            <a:ext cx="565150" cy="150813"/>
          </a:xfrm>
          <a:prstGeom prst="rect">
            <a:avLst/>
          </a:prstGeom>
          <a:gradFill rotWithShape="1">
            <a:gsLst>
              <a:gs pos="0">
                <a:srgbClr val="825600"/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0" scaled="1"/>
          </a:gradFill>
          <a:ln w="12700">
            <a:solidFill>
              <a:srgbClr val="CC99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62" name="Rectangle 54"/>
          <p:cNvSpPr>
            <a:spLocks noChangeArrowheads="1"/>
          </p:cNvSpPr>
          <p:nvPr/>
        </p:nvSpPr>
        <p:spPr bwMode="auto">
          <a:xfrm>
            <a:off x="4235450" y="3632200"/>
            <a:ext cx="565150" cy="150813"/>
          </a:xfrm>
          <a:prstGeom prst="rect">
            <a:avLst/>
          </a:prstGeom>
          <a:gradFill rotWithShape="1">
            <a:gsLst>
              <a:gs pos="0">
                <a:srgbClr val="825600"/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0" scaled="1"/>
          </a:gradFill>
          <a:ln w="12700">
            <a:solidFill>
              <a:srgbClr val="CC99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63" name="Rectangle 55"/>
          <p:cNvSpPr>
            <a:spLocks noChangeArrowheads="1"/>
          </p:cNvSpPr>
          <p:nvPr/>
        </p:nvSpPr>
        <p:spPr bwMode="auto">
          <a:xfrm>
            <a:off x="7037388" y="3632200"/>
            <a:ext cx="565150" cy="150813"/>
          </a:xfrm>
          <a:prstGeom prst="rect">
            <a:avLst/>
          </a:prstGeom>
          <a:gradFill rotWithShape="1">
            <a:gsLst>
              <a:gs pos="0">
                <a:srgbClr val="825600"/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0" scaled="1"/>
          </a:gradFill>
          <a:ln w="12700">
            <a:solidFill>
              <a:srgbClr val="CC99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826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can we do about repeats?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81000" indent="-381000" eaLnBrk="1" hangingPunct="1">
              <a:buFontTx/>
              <a:buNone/>
            </a:pPr>
            <a:r>
              <a:rPr lang="en-US" sz="2000" smtClean="0"/>
              <a:t>Two main approaches:</a:t>
            </a:r>
          </a:p>
          <a:p>
            <a:pPr marL="381000" indent="-381000" eaLnBrk="1" hangingPunct="1"/>
            <a:r>
              <a:rPr lang="en-US" sz="2000" smtClean="0"/>
              <a:t>Cluster the reads</a:t>
            </a:r>
          </a:p>
          <a:p>
            <a:pPr marL="381000" indent="-381000" eaLnBrk="1" hangingPunct="1"/>
            <a:endParaRPr lang="en-US" sz="2000" smtClean="0"/>
          </a:p>
          <a:p>
            <a:pPr marL="381000" indent="-381000" eaLnBrk="1" hangingPunct="1"/>
            <a:endParaRPr lang="en-US" sz="2000" smtClean="0"/>
          </a:p>
          <a:p>
            <a:pPr marL="381000" indent="-381000" eaLnBrk="1" hangingPunct="1"/>
            <a:endParaRPr lang="en-US" sz="2000" smtClean="0"/>
          </a:p>
          <a:p>
            <a:pPr marL="381000" indent="-381000" eaLnBrk="1" hangingPunct="1"/>
            <a:endParaRPr lang="en-US" sz="2000" smtClean="0"/>
          </a:p>
          <a:p>
            <a:pPr marL="381000" indent="-381000" eaLnBrk="1" hangingPunct="1"/>
            <a:endParaRPr lang="en-US" sz="2000" smtClean="0"/>
          </a:p>
          <a:p>
            <a:pPr marL="381000" indent="-381000" eaLnBrk="1" hangingPunct="1"/>
            <a:r>
              <a:rPr lang="en-US" sz="2000" smtClean="0"/>
              <a:t>Link the reads</a:t>
            </a:r>
          </a:p>
        </p:txBody>
      </p:sp>
      <p:sp>
        <p:nvSpPr>
          <p:cNvPr id="18436" name="Line 4"/>
          <p:cNvSpPr>
            <a:spLocks noChangeShapeType="1"/>
          </p:cNvSpPr>
          <p:nvPr/>
        </p:nvSpPr>
        <p:spPr bwMode="auto">
          <a:xfrm>
            <a:off x="1036638" y="3711575"/>
            <a:ext cx="7391400" cy="0"/>
          </a:xfrm>
          <a:prstGeom prst="line">
            <a:avLst/>
          </a:prstGeom>
          <a:noFill/>
          <a:ln w="76200">
            <a:solidFill>
              <a:srgbClr val="0066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>
            <a:off x="1044575" y="3465513"/>
            <a:ext cx="754063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38" name="Line 6"/>
          <p:cNvSpPr>
            <a:spLocks noChangeShapeType="1"/>
          </p:cNvSpPr>
          <p:nvPr/>
        </p:nvSpPr>
        <p:spPr bwMode="auto">
          <a:xfrm>
            <a:off x="1370013" y="3235325"/>
            <a:ext cx="857250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39" name="Line 7"/>
          <p:cNvSpPr>
            <a:spLocks noChangeShapeType="1"/>
          </p:cNvSpPr>
          <p:nvPr/>
        </p:nvSpPr>
        <p:spPr bwMode="auto">
          <a:xfrm>
            <a:off x="1419225" y="3109913"/>
            <a:ext cx="858838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0" name="Line 8"/>
          <p:cNvSpPr>
            <a:spLocks noChangeShapeType="1"/>
          </p:cNvSpPr>
          <p:nvPr/>
        </p:nvSpPr>
        <p:spPr bwMode="auto">
          <a:xfrm>
            <a:off x="1917700" y="2846388"/>
            <a:ext cx="615950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1" name="Line 9"/>
          <p:cNvSpPr>
            <a:spLocks noChangeShapeType="1"/>
          </p:cNvSpPr>
          <p:nvPr/>
        </p:nvSpPr>
        <p:spPr bwMode="auto">
          <a:xfrm>
            <a:off x="1758950" y="3032125"/>
            <a:ext cx="685800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2" name="Line 10"/>
          <p:cNvSpPr>
            <a:spLocks noChangeShapeType="1"/>
          </p:cNvSpPr>
          <p:nvPr/>
        </p:nvSpPr>
        <p:spPr bwMode="auto">
          <a:xfrm>
            <a:off x="1947863" y="2941638"/>
            <a:ext cx="581025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3" name="Line 11"/>
          <p:cNvSpPr>
            <a:spLocks noChangeShapeType="1"/>
          </p:cNvSpPr>
          <p:nvPr/>
        </p:nvSpPr>
        <p:spPr bwMode="auto">
          <a:xfrm>
            <a:off x="1474788" y="3302000"/>
            <a:ext cx="720725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4" name="Line 12"/>
          <p:cNvSpPr>
            <a:spLocks noChangeShapeType="1"/>
          </p:cNvSpPr>
          <p:nvPr/>
        </p:nvSpPr>
        <p:spPr bwMode="auto">
          <a:xfrm>
            <a:off x="1243013" y="3387725"/>
            <a:ext cx="857250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5" name="Line 13"/>
          <p:cNvSpPr>
            <a:spLocks noChangeShapeType="1"/>
          </p:cNvSpPr>
          <p:nvPr/>
        </p:nvSpPr>
        <p:spPr bwMode="auto">
          <a:xfrm>
            <a:off x="1916113" y="3471863"/>
            <a:ext cx="546100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6" name="Line 14"/>
          <p:cNvSpPr>
            <a:spLocks noChangeShapeType="1"/>
          </p:cNvSpPr>
          <p:nvPr/>
        </p:nvSpPr>
        <p:spPr bwMode="auto">
          <a:xfrm>
            <a:off x="2554288" y="3486150"/>
            <a:ext cx="546100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7" name="Line 15"/>
          <p:cNvSpPr>
            <a:spLocks noChangeShapeType="1"/>
          </p:cNvSpPr>
          <p:nvPr/>
        </p:nvSpPr>
        <p:spPr bwMode="auto">
          <a:xfrm>
            <a:off x="2182813" y="3386138"/>
            <a:ext cx="720725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8" name="Line 16"/>
          <p:cNvSpPr>
            <a:spLocks noChangeShapeType="1"/>
          </p:cNvSpPr>
          <p:nvPr/>
        </p:nvSpPr>
        <p:spPr bwMode="auto">
          <a:xfrm>
            <a:off x="2390775" y="3246438"/>
            <a:ext cx="720725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9" name="Line 17"/>
          <p:cNvSpPr>
            <a:spLocks noChangeShapeType="1"/>
          </p:cNvSpPr>
          <p:nvPr/>
        </p:nvSpPr>
        <p:spPr bwMode="auto">
          <a:xfrm>
            <a:off x="3119438" y="3387725"/>
            <a:ext cx="85725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0" name="Line 18"/>
          <p:cNvSpPr>
            <a:spLocks noChangeShapeType="1"/>
          </p:cNvSpPr>
          <p:nvPr/>
        </p:nvSpPr>
        <p:spPr bwMode="auto">
          <a:xfrm>
            <a:off x="2994025" y="3297238"/>
            <a:ext cx="85883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1" name="Line 19"/>
          <p:cNvSpPr>
            <a:spLocks noChangeShapeType="1"/>
          </p:cNvSpPr>
          <p:nvPr/>
        </p:nvSpPr>
        <p:spPr bwMode="auto">
          <a:xfrm>
            <a:off x="3508375" y="3184525"/>
            <a:ext cx="6858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2" name="Line 20"/>
          <p:cNvSpPr>
            <a:spLocks noChangeShapeType="1"/>
          </p:cNvSpPr>
          <p:nvPr/>
        </p:nvSpPr>
        <p:spPr bwMode="auto">
          <a:xfrm>
            <a:off x="3224213" y="3454400"/>
            <a:ext cx="7207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3" name="Line 21"/>
          <p:cNvSpPr>
            <a:spLocks noChangeShapeType="1"/>
          </p:cNvSpPr>
          <p:nvPr/>
        </p:nvSpPr>
        <p:spPr bwMode="auto">
          <a:xfrm>
            <a:off x="4140200" y="3398838"/>
            <a:ext cx="7207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4" name="Line 22"/>
          <p:cNvSpPr>
            <a:spLocks noChangeShapeType="1"/>
          </p:cNvSpPr>
          <p:nvPr/>
        </p:nvSpPr>
        <p:spPr bwMode="auto">
          <a:xfrm>
            <a:off x="2982913" y="3117850"/>
            <a:ext cx="5461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5" name="Line 23"/>
          <p:cNvSpPr>
            <a:spLocks noChangeShapeType="1"/>
          </p:cNvSpPr>
          <p:nvPr/>
        </p:nvSpPr>
        <p:spPr bwMode="auto">
          <a:xfrm>
            <a:off x="2611438" y="3017838"/>
            <a:ext cx="7207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6" name="Line 24"/>
          <p:cNvSpPr>
            <a:spLocks noChangeShapeType="1"/>
          </p:cNvSpPr>
          <p:nvPr/>
        </p:nvSpPr>
        <p:spPr bwMode="auto">
          <a:xfrm>
            <a:off x="2819400" y="2878138"/>
            <a:ext cx="7207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7" name="Line 25"/>
          <p:cNvSpPr>
            <a:spLocks noChangeShapeType="1"/>
          </p:cNvSpPr>
          <p:nvPr/>
        </p:nvSpPr>
        <p:spPr bwMode="auto">
          <a:xfrm>
            <a:off x="3548063" y="3019425"/>
            <a:ext cx="85725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8" name="Line 26"/>
          <p:cNvSpPr>
            <a:spLocks noChangeShapeType="1"/>
          </p:cNvSpPr>
          <p:nvPr/>
        </p:nvSpPr>
        <p:spPr bwMode="auto">
          <a:xfrm>
            <a:off x="3457575" y="2962275"/>
            <a:ext cx="5461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9" name="Line 27"/>
          <p:cNvSpPr>
            <a:spLocks noChangeShapeType="1"/>
          </p:cNvSpPr>
          <p:nvPr/>
        </p:nvSpPr>
        <p:spPr bwMode="auto">
          <a:xfrm>
            <a:off x="3930650" y="3086100"/>
            <a:ext cx="7207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60" name="Line 28"/>
          <p:cNvSpPr>
            <a:spLocks noChangeShapeType="1"/>
          </p:cNvSpPr>
          <p:nvPr/>
        </p:nvSpPr>
        <p:spPr bwMode="auto">
          <a:xfrm>
            <a:off x="4994275" y="3457575"/>
            <a:ext cx="857250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61" name="Line 29"/>
          <p:cNvSpPr>
            <a:spLocks noChangeShapeType="1"/>
          </p:cNvSpPr>
          <p:nvPr/>
        </p:nvSpPr>
        <p:spPr bwMode="auto">
          <a:xfrm>
            <a:off x="4903788" y="3332163"/>
            <a:ext cx="858837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62" name="Line 30"/>
          <p:cNvSpPr>
            <a:spLocks noChangeShapeType="1"/>
          </p:cNvSpPr>
          <p:nvPr/>
        </p:nvSpPr>
        <p:spPr bwMode="auto">
          <a:xfrm>
            <a:off x="5383213" y="3254375"/>
            <a:ext cx="685800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63" name="Line 31"/>
          <p:cNvSpPr>
            <a:spLocks noChangeShapeType="1"/>
          </p:cNvSpPr>
          <p:nvPr/>
        </p:nvSpPr>
        <p:spPr bwMode="auto">
          <a:xfrm>
            <a:off x="6015038" y="3468688"/>
            <a:ext cx="720725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64" name="Line 32"/>
          <p:cNvSpPr>
            <a:spLocks noChangeShapeType="1"/>
          </p:cNvSpPr>
          <p:nvPr/>
        </p:nvSpPr>
        <p:spPr bwMode="auto">
          <a:xfrm>
            <a:off x="6792913" y="3484563"/>
            <a:ext cx="858837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65" name="Line 33"/>
          <p:cNvSpPr>
            <a:spLocks noChangeShapeType="1"/>
          </p:cNvSpPr>
          <p:nvPr/>
        </p:nvSpPr>
        <p:spPr bwMode="auto">
          <a:xfrm>
            <a:off x="7132638" y="3406775"/>
            <a:ext cx="685800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66" name="Line 34"/>
          <p:cNvSpPr>
            <a:spLocks noChangeShapeType="1"/>
          </p:cNvSpPr>
          <p:nvPr/>
        </p:nvSpPr>
        <p:spPr bwMode="auto">
          <a:xfrm>
            <a:off x="6607175" y="3340100"/>
            <a:ext cx="546100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67" name="Line 35"/>
          <p:cNvSpPr>
            <a:spLocks noChangeShapeType="1"/>
          </p:cNvSpPr>
          <p:nvPr/>
        </p:nvSpPr>
        <p:spPr bwMode="auto">
          <a:xfrm>
            <a:off x="6235700" y="3240088"/>
            <a:ext cx="720725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68" name="Line 36"/>
          <p:cNvSpPr>
            <a:spLocks noChangeShapeType="1"/>
          </p:cNvSpPr>
          <p:nvPr/>
        </p:nvSpPr>
        <p:spPr bwMode="auto">
          <a:xfrm>
            <a:off x="7172325" y="3241675"/>
            <a:ext cx="857250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69" name="Line 37"/>
          <p:cNvSpPr>
            <a:spLocks noChangeShapeType="1"/>
          </p:cNvSpPr>
          <p:nvPr/>
        </p:nvSpPr>
        <p:spPr bwMode="auto">
          <a:xfrm>
            <a:off x="7277100" y="3308350"/>
            <a:ext cx="720725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70" name="Line 38"/>
          <p:cNvSpPr>
            <a:spLocks noChangeShapeType="1"/>
          </p:cNvSpPr>
          <p:nvPr/>
        </p:nvSpPr>
        <p:spPr bwMode="auto">
          <a:xfrm>
            <a:off x="4778375" y="2963863"/>
            <a:ext cx="615950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71" name="Line 39"/>
          <p:cNvSpPr>
            <a:spLocks noChangeShapeType="1"/>
          </p:cNvSpPr>
          <p:nvPr/>
        </p:nvSpPr>
        <p:spPr bwMode="auto">
          <a:xfrm>
            <a:off x="4619625" y="3149600"/>
            <a:ext cx="6858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72" name="Line 40"/>
          <p:cNvSpPr>
            <a:spLocks noChangeShapeType="1"/>
          </p:cNvSpPr>
          <p:nvPr/>
        </p:nvSpPr>
        <p:spPr bwMode="auto">
          <a:xfrm>
            <a:off x="5016500" y="3059113"/>
            <a:ext cx="581025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73" name="Line 41"/>
          <p:cNvSpPr>
            <a:spLocks noChangeShapeType="1"/>
          </p:cNvSpPr>
          <p:nvPr/>
        </p:nvSpPr>
        <p:spPr bwMode="auto">
          <a:xfrm>
            <a:off x="5472113" y="3135313"/>
            <a:ext cx="720725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74" name="Line 42"/>
          <p:cNvSpPr>
            <a:spLocks noChangeShapeType="1"/>
          </p:cNvSpPr>
          <p:nvPr/>
        </p:nvSpPr>
        <p:spPr bwMode="auto">
          <a:xfrm>
            <a:off x="5680075" y="2995613"/>
            <a:ext cx="720725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75" name="Line 43"/>
          <p:cNvSpPr>
            <a:spLocks noChangeShapeType="1"/>
          </p:cNvSpPr>
          <p:nvPr/>
        </p:nvSpPr>
        <p:spPr bwMode="auto">
          <a:xfrm>
            <a:off x="6408738" y="3136900"/>
            <a:ext cx="857250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76" name="Line 44"/>
          <p:cNvSpPr>
            <a:spLocks noChangeShapeType="1"/>
          </p:cNvSpPr>
          <p:nvPr/>
        </p:nvSpPr>
        <p:spPr bwMode="auto">
          <a:xfrm>
            <a:off x="6457950" y="3011488"/>
            <a:ext cx="858838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77" name="Line 45"/>
          <p:cNvSpPr>
            <a:spLocks noChangeShapeType="1"/>
          </p:cNvSpPr>
          <p:nvPr/>
        </p:nvSpPr>
        <p:spPr bwMode="auto">
          <a:xfrm>
            <a:off x="7556500" y="2998788"/>
            <a:ext cx="615950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78" name="Line 46"/>
          <p:cNvSpPr>
            <a:spLocks noChangeShapeType="1"/>
          </p:cNvSpPr>
          <p:nvPr/>
        </p:nvSpPr>
        <p:spPr bwMode="auto">
          <a:xfrm>
            <a:off x="7397750" y="3184525"/>
            <a:ext cx="685800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79" name="Line 47"/>
          <p:cNvSpPr>
            <a:spLocks noChangeShapeType="1"/>
          </p:cNvSpPr>
          <p:nvPr/>
        </p:nvSpPr>
        <p:spPr bwMode="auto">
          <a:xfrm>
            <a:off x="7586663" y="3094038"/>
            <a:ext cx="581025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80" name="Line 48"/>
          <p:cNvSpPr>
            <a:spLocks noChangeShapeType="1"/>
          </p:cNvSpPr>
          <p:nvPr/>
        </p:nvSpPr>
        <p:spPr bwMode="auto">
          <a:xfrm>
            <a:off x="7916863" y="3395663"/>
            <a:ext cx="546100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81" name="Line 49"/>
          <p:cNvSpPr>
            <a:spLocks noChangeShapeType="1"/>
          </p:cNvSpPr>
          <p:nvPr/>
        </p:nvSpPr>
        <p:spPr bwMode="auto">
          <a:xfrm>
            <a:off x="7773988" y="3490913"/>
            <a:ext cx="581025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82" name="Line 50"/>
          <p:cNvSpPr>
            <a:spLocks noChangeShapeType="1"/>
          </p:cNvSpPr>
          <p:nvPr/>
        </p:nvSpPr>
        <p:spPr bwMode="auto">
          <a:xfrm>
            <a:off x="1038225" y="3036888"/>
            <a:ext cx="581025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83" name="Line 51"/>
          <p:cNvSpPr>
            <a:spLocks noChangeShapeType="1"/>
          </p:cNvSpPr>
          <p:nvPr/>
        </p:nvSpPr>
        <p:spPr bwMode="auto">
          <a:xfrm>
            <a:off x="6721475" y="2892425"/>
            <a:ext cx="720725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84" name="Line 52"/>
          <p:cNvSpPr>
            <a:spLocks noChangeShapeType="1"/>
          </p:cNvSpPr>
          <p:nvPr/>
        </p:nvSpPr>
        <p:spPr bwMode="auto">
          <a:xfrm>
            <a:off x="7499350" y="2908300"/>
            <a:ext cx="858838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85" name="Rectangle 53"/>
          <p:cNvSpPr>
            <a:spLocks noChangeArrowheads="1"/>
          </p:cNvSpPr>
          <p:nvPr/>
        </p:nvSpPr>
        <p:spPr bwMode="auto">
          <a:xfrm>
            <a:off x="1885950" y="3632200"/>
            <a:ext cx="565150" cy="150813"/>
          </a:xfrm>
          <a:prstGeom prst="rect">
            <a:avLst/>
          </a:prstGeom>
          <a:gradFill rotWithShape="1">
            <a:gsLst>
              <a:gs pos="0">
                <a:srgbClr val="825600"/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0" scaled="1"/>
          </a:gra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86" name="Rectangle 54"/>
          <p:cNvSpPr>
            <a:spLocks noChangeArrowheads="1"/>
          </p:cNvSpPr>
          <p:nvPr/>
        </p:nvSpPr>
        <p:spPr bwMode="auto">
          <a:xfrm>
            <a:off x="4235450" y="3632200"/>
            <a:ext cx="565150" cy="150813"/>
          </a:xfrm>
          <a:prstGeom prst="rect">
            <a:avLst/>
          </a:prstGeom>
          <a:gradFill rotWithShape="1">
            <a:gsLst>
              <a:gs pos="0">
                <a:srgbClr val="825600"/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0" scaled="1"/>
          </a:gra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87" name="Rectangle 55"/>
          <p:cNvSpPr>
            <a:spLocks noChangeArrowheads="1"/>
          </p:cNvSpPr>
          <p:nvPr/>
        </p:nvSpPr>
        <p:spPr bwMode="auto">
          <a:xfrm>
            <a:off x="7037388" y="3632200"/>
            <a:ext cx="565150" cy="150813"/>
          </a:xfrm>
          <a:prstGeom prst="rect">
            <a:avLst/>
          </a:prstGeom>
          <a:gradFill rotWithShape="1">
            <a:gsLst>
              <a:gs pos="0">
                <a:srgbClr val="825600"/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0" scaled="1"/>
          </a:gra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688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can we do about repeats?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81000" indent="-381000" eaLnBrk="1" hangingPunct="1">
              <a:buFontTx/>
              <a:buNone/>
            </a:pPr>
            <a:r>
              <a:rPr lang="en-US" sz="2000" smtClean="0"/>
              <a:t>Two main approaches:</a:t>
            </a:r>
          </a:p>
          <a:p>
            <a:pPr marL="381000" indent="-381000" eaLnBrk="1" hangingPunct="1"/>
            <a:r>
              <a:rPr lang="en-US" sz="2000" smtClean="0"/>
              <a:t>Cluster the reads</a:t>
            </a:r>
          </a:p>
          <a:p>
            <a:pPr marL="381000" indent="-381000" eaLnBrk="1" hangingPunct="1"/>
            <a:endParaRPr lang="en-US" sz="2000" smtClean="0"/>
          </a:p>
          <a:p>
            <a:pPr marL="381000" indent="-381000" eaLnBrk="1" hangingPunct="1"/>
            <a:endParaRPr lang="en-US" sz="2000" smtClean="0"/>
          </a:p>
          <a:p>
            <a:pPr marL="381000" indent="-381000" eaLnBrk="1" hangingPunct="1"/>
            <a:endParaRPr lang="en-US" sz="2000" smtClean="0"/>
          </a:p>
          <a:p>
            <a:pPr marL="381000" indent="-381000" eaLnBrk="1" hangingPunct="1"/>
            <a:endParaRPr lang="en-US" sz="2000" smtClean="0"/>
          </a:p>
          <a:p>
            <a:pPr marL="381000" indent="-381000" eaLnBrk="1" hangingPunct="1"/>
            <a:endParaRPr lang="en-US" sz="2000" smtClean="0"/>
          </a:p>
          <a:p>
            <a:pPr marL="381000" indent="-381000" eaLnBrk="1" hangingPunct="1"/>
            <a:r>
              <a:rPr lang="en-US" sz="2000" smtClean="0"/>
              <a:t>Link the reads</a:t>
            </a:r>
          </a:p>
        </p:txBody>
      </p:sp>
      <p:sp>
        <p:nvSpPr>
          <p:cNvPr id="19460" name="Line 4"/>
          <p:cNvSpPr>
            <a:spLocks noChangeShapeType="1"/>
          </p:cNvSpPr>
          <p:nvPr/>
        </p:nvSpPr>
        <p:spPr bwMode="auto">
          <a:xfrm>
            <a:off x="1036638" y="3711575"/>
            <a:ext cx="7391400" cy="0"/>
          </a:xfrm>
          <a:prstGeom prst="line">
            <a:avLst/>
          </a:prstGeom>
          <a:noFill/>
          <a:ln w="76200">
            <a:solidFill>
              <a:srgbClr val="0066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1" name="Line 5"/>
          <p:cNvSpPr>
            <a:spLocks noChangeShapeType="1"/>
          </p:cNvSpPr>
          <p:nvPr/>
        </p:nvSpPr>
        <p:spPr bwMode="auto">
          <a:xfrm>
            <a:off x="1044575" y="3465513"/>
            <a:ext cx="754063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2" name="Line 6"/>
          <p:cNvSpPr>
            <a:spLocks noChangeShapeType="1"/>
          </p:cNvSpPr>
          <p:nvPr/>
        </p:nvSpPr>
        <p:spPr bwMode="auto">
          <a:xfrm>
            <a:off x="1370013" y="3235325"/>
            <a:ext cx="857250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3" name="Line 7"/>
          <p:cNvSpPr>
            <a:spLocks noChangeShapeType="1"/>
          </p:cNvSpPr>
          <p:nvPr/>
        </p:nvSpPr>
        <p:spPr bwMode="auto">
          <a:xfrm>
            <a:off x="1419225" y="3109913"/>
            <a:ext cx="858838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4" name="Line 8"/>
          <p:cNvSpPr>
            <a:spLocks noChangeShapeType="1"/>
          </p:cNvSpPr>
          <p:nvPr/>
        </p:nvSpPr>
        <p:spPr bwMode="auto">
          <a:xfrm>
            <a:off x="1917700" y="2846388"/>
            <a:ext cx="615950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5" name="Line 9"/>
          <p:cNvSpPr>
            <a:spLocks noChangeShapeType="1"/>
          </p:cNvSpPr>
          <p:nvPr/>
        </p:nvSpPr>
        <p:spPr bwMode="auto">
          <a:xfrm>
            <a:off x="1758950" y="3032125"/>
            <a:ext cx="685800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6" name="Line 10"/>
          <p:cNvSpPr>
            <a:spLocks noChangeShapeType="1"/>
          </p:cNvSpPr>
          <p:nvPr/>
        </p:nvSpPr>
        <p:spPr bwMode="auto">
          <a:xfrm>
            <a:off x="1947863" y="2941638"/>
            <a:ext cx="581025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7" name="Line 11"/>
          <p:cNvSpPr>
            <a:spLocks noChangeShapeType="1"/>
          </p:cNvSpPr>
          <p:nvPr/>
        </p:nvSpPr>
        <p:spPr bwMode="auto">
          <a:xfrm>
            <a:off x="1474788" y="3302000"/>
            <a:ext cx="720725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8" name="Line 12"/>
          <p:cNvSpPr>
            <a:spLocks noChangeShapeType="1"/>
          </p:cNvSpPr>
          <p:nvPr/>
        </p:nvSpPr>
        <p:spPr bwMode="auto">
          <a:xfrm>
            <a:off x="1243013" y="3387725"/>
            <a:ext cx="857250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9" name="Line 13"/>
          <p:cNvSpPr>
            <a:spLocks noChangeShapeType="1"/>
          </p:cNvSpPr>
          <p:nvPr/>
        </p:nvSpPr>
        <p:spPr bwMode="auto">
          <a:xfrm>
            <a:off x="1916113" y="3471863"/>
            <a:ext cx="546100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0" name="Line 14"/>
          <p:cNvSpPr>
            <a:spLocks noChangeShapeType="1"/>
          </p:cNvSpPr>
          <p:nvPr/>
        </p:nvSpPr>
        <p:spPr bwMode="auto">
          <a:xfrm>
            <a:off x="2554288" y="3486150"/>
            <a:ext cx="546100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1" name="Line 15"/>
          <p:cNvSpPr>
            <a:spLocks noChangeShapeType="1"/>
          </p:cNvSpPr>
          <p:nvPr/>
        </p:nvSpPr>
        <p:spPr bwMode="auto">
          <a:xfrm>
            <a:off x="2182813" y="3386138"/>
            <a:ext cx="720725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2" name="Line 16"/>
          <p:cNvSpPr>
            <a:spLocks noChangeShapeType="1"/>
          </p:cNvSpPr>
          <p:nvPr/>
        </p:nvSpPr>
        <p:spPr bwMode="auto">
          <a:xfrm>
            <a:off x="2390775" y="3246438"/>
            <a:ext cx="720725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3" name="Line 17"/>
          <p:cNvSpPr>
            <a:spLocks noChangeShapeType="1"/>
          </p:cNvSpPr>
          <p:nvPr/>
        </p:nvSpPr>
        <p:spPr bwMode="auto">
          <a:xfrm>
            <a:off x="3119438" y="3387725"/>
            <a:ext cx="85725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4" name="Line 18"/>
          <p:cNvSpPr>
            <a:spLocks noChangeShapeType="1"/>
          </p:cNvSpPr>
          <p:nvPr/>
        </p:nvSpPr>
        <p:spPr bwMode="auto">
          <a:xfrm>
            <a:off x="2994025" y="3297238"/>
            <a:ext cx="85883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5" name="Line 19"/>
          <p:cNvSpPr>
            <a:spLocks noChangeShapeType="1"/>
          </p:cNvSpPr>
          <p:nvPr/>
        </p:nvSpPr>
        <p:spPr bwMode="auto">
          <a:xfrm>
            <a:off x="3508375" y="3184525"/>
            <a:ext cx="6858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6" name="Line 20"/>
          <p:cNvSpPr>
            <a:spLocks noChangeShapeType="1"/>
          </p:cNvSpPr>
          <p:nvPr/>
        </p:nvSpPr>
        <p:spPr bwMode="auto">
          <a:xfrm>
            <a:off x="3224213" y="3454400"/>
            <a:ext cx="7207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7" name="Line 21"/>
          <p:cNvSpPr>
            <a:spLocks noChangeShapeType="1"/>
          </p:cNvSpPr>
          <p:nvPr/>
        </p:nvSpPr>
        <p:spPr bwMode="auto">
          <a:xfrm>
            <a:off x="4140200" y="3398838"/>
            <a:ext cx="7207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8" name="Line 22"/>
          <p:cNvSpPr>
            <a:spLocks noChangeShapeType="1"/>
          </p:cNvSpPr>
          <p:nvPr/>
        </p:nvSpPr>
        <p:spPr bwMode="auto">
          <a:xfrm>
            <a:off x="2982913" y="3117850"/>
            <a:ext cx="5461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9" name="Line 23"/>
          <p:cNvSpPr>
            <a:spLocks noChangeShapeType="1"/>
          </p:cNvSpPr>
          <p:nvPr/>
        </p:nvSpPr>
        <p:spPr bwMode="auto">
          <a:xfrm>
            <a:off x="2611438" y="3017838"/>
            <a:ext cx="7207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0" name="Line 24"/>
          <p:cNvSpPr>
            <a:spLocks noChangeShapeType="1"/>
          </p:cNvSpPr>
          <p:nvPr/>
        </p:nvSpPr>
        <p:spPr bwMode="auto">
          <a:xfrm>
            <a:off x="2819400" y="2878138"/>
            <a:ext cx="7207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1" name="Line 25"/>
          <p:cNvSpPr>
            <a:spLocks noChangeShapeType="1"/>
          </p:cNvSpPr>
          <p:nvPr/>
        </p:nvSpPr>
        <p:spPr bwMode="auto">
          <a:xfrm>
            <a:off x="3548063" y="3019425"/>
            <a:ext cx="85725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2" name="Line 26"/>
          <p:cNvSpPr>
            <a:spLocks noChangeShapeType="1"/>
          </p:cNvSpPr>
          <p:nvPr/>
        </p:nvSpPr>
        <p:spPr bwMode="auto">
          <a:xfrm>
            <a:off x="3457575" y="2962275"/>
            <a:ext cx="5461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3" name="Line 27"/>
          <p:cNvSpPr>
            <a:spLocks noChangeShapeType="1"/>
          </p:cNvSpPr>
          <p:nvPr/>
        </p:nvSpPr>
        <p:spPr bwMode="auto">
          <a:xfrm>
            <a:off x="3930650" y="3086100"/>
            <a:ext cx="7207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4" name="Line 28"/>
          <p:cNvSpPr>
            <a:spLocks noChangeShapeType="1"/>
          </p:cNvSpPr>
          <p:nvPr/>
        </p:nvSpPr>
        <p:spPr bwMode="auto">
          <a:xfrm>
            <a:off x="4994275" y="3457575"/>
            <a:ext cx="857250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5" name="Line 29"/>
          <p:cNvSpPr>
            <a:spLocks noChangeShapeType="1"/>
          </p:cNvSpPr>
          <p:nvPr/>
        </p:nvSpPr>
        <p:spPr bwMode="auto">
          <a:xfrm>
            <a:off x="4903788" y="3332163"/>
            <a:ext cx="858837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6" name="Line 30"/>
          <p:cNvSpPr>
            <a:spLocks noChangeShapeType="1"/>
          </p:cNvSpPr>
          <p:nvPr/>
        </p:nvSpPr>
        <p:spPr bwMode="auto">
          <a:xfrm>
            <a:off x="5383213" y="3254375"/>
            <a:ext cx="685800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7" name="Line 31"/>
          <p:cNvSpPr>
            <a:spLocks noChangeShapeType="1"/>
          </p:cNvSpPr>
          <p:nvPr/>
        </p:nvSpPr>
        <p:spPr bwMode="auto">
          <a:xfrm>
            <a:off x="6015038" y="3468688"/>
            <a:ext cx="720725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8" name="Line 32"/>
          <p:cNvSpPr>
            <a:spLocks noChangeShapeType="1"/>
          </p:cNvSpPr>
          <p:nvPr/>
        </p:nvSpPr>
        <p:spPr bwMode="auto">
          <a:xfrm>
            <a:off x="6792913" y="3484563"/>
            <a:ext cx="858837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9" name="Line 33"/>
          <p:cNvSpPr>
            <a:spLocks noChangeShapeType="1"/>
          </p:cNvSpPr>
          <p:nvPr/>
        </p:nvSpPr>
        <p:spPr bwMode="auto">
          <a:xfrm>
            <a:off x="7132638" y="3406775"/>
            <a:ext cx="685800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0" name="Line 34"/>
          <p:cNvSpPr>
            <a:spLocks noChangeShapeType="1"/>
          </p:cNvSpPr>
          <p:nvPr/>
        </p:nvSpPr>
        <p:spPr bwMode="auto">
          <a:xfrm>
            <a:off x="6607175" y="3340100"/>
            <a:ext cx="546100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1" name="Line 35"/>
          <p:cNvSpPr>
            <a:spLocks noChangeShapeType="1"/>
          </p:cNvSpPr>
          <p:nvPr/>
        </p:nvSpPr>
        <p:spPr bwMode="auto">
          <a:xfrm>
            <a:off x="6235700" y="3240088"/>
            <a:ext cx="720725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2" name="Line 36"/>
          <p:cNvSpPr>
            <a:spLocks noChangeShapeType="1"/>
          </p:cNvSpPr>
          <p:nvPr/>
        </p:nvSpPr>
        <p:spPr bwMode="auto">
          <a:xfrm>
            <a:off x="7172325" y="3241675"/>
            <a:ext cx="857250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3" name="Line 37"/>
          <p:cNvSpPr>
            <a:spLocks noChangeShapeType="1"/>
          </p:cNvSpPr>
          <p:nvPr/>
        </p:nvSpPr>
        <p:spPr bwMode="auto">
          <a:xfrm>
            <a:off x="7277100" y="3308350"/>
            <a:ext cx="720725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4" name="Line 38"/>
          <p:cNvSpPr>
            <a:spLocks noChangeShapeType="1"/>
          </p:cNvSpPr>
          <p:nvPr/>
        </p:nvSpPr>
        <p:spPr bwMode="auto">
          <a:xfrm>
            <a:off x="4778375" y="2963863"/>
            <a:ext cx="615950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5" name="Line 39"/>
          <p:cNvSpPr>
            <a:spLocks noChangeShapeType="1"/>
          </p:cNvSpPr>
          <p:nvPr/>
        </p:nvSpPr>
        <p:spPr bwMode="auto">
          <a:xfrm>
            <a:off x="4619625" y="3149600"/>
            <a:ext cx="6858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6" name="Line 40"/>
          <p:cNvSpPr>
            <a:spLocks noChangeShapeType="1"/>
          </p:cNvSpPr>
          <p:nvPr/>
        </p:nvSpPr>
        <p:spPr bwMode="auto">
          <a:xfrm>
            <a:off x="5016500" y="3059113"/>
            <a:ext cx="581025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7" name="Line 41"/>
          <p:cNvSpPr>
            <a:spLocks noChangeShapeType="1"/>
          </p:cNvSpPr>
          <p:nvPr/>
        </p:nvSpPr>
        <p:spPr bwMode="auto">
          <a:xfrm>
            <a:off x="5472113" y="3135313"/>
            <a:ext cx="720725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8" name="Line 42"/>
          <p:cNvSpPr>
            <a:spLocks noChangeShapeType="1"/>
          </p:cNvSpPr>
          <p:nvPr/>
        </p:nvSpPr>
        <p:spPr bwMode="auto">
          <a:xfrm>
            <a:off x="5680075" y="2995613"/>
            <a:ext cx="720725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9" name="Line 43"/>
          <p:cNvSpPr>
            <a:spLocks noChangeShapeType="1"/>
          </p:cNvSpPr>
          <p:nvPr/>
        </p:nvSpPr>
        <p:spPr bwMode="auto">
          <a:xfrm>
            <a:off x="6408738" y="3136900"/>
            <a:ext cx="857250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0" name="Line 44"/>
          <p:cNvSpPr>
            <a:spLocks noChangeShapeType="1"/>
          </p:cNvSpPr>
          <p:nvPr/>
        </p:nvSpPr>
        <p:spPr bwMode="auto">
          <a:xfrm>
            <a:off x="6457950" y="3011488"/>
            <a:ext cx="858838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1" name="Line 45"/>
          <p:cNvSpPr>
            <a:spLocks noChangeShapeType="1"/>
          </p:cNvSpPr>
          <p:nvPr/>
        </p:nvSpPr>
        <p:spPr bwMode="auto">
          <a:xfrm>
            <a:off x="7556500" y="2998788"/>
            <a:ext cx="615950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2" name="Line 46"/>
          <p:cNvSpPr>
            <a:spLocks noChangeShapeType="1"/>
          </p:cNvSpPr>
          <p:nvPr/>
        </p:nvSpPr>
        <p:spPr bwMode="auto">
          <a:xfrm>
            <a:off x="7397750" y="3184525"/>
            <a:ext cx="685800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3" name="Line 47"/>
          <p:cNvSpPr>
            <a:spLocks noChangeShapeType="1"/>
          </p:cNvSpPr>
          <p:nvPr/>
        </p:nvSpPr>
        <p:spPr bwMode="auto">
          <a:xfrm>
            <a:off x="7586663" y="3094038"/>
            <a:ext cx="581025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4" name="Line 48"/>
          <p:cNvSpPr>
            <a:spLocks noChangeShapeType="1"/>
          </p:cNvSpPr>
          <p:nvPr/>
        </p:nvSpPr>
        <p:spPr bwMode="auto">
          <a:xfrm>
            <a:off x="7916863" y="3395663"/>
            <a:ext cx="546100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5" name="Line 49"/>
          <p:cNvSpPr>
            <a:spLocks noChangeShapeType="1"/>
          </p:cNvSpPr>
          <p:nvPr/>
        </p:nvSpPr>
        <p:spPr bwMode="auto">
          <a:xfrm>
            <a:off x="7773988" y="3490913"/>
            <a:ext cx="581025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6" name="Line 50"/>
          <p:cNvSpPr>
            <a:spLocks noChangeShapeType="1"/>
          </p:cNvSpPr>
          <p:nvPr/>
        </p:nvSpPr>
        <p:spPr bwMode="auto">
          <a:xfrm>
            <a:off x="1038225" y="3036888"/>
            <a:ext cx="581025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7" name="Line 51"/>
          <p:cNvSpPr>
            <a:spLocks noChangeShapeType="1"/>
          </p:cNvSpPr>
          <p:nvPr/>
        </p:nvSpPr>
        <p:spPr bwMode="auto">
          <a:xfrm>
            <a:off x="6721475" y="2892425"/>
            <a:ext cx="720725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8" name="Line 52"/>
          <p:cNvSpPr>
            <a:spLocks noChangeShapeType="1"/>
          </p:cNvSpPr>
          <p:nvPr/>
        </p:nvSpPr>
        <p:spPr bwMode="auto">
          <a:xfrm>
            <a:off x="7499350" y="2908300"/>
            <a:ext cx="858838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9" name="Rectangle 53"/>
          <p:cNvSpPr>
            <a:spLocks noChangeArrowheads="1"/>
          </p:cNvSpPr>
          <p:nvPr/>
        </p:nvSpPr>
        <p:spPr bwMode="auto">
          <a:xfrm>
            <a:off x="1885950" y="3632200"/>
            <a:ext cx="565150" cy="150813"/>
          </a:xfrm>
          <a:prstGeom prst="rect">
            <a:avLst/>
          </a:prstGeom>
          <a:gradFill rotWithShape="1">
            <a:gsLst>
              <a:gs pos="0">
                <a:srgbClr val="825600"/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0" scaled="1"/>
          </a:gra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10" name="Rectangle 54"/>
          <p:cNvSpPr>
            <a:spLocks noChangeArrowheads="1"/>
          </p:cNvSpPr>
          <p:nvPr/>
        </p:nvSpPr>
        <p:spPr bwMode="auto">
          <a:xfrm>
            <a:off x="4235450" y="3632200"/>
            <a:ext cx="565150" cy="150813"/>
          </a:xfrm>
          <a:prstGeom prst="rect">
            <a:avLst/>
          </a:prstGeom>
          <a:gradFill rotWithShape="1">
            <a:gsLst>
              <a:gs pos="0">
                <a:srgbClr val="825600"/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0" scaled="1"/>
          </a:gra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11" name="Rectangle 55"/>
          <p:cNvSpPr>
            <a:spLocks noChangeArrowheads="1"/>
          </p:cNvSpPr>
          <p:nvPr/>
        </p:nvSpPr>
        <p:spPr bwMode="auto">
          <a:xfrm>
            <a:off x="7037388" y="3632200"/>
            <a:ext cx="565150" cy="150813"/>
          </a:xfrm>
          <a:prstGeom prst="rect">
            <a:avLst/>
          </a:prstGeom>
          <a:gradFill rotWithShape="1">
            <a:gsLst>
              <a:gs pos="0">
                <a:srgbClr val="825600"/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0" scaled="1"/>
          </a:gra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12" name="Line 56"/>
          <p:cNvSpPr>
            <a:spLocks noChangeShapeType="1"/>
          </p:cNvSpPr>
          <p:nvPr/>
        </p:nvSpPr>
        <p:spPr bwMode="auto">
          <a:xfrm>
            <a:off x="1028700" y="6005513"/>
            <a:ext cx="7391400" cy="0"/>
          </a:xfrm>
          <a:prstGeom prst="line">
            <a:avLst/>
          </a:prstGeom>
          <a:noFill/>
          <a:ln w="76200">
            <a:solidFill>
              <a:srgbClr val="0066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13" name="Line 57"/>
          <p:cNvSpPr>
            <a:spLocks noChangeShapeType="1"/>
          </p:cNvSpPr>
          <p:nvPr/>
        </p:nvSpPr>
        <p:spPr bwMode="auto">
          <a:xfrm>
            <a:off x="1036638" y="5759450"/>
            <a:ext cx="754062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14" name="Line 58"/>
          <p:cNvSpPr>
            <a:spLocks noChangeShapeType="1"/>
          </p:cNvSpPr>
          <p:nvPr/>
        </p:nvSpPr>
        <p:spPr bwMode="auto">
          <a:xfrm>
            <a:off x="1362075" y="5529263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15" name="Line 59"/>
          <p:cNvSpPr>
            <a:spLocks noChangeShapeType="1"/>
          </p:cNvSpPr>
          <p:nvPr/>
        </p:nvSpPr>
        <p:spPr bwMode="auto">
          <a:xfrm>
            <a:off x="1411288" y="5403850"/>
            <a:ext cx="858837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16" name="Line 60"/>
          <p:cNvSpPr>
            <a:spLocks noChangeShapeType="1"/>
          </p:cNvSpPr>
          <p:nvPr/>
        </p:nvSpPr>
        <p:spPr bwMode="auto">
          <a:xfrm>
            <a:off x="1909763" y="5140325"/>
            <a:ext cx="6159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17" name="Line 61"/>
          <p:cNvSpPr>
            <a:spLocks noChangeShapeType="1"/>
          </p:cNvSpPr>
          <p:nvPr/>
        </p:nvSpPr>
        <p:spPr bwMode="auto">
          <a:xfrm>
            <a:off x="1751013" y="5326063"/>
            <a:ext cx="6858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18" name="Line 62"/>
          <p:cNvSpPr>
            <a:spLocks noChangeShapeType="1"/>
          </p:cNvSpPr>
          <p:nvPr/>
        </p:nvSpPr>
        <p:spPr bwMode="auto">
          <a:xfrm>
            <a:off x="1939925" y="5235575"/>
            <a:ext cx="5810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19" name="Line 63"/>
          <p:cNvSpPr>
            <a:spLocks noChangeShapeType="1"/>
          </p:cNvSpPr>
          <p:nvPr/>
        </p:nvSpPr>
        <p:spPr bwMode="auto">
          <a:xfrm>
            <a:off x="1466850" y="5595938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20" name="Line 64"/>
          <p:cNvSpPr>
            <a:spLocks noChangeShapeType="1"/>
          </p:cNvSpPr>
          <p:nvPr/>
        </p:nvSpPr>
        <p:spPr bwMode="auto">
          <a:xfrm>
            <a:off x="1235075" y="5681663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21" name="Line 65"/>
          <p:cNvSpPr>
            <a:spLocks noChangeShapeType="1"/>
          </p:cNvSpPr>
          <p:nvPr/>
        </p:nvSpPr>
        <p:spPr bwMode="auto">
          <a:xfrm>
            <a:off x="1908175" y="5765800"/>
            <a:ext cx="5461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22" name="Line 66"/>
          <p:cNvSpPr>
            <a:spLocks noChangeShapeType="1"/>
          </p:cNvSpPr>
          <p:nvPr/>
        </p:nvSpPr>
        <p:spPr bwMode="auto">
          <a:xfrm>
            <a:off x="2546350" y="5780088"/>
            <a:ext cx="5461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23" name="Line 67"/>
          <p:cNvSpPr>
            <a:spLocks noChangeShapeType="1"/>
          </p:cNvSpPr>
          <p:nvPr/>
        </p:nvSpPr>
        <p:spPr bwMode="auto">
          <a:xfrm>
            <a:off x="2174875" y="5680075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24" name="Line 68"/>
          <p:cNvSpPr>
            <a:spLocks noChangeShapeType="1"/>
          </p:cNvSpPr>
          <p:nvPr/>
        </p:nvSpPr>
        <p:spPr bwMode="auto">
          <a:xfrm>
            <a:off x="2382838" y="5540375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25" name="Line 69"/>
          <p:cNvSpPr>
            <a:spLocks noChangeShapeType="1"/>
          </p:cNvSpPr>
          <p:nvPr/>
        </p:nvSpPr>
        <p:spPr bwMode="auto">
          <a:xfrm>
            <a:off x="3111500" y="5681663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26" name="Line 70"/>
          <p:cNvSpPr>
            <a:spLocks noChangeShapeType="1"/>
          </p:cNvSpPr>
          <p:nvPr/>
        </p:nvSpPr>
        <p:spPr bwMode="auto">
          <a:xfrm>
            <a:off x="2986088" y="5591175"/>
            <a:ext cx="858837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27" name="Line 71"/>
          <p:cNvSpPr>
            <a:spLocks noChangeShapeType="1"/>
          </p:cNvSpPr>
          <p:nvPr/>
        </p:nvSpPr>
        <p:spPr bwMode="auto">
          <a:xfrm>
            <a:off x="3500438" y="5478463"/>
            <a:ext cx="6858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28" name="Line 72"/>
          <p:cNvSpPr>
            <a:spLocks noChangeShapeType="1"/>
          </p:cNvSpPr>
          <p:nvPr/>
        </p:nvSpPr>
        <p:spPr bwMode="auto">
          <a:xfrm>
            <a:off x="3216275" y="5748338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29" name="Line 73"/>
          <p:cNvSpPr>
            <a:spLocks noChangeShapeType="1"/>
          </p:cNvSpPr>
          <p:nvPr/>
        </p:nvSpPr>
        <p:spPr bwMode="auto">
          <a:xfrm>
            <a:off x="4132263" y="5692775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30" name="Line 74"/>
          <p:cNvSpPr>
            <a:spLocks noChangeShapeType="1"/>
          </p:cNvSpPr>
          <p:nvPr/>
        </p:nvSpPr>
        <p:spPr bwMode="auto">
          <a:xfrm>
            <a:off x="2974975" y="5411788"/>
            <a:ext cx="5461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31" name="Line 75"/>
          <p:cNvSpPr>
            <a:spLocks noChangeShapeType="1"/>
          </p:cNvSpPr>
          <p:nvPr/>
        </p:nvSpPr>
        <p:spPr bwMode="auto">
          <a:xfrm>
            <a:off x="2603500" y="5311775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32" name="Line 76"/>
          <p:cNvSpPr>
            <a:spLocks noChangeShapeType="1"/>
          </p:cNvSpPr>
          <p:nvPr/>
        </p:nvSpPr>
        <p:spPr bwMode="auto">
          <a:xfrm>
            <a:off x="2811463" y="5172075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33" name="Line 77"/>
          <p:cNvSpPr>
            <a:spLocks noChangeShapeType="1"/>
          </p:cNvSpPr>
          <p:nvPr/>
        </p:nvSpPr>
        <p:spPr bwMode="auto">
          <a:xfrm>
            <a:off x="3540125" y="5313363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34" name="Line 78"/>
          <p:cNvSpPr>
            <a:spLocks noChangeShapeType="1"/>
          </p:cNvSpPr>
          <p:nvPr/>
        </p:nvSpPr>
        <p:spPr bwMode="auto">
          <a:xfrm>
            <a:off x="3449638" y="5256213"/>
            <a:ext cx="5461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35" name="Line 79"/>
          <p:cNvSpPr>
            <a:spLocks noChangeShapeType="1"/>
          </p:cNvSpPr>
          <p:nvPr/>
        </p:nvSpPr>
        <p:spPr bwMode="auto">
          <a:xfrm>
            <a:off x="3922713" y="5380038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36" name="Line 80"/>
          <p:cNvSpPr>
            <a:spLocks noChangeShapeType="1"/>
          </p:cNvSpPr>
          <p:nvPr/>
        </p:nvSpPr>
        <p:spPr bwMode="auto">
          <a:xfrm>
            <a:off x="4986338" y="5751513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37" name="Line 81"/>
          <p:cNvSpPr>
            <a:spLocks noChangeShapeType="1"/>
          </p:cNvSpPr>
          <p:nvPr/>
        </p:nvSpPr>
        <p:spPr bwMode="auto">
          <a:xfrm>
            <a:off x="4895850" y="5626100"/>
            <a:ext cx="858838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38" name="Line 82"/>
          <p:cNvSpPr>
            <a:spLocks noChangeShapeType="1"/>
          </p:cNvSpPr>
          <p:nvPr/>
        </p:nvSpPr>
        <p:spPr bwMode="auto">
          <a:xfrm>
            <a:off x="5375275" y="5548313"/>
            <a:ext cx="6858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39" name="Line 83"/>
          <p:cNvSpPr>
            <a:spLocks noChangeShapeType="1"/>
          </p:cNvSpPr>
          <p:nvPr/>
        </p:nvSpPr>
        <p:spPr bwMode="auto">
          <a:xfrm>
            <a:off x="6007100" y="5762625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40" name="Line 84"/>
          <p:cNvSpPr>
            <a:spLocks noChangeShapeType="1"/>
          </p:cNvSpPr>
          <p:nvPr/>
        </p:nvSpPr>
        <p:spPr bwMode="auto">
          <a:xfrm>
            <a:off x="6784975" y="5778500"/>
            <a:ext cx="858838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41" name="Line 85"/>
          <p:cNvSpPr>
            <a:spLocks noChangeShapeType="1"/>
          </p:cNvSpPr>
          <p:nvPr/>
        </p:nvSpPr>
        <p:spPr bwMode="auto">
          <a:xfrm>
            <a:off x="7124700" y="5700713"/>
            <a:ext cx="6858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42" name="Line 86"/>
          <p:cNvSpPr>
            <a:spLocks noChangeShapeType="1"/>
          </p:cNvSpPr>
          <p:nvPr/>
        </p:nvSpPr>
        <p:spPr bwMode="auto">
          <a:xfrm>
            <a:off x="6599238" y="5634038"/>
            <a:ext cx="5461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43" name="Line 87"/>
          <p:cNvSpPr>
            <a:spLocks noChangeShapeType="1"/>
          </p:cNvSpPr>
          <p:nvPr/>
        </p:nvSpPr>
        <p:spPr bwMode="auto">
          <a:xfrm>
            <a:off x="6227763" y="5534025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44" name="Line 88"/>
          <p:cNvSpPr>
            <a:spLocks noChangeShapeType="1"/>
          </p:cNvSpPr>
          <p:nvPr/>
        </p:nvSpPr>
        <p:spPr bwMode="auto">
          <a:xfrm>
            <a:off x="7164388" y="5535613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45" name="Line 89"/>
          <p:cNvSpPr>
            <a:spLocks noChangeShapeType="1"/>
          </p:cNvSpPr>
          <p:nvPr/>
        </p:nvSpPr>
        <p:spPr bwMode="auto">
          <a:xfrm>
            <a:off x="7269163" y="5602288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46" name="Line 90"/>
          <p:cNvSpPr>
            <a:spLocks noChangeShapeType="1"/>
          </p:cNvSpPr>
          <p:nvPr/>
        </p:nvSpPr>
        <p:spPr bwMode="auto">
          <a:xfrm>
            <a:off x="4770438" y="5257800"/>
            <a:ext cx="6159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47" name="Line 91"/>
          <p:cNvSpPr>
            <a:spLocks noChangeShapeType="1"/>
          </p:cNvSpPr>
          <p:nvPr/>
        </p:nvSpPr>
        <p:spPr bwMode="auto">
          <a:xfrm>
            <a:off x="4611688" y="5443538"/>
            <a:ext cx="6858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48" name="Line 92"/>
          <p:cNvSpPr>
            <a:spLocks noChangeShapeType="1"/>
          </p:cNvSpPr>
          <p:nvPr/>
        </p:nvSpPr>
        <p:spPr bwMode="auto">
          <a:xfrm>
            <a:off x="5008563" y="5353050"/>
            <a:ext cx="5810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49" name="Line 93"/>
          <p:cNvSpPr>
            <a:spLocks noChangeShapeType="1"/>
          </p:cNvSpPr>
          <p:nvPr/>
        </p:nvSpPr>
        <p:spPr bwMode="auto">
          <a:xfrm>
            <a:off x="5464175" y="5429250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50" name="Line 94"/>
          <p:cNvSpPr>
            <a:spLocks noChangeShapeType="1"/>
          </p:cNvSpPr>
          <p:nvPr/>
        </p:nvSpPr>
        <p:spPr bwMode="auto">
          <a:xfrm>
            <a:off x="5672138" y="5289550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51" name="Line 95"/>
          <p:cNvSpPr>
            <a:spLocks noChangeShapeType="1"/>
          </p:cNvSpPr>
          <p:nvPr/>
        </p:nvSpPr>
        <p:spPr bwMode="auto">
          <a:xfrm>
            <a:off x="6400800" y="5430838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52" name="Line 96"/>
          <p:cNvSpPr>
            <a:spLocks noChangeShapeType="1"/>
          </p:cNvSpPr>
          <p:nvPr/>
        </p:nvSpPr>
        <p:spPr bwMode="auto">
          <a:xfrm>
            <a:off x="6450013" y="5305425"/>
            <a:ext cx="858837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53" name="Line 97"/>
          <p:cNvSpPr>
            <a:spLocks noChangeShapeType="1"/>
          </p:cNvSpPr>
          <p:nvPr/>
        </p:nvSpPr>
        <p:spPr bwMode="auto">
          <a:xfrm>
            <a:off x="7548563" y="5292725"/>
            <a:ext cx="6159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54" name="Line 98"/>
          <p:cNvSpPr>
            <a:spLocks noChangeShapeType="1"/>
          </p:cNvSpPr>
          <p:nvPr/>
        </p:nvSpPr>
        <p:spPr bwMode="auto">
          <a:xfrm>
            <a:off x="7389813" y="5478463"/>
            <a:ext cx="6858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55" name="Line 99"/>
          <p:cNvSpPr>
            <a:spLocks noChangeShapeType="1"/>
          </p:cNvSpPr>
          <p:nvPr/>
        </p:nvSpPr>
        <p:spPr bwMode="auto">
          <a:xfrm>
            <a:off x="7578725" y="5387975"/>
            <a:ext cx="5810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56" name="Line 100"/>
          <p:cNvSpPr>
            <a:spLocks noChangeShapeType="1"/>
          </p:cNvSpPr>
          <p:nvPr/>
        </p:nvSpPr>
        <p:spPr bwMode="auto">
          <a:xfrm>
            <a:off x="7908925" y="5689600"/>
            <a:ext cx="5461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57" name="Line 101"/>
          <p:cNvSpPr>
            <a:spLocks noChangeShapeType="1"/>
          </p:cNvSpPr>
          <p:nvPr/>
        </p:nvSpPr>
        <p:spPr bwMode="auto">
          <a:xfrm>
            <a:off x="7766050" y="5784850"/>
            <a:ext cx="5810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58" name="Line 102"/>
          <p:cNvSpPr>
            <a:spLocks noChangeShapeType="1"/>
          </p:cNvSpPr>
          <p:nvPr/>
        </p:nvSpPr>
        <p:spPr bwMode="auto">
          <a:xfrm>
            <a:off x="1030288" y="5330825"/>
            <a:ext cx="5810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59" name="Line 103"/>
          <p:cNvSpPr>
            <a:spLocks noChangeShapeType="1"/>
          </p:cNvSpPr>
          <p:nvPr/>
        </p:nvSpPr>
        <p:spPr bwMode="auto">
          <a:xfrm>
            <a:off x="6713538" y="5186363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60" name="Line 104"/>
          <p:cNvSpPr>
            <a:spLocks noChangeShapeType="1"/>
          </p:cNvSpPr>
          <p:nvPr/>
        </p:nvSpPr>
        <p:spPr bwMode="auto">
          <a:xfrm>
            <a:off x="7491413" y="5202238"/>
            <a:ext cx="858837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61" name="Rectangle 105"/>
          <p:cNvSpPr>
            <a:spLocks noChangeArrowheads="1"/>
          </p:cNvSpPr>
          <p:nvPr/>
        </p:nvSpPr>
        <p:spPr bwMode="auto">
          <a:xfrm>
            <a:off x="1878013" y="5926138"/>
            <a:ext cx="565150" cy="150812"/>
          </a:xfrm>
          <a:prstGeom prst="rect">
            <a:avLst/>
          </a:prstGeom>
          <a:gradFill rotWithShape="1">
            <a:gsLst>
              <a:gs pos="0">
                <a:srgbClr val="825600"/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0" scaled="1"/>
          </a:gradFill>
          <a:ln w="12700">
            <a:solidFill>
              <a:srgbClr val="CC99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62" name="Rectangle 106"/>
          <p:cNvSpPr>
            <a:spLocks noChangeArrowheads="1"/>
          </p:cNvSpPr>
          <p:nvPr/>
        </p:nvSpPr>
        <p:spPr bwMode="auto">
          <a:xfrm>
            <a:off x="4227513" y="5926138"/>
            <a:ext cx="565150" cy="150812"/>
          </a:xfrm>
          <a:prstGeom prst="rect">
            <a:avLst/>
          </a:prstGeom>
          <a:gradFill rotWithShape="1">
            <a:gsLst>
              <a:gs pos="0">
                <a:srgbClr val="825600"/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0" scaled="1"/>
          </a:gradFill>
          <a:ln w="12700">
            <a:solidFill>
              <a:srgbClr val="CC99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63" name="Rectangle 107"/>
          <p:cNvSpPr>
            <a:spLocks noChangeArrowheads="1"/>
          </p:cNvSpPr>
          <p:nvPr/>
        </p:nvSpPr>
        <p:spPr bwMode="auto">
          <a:xfrm>
            <a:off x="7029450" y="5926138"/>
            <a:ext cx="565150" cy="150812"/>
          </a:xfrm>
          <a:prstGeom prst="rect">
            <a:avLst/>
          </a:prstGeom>
          <a:gradFill rotWithShape="1">
            <a:gsLst>
              <a:gs pos="0">
                <a:srgbClr val="825600"/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0" scaled="1"/>
          </a:gradFill>
          <a:ln w="12700">
            <a:solidFill>
              <a:srgbClr val="CC99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64" name="Freeform 108"/>
          <p:cNvSpPr>
            <a:spLocks/>
          </p:cNvSpPr>
          <p:nvPr/>
        </p:nvSpPr>
        <p:spPr bwMode="auto">
          <a:xfrm>
            <a:off x="1600200" y="4767263"/>
            <a:ext cx="1012825" cy="550862"/>
          </a:xfrm>
          <a:custGeom>
            <a:avLst/>
            <a:gdLst>
              <a:gd name="T0" fmla="*/ 0 w 638"/>
              <a:gd name="T1" fmla="*/ 874492720 h 347"/>
              <a:gd name="T2" fmla="*/ 932457853 w 638"/>
              <a:gd name="T3" fmla="*/ 5040308 h 347"/>
              <a:gd name="T4" fmla="*/ 1607859469 w 638"/>
              <a:gd name="T5" fmla="*/ 839210577 h 347"/>
              <a:gd name="T6" fmla="*/ 0 60000 65536"/>
              <a:gd name="T7" fmla="*/ 0 60000 65536"/>
              <a:gd name="T8" fmla="*/ 0 60000 65536"/>
              <a:gd name="T9" fmla="*/ 0 w 638"/>
              <a:gd name="T10" fmla="*/ 0 h 347"/>
              <a:gd name="T11" fmla="*/ 638 w 638"/>
              <a:gd name="T12" fmla="*/ 347 h 34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38" h="347">
                <a:moveTo>
                  <a:pt x="0" y="347"/>
                </a:moveTo>
                <a:cubicBezTo>
                  <a:pt x="132" y="175"/>
                  <a:pt x="264" y="4"/>
                  <a:pt x="370" y="2"/>
                </a:cubicBezTo>
                <a:cubicBezTo>
                  <a:pt x="476" y="0"/>
                  <a:pt x="557" y="166"/>
                  <a:pt x="638" y="333"/>
                </a:cubicBezTo>
              </a:path>
            </a:pathLst>
          </a:custGeom>
          <a:noFill/>
          <a:ln w="9525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65" name="Freeform 109"/>
          <p:cNvSpPr>
            <a:spLocks/>
          </p:cNvSpPr>
          <p:nvPr/>
        </p:nvSpPr>
        <p:spPr bwMode="auto">
          <a:xfrm>
            <a:off x="2239963" y="4756150"/>
            <a:ext cx="1684337" cy="646113"/>
          </a:xfrm>
          <a:custGeom>
            <a:avLst/>
            <a:gdLst>
              <a:gd name="T0" fmla="*/ 0 w 1061"/>
              <a:gd name="T1" fmla="*/ 1025705270 h 407"/>
              <a:gd name="T2" fmla="*/ 1318040324 w 1061"/>
              <a:gd name="T3" fmla="*/ 10080633 h 407"/>
              <a:gd name="T4" fmla="*/ 2147483647 w 1061"/>
              <a:gd name="T5" fmla="*/ 965221492 h 407"/>
              <a:gd name="T6" fmla="*/ 0 60000 65536"/>
              <a:gd name="T7" fmla="*/ 0 60000 65536"/>
              <a:gd name="T8" fmla="*/ 0 60000 65536"/>
              <a:gd name="T9" fmla="*/ 0 w 1061"/>
              <a:gd name="T10" fmla="*/ 0 h 407"/>
              <a:gd name="T11" fmla="*/ 1061 w 1061"/>
              <a:gd name="T12" fmla="*/ 407 h 40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61" h="407">
                <a:moveTo>
                  <a:pt x="0" y="407"/>
                </a:moveTo>
                <a:cubicBezTo>
                  <a:pt x="173" y="207"/>
                  <a:pt x="346" y="8"/>
                  <a:pt x="523" y="4"/>
                </a:cubicBezTo>
                <a:cubicBezTo>
                  <a:pt x="700" y="0"/>
                  <a:pt x="880" y="191"/>
                  <a:pt x="1061" y="383"/>
                </a:cubicBezTo>
              </a:path>
            </a:pathLst>
          </a:custGeom>
          <a:noFill/>
          <a:ln w="9525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66" name="Freeform 110"/>
          <p:cNvSpPr>
            <a:spLocks/>
          </p:cNvSpPr>
          <p:nvPr/>
        </p:nvSpPr>
        <p:spPr bwMode="auto">
          <a:xfrm>
            <a:off x="2163763" y="4945063"/>
            <a:ext cx="1387475" cy="647700"/>
          </a:xfrm>
          <a:custGeom>
            <a:avLst/>
            <a:gdLst>
              <a:gd name="T0" fmla="*/ 0 w 874"/>
              <a:gd name="T1" fmla="*/ 1028223839 h 408"/>
              <a:gd name="T2" fmla="*/ 1330642525 w 874"/>
              <a:gd name="T3" fmla="*/ 73083740 h 408"/>
              <a:gd name="T4" fmla="*/ 2147483647 w 874"/>
              <a:gd name="T5" fmla="*/ 582155324 h 408"/>
              <a:gd name="T6" fmla="*/ 0 60000 65536"/>
              <a:gd name="T7" fmla="*/ 0 60000 65536"/>
              <a:gd name="T8" fmla="*/ 0 60000 65536"/>
              <a:gd name="T9" fmla="*/ 0 w 874"/>
              <a:gd name="T10" fmla="*/ 0 h 408"/>
              <a:gd name="T11" fmla="*/ 874 w 874"/>
              <a:gd name="T12" fmla="*/ 408 h 4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74" h="408">
                <a:moveTo>
                  <a:pt x="0" y="408"/>
                </a:moveTo>
                <a:cubicBezTo>
                  <a:pt x="191" y="233"/>
                  <a:pt x="382" y="58"/>
                  <a:pt x="528" y="29"/>
                </a:cubicBezTo>
                <a:cubicBezTo>
                  <a:pt x="674" y="0"/>
                  <a:pt x="774" y="115"/>
                  <a:pt x="874" y="231"/>
                </a:cubicBezTo>
              </a:path>
            </a:pathLst>
          </a:custGeom>
          <a:noFill/>
          <a:ln w="9525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67" name="Freeform 111"/>
          <p:cNvSpPr>
            <a:spLocks/>
          </p:cNvSpPr>
          <p:nvPr/>
        </p:nvSpPr>
        <p:spPr bwMode="auto">
          <a:xfrm>
            <a:off x="3094038" y="4756150"/>
            <a:ext cx="1524000" cy="768350"/>
          </a:xfrm>
          <a:custGeom>
            <a:avLst/>
            <a:gdLst>
              <a:gd name="T0" fmla="*/ 0 w 960"/>
              <a:gd name="T1" fmla="*/ 1219755714 h 484"/>
              <a:gd name="T2" fmla="*/ 1257557252 w 960"/>
              <a:gd name="T3" fmla="*/ 22682200 h 484"/>
              <a:gd name="T4" fmla="*/ 2147483647 w 960"/>
              <a:gd name="T5" fmla="*/ 1086188260 h 484"/>
              <a:gd name="T6" fmla="*/ 0 60000 65536"/>
              <a:gd name="T7" fmla="*/ 0 60000 65536"/>
              <a:gd name="T8" fmla="*/ 0 60000 65536"/>
              <a:gd name="T9" fmla="*/ 0 w 960"/>
              <a:gd name="T10" fmla="*/ 0 h 484"/>
              <a:gd name="T11" fmla="*/ 960 w 960"/>
              <a:gd name="T12" fmla="*/ 484 h 4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60" h="484">
                <a:moveTo>
                  <a:pt x="0" y="484"/>
                </a:moveTo>
                <a:cubicBezTo>
                  <a:pt x="169" y="251"/>
                  <a:pt x="339" y="18"/>
                  <a:pt x="499" y="9"/>
                </a:cubicBezTo>
                <a:cubicBezTo>
                  <a:pt x="659" y="0"/>
                  <a:pt x="809" y="215"/>
                  <a:pt x="960" y="431"/>
                </a:cubicBezTo>
              </a:path>
            </a:pathLst>
          </a:custGeom>
          <a:noFill/>
          <a:ln w="9525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68" name="Freeform 112"/>
          <p:cNvSpPr>
            <a:spLocks/>
          </p:cNvSpPr>
          <p:nvPr/>
        </p:nvSpPr>
        <p:spPr bwMode="auto">
          <a:xfrm>
            <a:off x="3954463" y="4846638"/>
            <a:ext cx="1433512" cy="830262"/>
          </a:xfrm>
          <a:custGeom>
            <a:avLst/>
            <a:gdLst>
              <a:gd name="T0" fmla="*/ 0 w 879"/>
              <a:gd name="T1" fmla="*/ 1318039913 h 523"/>
              <a:gd name="T2" fmla="*/ 1148970557 w 879"/>
              <a:gd name="T3" fmla="*/ 35282162 h 523"/>
              <a:gd name="T4" fmla="*/ 2147483647 w 879"/>
              <a:gd name="T5" fmla="*/ 1101306707 h 523"/>
              <a:gd name="T6" fmla="*/ 0 60000 65536"/>
              <a:gd name="T7" fmla="*/ 0 60000 65536"/>
              <a:gd name="T8" fmla="*/ 0 60000 65536"/>
              <a:gd name="T9" fmla="*/ 0 w 879"/>
              <a:gd name="T10" fmla="*/ 0 h 523"/>
              <a:gd name="T11" fmla="*/ 879 w 879"/>
              <a:gd name="T12" fmla="*/ 523 h 52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79" h="523">
                <a:moveTo>
                  <a:pt x="0" y="523"/>
                </a:moveTo>
                <a:cubicBezTo>
                  <a:pt x="143" y="275"/>
                  <a:pt x="286" y="28"/>
                  <a:pt x="432" y="14"/>
                </a:cubicBezTo>
                <a:cubicBezTo>
                  <a:pt x="578" y="0"/>
                  <a:pt x="728" y="218"/>
                  <a:pt x="879" y="437"/>
                </a:cubicBezTo>
              </a:path>
            </a:pathLst>
          </a:custGeom>
          <a:noFill/>
          <a:ln w="9525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69" name="Freeform 113"/>
          <p:cNvSpPr>
            <a:spLocks/>
          </p:cNvSpPr>
          <p:nvPr/>
        </p:nvSpPr>
        <p:spPr bwMode="auto">
          <a:xfrm>
            <a:off x="3497263" y="4684713"/>
            <a:ext cx="1989137" cy="725487"/>
          </a:xfrm>
          <a:custGeom>
            <a:avLst/>
            <a:gdLst>
              <a:gd name="T0" fmla="*/ 0 w 1253"/>
              <a:gd name="T1" fmla="*/ 1139109933 h 457"/>
              <a:gd name="T2" fmla="*/ 1680943141 w 1253"/>
              <a:gd name="T3" fmla="*/ 2519361 h 457"/>
              <a:gd name="T4" fmla="*/ 2147483647 w 1253"/>
              <a:gd name="T5" fmla="*/ 1151709908 h 457"/>
              <a:gd name="T6" fmla="*/ 0 60000 65536"/>
              <a:gd name="T7" fmla="*/ 0 60000 65536"/>
              <a:gd name="T8" fmla="*/ 0 60000 65536"/>
              <a:gd name="T9" fmla="*/ 0 w 1253"/>
              <a:gd name="T10" fmla="*/ 0 h 457"/>
              <a:gd name="T11" fmla="*/ 1253 w 1253"/>
              <a:gd name="T12" fmla="*/ 457 h 45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53" h="457">
                <a:moveTo>
                  <a:pt x="0" y="452"/>
                </a:moveTo>
                <a:cubicBezTo>
                  <a:pt x="229" y="226"/>
                  <a:pt x="458" y="0"/>
                  <a:pt x="667" y="1"/>
                </a:cubicBezTo>
                <a:cubicBezTo>
                  <a:pt x="876" y="2"/>
                  <a:pt x="1064" y="229"/>
                  <a:pt x="1253" y="457"/>
                </a:cubicBezTo>
              </a:path>
            </a:pathLst>
          </a:custGeom>
          <a:noFill/>
          <a:ln w="9525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70" name="Freeform 114"/>
          <p:cNvSpPr>
            <a:spLocks/>
          </p:cNvSpPr>
          <p:nvPr/>
        </p:nvSpPr>
        <p:spPr bwMode="auto">
          <a:xfrm>
            <a:off x="4822825" y="4994275"/>
            <a:ext cx="1600200" cy="690563"/>
          </a:xfrm>
          <a:custGeom>
            <a:avLst/>
            <a:gdLst>
              <a:gd name="T0" fmla="*/ 0 w 1008"/>
              <a:gd name="T1" fmla="*/ 1096269645 h 435"/>
              <a:gd name="T2" fmla="*/ 1391126310 w 1008"/>
              <a:gd name="T3" fmla="*/ 68045067 h 435"/>
              <a:gd name="T4" fmla="*/ 2147483647 w 1008"/>
              <a:gd name="T5" fmla="*/ 685483002 h 435"/>
              <a:gd name="T6" fmla="*/ 0 60000 65536"/>
              <a:gd name="T7" fmla="*/ 0 60000 65536"/>
              <a:gd name="T8" fmla="*/ 0 60000 65536"/>
              <a:gd name="T9" fmla="*/ 0 w 1008"/>
              <a:gd name="T10" fmla="*/ 0 h 435"/>
              <a:gd name="T11" fmla="*/ 1008 w 1008"/>
              <a:gd name="T12" fmla="*/ 435 h 4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8" h="435">
                <a:moveTo>
                  <a:pt x="0" y="435"/>
                </a:moveTo>
                <a:cubicBezTo>
                  <a:pt x="192" y="244"/>
                  <a:pt x="384" y="54"/>
                  <a:pt x="552" y="27"/>
                </a:cubicBezTo>
                <a:cubicBezTo>
                  <a:pt x="720" y="0"/>
                  <a:pt x="864" y="136"/>
                  <a:pt x="1008" y="272"/>
                </a:cubicBezTo>
              </a:path>
            </a:pathLst>
          </a:custGeom>
          <a:noFill/>
          <a:ln w="9525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71" name="Freeform 115"/>
          <p:cNvSpPr>
            <a:spLocks/>
          </p:cNvSpPr>
          <p:nvPr/>
        </p:nvSpPr>
        <p:spPr bwMode="auto">
          <a:xfrm>
            <a:off x="3870325" y="5435600"/>
            <a:ext cx="1028700" cy="301625"/>
          </a:xfrm>
          <a:custGeom>
            <a:avLst/>
            <a:gdLst>
              <a:gd name="T0" fmla="*/ 0 w 648"/>
              <a:gd name="T1" fmla="*/ 478829732 h 190"/>
              <a:gd name="T2" fmla="*/ 1101307469 w 648"/>
              <a:gd name="T3" fmla="*/ 32761239 h 190"/>
              <a:gd name="T4" fmla="*/ 1633061032 w 648"/>
              <a:gd name="T5" fmla="*/ 287297819 h 190"/>
              <a:gd name="T6" fmla="*/ 0 60000 65536"/>
              <a:gd name="T7" fmla="*/ 0 60000 65536"/>
              <a:gd name="T8" fmla="*/ 0 60000 65536"/>
              <a:gd name="T9" fmla="*/ 0 w 648"/>
              <a:gd name="T10" fmla="*/ 0 h 190"/>
              <a:gd name="T11" fmla="*/ 648 w 648"/>
              <a:gd name="T12" fmla="*/ 190 h 19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48" h="190">
                <a:moveTo>
                  <a:pt x="0" y="190"/>
                </a:moveTo>
                <a:cubicBezTo>
                  <a:pt x="164" y="108"/>
                  <a:pt x="329" y="26"/>
                  <a:pt x="437" y="13"/>
                </a:cubicBezTo>
                <a:cubicBezTo>
                  <a:pt x="545" y="0"/>
                  <a:pt x="596" y="57"/>
                  <a:pt x="648" y="114"/>
                </a:cubicBezTo>
              </a:path>
            </a:pathLst>
          </a:custGeom>
          <a:noFill/>
          <a:ln w="9525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72" name="Freeform 116"/>
          <p:cNvSpPr>
            <a:spLocks/>
          </p:cNvSpPr>
          <p:nvPr/>
        </p:nvSpPr>
        <p:spPr bwMode="auto">
          <a:xfrm>
            <a:off x="5821363" y="5311775"/>
            <a:ext cx="1477962" cy="419100"/>
          </a:xfrm>
          <a:custGeom>
            <a:avLst/>
            <a:gdLst>
              <a:gd name="T0" fmla="*/ 0 w 931"/>
              <a:gd name="T1" fmla="*/ 665321141 h 264"/>
              <a:gd name="T2" fmla="*/ 1197073103 w 931"/>
              <a:gd name="T3" fmla="*/ 35282184 h 264"/>
              <a:gd name="T4" fmla="*/ 2147483647 w 931"/>
              <a:gd name="T5" fmla="*/ 458668424 h 264"/>
              <a:gd name="T6" fmla="*/ 0 60000 65536"/>
              <a:gd name="T7" fmla="*/ 0 60000 65536"/>
              <a:gd name="T8" fmla="*/ 0 60000 65536"/>
              <a:gd name="T9" fmla="*/ 0 w 931"/>
              <a:gd name="T10" fmla="*/ 0 h 264"/>
              <a:gd name="T11" fmla="*/ 931 w 931"/>
              <a:gd name="T12" fmla="*/ 264 h 26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31" h="264">
                <a:moveTo>
                  <a:pt x="0" y="264"/>
                </a:moveTo>
                <a:cubicBezTo>
                  <a:pt x="160" y="146"/>
                  <a:pt x="320" y="28"/>
                  <a:pt x="475" y="14"/>
                </a:cubicBezTo>
                <a:cubicBezTo>
                  <a:pt x="630" y="0"/>
                  <a:pt x="780" y="91"/>
                  <a:pt x="931" y="182"/>
                </a:cubicBezTo>
              </a:path>
            </a:pathLst>
          </a:custGeom>
          <a:noFill/>
          <a:ln w="9525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73" name="Freeform 117"/>
          <p:cNvSpPr>
            <a:spLocks/>
          </p:cNvSpPr>
          <p:nvPr/>
        </p:nvSpPr>
        <p:spPr bwMode="auto">
          <a:xfrm>
            <a:off x="6346825" y="4830763"/>
            <a:ext cx="1257300" cy="549275"/>
          </a:xfrm>
          <a:custGeom>
            <a:avLst/>
            <a:gdLst>
              <a:gd name="T0" fmla="*/ 0 w 792"/>
              <a:gd name="T1" fmla="*/ 725804942 h 346"/>
              <a:gd name="T2" fmla="*/ 1113909116 w 792"/>
              <a:gd name="T3" fmla="*/ 25201560 h 346"/>
              <a:gd name="T4" fmla="*/ 1995963928 w 792"/>
              <a:gd name="T5" fmla="*/ 871974152 h 346"/>
              <a:gd name="T6" fmla="*/ 0 60000 65536"/>
              <a:gd name="T7" fmla="*/ 0 60000 65536"/>
              <a:gd name="T8" fmla="*/ 0 60000 65536"/>
              <a:gd name="T9" fmla="*/ 0 w 792"/>
              <a:gd name="T10" fmla="*/ 0 h 346"/>
              <a:gd name="T11" fmla="*/ 792 w 792"/>
              <a:gd name="T12" fmla="*/ 346 h 34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92" h="346">
                <a:moveTo>
                  <a:pt x="0" y="288"/>
                </a:moveTo>
                <a:cubicBezTo>
                  <a:pt x="155" y="144"/>
                  <a:pt x="310" y="0"/>
                  <a:pt x="442" y="10"/>
                </a:cubicBezTo>
                <a:cubicBezTo>
                  <a:pt x="574" y="20"/>
                  <a:pt x="734" y="290"/>
                  <a:pt x="792" y="346"/>
                </a:cubicBezTo>
              </a:path>
            </a:pathLst>
          </a:custGeom>
          <a:noFill/>
          <a:ln w="9525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74" name="Freeform 118"/>
          <p:cNvSpPr>
            <a:spLocks/>
          </p:cNvSpPr>
          <p:nvPr/>
        </p:nvSpPr>
        <p:spPr bwMode="auto">
          <a:xfrm>
            <a:off x="5380038" y="4775200"/>
            <a:ext cx="1347787" cy="466725"/>
          </a:xfrm>
          <a:custGeom>
            <a:avLst/>
            <a:gdLst>
              <a:gd name="T0" fmla="*/ 0 w 849"/>
              <a:gd name="T1" fmla="*/ 740925828 h 294"/>
              <a:gd name="T2" fmla="*/ 1040823449 w 849"/>
              <a:gd name="T3" fmla="*/ 15120937 h 294"/>
              <a:gd name="T4" fmla="*/ 2139611247 w 849"/>
              <a:gd name="T5" fmla="*/ 645159931 h 294"/>
              <a:gd name="T6" fmla="*/ 0 60000 65536"/>
              <a:gd name="T7" fmla="*/ 0 60000 65536"/>
              <a:gd name="T8" fmla="*/ 0 60000 65536"/>
              <a:gd name="T9" fmla="*/ 0 w 849"/>
              <a:gd name="T10" fmla="*/ 0 h 294"/>
              <a:gd name="T11" fmla="*/ 849 w 849"/>
              <a:gd name="T12" fmla="*/ 294 h 29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49" h="294">
                <a:moveTo>
                  <a:pt x="0" y="294"/>
                </a:moveTo>
                <a:cubicBezTo>
                  <a:pt x="135" y="153"/>
                  <a:pt x="271" y="12"/>
                  <a:pt x="413" y="6"/>
                </a:cubicBezTo>
                <a:cubicBezTo>
                  <a:pt x="555" y="0"/>
                  <a:pt x="702" y="128"/>
                  <a:pt x="849" y="256"/>
                </a:cubicBezTo>
              </a:path>
            </a:pathLst>
          </a:custGeom>
          <a:noFill/>
          <a:ln w="9525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75" name="Freeform 119"/>
          <p:cNvSpPr>
            <a:spLocks/>
          </p:cNvSpPr>
          <p:nvPr/>
        </p:nvSpPr>
        <p:spPr bwMode="auto">
          <a:xfrm>
            <a:off x="6918325" y="5299075"/>
            <a:ext cx="1014413" cy="377825"/>
          </a:xfrm>
          <a:custGeom>
            <a:avLst/>
            <a:gdLst>
              <a:gd name="T0" fmla="*/ 0 w 639"/>
              <a:gd name="T1" fmla="*/ 345262211 h 238"/>
              <a:gd name="T2" fmla="*/ 703124664 w 639"/>
              <a:gd name="T3" fmla="*/ 42843451 h 238"/>
              <a:gd name="T4" fmla="*/ 1610381213 w 639"/>
              <a:gd name="T5" fmla="*/ 599797232 h 238"/>
              <a:gd name="T6" fmla="*/ 0 60000 65536"/>
              <a:gd name="T7" fmla="*/ 0 60000 65536"/>
              <a:gd name="T8" fmla="*/ 0 60000 65536"/>
              <a:gd name="T9" fmla="*/ 0 w 639"/>
              <a:gd name="T10" fmla="*/ 0 h 238"/>
              <a:gd name="T11" fmla="*/ 639 w 639"/>
              <a:gd name="T12" fmla="*/ 238 h 23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39" h="238">
                <a:moveTo>
                  <a:pt x="0" y="137"/>
                </a:moveTo>
                <a:cubicBezTo>
                  <a:pt x="86" y="68"/>
                  <a:pt x="173" y="0"/>
                  <a:pt x="279" y="17"/>
                </a:cubicBezTo>
                <a:cubicBezTo>
                  <a:pt x="385" y="34"/>
                  <a:pt x="581" y="201"/>
                  <a:pt x="639" y="238"/>
                </a:cubicBezTo>
              </a:path>
            </a:pathLst>
          </a:custGeom>
          <a:noFill/>
          <a:ln w="9525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620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Sequencing and Fragment Assembly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419350" y="1490663"/>
            <a:ext cx="4210050" cy="996950"/>
            <a:chOff x="168" y="1305"/>
            <a:chExt cx="5418" cy="1550"/>
          </a:xfrm>
        </p:grpSpPr>
        <p:pic>
          <p:nvPicPr>
            <p:cNvPr id="20532" name="Picture 4" descr="ABIsequence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00" y="1305"/>
              <a:ext cx="1500" cy="1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33" name="Picture 5" descr="doublehelix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8" y="1455"/>
              <a:ext cx="1062" cy="1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534" name="AutoShape 6"/>
            <p:cNvSpPr>
              <a:spLocks noChangeArrowheads="1"/>
            </p:cNvSpPr>
            <p:nvPr/>
          </p:nvSpPr>
          <p:spPr bwMode="auto">
            <a:xfrm>
              <a:off x="1357" y="1833"/>
              <a:ext cx="615" cy="306"/>
            </a:xfrm>
            <a:prstGeom prst="rightArrow">
              <a:avLst>
                <a:gd name="adj1" fmla="val 50000"/>
                <a:gd name="adj2" fmla="val 5024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35" name="AutoShape 7"/>
            <p:cNvSpPr>
              <a:spLocks noChangeArrowheads="1"/>
            </p:cNvSpPr>
            <p:nvPr/>
          </p:nvSpPr>
          <p:spPr bwMode="auto">
            <a:xfrm>
              <a:off x="3727" y="1833"/>
              <a:ext cx="615" cy="306"/>
            </a:xfrm>
            <a:prstGeom prst="rightArrow">
              <a:avLst>
                <a:gd name="adj1" fmla="val 50000"/>
                <a:gd name="adj2" fmla="val 5024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36" name="Text Box 8"/>
            <p:cNvSpPr txBox="1">
              <a:spLocks noChangeArrowheads="1"/>
            </p:cNvSpPr>
            <p:nvPr/>
          </p:nvSpPr>
          <p:spPr bwMode="auto">
            <a:xfrm>
              <a:off x="4471" y="1382"/>
              <a:ext cx="1115" cy="14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00" b="1">
                  <a:latin typeface="Courier New" pitchFamily="49" charset="0"/>
                </a:rPr>
                <a:t>AGTAGCACAGACTACGACGAGACGATCGTGCGAGCGACGGCGTAGTGTGCTGTACTGTCGTGTGTGTGTACTCTCCT</a:t>
              </a:r>
            </a:p>
          </p:txBody>
        </p:sp>
      </p:grpSp>
      <p:sp>
        <p:nvSpPr>
          <p:cNvPr id="20484" name="Rectangle 9"/>
          <p:cNvSpPr>
            <a:spLocks noChangeArrowheads="1"/>
          </p:cNvSpPr>
          <p:nvPr/>
        </p:nvSpPr>
        <p:spPr bwMode="auto">
          <a:xfrm>
            <a:off x="285750" y="3098800"/>
            <a:ext cx="8667750" cy="57150"/>
          </a:xfrm>
          <a:prstGeom prst="rect">
            <a:avLst/>
          </a:prstGeom>
          <a:solidFill>
            <a:srgbClr val="339966"/>
          </a:soli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5" name="Text Box 10"/>
          <p:cNvSpPr txBox="1">
            <a:spLocks noChangeArrowheads="1"/>
          </p:cNvSpPr>
          <p:nvPr/>
        </p:nvSpPr>
        <p:spPr bwMode="auto">
          <a:xfrm>
            <a:off x="6962775" y="2414588"/>
            <a:ext cx="1982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3x10</a:t>
            </a:r>
            <a:r>
              <a:rPr lang="en-US" baseline="30000"/>
              <a:t>9</a:t>
            </a:r>
            <a:r>
              <a:rPr lang="en-US"/>
              <a:t> nucleotides</a:t>
            </a:r>
          </a:p>
        </p:txBody>
      </p:sp>
      <p:sp>
        <p:nvSpPr>
          <p:cNvPr id="20486" name="Rectangle 11"/>
          <p:cNvSpPr>
            <a:spLocks noChangeArrowheads="1"/>
          </p:cNvSpPr>
          <p:nvPr/>
        </p:nvSpPr>
        <p:spPr bwMode="auto">
          <a:xfrm>
            <a:off x="1295400" y="3086100"/>
            <a:ext cx="279400" cy="88900"/>
          </a:xfrm>
          <a:prstGeom prst="rect">
            <a:avLst/>
          </a:prstGeom>
          <a:gradFill rotWithShape="1">
            <a:gsLst>
              <a:gs pos="0">
                <a:srgbClr val="996633"/>
              </a:gs>
              <a:gs pos="50000">
                <a:srgbClr val="472F18"/>
              </a:gs>
              <a:gs pos="100000">
                <a:srgbClr val="996633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7" name="Rectangle 12"/>
          <p:cNvSpPr>
            <a:spLocks noChangeArrowheads="1"/>
          </p:cNvSpPr>
          <p:nvPr/>
        </p:nvSpPr>
        <p:spPr bwMode="auto">
          <a:xfrm>
            <a:off x="2876550" y="3086100"/>
            <a:ext cx="279400" cy="88900"/>
          </a:xfrm>
          <a:prstGeom prst="rect">
            <a:avLst/>
          </a:prstGeom>
          <a:gradFill rotWithShape="1">
            <a:gsLst>
              <a:gs pos="0">
                <a:srgbClr val="996633"/>
              </a:gs>
              <a:gs pos="50000">
                <a:srgbClr val="472F18"/>
              </a:gs>
              <a:gs pos="100000">
                <a:srgbClr val="996633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8" name="Rectangle 13"/>
          <p:cNvSpPr>
            <a:spLocks noChangeArrowheads="1"/>
          </p:cNvSpPr>
          <p:nvPr/>
        </p:nvSpPr>
        <p:spPr bwMode="auto">
          <a:xfrm>
            <a:off x="5067300" y="3086100"/>
            <a:ext cx="279400" cy="88900"/>
          </a:xfrm>
          <a:prstGeom prst="rect">
            <a:avLst/>
          </a:prstGeom>
          <a:gradFill rotWithShape="1">
            <a:gsLst>
              <a:gs pos="0">
                <a:srgbClr val="996633"/>
              </a:gs>
              <a:gs pos="50000">
                <a:srgbClr val="472F18"/>
              </a:gs>
              <a:gs pos="100000">
                <a:srgbClr val="996633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9" name="Rectangle 14"/>
          <p:cNvSpPr>
            <a:spLocks noChangeArrowheads="1"/>
          </p:cNvSpPr>
          <p:nvPr/>
        </p:nvSpPr>
        <p:spPr bwMode="auto">
          <a:xfrm>
            <a:off x="6502400" y="3079750"/>
            <a:ext cx="279400" cy="88900"/>
          </a:xfrm>
          <a:prstGeom prst="rect">
            <a:avLst/>
          </a:prstGeom>
          <a:gradFill rotWithShape="1">
            <a:gsLst>
              <a:gs pos="0">
                <a:srgbClr val="996633"/>
              </a:gs>
              <a:gs pos="50000">
                <a:srgbClr val="472F18"/>
              </a:gs>
              <a:gs pos="100000">
                <a:srgbClr val="996633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b="1"/>
          </a:p>
        </p:txBody>
      </p:sp>
      <p:sp>
        <p:nvSpPr>
          <p:cNvPr id="20490" name="Rectangle 15"/>
          <p:cNvSpPr>
            <a:spLocks noChangeArrowheads="1"/>
          </p:cNvSpPr>
          <p:nvPr/>
        </p:nvSpPr>
        <p:spPr bwMode="auto">
          <a:xfrm>
            <a:off x="7969250" y="3079750"/>
            <a:ext cx="279400" cy="88900"/>
          </a:xfrm>
          <a:prstGeom prst="rect">
            <a:avLst/>
          </a:prstGeom>
          <a:gradFill rotWithShape="1">
            <a:gsLst>
              <a:gs pos="0">
                <a:srgbClr val="996633"/>
              </a:gs>
              <a:gs pos="50000">
                <a:srgbClr val="472F18"/>
              </a:gs>
              <a:gs pos="100000">
                <a:srgbClr val="996633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b="1"/>
          </a:p>
        </p:txBody>
      </p:sp>
      <p:sp>
        <p:nvSpPr>
          <p:cNvPr id="20491" name="Rectangle 16" descr="Woven mat"/>
          <p:cNvSpPr>
            <a:spLocks noChangeArrowheads="1"/>
          </p:cNvSpPr>
          <p:nvPr/>
        </p:nvSpPr>
        <p:spPr bwMode="auto">
          <a:xfrm>
            <a:off x="704850" y="3086100"/>
            <a:ext cx="349250" cy="76200"/>
          </a:xfrm>
          <a:prstGeom prst="rect">
            <a:avLst/>
          </a:prstGeom>
          <a:blipFill dpi="0" rotWithShape="1">
            <a:blip r:embed="rId5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2" name="Rectangle 17" descr="Woven mat"/>
          <p:cNvSpPr>
            <a:spLocks noChangeArrowheads="1"/>
          </p:cNvSpPr>
          <p:nvPr/>
        </p:nvSpPr>
        <p:spPr bwMode="auto">
          <a:xfrm>
            <a:off x="3987800" y="3092450"/>
            <a:ext cx="349250" cy="76200"/>
          </a:xfrm>
          <a:prstGeom prst="rect">
            <a:avLst/>
          </a:prstGeom>
          <a:blipFill dpi="0" rotWithShape="1">
            <a:blip r:embed="rId5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3" name="Rectangle 18" descr="Woven mat"/>
          <p:cNvSpPr>
            <a:spLocks noChangeArrowheads="1"/>
          </p:cNvSpPr>
          <p:nvPr/>
        </p:nvSpPr>
        <p:spPr bwMode="auto">
          <a:xfrm>
            <a:off x="7061200" y="3092450"/>
            <a:ext cx="349250" cy="76200"/>
          </a:xfrm>
          <a:prstGeom prst="rect">
            <a:avLst/>
          </a:prstGeom>
          <a:blipFill dpi="0" rotWithShape="1">
            <a:blip r:embed="rId5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4" name="Rectangle 19" descr="Pink tissue paper"/>
          <p:cNvSpPr>
            <a:spLocks noChangeArrowheads="1"/>
          </p:cNvSpPr>
          <p:nvPr/>
        </p:nvSpPr>
        <p:spPr bwMode="auto">
          <a:xfrm>
            <a:off x="2044700" y="3092450"/>
            <a:ext cx="146050" cy="76200"/>
          </a:xfrm>
          <a:prstGeom prst="rect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5" name="Rectangle 20" descr="Pink tissue paper"/>
          <p:cNvSpPr>
            <a:spLocks noChangeArrowheads="1"/>
          </p:cNvSpPr>
          <p:nvPr/>
        </p:nvSpPr>
        <p:spPr bwMode="auto">
          <a:xfrm>
            <a:off x="2444750" y="3086100"/>
            <a:ext cx="146050" cy="76200"/>
          </a:xfrm>
          <a:prstGeom prst="rect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6" name="Rectangle 21" descr="Pink tissue paper"/>
          <p:cNvSpPr>
            <a:spLocks noChangeArrowheads="1"/>
          </p:cNvSpPr>
          <p:nvPr/>
        </p:nvSpPr>
        <p:spPr bwMode="auto">
          <a:xfrm>
            <a:off x="3155950" y="3086100"/>
            <a:ext cx="146050" cy="76200"/>
          </a:xfrm>
          <a:prstGeom prst="rect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7" name="Rectangle 22" descr="Pink tissue paper"/>
          <p:cNvSpPr>
            <a:spLocks noChangeArrowheads="1"/>
          </p:cNvSpPr>
          <p:nvPr/>
        </p:nvSpPr>
        <p:spPr bwMode="auto">
          <a:xfrm>
            <a:off x="4095750" y="3086100"/>
            <a:ext cx="146050" cy="76200"/>
          </a:xfrm>
          <a:prstGeom prst="rect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8" name="Rectangle 23" descr="Pink tissue paper"/>
          <p:cNvSpPr>
            <a:spLocks noChangeArrowheads="1"/>
          </p:cNvSpPr>
          <p:nvPr/>
        </p:nvSpPr>
        <p:spPr bwMode="auto">
          <a:xfrm>
            <a:off x="5835650" y="3086100"/>
            <a:ext cx="146050" cy="76200"/>
          </a:xfrm>
          <a:prstGeom prst="rect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9" name="Rectangle 24" descr="Pink tissue paper"/>
          <p:cNvSpPr>
            <a:spLocks noChangeArrowheads="1"/>
          </p:cNvSpPr>
          <p:nvPr/>
        </p:nvSpPr>
        <p:spPr bwMode="auto">
          <a:xfrm>
            <a:off x="7658100" y="3086100"/>
            <a:ext cx="146050" cy="76200"/>
          </a:xfrm>
          <a:prstGeom prst="rect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0" name="Rectangle 25" descr="Pink tissue paper"/>
          <p:cNvSpPr>
            <a:spLocks noChangeArrowheads="1"/>
          </p:cNvSpPr>
          <p:nvPr/>
        </p:nvSpPr>
        <p:spPr bwMode="auto">
          <a:xfrm>
            <a:off x="8534400" y="3086100"/>
            <a:ext cx="146050" cy="76200"/>
          </a:xfrm>
          <a:prstGeom prst="rect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1" name="Rectangle 26" descr="Pink tissue paper"/>
          <p:cNvSpPr>
            <a:spLocks noChangeArrowheads="1"/>
          </p:cNvSpPr>
          <p:nvPr/>
        </p:nvSpPr>
        <p:spPr bwMode="auto">
          <a:xfrm>
            <a:off x="3562350" y="3086100"/>
            <a:ext cx="146050" cy="76200"/>
          </a:xfrm>
          <a:prstGeom prst="rect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2" name="Rectangle 27" descr="Pink tissue paper"/>
          <p:cNvSpPr>
            <a:spLocks noChangeArrowheads="1"/>
          </p:cNvSpPr>
          <p:nvPr/>
        </p:nvSpPr>
        <p:spPr bwMode="auto">
          <a:xfrm>
            <a:off x="412750" y="3092450"/>
            <a:ext cx="146050" cy="76200"/>
          </a:xfrm>
          <a:prstGeom prst="rect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247650" y="5707063"/>
            <a:ext cx="4997450" cy="698500"/>
            <a:chOff x="156" y="3595"/>
            <a:chExt cx="3148" cy="440"/>
          </a:xfrm>
        </p:grpSpPr>
        <p:sp>
          <p:nvSpPr>
            <p:cNvPr id="20526" name="Rectangle 29"/>
            <p:cNvSpPr>
              <a:spLocks noChangeArrowheads="1"/>
            </p:cNvSpPr>
            <p:nvPr/>
          </p:nvSpPr>
          <p:spPr bwMode="auto">
            <a:xfrm>
              <a:off x="156" y="3950"/>
              <a:ext cx="3144" cy="72"/>
            </a:xfrm>
            <a:prstGeom prst="rect">
              <a:avLst/>
            </a:prstGeom>
            <a:solidFill>
              <a:srgbClr val="339966"/>
            </a:solidFill>
            <a:ln w="9525">
              <a:solidFill>
                <a:srgbClr val="008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27" name="Rectangle 30"/>
            <p:cNvSpPr>
              <a:spLocks noChangeArrowheads="1"/>
            </p:cNvSpPr>
            <p:nvPr/>
          </p:nvSpPr>
          <p:spPr bwMode="auto">
            <a:xfrm>
              <a:off x="3040" y="3936"/>
              <a:ext cx="264" cy="92"/>
            </a:xfrm>
            <a:prstGeom prst="rect">
              <a:avLst/>
            </a:prstGeom>
            <a:gradFill rotWithShape="1">
              <a:gsLst>
                <a:gs pos="0">
                  <a:srgbClr val="996633"/>
                </a:gs>
                <a:gs pos="50000">
                  <a:srgbClr val="472F18"/>
                </a:gs>
                <a:gs pos="100000">
                  <a:srgbClr val="996633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28" name="Rectangle 31" descr="Pink tissue paper"/>
            <p:cNvSpPr>
              <a:spLocks noChangeArrowheads="1"/>
            </p:cNvSpPr>
            <p:nvPr/>
          </p:nvSpPr>
          <p:spPr bwMode="auto">
            <a:xfrm flipV="1">
              <a:off x="1176" y="3928"/>
              <a:ext cx="1104" cy="107"/>
            </a:xfrm>
            <a:prstGeom prst="rect">
              <a:avLst/>
            </a:prstGeom>
            <a:blipFill dpi="0" rotWithShape="1">
              <a:blip r:embed="rId6" cstate="print"/>
              <a:srcRect/>
              <a:tile tx="0" ty="0" sx="100000" sy="100000" flip="none" algn="tl"/>
            </a:blip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29" name="Text Box 32"/>
            <p:cNvSpPr txBox="1">
              <a:spLocks noChangeArrowheads="1"/>
            </p:cNvSpPr>
            <p:nvPr/>
          </p:nvSpPr>
          <p:spPr bwMode="auto">
            <a:xfrm>
              <a:off x="494" y="3675"/>
              <a:ext cx="2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C</a:t>
              </a:r>
            </a:p>
          </p:txBody>
        </p:sp>
        <p:sp>
          <p:nvSpPr>
            <p:cNvPr id="20530" name="Text Box 33"/>
            <p:cNvSpPr txBox="1">
              <a:spLocks noChangeArrowheads="1"/>
            </p:cNvSpPr>
            <p:nvPr/>
          </p:nvSpPr>
          <p:spPr bwMode="auto">
            <a:xfrm>
              <a:off x="1618" y="3611"/>
              <a:ext cx="2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R</a:t>
              </a:r>
            </a:p>
          </p:txBody>
        </p:sp>
        <p:sp>
          <p:nvSpPr>
            <p:cNvPr id="20531" name="Text Box 34"/>
            <p:cNvSpPr txBox="1">
              <a:spLocks noChangeArrowheads="1"/>
            </p:cNvSpPr>
            <p:nvPr/>
          </p:nvSpPr>
          <p:spPr bwMode="auto">
            <a:xfrm>
              <a:off x="2748" y="3595"/>
              <a:ext cx="2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D</a:t>
              </a:r>
            </a:p>
          </p:txBody>
        </p:sp>
      </p:grpSp>
      <p:grpSp>
        <p:nvGrpSpPr>
          <p:cNvPr id="4" name="Group 35"/>
          <p:cNvGrpSpPr>
            <a:grpSpLocks/>
          </p:cNvGrpSpPr>
          <p:nvPr/>
        </p:nvGrpSpPr>
        <p:grpSpPr bwMode="auto">
          <a:xfrm>
            <a:off x="800100" y="6235700"/>
            <a:ext cx="4241800" cy="165100"/>
            <a:chOff x="4980" y="3028"/>
            <a:chExt cx="400" cy="48"/>
          </a:xfrm>
        </p:grpSpPr>
        <p:sp>
          <p:nvSpPr>
            <p:cNvPr id="20523" name="Rectangle 36"/>
            <p:cNvSpPr>
              <a:spLocks noChangeArrowheads="1"/>
            </p:cNvSpPr>
            <p:nvPr/>
          </p:nvSpPr>
          <p:spPr bwMode="auto">
            <a:xfrm>
              <a:off x="4980" y="3028"/>
              <a:ext cx="96" cy="48"/>
            </a:xfrm>
            <a:prstGeom prst="rect">
              <a:avLst/>
            </a:prstGeom>
            <a:solidFill>
              <a:srgbClr val="FF0000">
                <a:alpha val="74901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24" name="Rectangle 37"/>
            <p:cNvSpPr>
              <a:spLocks noChangeArrowheads="1"/>
            </p:cNvSpPr>
            <p:nvPr/>
          </p:nvSpPr>
          <p:spPr bwMode="auto">
            <a:xfrm>
              <a:off x="5284" y="3028"/>
              <a:ext cx="96" cy="48"/>
            </a:xfrm>
            <a:prstGeom prst="rect">
              <a:avLst/>
            </a:prstGeom>
            <a:solidFill>
              <a:srgbClr val="FF0000">
                <a:alpha val="74901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0525" name="AutoShape 38"/>
            <p:cNvCxnSpPr>
              <a:cxnSpLocks noChangeShapeType="1"/>
              <a:stCxn id="20523" idx="0"/>
              <a:endCxn id="20524" idx="0"/>
            </p:cNvCxnSpPr>
            <p:nvPr/>
          </p:nvCxnSpPr>
          <p:spPr bwMode="auto">
            <a:xfrm rot="5400000" flipV="1">
              <a:off x="5179" y="2877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sp>
        <p:nvSpPr>
          <p:cNvPr id="636967" name="Text Box 39"/>
          <p:cNvSpPr txBox="1">
            <a:spLocks noChangeArrowheads="1"/>
          </p:cNvSpPr>
          <p:nvPr/>
        </p:nvSpPr>
        <p:spPr bwMode="auto">
          <a:xfrm>
            <a:off x="6486525" y="4805363"/>
            <a:ext cx="1466850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ARB, CRD</a:t>
            </a:r>
          </a:p>
          <a:p>
            <a:pPr algn="ctr"/>
            <a:endParaRPr lang="en-US"/>
          </a:p>
          <a:p>
            <a:pPr algn="ctr"/>
            <a:r>
              <a:rPr lang="en-US"/>
              <a:t>or</a:t>
            </a:r>
          </a:p>
          <a:p>
            <a:pPr algn="ctr"/>
            <a:endParaRPr lang="en-US"/>
          </a:p>
          <a:p>
            <a:pPr algn="ctr"/>
            <a:r>
              <a:rPr lang="en-US"/>
              <a:t>ARD, CRB ?</a:t>
            </a:r>
          </a:p>
        </p:txBody>
      </p:sp>
      <p:sp>
        <p:nvSpPr>
          <p:cNvPr id="636968" name="Rectangle 40"/>
          <p:cNvSpPr>
            <a:spLocks noChangeArrowheads="1"/>
          </p:cNvSpPr>
          <p:nvPr/>
        </p:nvSpPr>
        <p:spPr bwMode="auto">
          <a:xfrm>
            <a:off x="6419850" y="4768850"/>
            <a:ext cx="1663700" cy="419100"/>
          </a:xfrm>
          <a:prstGeom prst="rect">
            <a:avLst/>
          </a:prstGeom>
          <a:solidFill>
            <a:srgbClr val="C0C0C0">
              <a:alpha val="14902"/>
            </a:srgbClr>
          </a:solidFill>
          <a:ln w="25400">
            <a:solidFill>
              <a:srgbClr val="808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6969" name="Line 41"/>
          <p:cNvSpPr>
            <a:spLocks noChangeShapeType="1"/>
          </p:cNvSpPr>
          <p:nvPr/>
        </p:nvSpPr>
        <p:spPr bwMode="auto">
          <a:xfrm>
            <a:off x="6921500" y="5734050"/>
            <a:ext cx="749300" cy="749300"/>
          </a:xfrm>
          <a:prstGeom prst="line">
            <a:avLst/>
          </a:prstGeom>
          <a:noFill/>
          <a:ln w="3810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6970" name="Line 42"/>
          <p:cNvSpPr>
            <a:spLocks noChangeShapeType="1"/>
          </p:cNvSpPr>
          <p:nvPr/>
        </p:nvSpPr>
        <p:spPr bwMode="auto">
          <a:xfrm flipH="1">
            <a:off x="6921500" y="5734050"/>
            <a:ext cx="749300" cy="749300"/>
          </a:xfrm>
          <a:prstGeom prst="line">
            <a:avLst/>
          </a:prstGeom>
          <a:noFill/>
          <a:ln w="3810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6971" name="Rectangle 43"/>
          <p:cNvSpPr>
            <a:spLocks noChangeArrowheads="1"/>
          </p:cNvSpPr>
          <p:nvPr/>
        </p:nvSpPr>
        <p:spPr bwMode="auto">
          <a:xfrm>
            <a:off x="3892550" y="3035300"/>
            <a:ext cx="546100" cy="177800"/>
          </a:xfrm>
          <a:prstGeom prst="rect">
            <a:avLst/>
          </a:prstGeom>
          <a:solidFill>
            <a:srgbClr val="C0C0C0">
              <a:alpha val="14902"/>
            </a:srgbClr>
          </a:solidFill>
          <a:ln w="12700">
            <a:solidFill>
              <a:srgbClr val="808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6972" name="Rectangle 44"/>
          <p:cNvSpPr>
            <a:spLocks noChangeArrowheads="1"/>
          </p:cNvSpPr>
          <p:nvPr/>
        </p:nvSpPr>
        <p:spPr bwMode="auto">
          <a:xfrm>
            <a:off x="7473950" y="3035300"/>
            <a:ext cx="546100" cy="177800"/>
          </a:xfrm>
          <a:prstGeom prst="rect">
            <a:avLst/>
          </a:prstGeom>
          <a:solidFill>
            <a:srgbClr val="C0C0C0">
              <a:alpha val="14902"/>
            </a:srgbClr>
          </a:solidFill>
          <a:ln w="12700">
            <a:solidFill>
              <a:srgbClr val="808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oup 45"/>
          <p:cNvGrpSpPr>
            <a:grpSpLocks/>
          </p:cNvGrpSpPr>
          <p:nvPr/>
        </p:nvGrpSpPr>
        <p:grpSpPr bwMode="auto">
          <a:xfrm>
            <a:off x="247650" y="4310063"/>
            <a:ext cx="4991100" cy="615950"/>
            <a:chOff x="156" y="2715"/>
            <a:chExt cx="3144" cy="388"/>
          </a:xfrm>
        </p:grpSpPr>
        <p:grpSp>
          <p:nvGrpSpPr>
            <p:cNvPr id="6" name="Group 46"/>
            <p:cNvGrpSpPr>
              <a:grpSpLocks/>
            </p:cNvGrpSpPr>
            <p:nvPr/>
          </p:nvGrpSpPr>
          <p:grpSpPr bwMode="auto">
            <a:xfrm>
              <a:off x="156" y="2715"/>
              <a:ext cx="3144" cy="385"/>
              <a:chOff x="156" y="2715"/>
              <a:chExt cx="3144" cy="385"/>
            </a:xfrm>
          </p:grpSpPr>
          <p:sp>
            <p:nvSpPr>
              <p:cNvPr id="20518" name="Rectangle 47"/>
              <p:cNvSpPr>
                <a:spLocks noChangeArrowheads="1"/>
              </p:cNvSpPr>
              <p:nvPr/>
            </p:nvSpPr>
            <p:spPr bwMode="auto">
              <a:xfrm>
                <a:off x="156" y="3017"/>
                <a:ext cx="3144" cy="64"/>
              </a:xfrm>
              <a:prstGeom prst="rect">
                <a:avLst/>
              </a:prstGeom>
              <a:solidFill>
                <a:srgbClr val="339966"/>
              </a:solidFill>
              <a:ln w="9525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19" name="Rectangle 48" descr="Woven mat"/>
              <p:cNvSpPr>
                <a:spLocks noChangeArrowheads="1"/>
              </p:cNvSpPr>
              <p:nvPr/>
            </p:nvSpPr>
            <p:spPr bwMode="auto">
              <a:xfrm>
                <a:off x="844" y="3004"/>
                <a:ext cx="1752" cy="96"/>
              </a:xfrm>
              <a:prstGeom prst="rect">
                <a:avLst/>
              </a:prstGeom>
              <a:blipFill dpi="0" rotWithShape="1">
                <a:blip r:embed="rId5" cstate="print"/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20" name="Text Box 49"/>
              <p:cNvSpPr txBox="1">
                <a:spLocks noChangeArrowheads="1"/>
              </p:cNvSpPr>
              <p:nvPr/>
            </p:nvSpPr>
            <p:spPr bwMode="auto">
              <a:xfrm>
                <a:off x="498" y="2715"/>
                <a:ext cx="21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A</a:t>
                </a:r>
              </a:p>
            </p:txBody>
          </p:sp>
          <p:sp>
            <p:nvSpPr>
              <p:cNvPr id="20521" name="Text Box 50"/>
              <p:cNvSpPr txBox="1">
                <a:spLocks noChangeArrowheads="1"/>
              </p:cNvSpPr>
              <p:nvPr/>
            </p:nvSpPr>
            <p:spPr bwMode="auto">
              <a:xfrm>
                <a:off x="1618" y="2715"/>
                <a:ext cx="22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R</a:t>
                </a:r>
              </a:p>
            </p:txBody>
          </p:sp>
          <p:sp>
            <p:nvSpPr>
              <p:cNvPr id="20522" name="Text Box 51"/>
              <p:cNvSpPr txBox="1">
                <a:spLocks noChangeArrowheads="1"/>
              </p:cNvSpPr>
              <p:nvPr/>
            </p:nvSpPr>
            <p:spPr bwMode="auto">
              <a:xfrm>
                <a:off x="2752" y="2715"/>
                <a:ext cx="21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B</a:t>
                </a:r>
              </a:p>
            </p:txBody>
          </p:sp>
        </p:grpSp>
        <p:sp>
          <p:nvSpPr>
            <p:cNvPr id="20517" name="Rectangle 52" descr="Pink tissue paper"/>
            <p:cNvSpPr>
              <a:spLocks noChangeArrowheads="1"/>
            </p:cNvSpPr>
            <p:nvPr/>
          </p:nvSpPr>
          <p:spPr bwMode="auto">
            <a:xfrm flipV="1">
              <a:off x="1176" y="2996"/>
              <a:ext cx="1104" cy="107"/>
            </a:xfrm>
            <a:prstGeom prst="rect">
              <a:avLst/>
            </a:prstGeom>
            <a:blipFill dpi="0" rotWithShape="1">
              <a:blip r:embed="rId6" cstate="print"/>
              <a:srcRect/>
              <a:tile tx="0" ty="0" sx="100000" sy="100000" flip="none" algn="tl"/>
            </a:blip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53"/>
          <p:cNvGrpSpPr>
            <a:grpSpLocks/>
          </p:cNvGrpSpPr>
          <p:nvPr/>
        </p:nvGrpSpPr>
        <p:grpSpPr bwMode="auto">
          <a:xfrm>
            <a:off x="558800" y="4756150"/>
            <a:ext cx="4241800" cy="165100"/>
            <a:chOff x="4980" y="3028"/>
            <a:chExt cx="400" cy="48"/>
          </a:xfrm>
        </p:grpSpPr>
        <p:sp>
          <p:nvSpPr>
            <p:cNvPr id="20513" name="Rectangle 54"/>
            <p:cNvSpPr>
              <a:spLocks noChangeArrowheads="1"/>
            </p:cNvSpPr>
            <p:nvPr/>
          </p:nvSpPr>
          <p:spPr bwMode="auto">
            <a:xfrm>
              <a:off x="4980" y="3028"/>
              <a:ext cx="96" cy="48"/>
            </a:xfrm>
            <a:prstGeom prst="rect">
              <a:avLst/>
            </a:prstGeom>
            <a:solidFill>
              <a:srgbClr val="FF0000">
                <a:alpha val="74901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14" name="Rectangle 55"/>
            <p:cNvSpPr>
              <a:spLocks noChangeArrowheads="1"/>
            </p:cNvSpPr>
            <p:nvPr/>
          </p:nvSpPr>
          <p:spPr bwMode="auto">
            <a:xfrm>
              <a:off x="5284" y="3028"/>
              <a:ext cx="96" cy="48"/>
            </a:xfrm>
            <a:prstGeom prst="rect">
              <a:avLst/>
            </a:prstGeom>
            <a:solidFill>
              <a:srgbClr val="FF0000">
                <a:alpha val="74901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0515" name="AutoShape 56"/>
            <p:cNvCxnSpPr>
              <a:cxnSpLocks noChangeShapeType="1"/>
              <a:stCxn id="20513" idx="0"/>
              <a:endCxn id="20514" idx="0"/>
            </p:cNvCxnSpPr>
            <p:nvPr/>
          </p:nvCxnSpPr>
          <p:spPr bwMode="auto">
            <a:xfrm rot="5400000" flipV="1">
              <a:off x="5179" y="2877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</p:spTree>
    <p:extLst>
      <p:ext uri="{BB962C8B-B14F-4D97-AF65-F5344CB8AC3E}">
        <p14:creationId xmlns:p14="http://schemas.microsoft.com/office/powerpoint/2010/main" val="1775003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6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36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36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636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36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636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6967" grpId="0"/>
      <p:bldP spid="636968" grpId="0" animBg="1"/>
      <p:bldP spid="636969" grpId="0" animBg="1"/>
      <p:bldP spid="636970" grpId="0" animBg="1"/>
      <p:bldP spid="636971" grpId="0" animBg="1"/>
      <p:bldP spid="63697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Sequencing and Fragment Assembly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419350" y="1490663"/>
            <a:ext cx="4210050" cy="996950"/>
            <a:chOff x="168" y="1305"/>
            <a:chExt cx="5418" cy="1550"/>
          </a:xfrm>
        </p:grpSpPr>
        <p:pic>
          <p:nvPicPr>
            <p:cNvPr id="21915" name="Picture 4" descr="ABIsequence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00" y="1305"/>
              <a:ext cx="1500" cy="1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916" name="Picture 5" descr="doublehelix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8" y="1455"/>
              <a:ext cx="1062" cy="1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917" name="AutoShape 6"/>
            <p:cNvSpPr>
              <a:spLocks noChangeArrowheads="1"/>
            </p:cNvSpPr>
            <p:nvPr/>
          </p:nvSpPr>
          <p:spPr bwMode="auto">
            <a:xfrm>
              <a:off x="1357" y="1833"/>
              <a:ext cx="615" cy="306"/>
            </a:xfrm>
            <a:prstGeom prst="rightArrow">
              <a:avLst>
                <a:gd name="adj1" fmla="val 50000"/>
                <a:gd name="adj2" fmla="val 5024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918" name="AutoShape 7"/>
            <p:cNvSpPr>
              <a:spLocks noChangeArrowheads="1"/>
            </p:cNvSpPr>
            <p:nvPr/>
          </p:nvSpPr>
          <p:spPr bwMode="auto">
            <a:xfrm>
              <a:off x="3727" y="1833"/>
              <a:ext cx="615" cy="306"/>
            </a:xfrm>
            <a:prstGeom prst="rightArrow">
              <a:avLst>
                <a:gd name="adj1" fmla="val 50000"/>
                <a:gd name="adj2" fmla="val 5024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919" name="Text Box 8"/>
            <p:cNvSpPr txBox="1">
              <a:spLocks noChangeArrowheads="1"/>
            </p:cNvSpPr>
            <p:nvPr/>
          </p:nvSpPr>
          <p:spPr bwMode="auto">
            <a:xfrm>
              <a:off x="4471" y="1382"/>
              <a:ext cx="1115" cy="14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00" b="1">
                  <a:latin typeface="Courier New" pitchFamily="49" charset="0"/>
                </a:rPr>
                <a:t>AGTAGCACAGACTACGACGAGACGATCGTGCGAGCGACGGCGTAGTGTGCTGTACTGTCGTGTGTGTGTACTCTCCT</a:t>
              </a:r>
            </a:p>
          </p:txBody>
        </p:sp>
      </p:grpSp>
      <p:sp>
        <p:nvSpPr>
          <p:cNvPr id="21508" name="Rectangle 9"/>
          <p:cNvSpPr>
            <a:spLocks noChangeArrowheads="1"/>
          </p:cNvSpPr>
          <p:nvPr/>
        </p:nvSpPr>
        <p:spPr bwMode="auto">
          <a:xfrm>
            <a:off x="285750" y="3098800"/>
            <a:ext cx="8667750" cy="57150"/>
          </a:xfrm>
          <a:prstGeom prst="rect">
            <a:avLst/>
          </a:prstGeom>
          <a:solidFill>
            <a:srgbClr val="339966"/>
          </a:soli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9" name="Text Box 10"/>
          <p:cNvSpPr txBox="1">
            <a:spLocks noChangeArrowheads="1"/>
          </p:cNvSpPr>
          <p:nvPr/>
        </p:nvSpPr>
        <p:spPr bwMode="auto">
          <a:xfrm>
            <a:off x="6962775" y="2414588"/>
            <a:ext cx="1982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3x10</a:t>
            </a:r>
            <a:r>
              <a:rPr lang="en-US" baseline="30000"/>
              <a:t>9</a:t>
            </a:r>
            <a:r>
              <a:rPr lang="en-US"/>
              <a:t> nucleotides</a:t>
            </a:r>
          </a:p>
        </p:txBody>
      </p:sp>
      <p:sp>
        <p:nvSpPr>
          <p:cNvPr id="21510" name="Rectangle 11"/>
          <p:cNvSpPr>
            <a:spLocks noChangeArrowheads="1"/>
          </p:cNvSpPr>
          <p:nvPr/>
        </p:nvSpPr>
        <p:spPr bwMode="auto">
          <a:xfrm>
            <a:off x="81280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1" name="Rectangle 12"/>
          <p:cNvSpPr>
            <a:spLocks noChangeArrowheads="1"/>
          </p:cNvSpPr>
          <p:nvPr/>
        </p:nvSpPr>
        <p:spPr bwMode="auto">
          <a:xfrm>
            <a:off x="129540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1512" name="AutoShape 13"/>
          <p:cNvCxnSpPr>
            <a:cxnSpLocks noChangeShapeType="1"/>
            <a:stCxn id="21510" idx="0"/>
            <a:endCxn id="21511" idx="0"/>
          </p:cNvCxnSpPr>
          <p:nvPr/>
        </p:nvCxnSpPr>
        <p:spPr bwMode="auto">
          <a:xfrm rot="5400000" flipV="1">
            <a:off x="1129506" y="2845594"/>
            <a:ext cx="1588" cy="482600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rgbClr val="000080"/>
            </a:solidFill>
            <a:prstDash val="dash"/>
            <a:round/>
            <a:headEnd/>
            <a:tailEnd/>
          </a:ln>
        </p:spPr>
      </p:cxnSp>
      <p:sp>
        <p:nvSpPr>
          <p:cNvPr id="21513" name="Rectangle 14"/>
          <p:cNvSpPr>
            <a:spLocks noChangeArrowheads="1"/>
          </p:cNvSpPr>
          <p:nvPr/>
        </p:nvSpPr>
        <p:spPr bwMode="auto">
          <a:xfrm>
            <a:off x="287655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4" name="Rectangle 15"/>
          <p:cNvSpPr>
            <a:spLocks noChangeArrowheads="1"/>
          </p:cNvSpPr>
          <p:nvPr/>
        </p:nvSpPr>
        <p:spPr bwMode="auto">
          <a:xfrm>
            <a:off x="335915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1515" name="AutoShape 16"/>
          <p:cNvCxnSpPr>
            <a:cxnSpLocks noChangeShapeType="1"/>
            <a:stCxn id="21513" idx="0"/>
            <a:endCxn id="21514" idx="0"/>
          </p:cNvCxnSpPr>
          <p:nvPr/>
        </p:nvCxnSpPr>
        <p:spPr bwMode="auto">
          <a:xfrm rot="5400000" flipV="1">
            <a:off x="3193256" y="2845594"/>
            <a:ext cx="1588" cy="482600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rgbClr val="000080"/>
            </a:solidFill>
            <a:prstDash val="dash"/>
            <a:round/>
            <a:headEnd/>
            <a:tailEnd/>
          </a:ln>
        </p:spPr>
      </p:cxnSp>
      <p:sp>
        <p:nvSpPr>
          <p:cNvPr id="21516" name="Rectangle 17"/>
          <p:cNvSpPr>
            <a:spLocks noChangeArrowheads="1"/>
          </p:cNvSpPr>
          <p:nvPr/>
        </p:nvSpPr>
        <p:spPr bwMode="auto">
          <a:xfrm>
            <a:off x="200660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7" name="Rectangle 18"/>
          <p:cNvSpPr>
            <a:spLocks noChangeArrowheads="1"/>
          </p:cNvSpPr>
          <p:nvPr/>
        </p:nvSpPr>
        <p:spPr bwMode="auto">
          <a:xfrm>
            <a:off x="248920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1518" name="AutoShape 19"/>
          <p:cNvCxnSpPr>
            <a:cxnSpLocks noChangeShapeType="1"/>
            <a:stCxn id="21516" idx="0"/>
            <a:endCxn id="21517" idx="0"/>
          </p:cNvCxnSpPr>
          <p:nvPr/>
        </p:nvCxnSpPr>
        <p:spPr bwMode="auto">
          <a:xfrm rot="5400000" flipV="1">
            <a:off x="2323306" y="2845594"/>
            <a:ext cx="1588" cy="482600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rgbClr val="000080"/>
            </a:solidFill>
            <a:prstDash val="dash"/>
            <a:round/>
            <a:headEnd/>
            <a:tailEnd/>
          </a:ln>
        </p:spPr>
      </p:cxnSp>
      <p:sp>
        <p:nvSpPr>
          <p:cNvPr id="21519" name="Rectangle 20"/>
          <p:cNvSpPr>
            <a:spLocks noChangeArrowheads="1"/>
          </p:cNvSpPr>
          <p:nvPr/>
        </p:nvSpPr>
        <p:spPr bwMode="auto">
          <a:xfrm>
            <a:off x="798830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0" name="Rectangle 21"/>
          <p:cNvSpPr>
            <a:spLocks noChangeArrowheads="1"/>
          </p:cNvSpPr>
          <p:nvPr/>
        </p:nvSpPr>
        <p:spPr bwMode="auto">
          <a:xfrm>
            <a:off x="847090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1521" name="AutoShape 22"/>
          <p:cNvCxnSpPr>
            <a:cxnSpLocks noChangeShapeType="1"/>
            <a:stCxn id="21519" idx="0"/>
            <a:endCxn id="21520" idx="0"/>
          </p:cNvCxnSpPr>
          <p:nvPr/>
        </p:nvCxnSpPr>
        <p:spPr bwMode="auto">
          <a:xfrm rot="5400000" flipV="1">
            <a:off x="8305006" y="2845594"/>
            <a:ext cx="1588" cy="482600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rgbClr val="000080"/>
            </a:solidFill>
            <a:prstDash val="dash"/>
            <a:round/>
            <a:headEnd/>
            <a:tailEnd/>
          </a:ln>
        </p:spPr>
      </p:cxnSp>
      <p:sp>
        <p:nvSpPr>
          <p:cNvPr id="21522" name="Rectangle 23"/>
          <p:cNvSpPr>
            <a:spLocks noChangeArrowheads="1"/>
          </p:cNvSpPr>
          <p:nvPr/>
        </p:nvSpPr>
        <p:spPr bwMode="auto">
          <a:xfrm>
            <a:off x="623570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3" name="Rectangle 24"/>
          <p:cNvSpPr>
            <a:spLocks noChangeArrowheads="1"/>
          </p:cNvSpPr>
          <p:nvPr/>
        </p:nvSpPr>
        <p:spPr bwMode="auto">
          <a:xfrm>
            <a:off x="671830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1524" name="AutoShape 25"/>
          <p:cNvCxnSpPr>
            <a:cxnSpLocks noChangeShapeType="1"/>
            <a:stCxn id="21522" idx="0"/>
            <a:endCxn id="21523" idx="0"/>
          </p:cNvCxnSpPr>
          <p:nvPr/>
        </p:nvCxnSpPr>
        <p:spPr bwMode="auto">
          <a:xfrm rot="5400000" flipV="1">
            <a:off x="6552406" y="2845594"/>
            <a:ext cx="1588" cy="482600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rgbClr val="000080"/>
            </a:solidFill>
            <a:prstDash val="dash"/>
            <a:round/>
            <a:headEnd/>
            <a:tailEnd/>
          </a:ln>
        </p:spPr>
      </p:cxnSp>
      <p:sp>
        <p:nvSpPr>
          <p:cNvPr id="21525" name="Rectangle 26"/>
          <p:cNvSpPr>
            <a:spLocks noChangeArrowheads="1"/>
          </p:cNvSpPr>
          <p:nvPr/>
        </p:nvSpPr>
        <p:spPr bwMode="auto">
          <a:xfrm>
            <a:off x="433070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6" name="Rectangle 27"/>
          <p:cNvSpPr>
            <a:spLocks noChangeArrowheads="1"/>
          </p:cNvSpPr>
          <p:nvPr/>
        </p:nvSpPr>
        <p:spPr bwMode="auto">
          <a:xfrm>
            <a:off x="481330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1527" name="AutoShape 28"/>
          <p:cNvCxnSpPr>
            <a:cxnSpLocks noChangeShapeType="1"/>
            <a:stCxn id="21525" idx="0"/>
            <a:endCxn id="21526" idx="0"/>
          </p:cNvCxnSpPr>
          <p:nvPr/>
        </p:nvCxnSpPr>
        <p:spPr bwMode="auto">
          <a:xfrm rot="5400000" flipV="1">
            <a:off x="4647406" y="2845594"/>
            <a:ext cx="1588" cy="482600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rgbClr val="000080"/>
            </a:solidFill>
            <a:prstDash val="dash"/>
            <a:round/>
            <a:headEnd/>
            <a:tailEnd/>
          </a:ln>
        </p:spPr>
      </p:cxn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3937000" y="3086100"/>
            <a:ext cx="1504950" cy="76200"/>
            <a:chOff x="2224" y="2704"/>
            <a:chExt cx="948" cy="48"/>
          </a:xfrm>
        </p:grpSpPr>
        <p:sp>
          <p:nvSpPr>
            <p:cNvPr id="21909" name="Rectangle 30"/>
            <p:cNvSpPr>
              <a:spLocks noChangeArrowheads="1"/>
            </p:cNvSpPr>
            <p:nvPr/>
          </p:nvSpPr>
          <p:spPr bwMode="auto">
            <a:xfrm>
              <a:off x="2772" y="270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910" name="Rectangle 31"/>
            <p:cNvSpPr>
              <a:spLocks noChangeArrowheads="1"/>
            </p:cNvSpPr>
            <p:nvPr/>
          </p:nvSpPr>
          <p:spPr bwMode="auto">
            <a:xfrm>
              <a:off x="3076" y="270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911" name="AutoShape 32"/>
            <p:cNvCxnSpPr>
              <a:cxnSpLocks noChangeShapeType="1"/>
              <a:stCxn id="21909" idx="0"/>
              <a:endCxn id="21910" idx="0"/>
            </p:cNvCxnSpPr>
            <p:nvPr/>
          </p:nvCxnSpPr>
          <p:spPr bwMode="auto">
            <a:xfrm rot="5400000" flipV="1">
              <a:off x="2971" y="255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sp>
          <p:nvSpPr>
            <p:cNvPr id="21912" name="Rectangle 33"/>
            <p:cNvSpPr>
              <a:spLocks noChangeArrowheads="1"/>
            </p:cNvSpPr>
            <p:nvPr/>
          </p:nvSpPr>
          <p:spPr bwMode="auto">
            <a:xfrm>
              <a:off x="2224" y="270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913" name="Rectangle 34"/>
            <p:cNvSpPr>
              <a:spLocks noChangeArrowheads="1"/>
            </p:cNvSpPr>
            <p:nvPr/>
          </p:nvSpPr>
          <p:spPr bwMode="auto">
            <a:xfrm>
              <a:off x="2528" y="270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914" name="AutoShape 35"/>
            <p:cNvCxnSpPr>
              <a:cxnSpLocks noChangeShapeType="1"/>
              <a:stCxn id="21912" idx="0"/>
              <a:endCxn id="21913" idx="0"/>
            </p:cNvCxnSpPr>
            <p:nvPr/>
          </p:nvCxnSpPr>
          <p:spPr bwMode="auto">
            <a:xfrm rot="5400000" flipV="1">
              <a:off x="2423" y="255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4" name="Group 36"/>
          <p:cNvGrpSpPr>
            <a:grpSpLocks/>
          </p:cNvGrpSpPr>
          <p:nvPr/>
        </p:nvGrpSpPr>
        <p:grpSpPr bwMode="auto">
          <a:xfrm>
            <a:off x="2228850" y="3086100"/>
            <a:ext cx="2933700" cy="76200"/>
            <a:chOff x="2576" y="2040"/>
            <a:chExt cx="1848" cy="48"/>
          </a:xfrm>
        </p:grpSpPr>
        <p:sp>
          <p:nvSpPr>
            <p:cNvPr id="21896" name="Rectangle 37"/>
            <p:cNvSpPr>
              <a:spLocks noChangeArrowheads="1"/>
            </p:cNvSpPr>
            <p:nvPr/>
          </p:nvSpPr>
          <p:spPr bwMode="auto">
            <a:xfrm>
              <a:off x="4024" y="2040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97" name="Rectangle 38"/>
            <p:cNvSpPr>
              <a:spLocks noChangeArrowheads="1"/>
            </p:cNvSpPr>
            <p:nvPr/>
          </p:nvSpPr>
          <p:spPr bwMode="auto">
            <a:xfrm>
              <a:off x="4328" y="2040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898" name="AutoShape 39"/>
            <p:cNvCxnSpPr>
              <a:cxnSpLocks noChangeShapeType="1"/>
              <a:stCxn id="21896" idx="0"/>
              <a:endCxn id="21897" idx="0"/>
            </p:cNvCxnSpPr>
            <p:nvPr/>
          </p:nvCxnSpPr>
          <p:spPr bwMode="auto">
            <a:xfrm rot="5400000" flipV="1">
              <a:off x="4223" y="1889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sp>
          <p:nvSpPr>
            <p:cNvPr id="21899" name="Rectangle 40"/>
            <p:cNvSpPr>
              <a:spLocks noChangeArrowheads="1"/>
            </p:cNvSpPr>
            <p:nvPr/>
          </p:nvSpPr>
          <p:spPr bwMode="auto">
            <a:xfrm>
              <a:off x="2824" y="2040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900" name="Rectangle 41"/>
            <p:cNvSpPr>
              <a:spLocks noChangeArrowheads="1"/>
            </p:cNvSpPr>
            <p:nvPr/>
          </p:nvSpPr>
          <p:spPr bwMode="auto">
            <a:xfrm>
              <a:off x="3128" y="2040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901" name="AutoShape 42"/>
            <p:cNvCxnSpPr>
              <a:cxnSpLocks noChangeShapeType="1"/>
              <a:stCxn id="21899" idx="0"/>
              <a:endCxn id="21900" idx="0"/>
            </p:cNvCxnSpPr>
            <p:nvPr/>
          </p:nvCxnSpPr>
          <p:spPr bwMode="auto">
            <a:xfrm rot="5400000" flipV="1">
              <a:off x="3023" y="1889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grpSp>
          <p:nvGrpSpPr>
            <p:cNvPr id="5" name="Group 43"/>
            <p:cNvGrpSpPr>
              <a:grpSpLocks/>
            </p:cNvGrpSpPr>
            <p:nvPr/>
          </p:nvGrpSpPr>
          <p:grpSpPr bwMode="auto">
            <a:xfrm>
              <a:off x="2576" y="2040"/>
              <a:ext cx="948" cy="48"/>
              <a:chOff x="2224" y="2704"/>
              <a:chExt cx="948" cy="48"/>
            </a:xfrm>
          </p:grpSpPr>
          <p:sp>
            <p:nvSpPr>
              <p:cNvPr id="21903" name="Rectangle 44"/>
              <p:cNvSpPr>
                <a:spLocks noChangeArrowheads="1"/>
              </p:cNvSpPr>
              <p:nvPr/>
            </p:nvSpPr>
            <p:spPr bwMode="auto">
              <a:xfrm>
                <a:off x="2772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904" name="Rectangle 45"/>
              <p:cNvSpPr>
                <a:spLocks noChangeArrowheads="1"/>
              </p:cNvSpPr>
              <p:nvPr/>
            </p:nvSpPr>
            <p:spPr bwMode="auto">
              <a:xfrm>
                <a:off x="3076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905" name="AutoShape 46"/>
              <p:cNvCxnSpPr>
                <a:cxnSpLocks noChangeShapeType="1"/>
                <a:stCxn id="21903" idx="0"/>
                <a:endCxn id="21904" idx="0"/>
              </p:cNvCxnSpPr>
              <p:nvPr/>
            </p:nvCxnSpPr>
            <p:spPr bwMode="auto">
              <a:xfrm rot="5400000" flipV="1">
                <a:off x="2971" y="2553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  <p:sp>
            <p:nvSpPr>
              <p:cNvPr id="21906" name="Rectangle 47"/>
              <p:cNvSpPr>
                <a:spLocks noChangeArrowheads="1"/>
              </p:cNvSpPr>
              <p:nvPr/>
            </p:nvSpPr>
            <p:spPr bwMode="auto">
              <a:xfrm>
                <a:off x="2224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907" name="Rectangle 48"/>
              <p:cNvSpPr>
                <a:spLocks noChangeArrowheads="1"/>
              </p:cNvSpPr>
              <p:nvPr/>
            </p:nvSpPr>
            <p:spPr bwMode="auto">
              <a:xfrm>
                <a:off x="2528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908" name="AutoShape 49"/>
              <p:cNvCxnSpPr>
                <a:cxnSpLocks noChangeShapeType="1"/>
                <a:stCxn id="21906" idx="0"/>
                <a:endCxn id="21907" idx="0"/>
              </p:cNvCxnSpPr>
              <p:nvPr/>
            </p:nvCxnSpPr>
            <p:spPr bwMode="auto">
              <a:xfrm rot="5400000" flipV="1">
                <a:off x="2423" y="2553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</p:grpSp>
      </p:grpSp>
      <p:grpSp>
        <p:nvGrpSpPr>
          <p:cNvPr id="6" name="Group 50"/>
          <p:cNvGrpSpPr>
            <a:grpSpLocks/>
          </p:cNvGrpSpPr>
          <p:nvPr/>
        </p:nvGrpSpPr>
        <p:grpSpPr bwMode="auto">
          <a:xfrm>
            <a:off x="2806700" y="3086100"/>
            <a:ext cx="6057900" cy="76200"/>
            <a:chOff x="1712" y="2844"/>
            <a:chExt cx="3816" cy="48"/>
          </a:xfrm>
        </p:grpSpPr>
        <p:sp>
          <p:nvSpPr>
            <p:cNvPr id="21860" name="Rectangle 51"/>
            <p:cNvSpPr>
              <a:spLocks noChangeArrowheads="1"/>
            </p:cNvSpPr>
            <p:nvPr/>
          </p:nvSpPr>
          <p:spPr bwMode="auto">
            <a:xfrm>
              <a:off x="1712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61" name="Rectangle 52"/>
            <p:cNvSpPr>
              <a:spLocks noChangeArrowheads="1"/>
            </p:cNvSpPr>
            <p:nvPr/>
          </p:nvSpPr>
          <p:spPr bwMode="auto">
            <a:xfrm>
              <a:off x="2016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862" name="AutoShape 53"/>
            <p:cNvCxnSpPr>
              <a:cxnSpLocks noChangeShapeType="1"/>
              <a:stCxn id="21860" idx="0"/>
              <a:endCxn id="21861" idx="0"/>
            </p:cNvCxnSpPr>
            <p:nvPr/>
          </p:nvCxnSpPr>
          <p:spPr bwMode="auto">
            <a:xfrm rot="5400000" flipV="1">
              <a:off x="1911" y="26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sp>
          <p:nvSpPr>
            <p:cNvPr id="21863" name="Rectangle 54"/>
            <p:cNvSpPr>
              <a:spLocks noChangeArrowheads="1"/>
            </p:cNvSpPr>
            <p:nvPr/>
          </p:nvSpPr>
          <p:spPr bwMode="auto">
            <a:xfrm>
              <a:off x="3012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64" name="Rectangle 55"/>
            <p:cNvSpPr>
              <a:spLocks noChangeArrowheads="1"/>
            </p:cNvSpPr>
            <p:nvPr/>
          </p:nvSpPr>
          <p:spPr bwMode="auto">
            <a:xfrm>
              <a:off x="3316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865" name="AutoShape 56"/>
            <p:cNvCxnSpPr>
              <a:cxnSpLocks noChangeShapeType="1"/>
              <a:stCxn id="21863" idx="0"/>
              <a:endCxn id="21864" idx="0"/>
            </p:cNvCxnSpPr>
            <p:nvPr/>
          </p:nvCxnSpPr>
          <p:spPr bwMode="auto">
            <a:xfrm rot="5400000" flipV="1">
              <a:off x="3211" y="26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sp>
          <p:nvSpPr>
            <p:cNvPr id="21866" name="Rectangle 57"/>
            <p:cNvSpPr>
              <a:spLocks noChangeArrowheads="1"/>
            </p:cNvSpPr>
            <p:nvPr/>
          </p:nvSpPr>
          <p:spPr bwMode="auto">
            <a:xfrm>
              <a:off x="2464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67" name="Rectangle 58"/>
            <p:cNvSpPr>
              <a:spLocks noChangeArrowheads="1"/>
            </p:cNvSpPr>
            <p:nvPr/>
          </p:nvSpPr>
          <p:spPr bwMode="auto">
            <a:xfrm>
              <a:off x="2768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868" name="AutoShape 59"/>
            <p:cNvCxnSpPr>
              <a:cxnSpLocks noChangeShapeType="1"/>
              <a:stCxn id="21866" idx="0"/>
              <a:endCxn id="21867" idx="0"/>
            </p:cNvCxnSpPr>
            <p:nvPr/>
          </p:nvCxnSpPr>
          <p:spPr bwMode="auto">
            <a:xfrm rot="5400000" flipV="1">
              <a:off x="2663" y="26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sp>
          <p:nvSpPr>
            <p:cNvPr id="21869" name="Rectangle 60"/>
            <p:cNvSpPr>
              <a:spLocks noChangeArrowheads="1"/>
            </p:cNvSpPr>
            <p:nvPr/>
          </p:nvSpPr>
          <p:spPr bwMode="auto">
            <a:xfrm>
              <a:off x="5128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70" name="Rectangle 61"/>
            <p:cNvSpPr>
              <a:spLocks noChangeArrowheads="1"/>
            </p:cNvSpPr>
            <p:nvPr/>
          </p:nvSpPr>
          <p:spPr bwMode="auto">
            <a:xfrm>
              <a:off x="5432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871" name="AutoShape 62"/>
            <p:cNvCxnSpPr>
              <a:cxnSpLocks noChangeShapeType="1"/>
              <a:stCxn id="21869" idx="0"/>
              <a:endCxn id="21870" idx="0"/>
            </p:cNvCxnSpPr>
            <p:nvPr/>
          </p:nvCxnSpPr>
          <p:spPr bwMode="auto">
            <a:xfrm rot="5400000" flipV="1">
              <a:off x="5327" y="26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sp>
          <p:nvSpPr>
            <p:cNvPr id="21872" name="Rectangle 63"/>
            <p:cNvSpPr>
              <a:spLocks noChangeArrowheads="1"/>
            </p:cNvSpPr>
            <p:nvPr/>
          </p:nvSpPr>
          <p:spPr bwMode="auto">
            <a:xfrm>
              <a:off x="3928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73" name="Rectangle 64"/>
            <p:cNvSpPr>
              <a:spLocks noChangeArrowheads="1"/>
            </p:cNvSpPr>
            <p:nvPr/>
          </p:nvSpPr>
          <p:spPr bwMode="auto">
            <a:xfrm>
              <a:off x="4232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874" name="AutoShape 65"/>
            <p:cNvCxnSpPr>
              <a:cxnSpLocks noChangeShapeType="1"/>
              <a:stCxn id="21872" idx="0"/>
              <a:endCxn id="21873" idx="0"/>
            </p:cNvCxnSpPr>
            <p:nvPr/>
          </p:nvCxnSpPr>
          <p:spPr bwMode="auto">
            <a:xfrm rot="5400000" flipV="1">
              <a:off x="4127" y="26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grpSp>
          <p:nvGrpSpPr>
            <p:cNvPr id="7" name="Group 66"/>
            <p:cNvGrpSpPr>
              <a:grpSpLocks/>
            </p:cNvGrpSpPr>
            <p:nvPr/>
          </p:nvGrpSpPr>
          <p:grpSpPr bwMode="auto">
            <a:xfrm>
              <a:off x="3680" y="2844"/>
              <a:ext cx="948" cy="48"/>
              <a:chOff x="2224" y="2704"/>
              <a:chExt cx="948" cy="48"/>
            </a:xfrm>
          </p:grpSpPr>
          <p:sp>
            <p:nvSpPr>
              <p:cNvPr id="21890" name="Rectangle 67"/>
              <p:cNvSpPr>
                <a:spLocks noChangeArrowheads="1"/>
              </p:cNvSpPr>
              <p:nvPr/>
            </p:nvSpPr>
            <p:spPr bwMode="auto">
              <a:xfrm>
                <a:off x="2772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891" name="Rectangle 68"/>
              <p:cNvSpPr>
                <a:spLocks noChangeArrowheads="1"/>
              </p:cNvSpPr>
              <p:nvPr/>
            </p:nvSpPr>
            <p:spPr bwMode="auto">
              <a:xfrm>
                <a:off x="3076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892" name="AutoShape 69"/>
              <p:cNvCxnSpPr>
                <a:cxnSpLocks noChangeShapeType="1"/>
                <a:stCxn id="21890" idx="0"/>
                <a:endCxn id="21891" idx="0"/>
              </p:cNvCxnSpPr>
              <p:nvPr/>
            </p:nvCxnSpPr>
            <p:spPr bwMode="auto">
              <a:xfrm rot="5400000" flipV="1">
                <a:off x="2971" y="2553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  <p:sp>
            <p:nvSpPr>
              <p:cNvPr id="21893" name="Rectangle 70"/>
              <p:cNvSpPr>
                <a:spLocks noChangeArrowheads="1"/>
              </p:cNvSpPr>
              <p:nvPr/>
            </p:nvSpPr>
            <p:spPr bwMode="auto">
              <a:xfrm>
                <a:off x="2224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894" name="Rectangle 71"/>
              <p:cNvSpPr>
                <a:spLocks noChangeArrowheads="1"/>
              </p:cNvSpPr>
              <p:nvPr/>
            </p:nvSpPr>
            <p:spPr bwMode="auto">
              <a:xfrm>
                <a:off x="2528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895" name="AutoShape 72"/>
              <p:cNvCxnSpPr>
                <a:cxnSpLocks noChangeShapeType="1"/>
                <a:stCxn id="21893" idx="0"/>
                <a:endCxn id="21894" idx="0"/>
              </p:cNvCxnSpPr>
              <p:nvPr/>
            </p:nvCxnSpPr>
            <p:spPr bwMode="auto">
              <a:xfrm rot="5400000" flipV="1">
                <a:off x="2423" y="2553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</p:grpSp>
        <p:grpSp>
          <p:nvGrpSpPr>
            <p:cNvPr id="8" name="Group 73"/>
            <p:cNvGrpSpPr>
              <a:grpSpLocks/>
            </p:cNvGrpSpPr>
            <p:nvPr/>
          </p:nvGrpSpPr>
          <p:grpSpPr bwMode="auto">
            <a:xfrm>
              <a:off x="2604" y="2844"/>
              <a:ext cx="1848" cy="48"/>
              <a:chOff x="2576" y="2040"/>
              <a:chExt cx="1848" cy="48"/>
            </a:xfrm>
          </p:grpSpPr>
          <p:sp>
            <p:nvSpPr>
              <p:cNvPr id="21877" name="Rectangle 74"/>
              <p:cNvSpPr>
                <a:spLocks noChangeArrowheads="1"/>
              </p:cNvSpPr>
              <p:nvPr/>
            </p:nvSpPr>
            <p:spPr bwMode="auto">
              <a:xfrm>
                <a:off x="4024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878" name="Rectangle 75"/>
              <p:cNvSpPr>
                <a:spLocks noChangeArrowheads="1"/>
              </p:cNvSpPr>
              <p:nvPr/>
            </p:nvSpPr>
            <p:spPr bwMode="auto">
              <a:xfrm>
                <a:off x="4328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879" name="AutoShape 76"/>
              <p:cNvCxnSpPr>
                <a:cxnSpLocks noChangeShapeType="1"/>
                <a:stCxn id="21877" idx="0"/>
                <a:endCxn id="21878" idx="0"/>
              </p:cNvCxnSpPr>
              <p:nvPr/>
            </p:nvCxnSpPr>
            <p:spPr bwMode="auto">
              <a:xfrm rot="5400000" flipV="1">
                <a:off x="4223" y="1889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  <p:sp>
            <p:nvSpPr>
              <p:cNvPr id="21880" name="Rectangle 77"/>
              <p:cNvSpPr>
                <a:spLocks noChangeArrowheads="1"/>
              </p:cNvSpPr>
              <p:nvPr/>
            </p:nvSpPr>
            <p:spPr bwMode="auto">
              <a:xfrm>
                <a:off x="2824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881" name="Rectangle 78"/>
              <p:cNvSpPr>
                <a:spLocks noChangeArrowheads="1"/>
              </p:cNvSpPr>
              <p:nvPr/>
            </p:nvSpPr>
            <p:spPr bwMode="auto">
              <a:xfrm>
                <a:off x="3128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882" name="AutoShape 79"/>
              <p:cNvCxnSpPr>
                <a:cxnSpLocks noChangeShapeType="1"/>
                <a:stCxn id="21880" idx="0"/>
                <a:endCxn id="21881" idx="0"/>
              </p:cNvCxnSpPr>
              <p:nvPr/>
            </p:nvCxnSpPr>
            <p:spPr bwMode="auto">
              <a:xfrm rot="5400000" flipV="1">
                <a:off x="3023" y="1889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  <p:grpSp>
            <p:nvGrpSpPr>
              <p:cNvPr id="9" name="Group 80"/>
              <p:cNvGrpSpPr>
                <a:grpSpLocks/>
              </p:cNvGrpSpPr>
              <p:nvPr/>
            </p:nvGrpSpPr>
            <p:grpSpPr bwMode="auto">
              <a:xfrm>
                <a:off x="2576" y="2040"/>
                <a:ext cx="948" cy="48"/>
                <a:chOff x="2224" y="2704"/>
                <a:chExt cx="948" cy="48"/>
              </a:xfrm>
            </p:grpSpPr>
            <p:sp>
              <p:nvSpPr>
                <p:cNvPr id="21884" name="Rectangle 81"/>
                <p:cNvSpPr>
                  <a:spLocks noChangeArrowheads="1"/>
                </p:cNvSpPr>
                <p:nvPr/>
              </p:nvSpPr>
              <p:spPr bwMode="auto">
                <a:xfrm>
                  <a:off x="2772" y="270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885" name="Rectangle 82"/>
                <p:cNvSpPr>
                  <a:spLocks noChangeArrowheads="1"/>
                </p:cNvSpPr>
                <p:nvPr/>
              </p:nvSpPr>
              <p:spPr bwMode="auto">
                <a:xfrm>
                  <a:off x="3076" y="270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cxnSp>
              <p:nvCxnSpPr>
                <p:cNvPr id="21886" name="AutoShape 83"/>
                <p:cNvCxnSpPr>
                  <a:cxnSpLocks noChangeShapeType="1"/>
                  <a:stCxn id="21884" idx="0"/>
                  <a:endCxn id="21885" idx="0"/>
                </p:cNvCxnSpPr>
                <p:nvPr/>
              </p:nvCxnSpPr>
              <p:spPr bwMode="auto">
                <a:xfrm rot="5400000" flipV="1">
                  <a:off x="2971" y="2553"/>
                  <a:ext cx="1" cy="304"/>
                </a:xfrm>
                <a:prstGeom prst="curvedConnector3">
                  <a:avLst>
                    <a:gd name="adj1" fmla="val -14400005"/>
                  </a:avLst>
                </a:prstGeom>
                <a:noFill/>
                <a:ln w="9525">
                  <a:solidFill>
                    <a:srgbClr val="000080"/>
                  </a:solidFill>
                  <a:prstDash val="dash"/>
                  <a:round/>
                  <a:headEnd/>
                  <a:tailEnd/>
                </a:ln>
              </p:spPr>
            </p:cxnSp>
            <p:sp>
              <p:nvSpPr>
                <p:cNvPr id="21887" name="Rectangle 84"/>
                <p:cNvSpPr>
                  <a:spLocks noChangeArrowheads="1"/>
                </p:cNvSpPr>
                <p:nvPr/>
              </p:nvSpPr>
              <p:spPr bwMode="auto">
                <a:xfrm>
                  <a:off x="2224" y="270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888" name="Rectangle 85"/>
                <p:cNvSpPr>
                  <a:spLocks noChangeArrowheads="1"/>
                </p:cNvSpPr>
                <p:nvPr/>
              </p:nvSpPr>
              <p:spPr bwMode="auto">
                <a:xfrm>
                  <a:off x="2528" y="270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cxnSp>
              <p:nvCxnSpPr>
                <p:cNvPr id="21889" name="AutoShape 86"/>
                <p:cNvCxnSpPr>
                  <a:cxnSpLocks noChangeShapeType="1"/>
                  <a:stCxn id="21887" idx="0"/>
                  <a:endCxn id="21888" idx="0"/>
                </p:cNvCxnSpPr>
                <p:nvPr/>
              </p:nvCxnSpPr>
              <p:spPr bwMode="auto">
                <a:xfrm rot="5400000" flipV="1">
                  <a:off x="2423" y="2553"/>
                  <a:ext cx="1" cy="304"/>
                </a:xfrm>
                <a:prstGeom prst="curvedConnector3">
                  <a:avLst>
                    <a:gd name="adj1" fmla="val -14400005"/>
                  </a:avLst>
                </a:prstGeom>
                <a:noFill/>
                <a:ln w="9525">
                  <a:solidFill>
                    <a:srgbClr val="000080"/>
                  </a:solidFill>
                  <a:prstDash val="dash"/>
                  <a:round/>
                  <a:headEnd/>
                  <a:tailEnd/>
                </a:ln>
              </p:spPr>
            </p:cxnSp>
          </p:grpSp>
        </p:grpSp>
      </p:grpSp>
      <p:sp>
        <p:nvSpPr>
          <p:cNvPr id="21531" name="Rectangle 87"/>
          <p:cNvSpPr>
            <a:spLocks noChangeArrowheads="1"/>
          </p:cNvSpPr>
          <p:nvPr/>
        </p:nvSpPr>
        <p:spPr bwMode="auto">
          <a:xfrm>
            <a:off x="120650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2" name="Rectangle 88"/>
          <p:cNvSpPr>
            <a:spLocks noChangeArrowheads="1"/>
          </p:cNvSpPr>
          <p:nvPr/>
        </p:nvSpPr>
        <p:spPr bwMode="auto">
          <a:xfrm>
            <a:off x="168910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1533" name="AutoShape 89"/>
          <p:cNvCxnSpPr>
            <a:cxnSpLocks noChangeShapeType="1"/>
            <a:stCxn id="21531" idx="0"/>
            <a:endCxn id="21532" idx="0"/>
          </p:cNvCxnSpPr>
          <p:nvPr/>
        </p:nvCxnSpPr>
        <p:spPr bwMode="auto">
          <a:xfrm rot="5400000" flipV="1">
            <a:off x="1523206" y="2845594"/>
            <a:ext cx="1588" cy="482600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rgbClr val="000080"/>
            </a:solidFill>
            <a:prstDash val="dash"/>
            <a:round/>
            <a:headEnd/>
            <a:tailEnd/>
          </a:ln>
        </p:spPr>
      </p:cxnSp>
      <p:grpSp>
        <p:nvGrpSpPr>
          <p:cNvPr id="10" name="Group 90"/>
          <p:cNvGrpSpPr>
            <a:grpSpLocks/>
          </p:cNvGrpSpPr>
          <p:nvPr/>
        </p:nvGrpSpPr>
        <p:grpSpPr bwMode="auto">
          <a:xfrm>
            <a:off x="336550" y="3086100"/>
            <a:ext cx="635000" cy="76200"/>
            <a:chOff x="212" y="1944"/>
            <a:chExt cx="400" cy="48"/>
          </a:xfrm>
        </p:grpSpPr>
        <p:sp>
          <p:nvSpPr>
            <p:cNvPr id="21857" name="Rectangle 91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58" name="Rectangle 92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859" name="AutoShape 93"/>
            <p:cNvCxnSpPr>
              <a:cxnSpLocks noChangeShapeType="1"/>
              <a:stCxn id="21857" idx="0"/>
              <a:endCxn id="21858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sp>
        <p:nvSpPr>
          <p:cNvPr id="21535" name="Rectangle 94"/>
          <p:cNvSpPr>
            <a:spLocks noChangeArrowheads="1"/>
          </p:cNvSpPr>
          <p:nvPr/>
        </p:nvSpPr>
        <p:spPr bwMode="auto">
          <a:xfrm>
            <a:off x="631825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6" name="Rectangle 95"/>
          <p:cNvSpPr>
            <a:spLocks noChangeArrowheads="1"/>
          </p:cNvSpPr>
          <p:nvPr/>
        </p:nvSpPr>
        <p:spPr bwMode="auto">
          <a:xfrm>
            <a:off x="680085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1537" name="AutoShape 96"/>
          <p:cNvCxnSpPr>
            <a:cxnSpLocks noChangeShapeType="1"/>
            <a:stCxn id="21535" idx="0"/>
            <a:endCxn id="21536" idx="0"/>
          </p:cNvCxnSpPr>
          <p:nvPr/>
        </p:nvCxnSpPr>
        <p:spPr bwMode="auto">
          <a:xfrm rot="5400000" flipV="1">
            <a:off x="6634956" y="2845594"/>
            <a:ext cx="1588" cy="482600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rgbClr val="000080"/>
            </a:solidFill>
            <a:prstDash val="dash"/>
            <a:round/>
            <a:headEnd/>
            <a:tailEnd/>
          </a:ln>
        </p:spPr>
      </p:cxnSp>
      <p:sp>
        <p:nvSpPr>
          <p:cNvPr id="21538" name="Rectangle 97"/>
          <p:cNvSpPr>
            <a:spLocks noChangeArrowheads="1"/>
          </p:cNvSpPr>
          <p:nvPr/>
        </p:nvSpPr>
        <p:spPr bwMode="auto">
          <a:xfrm>
            <a:off x="456565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9" name="Rectangle 98"/>
          <p:cNvSpPr>
            <a:spLocks noChangeArrowheads="1"/>
          </p:cNvSpPr>
          <p:nvPr/>
        </p:nvSpPr>
        <p:spPr bwMode="auto">
          <a:xfrm>
            <a:off x="504825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1540" name="AutoShape 99"/>
          <p:cNvCxnSpPr>
            <a:cxnSpLocks noChangeShapeType="1"/>
            <a:stCxn id="21538" idx="0"/>
            <a:endCxn id="21539" idx="0"/>
          </p:cNvCxnSpPr>
          <p:nvPr/>
        </p:nvCxnSpPr>
        <p:spPr bwMode="auto">
          <a:xfrm rot="5400000" flipV="1">
            <a:off x="4882356" y="2845594"/>
            <a:ext cx="1588" cy="482600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rgbClr val="000080"/>
            </a:solidFill>
            <a:prstDash val="dash"/>
            <a:round/>
            <a:headEnd/>
            <a:tailEnd/>
          </a:ln>
        </p:spPr>
      </p:cxnSp>
      <p:sp>
        <p:nvSpPr>
          <p:cNvPr id="21541" name="Rectangle 100"/>
          <p:cNvSpPr>
            <a:spLocks noChangeArrowheads="1"/>
          </p:cNvSpPr>
          <p:nvPr/>
        </p:nvSpPr>
        <p:spPr bwMode="auto">
          <a:xfrm>
            <a:off x="266065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2" name="Rectangle 101"/>
          <p:cNvSpPr>
            <a:spLocks noChangeArrowheads="1"/>
          </p:cNvSpPr>
          <p:nvPr/>
        </p:nvSpPr>
        <p:spPr bwMode="auto">
          <a:xfrm>
            <a:off x="314325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1543" name="AutoShape 102"/>
          <p:cNvCxnSpPr>
            <a:cxnSpLocks noChangeShapeType="1"/>
            <a:stCxn id="21541" idx="0"/>
            <a:endCxn id="21542" idx="0"/>
          </p:cNvCxnSpPr>
          <p:nvPr/>
        </p:nvCxnSpPr>
        <p:spPr bwMode="auto">
          <a:xfrm rot="5400000" flipV="1">
            <a:off x="2977356" y="2845594"/>
            <a:ext cx="1588" cy="482600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rgbClr val="000080"/>
            </a:solidFill>
            <a:prstDash val="dash"/>
            <a:round/>
            <a:headEnd/>
            <a:tailEnd/>
          </a:ln>
        </p:spPr>
      </p:cxnSp>
      <p:grpSp>
        <p:nvGrpSpPr>
          <p:cNvPr id="11" name="Group 103"/>
          <p:cNvGrpSpPr>
            <a:grpSpLocks/>
          </p:cNvGrpSpPr>
          <p:nvPr/>
        </p:nvGrpSpPr>
        <p:grpSpPr bwMode="auto">
          <a:xfrm>
            <a:off x="2266950" y="3086100"/>
            <a:ext cx="1504950" cy="76200"/>
            <a:chOff x="2224" y="2704"/>
            <a:chExt cx="948" cy="48"/>
          </a:xfrm>
        </p:grpSpPr>
        <p:sp>
          <p:nvSpPr>
            <p:cNvPr id="21851" name="Rectangle 104"/>
            <p:cNvSpPr>
              <a:spLocks noChangeArrowheads="1"/>
            </p:cNvSpPr>
            <p:nvPr/>
          </p:nvSpPr>
          <p:spPr bwMode="auto">
            <a:xfrm>
              <a:off x="2772" y="270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52" name="Rectangle 105"/>
            <p:cNvSpPr>
              <a:spLocks noChangeArrowheads="1"/>
            </p:cNvSpPr>
            <p:nvPr/>
          </p:nvSpPr>
          <p:spPr bwMode="auto">
            <a:xfrm>
              <a:off x="3076" y="270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853" name="AutoShape 106"/>
            <p:cNvCxnSpPr>
              <a:cxnSpLocks noChangeShapeType="1"/>
              <a:stCxn id="21851" idx="0"/>
              <a:endCxn id="21852" idx="0"/>
            </p:cNvCxnSpPr>
            <p:nvPr/>
          </p:nvCxnSpPr>
          <p:spPr bwMode="auto">
            <a:xfrm rot="5400000" flipV="1">
              <a:off x="2971" y="255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sp>
          <p:nvSpPr>
            <p:cNvPr id="21854" name="Rectangle 107"/>
            <p:cNvSpPr>
              <a:spLocks noChangeArrowheads="1"/>
            </p:cNvSpPr>
            <p:nvPr/>
          </p:nvSpPr>
          <p:spPr bwMode="auto">
            <a:xfrm>
              <a:off x="2224" y="270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55" name="Rectangle 108"/>
            <p:cNvSpPr>
              <a:spLocks noChangeArrowheads="1"/>
            </p:cNvSpPr>
            <p:nvPr/>
          </p:nvSpPr>
          <p:spPr bwMode="auto">
            <a:xfrm>
              <a:off x="2528" y="270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856" name="AutoShape 109"/>
            <p:cNvCxnSpPr>
              <a:cxnSpLocks noChangeShapeType="1"/>
              <a:stCxn id="21854" idx="0"/>
              <a:endCxn id="21855" idx="0"/>
            </p:cNvCxnSpPr>
            <p:nvPr/>
          </p:nvCxnSpPr>
          <p:spPr bwMode="auto">
            <a:xfrm rot="5400000" flipV="1">
              <a:off x="2423" y="255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12" name="Group 110"/>
          <p:cNvGrpSpPr>
            <a:grpSpLocks/>
          </p:cNvGrpSpPr>
          <p:nvPr/>
        </p:nvGrpSpPr>
        <p:grpSpPr bwMode="auto">
          <a:xfrm>
            <a:off x="558800" y="3086100"/>
            <a:ext cx="2933700" cy="76200"/>
            <a:chOff x="2576" y="2040"/>
            <a:chExt cx="1848" cy="48"/>
          </a:xfrm>
        </p:grpSpPr>
        <p:sp>
          <p:nvSpPr>
            <p:cNvPr id="21838" name="Rectangle 111"/>
            <p:cNvSpPr>
              <a:spLocks noChangeArrowheads="1"/>
            </p:cNvSpPr>
            <p:nvPr/>
          </p:nvSpPr>
          <p:spPr bwMode="auto">
            <a:xfrm>
              <a:off x="4024" y="2040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39" name="Rectangle 112"/>
            <p:cNvSpPr>
              <a:spLocks noChangeArrowheads="1"/>
            </p:cNvSpPr>
            <p:nvPr/>
          </p:nvSpPr>
          <p:spPr bwMode="auto">
            <a:xfrm>
              <a:off x="4328" y="2040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840" name="AutoShape 113"/>
            <p:cNvCxnSpPr>
              <a:cxnSpLocks noChangeShapeType="1"/>
              <a:stCxn id="21838" idx="0"/>
              <a:endCxn id="21839" idx="0"/>
            </p:cNvCxnSpPr>
            <p:nvPr/>
          </p:nvCxnSpPr>
          <p:spPr bwMode="auto">
            <a:xfrm rot="5400000" flipV="1">
              <a:off x="4223" y="1889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sp>
          <p:nvSpPr>
            <p:cNvPr id="21841" name="Rectangle 114"/>
            <p:cNvSpPr>
              <a:spLocks noChangeArrowheads="1"/>
            </p:cNvSpPr>
            <p:nvPr/>
          </p:nvSpPr>
          <p:spPr bwMode="auto">
            <a:xfrm>
              <a:off x="2824" y="2040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42" name="Rectangle 115"/>
            <p:cNvSpPr>
              <a:spLocks noChangeArrowheads="1"/>
            </p:cNvSpPr>
            <p:nvPr/>
          </p:nvSpPr>
          <p:spPr bwMode="auto">
            <a:xfrm>
              <a:off x="3128" y="2040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843" name="AutoShape 116"/>
            <p:cNvCxnSpPr>
              <a:cxnSpLocks noChangeShapeType="1"/>
              <a:stCxn id="21841" idx="0"/>
              <a:endCxn id="21842" idx="0"/>
            </p:cNvCxnSpPr>
            <p:nvPr/>
          </p:nvCxnSpPr>
          <p:spPr bwMode="auto">
            <a:xfrm rot="5400000" flipV="1">
              <a:off x="3023" y="1889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grpSp>
          <p:nvGrpSpPr>
            <p:cNvPr id="13" name="Group 117"/>
            <p:cNvGrpSpPr>
              <a:grpSpLocks/>
            </p:cNvGrpSpPr>
            <p:nvPr/>
          </p:nvGrpSpPr>
          <p:grpSpPr bwMode="auto">
            <a:xfrm>
              <a:off x="2576" y="2040"/>
              <a:ext cx="948" cy="48"/>
              <a:chOff x="2224" y="2704"/>
              <a:chExt cx="948" cy="48"/>
            </a:xfrm>
          </p:grpSpPr>
          <p:sp>
            <p:nvSpPr>
              <p:cNvPr id="21845" name="Rectangle 118"/>
              <p:cNvSpPr>
                <a:spLocks noChangeArrowheads="1"/>
              </p:cNvSpPr>
              <p:nvPr/>
            </p:nvSpPr>
            <p:spPr bwMode="auto">
              <a:xfrm>
                <a:off x="2772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846" name="Rectangle 119"/>
              <p:cNvSpPr>
                <a:spLocks noChangeArrowheads="1"/>
              </p:cNvSpPr>
              <p:nvPr/>
            </p:nvSpPr>
            <p:spPr bwMode="auto">
              <a:xfrm>
                <a:off x="3076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847" name="AutoShape 120"/>
              <p:cNvCxnSpPr>
                <a:cxnSpLocks noChangeShapeType="1"/>
                <a:stCxn id="21845" idx="0"/>
                <a:endCxn id="21846" idx="0"/>
              </p:cNvCxnSpPr>
              <p:nvPr/>
            </p:nvCxnSpPr>
            <p:spPr bwMode="auto">
              <a:xfrm rot="5400000" flipV="1">
                <a:off x="2971" y="2553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  <p:sp>
            <p:nvSpPr>
              <p:cNvPr id="21848" name="Rectangle 121"/>
              <p:cNvSpPr>
                <a:spLocks noChangeArrowheads="1"/>
              </p:cNvSpPr>
              <p:nvPr/>
            </p:nvSpPr>
            <p:spPr bwMode="auto">
              <a:xfrm>
                <a:off x="2224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849" name="Rectangle 122"/>
              <p:cNvSpPr>
                <a:spLocks noChangeArrowheads="1"/>
              </p:cNvSpPr>
              <p:nvPr/>
            </p:nvSpPr>
            <p:spPr bwMode="auto">
              <a:xfrm>
                <a:off x="2528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850" name="AutoShape 123"/>
              <p:cNvCxnSpPr>
                <a:cxnSpLocks noChangeShapeType="1"/>
                <a:stCxn id="21848" idx="0"/>
                <a:endCxn id="21849" idx="0"/>
              </p:cNvCxnSpPr>
              <p:nvPr/>
            </p:nvCxnSpPr>
            <p:spPr bwMode="auto">
              <a:xfrm rot="5400000" flipV="1">
                <a:off x="2423" y="2553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</p:grpSp>
      </p:grpSp>
      <p:grpSp>
        <p:nvGrpSpPr>
          <p:cNvPr id="14" name="Group 124"/>
          <p:cNvGrpSpPr>
            <a:grpSpLocks/>
          </p:cNvGrpSpPr>
          <p:nvPr/>
        </p:nvGrpSpPr>
        <p:grpSpPr bwMode="auto">
          <a:xfrm>
            <a:off x="1136650" y="3086100"/>
            <a:ext cx="6057900" cy="76200"/>
            <a:chOff x="1712" y="2844"/>
            <a:chExt cx="3816" cy="48"/>
          </a:xfrm>
        </p:grpSpPr>
        <p:sp>
          <p:nvSpPr>
            <p:cNvPr id="21802" name="Rectangle 125"/>
            <p:cNvSpPr>
              <a:spLocks noChangeArrowheads="1"/>
            </p:cNvSpPr>
            <p:nvPr/>
          </p:nvSpPr>
          <p:spPr bwMode="auto">
            <a:xfrm>
              <a:off x="1712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03" name="Rectangle 126"/>
            <p:cNvSpPr>
              <a:spLocks noChangeArrowheads="1"/>
            </p:cNvSpPr>
            <p:nvPr/>
          </p:nvSpPr>
          <p:spPr bwMode="auto">
            <a:xfrm>
              <a:off x="2016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804" name="AutoShape 127"/>
            <p:cNvCxnSpPr>
              <a:cxnSpLocks noChangeShapeType="1"/>
              <a:stCxn id="21802" idx="0"/>
              <a:endCxn id="21803" idx="0"/>
            </p:cNvCxnSpPr>
            <p:nvPr/>
          </p:nvCxnSpPr>
          <p:spPr bwMode="auto">
            <a:xfrm rot="5400000" flipV="1">
              <a:off x="1911" y="26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sp>
          <p:nvSpPr>
            <p:cNvPr id="21805" name="Rectangle 128"/>
            <p:cNvSpPr>
              <a:spLocks noChangeArrowheads="1"/>
            </p:cNvSpPr>
            <p:nvPr/>
          </p:nvSpPr>
          <p:spPr bwMode="auto">
            <a:xfrm>
              <a:off x="3012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06" name="Rectangle 129"/>
            <p:cNvSpPr>
              <a:spLocks noChangeArrowheads="1"/>
            </p:cNvSpPr>
            <p:nvPr/>
          </p:nvSpPr>
          <p:spPr bwMode="auto">
            <a:xfrm>
              <a:off x="3316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807" name="AutoShape 130"/>
            <p:cNvCxnSpPr>
              <a:cxnSpLocks noChangeShapeType="1"/>
              <a:stCxn id="21805" idx="0"/>
              <a:endCxn id="21806" idx="0"/>
            </p:cNvCxnSpPr>
            <p:nvPr/>
          </p:nvCxnSpPr>
          <p:spPr bwMode="auto">
            <a:xfrm rot="5400000" flipV="1">
              <a:off x="3211" y="26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sp>
          <p:nvSpPr>
            <p:cNvPr id="21808" name="Rectangle 131"/>
            <p:cNvSpPr>
              <a:spLocks noChangeArrowheads="1"/>
            </p:cNvSpPr>
            <p:nvPr/>
          </p:nvSpPr>
          <p:spPr bwMode="auto">
            <a:xfrm>
              <a:off x="2464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09" name="Rectangle 132"/>
            <p:cNvSpPr>
              <a:spLocks noChangeArrowheads="1"/>
            </p:cNvSpPr>
            <p:nvPr/>
          </p:nvSpPr>
          <p:spPr bwMode="auto">
            <a:xfrm>
              <a:off x="2768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810" name="AutoShape 133"/>
            <p:cNvCxnSpPr>
              <a:cxnSpLocks noChangeShapeType="1"/>
              <a:stCxn id="21808" idx="0"/>
              <a:endCxn id="21809" idx="0"/>
            </p:cNvCxnSpPr>
            <p:nvPr/>
          </p:nvCxnSpPr>
          <p:spPr bwMode="auto">
            <a:xfrm rot="5400000" flipV="1">
              <a:off x="2663" y="26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sp>
          <p:nvSpPr>
            <p:cNvPr id="21811" name="Rectangle 134"/>
            <p:cNvSpPr>
              <a:spLocks noChangeArrowheads="1"/>
            </p:cNvSpPr>
            <p:nvPr/>
          </p:nvSpPr>
          <p:spPr bwMode="auto">
            <a:xfrm>
              <a:off x="5128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12" name="Rectangle 135"/>
            <p:cNvSpPr>
              <a:spLocks noChangeArrowheads="1"/>
            </p:cNvSpPr>
            <p:nvPr/>
          </p:nvSpPr>
          <p:spPr bwMode="auto">
            <a:xfrm>
              <a:off x="5432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813" name="AutoShape 136"/>
            <p:cNvCxnSpPr>
              <a:cxnSpLocks noChangeShapeType="1"/>
              <a:stCxn id="21811" idx="0"/>
              <a:endCxn id="21812" idx="0"/>
            </p:cNvCxnSpPr>
            <p:nvPr/>
          </p:nvCxnSpPr>
          <p:spPr bwMode="auto">
            <a:xfrm rot="5400000" flipV="1">
              <a:off x="5327" y="26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sp>
          <p:nvSpPr>
            <p:cNvPr id="21814" name="Rectangle 137"/>
            <p:cNvSpPr>
              <a:spLocks noChangeArrowheads="1"/>
            </p:cNvSpPr>
            <p:nvPr/>
          </p:nvSpPr>
          <p:spPr bwMode="auto">
            <a:xfrm>
              <a:off x="3928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15" name="Rectangle 138"/>
            <p:cNvSpPr>
              <a:spLocks noChangeArrowheads="1"/>
            </p:cNvSpPr>
            <p:nvPr/>
          </p:nvSpPr>
          <p:spPr bwMode="auto">
            <a:xfrm>
              <a:off x="4232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816" name="AutoShape 139"/>
            <p:cNvCxnSpPr>
              <a:cxnSpLocks noChangeShapeType="1"/>
              <a:stCxn id="21814" idx="0"/>
              <a:endCxn id="21815" idx="0"/>
            </p:cNvCxnSpPr>
            <p:nvPr/>
          </p:nvCxnSpPr>
          <p:spPr bwMode="auto">
            <a:xfrm rot="5400000" flipV="1">
              <a:off x="4127" y="26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grpSp>
          <p:nvGrpSpPr>
            <p:cNvPr id="15" name="Group 140"/>
            <p:cNvGrpSpPr>
              <a:grpSpLocks/>
            </p:cNvGrpSpPr>
            <p:nvPr/>
          </p:nvGrpSpPr>
          <p:grpSpPr bwMode="auto">
            <a:xfrm>
              <a:off x="3680" y="2844"/>
              <a:ext cx="948" cy="48"/>
              <a:chOff x="2224" y="2704"/>
              <a:chExt cx="948" cy="48"/>
            </a:xfrm>
          </p:grpSpPr>
          <p:sp>
            <p:nvSpPr>
              <p:cNvPr id="21832" name="Rectangle 141"/>
              <p:cNvSpPr>
                <a:spLocks noChangeArrowheads="1"/>
              </p:cNvSpPr>
              <p:nvPr/>
            </p:nvSpPr>
            <p:spPr bwMode="auto">
              <a:xfrm>
                <a:off x="2772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833" name="Rectangle 142"/>
              <p:cNvSpPr>
                <a:spLocks noChangeArrowheads="1"/>
              </p:cNvSpPr>
              <p:nvPr/>
            </p:nvSpPr>
            <p:spPr bwMode="auto">
              <a:xfrm>
                <a:off x="3076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834" name="AutoShape 143"/>
              <p:cNvCxnSpPr>
                <a:cxnSpLocks noChangeShapeType="1"/>
                <a:stCxn id="21832" idx="0"/>
                <a:endCxn id="21833" idx="0"/>
              </p:cNvCxnSpPr>
              <p:nvPr/>
            </p:nvCxnSpPr>
            <p:spPr bwMode="auto">
              <a:xfrm rot="5400000" flipV="1">
                <a:off x="2971" y="2553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  <p:sp>
            <p:nvSpPr>
              <p:cNvPr id="21835" name="Rectangle 144"/>
              <p:cNvSpPr>
                <a:spLocks noChangeArrowheads="1"/>
              </p:cNvSpPr>
              <p:nvPr/>
            </p:nvSpPr>
            <p:spPr bwMode="auto">
              <a:xfrm>
                <a:off x="2224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836" name="Rectangle 145"/>
              <p:cNvSpPr>
                <a:spLocks noChangeArrowheads="1"/>
              </p:cNvSpPr>
              <p:nvPr/>
            </p:nvSpPr>
            <p:spPr bwMode="auto">
              <a:xfrm>
                <a:off x="2528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837" name="AutoShape 146"/>
              <p:cNvCxnSpPr>
                <a:cxnSpLocks noChangeShapeType="1"/>
                <a:stCxn id="21835" idx="0"/>
                <a:endCxn id="21836" idx="0"/>
              </p:cNvCxnSpPr>
              <p:nvPr/>
            </p:nvCxnSpPr>
            <p:spPr bwMode="auto">
              <a:xfrm rot="5400000" flipV="1">
                <a:off x="2423" y="2553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</p:grpSp>
        <p:grpSp>
          <p:nvGrpSpPr>
            <p:cNvPr id="16" name="Group 147"/>
            <p:cNvGrpSpPr>
              <a:grpSpLocks/>
            </p:cNvGrpSpPr>
            <p:nvPr/>
          </p:nvGrpSpPr>
          <p:grpSpPr bwMode="auto">
            <a:xfrm>
              <a:off x="2604" y="2844"/>
              <a:ext cx="1848" cy="48"/>
              <a:chOff x="2576" y="2040"/>
              <a:chExt cx="1848" cy="48"/>
            </a:xfrm>
          </p:grpSpPr>
          <p:sp>
            <p:nvSpPr>
              <p:cNvPr id="21819" name="Rectangle 148"/>
              <p:cNvSpPr>
                <a:spLocks noChangeArrowheads="1"/>
              </p:cNvSpPr>
              <p:nvPr/>
            </p:nvSpPr>
            <p:spPr bwMode="auto">
              <a:xfrm>
                <a:off x="4024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820" name="Rectangle 149"/>
              <p:cNvSpPr>
                <a:spLocks noChangeArrowheads="1"/>
              </p:cNvSpPr>
              <p:nvPr/>
            </p:nvSpPr>
            <p:spPr bwMode="auto">
              <a:xfrm>
                <a:off x="4328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821" name="AutoShape 150"/>
              <p:cNvCxnSpPr>
                <a:cxnSpLocks noChangeShapeType="1"/>
                <a:stCxn id="21819" idx="0"/>
                <a:endCxn id="21820" idx="0"/>
              </p:cNvCxnSpPr>
              <p:nvPr/>
            </p:nvCxnSpPr>
            <p:spPr bwMode="auto">
              <a:xfrm rot="5400000" flipV="1">
                <a:off x="4223" y="1889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  <p:sp>
            <p:nvSpPr>
              <p:cNvPr id="21822" name="Rectangle 151"/>
              <p:cNvSpPr>
                <a:spLocks noChangeArrowheads="1"/>
              </p:cNvSpPr>
              <p:nvPr/>
            </p:nvSpPr>
            <p:spPr bwMode="auto">
              <a:xfrm>
                <a:off x="2824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823" name="Rectangle 152"/>
              <p:cNvSpPr>
                <a:spLocks noChangeArrowheads="1"/>
              </p:cNvSpPr>
              <p:nvPr/>
            </p:nvSpPr>
            <p:spPr bwMode="auto">
              <a:xfrm>
                <a:off x="3128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824" name="AutoShape 153"/>
              <p:cNvCxnSpPr>
                <a:cxnSpLocks noChangeShapeType="1"/>
                <a:stCxn id="21822" idx="0"/>
                <a:endCxn id="21823" idx="0"/>
              </p:cNvCxnSpPr>
              <p:nvPr/>
            </p:nvCxnSpPr>
            <p:spPr bwMode="auto">
              <a:xfrm rot="5400000" flipV="1">
                <a:off x="3023" y="1889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  <p:grpSp>
            <p:nvGrpSpPr>
              <p:cNvPr id="17" name="Group 154"/>
              <p:cNvGrpSpPr>
                <a:grpSpLocks/>
              </p:cNvGrpSpPr>
              <p:nvPr/>
            </p:nvGrpSpPr>
            <p:grpSpPr bwMode="auto">
              <a:xfrm>
                <a:off x="2576" y="2040"/>
                <a:ext cx="948" cy="48"/>
                <a:chOff x="2224" y="2704"/>
                <a:chExt cx="948" cy="48"/>
              </a:xfrm>
            </p:grpSpPr>
            <p:sp>
              <p:nvSpPr>
                <p:cNvPr id="21826" name="Rectangle 155"/>
                <p:cNvSpPr>
                  <a:spLocks noChangeArrowheads="1"/>
                </p:cNvSpPr>
                <p:nvPr/>
              </p:nvSpPr>
              <p:spPr bwMode="auto">
                <a:xfrm>
                  <a:off x="2772" y="270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827" name="Rectangle 156"/>
                <p:cNvSpPr>
                  <a:spLocks noChangeArrowheads="1"/>
                </p:cNvSpPr>
                <p:nvPr/>
              </p:nvSpPr>
              <p:spPr bwMode="auto">
                <a:xfrm>
                  <a:off x="3076" y="270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cxnSp>
              <p:nvCxnSpPr>
                <p:cNvPr id="21828" name="AutoShape 157"/>
                <p:cNvCxnSpPr>
                  <a:cxnSpLocks noChangeShapeType="1"/>
                  <a:stCxn id="21826" idx="0"/>
                  <a:endCxn id="21827" idx="0"/>
                </p:cNvCxnSpPr>
                <p:nvPr/>
              </p:nvCxnSpPr>
              <p:spPr bwMode="auto">
                <a:xfrm rot="5400000" flipV="1">
                  <a:off x="2971" y="2553"/>
                  <a:ext cx="1" cy="304"/>
                </a:xfrm>
                <a:prstGeom prst="curvedConnector3">
                  <a:avLst>
                    <a:gd name="adj1" fmla="val -14400005"/>
                  </a:avLst>
                </a:prstGeom>
                <a:noFill/>
                <a:ln w="9525">
                  <a:solidFill>
                    <a:srgbClr val="000080"/>
                  </a:solidFill>
                  <a:prstDash val="dash"/>
                  <a:round/>
                  <a:headEnd/>
                  <a:tailEnd/>
                </a:ln>
              </p:spPr>
            </p:cxnSp>
            <p:sp>
              <p:nvSpPr>
                <p:cNvPr id="21829" name="Rectangle 158"/>
                <p:cNvSpPr>
                  <a:spLocks noChangeArrowheads="1"/>
                </p:cNvSpPr>
                <p:nvPr/>
              </p:nvSpPr>
              <p:spPr bwMode="auto">
                <a:xfrm>
                  <a:off x="2224" y="270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830" name="Rectangle 159"/>
                <p:cNvSpPr>
                  <a:spLocks noChangeArrowheads="1"/>
                </p:cNvSpPr>
                <p:nvPr/>
              </p:nvSpPr>
              <p:spPr bwMode="auto">
                <a:xfrm>
                  <a:off x="2528" y="270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cxnSp>
              <p:nvCxnSpPr>
                <p:cNvPr id="21831" name="AutoShape 160"/>
                <p:cNvCxnSpPr>
                  <a:cxnSpLocks noChangeShapeType="1"/>
                  <a:stCxn id="21829" idx="0"/>
                  <a:endCxn id="21830" idx="0"/>
                </p:cNvCxnSpPr>
                <p:nvPr/>
              </p:nvCxnSpPr>
              <p:spPr bwMode="auto">
                <a:xfrm rot="5400000" flipV="1">
                  <a:off x="2423" y="2553"/>
                  <a:ext cx="1" cy="304"/>
                </a:xfrm>
                <a:prstGeom prst="curvedConnector3">
                  <a:avLst>
                    <a:gd name="adj1" fmla="val -14400005"/>
                  </a:avLst>
                </a:prstGeom>
                <a:noFill/>
                <a:ln w="9525">
                  <a:solidFill>
                    <a:srgbClr val="000080"/>
                  </a:solidFill>
                  <a:prstDash val="dash"/>
                  <a:round/>
                  <a:headEnd/>
                  <a:tailEnd/>
                </a:ln>
              </p:spPr>
            </p:cxnSp>
          </p:grpSp>
        </p:grpSp>
      </p:grpSp>
      <p:grpSp>
        <p:nvGrpSpPr>
          <p:cNvPr id="18" name="Group 161"/>
          <p:cNvGrpSpPr>
            <a:grpSpLocks/>
          </p:cNvGrpSpPr>
          <p:nvPr/>
        </p:nvGrpSpPr>
        <p:grpSpPr bwMode="auto">
          <a:xfrm>
            <a:off x="1543050" y="3086100"/>
            <a:ext cx="6858000" cy="76200"/>
            <a:chOff x="308" y="2040"/>
            <a:chExt cx="4320" cy="48"/>
          </a:xfrm>
        </p:grpSpPr>
        <p:sp>
          <p:nvSpPr>
            <p:cNvPr id="21692" name="Rectangle 162"/>
            <p:cNvSpPr>
              <a:spLocks noChangeArrowheads="1"/>
            </p:cNvSpPr>
            <p:nvPr/>
          </p:nvSpPr>
          <p:spPr bwMode="auto">
            <a:xfrm>
              <a:off x="608" y="2040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93" name="Rectangle 163"/>
            <p:cNvSpPr>
              <a:spLocks noChangeArrowheads="1"/>
            </p:cNvSpPr>
            <p:nvPr/>
          </p:nvSpPr>
          <p:spPr bwMode="auto">
            <a:xfrm>
              <a:off x="912" y="2040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94" name="AutoShape 164"/>
            <p:cNvCxnSpPr>
              <a:cxnSpLocks noChangeShapeType="1"/>
              <a:stCxn id="21692" idx="0"/>
              <a:endCxn id="21693" idx="0"/>
            </p:cNvCxnSpPr>
            <p:nvPr/>
          </p:nvCxnSpPr>
          <p:spPr bwMode="auto">
            <a:xfrm rot="5400000" flipV="1">
              <a:off x="807" y="1889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sp>
          <p:nvSpPr>
            <p:cNvPr id="21695" name="Rectangle 165"/>
            <p:cNvSpPr>
              <a:spLocks noChangeArrowheads="1"/>
            </p:cNvSpPr>
            <p:nvPr/>
          </p:nvSpPr>
          <p:spPr bwMode="auto">
            <a:xfrm>
              <a:off x="1908" y="2040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96" name="Rectangle 166"/>
            <p:cNvSpPr>
              <a:spLocks noChangeArrowheads="1"/>
            </p:cNvSpPr>
            <p:nvPr/>
          </p:nvSpPr>
          <p:spPr bwMode="auto">
            <a:xfrm>
              <a:off x="2212" y="2040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97" name="AutoShape 167"/>
            <p:cNvCxnSpPr>
              <a:cxnSpLocks noChangeShapeType="1"/>
              <a:stCxn id="21695" idx="0"/>
              <a:endCxn id="21696" idx="0"/>
            </p:cNvCxnSpPr>
            <p:nvPr/>
          </p:nvCxnSpPr>
          <p:spPr bwMode="auto">
            <a:xfrm rot="5400000" flipV="1">
              <a:off x="2107" y="1889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sp>
          <p:nvSpPr>
            <p:cNvPr id="21698" name="Rectangle 168"/>
            <p:cNvSpPr>
              <a:spLocks noChangeArrowheads="1"/>
            </p:cNvSpPr>
            <p:nvPr/>
          </p:nvSpPr>
          <p:spPr bwMode="auto">
            <a:xfrm>
              <a:off x="1360" y="2040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99" name="Rectangle 169"/>
            <p:cNvSpPr>
              <a:spLocks noChangeArrowheads="1"/>
            </p:cNvSpPr>
            <p:nvPr/>
          </p:nvSpPr>
          <p:spPr bwMode="auto">
            <a:xfrm>
              <a:off x="1664" y="2040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700" name="AutoShape 170"/>
            <p:cNvCxnSpPr>
              <a:cxnSpLocks noChangeShapeType="1"/>
              <a:stCxn id="21698" idx="0"/>
              <a:endCxn id="21699" idx="0"/>
            </p:cNvCxnSpPr>
            <p:nvPr/>
          </p:nvCxnSpPr>
          <p:spPr bwMode="auto">
            <a:xfrm rot="5400000" flipV="1">
              <a:off x="1559" y="1889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sp>
          <p:nvSpPr>
            <p:cNvPr id="21701" name="Rectangle 171"/>
            <p:cNvSpPr>
              <a:spLocks noChangeArrowheads="1"/>
            </p:cNvSpPr>
            <p:nvPr/>
          </p:nvSpPr>
          <p:spPr bwMode="auto">
            <a:xfrm>
              <a:off x="4024" y="2040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702" name="Rectangle 172"/>
            <p:cNvSpPr>
              <a:spLocks noChangeArrowheads="1"/>
            </p:cNvSpPr>
            <p:nvPr/>
          </p:nvSpPr>
          <p:spPr bwMode="auto">
            <a:xfrm>
              <a:off x="4328" y="2040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703" name="AutoShape 173"/>
            <p:cNvCxnSpPr>
              <a:cxnSpLocks noChangeShapeType="1"/>
              <a:stCxn id="21701" idx="0"/>
              <a:endCxn id="21702" idx="0"/>
            </p:cNvCxnSpPr>
            <p:nvPr/>
          </p:nvCxnSpPr>
          <p:spPr bwMode="auto">
            <a:xfrm rot="5400000" flipV="1">
              <a:off x="4223" y="1889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sp>
          <p:nvSpPr>
            <p:cNvPr id="21704" name="Rectangle 174"/>
            <p:cNvSpPr>
              <a:spLocks noChangeArrowheads="1"/>
            </p:cNvSpPr>
            <p:nvPr/>
          </p:nvSpPr>
          <p:spPr bwMode="auto">
            <a:xfrm>
              <a:off x="2824" y="2040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705" name="Rectangle 175"/>
            <p:cNvSpPr>
              <a:spLocks noChangeArrowheads="1"/>
            </p:cNvSpPr>
            <p:nvPr/>
          </p:nvSpPr>
          <p:spPr bwMode="auto">
            <a:xfrm>
              <a:off x="3128" y="2040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706" name="AutoShape 176"/>
            <p:cNvCxnSpPr>
              <a:cxnSpLocks noChangeShapeType="1"/>
              <a:stCxn id="21704" idx="0"/>
              <a:endCxn id="21705" idx="0"/>
            </p:cNvCxnSpPr>
            <p:nvPr/>
          </p:nvCxnSpPr>
          <p:spPr bwMode="auto">
            <a:xfrm rot="5400000" flipV="1">
              <a:off x="3023" y="1889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grpSp>
          <p:nvGrpSpPr>
            <p:cNvPr id="19" name="Group 177"/>
            <p:cNvGrpSpPr>
              <a:grpSpLocks/>
            </p:cNvGrpSpPr>
            <p:nvPr/>
          </p:nvGrpSpPr>
          <p:grpSpPr bwMode="auto">
            <a:xfrm>
              <a:off x="2576" y="2040"/>
              <a:ext cx="948" cy="48"/>
              <a:chOff x="2224" y="2704"/>
              <a:chExt cx="948" cy="48"/>
            </a:xfrm>
          </p:grpSpPr>
          <p:sp>
            <p:nvSpPr>
              <p:cNvPr id="21796" name="Rectangle 178"/>
              <p:cNvSpPr>
                <a:spLocks noChangeArrowheads="1"/>
              </p:cNvSpPr>
              <p:nvPr/>
            </p:nvSpPr>
            <p:spPr bwMode="auto">
              <a:xfrm>
                <a:off x="2772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797" name="Rectangle 179"/>
              <p:cNvSpPr>
                <a:spLocks noChangeArrowheads="1"/>
              </p:cNvSpPr>
              <p:nvPr/>
            </p:nvSpPr>
            <p:spPr bwMode="auto">
              <a:xfrm>
                <a:off x="3076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798" name="AutoShape 180"/>
              <p:cNvCxnSpPr>
                <a:cxnSpLocks noChangeShapeType="1"/>
                <a:stCxn id="21796" idx="0"/>
                <a:endCxn id="21797" idx="0"/>
              </p:cNvCxnSpPr>
              <p:nvPr/>
            </p:nvCxnSpPr>
            <p:spPr bwMode="auto">
              <a:xfrm rot="5400000" flipV="1">
                <a:off x="2971" y="2553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  <p:sp>
            <p:nvSpPr>
              <p:cNvPr id="21799" name="Rectangle 181"/>
              <p:cNvSpPr>
                <a:spLocks noChangeArrowheads="1"/>
              </p:cNvSpPr>
              <p:nvPr/>
            </p:nvSpPr>
            <p:spPr bwMode="auto">
              <a:xfrm>
                <a:off x="2224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800" name="Rectangle 182"/>
              <p:cNvSpPr>
                <a:spLocks noChangeArrowheads="1"/>
              </p:cNvSpPr>
              <p:nvPr/>
            </p:nvSpPr>
            <p:spPr bwMode="auto">
              <a:xfrm>
                <a:off x="2528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801" name="AutoShape 183"/>
              <p:cNvCxnSpPr>
                <a:cxnSpLocks noChangeShapeType="1"/>
                <a:stCxn id="21799" idx="0"/>
                <a:endCxn id="21800" idx="0"/>
              </p:cNvCxnSpPr>
              <p:nvPr/>
            </p:nvCxnSpPr>
            <p:spPr bwMode="auto">
              <a:xfrm rot="5400000" flipV="1">
                <a:off x="2423" y="2553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</p:grpSp>
        <p:grpSp>
          <p:nvGrpSpPr>
            <p:cNvPr id="20" name="Group 184"/>
            <p:cNvGrpSpPr>
              <a:grpSpLocks/>
            </p:cNvGrpSpPr>
            <p:nvPr/>
          </p:nvGrpSpPr>
          <p:grpSpPr bwMode="auto">
            <a:xfrm>
              <a:off x="1500" y="2040"/>
              <a:ext cx="1848" cy="48"/>
              <a:chOff x="2576" y="2040"/>
              <a:chExt cx="1848" cy="48"/>
            </a:xfrm>
          </p:grpSpPr>
          <p:sp>
            <p:nvSpPr>
              <p:cNvPr id="21783" name="Rectangle 185"/>
              <p:cNvSpPr>
                <a:spLocks noChangeArrowheads="1"/>
              </p:cNvSpPr>
              <p:nvPr/>
            </p:nvSpPr>
            <p:spPr bwMode="auto">
              <a:xfrm>
                <a:off x="4024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784" name="Rectangle 186"/>
              <p:cNvSpPr>
                <a:spLocks noChangeArrowheads="1"/>
              </p:cNvSpPr>
              <p:nvPr/>
            </p:nvSpPr>
            <p:spPr bwMode="auto">
              <a:xfrm>
                <a:off x="4328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785" name="AutoShape 187"/>
              <p:cNvCxnSpPr>
                <a:cxnSpLocks noChangeShapeType="1"/>
                <a:stCxn id="21783" idx="0"/>
                <a:endCxn id="21784" idx="0"/>
              </p:cNvCxnSpPr>
              <p:nvPr/>
            </p:nvCxnSpPr>
            <p:spPr bwMode="auto">
              <a:xfrm rot="5400000" flipV="1">
                <a:off x="4223" y="1889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  <p:sp>
            <p:nvSpPr>
              <p:cNvPr id="21786" name="Rectangle 188"/>
              <p:cNvSpPr>
                <a:spLocks noChangeArrowheads="1"/>
              </p:cNvSpPr>
              <p:nvPr/>
            </p:nvSpPr>
            <p:spPr bwMode="auto">
              <a:xfrm>
                <a:off x="2824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787" name="Rectangle 189"/>
              <p:cNvSpPr>
                <a:spLocks noChangeArrowheads="1"/>
              </p:cNvSpPr>
              <p:nvPr/>
            </p:nvSpPr>
            <p:spPr bwMode="auto">
              <a:xfrm>
                <a:off x="3128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788" name="AutoShape 190"/>
              <p:cNvCxnSpPr>
                <a:cxnSpLocks noChangeShapeType="1"/>
                <a:stCxn id="21786" idx="0"/>
                <a:endCxn id="21787" idx="0"/>
              </p:cNvCxnSpPr>
              <p:nvPr/>
            </p:nvCxnSpPr>
            <p:spPr bwMode="auto">
              <a:xfrm rot="5400000" flipV="1">
                <a:off x="3023" y="1889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  <p:grpSp>
            <p:nvGrpSpPr>
              <p:cNvPr id="21" name="Group 191"/>
              <p:cNvGrpSpPr>
                <a:grpSpLocks/>
              </p:cNvGrpSpPr>
              <p:nvPr/>
            </p:nvGrpSpPr>
            <p:grpSpPr bwMode="auto">
              <a:xfrm>
                <a:off x="2576" y="2040"/>
                <a:ext cx="948" cy="48"/>
                <a:chOff x="2224" y="2704"/>
                <a:chExt cx="948" cy="48"/>
              </a:xfrm>
            </p:grpSpPr>
            <p:sp>
              <p:nvSpPr>
                <p:cNvPr id="21790" name="Rectangle 192"/>
                <p:cNvSpPr>
                  <a:spLocks noChangeArrowheads="1"/>
                </p:cNvSpPr>
                <p:nvPr/>
              </p:nvSpPr>
              <p:spPr bwMode="auto">
                <a:xfrm>
                  <a:off x="2772" y="270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791" name="Rectangle 193"/>
                <p:cNvSpPr>
                  <a:spLocks noChangeArrowheads="1"/>
                </p:cNvSpPr>
                <p:nvPr/>
              </p:nvSpPr>
              <p:spPr bwMode="auto">
                <a:xfrm>
                  <a:off x="3076" y="270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cxnSp>
              <p:nvCxnSpPr>
                <p:cNvPr id="21792" name="AutoShape 194"/>
                <p:cNvCxnSpPr>
                  <a:cxnSpLocks noChangeShapeType="1"/>
                  <a:stCxn id="21790" idx="0"/>
                  <a:endCxn id="21791" idx="0"/>
                </p:cNvCxnSpPr>
                <p:nvPr/>
              </p:nvCxnSpPr>
              <p:spPr bwMode="auto">
                <a:xfrm rot="5400000" flipV="1">
                  <a:off x="2971" y="2553"/>
                  <a:ext cx="1" cy="304"/>
                </a:xfrm>
                <a:prstGeom prst="curvedConnector3">
                  <a:avLst>
                    <a:gd name="adj1" fmla="val -14400005"/>
                  </a:avLst>
                </a:prstGeom>
                <a:noFill/>
                <a:ln w="9525">
                  <a:solidFill>
                    <a:srgbClr val="000080"/>
                  </a:solidFill>
                  <a:prstDash val="dash"/>
                  <a:round/>
                  <a:headEnd/>
                  <a:tailEnd/>
                </a:ln>
              </p:spPr>
            </p:cxnSp>
            <p:sp>
              <p:nvSpPr>
                <p:cNvPr id="21793" name="Rectangle 195"/>
                <p:cNvSpPr>
                  <a:spLocks noChangeArrowheads="1"/>
                </p:cNvSpPr>
                <p:nvPr/>
              </p:nvSpPr>
              <p:spPr bwMode="auto">
                <a:xfrm>
                  <a:off x="2224" y="270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794" name="Rectangle 196"/>
                <p:cNvSpPr>
                  <a:spLocks noChangeArrowheads="1"/>
                </p:cNvSpPr>
                <p:nvPr/>
              </p:nvSpPr>
              <p:spPr bwMode="auto">
                <a:xfrm>
                  <a:off x="2528" y="270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cxnSp>
              <p:nvCxnSpPr>
                <p:cNvPr id="21795" name="AutoShape 197"/>
                <p:cNvCxnSpPr>
                  <a:cxnSpLocks noChangeShapeType="1"/>
                  <a:stCxn id="21793" idx="0"/>
                  <a:endCxn id="21794" idx="0"/>
                </p:cNvCxnSpPr>
                <p:nvPr/>
              </p:nvCxnSpPr>
              <p:spPr bwMode="auto">
                <a:xfrm rot="5400000" flipV="1">
                  <a:off x="2423" y="2553"/>
                  <a:ext cx="1" cy="304"/>
                </a:xfrm>
                <a:prstGeom prst="curvedConnector3">
                  <a:avLst>
                    <a:gd name="adj1" fmla="val -14400005"/>
                  </a:avLst>
                </a:prstGeom>
                <a:noFill/>
                <a:ln w="9525">
                  <a:solidFill>
                    <a:srgbClr val="000080"/>
                  </a:solidFill>
                  <a:prstDash val="dash"/>
                  <a:round/>
                  <a:headEnd/>
                  <a:tailEnd/>
                </a:ln>
              </p:spPr>
            </p:cxnSp>
          </p:grpSp>
        </p:grpSp>
        <p:grpSp>
          <p:nvGrpSpPr>
            <p:cNvPr id="22" name="Group 198"/>
            <p:cNvGrpSpPr>
              <a:grpSpLocks/>
            </p:cNvGrpSpPr>
            <p:nvPr/>
          </p:nvGrpSpPr>
          <p:grpSpPr bwMode="auto">
            <a:xfrm>
              <a:off x="308" y="2040"/>
              <a:ext cx="4320" cy="48"/>
              <a:chOff x="1360" y="2040"/>
              <a:chExt cx="4320" cy="48"/>
            </a:xfrm>
          </p:grpSpPr>
          <p:sp>
            <p:nvSpPr>
              <p:cNvPr id="21710" name="Rectangle 199"/>
              <p:cNvSpPr>
                <a:spLocks noChangeArrowheads="1"/>
              </p:cNvSpPr>
              <p:nvPr/>
            </p:nvSpPr>
            <p:spPr bwMode="auto">
              <a:xfrm>
                <a:off x="1908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711" name="Rectangle 200"/>
              <p:cNvSpPr>
                <a:spLocks noChangeArrowheads="1"/>
              </p:cNvSpPr>
              <p:nvPr/>
            </p:nvSpPr>
            <p:spPr bwMode="auto">
              <a:xfrm>
                <a:off x="2212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712" name="AutoShape 201"/>
              <p:cNvCxnSpPr>
                <a:cxnSpLocks noChangeShapeType="1"/>
                <a:stCxn id="21710" idx="0"/>
                <a:endCxn id="21711" idx="0"/>
              </p:cNvCxnSpPr>
              <p:nvPr/>
            </p:nvCxnSpPr>
            <p:spPr bwMode="auto">
              <a:xfrm rot="5400000" flipV="1">
                <a:off x="2107" y="1889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  <p:sp>
            <p:nvSpPr>
              <p:cNvPr id="21713" name="Rectangle 202"/>
              <p:cNvSpPr>
                <a:spLocks noChangeArrowheads="1"/>
              </p:cNvSpPr>
              <p:nvPr/>
            </p:nvSpPr>
            <p:spPr bwMode="auto">
              <a:xfrm>
                <a:off x="1360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714" name="Rectangle 203"/>
              <p:cNvSpPr>
                <a:spLocks noChangeArrowheads="1"/>
              </p:cNvSpPr>
              <p:nvPr/>
            </p:nvSpPr>
            <p:spPr bwMode="auto">
              <a:xfrm>
                <a:off x="1664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715" name="AutoShape 204"/>
              <p:cNvCxnSpPr>
                <a:cxnSpLocks noChangeShapeType="1"/>
                <a:stCxn id="21713" idx="0"/>
                <a:endCxn id="21714" idx="0"/>
              </p:cNvCxnSpPr>
              <p:nvPr/>
            </p:nvCxnSpPr>
            <p:spPr bwMode="auto">
              <a:xfrm rot="5400000" flipV="1">
                <a:off x="1559" y="1889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  <p:sp>
            <p:nvSpPr>
              <p:cNvPr id="21716" name="Rectangle 205"/>
              <p:cNvSpPr>
                <a:spLocks noChangeArrowheads="1"/>
              </p:cNvSpPr>
              <p:nvPr/>
            </p:nvSpPr>
            <p:spPr bwMode="auto">
              <a:xfrm>
                <a:off x="5128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717" name="Rectangle 206"/>
              <p:cNvSpPr>
                <a:spLocks noChangeArrowheads="1"/>
              </p:cNvSpPr>
              <p:nvPr/>
            </p:nvSpPr>
            <p:spPr bwMode="auto">
              <a:xfrm>
                <a:off x="5432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718" name="AutoShape 207"/>
              <p:cNvCxnSpPr>
                <a:cxnSpLocks noChangeShapeType="1"/>
                <a:stCxn id="21716" idx="0"/>
                <a:endCxn id="21717" idx="0"/>
              </p:cNvCxnSpPr>
              <p:nvPr/>
            </p:nvCxnSpPr>
            <p:spPr bwMode="auto">
              <a:xfrm rot="5400000" flipV="1">
                <a:off x="5327" y="1889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  <p:sp>
            <p:nvSpPr>
              <p:cNvPr id="21719" name="Rectangle 208"/>
              <p:cNvSpPr>
                <a:spLocks noChangeArrowheads="1"/>
              </p:cNvSpPr>
              <p:nvPr/>
            </p:nvSpPr>
            <p:spPr bwMode="auto">
              <a:xfrm>
                <a:off x="4024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720" name="Rectangle 209"/>
              <p:cNvSpPr>
                <a:spLocks noChangeArrowheads="1"/>
              </p:cNvSpPr>
              <p:nvPr/>
            </p:nvSpPr>
            <p:spPr bwMode="auto">
              <a:xfrm>
                <a:off x="4328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721" name="AutoShape 210"/>
              <p:cNvCxnSpPr>
                <a:cxnSpLocks noChangeShapeType="1"/>
                <a:stCxn id="21719" idx="0"/>
                <a:endCxn id="21720" idx="0"/>
              </p:cNvCxnSpPr>
              <p:nvPr/>
            </p:nvCxnSpPr>
            <p:spPr bwMode="auto">
              <a:xfrm rot="5400000" flipV="1">
                <a:off x="4223" y="1889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  <p:sp>
            <p:nvSpPr>
              <p:cNvPr id="21722" name="Rectangle 211"/>
              <p:cNvSpPr>
                <a:spLocks noChangeArrowheads="1"/>
              </p:cNvSpPr>
              <p:nvPr/>
            </p:nvSpPr>
            <p:spPr bwMode="auto">
              <a:xfrm>
                <a:off x="2824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723" name="Rectangle 212"/>
              <p:cNvSpPr>
                <a:spLocks noChangeArrowheads="1"/>
              </p:cNvSpPr>
              <p:nvPr/>
            </p:nvSpPr>
            <p:spPr bwMode="auto">
              <a:xfrm>
                <a:off x="3128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724" name="AutoShape 213"/>
              <p:cNvCxnSpPr>
                <a:cxnSpLocks noChangeShapeType="1"/>
                <a:stCxn id="21722" idx="0"/>
                <a:endCxn id="21723" idx="0"/>
              </p:cNvCxnSpPr>
              <p:nvPr/>
            </p:nvCxnSpPr>
            <p:spPr bwMode="auto">
              <a:xfrm rot="5400000" flipV="1">
                <a:off x="3023" y="1889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  <p:grpSp>
            <p:nvGrpSpPr>
              <p:cNvPr id="23" name="Group 214"/>
              <p:cNvGrpSpPr>
                <a:grpSpLocks/>
              </p:cNvGrpSpPr>
              <p:nvPr/>
            </p:nvGrpSpPr>
            <p:grpSpPr bwMode="auto">
              <a:xfrm>
                <a:off x="2576" y="2040"/>
                <a:ext cx="948" cy="48"/>
                <a:chOff x="2224" y="2704"/>
                <a:chExt cx="948" cy="48"/>
              </a:xfrm>
            </p:grpSpPr>
            <p:sp>
              <p:nvSpPr>
                <p:cNvPr id="21777" name="Rectangle 215"/>
                <p:cNvSpPr>
                  <a:spLocks noChangeArrowheads="1"/>
                </p:cNvSpPr>
                <p:nvPr/>
              </p:nvSpPr>
              <p:spPr bwMode="auto">
                <a:xfrm>
                  <a:off x="2772" y="270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778" name="Rectangle 216"/>
                <p:cNvSpPr>
                  <a:spLocks noChangeArrowheads="1"/>
                </p:cNvSpPr>
                <p:nvPr/>
              </p:nvSpPr>
              <p:spPr bwMode="auto">
                <a:xfrm>
                  <a:off x="3076" y="270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cxnSp>
              <p:nvCxnSpPr>
                <p:cNvPr id="21779" name="AutoShape 217"/>
                <p:cNvCxnSpPr>
                  <a:cxnSpLocks noChangeShapeType="1"/>
                  <a:stCxn id="21777" idx="0"/>
                  <a:endCxn id="21778" idx="0"/>
                </p:cNvCxnSpPr>
                <p:nvPr/>
              </p:nvCxnSpPr>
              <p:spPr bwMode="auto">
                <a:xfrm rot="5400000" flipV="1">
                  <a:off x="2971" y="2553"/>
                  <a:ext cx="1" cy="304"/>
                </a:xfrm>
                <a:prstGeom prst="curvedConnector3">
                  <a:avLst>
                    <a:gd name="adj1" fmla="val -14400005"/>
                  </a:avLst>
                </a:prstGeom>
                <a:noFill/>
                <a:ln w="9525">
                  <a:solidFill>
                    <a:srgbClr val="000080"/>
                  </a:solidFill>
                  <a:prstDash val="dash"/>
                  <a:round/>
                  <a:headEnd/>
                  <a:tailEnd/>
                </a:ln>
              </p:spPr>
            </p:cxnSp>
            <p:sp>
              <p:nvSpPr>
                <p:cNvPr id="21780" name="Rectangle 218"/>
                <p:cNvSpPr>
                  <a:spLocks noChangeArrowheads="1"/>
                </p:cNvSpPr>
                <p:nvPr/>
              </p:nvSpPr>
              <p:spPr bwMode="auto">
                <a:xfrm>
                  <a:off x="2224" y="270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781" name="Rectangle 219"/>
                <p:cNvSpPr>
                  <a:spLocks noChangeArrowheads="1"/>
                </p:cNvSpPr>
                <p:nvPr/>
              </p:nvSpPr>
              <p:spPr bwMode="auto">
                <a:xfrm>
                  <a:off x="2528" y="270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cxnSp>
              <p:nvCxnSpPr>
                <p:cNvPr id="21782" name="AutoShape 220"/>
                <p:cNvCxnSpPr>
                  <a:cxnSpLocks noChangeShapeType="1"/>
                  <a:stCxn id="21780" idx="0"/>
                  <a:endCxn id="21781" idx="0"/>
                </p:cNvCxnSpPr>
                <p:nvPr/>
              </p:nvCxnSpPr>
              <p:spPr bwMode="auto">
                <a:xfrm rot="5400000" flipV="1">
                  <a:off x="2423" y="2553"/>
                  <a:ext cx="1" cy="304"/>
                </a:xfrm>
                <a:prstGeom prst="curvedConnector3">
                  <a:avLst>
                    <a:gd name="adj1" fmla="val -14400005"/>
                  </a:avLst>
                </a:prstGeom>
                <a:noFill/>
                <a:ln w="9525">
                  <a:solidFill>
                    <a:srgbClr val="000080"/>
                  </a:solidFill>
                  <a:prstDash val="dash"/>
                  <a:round/>
                  <a:headEnd/>
                  <a:tailEnd/>
                </a:ln>
              </p:spPr>
            </p:cxnSp>
          </p:grpSp>
          <p:grpSp>
            <p:nvGrpSpPr>
              <p:cNvPr id="24" name="Group 221"/>
              <p:cNvGrpSpPr>
                <a:grpSpLocks/>
              </p:cNvGrpSpPr>
              <p:nvPr/>
            </p:nvGrpSpPr>
            <p:grpSpPr bwMode="auto">
              <a:xfrm>
                <a:off x="1500" y="2040"/>
                <a:ext cx="1848" cy="48"/>
                <a:chOff x="2576" y="2040"/>
                <a:chExt cx="1848" cy="48"/>
              </a:xfrm>
            </p:grpSpPr>
            <p:sp>
              <p:nvSpPr>
                <p:cNvPr id="21764" name="Rectangle 222"/>
                <p:cNvSpPr>
                  <a:spLocks noChangeArrowheads="1"/>
                </p:cNvSpPr>
                <p:nvPr/>
              </p:nvSpPr>
              <p:spPr bwMode="auto">
                <a:xfrm>
                  <a:off x="4024" y="2040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765" name="Rectangle 223"/>
                <p:cNvSpPr>
                  <a:spLocks noChangeArrowheads="1"/>
                </p:cNvSpPr>
                <p:nvPr/>
              </p:nvSpPr>
              <p:spPr bwMode="auto">
                <a:xfrm>
                  <a:off x="4328" y="2040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cxnSp>
              <p:nvCxnSpPr>
                <p:cNvPr id="21766" name="AutoShape 224"/>
                <p:cNvCxnSpPr>
                  <a:cxnSpLocks noChangeShapeType="1"/>
                  <a:stCxn id="21764" idx="0"/>
                  <a:endCxn id="21765" idx="0"/>
                </p:cNvCxnSpPr>
                <p:nvPr/>
              </p:nvCxnSpPr>
              <p:spPr bwMode="auto">
                <a:xfrm rot="5400000" flipV="1">
                  <a:off x="4223" y="1889"/>
                  <a:ext cx="1" cy="304"/>
                </a:xfrm>
                <a:prstGeom prst="curvedConnector3">
                  <a:avLst>
                    <a:gd name="adj1" fmla="val -14400005"/>
                  </a:avLst>
                </a:prstGeom>
                <a:noFill/>
                <a:ln w="9525">
                  <a:solidFill>
                    <a:srgbClr val="000080"/>
                  </a:solidFill>
                  <a:prstDash val="dash"/>
                  <a:round/>
                  <a:headEnd/>
                  <a:tailEnd/>
                </a:ln>
              </p:spPr>
            </p:cxnSp>
            <p:sp>
              <p:nvSpPr>
                <p:cNvPr id="21767" name="Rectangle 225"/>
                <p:cNvSpPr>
                  <a:spLocks noChangeArrowheads="1"/>
                </p:cNvSpPr>
                <p:nvPr/>
              </p:nvSpPr>
              <p:spPr bwMode="auto">
                <a:xfrm>
                  <a:off x="2824" y="2040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768" name="Rectangle 226"/>
                <p:cNvSpPr>
                  <a:spLocks noChangeArrowheads="1"/>
                </p:cNvSpPr>
                <p:nvPr/>
              </p:nvSpPr>
              <p:spPr bwMode="auto">
                <a:xfrm>
                  <a:off x="3128" y="2040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cxnSp>
              <p:nvCxnSpPr>
                <p:cNvPr id="21769" name="AutoShape 227"/>
                <p:cNvCxnSpPr>
                  <a:cxnSpLocks noChangeShapeType="1"/>
                  <a:stCxn id="21767" idx="0"/>
                  <a:endCxn id="21768" idx="0"/>
                </p:cNvCxnSpPr>
                <p:nvPr/>
              </p:nvCxnSpPr>
              <p:spPr bwMode="auto">
                <a:xfrm rot="5400000" flipV="1">
                  <a:off x="3023" y="1889"/>
                  <a:ext cx="1" cy="304"/>
                </a:xfrm>
                <a:prstGeom prst="curvedConnector3">
                  <a:avLst>
                    <a:gd name="adj1" fmla="val -14400005"/>
                  </a:avLst>
                </a:prstGeom>
                <a:noFill/>
                <a:ln w="9525">
                  <a:solidFill>
                    <a:srgbClr val="000080"/>
                  </a:solidFill>
                  <a:prstDash val="dash"/>
                  <a:round/>
                  <a:headEnd/>
                  <a:tailEnd/>
                </a:ln>
              </p:spPr>
            </p:cxnSp>
            <p:grpSp>
              <p:nvGrpSpPr>
                <p:cNvPr id="25" name="Group 228"/>
                <p:cNvGrpSpPr>
                  <a:grpSpLocks/>
                </p:cNvGrpSpPr>
                <p:nvPr/>
              </p:nvGrpSpPr>
              <p:grpSpPr bwMode="auto">
                <a:xfrm>
                  <a:off x="2576" y="2040"/>
                  <a:ext cx="948" cy="48"/>
                  <a:chOff x="2224" y="2704"/>
                  <a:chExt cx="948" cy="48"/>
                </a:xfrm>
              </p:grpSpPr>
              <p:sp>
                <p:nvSpPr>
                  <p:cNvPr id="21771" name="Rectangle 229"/>
                  <p:cNvSpPr>
                    <a:spLocks noChangeArrowheads="1"/>
                  </p:cNvSpPr>
                  <p:nvPr/>
                </p:nvSpPr>
                <p:spPr bwMode="auto">
                  <a:xfrm>
                    <a:off x="2772" y="2704"/>
                    <a:ext cx="96" cy="48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1772" name="Rectangle 230"/>
                  <p:cNvSpPr>
                    <a:spLocks noChangeArrowheads="1"/>
                  </p:cNvSpPr>
                  <p:nvPr/>
                </p:nvSpPr>
                <p:spPr bwMode="auto">
                  <a:xfrm>
                    <a:off x="3076" y="2704"/>
                    <a:ext cx="96" cy="48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cxnSp>
                <p:nvCxnSpPr>
                  <p:cNvPr id="21773" name="AutoShape 231"/>
                  <p:cNvCxnSpPr>
                    <a:cxnSpLocks noChangeShapeType="1"/>
                    <a:stCxn id="21771" idx="0"/>
                    <a:endCxn id="21772" idx="0"/>
                  </p:cNvCxnSpPr>
                  <p:nvPr/>
                </p:nvCxnSpPr>
                <p:spPr bwMode="auto">
                  <a:xfrm rot="5400000" flipV="1">
                    <a:off x="2971" y="2553"/>
                    <a:ext cx="1" cy="304"/>
                  </a:xfrm>
                  <a:prstGeom prst="curvedConnector3">
                    <a:avLst>
                      <a:gd name="adj1" fmla="val -14400005"/>
                    </a:avLst>
                  </a:prstGeom>
                  <a:noFill/>
                  <a:ln w="9525">
                    <a:solidFill>
                      <a:srgbClr val="000080"/>
                    </a:solidFill>
                    <a:prstDash val="dash"/>
                    <a:round/>
                    <a:headEnd/>
                    <a:tailEnd/>
                  </a:ln>
                </p:spPr>
              </p:cxnSp>
              <p:sp>
                <p:nvSpPr>
                  <p:cNvPr id="21774" name="Rectangle 232"/>
                  <p:cNvSpPr>
                    <a:spLocks noChangeArrowheads="1"/>
                  </p:cNvSpPr>
                  <p:nvPr/>
                </p:nvSpPr>
                <p:spPr bwMode="auto">
                  <a:xfrm>
                    <a:off x="2224" y="2704"/>
                    <a:ext cx="96" cy="48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1775" name="Rectangle 233"/>
                  <p:cNvSpPr>
                    <a:spLocks noChangeArrowheads="1"/>
                  </p:cNvSpPr>
                  <p:nvPr/>
                </p:nvSpPr>
                <p:spPr bwMode="auto">
                  <a:xfrm>
                    <a:off x="2528" y="2704"/>
                    <a:ext cx="96" cy="48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cxnSp>
                <p:nvCxnSpPr>
                  <p:cNvPr id="21776" name="AutoShape 234"/>
                  <p:cNvCxnSpPr>
                    <a:cxnSpLocks noChangeShapeType="1"/>
                    <a:stCxn id="21774" idx="0"/>
                    <a:endCxn id="21775" idx="0"/>
                  </p:cNvCxnSpPr>
                  <p:nvPr/>
                </p:nvCxnSpPr>
                <p:spPr bwMode="auto">
                  <a:xfrm rot="5400000" flipV="1">
                    <a:off x="2423" y="2553"/>
                    <a:ext cx="1" cy="304"/>
                  </a:xfrm>
                  <a:prstGeom prst="curvedConnector3">
                    <a:avLst>
                      <a:gd name="adj1" fmla="val -14400005"/>
                    </a:avLst>
                  </a:prstGeom>
                  <a:noFill/>
                  <a:ln w="9525">
                    <a:solidFill>
                      <a:srgbClr val="000080"/>
                    </a:solidFill>
                    <a:prstDash val="dash"/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26" name="Group 235"/>
              <p:cNvGrpSpPr>
                <a:grpSpLocks/>
              </p:cNvGrpSpPr>
              <p:nvPr/>
            </p:nvGrpSpPr>
            <p:grpSpPr bwMode="auto">
              <a:xfrm>
                <a:off x="1864" y="2040"/>
                <a:ext cx="3816" cy="48"/>
                <a:chOff x="1712" y="2844"/>
                <a:chExt cx="3816" cy="48"/>
              </a:xfrm>
            </p:grpSpPr>
            <p:sp>
              <p:nvSpPr>
                <p:cNvPr id="21728" name="Rectangle 236"/>
                <p:cNvSpPr>
                  <a:spLocks noChangeArrowheads="1"/>
                </p:cNvSpPr>
                <p:nvPr/>
              </p:nvSpPr>
              <p:spPr bwMode="auto">
                <a:xfrm>
                  <a:off x="1712" y="284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729" name="Rectangle 237"/>
                <p:cNvSpPr>
                  <a:spLocks noChangeArrowheads="1"/>
                </p:cNvSpPr>
                <p:nvPr/>
              </p:nvSpPr>
              <p:spPr bwMode="auto">
                <a:xfrm>
                  <a:off x="2016" y="284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cxnSp>
              <p:nvCxnSpPr>
                <p:cNvPr id="21730" name="AutoShape 238"/>
                <p:cNvCxnSpPr>
                  <a:cxnSpLocks noChangeShapeType="1"/>
                  <a:stCxn id="21728" idx="0"/>
                  <a:endCxn id="21729" idx="0"/>
                </p:cNvCxnSpPr>
                <p:nvPr/>
              </p:nvCxnSpPr>
              <p:spPr bwMode="auto">
                <a:xfrm rot="5400000" flipV="1">
                  <a:off x="1911" y="2693"/>
                  <a:ext cx="1" cy="304"/>
                </a:xfrm>
                <a:prstGeom prst="curvedConnector3">
                  <a:avLst>
                    <a:gd name="adj1" fmla="val -14400005"/>
                  </a:avLst>
                </a:prstGeom>
                <a:noFill/>
                <a:ln w="9525">
                  <a:solidFill>
                    <a:srgbClr val="000080"/>
                  </a:solidFill>
                  <a:prstDash val="dash"/>
                  <a:round/>
                  <a:headEnd/>
                  <a:tailEnd/>
                </a:ln>
              </p:spPr>
            </p:cxnSp>
            <p:sp>
              <p:nvSpPr>
                <p:cNvPr id="21731" name="Rectangle 239"/>
                <p:cNvSpPr>
                  <a:spLocks noChangeArrowheads="1"/>
                </p:cNvSpPr>
                <p:nvPr/>
              </p:nvSpPr>
              <p:spPr bwMode="auto">
                <a:xfrm>
                  <a:off x="3012" y="284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732" name="Rectangle 240"/>
                <p:cNvSpPr>
                  <a:spLocks noChangeArrowheads="1"/>
                </p:cNvSpPr>
                <p:nvPr/>
              </p:nvSpPr>
              <p:spPr bwMode="auto">
                <a:xfrm>
                  <a:off x="3316" y="284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cxnSp>
              <p:nvCxnSpPr>
                <p:cNvPr id="21733" name="AutoShape 241"/>
                <p:cNvCxnSpPr>
                  <a:cxnSpLocks noChangeShapeType="1"/>
                  <a:stCxn id="21731" idx="0"/>
                  <a:endCxn id="21732" idx="0"/>
                </p:cNvCxnSpPr>
                <p:nvPr/>
              </p:nvCxnSpPr>
              <p:spPr bwMode="auto">
                <a:xfrm rot="5400000" flipV="1">
                  <a:off x="3211" y="2693"/>
                  <a:ext cx="1" cy="304"/>
                </a:xfrm>
                <a:prstGeom prst="curvedConnector3">
                  <a:avLst>
                    <a:gd name="adj1" fmla="val -14400005"/>
                  </a:avLst>
                </a:prstGeom>
                <a:noFill/>
                <a:ln w="9525">
                  <a:solidFill>
                    <a:srgbClr val="000080"/>
                  </a:solidFill>
                  <a:prstDash val="dash"/>
                  <a:round/>
                  <a:headEnd/>
                  <a:tailEnd/>
                </a:ln>
              </p:spPr>
            </p:cxnSp>
            <p:sp>
              <p:nvSpPr>
                <p:cNvPr id="21734" name="Rectangle 242"/>
                <p:cNvSpPr>
                  <a:spLocks noChangeArrowheads="1"/>
                </p:cNvSpPr>
                <p:nvPr/>
              </p:nvSpPr>
              <p:spPr bwMode="auto">
                <a:xfrm>
                  <a:off x="2464" y="284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735" name="Rectangle 243"/>
                <p:cNvSpPr>
                  <a:spLocks noChangeArrowheads="1"/>
                </p:cNvSpPr>
                <p:nvPr/>
              </p:nvSpPr>
              <p:spPr bwMode="auto">
                <a:xfrm>
                  <a:off x="2768" y="284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cxnSp>
              <p:nvCxnSpPr>
                <p:cNvPr id="21736" name="AutoShape 244"/>
                <p:cNvCxnSpPr>
                  <a:cxnSpLocks noChangeShapeType="1"/>
                  <a:stCxn id="21734" idx="0"/>
                  <a:endCxn id="21735" idx="0"/>
                </p:cNvCxnSpPr>
                <p:nvPr/>
              </p:nvCxnSpPr>
              <p:spPr bwMode="auto">
                <a:xfrm rot="5400000" flipV="1">
                  <a:off x="2663" y="2693"/>
                  <a:ext cx="1" cy="304"/>
                </a:xfrm>
                <a:prstGeom prst="curvedConnector3">
                  <a:avLst>
                    <a:gd name="adj1" fmla="val -14400005"/>
                  </a:avLst>
                </a:prstGeom>
                <a:noFill/>
                <a:ln w="9525">
                  <a:solidFill>
                    <a:srgbClr val="000080"/>
                  </a:solidFill>
                  <a:prstDash val="dash"/>
                  <a:round/>
                  <a:headEnd/>
                  <a:tailEnd/>
                </a:ln>
              </p:spPr>
            </p:cxnSp>
            <p:sp>
              <p:nvSpPr>
                <p:cNvPr id="21737" name="Rectangle 245"/>
                <p:cNvSpPr>
                  <a:spLocks noChangeArrowheads="1"/>
                </p:cNvSpPr>
                <p:nvPr/>
              </p:nvSpPr>
              <p:spPr bwMode="auto">
                <a:xfrm>
                  <a:off x="5128" y="284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738" name="Rectangle 246"/>
                <p:cNvSpPr>
                  <a:spLocks noChangeArrowheads="1"/>
                </p:cNvSpPr>
                <p:nvPr/>
              </p:nvSpPr>
              <p:spPr bwMode="auto">
                <a:xfrm>
                  <a:off x="5432" y="284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cxnSp>
              <p:nvCxnSpPr>
                <p:cNvPr id="21739" name="AutoShape 247"/>
                <p:cNvCxnSpPr>
                  <a:cxnSpLocks noChangeShapeType="1"/>
                  <a:stCxn id="21737" idx="0"/>
                  <a:endCxn id="21738" idx="0"/>
                </p:cNvCxnSpPr>
                <p:nvPr/>
              </p:nvCxnSpPr>
              <p:spPr bwMode="auto">
                <a:xfrm rot="5400000" flipV="1">
                  <a:off x="5327" y="2693"/>
                  <a:ext cx="1" cy="304"/>
                </a:xfrm>
                <a:prstGeom prst="curvedConnector3">
                  <a:avLst>
                    <a:gd name="adj1" fmla="val -14400005"/>
                  </a:avLst>
                </a:prstGeom>
                <a:noFill/>
                <a:ln w="9525">
                  <a:solidFill>
                    <a:srgbClr val="000080"/>
                  </a:solidFill>
                  <a:prstDash val="dash"/>
                  <a:round/>
                  <a:headEnd/>
                  <a:tailEnd/>
                </a:ln>
              </p:spPr>
            </p:cxnSp>
            <p:sp>
              <p:nvSpPr>
                <p:cNvPr id="21740" name="Rectangle 248"/>
                <p:cNvSpPr>
                  <a:spLocks noChangeArrowheads="1"/>
                </p:cNvSpPr>
                <p:nvPr/>
              </p:nvSpPr>
              <p:spPr bwMode="auto">
                <a:xfrm>
                  <a:off x="3928" y="284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741" name="Rectangle 249"/>
                <p:cNvSpPr>
                  <a:spLocks noChangeArrowheads="1"/>
                </p:cNvSpPr>
                <p:nvPr/>
              </p:nvSpPr>
              <p:spPr bwMode="auto">
                <a:xfrm>
                  <a:off x="4232" y="284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cxnSp>
              <p:nvCxnSpPr>
                <p:cNvPr id="21742" name="AutoShape 250"/>
                <p:cNvCxnSpPr>
                  <a:cxnSpLocks noChangeShapeType="1"/>
                  <a:stCxn id="21740" idx="0"/>
                  <a:endCxn id="21741" idx="0"/>
                </p:cNvCxnSpPr>
                <p:nvPr/>
              </p:nvCxnSpPr>
              <p:spPr bwMode="auto">
                <a:xfrm rot="5400000" flipV="1">
                  <a:off x="4127" y="2693"/>
                  <a:ext cx="1" cy="304"/>
                </a:xfrm>
                <a:prstGeom prst="curvedConnector3">
                  <a:avLst>
                    <a:gd name="adj1" fmla="val -14400005"/>
                  </a:avLst>
                </a:prstGeom>
                <a:noFill/>
                <a:ln w="9525">
                  <a:solidFill>
                    <a:srgbClr val="000080"/>
                  </a:solidFill>
                  <a:prstDash val="dash"/>
                  <a:round/>
                  <a:headEnd/>
                  <a:tailEnd/>
                </a:ln>
              </p:spPr>
            </p:cxnSp>
            <p:grpSp>
              <p:nvGrpSpPr>
                <p:cNvPr id="27" name="Group 251"/>
                <p:cNvGrpSpPr>
                  <a:grpSpLocks/>
                </p:cNvGrpSpPr>
                <p:nvPr/>
              </p:nvGrpSpPr>
              <p:grpSpPr bwMode="auto">
                <a:xfrm>
                  <a:off x="3680" y="2844"/>
                  <a:ext cx="948" cy="48"/>
                  <a:chOff x="2224" y="2704"/>
                  <a:chExt cx="948" cy="48"/>
                </a:xfrm>
              </p:grpSpPr>
              <p:sp>
                <p:nvSpPr>
                  <p:cNvPr id="21758" name="Rectangle 252"/>
                  <p:cNvSpPr>
                    <a:spLocks noChangeArrowheads="1"/>
                  </p:cNvSpPr>
                  <p:nvPr/>
                </p:nvSpPr>
                <p:spPr bwMode="auto">
                  <a:xfrm>
                    <a:off x="2772" y="2704"/>
                    <a:ext cx="96" cy="48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1759" name="Rectangle 253"/>
                  <p:cNvSpPr>
                    <a:spLocks noChangeArrowheads="1"/>
                  </p:cNvSpPr>
                  <p:nvPr/>
                </p:nvSpPr>
                <p:spPr bwMode="auto">
                  <a:xfrm>
                    <a:off x="3076" y="2704"/>
                    <a:ext cx="96" cy="48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cxnSp>
                <p:nvCxnSpPr>
                  <p:cNvPr id="21760" name="AutoShape 254"/>
                  <p:cNvCxnSpPr>
                    <a:cxnSpLocks noChangeShapeType="1"/>
                    <a:stCxn id="21758" idx="0"/>
                    <a:endCxn id="21759" idx="0"/>
                  </p:cNvCxnSpPr>
                  <p:nvPr/>
                </p:nvCxnSpPr>
                <p:spPr bwMode="auto">
                  <a:xfrm rot="5400000" flipV="1">
                    <a:off x="2971" y="2553"/>
                    <a:ext cx="1" cy="304"/>
                  </a:xfrm>
                  <a:prstGeom prst="curvedConnector3">
                    <a:avLst>
                      <a:gd name="adj1" fmla="val -14400005"/>
                    </a:avLst>
                  </a:prstGeom>
                  <a:noFill/>
                  <a:ln w="9525">
                    <a:solidFill>
                      <a:srgbClr val="000080"/>
                    </a:solidFill>
                    <a:prstDash val="dash"/>
                    <a:round/>
                    <a:headEnd/>
                    <a:tailEnd/>
                  </a:ln>
                </p:spPr>
              </p:cxnSp>
              <p:sp>
                <p:nvSpPr>
                  <p:cNvPr id="21761" name="Rectangle 255"/>
                  <p:cNvSpPr>
                    <a:spLocks noChangeArrowheads="1"/>
                  </p:cNvSpPr>
                  <p:nvPr/>
                </p:nvSpPr>
                <p:spPr bwMode="auto">
                  <a:xfrm>
                    <a:off x="2224" y="2704"/>
                    <a:ext cx="96" cy="48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1762" name="Rectangle 256"/>
                  <p:cNvSpPr>
                    <a:spLocks noChangeArrowheads="1"/>
                  </p:cNvSpPr>
                  <p:nvPr/>
                </p:nvSpPr>
                <p:spPr bwMode="auto">
                  <a:xfrm>
                    <a:off x="2528" y="2704"/>
                    <a:ext cx="96" cy="48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cxnSp>
                <p:nvCxnSpPr>
                  <p:cNvPr id="21763" name="AutoShape 257"/>
                  <p:cNvCxnSpPr>
                    <a:cxnSpLocks noChangeShapeType="1"/>
                    <a:stCxn id="21761" idx="0"/>
                    <a:endCxn id="21762" idx="0"/>
                  </p:cNvCxnSpPr>
                  <p:nvPr/>
                </p:nvCxnSpPr>
                <p:spPr bwMode="auto">
                  <a:xfrm rot="5400000" flipV="1">
                    <a:off x="2423" y="2553"/>
                    <a:ext cx="1" cy="304"/>
                  </a:xfrm>
                  <a:prstGeom prst="curvedConnector3">
                    <a:avLst>
                      <a:gd name="adj1" fmla="val -14400005"/>
                    </a:avLst>
                  </a:prstGeom>
                  <a:noFill/>
                  <a:ln w="9525">
                    <a:solidFill>
                      <a:srgbClr val="000080"/>
                    </a:solidFill>
                    <a:prstDash val="dash"/>
                    <a:round/>
                    <a:headEnd/>
                    <a:tailEnd/>
                  </a:ln>
                </p:spPr>
              </p:cxnSp>
            </p:grpSp>
            <p:grpSp>
              <p:nvGrpSpPr>
                <p:cNvPr id="28" name="Group 258"/>
                <p:cNvGrpSpPr>
                  <a:grpSpLocks/>
                </p:cNvGrpSpPr>
                <p:nvPr/>
              </p:nvGrpSpPr>
              <p:grpSpPr bwMode="auto">
                <a:xfrm>
                  <a:off x="2604" y="2844"/>
                  <a:ext cx="1848" cy="48"/>
                  <a:chOff x="2576" y="2040"/>
                  <a:chExt cx="1848" cy="48"/>
                </a:xfrm>
              </p:grpSpPr>
              <p:sp>
                <p:nvSpPr>
                  <p:cNvPr id="21745" name="Rectangle 259"/>
                  <p:cNvSpPr>
                    <a:spLocks noChangeArrowheads="1"/>
                  </p:cNvSpPr>
                  <p:nvPr/>
                </p:nvSpPr>
                <p:spPr bwMode="auto">
                  <a:xfrm>
                    <a:off x="4024" y="2040"/>
                    <a:ext cx="96" cy="48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1746" name="Rectangle 260"/>
                  <p:cNvSpPr>
                    <a:spLocks noChangeArrowheads="1"/>
                  </p:cNvSpPr>
                  <p:nvPr/>
                </p:nvSpPr>
                <p:spPr bwMode="auto">
                  <a:xfrm>
                    <a:off x="4328" y="2040"/>
                    <a:ext cx="96" cy="48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cxnSp>
                <p:nvCxnSpPr>
                  <p:cNvPr id="21747" name="AutoShape 261"/>
                  <p:cNvCxnSpPr>
                    <a:cxnSpLocks noChangeShapeType="1"/>
                    <a:stCxn id="21745" idx="0"/>
                    <a:endCxn id="21746" idx="0"/>
                  </p:cNvCxnSpPr>
                  <p:nvPr/>
                </p:nvCxnSpPr>
                <p:spPr bwMode="auto">
                  <a:xfrm rot="5400000" flipV="1">
                    <a:off x="4223" y="1889"/>
                    <a:ext cx="1" cy="304"/>
                  </a:xfrm>
                  <a:prstGeom prst="curvedConnector3">
                    <a:avLst>
                      <a:gd name="adj1" fmla="val -14400005"/>
                    </a:avLst>
                  </a:prstGeom>
                  <a:noFill/>
                  <a:ln w="9525">
                    <a:solidFill>
                      <a:srgbClr val="000080"/>
                    </a:solidFill>
                    <a:prstDash val="dash"/>
                    <a:round/>
                    <a:headEnd/>
                    <a:tailEnd/>
                  </a:ln>
                </p:spPr>
              </p:cxnSp>
              <p:sp>
                <p:nvSpPr>
                  <p:cNvPr id="21748" name="Rectangle 262"/>
                  <p:cNvSpPr>
                    <a:spLocks noChangeArrowheads="1"/>
                  </p:cNvSpPr>
                  <p:nvPr/>
                </p:nvSpPr>
                <p:spPr bwMode="auto">
                  <a:xfrm>
                    <a:off x="2824" y="2040"/>
                    <a:ext cx="96" cy="48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1749" name="Rectangle 263"/>
                  <p:cNvSpPr>
                    <a:spLocks noChangeArrowheads="1"/>
                  </p:cNvSpPr>
                  <p:nvPr/>
                </p:nvSpPr>
                <p:spPr bwMode="auto">
                  <a:xfrm>
                    <a:off x="3128" y="2040"/>
                    <a:ext cx="96" cy="48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cxnSp>
                <p:nvCxnSpPr>
                  <p:cNvPr id="21750" name="AutoShape 264"/>
                  <p:cNvCxnSpPr>
                    <a:cxnSpLocks noChangeShapeType="1"/>
                    <a:stCxn id="21748" idx="0"/>
                    <a:endCxn id="21749" idx="0"/>
                  </p:cNvCxnSpPr>
                  <p:nvPr/>
                </p:nvCxnSpPr>
                <p:spPr bwMode="auto">
                  <a:xfrm rot="5400000" flipV="1">
                    <a:off x="3023" y="1889"/>
                    <a:ext cx="1" cy="304"/>
                  </a:xfrm>
                  <a:prstGeom prst="curvedConnector3">
                    <a:avLst>
                      <a:gd name="adj1" fmla="val -14400005"/>
                    </a:avLst>
                  </a:prstGeom>
                  <a:noFill/>
                  <a:ln w="9525">
                    <a:solidFill>
                      <a:srgbClr val="000080"/>
                    </a:solidFill>
                    <a:prstDash val="dash"/>
                    <a:round/>
                    <a:headEnd/>
                    <a:tailEnd/>
                  </a:ln>
                </p:spPr>
              </p:cxnSp>
              <p:grpSp>
                <p:nvGrpSpPr>
                  <p:cNvPr id="29" name="Group 265"/>
                  <p:cNvGrpSpPr>
                    <a:grpSpLocks/>
                  </p:cNvGrpSpPr>
                  <p:nvPr/>
                </p:nvGrpSpPr>
                <p:grpSpPr bwMode="auto">
                  <a:xfrm>
                    <a:off x="2576" y="2040"/>
                    <a:ext cx="948" cy="48"/>
                    <a:chOff x="2224" y="2704"/>
                    <a:chExt cx="948" cy="48"/>
                  </a:xfrm>
                </p:grpSpPr>
                <p:sp>
                  <p:nvSpPr>
                    <p:cNvPr id="21752" name="Rectangle 2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72" y="2704"/>
                      <a:ext cx="96" cy="48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1753" name="Rectangle 2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6" y="2704"/>
                      <a:ext cx="96" cy="48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cxnSp>
                  <p:nvCxnSpPr>
                    <p:cNvPr id="21754" name="AutoShape 268"/>
                    <p:cNvCxnSpPr>
                      <a:cxnSpLocks noChangeShapeType="1"/>
                      <a:stCxn id="21752" idx="0"/>
                      <a:endCxn id="21753" idx="0"/>
                    </p:cNvCxnSpPr>
                    <p:nvPr/>
                  </p:nvCxnSpPr>
                  <p:spPr bwMode="auto">
                    <a:xfrm rot="5400000" flipV="1">
                      <a:off x="2971" y="2553"/>
                      <a:ext cx="1" cy="304"/>
                    </a:xfrm>
                    <a:prstGeom prst="curvedConnector3">
                      <a:avLst>
                        <a:gd name="adj1" fmla="val -14400005"/>
                      </a:avLst>
                    </a:prstGeom>
                    <a:noFill/>
                    <a:ln w="9525">
                      <a:solidFill>
                        <a:srgbClr val="000080"/>
                      </a:solidFill>
                      <a:prstDash val="dash"/>
                      <a:round/>
                      <a:headEnd/>
                      <a:tailEnd/>
                    </a:ln>
                  </p:spPr>
                </p:cxnSp>
                <p:sp>
                  <p:nvSpPr>
                    <p:cNvPr id="21755" name="Rectangle 2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24" y="2704"/>
                      <a:ext cx="96" cy="48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1756" name="Rectangle 2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28" y="2704"/>
                      <a:ext cx="96" cy="48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cxnSp>
                  <p:nvCxnSpPr>
                    <p:cNvPr id="21757" name="AutoShape 271"/>
                    <p:cNvCxnSpPr>
                      <a:cxnSpLocks noChangeShapeType="1"/>
                      <a:stCxn id="21755" idx="0"/>
                      <a:endCxn id="21756" idx="0"/>
                    </p:cNvCxnSpPr>
                    <p:nvPr/>
                  </p:nvCxnSpPr>
                  <p:spPr bwMode="auto">
                    <a:xfrm rot="5400000" flipV="1">
                      <a:off x="2423" y="2553"/>
                      <a:ext cx="1" cy="304"/>
                    </a:xfrm>
                    <a:prstGeom prst="curvedConnector3">
                      <a:avLst>
                        <a:gd name="adj1" fmla="val -14400005"/>
                      </a:avLst>
                    </a:prstGeom>
                    <a:noFill/>
                    <a:ln w="9525">
                      <a:solidFill>
                        <a:srgbClr val="000080"/>
                      </a:solidFill>
                      <a:prstDash val="dash"/>
                      <a:round/>
                      <a:headEnd/>
                      <a:tailEnd/>
                    </a:ln>
                  </p:spPr>
                </p:cxnSp>
              </p:grpSp>
            </p:grpSp>
          </p:grpSp>
        </p:grpSp>
      </p:grpSp>
      <p:grpSp>
        <p:nvGrpSpPr>
          <p:cNvPr id="30" name="Group 272"/>
          <p:cNvGrpSpPr>
            <a:grpSpLocks/>
          </p:cNvGrpSpPr>
          <p:nvPr/>
        </p:nvGrpSpPr>
        <p:grpSpPr bwMode="auto">
          <a:xfrm>
            <a:off x="838200" y="4756150"/>
            <a:ext cx="635000" cy="76200"/>
            <a:chOff x="212" y="1944"/>
            <a:chExt cx="400" cy="48"/>
          </a:xfrm>
        </p:grpSpPr>
        <p:sp>
          <p:nvSpPr>
            <p:cNvPr id="21689" name="Rectangle 273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90" name="Rectangle 274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91" name="AutoShape 275"/>
            <p:cNvCxnSpPr>
              <a:cxnSpLocks noChangeShapeType="1"/>
              <a:stCxn id="21689" idx="0"/>
              <a:endCxn id="21690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31" name="Group 276"/>
          <p:cNvGrpSpPr>
            <a:grpSpLocks/>
          </p:cNvGrpSpPr>
          <p:nvPr/>
        </p:nvGrpSpPr>
        <p:grpSpPr bwMode="auto">
          <a:xfrm>
            <a:off x="2184400" y="4298950"/>
            <a:ext cx="635000" cy="76200"/>
            <a:chOff x="212" y="1944"/>
            <a:chExt cx="400" cy="48"/>
          </a:xfrm>
        </p:grpSpPr>
        <p:sp>
          <p:nvSpPr>
            <p:cNvPr id="21686" name="Rectangle 277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87" name="Rectangle 278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88" name="AutoShape 279"/>
            <p:cNvCxnSpPr>
              <a:cxnSpLocks noChangeShapeType="1"/>
              <a:stCxn id="21686" idx="0"/>
              <a:endCxn id="21687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04" name="Group 280"/>
          <p:cNvGrpSpPr>
            <a:grpSpLocks/>
          </p:cNvGrpSpPr>
          <p:nvPr/>
        </p:nvGrpSpPr>
        <p:grpSpPr bwMode="auto">
          <a:xfrm>
            <a:off x="6464300" y="5473700"/>
            <a:ext cx="635000" cy="76200"/>
            <a:chOff x="212" y="1944"/>
            <a:chExt cx="400" cy="48"/>
          </a:xfrm>
        </p:grpSpPr>
        <p:sp>
          <p:nvSpPr>
            <p:cNvPr id="21683" name="Rectangle 281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84" name="Rectangle 282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85" name="AutoShape 283"/>
            <p:cNvCxnSpPr>
              <a:cxnSpLocks noChangeShapeType="1"/>
              <a:stCxn id="21683" idx="0"/>
              <a:endCxn id="21684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05" name="Group 284"/>
          <p:cNvGrpSpPr>
            <a:grpSpLocks/>
          </p:cNvGrpSpPr>
          <p:nvPr/>
        </p:nvGrpSpPr>
        <p:grpSpPr bwMode="auto">
          <a:xfrm>
            <a:off x="5759450" y="4972050"/>
            <a:ext cx="635000" cy="76200"/>
            <a:chOff x="212" y="1944"/>
            <a:chExt cx="400" cy="48"/>
          </a:xfrm>
        </p:grpSpPr>
        <p:sp>
          <p:nvSpPr>
            <p:cNvPr id="21680" name="Rectangle 285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81" name="Rectangle 286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82" name="AutoShape 287"/>
            <p:cNvCxnSpPr>
              <a:cxnSpLocks noChangeShapeType="1"/>
              <a:stCxn id="21680" idx="0"/>
              <a:endCxn id="21681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07" name="Group 288"/>
          <p:cNvGrpSpPr>
            <a:grpSpLocks/>
          </p:cNvGrpSpPr>
          <p:nvPr/>
        </p:nvGrpSpPr>
        <p:grpSpPr bwMode="auto">
          <a:xfrm>
            <a:off x="3511550" y="5549900"/>
            <a:ext cx="635000" cy="76200"/>
            <a:chOff x="212" y="1944"/>
            <a:chExt cx="400" cy="48"/>
          </a:xfrm>
        </p:grpSpPr>
        <p:sp>
          <p:nvSpPr>
            <p:cNvPr id="21677" name="Rectangle 289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78" name="Rectangle 290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79" name="AutoShape 291"/>
            <p:cNvCxnSpPr>
              <a:cxnSpLocks noChangeShapeType="1"/>
              <a:stCxn id="21677" idx="0"/>
              <a:endCxn id="21678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28" name="Group 292"/>
          <p:cNvGrpSpPr>
            <a:grpSpLocks/>
          </p:cNvGrpSpPr>
          <p:nvPr/>
        </p:nvGrpSpPr>
        <p:grpSpPr bwMode="auto">
          <a:xfrm>
            <a:off x="2806700" y="5048250"/>
            <a:ext cx="635000" cy="76200"/>
            <a:chOff x="212" y="1944"/>
            <a:chExt cx="400" cy="48"/>
          </a:xfrm>
        </p:grpSpPr>
        <p:sp>
          <p:nvSpPr>
            <p:cNvPr id="21674" name="Rectangle 293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75" name="Rectangle 294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76" name="AutoShape 295"/>
            <p:cNvCxnSpPr>
              <a:cxnSpLocks noChangeShapeType="1"/>
              <a:stCxn id="21674" idx="0"/>
              <a:endCxn id="21675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29" name="Group 296"/>
          <p:cNvGrpSpPr>
            <a:grpSpLocks/>
          </p:cNvGrpSpPr>
          <p:nvPr/>
        </p:nvGrpSpPr>
        <p:grpSpPr bwMode="auto">
          <a:xfrm>
            <a:off x="4146550" y="4064000"/>
            <a:ext cx="635000" cy="76200"/>
            <a:chOff x="212" y="1944"/>
            <a:chExt cx="400" cy="48"/>
          </a:xfrm>
        </p:grpSpPr>
        <p:sp>
          <p:nvSpPr>
            <p:cNvPr id="21671" name="Rectangle 297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72" name="Rectangle 298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73" name="AutoShape 299"/>
            <p:cNvCxnSpPr>
              <a:cxnSpLocks noChangeShapeType="1"/>
              <a:stCxn id="21671" idx="0"/>
              <a:endCxn id="21672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30" name="Group 300"/>
          <p:cNvGrpSpPr>
            <a:grpSpLocks/>
          </p:cNvGrpSpPr>
          <p:nvPr/>
        </p:nvGrpSpPr>
        <p:grpSpPr bwMode="auto">
          <a:xfrm>
            <a:off x="4768850" y="4813300"/>
            <a:ext cx="635000" cy="76200"/>
            <a:chOff x="212" y="1944"/>
            <a:chExt cx="400" cy="48"/>
          </a:xfrm>
        </p:grpSpPr>
        <p:sp>
          <p:nvSpPr>
            <p:cNvPr id="21668" name="Rectangle 301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69" name="Rectangle 302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70" name="AutoShape 303"/>
            <p:cNvCxnSpPr>
              <a:cxnSpLocks noChangeShapeType="1"/>
              <a:stCxn id="21668" idx="0"/>
              <a:endCxn id="21669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34" name="Group 304"/>
          <p:cNvGrpSpPr>
            <a:grpSpLocks/>
          </p:cNvGrpSpPr>
          <p:nvPr/>
        </p:nvGrpSpPr>
        <p:grpSpPr bwMode="auto">
          <a:xfrm>
            <a:off x="3124200" y="6007100"/>
            <a:ext cx="635000" cy="76200"/>
            <a:chOff x="212" y="1944"/>
            <a:chExt cx="400" cy="48"/>
          </a:xfrm>
        </p:grpSpPr>
        <p:sp>
          <p:nvSpPr>
            <p:cNvPr id="21665" name="Rectangle 305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66" name="Rectangle 306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67" name="AutoShape 307"/>
            <p:cNvCxnSpPr>
              <a:cxnSpLocks noChangeShapeType="1"/>
              <a:stCxn id="21665" idx="0"/>
              <a:endCxn id="21666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44" name="Group 308"/>
          <p:cNvGrpSpPr>
            <a:grpSpLocks/>
          </p:cNvGrpSpPr>
          <p:nvPr/>
        </p:nvGrpSpPr>
        <p:grpSpPr bwMode="auto">
          <a:xfrm>
            <a:off x="1511300" y="5099050"/>
            <a:ext cx="635000" cy="76200"/>
            <a:chOff x="212" y="1944"/>
            <a:chExt cx="400" cy="48"/>
          </a:xfrm>
        </p:grpSpPr>
        <p:sp>
          <p:nvSpPr>
            <p:cNvPr id="21662" name="Rectangle 309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63" name="Rectangle 310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64" name="AutoShape 311"/>
            <p:cNvCxnSpPr>
              <a:cxnSpLocks noChangeShapeType="1"/>
              <a:stCxn id="21662" idx="0"/>
              <a:endCxn id="21663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45" name="Group 312"/>
          <p:cNvGrpSpPr>
            <a:grpSpLocks/>
          </p:cNvGrpSpPr>
          <p:nvPr/>
        </p:nvGrpSpPr>
        <p:grpSpPr bwMode="auto">
          <a:xfrm>
            <a:off x="2133600" y="5848350"/>
            <a:ext cx="635000" cy="76200"/>
            <a:chOff x="212" y="1944"/>
            <a:chExt cx="400" cy="48"/>
          </a:xfrm>
        </p:grpSpPr>
        <p:sp>
          <p:nvSpPr>
            <p:cNvPr id="21659" name="Rectangle 313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60" name="Rectangle 314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61" name="AutoShape 315"/>
            <p:cNvCxnSpPr>
              <a:cxnSpLocks noChangeShapeType="1"/>
              <a:stCxn id="21659" idx="0"/>
              <a:endCxn id="21660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46" name="Group 316"/>
          <p:cNvGrpSpPr>
            <a:grpSpLocks/>
          </p:cNvGrpSpPr>
          <p:nvPr/>
        </p:nvGrpSpPr>
        <p:grpSpPr bwMode="auto">
          <a:xfrm>
            <a:off x="7480300" y="4489450"/>
            <a:ext cx="635000" cy="76200"/>
            <a:chOff x="212" y="1944"/>
            <a:chExt cx="400" cy="48"/>
          </a:xfrm>
        </p:grpSpPr>
        <p:sp>
          <p:nvSpPr>
            <p:cNvPr id="21656" name="Rectangle 317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57" name="Rectangle 318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58" name="AutoShape 319"/>
            <p:cNvCxnSpPr>
              <a:cxnSpLocks noChangeShapeType="1"/>
              <a:stCxn id="21656" idx="0"/>
              <a:endCxn id="21657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47" name="Group 320"/>
          <p:cNvGrpSpPr>
            <a:grpSpLocks/>
          </p:cNvGrpSpPr>
          <p:nvPr/>
        </p:nvGrpSpPr>
        <p:grpSpPr bwMode="auto">
          <a:xfrm>
            <a:off x="6775450" y="3987800"/>
            <a:ext cx="635000" cy="76200"/>
            <a:chOff x="212" y="1944"/>
            <a:chExt cx="400" cy="48"/>
          </a:xfrm>
        </p:grpSpPr>
        <p:sp>
          <p:nvSpPr>
            <p:cNvPr id="21653" name="Rectangle 321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54" name="Rectangle 322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55" name="AutoShape 323"/>
            <p:cNvCxnSpPr>
              <a:cxnSpLocks noChangeShapeType="1"/>
              <a:stCxn id="21653" idx="0"/>
              <a:endCxn id="21654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48" name="Group 324"/>
          <p:cNvGrpSpPr>
            <a:grpSpLocks/>
          </p:cNvGrpSpPr>
          <p:nvPr/>
        </p:nvGrpSpPr>
        <p:grpSpPr bwMode="auto">
          <a:xfrm>
            <a:off x="5784850" y="3829050"/>
            <a:ext cx="635000" cy="76200"/>
            <a:chOff x="212" y="1944"/>
            <a:chExt cx="400" cy="48"/>
          </a:xfrm>
        </p:grpSpPr>
        <p:sp>
          <p:nvSpPr>
            <p:cNvPr id="21650" name="Rectangle 325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51" name="Rectangle 326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52" name="AutoShape 327"/>
            <p:cNvCxnSpPr>
              <a:cxnSpLocks noChangeShapeType="1"/>
              <a:stCxn id="21650" idx="0"/>
              <a:endCxn id="21651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49" name="Group 328"/>
          <p:cNvGrpSpPr>
            <a:grpSpLocks/>
          </p:cNvGrpSpPr>
          <p:nvPr/>
        </p:nvGrpSpPr>
        <p:grpSpPr bwMode="auto">
          <a:xfrm>
            <a:off x="6432550" y="4514850"/>
            <a:ext cx="635000" cy="76200"/>
            <a:chOff x="212" y="1944"/>
            <a:chExt cx="400" cy="48"/>
          </a:xfrm>
        </p:grpSpPr>
        <p:sp>
          <p:nvSpPr>
            <p:cNvPr id="21647" name="Rectangle 329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48" name="Rectangle 330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49" name="AutoShape 331"/>
            <p:cNvCxnSpPr>
              <a:cxnSpLocks noChangeShapeType="1"/>
              <a:stCxn id="21647" idx="0"/>
              <a:endCxn id="21648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50" name="Group 332"/>
          <p:cNvGrpSpPr>
            <a:grpSpLocks/>
          </p:cNvGrpSpPr>
          <p:nvPr/>
        </p:nvGrpSpPr>
        <p:grpSpPr bwMode="auto">
          <a:xfrm>
            <a:off x="7759700" y="5765800"/>
            <a:ext cx="635000" cy="76200"/>
            <a:chOff x="212" y="1944"/>
            <a:chExt cx="400" cy="48"/>
          </a:xfrm>
        </p:grpSpPr>
        <p:sp>
          <p:nvSpPr>
            <p:cNvPr id="21644" name="Rectangle 333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45" name="Rectangle 334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46" name="AutoShape 335"/>
            <p:cNvCxnSpPr>
              <a:cxnSpLocks noChangeShapeType="1"/>
              <a:stCxn id="21644" idx="0"/>
              <a:endCxn id="21645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51" name="Group 336"/>
          <p:cNvGrpSpPr>
            <a:grpSpLocks/>
          </p:cNvGrpSpPr>
          <p:nvPr/>
        </p:nvGrpSpPr>
        <p:grpSpPr bwMode="auto">
          <a:xfrm>
            <a:off x="7054850" y="5264150"/>
            <a:ext cx="635000" cy="76200"/>
            <a:chOff x="212" y="1944"/>
            <a:chExt cx="400" cy="48"/>
          </a:xfrm>
        </p:grpSpPr>
        <p:sp>
          <p:nvSpPr>
            <p:cNvPr id="21641" name="Rectangle 337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42" name="Rectangle 338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43" name="AutoShape 339"/>
            <p:cNvCxnSpPr>
              <a:cxnSpLocks noChangeShapeType="1"/>
              <a:stCxn id="21641" idx="0"/>
              <a:endCxn id="21642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52" name="Group 340"/>
          <p:cNvGrpSpPr>
            <a:grpSpLocks/>
          </p:cNvGrpSpPr>
          <p:nvPr/>
        </p:nvGrpSpPr>
        <p:grpSpPr bwMode="auto">
          <a:xfrm>
            <a:off x="7372350" y="6223000"/>
            <a:ext cx="635000" cy="76200"/>
            <a:chOff x="212" y="1944"/>
            <a:chExt cx="400" cy="48"/>
          </a:xfrm>
        </p:grpSpPr>
        <p:sp>
          <p:nvSpPr>
            <p:cNvPr id="21638" name="Rectangle 341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39" name="Rectangle 342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40" name="AutoShape 343"/>
            <p:cNvCxnSpPr>
              <a:cxnSpLocks noChangeShapeType="1"/>
              <a:stCxn id="21638" idx="0"/>
              <a:endCxn id="21639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53" name="Group 344"/>
          <p:cNvGrpSpPr>
            <a:grpSpLocks/>
          </p:cNvGrpSpPr>
          <p:nvPr/>
        </p:nvGrpSpPr>
        <p:grpSpPr bwMode="auto">
          <a:xfrm>
            <a:off x="5759450" y="5314950"/>
            <a:ext cx="635000" cy="76200"/>
            <a:chOff x="212" y="1944"/>
            <a:chExt cx="400" cy="48"/>
          </a:xfrm>
        </p:grpSpPr>
        <p:sp>
          <p:nvSpPr>
            <p:cNvPr id="21635" name="Rectangle 345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36" name="Rectangle 346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37" name="AutoShape 347"/>
            <p:cNvCxnSpPr>
              <a:cxnSpLocks noChangeShapeType="1"/>
              <a:stCxn id="21635" idx="0"/>
              <a:endCxn id="21636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54" name="Group 348"/>
          <p:cNvGrpSpPr>
            <a:grpSpLocks/>
          </p:cNvGrpSpPr>
          <p:nvPr/>
        </p:nvGrpSpPr>
        <p:grpSpPr bwMode="auto">
          <a:xfrm>
            <a:off x="6381750" y="6064250"/>
            <a:ext cx="635000" cy="76200"/>
            <a:chOff x="212" y="1944"/>
            <a:chExt cx="400" cy="48"/>
          </a:xfrm>
        </p:grpSpPr>
        <p:sp>
          <p:nvSpPr>
            <p:cNvPr id="21632" name="Rectangle 349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33" name="Rectangle 350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34" name="AutoShape 351"/>
            <p:cNvCxnSpPr>
              <a:cxnSpLocks noChangeShapeType="1"/>
              <a:stCxn id="21632" idx="0"/>
              <a:endCxn id="21633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55" name="Group 352"/>
          <p:cNvGrpSpPr>
            <a:grpSpLocks/>
          </p:cNvGrpSpPr>
          <p:nvPr/>
        </p:nvGrpSpPr>
        <p:grpSpPr bwMode="auto">
          <a:xfrm>
            <a:off x="3333750" y="4095750"/>
            <a:ext cx="635000" cy="76200"/>
            <a:chOff x="212" y="1944"/>
            <a:chExt cx="400" cy="48"/>
          </a:xfrm>
        </p:grpSpPr>
        <p:sp>
          <p:nvSpPr>
            <p:cNvPr id="21629" name="Rectangle 353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30" name="Rectangle 354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31" name="AutoShape 355"/>
            <p:cNvCxnSpPr>
              <a:cxnSpLocks noChangeShapeType="1"/>
              <a:stCxn id="21629" idx="0"/>
              <a:endCxn id="21630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56" name="Group 356"/>
          <p:cNvGrpSpPr>
            <a:grpSpLocks/>
          </p:cNvGrpSpPr>
          <p:nvPr/>
        </p:nvGrpSpPr>
        <p:grpSpPr bwMode="auto">
          <a:xfrm>
            <a:off x="2628900" y="3594100"/>
            <a:ext cx="635000" cy="76200"/>
            <a:chOff x="212" y="1944"/>
            <a:chExt cx="400" cy="48"/>
          </a:xfrm>
        </p:grpSpPr>
        <p:sp>
          <p:nvSpPr>
            <p:cNvPr id="21626" name="Rectangle 357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27" name="Rectangle 358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28" name="AutoShape 359"/>
            <p:cNvCxnSpPr>
              <a:cxnSpLocks noChangeShapeType="1"/>
              <a:stCxn id="21626" idx="0"/>
              <a:endCxn id="21627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57" name="Group 360"/>
          <p:cNvGrpSpPr>
            <a:grpSpLocks/>
          </p:cNvGrpSpPr>
          <p:nvPr/>
        </p:nvGrpSpPr>
        <p:grpSpPr bwMode="auto">
          <a:xfrm>
            <a:off x="2946400" y="4552950"/>
            <a:ext cx="635000" cy="76200"/>
            <a:chOff x="212" y="1944"/>
            <a:chExt cx="400" cy="48"/>
          </a:xfrm>
        </p:grpSpPr>
        <p:sp>
          <p:nvSpPr>
            <p:cNvPr id="21623" name="Rectangle 361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24" name="Rectangle 362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25" name="AutoShape 363"/>
            <p:cNvCxnSpPr>
              <a:cxnSpLocks noChangeShapeType="1"/>
              <a:stCxn id="21623" idx="0"/>
              <a:endCxn id="21624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58" name="Group 364"/>
          <p:cNvGrpSpPr>
            <a:grpSpLocks/>
          </p:cNvGrpSpPr>
          <p:nvPr/>
        </p:nvGrpSpPr>
        <p:grpSpPr bwMode="auto">
          <a:xfrm>
            <a:off x="5149850" y="5905500"/>
            <a:ext cx="635000" cy="76200"/>
            <a:chOff x="212" y="1944"/>
            <a:chExt cx="400" cy="48"/>
          </a:xfrm>
        </p:grpSpPr>
        <p:sp>
          <p:nvSpPr>
            <p:cNvPr id="21620" name="Rectangle 365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21" name="Rectangle 366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22" name="AutoShape 367"/>
            <p:cNvCxnSpPr>
              <a:cxnSpLocks noChangeShapeType="1"/>
              <a:stCxn id="21620" idx="0"/>
              <a:endCxn id="21621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59" name="Group 368"/>
          <p:cNvGrpSpPr>
            <a:grpSpLocks/>
          </p:cNvGrpSpPr>
          <p:nvPr/>
        </p:nvGrpSpPr>
        <p:grpSpPr bwMode="auto">
          <a:xfrm>
            <a:off x="4445000" y="5403850"/>
            <a:ext cx="635000" cy="76200"/>
            <a:chOff x="212" y="1944"/>
            <a:chExt cx="400" cy="48"/>
          </a:xfrm>
        </p:grpSpPr>
        <p:sp>
          <p:nvSpPr>
            <p:cNvPr id="21617" name="Rectangle 369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18" name="Rectangle 370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19" name="AutoShape 371"/>
            <p:cNvCxnSpPr>
              <a:cxnSpLocks noChangeShapeType="1"/>
              <a:stCxn id="21617" idx="0"/>
              <a:endCxn id="21618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60" name="Group 372"/>
          <p:cNvGrpSpPr>
            <a:grpSpLocks/>
          </p:cNvGrpSpPr>
          <p:nvPr/>
        </p:nvGrpSpPr>
        <p:grpSpPr bwMode="auto">
          <a:xfrm>
            <a:off x="4762500" y="6362700"/>
            <a:ext cx="635000" cy="76200"/>
            <a:chOff x="212" y="1944"/>
            <a:chExt cx="400" cy="48"/>
          </a:xfrm>
        </p:grpSpPr>
        <p:sp>
          <p:nvSpPr>
            <p:cNvPr id="21614" name="Rectangle 373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15" name="Rectangle 374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16" name="AutoShape 375"/>
            <p:cNvCxnSpPr>
              <a:cxnSpLocks noChangeShapeType="1"/>
              <a:stCxn id="21614" idx="0"/>
              <a:endCxn id="21615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61" name="Group 376"/>
          <p:cNvGrpSpPr>
            <a:grpSpLocks/>
          </p:cNvGrpSpPr>
          <p:nvPr/>
        </p:nvGrpSpPr>
        <p:grpSpPr bwMode="auto">
          <a:xfrm>
            <a:off x="3975100" y="4546600"/>
            <a:ext cx="635000" cy="76200"/>
            <a:chOff x="212" y="1944"/>
            <a:chExt cx="400" cy="48"/>
          </a:xfrm>
        </p:grpSpPr>
        <p:sp>
          <p:nvSpPr>
            <p:cNvPr id="21611" name="Rectangle 377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12" name="Rectangle 378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13" name="AutoShape 379"/>
            <p:cNvCxnSpPr>
              <a:cxnSpLocks noChangeShapeType="1"/>
              <a:stCxn id="21611" idx="0"/>
              <a:endCxn id="21612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62" name="Group 380"/>
          <p:cNvGrpSpPr>
            <a:grpSpLocks/>
          </p:cNvGrpSpPr>
          <p:nvPr/>
        </p:nvGrpSpPr>
        <p:grpSpPr bwMode="auto">
          <a:xfrm>
            <a:off x="3651250" y="5137150"/>
            <a:ext cx="635000" cy="76200"/>
            <a:chOff x="212" y="1944"/>
            <a:chExt cx="400" cy="48"/>
          </a:xfrm>
        </p:grpSpPr>
        <p:sp>
          <p:nvSpPr>
            <p:cNvPr id="21608" name="Rectangle 381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09" name="Rectangle 382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10" name="AutoShape 383"/>
            <p:cNvCxnSpPr>
              <a:cxnSpLocks noChangeShapeType="1"/>
              <a:stCxn id="21608" idx="0"/>
              <a:endCxn id="21609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63" name="Group 384"/>
          <p:cNvGrpSpPr>
            <a:grpSpLocks/>
          </p:cNvGrpSpPr>
          <p:nvPr/>
        </p:nvGrpSpPr>
        <p:grpSpPr bwMode="auto">
          <a:xfrm>
            <a:off x="5708650" y="4381500"/>
            <a:ext cx="635000" cy="76200"/>
            <a:chOff x="212" y="1944"/>
            <a:chExt cx="400" cy="48"/>
          </a:xfrm>
        </p:grpSpPr>
        <p:sp>
          <p:nvSpPr>
            <p:cNvPr id="21605" name="Rectangle 385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06" name="Rectangle 386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07" name="AutoShape 387"/>
            <p:cNvCxnSpPr>
              <a:cxnSpLocks noChangeShapeType="1"/>
              <a:stCxn id="21605" idx="0"/>
              <a:endCxn id="21606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64" name="Group 388"/>
          <p:cNvGrpSpPr>
            <a:grpSpLocks/>
          </p:cNvGrpSpPr>
          <p:nvPr/>
        </p:nvGrpSpPr>
        <p:grpSpPr bwMode="auto">
          <a:xfrm>
            <a:off x="4895850" y="4413250"/>
            <a:ext cx="635000" cy="76200"/>
            <a:chOff x="212" y="1944"/>
            <a:chExt cx="400" cy="48"/>
          </a:xfrm>
        </p:grpSpPr>
        <p:sp>
          <p:nvSpPr>
            <p:cNvPr id="21602" name="Rectangle 389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03" name="Rectangle 390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04" name="AutoShape 391"/>
            <p:cNvCxnSpPr>
              <a:cxnSpLocks noChangeShapeType="1"/>
              <a:stCxn id="21602" idx="0"/>
              <a:endCxn id="21603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65" name="Group 392"/>
          <p:cNvGrpSpPr>
            <a:grpSpLocks/>
          </p:cNvGrpSpPr>
          <p:nvPr/>
        </p:nvGrpSpPr>
        <p:grpSpPr bwMode="auto">
          <a:xfrm>
            <a:off x="1682750" y="5467350"/>
            <a:ext cx="635000" cy="76200"/>
            <a:chOff x="212" y="1944"/>
            <a:chExt cx="400" cy="48"/>
          </a:xfrm>
        </p:grpSpPr>
        <p:sp>
          <p:nvSpPr>
            <p:cNvPr id="21599" name="Rectangle 393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00" name="Rectangle 394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01" name="AutoShape 395"/>
            <p:cNvCxnSpPr>
              <a:cxnSpLocks noChangeShapeType="1"/>
              <a:stCxn id="21599" idx="0"/>
              <a:endCxn id="21600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66" name="Group 396"/>
          <p:cNvGrpSpPr>
            <a:grpSpLocks/>
          </p:cNvGrpSpPr>
          <p:nvPr/>
        </p:nvGrpSpPr>
        <p:grpSpPr bwMode="auto">
          <a:xfrm>
            <a:off x="869950" y="5499100"/>
            <a:ext cx="635000" cy="76200"/>
            <a:chOff x="212" y="1944"/>
            <a:chExt cx="400" cy="48"/>
          </a:xfrm>
        </p:grpSpPr>
        <p:sp>
          <p:nvSpPr>
            <p:cNvPr id="21596" name="Rectangle 397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97" name="Rectangle 398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598" name="AutoShape 399"/>
            <p:cNvCxnSpPr>
              <a:cxnSpLocks noChangeShapeType="1"/>
              <a:stCxn id="21596" idx="0"/>
              <a:endCxn id="21597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67" name="Group 400"/>
          <p:cNvGrpSpPr>
            <a:grpSpLocks/>
          </p:cNvGrpSpPr>
          <p:nvPr/>
        </p:nvGrpSpPr>
        <p:grpSpPr bwMode="auto">
          <a:xfrm>
            <a:off x="1625600" y="4019550"/>
            <a:ext cx="635000" cy="76200"/>
            <a:chOff x="212" y="1944"/>
            <a:chExt cx="400" cy="48"/>
          </a:xfrm>
        </p:grpSpPr>
        <p:sp>
          <p:nvSpPr>
            <p:cNvPr id="21593" name="Rectangle 401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94" name="Rectangle 402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595" name="AutoShape 403"/>
            <p:cNvCxnSpPr>
              <a:cxnSpLocks noChangeShapeType="1"/>
              <a:stCxn id="21593" idx="0"/>
              <a:endCxn id="21594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68" name="Group 404"/>
          <p:cNvGrpSpPr>
            <a:grpSpLocks/>
          </p:cNvGrpSpPr>
          <p:nvPr/>
        </p:nvGrpSpPr>
        <p:grpSpPr bwMode="auto">
          <a:xfrm>
            <a:off x="812800" y="4051300"/>
            <a:ext cx="635000" cy="76200"/>
            <a:chOff x="212" y="1944"/>
            <a:chExt cx="400" cy="48"/>
          </a:xfrm>
        </p:grpSpPr>
        <p:sp>
          <p:nvSpPr>
            <p:cNvPr id="21590" name="Rectangle 405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91" name="Rectangle 406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592" name="AutoShape 407"/>
            <p:cNvCxnSpPr>
              <a:cxnSpLocks noChangeShapeType="1"/>
              <a:stCxn id="21590" idx="0"/>
              <a:endCxn id="21591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69" name="Group 408"/>
          <p:cNvGrpSpPr>
            <a:grpSpLocks/>
          </p:cNvGrpSpPr>
          <p:nvPr/>
        </p:nvGrpSpPr>
        <p:grpSpPr bwMode="auto">
          <a:xfrm>
            <a:off x="2152650" y="6311900"/>
            <a:ext cx="635000" cy="76200"/>
            <a:chOff x="212" y="1944"/>
            <a:chExt cx="400" cy="48"/>
          </a:xfrm>
        </p:grpSpPr>
        <p:sp>
          <p:nvSpPr>
            <p:cNvPr id="21587" name="Rectangle 409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88" name="Rectangle 410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589" name="AutoShape 411"/>
            <p:cNvCxnSpPr>
              <a:cxnSpLocks noChangeShapeType="1"/>
              <a:stCxn id="21587" idx="0"/>
              <a:endCxn id="21588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70" name="Group 412"/>
          <p:cNvGrpSpPr>
            <a:grpSpLocks/>
          </p:cNvGrpSpPr>
          <p:nvPr/>
        </p:nvGrpSpPr>
        <p:grpSpPr bwMode="auto">
          <a:xfrm>
            <a:off x="1339850" y="6343650"/>
            <a:ext cx="635000" cy="76200"/>
            <a:chOff x="212" y="1944"/>
            <a:chExt cx="400" cy="48"/>
          </a:xfrm>
        </p:grpSpPr>
        <p:sp>
          <p:nvSpPr>
            <p:cNvPr id="21584" name="Rectangle 413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85" name="Rectangle 414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586" name="AutoShape 415"/>
            <p:cNvCxnSpPr>
              <a:cxnSpLocks noChangeShapeType="1"/>
              <a:stCxn id="21584" idx="0"/>
              <a:endCxn id="21585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</p:spTree>
    <p:extLst>
      <p:ext uri="{BB962C8B-B14F-4D97-AF65-F5344CB8AC3E}">
        <p14:creationId xmlns:p14="http://schemas.microsoft.com/office/powerpoint/2010/main" val="36373631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nwr_DNA_020331_promo_182"/>
          <p:cNvPicPr>
            <a:picLocks noChangeAspect="1" noChangeArrowheads="1"/>
          </p:cNvPicPr>
          <p:nvPr/>
        </p:nvPicPr>
        <p:blipFill>
          <a:blip r:embed="rId3" cstate="print">
            <a:lum bright="2000"/>
          </a:blip>
          <a:srcRect/>
          <a:stretch>
            <a:fillRect/>
          </a:stretch>
        </p:blipFill>
        <p:spPr bwMode="auto">
          <a:xfrm>
            <a:off x="5715000" y="3657600"/>
            <a:ext cx="34290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8010525" cy="1438275"/>
          </a:xfrm>
        </p:spPr>
        <p:txBody>
          <a:bodyPr/>
          <a:lstStyle/>
          <a:p>
            <a:pPr algn="ctr" eaLnBrk="1" hangingPunct="1"/>
            <a:r>
              <a:rPr lang="en-US" smtClean="0"/>
              <a:t>Fragment Assembly</a:t>
            </a:r>
            <a:br>
              <a:rPr lang="en-US" smtClean="0"/>
            </a:br>
            <a:r>
              <a:rPr lang="en-US" sz="2800" smtClean="0"/>
              <a:t>(in whole-genome shotgun sequencing)</a:t>
            </a:r>
          </a:p>
        </p:txBody>
      </p:sp>
    </p:spTree>
    <p:extLst>
      <p:ext uri="{BB962C8B-B14F-4D97-AF65-F5344CB8AC3E}">
        <p14:creationId xmlns:p14="http://schemas.microsoft.com/office/powerpoint/2010/main" val="3182903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Fragment Assembly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1057275"/>
            <a:ext cx="8553450" cy="580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9333" name="AutoShape 5"/>
          <p:cNvSpPr>
            <a:spLocks noChangeArrowheads="1"/>
          </p:cNvSpPr>
          <p:nvPr/>
        </p:nvSpPr>
        <p:spPr bwMode="auto">
          <a:xfrm>
            <a:off x="4972050" y="2733675"/>
            <a:ext cx="3533775" cy="2933700"/>
          </a:xfrm>
          <a:prstGeom prst="cloudCallout">
            <a:avLst>
              <a:gd name="adj1" fmla="val -61861"/>
              <a:gd name="adj2" fmla="val -47782"/>
            </a:avLst>
          </a:prstGeom>
          <a:solidFill>
            <a:srgbClr val="0000FF">
              <a:alpha val="84000"/>
            </a:srgbClr>
          </a:solidFill>
          <a:ln w="9525">
            <a:solidFill>
              <a:srgbClr val="003366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en-US" sz="2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Given N reads…</a:t>
            </a:r>
          </a:p>
          <a:p>
            <a:pPr algn="ctr">
              <a:defRPr/>
            </a:pPr>
            <a:r>
              <a:rPr lang="en-US" sz="2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Where N ~ 30 million…</a:t>
            </a:r>
          </a:p>
          <a:p>
            <a:pPr algn="ctr">
              <a:defRPr/>
            </a:pPr>
            <a:endParaRPr lang="en-US" sz="20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defRPr/>
            </a:pPr>
            <a:r>
              <a:rPr lang="en-US" sz="2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We need to use a linear-time algorithm</a:t>
            </a:r>
          </a:p>
        </p:txBody>
      </p:sp>
    </p:spTree>
    <p:extLst>
      <p:ext uri="{BB962C8B-B14F-4D97-AF65-F5344CB8AC3E}">
        <p14:creationId xmlns:p14="http://schemas.microsoft.com/office/powerpoint/2010/main" val="2484480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3933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39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393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393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9333" grpId="0" build="allAtOnce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65113" y="152400"/>
            <a:ext cx="7842250" cy="884238"/>
          </a:xfrm>
        </p:spPr>
        <p:txBody>
          <a:bodyPr/>
          <a:lstStyle/>
          <a:p>
            <a:r>
              <a:rPr lang="en-US" altLang="en-US" sz="3200" smtClean="0"/>
              <a:t>Steps to Assemble a Genome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663575" y="1889125"/>
            <a:ext cx="3127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/>
            <a:r>
              <a:rPr lang="en-US" sz="2000" b="1">
                <a:solidFill>
                  <a:srgbClr val="003366"/>
                </a:solidFill>
                <a:latin typeface="Arial Unicode MS" pitchFamily="34" charset="-128"/>
              </a:rPr>
              <a:t>1.  Find overlapping reads</a:t>
            </a:r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>
            <a:off x="6192838" y="1889125"/>
            <a:ext cx="1489075" cy="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65" name="Line 5"/>
          <p:cNvSpPr>
            <a:spLocks noChangeShapeType="1"/>
          </p:cNvSpPr>
          <p:nvPr/>
        </p:nvSpPr>
        <p:spPr bwMode="auto">
          <a:xfrm>
            <a:off x="6823075" y="2211388"/>
            <a:ext cx="1489075" cy="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5366" name="Group 6"/>
          <p:cNvGrpSpPr>
            <a:grpSpLocks/>
          </p:cNvGrpSpPr>
          <p:nvPr/>
        </p:nvGrpSpPr>
        <p:grpSpPr bwMode="auto">
          <a:xfrm>
            <a:off x="6858000" y="1922463"/>
            <a:ext cx="790575" cy="257175"/>
            <a:chOff x="3240" y="2318"/>
            <a:chExt cx="498" cy="162"/>
          </a:xfrm>
        </p:grpSpPr>
        <p:sp>
          <p:nvSpPr>
            <p:cNvPr id="15480" name="Line 7"/>
            <p:cNvSpPr>
              <a:spLocks noChangeShapeType="1"/>
            </p:cNvSpPr>
            <p:nvPr/>
          </p:nvSpPr>
          <p:spPr bwMode="auto">
            <a:xfrm>
              <a:off x="3240" y="2318"/>
              <a:ext cx="0" cy="16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81" name="Line 8"/>
            <p:cNvSpPr>
              <a:spLocks noChangeShapeType="1"/>
            </p:cNvSpPr>
            <p:nvPr/>
          </p:nvSpPr>
          <p:spPr bwMode="auto">
            <a:xfrm>
              <a:off x="3282" y="2318"/>
              <a:ext cx="0" cy="16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82" name="Line 9"/>
            <p:cNvSpPr>
              <a:spLocks noChangeShapeType="1"/>
            </p:cNvSpPr>
            <p:nvPr/>
          </p:nvSpPr>
          <p:spPr bwMode="auto">
            <a:xfrm>
              <a:off x="3318" y="2318"/>
              <a:ext cx="0" cy="16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83" name="Line 10"/>
            <p:cNvSpPr>
              <a:spLocks noChangeShapeType="1"/>
            </p:cNvSpPr>
            <p:nvPr/>
          </p:nvSpPr>
          <p:spPr bwMode="auto">
            <a:xfrm>
              <a:off x="3360" y="2318"/>
              <a:ext cx="0" cy="16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84" name="Line 11"/>
            <p:cNvSpPr>
              <a:spLocks noChangeShapeType="1"/>
            </p:cNvSpPr>
            <p:nvPr/>
          </p:nvSpPr>
          <p:spPr bwMode="auto">
            <a:xfrm>
              <a:off x="3396" y="2318"/>
              <a:ext cx="0" cy="16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85" name="Line 12"/>
            <p:cNvSpPr>
              <a:spLocks noChangeShapeType="1"/>
            </p:cNvSpPr>
            <p:nvPr/>
          </p:nvSpPr>
          <p:spPr bwMode="auto">
            <a:xfrm>
              <a:off x="3438" y="2318"/>
              <a:ext cx="0" cy="16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86" name="Line 13"/>
            <p:cNvSpPr>
              <a:spLocks noChangeShapeType="1"/>
            </p:cNvSpPr>
            <p:nvPr/>
          </p:nvSpPr>
          <p:spPr bwMode="auto">
            <a:xfrm>
              <a:off x="3474" y="2318"/>
              <a:ext cx="0" cy="16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87" name="Line 14"/>
            <p:cNvSpPr>
              <a:spLocks noChangeShapeType="1"/>
            </p:cNvSpPr>
            <p:nvPr/>
          </p:nvSpPr>
          <p:spPr bwMode="auto">
            <a:xfrm>
              <a:off x="3516" y="2318"/>
              <a:ext cx="0" cy="16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88" name="Line 15"/>
            <p:cNvSpPr>
              <a:spLocks noChangeShapeType="1"/>
            </p:cNvSpPr>
            <p:nvPr/>
          </p:nvSpPr>
          <p:spPr bwMode="auto">
            <a:xfrm>
              <a:off x="3552" y="2318"/>
              <a:ext cx="0" cy="16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89" name="Line 16"/>
            <p:cNvSpPr>
              <a:spLocks noChangeShapeType="1"/>
            </p:cNvSpPr>
            <p:nvPr/>
          </p:nvSpPr>
          <p:spPr bwMode="auto">
            <a:xfrm>
              <a:off x="3594" y="2318"/>
              <a:ext cx="0" cy="16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90" name="Line 17"/>
            <p:cNvSpPr>
              <a:spLocks noChangeShapeType="1"/>
            </p:cNvSpPr>
            <p:nvPr/>
          </p:nvSpPr>
          <p:spPr bwMode="auto">
            <a:xfrm>
              <a:off x="3630" y="2318"/>
              <a:ext cx="0" cy="16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91" name="Line 18"/>
            <p:cNvSpPr>
              <a:spLocks noChangeShapeType="1"/>
            </p:cNvSpPr>
            <p:nvPr/>
          </p:nvSpPr>
          <p:spPr bwMode="auto">
            <a:xfrm>
              <a:off x="3672" y="2318"/>
              <a:ext cx="0" cy="16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92" name="Line 19"/>
            <p:cNvSpPr>
              <a:spLocks noChangeShapeType="1"/>
            </p:cNvSpPr>
            <p:nvPr/>
          </p:nvSpPr>
          <p:spPr bwMode="auto">
            <a:xfrm>
              <a:off x="3708" y="2318"/>
              <a:ext cx="0" cy="16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93" name="Line 20"/>
            <p:cNvSpPr>
              <a:spLocks noChangeShapeType="1"/>
            </p:cNvSpPr>
            <p:nvPr/>
          </p:nvSpPr>
          <p:spPr bwMode="auto">
            <a:xfrm>
              <a:off x="3738" y="2318"/>
              <a:ext cx="0" cy="16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367" name="Text Box 21"/>
          <p:cNvSpPr txBox="1">
            <a:spLocks noChangeArrowheads="1"/>
          </p:cNvSpPr>
          <p:nvPr/>
        </p:nvSpPr>
        <p:spPr bwMode="auto">
          <a:xfrm>
            <a:off x="663575" y="5670550"/>
            <a:ext cx="3733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/>
            <a:r>
              <a:rPr lang="en-US" sz="2000" b="1">
                <a:solidFill>
                  <a:srgbClr val="003366"/>
                </a:solidFill>
                <a:latin typeface="Arial Unicode MS" pitchFamily="34" charset="-128"/>
              </a:rPr>
              <a:t>4.  Derive consensus sequence</a:t>
            </a:r>
          </a:p>
        </p:txBody>
      </p:sp>
      <p:sp>
        <p:nvSpPr>
          <p:cNvPr id="15368" name="Text Box 22"/>
          <p:cNvSpPr txBox="1">
            <a:spLocks noChangeArrowheads="1"/>
          </p:cNvSpPr>
          <p:nvPr/>
        </p:nvSpPr>
        <p:spPr bwMode="auto">
          <a:xfrm>
            <a:off x="5643563" y="5672138"/>
            <a:ext cx="3219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3366"/>
                </a:solidFill>
                <a:latin typeface="Arial Unicode MS" pitchFamily="34" charset="-128"/>
              </a:rPr>
              <a:t>..ACGATTACAATAGGTT..</a:t>
            </a:r>
          </a:p>
        </p:txBody>
      </p:sp>
      <p:sp>
        <p:nvSpPr>
          <p:cNvPr id="15369" name="Text Box 23"/>
          <p:cNvSpPr txBox="1">
            <a:spLocks noChangeArrowheads="1"/>
          </p:cNvSpPr>
          <p:nvPr/>
        </p:nvSpPr>
        <p:spPr bwMode="auto">
          <a:xfrm>
            <a:off x="663575" y="2946400"/>
            <a:ext cx="50371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/>
            <a:r>
              <a:rPr lang="en-US" sz="2000" b="1">
                <a:solidFill>
                  <a:srgbClr val="003366"/>
                </a:solidFill>
                <a:latin typeface="Arial Unicode MS" pitchFamily="34" charset="-128"/>
              </a:rPr>
              <a:t>2.  Merge some “good” pairs of reads into longer contigs</a:t>
            </a:r>
          </a:p>
        </p:txBody>
      </p:sp>
      <p:sp>
        <p:nvSpPr>
          <p:cNvPr id="15370" name="Line 24"/>
          <p:cNvSpPr>
            <a:spLocks noChangeShapeType="1"/>
          </p:cNvSpPr>
          <p:nvPr/>
        </p:nvSpPr>
        <p:spPr bwMode="auto">
          <a:xfrm>
            <a:off x="6473825" y="3079750"/>
            <a:ext cx="5080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1" name="Line 25"/>
          <p:cNvSpPr>
            <a:spLocks noChangeShapeType="1"/>
          </p:cNvSpPr>
          <p:nvPr/>
        </p:nvSpPr>
        <p:spPr bwMode="auto">
          <a:xfrm>
            <a:off x="7677150" y="3071813"/>
            <a:ext cx="382588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2" name="Line 26"/>
          <p:cNvSpPr>
            <a:spLocks noChangeShapeType="1"/>
          </p:cNvSpPr>
          <p:nvPr/>
        </p:nvSpPr>
        <p:spPr bwMode="auto">
          <a:xfrm>
            <a:off x="6675438" y="3386138"/>
            <a:ext cx="5080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3" name="Line 27"/>
          <p:cNvSpPr>
            <a:spLocks noChangeShapeType="1"/>
          </p:cNvSpPr>
          <p:nvPr/>
        </p:nvSpPr>
        <p:spPr bwMode="auto">
          <a:xfrm>
            <a:off x="6923088" y="3165475"/>
            <a:ext cx="33655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4" name="Line 28"/>
          <p:cNvSpPr>
            <a:spLocks noChangeShapeType="1"/>
          </p:cNvSpPr>
          <p:nvPr/>
        </p:nvSpPr>
        <p:spPr bwMode="auto">
          <a:xfrm>
            <a:off x="6532563" y="3270250"/>
            <a:ext cx="33655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5" name="Line 29"/>
          <p:cNvSpPr>
            <a:spLocks noChangeShapeType="1"/>
          </p:cNvSpPr>
          <p:nvPr/>
        </p:nvSpPr>
        <p:spPr bwMode="auto">
          <a:xfrm>
            <a:off x="6551613" y="3487738"/>
            <a:ext cx="41275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6" name="Line 30"/>
          <p:cNvSpPr>
            <a:spLocks noChangeShapeType="1"/>
          </p:cNvSpPr>
          <p:nvPr/>
        </p:nvSpPr>
        <p:spPr bwMode="auto">
          <a:xfrm>
            <a:off x="7031038" y="3487738"/>
            <a:ext cx="5080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7" name="Line 31"/>
          <p:cNvSpPr>
            <a:spLocks noChangeShapeType="1"/>
          </p:cNvSpPr>
          <p:nvPr/>
        </p:nvSpPr>
        <p:spPr bwMode="auto">
          <a:xfrm>
            <a:off x="6445250" y="3598863"/>
            <a:ext cx="1677988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8" name="Line 32"/>
          <p:cNvSpPr>
            <a:spLocks noChangeShapeType="1"/>
          </p:cNvSpPr>
          <p:nvPr/>
        </p:nvSpPr>
        <p:spPr bwMode="auto">
          <a:xfrm>
            <a:off x="7615238" y="3487738"/>
            <a:ext cx="5080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9" name="Line 33"/>
          <p:cNvSpPr>
            <a:spLocks noChangeShapeType="1"/>
          </p:cNvSpPr>
          <p:nvPr/>
        </p:nvSpPr>
        <p:spPr bwMode="auto">
          <a:xfrm>
            <a:off x="7018338" y="3270250"/>
            <a:ext cx="5080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0" name="Line 34"/>
          <p:cNvSpPr>
            <a:spLocks noChangeShapeType="1"/>
          </p:cNvSpPr>
          <p:nvPr/>
        </p:nvSpPr>
        <p:spPr bwMode="auto">
          <a:xfrm>
            <a:off x="7296150" y="3386138"/>
            <a:ext cx="352425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1" name="Line 35"/>
          <p:cNvSpPr>
            <a:spLocks noChangeShapeType="1"/>
          </p:cNvSpPr>
          <p:nvPr/>
        </p:nvSpPr>
        <p:spPr bwMode="auto">
          <a:xfrm>
            <a:off x="7200900" y="3060700"/>
            <a:ext cx="352425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2" name="Line 36"/>
          <p:cNvSpPr>
            <a:spLocks noChangeShapeType="1"/>
          </p:cNvSpPr>
          <p:nvPr/>
        </p:nvSpPr>
        <p:spPr bwMode="auto">
          <a:xfrm>
            <a:off x="7743825" y="3222625"/>
            <a:ext cx="352425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3" name="Line 37"/>
          <p:cNvSpPr>
            <a:spLocks noChangeShapeType="1"/>
          </p:cNvSpPr>
          <p:nvPr/>
        </p:nvSpPr>
        <p:spPr bwMode="auto">
          <a:xfrm flipV="1">
            <a:off x="7421563" y="3167063"/>
            <a:ext cx="3175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4" name="Line 38"/>
          <p:cNvSpPr>
            <a:spLocks noChangeShapeType="1"/>
          </p:cNvSpPr>
          <p:nvPr/>
        </p:nvSpPr>
        <p:spPr bwMode="auto">
          <a:xfrm>
            <a:off x="7686675" y="3327400"/>
            <a:ext cx="382588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5" name="Line 39"/>
          <p:cNvSpPr>
            <a:spLocks noChangeShapeType="1"/>
          </p:cNvSpPr>
          <p:nvPr/>
        </p:nvSpPr>
        <p:spPr bwMode="auto">
          <a:xfrm>
            <a:off x="6446838" y="3165475"/>
            <a:ext cx="33655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6" name="Text Box 40"/>
          <p:cNvSpPr txBox="1">
            <a:spLocks noChangeArrowheads="1"/>
          </p:cNvSpPr>
          <p:nvPr/>
        </p:nvSpPr>
        <p:spPr bwMode="auto">
          <a:xfrm>
            <a:off x="663575" y="4267200"/>
            <a:ext cx="5037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/>
            <a:r>
              <a:rPr lang="en-US" sz="2000" b="1">
                <a:solidFill>
                  <a:srgbClr val="003366"/>
                </a:solidFill>
                <a:latin typeface="Arial Unicode MS" pitchFamily="34" charset="-128"/>
              </a:rPr>
              <a:t>3.  Link contigs to form supercontigs</a:t>
            </a:r>
          </a:p>
        </p:txBody>
      </p:sp>
      <p:sp>
        <p:nvSpPr>
          <p:cNvPr id="15387" name="Line 41"/>
          <p:cNvSpPr>
            <a:spLocks noChangeShapeType="1"/>
          </p:cNvSpPr>
          <p:nvPr/>
        </p:nvSpPr>
        <p:spPr bwMode="auto">
          <a:xfrm>
            <a:off x="5734050" y="4824413"/>
            <a:ext cx="508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8" name="Line 42"/>
          <p:cNvSpPr>
            <a:spLocks noChangeShapeType="1"/>
          </p:cNvSpPr>
          <p:nvPr/>
        </p:nvSpPr>
        <p:spPr bwMode="auto">
          <a:xfrm>
            <a:off x="6394450" y="4824413"/>
            <a:ext cx="820738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9" name="Line 43"/>
          <p:cNvSpPr>
            <a:spLocks noChangeShapeType="1"/>
          </p:cNvSpPr>
          <p:nvPr/>
        </p:nvSpPr>
        <p:spPr bwMode="auto">
          <a:xfrm>
            <a:off x="7326313" y="4824413"/>
            <a:ext cx="660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0" name="Line 44"/>
          <p:cNvSpPr>
            <a:spLocks noChangeShapeType="1"/>
          </p:cNvSpPr>
          <p:nvPr/>
        </p:nvSpPr>
        <p:spPr bwMode="auto">
          <a:xfrm>
            <a:off x="8107363" y="4824413"/>
            <a:ext cx="660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1" name="Line 45"/>
          <p:cNvSpPr>
            <a:spLocks noChangeShapeType="1"/>
          </p:cNvSpPr>
          <p:nvPr/>
        </p:nvSpPr>
        <p:spPr bwMode="auto">
          <a:xfrm>
            <a:off x="5740400" y="4730750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2" name="Line 46"/>
          <p:cNvSpPr>
            <a:spLocks noChangeShapeType="1"/>
          </p:cNvSpPr>
          <p:nvPr/>
        </p:nvSpPr>
        <p:spPr bwMode="auto">
          <a:xfrm>
            <a:off x="5778500" y="4673600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3" name="Line 47"/>
          <p:cNvSpPr>
            <a:spLocks noChangeShapeType="1"/>
          </p:cNvSpPr>
          <p:nvPr/>
        </p:nvSpPr>
        <p:spPr bwMode="auto">
          <a:xfrm>
            <a:off x="6102350" y="4725988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4" name="Line 48"/>
          <p:cNvSpPr>
            <a:spLocks noChangeShapeType="1"/>
          </p:cNvSpPr>
          <p:nvPr/>
        </p:nvSpPr>
        <p:spPr bwMode="auto">
          <a:xfrm>
            <a:off x="5940425" y="4721225"/>
            <a:ext cx="90488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5" name="Line 49"/>
          <p:cNvSpPr>
            <a:spLocks noChangeShapeType="1"/>
          </p:cNvSpPr>
          <p:nvPr/>
        </p:nvSpPr>
        <p:spPr bwMode="auto">
          <a:xfrm>
            <a:off x="6126163" y="4597400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6" name="Line 50"/>
          <p:cNvSpPr>
            <a:spLocks noChangeShapeType="1"/>
          </p:cNvSpPr>
          <p:nvPr/>
        </p:nvSpPr>
        <p:spPr bwMode="auto">
          <a:xfrm>
            <a:off x="6088063" y="4654550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7" name="Line 51"/>
          <p:cNvSpPr>
            <a:spLocks noChangeShapeType="1"/>
          </p:cNvSpPr>
          <p:nvPr/>
        </p:nvSpPr>
        <p:spPr bwMode="auto">
          <a:xfrm>
            <a:off x="5792788" y="4602163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8" name="Line 52"/>
          <p:cNvSpPr>
            <a:spLocks noChangeShapeType="1"/>
          </p:cNvSpPr>
          <p:nvPr/>
        </p:nvSpPr>
        <p:spPr bwMode="auto">
          <a:xfrm>
            <a:off x="5983288" y="4621213"/>
            <a:ext cx="90487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9" name="Line 53"/>
          <p:cNvSpPr>
            <a:spLocks noChangeShapeType="1"/>
          </p:cNvSpPr>
          <p:nvPr/>
        </p:nvSpPr>
        <p:spPr bwMode="auto">
          <a:xfrm>
            <a:off x="5935663" y="4659313"/>
            <a:ext cx="90487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00" name="Line 54"/>
          <p:cNvSpPr>
            <a:spLocks noChangeShapeType="1"/>
          </p:cNvSpPr>
          <p:nvPr/>
        </p:nvSpPr>
        <p:spPr bwMode="auto">
          <a:xfrm>
            <a:off x="5759450" y="4554538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01" name="Line 55"/>
          <p:cNvSpPr>
            <a:spLocks noChangeShapeType="1"/>
          </p:cNvSpPr>
          <p:nvPr/>
        </p:nvSpPr>
        <p:spPr bwMode="auto">
          <a:xfrm>
            <a:off x="6107113" y="4478338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02" name="Line 56"/>
          <p:cNvSpPr>
            <a:spLocks noChangeShapeType="1"/>
          </p:cNvSpPr>
          <p:nvPr/>
        </p:nvSpPr>
        <p:spPr bwMode="auto">
          <a:xfrm>
            <a:off x="6026150" y="4535488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03" name="Line 57"/>
          <p:cNvSpPr>
            <a:spLocks noChangeShapeType="1"/>
          </p:cNvSpPr>
          <p:nvPr/>
        </p:nvSpPr>
        <p:spPr bwMode="auto">
          <a:xfrm>
            <a:off x="5745163" y="4483100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04" name="Line 58"/>
          <p:cNvSpPr>
            <a:spLocks noChangeShapeType="1"/>
          </p:cNvSpPr>
          <p:nvPr/>
        </p:nvSpPr>
        <p:spPr bwMode="auto">
          <a:xfrm>
            <a:off x="5949950" y="4502150"/>
            <a:ext cx="90488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05" name="Line 59"/>
          <p:cNvSpPr>
            <a:spLocks noChangeShapeType="1"/>
          </p:cNvSpPr>
          <p:nvPr/>
        </p:nvSpPr>
        <p:spPr bwMode="auto">
          <a:xfrm>
            <a:off x="6378575" y="4725988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06" name="Line 60"/>
          <p:cNvSpPr>
            <a:spLocks noChangeShapeType="1"/>
          </p:cNvSpPr>
          <p:nvPr/>
        </p:nvSpPr>
        <p:spPr bwMode="auto">
          <a:xfrm>
            <a:off x="6745288" y="4668838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07" name="Line 61"/>
          <p:cNvSpPr>
            <a:spLocks noChangeShapeType="1"/>
          </p:cNvSpPr>
          <p:nvPr/>
        </p:nvSpPr>
        <p:spPr bwMode="auto">
          <a:xfrm>
            <a:off x="6740525" y="4721225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08" name="Line 62"/>
          <p:cNvSpPr>
            <a:spLocks noChangeShapeType="1"/>
          </p:cNvSpPr>
          <p:nvPr/>
        </p:nvSpPr>
        <p:spPr bwMode="auto">
          <a:xfrm>
            <a:off x="6578600" y="4716463"/>
            <a:ext cx="90488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09" name="Line 63"/>
          <p:cNvSpPr>
            <a:spLocks noChangeShapeType="1"/>
          </p:cNvSpPr>
          <p:nvPr/>
        </p:nvSpPr>
        <p:spPr bwMode="auto">
          <a:xfrm>
            <a:off x="7092950" y="4592638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10" name="Line 64"/>
          <p:cNvSpPr>
            <a:spLocks noChangeShapeType="1"/>
          </p:cNvSpPr>
          <p:nvPr/>
        </p:nvSpPr>
        <p:spPr bwMode="auto">
          <a:xfrm>
            <a:off x="7054850" y="4649788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11" name="Line 65"/>
          <p:cNvSpPr>
            <a:spLocks noChangeShapeType="1"/>
          </p:cNvSpPr>
          <p:nvPr/>
        </p:nvSpPr>
        <p:spPr bwMode="auto">
          <a:xfrm>
            <a:off x="6759575" y="4597400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12" name="Line 66"/>
          <p:cNvSpPr>
            <a:spLocks noChangeShapeType="1"/>
          </p:cNvSpPr>
          <p:nvPr/>
        </p:nvSpPr>
        <p:spPr bwMode="auto">
          <a:xfrm>
            <a:off x="6950075" y="4616450"/>
            <a:ext cx="90488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13" name="Line 67"/>
          <p:cNvSpPr>
            <a:spLocks noChangeShapeType="1"/>
          </p:cNvSpPr>
          <p:nvPr/>
        </p:nvSpPr>
        <p:spPr bwMode="auto">
          <a:xfrm>
            <a:off x="6902450" y="4654550"/>
            <a:ext cx="90488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14" name="Line 68"/>
          <p:cNvSpPr>
            <a:spLocks noChangeShapeType="1"/>
          </p:cNvSpPr>
          <p:nvPr/>
        </p:nvSpPr>
        <p:spPr bwMode="auto">
          <a:xfrm>
            <a:off x="6726238" y="4549775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15" name="Line 69"/>
          <p:cNvSpPr>
            <a:spLocks noChangeShapeType="1"/>
          </p:cNvSpPr>
          <p:nvPr/>
        </p:nvSpPr>
        <p:spPr bwMode="auto">
          <a:xfrm>
            <a:off x="7073900" y="4473575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16" name="Line 70"/>
          <p:cNvSpPr>
            <a:spLocks noChangeShapeType="1"/>
          </p:cNvSpPr>
          <p:nvPr/>
        </p:nvSpPr>
        <p:spPr bwMode="auto">
          <a:xfrm>
            <a:off x="6992938" y="4530725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17" name="Line 71"/>
          <p:cNvSpPr>
            <a:spLocks noChangeShapeType="1"/>
          </p:cNvSpPr>
          <p:nvPr/>
        </p:nvSpPr>
        <p:spPr bwMode="auto">
          <a:xfrm>
            <a:off x="6711950" y="4478338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18" name="Line 72"/>
          <p:cNvSpPr>
            <a:spLocks noChangeShapeType="1"/>
          </p:cNvSpPr>
          <p:nvPr/>
        </p:nvSpPr>
        <p:spPr bwMode="auto">
          <a:xfrm>
            <a:off x="6916738" y="4497388"/>
            <a:ext cx="90487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19" name="Line 73"/>
          <p:cNvSpPr>
            <a:spLocks noChangeShapeType="1"/>
          </p:cNvSpPr>
          <p:nvPr/>
        </p:nvSpPr>
        <p:spPr bwMode="auto">
          <a:xfrm>
            <a:off x="6397625" y="4621213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20" name="Line 74"/>
          <p:cNvSpPr>
            <a:spLocks noChangeShapeType="1"/>
          </p:cNvSpPr>
          <p:nvPr/>
        </p:nvSpPr>
        <p:spPr bwMode="auto">
          <a:xfrm>
            <a:off x="6435725" y="4673600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21" name="Line 75"/>
          <p:cNvSpPr>
            <a:spLocks noChangeShapeType="1"/>
          </p:cNvSpPr>
          <p:nvPr/>
        </p:nvSpPr>
        <p:spPr bwMode="auto">
          <a:xfrm>
            <a:off x="6454775" y="4549775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22" name="Line 76"/>
          <p:cNvSpPr>
            <a:spLocks noChangeShapeType="1"/>
          </p:cNvSpPr>
          <p:nvPr/>
        </p:nvSpPr>
        <p:spPr bwMode="auto">
          <a:xfrm>
            <a:off x="6421438" y="4502150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23" name="Line 77"/>
          <p:cNvSpPr>
            <a:spLocks noChangeShapeType="1"/>
          </p:cNvSpPr>
          <p:nvPr/>
        </p:nvSpPr>
        <p:spPr bwMode="auto">
          <a:xfrm>
            <a:off x="6926263" y="4721225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24" name="Line 78"/>
          <p:cNvSpPr>
            <a:spLocks noChangeShapeType="1"/>
          </p:cNvSpPr>
          <p:nvPr/>
        </p:nvSpPr>
        <p:spPr bwMode="auto">
          <a:xfrm>
            <a:off x="7116763" y="4711700"/>
            <a:ext cx="90487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25" name="Line 79"/>
          <p:cNvSpPr>
            <a:spLocks noChangeShapeType="1"/>
          </p:cNvSpPr>
          <p:nvPr/>
        </p:nvSpPr>
        <p:spPr bwMode="auto">
          <a:xfrm>
            <a:off x="6564313" y="4587875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26" name="Line 80"/>
          <p:cNvSpPr>
            <a:spLocks noChangeShapeType="1"/>
          </p:cNvSpPr>
          <p:nvPr/>
        </p:nvSpPr>
        <p:spPr bwMode="auto">
          <a:xfrm>
            <a:off x="6626225" y="4649788"/>
            <a:ext cx="90488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27" name="Line 81"/>
          <p:cNvSpPr>
            <a:spLocks noChangeShapeType="1"/>
          </p:cNvSpPr>
          <p:nvPr/>
        </p:nvSpPr>
        <p:spPr bwMode="auto">
          <a:xfrm>
            <a:off x="7826375" y="4721225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28" name="Line 82"/>
          <p:cNvSpPr>
            <a:spLocks noChangeShapeType="1"/>
          </p:cNvSpPr>
          <p:nvPr/>
        </p:nvSpPr>
        <p:spPr bwMode="auto">
          <a:xfrm>
            <a:off x="7321550" y="4716463"/>
            <a:ext cx="90488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29" name="Line 83"/>
          <p:cNvSpPr>
            <a:spLocks noChangeShapeType="1"/>
          </p:cNvSpPr>
          <p:nvPr/>
        </p:nvSpPr>
        <p:spPr bwMode="auto">
          <a:xfrm>
            <a:off x="7850188" y="4592638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30" name="Line 84"/>
          <p:cNvSpPr>
            <a:spLocks noChangeShapeType="1"/>
          </p:cNvSpPr>
          <p:nvPr/>
        </p:nvSpPr>
        <p:spPr bwMode="auto">
          <a:xfrm>
            <a:off x="7812088" y="4649788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31" name="Line 85"/>
          <p:cNvSpPr>
            <a:spLocks noChangeShapeType="1"/>
          </p:cNvSpPr>
          <p:nvPr/>
        </p:nvSpPr>
        <p:spPr bwMode="auto">
          <a:xfrm>
            <a:off x="7364413" y="4616450"/>
            <a:ext cx="90487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32" name="Line 86"/>
          <p:cNvSpPr>
            <a:spLocks noChangeShapeType="1"/>
          </p:cNvSpPr>
          <p:nvPr/>
        </p:nvSpPr>
        <p:spPr bwMode="auto">
          <a:xfrm>
            <a:off x="7316788" y="4654550"/>
            <a:ext cx="90487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33" name="Line 87"/>
          <p:cNvSpPr>
            <a:spLocks noChangeShapeType="1"/>
          </p:cNvSpPr>
          <p:nvPr/>
        </p:nvSpPr>
        <p:spPr bwMode="auto">
          <a:xfrm>
            <a:off x="7831138" y="4473575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34" name="Line 88"/>
          <p:cNvSpPr>
            <a:spLocks noChangeShapeType="1"/>
          </p:cNvSpPr>
          <p:nvPr/>
        </p:nvSpPr>
        <p:spPr bwMode="auto">
          <a:xfrm>
            <a:off x="7407275" y="4530725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35" name="Line 89"/>
          <p:cNvSpPr>
            <a:spLocks noChangeShapeType="1"/>
          </p:cNvSpPr>
          <p:nvPr/>
        </p:nvSpPr>
        <p:spPr bwMode="auto">
          <a:xfrm>
            <a:off x="7331075" y="4497388"/>
            <a:ext cx="90488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36" name="Line 90"/>
          <p:cNvSpPr>
            <a:spLocks noChangeShapeType="1"/>
          </p:cNvSpPr>
          <p:nvPr/>
        </p:nvSpPr>
        <p:spPr bwMode="auto">
          <a:xfrm>
            <a:off x="7483475" y="4664075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37" name="Line 91"/>
          <p:cNvSpPr>
            <a:spLocks noChangeShapeType="1"/>
          </p:cNvSpPr>
          <p:nvPr/>
        </p:nvSpPr>
        <p:spPr bwMode="auto">
          <a:xfrm>
            <a:off x="7478713" y="4716463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38" name="Line 92"/>
          <p:cNvSpPr>
            <a:spLocks noChangeShapeType="1"/>
          </p:cNvSpPr>
          <p:nvPr/>
        </p:nvSpPr>
        <p:spPr bwMode="auto">
          <a:xfrm>
            <a:off x="7497763" y="4592638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39" name="Line 93"/>
          <p:cNvSpPr>
            <a:spLocks noChangeShapeType="1"/>
          </p:cNvSpPr>
          <p:nvPr/>
        </p:nvSpPr>
        <p:spPr bwMode="auto">
          <a:xfrm>
            <a:off x="7688263" y="4611688"/>
            <a:ext cx="90487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40" name="Line 94"/>
          <p:cNvSpPr>
            <a:spLocks noChangeShapeType="1"/>
          </p:cNvSpPr>
          <p:nvPr/>
        </p:nvSpPr>
        <p:spPr bwMode="auto">
          <a:xfrm>
            <a:off x="7640638" y="4649788"/>
            <a:ext cx="90487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41" name="Line 95"/>
          <p:cNvSpPr>
            <a:spLocks noChangeShapeType="1"/>
          </p:cNvSpPr>
          <p:nvPr/>
        </p:nvSpPr>
        <p:spPr bwMode="auto">
          <a:xfrm>
            <a:off x="7450138" y="4473575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42" name="Line 96"/>
          <p:cNvSpPr>
            <a:spLocks noChangeShapeType="1"/>
          </p:cNvSpPr>
          <p:nvPr/>
        </p:nvSpPr>
        <p:spPr bwMode="auto">
          <a:xfrm>
            <a:off x="7654925" y="4492625"/>
            <a:ext cx="90488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43" name="Line 97"/>
          <p:cNvSpPr>
            <a:spLocks noChangeShapeType="1"/>
          </p:cNvSpPr>
          <p:nvPr/>
        </p:nvSpPr>
        <p:spPr bwMode="auto">
          <a:xfrm>
            <a:off x="7664450" y="4716463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44" name="Line 98"/>
          <p:cNvSpPr>
            <a:spLocks noChangeShapeType="1"/>
          </p:cNvSpPr>
          <p:nvPr/>
        </p:nvSpPr>
        <p:spPr bwMode="auto">
          <a:xfrm>
            <a:off x="7740650" y="4535488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45" name="Line 99"/>
          <p:cNvSpPr>
            <a:spLocks noChangeShapeType="1"/>
          </p:cNvSpPr>
          <p:nvPr/>
        </p:nvSpPr>
        <p:spPr bwMode="auto">
          <a:xfrm>
            <a:off x="7578725" y="4530725"/>
            <a:ext cx="90488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46" name="Line 100"/>
          <p:cNvSpPr>
            <a:spLocks noChangeShapeType="1"/>
          </p:cNvSpPr>
          <p:nvPr/>
        </p:nvSpPr>
        <p:spPr bwMode="auto">
          <a:xfrm flipH="1" flipV="1">
            <a:off x="8578850" y="4497388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47" name="Line 101"/>
          <p:cNvSpPr>
            <a:spLocks noChangeShapeType="1"/>
          </p:cNvSpPr>
          <p:nvPr/>
        </p:nvSpPr>
        <p:spPr bwMode="auto">
          <a:xfrm flipH="1" flipV="1">
            <a:off x="8421688" y="4506913"/>
            <a:ext cx="90487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48" name="Line 102"/>
          <p:cNvSpPr>
            <a:spLocks noChangeShapeType="1"/>
          </p:cNvSpPr>
          <p:nvPr/>
        </p:nvSpPr>
        <p:spPr bwMode="auto">
          <a:xfrm flipH="1" flipV="1">
            <a:off x="8559800" y="4602163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49" name="Line 103"/>
          <p:cNvSpPr>
            <a:spLocks noChangeShapeType="1"/>
          </p:cNvSpPr>
          <p:nvPr/>
        </p:nvSpPr>
        <p:spPr bwMode="auto">
          <a:xfrm flipH="1" flipV="1">
            <a:off x="8521700" y="4549775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50" name="Line 104"/>
          <p:cNvSpPr>
            <a:spLocks noChangeShapeType="1"/>
          </p:cNvSpPr>
          <p:nvPr/>
        </p:nvSpPr>
        <p:spPr bwMode="auto">
          <a:xfrm flipH="1" flipV="1">
            <a:off x="8502650" y="4673600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51" name="Line 105"/>
          <p:cNvSpPr>
            <a:spLocks noChangeShapeType="1"/>
          </p:cNvSpPr>
          <p:nvPr/>
        </p:nvSpPr>
        <p:spPr bwMode="auto">
          <a:xfrm flipH="1" flipV="1">
            <a:off x="8535988" y="4721225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52" name="Line 106"/>
          <p:cNvSpPr>
            <a:spLocks noChangeShapeType="1"/>
          </p:cNvSpPr>
          <p:nvPr/>
        </p:nvSpPr>
        <p:spPr bwMode="auto">
          <a:xfrm flipH="1" flipV="1">
            <a:off x="8393113" y="4635500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53" name="Line 107"/>
          <p:cNvSpPr>
            <a:spLocks noChangeShapeType="1"/>
          </p:cNvSpPr>
          <p:nvPr/>
        </p:nvSpPr>
        <p:spPr bwMode="auto">
          <a:xfrm flipH="1" flipV="1">
            <a:off x="8374063" y="4573588"/>
            <a:ext cx="90487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54" name="Line 108"/>
          <p:cNvSpPr>
            <a:spLocks noChangeShapeType="1"/>
          </p:cNvSpPr>
          <p:nvPr/>
        </p:nvSpPr>
        <p:spPr bwMode="auto">
          <a:xfrm>
            <a:off x="8212138" y="4606925"/>
            <a:ext cx="90487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55" name="Line 109"/>
          <p:cNvSpPr>
            <a:spLocks noChangeShapeType="1"/>
          </p:cNvSpPr>
          <p:nvPr/>
        </p:nvSpPr>
        <p:spPr bwMode="auto">
          <a:xfrm>
            <a:off x="8164513" y="4645025"/>
            <a:ext cx="90487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56" name="Line 110"/>
          <p:cNvSpPr>
            <a:spLocks noChangeShapeType="1"/>
          </p:cNvSpPr>
          <p:nvPr/>
        </p:nvSpPr>
        <p:spPr bwMode="auto">
          <a:xfrm>
            <a:off x="8221663" y="4473575"/>
            <a:ext cx="90487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57" name="Line 111"/>
          <p:cNvSpPr>
            <a:spLocks noChangeShapeType="1"/>
          </p:cNvSpPr>
          <p:nvPr/>
        </p:nvSpPr>
        <p:spPr bwMode="auto">
          <a:xfrm>
            <a:off x="8188325" y="4711700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58" name="Line 112"/>
          <p:cNvSpPr>
            <a:spLocks noChangeShapeType="1"/>
          </p:cNvSpPr>
          <p:nvPr/>
        </p:nvSpPr>
        <p:spPr bwMode="auto">
          <a:xfrm>
            <a:off x="8264525" y="4530725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59" name="Line 113"/>
          <p:cNvSpPr>
            <a:spLocks noChangeShapeType="1"/>
          </p:cNvSpPr>
          <p:nvPr/>
        </p:nvSpPr>
        <p:spPr bwMode="auto">
          <a:xfrm>
            <a:off x="8102600" y="4525963"/>
            <a:ext cx="90488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60" name="Line 114"/>
          <p:cNvSpPr>
            <a:spLocks noChangeShapeType="1"/>
          </p:cNvSpPr>
          <p:nvPr/>
        </p:nvSpPr>
        <p:spPr bwMode="auto">
          <a:xfrm flipV="1">
            <a:off x="8383588" y="4716463"/>
            <a:ext cx="90487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61" name="Line 115"/>
          <p:cNvSpPr>
            <a:spLocks noChangeShapeType="1"/>
          </p:cNvSpPr>
          <p:nvPr/>
        </p:nvSpPr>
        <p:spPr bwMode="auto">
          <a:xfrm flipV="1">
            <a:off x="8335963" y="4678363"/>
            <a:ext cx="90487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62" name="AutoShape 116"/>
          <p:cNvSpPr>
            <a:spLocks/>
          </p:cNvSpPr>
          <p:nvPr/>
        </p:nvSpPr>
        <p:spPr bwMode="auto">
          <a:xfrm rot="-5400000">
            <a:off x="6393657" y="4098131"/>
            <a:ext cx="114300" cy="614363"/>
          </a:xfrm>
          <a:prstGeom prst="rightBrace">
            <a:avLst>
              <a:gd name="adj1" fmla="val 44792"/>
              <a:gd name="adj2" fmla="val 50000"/>
            </a:avLst>
          </a:prstGeom>
          <a:noFill/>
          <a:ln w="9525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63" name="AutoShape 117"/>
          <p:cNvSpPr>
            <a:spLocks/>
          </p:cNvSpPr>
          <p:nvPr/>
        </p:nvSpPr>
        <p:spPr bwMode="auto">
          <a:xfrm rot="-5400000">
            <a:off x="6346032" y="3907631"/>
            <a:ext cx="100012" cy="771525"/>
          </a:xfrm>
          <a:prstGeom prst="rightBrace">
            <a:avLst>
              <a:gd name="adj1" fmla="val 64286"/>
              <a:gd name="adj2" fmla="val 50000"/>
            </a:avLst>
          </a:prstGeom>
          <a:noFill/>
          <a:ln w="9525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64" name="Line 118"/>
          <p:cNvSpPr>
            <a:spLocks noChangeShapeType="1"/>
          </p:cNvSpPr>
          <p:nvPr/>
        </p:nvSpPr>
        <p:spPr bwMode="auto">
          <a:xfrm>
            <a:off x="5959475" y="4354513"/>
            <a:ext cx="90488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65" name="Line 119"/>
          <p:cNvSpPr>
            <a:spLocks noChangeShapeType="1"/>
          </p:cNvSpPr>
          <p:nvPr/>
        </p:nvSpPr>
        <p:spPr bwMode="auto">
          <a:xfrm>
            <a:off x="6740525" y="4354513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66" name="AutoShape 120"/>
          <p:cNvSpPr>
            <a:spLocks/>
          </p:cNvSpPr>
          <p:nvPr/>
        </p:nvSpPr>
        <p:spPr bwMode="auto">
          <a:xfrm rot="-5400000">
            <a:off x="7267576" y="4214812"/>
            <a:ext cx="114300" cy="371475"/>
          </a:xfrm>
          <a:prstGeom prst="rightBrace">
            <a:avLst>
              <a:gd name="adj1" fmla="val 27083"/>
              <a:gd name="adj2" fmla="val 50000"/>
            </a:avLst>
          </a:prstGeom>
          <a:noFill/>
          <a:ln w="9525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67" name="AutoShape 121"/>
          <p:cNvSpPr>
            <a:spLocks/>
          </p:cNvSpPr>
          <p:nvPr/>
        </p:nvSpPr>
        <p:spPr bwMode="auto">
          <a:xfrm rot="-5400000">
            <a:off x="7291387" y="3981451"/>
            <a:ext cx="100013" cy="614362"/>
          </a:xfrm>
          <a:prstGeom prst="rightBrace">
            <a:avLst>
              <a:gd name="adj1" fmla="val 51190"/>
              <a:gd name="adj2" fmla="val 50000"/>
            </a:avLst>
          </a:prstGeom>
          <a:noFill/>
          <a:ln w="9525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68" name="Line 122"/>
          <p:cNvSpPr>
            <a:spLocks noChangeShapeType="1"/>
          </p:cNvSpPr>
          <p:nvPr/>
        </p:nvSpPr>
        <p:spPr bwMode="auto">
          <a:xfrm>
            <a:off x="6983413" y="4349750"/>
            <a:ext cx="90487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69" name="Line 123"/>
          <p:cNvSpPr>
            <a:spLocks noChangeShapeType="1"/>
          </p:cNvSpPr>
          <p:nvPr/>
        </p:nvSpPr>
        <p:spPr bwMode="auto">
          <a:xfrm>
            <a:off x="7607300" y="4349750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70" name="AutoShape 124"/>
          <p:cNvSpPr>
            <a:spLocks/>
          </p:cNvSpPr>
          <p:nvPr/>
        </p:nvSpPr>
        <p:spPr bwMode="auto">
          <a:xfrm rot="-5400000">
            <a:off x="8034338" y="4210050"/>
            <a:ext cx="114300" cy="371475"/>
          </a:xfrm>
          <a:prstGeom prst="rightBrace">
            <a:avLst>
              <a:gd name="adj1" fmla="val 27083"/>
              <a:gd name="adj2" fmla="val 50000"/>
            </a:avLst>
          </a:prstGeom>
          <a:noFill/>
          <a:ln w="9525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71" name="AutoShape 125"/>
          <p:cNvSpPr>
            <a:spLocks/>
          </p:cNvSpPr>
          <p:nvPr/>
        </p:nvSpPr>
        <p:spPr bwMode="auto">
          <a:xfrm rot="-5400000">
            <a:off x="8115301" y="4005262"/>
            <a:ext cx="100012" cy="614363"/>
          </a:xfrm>
          <a:prstGeom prst="rightBrace">
            <a:avLst>
              <a:gd name="adj1" fmla="val 51191"/>
              <a:gd name="adj2" fmla="val 50000"/>
            </a:avLst>
          </a:prstGeom>
          <a:noFill/>
          <a:ln w="9525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72" name="Line 126"/>
          <p:cNvSpPr>
            <a:spLocks noChangeShapeType="1"/>
          </p:cNvSpPr>
          <p:nvPr/>
        </p:nvSpPr>
        <p:spPr bwMode="auto">
          <a:xfrm>
            <a:off x="7807325" y="4373563"/>
            <a:ext cx="90488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73" name="Line 127"/>
          <p:cNvSpPr>
            <a:spLocks noChangeShapeType="1"/>
          </p:cNvSpPr>
          <p:nvPr/>
        </p:nvSpPr>
        <p:spPr bwMode="auto">
          <a:xfrm>
            <a:off x="8431213" y="4373563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74" name="Line 128"/>
          <p:cNvSpPr>
            <a:spLocks noChangeShapeType="1"/>
          </p:cNvSpPr>
          <p:nvPr/>
        </p:nvSpPr>
        <p:spPr bwMode="auto">
          <a:xfrm>
            <a:off x="5729288" y="4991100"/>
            <a:ext cx="3036887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41505" name="Rectangle 129"/>
          <p:cNvSpPr>
            <a:spLocks noChangeArrowheads="1"/>
          </p:cNvSpPr>
          <p:nvPr/>
        </p:nvSpPr>
        <p:spPr bwMode="auto">
          <a:xfrm>
            <a:off x="438150" y="1355725"/>
            <a:ext cx="4991100" cy="5457825"/>
          </a:xfrm>
          <a:prstGeom prst="rect">
            <a:avLst/>
          </a:prstGeom>
          <a:solidFill>
            <a:srgbClr val="CCFFCC"/>
          </a:solidFill>
          <a:ln w="25400">
            <a:solidFill>
              <a:srgbClr val="339966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b="1" u="sng"/>
              <a:t>Some Terminology</a:t>
            </a:r>
          </a:p>
          <a:p>
            <a:endParaRPr lang="en-US" b="1" u="sng"/>
          </a:p>
          <a:p>
            <a:r>
              <a:rPr lang="en-US" b="1" i="1">
                <a:solidFill>
                  <a:schemeClr val="accent2"/>
                </a:solidFill>
              </a:rPr>
              <a:t>read</a:t>
            </a:r>
            <a:r>
              <a:rPr lang="en-US"/>
              <a:t>    a 500-900 long word that comes </a:t>
            </a:r>
          </a:p>
          <a:p>
            <a:r>
              <a:rPr lang="en-US"/>
              <a:t>	out of sequencer</a:t>
            </a:r>
          </a:p>
          <a:p>
            <a:endParaRPr lang="en-US"/>
          </a:p>
          <a:p>
            <a:r>
              <a:rPr lang="en-US" b="1" i="1">
                <a:solidFill>
                  <a:schemeClr val="accent2"/>
                </a:solidFill>
              </a:rPr>
              <a:t>mate pair</a:t>
            </a:r>
            <a:r>
              <a:rPr lang="en-US"/>
              <a:t>   a pair of reads from two ends</a:t>
            </a:r>
          </a:p>
          <a:p>
            <a:r>
              <a:rPr lang="en-US"/>
              <a:t>	of the same insert fragment</a:t>
            </a:r>
          </a:p>
          <a:p>
            <a:endParaRPr lang="en-US"/>
          </a:p>
          <a:p>
            <a:r>
              <a:rPr lang="en-US" b="1" i="1">
                <a:solidFill>
                  <a:schemeClr val="accent2"/>
                </a:solidFill>
              </a:rPr>
              <a:t>contig </a:t>
            </a:r>
            <a:r>
              <a:rPr lang="en-US"/>
              <a:t>   a contiguous sequence formed </a:t>
            </a:r>
          </a:p>
          <a:p>
            <a:r>
              <a:rPr lang="en-US"/>
              <a:t>	by several overlapping reads</a:t>
            </a:r>
          </a:p>
          <a:p>
            <a:r>
              <a:rPr lang="en-US"/>
              <a:t>	with no gaps</a:t>
            </a:r>
          </a:p>
          <a:p>
            <a:endParaRPr lang="en-US"/>
          </a:p>
          <a:p>
            <a:r>
              <a:rPr lang="en-US" b="1" i="1">
                <a:solidFill>
                  <a:schemeClr val="accent2"/>
                </a:solidFill>
              </a:rPr>
              <a:t>supercontig</a:t>
            </a:r>
            <a:r>
              <a:rPr lang="en-US"/>
              <a:t>   an ordered and oriented set</a:t>
            </a:r>
          </a:p>
          <a:p>
            <a:r>
              <a:rPr lang="en-US">
                <a:solidFill>
                  <a:schemeClr val="accent2"/>
                </a:solidFill>
              </a:rPr>
              <a:t>(scaffold)</a:t>
            </a:r>
            <a:r>
              <a:rPr lang="en-US"/>
              <a:t>         of contigs, usually by mate</a:t>
            </a:r>
          </a:p>
          <a:p>
            <a:r>
              <a:rPr lang="en-US"/>
              <a:t>	         pairs</a:t>
            </a:r>
          </a:p>
          <a:p>
            <a:endParaRPr lang="en-US"/>
          </a:p>
          <a:p>
            <a:r>
              <a:rPr lang="en-US" b="1" i="1">
                <a:solidFill>
                  <a:schemeClr val="accent2"/>
                </a:solidFill>
              </a:rPr>
              <a:t>consensus</a:t>
            </a:r>
            <a:r>
              <a:rPr lang="en-US"/>
              <a:t>   sequence derived from the</a:t>
            </a:r>
          </a:p>
          <a:p>
            <a:r>
              <a:rPr lang="en-US" b="1" i="1">
                <a:solidFill>
                  <a:schemeClr val="accent2"/>
                </a:solidFill>
              </a:rPr>
              <a:t>sequene</a:t>
            </a:r>
            <a:r>
              <a:rPr lang="en-US"/>
              <a:t>       multiple alignment of reads</a:t>
            </a:r>
          </a:p>
          <a:p>
            <a:r>
              <a:rPr lang="en-US"/>
              <a:t>	       in a contig</a:t>
            </a:r>
          </a:p>
        </p:txBody>
      </p:sp>
      <p:sp>
        <p:nvSpPr>
          <p:cNvPr id="741506" name="Line 130"/>
          <p:cNvSpPr>
            <a:spLocks noChangeShapeType="1"/>
          </p:cNvSpPr>
          <p:nvPr/>
        </p:nvSpPr>
        <p:spPr bwMode="auto">
          <a:xfrm flipV="1">
            <a:off x="4597400" y="1898650"/>
            <a:ext cx="1441450" cy="285750"/>
          </a:xfrm>
          <a:prstGeom prst="line">
            <a:avLst/>
          </a:prstGeom>
          <a:noFill/>
          <a:ln w="12700">
            <a:solidFill>
              <a:srgbClr val="0033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41507" name="Line 131"/>
          <p:cNvSpPr>
            <a:spLocks noChangeShapeType="1"/>
          </p:cNvSpPr>
          <p:nvPr/>
        </p:nvSpPr>
        <p:spPr bwMode="auto">
          <a:xfrm flipV="1">
            <a:off x="4660900" y="3613150"/>
            <a:ext cx="1644650" cy="209550"/>
          </a:xfrm>
          <a:prstGeom prst="line">
            <a:avLst/>
          </a:prstGeom>
          <a:noFill/>
          <a:ln w="12700">
            <a:solidFill>
              <a:srgbClr val="0033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41508" name="Line 132"/>
          <p:cNvSpPr>
            <a:spLocks noChangeShapeType="1"/>
          </p:cNvSpPr>
          <p:nvPr/>
        </p:nvSpPr>
        <p:spPr bwMode="auto">
          <a:xfrm>
            <a:off x="4908550" y="4933950"/>
            <a:ext cx="742950" cy="63500"/>
          </a:xfrm>
          <a:prstGeom prst="line">
            <a:avLst/>
          </a:prstGeom>
          <a:noFill/>
          <a:ln w="12700">
            <a:solidFill>
              <a:srgbClr val="0033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41509" name="Line 133"/>
          <p:cNvSpPr>
            <a:spLocks noChangeShapeType="1"/>
          </p:cNvSpPr>
          <p:nvPr/>
        </p:nvSpPr>
        <p:spPr bwMode="auto">
          <a:xfrm flipV="1">
            <a:off x="4679950" y="5905500"/>
            <a:ext cx="1009650" cy="127000"/>
          </a:xfrm>
          <a:prstGeom prst="line">
            <a:avLst/>
          </a:prstGeom>
          <a:noFill/>
          <a:ln w="12700">
            <a:solidFill>
              <a:srgbClr val="0033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32812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4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4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4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4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4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1505" grpId="0" animBg="1"/>
      <p:bldP spid="741506" grpId="0" animBg="1"/>
      <p:bldP spid="741507" grpId="0" animBg="1"/>
      <p:bldP spid="741508" grpId="0" animBg="1"/>
      <p:bldP spid="74150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1. Find Overlapping Reads</a:t>
            </a:r>
            <a:endParaRPr lang="en-US" smtClean="0"/>
          </a:p>
        </p:txBody>
      </p:sp>
      <p:sp>
        <p:nvSpPr>
          <p:cNvPr id="743427" name="Text Box 3"/>
          <p:cNvSpPr txBox="1">
            <a:spLocks noChangeArrowheads="1"/>
          </p:cNvSpPr>
          <p:nvPr/>
        </p:nvSpPr>
        <p:spPr bwMode="auto">
          <a:xfrm>
            <a:off x="403225" y="1628775"/>
            <a:ext cx="3213100" cy="503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339933"/>
                </a:solidFill>
                <a:latin typeface="Courier New" pitchFamily="49" charset="0"/>
              </a:rPr>
              <a:t>aaactgcagtacggatct</a:t>
            </a:r>
          </a:p>
          <a:p>
            <a:r>
              <a:rPr lang="en-US" b="1">
                <a:solidFill>
                  <a:srgbClr val="339933"/>
                </a:solidFill>
                <a:latin typeface="Courier New" pitchFamily="49" charset="0"/>
              </a:rPr>
              <a:t>aaactgcag</a:t>
            </a:r>
          </a:p>
          <a:p>
            <a:r>
              <a:rPr lang="en-US" b="1">
                <a:solidFill>
                  <a:srgbClr val="339933"/>
                </a:solidFill>
                <a:latin typeface="Courier New" pitchFamily="49" charset="0"/>
              </a:rPr>
              <a:t> aactgcagt</a:t>
            </a:r>
          </a:p>
          <a:p>
            <a:r>
              <a:rPr lang="en-US" b="1">
                <a:solidFill>
                  <a:srgbClr val="339933"/>
                </a:solidFill>
                <a:latin typeface="Courier New" pitchFamily="49" charset="0"/>
              </a:rPr>
              <a:t>…</a:t>
            </a:r>
          </a:p>
          <a:p>
            <a:r>
              <a:rPr lang="en-US" b="1">
                <a:solidFill>
                  <a:srgbClr val="339933"/>
                </a:solidFill>
                <a:latin typeface="Courier New" pitchFamily="49" charset="0"/>
              </a:rPr>
              <a:t>        gtacggatct</a:t>
            </a:r>
          </a:p>
          <a:p>
            <a:r>
              <a:rPr lang="en-US" b="1">
                <a:solidFill>
                  <a:srgbClr val="339933"/>
                </a:solidFill>
                <a:latin typeface="Courier New" pitchFamily="49" charset="0"/>
              </a:rPr>
              <a:t>         tacggatct</a:t>
            </a:r>
            <a:endParaRPr lang="en-US" b="1">
              <a:solidFill>
                <a:schemeClr val="accent2"/>
              </a:solidFill>
              <a:latin typeface="Courier New" pitchFamily="49" charset="0"/>
            </a:endParaRPr>
          </a:p>
          <a:p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gggcccaaactgcagtac</a:t>
            </a:r>
          </a:p>
          <a:p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gggcccaaa</a:t>
            </a:r>
          </a:p>
          <a:p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 ggcccaaac</a:t>
            </a:r>
          </a:p>
          <a:p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…</a:t>
            </a:r>
          </a:p>
          <a:p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        actgcagta</a:t>
            </a:r>
          </a:p>
          <a:p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         ctgcagtac</a:t>
            </a:r>
          </a:p>
          <a:p>
            <a:r>
              <a:rPr lang="en-US" b="1">
                <a:solidFill>
                  <a:srgbClr val="A50021"/>
                </a:solidFill>
                <a:latin typeface="Courier New" pitchFamily="49" charset="0"/>
              </a:rPr>
              <a:t>gtacggatctactacaca</a:t>
            </a:r>
          </a:p>
          <a:p>
            <a:r>
              <a:rPr lang="en-US" b="1">
                <a:solidFill>
                  <a:srgbClr val="A50021"/>
                </a:solidFill>
                <a:latin typeface="Courier New" pitchFamily="49" charset="0"/>
              </a:rPr>
              <a:t>gtacggatc</a:t>
            </a:r>
          </a:p>
          <a:p>
            <a:r>
              <a:rPr lang="en-US" b="1">
                <a:solidFill>
                  <a:srgbClr val="A50021"/>
                </a:solidFill>
                <a:latin typeface="Courier New" pitchFamily="49" charset="0"/>
              </a:rPr>
              <a:t> tacggatct</a:t>
            </a:r>
          </a:p>
          <a:p>
            <a:r>
              <a:rPr lang="en-US" b="1">
                <a:solidFill>
                  <a:srgbClr val="A50021"/>
                </a:solidFill>
                <a:latin typeface="Courier New" pitchFamily="49" charset="0"/>
              </a:rPr>
              <a:t>…</a:t>
            </a:r>
          </a:p>
          <a:p>
            <a:r>
              <a:rPr lang="en-US" b="1">
                <a:solidFill>
                  <a:srgbClr val="A50021"/>
                </a:solidFill>
                <a:latin typeface="Courier New" pitchFamily="49" charset="0"/>
              </a:rPr>
              <a:t>        ctactacac</a:t>
            </a:r>
          </a:p>
          <a:p>
            <a:r>
              <a:rPr lang="en-US" b="1">
                <a:solidFill>
                  <a:srgbClr val="A50021"/>
                </a:solidFill>
                <a:latin typeface="Courier New" pitchFamily="49" charset="0"/>
              </a:rPr>
              <a:t>         tactacaca</a:t>
            </a:r>
          </a:p>
        </p:txBody>
      </p:sp>
      <p:sp>
        <p:nvSpPr>
          <p:cNvPr id="743428" name="Text Box 4"/>
          <p:cNvSpPr txBox="1">
            <a:spLocks noChangeArrowheads="1"/>
          </p:cNvSpPr>
          <p:nvPr/>
        </p:nvSpPr>
        <p:spPr bwMode="auto">
          <a:xfrm>
            <a:off x="3587750" y="1435100"/>
            <a:ext cx="2851150" cy="521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solidFill>
                  <a:srgbClr val="339933"/>
                </a:solidFill>
                <a:latin typeface="Courier New" pitchFamily="49" charset="0"/>
              </a:rPr>
              <a:t>(read, pos., word, orient.)</a:t>
            </a:r>
          </a:p>
          <a:p>
            <a:r>
              <a:rPr lang="en-US" b="1">
                <a:solidFill>
                  <a:srgbClr val="339933"/>
                </a:solidFill>
                <a:latin typeface="Courier New" pitchFamily="49" charset="0"/>
              </a:rPr>
              <a:t>aaactgcag</a:t>
            </a:r>
          </a:p>
          <a:p>
            <a:r>
              <a:rPr lang="en-US" b="1">
                <a:solidFill>
                  <a:srgbClr val="339933"/>
                </a:solidFill>
                <a:latin typeface="Courier New" pitchFamily="49" charset="0"/>
              </a:rPr>
              <a:t>aactgcagt</a:t>
            </a:r>
          </a:p>
          <a:p>
            <a:r>
              <a:rPr lang="en-US" b="1">
                <a:solidFill>
                  <a:srgbClr val="339933"/>
                </a:solidFill>
                <a:latin typeface="Courier New" pitchFamily="49" charset="0"/>
              </a:rPr>
              <a:t>actgcagta</a:t>
            </a:r>
          </a:p>
          <a:p>
            <a:r>
              <a:rPr lang="en-US" b="1">
                <a:solidFill>
                  <a:srgbClr val="339933"/>
                </a:solidFill>
                <a:latin typeface="Courier New" pitchFamily="49" charset="0"/>
              </a:rPr>
              <a:t>…         </a:t>
            </a:r>
          </a:p>
          <a:p>
            <a:r>
              <a:rPr lang="en-US" b="1">
                <a:solidFill>
                  <a:srgbClr val="339933"/>
                </a:solidFill>
                <a:latin typeface="Courier New" pitchFamily="49" charset="0"/>
              </a:rPr>
              <a:t>gtacggatc</a:t>
            </a:r>
          </a:p>
          <a:p>
            <a:r>
              <a:rPr lang="en-US" b="1">
                <a:solidFill>
                  <a:srgbClr val="339933"/>
                </a:solidFill>
                <a:latin typeface="Courier New" pitchFamily="49" charset="0"/>
              </a:rPr>
              <a:t>tacggatct</a:t>
            </a:r>
            <a:endParaRPr lang="en-US" b="1">
              <a:solidFill>
                <a:schemeClr val="accent2"/>
              </a:solidFill>
              <a:latin typeface="Courier New" pitchFamily="49" charset="0"/>
            </a:endParaRPr>
          </a:p>
          <a:p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gggcccaaa</a:t>
            </a:r>
          </a:p>
          <a:p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ggcccaaac</a:t>
            </a:r>
          </a:p>
          <a:p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gcccaaact</a:t>
            </a:r>
          </a:p>
          <a:p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…</a:t>
            </a:r>
          </a:p>
          <a:p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actgcagta</a:t>
            </a:r>
          </a:p>
          <a:p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ctgcagtac</a:t>
            </a:r>
            <a:endParaRPr lang="en-US" b="1">
              <a:solidFill>
                <a:srgbClr val="A50021"/>
              </a:solidFill>
              <a:latin typeface="Courier New" pitchFamily="49" charset="0"/>
            </a:endParaRPr>
          </a:p>
          <a:p>
            <a:r>
              <a:rPr lang="en-US" b="1">
                <a:solidFill>
                  <a:srgbClr val="A50021"/>
                </a:solidFill>
                <a:latin typeface="Courier New" pitchFamily="49" charset="0"/>
              </a:rPr>
              <a:t>gtacggatc</a:t>
            </a:r>
          </a:p>
          <a:p>
            <a:r>
              <a:rPr lang="en-US" b="1">
                <a:solidFill>
                  <a:srgbClr val="A50021"/>
                </a:solidFill>
                <a:latin typeface="Courier New" pitchFamily="49" charset="0"/>
              </a:rPr>
              <a:t>tacggatct</a:t>
            </a:r>
          </a:p>
          <a:p>
            <a:r>
              <a:rPr lang="en-US" b="1">
                <a:solidFill>
                  <a:srgbClr val="A50021"/>
                </a:solidFill>
                <a:latin typeface="Courier New" pitchFamily="49" charset="0"/>
              </a:rPr>
              <a:t>acggatcta</a:t>
            </a:r>
          </a:p>
          <a:p>
            <a:r>
              <a:rPr lang="en-US" b="1">
                <a:solidFill>
                  <a:srgbClr val="A50021"/>
                </a:solidFill>
                <a:latin typeface="Courier New" pitchFamily="49" charset="0"/>
              </a:rPr>
              <a:t>…</a:t>
            </a:r>
          </a:p>
          <a:p>
            <a:r>
              <a:rPr lang="en-US" b="1">
                <a:solidFill>
                  <a:srgbClr val="A50021"/>
                </a:solidFill>
                <a:latin typeface="Courier New" pitchFamily="49" charset="0"/>
              </a:rPr>
              <a:t>ctactacac</a:t>
            </a:r>
          </a:p>
          <a:p>
            <a:r>
              <a:rPr lang="en-US" b="1">
                <a:solidFill>
                  <a:srgbClr val="A50021"/>
                </a:solidFill>
                <a:latin typeface="Courier New" pitchFamily="49" charset="0"/>
              </a:rPr>
              <a:t>tactacaca</a:t>
            </a:r>
          </a:p>
        </p:txBody>
      </p:sp>
      <p:sp>
        <p:nvSpPr>
          <p:cNvPr id="743429" name="Text Box 5"/>
          <p:cNvSpPr txBox="1">
            <a:spLocks noChangeArrowheads="1"/>
          </p:cNvSpPr>
          <p:nvPr/>
        </p:nvSpPr>
        <p:spPr bwMode="auto">
          <a:xfrm>
            <a:off x="6261100" y="1435100"/>
            <a:ext cx="2851150" cy="521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solidFill>
                  <a:srgbClr val="339933"/>
                </a:solidFill>
                <a:latin typeface="Courier New" pitchFamily="49" charset="0"/>
              </a:rPr>
              <a:t>(word, read, orient., pos.)</a:t>
            </a:r>
          </a:p>
          <a:p>
            <a:r>
              <a:rPr lang="en-US" b="1">
                <a:solidFill>
                  <a:srgbClr val="339933"/>
                </a:solidFill>
                <a:latin typeface="Courier New" pitchFamily="49" charset="0"/>
              </a:rPr>
              <a:t>aaactgcag</a:t>
            </a:r>
          </a:p>
          <a:p>
            <a:r>
              <a:rPr lang="en-US" b="1">
                <a:solidFill>
                  <a:srgbClr val="339933"/>
                </a:solidFill>
                <a:latin typeface="Courier New" pitchFamily="49" charset="0"/>
              </a:rPr>
              <a:t>aactgcagt</a:t>
            </a:r>
          </a:p>
          <a:p>
            <a:r>
              <a:rPr lang="en-US" b="1">
                <a:solidFill>
                  <a:srgbClr val="A50021"/>
                </a:solidFill>
                <a:latin typeface="Courier New" pitchFamily="49" charset="0"/>
              </a:rPr>
              <a:t>acggatcta</a:t>
            </a:r>
            <a:r>
              <a:rPr lang="en-US">
                <a:latin typeface="Courier New" pitchFamily="49" charset="0"/>
              </a:rPr>
              <a:t> </a:t>
            </a:r>
          </a:p>
          <a:p>
            <a:r>
              <a:rPr lang="en-US" b="1">
                <a:solidFill>
                  <a:srgbClr val="339933"/>
                </a:solidFill>
                <a:latin typeface="Courier New" pitchFamily="49" charset="0"/>
              </a:rPr>
              <a:t>actgcagta        </a:t>
            </a:r>
          </a:p>
          <a:p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actgcagta</a:t>
            </a:r>
          </a:p>
          <a:p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cccaaactg</a:t>
            </a:r>
            <a:endParaRPr lang="en-US" b="1">
              <a:solidFill>
                <a:srgbClr val="339933"/>
              </a:solidFill>
              <a:latin typeface="Courier New" pitchFamily="49" charset="0"/>
            </a:endParaRPr>
          </a:p>
          <a:p>
            <a:r>
              <a:rPr lang="en-US" b="1">
                <a:solidFill>
                  <a:srgbClr val="A50021"/>
                </a:solidFill>
                <a:latin typeface="Courier New" pitchFamily="49" charset="0"/>
              </a:rPr>
              <a:t>cggatctac</a:t>
            </a:r>
          </a:p>
          <a:p>
            <a:r>
              <a:rPr lang="en-US" b="1">
                <a:solidFill>
                  <a:srgbClr val="A50021"/>
                </a:solidFill>
                <a:latin typeface="Courier New" pitchFamily="49" charset="0"/>
              </a:rPr>
              <a:t>ctactacac</a:t>
            </a:r>
            <a:endParaRPr lang="en-US" b="1">
              <a:solidFill>
                <a:schemeClr val="accent2"/>
              </a:solidFill>
              <a:latin typeface="Courier New" pitchFamily="49" charset="0"/>
            </a:endParaRPr>
          </a:p>
          <a:p>
            <a:r>
              <a:rPr lang="en-US" b="1">
                <a:solidFill>
                  <a:srgbClr val="339933"/>
                </a:solidFill>
                <a:latin typeface="Courier New" pitchFamily="49" charset="0"/>
              </a:rPr>
              <a:t>ctgcagtac</a:t>
            </a:r>
          </a:p>
          <a:p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ctgcagtac</a:t>
            </a:r>
          </a:p>
          <a:p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gcccaaact</a:t>
            </a:r>
          </a:p>
          <a:p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ggcccaaac</a:t>
            </a:r>
            <a:endParaRPr lang="en-US" b="1">
              <a:solidFill>
                <a:srgbClr val="339933"/>
              </a:solidFill>
              <a:latin typeface="Courier New" pitchFamily="49" charset="0"/>
            </a:endParaRPr>
          </a:p>
          <a:p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gggcccaaa</a:t>
            </a:r>
            <a:endParaRPr lang="en-US" b="1">
              <a:solidFill>
                <a:srgbClr val="339933"/>
              </a:solidFill>
              <a:latin typeface="Courier New" pitchFamily="49" charset="0"/>
            </a:endParaRPr>
          </a:p>
          <a:p>
            <a:r>
              <a:rPr lang="en-US" b="1">
                <a:solidFill>
                  <a:srgbClr val="339933"/>
                </a:solidFill>
                <a:latin typeface="Courier New" pitchFamily="49" charset="0"/>
              </a:rPr>
              <a:t>gtacggatc</a:t>
            </a:r>
          </a:p>
          <a:p>
            <a:r>
              <a:rPr lang="en-US" b="1">
                <a:solidFill>
                  <a:srgbClr val="A50021"/>
                </a:solidFill>
                <a:latin typeface="Courier New" pitchFamily="49" charset="0"/>
              </a:rPr>
              <a:t>gtacggatc</a:t>
            </a:r>
          </a:p>
          <a:p>
            <a:r>
              <a:rPr lang="en-US" b="1">
                <a:solidFill>
                  <a:srgbClr val="339933"/>
                </a:solidFill>
                <a:latin typeface="Courier New" pitchFamily="49" charset="0"/>
              </a:rPr>
              <a:t>tacggatct</a:t>
            </a:r>
          </a:p>
          <a:p>
            <a:r>
              <a:rPr lang="en-US" b="1">
                <a:solidFill>
                  <a:srgbClr val="A50021"/>
                </a:solidFill>
                <a:latin typeface="Courier New" pitchFamily="49" charset="0"/>
              </a:rPr>
              <a:t>tacggatct</a:t>
            </a:r>
          </a:p>
          <a:p>
            <a:r>
              <a:rPr lang="en-US" b="1">
                <a:solidFill>
                  <a:srgbClr val="A50021"/>
                </a:solidFill>
                <a:latin typeface="Courier New" pitchFamily="49" charset="0"/>
              </a:rPr>
              <a:t>tactacaca</a:t>
            </a:r>
          </a:p>
        </p:txBody>
      </p:sp>
      <p:sp>
        <p:nvSpPr>
          <p:cNvPr id="743430" name="Rectangle 6"/>
          <p:cNvSpPr>
            <a:spLocks noChangeArrowheads="1"/>
          </p:cNvSpPr>
          <p:nvPr/>
        </p:nvSpPr>
        <p:spPr bwMode="auto">
          <a:xfrm>
            <a:off x="6327775" y="2514600"/>
            <a:ext cx="1289050" cy="504825"/>
          </a:xfrm>
          <a:prstGeom prst="rect">
            <a:avLst/>
          </a:prstGeom>
          <a:solidFill>
            <a:srgbClr val="FFFF00">
              <a:alpha val="20000"/>
            </a:srgbClr>
          </a:solidFill>
          <a:ln w="25400">
            <a:solidFill>
              <a:srgbClr val="003366"/>
            </a:solidFill>
            <a:prstDash val="lg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3431" name="Rectangle 7"/>
          <p:cNvSpPr>
            <a:spLocks noChangeArrowheads="1"/>
          </p:cNvSpPr>
          <p:nvPr/>
        </p:nvSpPr>
        <p:spPr bwMode="auto">
          <a:xfrm>
            <a:off x="6327775" y="3873500"/>
            <a:ext cx="1289050" cy="504825"/>
          </a:xfrm>
          <a:prstGeom prst="rect">
            <a:avLst/>
          </a:prstGeom>
          <a:solidFill>
            <a:srgbClr val="FFFF00">
              <a:alpha val="20000"/>
            </a:srgbClr>
          </a:solidFill>
          <a:ln w="25400">
            <a:solidFill>
              <a:srgbClr val="003366"/>
            </a:solidFill>
            <a:prstDash val="lg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3432" name="Rectangle 8"/>
          <p:cNvSpPr>
            <a:spLocks noChangeArrowheads="1"/>
          </p:cNvSpPr>
          <p:nvPr/>
        </p:nvSpPr>
        <p:spPr bwMode="auto">
          <a:xfrm>
            <a:off x="6327775" y="5264150"/>
            <a:ext cx="1289050" cy="504825"/>
          </a:xfrm>
          <a:prstGeom prst="rect">
            <a:avLst/>
          </a:prstGeom>
          <a:solidFill>
            <a:srgbClr val="FFFF00">
              <a:alpha val="20000"/>
            </a:srgbClr>
          </a:solidFill>
          <a:ln w="25400">
            <a:solidFill>
              <a:srgbClr val="003366"/>
            </a:solidFill>
            <a:prstDash val="lg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3433" name="Rectangle 9"/>
          <p:cNvSpPr>
            <a:spLocks noChangeArrowheads="1"/>
          </p:cNvSpPr>
          <p:nvPr/>
        </p:nvSpPr>
        <p:spPr bwMode="auto">
          <a:xfrm>
            <a:off x="6327775" y="5803900"/>
            <a:ext cx="1289050" cy="504825"/>
          </a:xfrm>
          <a:prstGeom prst="rect">
            <a:avLst/>
          </a:prstGeom>
          <a:solidFill>
            <a:srgbClr val="FFFF00">
              <a:alpha val="20000"/>
            </a:srgbClr>
          </a:solidFill>
          <a:ln w="25400">
            <a:solidFill>
              <a:srgbClr val="003366"/>
            </a:solidFill>
            <a:prstDash val="lg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001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743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743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743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743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743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743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3428" grpId="0"/>
      <p:bldP spid="743429" grpId="0"/>
      <p:bldP spid="743430" grpId="0" animBg="1"/>
      <p:bldP spid="743431" grpId="0" animBg="1"/>
      <p:bldP spid="743432" grpId="0" animBg="1"/>
      <p:bldP spid="74343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1. Find Overlapping Reads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24075"/>
            <a:ext cx="7962900" cy="723900"/>
          </a:xfrm>
        </p:spPr>
        <p:txBody>
          <a:bodyPr/>
          <a:lstStyle/>
          <a:p>
            <a:r>
              <a:rPr lang="en-US" altLang="en-US" sz="2000" smtClean="0">
                <a:solidFill>
                  <a:srgbClr val="003366"/>
                </a:solidFill>
              </a:rPr>
              <a:t>Find pairs of reads sharing a k-mer, k ~ 24</a:t>
            </a:r>
          </a:p>
          <a:p>
            <a:r>
              <a:rPr lang="en-US" altLang="en-US" sz="2000" smtClean="0">
                <a:solidFill>
                  <a:srgbClr val="003366"/>
                </a:solidFill>
                <a:cs typeface="Times New Roman" pitchFamily="18" charset="0"/>
              </a:rPr>
              <a:t>Extend to full alignment </a:t>
            </a:r>
            <a:r>
              <a:rPr lang="en-US" altLang="en-US" sz="2000" smtClean="0">
                <a:solidFill>
                  <a:srgbClr val="003366"/>
                </a:solidFill>
                <a:latin typeface="Arial Unicode MS" pitchFamily="34" charset="-128"/>
                <a:cs typeface="Times New Roman" pitchFamily="18" charset="0"/>
              </a:rPr>
              <a:t>–</a:t>
            </a:r>
            <a:r>
              <a:rPr lang="en-US" altLang="en-US" sz="2000" smtClean="0">
                <a:solidFill>
                  <a:srgbClr val="003366"/>
                </a:solidFill>
                <a:cs typeface="Times New Roman" pitchFamily="18" charset="0"/>
              </a:rPr>
              <a:t> throw away if not &gt;98% similar</a:t>
            </a:r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2162175" y="3208338"/>
            <a:ext cx="52578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>
            <a:off x="1400175" y="4046538"/>
            <a:ext cx="52578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3152775" y="3284538"/>
            <a:ext cx="19923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 b="1">
                <a:solidFill>
                  <a:srgbClr val="CC0000"/>
                </a:solidFill>
                <a:latin typeface="Courier New" pitchFamily="49" charset="0"/>
              </a:rPr>
              <a:t>TAGATTACACAGATTAC</a:t>
            </a: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3168650" y="3730625"/>
            <a:ext cx="19923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 b="1">
                <a:solidFill>
                  <a:srgbClr val="CC0000"/>
                </a:solidFill>
                <a:latin typeface="Courier New" pitchFamily="49" charset="0"/>
              </a:rPr>
              <a:t>TAGATTACACAGATTAC</a:t>
            </a:r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3168650" y="3486150"/>
            <a:ext cx="19923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 b="1">
                <a:solidFill>
                  <a:srgbClr val="CC0000"/>
                </a:solidFill>
                <a:latin typeface="Courier New" pitchFamily="49" charset="0"/>
              </a:rPr>
              <a:t>|||||||||||||||||</a:t>
            </a:r>
          </a:p>
        </p:txBody>
      </p:sp>
      <p:grpSp>
        <p:nvGrpSpPr>
          <p:cNvPr id="17417" name="Group 9"/>
          <p:cNvGrpSpPr>
            <a:grpSpLocks/>
          </p:cNvGrpSpPr>
          <p:nvPr/>
        </p:nvGrpSpPr>
        <p:grpSpPr bwMode="auto">
          <a:xfrm>
            <a:off x="4981575" y="3284538"/>
            <a:ext cx="1295400" cy="750887"/>
            <a:chOff x="3266" y="3181"/>
            <a:chExt cx="816" cy="473"/>
          </a:xfrm>
        </p:grpSpPr>
        <p:sp>
          <p:nvSpPr>
            <p:cNvPr id="17425" name="Line 10"/>
            <p:cNvSpPr>
              <a:spLocks noChangeShapeType="1"/>
            </p:cNvSpPr>
            <p:nvPr/>
          </p:nvSpPr>
          <p:spPr bwMode="auto">
            <a:xfrm>
              <a:off x="3650" y="3421"/>
              <a:ext cx="432" cy="0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7426" name="Group 11"/>
            <p:cNvGrpSpPr>
              <a:grpSpLocks/>
            </p:cNvGrpSpPr>
            <p:nvPr/>
          </p:nvGrpSpPr>
          <p:grpSpPr bwMode="auto">
            <a:xfrm>
              <a:off x="3266" y="3181"/>
              <a:ext cx="394" cy="473"/>
              <a:chOff x="3266" y="3181"/>
              <a:chExt cx="394" cy="473"/>
            </a:xfrm>
          </p:grpSpPr>
          <p:sp>
            <p:nvSpPr>
              <p:cNvPr id="17427" name="Text Box 12"/>
              <p:cNvSpPr txBox="1">
                <a:spLocks noChangeArrowheads="1"/>
              </p:cNvSpPr>
              <p:nvPr/>
            </p:nvSpPr>
            <p:spPr bwMode="auto">
              <a:xfrm>
                <a:off x="3266" y="3181"/>
                <a:ext cx="384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en-US" sz="1400" b="1">
                    <a:solidFill>
                      <a:schemeClr val="accent2"/>
                    </a:solidFill>
                    <a:latin typeface="Courier New" pitchFamily="49" charset="0"/>
                  </a:rPr>
                  <a:t>T GA</a:t>
                </a:r>
              </a:p>
            </p:txBody>
          </p:sp>
          <p:sp>
            <p:nvSpPr>
              <p:cNvPr id="17428" name="Text Box 13"/>
              <p:cNvSpPr txBox="1">
                <a:spLocks noChangeArrowheads="1"/>
              </p:cNvSpPr>
              <p:nvPr/>
            </p:nvSpPr>
            <p:spPr bwMode="auto">
              <a:xfrm>
                <a:off x="3276" y="3462"/>
                <a:ext cx="384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en-US" sz="1400" b="1">
                    <a:solidFill>
                      <a:schemeClr val="accent2"/>
                    </a:solidFill>
                    <a:latin typeface="Courier New" pitchFamily="49" charset="0"/>
                  </a:rPr>
                  <a:t>TAGA</a:t>
                </a:r>
              </a:p>
            </p:txBody>
          </p:sp>
          <p:sp>
            <p:nvSpPr>
              <p:cNvPr id="17429" name="Text Box 14"/>
              <p:cNvSpPr txBox="1">
                <a:spLocks noChangeArrowheads="1"/>
              </p:cNvSpPr>
              <p:nvPr/>
            </p:nvSpPr>
            <p:spPr bwMode="auto">
              <a:xfrm>
                <a:off x="3276" y="3308"/>
                <a:ext cx="384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en-US" sz="1400" b="1">
                    <a:solidFill>
                      <a:schemeClr val="accent2"/>
                    </a:solidFill>
                    <a:latin typeface="Courier New" pitchFamily="49" charset="0"/>
                  </a:rPr>
                  <a:t>| ||</a:t>
                </a:r>
              </a:p>
            </p:txBody>
          </p:sp>
        </p:grpSp>
      </p:grpSp>
      <p:grpSp>
        <p:nvGrpSpPr>
          <p:cNvPr id="17418" name="Group 15"/>
          <p:cNvGrpSpPr>
            <a:grpSpLocks/>
          </p:cNvGrpSpPr>
          <p:nvPr/>
        </p:nvGrpSpPr>
        <p:grpSpPr bwMode="auto">
          <a:xfrm>
            <a:off x="2085975" y="3284538"/>
            <a:ext cx="1235075" cy="750887"/>
            <a:chOff x="1442" y="3181"/>
            <a:chExt cx="778" cy="473"/>
          </a:xfrm>
        </p:grpSpPr>
        <p:sp>
          <p:nvSpPr>
            <p:cNvPr id="17420" name="Line 16"/>
            <p:cNvSpPr>
              <a:spLocks noChangeShapeType="1"/>
            </p:cNvSpPr>
            <p:nvPr/>
          </p:nvSpPr>
          <p:spPr bwMode="auto">
            <a:xfrm flipH="1">
              <a:off x="1442" y="3421"/>
              <a:ext cx="432" cy="0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7421" name="Group 17"/>
            <p:cNvGrpSpPr>
              <a:grpSpLocks/>
            </p:cNvGrpSpPr>
            <p:nvPr/>
          </p:nvGrpSpPr>
          <p:grpSpPr bwMode="auto">
            <a:xfrm>
              <a:off x="1826" y="3181"/>
              <a:ext cx="394" cy="473"/>
              <a:chOff x="3266" y="3181"/>
              <a:chExt cx="394" cy="473"/>
            </a:xfrm>
          </p:grpSpPr>
          <p:sp>
            <p:nvSpPr>
              <p:cNvPr id="17422" name="Text Box 18"/>
              <p:cNvSpPr txBox="1">
                <a:spLocks noChangeArrowheads="1"/>
              </p:cNvSpPr>
              <p:nvPr/>
            </p:nvSpPr>
            <p:spPr bwMode="auto">
              <a:xfrm>
                <a:off x="3266" y="3181"/>
                <a:ext cx="384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en-US" sz="1400" b="1">
                    <a:solidFill>
                      <a:schemeClr val="accent2"/>
                    </a:solidFill>
                    <a:latin typeface="Courier New" pitchFamily="49" charset="0"/>
                  </a:rPr>
                  <a:t>TACA</a:t>
                </a:r>
              </a:p>
            </p:txBody>
          </p:sp>
          <p:sp>
            <p:nvSpPr>
              <p:cNvPr id="17423" name="Text Box 19"/>
              <p:cNvSpPr txBox="1">
                <a:spLocks noChangeArrowheads="1"/>
              </p:cNvSpPr>
              <p:nvPr/>
            </p:nvSpPr>
            <p:spPr bwMode="auto">
              <a:xfrm>
                <a:off x="3276" y="3462"/>
                <a:ext cx="384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en-US" sz="1400" b="1">
                    <a:solidFill>
                      <a:schemeClr val="accent2"/>
                    </a:solidFill>
                    <a:latin typeface="Courier New" pitchFamily="49" charset="0"/>
                  </a:rPr>
                  <a:t>TAGT</a:t>
                </a:r>
              </a:p>
            </p:txBody>
          </p:sp>
          <p:sp>
            <p:nvSpPr>
              <p:cNvPr id="17424" name="Text Box 20"/>
              <p:cNvSpPr txBox="1">
                <a:spLocks noChangeArrowheads="1"/>
              </p:cNvSpPr>
              <p:nvPr/>
            </p:nvSpPr>
            <p:spPr bwMode="auto">
              <a:xfrm>
                <a:off x="3276" y="3308"/>
                <a:ext cx="384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en-US" sz="1400" b="1">
                    <a:solidFill>
                      <a:schemeClr val="accent2"/>
                    </a:solidFill>
                    <a:latin typeface="Courier New" pitchFamily="49" charset="0"/>
                  </a:rPr>
                  <a:t>||  </a:t>
                </a:r>
              </a:p>
            </p:txBody>
          </p:sp>
        </p:grpSp>
      </p:grpSp>
      <p:sp>
        <p:nvSpPr>
          <p:cNvPr id="17419" name="Rectangle 21"/>
          <p:cNvSpPr>
            <a:spLocks noChangeArrowheads="1"/>
          </p:cNvSpPr>
          <p:nvPr/>
        </p:nvSpPr>
        <p:spPr bwMode="auto">
          <a:xfrm>
            <a:off x="685800" y="4289425"/>
            <a:ext cx="7969250" cy="221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006699"/>
              </a:buClr>
              <a:buFontTx/>
              <a:buChar char="•"/>
            </a:pPr>
            <a:r>
              <a:rPr lang="en-US" altLang="en-US" sz="2000">
                <a:solidFill>
                  <a:srgbClr val="003366"/>
                </a:solidFill>
              </a:rPr>
              <a:t>Caveat: repeats</a:t>
            </a:r>
          </a:p>
          <a:p>
            <a:pPr marL="742950" lvl="1" indent="-285750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§"/>
            </a:pPr>
            <a:r>
              <a:rPr lang="en-US" altLang="en-US">
                <a:solidFill>
                  <a:srgbClr val="003366"/>
                </a:solidFill>
              </a:rPr>
              <a:t>A k-mer that occurs N times, causes O(N</a:t>
            </a:r>
            <a:r>
              <a:rPr lang="en-US" altLang="en-US" baseline="30000">
                <a:solidFill>
                  <a:srgbClr val="003366"/>
                </a:solidFill>
              </a:rPr>
              <a:t>2</a:t>
            </a:r>
            <a:r>
              <a:rPr lang="en-US" altLang="en-US">
                <a:solidFill>
                  <a:srgbClr val="003366"/>
                </a:solidFill>
              </a:rPr>
              <a:t>) read/read comparisons</a:t>
            </a:r>
          </a:p>
          <a:p>
            <a:pPr marL="742950" lvl="1" indent="-285750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§"/>
            </a:pPr>
            <a:r>
              <a:rPr lang="en-US" altLang="en-US">
                <a:solidFill>
                  <a:srgbClr val="003366"/>
                </a:solidFill>
              </a:rPr>
              <a:t>ALU k-mers could cause up to 1,000,000</a:t>
            </a:r>
            <a:r>
              <a:rPr lang="en-US" altLang="en-US" baseline="30000">
                <a:solidFill>
                  <a:srgbClr val="003366"/>
                </a:solidFill>
              </a:rPr>
              <a:t>2</a:t>
            </a:r>
            <a:r>
              <a:rPr lang="en-US" altLang="en-US">
                <a:solidFill>
                  <a:srgbClr val="003366"/>
                </a:solidFill>
              </a:rPr>
              <a:t> comparisons</a:t>
            </a:r>
          </a:p>
          <a:p>
            <a:pPr marL="342900" indent="-342900">
              <a:spcBef>
                <a:spcPct val="20000"/>
              </a:spcBef>
              <a:buClr>
                <a:srgbClr val="006699"/>
              </a:buClr>
              <a:buFontTx/>
              <a:buChar char="•"/>
            </a:pPr>
            <a:r>
              <a:rPr lang="en-US" altLang="en-US" sz="2000">
                <a:solidFill>
                  <a:srgbClr val="003366"/>
                </a:solidFill>
              </a:rPr>
              <a:t>Solution:</a:t>
            </a:r>
          </a:p>
          <a:p>
            <a:pPr marL="742950" lvl="1" indent="-285750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§"/>
            </a:pPr>
            <a:r>
              <a:rPr lang="en-US" altLang="en-US">
                <a:solidFill>
                  <a:srgbClr val="003366"/>
                </a:solidFill>
              </a:rPr>
              <a:t>Discard all k-mers that occur </a:t>
            </a:r>
            <a:r>
              <a:rPr lang="en-US" altLang="en-US">
                <a:solidFill>
                  <a:srgbClr val="003366"/>
                </a:solidFill>
                <a:latin typeface="Arial Unicode MS" pitchFamily="34" charset="-128"/>
              </a:rPr>
              <a:t>“</a:t>
            </a:r>
            <a:r>
              <a:rPr lang="en-US" altLang="en-US">
                <a:solidFill>
                  <a:srgbClr val="003366"/>
                </a:solidFill>
              </a:rPr>
              <a:t>too often</a:t>
            </a:r>
            <a:r>
              <a:rPr lang="en-US" altLang="en-US">
                <a:solidFill>
                  <a:srgbClr val="003366"/>
                </a:solidFill>
                <a:latin typeface="Arial Unicode MS" pitchFamily="34" charset="-128"/>
              </a:rPr>
              <a:t>”</a:t>
            </a:r>
            <a:endParaRPr lang="en-US" altLang="en-US">
              <a:solidFill>
                <a:srgbClr val="003366"/>
              </a:solidFill>
            </a:endParaRPr>
          </a:p>
          <a:p>
            <a:pPr marL="1143000" lvl="2" indent="-228600">
              <a:spcBef>
                <a:spcPct val="20000"/>
              </a:spcBef>
              <a:buClr>
                <a:srgbClr val="FF9900"/>
              </a:buClr>
              <a:buFontTx/>
              <a:buChar char="•"/>
            </a:pPr>
            <a:r>
              <a:rPr lang="en-US" altLang="en-US" sz="1600">
                <a:solidFill>
                  <a:srgbClr val="003366"/>
                </a:solidFill>
              </a:rPr>
              <a:t>Set cutoff to balance sensitivity/speed tradeoff, according to genome at hand and computing resources available</a:t>
            </a:r>
          </a:p>
        </p:txBody>
      </p:sp>
    </p:spTree>
    <p:extLst>
      <p:ext uri="{BB962C8B-B14F-4D97-AF65-F5344CB8AC3E}">
        <p14:creationId xmlns:p14="http://schemas.microsoft.com/office/powerpoint/2010/main" val="422191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Line 2"/>
          <p:cNvSpPr>
            <a:spLocks noChangeShapeType="1"/>
          </p:cNvSpPr>
          <p:nvPr/>
        </p:nvSpPr>
        <p:spPr bwMode="auto">
          <a:xfrm>
            <a:off x="819150" y="4448175"/>
            <a:ext cx="5191125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1. Find Overlapping Reads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382000" cy="758825"/>
          </a:xfrm>
        </p:spPr>
        <p:txBody>
          <a:bodyPr/>
          <a:lstStyle/>
          <a:p>
            <a:pPr>
              <a:buFontTx/>
              <a:buNone/>
            </a:pPr>
            <a:r>
              <a:rPr lang="en-US" smtClean="0"/>
              <a:t>Create local multiple alignments from the overlapping reads</a:t>
            </a:r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>
            <a:off x="1485900" y="4286250"/>
            <a:ext cx="5191125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38" name="Line 6"/>
          <p:cNvSpPr>
            <a:spLocks noChangeShapeType="1"/>
          </p:cNvSpPr>
          <p:nvPr/>
        </p:nvSpPr>
        <p:spPr bwMode="auto">
          <a:xfrm>
            <a:off x="1809750" y="4133850"/>
            <a:ext cx="5191125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39" name="Line 7"/>
          <p:cNvSpPr>
            <a:spLocks noChangeShapeType="1"/>
          </p:cNvSpPr>
          <p:nvPr/>
        </p:nvSpPr>
        <p:spPr bwMode="auto">
          <a:xfrm>
            <a:off x="2286000" y="3981450"/>
            <a:ext cx="5191125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0" name="Line 8"/>
          <p:cNvSpPr>
            <a:spLocks noChangeShapeType="1"/>
          </p:cNvSpPr>
          <p:nvPr/>
        </p:nvSpPr>
        <p:spPr bwMode="auto">
          <a:xfrm>
            <a:off x="2390775" y="3810000"/>
            <a:ext cx="5191125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1" name="Line 9"/>
          <p:cNvSpPr>
            <a:spLocks noChangeShapeType="1"/>
          </p:cNvSpPr>
          <p:nvPr/>
        </p:nvSpPr>
        <p:spPr bwMode="auto">
          <a:xfrm>
            <a:off x="2752725" y="3657600"/>
            <a:ext cx="5191125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2" name="Line 10"/>
          <p:cNvSpPr>
            <a:spLocks noChangeShapeType="1"/>
          </p:cNvSpPr>
          <p:nvPr/>
        </p:nvSpPr>
        <p:spPr bwMode="auto">
          <a:xfrm>
            <a:off x="3009900" y="3495675"/>
            <a:ext cx="5191125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3" name="Line 11"/>
          <p:cNvSpPr>
            <a:spLocks noChangeShapeType="1"/>
          </p:cNvSpPr>
          <p:nvPr/>
        </p:nvSpPr>
        <p:spPr bwMode="auto">
          <a:xfrm>
            <a:off x="3200400" y="3381375"/>
            <a:ext cx="5191125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4" name="Text Box 12"/>
          <p:cNvSpPr txBox="1">
            <a:spLocks noChangeArrowheads="1"/>
          </p:cNvSpPr>
          <p:nvPr/>
        </p:nvSpPr>
        <p:spPr bwMode="auto">
          <a:xfrm>
            <a:off x="3105150" y="3173413"/>
            <a:ext cx="2914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b="1">
                <a:solidFill>
                  <a:schemeClr val="accent2"/>
                </a:solidFill>
                <a:latin typeface="Courier New" pitchFamily="49" charset="0"/>
              </a:rPr>
              <a:t>TAGATTACACAGATTACTGA</a:t>
            </a:r>
          </a:p>
        </p:txBody>
      </p:sp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3105150" y="3325813"/>
            <a:ext cx="2914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b="1">
                <a:solidFill>
                  <a:schemeClr val="accent2"/>
                </a:solidFill>
                <a:latin typeface="Courier New" pitchFamily="49" charset="0"/>
              </a:rPr>
              <a:t>TAGATTACACAGATTACTGA</a:t>
            </a:r>
          </a:p>
        </p:txBody>
      </p:sp>
      <p:sp>
        <p:nvSpPr>
          <p:cNvPr id="18446" name="Text Box 14"/>
          <p:cNvSpPr txBox="1">
            <a:spLocks noChangeArrowheads="1"/>
          </p:cNvSpPr>
          <p:nvPr/>
        </p:nvSpPr>
        <p:spPr bwMode="auto">
          <a:xfrm>
            <a:off x="3105150" y="3478213"/>
            <a:ext cx="2914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b="1">
                <a:solidFill>
                  <a:schemeClr val="accent2"/>
                </a:solidFill>
                <a:latin typeface="Courier New" pitchFamily="49" charset="0"/>
              </a:rPr>
              <a:t>TAG TTACACAGATTATTGA</a:t>
            </a:r>
          </a:p>
        </p:txBody>
      </p:sp>
      <p:sp>
        <p:nvSpPr>
          <p:cNvPr id="18447" name="Text Box 15"/>
          <p:cNvSpPr txBox="1">
            <a:spLocks noChangeArrowheads="1"/>
          </p:cNvSpPr>
          <p:nvPr/>
        </p:nvSpPr>
        <p:spPr bwMode="auto">
          <a:xfrm>
            <a:off x="3105150" y="3630613"/>
            <a:ext cx="2914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b="1">
                <a:solidFill>
                  <a:schemeClr val="accent2"/>
                </a:solidFill>
                <a:latin typeface="Courier New" pitchFamily="49" charset="0"/>
              </a:rPr>
              <a:t>TAGATTACACAGATTACTGA</a:t>
            </a:r>
          </a:p>
        </p:txBody>
      </p:sp>
      <p:sp>
        <p:nvSpPr>
          <p:cNvPr id="18448" name="Text Box 16"/>
          <p:cNvSpPr txBox="1">
            <a:spLocks noChangeArrowheads="1"/>
          </p:cNvSpPr>
          <p:nvPr/>
        </p:nvSpPr>
        <p:spPr bwMode="auto">
          <a:xfrm>
            <a:off x="3105150" y="3802063"/>
            <a:ext cx="2914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b="1">
                <a:solidFill>
                  <a:schemeClr val="accent2"/>
                </a:solidFill>
                <a:latin typeface="Courier New" pitchFamily="49" charset="0"/>
              </a:rPr>
              <a:t>TAGATTACACAGATTACTGA</a:t>
            </a:r>
          </a:p>
        </p:txBody>
      </p:sp>
      <p:sp>
        <p:nvSpPr>
          <p:cNvPr id="18449" name="Text Box 17"/>
          <p:cNvSpPr txBox="1">
            <a:spLocks noChangeArrowheads="1"/>
          </p:cNvSpPr>
          <p:nvPr/>
        </p:nvSpPr>
        <p:spPr bwMode="auto">
          <a:xfrm>
            <a:off x="3105150" y="3954463"/>
            <a:ext cx="2914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b="1">
                <a:solidFill>
                  <a:schemeClr val="accent2"/>
                </a:solidFill>
                <a:latin typeface="Courier New" pitchFamily="49" charset="0"/>
              </a:rPr>
              <a:t>TAGATTACACAGATTACTGA</a:t>
            </a:r>
          </a:p>
        </p:txBody>
      </p:sp>
      <p:sp>
        <p:nvSpPr>
          <p:cNvPr id="18450" name="Text Box 18"/>
          <p:cNvSpPr txBox="1">
            <a:spLocks noChangeArrowheads="1"/>
          </p:cNvSpPr>
          <p:nvPr/>
        </p:nvSpPr>
        <p:spPr bwMode="auto">
          <a:xfrm>
            <a:off x="3105150" y="4106863"/>
            <a:ext cx="2914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b="1">
                <a:solidFill>
                  <a:schemeClr val="accent2"/>
                </a:solidFill>
                <a:latin typeface="Courier New" pitchFamily="49" charset="0"/>
              </a:rPr>
              <a:t>TAG TTACACAGATTATTGA</a:t>
            </a:r>
          </a:p>
        </p:txBody>
      </p:sp>
      <p:sp>
        <p:nvSpPr>
          <p:cNvPr id="18451" name="Text Box 19"/>
          <p:cNvSpPr txBox="1">
            <a:spLocks noChangeArrowheads="1"/>
          </p:cNvSpPr>
          <p:nvPr/>
        </p:nvSpPr>
        <p:spPr bwMode="auto">
          <a:xfrm>
            <a:off x="3105150" y="4259263"/>
            <a:ext cx="2914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b="1">
                <a:solidFill>
                  <a:schemeClr val="accent2"/>
                </a:solidFill>
                <a:latin typeface="Courier New" pitchFamily="49" charset="0"/>
              </a:rPr>
              <a:t>TAGATTACACAGATTACTGA</a:t>
            </a:r>
          </a:p>
        </p:txBody>
      </p:sp>
    </p:spTree>
    <p:extLst>
      <p:ext uri="{BB962C8B-B14F-4D97-AF65-F5344CB8AC3E}">
        <p14:creationId xmlns:p14="http://schemas.microsoft.com/office/powerpoint/2010/main" val="1531041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1. Find Overlapping Reads</a:t>
            </a: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339725" y="1433513"/>
            <a:ext cx="777240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006699"/>
              </a:buClr>
              <a:buFontTx/>
              <a:buChar char="•"/>
            </a:pPr>
            <a:r>
              <a:rPr lang="en-US" altLang="en-US" sz="2400"/>
              <a:t>Correct</a:t>
            </a:r>
            <a:r>
              <a:rPr lang="en-US" altLang="en-US" sz="2400">
                <a:solidFill>
                  <a:srgbClr val="FFFFFF"/>
                </a:solidFill>
              </a:rPr>
              <a:t> </a:t>
            </a:r>
            <a:r>
              <a:rPr lang="en-US" altLang="en-US" sz="2400"/>
              <a:t>errors using multiple alignment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893763" y="2312988"/>
            <a:ext cx="323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000" b="1">
                <a:solidFill>
                  <a:schemeClr val="accent2"/>
                </a:solidFill>
                <a:latin typeface="Courier New" pitchFamily="49" charset="0"/>
              </a:rPr>
              <a:t>TAGATTACACAGATTACTGA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893763" y="2465388"/>
            <a:ext cx="323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000" b="1">
                <a:solidFill>
                  <a:schemeClr val="accent2"/>
                </a:solidFill>
                <a:latin typeface="Courier New" pitchFamily="49" charset="0"/>
              </a:rPr>
              <a:t>TAGATTACACAGATTACTGA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893763" y="2617788"/>
            <a:ext cx="323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000" b="1">
                <a:solidFill>
                  <a:schemeClr val="accent2"/>
                </a:solidFill>
                <a:latin typeface="Courier New" pitchFamily="49" charset="0"/>
              </a:rPr>
              <a:t>TAGATTACACAGATTA</a:t>
            </a:r>
            <a:r>
              <a:rPr lang="en-US" altLang="en-US" sz="2000" b="1">
                <a:solidFill>
                  <a:srgbClr val="CC0000"/>
                </a:solidFill>
                <a:latin typeface="Courier New" pitchFamily="49" charset="0"/>
              </a:rPr>
              <a:t>T</a:t>
            </a:r>
            <a:r>
              <a:rPr lang="en-US" altLang="en-US" sz="2000" b="1">
                <a:solidFill>
                  <a:schemeClr val="accent2"/>
                </a:solidFill>
                <a:latin typeface="Courier New" pitchFamily="49" charset="0"/>
              </a:rPr>
              <a:t>TGA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893763" y="2770188"/>
            <a:ext cx="323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000" b="1">
                <a:solidFill>
                  <a:schemeClr val="accent2"/>
                </a:solidFill>
                <a:latin typeface="Courier New" pitchFamily="49" charset="0"/>
              </a:rPr>
              <a:t>TAGATTACACAGATTACTGA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893763" y="2922588"/>
            <a:ext cx="323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000" b="1">
                <a:solidFill>
                  <a:schemeClr val="accent2"/>
                </a:solidFill>
                <a:latin typeface="Courier New" pitchFamily="49" charset="0"/>
              </a:rPr>
              <a:t>TAG</a:t>
            </a:r>
            <a:r>
              <a:rPr lang="en-US" altLang="en-US" sz="2000" b="1">
                <a:solidFill>
                  <a:srgbClr val="CC0066"/>
                </a:solidFill>
                <a:latin typeface="Courier New" pitchFamily="49" charset="0"/>
              </a:rPr>
              <a:t>-</a:t>
            </a:r>
            <a:r>
              <a:rPr lang="en-US" altLang="en-US" sz="2000" b="1">
                <a:solidFill>
                  <a:schemeClr val="accent2"/>
                </a:solidFill>
                <a:latin typeface="Courier New" pitchFamily="49" charset="0"/>
              </a:rPr>
              <a:t>TTACACAGATTACTGA</a:t>
            </a:r>
          </a:p>
        </p:txBody>
      </p:sp>
      <p:sp>
        <p:nvSpPr>
          <p:cNvPr id="749577" name="Rectangle 9"/>
          <p:cNvSpPr>
            <a:spLocks noChangeArrowheads="1"/>
          </p:cNvSpPr>
          <p:nvPr/>
        </p:nvSpPr>
        <p:spPr bwMode="auto">
          <a:xfrm>
            <a:off x="3416300" y="2374900"/>
            <a:ext cx="161925" cy="895350"/>
          </a:xfrm>
          <a:prstGeom prst="rect">
            <a:avLst/>
          </a:prstGeom>
          <a:solidFill>
            <a:srgbClr val="FF9900">
              <a:alpha val="16862"/>
            </a:srgbClr>
          </a:solidFill>
          <a:ln w="1905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9578" name="Rectangle 10"/>
          <p:cNvSpPr>
            <a:spLocks noChangeArrowheads="1"/>
          </p:cNvSpPr>
          <p:nvPr/>
        </p:nvSpPr>
        <p:spPr bwMode="auto">
          <a:xfrm>
            <a:off x="1438275" y="2371725"/>
            <a:ext cx="161925" cy="895350"/>
          </a:xfrm>
          <a:prstGeom prst="rect">
            <a:avLst/>
          </a:prstGeom>
          <a:solidFill>
            <a:srgbClr val="FF9900">
              <a:alpha val="16862"/>
            </a:srgbClr>
          </a:solidFill>
          <a:ln w="1905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9579" name="Text Box 11"/>
          <p:cNvSpPr txBox="1">
            <a:spLocks noChangeArrowheads="1"/>
          </p:cNvSpPr>
          <p:nvPr/>
        </p:nvSpPr>
        <p:spPr bwMode="auto">
          <a:xfrm>
            <a:off x="4945063" y="2312988"/>
            <a:ext cx="323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000" b="1">
                <a:solidFill>
                  <a:schemeClr val="accent2"/>
                </a:solidFill>
                <a:latin typeface="Courier New" pitchFamily="49" charset="0"/>
              </a:rPr>
              <a:t>TAGATTACACAGATTACTGA</a:t>
            </a:r>
          </a:p>
        </p:txBody>
      </p:sp>
      <p:sp>
        <p:nvSpPr>
          <p:cNvPr id="749580" name="Text Box 12"/>
          <p:cNvSpPr txBox="1">
            <a:spLocks noChangeArrowheads="1"/>
          </p:cNvSpPr>
          <p:nvPr/>
        </p:nvSpPr>
        <p:spPr bwMode="auto">
          <a:xfrm>
            <a:off x="4945063" y="2465388"/>
            <a:ext cx="323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000" b="1">
                <a:solidFill>
                  <a:schemeClr val="accent2"/>
                </a:solidFill>
                <a:latin typeface="Courier New" pitchFamily="49" charset="0"/>
              </a:rPr>
              <a:t>TAGATTACACAGATTACTGA</a:t>
            </a:r>
          </a:p>
        </p:txBody>
      </p:sp>
      <p:sp>
        <p:nvSpPr>
          <p:cNvPr id="749581" name="Text Box 13"/>
          <p:cNvSpPr txBox="1">
            <a:spLocks noChangeArrowheads="1"/>
          </p:cNvSpPr>
          <p:nvPr/>
        </p:nvSpPr>
        <p:spPr bwMode="auto">
          <a:xfrm>
            <a:off x="4945063" y="2617788"/>
            <a:ext cx="323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000" b="1">
                <a:solidFill>
                  <a:schemeClr val="accent2"/>
                </a:solidFill>
                <a:latin typeface="Courier New" pitchFamily="49" charset="0"/>
              </a:rPr>
              <a:t>TAG</a:t>
            </a:r>
            <a:r>
              <a:rPr lang="en-US" altLang="en-US" sz="2000" b="1">
                <a:solidFill>
                  <a:srgbClr val="CC0066"/>
                </a:solidFill>
                <a:latin typeface="Courier New" pitchFamily="49" charset="0"/>
              </a:rPr>
              <a:t>-</a:t>
            </a:r>
            <a:r>
              <a:rPr lang="en-US" altLang="en-US" sz="2000" b="1">
                <a:solidFill>
                  <a:schemeClr val="accent2"/>
                </a:solidFill>
                <a:latin typeface="Courier New" pitchFamily="49" charset="0"/>
              </a:rPr>
              <a:t>TTACACAGATTA</a:t>
            </a:r>
            <a:r>
              <a:rPr lang="en-US" altLang="en-US" sz="2000" b="1">
                <a:solidFill>
                  <a:srgbClr val="CC0000"/>
                </a:solidFill>
                <a:latin typeface="Courier New" pitchFamily="49" charset="0"/>
              </a:rPr>
              <a:t>T</a:t>
            </a:r>
            <a:r>
              <a:rPr lang="en-US" altLang="en-US" sz="2000" b="1">
                <a:solidFill>
                  <a:schemeClr val="accent2"/>
                </a:solidFill>
                <a:latin typeface="Courier New" pitchFamily="49" charset="0"/>
              </a:rPr>
              <a:t>TGA</a:t>
            </a:r>
          </a:p>
        </p:txBody>
      </p:sp>
      <p:sp>
        <p:nvSpPr>
          <p:cNvPr id="749582" name="Text Box 14"/>
          <p:cNvSpPr txBox="1">
            <a:spLocks noChangeArrowheads="1"/>
          </p:cNvSpPr>
          <p:nvPr/>
        </p:nvSpPr>
        <p:spPr bwMode="auto">
          <a:xfrm>
            <a:off x="4945063" y="2770188"/>
            <a:ext cx="323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000" b="1">
                <a:solidFill>
                  <a:schemeClr val="accent2"/>
                </a:solidFill>
                <a:latin typeface="Courier New" pitchFamily="49" charset="0"/>
              </a:rPr>
              <a:t>TAGATTACACAGATTACTGA</a:t>
            </a:r>
          </a:p>
        </p:txBody>
      </p:sp>
      <p:sp>
        <p:nvSpPr>
          <p:cNvPr id="749583" name="Text Box 15"/>
          <p:cNvSpPr txBox="1">
            <a:spLocks noChangeArrowheads="1"/>
          </p:cNvSpPr>
          <p:nvPr/>
        </p:nvSpPr>
        <p:spPr bwMode="auto">
          <a:xfrm>
            <a:off x="4945063" y="2922588"/>
            <a:ext cx="323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000" b="1">
                <a:solidFill>
                  <a:schemeClr val="accent2"/>
                </a:solidFill>
                <a:latin typeface="Courier New" pitchFamily="49" charset="0"/>
              </a:rPr>
              <a:t>TAG</a:t>
            </a:r>
            <a:r>
              <a:rPr lang="en-US" altLang="en-US" sz="2000" b="1">
                <a:solidFill>
                  <a:srgbClr val="CC0066"/>
                </a:solidFill>
                <a:latin typeface="Courier New" pitchFamily="49" charset="0"/>
              </a:rPr>
              <a:t>-</a:t>
            </a:r>
            <a:r>
              <a:rPr lang="en-US" altLang="en-US" sz="2000" b="1">
                <a:solidFill>
                  <a:schemeClr val="accent2"/>
                </a:solidFill>
                <a:latin typeface="Courier New" pitchFamily="49" charset="0"/>
              </a:rPr>
              <a:t>TTACACAGATTA</a:t>
            </a:r>
            <a:r>
              <a:rPr lang="en-US" altLang="en-US" sz="2000" b="1">
                <a:solidFill>
                  <a:srgbClr val="CC0066"/>
                </a:solidFill>
                <a:latin typeface="Courier New" pitchFamily="49" charset="0"/>
              </a:rPr>
              <a:t>T</a:t>
            </a:r>
            <a:r>
              <a:rPr lang="en-US" altLang="en-US" sz="2000" b="1">
                <a:solidFill>
                  <a:schemeClr val="accent2"/>
                </a:solidFill>
                <a:latin typeface="Courier New" pitchFamily="49" charset="0"/>
              </a:rPr>
              <a:t>TGA</a:t>
            </a:r>
          </a:p>
        </p:txBody>
      </p:sp>
      <p:sp>
        <p:nvSpPr>
          <p:cNvPr id="749584" name="Rectangle 16"/>
          <p:cNvSpPr>
            <a:spLocks noChangeArrowheads="1"/>
          </p:cNvSpPr>
          <p:nvPr/>
        </p:nvSpPr>
        <p:spPr bwMode="auto">
          <a:xfrm>
            <a:off x="7467600" y="2374900"/>
            <a:ext cx="161925" cy="895350"/>
          </a:xfrm>
          <a:prstGeom prst="rect">
            <a:avLst/>
          </a:prstGeom>
          <a:solidFill>
            <a:srgbClr val="FF9900">
              <a:alpha val="16862"/>
            </a:srgbClr>
          </a:solidFill>
          <a:ln w="1905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9585" name="Rectangle 17"/>
          <p:cNvSpPr>
            <a:spLocks noChangeArrowheads="1"/>
          </p:cNvSpPr>
          <p:nvPr/>
        </p:nvSpPr>
        <p:spPr bwMode="auto">
          <a:xfrm>
            <a:off x="5489575" y="2371725"/>
            <a:ext cx="161925" cy="895350"/>
          </a:xfrm>
          <a:prstGeom prst="rect">
            <a:avLst/>
          </a:prstGeom>
          <a:solidFill>
            <a:srgbClr val="FF9900">
              <a:alpha val="16862"/>
            </a:srgbClr>
          </a:solidFill>
          <a:ln w="1905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9586" name="Text Box 18"/>
          <p:cNvSpPr txBox="1">
            <a:spLocks noChangeArrowheads="1"/>
          </p:cNvSpPr>
          <p:nvPr/>
        </p:nvSpPr>
        <p:spPr bwMode="auto">
          <a:xfrm>
            <a:off x="981075" y="3400425"/>
            <a:ext cx="10556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omic Sans MS" pitchFamily="66" charset="0"/>
              </a:rPr>
              <a:t>insert A</a:t>
            </a:r>
          </a:p>
        </p:txBody>
      </p:sp>
      <p:sp>
        <p:nvSpPr>
          <p:cNvPr id="749587" name="Text Box 19"/>
          <p:cNvSpPr txBox="1">
            <a:spLocks noChangeArrowheads="1"/>
          </p:cNvSpPr>
          <p:nvPr/>
        </p:nvSpPr>
        <p:spPr bwMode="auto">
          <a:xfrm>
            <a:off x="2149475" y="3851275"/>
            <a:ext cx="19224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omic Sans MS" pitchFamily="66" charset="0"/>
              </a:rPr>
              <a:t>replace T with C</a:t>
            </a:r>
          </a:p>
        </p:txBody>
      </p:sp>
      <p:sp>
        <p:nvSpPr>
          <p:cNvPr id="749588" name="Text Box 20"/>
          <p:cNvSpPr txBox="1">
            <a:spLocks noChangeArrowheads="1"/>
          </p:cNvSpPr>
          <p:nvPr/>
        </p:nvSpPr>
        <p:spPr bwMode="auto">
          <a:xfrm>
            <a:off x="5178425" y="3571875"/>
            <a:ext cx="31083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omic Sans MS" pitchFamily="66" charset="0"/>
              </a:rPr>
              <a:t>correlated errors—</a:t>
            </a:r>
          </a:p>
          <a:p>
            <a:r>
              <a:rPr lang="en-US">
                <a:latin typeface="Comic Sans MS" pitchFamily="66" charset="0"/>
              </a:rPr>
              <a:t>probably caused by repeats</a:t>
            </a:r>
          </a:p>
          <a:p>
            <a:r>
              <a:rPr lang="en-US">
                <a:latin typeface="Comic Sans MS" pitchFamily="66" charset="0"/>
                <a:sym typeface="Symbol" pitchFamily="18" charset="2"/>
              </a:rPr>
              <a:t> disentangle overlaps</a:t>
            </a:r>
          </a:p>
        </p:txBody>
      </p:sp>
      <p:sp>
        <p:nvSpPr>
          <p:cNvPr id="749589" name="Text Box 21"/>
          <p:cNvSpPr txBox="1">
            <a:spLocks noChangeArrowheads="1"/>
          </p:cNvSpPr>
          <p:nvPr/>
        </p:nvSpPr>
        <p:spPr bwMode="auto">
          <a:xfrm>
            <a:off x="5065713" y="4827588"/>
            <a:ext cx="323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000" b="1">
                <a:solidFill>
                  <a:schemeClr val="accent2"/>
                </a:solidFill>
                <a:latin typeface="Courier New" pitchFamily="49" charset="0"/>
              </a:rPr>
              <a:t>TAGATTACACAGATTACTGA</a:t>
            </a:r>
          </a:p>
        </p:txBody>
      </p:sp>
      <p:sp>
        <p:nvSpPr>
          <p:cNvPr id="749590" name="Text Box 22"/>
          <p:cNvSpPr txBox="1">
            <a:spLocks noChangeArrowheads="1"/>
          </p:cNvSpPr>
          <p:nvPr/>
        </p:nvSpPr>
        <p:spPr bwMode="auto">
          <a:xfrm>
            <a:off x="5065713" y="4992688"/>
            <a:ext cx="323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000" b="1">
                <a:solidFill>
                  <a:schemeClr val="accent2"/>
                </a:solidFill>
                <a:latin typeface="Courier New" pitchFamily="49" charset="0"/>
              </a:rPr>
              <a:t>TAGATTACACAGATTACTGA</a:t>
            </a:r>
          </a:p>
        </p:txBody>
      </p:sp>
      <p:sp>
        <p:nvSpPr>
          <p:cNvPr id="749591" name="Text Box 23"/>
          <p:cNvSpPr txBox="1">
            <a:spLocks noChangeArrowheads="1"/>
          </p:cNvSpPr>
          <p:nvPr/>
        </p:nvSpPr>
        <p:spPr bwMode="auto">
          <a:xfrm>
            <a:off x="5065713" y="6046788"/>
            <a:ext cx="323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000" b="1">
                <a:solidFill>
                  <a:schemeClr val="accent2"/>
                </a:solidFill>
                <a:latin typeface="Courier New" pitchFamily="49" charset="0"/>
              </a:rPr>
              <a:t>TAG</a:t>
            </a:r>
            <a:r>
              <a:rPr lang="en-US" altLang="en-US" sz="2000" b="1">
                <a:solidFill>
                  <a:srgbClr val="CC0066"/>
                </a:solidFill>
                <a:latin typeface="Courier New" pitchFamily="49" charset="0"/>
              </a:rPr>
              <a:t>-</a:t>
            </a:r>
            <a:r>
              <a:rPr lang="en-US" altLang="en-US" sz="2000" b="1">
                <a:solidFill>
                  <a:schemeClr val="accent2"/>
                </a:solidFill>
                <a:latin typeface="Courier New" pitchFamily="49" charset="0"/>
              </a:rPr>
              <a:t>TTACACAGATTA</a:t>
            </a:r>
            <a:r>
              <a:rPr lang="en-US" altLang="en-US" sz="2000" b="1">
                <a:solidFill>
                  <a:srgbClr val="CC0000"/>
                </a:solidFill>
                <a:latin typeface="Courier New" pitchFamily="49" charset="0"/>
              </a:rPr>
              <a:t>T</a:t>
            </a:r>
            <a:r>
              <a:rPr lang="en-US" altLang="en-US" sz="2000" b="1">
                <a:solidFill>
                  <a:schemeClr val="accent2"/>
                </a:solidFill>
                <a:latin typeface="Courier New" pitchFamily="49" charset="0"/>
              </a:rPr>
              <a:t>TGA</a:t>
            </a:r>
          </a:p>
        </p:txBody>
      </p:sp>
      <p:sp>
        <p:nvSpPr>
          <p:cNvPr id="749592" name="Text Box 24"/>
          <p:cNvSpPr txBox="1">
            <a:spLocks noChangeArrowheads="1"/>
          </p:cNvSpPr>
          <p:nvPr/>
        </p:nvSpPr>
        <p:spPr bwMode="auto">
          <a:xfrm>
            <a:off x="5065713" y="5164138"/>
            <a:ext cx="323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000" b="1">
                <a:solidFill>
                  <a:schemeClr val="accent2"/>
                </a:solidFill>
                <a:latin typeface="Courier New" pitchFamily="49" charset="0"/>
              </a:rPr>
              <a:t>TAGATTACACAGATTACTGA</a:t>
            </a:r>
          </a:p>
        </p:txBody>
      </p:sp>
      <p:sp>
        <p:nvSpPr>
          <p:cNvPr id="749593" name="Text Box 25"/>
          <p:cNvSpPr txBox="1">
            <a:spLocks noChangeArrowheads="1"/>
          </p:cNvSpPr>
          <p:nvPr/>
        </p:nvSpPr>
        <p:spPr bwMode="auto">
          <a:xfrm>
            <a:off x="5065713" y="6211888"/>
            <a:ext cx="323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000" b="1">
                <a:solidFill>
                  <a:schemeClr val="accent2"/>
                </a:solidFill>
                <a:latin typeface="Courier New" pitchFamily="49" charset="0"/>
              </a:rPr>
              <a:t>TAG</a:t>
            </a:r>
            <a:r>
              <a:rPr lang="en-US" altLang="en-US" sz="2000" b="1">
                <a:solidFill>
                  <a:srgbClr val="CC0066"/>
                </a:solidFill>
                <a:latin typeface="Courier New" pitchFamily="49" charset="0"/>
              </a:rPr>
              <a:t>-</a:t>
            </a:r>
            <a:r>
              <a:rPr lang="en-US" altLang="en-US" sz="2000" b="1">
                <a:solidFill>
                  <a:schemeClr val="accent2"/>
                </a:solidFill>
                <a:latin typeface="Courier New" pitchFamily="49" charset="0"/>
              </a:rPr>
              <a:t>TTACACAGATTA</a:t>
            </a:r>
            <a:r>
              <a:rPr lang="en-US" altLang="en-US" sz="2000" b="1">
                <a:solidFill>
                  <a:srgbClr val="CC0066"/>
                </a:solidFill>
                <a:latin typeface="Courier New" pitchFamily="49" charset="0"/>
              </a:rPr>
              <a:t>T</a:t>
            </a:r>
            <a:r>
              <a:rPr lang="en-US" altLang="en-US" sz="2000" b="1">
                <a:solidFill>
                  <a:schemeClr val="accent2"/>
                </a:solidFill>
                <a:latin typeface="Courier New" pitchFamily="49" charset="0"/>
              </a:rPr>
              <a:t>TGA</a:t>
            </a:r>
          </a:p>
        </p:txBody>
      </p:sp>
      <p:sp>
        <p:nvSpPr>
          <p:cNvPr id="749594" name="Rectangle 26"/>
          <p:cNvSpPr>
            <a:spLocks noChangeArrowheads="1"/>
          </p:cNvSpPr>
          <p:nvPr/>
        </p:nvSpPr>
        <p:spPr bwMode="auto">
          <a:xfrm>
            <a:off x="342900" y="5753100"/>
            <a:ext cx="4095750" cy="812800"/>
          </a:xfrm>
          <a:prstGeom prst="rect">
            <a:avLst/>
          </a:prstGeom>
          <a:solidFill>
            <a:schemeClr val="accent1"/>
          </a:solidFill>
          <a:ln w="25400">
            <a:solidFill>
              <a:srgbClr val="003366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/>
              <a:t>In practice, error correction removes </a:t>
            </a:r>
          </a:p>
          <a:p>
            <a:r>
              <a:rPr lang="en-US"/>
              <a:t>up to 98% of the errors</a:t>
            </a:r>
          </a:p>
        </p:txBody>
      </p:sp>
    </p:spTree>
    <p:extLst>
      <p:ext uri="{BB962C8B-B14F-4D97-AF65-F5344CB8AC3E}">
        <p14:creationId xmlns:p14="http://schemas.microsoft.com/office/powerpoint/2010/main" val="3152069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49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49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49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49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49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49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49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749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49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749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749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749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749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749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749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749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749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749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9577" grpId="0" animBg="1"/>
      <p:bldP spid="749578" grpId="0" animBg="1"/>
      <p:bldP spid="749579" grpId="0"/>
      <p:bldP spid="749580" grpId="0"/>
      <p:bldP spid="749581" grpId="0"/>
      <p:bldP spid="749582" grpId="0"/>
      <p:bldP spid="749583" grpId="0"/>
      <p:bldP spid="749584" grpId="0" animBg="1"/>
      <p:bldP spid="749585" grpId="0" animBg="1"/>
      <p:bldP spid="749586" grpId="0"/>
      <p:bldP spid="749587" grpId="0"/>
      <p:bldP spid="749588" grpId="0"/>
      <p:bldP spid="749589" grpId="0"/>
      <p:bldP spid="749590" grpId="0"/>
      <p:bldP spid="749591" grpId="0"/>
      <p:bldP spid="749592" grpId="0"/>
      <p:bldP spid="749593" grpId="0"/>
      <p:bldP spid="74959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2. Merge Reads into Contigs</a:t>
            </a:r>
            <a:endParaRPr lang="en-US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9100" y="1500188"/>
            <a:ext cx="8382000" cy="4910137"/>
          </a:xfrm>
        </p:spPr>
        <p:txBody>
          <a:bodyPr/>
          <a:lstStyle/>
          <a:p>
            <a:r>
              <a:rPr lang="en-US" sz="2000" smtClean="0"/>
              <a:t>Overlap graph:</a:t>
            </a:r>
          </a:p>
          <a:p>
            <a:pPr lvl="1"/>
            <a:r>
              <a:rPr lang="en-US" sz="1800" smtClean="0"/>
              <a:t>Nodes: reads r</a:t>
            </a:r>
            <a:r>
              <a:rPr lang="en-US" sz="1800" baseline="-25000" smtClean="0"/>
              <a:t>1</a:t>
            </a:r>
            <a:r>
              <a:rPr lang="en-US" sz="1800" smtClean="0"/>
              <a:t>…..r</a:t>
            </a:r>
            <a:r>
              <a:rPr lang="en-US" sz="1800" baseline="-25000" smtClean="0"/>
              <a:t>n</a:t>
            </a:r>
            <a:endParaRPr lang="en-US" sz="1800" smtClean="0"/>
          </a:p>
          <a:p>
            <a:pPr lvl="1"/>
            <a:r>
              <a:rPr lang="en-US" sz="1800" smtClean="0"/>
              <a:t>Edges: overlaps (r</a:t>
            </a:r>
            <a:r>
              <a:rPr lang="en-US" sz="1800" baseline="-25000" smtClean="0"/>
              <a:t>i</a:t>
            </a:r>
            <a:r>
              <a:rPr lang="en-US" sz="1800" smtClean="0"/>
              <a:t>, r</a:t>
            </a:r>
            <a:r>
              <a:rPr lang="en-US" sz="1800" baseline="-25000" smtClean="0"/>
              <a:t>j</a:t>
            </a:r>
            <a:r>
              <a:rPr lang="en-US" sz="1800" smtClean="0"/>
              <a:t>, shift, orientation, score)</a:t>
            </a:r>
          </a:p>
        </p:txBody>
      </p:sp>
      <p:sp>
        <p:nvSpPr>
          <p:cNvPr id="751620" name="Oval 4"/>
          <p:cNvSpPr>
            <a:spLocks noChangeArrowheads="1"/>
          </p:cNvSpPr>
          <p:nvPr/>
        </p:nvSpPr>
        <p:spPr bwMode="auto">
          <a:xfrm>
            <a:off x="1841500" y="5562600"/>
            <a:ext cx="182563" cy="182563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21" name="Oval 5"/>
          <p:cNvSpPr>
            <a:spLocks noChangeArrowheads="1"/>
          </p:cNvSpPr>
          <p:nvPr/>
        </p:nvSpPr>
        <p:spPr bwMode="auto">
          <a:xfrm>
            <a:off x="2593975" y="5562600"/>
            <a:ext cx="182563" cy="182563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22" name="Oval 6"/>
          <p:cNvSpPr>
            <a:spLocks noChangeArrowheads="1"/>
          </p:cNvSpPr>
          <p:nvPr/>
        </p:nvSpPr>
        <p:spPr bwMode="auto">
          <a:xfrm>
            <a:off x="3346450" y="5562600"/>
            <a:ext cx="182563" cy="182563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23" name="Oval 7"/>
          <p:cNvSpPr>
            <a:spLocks noChangeArrowheads="1"/>
          </p:cNvSpPr>
          <p:nvPr/>
        </p:nvSpPr>
        <p:spPr bwMode="auto">
          <a:xfrm>
            <a:off x="4098925" y="5562600"/>
            <a:ext cx="182563" cy="182563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24" name="Oval 8"/>
          <p:cNvSpPr>
            <a:spLocks noChangeArrowheads="1"/>
          </p:cNvSpPr>
          <p:nvPr/>
        </p:nvSpPr>
        <p:spPr bwMode="auto">
          <a:xfrm>
            <a:off x="2217738" y="5562600"/>
            <a:ext cx="182562" cy="1825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25" name="Oval 9"/>
          <p:cNvSpPr>
            <a:spLocks noChangeArrowheads="1"/>
          </p:cNvSpPr>
          <p:nvPr/>
        </p:nvSpPr>
        <p:spPr bwMode="auto">
          <a:xfrm>
            <a:off x="2970213" y="5562600"/>
            <a:ext cx="182562" cy="1825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26" name="Oval 10"/>
          <p:cNvSpPr>
            <a:spLocks noChangeArrowheads="1"/>
          </p:cNvSpPr>
          <p:nvPr/>
        </p:nvSpPr>
        <p:spPr bwMode="auto">
          <a:xfrm>
            <a:off x="3722688" y="5562600"/>
            <a:ext cx="182562" cy="1825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27" name="Oval 11"/>
          <p:cNvSpPr>
            <a:spLocks noChangeArrowheads="1"/>
          </p:cNvSpPr>
          <p:nvPr/>
        </p:nvSpPr>
        <p:spPr bwMode="auto">
          <a:xfrm>
            <a:off x="4476750" y="5562600"/>
            <a:ext cx="182563" cy="1825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28" name="Oval 12"/>
          <p:cNvSpPr>
            <a:spLocks noChangeArrowheads="1"/>
          </p:cNvSpPr>
          <p:nvPr/>
        </p:nvSpPr>
        <p:spPr bwMode="auto">
          <a:xfrm>
            <a:off x="5092700" y="4927600"/>
            <a:ext cx="182563" cy="182563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29" name="Oval 13"/>
          <p:cNvSpPr>
            <a:spLocks noChangeArrowheads="1"/>
          </p:cNvSpPr>
          <p:nvPr/>
        </p:nvSpPr>
        <p:spPr bwMode="auto">
          <a:xfrm>
            <a:off x="5845175" y="4927600"/>
            <a:ext cx="182563" cy="182563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30" name="Oval 14"/>
          <p:cNvSpPr>
            <a:spLocks noChangeArrowheads="1"/>
          </p:cNvSpPr>
          <p:nvPr/>
        </p:nvSpPr>
        <p:spPr bwMode="auto">
          <a:xfrm>
            <a:off x="5468938" y="4927600"/>
            <a:ext cx="182562" cy="182563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31" name="Oval 15"/>
          <p:cNvSpPr>
            <a:spLocks noChangeArrowheads="1"/>
          </p:cNvSpPr>
          <p:nvPr/>
        </p:nvSpPr>
        <p:spPr bwMode="auto">
          <a:xfrm>
            <a:off x="6223000" y="4927600"/>
            <a:ext cx="182563" cy="182563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32" name="Oval 16"/>
          <p:cNvSpPr>
            <a:spLocks noChangeArrowheads="1"/>
          </p:cNvSpPr>
          <p:nvPr/>
        </p:nvSpPr>
        <p:spPr bwMode="auto">
          <a:xfrm>
            <a:off x="5534025" y="6242050"/>
            <a:ext cx="182563" cy="1825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33" name="Oval 17"/>
          <p:cNvSpPr>
            <a:spLocks noChangeArrowheads="1"/>
          </p:cNvSpPr>
          <p:nvPr/>
        </p:nvSpPr>
        <p:spPr bwMode="auto">
          <a:xfrm>
            <a:off x="5157788" y="6242050"/>
            <a:ext cx="182562" cy="1825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34" name="Oval 18"/>
          <p:cNvSpPr>
            <a:spLocks noChangeArrowheads="1"/>
          </p:cNvSpPr>
          <p:nvPr/>
        </p:nvSpPr>
        <p:spPr bwMode="auto">
          <a:xfrm>
            <a:off x="5911850" y="6242050"/>
            <a:ext cx="182563" cy="1825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35" name="Oval 19"/>
          <p:cNvSpPr>
            <a:spLocks noChangeArrowheads="1"/>
          </p:cNvSpPr>
          <p:nvPr/>
        </p:nvSpPr>
        <p:spPr bwMode="auto">
          <a:xfrm>
            <a:off x="254000" y="4927600"/>
            <a:ext cx="182563" cy="1825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36" name="Oval 20"/>
          <p:cNvSpPr>
            <a:spLocks noChangeArrowheads="1"/>
          </p:cNvSpPr>
          <p:nvPr/>
        </p:nvSpPr>
        <p:spPr bwMode="auto">
          <a:xfrm>
            <a:off x="1006475" y="4927600"/>
            <a:ext cx="182563" cy="1825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37" name="Oval 21"/>
          <p:cNvSpPr>
            <a:spLocks noChangeArrowheads="1"/>
          </p:cNvSpPr>
          <p:nvPr/>
        </p:nvSpPr>
        <p:spPr bwMode="auto">
          <a:xfrm>
            <a:off x="630238" y="4927600"/>
            <a:ext cx="182562" cy="1825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38" name="Oval 22"/>
          <p:cNvSpPr>
            <a:spLocks noChangeArrowheads="1"/>
          </p:cNvSpPr>
          <p:nvPr/>
        </p:nvSpPr>
        <p:spPr bwMode="auto">
          <a:xfrm>
            <a:off x="1382713" y="4927600"/>
            <a:ext cx="182562" cy="1825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39" name="Oval 23"/>
          <p:cNvSpPr>
            <a:spLocks noChangeArrowheads="1"/>
          </p:cNvSpPr>
          <p:nvPr/>
        </p:nvSpPr>
        <p:spPr bwMode="auto">
          <a:xfrm>
            <a:off x="400050" y="6242050"/>
            <a:ext cx="182563" cy="182563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40" name="Oval 24"/>
          <p:cNvSpPr>
            <a:spLocks noChangeArrowheads="1"/>
          </p:cNvSpPr>
          <p:nvPr/>
        </p:nvSpPr>
        <p:spPr bwMode="auto">
          <a:xfrm>
            <a:off x="1152525" y="6242050"/>
            <a:ext cx="182563" cy="182563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41" name="Oval 25"/>
          <p:cNvSpPr>
            <a:spLocks noChangeArrowheads="1"/>
          </p:cNvSpPr>
          <p:nvPr/>
        </p:nvSpPr>
        <p:spPr bwMode="auto">
          <a:xfrm>
            <a:off x="776288" y="6242050"/>
            <a:ext cx="182562" cy="182563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42" name="Oval 26"/>
          <p:cNvSpPr>
            <a:spLocks noChangeArrowheads="1"/>
          </p:cNvSpPr>
          <p:nvPr/>
        </p:nvSpPr>
        <p:spPr bwMode="auto">
          <a:xfrm>
            <a:off x="1528763" y="6242050"/>
            <a:ext cx="182562" cy="182563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cxnSp>
        <p:nvCxnSpPr>
          <p:cNvPr id="751643" name="AutoShape 27"/>
          <p:cNvCxnSpPr>
            <a:cxnSpLocks noChangeShapeType="1"/>
            <a:stCxn id="751620" idx="0"/>
            <a:endCxn id="751624" idx="0"/>
          </p:cNvCxnSpPr>
          <p:nvPr/>
        </p:nvCxnSpPr>
        <p:spPr bwMode="auto">
          <a:xfrm rot="5400000" flipV="1">
            <a:off x="2120900" y="5375275"/>
            <a:ext cx="1588" cy="376238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44" name="AutoShape 28"/>
          <p:cNvCxnSpPr>
            <a:cxnSpLocks noChangeShapeType="1"/>
            <a:stCxn id="751620" idx="0"/>
            <a:endCxn id="751621" idx="0"/>
          </p:cNvCxnSpPr>
          <p:nvPr/>
        </p:nvCxnSpPr>
        <p:spPr bwMode="auto">
          <a:xfrm rot="5400000" flipV="1">
            <a:off x="2309019" y="5187156"/>
            <a:ext cx="1588" cy="752475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45" name="AutoShape 29"/>
          <p:cNvCxnSpPr>
            <a:cxnSpLocks noChangeShapeType="1"/>
            <a:stCxn id="751620" idx="0"/>
            <a:endCxn id="751625" idx="0"/>
          </p:cNvCxnSpPr>
          <p:nvPr/>
        </p:nvCxnSpPr>
        <p:spPr bwMode="auto">
          <a:xfrm rot="5400000" flipV="1">
            <a:off x="2497138" y="4999037"/>
            <a:ext cx="1588" cy="1128713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46" name="AutoShape 30"/>
          <p:cNvCxnSpPr>
            <a:cxnSpLocks noChangeShapeType="1"/>
            <a:stCxn id="751620" idx="0"/>
            <a:endCxn id="751622" idx="0"/>
          </p:cNvCxnSpPr>
          <p:nvPr/>
        </p:nvCxnSpPr>
        <p:spPr bwMode="auto">
          <a:xfrm rot="5400000" flipV="1">
            <a:off x="2685256" y="4810919"/>
            <a:ext cx="1588" cy="1504950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47" name="AutoShape 31"/>
          <p:cNvCxnSpPr>
            <a:cxnSpLocks noChangeShapeType="1"/>
            <a:stCxn id="751624" idx="4"/>
            <a:endCxn id="751621" idx="4"/>
          </p:cNvCxnSpPr>
          <p:nvPr/>
        </p:nvCxnSpPr>
        <p:spPr bwMode="auto">
          <a:xfrm rot="16200000" flipH="1">
            <a:off x="2497138" y="5557838"/>
            <a:ext cx="1587" cy="376237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48" name="AutoShape 32"/>
          <p:cNvCxnSpPr>
            <a:cxnSpLocks noChangeShapeType="1"/>
            <a:stCxn id="751624" idx="4"/>
            <a:endCxn id="751625" idx="4"/>
          </p:cNvCxnSpPr>
          <p:nvPr/>
        </p:nvCxnSpPr>
        <p:spPr bwMode="auto">
          <a:xfrm rot="16200000" flipH="1">
            <a:off x="2685257" y="5369719"/>
            <a:ext cx="1587" cy="752475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49" name="AutoShape 33"/>
          <p:cNvCxnSpPr>
            <a:cxnSpLocks noChangeShapeType="1"/>
            <a:stCxn id="751624" idx="4"/>
            <a:endCxn id="751622" idx="4"/>
          </p:cNvCxnSpPr>
          <p:nvPr/>
        </p:nvCxnSpPr>
        <p:spPr bwMode="auto">
          <a:xfrm rot="16200000" flipH="1">
            <a:off x="2873375" y="5181601"/>
            <a:ext cx="1587" cy="1128712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50" name="AutoShape 34"/>
          <p:cNvCxnSpPr>
            <a:cxnSpLocks noChangeShapeType="1"/>
            <a:stCxn id="751624" idx="4"/>
            <a:endCxn id="751626" idx="4"/>
          </p:cNvCxnSpPr>
          <p:nvPr/>
        </p:nvCxnSpPr>
        <p:spPr bwMode="auto">
          <a:xfrm rot="16200000" flipH="1">
            <a:off x="3061494" y="4993482"/>
            <a:ext cx="1587" cy="1504950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51" name="AutoShape 35"/>
          <p:cNvCxnSpPr>
            <a:cxnSpLocks noChangeShapeType="1"/>
            <a:stCxn id="751621" idx="0"/>
            <a:endCxn id="751625" idx="0"/>
          </p:cNvCxnSpPr>
          <p:nvPr/>
        </p:nvCxnSpPr>
        <p:spPr bwMode="auto">
          <a:xfrm rot="5400000" flipV="1">
            <a:off x="2873375" y="5375275"/>
            <a:ext cx="1588" cy="376238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52" name="AutoShape 36"/>
          <p:cNvCxnSpPr>
            <a:cxnSpLocks noChangeShapeType="1"/>
            <a:stCxn id="751621" idx="0"/>
            <a:endCxn id="751622" idx="0"/>
          </p:cNvCxnSpPr>
          <p:nvPr/>
        </p:nvCxnSpPr>
        <p:spPr bwMode="auto">
          <a:xfrm rot="5400000" flipV="1">
            <a:off x="3061494" y="5187156"/>
            <a:ext cx="1588" cy="752475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53" name="AutoShape 37"/>
          <p:cNvCxnSpPr>
            <a:cxnSpLocks noChangeShapeType="1"/>
            <a:stCxn id="751621" idx="0"/>
            <a:endCxn id="751626" idx="0"/>
          </p:cNvCxnSpPr>
          <p:nvPr/>
        </p:nvCxnSpPr>
        <p:spPr bwMode="auto">
          <a:xfrm rot="5400000" flipV="1">
            <a:off x="3249613" y="4999037"/>
            <a:ext cx="1588" cy="1128713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54" name="AutoShape 38"/>
          <p:cNvCxnSpPr>
            <a:cxnSpLocks noChangeShapeType="1"/>
            <a:stCxn id="751621" idx="0"/>
            <a:endCxn id="751623" idx="0"/>
          </p:cNvCxnSpPr>
          <p:nvPr/>
        </p:nvCxnSpPr>
        <p:spPr bwMode="auto">
          <a:xfrm rot="5400000" flipV="1">
            <a:off x="3437731" y="4810919"/>
            <a:ext cx="1588" cy="1504950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55" name="AutoShape 39"/>
          <p:cNvCxnSpPr>
            <a:cxnSpLocks noChangeShapeType="1"/>
            <a:stCxn id="751625" idx="4"/>
            <a:endCxn id="751622" idx="4"/>
          </p:cNvCxnSpPr>
          <p:nvPr/>
        </p:nvCxnSpPr>
        <p:spPr bwMode="auto">
          <a:xfrm rot="16200000" flipH="1">
            <a:off x="3249613" y="5557838"/>
            <a:ext cx="1587" cy="376237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56" name="AutoShape 40"/>
          <p:cNvCxnSpPr>
            <a:cxnSpLocks noChangeShapeType="1"/>
            <a:stCxn id="751625" idx="4"/>
            <a:endCxn id="751626" idx="4"/>
          </p:cNvCxnSpPr>
          <p:nvPr/>
        </p:nvCxnSpPr>
        <p:spPr bwMode="auto">
          <a:xfrm rot="16200000" flipH="1">
            <a:off x="3437732" y="5369719"/>
            <a:ext cx="1587" cy="752475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57" name="AutoShape 41"/>
          <p:cNvCxnSpPr>
            <a:cxnSpLocks noChangeShapeType="1"/>
            <a:stCxn id="751625" idx="4"/>
            <a:endCxn id="751623" idx="4"/>
          </p:cNvCxnSpPr>
          <p:nvPr/>
        </p:nvCxnSpPr>
        <p:spPr bwMode="auto">
          <a:xfrm rot="16200000" flipH="1">
            <a:off x="3625850" y="5181601"/>
            <a:ext cx="1587" cy="1128712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58" name="AutoShape 42"/>
          <p:cNvCxnSpPr>
            <a:cxnSpLocks noChangeShapeType="1"/>
            <a:stCxn id="751625" idx="4"/>
            <a:endCxn id="751627" idx="4"/>
          </p:cNvCxnSpPr>
          <p:nvPr/>
        </p:nvCxnSpPr>
        <p:spPr bwMode="auto">
          <a:xfrm rot="16200000" flipH="1">
            <a:off x="3814763" y="4992688"/>
            <a:ext cx="1587" cy="1506537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59" name="AutoShape 43"/>
          <p:cNvCxnSpPr>
            <a:cxnSpLocks noChangeShapeType="1"/>
            <a:stCxn id="751622" idx="0"/>
            <a:endCxn id="751626" idx="0"/>
          </p:cNvCxnSpPr>
          <p:nvPr/>
        </p:nvCxnSpPr>
        <p:spPr bwMode="auto">
          <a:xfrm rot="5400000" flipV="1">
            <a:off x="3625850" y="5375275"/>
            <a:ext cx="1588" cy="376238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60" name="AutoShape 44"/>
          <p:cNvCxnSpPr>
            <a:cxnSpLocks noChangeShapeType="1"/>
            <a:stCxn id="751622" idx="0"/>
            <a:endCxn id="751623" idx="0"/>
          </p:cNvCxnSpPr>
          <p:nvPr/>
        </p:nvCxnSpPr>
        <p:spPr bwMode="auto">
          <a:xfrm rot="5400000" flipV="1">
            <a:off x="3813969" y="5187156"/>
            <a:ext cx="1588" cy="752475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61" name="AutoShape 45"/>
          <p:cNvCxnSpPr>
            <a:cxnSpLocks noChangeShapeType="1"/>
            <a:stCxn id="751622" idx="0"/>
            <a:endCxn id="751627" idx="0"/>
          </p:cNvCxnSpPr>
          <p:nvPr/>
        </p:nvCxnSpPr>
        <p:spPr bwMode="auto">
          <a:xfrm rot="5400000" flipV="1">
            <a:off x="4002881" y="4998244"/>
            <a:ext cx="1588" cy="1130300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62" name="AutoShape 46"/>
          <p:cNvCxnSpPr>
            <a:cxnSpLocks noChangeShapeType="1"/>
            <a:stCxn id="751622" idx="0"/>
            <a:endCxn id="751628" idx="0"/>
          </p:cNvCxnSpPr>
          <p:nvPr/>
        </p:nvCxnSpPr>
        <p:spPr bwMode="auto">
          <a:xfrm rot="-5400000">
            <a:off x="3994150" y="4371975"/>
            <a:ext cx="635000" cy="1746250"/>
          </a:xfrm>
          <a:prstGeom prst="curvedConnector3">
            <a:avLst>
              <a:gd name="adj1" fmla="val 136000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63" name="AutoShape 47"/>
          <p:cNvCxnSpPr>
            <a:cxnSpLocks noChangeShapeType="1"/>
            <a:stCxn id="751626" idx="4"/>
            <a:endCxn id="751623" idx="4"/>
          </p:cNvCxnSpPr>
          <p:nvPr/>
        </p:nvCxnSpPr>
        <p:spPr bwMode="auto">
          <a:xfrm rot="16200000" flipH="1">
            <a:off x="4002088" y="5557838"/>
            <a:ext cx="1587" cy="376237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64" name="AutoShape 48"/>
          <p:cNvCxnSpPr>
            <a:cxnSpLocks noChangeShapeType="1"/>
            <a:stCxn id="751626" idx="4"/>
            <a:endCxn id="751627" idx="4"/>
          </p:cNvCxnSpPr>
          <p:nvPr/>
        </p:nvCxnSpPr>
        <p:spPr bwMode="auto">
          <a:xfrm rot="16200000" flipH="1">
            <a:off x="4191000" y="5368926"/>
            <a:ext cx="1587" cy="754062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65" name="AutoShape 49"/>
          <p:cNvCxnSpPr>
            <a:cxnSpLocks noChangeShapeType="1"/>
            <a:stCxn id="751626" idx="4"/>
            <a:endCxn id="751633" idx="4"/>
          </p:cNvCxnSpPr>
          <p:nvPr/>
        </p:nvCxnSpPr>
        <p:spPr bwMode="auto">
          <a:xfrm rot="16200000" flipH="1">
            <a:off x="4192588" y="5367338"/>
            <a:ext cx="679450" cy="1435100"/>
          </a:xfrm>
          <a:prstGeom prst="curvedConnector3">
            <a:avLst>
              <a:gd name="adj1" fmla="val 133412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66" name="AutoShape 50"/>
          <p:cNvCxnSpPr>
            <a:cxnSpLocks noChangeShapeType="1"/>
            <a:stCxn id="751626" idx="0"/>
            <a:endCxn id="751628" idx="0"/>
          </p:cNvCxnSpPr>
          <p:nvPr/>
        </p:nvCxnSpPr>
        <p:spPr bwMode="auto">
          <a:xfrm rot="-5400000">
            <a:off x="4182269" y="4560094"/>
            <a:ext cx="635000" cy="1370012"/>
          </a:xfrm>
          <a:prstGeom prst="curvedConnector3">
            <a:avLst>
              <a:gd name="adj1" fmla="val 136000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67" name="AutoShape 51"/>
          <p:cNvCxnSpPr>
            <a:cxnSpLocks noChangeShapeType="1"/>
            <a:stCxn id="751623" idx="0"/>
            <a:endCxn id="751627" idx="0"/>
          </p:cNvCxnSpPr>
          <p:nvPr/>
        </p:nvCxnSpPr>
        <p:spPr bwMode="auto">
          <a:xfrm rot="5400000" flipV="1">
            <a:off x="4379119" y="5374481"/>
            <a:ext cx="1588" cy="377825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68" name="AutoShape 52"/>
          <p:cNvCxnSpPr>
            <a:cxnSpLocks noChangeShapeType="1"/>
            <a:stCxn id="751623" idx="0"/>
            <a:endCxn id="751628" idx="0"/>
          </p:cNvCxnSpPr>
          <p:nvPr/>
        </p:nvCxnSpPr>
        <p:spPr bwMode="auto">
          <a:xfrm rot="-5400000">
            <a:off x="4370388" y="4748212"/>
            <a:ext cx="635000" cy="993775"/>
          </a:xfrm>
          <a:prstGeom prst="curvedConnector3">
            <a:avLst>
              <a:gd name="adj1" fmla="val 136000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69" name="AutoShape 53"/>
          <p:cNvCxnSpPr>
            <a:cxnSpLocks noChangeShapeType="1"/>
            <a:stCxn id="751623" idx="4"/>
            <a:endCxn id="751633" idx="4"/>
          </p:cNvCxnSpPr>
          <p:nvPr/>
        </p:nvCxnSpPr>
        <p:spPr bwMode="auto">
          <a:xfrm rot="16200000" flipH="1">
            <a:off x="4380707" y="5555456"/>
            <a:ext cx="679450" cy="1058863"/>
          </a:xfrm>
          <a:prstGeom prst="curvedConnector3">
            <a:avLst>
              <a:gd name="adj1" fmla="val 133412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70" name="AutoShape 54"/>
          <p:cNvCxnSpPr>
            <a:cxnSpLocks noChangeShapeType="1"/>
            <a:stCxn id="751623" idx="0"/>
            <a:endCxn id="751630" idx="0"/>
          </p:cNvCxnSpPr>
          <p:nvPr/>
        </p:nvCxnSpPr>
        <p:spPr bwMode="auto">
          <a:xfrm rot="-5400000">
            <a:off x="4558507" y="4560093"/>
            <a:ext cx="635000" cy="1370013"/>
          </a:xfrm>
          <a:prstGeom prst="curvedConnector3">
            <a:avLst>
              <a:gd name="adj1" fmla="val 136000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71" name="AutoShape 55"/>
          <p:cNvCxnSpPr>
            <a:cxnSpLocks noChangeShapeType="1"/>
            <a:stCxn id="751627" idx="0"/>
            <a:endCxn id="751628" idx="0"/>
          </p:cNvCxnSpPr>
          <p:nvPr/>
        </p:nvCxnSpPr>
        <p:spPr bwMode="auto">
          <a:xfrm rot="-5400000">
            <a:off x="4559300" y="4937125"/>
            <a:ext cx="635000" cy="615950"/>
          </a:xfrm>
          <a:prstGeom prst="curvedConnector3">
            <a:avLst>
              <a:gd name="adj1" fmla="val 136000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72" name="AutoShape 56"/>
          <p:cNvCxnSpPr>
            <a:cxnSpLocks noChangeShapeType="1"/>
            <a:stCxn id="751627" idx="4"/>
            <a:endCxn id="751633" idx="4"/>
          </p:cNvCxnSpPr>
          <p:nvPr/>
        </p:nvCxnSpPr>
        <p:spPr bwMode="auto">
          <a:xfrm rot="16200000" flipH="1">
            <a:off x="4569619" y="5744369"/>
            <a:ext cx="679450" cy="681038"/>
          </a:xfrm>
          <a:prstGeom prst="curvedConnector3">
            <a:avLst>
              <a:gd name="adj1" fmla="val 133412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73" name="AutoShape 57"/>
          <p:cNvCxnSpPr>
            <a:cxnSpLocks noChangeShapeType="1"/>
            <a:stCxn id="751627" idx="0"/>
            <a:endCxn id="751630" idx="0"/>
          </p:cNvCxnSpPr>
          <p:nvPr/>
        </p:nvCxnSpPr>
        <p:spPr bwMode="auto">
          <a:xfrm rot="-5400000">
            <a:off x="4747419" y="4749006"/>
            <a:ext cx="635000" cy="992188"/>
          </a:xfrm>
          <a:prstGeom prst="curvedConnector3">
            <a:avLst>
              <a:gd name="adj1" fmla="val 136000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74" name="AutoShape 58"/>
          <p:cNvCxnSpPr>
            <a:cxnSpLocks noChangeShapeType="1"/>
            <a:stCxn id="751627" idx="4"/>
            <a:endCxn id="751632" idx="4"/>
          </p:cNvCxnSpPr>
          <p:nvPr/>
        </p:nvCxnSpPr>
        <p:spPr bwMode="auto">
          <a:xfrm rot="16200000" flipH="1">
            <a:off x="4757738" y="5556250"/>
            <a:ext cx="679450" cy="1057275"/>
          </a:xfrm>
          <a:prstGeom prst="curvedConnector3">
            <a:avLst>
              <a:gd name="adj1" fmla="val 133412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75" name="AutoShape 59"/>
          <p:cNvCxnSpPr>
            <a:cxnSpLocks noChangeShapeType="1"/>
            <a:stCxn id="751628" idx="0"/>
            <a:endCxn id="751630" idx="0"/>
          </p:cNvCxnSpPr>
          <p:nvPr/>
        </p:nvCxnSpPr>
        <p:spPr bwMode="auto">
          <a:xfrm rot="5400000" flipV="1">
            <a:off x="5372100" y="4740275"/>
            <a:ext cx="1588" cy="376238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76" name="AutoShape 60"/>
          <p:cNvCxnSpPr>
            <a:cxnSpLocks noChangeShapeType="1"/>
            <a:stCxn id="751628" idx="0"/>
            <a:endCxn id="751629" idx="0"/>
          </p:cNvCxnSpPr>
          <p:nvPr/>
        </p:nvCxnSpPr>
        <p:spPr bwMode="auto">
          <a:xfrm rot="5400000" flipV="1">
            <a:off x="5560219" y="4552156"/>
            <a:ext cx="1588" cy="752475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77" name="AutoShape 61"/>
          <p:cNvCxnSpPr>
            <a:cxnSpLocks noChangeShapeType="1"/>
            <a:stCxn id="751628" idx="0"/>
            <a:endCxn id="751631" idx="0"/>
          </p:cNvCxnSpPr>
          <p:nvPr/>
        </p:nvCxnSpPr>
        <p:spPr bwMode="auto">
          <a:xfrm rot="5400000" flipV="1">
            <a:off x="5749131" y="4363244"/>
            <a:ext cx="1588" cy="1130300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78" name="AutoShape 62"/>
          <p:cNvCxnSpPr>
            <a:cxnSpLocks noChangeShapeType="1"/>
            <a:stCxn id="751633" idx="4"/>
            <a:endCxn id="751632" idx="4"/>
          </p:cNvCxnSpPr>
          <p:nvPr/>
        </p:nvCxnSpPr>
        <p:spPr bwMode="auto">
          <a:xfrm rot="16200000" flipH="1">
            <a:off x="5437188" y="6237288"/>
            <a:ext cx="1587" cy="376237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79" name="AutoShape 63"/>
          <p:cNvCxnSpPr>
            <a:cxnSpLocks noChangeShapeType="1"/>
            <a:stCxn id="751633" idx="4"/>
            <a:endCxn id="751634" idx="4"/>
          </p:cNvCxnSpPr>
          <p:nvPr/>
        </p:nvCxnSpPr>
        <p:spPr bwMode="auto">
          <a:xfrm rot="16200000" flipH="1">
            <a:off x="5626100" y="6048376"/>
            <a:ext cx="1587" cy="754062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80" name="AutoShape 64"/>
          <p:cNvCxnSpPr>
            <a:cxnSpLocks noChangeShapeType="1"/>
            <a:stCxn id="751630" idx="0"/>
            <a:endCxn id="751629" idx="0"/>
          </p:cNvCxnSpPr>
          <p:nvPr/>
        </p:nvCxnSpPr>
        <p:spPr bwMode="auto">
          <a:xfrm rot="5400000" flipV="1">
            <a:off x="5748338" y="4740275"/>
            <a:ext cx="1588" cy="376237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81" name="AutoShape 65"/>
          <p:cNvCxnSpPr>
            <a:cxnSpLocks noChangeShapeType="1"/>
            <a:stCxn id="751630" idx="0"/>
            <a:endCxn id="751631" idx="0"/>
          </p:cNvCxnSpPr>
          <p:nvPr/>
        </p:nvCxnSpPr>
        <p:spPr bwMode="auto">
          <a:xfrm rot="5400000" flipV="1">
            <a:off x="5937250" y="4551363"/>
            <a:ext cx="1588" cy="754062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82" name="AutoShape 66"/>
          <p:cNvCxnSpPr>
            <a:cxnSpLocks noChangeShapeType="1"/>
            <a:stCxn id="751629" idx="0"/>
            <a:endCxn id="751631" idx="0"/>
          </p:cNvCxnSpPr>
          <p:nvPr/>
        </p:nvCxnSpPr>
        <p:spPr bwMode="auto">
          <a:xfrm rot="5400000" flipV="1">
            <a:off x="6125369" y="4739481"/>
            <a:ext cx="1588" cy="377825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83" name="AutoShape 67"/>
          <p:cNvCxnSpPr>
            <a:cxnSpLocks noChangeShapeType="1"/>
            <a:stCxn id="751632" idx="4"/>
            <a:endCxn id="751634" idx="4"/>
          </p:cNvCxnSpPr>
          <p:nvPr/>
        </p:nvCxnSpPr>
        <p:spPr bwMode="auto">
          <a:xfrm rot="16200000" flipH="1">
            <a:off x="5814219" y="6236494"/>
            <a:ext cx="1587" cy="377825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84" name="AutoShape 68"/>
          <p:cNvCxnSpPr>
            <a:cxnSpLocks noChangeShapeType="1"/>
            <a:stCxn id="751621" idx="4"/>
            <a:endCxn id="751642" idx="4"/>
          </p:cNvCxnSpPr>
          <p:nvPr/>
        </p:nvCxnSpPr>
        <p:spPr bwMode="auto">
          <a:xfrm rot="5400000">
            <a:off x="1813719" y="5552282"/>
            <a:ext cx="679450" cy="1065212"/>
          </a:xfrm>
          <a:prstGeom prst="curvedConnector3">
            <a:avLst>
              <a:gd name="adj1" fmla="val 133412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85" name="AutoShape 69"/>
          <p:cNvCxnSpPr>
            <a:cxnSpLocks noChangeShapeType="1"/>
            <a:stCxn id="751621" idx="0"/>
            <a:endCxn id="751638" idx="0"/>
          </p:cNvCxnSpPr>
          <p:nvPr/>
        </p:nvCxnSpPr>
        <p:spPr bwMode="auto">
          <a:xfrm rot="5400000" flipH="1">
            <a:off x="1762919" y="4639469"/>
            <a:ext cx="635000" cy="1211262"/>
          </a:xfrm>
          <a:prstGeom prst="curvedConnector3">
            <a:avLst>
              <a:gd name="adj1" fmla="val 136000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86" name="AutoShape 70"/>
          <p:cNvCxnSpPr>
            <a:cxnSpLocks noChangeShapeType="1"/>
            <a:stCxn id="751624" idx="4"/>
            <a:endCxn id="751642" idx="4"/>
          </p:cNvCxnSpPr>
          <p:nvPr/>
        </p:nvCxnSpPr>
        <p:spPr bwMode="auto">
          <a:xfrm rot="5400000">
            <a:off x="1625601" y="5740400"/>
            <a:ext cx="679450" cy="688975"/>
          </a:xfrm>
          <a:prstGeom prst="curvedConnector3">
            <a:avLst>
              <a:gd name="adj1" fmla="val 133412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87" name="AutoShape 71"/>
          <p:cNvCxnSpPr>
            <a:cxnSpLocks noChangeShapeType="1"/>
            <a:stCxn id="751624" idx="0"/>
            <a:endCxn id="751638" idx="0"/>
          </p:cNvCxnSpPr>
          <p:nvPr/>
        </p:nvCxnSpPr>
        <p:spPr bwMode="auto">
          <a:xfrm rot="5400000" flipH="1">
            <a:off x="1574801" y="4827587"/>
            <a:ext cx="635000" cy="835025"/>
          </a:xfrm>
          <a:prstGeom prst="curvedConnector3">
            <a:avLst>
              <a:gd name="adj1" fmla="val 136000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88" name="AutoShape 72"/>
          <p:cNvCxnSpPr>
            <a:cxnSpLocks noChangeShapeType="1"/>
            <a:stCxn id="751624" idx="4"/>
            <a:endCxn id="751640" idx="4"/>
          </p:cNvCxnSpPr>
          <p:nvPr/>
        </p:nvCxnSpPr>
        <p:spPr bwMode="auto">
          <a:xfrm rot="5400000">
            <a:off x="1437482" y="5552281"/>
            <a:ext cx="679450" cy="1065213"/>
          </a:xfrm>
          <a:prstGeom prst="curvedConnector3">
            <a:avLst>
              <a:gd name="adj1" fmla="val 133412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89" name="AutoShape 73"/>
          <p:cNvCxnSpPr>
            <a:cxnSpLocks noChangeShapeType="1"/>
            <a:stCxn id="751620" idx="0"/>
            <a:endCxn id="751638" idx="0"/>
          </p:cNvCxnSpPr>
          <p:nvPr/>
        </p:nvCxnSpPr>
        <p:spPr bwMode="auto">
          <a:xfrm rot="5400000" flipH="1">
            <a:off x="1386682" y="5015706"/>
            <a:ext cx="635000" cy="458787"/>
          </a:xfrm>
          <a:prstGeom prst="curvedConnector3">
            <a:avLst>
              <a:gd name="adj1" fmla="val 136000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90" name="AutoShape 74"/>
          <p:cNvCxnSpPr>
            <a:cxnSpLocks noChangeShapeType="1"/>
            <a:stCxn id="751620" idx="4"/>
            <a:endCxn id="751642" idx="4"/>
          </p:cNvCxnSpPr>
          <p:nvPr/>
        </p:nvCxnSpPr>
        <p:spPr bwMode="auto">
          <a:xfrm rot="5400000">
            <a:off x="1437482" y="5928519"/>
            <a:ext cx="679450" cy="312737"/>
          </a:xfrm>
          <a:prstGeom prst="curvedConnector3">
            <a:avLst>
              <a:gd name="adj1" fmla="val 133412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91" name="AutoShape 75"/>
          <p:cNvCxnSpPr>
            <a:cxnSpLocks noChangeShapeType="1"/>
            <a:stCxn id="751620" idx="0"/>
            <a:endCxn id="751636" idx="0"/>
          </p:cNvCxnSpPr>
          <p:nvPr/>
        </p:nvCxnSpPr>
        <p:spPr bwMode="auto">
          <a:xfrm rot="5400000" flipH="1">
            <a:off x="1198563" y="4827587"/>
            <a:ext cx="635000" cy="835025"/>
          </a:xfrm>
          <a:prstGeom prst="curvedConnector3">
            <a:avLst>
              <a:gd name="adj1" fmla="val 136000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92" name="AutoShape 76"/>
          <p:cNvCxnSpPr>
            <a:cxnSpLocks noChangeShapeType="1"/>
            <a:stCxn id="751620" idx="4"/>
            <a:endCxn id="751640" idx="4"/>
          </p:cNvCxnSpPr>
          <p:nvPr/>
        </p:nvCxnSpPr>
        <p:spPr bwMode="auto">
          <a:xfrm rot="5400000">
            <a:off x="1249363" y="5740400"/>
            <a:ext cx="679450" cy="688975"/>
          </a:xfrm>
          <a:prstGeom prst="curvedConnector3">
            <a:avLst>
              <a:gd name="adj1" fmla="val 133412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93" name="AutoShape 77"/>
          <p:cNvCxnSpPr>
            <a:cxnSpLocks noChangeShapeType="1"/>
            <a:stCxn id="751638" idx="0"/>
            <a:endCxn id="751636" idx="0"/>
          </p:cNvCxnSpPr>
          <p:nvPr/>
        </p:nvCxnSpPr>
        <p:spPr bwMode="auto">
          <a:xfrm rot="-5400000" flipH="1" flipV="1">
            <a:off x="1285875" y="4740275"/>
            <a:ext cx="1588" cy="376238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94" name="AutoShape 78"/>
          <p:cNvCxnSpPr>
            <a:cxnSpLocks noChangeShapeType="1"/>
            <a:stCxn id="751638" idx="0"/>
            <a:endCxn id="751637" idx="0"/>
          </p:cNvCxnSpPr>
          <p:nvPr/>
        </p:nvCxnSpPr>
        <p:spPr bwMode="auto">
          <a:xfrm rot="-5400000" flipH="1" flipV="1">
            <a:off x="1097757" y="4552156"/>
            <a:ext cx="1588" cy="752475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95" name="AutoShape 79"/>
          <p:cNvCxnSpPr>
            <a:cxnSpLocks noChangeShapeType="1"/>
            <a:stCxn id="751638" idx="0"/>
            <a:endCxn id="751635" idx="0"/>
          </p:cNvCxnSpPr>
          <p:nvPr/>
        </p:nvCxnSpPr>
        <p:spPr bwMode="auto">
          <a:xfrm rot="-5400000" flipH="1" flipV="1">
            <a:off x="909638" y="4364037"/>
            <a:ext cx="1588" cy="1128713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96" name="AutoShape 80"/>
          <p:cNvCxnSpPr>
            <a:cxnSpLocks noChangeShapeType="1"/>
            <a:stCxn id="751636" idx="0"/>
            <a:endCxn id="751637" idx="0"/>
          </p:cNvCxnSpPr>
          <p:nvPr/>
        </p:nvCxnSpPr>
        <p:spPr bwMode="auto">
          <a:xfrm rot="-5400000" flipH="1" flipV="1">
            <a:off x="909638" y="4740275"/>
            <a:ext cx="1588" cy="376237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97" name="AutoShape 81"/>
          <p:cNvCxnSpPr>
            <a:cxnSpLocks noChangeShapeType="1"/>
            <a:stCxn id="751636" idx="0"/>
            <a:endCxn id="751635" idx="0"/>
          </p:cNvCxnSpPr>
          <p:nvPr/>
        </p:nvCxnSpPr>
        <p:spPr bwMode="auto">
          <a:xfrm rot="-5400000" flipH="1" flipV="1">
            <a:off x="721519" y="4552156"/>
            <a:ext cx="1588" cy="752475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98" name="AutoShape 82"/>
          <p:cNvCxnSpPr>
            <a:cxnSpLocks noChangeShapeType="1"/>
            <a:stCxn id="751637" idx="0"/>
            <a:endCxn id="751635" idx="0"/>
          </p:cNvCxnSpPr>
          <p:nvPr/>
        </p:nvCxnSpPr>
        <p:spPr bwMode="auto">
          <a:xfrm rot="-5400000" flipH="1" flipV="1">
            <a:off x="533400" y="4740275"/>
            <a:ext cx="1588" cy="376238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99" name="AutoShape 83"/>
          <p:cNvCxnSpPr>
            <a:cxnSpLocks noChangeShapeType="1"/>
            <a:stCxn id="751642" idx="4"/>
            <a:endCxn id="751640" idx="4"/>
          </p:cNvCxnSpPr>
          <p:nvPr/>
        </p:nvCxnSpPr>
        <p:spPr bwMode="auto">
          <a:xfrm rot="5400000">
            <a:off x="1431925" y="6237288"/>
            <a:ext cx="1587" cy="376238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700" name="AutoShape 84"/>
          <p:cNvCxnSpPr>
            <a:cxnSpLocks noChangeShapeType="1"/>
            <a:stCxn id="751642" idx="4"/>
            <a:endCxn id="751641" idx="4"/>
          </p:cNvCxnSpPr>
          <p:nvPr/>
        </p:nvCxnSpPr>
        <p:spPr bwMode="auto">
          <a:xfrm rot="5400000">
            <a:off x="1243807" y="6049169"/>
            <a:ext cx="1587" cy="752475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701" name="AutoShape 85"/>
          <p:cNvCxnSpPr>
            <a:cxnSpLocks noChangeShapeType="1"/>
            <a:stCxn id="751642" idx="4"/>
            <a:endCxn id="751639" idx="4"/>
          </p:cNvCxnSpPr>
          <p:nvPr/>
        </p:nvCxnSpPr>
        <p:spPr bwMode="auto">
          <a:xfrm rot="5400000">
            <a:off x="1055688" y="5861050"/>
            <a:ext cx="1587" cy="1128713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702" name="AutoShape 86"/>
          <p:cNvCxnSpPr>
            <a:cxnSpLocks noChangeShapeType="1"/>
            <a:stCxn id="751640" idx="4"/>
            <a:endCxn id="751641" idx="4"/>
          </p:cNvCxnSpPr>
          <p:nvPr/>
        </p:nvCxnSpPr>
        <p:spPr bwMode="auto">
          <a:xfrm rot="5400000">
            <a:off x="1055688" y="6237288"/>
            <a:ext cx="1587" cy="376237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703" name="AutoShape 87"/>
          <p:cNvCxnSpPr>
            <a:cxnSpLocks noChangeShapeType="1"/>
            <a:stCxn id="751640" idx="4"/>
            <a:endCxn id="751639" idx="4"/>
          </p:cNvCxnSpPr>
          <p:nvPr/>
        </p:nvCxnSpPr>
        <p:spPr bwMode="auto">
          <a:xfrm rot="5400000">
            <a:off x="867569" y="6049169"/>
            <a:ext cx="1587" cy="752475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704" name="AutoShape 88"/>
          <p:cNvCxnSpPr>
            <a:cxnSpLocks noChangeShapeType="1"/>
            <a:stCxn id="751641" idx="4"/>
            <a:endCxn id="751639" idx="4"/>
          </p:cNvCxnSpPr>
          <p:nvPr/>
        </p:nvCxnSpPr>
        <p:spPr bwMode="auto">
          <a:xfrm rot="5400000">
            <a:off x="679450" y="6237288"/>
            <a:ext cx="1587" cy="376238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grpSp>
        <p:nvGrpSpPr>
          <p:cNvPr id="2" name="Group 89"/>
          <p:cNvGrpSpPr>
            <a:grpSpLocks/>
          </p:cNvGrpSpPr>
          <p:nvPr/>
        </p:nvGrpSpPr>
        <p:grpSpPr bwMode="auto">
          <a:xfrm>
            <a:off x="850900" y="2989263"/>
            <a:ext cx="4649788" cy="1349375"/>
            <a:chOff x="1632" y="1895"/>
            <a:chExt cx="2249" cy="538"/>
          </a:xfrm>
        </p:grpSpPr>
        <p:sp>
          <p:nvSpPr>
            <p:cNvPr id="20572" name="Line 90"/>
            <p:cNvSpPr>
              <a:spLocks noChangeShapeType="1"/>
            </p:cNvSpPr>
            <p:nvPr/>
          </p:nvSpPr>
          <p:spPr bwMode="auto">
            <a:xfrm>
              <a:off x="1730" y="1895"/>
              <a:ext cx="372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73" name="Line 91"/>
            <p:cNvSpPr>
              <a:spLocks noChangeShapeType="1"/>
            </p:cNvSpPr>
            <p:nvPr/>
          </p:nvSpPr>
          <p:spPr bwMode="auto">
            <a:xfrm>
              <a:off x="1886" y="1949"/>
              <a:ext cx="372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74" name="Line 92"/>
            <p:cNvSpPr>
              <a:spLocks noChangeShapeType="1"/>
            </p:cNvSpPr>
            <p:nvPr/>
          </p:nvSpPr>
          <p:spPr bwMode="auto">
            <a:xfrm>
              <a:off x="2062" y="2003"/>
              <a:ext cx="372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75" name="Line 93"/>
            <p:cNvSpPr>
              <a:spLocks noChangeShapeType="1"/>
            </p:cNvSpPr>
            <p:nvPr/>
          </p:nvSpPr>
          <p:spPr bwMode="auto">
            <a:xfrm>
              <a:off x="2219" y="2056"/>
              <a:ext cx="371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76" name="Line 94"/>
            <p:cNvSpPr>
              <a:spLocks noChangeShapeType="1"/>
            </p:cNvSpPr>
            <p:nvPr/>
          </p:nvSpPr>
          <p:spPr bwMode="auto">
            <a:xfrm>
              <a:off x="2414" y="2110"/>
              <a:ext cx="372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77" name="Line 95"/>
            <p:cNvSpPr>
              <a:spLocks noChangeShapeType="1"/>
            </p:cNvSpPr>
            <p:nvPr/>
          </p:nvSpPr>
          <p:spPr bwMode="auto">
            <a:xfrm>
              <a:off x="2571" y="2164"/>
              <a:ext cx="371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78" name="Line 96"/>
            <p:cNvSpPr>
              <a:spLocks noChangeShapeType="1"/>
            </p:cNvSpPr>
            <p:nvPr/>
          </p:nvSpPr>
          <p:spPr bwMode="auto">
            <a:xfrm>
              <a:off x="2747" y="2218"/>
              <a:ext cx="371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79" name="Line 97"/>
            <p:cNvSpPr>
              <a:spLocks noChangeShapeType="1"/>
            </p:cNvSpPr>
            <p:nvPr/>
          </p:nvSpPr>
          <p:spPr bwMode="auto">
            <a:xfrm>
              <a:off x="2903" y="2272"/>
              <a:ext cx="352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80" name="Line 98"/>
            <p:cNvSpPr>
              <a:spLocks noChangeShapeType="1"/>
            </p:cNvSpPr>
            <p:nvPr/>
          </p:nvSpPr>
          <p:spPr bwMode="auto">
            <a:xfrm>
              <a:off x="3040" y="2325"/>
              <a:ext cx="372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81" name="Line 99"/>
            <p:cNvSpPr>
              <a:spLocks noChangeShapeType="1"/>
            </p:cNvSpPr>
            <p:nvPr/>
          </p:nvSpPr>
          <p:spPr bwMode="auto">
            <a:xfrm>
              <a:off x="3197" y="2379"/>
              <a:ext cx="371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82" name="Line 100"/>
            <p:cNvSpPr>
              <a:spLocks noChangeShapeType="1"/>
            </p:cNvSpPr>
            <p:nvPr/>
          </p:nvSpPr>
          <p:spPr bwMode="auto">
            <a:xfrm>
              <a:off x="3372" y="2433"/>
              <a:ext cx="372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83" name="Line 101"/>
            <p:cNvSpPr>
              <a:spLocks noChangeShapeType="1"/>
            </p:cNvSpPr>
            <p:nvPr/>
          </p:nvSpPr>
          <p:spPr bwMode="auto">
            <a:xfrm>
              <a:off x="2316" y="2084"/>
              <a:ext cx="352" cy="0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84" name="Line 102"/>
            <p:cNvSpPr>
              <a:spLocks noChangeShapeType="1"/>
            </p:cNvSpPr>
            <p:nvPr/>
          </p:nvSpPr>
          <p:spPr bwMode="auto">
            <a:xfrm>
              <a:off x="2512" y="2138"/>
              <a:ext cx="371" cy="0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85" name="Line 103"/>
            <p:cNvSpPr>
              <a:spLocks noChangeShapeType="1"/>
            </p:cNvSpPr>
            <p:nvPr/>
          </p:nvSpPr>
          <p:spPr bwMode="auto">
            <a:xfrm>
              <a:off x="2610" y="2191"/>
              <a:ext cx="371" cy="0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86" name="Line 104"/>
            <p:cNvSpPr>
              <a:spLocks noChangeShapeType="1"/>
            </p:cNvSpPr>
            <p:nvPr/>
          </p:nvSpPr>
          <p:spPr bwMode="auto">
            <a:xfrm>
              <a:off x="2825" y="2245"/>
              <a:ext cx="352" cy="0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87" name="Line 105"/>
            <p:cNvSpPr>
              <a:spLocks noChangeShapeType="1"/>
            </p:cNvSpPr>
            <p:nvPr/>
          </p:nvSpPr>
          <p:spPr bwMode="auto">
            <a:xfrm>
              <a:off x="3020" y="2191"/>
              <a:ext cx="352" cy="0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88" name="Line 106"/>
            <p:cNvSpPr>
              <a:spLocks noChangeShapeType="1"/>
            </p:cNvSpPr>
            <p:nvPr/>
          </p:nvSpPr>
          <p:spPr bwMode="auto">
            <a:xfrm>
              <a:off x="3216" y="2137"/>
              <a:ext cx="352" cy="0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89" name="Line 107"/>
            <p:cNvSpPr>
              <a:spLocks noChangeShapeType="1"/>
            </p:cNvSpPr>
            <p:nvPr/>
          </p:nvSpPr>
          <p:spPr bwMode="auto">
            <a:xfrm>
              <a:off x="3333" y="2084"/>
              <a:ext cx="352" cy="0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90" name="Line 108"/>
            <p:cNvSpPr>
              <a:spLocks noChangeShapeType="1"/>
            </p:cNvSpPr>
            <p:nvPr/>
          </p:nvSpPr>
          <p:spPr bwMode="auto">
            <a:xfrm>
              <a:off x="3529" y="2030"/>
              <a:ext cx="352" cy="0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91" name="Line 109"/>
            <p:cNvSpPr>
              <a:spLocks noChangeShapeType="1"/>
            </p:cNvSpPr>
            <p:nvPr/>
          </p:nvSpPr>
          <p:spPr bwMode="auto">
            <a:xfrm>
              <a:off x="1632" y="2299"/>
              <a:ext cx="352" cy="0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92" name="Line 110"/>
            <p:cNvSpPr>
              <a:spLocks noChangeShapeType="1"/>
            </p:cNvSpPr>
            <p:nvPr/>
          </p:nvSpPr>
          <p:spPr bwMode="auto">
            <a:xfrm>
              <a:off x="1827" y="2245"/>
              <a:ext cx="352" cy="0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93" name="Line 111"/>
            <p:cNvSpPr>
              <a:spLocks noChangeShapeType="1"/>
            </p:cNvSpPr>
            <p:nvPr/>
          </p:nvSpPr>
          <p:spPr bwMode="auto">
            <a:xfrm>
              <a:off x="1945" y="2191"/>
              <a:ext cx="352" cy="0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94" name="Line 112"/>
            <p:cNvSpPr>
              <a:spLocks noChangeShapeType="1"/>
            </p:cNvSpPr>
            <p:nvPr/>
          </p:nvSpPr>
          <p:spPr bwMode="auto">
            <a:xfrm>
              <a:off x="2140" y="2137"/>
              <a:ext cx="352" cy="0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51729" name="Rectangle 113"/>
          <p:cNvSpPr>
            <a:spLocks noChangeArrowheads="1"/>
          </p:cNvSpPr>
          <p:nvPr/>
        </p:nvSpPr>
        <p:spPr bwMode="auto">
          <a:xfrm>
            <a:off x="6762750" y="4902200"/>
            <a:ext cx="2159000" cy="1581150"/>
          </a:xfrm>
          <a:prstGeom prst="rect">
            <a:avLst/>
          </a:prstGeom>
          <a:solidFill>
            <a:srgbClr val="DDDDDD"/>
          </a:solidFill>
          <a:ln w="19050">
            <a:solidFill>
              <a:srgbClr val="003366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/>
              <a:t>Note:</a:t>
            </a:r>
          </a:p>
          <a:p>
            <a:r>
              <a:rPr lang="en-US"/>
              <a:t>of course, we don’t</a:t>
            </a:r>
          </a:p>
          <a:p>
            <a:r>
              <a:rPr lang="en-US"/>
              <a:t>know the “color” of</a:t>
            </a:r>
          </a:p>
          <a:p>
            <a:r>
              <a:rPr lang="en-US"/>
              <a:t>these nodes</a:t>
            </a:r>
          </a:p>
        </p:txBody>
      </p:sp>
      <p:sp>
        <p:nvSpPr>
          <p:cNvPr id="20571" name="Rectangle 114"/>
          <p:cNvSpPr>
            <a:spLocks noChangeArrowheads="1"/>
          </p:cNvSpPr>
          <p:nvPr/>
        </p:nvSpPr>
        <p:spPr bwMode="auto">
          <a:xfrm>
            <a:off x="6584950" y="2743200"/>
            <a:ext cx="2374900" cy="1587500"/>
          </a:xfrm>
          <a:prstGeom prst="rect">
            <a:avLst/>
          </a:prstGeom>
          <a:solidFill>
            <a:srgbClr val="DDDDDD"/>
          </a:solidFill>
          <a:ln w="19050">
            <a:solidFill>
              <a:srgbClr val="003366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/>
              <a:t>Reads that come</a:t>
            </a:r>
          </a:p>
          <a:p>
            <a:r>
              <a:rPr lang="en-US"/>
              <a:t>from two regions of</a:t>
            </a:r>
          </a:p>
          <a:p>
            <a:r>
              <a:rPr lang="en-US"/>
              <a:t>the genome (blue</a:t>
            </a:r>
          </a:p>
          <a:p>
            <a:r>
              <a:rPr lang="en-US"/>
              <a:t>and red) that contain</a:t>
            </a:r>
          </a:p>
          <a:p>
            <a:r>
              <a:rPr lang="en-US"/>
              <a:t>the same repeat</a:t>
            </a:r>
          </a:p>
        </p:txBody>
      </p:sp>
    </p:spTree>
    <p:extLst>
      <p:ext uri="{BB962C8B-B14F-4D97-AF65-F5344CB8AC3E}">
        <p14:creationId xmlns:p14="http://schemas.microsoft.com/office/powerpoint/2010/main" val="995815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51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5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5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51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5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51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51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51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51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751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51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751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751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751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751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751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751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751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751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751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751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751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751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751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751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751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751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751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751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751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751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751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751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751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751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751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751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751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751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751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751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0" dur="500"/>
                                        <p:tgtEl>
                                          <p:spTgt spid="751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751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6" dur="500"/>
                                        <p:tgtEl>
                                          <p:spTgt spid="751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751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751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500"/>
                                        <p:tgtEl>
                                          <p:spTgt spid="751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8" dur="500"/>
                                        <p:tgtEl>
                                          <p:spTgt spid="751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751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4" dur="500"/>
                                        <p:tgtEl>
                                          <p:spTgt spid="751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751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0" dur="500"/>
                                        <p:tgtEl>
                                          <p:spTgt spid="751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500"/>
                                        <p:tgtEl>
                                          <p:spTgt spid="751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6" dur="500"/>
                                        <p:tgtEl>
                                          <p:spTgt spid="751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9" dur="500"/>
                                        <p:tgtEl>
                                          <p:spTgt spid="751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2" dur="500"/>
                                        <p:tgtEl>
                                          <p:spTgt spid="751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5" dur="500"/>
                                        <p:tgtEl>
                                          <p:spTgt spid="751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8" dur="500"/>
                                        <p:tgtEl>
                                          <p:spTgt spid="751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1" dur="500"/>
                                        <p:tgtEl>
                                          <p:spTgt spid="751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4" dur="500"/>
                                        <p:tgtEl>
                                          <p:spTgt spid="751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7" dur="500"/>
                                        <p:tgtEl>
                                          <p:spTgt spid="751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0" dur="500"/>
                                        <p:tgtEl>
                                          <p:spTgt spid="751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3" dur="500"/>
                                        <p:tgtEl>
                                          <p:spTgt spid="751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6" dur="500"/>
                                        <p:tgtEl>
                                          <p:spTgt spid="751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9" dur="500"/>
                                        <p:tgtEl>
                                          <p:spTgt spid="75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2" dur="500"/>
                                        <p:tgtEl>
                                          <p:spTgt spid="751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5" dur="500"/>
                                        <p:tgtEl>
                                          <p:spTgt spid="751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8" dur="500"/>
                                        <p:tgtEl>
                                          <p:spTgt spid="751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1" dur="500"/>
                                        <p:tgtEl>
                                          <p:spTgt spid="751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4" dur="500"/>
                                        <p:tgtEl>
                                          <p:spTgt spid="751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7" dur="500"/>
                                        <p:tgtEl>
                                          <p:spTgt spid="751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0" dur="500"/>
                                        <p:tgtEl>
                                          <p:spTgt spid="751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3" dur="500"/>
                                        <p:tgtEl>
                                          <p:spTgt spid="751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6" dur="500"/>
                                        <p:tgtEl>
                                          <p:spTgt spid="751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9" dur="500"/>
                                        <p:tgtEl>
                                          <p:spTgt spid="751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2" dur="500"/>
                                        <p:tgtEl>
                                          <p:spTgt spid="751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5" dur="500"/>
                                        <p:tgtEl>
                                          <p:spTgt spid="751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8" dur="500"/>
                                        <p:tgtEl>
                                          <p:spTgt spid="751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1" dur="500"/>
                                        <p:tgtEl>
                                          <p:spTgt spid="751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4" dur="500"/>
                                        <p:tgtEl>
                                          <p:spTgt spid="751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7" dur="500"/>
                                        <p:tgtEl>
                                          <p:spTgt spid="751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0" dur="500"/>
                                        <p:tgtEl>
                                          <p:spTgt spid="751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3" dur="500"/>
                                        <p:tgtEl>
                                          <p:spTgt spid="751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6" dur="500"/>
                                        <p:tgtEl>
                                          <p:spTgt spid="751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9" dur="500"/>
                                        <p:tgtEl>
                                          <p:spTgt spid="751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4" dur="500"/>
                                        <p:tgtEl>
                                          <p:spTgt spid="751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1620" grpId="0" animBg="1"/>
      <p:bldP spid="751621" grpId="0" animBg="1"/>
      <p:bldP spid="751622" grpId="0" animBg="1"/>
      <p:bldP spid="751623" grpId="0" animBg="1"/>
      <p:bldP spid="751624" grpId="0" animBg="1"/>
      <p:bldP spid="751625" grpId="0" animBg="1"/>
      <p:bldP spid="751626" grpId="0" animBg="1"/>
      <p:bldP spid="751627" grpId="0" animBg="1"/>
      <p:bldP spid="751628" grpId="0" animBg="1"/>
      <p:bldP spid="751629" grpId="0" animBg="1"/>
      <p:bldP spid="751630" grpId="0" animBg="1"/>
      <p:bldP spid="751631" grpId="0" animBg="1"/>
      <p:bldP spid="751632" grpId="0" animBg="1"/>
      <p:bldP spid="751633" grpId="0" animBg="1"/>
      <p:bldP spid="751634" grpId="0" animBg="1"/>
      <p:bldP spid="751635" grpId="0" animBg="1"/>
      <p:bldP spid="751636" grpId="0" animBg="1"/>
      <p:bldP spid="751637" grpId="0" animBg="1"/>
      <p:bldP spid="751638" grpId="0" animBg="1"/>
      <p:bldP spid="751639" grpId="0" animBg="1"/>
      <p:bldP spid="751640" grpId="0" animBg="1"/>
      <p:bldP spid="751641" grpId="0" animBg="1"/>
      <p:bldP spid="751642" grpId="0" animBg="1"/>
      <p:bldP spid="75172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763" y="152400"/>
            <a:ext cx="7048500" cy="914400"/>
          </a:xfrm>
        </p:spPr>
        <p:txBody>
          <a:bodyPr/>
          <a:lstStyle/>
          <a:p>
            <a:pPr eaLnBrk="1" hangingPunct="1"/>
            <a:r>
              <a:rPr lang="en-US" altLang="en-US" smtClean="0"/>
              <a:t>2. Merge Reads into Contigs</a:t>
            </a:r>
          </a:p>
        </p:txBody>
      </p:sp>
      <p:sp>
        <p:nvSpPr>
          <p:cNvPr id="75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5994400"/>
            <a:ext cx="8001000" cy="5302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 smtClean="0">
                <a:solidFill>
                  <a:schemeClr val="accent2"/>
                </a:solidFill>
              </a:rPr>
              <a:t>We want to merge reads up to potential repeat boundaries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33400" y="1905000"/>
            <a:ext cx="7848600" cy="3048000"/>
            <a:chOff x="336" y="1152"/>
            <a:chExt cx="4944" cy="1920"/>
          </a:xfrm>
        </p:grpSpPr>
        <p:sp>
          <p:nvSpPr>
            <p:cNvPr id="5154" name="Line 5"/>
            <p:cNvSpPr>
              <a:spLocks noChangeShapeType="1"/>
            </p:cNvSpPr>
            <p:nvPr/>
          </p:nvSpPr>
          <p:spPr bwMode="auto">
            <a:xfrm>
              <a:off x="336" y="1152"/>
              <a:ext cx="912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5" name="Line 6"/>
            <p:cNvSpPr>
              <a:spLocks noChangeShapeType="1"/>
            </p:cNvSpPr>
            <p:nvPr/>
          </p:nvSpPr>
          <p:spPr bwMode="auto">
            <a:xfrm>
              <a:off x="720" y="1344"/>
              <a:ext cx="912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6" name="Line 7"/>
            <p:cNvSpPr>
              <a:spLocks noChangeShapeType="1"/>
            </p:cNvSpPr>
            <p:nvPr/>
          </p:nvSpPr>
          <p:spPr bwMode="auto">
            <a:xfrm>
              <a:off x="1152" y="1536"/>
              <a:ext cx="912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7" name="Line 8"/>
            <p:cNvSpPr>
              <a:spLocks noChangeShapeType="1"/>
            </p:cNvSpPr>
            <p:nvPr/>
          </p:nvSpPr>
          <p:spPr bwMode="auto">
            <a:xfrm>
              <a:off x="1536" y="1728"/>
              <a:ext cx="912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8" name="Line 9"/>
            <p:cNvSpPr>
              <a:spLocks noChangeShapeType="1"/>
            </p:cNvSpPr>
            <p:nvPr/>
          </p:nvSpPr>
          <p:spPr bwMode="auto">
            <a:xfrm>
              <a:off x="2016" y="1920"/>
              <a:ext cx="912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9" name="Line 10"/>
            <p:cNvSpPr>
              <a:spLocks noChangeShapeType="1"/>
            </p:cNvSpPr>
            <p:nvPr/>
          </p:nvSpPr>
          <p:spPr bwMode="auto">
            <a:xfrm>
              <a:off x="2400" y="2112"/>
              <a:ext cx="912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60" name="Line 11"/>
            <p:cNvSpPr>
              <a:spLocks noChangeShapeType="1"/>
            </p:cNvSpPr>
            <p:nvPr/>
          </p:nvSpPr>
          <p:spPr bwMode="auto">
            <a:xfrm>
              <a:off x="2832" y="2304"/>
              <a:ext cx="912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61" name="Line 12"/>
            <p:cNvSpPr>
              <a:spLocks noChangeShapeType="1"/>
            </p:cNvSpPr>
            <p:nvPr/>
          </p:nvSpPr>
          <p:spPr bwMode="auto">
            <a:xfrm>
              <a:off x="3216" y="2496"/>
              <a:ext cx="864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62" name="Line 13"/>
            <p:cNvSpPr>
              <a:spLocks noChangeShapeType="1"/>
            </p:cNvSpPr>
            <p:nvPr/>
          </p:nvSpPr>
          <p:spPr bwMode="auto">
            <a:xfrm>
              <a:off x="3552" y="2688"/>
              <a:ext cx="912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63" name="Line 14"/>
            <p:cNvSpPr>
              <a:spLocks noChangeShapeType="1"/>
            </p:cNvSpPr>
            <p:nvPr/>
          </p:nvSpPr>
          <p:spPr bwMode="auto">
            <a:xfrm>
              <a:off x="3936" y="2880"/>
              <a:ext cx="912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64" name="Line 15"/>
            <p:cNvSpPr>
              <a:spLocks noChangeShapeType="1"/>
            </p:cNvSpPr>
            <p:nvPr/>
          </p:nvSpPr>
          <p:spPr bwMode="auto">
            <a:xfrm>
              <a:off x="4368" y="3072"/>
              <a:ext cx="912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2819400" y="2971800"/>
            <a:ext cx="3352800" cy="914400"/>
            <a:chOff x="1776" y="1824"/>
            <a:chExt cx="2112" cy="576"/>
          </a:xfrm>
        </p:grpSpPr>
        <p:sp>
          <p:nvSpPr>
            <p:cNvPr id="5150" name="Line 17"/>
            <p:cNvSpPr>
              <a:spLocks noChangeShapeType="1"/>
            </p:cNvSpPr>
            <p:nvPr/>
          </p:nvSpPr>
          <p:spPr bwMode="auto">
            <a:xfrm>
              <a:off x="1776" y="1824"/>
              <a:ext cx="864" cy="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1" name="Line 18"/>
            <p:cNvSpPr>
              <a:spLocks noChangeShapeType="1"/>
            </p:cNvSpPr>
            <p:nvPr/>
          </p:nvSpPr>
          <p:spPr bwMode="auto">
            <a:xfrm>
              <a:off x="2256" y="2016"/>
              <a:ext cx="912" cy="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2" name="Line 19"/>
            <p:cNvSpPr>
              <a:spLocks noChangeShapeType="1"/>
            </p:cNvSpPr>
            <p:nvPr/>
          </p:nvSpPr>
          <p:spPr bwMode="auto">
            <a:xfrm>
              <a:off x="2496" y="2208"/>
              <a:ext cx="912" cy="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3" name="Line 20"/>
            <p:cNvSpPr>
              <a:spLocks noChangeShapeType="1"/>
            </p:cNvSpPr>
            <p:nvPr/>
          </p:nvSpPr>
          <p:spPr bwMode="auto">
            <a:xfrm>
              <a:off x="3024" y="2400"/>
              <a:ext cx="864" cy="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5562600" y="2667000"/>
            <a:ext cx="3352800" cy="914400"/>
            <a:chOff x="3504" y="1632"/>
            <a:chExt cx="2112" cy="576"/>
          </a:xfrm>
        </p:grpSpPr>
        <p:sp>
          <p:nvSpPr>
            <p:cNvPr id="5146" name="Line 22"/>
            <p:cNvSpPr>
              <a:spLocks noChangeShapeType="1"/>
            </p:cNvSpPr>
            <p:nvPr/>
          </p:nvSpPr>
          <p:spPr bwMode="auto">
            <a:xfrm>
              <a:off x="3504" y="2208"/>
              <a:ext cx="864" cy="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7" name="Line 23"/>
            <p:cNvSpPr>
              <a:spLocks noChangeShapeType="1"/>
            </p:cNvSpPr>
            <p:nvPr/>
          </p:nvSpPr>
          <p:spPr bwMode="auto">
            <a:xfrm>
              <a:off x="3984" y="2016"/>
              <a:ext cx="864" cy="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8" name="Line 24"/>
            <p:cNvSpPr>
              <a:spLocks noChangeShapeType="1"/>
            </p:cNvSpPr>
            <p:nvPr/>
          </p:nvSpPr>
          <p:spPr bwMode="auto">
            <a:xfrm>
              <a:off x="4272" y="1824"/>
              <a:ext cx="864" cy="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9" name="Line 25"/>
            <p:cNvSpPr>
              <a:spLocks noChangeShapeType="1"/>
            </p:cNvSpPr>
            <p:nvPr/>
          </p:nvSpPr>
          <p:spPr bwMode="auto">
            <a:xfrm>
              <a:off x="4752" y="1632"/>
              <a:ext cx="864" cy="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26"/>
          <p:cNvGrpSpPr>
            <a:grpSpLocks/>
          </p:cNvGrpSpPr>
          <p:nvPr/>
        </p:nvGrpSpPr>
        <p:grpSpPr bwMode="auto">
          <a:xfrm>
            <a:off x="152400" y="3276600"/>
            <a:ext cx="3352800" cy="914400"/>
            <a:chOff x="96" y="2016"/>
            <a:chExt cx="2112" cy="576"/>
          </a:xfrm>
        </p:grpSpPr>
        <p:sp>
          <p:nvSpPr>
            <p:cNvPr id="5142" name="Line 27"/>
            <p:cNvSpPr>
              <a:spLocks noChangeShapeType="1"/>
            </p:cNvSpPr>
            <p:nvPr/>
          </p:nvSpPr>
          <p:spPr bwMode="auto">
            <a:xfrm>
              <a:off x="96" y="2592"/>
              <a:ext cx="864" cy="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3" name="Line 28"/>
            <p:cNvSpPr>
              <a:spLocks noChangeShapeType="1"/>
            </p:cNvSpPr>
            <p:nvPr/>
          </p:nvSpPr>
          <p:spPr bwMode="auto">
            <a:xfrm>
              <a:off x="576" y="2400"/>
              <a:ext cx="864" cy="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4" name="Line 29"/>
            <p:cNvSpPr>
              <a:spLocks noChangeShapeType="1"/>
            </p:cNvSpPr>
            <p:nvPr/>
          </p:nvSpPr>
          <p:spPr bwMode="auto">
            <a:xfrm>
              <a:off x="864" y="2208"/>
              <a:ext cx="864" cy="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5" name="Line 30"/>
            <p:cNvSpPr>
              <a:spLocks noChangeShapeType="1"/>
            </p:cNvSpPr>
            <p:nvPr/>
          </p:nvSpPr>
          <p:spPr bwMode="auto">
            <a:xfrm>
              <a:off x="1344" y="2016"/>
              <a:ext cx="864" cy="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31"/>
          <p:cNvGrpSpPr>
            <a:grpSpLocks/>
          </p:cNvGrpSpPr>
          <p:nvPr/>
        </p:nvGrpSpPr>
        <p:grpSpPr bwMode="auto">
          <a:xfrm>
            <a:off x="6477000" y="3124200"/>
            <a:ext cx="1295400" cy="1828800"/>
            <a:chOff x="4080" y="1920"/>
            <a:chExt cx="816" cy="1152"/>
          </a:xfrm>
        </p:grpSpPr>
        <p:sp>
          <p:nvSpPr>
            <p:cNvPr id="5140" name="Line 32"/>
            <p:cNvSpPr>
              <a:spLocks noChangeShapeType="1"/>
            </p:cNvSpPr>
            <p:nvPr/>
          </p:nvSpPr>
          <p:spPr bwMode="auto">
            <a:xfrm flipV="1">
              <a:off x="4080" y="1920"/>
              <a:ext cx="816" cy="576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1" name="Line 33"/>
            <p:cNvSpPr>
              <a:spLocks noChangeShapeType="1"/>
            </p:cNvSpPr>
            <p:nvPr/>
          </p:nvSpPr>
          <p:spPr bwMode="auto">
            <a:xfrm>
              <a:off x="4080" y="2496"/>
              <a:ext cx="816" cy="576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34"/>
          <p:cNvGrpSpPr>
            <a:grpSpLocks/>
          </p:cNvGrpSpPr>
          <p:nvPr/>
        </p:nvGrpSpPr>
        <p:grpSpPr bwMode="auto">
          <a:xfrm>
            <a:off x="1524000" y="2057400"/>
            <a:ext cx="1295400" cy="1828800"/>
            <a:chOff x="960" y="1248"/>
            <a:chExt cx="816" cy="1152"/>
          </a:xfrm>
        </p:grpSpPr>
        <p:sp>
          <p:nvSpPr>
            <p:cNvPr id="5138" name="Line 35"/>
            <p:cNvSpPr>
              <a:spLocks noChangeShapeType="1"/>
            </p:cNvSpPr>
            <p:nvPr/>
          </p:nvSpPr>
          <p:spPr bwMode="auto">
            <a:xfrm flipH="1" flipV="1">
              <a:off x="960" y="1248"/>
              <a:ext cx="816" cy="576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9" name="Line 36"/>
            <p:cNvSpPr>
              <a:spLocks noChangeShapeType="1"/>
            </p:cNvSpPr>
            <p:nvPr/>
          </p:nvSpPr>
          <p:spPr bwMode="auto">
            <a:xfrm flipH="1">
              <a:off x="960" y="1824"/>
              <a:ext cx="816" cy="576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37"/>
          <p:cNvGrpSpPr>
            <a:grpSpLocks/>
          </p:cNvGrpSpPr>
          <p:nvPr/>
        </p:nvGrpSpPr>
        <p:grpSpPr bwMode="auto">
          <a:xfrm>
            <a:off x="2743200" y="1524000"/>
            <a:ext cx="3810000" cy="4191000"/>
            <a:chOff x="1728" y="912"/>
            <a:chExt cx="2400" cy="2640"/>
          </a:xfrm>
        </p:grpSpPr>
        <p:sp>
          <p:nvSpPr>
            <p:cNvPr id="5135" name="Line 38"/>
            <p:cNvSpPr>
              <a:spLocks noChangeShapeType="1"/>
            </p:cNvSpPr>
            <p:nvPr/>
          </p:nvSpPr>
          <p:spPr bwMode="auto">
            <a:xfrm>
              <a:off x="1728" y="912"/>
              <a:ext cx="0" cy="2640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6" name="Line 39"/>
            <p:cNvSpPr>
              <a:spLocks noChangeShapeType="1"/>
            </p:cNvSpPr>
            <p:nvPr/>
          </p:nvSpPr>
          <p:spPr bwMode="auto">
            <a:xfrm>
              <a:off x="4128" y="912"/>
              <a:ext cx="0" cy="2640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7" name="Text Box 40"/>
            <p:cNvSpPr txBox="1">
              <a:spLocks noChangeArrowheads="1"/>
            </p:cNvSpPr>
            <p:nvPr/>
          </p:nvSpPr>
          <p:spPr bwMode="auto">
            <a:xfrm>
              <a:off x="2294" y="1005"/>
              <a:ext cx="144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>
                  <a:solidFill>
                    <a:srgbClr val="FF9900"/>
                  </a:solidFill>
                  <a:latin typeface="Arial Unicode MS" pitchFamily="34" charset="-128"/>
                </a:rPr>
                <a:t>repeat region</a:t>
              </a:r>
            </a:p>
          </p:txBody>
        </p:sp>
      </p:grpSp>
      <p:sp>
        <p:nvSpPr>
          <p:cNvPr id="753705" name="Rectangle 41"/>
          <p:cNvSpPr>
            <a:spLocks noChangeArrowheads="1"/>
          </p:cNvSpPr>
          <p:nvPr/>
        </p:nvSpPr>
        <p:spPr bwMode="auto">
          <a:xfrm>
            <a:off x="6591300" y="2517775"/>
            <a:ext cx="2400300" cy="1235075"/>
          </a:xfrm>
          <a:prstGeom prst="rect">
            <a:avLst/>
          </a:prstGeom>
          <a:solidFill>
            <a:schemeClr val="accent1">
              <a:alpha val="18823"/>
            </a:schemeClr>
          </a:solidFill>
          <a:ln w="15875">
            <a:solidFill>
              <a:srgbClr val="003366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3706" name="Text Box 42"/>
          <p:cNvSpPr txBox="1">
            <a:spLocks noChangeArrowheads="1"/>
          </p:cNvSpPr>
          <p:nvPr/>
        </p:nvSpPr>
        <p:spPr bwMode="auto">
          <a:xfrm>
            <a:off x="6985000" y="3817938"/>
            <a:ext cx="1631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Unique Contig</a:t>
            </a:r>
          </a:p>
        </p:txBody>
      </p:sp>
      <p:sp>
        <p:nvSpPr>
          <p:cNvPr id="753707" name="Rectangle 43"/>
          <p:cNvSpPr>
            <a:spLocks noChangeArrowheads="1"/>
          </p:cNvSpPr>
          <p:nvPr/>
        </p:nvSpPr>
        <p:spPr bwMode="auto">
          <a:xfrm>
            <a:off x="2771775" y="2886075"/>
            <a:ext cx="3733800" cy="1285875"/>
          </a:xfrm>
          <a:prstGeom prst="rect">
            <a:avLst/>
          </a:prstGeom>
          <a:solidFill>
            <a:schemeClr val="accent1">
              <a:alpha val="18823"/>
            </a:schemeClr>
          </a:solidFill>
          <a:ln w="15875">
            <a:solidFill>
              <a:srgbClr val="003366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3708" name="Text Box 44"/>
          <p:cNvSpPr txBox="1">
            <a:spLocks noChangeArrowheads="1"/>
          </p:cNvSpPr>
          <p:nvPr/>
        </p:nvSpPr>
        <p:spPr bwMode="auto">
          <a:xfrm>
            <a:off x="3479800" y="4313238"/>
            <a:ext cx="2368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Overcollapsed Contig</a:t>
            </a:r>
          </a:p>
        </p:txBody>
      </p:sp>
    </p:spTree>
    <p:extLst>
      <p:ext uri="{BB962C8B-B14F-4D97-AF65-F5344CB8AC3E}">
        <p14:creationId xmlns:p14="http://schemas.microsoft.com/office/powerpoint/2010/main" val="163298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753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53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53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753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3667" grpId="0" build="p"/>
      <p:bldP spid="753705" grpId="0" animBg="1"/>
      <p:bldP spid="753706" grpId="0"/>
      <p:bldP spid="753707" grpId="0" animBg="1"/>
      <p:bldP spid="75370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2. Merge Reads into Contigs</a:t>
            </a:r>
            <a:endParaRPr lang="en-US" smtClean="0"/>
          </a:p>
        </p:txBody>
      </p:sp>
      <p:sp>
        <p:nvSpPr>
          <p:cNvPr id="75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6050" y="3586163"/>
            <a:ext cx="5410200" cy="126523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Remove transitively inferable overlaps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If read r overlaps to the right reads r</a:t>
            </a:r>
            <a:r>
              <a:rPr lang="en-US" sz="1800" baseline="-25000" smtClean="0"/>
              <a:t>1</a:t>
            </a:r>
            <a:r>
              <a:rPr lang="en-US" sz="1800" smtClean="0"/>
              <a:t>, r</a:t>
            </a:r>
            <a:r>
              <a:rPr lang="en-US" sz="1800" baseline="-25000" smtClean="0"/>
              <a:t>2</a:t>
            </a:r>
            <a:r>
              <a:rPr lang="en-US" sz="1800" smtClean="0"/>
              <a:t>, and r</a:t>
            </a:r>
            <a:r>
              <a:rPr lang="en-US" sz="1800" baseline="-25000" smtClean="0"/>
              <a:t>1</a:t>
            </a:r>
            <a:r>
              <a:rPr lang="en-US" sz="1800" smtClean="0"/>
              <a:t> overlaps r</a:t>
            </a:r>
            <a:r>
              <a:rPr lang="en-US" sz="1800" baseline="-25000" smtClean="0"/>
              <a:t>2</a:t>
            </a:r>
            <a:r>
              <a:rPr lang="en-US" sz="1800" smtClean="0"/>
              <a:t>, then (r, r</a:t>
            </a:r>
            <a:r>
              <a:rPr lang="en-US" sz="1800" baseline="-25000" smtClean="0"/>
              <a:t>2</a:t>
            </a:r>
            <a:r>
              <a:rPr lang="en-US" sz="1800" smtClean="0"/>
              <a:t>) can be inferred by (r, r</a:t>
            </a:r>
            <a:r>
              <a:rPr lang="en-US" sz="1800" baseline="-25000" smtClean="0"/>
              <a:t>1</a:t>
            </a:r>
            <a:r>
              <a:rPr lang="en-US" sz="1800" smtClean="0"/>
              <a:t>) and (r</a:t>
            </a:r>
            <a:r>
              <a:rPr lang="en-US" sz="1800" baseline="-25000" smtClean="0"/>
              <a:t>1</a:t>
            </a:r>
            <a:r>
              <a:rPr lang="en-US" sz="1800" smtClean="0"/>
              <a:t>, r</a:t>
            </a:r>
            <a:r>
              <a:rPr lang="en-US" sz="1800" baseline="-25000" smtClean="0"/>
              <a:t>2</a:t>
            </a:r>
            <a:r>
              <a:rPr lang="en-US" sz="1800" smtClean="0"/>
              <a:t>)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974850" y="1739900"/>
            <a:ext cx="5307013" cy="1339850"/>
            <a:chOff x="340" y="1056"/>
            <a:chExt cx="3875" cy="944"/>
          </a:xfrm>
        </p:grpSpPr>
        <p:sp>
          <p:nvSpPr>
            <p:cNvPr id="757765" name="Oval 5"/>
            <p:cNvSpPr>
              <a:spLocks noChangeArrowheads="1"/>
            </p:cNvSpPr>
            <p:nvPr/>
          </p:nvSpPr>
          <p:spPr bwMode="auto">
            <a:xfrm>
              <a:off x="1340" y="1456"/>
              <a:ext cx="115" cy="11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66" name="Oval 6"/>
            <p:cNvSpPr>
              <a:spLocks noChangeArrowheads="1"/>
            </p:cNvSpPr>
            <p:nvPr/>
          </p:nvSpPr>
          <p:spPr bwMode="auto">
            <a:xfrm>
              <a:off x="1814" y="1456"/>
              <a:ext cx="115" cy="11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67" name="Oval 7"/>
            <p:cNvSpPr>
              <a:spLocks noChangeArrowheads="1"/>
            </p:cNvSpPr>
            <p:nvPr/>
          </p:nvSpPr>
          <p:spPr bwMode="auto">
            <a:xfrm>
              <a:off x="2289" y="1456"/>
              <a:ext cx="115" cy="11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68" name="Oval 8"/>
            <p:cNvSpPr>
              <a:spLocks noChangeArrowheads="1"/>
            </p:cNvSpPr>
            <p:nvPr/>
          </p:nvSpPr>
          <p:spPr bwMode="auto">
            <a:xfrm>
              <a:off x="2761" y="1456"/>
              <a:ext cx="116" cy="11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69" name="Oval 9"/>
            <p:cNvSpPr>
              <a:spLocks noChangeArrowheads="1"/>
            </p:cNvSpPr>
            <p:nvPr/>
          </p:nvSpPr>
          <p:spPr bwMode="auto">
            <a:xfrm>
              <a:off x="1577" y="1456"/>
              <a:ext cx="115" cy="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70" name="Oval 10"/>
            <p:cNvSpPr>
              <a:spLocks noChangeArrowheads="1"/>
            </p:cNvSpPr>
            <p:nvPr/>
          </p:nvSpPr>
          <p:spPr bwMode="auto">
            <a:xfrm>
              <a:off x="2051" y="1456"/>
              <a:ext cx="115" cy="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71" name="Oval 11"/>
            <p:cNvSpPr>
              <a:spLocks noChangeArrowheads="1"/>
            </p:cNvSpPr>
            <p:nvPr/>
          </p:nvSpPr>
          <p:spPr bwMode="auto">
            <a:xfrm>
              <a:off x="2525" y="1456"/>
              <a:ext cx="115" cy="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72" name="Oval 12"/>
            <p:cNvSpPr>
              <a:spLocks noChangeArrowheads="1"/>
            </p:cNvSpPr>
            <p:nvPr/>
          </p:nvSpPr>
          <p:spPr bwMode="auto">
            <a:xfrm>
              <a:off x="3000" y="1456"/>
              <a:ext cx="115" cy="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73" name="Oval 13"/>
            <p:cNvSpPr>
              <a:spLocks noChangeArrowheads="1"/>
            </p:cNvSpPr>
            <p:nvPr/>
          </p:nvSpPr>
          <p:spPr bwMode="auto">
            <a:xfrm>
              <a:off x="3389" y="1056"/>
              <a:ext cx="115" cy="115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74" name="Oval 14"/>
            <p:cNvSpPr>
              <a:spLocks noChangeArrowheads="1"/>
            </p:cNvSpPr>
            <p:nvPr/>
          </p:nvSpPr>
          <p:spPr bwMode="auto">
            <a:xfrm>
              <a:off x="3861" y="1056"/>
              <a:ext cx="116" cy="115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75" name="Oval 15"/>
            <p:cNvSpPr>
              <a:spLocks noChangeArrowheads="1"/>
            </p:cNvSpPr>
            <p:nvPr/>
          </p:nvSpPr>
          <p:spPr bwMode="auto">
            <a:xfrm>
              <a:off x="3625" y="1056"/>
              <a:ext cx="115" cy="115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76" name="Oval 16"/>
            <p:cNvSpPr>
              <a:spLocks noChangeArrowheads="1"/>
            </p:cNvSpPr>
            <p:nvPr/>
          </p:nvSpPr>
          <p:spPr bwMode="auto">
            <a:xfrm>
              <a:off x="4100" y="1056"/>
              <a:ext cx="115" cy="115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77" name="Oval 17"/>
            <p:cNvSpPr>
              <a:spLocks noChangeArrowheads="1"/>
            </p:cNvSpPr>
            <p:nvPr/>
          </p:nvSpPr>
          <p:spPr bwMode="auto">
            <a:xfrm>
              <a:off x="3666" y="1884"/>
              <a:ext cx="116" cy="11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78" name="Oval 18"/>
            <p:cNvSpPr>
              <a:spLocks noChangeArrowheads="1"/>
            </p:cNvSpPr>
            <p:nvPr/>
          </p:nvSpPr>
          <p:spPr bwMode="auto">
            <a:xfrm>
              <a:off x="3429" y="1884"/>
              <a:ext cx="115" cy="11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79" name="Oval 19"/>
            <p:cNvSpPr>
              <a:spLocks noChangeArrowheads="1"/>
            </p:cNvSpPr>
            <p:nvPr/>
          </p:nvSpPr>
          <p:spPr bwMode="auto">
            <a:xfrm>
              <a:off x="3904" y="1884"/>
              <a:ext cx="115" cy="11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80" name="Oval 20"/>
            <p:cNvSpPr>
              <a:spLocks noChangeArrowheads="1"/>
            </p:cNvSpPr>
            <p:nvPr/>
          </p:nvSpPr>
          <p:spPr bwMode="auto">
            <a:xfrm>
              <a:off x="340" y="1056"/>
              <a:ext cx="115" cy="11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81" name="Oval 21"/>
            <p:cNvSpPr>
              <a:spLocks noChangeArrowheads="1"/>
            </p:cNvSpPr>
            <p:nvPr/>
          </p:nvSpPr>
          <p:spPr bwMode="auto">
            <a:xfrm>
              <a:off x="814" y="1056"/>
              <a:ext cx="115" cy="11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82" name="Oval 22"/>
            <p:cNvSpPr>
              <a:spLocks noChangeArrowheads="1"/>
            </p:cNvSpPr>
            <p:nvPr/>
          </p:nvSpPr>
          <p:spPr bwMode="auto">
            <a:xfrm>
              <a:off x="576" y="1056"/>
              <a:ext cx="116" cy="11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83" name="Oval 23"/>
            <p:cNvSpPr>
              <a:spLocks noChangeArrowheads="1"/>
            </p:cNvSpPr>
            <p:nvPr/>
          </p:nvSpPr>
          <p:spPr bwMode="auto">
            <a:xfrm>
              <a:off x="1051" y="1056"/>
              <a:ext cx="116" cy="11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84" name="Oval 24"/>
            <p:cNvSpPr>
              <a:spLocks noChangeArrowheads="1"/>
            </p:cNvSpPr>
            <p:nvPr/>
          </p:nvSpPr>
          <p:spPr bwMode="auto">
            <a:xfrm>
              <a:off x="432" y="1884"/>
              <a:ext cx="116" cy="115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85" name="Oval 25"/>
            <p:cNvSpPr>
              <a:spLocks noChangeArrowheads="1"/>
            </p:cNvSpPr>
            <p:nvPr/>
          </p:nvSpPr>
          <p:spPr bwMode="auto">
            <a:xfrm>
              <a:off x="906" y="1884"/>
              <a:ext cx="116" cy="115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86" name="Oval 26"/>
            <p:cNvSpPr>
              <a:spLocks noChangeArrowheads="1"/>
            </p:cNvSpPr>
            <p:nvPr/>
          </p:nvSpPr>
          <p:spPr bwMode="auto">
            <a:xfrm>
              <a:off x="669" y="1884"/>
              <a:ext cx="115" cy="115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87" name="Oval 27"/>
            <p:cNvSpPr>
              <a:spLocks noChangeArrowheads="1"/>
            </p:cNvSpPr>
            <p:nvPr/>
          </p:nvSpPr>
          <p:spPr bwMode="auto">
            <a:xfrm>
              <a:off x="1143" y="1884"/>
              <a:ext cx="115" cy="115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cxnSp>
          <p:nvCxnSpPr>
            <p:cNvPr id="6235" name="AutoShape 28"/>
            <p:cNvCxnSpPr>
              <a:cxnSpLocks noChangeShapeType="1"/>
              <a:stCxn id="757765" idx="0"/>
              <a:endCxn id="757769" idx="0"/>
            </p:cNvCxnSpPr>
            <p:nvPr/>
          </p:nvCxnSpPr>
          <p:spPr bwMode="auto">
            <a:xfrm rot="5400000" flipV="1">
              <a:off x="1516" y="1338"/>
              <a:ext cx="1" cy="237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36" name="AutoShape 29"/>
            <p:cNvCxnSpPr>
              <a:cxnSpLocks noChangeShapeType="1"/>
              <a:stCxn id="757765" idx="0"/>
              <a:endCxn id="757766" idx="0"/>
            </p:cNvCxnSpPr>
            <p:nvPr/>
          </p:nvCxnSpPr>
          <p:spPr bwMode="auto">
            <a:xfrm rot="5400000" flipV="1">
              <a:off x="1634" y="1220"/>
              <a:ext cx="1" cy="474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37" name="AutoShape 30"/>
            <p:cNvCxnSpPr>
              <a:cxnSpLocks noChangeShapeType="1"/>
              <a:stCxn id="757765" idx="0"/>
              <a:endCxn id="757770" idx="0"/>
            </p:cNvCxnSpPr>
            <p:nvPr/>
          </p:nvCxnSpPr>
          <p:spPr bwMode="auto">
            <a:xfrm rot="5400000" flipV="1">
              <a:off x="1753" y="1101"/>
              <a:ext cx="1" cy="711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38" name="AutoShape 31"/>
            <p:cNvCxnSpPr>
              <a:cxnSpLocks noChangeShapeType="1"/>
              <a:stCxn id="757765" idx="0"/>
              <a:endCxn id="757767" idx="0"/>
            </p:cNvCxnSpPr>
            <p:nvPr/>
          </p:nvCxnSpPr>
          <p:spPr bwMode="auto">
            <a:xfrm rot="5400000" flipV="1">
              <a:off x="1871" y="983"/>
              <a:ext cx="1" cy="948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39" name="AutoShape 32"/>
            <p:cNvCxnSpPr>
              <a:cxnSpLocks noChangeShapeType="1"/>
              <a:stCxn id="757769" idx="4"/>
              <a:endCxn id="757766" idx="4"/>
            </p:cNvCxnSpPr>
            <p:nvPr/>
          </p:nvCxnSpPr>
          <p:spPr bwMode="auto">
            <a:xfrm rot="16200000" flipH="1">
              <a:off x="1753" y="1453"/>
              <a:ext cx="1" cy="237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40" name="AutoShape 33"/>
            <p:cNvCxnSpPr>
              <a:cxnSpLocks noChangeShapeType="1"/>
              <a:stCxn id="757769" idx="4"/>
              <a:endCxn id="757770" idx="4"/>
            </p:cNvCxnSpPr>
            <p:nvPr/>
          </p:nvCxnSpPr>
          <p:spPr bwMode="auto">
            <a:xfrm rot="16200000" flipH="1">
              <a:off x="1871" y="1335"/>
              <a:ext cx="1" cy="474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41" name="AutoShape 34"/>
            <p:cNvCxnSpPr>
              <a:cxnSpLocks noChangeShapeType="1"/>
              <a:stCxn id="757769" idx="4"/>
              <a:endCxn id="757767" idx="4"/>
            </p:cNvCxnSpPr>
            <p:nvPr/>
          </p:nvCxnSpPr>
          <p:spPr bwMode="auto">
            <a:xfrm rot="16200000" flipH="1">
              <a:off x="1990" y="1216"/>
              <a:ext cx="1" cy="711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42" name="AutoShape 35"/>
            <p:cNvCxnSpPr>
              <a:cxnSpLocks noChangeShapeType="1"/>
              <a:stCxn id="757769" idx="4"/>
              <a:endCxn id="757771" idx="4"/>
            </p:cNvCxnSpPr>
            <p:nvPr/>
          </p:nvCxnSpPr>
          <p:spPr bwMode="auto">
            <a:xfrm rot="16200000" flipH="1">
              <a:off x="2108" y="1098"/>
              <a:ext cx="1" cy="948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43" name="AutoShape 36"/>
            <p:cNvCxnSpPr>
              <a:cxnSpLocks noChangeShapeType="1"/>
              <a:stCxn id="757766" idx="0"/>
              <a:endCxn id="757770" idx="0"/>
            </p:cNvCxnSpPr>
            <p:nvPr/>
          </p:nvCxnSpPr>
          <p:spPr bwMode="auto">
            <a:xfrm rot="5400000" flipV="1">
              <a:off x="1990" y="1338"/>
              <a:ext cx="1" cy="237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44" name="AutoShape 37"/>
            <p:cNvCxnSpPr>
              <a:cxnSpLocks noChangeShapeType="1"/>
              <a:stCxn id="757766" idx="0"/>
              <a:endCxn id="757767" idx="0"/>
            </p:cNvCxnSpPr>
            <p:nvPr/>
          </p:nvCxnSpPr>
          <p:spPr bwMode="auto">
            <a:xfrm rot="5400000" flipV="1">
              <a:off x="2108" y="1220"/>
              <a:ext cx="1" cy="474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45" name="AutoShape 38"/>
            <p:cNvCxnSpPr>
              <a:cxnSpLocks noChangeShapeType="1"/>
              <a:stCxn id="757766" idx="0"/>
              <a:endCxn id="757771" idx="0"/>
            </p:cNvCxnSpPr>
            <p:nvPr/>
          </p:nvCxnSpPr>
          <p:spPr bwMode="auto">
            <a:xfrm rot="5400000" flipV="1">
              <a:off x="2227" y="1101"/>
              <a:ext cx="1" cy="711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46" name="AutoShape 39"/>
            <p:cNvCxnSpPr>
              <a:cxnSpLocks noChangeShapeType="1"/>
              <a:stCxn id="757766" idx="0"/>
              <a:endCxn id="757768" idx="0"/>
            </p:cNvCxnSpPr>
            <p:nvPr/>
          </p:nvCxnSpPr>
          <p:spPr bwMode="auto">
            <a:xfrm rot="5400000" flipV="1">
              <a:off x="2345" y="983"/>
              <a:ext cx="1" cy="948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47" name="AutoShape 40"/>
            <p:cNvCxnSpPr>
              <a:cxnSpLocks noChangeShapeType="1"/>
              <a:stCxn id="757770" idx="4"/>
              <a:endCxn id="757767" idx="4"/>
            </p:cNvCxnSpPr>
            <p:nvPr/>
          </p:nvCxnSpPr>
          <p:spPr bwMode="auto">
            <a:xfrm rot="16200000" flipH="1">
              <a:off x="2227" y="1453"/>
              <a:ext cx="1" cy="237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48" name="AutoShape 41"/>
            <p:cNvCxnSpPr>
              <a:cxnSpLocks noChangeShapeType="1"/>
              <a:stCxn id="757770" idx="4"/>
              <a:endCxn id="757771" idx="4"/>
            </p:cNvCxnSpPr>
            <p:nvPr/>
          </p:nvCxnSpPr>
          <p:spPr bwMode="auto">
            <a:xfrm rot="16200000" flipH="1">
              <a:off x="2345" y="1335"/>
              <a:ext cx="1" cy="474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49" name="AutoShape 42"/>
            <p:cNvCxnSpPr>
              <a:cxnSpLocks noChangeShapeType="1"/>
              <a:stCxn id="757770" idx="4"/>
              <a:endCxn id="757768" idx="4"/>
            </p:cNvCxnSpPr>
            <p:nvPr/>
          </p:nvCxnSpPr>
          <p:spPr bwMode="auto">
            <a:xfrm rot="16200000" flipH="1">
              <a:off x="2464" y="1216"/>
              <a:ext cx="1" cy="711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50" name="AutoShape 43"/>
            <p:cNvCxnSpPr>
              <a:cxnSpLocks noChangeShapeType="1"/>
              <a:stCxn id="757770" idx="4"/>
              <a:endCxn id="757772" idx="4"/>
            </p:cNvCxnSpPr>
            <p:nvPr/>
          </p:nvCxnSpPr>
          <p:spPr bwMode="auto">
            <a:xfrm rot="16200000" flipH="1">
              <a:off x="2583" y="1097"/>
              <a:ext cx="1" cy="949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51" name="AutoShape 44"/>
            <p:cNvCxnSpPr>
              <a:cxnSpLocks noChangeShapeType="1"/>
              <a:stCxn id="757767" idx="0"/>
              <a:endCxn id="757771" idx="0"/>
            </p:cNvCxnSpPr>
            <p:nvPr/>
          </p:nvCxnSpPr>
          <p:spPr bwMode="auto">
            <a:xfrm rot="5400000" flipV="1">
              <a:off x="2464" y="1338"/>
              <a:ext cx="1" cy="237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52" name="AutoShape 45"/>
            <p:cNvCxnSpPr>
              <a:cxnSpLocks noChangeShapeType="1"/>
              <a:stCxn id="757767" idx="0"/>
              <a:endCxn id="757768" idx="0"/>
            </p:cNvCxnSpPr>
            <p:nvPr/>
          </p:nvCxnSpPr>
          <p:spPr bwMode="auto">
            <a:xfrm rot="5400000" flipV="1">
              <a:off x="2582" y="1220"/>
              <a:ext cx="1" cy="474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53" name="AutoShape 46"/>
            <p:cNvCxnSpPr>
              <a:cxnSpLocks noChangeShapeType="1"/>
              <a:stCxn id="757767" idx="0"/>
              <a:endCxn id="757772" idx="0"/>
            </p:cNvCxnSpPr>
            <p:nvPr/>
          </p:nvCxnSpPr>
          <p:spPr bwMode="auto">
            <a:xfrm rot="5400000" flipV="1">
              <a:off x="2701" y="1101"/>
              <a:ext cx="1" cy="712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54" name="AutoShape 47"/>
            <p:cNvCxnSpPr>
              <a:cxnSpLocks noChangeShapeType="1"/>
              <a:stCxn id="757767" idx="0"/>
              <a:endCxn id="757773" idx="0"/>
            </p:cNvCxnSpPr>
            <p:nvPr/>
          </p:nvCxnSpPr>
          <p:spPr bwMode="auto">
            <a:xfrm rot="-5400000">
              <a:off x="2696" y="706"/>
              <a:ext cx="400" cy="1100"/>
            </a:xfrm>
            <a:prstGeom prst="curvedConnector3">
              <a:avLst>
                <a:gd name="adj1" fmla="val 136000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55" name="AutoShape 48"/>
            <p:cNvCxnSpPr>
              <a:cxnSpLocks noChangeShapeType="1"/>
              <a:stCxn id="757771" idx="4"/>
              <a:endCxn id="757768" idx="4"/>
            </p:cNvCxnSpPr>
            <p:nvPr/>
          </p:nvCxnSpPr>
          <p:spPr bwMode="auto">
            <a:xfrm rot="16200000" flipH="1">
              <a:off x="2701" y="1453"/>
              <a:ext cx="1" cy="237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56" name="AutoShape 49"/>
            <p:cNvCxnSpPr>
              <a:cxnSpLocks noChangeShapeType="1"/>
              <a:stCxn id="757771" idx="4"/>
              <a:endCxn id="757772" idx="4"/>
            </p:cNvCxnSpPr>
            <p:nvPr/>
          </p:nvCxnSpPr>
          <p:spPr bwMode="auto">
            <a:xfrm rot="16200000" flipH="1">
              <a:off x="2820" y="1334"/>
              <a:ext cx="1" cy="475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57" name="AutoShape 50"/>
            <p:cNvCxnSpPr>
              <a:cxnSpLocks noChangeShapeType="1"/>
              <a:stCxn id="757771" idx="4"/>
              <a:endCxn id="757778" idx="4"/>
            </p:cNvCxnSpPr>
            <p:nvPr/>
          </p:nvCxnSpPr>
          <p:spPr bwMode="auto">
            <a:xfrm rot="16200000" flipH="1">
              <a:off x="2821" y="1333"/>
              <a:ext cx="428" cy="904"/>
            </a:xfrm>
            <a:prstGeom prst="curvedConnector3">
              <a:avLst>
                <a:gd name="adj1" fmla="val 133412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58" name="AutoShape 51"/>
            <p:cNvCxnSpPr>
              <a:cxnSpLocks noChangeShapeType="1"/>
              <a:stCxn id="757771" idx="0"/>
              <a:endCxn id="757773" idx="0"/>
            </p:cNvCxnSpPr>
            <p:nvPr/>
          </p:nvCxnSpPr>
          <p:spPr bwMode="auto">
            <a:xfrm rot="-5400000">
              <a:off x="2815" y="824"/>
              <a:ext cx="400" cy="863"/>
            </a:xfrm>
            <a:prstGeom prst="curvedConnector3">
              <a:avLst>
                <a:gd name="adj1" fmla="val 136000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59" name="AutoShape 52"/>
            <p:cNvCxnSpPr>
              <a:cxnSpLocks noChangeShapeType="1"/>
              <a:stCxn id="757768" idx="0"/>
              <a:endCxn id="757772" idx="0"/>
            </p:cNvCxnSpPr>
            <p:nvPr/>
          </p:nvCxnSpPr>
          <p:spPr bwMode="auto">
            <a:xfrm rot="5400000" flipV="1">
              <a:off x="2938" y="1338"/>
              <a:ext cx="1" cy="238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60" name="AutoShape 53"/>
            <p:cNvCxnSpPr>
              <a:cxnSpLocks noChangeShapeType="1"/>
              <a:stCxn id="757768" idx="0"/>
              <a:endCxn id="757773" idx="0"/>
            </p:cNvCxnSpPr>
            <p:nvPr/>
          </p:nvCxnSpPr>
          <p:spPr bwMode="auto">
            <a:xfrm rot="-5400000">
              <a:off x="2933" y="943"/>
              <a:ext cx="400" cy="626"/>
            </a:xfrm>
            <a:prstGeom prst="curvedConnector3">
              <a:avLst>
                <a:gd name="adj1" fmla="val 136000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61" name="AutoShape 54"/>
            <p:cNvCxnSpPr>
              <a:cxnSpLocks noChangeShapeType="1"/>
              <a:stCxn id="757768" idx="4"/>
              <a:endCxn id="757778" idx="4"/>
            </p:cNvCxnSpPr>
            <p:nvPr/>
          </p:nvCxnSpPr>
          <p:spPr bwMode="auto">
            <a:xfrm rot="16200000" flipH="1">
              <a:off x="2940" y="1451"/>
              <a:ext cx="428" cy="667"/>
            </a:xfrm>
            <a:prstGeom prst="curvedConnector3">
              <a:avLst>
                <a:gd name="adj1" fmla="val 133412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62" name="AutoShape 55"/>
            <p:cNvCxnSpPr>
              <a:cxnSpLocks noChangeShapeType="1"/>
              <a:stCxn id="757768" idx="0"/>
              <a:endCxn id="757775" idx="0"/>
            </p:cNvCxnSpPr>
            <p:nvPr/>
          </p:nvCxnSpPr>
          <p:spPr bwMode="auto">
            <a:xfrm rot="-5400000">
              <a:off x="3052" y="824"/>
              <a:ext cx="400" cy="863"/>
            </a:xfrm>
            <a:prstGeom prst="curvedConnector3">
              <a:avLst>
                <a:gd name="adj1" fmla="val 136000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63" name="AutoShape 56"/>
            <p:cNvCxnSpPr>
              <a:cxnSpLocks noChangeShapeType="1"/>
              <a:stCxn id="757772" idx="0"/>
              <a:endCxn id="757773" idx="0"/>
            </p:cNvCxnSpPr>
            <p:nvPr/>
          </p:nvCxnSpPr>
          <p:spPr bwMode="auto">
            <a:xfrm rot="-5400000">
              <a:off x="3052" y="1062"/>
              <a:ext cx="400" cy="388"/>
            </a:xfrm>
            <a:prstGeom prst="curvedConnector3">
              <a:avLst>
                <a:gd name="adj1" fmla="val 136000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64" name="AutoShape 57"/>
            <p:cNvCxnSpPr>
              <a:cxnSpLocks noChangeShapeType="1"/>
              <a:stCxn id="757772" idx="4"/>
              <a:endCxn id="757778" idx="4"/>
            </p:cNvCxnSpPr>
            <p:nvPr/>
          </p:nvCxnSpPr>
          <p:spPr bwMode="auto">
            <a:xfrm rot="16200000" flipH="1">
              <a:off x="3059" y="1570"/>
              <a:ext cx="428" cy="429"/>
            </a:xfrm>
            <a:prstGeom prst="curvedConnector3">
              <a:avLst>
                <a:gd name="adj1" fmla="val 133412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65" name="AutoShape 58"/>
            <p:cNvCxnSpPr>
              <a:cxnSpLocks noChangeShapeType="1"/>
              <a:stCxn id="757772" idx="0"/>
              <a:endCxn id="757775" idx="0"/>
            </p:cNvCxnSpPr>
            <p:nvPr/>
          </p:nvCxnSpPr>
          <p:spPr bwMode="auto">
            <a:xfrm rot="-5400000">
              <a:off x="3171" y="943"/>
              <a:ext cx="400" cy="625"/>
            </a:xfrm>
            <a:prstGeom prst="curvedConnector3">
              <a:avLst>
                <a:gd name="adj1" fmla="val 136000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66" name="AutoShape 59"/>
            <p:cNvCxnSpPr>
              <a:cxnSpLocks noChangeShapeType="1"/>
              <a:stCxn id="757772" idx="4"/>
              <a:endCxn id="757777" idx="4"/>
            </p:cNvCxnSpPr>
            <p:nvPr/>
          </p:nvCxnSpPr>
          <p:spPr bwMode="auto">
            <a:xfrm rot="16200000" flipH="1">
              <a:off x="3177" y="1452"/>
              <a:ext cx="428" cy="666"/>
            </a:xfrm>
            <a:prstGeom prst="curvedConnector3">
              <a:avLst>
                <a:gd name="adj1" fmla="val 133412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67" name="AutoShape 60"/>
            <p:cNvCxnSpPr>
              <a:cxnSpLocks noChangeShapeType="1"/>
              <a:stCxn id="757773" idx="0"/>
              <a:endCxn id="757775" idx="0"/>
            </p:cNvCxnSpPr>
            <p:nvPr/>
          </p:nvCxnSpPr>
          <p:spPr bwMode="auto">
            <a:xfrm rot="5400000" flipV="1">
              <a:off x="3564" y="938"/>
              <a:ext cx="1" cy="237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68" name="AutoShape 61"/>
            <p:cNvCxnSpPr>
              <a:cxnSpLocks noChangeShapeType="1"/>
              <a:stCxn id="757773" idx="0"/>
              <a:endCxn id="757774" idx="0"/>
            </p:cNvCxnSpPr>
            <p:nvPr/>
          </p:nvCxnSpPr>
          <p:spPr bwMode="auto">
            <a:xfrm rot="5400000" flipV="1">
              <a:off x="3682" y="820"/>
              <a:ext cx="1" cy="474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69" name="AutoShape 62"/>
            <p:cNvCxnSpPr>
              <a:cxnSpLocks noChangeShapeType="1"/>
              <a:stCxn id="757773" idx="0"/>
              <a:endCxn id="757776" idx="0"/>
            </p:cNvCxnSpPr>
            <p:nvPr/>
          </p:nvCxnSpPr>
          <p:spPr bwMode="auto">
            <a:xfrm rot="5400000" flipV="1">
              <a:off x="3801" y="701"/>
              <a:ext cx="1" cy="712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70" name="AutoShape 63"/>
            <p:cNvCxnSpPr>
              <a:cxnSpLocks noChangeShapeType="1"/>
              <a:stCxn id="757778" idx="4"/>
              <a:endCxn id="757777" idx="4"/>
            </p:cNvCxnSpPr>
            <p:nvPr/>
          </p:nvCxnSpPr>
          <p:spPr bwMode="auto">
            <a:xfrm rot="16200000" flipH="1">
              <a:off x="3605" y="1881"/>
              <a:ext cx="1" cy="237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71" name="AutoShape 64"/>
            <p:cNvCxnSpPr>
              <a:cxnSpLocks noChangeShapeType="1"/>
              <a:stCxn id="757778" idx="4"/>
              <a:endCxn id="757779" idx="4"/>
            </p:cNvCxnSpPr>
            <p:nvPr/>
          </p:nvCxnSpPr>
          <p:spPr bwMode="auto">
            <a:xfrm rot="16200000" flipH="1">
              <a:off x="3724" y="1762"/>
              <a:ext cx="1" cy="475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72" name="AutoShape 65"/>
            <p:cNvCxnSpPr>
              <a:cxnSpLocks noChangeShapeType="1"/>
              <a:stCxn id="757775" idx="0"/>
              <a:endCxn id="757774" idx="0"/>
            </p:cNvCxnSpPr>
            <p:nvPr/>
          </p:nvCxnSpPr>
          <p:spPr bwMode="auto">
            <a:xfrm rot="5400000" flipV="1">
              <a:off x="3801" y="938"/>
              <a:ext cx="1" cy="237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73" name="AutoShape 66"/>
            <p:cNvCxnSpPr>
              <a:cxnSpLocks noChangeShapeType="1"/>
              <a:stCxn id="757775" idx="0"/>
              <a:endCxn id="757776" idx="0"/>
            </p:cNvCxnSpPr>
            <p:nvPr/>
          </p:nvCxnSpPr>
          <p:spPr bwMode="auto">
            <a:xfrm rot="5400000" flipV="1">
              <a:off x="3920" y="819"/>
              <a:ext cx="1" cy="475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74" name="AutoShape 67"/>
            <p:cNvCxnSpPr>
              <a:cxnSpLocks noChangeShapeType="1"/>
              <a:stCxn id="757774" idx="0"/>
              <a:endCxn id="757776" idx="0"/>
            </p:cNvCxnSpPr>
            <p:nvPr/>
          </p:nvCxnSpPr>
          <p:spPr bwMode="auto">
            <a:xfrm rot="5400000" flipV="1">
              <a:off x="4038" y="938"/>
              <a:ext cx="1" cy="238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75" name="AutoShape 68"/>
            <p:cNvCxnSpPr>
              <a:cxnSpLocks noChangeShapeType="1"/>
              <a:stCxn id="757777" idx="4"/>
              <a:endCxn id="757779" idx="4"/>
            </p:cNvCxnSpPr>
            <p:nvPr/>
          </p:nvCxnSpPr>
          <p:spPr bwMode="auto">
            <a:xfrm rot="16200000" flipH="1">
              <a:off x="3842" y="1881"/>
              <a:ext cx="1" cy="238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76" name="AutoShape 69"/>
            <p:cNvCxnSpPr>
              <a:cxnSpLocks noChangeShapeType="1"/>
              <a:stCxn id="757766" idx="4"/>
              <a:endCxn id="757787" idx="4"/>
            </p:cNvCxnSpPr>
            <p:nvPr/>
          </p:nvCxnSpPr>
          <p:spPr bwMode="auto">
            <a:xfrm rot="5400000">
              <a:off x="1323" y="1449"/>
              <a:ext cx="428" cy="671"/>
            </a:xfrm>
            <a:prstGeom prst="curvedConnector3">
              <a:avLst>
                <a:gd name="adj1" fmla="val 133412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77" name="AutoShape 70"/>
            <p:cNvCxnSpPr>
              <a:cxnSpLocks noChangeShapeType="1"/>
              <a:stCxn id="757766" idx="0"/>
              <a:endCxn id="757783" idx="0"/>
            </p:cNvCxnSpPr>
            <p:nvPr/>
          </p:nvCxnSpPr>
          <p:spPr bwMode="auto">
            <a:xfrm rot="5400000" flipH="1">
              <a:off x="1291" y="874"/>
              <a:ext cx="400" cy="763"/>
            </a:xfrm>
            <a:prstGeom prst="curvedConnector3">
              <a:avLst>
                <a:gd name="adj1" fmla="val 136000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78" name="AutoShape 71"/>
            <p:cNvCxnSpPr>
              <a:cxnSpLocks noChangeShapeType="1"/>
              <a:stCxn id="757769" idx="4"/>
              <a:endCxn id="757787" idx="4"/>
            </p:cNvCxnSpPr>
            <p:nvPr/>
          </p:nvCxnSpPr>
          <p:spPr bwMode="auto">
            <a:xfrm rot="5400000">
              <a:off x="1204" y="1568"/>
              <a:ext cx="428" cy="434"/>
            </a:xfrm>
            <a:prstGeom prst="curvedConnector3">
              <a:avLst>
                <a:gd name="adj1" fmla="val 133412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79" name="AutoShape 72"/>
            <p:cNvCxnSpPr>
              <a:cxnSpLocks noChangeShapeType="1"/>
              <a:stCxn id="757769" idx="0"/>
              <a:endCxn id="757783" idx="0"/>
            </p:cNvCxnSpPr>
            <p:nvPr/>
          </p:nvCxnSpPr>
          <p:spPr bwMode="auto">
            <a:xfrm rot="5400000" flipH="1">
              <a:off x="1172" y="993"/>
              <a:ext cx="400" cy="526"/>
            </a:xfrm>
            <a:prstGeom prst="curvedConnector3">
              <a:avLst>
                <a:gd name="adj1" fmla="val 136000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80" name="AutoShape 73"/>
            <p:cNvCxnSpPr>
              <a:cxnSpLocks noChangeShapeType="1"/>
              <a:stCxn id="757769" idx="4"/>
              <a:endCxn id="757785" idx="4"/>
            </p:cNvCxnSpPr>
            <p:nvPr/>
          </p:nvCxnSpPr>
          <p:spPr bwMode="auto">
            <a:xfrm rot="5400000">
              <a:off x="1086" y="1449"/>
              <a:ext cx="428" cy="671"/>
            </a:xfrm>
            <a:prstGeom prst="curvedConnector3">
              <a:avLst>
                <a:gd name="adj1" fmla="val 133412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81" name="AutoShape 74"/>
            <p:cNvCxnSpPr>
              <a:cxnSpLocks noChangeShapeType="1"/>
              <a:stCxn id="757765" idx="0"/>
              <a:endCxn id="757783" idx="0"/>
            </p:cNvCxnSpPr>
            <p:nvPr/>
          </p:nvCxnSpPr>
          <p:spPr bwMode="auto">
            <a:xfrm rot="5400000" flipH="1">
              <a:off x="1054" y="1111"/>
              <a:ext cx="400" cy="289"/>
            </a:xfrm>
            <a:prstGeom prst="curvedConnector3">
              <a:avLst>
                <a:gd name="adj1" fmla="val 136000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82" name="AutoShape 75"/>
            <p:cNvCxnSpPr>
              <a:cxnSpLocks noChangeShapeType="1"/>
              <a:stCxn id="757765" idx="4"/>
              <a:endCxn id="757787" idx="4"/>
            </p:cNvCxnSpPr>
            <p:nvPr/>
          </p:nvCxnSpPr>
          <p:spPr bwMode="auto">
            <a:xfrm rot="5400000">
              <a:off x="1086" y="1686"/>
              <a:ext cx="428" cy="197"/>
            </a:xfrm>
            <a:prstGeom prst="curvedConnector3">
              <a:avLst>
                <a:gd name="adj1" fmla="val 133412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83" name="AutoShape 76"/>
            <p:cNvCxnSpPr>
              <a:cxnSpLocks noChangeShapeType="1"/>
              <a:stCxn id="757765" idx="0"/>
              <a:endCxn id="757781" idx="0"/>
            </p:cNvCxnSpPr>
            <p:nvPr/>
          </p:nvCxnSpPr>
          <p:spPr bwMode="auto">
            <a:xfrm rot="5400000" flipH="1">
              <a:off x="935" y="993"/>
              <a:ext cx="400" cy="526"/>
            </a:xfrm>
            <a:prstGeom prst="curvedConnector3">
              <a:avLst>
                <a:gd name="adj1" fmla="val 136000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84" name="AutoShape 77"/>
            <p:cNvCxnSpPr>
              <a:cxnSpLocks noChangeShapeType="1"/>
              <a:stCxn id="757765" idx="4"/>
              <a:endCxn id="757785" idx="4"/>
            </p:cNvCxnSpPr>
            <p:nvPr/>
          </p:nvCxnSpPr>
          <p:spPr bwMode="auto">
            <a:xfrm rot="5400000">
              <a:off x="967" y="1568"/>
              <a:ext cx="428" cy="434"/>
            </a:xfrm>
            <a:prstGeom prst="curvedConnector3">
              <a:avLst>
                <a:gd name="adj1" fmla="val 133412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85" name="AutoShape 78"/>
            <p:cNvCxnSpPr>
              <a:cxnSpLocks noChangeShapeType="1"/>
              <a:stCxn id="757783" idx="0"/>
              <a:endCxn id="757781" idx="0"/>
            </p:cNvCxnSpPr>
            <p:nvPr/>
          </p:nvCxnSpPr>
          <p:spPr bwMode="auto">
            <a:xfrm rot="-5400000" flipH="1" flipV="1">
              <a:off x="990" y="938"/>
              <a:ext cx="1" cy="237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86" name="AutoShape 79"/>
            <p:cNvCxnSpPr>
              <a:cxnSpLocks noChangeShapeType="1"/>
              <a:stCxn id="757783" idx="0"/>
              <a:endCxn id="757782" idx="0"/>
            </p:cNvCxnSpPr>
            <p:nvPr/>
          </p:nvCxnSpPr>
          <p:spPr bwMode="auto">
            <a:xfrm rot="-5400000" flipH="1" flipV="1">
              <a:off x="871" y="820"/>
              <a:ext cx="1" cy="474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87" name="AutoShape 80"/>
            <p:cNvCxnSpPr>
              <a:cxnSpLocks noChangeShapeType="1"/>
              <a:stCxn id="757783" idx="0"/>
              <a:endCxn id="757780" idx="0"/>
            </p:cNvCxnSpPr>
            <p:nvPr/>
          </p:nvCxnSpPr>
          <p:spPr bwMode="auto">
            <a:xfrm rot="-5400000" flipH="1" flipV="1">
              <a:off x="753" y="701"/>
              <a:ext cx="1" cy="711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88" name="AutoShape 81"/>
            <p:cNvCxnSpPr>
              <a:cxnSpLocks noChangeShapeType="1"/>
              <a:stCxn id="757781" idx="0"/>
              <a:endCxn id="757782" idx="0"/>
            </p:cNvCxnSpPr>
            <p:nvPr/>
          </p:nvCxnSpPr>
          <p:spPr bwMode="auto">
            <a:xfrm rot="-5400000" flipH="1" flipV="1">
              <a:off x="753" y="938"/>
              <a:ext cx="1" cy="237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89" name="AutoShape 82"/>
            <p:cNvCxnSpPr>
              <a:cxnSpLocks noChangeShapeType="1"/>
              <a:stCxn id="757781" idx="0"/>
              <a:endCxn id="757780" idx="0"/>
            </p:cNvCxnSpPr>
            <p:nvPr/>
          </p:nvCxnSpPr>
          <p:spPr bwMode="auto">
            <a:xfrm rot="-5400000" flipH="1" flipV="1">
              <a:off x="634" y="820"/>
              <a:ext cx="1" cy="474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90" name="AutoShape 83"/>
            <p:cNvCxnSpPr>
              <a:cxnSpLocks noChangeShapeType="1"/>
              <a:stCxn id="757782" idx="0"/>
              <a:endCxn id="757780" idx="0"/>
            </p:cNvCxnSpPr>
            <p:nvPr/>
          </p:nvCxnSpPr>
          <p:spPr bwMode="auto">
            <a:xfrm rot="-5400000" flipH="1" flipV="1">
              <a:off x="516" y="938"/>
              <a:ext cx="1" cy="237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91" name="AutoShape 84"/>
            <p:cNvCxnSpPr>
              <a:cxnSpLocks noChangeShapeType="1"/>
              <a:stCxn id="757787" idx="4"/>
              <a:endCxn id="757785" idx="4"/>
            </p:cNvCxnSpPr>
            <p:nvPr/>
          </p:nvCxnSpPr>
          <p:spPr bwMode="auto">
            <a:xfrm rot="5400000">
              <a:off x="1082" y="1881"/>
              <a:ext cx="1" cy="237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92" name="AutoShape 85"/>
            <p:cNvCxnSpPr>
              <a:cxnSpLocks noChangeShapeType="1"/>
              <a:stCxn id="757787" idx="4"/>
              <a:endCxn id="757786" idx="4"/>
            </p:cNvCxnSpPr>
            <p:nvPr/>
          </p:nvCxnSpPr>
          <p:spPr bwMode="auto">
            <a:xfrm rot="5400000">
              <a:off x="963" y="1763"/>
              <a:ext cx="1" cy="474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93" name="AutoShape 86"/>
            <p:cNvCxnSpPr>
              <a:cxnSpLocks noChangeShapeType="1"/>
              <a:stCxn id="757787" idx="4"/>
              <a:endCxn id="757784" idx="4"/>
            </p:cNvCxnSpPr>
            <p:nvPr/>
          </p:nvCxnSpPr>
          <p:spPr bwMode="auto">
            <a:xfrm rot="5400000">
              <a:off x="845" y="1644"/>
              <a:ext cx="1" cy="711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94" name="AutoShape 87"/>
            <p:cNvCxnSpPr>
              <a:cxnSpLocks noChangeShapeType="1"/>
              <a:stCxn id="757785" idx="4"/>
              <a:endCxn id="757786" idx="4"/>
            </p:cNvCxnSpPr>
            <p:nvPr/>
          </p:nvCxnSpPr>
          <p:spPr bwMode="auto">
            <a:xfrm rot="5400000">
              <a:off x="845" y="1881"/>
              <a:ext cx="1" cy="237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95" name="AutoShape 88"/>
            <p:cNvCxnSpPr>
              <a:cxnSpLocks noChangeShapeType="1"/>
              <a:stCxn id="757785" idx="4"/>
              <a:endCxn id="757784" idx="4"/>
            </p:cNvCxnSpPr>
            <p:nvPr/>
          </p:nvCxnSpPr>
          <p:spPr bwMode="auto">
            <a:xfrm rot="5400000">
              <a:off x="726" y="1763"/>
              <a:ext cx="1" cy="474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96" name="AutoShape 89"/>
            <p:cNvCxnSpPr>
              <a:cxnSpLocks noChangeShapeType="1"/>
              <a:stCxn id="757786" idx="4"/>
              <a:endCxn id="757784" idx="4"/>
            </p:cNvCxnSpPr>
            <p:nvPr/>
          </p:nvCxnSpPr>
          <p:spPr bwMode="auto">
            <a:xfrm rot="5400000">
              <a:off x="608" y="1881"/>
              <a:ext cx="1" cy="237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</p:grpSp>
      <p:sp>
        <p:nvSpPr>
          <p:cNvPr id="757850" name="Oval 90"/>
          <p:cNvSpPr>
            <a:spLocks noChangeArrowheads="1"/>
          </p:cNvSpPr>
          <p:nvPr/>
        </p:nvSpPr>
        <p:spPr bwMode="auto">
          <a:xfrm>
            <a:off x="6483350" y="3854450"/>
            <a:ext cx="265113" cy="276225"/>
          </a:xfrm>
          <a:prstGeom prst="ellipse">
            <a:avLst/>
          </a:prstGeom>
          <a:solidFill>
            <a:srgbClr val="993366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7851" name="Oval 91"/>
          <p:cNvSpPr>
            <a:spLocks noChangeArrowheads="1"/>
          </p:cNvSpPr>
          <p:nvPr/>
        </p:nvSpPr>
        <p:spPr bwMode="auto">
          <a:xfrm>
            <a:off x="7573963" y="3854450"/>
            <a:ext cx="265112" cy="276225"/>
          </a:xfrm>
          <a:prstGeom prst="ellipse">
            <a:avLst/>
          </a:prstGeom>
          <a:solidFill>
            <a:srgbClr val="993366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7852" name="Oval 92"/>
          <p:cNvSpPr>
            <a:spLocks noChangeArrowheads="1"/>
          </p:cNvSpPr>
          <p:nvPr/>
        </p:nvSpPr>
        <p:spPr bwMode="auto">
          <a:xfrm>
            <a:off x="7029450" y="3854450"/>
            <a:ext cx="265113" cy="276225"/>
          </a:xfrm>
          <a:prstGeom prst="ellipse">
            <a:avLst/>
          </a:prstGeom>
          <a:solidFill>
            <a:srgbClr val="993366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7853" name="Oval 93"/>
          <p:cNvSpPr>
            <a:spLocks noChangeArrowheads="1"/>
          </p:cNvSpPr>
          <p:nvPr/>
        </p:nvSpPr>
        <p:spPr bwMode="auto">
          <a:xfrm>
            <a:off x="8120063" y="3854450"/>
            <a:ext cx="265112" cy="276225"/>
          </a:xfrm>
          <a:prstGeom prst="ellipse">
            <a:avLst/>
          </a:prstGeom>
          <a:solidFill>
            <a:srgbClr val="993366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cxnSp>
        <p:nvCxnSpPr>
          <p:cNvPr id="6153" name="AutoShape 94"/>
          <p:cNvCxnSpPr>
            <a:cxnSpLocks noChangeShapeType="1"/>
            <a:stCxn id="757853" idx="4"/>
            <a:endCxn id="757852" idx="4"/>
          </p:cNvCxnSpPr>
          <p:nvPr/>
        </p:nvCxnSpPr>
        <p:spPr bwMode="auto">
          <a:xfrm rot="5400000">
            <a:off x="7706519" y="3586956"/>
            <a:ext cx="3175" cy="1090613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6154" name="AutoShape 95"/>
          <p:cNvCxnSpPr>
            <a:cxnSpLocks noChangeShapeType="1"/>
            <a:stCxn id="757853" idx="4"/>
            <a:endCxn id="757850" idx="4"/>
          </p:cNvCxnSpPr>
          <p:nvPr/>
        </p:nvCxnSpPr>
        <p:spPr bwMode="auto">
          <a:xfrm rot="5400000">
            <a:off x="7433469" y="3313906"/>
            <a:ext cx="3175" cy="1636713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6155" name="AutoShape 96"/>
          <p:cNvCxnSpPr>
            <a:cxnSpLocks noChangeShapeType="1"/>
            <a:stCxn id="757851" idx="4"/>
            <a:endCxn id="757850" idx="4"/>
          </p:cNvCxnSpPr>
          <p:nvPr/>
        </p:nvCxnSpPr>
        <p:spPr bwMode="auto">
          <a:xfrm rot="5400000">
            <a:off x="7161212" y="3586163"/>
            <a:ext cx="3175" cy="1092200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sp>
        <p:nvSpPr>
          <p:cNvPr id="6156" name="Text Box 97"/>
          <p:cNvSpPr txBox="1">
            <a:spLocks noChangeArrowheads="1"/>
          </p:cNvSpPr>
          <p:nvPr/>
        </p:nvSpPr>
        <p:spPr bwMode="auto">
          <a:xfrm>
            <a:off x="6473825" y="3484563"/>
            <a:ext cx="260350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r</a:t>
            </a:r>
          </a:p>
        </p:txBody>
      </p:sp>
      <p:sp>
        <p:nvSpPr>
          <p:cNvPr id="6157" name="Text Box 98"/>
          <p:cNvSpPr txBox="1">
            <a:spLocks noChangeArrowheads="1"/>
          </p:cNvSpPr>
          <p:nvPr/>
        </p:nvSpPr>
        <p:spPr bwMode="auto">
          <a:xfrm>
            <a:off x="6953250" y="3484563"/>
            <a:ext cx="344488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r</a:t>
            </a:r>
            <a:r>
              <a:rPr lang="en-US" baseline="-25000">
                <a:solidFill>
                  <a:schemeClr val="accent2"/>
                </a:solidFill>
              </a:rPr>
              <a:t>1</a:t>
            </a:r>
            <a:endParaRPr lang="en-US">
              <a:solidFill>
                <a:schemeClr val="accent2"/>
              </a:solidFill>
            </a:endParaRPr>
          </a:p>
        </p:txBody>
      </p:sp>
      <p:sp>
        <p:nvSpPr>
          <p:cNvPr id="6158" name="Text Box 99"/>
          <p:cNvSpPr txBox="1">
            <a:spLocks noChangeArrowheads="1"/>
          </p:cNvSpPr>
          <p:nvPr/>
        </p:nvSpPr>
        <p:spPr bwMode="auto">
          <a:xfrm>
            <a:off x="7516813" y="3484563"/>
            <a:ext cx="344487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r</a:t>
            </a:r>
            <a:r>
              <a:rPr lang="en-US" baseline="-25000">
                <a:solidFill>
                  <a:schemeClr val="accent2"/>
                </a:solidFill>
              </a:rPr>
              <a:t>2</a:t>
            </a:r>
            <a:endParaRPr lang="en-US">
              <a:solidFill>
                <a:schemeClr val="accent2"/>
              </a:solidFill>
            </a:endParaRPr>
          </a:p>
        </p:txBody>
      </p:sp>
      <p:sp>
        <p:nvSpPr>
          <p:cNvPr id="6159" name="Text Box 100"/>
          <p:cNvSpPr txBox="1">
            <a:spLocks noChangeArrowheads="1"/>
          </p:cNvSpPr>
          <p:nvPr/>
        </p:nvSpPr>
        <p:spPr bwMode="auto">
          <a:xfrm>
            <a:off x="8080375" y="3484563"/>
            <a:ext cx="344488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r</a:t>
            </a:r>
            <a:r>
              <a:rPr lang="en-US" baseline="-25000">
                <a:solidFill>
                  <a:schemeClr val="accent2"/>
                </a:solidFill>
              </a:rPr>
              <a:t>3</a:t>
            </a:r>
            <a:endParaRPr lang="en-US">
              <a:solidFill>
                <a:schemeClr val="accent2"/>
              </a:solidFill>
            </a:endParaRPr>
          </a:p>
        </p:txBody>
      </p:sp>
      <p:cxnSp>
        <p:nvCxnSpPr>
          <p:cNvPr id="757861" name="AutoShape 101"/>
          <p:cNvCxnSpPr>
            <a:cxnSpLocks noChangeShapeType="1"/>
          </p:cNvCxnSpPr>
          <p:nvPr/>
        </p:nvCxnSpPr>
        <p:spPr bwMode="auto">
          <a:xfrm rot="5400000">
            <a:off x="7161212" y="3586163"/>
            <a:ext cx="3175" cy="1092200"/>
          </a:xfrm>
          <a:prstGeom prst="curvedConnector3">
            <a:avLst>
              <a:gd name="adj1" fmla="val 14300005"/>
            </a:avLst>
          </a:prstGeom>
          <a:noFill/>
          <a:ln w="19050">
            <a:solidFill>
              <a:srgbClr val="EAEAEA"/>
            </a:solidFill>
            <a:round/>
            <a:headEnd/>
            <a:tailEnd/>
          </a:ln>
        </p:spPr>
      </p:cxnSp>
      <p:cxnSp>
        <p:nvCxnSpPr>
          <p:cNvPr id="757862" name="AutoShape 102"/>
          <p:cNvCxnSpPr>
            <a:cxnSpLocks noChangeShapeType="1"/>
          </p:cNvCxnSpPr>
          <p:nvPr/>
        </p:nvCxnSpPr>
        <p:spPr bwMode="auto">
          <a:xfrm rot="5400000">
            <a:off x="7433469" y="3313906"/>
            <a:ext cx="3175" cy="1636713"/>
          </a:xfrm>
          <a:prstGeom prst="curvedConnector3">
            <a:avLst>
              <a:gd name="adj1" fmla="val 14300005"/>
            </a:avLst>
          </a:prstGeom>
          <a:noFill/>
          <a:ln w="19050">
            <a:solidFill>
              <a:srgbClr val="EAEAEA"/>
            </a:solidFill>
            <a:round/>
            <a:headEnd/>
            <a:tailEnd/>
          </a:ln>
        </p:spPr>
      </p:cxnSp>
      <p:cxnSp>
        <p:nvCxnSpPr>
          <p:cNvPr id="757863" name="AutoShape 103"/>
          <p:cNvCxnSpPr>
            <a:cxnSpLocks noChangeShapeType="1"/>
          </p:cNvCxnSpPr>
          <p:nvPr/>
        </p:nvCxnSpPr>
        <p:spPr bwMode="auto">
          <a:xfrm rot="5400000">
            <a:off x="7706519" y="3586956"/>
            <a:ext cx="3175" cy="1090613"/>
          </a:xfrm>
          <a:prstGeom prst="curvedConnector3">
            <a:avLst>
              <a:gd name="adj1" fmla="val 14300005"/>
            </a:avLst>
          </a:prstGeom>
          <a:noFill/>
          <a:ln w="19050">
            <a:solidFill>
              <a:srgbClr val="EAEAEA"/>
            </a:solidFill>
            <a:round/>
            <a:headEnd/>
            <a:tailEnd/>
          </a:ln>
        </p:spPr>
      </p:cxnSp>
      <p:cxnSp>
        <p:nvCxnSpPr>
          <p:cNvPr id="6163" name="AutoShape 104"/>
          <p:cNvCxnSpPr>
            <a:cxnSpLocks noChangeShapeType="1"/>
            <a:stCxn id="757853" idx="4"/>
            <a:endCxn id="757851" idx="4"/>
          </p:cNvCxnSpPr>
          <p:nvPr/>
        </p:nvCxnSpPr>
        <p:spPr bwMode="auto">
          <a:xfrm rot="5400000">
            <a:off x="7979569" y="3860006"/>
            <a:ext cx="3175" cy="544513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6164" name="AutoShape 105"/>
          <p:cNvCxnSpPr>
            <a:cxnSpLocks noChangeShapeType="1"/>
            <a:stCxn id="757851" idx="4"/>
            <a:endCxn id="757852" idx="4"/>
          </p:cNvCxnSpPr>
          <p:nvPr/>
        </p:nvCxnSpPr>
        <p:spPr bwMode="auto">
          <a:xfrm rot="5400000">
            <a:off x="7434262" y="3859213"/>
            <a:ext cx="3175" cy="546100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6165" name="AutoShape 106"/>
          <p:cNvCxnSpPr>
            <a:cxnSpLocks noChangeShapeType="1"/>
            <a:stCxn id="757852" idx="4"/>
            <a:endCxn id="757850" idx="4"/>
          </p:cNvCxnSpPr>
          <p:nvPr/>
        </p:nvCxnSpPr>
        <p:spPr bwMode="auto">
          <a:xfrm rot="5400000">
            <a:off x="6888162" y="3859213"/>
            <a:ext cx="3175" cy="546100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grpSp>
        <p:nvGrpSpPr>
          <p:cNvPr id="3" name="Group 107"/>
          <p:cNvGrpSpPr>
            <a:grpSpLocks/>
          </p:cNvGrpSpPr>
          <p:nvPr/>
        </p:nvGrpSpPr>
        <p:grpSpPr bwMode="auto">
          <a:xfrm>
            <a:off x="2111375" y="5168900"/>
            <a:ext cx="5033963" cy="1346200"/>
            <a:chOff x="364" y="3176"/>
            <a:chExt cx="3875" cy="944"/>
          </a:xfrm>
        </p:grpSpPr>
        <p:sp>
          <p:nvSpPr>
            <p:cNvPr id="757868" name="Oval 108"/>
            <p:cNvSpPr>
              <a:spLocks noChangeArrowheads="1"/>
            </p:cNvSpPr>
            <p:nvPr/>
          </p:nvSpPr>
          <p:spPr bwMode="auto">
            <a:xfrm>
              <a:off x="1364" y="3576"/>
              <a:ext cx="115" cy="11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69" name="Oval 109"/>
            <p:cNvSpPr>
              <a:spLocks noChangeArrowheads="1"/>
            </p:cNvSpPr>
            <p:nvPr/>
          </p:nvSpPr>
          <p:spPr bwMode="auto">
            <a:xfrm>
              <a:off x="1838" y="3576"/>
              <a:ext cx="115" cy="11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70" name="Oval 110"/>
            <p:cNvSpPr>
              <a:spLocks noChangeArrowheads="1"/>
            </p:cNvSpPr>
            <p:nvPr/>
          </p:nvSpPr>
          <p:spPr bwMode="auto">
            <a:xfrm>
              <a:off x="2312" y="3576"/>
              <a:ext cx="115" cy="11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71" name="Oval 111"/>
            <p:cNvSpPr>
              <a:spLocks noChangeArrowheads="1"/>
            </p:cNvSpPr>
            <p:nvPr/>
          </p:nvSpPr>
          <p:spPr bwMode="auto">
            <a:xfrm>
              <a:off x="2786" y="3576"/>
              <a:ext cx="115" cy="11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72" name="Oval 112"/>
            <p:cNvSpPr>
              <a:spLocks noChangeArrowheads="1"/>
            </p:cNvSpPr>
            <p:nvPr/>
          </p:nvSpPr>
          <p:spPr bwMode="auto">
            <a:xfrm>
              <a:off x="1601" y="3576"/>
              <a:ext cx="115" cy="11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73" name="Oval 113"/>
            <p:cNvSpPr>
              <a:spLocks noChangeArrowheads="1"/>
            </p:cNvSpPr>
            <p:nvPr/>
          </p:nvSpPr>
          <p:spPr bwMode="auto">
            <a:xfrm>
              <a:off x="2075" y="3576"/>
              <a:ext cx="115" cy="11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74" name="Oval 114"/>
            <p:cNvSpPr>
              <a:spLocks noChangeArrowheads="1"/>
            </p:cNvSpPr>
            <p:nvPr/>
          </p:nvSpPr>
          <p:spPr bwMode="auto">
            <a:xfrm>
              <a:off x="2549" y="3576"/>
              <a:ext cx="115" cy="11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75" name="Oval 115"/>
            <p:cNvSpPr>
              <a:spLocks noChangeArrowheads="1"/>
            </p:cNvSpPr>
            <p:nvPr/>
          </p:nvSpPr>
          <p:spPr bwMode="auto">
            <a:xfrm>
              <a:off x="3024" y="3576"/>
              <a:ext cx="115" cy="11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76" name="Oval 116"/>
            <p:cNvSpPr>
              <a:spLocks noChangeArrowheads="1"/>
            </p:cNvSpPr>
            <p:nvPr/>
          </p:nvSpPr>
          <p:spPr bwMode="auto">
            <a:xfrm>
              <a:off x="3412" y="3176"/>
              <a:ext cx="115" cy="115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77" name="Oval 117"/>
            <p:cNvSpPr>
              <a:spLocks noChangeArrowheads="1"/>
            </p:cNvSpPr>
            <p:nvPr/>
          </p:nvSpPr>
          <p:spPr bwMode="auto">
            <a:xfrm>
              <a:off x="3886" y="3176"/>
              <a:ext cx="115" cy="115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78" name="Oval 118"/>
            <p:cNvSpPr>
              <a:spLocks noChangeArrowheads="1"/>
            </p:cNvSpPr>
            <p:nvPr/>
          </p:nvSpPr>
          <p:spPr bwMode="auto">
            <a:xfrm>
              <a:off x="3649" y="3176"/>
              <a:ext cx="115" cy="115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79" name="Oval 119"/>
            <p:cNvSpPr>
              <a:spLocks noChangeArrowheads="1"/>
            </p:cNvSpPr>
            <p:nvPr/>
          </p:nvSpPr>
          <p:spPr bwMode="auto">
            <a:xfrm>
              <a:off x="4124" y="3176"/>
              <a:ext cx="115" cy="115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80" name="Oval 120"/>
            <p:cNvSpPr>
              <a:spLocks noChangeArrowheads="1"/>
            </p:cNvSpPr>
            <p:nvPr/>
          </p:nvSpPr>
          <p:spPr bwMode="auto">
            <a:xfrm>
              <a:off x="3690" y="4004"/>
              <a:ext cx="115" cy="11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81" name="Oval 121"/>
            <p:cNvSpPr>
              <a:spLocks noChangeArrowheads="1"/>
            </p:cNvSpPr>
            <p:nvPr/>
          </p:nvSpPr>
          <p:spPr bwMode="auto">
            <a:xfrm>
              <a:off x="3453" y="4004"/>
              <a:ext cx="115" cy="11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82" name="Oval 122"/>
            <p:cNvSpPr>
              <a:spLocks noChangeArrowheads="1"/>
            </p:cNvSpPr>
            <p:nvPr/>
          </p:nvSpPr>
          <p:spPr bwMode="auto">
            <a:xfrm>
              <a:off x="3929" y="4004"/>
              <a:ext cx="115" cy="11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83" name="Oval 123"/>
            <p:cNvSpPr>
              <a:spLocks noChangeArrowheads="1"/>
            </p:cNvSpPr>
            <p:nvPr/>
          </p:nvSpPr>
          <p:spPr bwMode="auto">
            <a:xfrm>
              <a:off x="364" y="3176"/>
              <a:ext cx="115" cy="11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84" name="Oval 124"/>
            <p:cNvSpPr>
              <a:spLocks noChangeArrowheads="1"/>
            </p:cNvSpPr>
            <p:nvPr/>
          </p:nvSpPr>
          <p:spPr bwMode="auto">
            <a:xfrm>
              <a:off x="838" y="3176"/>
              <a:ext cx="115" cy="11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85" name="Oval 125"/>
            <p:cNvSpPr>
              <a:spLocks noChangeArrowheads="1"/>
            </p:cNvSpPr>
            <p:nvPr/>
          </p:nvSpPr>
          <p:spPr bwMode="auto">
            <a:xfrm>
              <a:off x="601" y="3176"/>
              <a:ext cx="115" cy="11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86" name="Oval 126"/>
            <p:cNvSpPr>
              <a:spLocks noChangeArrowheads="1"/>
            </p:cNvSpPr>
            <p:nvPr/>
          </p:nvSpPr>
          <p:spPr bwMode="auto">
            <a:xfrm>
              <a:off x="1075" y="3176"/>
              <a:ext cx="115" cy="11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87" name="Oval 127"/>
            <p:cNvSpPr>
              <a:spLocks noChangeArrowheads="1"/>
            </p:cNvSpPr>
            <p:nvPr/>
          </p:nvSpPr>
          <p:spPr bwMode="auto">
            <a:xfrm>
              <a:off x="456" y="4004"/>
              <a:ext cx="115" cy="115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88" name="Oval 128"/>
            <p:cNvSpPr>
              <a:spLocks noChangeArrowheads="1"/>
            </p:cNvSpPr>
            <p:nvPr/>
          </p:nvSpPr>
          <p:spPr bwMode="auto">
            <a:xfrm>
              <a:off x="930" y="4004"/>
              <a:ext cx="115" cy="115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89" name="Oval 129"/>
            <p:cNvSpPr>
              <a:spLocks noChangeArrowheads="1"/>
            </p:cNvSpPr>
            <p:nvPr/>
          </p:nvSpPr>
          <p:spPr bwMode="auto">
            <a:xfrm>
              <a:off x="693" y="4004"/>
              <a:ext cx="115" cy="115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90" name="Oval 130"/>
            <p:cNvSpPr>
              <a:spLocks noChangeArrowheads="1"/>
            </p:cNvSpPr>
            <p:nvPr/>
          </p:nvSpPr>
          <p:spPr bwMode="auto">
            <a:xfrm>
              <a:off x="1167" y="4004"/>
              <a:ext cx="115" cy="115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cxnSp>
          <p:nvCxnSpPr>
            <p:cNvPr id="6190" name="AutoShape 131"/>
            <p:cNvCxnSpPr>
              <a:cxnSpLocks noChangeShapeType="1"/>
              <a:stCxn id="757868" idx="0"/>
              <a:endCxn id="757872" idx="0"/>
            </p:cNvCxnSpPr>
            <p:nvPr/>
          </p:nvCxnSpPr>
          <p:spPr bwMode="auto">
            <a:xfrm rot="5400000" flipV="1">
              <a:off x="1540" y="3458"/>
              <a:ext cx="1" cy="237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191" name="AutoShape 132"/>
            <p:cNvCxnSpPr>
              <a:cxnSpLocks noChangeShapeType="1"/>
              <a:stCxn id="757872" idx="4"/>
              <a:endCxn id="757869" idx="4"/>
            </p:cNvCxnSpPr>
            <p:nvPr/>
          </p:nvCxnSpPr>
          <p:spPr bwMode="auto">
            <a:xfrm rot="16200000" flipH="1">
              <a:off x="1777" y="3573"/>
              <a:ext cx="1" cy="237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192" name="AutoShape 133"/>
            <p:cNvCxnSpPr>
              <a:cxnSpLocks noChangeShapeType="1"/>
              <a:stCxn id="757869" idx="0"/>
              <a:endCxn id="757873" idx="0"/>
            </p:cNvCxnSpPr>
            <p:nvPr/>
          </p:nvCxnSpPr>
          <p:spPr bwMode="auto">
            <a:xfrm rot="5400000" flipV="1">
              <a:off x="2014" y="3458"/>
              <a:ext cx="1" cy="237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193" name="AutoShape 134"/>
            <p:cNvCxnSpPr>
              <a:cxnSpLocks noChangeShapeType="1"/>
              <a:stCxn id="757873" idx="4"/>
              <a:endCxn id="757870" idx="4"/>
            </p:cNvCxnSpPr>
            <p:nvPr/>
          </p:nvCxnSpPr>
          <p:spPr bwMode="auto">
            <a:xfrm rot="16200000" flipH="1">
              <a:off x="2251" y="3573"/>
              <a:ext cx="1" cy="237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194" name="AutoShape 135"/>
            <p:cNvCxnSpPr>
              <a:cxnSpLocks noChangeShapeType="1"/>
              <a:stCxn id="757870" idx="0"/>
              <a:endCxn id="757874" idx="0"/>
            </p:cNvCxnSpPr>
            <p:nvPr/>
          </p:nvCxnSpPr>
          <p:spPr bwMode="auto">
            <a:xfrm rot="5400000" flipV="1">
              <a:off x="2488" y="3458"/>
              <a:ext cx="1" cy="237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195" name="AutoShape 136"/>
            <p:cNvCxnSpPr>
              <a:cxnSpLocks noChangeShapeType="1"/>
              <a:stCxn id="757874" idx="4"/>
              <a:endCxn id="757871" idx="4"/>
            </p:cNvCxnSpPr>
            <p:nvPr/>
          </p:nvCxnSpPr>
          <p:spPr bwMode="auto">
            <a:xfrm rot="16200000" flipH="1">
              <a:off x="2725" y="3573"/>
              <a:ext cx="1" cy="237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196" name="AutoShape 137"/>
            <p:cNvCxnSpPr>
              <a:cxnSpLocks noChangeShapeType="1"/>
              <a:stCxn id="757871" idx="0"/>
              <a:endCxn id="757875" idx="0"/>
            </p:cNvCxnSpPr>
            <p:nvPr/>
          </p:nvCxnSpPr>
          <p:spPr bwMode="auto">
            <a:xfrm rot="5400000" flipV="1">
              <a:off x="2962" y="3458"/>
              <a:ext cx="1" cy="238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197" name="AutoShape 138"/>
            <p:cNvCxnSpPr>
              <a:cxnSpLocks noChangeShapeType="1"/>
              <a:stCxn id="757875" idx="0"/>
              <a:endCxn id="757876" idx="0"/>
            </p:cNvCxnSpPr>
            <p:nvPr/>
          </p:nvCxnSpPr>
          <p:spPr bwMode="auto">
            <a:xfrm rot="-5400000">
              <a:off x="3076" y="3182"/>
              <a:ext cx="400" cy="388"/>
            </a:xfrm>
            <a:prstGeom prst="curvedConnector3">
              <a:avLst>
                <a:gd name="adj1" fmla="val 136000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198" name="AutoShape 139"/>
            <p:cNvCxnSpPr>
              <a:cxnSpLocks noChangeShapeType="1"/>
              <a:stCxn id="757875" idx="4"/>
              <a:endCxn id="757881" idx="4"/>
            </p:cNvCxnSpPr>
            <p:nvPr/>
          </p:nvCxnSpPr>
          <p:spPr bwMode="auto">
            <a:xfrm rot="16200000" flipH="1">
              <a:off x="3083" y="3690"/>
              <a:ext cx="428" cy="429"/>
            </a:xfrm>
            <a:prstGeom prst="curvedConnector3">
              <a:avLst>
                <a:gd name="adj1" fmla="val 133412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199" name="AutoShape 140"/>
            <p:cNvCxnSpPr>
              <a:cxnSpLocks noChangeShapeType="1"/>
              <a:stCxn id="757876" idx="0"/>
              <a:endCxn id="757878" idx="0"/>
            </p:cNvCxnSpPr>
            <p:nvPr/>
          </p:nvCxnSpPr>
          <p:spPr bwMode="auto">
            <a:xfrm rot="5400000" flipV="1">
              <a:off x="3588" y="3058"/>
              <a:ext cx="1" cy="237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00" name="AutoShape 141"/>
            <p:cNvCxnSpPr>
              <a:cxnSpLocks noChangeShapeType="1"/>
              <a:stCxn id="757881" idx="4"/>
              <a:endCxn id="757880" idx="4"/>
            </p:cNvCxnSpPr>
            <p:nvPr/>
          </p:nvCxnSpPr>
          <p:spPr bwMode="auto">
            <a:xfrm rot="16200000" flipH="1">
              <a:off x="3629" y="4001"/>
              <a:ext cx="1" cy="237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01" name="AutoShape 142"/>
            <p:cNvCxnSpPr>
              <a:cxnSpLocks noChangeShapeType="1"/>
              <a:stCxn id="757878" idx="0"/>
              <a:endCxn id="757877" idx="0"/>
            </p:cNvCxnSpPr>
            <p:nvPr/>
          </p:nvCxnSpPr>
          <p:spPr bwMode="auto">
            <a:xfrm rot="5400000" flipV="1">
              <a:off x="3825" y="3058"/>
              <a:ext cx="1" cy="237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02" name="AutoShape 143"/>
            <p:cNvCxnSpPr>
              <a:cxnSpLocks noChangeShapeType="1"/>
              <a:stCxn id="757877" idx="0"/>
              <a:endCxn id="757879" idx="0"/>
            </p:cNvCxnSpPr>
            <p:nvPr/>
          </p:nvCxnSpPr>
          <p:spPr bwMode="auto">
            <a:xfrm rot="5400000" flipV="1">
              <a:off x="4062" y="3058"/>
              <a:ext cx="1" cy="238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03" name="AutoShape 144"/>
            <p:cNvCxnSpPr>
              <a:cxnSpLocks noChangeShapeType="1"/>
              <a:stCxn id="757880" idx="4"/>
              <a:endCxn id="757882" idx="4"/>
            </p:cNvCxnSpPr>
            <p:nvPr/>
          </p:nvCxnSpPr>
          <p:spPr bwMode="auto">
            <a:xfrm rot="16200000" flipH="1">
              <a:off x="3866" y="4001"/>
              <a:ext cx="1" cy="238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04" name="AutoShape 145"/>
            <p:cNvCxnSpPr>
              <a:cxnSpLocks noChangeShapeType="1"/>
              <a:stCxn id="757868" idx="0"/>
              <a:endCxn id="757886" idx="0"/>
            </p:cNvCxnSpPr>
            <p:nvPr/>
          </p:nvCxnSpPr>
          <p:spPr bwMode="auto">
            <a:xfrm rot="5400000" flipH="1">
              <a:off x="1078" y="3231"/>
              <a:ext cx="400" cy="289"/>
            </a:xfrm>
            <a:prstGeom prst="curvedConnector3">
              <a:avLst>
                <a:gd name="adj1" fmla="val 136000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05" name="AutoShape 146"/>
            <p:cNvCxnSpPr>
              <a:cxnSpLocks noChangeShapeType="1"/>
              <a:stCxn id="757868" idx="4"/>
              <a:endCxn id="757890" idx="4"/>
            </p:cNvCxnSpPr>
            <p:nvPr/>
          </p:nvCxnSpPr>
          <p:spPr bwMode="auto">
            <a:xfrm rot="5400000">
              <a:off x="1110" y="3806"/>
              <a:ext cx="428" cy="197"/>
            </a:xfrm>
            <a:prstGeom prst="curvedConnector3">
              <a:avLst>
                <a:gd name="adj1" fmla="val 133412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06" name="AutoShape 147"/>
            <p:cNvCxnSpPr>
              <a:cxnSpLocks noChangeShapeType="1"/>
              <a:stCxn id="757886" idx="0"/>
              <a:endCxn id="757884" idx="0"/>
            </p:cNvCxnSpPr>
            <p:nvPr/>
          </p:nvCxnSpPr>
          <p:spPr bwMode="auto">
            <a:xfrm rot="-5400000" flipH="1" flipV="1">
              <a:off x="1014" y="3058"/>
              <a:ext cx="1" cy="237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07" name="AutoShape 148"/>
            <p:cNvCxnSpPr>
              <a:cxnSpLocks noChangeShapeType="1"/>
              <a:stCxn id="757884" idx="0"/>
              <a:endCxn id="757885" idx="0"/>
            </p:cNvCxnSpPr>
            <p:nvPr/>
          </p:nvCxnSpPr>
          <p:spPr bwMode="auto">
            <a:xfrm rot="-5400000" flipH="1" flipV="1">
              <a:off x="777" y="3058"/>
              <a:ext cx="1" cy="237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08" name="AutoShape 149"/>
            <p:cNvCxnSpPr>
              <a:cxnSpLocks noChangeShapeType="1"/>
              <a:stCxn id="757885" idx="0"/>
              <a:endCxn id="757883" idx="0"/>
            </p:cNvCxnSpPr>
            <p:nvPr/>
          </p:nvCxnSpPr>
          <p:spPr bwMode="auto">
            <a:xfrm rot="-5400000" flipH="1" flipV="1">
              <a:off x="540" y="3058"/>
              <a:ext cx="1" cy="237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09" name="AutoShape 150"/>
            <p:cNvCxnSpPr>
              <a:cxnSpLocks noChangeShapeType="1"/>
              <a:stCxn id="757890" idx="4"/>
              <a:endCxn id="757888" idx="4"/>
            </p:cNvCxnSpPr>
            <p:nvPr/>
          </p:nvCxnSpPr>
          <p:spPr bwMode="auto">
            <a:xfrm rot="5400000">
              <a:off x="1106" y="4001"/>
              <a:ext cx="1" cy="237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10" name="AutoShape 151"/>
            <p:cNvCxnSpPr>
              <a:cxnSpLocks noChangeShapeType="1"/>
              <a:stCxn id="757888" idx="4"/>
              <a:endCxn id="757889" idx="4"/>
            </p:cNvCxnSpPr>
            <p:nvPr/>
          </p:nvCxnSpPr>
          <p:spPr bwMode="auto">
            <a:xfrm rot="5400000">
              <a:off x="869" y="4001"/>
              <a:ext cx="1" cy="237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11" name="AutoShape 152"/>
            <p:cNvCxnSpPr>
              <a:cxnSpLocks noChangeShapeType="1"/>
              <a:stCxn id="757889" idx="4"/>
              <a:endCxn id="757887" idx="4"/>
            </p:cNvCxnSpPr>
            <p:nvPr/>
          </p:nvCxnSpPr>
          <p:spPr bwMode="auto">
            <a:xfrm rot="5400000">
              <a:off x="632" y="4001"/>
              <a:ext cx="1" cy="237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</p:grpSp>
    </p:spTree>
    <p:extLst>
      <p:ext uri="{BB962C8B-B14F-4D97-AF65-F5344CB8AC3E}">
        <p14:creationId xmlns:p14="http://schemas.microsoft.com/office/powerpoint/2010/main" val="3635062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5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5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57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57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57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6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2. Merge Reads into Contigs</a:t>
            </a:r>
            <a:endParaRPr lang="en-US" smtClean="0"/>
          </a:p>
        </p:txBody>
      </p:sp>
      <p:sp>
        <p:nvSpPr>
          <p:cNvPr id="759811" name="Oval 3"/>
          <p:cNvSpPr>
            <a:spLocks noChangeArrowheads="1"/>
          </p:cNvSpPr>
          <p:nvPr/>
        </p:nvSpPr>
        <p:spPr bwMode="auto">
          <a:xfrm>
            <a:off x="2779713" y="3508375"/>
            <a:ext cx="230187" cy="247650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12" name="Oval 4"/>
          <p:cNvSpPr>
            <a:spLocks noChangeArrowheads="1"/>
          </p:cNvSpPr>
          <p:nvPr/>
        </p:nvSpPr>
        <p:spPr bwMode="auto">
          <a:xfrm>
            <a:off x="3729038" y="3508375"/>
            <a:ext cx="230187" cy="247650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13" name="Oval 5"/>
          <p:cNvSpPr>
            <a:spLocks noChangeArrowheads="1"/>
          </p:cNvSpPr>
          <p:nvPr/>
        </p:nvSpPr>
        <p:spPr bwMode="auto">
          <a:xfrm>
            <a:off x="4678363" y="3508375"/>
            <a:ext cx="230187" cy="247650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14" name="Oval 6"/>
          <p:cNvSpPr>
            <a:spLocks noChangeArrowheads="1"/>
          </p:cNvSpPr>
          <p:nvPr/>
        </p:nvSpPr>
        <p:spPr bwMode="auto">
          <a:xfrm>
            <a:off x="5627688" y="3508375"/>
            <a:ext cx="230187" cy="247650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15" name="Oval 7"/>
          <p:cNvSpPr>
            <a:spLocks noChangeArrowheads="1"/>
          </p:cNvSpPr>
          <p:nvPr/>
        </p:nvSpPr>
        <p:spPr bwMode="auto">
          <a:xfrm>
            <a:off x="3254375" y="3508375"/>
            <a:ext cx="230188" cy="2476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16" name="Oval 8"/>
          <p:cNvSpPr>
            <a:spLocks noChangeArrowheads="1"/>
          </p:cNvSpPr>
          <p:nvPr/>
        </p:nvSpPr>
        <p:spPr bwMode="auto">
          <a:xfrm>
            <a:off x="4203700" y="3508375"/>
            <a:ext cx="230188" cy="2476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17" name="Oval 9"/>
          <p:cNvSpPr>
            <a:spLocks noChangeArrowheads="1"/>
          </p:cNvSpPr>
          <p:nvPr/>
        </p:nvSpPr>
        <p:spPr bwMode="auto">
          <a:xfrm>
            <a:off x="5153025" y="3508375"/>
            <a:ext cx="230188" cy="2476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18" name="Oval 10"/>
          <p:cNvSpPr>
            <a:spLocks noChangeArrowheads="1"/>
          </p:cNvSpPr>
          <p:nvPr/>
        </p:nvSpPr>
        <p:spPr bwMode="auto">
          <a:xfrm>
            <a:off x="6103938" y="3508375"/>
            <a:ext cx="230187" cy="2476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19" name="Oval 11"/>
          <p:cNvSpPr>
            <a:spLocks noChangeArrowheads="1"/>
          </p:cNvSpPr>
          <p:nvPr/>
        </p:nvSpPr>
        <p:spPr bwMode="auto">
          <a:xfrm>
            <a:off x="6880225" y="2647950"/>
            <a:ext cx="230188" cy="247650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20" name="Oval 12"/>
          <p:cNvSpPr>
            <a:spLocks noChangeArrowheads="1"/>
          </p:cNvSpPr>
          <p:nvPr/>
        </p:nvSpPr>
        <p:spPr bwMode="auto">
          <a:xfrm>
            <a:off x="7829550" y="2647950"/>
            <a:ext cx="230188" cy="247650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21" name="Oval 13"/>
          <p:cNvSpPr>
            <a:spLocks noChangeArrowheads="1"/>
          </p:cNvSpPr>
          <p:nvPr/>
        </p:nvSpPr>
        <p:spPr bwMode="auto">
          <a:xfrm>
            <a:off x="7354888" y="2647950"/>
            <a:ext cx="230187" cy="247650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22" name="Oval 14"/>
          <p:cNvSpPr>
            <a:spLocks noChangeArrowheads="1"/>
          </p:cNvSpPr>
          <p:nvPr/>
        </p:nvSpPr>
        <p:spPr bwMode="auto">
          <a:xfrm>
            <a:off x="8305800" y="2647950"/>
            <a:ext cx="230188" cy="247650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23" name="Oval 15"/>
          <p:cNvSpPr>
            <a:spLocks noChangeArrowheads="1"/>
          </p:cNvSpPr>
          <p:nvPr/>
        </p:nvSpPr>
        <p:spPr bwMode="auto">
          <a:xfrm>
            <a:off x="7437438" y="4430713"/>
            <a:ext cx="230187" cy="2476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24" name="Oval 16"/>
          <p:cNvSpPr>
            <a:spLocks noChangeArrowheads="1"/>
          </p:cNvSpPr>
          <p:nvPr/>
        </p:nvSpPr>
        <p:spPr bwMode="auto">
          <a:xfrm>
            <a:off x="6962775" y="4430713"/>
            <a:ext cx="230188" cy="2476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25" name="Oval 17"/>
          <p:cNvSpPr>
            <a:spLocks noChangeArrowheads="1"/>
          </p:cNvSpPr>
          <p:nvPr/>
        </p:nvSpPr>
        <p:spPr bwMode="auto">
          <a:xfrm>
            <a:off x="7913688" y="4430713"/>
            <a:ext cx="230187" cy="2476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26" name="Oval 18"/>
          <p:cNvSpPr>
            <a:spLocks noChangeArrowheads="1"/>
          </p:cNvSpPr>
          <p:nvPr/>
        </p:nvSpPr>
        <p:spPr bwMode="auto">
          <a:xfrm>
            <a:off x="777875" y="2647950"/>
            <a:ext cx="230188" cy="2476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27" name="Oval 19"/>
          <p:cNvSpPr>
            <a:spLocks noChangeArrowheads="1"/>
          </p:cNvSpPr>
          <p:nvPr/>
        </p:nvSpPr>
        <p:spPr bwMode="auto">
          <a:xfrm>
            <a:off x="1727200" y="2647950"/>
            <a:ext cx="230188" cy="2476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28" name="Oval 20"/>
          <p:cNvSpPr>
            <a:spLocks noChangeArrowheads="1"/>
          </p:cNvSpPr>
          <p:nvPr/>
        </p:nvSpPr>
        <p:spPr bwMode="auto">
          <a:xfrm>
            <a:off x="1252538" y="2647950"/>
            <a:ext cx="230187" cy="2476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29" name="Oval 21"/>
          <p:cNvSpPr>
            <a:spLocks noChangeArrowheads="1"/>
          </p:cNvSpPr>
          <p:nvPr/>
        </p:nvSpPr>
        <p:spPr bwMode="auto">
          <a:xfrm>
            <a:off x="2201863" y="2647950"/>
            <a:ext cx="230187" cy="2476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30" name="Oval 22"/>
          <p:cNvSpPr>
            <a:spLocks noChangeArrowheads="1"/>
          </p:cNvSpPr>
          <p:nvPr/>
        </p:nvSpPr>
        <p:spPr bwMode="auto">
          <a:xfrm>
            <a:off x="701675" y="4430713"/>
            <a:ext cx="230188" cy="247650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31" name="Oval 23"/>
          <p:cNvSpPr>
            <a:spLocks noChangeArrowheads="1"/>
          </p:cNvSpPr>
          <p:nvPr/>
        </p:nvSpPr>
        <p:spPr bwMode="auto">
          <a:xfrm>
            <a:off x="1651000" y="4430713"/>
            <a:ext cx="230188" cy="247650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32" name="Oval 24"/>
          <p:cNvSpPr>
            <a:spLocks noChangeArrowheads="1"/>
          </p:cNvSpPr>
          <p:nvPr/>
        </p:nvSpPr>
        <p:spPr bwMode="auto">
          <a:xfrm>
            <a:off x="1176338" y="4430713"/>
            <a:ext cx="230187" cy="247650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33" name="Oval 25"/>
          <p:cNvSpPr>
            <a:spLocks noChangeArrowheads="1"/>
          </p:cNvSpPr>
          <p:nvPr/>
        </p:nvSpPr>
        <p:spPr bwMode="auto">
          <a:xfrm>
            <a:off x="2125663" y="4430713"/>
            <a:ext cx="230187" cy="247650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cxnSp>
        <p:nvCxnSpPr>
          <p:cNvPr id="7194" name="AutoShape 26"/>
          <p:cNvCxnSpPr>
            <a:cxnSpLocks noChangeShapeType="1"/>
            <a:stCxn id="759811" idx="0"/>
            <a:endCxn id="759815" idx="0"/>
          </p:cNvCxnSpPr>
          <p:nvPr/>
        </p:nvCxnSpPr>
        <p:spPr bwMode="auto">
          <a:xfrm rot="5400000" flipV="1">
            <a:off x="3131344" y="3272631"/>
            <a:ext cx="3175" cy="474663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195" name="AutoShape 27"/>
          <p:cNvCxnSpPr>
            <a:cxnSpLocks noChangeShapeType="1"/>
            <a:stCxn id="759815" idx="4"/>
            <a:endCxn id="759812" idx="4"/>
          </p:cNvCxnSpPr>
          <p:nvPr/>
        </p:nvCxnSpPr>
        <p:spPr bwMode="auto">
          <a:xfrm rot="16200000" flipH="1">
            <a:off x="3606006" y="3520282"/>
            <a:ext cx="3175" cy="474662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196" name="AutoShape 28"/>
          <p:cNvCxnSpPr>
            <a:cxnSpLocks noChangeShapeType="1"/>
            <a:stCxn id="759812" idx="0"/>
            <a:endCxn id="759816" idx="0"/>
          </p:cNvCxnSpPr>
          <p:nvPr/>
        </p:nvCxnSpPr>
        <p:spPr bwMode="auto">
          <a:xfrm rot="5400000" flipV="1">
            <a:off x="4080669" y="3272631"/>
            <a:ext cx="3175" cy="474663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197" name="AutoShape 29"/>
          <p:cNvCxnSpPr>
            <a:cxnSpLocks noChangeShapeType="1"/>
            <a:stCxn id="759816" idx="4"/>
            <a:endCxn id="759813" idx="4"/>
          </p:cNvCxnSpPr>
          <p:nvPr/>
        </p:nvCxnSpPr>
        <p:spPr bwMode="auto">
          <a:xfrm rot="16200000" flipH="1">
            <a:off x="4555331" y="3520282"/>
            <a:ext cx="3175" cy="474662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198" name="AutoShape 30"/>
          <p:cNvCxnSpPr>
            <a:cxnSpLocks noChangeShapeType="1"/>
            <a:stCxn id="759813" idx="0"/>
            <a:endCxn id="759817" idx="0"/>
          </p:cNvCxnSpPr>
          <p:nvPr/>
        </p:nvCxnSpPr>
        <p:spPr bwMode="auto">
          <a:xfrm rot="5400000" flipV="1">
            <a:off x="5029994" y="3272631"/>
            <a:ext cx="3175" cy="474663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199" name="AutoShape 31"/>
          <p:cNvCxnSpPr>
            <a:cxnSpLocks noChangeShapeType="1"/>
            <a:stCxn id="759817" idx="4"/>
            <a:endCxn id="759814" idx="4"/>
          </p:cNvCxnSpPr>
          <p:nvPr/>
        </p:nvCxnSpPr>
        <p:spPr bwMode="auto">
          <a:xfrm rot="16200000" flipH="1">
            <a:off x="5504656" y="3520282"/>
            <a:ext cx="3175" cy="474662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200" name="AutoShape 32"/>
          <p:cNvCxnSpPr>
            <a:cxnSpLocks noChangeShapeType="1"/>
            <a:stCxn id="759814" idx="0"/>
            <a:endCxn id="759818" idx="0"/>
          </p:cNvCxnSpPr>
          <p:nvPr/>
        </p:nvCxnSpPr>
        <p:spPr bwMode="auto">
          <a:xfrm rot="5400000" flipV="1">
            <a:off x="5980112" y="3271838"/>
            <a:ext cx="3175" cy="476250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201" name="AutoShape 33"/>
          <p:cNvCxnSpPr>
            <a:cxnSpLocks noChangeShapeType="1"/>
            <a:stCxn id="759818" idx="0"/>
            <a:endCxn id="759819" idx="0"/>
          </p:cNvCxnSpPr>
          <p:nvPr/>
        </p:nvCxnSpPr>
        <p:spPr bwMode="auto">
          <a:xfrm rot="-5400000">
            <a:off x="6177756" y="2690019"/>
            <a:ext cx="860425" cy="776288"/>
          </a:xfrm>
          <a:prstGeom prst="curvedConnector3">
            <a:avLst>
              <a:gd name="adj1" fmla="val 136000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202" name="AutoShape 34"/>
          <p:cNvCxnSpPr>
            <a:cxnSpLocks noChangeShapeType="1"/>
            <a:stCxn id="759818" idx="4"/>
            <a:endCxn id="759824" idx="4"/>
          </p:cNvCxnSpPr>
          <p:nvPr/>
        </p:nvCxnSpPr>
        <p:spPr bwMode="auto">
          <a:xfrm rot="16200000" flipH="1">
            <a:off x="6188075" y="3787775"/>
            <a:ext cx="922338" cy="858838"/>
          </a:xfrm>
          <a:prstGeom prst="curvedConnector3">
            <a:avLst>
              <a:gd name="adj1" fmla="val 133412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203" name="AutoShape 35"/>
          <p:cNvCxnSpPr>
            <a:cxnSpLocks noChangeShapeType="1"/>
            <a:stCxn id="759819" idx="0"/>
            <a:endCxn id="759821" idx="0"/>
          </p:cNvCxnSpPr>
          <p:nvPr/>
        </p:nvCxnSpPr>
        <p:spPr bwMode="auto">
          <a:xfrm rot="5400000" flipV="1">
            <a:off x="7232650" y="2411413"/>
            <a:ext cx="1588" cy="474662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204" name="AutoShape 36"/>
          <p:cNvCxnSpPr>
            <a:cxnSpLocks noChangeShapeType="1"/>
            <a:stCxn id="759824" idx="4"/>
            <a:endCxn id="759823" idx="4"/>
          </p:cNvCxnSpPr>
          <p:nvPr/>
        </p:nvCxnSpPr>
        <p:spPr bwMode="auto">
          <a:xfrm rot="16200000" flipH="1">
            <a:off x="7315200" y="4441826"/>
            <a:ext cx="1587" cy="474662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205" name="AutoShape 37"/>
          <p:cNvCxnSpPr>
            <a:cxnSpLocks noChangeShapeType="1"/>
            <a:stCxn id="759821" idx="0"/>
            <a:endCxn id="759820" idx="0"/>
          </p:cNvCxnSpPr>
          <p:nvPr/>
        </p:nvCxnSpPr>
        <p:spPr bwMode="auto">
          <a:xfrm rot="5400000" flipV="1">
            <a:off x="7707313" y="2411412"/>
            <a:ext cx="1588" cy="474663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206" name="AutoShape 38"/>
          <p:cNvCxnSpPr>
            <a:cxnSpLocks noChangeShapeType="1"/>
            <a:stCxn id="759820" idx="0"/>
            <a:endCxn id="759822" idx="0"/>
          </p:cNvCxnSpPr>
          <p:nvPr/>
        </p:nvCxnSpPr>
        <p:spPr bwMode="auto">
          <a:xfrm rot="5400000" flipV="1">
            <a:off x="8182769" y="2410619"/>
            <a:ext cx="1588" cy="476250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207" name="AutoShape 39"/>
          <p:cNvCxnSpPr>
            <a:cxnSpLocks noChangeShapeType="1"/>
            <a:stCxn id="759823" idx="4"/>
            <a:endCxn id="759825" idx="4"/>
          </p:cNvCxnSpPr>
          <p:nvPr/>
        </p:nvCxnSpPr>
        <p:spPr bwMode="auto">
          <a:xfrm rot="16200000" flipH="1">
            <a:off x="7790656" y="4441032"/>
            <a:ext cx="1587" cy="476250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208" name="AutoShape 40"/>
          <p:cNvCxnSpPr>
            <a:cxnSpLocks noChangeShapeType="1"/>
            <a:stCxn id="759811" idx="0"/>
            <a:endCxn id="759829" idx="0"/>
          </p:cNvCxnSpPr>
          <p:nvPr/>
        </p:nvCxnSpPr>
        <p:spPr bwMode="auto">
          <a:xfrm rot="5400000" flipH="1">
            <a:off x="2176462" y="2789238"/>
            <a:ext cx="860425" cy="577850"/>
          </a:xfrm>
          <a:prstGeom prst="curvedConnector3">
            <a:avLst>
              <a:gd name="adj1" fmla="val 136000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209" name="AutoShape 41"/>
          <p:cNvCxnSpPr>
            <a:cxnSpLocks noChangeShapeType="1"/>
            <a:stCxn id="759811" idx="4"/>
            <a:endCxn id="759833" idx="4"/>
          </p:cNvCxnSpPr>
          <p:nvPr/>
        </p:nvCxnSpPr>
        <p:spPr bwMode="auto">
          <a:xfrm rot="5400000">
            <a:off x="2107406" y="3890169"/>
            <a:ext cx="922338" cy="654050"/>
          </a:xfrm>
          <a:prstGeom prst="curvedConnector3">
            <a:avLst>
              <a:gd name="adj1" fmla="val 124787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210" name="AutoShape 42"/>
          <p:cNvCxnSpPr>
            <a:cxnSpLocks noChangeShapeType="1"/>
            <a:stCxn id="759829" idx="0"/>
            <a:endCxn id="759827" idx="0"/>
          </p:cNvCxnSpPr>
          <p:nvPr/>
        </p:nvCxnSpPr>
        <p:spPr bwMode="auto">
          <a:xfrm rot="-5400000" flipH="1" flipV="1">
            <a:off x="2079625" y="2411413"/>
            <a:ext cx="1588" cy="474662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211" name="AutoShape 43"/>
          <p:cNvCxnSpPr>
            <a:cxnSpLocks noChangeShapeType="1"/>
            <a:stCxn id="759827" idx="0"/>
            <a:endCxn id="759828" idx="0"/>
          </p:cNvCxnSpPr>
          <p:nvPr/>
        </p:nvCxnSpPr>
        <p:spPr bwMode="auto">
          <a:xfrm rot="-5400000" flipH="1" flipV="1">
            <a:off x="1604963" y="2411412"/>
            <a:ext cx="1588" cy="474663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212" name="AutoShape 44"/>
          <p:cNvCxnSpPr>
            <a:cxnSpLocks noChangeShapeType="1"/>
            <a:stCxn id="759828" idx="0"/>
            <a:endCxn id="759826" idx="0"/>
          </p:cNvCxnSpPr>
          <p:nvPr/>
        </p:nvCxnSpPr>
        <p:spPr bwMode="auto">
          <a:xfrm rot="-5400000" flipH="1" flipV="1">
            <a:off x="1130300" y="2411413"/>
            <a:ext cx="1588" cy="474662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213" name="AutoShape 45"/>
          <p:cNvCxnSpPr>
            <a:cxnSpLocks noChangeShapeType="1"/>
            <a:stCxn id="759833" idx="4"/>
            <a:endCxn id="759831" idx="4"/>
          </p:cNvCxnSpPr>
          <p:nvPr/>
        </p:nvCxnSpPr>
        <p:spPr bwMode="auto">
          <a:xfrm rot="5400000">
            <a:off x="2003425" y="4441826"/>
            <a:ext cx="1587" cy="474662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214" name="AutoShape 46"/>
          <p:cNvCxnSpPr>
            <a:cxnSpLocks noChangeShapeType="1"/>
            <a:stCxn id="759831" idx="4"/>
            <a:endCxn id="759832" idx="4"/>
          </p:cNvCxnSpPr>
          <p:nvPr/>
        </p:nvCxnSpPr>
        <p:spPr bwMode="auto">
          <a:xfrm rot="5400000">
            <a:off x="1528763" y="4441825"/>
            <a:ext cx="1587" cy="474663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215" name="AutoShape 47"/>
          <p:cNvCxnSpPr>
            <a:cxnSpLocks noChangeShapeType="1"/>
            <a:stCxn id="759832" idx="4"/>
            <a:endCxn id="759830" idx="4"/>
          </p:cNvCxnSpPr>
          <p:nvPr/>
        </p:nvCxnSpPr>
        <p:spPr bwMode="auto">
          <a:xfrm rot="5400000">
            <a:off x="1054100" y="4441826"/>
            <a:ext cx="1587" cy="474662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9856" name="AutoShape 48"/>
          <p:cNvCxnSpPr>
            <a:cxnSpLocks noChangeShapeType="1"/>
            <a:stCxn id="759811" idx="4"/>
            <a:endCxn id="759833" idx="4"/>
          </p:cNvCxnSpPr>
          <p:nvPr/>
        </p:nvCxnSpPr>
        <p:spPr bwMode="auto">
          <a:xfrm rot="5400000">
            <a:off x="2107406" y="3890169"/>
            <a:ext cx="922338" cy="654050"/>
          </a:xfrm>
          <a:prstGeom prst="curvedConnector3">
            <a:avLst>
              <a:gd name="adj1" fmla="val 124787"/>
            </a:avLst>
          </a:prstGeom>
          <a:noFill/>
          <a:ln w="31750">
            <a:solidFill>
              <a:srgbClr val="FF00FF"/>
            </a:solidFill>
            <a:round/>
            <a:headEnd/>
            <a:tailEnd/>
          </a:ln>
        </p:spPr>
      </p:cxnSp>
      <p:cxnSp>
        <p:nvCxnSpPr>
          <p:cNvPr id="759857" name="AutoShape 49"/>
          <p:cNvCxnSpPr>
            <a:cxnSpLocks noChangeShapeType="1"/>
          </p:cNvCxnSpPr>
          <p:nvPr/>
        </p:nvCxnSpPr>
        <p:spPr bwMode="auto">
          <a:xfrm rot="5400000" flipH="1">
            <a:off x="2176462" y="2789238"/>
            <a:ext cx="860425" cy="577850"/>
          </a:xfrm>
          <a:prstGeom prst="curvedConnector3">
            <a:avLst>
              <a:gd name="adj1" fmla="val 136000"/>
            </a:avLst>
          </a:prstGeom>
          <a:noFill/>
          <a:ln w="31750">
            <a:solidFill>
              <a:srgbClr val="FF00FF"/>
            </a:solidFill>
            <a:round/>
            <a:headEnd/>
            <a:tailEnd/>
          </a:ln>
        </p:spPr>
      </p:cxnSp>
      <p:cxnSp>
        <p:nvCxnSpPr>
          <p:cNvPr id="759858" name="AutoShape 50"/>
          <p:cNvCxnSpPr>
            <a:cxnSpLocks noChangeShapeType="1"/>
          </p:cNvCxnSpPr>
          <p:nvPr/>
        </p:nvCxnSpPr>
        <p:spPr bwMode="auto">
          <a:xfrm rot="-5400000">
            <a:off x="6184106" y="2683669"/>
            <a:ext cx="860425" cy="776288"/>
          </a:xfrm>
          <a:prstGeom prst="curvedConnector3">
            <a:avLst>
              <a:gd name="adj1" fmla="val 136000"/>
            </a:avLst>
          </a:prstGeom>
          <a:noFill/>
          <a:ln w="31750">
            <a:solidFill>
              <a:srgbClr val="FF00FF"/>
            </a:solidFill>
            <a:round/>
            <a:headEnd/>
            <a:tailEnd/>
          </a:ln>
        </p:spPr>
      </p:cxnSp>
      <p:cxnSp>
        <p:nvCxnSpPr>
          <p:cNvPr id="759859" name="AutoShape 51"/>
          <p:cNvCxnSpPr>
            <a:cxnSpLocks noChangeShapeType="1"/>
          </p:cNvCxnSpPr>
          <p:nvPr/>
        </p:nvCxnSpPr>
        <p:spPr bwMode="auto">
          <a:xfrm rot="16200000" flipH="1">
            <a:off x="6188075" y="3794125"/>
            <a:ext cx="922338" cy="858838"/>
          </a:xfrm>
          <a:prstGeom prst="curvedConnector3">
            <a:avLst>
              <a:gd name="adj1" fmla="val 133412"/>
            </a:avLst>
          </a:prstGeom>
          <a:noFill/>
          <a:ln w="31750">
            <a:solidFill>
              <a:srgbClr val="FF00FF"/>
            </a:solidFill>
            <a:round/>
            <a:headEnd/>
            <a:tailEnd/>
          </a:ln>
        </p:spPr>
      </p:cxnSp>
      <p:sp>
        <p:nvSpPr>
          <p:cNvPr id="759860" name="Rectangle 52"/>
          <p:cNvSpPr>
            <a:spLocks noChangeArrowheads="1"/>
          </p:cNvSpPr>
          <p:nvPr/>
        </p:nvSpPr>
        <p:spPr bwMode="auto">
          <a:xfrm>
            <a:off x="2698750" y="3003550"/>
            <a:ext cx="3714750" cy="1257300"/>
          </a:xfrm>
          <a:prstGeom prst="rect">
            <a:avLst/>
          </a:prstGeom>
          <a:solidFill>
            <a:srgbClr val="99CC00">
              <a:alpha val="14902"/>
            </a:srgbClr>
          </a:solidFill>
          <a:ln w="38100">
            <a:solidFill>
              <a:srgbClr val="003366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9861" name="Rectangle 53"/>
          <p:cNvSpPr>
            <a:spLocks noChangeArrowheads="1"/>
          </p:cNvSpPr>
          <p:nvPr/>
        </p:nvSpPr>
        <p:spPr bwMode="auto">
          <a:xfrm>
            <a:off x="679450" y="2279650"/>
            <a:ext cx="1860550" cy="800100"/>
          </a:xfrm>
          <a:prstGeom prst="rect">
            <a:avLst/>
          </a:prstGeom>
          <a:solidFill>
            <a:srgbClr val="FF9900">
              <a:alpha val="14902"/>
            </a:srgbClr>
          </a:solidFill>
          <a:ln w="38100">
            <a:solidFill>
              <a:srgbClr val="003366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9862" name="Rectangle 54"/>
          <p:cNvSpPr>
            <a:spLocks noChangeArrowheads="1"/>
          </p:cNvSpPr>
          <p:nvPr/>
        </p:nvSpPr>
        <p:spPr bwMode="auto">
          <a:xfrm>
            <a:off x="571500" y="4197350"/>
            <a:ext cx="1860550" cy="800100"/>
          </a:xfrm>
          <a:prstGeom prst="rect">
            <a:avLst/>
          </a:prstGeom>
          <a:solidFill>
            <a:srgbClr val="33CCCC">
              <a:alpha val="14902"/>
            </a:srgbClr>
          </a:solidFill>
          <a:ln w="38100">
            <a:solidFill>
              <a:srgbClr val="003366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9863" name="Rectangle 55"/>
          <p:cNvSpPr>
            <a:spLocks noChangeArrowheads="1"/>
          </p:cNvSpPr>
          <p:nvPr/>
        </p:nvSpPr>
        <p:spPr bwMode="auto">
          <a:xfrm>
            <a:off x="6896100" y="4241800"/>
            <a:ext cx="1371600" cy="800100"/>
          </a:xfrm>
          <a:prstGeom prst="rect">
            <a:avLst/>
          </a:prstGeom>
          <a:solidFill>
            <a:srgbClr val="800080">
              <a:alpha val="14902"/>
            </a:srgbClr>
          </a:solidFill>
          <a:ln w="38100">
            <a:solidFill>
              <a:srgbClr val="003366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9864" name="Rectangle 56"/>
          <p:cNvSpPr>
            <a:spLocks noChangeArrowheads="1"/>
          </p:cNvSpPr>
          <p:nvPr/>
        </p:nvSpPr>
        <p:spPr bwMode="auto">
          <a:xfrm>
            <a:off x="6794500" y="2311400"/>
            <a:ext cx="1860550" cy="800100"/>
          </a:xfrm>
          <a:prstGeom prst="rect">
            <a:avLst/>
          </a:prstGeom>
          <a:solidFill>
            <a:srgbClr val="3366FF">
              <a:alpha val="14902"/>
            </a:srgbClr>
          </a:solidFill>
          <a:ln w="38100">
            <a:solidFill>
              <a:srgbClr val="003366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597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59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59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59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59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59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59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59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59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59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9860" grpId="0" animBg="1"/>
      <p:bldP spid="759861" grpId="0" animBg="1"/>
      <p:bldP spid="759862" grpId="0" animBg="1"/>
      <p:bldP spid="759863" grpId="0" animBg="1"/>
      <p:bldP spid="75986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Repeats, errors, and contig lengths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Repeats shorter than read length are easily resolved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>
                <a:solidFill>
                  <a:schemeClr val="accent2"/>
                </a:solidFill>
              </a:rPr>
              <a:t>Read that spans across a repeat disambiguates order of flanking regions</a:t>
            </a:r>
          </a:p>
          <a:p>
            <a:pPr lvl="1" eaLnBrk="1" hangingPunct="1">
              <a:lnSpc>
                <a:spcPct val="80000"/>
              </a:lnSpc>
            </a:pPr>
            <a:endParaRPr lang="en-US" sz="180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Repeats with more base pair diffs than sequencing error rate are OK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>
                <a:solidFill>
                  <a:schemeClr val="accent2"/>
                </a:solidFill>
              </a:rPr>
              <a:t>We throw overlaps between two reads in different copies of the repeat</a:t>
            </a:r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To make  the genome </a:t>
            </a:r>
            <a:r>
              <a:rPr lang="en-US" sz="2000" b="1" smtClean="0">
                <a:solidFill>
                  <a:srgbClr val="A50021"/>
                </a:solidFill>
              </a:rPr>
              <a:t>appear</a:t>
            </a:r>
            <a:r>
              <a:rPr lang="en-US" sz="2000" smtClean="0"/>
              <a:t> less repetitive, try to:</a:t>
            </a:r>
          </a:p>
          <a:p>
            <a:pPr lvl="1" eaLnBrk="1" hangingPunct="1">
              <a:lnSpc>
                <a:spcPct val="80000"/>
              </a:lnSpc>
            </a:pPr>
            <a:endParaRPr lang="en-US" sz="1800" smtClean="0"/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Increase read length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Decrease sequencing error rate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b="1" u="sng" smtClean="0">
                <a:solidFill>
                  <a:srgbClr val="A50021"/>
                </a:solidFill>
              </a:rPr>
              <a:t>Role of error correction:</a:t>
            </a:r>
            <a:endParaRPr lang="en-US" sz="18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smtClean="0"/>
              <a:t>	Discards up to 98% of single-letter sequencing errors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smtClean="0"/>
              <a:t>			decreases error rate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smtClean="0"/>
              <a:t>			</a:t>
            </a:r>
            <a:r>
              <a:rPr lang="en-US" sz="1800" smtClean="0">
                <a:sym typeface="Symbol" pitchFamily="18" charset="2"/>
              </a:rPr>
              <a:t> decreases effective repeat content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smtClean="0">
                <a:sym typeface="Symbol" pitchFamily="18" charset="2"/>
              </a:rPr>
              <a:t>			 increases contig length</a:t>
            </a:r>
          </a:p>
        </p:txBody>
      </p:sp>
    </p:spTree>
    <p:extLst>
      <p:ext uri="{BB962C8B-B14F-4D97-AF65-F5344CB8AC3E}">
        <p14:creationId xmlns:p14="http://schemas.microsoft.com/office/powerpoint/2010/main" val="224481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ChangeArrowheads="1"/>
          </p:cNvSpPr>
          <p:nvPr/>
        </p:nvSpPr>
        <p:spPr bwMode="auto">
          <a:xfrm>
            <a:off x="222250" y="5143500"/>
            <a:ext cx="1250950" cy="254000"/>
          </a:xfrm>
          <a:prstGeom prst="roundRect">
            <a:avLst>
              <a:gd name="adj" fmla="val 16667"/>
            </a:avLst>
          </a:prstGeom>
          <a:solidFill>
            <a:schemeClr val="accent1">
              <a:alpha val="14902"/>
            </a:schemeClr>
          </a:solidFill>
          <a:ln w="25400">
            <a:solidFill>
              <a:srgbClr val="99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67" name="AutoShape 3"/>
          <p:cNvSpPr>
            <a:spLocks noChangeArrowheads="1"/>
          </p:cNvSpPr>
          <p:nvPr/>
        </p:nvSpPr>
        <p:spPr bwMode="auto">
          <a:xfrm>
            <a:off x="222250" y="6197600"/>
            <a:ext cx="1250950" cy="254000"/>
          </a:xfrm>
          <a:prstGeom prst="roundRect">
            <a:avLst>
              <a:gd name="adj" fmla="val 16667"/>
            </a:avLst>
          </a:prstGeom>
          <a:solidFill>
            <a:schemeClr val="accent1">
              <a:alpha val="14902"/>
            </a:schemeClr>
          </a:solidFill>
          <a:ln w="25400">
            <a:solidFill>
              <a:srgbClr val="808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>
            <a:off x="242888" y="6427788"/>
            <a:ext cx="555625" cy="0"/>
          </a:xfrm>
          <a:prstGeom prst="line">
            <a:avLst/>
          </a:prstGeom>
          <a:noFill/>
          <a:ln w="19050">
            <a:solidFill>
              <a:srgbClr val="99CC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9" name="Line 5"/>
          <p:cNvSpPr>
            <a:spLocks noChangeShapeType="1"/>
          </p:cNvSpPr>
          <p:nvPr/>
        </p:nvSpPr>
        <p:spPr bwMode="auto">
          <a:xfrm>
            <a:off x="381000" y="6392863"/>
            <a:ext cx="660400" cy="0"/>
          </a:xfrm>
          <a:prstGeom prst="line">
            <a:avLst/>
          </a:prstGeom>
          <a:noFill/>
          <a:ln w="19050">
            <a:solidFill>
              <a:srgbClr val="99CC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0" name="Line 6"/>
          <p:cNvSpPr>
            <a:spLocks noChangeShapeType="1"/>
          </p:cNvSpPr>
          <p:nvPr/>
        </p:nvSpPr>
        <p:spPr bwMode="auto">
          <a:xfrm>
            <a:off x="485775" y="6356350"/>
            <a:ext cx="660400" cy="0"/>
          </a:xfrm>
          <a:prstGeom prst="line">
            <a:avLst/>
          </a:prstGeom>
          <a:noFill/>
          <a:ln w="19050">
            <a:solidFill>
              <a:srgbClr val="99CC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1" name="Line 7"/>
          <p:cNvSpPr>
            <a:spLocks noChangeShapeType="1"/>
          </p:cNvSpPr>
          <p:nvPr/>
        </p:nvSpPr>
        <p:spPr bwMode="auto">
          <a:xfrm>
            <a:off x="625475" y="6321425"/>
            <a:ext cx="555625" cy="0"/>
          </a:xfrm>
          <a:prstGeom prst="line">
            <a:avLst/>
          </a:prstGeom>
          <a:noFill/>
          <a:ln w="19050">
            <a:solidFill>
              <a:srgbClr val="99CC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>
            <a:off x="763588" y="6284913"/>
            <a:ext cx="555625" cy="0"/>
          </a:xfrm>
          <a:prstGeom prst="line">
            <a:avLst/>
          </a:prstGeom>
          <a:noFill/>
          <a:ln w="19050">
            <a:solidFill>
              <a:srgbClr val="99CC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3" name="Line 9"/>
          <p:cNvSpPr>
            <a:spLocks noChangeShapeType="1"/>
          </p:cNvSpPr>
          <p:nvPr/>
        </p:nvSpPr>
        <p:spPr bwMode="auto">
          <a:xfrm>
            <a:off x="903288" y="6257925"/>
            <a:ext cx="555625" cy="0"/>
          </a:xfrm>
          <a:prstGeom prst="line">
            <a:avLst/>
          </a:prstGeom>
          <a:noFill/>
          <a:ln w="19050">
            <a:solidFill>
              <a:srgbClr val="99CC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4" name="AutoShape 10"/>
          <p:cNvSpPr>
            <a:spLocks noChangeArrowheads="1"/>
          </p:cNvSpPr>
          <p:nvPr/>
        </p:nvSpPr>
        <p:spPr bwMode="auto">
          <a:xfrm>
            <a:off x="3146425" y="6197600"/>
            <a:ext cx="1250950" cy="254000"/>
          </a:xfrm>
          <a:prstGeom prst="roundRect">
            <a:avLst>
              <a:gd name="adj" fmla="val 16667"/>
            </a:avLst>
          </a:prstGeom>
          <a:solidFill>
            <a:schemeClr val="accent1">
              <a:alpha val="14902"/>
            </a:schemeClr>
          </a:solidFill>
          <a:ln w="25400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5" name="AutoShape 11"/>
          <p:cNvSpPr>
            <a:spLocks noChangeArrowheads="1"/>
          </p:cNvSpPr>
          <p:nvPr/>
        </p:nvSpPr>
        <p:spPr bwMode="auto">
          <a:xfrm>
            <a:off x="3146425" y="5143500"/>
            <a:ext cx="1250950" cy="254000"/>
          </a:xfrm>
          <a:prstGeom prst="roundRect">
            <a:avLst>
              <a:gd name="adj" fmla="val 16667"/>
            </a:avLst>
          </a:prstGeom>
          <a:solidFill>
            <a:schemeClr val="accent1">
              <a:alpha val="14902"/>
            </a:schemeClr>
          </a:solidFill>
          <a:ln w="25400">
            <a:solidFill>
              <a:srgbClr val="6666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6" name="Line 12"/>
          <p:cNvSpPr>
            <a:spLocks noChangeShapeType="1"/>
          </p:cNvSpPr>
          <p:nvPr/>
        </p:nvSpPr>
        <p:spPr bwMode="auto">
          <a:xfrm>
            <a:off x="3167063" y="5373688"/>
            <a:ext cx="555625" cy="0"/>
          </a:xfrm>
          <a:prstGeom prst="line">
            <a:avLst/>
          </a:prstGeom>
          <a:noFill/>
          <a:ln w="19050">
            <a:solidFill>
              <a:srgbClr val="9933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7" name="Line 13"/>
          <p:cNvSpPr>
            <a:spLocks noChangeShapeType="1"/>
          </p:cNvSpPr>
          <p:nvPr/>
        </p:nvSpPr>
        <p:spPr bwMode="auto">
          <a:xfrm>
            <a:off x="3305175" y="5338763"/>
            <a:ext cx="660400" cy="0"/>
          </a:xfrm>
          <a:prstGeom prst="line">
            <a:avLst/>
          </a:prstGeom>
          <a:noFill/>
          <a:ln w="19050">
            <a:solidFill>
              <a:srgbClr val="9933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8" name="Line 14"/>
          <p:cNvSpPr>
            <a:spLocks noChangeShapeType="1"/>
          </p:cNvSpPr>
          <p:nvPr/>
        </p:nvSpPr>
        <p:spPr bwMode="auto">
          <a:xfrm>
            <a:off x="3409950" y="5302250"/>
            <a:ext cx="660400" cy="0"/>
          </a:xfrm>
          <a:prstGeom prst="line">
            <a:avLst/>
          </a:prstGeom>
          <a:noFill/>
          <a:ln w="19050">
            <a:solidFill>
              <a:srgbClr val="9933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9" name="Line 15"/>
          <p:cNvSpPr>
            <a:spLocks noChangeShapeType="1"/>
          </p:cNvSpPr>
          <p:nvPr/>
        </p:nvSpPr>
        <p:spPr bwMode="auto">
          <a:xfrm>
            <a:off x="3549650" y="5267325"/>
            <a:ext cx="555625" cy="0"/>
          </a:xfrm>
          <a:prstGeom prst="line">
            <a:avLst/>
          </a:prstGeom>
          <a:noFill/>
          <a:ln w="19050">
            <a:solidFill>
              <a:srgbClr val="9933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0" name="Line 16"/>
          <p:cNvSpPr>
            <a:spLocks noChangeShapeType="1"/>
          </p:cNvSpPr>
          <p:nvPr/>
        </p:nvSpPr>
        <p:spPr bwMode="auto">
          <a:xfrm>
            <a:off x="3687763" y="5230813"/>
            <a:ext cx="555625" cy="0"/>
          </a:xfrm>
          <a:prstGeom prst="line">
            <a:avLst/>
          </a:prstGeom>
          <a:noFill/>
          <a:ln w="19050">
            <a:solidFill>
              <a:srgbClr val="9933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1" name="Line 17"/>
          <p:cNvSpPr>
            <a:spLocks noChangeShapeType="1"/>
          </p:cNvSpPr>
          <p:nvPr/>
        </p:nvSpPr>
        <p:spPr bwMode="auto">
          <a:xfrm>
            <a:off x="3827463" y="5203825"/>
            <a:ext cx="555625" cy="0"/>
          </a:xfrm>
          <a:prstGeom prst="line">
            <a:avLst/>
          </a:prstGeom>
          <a:noFill/>
          <a:ln w="19050">
            <a:solidFill>
              <a:srgbClr val="9933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2" name="Rectangle 18"/>
          <p:cNvSpPr>
            <a:spLocks noChangeArrowheads="1"/>
          </p:cNvSpPr>
          <p:nvPr/>
        </p:nvSpPr>
        <p:spPr bwMode="auto">
          <a:xfrm>
            <a:off x="0" y="127000"/>
            <a:ext cx="8077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600">
                <a:solidFill>
                  <a:schemeClr val="accent2"/>
                </a:solidFill>
                <a:latin typeface="Arial Unicode MS" pitchFamily="34" charset="-128"/>
              </a:rPr>
              <a:t>3. Link Contigs into Supercontigs</a:t>
            </a:r>
          </a:p>
        </p:txBody>
      </p:sp>
      <p:sp>
        <p:nvSpPr>
          <p:cNvPr id="11283" name="Line 19"/>
          <p:cNvSpPr>
            <a:spLocks noChangeShapeType="1"/>
          </p:cNvSpPr>
          <p:nvPr/>
        </p:nvSpPr>
        <p:spPr bwMode="auto">
          <a:xfrm>
            <a:off x="609600" y="4432300"/>
            <a:ext cx="16002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4" name="Line 20"/>
          <p:cNvSpPr>
            <a:spLocks noChangeShapeType="1"/>
          </p:cNvSpPr>
          <p:nvPr/>
        </p:nvSpPr>
        <p:spPr bwMode="auto">
          <a:xfrm>
            <a:off x="800100" y="4356100"/>
            <a:ext cx="16002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5" name="Line 21"/>
          <p:cNvSpPr>
            <a:spLocks noChangeShapeType="1"/>
          </p:cNvSpPr>
          <p:nvPr/>
        </p:nvSpPr>
        <p:spPr bwMode="auto">
          <a:xfrm>
            <a:off x="876300" y="4279900"/>
            <a:ext cx="16002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6" name="Line 22"/>
          <p:cNvSpPr>
            <a:spLocks noChangeShapeType="1"/>
          </p:cNvSpPr>
          <p:nvPr/>
        </p:nvSpPr>
        <p:spPr bwMode="auto">
          <a:xfrm>
            <a:off x="952500" y="4203700"/>
            <a:ext cx="16002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7" name="Line 23"/>
          <p:cNvSpPr>
            <a:spLocks noChangeShapeType="1"/>
          </p:cNvSpPr>
          <p:nvPr/>
        </p:nvSpPr>
        <p:spPr bwMode="auto">
          <a:xfrm>
            <a:off x="1028700" y="4127500"/>
            <a:ext cx="16002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8" name="Line 24"/>
          <p:cNvSpPr>
            <a:spLocks noChangeShapeType="1"/>
          </p:cNvSpPr>
          <p:nvPr/>
        </p:nvSpPr>
        <p:spPr bwMode="auto">
          <a:xfrm>
            <a:off x="1066800" y="4051300"/>
            <a:ext cx="13716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9" name="Line 25"/>
          <p:cNvSpPr>
            <a:spLocks noChangeShapeType="1"/>
          </p:cNvSpPr>
          <p:nvPr/>
        </p:nvSpPr>
        <p:spPr bwMode="auto">
          <a:xfrm>
            <a:off x="1143000" y="3975100"/>
            <a:ext cx="16002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90" name="Line 26"/>
          <p:cNvSpPr>
            <a:spLocks noChangeShapeType="1"/>
          </p:cNvSpPr>
          <p:nvPr/>
        </p:nvSpPr>
        <p:spPr bwMode="auto">
          <a:xfrm>
            <a:off x="1409700" y="3898900"/>
            <a:ext cx="12192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91" name="Text Box 27"/>
          <p:cNvSpPr txBox="1">
            <a:spLocks noChangeArrowheads="1"/>
          </p:cNvSpPr>
          <p:nvPr/>
        </p:nvSpPr>
        <p:spPr bwMode="auto">
          <a:xfrm>
            <a:off x="5429250" y="3389313"/>
            <a:ext cx="29876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sz="2000">
                <a:solidFill>
                  <a:srgbClr val="003366"/>
                </a:solidFill>
                <a:latin typeface="Arial Unicode MS" pitchFamily="34" charset="-128"/>
              </a:rPr>
              <a:t>Too dense</a:t>
            </a:r>
          </a:p>
          <a:p>
            <a:pPr algn="ctr"/>
            <a:r>
              <a:rPr lang="en-US" altLang="en-US" sz="2000">
                <a:solidFill>
                  <a:srgbClr val="003366"/>
                </a:solidFill>
                <a:latin typeface="Arial Unicode MS" pitchFamily="34" charset="-128"/>
                <a:sym typeface="Symbol" pitchFamily="18" charset="2"/>
              </a:rPr>
              <a:t> </a:t>
            </a:r>
            <a:r>
              <a:rPr lang="en-US" altLang="en-US" sz="2000">
                <a:solidFill>
                  <a:srgbClr val="003366"/>
                </a:solidFill>
                <a:latin typeface="Arial Unicode MS" pitchFamily="34" charset="-128"/>
              </a:rPr>
              <a:t>Overcollapsed</a:t>
            </a:r>
          </a:p>
        </p:txBody>
      </p:sp>
      <p:sp>
        <p:nvSpPr>
          <p:cNvPr id="11292" name="Text Box 28"/>
          <p:cNvSpPr txBox="1">
            <a:spLocks noChangeArrowheads="1"/>
          </p:cNvSpPr>
          <p:nvPr/>
        </p:nvSpPr>
        <p:spPr bwMode="auto">
          <a:xfrm>
            <a:off x="5241925" y="5375275"/>
            <a:ext cx="34448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sz="2000">
                <a:solidFill>
                  <a:srgbClr val="003366"/>
                </a:solidFill>
                <a:latin typeface="Arial Unicode MS" pitchFamily="34" charset="-128"/>
              </a:rPr>
              <a:t>Inconsistent links </a:t>
            </a:r>
          </a:p>
          <a:p>
            <a:pPr algn="ctr"/>
            <a:r>
              <a:rPr lang="en-US" altLang="en-US">
                <a:solidFill>
                  <a:srgbClr val="003366"/>
                </a:solidFill>
                <a:sym typeface="Symbol" pitchFamily="18" charset="2"/>
              </a:rPr>
              <a:t></a:t>
            </a:r>
            <a:r>
              <a:rPr lang="en-US" altLang="en-US">
                <a:sym typeface="Symbol" pitchFamily="18" charset="2"/>
              </a:rPr>
              <a:t> </a:t>
            </a:r>
            <a:r>
              <a:rPr lang="en-US" altLang="en-US" sz="2000">
                <a:solidFill>
                  <a:srgbClr val="003366"/>
                </a:solidFill>
                <a:latin typeface="Arial Unicode MS" pitchFamily="34" charset="-128"/>
              </a:rPr>
              <a:t>Overcollapsed?</a:t>
            </a:r>
          </a:p>
        </p:txBody>
      </p:sp>
      <p:sp>
        <p:nvSpPr>
          <p:cNvPr id="11293" name="Line 29"/>
          <p:cNvSpPr>
            <a:spLocks noChangeShapeType="1"/>
          </p:cNvSpPr>
          <p:nvPr/>
        </p:nvSpPr>
        <p:spPr bwMode="auto">
          <a:xfrm>
            <a:off x="685800" y="2794000"/>
            <a:ext cx="12192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94" name="Line 30"/>
          <p:cNvSpPr>
            <a:spLocks noChangeShapeType="1"/>
          </p:cNvSpPr>
          <p:nvPr/>
        </p:nvSpPr>
        <p:spPr bwMode="auto">
          <a:xfrm>
            <a:off x="990600" y="2641600"/>
            <a:ext cx="14478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95" name="Line 31"/>
          <p:cNvSpPr>
            <a:spLocks noChangeShapeType="1"/>
          </p:cNvSpPr>
          <p:nvPr/>
        </p:nvSpPr>
        <p:spPr bwMode="auto">
          <a:xfrm>
            <a:off x="1219200" y="2489200"/>
            <a:ext cx="14478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96" name="Line 32"/>
          <p:cNvSpPr>
            <a:spLocks noChangeShapeType="1"/>
          </p:cNvSpPr>
          <p:nvPr/>
        </p:nvSpPr>
        <p:spPr bwMode="auto">
          <a:xfrm>
            <a:off x="1524000" y="2336800"/>
            <a:ext cx="12192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97" name="Line 33"/>
          <p:cNvSpPr>
            <a:spLocks noChangeShapeType="1"/>
          </p:cNvSpPr>
          <p:nvPr/>
        </p:nvSpPr>
        <p:spPr bwMode="auto">
          <a:xfrm>
            <a:off x="1295400" y="3822700"/>
            <a:ext cx="16002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98" name="Line 34"/>
          <p:cNvSpPr>
            <a:spLocks noChangeShapeType="1"/>
          </p:cNvSpPr>
          <p:nvPr/>
        </p:nvSpPr>
        <p:spPr bwMode="auto">
          <a:xfrm>
            <a:off x="1371600" y="3746500"/>
            <a:ext cx="16002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99" name="Line 35"/>
          <p:cNvSpPr>
            <a:spLocks noChangeShapeType="1"/>
          </p:cNvSpPr>
          <p:nvPr/>
        </p:nvSpPr>
        <p:spPr bwMode="auto">
          <a:xfrm>
            <a:off x="1447800" y="3670300"/>
            <a:ext cx="16002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00" name="Line 36"/>
          <p:cNvSpPr>
            <a:spLocks noChangeShapeType="1"/>
          </p:cNvSpPr>
          <p:nvPr/>
        </p:nvSpPr>
        <p:spPr bwMode="auto">
          <a:xfrm>
            <a:off x="1524000" y="3594100"/>
            <a:ext cx="16002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01" name="Line 37"/>
          <p:cNvSpPr>
            <a:spLocks noChangeShapeType="1"/>
          </p:cNvSpPr>
          <p:nvPr/>
        </p:nvSpPr>
        <p:spPr bwMode="auto">
          <a:xfrm>
            <a:off x="1562100" y="3517900"/>
            <a:ext cx="13716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02" name="Line 38"/>
          <p:cNvSpPr>
            <a:spLocks noChangeShapeType="1"/>
          </p:cNvSpPr>
          <p:nvPr/>
        </p:nvSpPr>
        <p:spPr bwMode="auto">
          <a:xfrm>
            <a:off x="1638300" y="3441700"/>
            <a:ext cx="16002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03" name="Line 39"/>
          <p:cNvSpPr>
            <a:spLocks noChangeShapeType="1"/>
          </p:cNvSpPr>
          <p:nvPr/>
        </p:nvSpPr>
        <p:spPr bwMode="auto">
          <a:xfrm>
            <a:off x="1905000" y="3365500"/>
            <a:ext cx="12192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04" name="Line 40"/>
          <p:cNvSpPr>
            <a:spLocks noChangeShapeType="1"/>
          </p:cNvSpPr>
          <p:nvPr/>
        </p:nvSpPr>
        <p:spPr bwMode="auto">
          <a:xfrm>
            <a:off x="1676400" y="3289300"/>
            <a:ext cx="15621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05" name="Line 41"/>
          <p:cNvSpPr>
            <a:spLocks noChangeShapeType="1"/>
          </p:cNvSpPr>
          <p:nvPr/>
        </p:nvSpPr>
        <p:spPr bwMode="auto">
          <a:xfrm>
            <a:off x="1905000" y="3213100"/>
            <a:ext cx="12192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06" name="Text Box 42"/>
          <p:cNvSpPr txBox="1">
            <a:spLocks noChangeArrowheads="1"/>
          </p:cNvSpPr>
          <p:nvPr/>
        </p:nvSpPr>
        <p:spPr bwMode="auto">
          <a:xfrm>
            <a:off x="5486400" y="2408238"/>
            <a:ext cx="2819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sz="2000">
                <a:solidFill>
                  <a:srgbClr val="003366"/>
                </a:solidFill>
                <a:latin typeface="Arial Unicode MS" pitchFamily="34" charset="-128"/>
              </a:rPr>
              <a:t>Normal density</a:t>
            </a:r>
          </a:p>
        </p:txBody>
      </p:sp>
      <p:sp>
        <p:nvSpPr>
          <p:cNvPr id="11307" name="Line 43"/>
          <p:cNvSpPr>
            <a:spLocks noChangeShapeType="1"/>
          </p:cNvSpPr>
          <p:nvPr/>
        </p:nvSpPr>
        <p:spPr bwMode="auto">
          <a:xfrm>
            <a:off x="1828800" y="2184400"/>
            <a:ext cx="12192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08" name="Line 44"/>
          <p:cNvSpPr>
            <a:spLocks noChangeShapeType="1"/>
          </p:cNvSpPr>
          <p:nvPr/>
        </p:nvSpPr>
        <p:spPr bwMode="auto">
          <a:xfrm>
            <a:off x="2133600" y="2070100"/>
            <a:ext cx="12192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09" name="AutoShape 45"/>
          <p:cNvSpPr>
            <a:spLocks noChangeArrowheads="1"/>
          </p:cNvSpPr>
          <p:nvPr/>
        </p:nvSpPr>
        <p:spPr bwMode="auto">
          <a:xfrm>
            <a:off x="641350" y="1809750"/>
            <a:ext cx="2743200" cy="1085850"/>
          </a:xfrm>
          <a:prstGeom prst="roundRect">
            <a:avLst>
              <a:gd name="adj" fmla="val 16667"/>
            </a:avLst>
          </a:prstGeom>
          <a:solidFill>
            <a:schemeClr val="accent1">
              <a:alpha val="14902"/>
            </a:schemeClr>
          </a:solidFill>
          <a:ln w="25400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10" name="AutoShape 46"/>
          <p:cNvSpPr>
            <a:spLocks noChangeArrowheads="1"/>
          </p:cNvSpPr>
          <p:nvPr/>
        </p:nvSpPr>
        <p:spPr bwMode="auto">
          <a:xfrm>
            <a:off x="565150" y="3098800"/>
            <a:ext cx="2724150" cy="1416050"/>
          </a:xfrm>
          <a:prstGeom prst="roundRect">
            <a:avLst>
              <a:gd name="adj" fmla="val 16667"/>
            </a:avLst>
          </a:prstGeom>
          <a:solidFill>
            <a:srgbClr val="FF0000">
              <a:alpha val="14902"/>
            </a:srgbClr>
          </a:solidFill>
          <a:ln w="25400">
            <a:solidFill>
              <a:srgbClr val="99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47"/>
          <p:cNvGrpSpPr>
            <a:grpSpLocks/>
          </p:cNvGrpSpPr>
          <p:nvPr/>
        </p:nvGrpSpPr>
        <p:grpSpPr bwMode="auto">
          <a:xfrm>
            <a:off x="1765300" y="5594350"/>
            <a:ext cx="1073150" cy="444500"/>
            <a:chOff x="452" y="2048"/>
            <a:chExt cx="1716" cy="892"/>
          </a:xfrm>
        </p:grpSpPr>
        <p:sp>
          <p:nvSpPr>
            <p:cNvPr id="11328" name="Line 48"/>
            <p:cNvSpPr>
              <a:spLocks noChangeShapeType="1"/>
            </p:cNvSpPr>
            <p:nvPr/>
          </p:nvSpPr>
          <p:spPr bwMode="auto">
            <a:xfrm>
              <a:off x="480" y="2888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29" name="Line 49"/>
            <p:cNvSpPr>
              <a:spLocks noChangeShapeType="1"/>
            </p:cNvSpPr>
            <p:nvPr/>
          </p:nvSpPr>
          <p:spPr bwMode="auto">
            <a:xfrm>
              <a:off x="600" y="2840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30" name="Line 50"/>
            <p:cNvSpPr>
              <a:spLocks noChangeShapeType="1"/>
            </p:cNvSpPr>
            <p:nvPr/>
          </p:nvSpPr>
          <p:spPr bwMode="auto">
            <a:xfrm>
              <a:off x="648" y="2792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31" name="Line 51"/>
            <p:cNvSpPr>
              <a:spLocks noChangeShapeType="1"/>
            </p:cNvSpPr>
            <p:nvPr/>
          </p:nvSpPr>
          <p:spPr bwMode="auto">
            <a:xfrm>
              <a:off x="696" y="2744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32" name="Line 52"/>
            <p:cNvSpPr>
              <a:spLocks noChangeShapeType="1"/>
            </p:cNvSpPr>
            <p:nvPr/>
          </p:nvSpPr>
          <p:spPr bwMode="auto">
            <a:xfrm>
              <a:off x="744" y="2696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33" name="Line 53"/>
            <p:cNvSpPr>
              <a:spLocks noChangeShapeType="1"/>
            </p:cNvSpPr>
            <p:nvPr/>
          </p:nvSpPr>
          <p:spPr bwMode="auto">
            <a:xfrm>
              <a:off x="768" y="2648"/>
              <a:ext cx="864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34" name="Line 54"/>
            <p:cNvSpPr>
              <a:spLocks noChangeShapeType="1"/>
            </p:cNvSpPr>
            <p:nvPr/>
          </p:nvSpPr>
          <p:spPr bwMode="auto">
            <a:xfrm>
              <a:off x="816" y="2600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35" name="Line 55"/>
            <p:cNvSpPr>
              <a:spLocks noChangeShapeType="1"/>
            </p:cNvSpPr>
            <p:nvPr/>
          </p:nvSpPr>
          <p:spPr bwMode="auto">
            <a:xfrm>
              <a:off x="984" y="2552"/>
              <a:ext cx="76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36" name="Line 56"/>
            <p:cNvSpPr>
              <a:spLocks noChangeShapeType="1"/>
            </p:cNvSpPr>
            <p:nvPr/>
          </p:nvSpPr>
          <p:spPr bwMode="auto">
            <a:xfrm>
              <a:off x="912" y="2504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37" name="Line 57"/>
            <p:cNvSpPr>
              <a:spLocks noChangeShapeType="1"/>
            </p:cNvSpPr>
            <p:nvPr/>
          </p:nvSpPr>
          <p:spPr bwMode="auto">
            <a:xfrm>
              <a:off x="960" y="2456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38" name="Line 58"/>
            <p:cNvSpPr>
              <a:spLocks noChangeShapeType="1"/>
            </p:cNvSpPr>
            <p:nvPr/>
          </p:nvSpPr>
          <p:spPr bwMode="auto">
            <a:xfrm>
              <a:off x="1008" y="2408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39" name="Line 59"/>
            <p:cNvSpPr>
              <a:spLocks noChangeShapeType="1"/>
            </p:cNvSpPr>
            <p:nvPr/>
          </p:nvSpPr>
          <p:spPr bwMode="auto">
            <a:xfrm>
              <a:off x="1056" y="2360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40" name="Line 60"/>
            <p:cNvSpPr>
              <a:spLocks noChangeShapeType="1"/>
            </p:cNvSpPr>
            <p:nvPr/>
          </p:nvSpPr>
          <p:spPr bwMode="auto">
            <a:xfrm>
              <a:off x="1080" y="2312"/>
              <a:ext cx="864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41" name="Line 61"/>
            <p:cNvSpPr>
              <a:spLocks noChangeShapeType="1"/>
            </p:cNvSpPr>
            <p:nvPr/>
          </p:nvSpPr>
          <p:spPr bwMode="auto">
            <a:xfrm>
              <a:off x="1128" y="2264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42" name="Line 62"/>
            <p:cNvSpPr>
              <a:spLocks noChangeShapeType="1"/>
            </p:cNvSpPr>
            <p:nvPr/>
          </p:nvSpPr>
          <p:spPr bwMode="auto">
            <a:xfrm>
              <a:off x="1296" y="2216"/>
              <a:ext cx="76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43" name="Line 63"/>
            <p:cNvSpPr>
              <a:spLocks noChangeShapeType="1"/>
            </p:cNvSpPr>
            <p:nvPr/>
          </p:nvSpPr>
          <p:spPr bwMode="auto">
            <a:xfrm>
              <a:off x="1152" y="2168"/>
              <a:ext cx="984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44" name="Line 64"/>
            <p:cNvSpPr>
              <a:spLocks noChangeShapeType="1"/>
            </p:cNvSpPr>
            <p:nvPr/>
          </p:nvSpPr>
          <p:spPr bwMode="auto">
            <a:xfrm>
              <a:off x="1296" y="2120"/>
              <a:ext cx="76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45" name="AutoShape 65"/>
            <p:cNvSpPr>
              <a:spLocks noChangeArrowheads="1"/>
            </p:cNvSpPr>
            <p:nvPr/>
          </p:nvSpPr>
          <p:spPr bwMode="auto">
            <a:xfrm>
              <a:off x="452" y="2048"/>
              <a:ext cx="1716" cy="892"/>
            </a:xfrm>
            <a:prstGeom prst="roundRect">
              <a:avLst>
                <a:gd name="adj" fmla="val 16667"/>
              </a:avLst>
            </a:prstGeom>
            <a:solidFill>
              <a:srgbClr val="FF0000">
                <a:alpha val="14902"/>
              </a:srgbClr>
            </a:solidFill>
            <a:ln w="25400">
              <a:solidFill>
                <a:srgbClr val="99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312" name="Line 66"/>
          <p:cNvSpPr>
            <a:spLocks noChangeShapeType="1"/>
          </p:cNvSpPr>
          <p:nvPr/>
        </p:nvSpPr>
        <p:spPr bwMode="auto">
          <a:xfrm>
            <a:off x="3167063" y="6427788"/>
            <a:ext cx="5556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13" name="Line 67"/>
          <p:cNvSpPr>
            <a:spLocks noChangeShapeType="1"/>
          </p:cNvSpPr>
          <p:nvPr/>
        </p:nvSpPr>
        <p:spPr bwMode="auto">
          <a:xfrm>
            <a:off x="3305175" y="6392863"/>
            <a:ext cx="660400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14" name="Line 68"/>
          <p:cNvSpPr>
            <a:spLocks noChangeShapeType="1"/>
          </p:cNvSpPr>
          <p:nvPr/>
        </p:nvSpPr>
        <p:spPr bwMode="auto">
          <a:xfrm>
            <a:off x="3409950" y="6356350"/>
            <a:ext cx="660400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15" name="Line 69"/>
          <p:cNvSpPr>
            <a:spLocks noChangeShapeType="1"/>
          </p:cNvSpPr>
          <p:nvPr/>
        </p:nvSpPr>
        <p:spPr bwMode="auto">
          <a:xfrm>
            <a:off x="3549650" y="6321425"/>
            <a:ext cx="5556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16" name="Line 70"/>
          <p:cNvSpPr>
            <a:spLocks noChangeShapeType="1"/>
          </p:cNvSpPr>
          <p:nvPr/>
        </p:nvSpPr>
        <p:spPr bwMode="auto">
          <a:xfrm>
            <a:off x="3687763" y="6284913"/>
            <a:ext cx="5556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17" name="Line 71"/>
          <p:cNvSpPr>
            <a:spLocks noChangeShapeType="1"/>
          </p:cNvSpPr>
          <p:nvPr/>
        </p:nvSpPr>
        <p:spPr bwMode="auto">
          <a:xfrm>
            <a:off x="3827463" y="6257925"/>
            <a:ext cx="5556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18" name="Line 72"/>
          <p:cNvSpPr>
            <a:spLocks noChangeShapeType="1"/>
          </p:cNvSpPr>
          <p:nvPr/>
        </p:nvSpPr>
        <p:spPr bwMode="auto">
          <a:xfrm>
            <a:off x="242888" y="5373688"/>
            <a:ext cx="555625" cy="0"/>
          </a:xfrm>
          <a:prstGeom prst="line">
            <a:avLst/>
          </a:prstGeom>
          <a:noFill/>
          <a:ln w="19050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19" name="Line 73"/>
          <p:cNvSpPr>
            <a:spLocks noChangeShapeType="1"/>
          </p:cNvSpPr>
          <p:nvPr/>
        </p:nvSpPr>
        <p:spPr bwMode="auto">
          <a:xfrm>
            <a:off x="381000" y="5338763"/>
            <a:ext cx="660400" cy="0"/>
          </a:xfrm>
          <a:prstGeom prst="line">
            <a:avLst/>
          </a:prstGeom>
          <a:noFill/>
          <a:ln w="19050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20" name="Line 74"/>
          <p:cNvSpPr>
            <a:spLocks noChangeShapeType="1"/>
          </p:cNvSpPr>
          <p:nvPr/>
        </p:nvSpPr>
        <p:spPr bwMode="auto">
          <a:xfrm>
            <a:off x="485775" y="5302250"/>
            <a:ext cx="660400" cy="0"/>
          </a:xfrm>
          <a:prstGeom prst="line">
            <a:avLst/>
          </a:prstGeom>
          <a:noFill/>
          <a:ln w="19050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21" name="Line 75"/>
          <p:cNvSpPr>
            <a:spLocks noChangeShapeType="1"/>
          </p:cNvSpPr>
          <p:nvPr/>
        </p:nvSpPr>
        <p:spPr bwMode="auto">
          <a:xfrm>
            <a:off x="625475" y="5267325"/>
            <a:ext cx="555625" cy="0"/>
          </a:xfrm>
          <a:prstGeom prst="line">
            <a:avLst/>
          </a:prstGeom>
          <a:noFill/>
          <a:ln w="19050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22" name="Line 76"/>
          <p:cNvSpPr>
            <a:spLocks noChangeShapeType="1"/>
          </p:cNvSpPr>
          <p:nvPr/>
        </p:nvSpPr>
        <p:spPr bwMode="auto">
          <a:xfrm>
            <a:off x="763588" y="5230813"/>
            <a:ext cx="555625" cy="0"/>
          </a:xfrm>
          <a:prstGeom prst="line">
            <a:avLst/>
          </a:prstGeom>
          <a:noFill/>
          <a:ln w="19050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23" name="Line 77"/>
          <p:cNvSpPr>
            <a:spLocks noChangeShapeType="1"/>
          </p:cNvSpPr>
          <p:nvPr/>
        </p:nvSpPr>
        <p:spPr bwMode="auto">
          <a:xfrm>
            <a:off x="903288" y="5203825"/>
            <a:ext cx="555625" cy="0"/>
          </a:xfrm>
          <a:prstGeom prst="line">
            <a:avLst/>
          </a:prstGeom>
          <a:noFill/>
          <a:ln w="19050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11324" name="AutoShape 78"/>
          <p:cNvCxnSpPr>
            <a:cxnSpLocks noChangeShapeType="1"/>
            <a:stCxn id="11345" idx="3"/>
            <a:endCxn id="11275" idx="1"/>
          </p:cNvCxnSpPr>
          <p:nvPr/>
        </p:nvCxnSpPr>
        <p:spPr bwMode="auto">
          <a:xfrm flipV="1">
            <a:off x="2851150" y="5270500"/>
            <a:ext cx="282575" cy="546100"/>
          </a:xfrm>
          <a:prstGeom prst="curvedConnector3">
            <a:avLst>
              <a:gd name="adj1" fmla="val 50000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11325" name="AutoShape 79"/>
          <p:cNvCxnSpPr>
            <a:cxnSpLocks noChangeShapeType="1"/>
            <a:stCxn id="11345" idx="3"/>
            <a:endCxn id="11274" idx="1"/>
          </p:cNvCxnSpPr>
          <p:nvPr/>
        </p:nvCxnSpPr>
        <p:spPr bwMode="auto">
          <a:xfrm>
            <a:off x="2851150" y="5816600"/>
            <a:ext cx="282575" cy="508000"/>
          </a:xfrm>
          <a:prstGeom prst="curvedConnector3">
            <a:avLst>
              <a:gd name="adj1" fmla="val 50000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11326" name="AutoShape 80"/>
          <p:cNvCxnSpPr>
            <a:cxnSpLocks noChangeShapeType="1"/>
            <a:stCxn id="11345" idx="1"/>
            <a:endCxn id="11266" idx="3"/>
          </p:cNvCxnSpPr>
          <p:nvPr/>
        </p:nvCxnSpPr>
        <p:spPr bwMode="auto">
          <a:xfrm rot="10800000">
            <a:off x="1485900" y="5270500"/>
            <a:ext cx="266700" cy="546100"/>
          </a:xfrm>
          <a:prstGeom prst="curvedConnector3">
            <a:avLst>
              <a:gd name="adj1" fmla="val 50000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11327" name="AutoShape 81"/>
          <p:cNvCxnSpPr>
            <a:cxnSpLocks noChangeShapeType="1"/>
            <a:stCxn id="11345" idx="1"/>
            <a:endCxn id="11267" idx="3"/>
          </p:cNvCxnSpPr>
          <p:nvPr/>
        </p:nvCxnSpPr>
        <p:spPr bwMode="auto">
          <a:xfrm rot="10800000" flipV="1">
            <a:off x="1485900" y="5816600"/>
            <a:ext cx="266700" cy="508000"/>
          </a:xfrm>
          <a:prstGeom prst="curvedConnector3">
            <a:avLst>
              <a:gd name="adj1" fmla="val 50000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2232257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Line 2"/>
          <p:cNvSpPr>
            <a:spLocks noChangeShapeType="1"/>
          </p:cNvSpPr>
          <p:nvPr/>
        </p:nvSpPr>
        <p:spPr bwMode="auto">
          <a:xfrm>
            <a:off x="685800" y="52593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838200" y="51069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1066800" y="49545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3" name="Line 5"/>
          <p:cNvSpPr>
            <a:spLocks noChangeShapeType="1"/>
          </p:cNvSpPr>
          <p:nvPr/>
        </p:nvSpPr>
        <p:spPr bwMode="auto">
          <a:xfrm>
            <a:off x="1219200" y="5259388"/>
            <a:ext cx="4572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4" name="Line 6"/>
          <p:cNvSpPr>
            <a:spLocks noChangeShapeType="1"/>
          </p:cNvSpPr>
          <p:nvPr/>
        </p:nvSpPr>
        <p:spPr bwMode="auto">
          <a:xfrm>
            <a:off x="1371600" y="51069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5" name="Line 7"/>
          <p:cNvSpPr>
            <a:spLocks noChangeShapeType="1"/>
          </p:cNvSpPr>
          <p:nvPr/>
        </p:nvSpPr>
        <p:spPr bwMode="auto">
          <a:xfrm>
            <a:off x="1524000" y="49545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6" name="Line 8"/>
          <p:cNvSpPr>
            <a:spLocks noChangeShapeType="1"/>
          </p:cNvSpPr>
          <p:nvPr/>
        </p:nvSpPr>
        <p:spPr bwMode="auto">
          <a:xfrm>
            <a:off x="2286000" y="52593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7" name="Line 9"/>
          <p:cNvSpPr>
            <a:spLocks noChangeShapeType="1"/>
          </p:cNvSpPr>
          <p:nvPr/>
        </p:nvSpPr>
        <p:spPr bwMode="auto">
          <a:xfrm>
            <a:off x="2438400" y="51069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8" name="Line 10"/>
          <p:cNvSpPr>
            <a:spLocks noChangeShapeType="1"/>
          </p:cNvSpPr>
          <p:nvPr/>
        </p:nvSpPr>
        <p:spPr bwMode="auto">
          <a:xfrm>
            <a:off x="2667000" y="49545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9" name="Line 11"/>
          <p:cNvSpPr>
            <a:spLocks noChangeShapeType="1"/>
          </p:cNvSpPr>
          <p:nvPr/>
        </p:nvSpPr>
        <p:spPr bwMode="auto">
          <a:xfrm>
            <a:off x="2819400" y="5259388"/>
            <a:ext cx="4572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0" name="Line 12"/>
          <p:cNvSpPr>
            <a:spLocks noChangeShapeType="1"/>
          </p:cNvSpPr>
          <p:nvPr/>
        </p:nvSpPr>
        <p:spPr bwMode="auto">
          <a:xfrm>
            <a:off x="2971800" y="51069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1" name="Line 13"/>
          <p:cNvSpPr>
            <a:spLocks noChangeShapeType="1"/>
          </p:cNvSpPr>
          <p:nvPr/>
        </p:nvSpPr>
        <p:spPr bwMode="auto">
          <a:xfrm>
            <a:off x="3124200" y="49545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2" name="Line 14"/>
          <p:cNvSpPr>
            <a:spLocks noChangeShapeType="1"/>
          </p:cNvSpPr>
          <p:nvPr/>
        </p:nvSpPr>
        <p:spPr bwMode="auto">
          <a:xfrm>
            <a:off x="3429000" y="5259388"/>
            <a:ext cx="3048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3" name="Line 15"/>
          <p:cNvSpPr>
            <a:spLocks noChangeShapeType="1"/>
          </p:cNvSpPr>
          <p:nvPr/>
        </p:nvSpPr>
        <p:spPr bwMode="auto">
          <a:xfrm>
            <a:off x="4495800" y="52593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4" name="Line 16"/>
          <p:cNvSpPr>
            <a:spLocks noChangeShapeType="1"/>
          </p:cNvSpPr>
          <p:nvPr/>
        </p:nvSpPr>
        <p:spPr bwMode="auto">
          <a:xfrm>
            <a:off x="4648200" y="5106988"/>
            <a:ext cx="4572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5" name="Line 17"/>
          <p:cNvSpPr>
            <a:spLocks noChangeShapeType="1"/>
          </p:cNvSpPr>
          <p:nvPr/>
        </p:nvSpPr>
        <p:spPr bwMode="auto">
          <a:xfrm>
            <a:off x="4876800" y="4954588"/>
            <a:ext cx="3048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6" name="Line 18"/>
          <p:cNvSpPr>
            <a:spLocks noChangeShapeType="1"/>
          </p:cNvSpPr>
          <p:nvPr/>
        </p:nvSpPr>
        <p:spPr bwMode="auto">
          <a:xfrm>
            <a:off x="5029200" y="5259388"/>
            <a:ext cx="4572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7" name="Line 19"/>
          <p:cNvSpPr>
            <a:spLocks noChangeShapeType="1"/>
          </p:cNvSpPr>
          <p:nvPr/>
        </p:nvSpPr>
        <p:spPr bwMode="auto">
          <a:xfrm>
            <a:off x="5181600" y="51069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8" name="Line 20"/>
          <p:cNvSpPr>
            <a:spLocks noChangeShapeType="1"/>
          </p:cNvSpPr>
          <p:nvPr/>
        </p:nvSpPr>
        <p:spPr bwMode="auto">
          <a:xfrm>
            <a:off x="5334000" y="49545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9" name="Line 21"/>
          <p:cNvSpPr>
            <a:spLocks noChangeShapeType="1"/>
          </p:cNvSpPr>
          <p:nvPr/>
        </p:nvSpPr>
        <p:spPr bwMode="auto">
          <a:xfrm>
            <a:off x="5638800" y="5259388"/>
            <a:ext cx="3048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0" name="Line 22"/>
          <p:cNvSpPr>
            <a:spLocks noChangeShapeType="1"/>
          </p:cNvSpPr>
          <p:nvPr/>
        </p:nvSpPr>
        <p:spPr bwMode="auto">
          <a:xfrm>
            <a:off x="3505200" y="5106988"/>
            <a:ext cx="1524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1" name="Line 23"/>
          <p:cNvSpPr>
            <a:spLocks noChangeShapeType="1"/>
          </p:cNvSpPr>
          <p:nvPr/>
        </p:nvSpPr>
        <p:spPr bwMode="auto">
          <a:xfrm>
            <a:off x="5715000" y="51069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2" name="Line 24"/>
          <p:cNvSpPr>
            <a:spLocks noChangeShapeType="1"/>
          </p:cNvSpPr>
          <p:nvPr/>
        </p:nvSpPr>
        <p:spPr bwMode="auto">
          <a:xfrm>
            <a:off x="6019800" y="5259388"/>
            <a:ext cx="6096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3" name="Line 25"/>
          <p:cNvSpPr>
            <a:spLocks noChangeShapeType="1"/>
          </p:cNvSpPr>
          <p:nvPr/>
        </p:nvSpPr>
        <p:spPr bwMode="auto">
          <a:xfrm>
            <a:off x="5867400" y="4954588"/>
            <a:ext cx="1524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4" name="Line 26"/>
          <p:cNvSpPr>
            <a:spLocks noChangeShapeType="1"/>
          </p:cNvSpPr>
          <p:nvPr/>
        </p:nvSpPr>
        <p:spPr bwMode="auto">
          <a:xfrm>
            <a:off x="6248400" y="5106988"/>
            <a:ext cx="3048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5" name="Line 27"/>
          <p:cNvSpPr>
            <a:spLocks noChangeShapeType="1"/>
          </p:cNvSpPr>
          <p:nvPr/>
        </p:nvSpPr>
        <p:spPr bwMode="auto">
          <a:xfrm>
            <a:off x="6172200" y="4954588"/>
            <a:ext cx="2286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6" name="Line 28"/>
          <p:cNvSpPr>
            <a:spLocks noChangeShapeType="1"/>
          </p:cNvSpPr>
          <p:nvPr/>
        </p:nvSpPr>
        <p:spPr bwMode="auto">
          <a:xfrm>
            <a:off x="6994525" y="5264150"/>
            <a:ext cx="381000" cy="1588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7" name="Line 29"/>
          <p:cNvSpPr>
            <a:spLocks noChangeShapeType="1"/>
          </p:cNvSpPr>
          <p:nvPr/>
        </p:nvSpPr>
        <p:spPr bwMode="auto">
          <a:xfrm flipV="1">
            <a:off x="7146925" y="5106988"/>
            <a:ext cx="381000" cy="4762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8" name="Line 30"/>
          <p:cNvSpPr>
            <a:spLocks noChangeShapeType="1"/>
          </p:cNvSpPr>
          <p:nvPr/>
        </p:nvSpPr>
        <p:spPr bwMode="auto">
          <a:xfrm>
            <a:off x="7375525" y="4959350"/>
            <a:ext cx="381000" cy="1588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9" name="Line 31"/>
          <p:cNvSpPr>
            <a:spLocks noChangeShapeType="1"/>
          </p:cNvSpPr>
          <p:nvPr/>
        </p:nvSpPr>
        <p:spPr bwMode="auto">
          <a:xfrm>
            <a:off x="7527925" y="5264150"/>
            <a:ext cx="457200" cy="1588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0" name="Line 32"/>
          <p:cNvSpPr>
            <a:spLocks noChangeShapeType="1"/>
          </p:cNvSpPr>
          <p:nvPr/>
        </p:nvSpPr>
        <p:spPr bwMode="auto">
          <a:xfrm>
            <a:off x="7680325" y="5111750"/>
            <a:ext cx="381000" cy="0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1" name="Line 33"/>
          <p:cNvSpPr>
            <a:spLocks noChangeShapeType="1"/>
          </p:cNvSpPr>
          <p:nvPr/>
        </p:nvSpPr>
        <p:spPr bwMode="auto">
          <a:xfrm>
            <a:off x="7832725" y="4959350"/>
            <a:ext cx="381000" cy="1588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2" name="Rectangle 34"/>
          <p:cNvSpPr>
            <a:spLocks noChangeArrowheads="1"/>
          </p:cNvSpPr>
          <p:nvPr/>
        </p:nvSpPr>
        <p:spPr bwMode="auto">
          <a:xfrm>
            <a:off x="685800" y="1981200"/>
            <a:ext cx="7451725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altLang="en-US" sz="2000">
                <a:solidFill>
                  <a:srgbClr val="003366"/>
                </a:solidFill>
                <a:latin typeface="Arial Unicode MS" pitchFamily="34" charset="-128"/>
              </a:rPr>
              <a:t>Find all links between unique contigs</a:t>
            </a:r>
            <a:endParaRPr lang="en-US" altLang="en-US" sz="2000">
              <a:solidFill>
                <a:srgbClr val="003366"/>
              </a:solidFill>
              <a:latin typeface="Arial Unicode MS" pitchFamily="34" charset="-128"/>
              <a:sym typeface="Symbol" pitchFamily="18" charset="2"/>
            </a:endParaRPr>
          </a:p>
        </p:txBody>
      </p:sp>
      <p:sp>
        <p:nvSpPr>
          <p:cNvPr id="12323" name="Freeform 35"/>
          <p:cNvSpPr>
            <a:spLocks/>
          </p:cNvSpPr>
          <p:nvPr/>
        </p:nvSpPr>
        <p:spPr bwMode="auto">
          <a:xfrm>
            <a:off x="3276600" y="4548188"/>
            <a:ext cx="1600200" cy="558800"/>
          </a:xfrm>
          <a:custGeom>
            <a:avLst/>
            <a:gdLst>
              <a:gd name="T0" fmla="*/ 0 w 1008"/>
              <a:gd name="T1" fmla="*/ 256 h 352"/>
              <a:gd name="T2" fmla="*/ 480 w 1008"/>
              <a:gd name="T3" fmla="*/ 16 h 352"/>
              <a:gd name="T4" fmla="*/ 1008 w 1008"/>
              <a:gd name="T5" fmla="*/ 352 h 352"/>
              <a:gd name="T6" fmla="*/ 0 60000 65536"/>
              <a:gd name="T7" fmla="*/ 0 60000 65536"/>
              <a:gd name="T8" fmla="*/ 0 60000 65536"/>
              <a:gd name="T9" fmla="*/ 0 w 1008"/>
              <a:gd name="T10" fmla="*/ 0 h 352"/>
              <a:gd name="T11" fmla="*/ 1008 w 1008"/>
              <a:gd name="T12" fmla="*/ 352 h 3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8" h="352">
                <a:moveTo>
                  <a:pt x="0" y="256"/>
                </a:moveTo>
                <a:cubicBezTo>
                  <a:pt x="156" y="128"/>
                  <a:pt x="312" y="0"/>
                  <a:pt x="480" y="16"/>
                </a:cubicBezTo>
                <a:cubicBezTo>
                  <a:pt x="648" y="32"/>
                  <a:pt x="828" y="192"/>
                  <a:pt x="1008" y="352"/>
                </a:cubicBezTo>
              </a:path>
            </a:pathLst>
          </a:custGeom>
          <a:noFill/>
          <a:ln w="12700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4" name="Freeform 36"/>
          <p:cNvSpPr>
            <a:spLocks/>
          </p:cNvSpPr>
          <p:nvPr/>
        </p:nvSpPr>
        <p:spPr bwMode="auto">
          <a:xfrm>
            <a:off x="3581400" y="4776788"/>
            <a:ext cx="1143000" cy="482600"/>
          </a:xfrm>
          <a:custGeom>
            <a:avLst/>
            <a:gdLst>
              <a:gd name="T0" fmla="*/ 0 w 720"/>
              <a:gd name="T1" fmla="*/ 208 h 304"/>
              <a:gd name="T2" fmla="*/ 288 w 720"/>
              <a:gd name="T3" fmla="*/ 16 h 304"/>
              <a:gd name="T4" fmla="*/ 720 w 720"/>
              <a:gd name="T5" fmla="*/ 304 h 304"/>
              <a:gd name="T6" fmla="*/ 0 60000 65536"/>
              <a:gd name="T7" fmla="*/ 0 60000 65536"/>
              <a:gd name="T8" fmla="*/ 0 60000 65536"/>
              <a:gd name="T9" fmla="*/ 0 w 720"/>
              <a:gd name="T10" fmla="*/ 0 h 304"/>
              <a:gd name="T11" fmla="*/ 720 w 720"/>
              <a:gd name="T12" fmla="*/ 304 h 3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304">
                <a:moveTo>
                  <a:pt x="0" y="208"/>
                </a:moveTo>
                <a:cubicBezTo>
                  <a:pt x="84" y="104"/>
                  <a:pt x="168" y="0"/>
                  <a:pt x="288" y="16"/>
                </a:cubicBezTo>
                <a:cubicBezTo>
                  <a:pt x="408" y="32"/>
                  <a:pt x="564" y="168"/>
                  <a:pt x="720" y="304"/>
                </a:cubicBezTo>
              </a:path>
            </a:pathLst>
          </a:custGeom>
          <a:noFill/>
          <a:ln w="12700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5" name="Freeform 37"/>
          <p:cNvSpPr>
            <a:spLocks/>
          </p:cNvSpPr>
          <p:nvPr/>
        </p:nvSpPr>
        <p:spPr bwMode="auto">
          <a:xfrm>
            <a:off x="2819400" y="4421188"/>
            <a:ext cx="3124200" cy="533400"/>
          </a:xfrm>
          <a:custGeom>
            <a:avLst/>
            <a:gdLst>
              <a:gd name="T0" fmla="*/ 0 w 1968"/>
              <a:gd name="T1" fmla="*/ 336 h 336"/>
              <a:gd name="T2" fmla="*/ 864 w 1968"/>
              <a:gd name="T3" fmla="*/ 0 h 336"/>
              <a:gd name="T4" fmla="*/ 1968 w 1968"/>
              <a:gd name="T5" fmla="*/ 336 h 336"/>
              <a:gd name="T6" fmla="*/ 0 60000 65536"/>
              <a:gd name="T7" fmla="*/ 0 60000 65536"/>
              <a:gd name="T8" fmla="*/ 0 60000 65536"/>
              <a:gd name="T9" fmla="*/ 0 w 1968"/>
              <a:gd name="T10" fmla="*/ 0 h 336"/>
              <a:gd name="T11" fmla="*/ 1968 w 1968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68" h="336">
                <a:moveTo>
                  <a:pt x="0" y="336"/>
                </a:moveTo>
                <a:cubicBezTo>
                  <a:pt x="268" y="168"/>
                  <a:pt x="536" y="0"/>
                  <a:pt x="864" y="0"/>
                </a:cubicBezTo>
                <a:cubicBezTo>
                  <a:pt x="1192" y="0"/>
                  <a:pt x="1580" y="168"/>
                  <a:pt x="1968" y="336"/>
                </a:cubicBezTo>
              </a:path>
            </a:pathLst>
          </a:custGeom>
          <a:noFill/>
          <a:ln w="12700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6" name="Freeform 38"/>
          <p:cNvSpPr>
            <a:spLocks/>
          </p:cNvSpPr>
          <p:nvPr/>
        </p:nvSpPr>
        <p:spPr bwMode="auto">
          <a:xfrm>
            <a:off x="1295400" y="4700588"/>
            <a:ext cx="1371600" cy="406400"/>
          </a:xfrm>
          <a:custGeom>
            <a:avLst/>
            <a:gdLst>
              <a:gd name="T0" fmla="*/ 0 w 864"/>
              <a:gd name="T1" fmla="*/ 160 h 256"/>
              <a:gd name="T2" fmla="*/ 480 w 864"/>
              <a:gd name="T3" fmla="*/ 16 h 256"/>
              <a:gd name="T4" fmla="*/ 864 w 864"/>
              <a:gd name="T5" fmla="*/ 256 h 256"/>
              <a:gd name="T6" fmla="*/ 0 60000 65536"/>
              <a:gd name="T7" fmla="*/ 0 60000 65536"/>
              <a:gd name="T8" fmla="*/ 0 60000 65536"/>
              <a:gd name="T9" fmla="*/ 0 w 864"/>
              <a:gd name="T10" fmla="*/ 0 h 256"/>
              <a:gd name="T11" fmla="*/ 864 w 864"/>
              <a:gd name="T12" fmla="*/ 256 h 2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64" h="256">
                <a:moveTo>
                  <a:pt x="0" y="160"/>
                </a:moveTo>
                <a:cubicBezTo>
                  <a:pt x="168" y="80"/>
                  <a:pt x="336" y="0"/>
                  <a:pt x="480" y="16"/>
                </a:cubicBezTo>
                <a:cubicBezTo>
                  <a:pt x="624" y="32"/>
                  <a:pt x="744" y="144"/>
                  <a:pt x="864" y="256"/>
                </a:cubicBezTo>
              </a:path>
            </a:pathLst>
          </a:custGeom>
          <a:noFill/>
          <a:ln w="12700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7" name="Freeform 39"/>
          <p:cNvSpPr>
            <a:spLocks/>
          </p:cNvSpPr>
          <p:nvPr/>
        </p:nvSpPr>
        <p:spPr bwMode="auto">
          <a:xfrm>
            <a:off x="1447800" y="5106988"/>
            <a:ext cx="1066800" cy="152400"/>
          </a:xfrm>
          <a:custGeom>
            <a:avLst/>
            <a:gdLst>
              <a:gd name="T0" fmla="*/ 0 w 672"/>
              <a:gd name="T1" fmla="*/ 96 h 96"/>
              <a:gd name="T2" fmla="*/ 384 w 672"/>
              <a:gd name="T3" fmla="*/ 0 h 96"/>
              <a:gd name="T4" fmla="*/ 672 w 672"/>
              <a:gd name="T5" fmla="*/ 96 h 96"/>
              <a:gd name="T6" fmla="*/ 0 60000 65536"/>
              <a:gd name="T7" fmla="*/ 0 60000 65536"/>
              <a:gd name="T8" fmla="*/ 0 60000 65536"/>
              <a:gd name="T9" fmla="*/ 0 w 672"/>
              <a:gd name="T10" fmla="*/ 0 h 96"/>
              <a:gd name="T11" fmla="*/ 672 w 672"/>
              <a:gd name="T12" fmla="*/ 96 h 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72" h="96">
                <a:moveTo>
                  <a:pt x="0" y="96"/>
                </a:moveTo>
                <a:cubicBezTo>
                  <a:pt x="136" y="48"/>
                  <a:pt x="272" y="0"/>
                  <a:pt x="384" y="0"/>
                </a:cubicBezTo>
                <a:cubicBezTo>
                  <a:pt x="496" y="0"/>
                  <a:pt x="584" y="48"/>
                  <a:pt x="672" y="96"/>
                </a:cubicBezTo>
              </a:path>
            </a:pathLst>
          </a:custGeom>
          <a:noFill/>
          <a:ln w="12700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8" name="Freeform 40"/>
          <p:cNvSpPr>
            <a:spLocks/>
          </p:cNvSpPr>
          <p:nvPr/>
        </p:nvSpPr>
        <p:spPr bwMode="auto">
          <a:xfrm>
            <a:off x="6392863" y="4783138"/>
            <a:ext cx="906462" cy="330200"/>
          </a:xfrm>
          <a:custGeom>
            <a:avLst/>
            <a:gdLst>
              <a:gd name="T0" fmla="*/ 0 w 571"/>
              <a:gd name="T1" fmla="*/ 203 h 208"/>
              <a:gd name="T2" fmla="*/ 235 w 571"/>
              <a:gd name="T3" fmla="*/ 1 h 208"/>
              <a:gd name="T4" fmla="*/ 571 w 571"/>
              <a:gd name="T5" fmla="*/ 208 h 208"/>
              <a:gd name="T6" fmla="*/ 0 60000 65536"/>
              <a:gd name="T7" fmla="*/ 0 60000 65536"/>
              <a:gd name="T8" fmla="*/ 0 60000 65536"/>
              <a:gd name="T9" fmla="*/ 0 w 571"/>
              <a:gd name="T10" fmla="*/ 0 h 208"/>
              <a:gd name="T11" fmla="*/ 571 w 571"/>
              <a:gd name="T12" fmla="*/ 208 h 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71" h="208">
                <a:moveTo>
                  <a:pt x="0" y="203"/>
                </a:moveTo>
                <a:cubicBezTo>
                  <a:pt x="70" y="101"/>
                  <a:pt x="140" y="0"/>
                  <a:pt x="235" y="1"/>
                </a:cubicBezTo>
                <a:cubicBezTo>
                  <a:pt x="330" y="2"/>
                  <a:pt x="450" y="105"/>
                  <a:pt x="571" y="208"/>
                </a:cubicBezTo>
              </a:path>
            </a:pathLst>
          </a:custGeom>
          <a:noFill/>
          <a:ln w="12700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29" name="Rectangle 41"/>
          <p:cNvSpPr>
            <a:spLocks noChangeArrowheads="1"/>
          </p:cNvSpPr>
          <p:nvPr/>
        </p:nvSpPr>
        <p:spPr bwMode="auto">
          <a:xfrm>
            <a:off x="0" y="139700"/>
            <a:ext cx="8077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600">
                <a:solidFill>
                  <a:schemeClr val="accent2"/>
                </a:solidFill>
                <a:latin typeface="Arial Unicode MS" pitchFamily="34" charset="-128"/>
              </a:rPr>
              <a:t>3. Link Contigs into Supercontigs</a:t>
            </a:r>
          </a:p>
        </p:txBody>
      </p:sp>
      <p:sp>
        <p:nvSpPr>
          <p:cNvPr id="12330" name="Rectangle 42"/>
          <p:cNvSpPr>
            <a:spLocks noChangeArrowheads="1"/>
          </p:cNvSpPr>
          <p:nvPr/>
        </p:nvSpPr>
        <p:spPr bwMode="auto">
          <a:xfrm>
            <a:off x="685800" y="2903538"/>
            <a:ext cx="7680325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altLang="en-US" sz="2000">
                <a:solidFill>
                  <a:srgbClr val="003366"/>
                </a:solidFill>
                <a:latin typeface="Arial Unicode MS" pitchFamily="34" charset="-128"/>
              </a:rPr>
              <a:t>Connect contigs incrementally, if </a:t>
            </a:r>
            <a:r>
              <a:rPr lang="en-US" altLang="en-US" sz="2000">
                <a:solidFill>
                  <a:srgbClr val="003366"/>
                </a:solidFill>
                <a:latin typeface="Arial Unicode MS" pitchFamily="34" charset="-128"/>
                <a:sym typeface="Symbol" pitchFamily="18" charset="2"/>
              </a:rPr>
              <a:t> 2 forward-reverse links</a:t>
            </a:r>
          </a:p>
        </p:txBody>
      </p:sp>
      <p:sp>
        <p:nvSpPr>
          <p:cNvPr id="12331" name="Line 43"/>
          <p:cNvSpPr>
            <a:spLocks noChangeShapeType="1"/>
          </p:cNvSpPr>
          <p:nvPr/>
        </p:nvSpPr>
        <p:spPr bwMode="auto">
          <a:xfrm>
            <a:off x="685800" y="6402388"/>
            <a:ext cx="5943600" cy="1587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32" name="AutoShape 44"/>
          <p:cNvSpPr>
            <a:spLocks noChangeArrowheads="1"/>
          </p:cNvSpPr>
          <p:nvPr/>
        </p:nvSpPr>
        <p:spPr bwMode="auto">
          <a:xfrm>
            <a:off x="628650" y="4756150"/>
            <a:ext cx="1295400" cy="603250"/>
          </a:xfrm>
          <a:prstGeom prst="roundRect">
            <a:avLst>
              <a:gd name="adj" fmla="val 16667"/>
            </a:avLst>
          </a:prstGeom>
          <a:solidFill>
            <a:schemeClr val="accent1">
              <a:alpha val="14902"/>
            </a:schemeClr>
          </a:solidFill>
          <a:ln w="25400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33" name="AutoShape 45"/>
          <p:cNvSpPr>
            <a:spLocks noChangeArrowheads="1"/>
          </p:cNvSpPr>
          <p:nvPr/>
        </p:nvSpPr>
        <p:spPr bwMode="auto">
          <a:xfrm>
            <a:off x="2241550" y="4756150"/>
            <a:ext cx="1492250" cy="603250"/>
          </a:xfrm>
          <a:prstGeom prst="roundRect">
            <a:avLst>
              <a:gd name="adj" fmla="val 16667"/>
            </a:avLst>
          </a:prstGeom>
          <a:solidFill>
            <a:schemeClr val="accent1">
              <a:alpha val="14902"/>
            </a:schemeClr>
          </a:solidFill>
          <a:ln w="25400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34" name="AutoShape 46"/>
          <p:cNvSpPr>
            <a:spLocks noChangeArrowheads="1"/>
          </p:cNvSpPr>
          <p:nvPr/>
        </p:nvSpPr>
        <p:spPr bwMode="auto">
          <a:xfrm>
            <a:off x="4495800" y="4756150"/>
            <a:ext cx="2152650" cy="603250"/>
          </a:xfrm>
          <a:prstGeom prst="roundRect">
            <a:avLst>
              <a:gd name="adj" fmla="val 16667"/>
            </a:avLst>
          </a:prstGeom>
          <a:solidFill>
            <a:schemeClr val="accent1">
              <a:alpha val="14902"/>
            </a:schemeClr>
          </a:solidFill>
          <a:ln w="25400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35" name="AutoShape 47"/>
          <p:cNvSpPr>
            <a:spLocks noChangeArrowheads="1"/>
          </p:cNvSpPr>
          <p:nvPr/>
        </p:nvSpPr>
        <p:spPr bwMode="auto">
          <a:xfrm>
            <a:off x="6991350" y="4756150"/>
            <a:ext cx="1244600" cy="603250"/>
          </a:xfrm>
          <a:prstGeom prst="roundRect">
            <a:avLst>
              <a:gd name="adj" fmla="val 16667"/>
            </a:avLst>
          </a:prstGeom>
          <a:solidFill>
            <a:schemeClr val="accent1">
              <a:alpha val="14902"/>
            </a:schemeClr>
          </a:solidFill>
          <a:ln w="25400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2336" name="AutoShape 48"/>
          <p:cNvCxnSpPr>
            <a:cxnSpLocks noChangeShapeType="1"/>
            <a:stCxn id="12332" idx="3"/>
            <a:endCxn id="12333" idx="1"/>
          </p:cNvCxnSpPr>
          <p:nvPr/>
        </p:nvCxnSpPr>
        <p:spPr bwMode="auto">
          <a:xfrm>
            <a:off x="1936750" y="5057775"/>
            <a:ext cx="292100" cy="0"/>
          </a:xfrm>
          <a:prstGeom prst="straightConnector1">
            <a:avLst/>
          </a:prstGeom>
          <a:noFill/>
          <a:ln w="50800">
            <a:solidFill>
              <a:srgbClr val="800080"/>
            </a:solidFill>
            <a:round/>
            <a:headEnd/>
            <a:tailEnd/>
          </a:ln>
        </p:spPr>
      </p:cxnSp>
      <p:cxnSp>
        <p:nvCxnSpPr>
          <p:cNvPr id="12337" name="AutoShape 49"/>
          <p:cNvCxnSpPr>
            <a:cxnSpLocks noChangeShapeType="1"/>
            <a:stCxn id="12333" idx="3"/>
            <a:endCxn id="12334" idx="1"/>
          </p:cNvCxnSpPr>
          <p:nvPr/>
        </p:nvCxnSpPr>
        <p:spPr bwMode="auto">
          <a:xfrm>
            <a:off x="3746500" y="5057775"/>
            <a:ext cx="736600" cy="0"/>
          </a:xfrm>
          <a:prstGeom prst="straightConnector1">
            <a:avLst/>
          </a:prstGeom>
          <a:noFill/>
          <a:ln w="50800">
            <a:solidFill>
              <a:srgbClr val="800080"/>
            </a:solidFill>
            <a:round/>
            <a:headEnd/>
            <a:tailEnd/>
          </a:ln>
        </p:spPr>
      </p:cxnSp>
      <p:sp>
        <p:nvSpPr>
          <p:cNvPr id="12338" name="Text Box 50"/>
          <p:cNvSpPr txBox="1">
            <a:spLocks noChangeArrowheads="1"/>
          </p:cNvSpPr>
          <p:nvPr/>
        </p:nvSpPr>
        <p:spPr bwMode="auto">
          <a:xfrm>
            <a:off x="6962775" y="6054725"/>
            <a:ext cx="1420813" cy="5794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Comic Sans MS" pitchFamily="66" charset="0"/>
              </a:rPr>
              <a:t>supercontig</a:t>
            </a:r>
          </a:p>
          <a:p>
            <a:r>
              <a:rPr lang="en-US" sz="1400">
                <a:solidFill>
                  <a:schemeClr val="accent2"/>
                </a:solidFill>
              </a:rPr>
              <a:t>(aka </a:t>
            </a:r>
            <a:r>
              <a:rPr lang="en-US" sz="1400" i="1">
                <a:solidFill>
                  <a:schemeClr val="accent2"/>
                </a:solidFill>
              </a:rPr>
              <a:t>scaffold</a:t>
            </a:r>
            <a:r>
              <a:rPr lang="en-US" sz="1400">
                <a:solidFill>
                  <a:schemeClr val="accent2"/>
                </a:solidFill>
              </a:rPr>
              <a:t>)</a:t>
            </a:r>
          </a:p>
        </p:txBody>
      </p:sp>
      <p:sp>
        <p:nvSpPr>
          <p:cNvPr id="12339" name="Rectangle 51"/>
          <p:cNvSpPr>
            <a:spLocks noChangeArrowheads="1"/>
          </p:cNvSpPr>
          <p:nvPr/>
        </p:nvSpPr>
        <p:spPr bwMode="auto">
          <a:xfrm>
            <a:off x="1930400" y="6330950"/>
            <a:ext cx="298450" cy="146050"/>
          </a:xfrm>
          <a:prstGeom prst="rect">
            <a:avLst/>
          </a:prstGeom>
          <a:solidFill>
            <a:srgbClr val="EAEAEA">
              <a:alpha val="89803"/>
            </a:srgbClr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40" name="Rectangle 52"/>
          <p:cNvSpPr>
            <a:spLocks noChangeArrowheads="1"/>
          </p:cNvSpPr>
          <p:nvPr/>
        </p:nvSpPr>
        <p:spPr bwMode="auto">
          <a:xfrm>
            <a:off x="3746500" y="6330950"/>
            <a:ext cx="723900" cy="146050"/>
          </a:xfrm>
          <a:prstGeom prst="rect">
            <a:avLst/>
          </a:prstGeom>
          <a:solidFill>
            <a:srgbClr val="EAEAEA">
              <a:alpha val="89803"/>
            </a:srgbClr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749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723900" y="1790700"/>
            <a:ext cx="8001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en-US" sz="2000">
                <a:solidFill>
                  <a:srgbClr val="003366"/>
                </a:solidFill>
                <a:latin typeface="Arial Unicode MS" pitchFamily="34" charset="-128"/>
              </a:rPr>
              <a:t>Fill gaps in supercontigs with paths of repeat contigs</a:t>
            </a:r>
          </a:p>
          <a:p>
            <a:pPr marL="342900" indent="-342900">
              <a:spcBef>
                <a:spcPct val="20000"/>
              </a:spcBef>
            </a:pPr>
            <a:r>
              <a:rPr lang="en-US" altLang="en-US">
                <a:solidFill>
                  <a:srgbClr val="003366"/>
                </a:solidFill>
                <a:latin typeface="Arial Unicode MS" pitchFamily="34" charset="-128"/>
              </a:rPr>
              <a:t>	Complex algorithmic step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altLang="en-US" sz="1600">
                <a:solidFill>
                  <a:srgbClr val="003366"/>
                </a:solidFill>
                <a:latin typeface="Arial Unicode MS" pitchFamily="34" charset="-128"/>
              </a:rPr>
              <a:t>Exponential number of paths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altLang="en-US" sz="1600">
                <a:solidFill>
                  <a:srgbClr val="003366"/>
                </a:solidFill>
                <a:latin typeface="Arial Unicode MS" pitchFamily="34" charset="-128"/>
              </a:rPr>
              <a:t>Forward-reverse links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0" y="125413"/>
            <a:ext cx="8077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600">
                <a:solidFill>
                  <a:schemeClr val="accent2"/>
                </a:solidFill>
                <a:latin typeface="Arial Unicode MS" pitchFamily="34" charset="-128"/>
              </a:rPr>
              <a:t>3. Link Contigs into Supercontigs</a:t>
            </a:r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>
            <a:off x="685800" y="52593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>
            <a:off x="838200" y="51069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>
            <a:off x="1066800" y="49545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1219200" y="5259388"/>
            <a:ext cx="4572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0" name="Line 8"/>
          <p:cNvSpPr>
            <a:spLocks noChangeShapeType="1"/>
          </p:cNvSpPr>
          <p:nvPr/>
        </p:nvSpPr>
        <p:spPr bwMode="auto">
          <a:xfrm>
            <a:off x="1371600" y="51069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1" name="Line 9"/>
          <p:cNvSpPr>
            <a:spLocks noChangeShapeType="1"/>
          </p:cNvSpPr>
          <p:nvPr/>
        </p:nvSpPr>
        <p:spPr bwMode="auto">
          <a:xfrm>
            <a:off x="1524000" y="49545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2" name="Line 10"/>
          <p:cNvSpPr>
            <a:spLocks noChangeShapeType="1"/>
          </p:cNvSpPr>
          <p:nvPr/>
        </p:nvSpPr>
        <p:spPr bwMode="auto">
          <a:xfrm>
            <a:off x="2286000" y="52593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3" name="Line 11"/>
          <p:cNvSpPr>
            <a:spLocks noChangeShapeType="1"/>
          </p:cNvSpPr>
          <p:nvPr/>
        </p:nvSpPr>
        <p:spPr bwMode="auto">
          <a:xfrm>
            <a:off x="2438400" y="51069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4" name="Line 12"/>
          <p:cNvSpPr>
            <a:spLocks noChangeShapeType="1"/>
          </p:cNvSpPr>
          <p:nvPr/>
        </p:nvSpPr>
        <p:spPr bwMode="auto">
          <a:xfrm>
            <a:off x="2667000" y="49545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5" name="Line 13"/>
          <p:cNvSpPr>
            <a:spLocks noChangeShapeType="1"/>
          </p:cNvSpPr>
          <p:nvPr/>
        </p:nvSpPr>
        <p:spPr bwMode="auto">
          <a:xfrm>
            <a:off x="2819400" y="5259388"/>
            <a:ext cx="4572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6" name="Line 14"/>
          <p:cNvSpPr>
            <a:spLocks noChangeShapeType="1"/>
          </p:cNvSpPr>
          <p:nvPr/>
        </p:nvSpPr>
        <p:spPr bwMode="auto">
          <a:xfrm>
            <a:off x="2971800" y="51069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>
            <a:off x="3124200" y="49545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8" name="Line 16"/>
          <p:cNvSpPr>
            <a:spLocks noChangeShapeType="1"/>
          </p:cNvSpPr>
          <p:nvPr/>
        </p:nvSpPr>
        <p:spPr bwMode="auto">
          <a:xfrm>
            <a:off x="3429000" y="5259388"/>
            <a:ext cx="3048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9" name="Line 17"/>
          <p:cNvSpPr>
            <a:spLocks noChangeShapeType="1"/>
          </p:cNvSpPr>
          <p:nvPr/>
        </p:nvSpPr>
        <p:spPr bwMode="auto">
          <a:xfrm>
            <a:off x="4495800" y="52593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0" name="Line 18"/>
          <p:cNvSpPr>
            <a:spLocks noChangeShapeType="1"/>
          </p:cNvSpPr>
          <p:nvPr/>
        </p:nvSpPr>
        <p:spPr bwMode="auto">
          <a:xfrm>
            <a:off x="4648200" y="5106988"/>
            <a:ext cx="4572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1" name="Line 19"/>
          <p:cNvSpPr>
            <a:spLocks noChangeShapeType="1"/>
          </p:cNvSpPr>
          <p:nvPr/>
        </p:nvSpPr>
        <p:spPr bwMode="auto">
          <a:xfrm>
            <a:off x="4876800" y="4954588"/>
            <a:ext cx="3048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2" name="Line 20"/>
          <p:cNvSpPr>
            <a:spLocks noChangeShapeType="1"/>
          </p:cNvSpPr>
          <p:nvPr/>
        </p:nvSpPr>
        <p:spPr bwMode="auto">
          <a:xfrm>
            <a:off x="5029200" y="5259388"/>
            <a:ext cx="4572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3" name="Line 21"/>
          <p:cNvSpPr>
            <a:spLocks noChangeShapeType="1"/>
          </p:cNvSpPr>
          <p:nvPr/>
        </p:nvSpPr>
        <p:spPr bwMode="auto">
          <a:xfrm>
            <a:off x="5181600" y="51069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4" name="Line 22"/>
          <p:cNvSpPr>
            <a:spLocks noChangeShapeType="1"/>
          </p:cNvSpPr>
          <p:nvPr/>
        </p:nvSpPr>
        <p:spPr bwMode="auto">
          <a:xfrm>
            <a:off x="5334000" y="49545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5" name="Line 23"/>
          <p:cNvSpPr>
            <a:spLocks noChangeShapeType="1"/>
          </p:cNvSpPr>
          <p:nvPr/>
        </p:nvSpPr>
        <p:spPr bwMode="auto">
          <a:xfrm>
            <a:off x="5638800" y="5259388"/>
            <a:ext cx="3048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6" name="Line 24"/>
          <p:cNvSpPr>
            <a:spLocks noChangeShapeType="1"/>
          </p:cNvSpPr>
          <p:nvPr/>
        </p:nvSpPr>
        <p:spPr bwMode="auto">
          <a:xfrm>
            <a:off x="3505200" y="5106988"/>
            <a:ext cx="1524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7" name="Line 25"/>
          <p:cNvSpPr>
            <a:spLocks noChangeShapeType="1"/>
          </p:cNvSpPr>
          <p:nvPr/>
        </p:nvSpPr>
        <p:spPr bwMode="auto">
          <a:xfrm>
            <a:off x="5715000" y="51069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8" name="Line 26"/>
          <p:cNvSpPr>
            <a:spLocks noChangeShapeType="1"/>
          </p:cNvSpPr>
          <p:nvPr/>
        </p:nvSpPr>
        <p:spPr bwMode="auto">
          <a:xfrm>
            <a:off x="6019800" y="5259388"/>
            <a:ext cx="6096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9" name="Line 27"/>
          <p:cNvSpPr>
            <a:spLocks noChangeShapeType="1"/>
          </p:cNvSpPr>
          <p:nvPr/>
        </p:nvSpPr>
        <p:spPr bwMode="auto">
          <a:xfrm>
            <a:off x="5867400" y="4954588"/>
            <a:ext cx="1524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0" name="Line 28"/>
          <p:cNvSpPr>
            <a:spLocks noChangeShapeType="1"/>
          </p:cNvSpPr>
          <p:nvPr/>
        </p:nvSpPr>
        <p:spPr bwMode="auto">
          <a:xfrm>
            <a:off x="6248400" y="5106988"/>
            <a:ext cx="3048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1" name="Line 29"/>
          <p:cNvSpPr>
            <a:spLocks noChangeShapeType="1"/>
          </p:cNvSpPr>
          <p:nvPr/>
        </p:nvSpPr>
        <p:spPr bwMode="auto">
          <a:xfrm>
            <a:off x="6172200" y="4954588"/>
            <a:ext cx="2286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2" name="Freeform 30"/>
          <p:cNvSpPr>
            <a:spLocks/>
          </p:cNvSpPr>
          <p:nvPr/>
        </p:nvSpPr>
        <p:spPr bwMode="auto">
          <a:xfrm>
            <a:off x="3276600" y="4548188"/>
            <a:ext cx="1600200" cy="558800"/>
          </a:xfrm>
          <a:custGeom>
            <a:avLst/>
            <a:gdLst>
              <a:gd name="T0" fmla="*/ 0 w 1008"/>
              <a:gd name="T1" fmla="*/ 256 h 352"/>
              <a:gd name="T2" fmla="*/ 480 w 1008"/>
              <a:gd name="T3" fmla="*/ 16 h 352"/>
              <a:gd name="T4" fmla="*/ 1008 w 1008"/>
              <a:gd name="T5" fmla="*/ 352 h 352"/>
              <a:gd name="T6" fmla="*/ 0 60000 65536"/>
              <a:gd name="T7" fmla="*/ 0 60000 65536"/>
              <a:gd name="T8" fmla="*/ 0 60000 65536"/>
              <a:gd name="T9" fmla="*/ 0 w 1008"/>
              <a:gd name="T10" fmla="*/ 0 h 352"/>
              <a:gd name="T11" fmla="*/ 1008 w 1008"/>
              <a:gd name="T12" fmla="*/ 352 h 3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8" h="352">
                <a:moveTo>
                  <a:pt x="0" y="256"/>
                </a:moveTo>
                <a:cubicBezTo>
                  <a:pt x="156" y="128"/>
                  <a:pt x="312" y="0"/>
                  <a:pt x="480" y="16"/>
                </a:cubicBezTo>
                <a:cubicBezTo>
                  <a:pt x="648" y="32"/>
                  <a:pt x="828" y="192"/>
                  <a:pt x="1008" y="352"/>
                </a:cubicBezTo>
              </a:path>
            </a:pathLst>
          </a:custGeom>
          <a:noFill/>
          <a:ln w="12700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3" name="Freeform 31"/>
          <p:cNvSpPr>
            <a:spLocks/>
          </p:cNvSpPr>
          <p:nvPr/>
        </p:nvSpPr>
        <p:spPr bwMode="auto">
          <a:xfrm>
            <a:off x="3581400" y="4776788"/>
            <a:ext cx="1143000" cy="482600"/>
          </a:xfrm>
          <a:custGeom>
            <a:avLst/>
            <a:gdLst>
              <a:gd name="T0" fmla="*/ 0 w 720"/>
              <a:gd name="T1" fmla="*/ 208 h 304"/>
              <a:gd name="T2" fmla="*/ 288 w 720"/>
              <a:gd name="T3" fmla="*/ 16 h 304"/>
              <a:gd name="T4" fmla="*/ 720 w 720"/>
              <a:gd name="T5" fmla="*/ 304 h 304"/>
              <a:gd name="T6" fmla="*/ 0 60000 65536"/>
              <a:gd name="T7" fmla="*/ 0 60000 65536"/>
              <a:gd name="T8" fmla="*/ 0 60000 65536"/>
              <a:gd name="T9" fmla="*/ 0 w 720"/>
              <a:gd name="T10" fmla="*/ 0 h 304"/>
              <a:gd name="T11" fmla="*/ 720 w 720"/>
              <a:gd name="T12" fmla="*/ 304 h 3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304">
                <a:moveTo>
                  <a:pt x="0" y="208"/>
                </a:moveTo>
                <a:cubicBezTo>
                  <a:pt x="84" y="104"/>
                  <a:pt x="168" y="0"/>
                  <a:pt x="288" y="16"/>
                </a:cubicBezTo>
                <a:cubicBezTo>
                  <a:pt x="408" y="32"/>
                  <a:pt x="564" y="168"/>
                  <a:pt x="720" y="304"/>
                </a:cubicBezTo>
              </a:path>
            </a:pathLst>
          </a:custGeom>
          <a:noFill/>
          <a:ln w="12700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4" name="Freeform 32"/>
          <p:cNvSpPr>
            <a:spLocks/>
          </p:cNvSpPr>
          <p:nvPr/>
        </p:nvSpPr>
        <p:spPr bwMode="auto">
          <a:xfrm>
            <a:off x="2819400" y="4421188"/>
            <a:ext cx="3124200" cy="533400"/>
          </a:xfrm>
          <a:custGeom>
            <a:avLst/>
            <a:gdLst>
              <a:gd name="T0" fmla="*/ 0 w 1968"/>
              <a:gd name="T1" fmla="*/ 336 h 336"/>
              <a:gd name="T2" fmla="*/ 864 w 1968"/>
              <a:gd name="T3" fmla="*/ 0 h 336"/>
              <a:gd name="T4" fmla="*/ 1968 w 1968"/>
              <a:gd name="T5" fmla="*/ 336 h 336"/>
              <a:gd name="T6" fmla="*/ 0 60000 65536"/>
              <a:gd name="T7" fmla="*/ 0 60000 65536"/>
              <a:gd name="T8" fmla="*/ 0 60000 65536"/>
              <a:gd name="T9" fmla="*/ 0 w 1968"/>
              <a:gd name="T10" fmla="*/ 0 h 336"/>
              <a:gd name="T11" fmla="*/ 1968 w 1968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68" h="336">
                <a:moveTo>
                  <a:pt x="0" y="336"/>
                </a:moveTo>
                <a:cubicBezTo>
                  <a:pt x="268" y="168"/>
                  <a:pt x="536" y="0"/>
                  <a:pt x="864" y="0"/>
                </a:cubicBezTo>
                <a:cubicBezTo>
                  <a:pt x="1192" y="0"/>
                  <a:pt x="1580" y="168"/>
                  <a:pt x="1968" y="336"/>
                </a:cubicBezTo>
              </a:path>
            </a:pathLst>
          </a:custGeom>
          <a:noFill/>
          <a:ln w="12700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5" name="Freeform 33"/>
          <p:cNvSpPr>
            <a:spLocks/>
          </p:cNvSpPr>
          <p:nvPr/>
        </p:nvSpPr>
        <p:spPr bwMode="auto">
          <a:xfrm>
            <a:off x="1295400" y="4700588"/>
            <a:ext cx="1371600" cy="406400"/>
          </a:xfrm>
          <a:custGeom>
            <a:avLst/>
            <a:gdLst>
              <a:gd name="T0" fmla="*/ 0 w 864"/>
              <a:gd name="T1" fmla="*/ 160 h 256"/>
              <a:gd name="T2" fmla="*/ 480 w 864"/>
              <a:gd name="T3" fmla="*/ 16 h 256"/>
              <a:gd name="T4" fmla="*/ 864 w 864"/>
              <a:gd name="T5" fmla="*/ 256 h 256"/>
              <a:gd name="T6" fmla="*/ 0 60000 65536"/>
              <a:gd name="T7" fmla="*/ 0 60000 65536"/>
              <a:gd name="T8" fmla="*/ 0 60000 65536"/>
              <a:gd name="T9" fmla="*/ 0 w 864"/>
              <a:gd name="T10" fmla="*/ 0 h 256"/>
              <a:gd name="T11" fmla="*/ 864 w 864"/>
              <a:gd name="T12" fmla="*/ 256 h 2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64" h="256">
                <a:moveTo>
                  <a:pt x="0" y="160"/>
                </a:moveTo>
                <a:cubicBezTo>
                  <a:pt x="168" y="80"/>
                  <a:pt x="336" y="0"/>
                  <a:pt x="480" y="16"/>
                </a:cubicBezTo>
                <a:cubicBezTo>
                  <a:pt x="624" y="32"/>
                  <a:pt x="744" y="144"/>
                  <a:pt x="864" y="256"/>
                </a:cubicBezTo>
              </a:path>
            </a:pathLst>
          </a:custGeom>
          <a:noFill/>
          <a:ln w="12700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6" name="Freeform 34"/>
          <p:cNvSpPr>
            <a:spLocks/>
          </p:cNvSpPr>
          <p:nvPr/>
        </p:nvSpPr>
        <p:spPr bwMode="auto">
          <a:xfrm>
            <a:off x="1447800" y="5106988"/>
            <a:ext cx="1066800" cy="152400"/>
          </a:xfrm>
          <a:custGeom>
            <a:avLst/>
            <a:gdLst>
              <a:gd name="T0" fmla="*/ 0 w 672"/>
              <a:gd name="T1" fmla="*/ 96 h 96"/>
              <a:gd name="T2" fmla="*/ 384 w 672"/>
              <a:gd name="T3" fmla="*/ 0 h 96"/>
              <a:gd name="T4" fmla="*/ 672 w 672"/>
              <a:gd name="T5" fmla="*/ 96 h 96"/>
              <a:gd name="T6" fmla="*/ 0 60000 65536"/>
              <a:gd name="T7" fmla="*/ 0 60000 65536"/>
              <a:gd name="T8" fmla="*/ 0 60000 65536"/>
              <a:gd name="T9" fmla="*/ 0 w 672"/>
              <a:gd name="T10" fmla="*/ 0 h 96"/>
              <a:gd name="T11" fmla="*/ 672 w 672"/>
              <a:gd name="T12" fmla="*/ 96 h 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72" h="96">
                <a:moveTo>
                  <a:pt x="0" y="96"/>
                </a:moveTo>
                <a:cubicBezTo>
                  <a:pt x="136" y="48"/>
                  <a:pt x="272" y="0"/>
                  <a:pt x="384" y="0"/>
                </a:cubicBezTo>
                <a:cubicBezTo>
                  <a:pt x="496" y="0"/>
                  <a:pt x="584" y="48"/>
                  <a:pt x="672" y="96"/>
                </a:cubicBezTo>
              </a:path>
            </a:pathLst>
          </a:custGeom>
          <a:noFill/>
          <a:ln w="12700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7" name="Line 35"/>
          <p:cNvSpPr>
            <a:spLocks noChangeShapeType="1"/>
          </p:cNvSpPr>
          <p:nvPr/>
        </p:nvSpPr>
        <p:spPr bwMode="auto">
          <a:xfrm>
            <a:off x="685800" y="6402388"/>
            <a:ext cx="5943600" cy="1587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8" name="AutoShape 36"/>
          <p:cNvSpPr>
            <a:spLocks noChangeArrowheads="1"/>
          </p:cNvSpPr>
          <p:nvPr/>
        </p:nvSpPr>
        <p:spPr bwMode="auto">
          <a:xfrm>
            <a:off x="628650" y="4756150"/>
            <a:ext cx="1295400" cy="603250"/>
          </a:xfrm>
          <a:prstGeom prst="roundRect">
            <a:avLst>
              <a:gd name="adj" fmla="val 16667"/>
            </a:avLst>
          </a:prstGeom>
          <a:solidFill>
            <a:schemeClr val="accent1">
              <a:alpha val="14902"/>
            </a:schemeClr>
          </a:solidFill>
          <a:ln w="25400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49" name="AutoShape 37"/>
          <p:cNvSpPr>
            <a:spLocks noChangeArrowheads="1"/>
          </p:cNvSpPr>
          <p:nvPr/>
        </p:nvSpPr>
        <p:spPr bwMode="auto">
          <a:xfrm>
            <a:off x="2241550" y="4756150"/>
            <a:ext cx="1492250" cy="603250"/>
          </a:xfrm>
          <a:prstGeom prst="roundRect">
            <a:avLst>
              <a:gd name="adj" fmla="val 16667"/>
            </a:avLst>
          </a:prstGeom>
          <a:solidFill>
            <a:schemeClr val="accent1">
              <a:alpha val="14902"/>
            </a:schemeClr>
          </a:solidFill>
          <a:ln w="25400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50" name="AutoShape 38"/>
          <p:cNvSpPr>
            <a:spLocks noChangeArrowheads="1"/>
          </p:cNvSpPr>
          <p:nvPr/>
        </p:nvSpPr>
        <p:spPr bwMode="auto">
          <a:xfrm>
            <a:off x="4495800" y="4756150"/>
            <a:ext cx="2152650" cy="603250"/>
          </a:xfrm>
          <a:prstGeom prst="roundRect">
            <a:avLst>
              <a:gd name="adj" fmla="val 16667"/>
            </a:avLst>
          </a:prstGeom>
          <a:solidFill>
            <a:schemeClr val="accent1">
              <a:alpha val="14902"/>
            </a:schemeClr>
          </a:solidFill>
          <a:ln w="25400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3351" name="AutoShape 39"/>
          <p:cNvCxnSpPr>
            <a:cxnSpLocks noChangeShapeType="1"/>
            <a:stCxn id="13348" idx="3"/>
            <a:endCxn id="13349" idx="1"/>
          </p:cNvCxnSpPr>
          <p:nvPr/>
        </p:nvCxnSpPr>
        <p:spPr bwMode="auto">
          <a:xfrm>
            <a:off x="1936750" y="5057775"/>
            <a:ext cx="292100" cy="0"/>
          </a:xfrm>
          <a:prstGeom prst="straightConnector1">
            <a:avLst/>
          </a:prstGeom>
          <a:noFill/>
          <a:ln w="50800">
            <a:solidFill>
              <a:srgbClr val="800080"/>
            </a:solidFill>
            <a:round/>
            <a:headEnd/>
            <a:tailEnd/>
          </a:ln>
        </p:spPr>
      </p:cxnSp>
      <p:cxnSp>
        <p:nvCxnSpPr>
          <p:cNvPr id="13352" name="AutoShape 40"/>
          <p:cNvCxnSpPr>
            <a:cxnSpLocks noChangeShapeType="1"/>
            <a:stCxn id="13349" idx="3"/>
            <a:endCxn id="13350" idx="1"/>
          </p:cNvCxnSpPr>
          <p:nvPr/>
        </p:nvCxnSpPr>
        <p:spPr bwMode="auto">
          <a:xfrm>
            <a:off x="3746500" y="5057775"/>
            <a:ext cx="736600" cy="0"/>
          </a:xfrm>
          <a:prstGeom prst="straightConnector1">
            <a:avLst/>
          </a:prstGeom>
          <a:noFill/>
          <a:ln w="50800">
            <a:solidFill>
              <a:srgbClr val="800080"/>
            </a:solidFill>
            <a:round/>
            <a:headEnd/>
            <a:tailEnd/>
          </a:ln>
        </p:spPr>
      </p:cxnSp>
      <p:sp>
        <p:nvSpPr>
          <p:cNvPr id="13353" name="Rectangle 41"/>
          <p:cNvSpPr>
            <a:spLocks noChangeArrowheads="1"/>
          </p:cNvSpPr>
          <p:nvPr/>
        </p:nvSpPr>
        <p:spPr bwMode="auto">
          <a:xfrm>
            <a:off x="1930400" y="6330950"/>
            <a:ext cx="298450" cy="146050"/>
          </a:xfrm>
          <a:prstGeom prst="rect">
            <a:avLst/>
          </a:prstGeom>
          <a:solidFill>
            <a:srgbClr val="EAEAEA">
              <a:alpha val="89803"/>
            </a:srgbClr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54" name="Rectangle 42"/>
          <p:cNvSpPr>
            <a:spLocks noChangeArrowheads="1"/>
          </p:cNvSpPr>
          <p:nvPr/>
        </p:nvSpPr>
        <p:spPr bwMode="auto">
          <a:xfrm>
            <a:off x="3746500" y="6330950"/>
            <a:ext cx="723900" cy="146050"/>
          </a:xfrm>
          <a:prstGeom prst="rect">
            <a:avLst/>
          </a:prstGeom>
          <a:solidFill>
            <a:srgbClr val="EAEAEA">
              <a:alpha val="89803"/>
            </a:srgbClr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1657350" y="3540125"/>
            <a:ext cx="850900" cy="539750"/>
            <a:chOff x="452" y="2048"/>
            <a:chExt cx="1716" cy="892"/>
          </a:xfrm>
        </p:grpSpPr>
        <p:sp>
          <p:nvSpPr>
            <p:cNvPr id="13377" name="Line 44"/>
            <p:cNvSpPr>
              <a:spLocks noChangeShapeType="1"/>
            </p:cNvSpPr>
            <p:nvPr/>
          </p:nvSpPr>
          <p:spPr bwMode="auto">
            <a:xfrm>
              <a:off x="480" y="2888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8" name="Line 45"/>
            <p:cNvSpPr>
              <a:spLocks noChangeShapeType="1"/>
            </p:cNvSpPr>
            <p:nvPr/>
          </p:nvSpPr>
          <p:spPr bwMode="auto">
            <a:xfrm>
              <a:off x="600" y="2840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9" name="Line 46"/>
            <p:cNvSpPr>
              <a:spLocks noChangeShapeType="1"/>
            </p:cNvSpPr>
            <p:nvPr/>
          </p:nvSpPr>
          <p:spPr bwMode="auto">
            <a:xfrm>
              <a:off x="648" y="2792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0" name="Line 47"/>
            <p:cNvSpPr>
              <a:spLocks noChangeShapeType="1"/>
            </p:cNvSpPr>
            <p:nvPr/>
          </p:nvSpPr>
          <p:spPr bwMode="auto">
            <a:xfrm>
              <a:off x="696" y="2744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1" name="Line 48"/>
            <p:cNvSpPr>
              <a:spLocks noChangeShapeType="1"/>
            </p:cNvSpPr>
            <p:nvPr/>
          </p:nvSpPr>
          <p:spPr bwMode="auto">
            <a:xfrm>
              <a:off x="744" y="2696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2" name="Line 49"/>
            <p:cNvSpPr>
              <a:spLocks noChangeShapeType="1"/>
            </p:cNvSpPr>
            <p:nvPr/>
          </p:nvSpPr>
          <p:spPr bwMode="auto">
            <a:xfrm>
              <a:off x="768" y="2648"/>
              <a:ext cx="864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3" name="Line 50"/>
            <p:cNvSpPr>
              <a:spLocks noChangeShapeType="1"/>
            </p:cNvSpPr>
            <p:nvPr/>
          </p:nvSpPr>
          <p:spPr bwMode="auto">
            <a:xfrm>
              <a:off x="816" y="2600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4" name="Line 51"/>
            <p:cNvSpPr>
              <a:spLocks noChangeShapeType="1"/>
            </p:cNvSpPr>
            <p:nvPr/>
          </p:nvSpPr>
          <p:spPr bwMode="auto">
            <a:xfrm>
              <a:off x="984" y="2552"/>
              <a:ext cx="76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5" name="Line 52"/>
            <p:cNvSpPr>
              <a:spLocks noChangeShapeType="1"/>
            </p:cNvSpPr>
            <p:nvPr/>
          </p:nvSpPr>
          <p:spPr bwMode="auto">
            <a:xfrm>
              <a:off x="912" y="2504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6" name="Line 53"/>
            <p:cNvSpPr>
              <a:spLocks noChangeShapeType="1"/>
            </p:cNvSpPr>
            <p:nvPr/>
          </p:nvSpPr>
          <p:spPr bwMode="auto">
            <a:xfrm>
              <a:off x="960" y="2456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7" name="Line 54"/>
            <p:cNvSpPr>
              <a:spLocks noChangeShapeType="1"/>
            </p:cNvSpPr>
            <p:nvPr/>
          </p:nvSpPr>
          <p:spPr bwMode="auto">
            <a:xfrm>
              <a:off x="1008" y="2408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8" name="Line 55"/>
            <p:cNvSpPr>
              <a:spLocks noChangeShapeType="1"/>
            </p:cNvSpPr>
            <p:nvPr/>
          </p:nvSpPr>
          <p:spPr bwMode="auto">
            <a:xfrm>
              <a:off x="1056" y="2360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9" name="Line 56"/>
            <p:cNvSpPr>
              <a:spLocks noChangeShapeType="1"/>
            </p:cNvSpPr>
            <p:nvPr/>
          </p:nvSpPr>
          <p:spPr bwMode="auto">
            <a:xfrm>
              <a:off x="1080" y="2312"/>
              <a:ext cx="864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0" name="Line 57"/>
            <p:cNvSpPr>
              <a:spLocks noChangeShapeType="1"/>
            </p:cNvSpPr>
            <p:nvPr/>
          </p:nvSpPr>
          <p:spPr bwMode="auto">
            <a:xfrm>
              <a:off x="1128" y="2264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1" name="Line 58"/>
            <p:cNvSpPr>
              <a:spLocks noChangeShapeType="1"/>
            </p:cNvSpPr>
            <p:nvPr/>
          </p:nvSpPr>
          <p:spPr bwMode="auto">
            <a:xfrm>
              <a:off x="1296" y="2216"/>
              <a:ext cx="76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2" name="Line 59"/>
            <p:cNvSpPr>
              <a:spLocks noChangeShapeType="1"/>
            </p:cNvSpPr>
            <p:nvPr/>
          </p:nvSpPr>
          <p:spPr bwMode="auto">
            <a:xfrm>
              <a:off x="1152" y="2168"/>
              <a:ext cx="984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3" name="Line 60"/>
            <p:cNvSpPr>
              <a:spLocks noChangeShapeType="1"/>
            </p:cNvSpPr>
            <p:nvPr/>
          </p:nvSpPr>
          <p:spPr bwMode="auto">
            <a:xfrm>
              <a:off x="1296" y="2120"/>
              <a:ext cx="76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4" name="AutoShape 61"/>
            <p:cNvSpPr>
              <a:spLocks noChangeArrowheads="1"/>
            </p:cNvSpPr>
            <p:nvPr/>
          </p:nvSpPr>
          <p:spPr bwMode="auto">
            <a:xfrm>
              <a:off x="452" y="2048"/>
              <a:ext cx="1716" cy="892"/>
            </a:xfrm>
            <a:prstGeom prst="roundRect">
              <a:avLst>
                <a:gd name="adj" fmla="val 16667"/>
              </a:avLst>
            </a:prstGeom>
            <a:solidFill>
              <a:srgbClr val="FF0000">
                <a:alpha val="14902"/>
              </a:srgbClr>
            </a:solidFill>
            <a:ln w="25400">
              <a:solidFill>
                <a:srgbClr val="99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62"/>
          <p:cNvGrpSpPr>
            <a:grpSpLocks/>
          </p:cNvGrpSpPr>
          <p:nvPr/>
        </p:nvGrpSpPr>
        <p:grpSpPr bwMode="auto">
          <a:xfrm>
            <a:off x="3441700" y="3540125"/>
            <a:ext cx="1250950" cy="539750"/>
            <a:chOff x="452" y="2048"/>
            <a:chExt cx="1716" cy="892"/>
          </a:xfrm>
        </p:grpSpPr>
        <p:sp>
          <p:nvSpPr>
            <p:cNvPr id="13359" name="Line 63"/>
            <p:cNvSpPr>
              <a:spLocks noChangeShapeType="1"/>
            </p:cNvSpPr>
            <p:nvPr/>
          </p:nvSpPr>
          <p:spPr bwMode="auto">
            <a:xfrm>
              <a:off x="480" y="2888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0" name="Line 64"/>
            <p:cNvSpPr>
              <a:spLocks noChangeShapeType="1"/>
            </p:cNvSpPr>
            <p:nvPr/>
          </p:nvSpPr>
          <p:spPr bwMode="auto">
            <a:xfrm>
              <a:off x="600" y="2840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1" name="Line 65"/>
            <p:cNvSpPr>
              <a:spLocks noChangeShapeType="1"/>
            </p:cNvSpPr>
            <p:nvPr/>
          </p:nvSpPr>
          <p:spPr bwMode="auto">
            <a:xfrm>
              <a:off x="648" y="2792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2" name="Line 66"/>
            <p:cNvSpPr>
              <a:spLocks noChangeShapeType="1"/>
            </p:cNvSpPr>
            <p:nvPr/>
          </p:nvSpPr>
          <p:spPr bwMode="auto">
            <a:xfrm>
              <a:off x="696" y="2744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3" name="Line 67"/>
            <p:cNvSpPr>
              <a:spLocks noChangeShapeType="1"/>
            </p:cNvSpPr>
            <p:nvPr/>
          </p:nvSpPr>
          <p:spPr bwMode="auto">
            <a:xfrm>
              <a:off x="744" y="2696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4" name="Line 68"/>
            <p:cNvSpPr>
              <a:spLocks noChangeShapeType="1"/>
            </p:cNvSpPr>
            <p:nvPr/>
          </p:nvSpPr>
          <p:spPr bwMode="auto">
            <a:xfrm>
              <a:off x="768" y="2648"/>
              <a:ext cx="864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5" name="Line 69"/>
            <p:cNvSpPr>
              <a:spLocks noChangeShapeType="1"/>
            </p:cNvSpPr>
            <p:nvPr/>
          </p:nvSpPr>
          <p:spPr bwMode="auto">
            <a:xfrm>
              <a:off x="816" y="2600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6" name="Line 70"/>
            <p:cNvSpPr>
              <a:spLocks noChangeShapeType="1"/>
            </p:cNvSpPr>
            <p:nvPr/>
          </p:nvSpPr>
          <p:spPr bwMode="auto">
            <a:xfrm>
              <a:off x="984" y="2552"/>
              <a:ext cx="76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7" name="Line 71"/>
            <p:cNvSpPr>
              <a:spLocks noChangeShapeType="1"/>
            </p:cNvSpPr>
            <p:nvPr/>
          </p:nvSpPr>
          <p:spPr bwMode="auto">
            <a:xfrm>
              <a:off x="912" y="2504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8" name="Line 72"/>
            <p:cNvSpPr>
              <a:spLocks noChangeShapeType="1"/>
            </p:cNvSpPr>
            <p:nvPr/>
          </p:nvSpPr>
          <p:spPr bwMode="auto">
            <a:xfrm>
              <a:off x="960" y="2456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9" name="Line 73"/>
            <p:cNvSpPr>
              <a:spLocks noChangeShapeType="1"/>
            </p:cNvSpPr>
            <p:nvPr/>
          </p:nvSpPr>
          <p:spPr bwMode="auto">
            <a:xfrm>
              <a:off x="1008" y="2408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0" name="Line 74"/>
            <p:cNvSpPr>
              <a:spLocks noChangeShapeType="1"/>
            </p:cNvSpPr>
            <p:nvPr/>
          </p:nvSpPr>
          <p:spPr bwMode="auto">
            <a:xfrm>
              <a:off x="1056" y="2360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1" name="Line 75"/>
            <p:cNvSpPr>
              <a:spLocks noChangeShapeType="1"/>
            </p:cNvSpPr>
            <p:nvPr/>
          </p:nvSpPr>
          <p:spPr bwMode="auto">
            <a:xfrm>
              <a:off x="1080" y="2312"/>
              <a:ext cx="864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2" name="Line 76"/>
            <p:cNvSpPr>
              <a:spLocks noChangeShapeType="1"/>
            </p:cNvSpPr>
            <p:nvPr/>
          </p:nvSpPr>
          <p:spPr bwMode="auto">
            <a:xfrm>
              <a:off x="1128" y="2264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3" name="Line 77"/>
            <p:cNvSpPr>
              <a:spLocks noChangeShapeType="1"/>
            </p:cNvSpPr>
            <p:nvPr/>
          </p:nvSpPr>
          <p:spPr bwMode="auto">
            <a:xfrm>
              <a:off x="1296" y="2216"/>
              <a:ext cx="76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4" name="Line 78"/>
            <p:cNvSpPr>
              <a:spLocks noChangeShapeType="1"/>
            </p:cNvSpPr>
            <p:nvPr/>
          </p:nvSpPr>
          <p:spPr bwMode="auto">
            <a:xfrm>
              <a:off x="1152" y="2168"/>
              <a:ext cx="984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5" name="Line 79"/>
            <p:cNvSpPr>
              <a:spLocks noChangeShapeType="1"/>
            </p:cNvSpPr>
            <p:nvPr/>
          </p:nvSpPr>
          <p:spPr bwMode="auto">
            <a:xfrm>
              <a:off x="1296" y="2120"/>
              <a:ext cx="76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6" name="AutoShape 80"/>
            <p:cNvSpPr>
              <a:spLocks noChangeArrowheads="1"/>
            </p:cNvSpPr>
            <p:nvPr/>
          </p:nvSpPr>
          <p:spPr bwMode="auto">
            <a:xfrm>
              <a:off x="452" y="2048"/>
              <a:ext cx="1716" cy="892"/>
            </a:xfrm>
            <a:prstGeom prst="roundRect">
              <a:avLst>
                <a:gd name="adj" fmla="val 16667"/>
              </a:avLst>
            </a:prstGeom>
            <a:solidFill>
              <a:srgbClr val="FF0000">
                <a:alpha val="14902"/>
              </a:srgbClr>
            </a:solidFill>
            <a:ln w="25400">
              <a:solidFill>
                <a:srgbClr val="99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74225" name="Rectangle 81"/>
          <p:cNvSpPr>
            <a:spLocks noChangeArrowheads="1"/>
          </p:cNvSpPr>
          <p:nvPr/>
        </p:nvSpPr>
        <p:spPr bwMode="auto">
          <a:xfrm>
            <a:off x="1930400" y="6357938"/>
            <a:ext cx="298450" cy="92075"/>
          </a:xfrm>
          <a:prstGeom prst="rect">
            <a:avLst/>
          </a:prstGeom>
          <a:solidFill>
            <a:srgbClr val="800000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74226" name="Rectangle 82"/>
          <p:cNvSpPr>
            <a:spLocks noChangeArrowheads="1"/>
          </p:cNvSpPr>
          <p:nvPr/>
        </p:nvSpPr>
        <p:spPr bwMode="auto">
          <a:xfrm>
            <a:off x="3740150" y="6357938"/>
            <a:ext cx="730250" cy="92075"/>
          </a:xfrm>
          <a:prstGeom prst="rect">
            <a:avLst/>
          </a:prstGeom>
          <a:solidFill>
            <a:srgbClr val="800000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144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74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74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4225" grpId="0" animBg="1"/>
      <p:bldP spid="77422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4. Derive Consensus Sequence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298950"/>
            <a:ext cx="8299450" cy="14144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000" smtClean="0"/>
              <a:t>Derive </a:t>
            </a:r>
            <a:r>
              <a:rPr lang="en-US" altLang="en-US" sz="2000" smtClean="0">
                <a:solidFill>
                  <a:srgbClr val="CC0000"/>
                </a:solidFill>
              </a:rPr>
              <a:t>multiple alignment</a:t>
            </a:r>
            <a:r>
              <a:rPr lang="en-US" altLang="en-US" sz="2000" smtClean="0"/>
              <a:t> from pairwise read alignments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2486025" y="1666875"/>
            <a:ext cx="4119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 b="1">
                <a:solidFill>
                  <a:schemeClr val="accent2"/>
                </a:solidFill>
                <a:latin typeface="Courier New" pitchFamily="49" charset="0"/>
              </a:rPr>
              <a:t>TAGATTACACAGATTACTGA TTGATGGCGTAA CTA</a:t>
            </a: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2486025" y="1819275"/>
            <a:ext cx="4119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 b="1">
                <a:solidFill>
                  <a:schemeClr val="accent2"/>
                </a:solidFill>
                <a:latin typeface="Courier New" pitchFamily="49" charset="0"/>
              </a:rPr>
              <a:t>TAGATTACACAGATTACTGACTTGATGGCGTAAACTA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2486025" y="1971675"/>
            <a:ext cx="4119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 b="1">
                <a:solidFill>
                  <a:schemeClr val="accent2"/>
                </a:solidFill>
                <a:latin typeface="Courier New" pitchFamily="49" charset="0"/>
              </a:rPr>
              <a:t>TAG TTACACAGATTA</a:t>
            </a:r>
            <a:r>
              <a:rPr lang="en-US" altLang="en-US" sz="1400" b="1">
                <a:solidFill>
                  <a:srgbClr val="FF0000"/>
                </a:solidFill>
                <a:latin typeface="Courier New" pitchFamily="49" charset="0"/>
              </a:rPr>
              <a:t>T</a:t>
            </a:r>
            <a:r>
              <a:rPr lang="en-US" altLang="en-US" sz="1400" b="1">
                <a:solidFill>
                  <a:schemeClr val="accent2"/>
                </a:solidFill>
                <a:latin typeface="Courier New" pitchFamily="49" charset="0"/>
              </a:rPr>
              <a:t>TGACTT</a:t>
            </a:r>
            <a:r>
              <a:rPr lang="en-US" altLang="en-US" sz="1400" b="1">
                <a:solidFill>
                  <a:srgbClr val="FF0000"/>
                </a:solidFill>
                <a:latin typeface="Courier New" pitchFamily="49" charset="0"/>
              </a:rPr>
              <a:t>C</a:t>
            </a:r>
            <a:r>
              <a:rPr lang="en-US" altLang="en-US" sz="1400" b="1">
                <a:solidFill>
                  <a:schemeClr val="accent2"/>
                </a:solidFill>
                <a:latin typeface="Courier New" pitchFamily="49" charset="0"/>
              </a:rPr>
              <a:t>ATGGCGTAA CTA</a:t>
            </a: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2486025" y="2124075"/>
            <a:ext cx="4119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 b="1">
                <a:solidFill>
                  <a:schemeClr val="accent2"/>
                </a:solidFill>
                <a:latin typeface="Courier New" pitchFamily="49" charset="0"/>
              </a:rPr>
              <a:t>TAGATTACACAGATTACTGACTTGATGGCGTAA CTA</a:t>
            </a: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2486025" y="2276475"/>
            <a:ext cx="4119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 b="1">
                <a:solidFill>
                  <a:schemeClr val="accent2"/>
                </a:solidFill>
                <a:latin typeface="Courier New" pitchFamily="49" charset="0"/>
              </a:rPr>
              <a:t>TAGATTACACAGATTACTGACTTGATGGGGTAA CTA</a:t>
            </a: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2486025" y="3267075"/>
            <a:ext cx="4119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 b="1">
                <a:solidFill>
                  <a:srgbClr val="3333FF"/>
                </a:solidFill>
                <a:latin typeface="Courier New" pitchFamily="49" charset="0"/>
              </a:rPr>
              <a:t>TAGATTACACAGATTACTGACTTGATGGCGTAA CTA</a:t>
            </a:r>
          </a:p>
        </p:txBody>
      </p:sp>
      <p:sp>
        <p:nvSpPr>
          <p:cNvPr id="14346" name="Line 10"/>
          <p:cNvSpPr>
            <a:spLocks noChangeShapeType="1"/>
          </p:cNvSpPr>
          <p:nvPr/>
        </p:nvSpPr>
        <p:spPr bwMode="auto">
          <a:xfrm>
            <a:off x="2962275" y="2581275"/>
            <a:ext cx="0" cy="542925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7" name="Line 11"/>
          <p:cNvSpPr>
            <a:spLocks noChangeShapeType="1"/>
          </p:cNvSpPr>
          <p:nvPr/>
        </p:nvSpPr>
        <p:spPr bwMode="auto">
          <a:xfrm>
            <a:off x="4324350" y="2581275"/>
            <a:ext cx="0" cy="542925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8" name="Line 12"/>
          <p:cNvSpPr>
            <a:spLocks noChangeShapeType="1"/>
          </p:cNvSpPr>
          <p:nvPr/>
        </p:nvSpPr>
        <p:spPr bwMode="auto">
          <a:xfrm>
            <a:off x="4743450" y="2581275"/>
            <a:ext cx="0" cy="542925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9" name="Line 13"/>
          <p:cNvSpPr>
            <a:spLocks noChangeShapeType="1"/>
          </p:cNvSpPr>
          <p:nvPr/>
        </p:nvSpPr>
        <p:spPr bwMode="auto">
          <a:xfrm>
            <a:off x="5614988" y="2581275"/>
            <a:ext cx="0" cy="542925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50" name="Line 14"/>
          <p:cNvSpPr>
            <a:spLocks noChangeShapeType="1"/>
          </p:cNvSpPr>
          <p:nvPr/>
        </p:nvSpPr>
        <p:spPr bwMode="auto">
          <a:xfrm>
            <a:off x="6134100" y="2581275"/>
            <a:ext cx="0" cy="542925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51" name="Rectangle 15"/>
          <p:cNvSpPr>
            <a:spLocks noChangeArrowheads="1"/>
          </p:cNvSpPr>
          <p:nvPr/>
        </p:nvSpPr>
        <p:spPr bwMode="auto">
          <a:xfrm>
            <a:off x="676275" y="5243513"/>
            <a:ext cx="7772400" cy="106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en-US" sz="2000">
                <a:latin typeface="Arial Unicode MS" pitchFamily="34" charset="-128"/>
              </a:rPr>
              <a:t>Derive each consensus base by weighted voting</a:t>
            </a:r>
          </a:p>
          <a:p>
            <a:pPr marL="342900" indent="-342900">
              <a:spcBef>
                <a:spcPct val="20000"/>
              </a:spcBef>
            </a:pPr>
            <a:endParaRPr lang="en-US" altLang="en-US" sz="2000">
              <a:latin typeface="Arial Unicode MS" pitchFamily="34" charset="-128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altLang="en-US" sz="2000">
                <a:latin typeface="Arial Unicode MS" pitchFamily="34" charset="-128"/>
              </a:rPr>
              <a:t>(</a:t>
            </a:r>
            <a:r>
              <a:rPr lang="en-US" altLang="en-US" sz="2000" b="1">
                <a:latin typeface="Arial Unicode MS" pitchFamily="34" charset="-128"/>
              </a:rPr>
              <a:t>Alternative:</a:t>
            </a:r>
            <a:r>
              <a:rPr lang="en-US" altLang="en-US" sz="2000">
                <a:latin typeface="Arial Unicode MS" pitchFamily="34" charset="-128"/>
              </a:rPr>
              <a:t> take maximum-quality letter)</a:t>
            </a:r>
          </a:p>
        </p:txBody>
      </p:sp>
    </p:spTree>
    <p:extLst>
      <p:ext uri="{BB962C8B-B14F-4D97-AF65-F5344CB8AC3E}">
        <p14:creationId xmlns:p14="http://schemas.microsoft.com/office/powerpoint/2010/main" val="917356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 </a:t>
            </a:r>
            <a:r>
              <a:rPr lang="en-US" dirty="0" err="1" smtClean="0"/>
              <a:t>Brujin</a:t>
            </a:r>
            <a:r>
              <a:rPr lang="en-US" dirty="0" smtClean="0"/>
              <a:t> Graph formulation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4"/>
            <a:ext cx="8382000" cy="1947862"/>
          </a:xfrm>
        </p:spPr>
        <p:txBody>
          <a:bodyPr/>
          <a:lstStyle/>
          <a:p>
            <a:r>
              <a:rPr lang="en-US" sz="2000" dirty="0" smtClean="0"/>
              <a:t>Given sequence x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…</a:t>
            </a:r>
            <a:r>
              <a:rPr lang="en-US" sz="2000" dirty="0" err="1" smtClean="0"/>
              <a:t>x</a:t>
            </a:r>
            <a:r>
              <a:rPr lang="en-US" sz="2000" baseline="-25000" dirty="0" err="1" smtClean="0"/>
              <a:t>N</a:t>
            </a:r>
            <a:r>
              <a:rPr lang="en-US" sz="2000" dirty="0" smtClean="0"/>
              <a:t>, k-</a:t>
            </a:r>
            <a:r>
              <a:rPr lang="en-US" sz="2000" dirty="0" err="1" smtClean="0"/>
              <a:t>mer</a:t>
            </a:r>
            <a:r>
              <a:rPr lang="en-US" sz="2000" dirty="0" smtClean="0"/>
              <a:t> length k,</a:t>
            </a:r>
          </a:p>
          <a:p>
            <a:pPr>
              <a:buNone/>
            </a:pPr>
            <a:r>
              <a:rPr lang="en-US" sz="2000" dirty="0" smtClean="0"/>
              <a:t>	Graph of 4</a:t>
            </a:r>
            <a:r>
              <a:rPr lang="en-US" sz="2000" baseline="30000" dirty="0" smtClean="0"/>
              <a:t>k</a:t>
            </a:r>
            <a:r>
              <a:rPr lang="en-US" sz="2000" dirty="0" smtClean="0"/>
              <a:t> vertices,</a:t>
            </a:r>
          </a:p>
          <a:p>
            <a:pPr>
              <a:buNone/>
            </a:pPr>
            <a:r>
              <a:rPr lang="en-US" sz="2000" dirty="0" smtClean="0"/>
              <a:t>	Edges between words with (k-1)-long overlap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412750" y="3875088"/>
            <a:ext cx="1130300" cy="246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Gill Sans MT" charset="0"/>
              </a:rPr>
              <a:t>AAGA</a:t>
            </a:r>
          </a:p>
          <a:p>
            <a:r>
              <a:rPr lang="en-US" sz="1400">
                <a:latin typeface="Gill Sans MT" charset="0"/>
              </a:rPr>
              <a:t>ACTT	</a:t>
            </a:r>
          </a:p>
          <a:p>
            <a:r>
              <a:rPr lang="en-US" sz="1400">
                <a:latin typeface="Gill Sans MT" charset="0"/>
              </a:rPr>
              <a:t>ACTC</a:t>
            </a:r>
          </a:p>
          <a:p>
            <a:r>
              <a:rPr lang="en-US" sz="1400">
                <a:latin typeface="Gill Sans MT" charset="0"/>
              </a:rPr>
              <a:t>ACTG</a:t>
            </a:r>
          </a:p>
          <a:p>
            <a:r>
              <a:rPr lang="en-US" sz="1400">
                <a:latin typeface="Gill Sans MT" charset="0"/>
              </a:rPr>
              <a:t>AGAG</a:t>
            </a:r>
          </a:p>
          <a:p>
            <a:r>
              <a:rPr lang="en-US" sz="1400">
                <a:latin typeface="Gill Sans MT" charset="0"/>
              </a:rPr>
              <a:t>CCGA</a:t>
            </a:r>
          </a:p>
          <a:p>
            <a:r>
              <a:rPr lang="en-US" sz="1400">
                <a:latin typeface="Gill Sans MT" charset="0"/>
              </a:rPr>
              <a:t>CGAC</a:t>
            </a:r>
          </a:p>
          <a:p>
            <a:r>
              <a:rPr lang="en-US" sz="1400">
                <a:latin typeface="Gill Sans MT" charset="0"/>
              </a:rPr>
              <a:t>CTCC</a:t>
            </a:r>
          </a:p>
          <a:p>
            <a:r>
              <a:rPr lang="en-US" sz="1400">
                <a:latin typeface="Gill Sans MT" charset="0"/>
              </a:rPr>
              <a:t>CTGG</a:t>
            </a:r>
          </a:p>
          <a:p>
            <a:r>
              <a:rPr lang="en-US" sz="1400">
                <a:latin typeface="Gill Sans MT" charset="0"/>
              </a:rPr>
              <a:t>CTTT</a:t>
            </a:r>
          </a:p>
          <a:p>
            <a:r>
              <a:rPr lang="en-US" sz="1400">
                <a:latin typeface="Gill Sans MT" charset="0"/>
              </a:rPr>
              <a:t>…</a:t>
            </a:r>
          </a:p>
        </p:txBody>
      </p:sp>
      <p:sp>
        <p:nvSpPr>
          <p:cNvPr id="6" name="TextBox 100"/>
          <p:cNvSpPr txBox="1">
            <a:spLocks noChangeArrowheads="1"/>
          </p:cNvSpPr>
          <p:nvPr/>
        </p:nvSpPr>
        <p:spPr bwMode="auto">
          <a:xfrm>
            <a:off x="3371850" y="3365500"/>
            <a:ext cx="16843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u="sng">
                <a:latin typeface="Gill Sans MT" charset="0"/>
              </a:rPr>
              <a:t>de Bruijn Graph</a:t>
            </a:r>
          </a:p>
        </p:txBody>
      </p:sp>
      <p:sp>
        <p:nvSpPr>
          <p:cNvPr id="7" name="TextBox 135"/>
          <p:cNvSpPr txBox="1">
            <a:spLocks noChangeArrowheads="1"/>
          </p:cNvSpPr>
          <p:nvPr/>
        </p:nvSpPr>
        <p:spPr bwMode="auto">
          <a:xfrm>
            <a:off x="6380163" y="3433763"/>
            <a:ext cx="2190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u="sng">
                <a:latin typeface="Gill Sans MT" charset="0"/>
              </a:rPr>
              <a:t>Potential Genomes</a:t>
            </a:r>
          </a:p>
        </p:txBody>
      </p:sp>
      <p:sp>
        <p:nvSpPr>
          <p:cNvPr id="8" name="TextBox 30"/>
          <p:cNvSpPr txBox="1">
            <a:spLocks noChangeArrowheads="1"/>
          </p:cNvSpPr>
          <p:nvPr/>
        </p:nvSpPr>
        <p:spPr bwMode="auto">
          <a:xfrm>
            <a:off x="5940425" y="3898900"/>
            <a:ext cx="30702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1600" dirty="0">
                <a:solidFill>
                  <a:schemeClr val="tx2"/>
                </a:solidFill>
                <a:latin typeface="Gill Sans MT" charset="-18"/>
                <a:ea typeface="Courier" charset="0"/>
                <a:cs typeface="Courier" charset="0"/>
              </a:rPr>
              <a:t>AAGACTCCGACTGGGACTTT</a:t>
            </a:r>
          </a:p>
        </p:txBody>
      </p:sp>
      <p:grpSp>
        <p:nvGrpSpPr>
          <p:cNvPr id="9" name="Group 107"/>
          <p:cNvGrpSpPr>
            <a:grpSpLocks/>
          </p:cNvGrpSpPr>
          <p:nvPr/>
        </p:nvGrpSpPr>
        <p:grpSpPr bwMode="auto">
          <a:xfrm>
            <a:off x="1619250" y="3898900"/>
            <a:ext cx="5105400" cy="2514600"/>
            <a:chOff x="1905000" y="1600200"/>
            <a:chExt cx="5105400" cy="2514600"/>
          </a:xfrm>
        </p:grpSpPr>
        <p:sp>
          <p:nvSpPr>
            <p:cNvPr id="10" name="Oval 9"/>
            <p:cNvSpPr/>
            <p:nvPr/>
          </p:nvSpPr>
          <p:spPr>
            <a:xfrm>
              <a:off x="5178425" y="2181225"/>
              <a:ext cx="520700" cy="3048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1" name="TextBox 101"/>
            <p:cNvSpPr txBox="1">
              <a:spLocks noChangeArrowheads="1"/>
            </p:cNvSpPr>
            <p:nvPr/>
          </p:nvSpPr>
          <p:spPr bwMode="auto">
            <a:xfrm>
              <a:off x="5105400" y="2160817"/>
              <a:ext cx="6731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>
                  <a:latin typeface="Gill Sans MT" charset="0"/>
                  <a:ea typeface="Courier" charset="0"/>
                  <a:cs typeface="Courier" charset="0"/>
                </a:rPr>
                <a:t>CTC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3209925" y="2181225"/>
              <a:ext cx="520700" cy="3048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3" name="TextBox 101"/>
            <p:cNvSpPr txBox="1">
              <a:spLocks noChangeArrowheads="1"/>
            </p:cNvSpPr>
            <p:nvPr/>
          </p:nvSpPr>
          <p:spPr bwMode="auto">
            <a:xfrm>
              <a:off x="3136900" y="2160817"/>
              <a:ext cx="6731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>
                  <a:latin typeface="Gill Sans MT" charset="0"/>
                  <a:ea typeface="Courier" charset="0"/>
                  <a:cs typeface="Courier" charset="0"/>
                </a:rPr>
                <a:t>CGA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3209925" y="3249613"/>
              <a:ext cx="520700" cy="304800"/>
            </a:xfrm>
            <a:prstGeom prst="ellipse">
              <a:avLst/>
            </a:prstGeom>
            <a:solidFill>
              <a:srgbClr val="FF00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5" name="TextBox 101"/>
            <p:cNvSpPr txBox="1">
              <a:spLocks noChangeArrowheads="1"/>
            </p:cNvSpPr>
            <p:nvPr/>
          </p:nvSpPr>
          <p:spPr bwMode="auto">
            <a:xfrm>
              <a:off x="3136900" y="3228263"/>
              <a:ext cx="6731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>
                  <a:latin typeface="Gill Sans MT" charset="0"/>
                  <a:ea typeface="Courier" charset="0"/>
                  <a:cs typeface="Courier" charset="0"/>
                </a:rPr>
                <a:t>GGA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5178425" y="3249613"/>
              <a:ext cx="520700" cy="304800"/>
            </a:xfrm>
            <a:prstGeom prst="ellipse">
              <a:avLst/>
            </a:prstGeom>
            <a:solidFill>
              <a:srgbClr val="FF00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7" name="TextBox 101"/>
            <p:cNvSpPr txBox="1">
              <a:spLocks noChangeArrowheads="1"/>
            </p:cNvSpPr>
            <p:nvPr/>
          </p:nvSpPr>
          <p:spPr bwMode="auto">
            <a:xfrm>
              <a:off x="5105400" y="3228263"/>
              <a:ext cx="6731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>
                  <a:latin typeface="Gill Sans MT" charset="0"/>
                  <a:ea typeface="Courier" charset="0"/>
                  <a:cs typeface="Courier" charset="0"/>
                </a:rPr>
                <a:t>CTG</a:t>
              </a:r>
            </a:p>
          </p:txBody>
        </p:sp>
        <p:sp>
          <p:nvSpPr>
            <p:cNvPr id="18" name="Oval 17"/>
            <p:cNvSpPr/>
            <p:nvPr/>
          </p:nvSpPr>
          <p:spPr>
            <a:xfrm>
              <a:off x="4645025" y="1620838"/>
              <a:ext cx="520700" cy="3048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9" name="TextBox 101"/>
            <p:cNvSpPr txBox="1">
              <a:spLocks noChangeArrowheads="1"/>
            </p:cNvSpPr>
            <p:nvPr/>
          </p:nvSpPr>
          <p:spPr bwMode="auto">
            <a:xfrm>
              <a:off x="4572000" y="1600200"/>
              <a:ext cx="6731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>
                  <a:latin typeface="Gill Sans MT" charset="0"/>
                  <a:ea typeface="Courier" charset="0"/>
                  <a:cs typeface="Courier" charset="0"/>
                </a:rPr>
                <a:t>TCC</a:t>
              </a:r>
            </a:p>
          </p:txBody>
        </p:sp>
        <p:sp>
          <p:nvSpPr>
            <p:cNvPr id="20" name="Oval 19"/>
            <p:cNvSpPr/>
            <p:nvPr/>
          </p:nvSpPr>
          <p:spPr>
            <a:xfrm>
              <a:off x="3730625" y="1620838"/>
              <a:ext cx="520700" cy="3048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1" name="TextBox 101"/>
            <p:cNvSpPr txBox="1">
              <a:spLocks noChangeArrowheads="1"/>
            </p:cNvSpPr>
            <p:nvPr/>
          </p:nvSpPr>
          <p:spPr bwMode="auto">
            <a:xfrm>
              <a:off x="3657600" y="1600200"/>
              <a:ext cx="6731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>
                  <a:latin typeface="Gill Sans MT" charset="0"/>
                  <a:ea typeface="Courier" charset="0"/>
                  <a:cs typeface="Courier" charset="0"/>
                </a:rPr>
                <a:t>CCG</a:t>
              </a:r>
            </a:p>
          </p:txBody>
        </p:sp>
        <p:cxnSp>
          <p:nvCxnSpPr>
            <p:cNvPr id="22" name="Straight Arrow Connector 21"/>
            <p:cNvCxnSpPr/>
            <p:nvPr/>
          </p:nvCxnSpPr>
          <p:spPr bwMode="auto">
            <a:xfrm flipH="1">
              <a:off x="4343400" y="1758950"/>
              <a:ext cx="241300" cy="9525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/>
            <p:cNvSpPr/>
            <p:nvPr/>
          </p:nvSpPr>
          <p:spPr>
            <a:xfrm>
              <a:off x="3743325" y="3810000"/>
              <a:ext cx="520700" cy="304800"/>
            </a:xfrm>
            <a:prstGeom prst="ellipse">
              <a:avLst/>
            </a:prstGeom>
            <a:solidFill>
              <a:srgbClr val="FF00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4" name="TextBox 101"/>
            <p:cNvSpPr txBox="1">
              <a:spLocks noChangeArrowheads="1"/>
            </p:cNvSpPr>
            <p:nvPr/>
          </p:nvSpPr>
          <p:spPr bwMode="auto">
            <a:xfrm>
              <a:off x="3670300" y="3788881"/>
              <a:ext cx="6731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>
                  <a:latin typeface="Gill Sans MT" charset="0"/>
                  <a:ea typeface="Courier" charset="0"/>
                  <a:cs typeface="Courier" charset="0"/>
                </a:rPr>
                <a:t>GGG</a:t>
              </a:r>
            </a:p>
          </p:txBody>
        </p:sp>
        <p:sp>
          <p:nvSpPr>
            <p:cNvPr id="25" name="Oval 24"/>
            <p:cNvSpPr/>
            <p:nvPr/>
          </p:nvSpPr>
          <p:spPr>
            <a:xfrm>
              <a:off x="4645025" y="3810000"/>
              <a:ext cx="520700" cy="304800"/>
            </a:xfrm>
            <a:prstGeom prst="ellipse">
              <a:avLst/>
            </a:prstGeom>
            <a:solidFill>
              <a:srgbClr val="FF00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6" name="TextBox 101"/>
            <p:cNvSpPr txBox="1">
              <a:spLocks noChangeArrowheads="1"/>
            </p:cNvSpPr>
            <p:nvPr/>
          </p:nvSpPr>
          <p:spPr bwMode="auto">
            <a:xfrm>
              <a:off x="4572000" y="3788881"/>
              <a:ext cx="6731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>
                  <a:latin typeface="Gill Sans MT" charset="0"/>
                  <a:ea typeface="Courier" charset="0"/>
                  <a:cs typeface="Courier" charset="0"/>
                </a:rPr>
                <a:t>TGG</a:t>
              </a: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 flipH="1">
              <a:off x="4302125" y="3946525"/>
              <a:ext cx="241300" cy="9525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 bwMode="auto">
            <a:xfrm flipV="1">
              <a:off x="5070475" y="2530475"/>
              <a:ext cx="211138" cy="147638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 bwMode="auto">
            <a:xfrm>
              <a:off x="3597275" y="2530475"/>
              <a:ext cx="212725" cy="147638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 bwMode="auto">
            <a:xfrm flipH="1">
              <a:off x="5054600" y="3597275"/>
              <a:ext cx="212725" cy="147638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 bwMode="auto">
            <a:xfrm flipH="1" flipV="1">
              <a:off x="3581400" y="3597275"/>
              <a:ext cx="212725" cy="147638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 bwMode="auto">
            <a:xfrm flipH="1">
              <a:off x="3597275" y="1970088"/>
              <a:ext cx="212725" cy="147637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 bwMode="auto">
            <a:xfrm flipH="1" flipV="1">
              <a:off x="5029200" y="1970088"/>
              <a:ext cx="212725" cy="147637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val 33"/>
            <p:cNvSpPr/>
            <p:nvPr/>
          </p:nvSpPr>
          <p:spPr>
            <a:xfrm>
              <a:off x="1978025" y="2743200"/>
              <a:ext cx="520700" cy="3048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5" name="TextBox 101"/>
            <p:cNvSpPr txBox="1">
              <a:spLocks noChangeArrowheads="1"/>
            </p:cNvSpPr>
            <p:nvPr/>
          </p:nvSpPr>
          <p:spPr bwMode="auto">
            <a:xfrm>
              <a:off x="1905000" y="2721434"/>
              <a:ext cx="6731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Gill Sans MT" charset="0"/>
                  <a:ea typeface="Courier" charset="0"/>
                  <a:cs typeface="Courier" charset="0"/>
                </a:rPr>
                <a:t>AAG</a:t>
              </a:r>
            </a:p>
          </p:txBody>
        </p:sp>
        <p:sp>
          <p:nvSpPr>
            <p:cNvPr id="36" name="Oval 35"/>
            <p:cNvSpPr/>
            <p:nvPr/>
          </p:nvSpPr>
          <p:spPr>
            <a:xfrm>
              <a:off x="2863850" y="2743200"/>
              <a:ext cx="520700" cy="3048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7" name="TextBox 101"/>
            <p:cNvSpPr txBox="1">
              <a:spLocks noChangeArrowheads="1"/>
            </p:cNvSpPr>
            <p:nvPr/>
          </p:nvSpPr>
          <p:spPr bwMode="auto">
            <a:xfrm>
              <a:off x="2791460" y="2721434"/>
              <a:ext cx="6731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FFFF"/>
                  </a:solidFill>
                  <a:latin typeface="Gill Sans MT" charset="0"/>
                  <a:ea typeface="Courier" charset="0"/>
                  <a:cs typeface="Courier" charset="0"/>
                </a:rPr>
                <a:t>AGA</a:t>
              </a:r>
            </a:p>
          </p:txBody>
        </p:sp>
        <p:sp>
          <p:nvSpPr>
            <p:cNvPr id="38" name="Oval 37"/>
            <p:cNvSpPr/>
            <p:nvPr/>
          </p:nvSpPr>
          <p:spPr>
            <a:xfrm>
              <a:off x="3751263" y="2743200"/>
              <a:ext cx="520700" cy="304800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9" name="TextBox 101"/>
            <p:cNvSpPr txBox="1">
              <a:spLocks noChangeArrowheads="1"/>
            </p:cNvSpPr>
            <p:nvPr/>
          </p:nvSpPr>
          <p:spPr bwMode="auto">
            <a:xfrm>
              <a:off x="3677920" y="2721434"/>
              <a:ext cx="6731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>
                  <a:latin typeface="Gill Sans MT" charset="0"/>
                  <a:ea typeface="Courier" charset="0"/>
                  <a:cs typeface="Courier" charset="0"/>
                </a:rPr>
                <a:t>GAC</a:t>
              </a:r>
            </a:p>
          </p:txBody>
        </p:sp>
        <p:sp>
          <p:nvSpPr>
            <p:cNvPr id="40" name="Oval 39"/>
            <p:cNvSpPr/>
            <p:nvPr/>
          </p:nvSpPr>
          <p:spPr>
            <a:xfrm>
              <a:off x="4637088" y="2743200"/>
              <a:ext cx="520700" cy="304800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1" name="TextBox 101"/>
            <p:cNvSpPr txBox="1">
              <a:spLocks noChangeArrowheads="1"/>
            </p:cNvSpPr>
            <p:nvPr/>
          </p:nvSpPr>
          <p:spPr bwMode="auto">
            <a:xfrm>
              <a:off x="4564380" y="2721434"/>
              <a:ext cx="6731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 dirty="0">
                  <a:latin typeface="Gill Sans MT" charset="0"/>
                  <a:ea typeface="Courier" charset="0"/>
                  <a:cs typeface="Courier" charset="0"/>
                </a:rPr>
                <a:t>ACT</a:t>
              </a:r>
            </a:p>
          </p:txBody>
        </p:sp>
        <p:sp>
          <p:nvSpPr>
            <p:cNvPr id="42" name="Oval 41"/>
            <p:cNvSpPr/>
            <p:nvPr/>
          </p:nvSpPr>
          <p:spPr>
            <a:xfrm>
              <a:off x="5522913" y="2743200"/>
              <a:ext cx="520700" cy="304800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3" name="TextBox 101"/>
            <p:cNvSpPr txBox="1">
              <a:spLocks noChangeArrowheads="1"/>
            </p:cNvSpPr>
            <p:nvPr/>
          </p:nvSpPr>
          <p:spPr bwMode="auto">
            <a:xfrm>
              <a:off x="5450840" y="2721434"/>
              <a:ext cx="6731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 dirty="0">
                  <a:solidFill>
                    <a:srgbClr val="F2F2F2"/>
                  </a:solidFill>
                  <a:latin typeface="Gill Sans MT" charset="0"/>
                  <a:ea typeface="Courier" charset="0"/>
                  <a:cs typeface="Courier" charset="0"/>
                </a:rPr>
                <a:t>CTT</a:t>
              </a:r>
            </a:p>
          </p:txBody>
        </p:sp>
        <p:sp>
          <p:nvSpPr>
            <p:cNvPr id="44" name="Oval 43"/>
            <p:cNvSpPr/>
            <p:nvPr/>
          </p:nvSpPr>
          <p:spPr>
            <a:xfrm>
              <a:off x="6410325" y="2743200"/>
              <a:ext cx="520700" cy="304800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5" name="TextBox 101"/>
            <p:cNvSpPr txBox="1">
              <a:spLocks noChangeArrowheads="1"/>
            </p:cNvSpPr>
            <p:nvPr/>
          </p:nvSpPr>
          <p:spPr bwMode="auto">
            <a:xfrm>
              <a:off x="6337300" y="2721434"/>
              <a:ext cx="6731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95000"/>
                    </a:schemeClr>
                  </a:solidFill>
                  <a:latin typeface="Gill Sans MT" charset="0"/>
                  <a:ea typeface="Courier" charset="0"/>
                  <a:cs typeface="Courier" charset="0"/>
                </a:rPr>
                <a:t>TTT</a:t>
              </a:r>
            </a:p>
          </p:txBody>
        </p:sp>
        <p:cxnSp>
          <p:nvCxnSpPr>
            <p:cNvPr id="46" name="Straight Arrow Connector 45"/>
            <p:cNvCxnSpPr/>
            <p:nvPr/>
          </p:nvCxnSpPr>
          <p:spPr bwMode="auto">
            <a:xfrm>
              <a:off x="2563813" y="2879725"/>
              <a:ext cx="241300" cy="952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47" name="Straight Arrow Connector 46"/>
            <p:cNvCxnSpPr/>
            <p:nvPr/>
          </p:nvCxnSpPr>
          <p:spPr bwMode="auto">
            <a:xfrm>
              <a:off x="3451225" y="2879725"/>
              <a:ext cx="241300" cy="952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48" name="Straight Arrow Connector 47"/>
            <p:cNvCxnSpPr/>
            <p:nvPr/>
          </p:nvCxnSpPr>
          <p:spPr bwMode="auto">
            <a:xfrm>
              <a:off x="4337050" y="2879725"/>
              <a:ext cx="241300" cy="952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 bwMode="auto">
            <a:xfrm>
              <a:off x="5222875" y="2879725"/>
              <a:ext cx="241300" cy="952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</p:cxnSp>
        <p:cxnSp>
          <p:nvCxnSpPr>
            <p:cNvPr id="50" name="Straight Arrow Connector 49"/>
            <p:cNvCxnSpPr/>
            <p:nvPr/>
          </p:nvCxnSpPr>
          <p:spPr bwMode="auto">
            <a:xfrm>
              <a:off x="6110288" y="2879725"/>
              <a:ext cx="241300" cy="952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 bwMode="auto">
            <a:xfrm flipV="1">
              <a:off x="3521075" y="3036888"/>
              <a:ext cx="212725" cy="147637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 bwMode="auto">
            <a:xfrm>
              <a:off x="5105400" y="3036888"/>
              <a:ext cx="212725" cy="147637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TextBox 100"/>
          <p:cNvSpPr txBox="1">
            <a:spLocks noChangeArrowheads="1"/>
          </p:cNvSpPr>
          <p:nvPr/>
        </p:nvSpPr>
        <p:spPr bwMode="auto">
          <a:xfrm>
            <a:off x="171450" y="3417888"/>
            <a:ext cx="1219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u="sng">
                <a:latin typeface="Gill Sans MT" charset="0"/>
              </a:rPr>
              <a:t>Reads</a:t>
            </a:r>
          </a:p>
        </p:txBody>
      </p:sp>
      <p:sp>
        <p:nvSpPr>
          <p:cNvPr id="54" name="TextBox 30"/>
          <p:cNvSpPr txBox="1">
            <a:spLocks noChangeArrowheads="1"/>
          </p:cNvSpPr>
          <p:nvPr/>
        </p:nvSpPr>
        <p:spPr bwMode="auto">
          <a:xfrm>
            <a:off x="5940425" y="4276725"/>
            <a:ext cx="30702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1600" dirty="0">
                <a:solidFill>
                  <a:srgbClr val="000000"/>
                </a:solidFill>
                <a:latin typeface="Gill Sans MT" charset="-18"/>
                <a:ea typeface="Courier" charset="0"/>
                <a:cs typeface="Courier" charset="0"/>
              </a:rPr>
              <a:t>AAGACTGGGACTCCGACTTT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45250" y="6432550"/>
            <a:ext cx="2635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6B6BCF"/>
                </a:solidFill>
              </a:rPr>
              <a:t>Slide by Michael Schatz</a:t>
            </a:r>
            <a:endParaRPr lang="en-US" dirty="0">
              <a:solidFill>
                <a:srgbClr val="6B6BC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138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Node Types</a:t>
            </a:r>
          </a:p>
        </p:txBody>
      </p:sp>
      <p:pic>
        <p:nvPicPr>
          <p:cNvPr id="4" name="Picture 5" descr="Picture 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lum bright="-6000" contrast="-15000"/>
          </a:blip>
          <a:srcRect/>
          <a:stretch>
            <a:fillRect/>
          </a:stretch>
        </p:blipFill>
        <p:spPr bwMode="auto">
          <a:xfrm>
            <a:off x="298616" y="1568450"/>
            <a:ext cx="2628733" cy="4816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838200" y="6400800"/>
            <a:ext cx="1600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1200" dirty="0">
                <a:latin typeface="+mn-lt"/>
              </a:rPr>
              <a:t>(</a:t>
            </a:r>
            <a:r>
              <a:rPr lang="en-US" sz="1200" dirty="0" err="1">
                <a:latin typeface="+mn-lt"/>
              </a:rPr>
              <a:t>Chaisson</a:t>
            </a:r>
            <a:r>
              <a:rPr lang="en-US" sz="1200" dirty="0" smtClean="0">
                <a:latin typeface="+mn-lt"/>
              </a:rPr>
              <a:t>, 2009</a:t>
            </a:r>
            <a:r>
              <a:rPr lang="en-US" sz="1200" dirty="0">
                <a:latin typeface="+mn-lt"/>
              </a:rPr>
              <a:t>)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3971925" y="2740025"/>
            <a:ext cx="211138" cy="762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3484563" y="2770188"/>
            <a:ext cx="411162" cy="15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cxnSp>
      <p:sp>
        <p:nvSpPr>
          <p:cNvPr id="9" name="Oval 8"/>
          <p:cNvSpPr/>
          <p:nvPr/>
        </p:nvSpPr>
        <p:spPr bwMode="auto">
          <a:xfrm>
            <a:off x="4733925" y="2368550"/>
            <a:ext cx="188913" cy="57150"/>
          </a:xfrm>
          <a:prstGeom prst="ellipse">
            <a:avLst/>
          </a:prstGeom>
          <a:solidFill>
            <a:srgbClr val="FF6600"/>
          </a:solidFill>
          <a:ln>
            <a:solidFill>
              <a:srgbClr val="A5002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ln>
                <a:solidFill>
                  <a:srgbClr val="FF6600"/>
                </a:solidFill>
              </a:ln>
              <a:solidFill>
                <a:srgbClr val="FF66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4733925" y="2743200"/>
            <a:ext cx="228600" cy="635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>
            <a:off x="4276725" y="2757488"/>
            <a:ext cx="352425" cy="15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cxnSp>
      <p:cxnSp>
        <p:nvCxnSpPr>
          <p:cNvPr id="14" name="Straight Arrow Connector 13"/>
          <p:cNvCxnSpPr/>
          <p:nvPr/>
        </p:nvCxnSpPr>
        <p:spPr bwMode="auto">
          <a:xfrm flipV="1">
            <a:off x="4265613" y="2425700"/>
            <a:ext cx="315912" cy="227013"/>
          </a:xfrm>
          <a:prstGeom prst="straightConnector1">
            <a:avLst/>
          </a:prstGeom>
          <a:ln>
            <a:solidFill>
              <a:srgbClr val="A50021"/>
            </a:solidFill>
            <a:tailEnd type="triangle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cxnSp>
      <p:cxnSp>
        <p:nvCxnSpPr>
          <p:cNvPr id="16" name="Straight Arrow Connector 15"/>
          <p:cNvCxnSpPr/>
          <p:nvPr/>
        </p:nvCxnSpPr>
        <p:spPr bwMode="auto">
          <a:xfrm>
            <a:off x="5114925" y="2774950"/>
            <a:ext cx="352425" cy="15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cxnSp>
      <p:sp>
        <p:nvSpPr>
          <p:cNvPr id="17" name="Rectangle 16"/>
          <p:cNvSpPr/>
          <p:nvPr/>
        </p:nvSpPr>
        <p:spPr bwMode="auto">
          <a:xfrm>
            <a:off x="3454400" y="2282825"/>
            <a:ext cx="2057400" cy="6858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3589338" y="3751263"/>
            <a:ext cx="211137" cy="762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4351338" y="3379788"/>
            <a:ext cx="188912" cy="57150"/>
          </a:xfrm>
          <a:prstGeom prst="ellipse">
            <a:avLst/>
          </a:prstGeom>
          <a:solidFill>
            <a:srgbClr val="FF6600"/>
          </a:solidFill>
          <a:ln>
            <a:solidFill>
              <a:srgbClr val="A5002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ln>
                <a:solidFill>
                  <a:srgbClr val="FF6600"/>
                </a:solidFill>
              </a:ln>
              <a:solidFill>
                <a:srgbClr val="FF66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4351338" y="3754438"/>
            <a:ext cx="228600" cy="635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22" name="Straight Arrow Connector 21"/>
          <p:cNvCxnSpPr/>
          <p:nvPr/>
        </p:nvCxnSpPr>
        <p:spPr bwMode="auto">
          <a:xfrm>
            <a:off x="3894138" y="3768725"/>
            <a:ext cx="352425" cy="15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25" name="Straight Arrow Connector 24"/>
          <p:cNvCxnSpPr/>
          <p:nvPr/>
        </p:nvCxnSpPr>
        <p:spPr bwMode="auto">
          <a:xfrm flipV="1">
            <a:off x="3883025" y="3436938"/>
            <a:ext cx="315913" cy="227012"/>
          </a:xfrm>
          <a:prstGeom prst="straightConnector1">
            <a:avLst/>
          </a:prstGeom>
          <a:ln>
            <a:solidFill>
              <a:srgbClr val="A50021"/>
            </a:solidFill>
            <a:tailEnd type="triangle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cxnSp>
      <p:cxnSp>
        <p:nvCxnSpPr>
          <p:cNvPr id="27" name="Straight Arrow Connector 26"/>
          <p:cNvCxnSpPr/>
          <p:nvPr/>
        </p:nvCxnSpPr>
        <p:spPr bwMode="auto">
          <a:xfrm>
            <a:off x="4732338" y="3786188"/>
            <a:ext cx="352425" cy="15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28" name="Straight Arrow Connector 27"/>
          <p:cNvCxnSpPr/>
          <p:nvPr/>
        </p:nvCxnSpPr>
        <p:spPr bwMode="auto">
          <a:xfrm>
            <a:off x="4732338" y="3436938"/>
            <a:ext cx="314325" cy="187325"/>
          </a:xfrm>
          <a:prstGeom prst="straightConnector1">
            <a:avLst/>
          </a:prstGeom>
          <a:ln>
            <a:solidFill>
              <a:srgbClr val="A50021"/>
            </a:solidFill>
            <a:tailEnd type="triangle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cxnSp>
      <p:sp>
        <p:nvSpPr>
          <p:cNvPr id="29" name="Oval 28"/>
          <p:cNvSpPr/>
          <p:nvPr/>
        </p:nvSpPr>
        <p:spPr bwMode="auto">
          <a:xfrm>
            <a:off x="5235575" y="3740150"/>
            <a:ext cx="158750" cy="762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3454400" y="3227388"/>
            <a:ext cx="2057400" cy="6858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42" name="Straight Arrow Connector 41"/>
          <p:cNvCxnSpPr/>
          <p:nvPr/>
        </p:nvCxnSpPr>
        <p:spPr bwMode="auto">
          <a:xfrm flipV="1">
            <a:off x="4616450" y="6065838"/>
            <a:ext cx="315913" cy="152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44" name="Straight Arrow Connector 43"/>
          <p:cNvCxnSpPr/>
          <p:nvPr/>
        </p:nvCxnSpPr>
        <p:spPr bwMode="auto">
          <a:xfrm>
            <a:off x="3905250" y="6121400"/>
            <a:ext cx="314325" cy="1254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45" name="Oval 44"/>
          <p:cNvSpPr/>
          <p:nvPr/>
        </p:nvSpPr>
        <p:spPr bwMode="auto">
          <a:xfrm>
            <a:off x="4351338" y="6262688"/>
            <a:ext cx="158750" cy="52387"/>
          </a:xfrm>
          <a:prstGeom prst="ellipse">
            <a:avLst/>
          </a:prstGeom>
          <a:solidFill>
            <a:srgbClr val="FF6600"/>
          </a:solidFill>
          <a:ln>
            <a:solidFill>
              <a:srgbClr val="A5002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ln>
                <a:solidFill>
                  <a:srgbClr val="FF6600"/>
                </a:solidFill>
              </a:ln>
              <a:solidFill>
                <a:srgbClr val="FF6600"/>
              </a:solidFill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47" name="Straight Arrow Connector 46"/>
          <p:cNvCxnSpPr/>
          <p:nvPr/>
        </p:nvCxnSpPr>
        <p:spPr bwMode="auto">
          <a:xfrm>
            <a:off x="4608513" y="6396038"/>
            <a:ext cx="314325" cy="1254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48" name="Straight Arrow Connector 47"/>
          <p:cNvCxnSpPr/>
          <p:nvPr/>
        </p:nvCxnSpPr>
        <p:spPr bwMode="auto">
          <a:xfrm flipV="1">
            <a:off x="3875088" y="6369050"/>
            <a:ext cx="315912" cy="152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34" name="Rectangle 33"/>
          <p:cNvSpPr/>
          <p:nvPr/>
        </p:nvSpPr>
        <p:spPr bwMode="auto">
          <a:xfrm>
            <a:off x="3454400" y="5940425"/>
            <a:ext cx="2057400" cy="6858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4" name="Rectangle 53"/>
          <p:cNvSpPr/>
          <p:nvPr/>
        </p:nvSpPr>
        <p:spPr bwMode="auto">
          <a:xfrm>
            <a:off x="3454400" y="1368425"/>
            <a:ext cx="2057400" cy="6858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5" name="Oval 54"/>
          <p:cNvSpPr/>
          <p:nvPr/>
        </p:nvSpPr>
        <p:spPr bwMode="auto">
          <a:xfrm>
            <a:off x="4146550" y="1673225"/>
            <a:ext cx="715963" cy="635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71" name="Straight Arrow Connector 70"/>
          <p:cNvCxnSpPr/>
          <p:nvPr/>
        </p:nvCxnSpPr>
        <p:spPr bwMode="auto">
          <a:xfrm flipV="1">
            <a:off x="4616450" y="4256088"/>
            <a:ext cx="315913" cy="152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73" name="Oval 72"/>
          <p:cNvSpPr/>
          <p:nvPr/>
        </p:nvSpPr>
        <p:spPr bwMode="auto">
          <a:xfrm>
            <a:off x="4351338" y="4452938"/>
            <a:ext cx="158750" cy="50800"/>
          </a:xfrm>
          <a:prstGeom prst="ellipse">
            <a:avLst/>
          </a:prstGeom>
          <a:solidFill>
            <a:srgbClr val="FF6600"/>
          </a:solidFill>
          <a:ln>
            <a:solidFill>
              <a:srgbClr val="A5002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ln>
                <a:solidFill>
                  <a:srgbClr val="FF6600"/>
                </a:solidFill>
              </a:ln>
              <a:solidFill>
                <a:srgbClr val="FF6600"/>
              </a:solidFill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74" name="Straight Arrow Connector 73"/>
          <p:cNvCxnSpPr/>
          <p:nvPr/>
        </p:nvCxnSpPr>
        <p:spPr bwMode="auto">
          <a:xfrm>
            <a:off x="4608513" y="4584700"/>
            <a:ext cx="314325" cy="1254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77" name="Rectangle 76"/>
          <p:cNvSpPr/>
          <p:nvPr/>
        </p:nvSpPr>
        <p:spPr bwMode="auto">
          <a:xfrm>
            <a:off x="3454400" y="4130675"/>
            <a:ext cx="2057400" cy="6858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60" name="Straight Arrow Connector 59"/>
          <p:cNvCxnSpPr/>
          <p:nvPr/>
        </p:nvCxnSpPr>
        <p:spPr bwMode="auto">
          <a:xfrm flipV="1">
            <a:off x="4616450" y="5151438"/>
            <a:ext cx="315913" cy="152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62" name="Oval 61"/>
          <p:cNvSpPr/>
          <p:nvPr/>
        </p:nvSpPr>
        <p:spPr bwMode="auto">
          <a:xfrm>
            <a:off x="4351338" y="5348288"/>
            <a:ext cx="158750" cy="52387"/>
          </a:xfrm>
          <a:prstGeom prst="ellipse">
            <a:avLst/>
          </a:prstGeom>
          <a:solidFill>
            <a:srgbClr val="FF6600"/>
          </a:solidFill>
          <a:ln>
            <a:solidFill>
              <a:srgbClr val="A5002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ln>
                <a:solidFill>
                  <a:srgbClr val="FF6600"/>
                </a:solidFill>
              </a:ln>
              <a:solidFill>
                <a:srgbClr val="FF6600"/>
              </a:solidFill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63" name="Straight Arrow Connector 62"/>
          <p:cNvCxnSpPr/>
          <p:nvPr/>
        </p:nvCxnSpPr>
        <p:spPr bwMode="auto">
          <a:xfrm>
            <a:off x="4608513" y="5481638"/>
            <a:ext cx="314325" cy="1254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66" name="Rectangle 65"/>
          <p:cNvSpPr/>
          <p:nvPr/>
        </p:nvSpPr>
        <p:spPr bwMode="auto">
          <a:xfrm>
            <a:off x="3454400" y="5026025"/>
            <a:ext cx="2057400" cy="6858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78" name="Straight Arrow Connector 77"/>
          <p:cNvCxnSpPr/>
          <p:nvPr/>
        </p:nvCxnSpPr>
        <p:spPr bwMode="auto">
          <a:xfrm>
            <a:off x="3887788" y="5372100"/>
            <a:ext cx="352425" cy="15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sp>
        <p:nvSpPr>
          <p:cNvPr id="33798" name="Content Placeholder 2"/>
          <p:cNvSpPr>
            <a:spLocks noGrp="1"/>
          </p:cNvSpPr>
          <p:nvPr>
            <p:ph idx="1"/>
          </p:nvPr>
        </p:nvSpPr>
        <p:spPr>
          <a:xfrm>
            <a:off x="5664200" y="1320800"/>
            <a:ext cx="3276600" cy="54864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sz="1800" dirty="0" smtClean="0"/>
              <a:t>	Isolated nodes (10%)</a:t>
            </a:r>
          </a:p>
          <a:p>
            <a:endParaRPr lang="en-US" sz="1800" dirty="0" smtClean="0"/>
          </a:p>
          <a:p>
            <a:endParaRPr lang="en-US" sz="1400" dirty="0" smtClean="0"/>
          </a:p>
          <a:p>
            <a:pPr>
              <a:buFont typeface="Arial" charset="0"/>
              <a:buNone/>
            </a:pPr>
            <a:r>
              <a:rPr lang="en-US" sz="1800" dirty="0" smtClean="0"/>
              <a:t>	Tips (46%)</a:t>
            </a:r>
          </a:p>
          <a:p>
            <a:endParaRPr lang="en-US" sz="1600" dirty="0" smtClean="0"/>
          </a:p>
          <a:p>
            <a:endParaRPr lang="en-US" sz="1800" dirty="0" smtClean="0"/>
          </a:p>
          <a:p>
            <a:pPr>
              <a:buFont typeface="Arial" charset="0"/>
              <a:buNone/>
            </a:pPr>
            <a:r>
              <a:rPr lang="en-US" sz="1800" dirty="0" smtClean="0"/>
              <a:t>	Bubbles/Non-branch (9%)</a:t>
            </a:r>
          </a:p>
          <a:p>
            <a:endParaRPr lang="en-US" sz="1100" dirty="0" smtClean="0"/>
          </a:p>
          <a:p>
            <a:endParaRPr lang="en-US" sz="2000" dirty="0" smtClean="0"/>
          </a:p>
          <a:p>
            <a:pPr>
              <a:buFont typeface="Arial" charset="0"/>
              <a:buNone/>
            </a:pPr>
            <a:r>
              <a:rPr lang="en-US" sz="1800" dirty="0" smtClean="0"/>
              <a:t>	Dead Ends (.2%)</a:t>
            </a:r>
          </a:p>
          <a:p>
            <a:endParaRPr lang="en-US" sz="1400" dirty="0" smtClean="0"/>
          </a:p>
          <a:p>
            <a:endParaRPr lang="en-US" sz="1800" dirty="0" smtClean="0"/>
          </a:p>
          <a:p>
            <a:pPr>
              <a:buFont typeface="Arial" charset="0"/>
              <a:buNone/>
            </a:pPr>
            <a:r>
              <a:rPr lang="en-US" sz="1800" dirty="0" smtClean="0"/>
              <a:t>	Half Branch (25%)</a:t>
            </a:r>
          </a:p>
          <a:p>
            <a:endParaRPr lang="en-US" sz="1600" dirty="0" smtClean="0"/>
          </a:p>
          <a:p>
            <a:endParaRPr lang="en-US" sz="1600" dirty="0" smtClean="0"/>
          </a:p>
          <a:p>
            <a:pPr>
              <a:buFont typeface="Arial" charset="0"/>
              <a:buNone/>
            </a:pPr>
            <a:r>
              <a:rPr lang="en-US" sz="1800" dirty="0" smtClean="0"/>
              <a:t>	Full Branch (10%)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45250" y="6432550"/>
            <a:ext cx="2635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6B6BCF"/>
                </a:solidFill>
              </a:rPr>
              <a:t>Slide by Michael Schatz</a:t>
            </a:r>
            <a:endParaRPr lang="en-US" dirty="0">
              <a:solidFill>
                <a:srgbClr val="6B6BC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011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Error Correction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-88900" y="1517650"/>
            <a:ext cx="5016500" cy="5135563"/>
          </a:xfrm>
        </p:spPr>
        <p:txBody>
          <a:bodyPr/>
          <a:lstStyle/>
          <a:p>
            <a:pPr lvl="1"/>
            <a:r>
              <a:rPr lang="en-US" sz="2400" dirty="0" smtClean="0"/>
              <a:t>Errors at end of read</a:t>
            </a:r>
          </a:p>
          <a:p>
            <a:pPr lvl="2"/>
            <a:r>
              <a:rPr lang="en-US" sz="2000" dirty="0" smtClean="0"/>
              <a:t>Trim off ‘dead-end’ tips</a:t>
            </a:r>
          </a:p>
          <a:p>
            <a:pPr lvl="2"/>
            <a:endParaRPr lang="en-US" sz="2000" dirty="0" smtClean="0"/>
          </a:p>
          <a:p>
            <a:pPr lvl="2">
              <a:buFont typeface="Arial" charset="0"/>
              <a:buNone/>
            </a:pPr>
            <a:endParaRPr lang="en-US" sz="3600" dirty="0" smtClean="0"/>
          </a:p>
          <a:p>
            <a:pPr lvl="1"/>
            <a:r>
              <a:rPr lang="en-US" sz="2400" dirty="0" smtClean="0"/>
              <a:t>Errors in middle of read</a:t>
            </a:r>
          </a:p>
          <a:p>
            <a:pPr lvl="2"/>
            <a:r>
              <a:rPr lang="en-US" sz="2000" dirty="0" smtClean="0"/>
              <a:t>Pop Bubbles</a:t>
            </a:r>
          </a:p>
          <a:p>
            <a:pPr lvl="2">
              <a:buFont typeface="Arial" charset="0"/>
              <a:buNone/>
            </a:pPr>
            <a:endParaRPr lang="en-US" sz="2000" dirty="0" smtClean="0"/>
          </a:p>
          <a:p>
            <a:pPr lvl="2">
              <a:buFont typeface="Arial" charset="0"/>
              <a:buNone/>
            </a:pPr>
            <a:endParaRPr lang="en-US" sz="2800" dirty="0" smtClean="0"/>
          </a:p>
          <a:p>
            <a:pPr lvl="2">
              <a:buFont typeface="Arial" charset="0"/>
              <a:buNone/>
            </a:pPr>
            <a:endParaRPr lang="en-US" sz="2000" dirty="0" smtClean="0"/>
          </a:p>
          <a:p>
            <a:pPr lvl="1"/>
            <a:r>
              <a:rPr lang="en-US" sz="2400" dirty="0" smtClean="0"/>
              <a:t>Chimeric Edges</a:t>
            </a:r>
            <a:endParaRPr lang="en-US" sz="2000" dirty="0" smtClean="0"/>
          </a:p>
          <a:p>
            <a:pPr lvl="2"/>
            <a:r>
              <a:rPr lang="en-US" sz="2000" dirty="0" smtClean="0"/>
              <a:t>Clip short, low coverage nodes</a:t>
            </a:r>
          </a:p>
        </p:txBody>
      </p:sp>
      <p:sp>
        <p:nvSpPr>
          <p:cNvPr id="57" name="Oval 56"/>
          <p:cNvSpPr/>
          <p:nvPr/>
        </p:nvSpPr>
        <p:spPr bwMode="auto">
          <a:xfrm>
            <a:off x="7124700" y="4208463"/>
            <a:ext cx="211138" cy="762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9" name="Oval 58"/>
          <p:cNvSpPr/>
          <p:nvPr/>
        </p:nvSpPr>
        <p:spPr bwMode="auto">
          <a:xfrm>
            <a:off x="7888288" y="4211638"/>
            <a:ext cx="228600" cy="635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7431088" y="4225925"/>
            <a:ext cx="352425" cy="15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cxnSp>
      <p:sp>
        <p:nvSpPr>
          <p:cNvPr id="61" name="TextBox 31"/>
          <p:cNvSpPr txBox="1">
            <a:spLocks noChangeArrowheads="1"/>
          </p:cNvSpPr>
          <p:nvPr/>
        </p:nvSpPr>
        <p:spPr bwMode="auto">
          <a:xfrm>
            <a:off x="7847013" y="3870325"/>
            <a:ext cx="338137" cy="2762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2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B*</a:t>
            </a:r>
          </a:p>
        </p:txBody>
      </p:sp>
      <p:sp>
        <p:nvSpPr>
          <p:cNvPr id="42000" name="TextBox 30"/>
          <p:cNvSpPr txBox="1">
            <a:spLocks noChangeArrowheads="1"/>
          </p:cNvSpPr>
          <p:nvPr/>
        </p:nvSpPr>
        <p:spPr bwMode="auto">
          <a:xfrm>
            <a:off x="7085013" y="3856038"/>
            <a:ext cx="350837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200">
                <a:latin typeface="+mn-lt"/>
              </a:rPr>
              <a:t>A</a:t>
            </a:r>
          </a:p>
        </p:txBody>
      </p:sp>
      <p:cxnSp>
        <p:nvCxnSpPr>
          <p:cNvPr id="65" name="Straight Arrow Connector 64"/>
          <p:cNvCxnSpPr/>
          <p:nvPr/>
        </p:nvCxnSpPr>
        <p:spPr bwMode="auto">
          <a:xfrm>
            <a:off x="8269288" y="4243388"/>
            <a:ext cx="352425" cy="15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cxnSp>
      <p:sp>
        <p:nvSpPr>
          <p:cNvPr id="67" name="Oval 66"/>
          <p:cNvSpPr/>
          <p:nvPr/>
        </p:nvSpPr>
        <p:spPr bwMode="auto">
          <a:xfrm>
            <a:off x="8772525" y="4197350"/>
            <a:ext cx="158750" cy="762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2003" name="TextBox 30"/>
          <p:cNvSpPr txBox="1">
            <a:spLocks noChangeArrowheads="1"/>
          </p:cNvSpPr>
          <p:nvPr/>
        </p:nvSpPr>
        <p:spPr bwMode="auto">
          <a:xfrm>
            <a:off x="8704263" y="3844925"/>
            <a:ext cx="3508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200" dirty="0">
                <a:latin typeface="+mn-lt"/>
              </a:rPr>
              <a:t>C</a:t>
            </a:r>
          </a:p>
        </p:txBody>
      </p:sp>
      <p:sp>
        <p:nvSpPr>
          <p:cNvPr id="56" name="Rectangle 55"/>
          <p:cNvSpPr/>
          <p:nvPr/>
        </p:nvSpPr>
        <p:spPr bwMode="auto">
          <a:xfrm>
            <a:off x="6991350" y="3384550"/>
            <a:ext cx="2047875" cy="14351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4986338" y="4221163"/>
            <a:ext cx="211137" cy="762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5748338" y="3849688"/>
            <a:ext cx="188912" cy="57150"/>
          </a:xfrm>
          <a:prstGeom prst="ellipse">
            <a:avLst/>
          </a:prstGeom>
          <a:solidFill>
            <a:srgbClr val="FF6600"/>
          </a:solidFill>
          <a:ln>
            <a:solidFill>
              <a:srgbClr val="A5002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5748338" y="4224338"/>
            <a:ext cx="228600" cy="635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35" name="Straight Arrow Connector 34"/>
          <p:cNvCxnSpPr/>
          <p:nvPr/>
        </p:nvCxnSpPr>
        <p:spPr bwMode="auto">
          <a:xfrm>
            <a:off x="5291138" y="4238625"/>
            <a:ext cx="352425" cy="15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cxnSp>
      <p:sp>
        <p:nvSpPr>
          <p:cNvPr id="36" name="TextBox 31"/>
          <p:cNvSpPr txBox="1">
            <a:spLocks noChangeArrowheads="1"/>
          </p:cNvSpPr>
          <p:nvPr/>
        </p:nvSpPr>
        <p:spPr bwMode="auto">
          <a:xfrm>
            <a:off x="5722938" y="4373563"/>
            <a:ext cx="271462" cy="2762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B</a:t>
            </a:r>
          </a:p>
        </p:txBody>
      </p:sp>
      <p:sp>
        <p:nvSpPr>
          <p:cNvPr id="42024" name="TextBox 30"/>
          <p:cNvSpPr txBox="1">
            <a:spLocks noChangeArrowheads="1"/>
          </p:cNvSpPr>
          <p:nvPr/>
        </p:nvSpPr>
        <p:spPr bwMode="auto">
          <a:xfrm>
            <a:off x="5689600" y="3565525"/>
            <a:ext cx="5334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200">
                <a:latin typeface="+mn-lt"/>
              </a:rPr>
              <a:t>B’</a:t>
            </a:r>
          </a:p>
        </p:txBody>
      </p:sp>
      <p:cxnSp>
        <p:nvCxnSpPr>
          <p:cNvPr id="38" name="Straight Arrow Connector 37"/>
          <p:cNvCxnSpPr/>
          <p:nvPr/>
        </p:nvCxnSpPr>
        <p:spPr bwMode="auto">
          <a:xfrm flipV="1">
            <a:off x="5280025" y="3906838"/>
            <a:ext cx="315913" cy="227012"/>
          </a:xfrm>
          <a:prstGeom prst="straightConnector1">
            <a:avLst/>
          </a:prstGeom>
          <a:ln>
            <a:solidFill>
              <a:srgbClr val="A50021"/>
            </a:solidFill>
            <a:tailEnd type="triangle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cxnSp>
      <p:sp>
        <p:nvSpPr>
          <p:cNvPr id="42026" name="TextBox 30"/>
          <p:cNvSpPr txBox="1">
            <a:spLocks noChangeArrowheads="1"/>
          </p:cNvSpPr>
          <p:nvPr/>
        </p:nvSpPr>
        <p:spPr bwMode="auto">
          <a:xfrm>
            <a:off x="4945063" y="3868738"/>
            <a:ext cx="350837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200" dirty="0">
                <a:latin typeface="+mn-lt"/>
              </a:rPr>
              <a:t>A</a:t>
            </a:r>
          </a:p>
        </p:txBody>
      </p:sp>
      <p:cxnSp>
        <p:nvCxnSpPr>
          <p:cNvPr id="40" name="Straight Arrow Connector 39"/>
          <p:cNvCxnSpPr/>
          <p:nvPr/>
        </p:nvCxnSpPr>
        <p:spPr bwMode="auto">
          <a:xfrm>
            <a:off x="6129338" y="4256088"/>
            <a:ext cx="352425" cy="15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cxnSp>
      <p:cxnSp>
        <p:nvCxnSpPr>
          <p:cNvPr id="42" name="Straight Arrow Connector 41"/>
          <p:cNvCxnSpPr/>
          <p:nvPr/>
        </p:nvCxnSpPr>
        <p:spPr bwMode="auto">
          <a:xfrm>
            <a:off x="6129338" y="3906838"/>
            <a:ext cx="314325" cy="187325"/>
          </a:xfrm>
          <a:prstGeom prst="straightConnector1">
            <a:avLst/>
          </a:prstGeom>
          <a:ln>
            <a:solidFill>
              <a:srgbClr val="A50021"/>
            </a:solidFill>
            <a:tailEnd type="triangle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cxnSp>
      <p:sp>
        <p:nvSpPr>
          <p:cNvPr id="43" name="Oval 42"/>
          <p:cNvSpPr/>
          <p:nvPr/>
        </p:nvSpPr>
        <p:spPr bwMode="auto">
          <a:xfrm>
            <a:off x="6632575" y="4210050"/>
            <a:ext cx="158750" cy="762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2030" name="TextBox 30"/>
          <p:cNvSpPr txBox="1">
            <a:spLocks noChangeArrowheads="1"/>
          </p:cNvSpPr>
          <p:nvPr/>
        </p:nvSpPr>
        <p:spPr bwMode="auto">
          <a:xfrm>
            <a:off x="6564313" y="3857625"/>
            <a:ext cx="3508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200" dirty="0">
                <a:latin typeface="+mn-lt"/>
              </a:rPr>
              <a:t>C</a:t>
            </a:r>
          </a:p>
        </p:txBody>
      </p:sp>
      <p:sp>
        <p:nvSpPr>
          <p:cNvPr id="29" name="Rectangle 28"/>
          <p:cNvSpPr/>
          <p:nvPr/>
        </p:nvSpPr>
        <p:spPr bwMode="auto">
          <a:xfrm>
            <a:off x="4851400" y="3397250"/>
            <a:ext cx="2047875" cy="14351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3" name="Oval 62"/>
          <p:cNvSpPr/>
          <p:nvPr/>
        </p:nvSpPr>
        <p:spPr bwMode="auto">
          <a:xfrm>
            <a:off x="7494588" y="5680075"/>
            <a:ext cx="228600" cy="762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4" name="Oval 63"/>
          <p:cNvSpPr/>
          <p:nvPr/>
        </p:nvSpPr>
        <p:spPr bwMode="auto">
          <a:xfrm>
            <a:off x="8258175" y="5683250"/>
            <a:ext cx="228600" cy="635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66" name="Straight Arrow Connector 65"/>
          <p:cNvCxnSpPr/>
          <p:nvPr/>
        </p:nvCxnSpPr>
        <p:spPr bwMode="auto">
          <a:xfrm>
            <a:off x="7800975" y="5697538"/>
            <a:ext cx="352425" cy="15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cxnSp>
      <p:sp>
        <p:nvSpPr>
          <p:cNvPr id="68" name="TextBox 31"/>
          <p:cNvSpPr txBox="1">
            <a:spLocks noChangeArrowheads="1"/>
          </p:cNvSpPr>
          <p:nvPr/>
        </p:nvSpPr>
        <p:spPr bwMode="auto">
          <a:xfrm>
            <a:off x="8216900" y="5341938"/>
            <a:ext cx="271463" cy="2762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B</a:t>
            </a:r>
          </a:p>
        </p:txBody>
      </p:sp>
      <p:sp>
        <p:nvSpPr>
          <p:cNvPr id="69" name="TextBox 30"/>
          <p:cNvSpPr txBox="1">
            <a:spLocks noChangeArrowheads="1"/>
          </p:cNvSpPr>
          <p:nvPr/>
        </p:nvSpPr>
        <p:spPr bwMode="auto">
          <a:xfrm>
            <a:off x="7454900" y="5327650"/>
            <a:ext cx="350838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200">
                <a:latin typeface="+mn-lt"/>
              </a:rPr>
              <a:t>A</a:t>
            </a:r>
          </a:p>
        </p:txBody>
      </p:sp>
      <p:cxnSp>
        <p:nvCxnSpPr>
          <p:cNvPr id="70" name="Straight Arrow Connector 69"/>
          <p:cNvCxnSpPr/>
          <p:nvPr/>
        </p:nvCxnSpPr>
        <p:spPr bwMode="auto">
          <a:xfrm>
            <a:off x="7826375" y="6221413"/>
            <a:ext cx="352425" cy="15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sp>
        <p:nvSpPr>
          <p:cNvPr id="71" name="Oval 70"/>
          <p:cNvSpPr/>
          <p:nvPr/>
        </p:nvSpPr>
        <p:spPr bwMode="auto">
          <a:xfrm>
            <a:off x="8277225" y="6194425"/>
            <a:ext cx="228600" cy="762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2" name="TextBox 30"/>
          <p:cNvSpPr txBox="1">
            <a:spLocks noChangeArrowheads="1"/>
          </p:cNvSpPr>
          <p:nvPr/>
        </p:nvSpPr>
        <p:spPr bwMode="auto">
          <a:xfrm>
            <a:off x="8240713" y="6270625"/>
            <a:ext cx="3508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200" dirty="0">
                <a:latin typeface="+mn-lt"/>
              </a:rPr>
              <a:t>D</a:t>
            </a:r>
          </a:p>
        </p:txBody>
      </p:sp>
      <p:sp>
        <p:nvSpPr>
          <p:cNvPr id="44" name="Oval 43"/>
          <p:cNvSpPr/>
          <p:nvPr/>
        </p:nvSpPr>
        <p:spPr bwMode="auto">
          <a:xfrm>
            <a:off x="7518400" y="2303463"/>
            <a:ext cx="211138" cy="762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45" name="Straight Arrow Connector 44"/>
          <p:cNvCxnSpPr/>
          <p:nvPr/>
        </p:nvCxnSpPr>
        <p:spPr bwMode="auto">
          <a:xfrm>
            <a:off x="7031038" y="2333625"/>
            <a:ext cx="411162" cy="15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cxnSp>
      <p:sp>
        <p:nvSpPr>
          <p:cNvPr id="47" name="Oval 46"/>
          <p:cNvSpPr/>
          <p:nvPr/>
        </p:nvSpPr>
        <p:spPr bwMode="auto">
          <a:xfrm>
            <a:off x="8280400" y="2306638"/>
            <a:ext cx="228600" cy="635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48" name="Straight Arrow Connector 47"/>
          <p:cNvCxnSpPr/>
          <p:nvPr/>
        </p:nvCxnSpPr>
        <p:spPr bwMode="auto">
          <a:xfrm>
            <a:off x="7823200" y="2320925"/>
            <a:ext cx="352425" cy="15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cxnSp>
      <p:sp>
        <p:nvSpPr>
          <p:cNvPr id="49" name="TextBox 31"/>
          <p:cNvSpPr txBox="1">
            <a:spLocks noChangeArrowheads="1"/>
          </p:cNvSpPr>
          <p:nvPr/>
        </p:nvSpPr>
        <p:spPr bwMode="auto">
          <a:xfrm>
            <a:off x="8243888" y="1916113"/>
            <a:ext cx="271462" cy="2762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B</a:t>
            </a:r>
          </a:p>
        </p:txBody>
      </p:sp>
      <p:sp>
        <p:nvSpPr>
          <p:cNvPr id="42013" name="TextBox 30"/>
          <p:cNvSpPr txBox="1">
            <a:spLocks noChangeArrowheads="1"/>
          </p:cNvSpPr>
          <p:nvPr/>
        </p:nvSpPr>
        <p:spPr bwMode="auto">
          <a:xfrm>
            <a:off x="7491413" y="1928813"/>
            <a:ext cx="3508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200" dirty="0">
                <a:latin typeface="+mn-lt"/>
              </a:rPr>
              <a:t>A</a:t>
            </a:r>
          </a:p>
        </p:txBody>
      </p:sp>
      <p:cxnSp>
        <p:nvCxnSpPr>
          <p:cNvPr id="53" name="Straight Arrow Connector 52"/>
          <p:cNvCxnSpPr/>
          <p:nvPr/>
        </p:nvCxnSpPr>
        <p:spPr bwMode="auto">
          <a:xfrm>
            <a:off x="8661400" y="2338388"/>
            <a:ext cx="352425" cy="15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cxnSp>
      <p:sp>
        <p:nvSpPr>
          <p:cNvPr id="41" name="Rectangle 40"/>
          <p:cNvSpPr/>
          <p:nvPr/>
        </p:nvSpPr>
        <p:spPr bwMode="auto">
          <a:xfrm>
            <a:off x="7000875" y="1530350"/>
            <a:ext cx="2047875" cy="14351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5384800" y="2303463"/>
            <a:ext cx="211138" cy="762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4897438" y="2333625"/>
            <a:ext cx="411162" cy="15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cxnSp>
      <p:sp>
        <p:nvSpPr>
          <p:cNvPr id="20" name="Oval 19"/>
          <p:cNvSpPr/>
          <p:nvPr/>
        </p:nvSpPr>
        <p:spPr bwMode="auto">
          <a:xfrm>
            <a:off x="6146800" y="1931988"/>
            <a:ext cx="188913" cy="57150"/>
          </a:xfrm>
          <a:prstGeom prst="ellipse">
            <a:avLst/>
          </a:prstGeom>
          <a:solidFill>
            <a:srgbClr val="FF6600"/>
          </a:solidFill>
          <a:ln>
            <a:solidFill>
              <a:srgbClr val="A5002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6146800" y="2306638"/>
            <a:ext cx="228600" cy="635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5689600" y="2320925"/>
            <a:ext cx="352425" cy="15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cxnSp>
      <p:sp>
        <p:nvSpPr>
          <p:cNvPr id="14" name="TextBox 31"/>
          <p:cNvSpPr txBox="1">
            <a:spLocks noChangeArrowheads="1"/>
          </p:cNvSpPr>
          <p:nvPr/>
        </p:nvSpPr>
        <p:spPr bwMode="auto">
          <a:xfrm>
            <a:off x="6119813" y="2455863"/>
            <a:ext cx="271462" cy="2762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B</a:t>
            </a:r>
          </a:p>
        </p:txBody>
      </p:sp>
      <p:sp>
        <p:nvSpPr>
          <p:cNvPr id="42041" name="TextBox 30"/>
          <p:cNvSpPr txBox="1">
            <a:spLocks noChangeArrowheads="1"/>
          </p:cNvSpPr>
          <p:nvPr/>
        </p:nvSpPr>
        <p:spPr bwMode="auto">
          <a:xfrm>
            <a:off x="6070600" y="1619250"/>
            <a:ext cx="5334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200" dirty="0">
                <a:latin typeface="+mn-lt"/>
              </a:rPr>
              <a:t>B’</a:t>
            </a:r>
          </a:p>
        </p:txBody>
      </p:sp>
      <p:cxnSp>
        <p:nvCxnSpPr>
          <p:cNvPr id="23" name="Straight Arrow Connector 22"/>
          <p:cNvCxnSpPr/>
          <p:nvPr/>
        </p:nvCxnSpPr>
        <p:spPr bwMode="auto">
          <a:xfrm flipV="1">
            <a:off x="5678488" y="1989138"/>
            <a:ext cx="315912" cy="227012"/>
          </a:xfrm>
          <a:prstGeom prst="straightConnector1">
            <a:avLst/>
          </a:prstGeom>
          <a:ln>
            <a:solidFill>
              <a:srgbClr val="A50021"/>
            </a:solidFill>
            <a:tailEnd type="triangle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cxnSp>
      <p:sp>
        <p:nvSpPr>
          <p:cNvPr id="42043" name="TextBox 30"/>
          <p:cNvSpPr txBox="1">
            <a:spLocks noChangeArrowheads="1"/>
          </p:cNvSpPr>
          <p:nvPr/>
        </p:nvSpPr>
        <p:spPr bwMode="auto">
          <a:xfrm>
            <a:off x="5354638" y="2016125"/>
            <a:ext cx="3508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200" dirty="0">
                <a:latin typeface="+mn-lt"/>
              </a:rPr>
              <a:t>A</a:t>
            </a:r>
          </a:p>
        </p:txBody>
      </p:sp>
      <p:cxnSp>
        <p:nvCxnSpPr>
          <p:cNvPr id="26" name="Straight Arrow Connector 25"/>
          <p:cNvCxnSpPr/>
          <p:nvPr/>
        </p:nvCxnSpPr>
        <p:spPr bwMode="auto">
          <a:xfrm>
            <a:off x="6527800" y="2338388"/>
            <a:ext cx="352425" cy="15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cxnSp>
      <p:sp>
        <p:nvSpPr>
          <p:cNvPr id="28" name="Rectangle 27"/>
          <p:cNvSpPr/>
          <p:nvPr/>
        </p:nvSpPr>
        <p:spPr bwMode="auto">
          <a:xfrm>
            <a:off x="4867275" y="1530350"/>
            <a:ext cx="2047875" cy="14351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3" name="Rectangle 72"/>
          <p:cNvSpPr/>
          <p:nvPr/>
        </p:nvSpPr>
        <p:spPr bwMode="auto">
          <a:xfrm>
            <a:off x="7004050" y="5251450"/>
            <a:ext cx="2047875" cy="14351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1" name="Oval 90"/>
          <p:cNvSpPr/>
          <p:nvPr/>
        </p:nvSpPr>
        <p:spPr bwMode="auto">
          <a:xfrm>
            <a:off x="7502525" y="6194425"/>
            <a:ext cx="228600" cy="762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2" name="TextBox 30"/>
          <p:cNvSpPr txBox="1">
            <a:spLocks noChangeArrowheads="1"/>
          </p:cNvSpPr>
          <p:nvPr/>
        </p:nvSpPr>
        <p:spPr bwMode="auto">
          <a:xfrm>
            <a:off x="7434263" y="6270625"/>
            <a:ext cx="3508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200" dirty="0">
                <a:latin typeface="+mn-lt"/>
              </a:rPr>
              <a:t>C</a:t>
            </a:r>
          </a:p>
        </p:txBody>
      </p:sp>
      <p:sp>
        <p:nvSpPr>
          <p:cNvPr id="90" name="Rectangle 89"/>
          <p:cNvSpPr/>
          <p:nvPr/>
        </p:nvSpPr>
        <p:spPr bwMode="auto">
          <a:xfrm>
            <a:off x="4864100" y="5264150"/>
            <a:ext cx="2047875" cy="14351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3" name="Oval 92"/>
          <p:cNvSpPr/>
          <p:nvPr/>
        </p:nvSpPr>
        <p:spPr bwMode="auto">
          <a:xfrm>
            <a:off x="5389563" y="5756275"/>
            <a:ext cx="228600" cy="762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4" name="Oval 93"/>
          <p:cNvSpPr/>
          <p:nvPr/>
        </p:nvSpPr>
        <p:spPr bwMode="auto">
          <a:xfrm>
            <a:off x="6153150" y="5759450"/>
            <a:ext cx="228600" cy="635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95" name="Straight Arrow Connector 94"/>
          <p:cNvCxnSpPr/>
          <p:nvPr/>
        </p:nvCxnSpPr>
        <p:spPr bwMode="auto">
          <a:xfrm>
            <a:off x="5695950" y="5773738"/>
            <a:ext cx="352425" cy="15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sp>
        <p:nvSpPr>
          <p:cNvPr id="96" name="TextBox 31"/>
          <p:cNvSpPr txBox="1">
            <a:spLocks noChangeArrowheads="1"/>
          </p:cNvSpPr>
          <p:nvPr/>
        </p:nvSpPr>
        <p:spPr bwMode="auto">
          <a:xfrm>
            <a:off x="6111875" y="5418138"/>
            <a:ext cx="271463" cy="2762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B</a:t>
            </a:r>
          </a:p>
        </p:txBody>
      </p:sp>
      <p:sp>
        <p:nvSpPr>
          <p:cNvPr id="97" name="TextBox 30"/>
          <p:cNvSpPr txBox="1">
            <a:spLocks noChangeArrowheads="1"/>
          </p:cNvSpPr>
          <p:nvPr/>
        </p:nvSpPr>
        <p:spPr bwMode="auto">
          <a:xfrm>
            <a:off x="5349875" y="5403850"/>
            <a:ext cx="350838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200">
                <a:latin typeface="+mn-lt"/>
              </a:rPr>
              <a:t>A</a:t>
            </a:r>
          </a:p>
        </p:txBody>
      </p:sp>
      <p:cxnSp>
        <p:nvCxnSpPr>
          <p:cNvPr id="98" name="Straight Arrow Connector 97"/>
          <p:cNvCxnSpPr/>
          <p:nvPr/>
        </p:nvCxnSpPr>
        <p:spPr bwMode="auto">
          <a:xfrm>
            <a:off x="5703888" y="6245225"/>
            <a:ext cx="352425" cy="15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sp>
        <p:nvSpPr>
          <p:cNvPr id="99" name="Oval 98"/>
          <p:cNvSpPr/>
          <p:nvPr/>
        </p:nvSpPr>
        <p:spPr bwMode="auto">
          <a:xfrm>
            <a:off x="6178550" y="6218238"/>
            <a:ext cx="228600" cy="762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0" name="TextBox 30"/>
          <p:cNvSpPr txBox="1">
            <a:spLocks noChangeArrowheads="1"/>
          </p:cNvSpPr>
          <p:nvPr/>
        </p:nvSpPr>
        <p:spPr bwMode="auto">
          <a:xfrm>
            <a:off x="6142038" y="6346825"/>
            <a:ext cx="3508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200" dirty="0">
                <a:latin typeface="+mn-lt"/>
              </a:rPr>
              <a:t>D</a:t>
            </a:r>
          </a:p>
        </p:txBody>
      </p:sp>
      <p:sp>
        <p:nvSpPr>
          <p:cNvPr id="101" name="Oval 100"/>
          <p:cNvSpPr/>
          <p:nvPr/>
        </p:nvSpPr>
        <p:spPr bwMode="auto">
          <a:xfrm>
            <a:off x="5424488" y="6218238"/>
            <a:ext cx="228600" cy="762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2" name="TextBox 30"/>
          <p:cNvSpPr txBox="1">
            <a:spLocks noChangeArrowheads="1"/>
          </p:cNvSpPr>
          <p:nvPr/>
        </p:nvSpPr>
        <p:spPr bwMode="auto">
          <a:xfrm>
            <a:off x="5380038" y="6346825"/>
            <a:ext cx="3508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200" dirty="0">
                <a:latin typeface="+mn-lt"/>
              </a:rPr>
              <a:t>C</a:t>
            </a:r>
          </a:p>
        </p:txBody>
      </p:sp>
      <p:sp>
        <p:nvSpPr>
          <p:cNvPr id="103" name="Oval 102"/>
          <p:cNvSpPr/>
          <p:nvPr/>
        </p:nvSpPr>
        <p:spPr bwMode="auto">
          <a:xfrm rot="1642621">
            <a:off x="5795963" y="5986463"/>
            <a:ext cx="211137" cy="76200"/>
          </a:xfrm>
          <a:prstGeom prst="ellipse">
            <a:avLst/>
          </a:prstGeom>
          <a:solidFill>
            <a:srgbClr val="FF6600"/>
          </a:solidFill>
          <a:ln>
            <a:solidFill>
              <a:srgbClr val="A5002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sz="12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104" name="Straight Arrow Connector 103"/>
          <p:cNvCxnSpPr/>
          <p:nvPr/>
        </p:nvCxnSpPr>
        <p:spPr bwMode="auto">
          <a:xfrm rot="1642621">
            <a:off x="5618163" y="5905500"/>
            <a:ext cx="136525" cy="1588"/>
          </a:xfrm>
          <a:prstGeom prst="straightConnector1">
            <a:avLst/>
          </a:prstGeom>
          <a:ln>
            <a:solidFill>
              <a:srgbClr val="A50021"/>
            </a:solidFill>
            <a:tailEnd type="triangle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cxnSp>
      <p:cxnSp>
        <p:nvCxnSpPr>
          <p:cNvPr id="106" name="Straight Arrow Connector 105"/>
          <p:cNvCxnSpPr/>
          <p:nvPr/>
        </p:nvCxnSpPr>
        <p:spPr bwMode="auto">
          <a:xfrm rot="1642621">
            <a:off x="6037263" y="6143625"/>
            <a:ext cx="138112" cy="1588"/>
          </a:xfrm>
          <a:prstGeom prst="straightConnector1">
            <a:avLst/>
          </a:prstGeom>
          <a:ln>
            <a:solidFill>
              <a:srgbClr val="A50021"/>
            </a:solidFill>
            <a:tailEnd type="triangle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cxnSp>
      <p:sp>
        <p:nvSpPr>
          <p:cNvPr id="109" name="TextBox 31"/>
          <p:cNvSpPr txBox="1">
            <a:spLocks noChangeArrowheads="1"/>
          </p:cNvSpPr>
          <p:nvPr/>
        </p:nvSpPr>
        <p:spPr bwMode="auto">
          <a:xfrm>
            <a:off x="5883275" y="5784850"/>
            <a:ext cx="261938" cy="2762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x</a:t>
            </a:r>
          </a:p>
        </p:txBody>
      </p:sp>
      <p:cxnSp>
        <p:nvCxnSpPr>
          <p:cNvPr id="74" name="Straight Arrow Connector 73"/>
          <p:cNvCxnSpPr/>
          <p:nvPr/>
        </p:nvCxnSpPr>
        <p:spPr bwMode="auto">
          <a:xfrm>
            <a:off x="4956175" y="5783263"/>
            <a:ext cx="352425" cy="15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75" name="Straight Arrow Connector 74"/>
          <p:cNvCxnSpPr/>
          <p:nvPr/>
        </p:nvCxnSpPr>
        <p:spPr bwMode="auto">
          <a:xfrm>
            <a:off x="6492875" y="5784850"/>
            <a:ext cx="352425" cy="15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76" name="Straight Arrow Connector 75"/>
          <p:cNvCxnSpPr/>
          <p:nvPr/>
        </p:nvCxnSpPr>
        <p:spPr bwMode="auto">
          <a:xfrm>
            <a:off x="6492875" y="6242050"/>
            <a:ext cx="352425" cy="15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cxnSp>
        <p:nvCxnSpPr>
          <p:cNvPr id="77" name="Straight Arrow Connector 76"/>
          <p:cNvCxnSpPr/>
          <p:nvPr/>
        </p:nvCxnSpPr>
        <p:spPr bwMode="auto">
          <a:xfrm>
            <a:off x="4940300" y="6242050"/>
            <a:ext cx="352425" cy="15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cxnSp>
        <p:nvCxnSpPr>
          <p:cNvPr id="78" name="Straight Arrow Connector 77"/>
          <p:cNvCxnSpPr/>
          <p:nvPr/>
        </p:nvCxnSpPr>
        <p:spPr bwMode="auto">
          <a:xfrm>
            <a:off x="7073900" y="6242050"/>
            <a:ext cx="352425" cy="15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cxnSp>
        <p:nvCxnSpPr>
          <p:cNvPr id="79" name="Straight Arrow Connector 78"/>
          <p:cNvCxnSpPr/>
          <p:nvPr/>
        </p:nvCxnSpPr>
        <p:spPr bwMode="auto">
          <a:xfrm>
            <a:off x="8597900" y="6242050"/>
            <a:ext cx="352425" cy="15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cxnSp>
        <p:nvCxnSpPr>
          <p:cNvPr id="80" name="Straight Arrow Connector 79"/>
          <p:cNvCxnSpPr/>
          <p:nvPr/>
        </p:nvCxnSpPr>
        <p:spPr bwMode="auto">
          <a:xfrm>
            <a:off x="8597900" y="5708650"/>
            <a:ext cx="352425" cy="15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cxnSp>
      <p:cxnSp>
        <p:nvCxnSpPr>
          <p:cNvPr id="81" name="Straight Arrow Connector 80"/>
          <p:cNvCxnSpPr/>
          <p:nvPr/>
        </p:nvCxnSpPr>
        <p:spPr bwMode="auto">
          <a:xfrm>
            <a:off x="7073900" y="5708650"/>
            <a:ext cx="352425" cy="15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cxnSp>
      <p:sp>
        <p:nvSpPr>
          <p:cNvPr id="82" name="TextBox 81"/>
          <p:cNvSpPr txBox="1"/>
          <p:nvPr/>
        </p:nvSpPr>
        <p:spPr>
          <a:xfrm>
            <a:off x="82550" y="6426200"/>
            <a:ext cx="2635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Slide by Michael Schatz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136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 </a:t>
            </a:r>
            <a:r>
              <a:rPr lang="en-US" dirty="0" err="1" smtClean="0"/>
              <a:t>Brujin</a:t>
            </a:r>
            <a:r>
              <a:rPr lang="en-US" dirty="0" smtClean="0"/>
              <a:t> Graph formulation</a:t>
            </a:r>
            <a:endParaRPr lang="en-US" dirty="0"/>
          </a:p>
        </p:txBody>
      </p:sp>
      <p:pic>
        <p:nvPicPr>
          <p:cNvPr id="1032" name="Picture 8" descr="File:Contrail-overvie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2152650"/>
            <a:ext cx="9139081" cy="3632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56339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4. Derive Consensus Sequence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298950"/>
            <a:ext cx="8299450" cy="14144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000" smtClean="0"/>
              <a:t>Derive </a:t>
            </a:r>
            <a:r>
              <a:rPr lang="en-US" altLang="en-US" sz="2000" smtClean="0">
                <a:solidFill>
                  <a:srgbClr val="CC0000"/>
                </a:solidFill>
              </a:rPr>
              <a:t>multiple alignment</a:t>
            </a:r>
            <a:r>
              <a:rPr lang="en-US" altLang="en-US" sz="2000" smtClean="0"/>
              <a:t> from pairwise read alignments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2486025" y="1666875"/>
            <a:ext cx="4119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 b="1">
                <a:solidFill>
                  <a:schemeClr val="accent2"/>
                </a:solidFill>
                <a:latin typeface="Courier New" pitchFamily="49" charset="0"/>
              </a:rPr>
              <a:t>TAGATTACACAGATTACTGA TTGATGGCGTAA CTA</a:t>
            </a: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2486025" y="1819275"/>
            <a:ext cx="4119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 b="1">
                <a:solidFill>
                  <a:schemeClr val="accent2"/>
                </a:solidFill>
                <a:latin typeface="Courier New" pitchFamily="49" charset="0"/>
              </a:rPr>
              <a:t>TAGATTACACAGATTACTGACTTGATGGCGTAAACTA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2486025" y="1971675"/>
            <a:ext cx="4119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 b="1">
                <a:solidFill>
                  <a:schemeClr val="accent2"/>
                </a:solidFill>
                <a:latin typeface="Courier New" pitchFamily="49" charset="0"/>
              </a:rPr>
              <a:t>TAG TTACACAGATTA</a:t>
            </a:r>
            <a:r>
              <a:rPr lang="en-US" altLang="en-US" sz="1400" b="1">
                <a:solidFill>
                  <a:srgbClr val="FF0000"/>
                </a:solidFill>
                <a:latin typeface="Courier New" pitchFamily="49" charset="0"/>
              </a:rPr>
              <a:t>T</a:t>
            </a:r>
            <a:r>
              <a:rPr lang="en-US" altLang="en-US" sz="1400" b="1">
                <a:solidFill>
                  <a:schemeClr val="accent2"/>
                </a:solidFill>
                <a:latin typeface="Courier New" pitchFamily="49" charset="0"/>
              </a:rPr>
              <a:t>TGACTT</a:t>
            </a:r>
            <a:r>
              <a:rPr lang="en-US" altLang="en-US" sz="1400" b="1">
                <a:solidFill>
                  <a:srgbClr val="FF0000"/>
                </a:solidFill>
                <a:latin typeface="Courier New" pitchFamily="49" charset="0"/>
              </a:rPr>
              <a:t>C</a:t>
            </a:r>
            <a:r>
              <a:rPr lang="en-US" altLang="en-US" sz="1400" b="1">
                <a:solidFill>
                  <a:schemeClr val="accent2"/>
                </a:solidFill>
                <a:latin typeface="Courier New" pitchFamily="49" charset="0"/>
              </a:rPr>
              <a:t>ATGGCGTAA CTA</a:t>
            </a: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2486025" y="2124075"/>
            <a:ext cx="4119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 b="1">
                <a:solidFill>
                  <a:schemeClr val="accent2"/>
                </a:solidFill>
                <a:latin typeface="Courier New" pitchFamily="49" charset="0"/>
              </a:rPr>
              <a:t>TAGATTACACAGATTACTGACTTGATGGCGTAA CTA</a:t>
            </a: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2486025" y="2276475"/>
            <a:ext cx="4119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 b="1">
                <a:solidFill>
                  <a:schemeClr val="accent2"/>
                </a:solidFill>
                <a:latin typeface="Courier New" pitchFamily="49" charset="0"/>
              </a:rPr>
              <a:t>TAGATTACACAGATTACTGACTTGATGGGGTAA CTA</a:t>
            </a: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2486025" y="3267075"/>
            <a:ext cx="4119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 b="1">
                <a:solidFill>
                  <a:srgbClr val="3333FF"/>
                </a:solidFill>
                <a:latin typeface="Courier New" pitchFamily="49" charset="0"/>
              </a:rPr>
              <a:t>TAGATTACACAGATTACTGACTTGATGGCGTAA CTA</a:t>
            </a:r>
          </a:p>
        </p:txBody>
      </p:sp>
      <p:sp>
        <p:nvSpPr>
          <p:cNvPr id="14346" name="Line 10"/>
          <p:cNvSpPr>
            <a:spLocks noChangeShapeType="1"/>
          </p:cNvSpPr>
          <p:nvPr/>
        </p:nvSpPr>
        <p:spPr bwMode="auto">
          <a:xfrm>
            <a:off x="2962275" y="2581275"/>
            <a:ext cx="0" cy="542925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7" name="Line 11"/>
          <p:cNvSpPr>
            <a:spLocks noChangeShapeType="1"/>
          </p:cNvSpPr>
          <p:nvPr/>
        </p:nvSpPr>
        <p:spPr bwMode="auto">
          <a:xfrm>
            <a:off x="4324350" y="2581275"/>
            <a:ext cx="0" cy="542925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8" name="Line 12"/>
          <p:cNvSpPr>
            <a:spLocks noChangeShapeType="1"/>
          </p:cNvSpPr>
          <p:nvPr/>
        </p:nvSpPr>
        <p:spPr bwMode="auto">
          <a:xfrm>
            <a:off x="4743450" y="2581275"/>
            <a:ext cx="0" cy="542925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9" name="Line 13"/>
          <p:cNvSpPr>
            <a:spLocks noChangeShapeType="1"/>
          </p:cNvSpPr>
          <p:nvPr/>
        </p:nvSpPr>
        <p:spPr bwMode="auto">
          <a:xfrm>
            <a:off x="5614988" y="2581275"/>
            <a:ext cx="0" cy="542925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50" name="Line 14"/>
          <p:cNvSpPr>
            <a:spLocks noChangeShapeType="1"/>
          </p:cNvSpPr>
          <p:nvPr/>
        </p:nvSpPr>
        <p:spPr bwMode="auto">
          <a:xfrm>
            <a:off x="6134100" y="2581275"/>
            <a:ext cx="0" cy="542925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51" name="Rectangle 15"/>
          <p:cNvSpPr>
            <a:spLocks noChangeArrowheads="1"/>
          </p:cNvSpPr>
          <p:nvPr/>
        </p:nvSpPr>
        <p:spPr bwMode="auto">
          <a:xfrm>
            <a:off x="676275" y="5243513"/>
            <a:ext cx="7772400" cy="106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en-US" sz="2000">
                <a:latin typeface="Arial Unicode MS" pitchFamily="34" charset="-128"/>
              </a:rPr>
              <a:t>Derive each consensus base by weighted voting</a:t>
            </a:r>
          </a:p>
          <a:p>
            <a:pPr marL="342900" indent="-342900">
              <a:spcBef>
                <a:spcPct val="20000"/>
              </a:spcBef>
            </a:pPr>
            <a:endParaRPr lang="en-US" altLang="en-US" sz="2000">
              <a:latin typeface="Arial Unicode MS" pitchFamily="34" charset="-128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altLang="en-US" sz="2000">
                <a:latin typeface="Arial Unicode MS" pitchFamily="34" charset="-128"/>
              </a:rPr>
              <a:t>(</a:t>
            </a:r>
            <a:r>
              <a:rPr lang="en-US" altLang="en-US" sz="2000" b="1">
                <a:latin typeface="Arial Unicode MS" pitchFamily="34" charset="-128"/>
              </a:rPr>
              <a:t>Alternative:</a:t>
            </a:r>
            <a:r>
              <a:rPr lang="en-US" altLang="en-US" sz="2000">
                <a:latin typeface="Arial Unicode MS" pitchFamily="34" charset="-128"/>
              </a:rPr>
              <a:t> take maximum-quality letter)</a:t>
            </a:r>
          </a:p>
        </p:txBody>
      </p:sp>
    </p:spTree>
    <p:extLst>
      <p:ext uri="{BB962C8B-B14F-4D97-AF65-F5344CB8AC3E}">
        <p14:creationId xmlns:p14="http://schemas.microsoft.com/office/powerpoint/2010/main" val="1675293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History of WGA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84363"/>
            <a:ext cx="8382000" cy="4910137"/>
          </a:xfrm>
        </p:spPr>
        <p:txBody>
          <a:bodyPr/>
          <a:lstStyle/>
          <a:p>
            <a:pPr eaLnBrk="1" hangingPunct="1"/>
            <a:r>
              <a:rPr lang="en-US" sz="2400" smtClean="0">
                <a:sym typeface="Symbol" pitchFamily="18" charset="2"/>
              </a:rPr>
              <a:t>1982: -virus, 48,502 bp </a:t>
            </a:r>
          </a:p>
          <a:p>
            <a:pPr eaLnBrk="1" hangingPunct="1"/>
            <a:endParaRPr lang="en-US" sz="2400" smtClean="0">
              <a:sym typeface="Symbol" pitchFamily="18" charset="2"/>
            </a:endParaRPr>
          </a:p>
          <a:p>
            <a:pPr eaLnBrk="1" hangingPunct="1"/>
            <a:r>
              <a:rPr lang="en-US" sz="2400" smtClean="0">
                <a:sym typeface="Symbol" pitchFamily="18" charset="2"/>
              </a:rPr>
              <a:t>1995: h-influenzae, 1 Mbp  </a:t>
            </a:r>
          </a:p>
          <a:p>
            <a:pPr eaLnBrk="1" hangingPunct="1"/>
            <a:endParaRPr lang="en-US" sz="2400" smtClean="0">
              <a:sym typeface="Symbol" pitchFamily="18" charset="2"/>
            </a:endParaRPr>
          </a:p>
          <a:p>
            <a:pPr eaLnBrk="1" hangingPunct="1"/>
            <a:r>
              <a:rPr lang="en-US" sz="2400" smtClean="0">
                <a:sym typeface="Symbol" pitchFamily="18" charset="2"/>
              </a:rPr>
              <a:t>2000: fly, 100 Mbp</a:t>
            </a:r>
          </a:p>
          <a:p>
            <a:pPr eaLnBrk="1" hangingPunct="1"/>
            <a:endParaRPr lang="en-US" sz="2400" smtClean="0">
              <a:sym typeface="Symbol" pitchFamily="18" charset="2"/>
            </a:endParaRPr>
          </a:p>
          <a:p>
            <a:pPr eaLnBrk="1" hangingPunct="1"/>
            <a:r>
              <a:rPr lang="en-US" sz="2400" smtClean="0">
                <a:sym typeface="Symbol" pitchFamily="18" charset="2"/>
              </a:rPr>
              <a:t>2001 – present</a:t>
            </a:r>
          </a:p>
          <a:p>
            <a:pPr lvl="1" eaLnBrk="1" hangingPunct="1"/>
            <a:r>
              <a:rPr lang="en-US" sz="2000" smtClean="0">
                <a:sym typeface="Symbol" pitchFamily="18" charset="2"/>
              </a:rPr>
              <a:t>human (3Gbp), mouse (2.5Gbp), rat</a:t>
            </a:r>
            <a:r>
              <a:rPr lang="en-US" sz="2000" baseline="30000" smtClean="0">
                <a:sym typeface="Symbol" pitchFamily="18" charset="2"/>
              </a:rPr>
              <a:t>*</a:t>
            </a:r>
            <a:r>
              <a:rPr lang="en-US" sz="2000" smtClean="0">
                <a:sym typeface="Symbol" pitchFamily="18" charset="2"/>
              </a:rPr>
              <a:t>, chicken, dog, chimpanzee, several fungal genomes</a:t>
            </a:r>
          </a:p>
        </p:txBody>
      </p:sp>
      <p:pic>
        <p:nvPicPr>
          <p:cNvPr id="1008644" name="Picture 4" descr="ge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5" y="1800225"/>
            <a:ext cx="3411538" cy="419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8645" name="Text Box 5"/>
          <p:cNvSpPr txBox="1">
            <a:spLocks noChangeArrowheads="1"/>
          </p:cNvSpPr>
          <p:nvPr/>
        </p:nvSpPr>
        <p:spPr bwMode="auto">
          <a:xfrm>
            <a:off x="1584325" y="6145213"/>
            <a:ext cx="1428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Gene Myers</a:t>
            </a:r>
          </a:p>
        </p:txBody>
      </p:sp>
      <p:pic>
        <p:nvPicPr>
          <p:cNvPr id="1008646" name="Picture 6" descr="philGree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6113" y="2522538"/>
            <a:ext cx="2874962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8647" name="AutoShape 7"/>
          <p:cNvSpPr>
            <a:spLocks noChangeArrowheads="1"/>
          </p:cNvSpPr>
          <p:nvPr/>
        </p:nvSpPr>
        <p:spPr bwMode="auto">
          <a:xfrm>
            <a:off x="3219450" y="2117725"/>
            <a:ext cx="2895600" cy="1609725"/>
          </a:xfrm>
          <a:prstGeom prst="wedgeEllipseCallout">
            <a:avLst>
              <a:gd name="adj1" fmla="val -64472"/>
              <a:gd name="adj2" fmla="val 39843"/>
            </a:avLst>
          </a:prstGeom>
          <a:solidFill>
            <a:srgbClr val="FFFF99"/>
          </a:solidFill>
          <a:ln w="19050">
            <a:solidFill>
              <a:srgbClr val="FF66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>
                <a:latin typeface="Comic Sans MS" pitchFamily="66" charset="0"/>
              </a:rPr>
              <a:t>Let’s sequence the human genome with the shotgun strategy</a:t>
            </a:r>
          </a:p>
        </p:txBody>
      </p:sp>
      <p:sp>
        <p:nvSpPr>
          <p:cNvPr id="1008648" name="AutoShape 8"/>
          <p:cNvSpPr>
            <a:spLocks noChangeArrowheads="1"/>
          </p:cNvSpPr>
          <p:nvPr/>
        </p:nvSpPr>
        <p:spPr bwMode="auto">
          <a:xfrm>
            <a:off x="3562350" y="4784725"/>
            <a:ext cx="2914650" cy="1257300"/>
          </a:xfrm>
          <a:prstGeom prst="wedgeEllipseCallout">
            <a:avLst>
              <a:gd name="adj1" fmla="val 39870"/>
              <a:gd name="adj2" fmla="val -81185"/>
            </a:avLst>
          </a:prstGeom>
          <a:solidFill>
            <a:srgbClr val="FFCCFF"/>
          </a:solidFill>
          <a:ln w="1587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>
                <a:latin typeface="Comic Sans MS" pitchFamily="66" charset="0"/>
              </a:rPr>
              <a:t>That is impossible, and a bad idea anyway</a:t>
            </a:r>
          </a:p>
        </p:txBody>
      </p:sp>
      <p:sp>
        <p:nvSpPr>
          <p:cNvPr id="1008649" name="Text Box 9"/>
          <p:cNvSpPr txBox="1">
            <a:spLocks noChangeArrowheads="1"/>
          </p:cNvSpPr>
          <p:nvPr/>
        </p:nvSpPr>
        <p:spPr bwMode="auto">
          <a:xfrm>
            <a:off x="6613525" y="5583238"/>
            <a:ext cx="1263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Phil Green</a:t>
            </a:r>
          </a:p>
        </p:txBody>
      </p:sp>
      <p:sp>
        <p:nvSpPr>
          <p:cNvPr id="1008650" name="Text Box 10"/>
          <p:cNvSpPr txBox="1">
            <a:spLocks noChangeArrowheads="1"/>
          </p:cNvSpPr>
          <p:nvPr/>
        </p:nvSpPr>
        <p:spPr bwMode="auto">
          <a:xfrm>
            <a:off x="860425" y="1439863"/>
            <a:ext cx="701675" cy="376237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1997</a:t>
            </a:r>
          </a:p>
        </p:txBody>
      </p:sp>
    </p:spTree>
    <p:extLst>
      <p:ext uri="{BB962C8B-B14F-4D97-AF65-F5344CB8AC3E}">
        <p14:creationId xmlns:p14="http://schemas.microsoft.com/office/powerpoint/2010/main" val="3890301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08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08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08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08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08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008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008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8645" grpId="0"/>
      <p:bldP spid="1008647" grpId="0" animBg="1"/>
      <p:bldP spid="1008648" grpId="0" animBg="1"/>
      <p:bldP spid="1008649" grpId="0"/>
      <p:bldP spid="100865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Pacific Biosciences SMRT technology</a:t>
            </a:r>
            <a:endParaRPr lang="en-US" dirty="0"/>
          </a:p>
        </p:txBody>
      </p:sp>
      <p:pic>
        <p:nvPicPr>
          <p:cNvPr id="3" name="Picture 2" descr="Screen Shot 2016-01-28 at 1.05.36 PM.pn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8235"/>
            <a:ext cx="3472242" cy="342354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9470" y="1721969"/>
            <a:ext cx="5774530" cy="26842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0060" y="4568729"/>
            <a:ext cx="5783940" cy="2206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0301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Oxford </a:t>
            </a:r>
            <a:r>
              <a:rPr lang="en-US" dirty="0" err="1" smtClean="0"/>
              <a:t>Nanopore</a:t>
            </a:r>
            <a:endParaRPr lang="en-US" dirty="0"/>
          </a:p>
        </p:txBody>
      </p:sp>
      <p:pic>
        <p:nvPicPr>
          <p:cNvPr id="4" name="Picture 3" descr="Screen Shot 2016-01-28 at 1.08.00 PM.pn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1404310"/>
            <a:ext cx="6861976" cy="529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9271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666046" y="1780942"/>
            <a:ext cx="4037312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1. Sample DNA is sheared into fragments of about 10 </a:t>
            </a:r>
            <a:r>
              <a:rPr lang="en-US" dirty="0" err="1" smtClean="0"/>
              <a:t>kbp</a:t>
            </a:r>
            <a:r>
              <a:rPr lang="en-US" dirty="0" smtClean="0"/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66046" y="2995937"/>
            <a:ext cx="4037312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2. Fragments are diluted and placed into 384 wells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6046" y="4182638"/>
            <a:ext cx="4037312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3. Fragments are amplified through long-range PCR, cut into short fragments and barcoded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6046" y="5617650"/>
            <a:ext cx="4037312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4</a:t>
            </a:r>
            <a:r>
              <a:rPr lang="en-US" dirty="0" smtClean="0"/>
              <a:t>. Short fragments are pooled together and sequenced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6046" y="786668"/>
            <a:ext cx="4037312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/>
              <a:t>Moleculo</a:t>
            </a:r>
            <a:r>
              <a:rPr lang="en-US" sz="2800" dirty="0" smtClean="0"/>
              <a:t> Overview</a:t>
            </a:r>
          </a:p>
        </p:txBody>
      </p:sp>
      <p:pic>
        <p:nvPicPr>
          <p:cNvPr id="3" name="Picture 2" descr="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77"/>
            <a:ext cx="42445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657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10x System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1"/>
          <a:stretch/>
        </p:blipFill>
        <p:spPr>
          <a:xfrm>
            <a:off x="5238743" y="1857650"/>
            <a:ext cx="3136474" cy="211511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151944" y="6611779"/>
            <a:ext cx="13901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FFFFFF">
                    <a:lumMod val="65000"/>
                  </a:srgbClr>
                </a:solidFill>
                <a:latin typeface="Arial"/>
                <a:ea typeface="ヒラギノ角ゴ ProN W3" charset="0"/>
                <a:cs typeface="ヒラギノ角ゴ ProN W3" charset="0"/>
                <a:sym typeface="45 Helvetica Light" charset="0"/>
              </a:rPr>
              <a:t>10X CONFIDENTIAL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018" y="1671638"/>
            <a:ext cx="4500571" cy="12790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70726" y="6324425"/>
            <a:ext cx="203157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n-ea"/>
                <a:cs typeface="+mn-cs"/>
              </a:rPr>
              <a:t>X 200,000</a:t>
            </a:r>
            <a:r>
              <a:rPr lang="en-US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n-ea"/>
                <a:cs typeface="+mn-cs"/>
              </a:rPr>
              <a:t>+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4473004" y="4793281"/>
            <a:ext cx="4236088" cy="1577353"/>
            <a:chOff x="32734944" y="10430714"/>
            <a:chExt cx="9807759" cy="3568428"/>
          </a:xfrm>
        </p:grpSpPr>
        <p:sp>
          <p:nvSpPr>
            <p:cNvPr id="10" name="TextBox 9"/>
            <p:cNvSpPr txBox="1"/>
            <p:nvPr/>
          </p:nvSpPr>
          <p:spPr>
            <a:xfrm>
              <a:off x="32734944" y="11028465"/>
              <a:ext cx="1421285" cy="6962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Hap1</a:t>
              </a:r>
              <a:endParaRPr lang="en-US" sz="14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2734944" y="12796226"/>
              <a:ext cx="1421285" cy="6962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Hap2</a:t>
              </a:r>
              <a:endParaRPr lang="en-US" sz="1400" dirty="0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5"/>
            <a:srcRect b="22693"/>
            <a:stretch/>
          </p:blipFill>
          <p:spPr>
            <a:xfrm>
              <a:off x="34464875" y="10430714"/>
              <a:ext cx="8077828" cy="3568428"/>
            </a:xfrm>
            <a:prstGeom prst="rect">
              <a:avLst/>
            </a:prstGeom>
          </p:spPr>
        </p:pic>
      </p:grpSp>
      <p:sp>
        <p:nvSpPr>
          <p:cNvPr id="13" name="TextBox 12"/>
          <p:cNvSpPr txBox="1"/>
          <p:nvPr/>
        </p:nvSpPr>
        <p:spPr>
          <a:xfrm>
            <a:off x="5950752" y="6431149"/>
            <a:ext cx="1941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Phased 60Kb deletion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228517" y="4385110"/>
            <a:ext cx="34633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Read Clouds (“linked reads”)</a:t>
            </a:r>
            <a:endParaRPr lang="en-US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826232" y="1347110"/>
            <a:ext cx="35915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Massively Parallel Partitioning</a:t>
            </a:r>
            <a:endParaRPr lang="en-US" sz="2000" dirty="0"/>
          </a:p>
        </p:txBody>
      </p:sp>
      <p:cxnSp>
        <p:nvCxnSpPr>
          <p:cNvPr id="16" name="Straight Connector 15"/>
          <p:cNvCxnSpPr/>
          <p:nvPr/>
        </p:nvCxnSpPr>
        <p:spPr bwMode="auto">
          <a:xfrm flipH="1">
            <a:off x="883567" y="2626712"/>
            <a:ext cx="2521848" cy="644160"/>
          </a:xfrm>
          <a:prstGeom prst="line">
            <a:avLst/>
          </a:prstGeom>
          <a:solidFill>
            <a:srgbClr val="BFBFBF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3557815" y="2626712"/>
            <a:ext cx="675944" cy="644160"/>
          </a:xfrm>
          <a:prstGeom prst="line">
            <a:avLst/>
          </a:prstGeom>
          <a:solidFill>
            <a:srgbClr val="BFBFBF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5123690" y="1363553"/>
            <a:ext cx="33354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10X Instrument &amp; Reagents</a:t>
            </a:r>
            <a:endParaRPr lang="en-US" sz="2000" dirty="0"/>
          </a:p>
        </p:txBody>
      </p:sp>
      <p:pic>
        <p:nvPicPr>
          <p:cNvPr id="3" name="Picture 2" descr="9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92" y="3293508"/>
            <a:ext cx="3517392" cy="304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45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2089" y="2290071"/>
            <a:ext cx="780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Well 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2089" y="3328513"/>
            <a:ext cx="78000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Well 2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12021" y="5427069"/>
            <a:ext cx="78428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Well n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8492507" y="1940634"/>
            <a:ext cx="14941" cy="3869765"/>
          </a:xfrm>
          <a:prstGeom prst="straightConnector1">
            <a:avLst/>
          </a:prstGeom>
          <a:ln w="38100" cmpd="sng">
            <a:solidFill>
              <a:srgbClr val="008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445435" y="5961535"/>
            <a:ext cx="26591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Coverage = </a:t>
            </a:r>
            <a:r>
              <a:rPr lang="en-US" sz="2800" b="1" dirty="0" smtClean="0">
                <a:solidFill>
                  <a:srgbClr val="008000"/>
                </a:solidFill>
              </a:rPr>
              <a:t>Xx</a:t>
            </a:r>
            <a:endParaRPr lang="en-US" sz="2800" b="1" dirty="0">
              <a:solidFill>
                <a:srgbClr val="008000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525808" y="2138063"/>
            <a:ext cx="0" cy="673814"/>
          </a:xfrm>
          <a:prstGeom prst="straightConnector1">
            <a:avLst/>
          </a:prstGeom>
          <a:ln w="38100" cmpd="sng">
            <a:solidFill>
              <a:srgbClr val="008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565241" y="3259344"/>
            <a:ext cx="492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8000"/>
                </a:solidFill>
              </a:rPr>
              <a:t>X</a:t>
            </a:r>
            <a:endParaRPr lang="en-US" sz="3600" b="1" dirty="0">
              <a:solidFill>
                <a:srgbClr val="008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52575" y="2199504"/>
            <a:ext cx="355837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8000"/>
                </a:solidFill>
              </a:rPr>
              <a:t>x</a:t>
            </a:r>
          </a:p>
        </p:txBody>
      </p:sp>
      <p:pic>
        <p:nvPicPr>
          <p:cNvPr id="12" name="Picture 11" descr="moleculo_well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476" y="1286354"/>
            <a:ext cx="7920941" cy="5571646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153400" cy="914400"/>
          </a:xfrm>
        </p:spPr>
        <p:txBody>
          <a:bodyPr/>
          <a:lstStyle/>
          <a:p>
            <a:r>
              <a:rPr lang="en-US" dirty="0" smtClean="0"/>
              <a:t>Read Clouds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606801" y="2302934"/>
            <a:ext cx="616850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8000"/>
                </a:solidFill>
              </a:rPr>
              <a:t>C</a:t>
            </a:r>
            <a:r>
              <a:rPr lang="en-US" sz="2800" b="1" baseline="-25000" dirty="0" smtClean="0">
                <a:solidFill>
                  <a:srgbClr val="008000"/>
                </a:solidFill>
              </a:rPr>
              <a:t>R</a:t>
            </a:r>
            <a:endParaRPr lang="en-US" sz="2800" b="1" dirty="0">
              <a:solidFill>
                <a:srgbClr val="008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44083" y="3335868"/>
            <a:ext cx="590200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8000"/>
                </a:solidFill>
              </a:rPr>
              <a:t>C</a:t>
            </a:r>
            <a:r>
              <a:rPr lang="en-US" sz="2800" b="1" baseline="-25000" dirty="0" smtClean="0">
                <a:solidFill>
                  <a:srgbClr val="008000"/>
                </a:solidFill>
              </a:rPr>
              <a:t>F</a:t>
            </a:r>
            <a:endParaRPr lang="en-US" sz="2800" b="1" dirty="0">
              <a:solidFill>
                <a:srgbClr val="008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18667" y="5943605"/>
            <a:ext cx="1022385" cy="95410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8000"/>
                </a:solidFill>
              </a:rPr>
              <a:t>C</a:t>
            </a:r>
            <a:r>
              <a:rPr lang="en-US" sz="2800" b="1" baseline="-25000" dirty="0">
                <a:solidFill>
                  <a:srgbClr val="008000"/>
                </a:solidFill>
              </a:rPr>
              <a:t>F</a:t>
            </a:r>
            <a:r>
              <a:rPr lang="en-US" sz="2800" b="1" dirty="0" smtClean="0">
                <a:solidFill>
                  <a:srgbClr val="008000"/>
                </a:solidFill>
              </a:rPr>
              <a:t>C</a:t>
            </a:r>
            <a:r>
              <a:rPr lang="en-US" sz="2800" b="1" baseline="-25000" dirty="0" smtClean="0">
                <a:solidFill>
                  <a:srgbClr val="008000"/>
                </a:solidFill>
              </a:rPr>
              <a:t>R</a:t>
            </a:r>
            <a:endParaRPr lang="en-US" sz="2800" b="1" dirty="0">
              <a:solidFill>
                <a:srgbClr val="008000"/>
              </a:solidFill>
            </a:endParaRPr>
          </a:p>
          <a:p>
            <a:endParaRPr lang="en-US" sz="2800" b="1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42226" y="3173330"/>
            <a:ext cx="4170733" cy="26776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endParaRPr lang="en-US" sz="2400" dirty="0"/>
          </a:p>
          <a:p>
            <a:pPr algn="ctr"/>
            <a:r>
              <a:rPr lang="en-US" sz="2400" dirty="0" smtClean="0"/>
              <a:t>Synthetic Long Reads (SLR): </a:t>
            </a:r>
          </a:p>
          <a:p>
            <a:pPr algn="ctr"/>
            <a:r>
              <a:rPr lang="en-US" sz="2400" dirty="0" smtClean="0"/>
              <a:t>C</a:t>
            </a:r>
            <a:r>
              <a:rPr lang="en-US" sz="2400" baseline="-25000" dirty="0" smtClean="0"/>
              <a:t>R </a:t>
            </a:r>
            <a:r>
              <a:rPr lang="en-US" sz="2400" dirty="0" smtClean="0"/>
              <a:t>&gt;= 50x</a:t>
            </a:r>
          </a:p>
          <a:p>
            <a:pPr algn="ctr"/>
            <a:endParaRPr lang="en-US" sz="2400" dirty="0" smtClean="0"/>
          </a:p>
          <a:p>
            <a:pPr algn="ctr"/>
            <a:r>
              <a:rPr lang="en-US" sz="2400" dirty="0" smtClean="0"/>
              <a:t>Read Clouds: </a:t>
            </a:r>
          </a:p>
          <a:p>
            <a:pPr algn="ctr"/>
            <a:r>
              <a:rPr lang="en-US" sz="2400" dirty="0" smtClean="0"/>
              <a:t>C</a:t>
            </a:r>
            <a:r>
              <a:rPr lang="en-US" sz="2400" baseline="-25000" dirty="0" smtClean="0"/>
              <a:t>R</a:t>
            </a:r>
            <a:r>
              <a:rPr lang="en-US" sz="2400" dirty="0" smtClean="0"/>
              <a:t> &lt; 1x</a:t>
            </a:r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885108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Detecting Structural Variants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t="1875" b="1875"/>
          <a:stretch>
            <a:fillRect/>
          </a:stretch>
        </p:blipFill>
        <p:spPr>
          <a:xfrm>
            <a:off x="414391" y="1583708"/>
            <a:ext cx="8382000" cy="4910137"/>
          </a:xfrm>
        </p:spPr>
      </p:pic>
    </p:spTree>
    <p:extLst>
      <p:ext uri="{BB962C8B-B14F-4D97-AF65-F5344CB8AC3E}">
        <p14:creationId xmlns:p14="http://schemas.microsoft.com/office/powerpoint/2010/main" val="6904418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Phasing</a:t>
            </a:r>
            <a:endParaRPr lang="en-US" dirty="0"/>
          </a:p>
        </p:txBody>
      </p:sp>
      <p:pic>
        <p:nvPicPr>
          <p:cNvPr id="4" name="Picture 3" descr="genotype_phenotype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0" b="-200"/>
          <a:stretch/>
        </p:blipFill>
        <p:spPr>
          <a:xfrm>
            <a:off x="881866" y="1451797"/>
            <a:ext cx="7794409" cy="5173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9679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Phasing with Read Clouds</a:t>
            </a:r>
            <a:endParaRPr lang="en-US" dirty="0"/>
          </a:p>
        </p:txBody>
      </p:sp>
      <p:pic>
        <p:nvPicPr>
          <p:cNvPr id="4" name="Content Placeholder 3" descr="mcmc_random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31" b="563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8127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Phasing with Read Clouds</a:t>
            </a:r>
            <a:endParaRPr lang="en-US" dirty="0"/>
          </a:p>
        </p:txBody>
      </p:sp>
      <p:pic>
        <p:nvPicPr>
          <p:cNvPr id="5" name="Picture 4" descr="NSF_grant_figure3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" t="26289" r="54568" b="4486"/>
          <a:stretch/>
        </p:blipFill>
        <p:spPr>
          <a:xfrm>
            <a:off x="592179" y="1956925"/>
            <a:ext cx="8214354" cy="507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5067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Phasing with Read Clouds</a:t>
            </a:r>
            <a:endParaRPr lang="en-US" dirty="0"/>
          </a:p>
        </p:txBody>
      </p:sp>
      <p:pic>
        <p:nvPicPr>
          <p:cNvPr id="4" name="Picture 3" descr="unwind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94" y="1854106"/>
            <a:ext cx="8651706" cy="4758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7704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Phasing with Read Clouds</a:t>
            </a:r>
            <a:endParaRPr lang="en-US" dirty="0"/>
          </a:p>
        </p:txBody>
      </p:sp>
      <p:pic>
        <p:nvPicPr>
          <p:cNvPr id="5" name="Picture 4" descr="mcmc_mixed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56" y="2068993"/>
            <a:ext cx="8564243" cy="4444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4995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Phasing with Read Clouds</a:t>
            </a:r>
            <a:endParaRPr lang="en-US" dirty="0"/>
          </a:p>
        </p:txBody>
      </p:sp>
      <p:pic>
        <p:nvPicPr>
          <p:cNvPr id="4" name="Picture 3" descr="phasing_figure_for_biox_grant_2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8" t="5884"/>
          <a:stretch/>
        </p:blipFill>
        <p:spPr>
          <a:xfrm>
            <a:off x="0" y="1701710"/>
            <a:ext cx="9144000" cy="4734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82636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5209</TotalTime>
  <Words>1472</Words>
  <Application>Microsoft Macintosh PowerPoint</Application>
  <PresentationFormat>On-screen Show (4:3)</PresentationFormat>
  <Paragraphs>454</Paragraphs>
  <Slides>39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Default Design</vt:lpstr>
      <vt:lpstr>What can we do about repeats?</vt:lpstr>
      <vt:lpstr>What can we do about repeats?</vt:lpstr>
      <vt:lpstr>What can we do about repeats?</vt:lpstr>
      <vt:lpstr>Sequencing and Fragment Assembly</vt:lpstr>
      <vt:lpstr>Sequencing and Fragment Assembly</vt:lpstr>
      <vt:lpstr>Fragment Assembly (in whole-genome shotgun sequencing)</vt:lpstr>
      <vt:lpstr>Fragment Assembly</vt:lpstr>
      <vt:lpstr>Steps to Assemble a Genome</vt:lpstr>
      <vt:lpstr>1. Find Overlapping Reads</vt:lpstr>
      <vt:lpstr>1. Find Overlapping Reads</vt:lpstr>
      <vt:lpstr>1. Find Overlapping Reads</vt:lpstr>
      <vt:lpstr>1. Find Overlapping Reads</vt:lpstr>
      <vt:lpstr>2. Merge Reads into Contigs</vt:lpstr>
      <vt:lpstr>2. Merge Reads into Contigs</vt:lpstr>
      <vt:lpstr>2. Merge Reads into Contigs</vt:lpstr>
      <vt:lpstr>2. Merge Reads into Contigs</vt:lpstr>
      <vt:lpstr>Repeats, errors, and contig lengths</vt:lpstr>
      <vt:lpstr>PowerPoint Presentation</vt:lpstr>
      <vt:lpstr>PowerPoint Presentation</vt:lpstr>
      <vt:lpstr>PowerPoint Presentation</vt:lpstr>
      <vt:lpstr>4. Derive Consensus Sequence</vt:lpstr>
      <vt:lpstr>De Brujin Graph formulation</vt:lpstr>
      <vt:lpstr>Node Types</vt:lpstr>
      <vt:lpstr>Error Correction</vt:lpstr>
      <vt:lpstr>De Brujin Graph formulation</vt:lpstr>
      <vt:lpstr>4. Derive Consensus Sequence</vt:lpstr>
      <vt:lpstr>History of WGA</vt:lpstr>
      <vt:lpstr>Pacific Biosciences SMRT technology</vt:lpstr>
      <vt:lpstr>Oxford Nanopore</vt:lpstr>
      <vt:lpstr>PowerPoint Presentation</vt:lpstr>
      <vt:lpstr>10x System</vt:lpstr>
      <vt:lpstr>Read Clouds</vt:lpstr>
      <vt:lpstr>Detecting Structural Variants</vt:lpstr>
      <vt:lpstr>Phasing</vt:lpstr>
      <vt:lpstr>Phasing with Read Clouds</vt:lpstr>
      <vt:lpstr>Phasing with Read Clouds</vt:lpstr>
      <vt:lpstr>Phasing with Read Clouds</vt:lpstr>
      <vt:lpstr>Phasing with Read Clouds</vt:lpstr>
      <vt:lpstr>Phasing with Read Clouds</vt:lpstr>
    </vt:vector>
  </TitlesOfParts>
  <Company>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root</dc:creator>
  <cp:lastModifiedBy>Serafim</cp:lastModifiedBy>
  <cp:revision>158</cp:revision>
  <dcterms:created xsi:type="dcterms:W3CDTF">2004-01-05T20:49:43Z</dcterms:created>
  <dcterms:modified xsi:type="dcterms:W3CDTF">2016-03-31T20:14:35Z</dcterms:modified>
</cp:coreProperties>
</file>