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Microsoft_Equation1.bin" ContentType="application/vnd.openxmlformats-officedocument.oleObject"/>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923" r:id="rId2"/>
    <p:sldId id="917" r:id="rId3"/>
    <p:sldId id="918" r:id="rId4"/>
    <p:sldId id="919" r:id="rId5"/>
    <p:sldId id="920" r:id="rId6"/>
    <p:sldId id="921" r:id="rId7"/>
    <p:sldId id="924" r:id="rId8"/>
    <p:sldId id="925" r:id="rId9"/>
    <p:sldId id="926" r:id="rId10"/>
    <p:sldId id="927" r:id="rId11"/>
    <p:sldId id="928" r:id="rId12"/>
    <p:sldId id="929" r:id="rId13"/>
    <p:sldId id="930" r:id="rId14"/>
    <p:sldId id="931" r:id="rId15"/>
    <p:sldId id="932" r:id="rId16"/>
    <p:sldId id="933" r:id="rId17"/>
    <p:sldId id="963" r:id="rId18"/>
    <p:sldId id="935" r:id="rId19"/>
    <p:sldId id="936" r:id="rId20"/>
    <p:sldId id="937" r:id="rId21"/>
    <p:sldId id="938" r:id="rId22"/>
    <p:sldId id="939" r:id="rId23"/>
    <p:sldId id="940" r:id="rId24"/>
    <p:sldId id="944" r:id="rId25"/>
    <p:sldId id="945" r:id="rId26"/>
    <p:sldId id="946" r:id="rId27"/>
    <p:sldId id="947" r:id="rId28"/>
    <p:sldId id="948" r:id="rId29"/>
    <p:sldId id="949" r:id="rId30"/>
    <p:sldId id="950" r:id="rId31"/>
    <p:sldId id="951" r:id="rId32"/>
    <p:sldId id="952" r:id="rId33"/>
    <p:sldId id="953" r:id="rId34"/>
    <p:sldId id="956" r:id="rId35"/>
    <p:sldId id="957" r:id="rId36"/>
    <p:sldId id="958" r:id="rId37"/>
    <p:sldId id="960" r:id="rId38"/>
    <p:sldId id="962"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003366"/>
    <a:srgbClr val="FFFFCC"/>
    <a:srgbClr val="CCCCFF"/>
    <a:srgbClr val="FFCC99"/>
    <a:srgbClr val="333333"/>
    <a:srgbClr val="FFFF9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66" autoAdjust="0"/>
    <p:restoredTop sz="93059" autoAdjust="0"/>
  </p:normalViewPr>
  <p:slideViewPr>
    <p:cSldViewPr snapToGrid="0">
      <p:cViewPr varScale="1">
        <p:scale>
          <a:sx n="178" d="100"/>
          <a:sy n="178" d="100"/>
        </p:scale>
        <p:origin x="-20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4.emf"/><Relationship Id="rId2" Type="http://schemas.openxmlformats.org/officeDocument/2006/relationships/image" Target="../media/image4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12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12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12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12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68131DF-0445-4EF7-B65C-3CD43225CEFF}" type="slidenum">
              <a:rPr lang="en-US"/>
              <a:pPr/>
              <a:t>‹#›</a:t>
            </a:fld>
            <a:endParaRPr lang="en-US"/>
          </a:p>
        </p:txBody>
      </p:sp>
    </p:spTree>
    <p:extLst>
      <p:ext uri="{BB962C8B-B14F-4D97-AF65-F5344CB8AC3E}">
        <p14:creationId xmlns:p14="http://schemas.microsoft.com/office/powerpoint/2010/main" val="19710574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 Id="rId3" Type="http://schemas.openxmlformats.org/officeDocument/2006/relationships/hyperlink" Target="http://www.nature.com/nature/journal/v491/n7422/full/nature11632.html%23ref45"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hyperlink" Target="http://www.nature.com/nature/journal/v491/n7422/full/nature11632.html%23ref45"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BA21DCA5-A385-44F3-A71E-5E0B07F0D5CA}" type="slidenum">
              <a:rPr lang="en-US" smtClean="0"/>
              <a:pPr/>
              <a:t>1</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alternative that has emerged recently</a:t>
            </a:r>
            <a:r>
              <a:rPr lang="en-US" baseline="0" dirty="0" smtClean="0"/>
              <a:t> involves diluting long fragments of DNA, and barcoding short reads that come from such haploid long fragments.</a:t>
            </a:r>
          </a:p>
          <a:p>
            <a:endParaRPr lang="en-US" dirty="0" smtClean="0"/>
          </a:p>
          <a:p>
            <a:r>
              <a:rPr lang="en-US" dirty="0" smtClean="0"/>
              <a:t>One such protocol is </a:t>
            </a:r>
            <a:r>
              <a:rPr lang="en-US" dirty="0" err="1" smtClean="0"/>
              <a:t>Moleculo</a:t>
            </a:r>
            <a:r>
              <a:rPr lang="en-US" dirty="0" smtClean="0"/>
              <a:t>, which</a:t>
            </a:r>
            <a:r>
              <a:rPr lang="en-US" baseline="0" dirty="0" smtClean="0"/>
              <a:t> is now owned by </a:t>
            </a:r>
            <a:r>
              <a:rPr lang="en-US" baseline="0" dirty="0" err="1" smtClean="0"/>
              <a:t>Illumina</a:t>
            </a:r>
            <a:r>
              <a:rPr lang="en-US" baseline="0" dirty="0" smtClean="0"/>
              <a:t>. In </a:t>
            </a:r>
            <a:r>
              <a:rPr lang="en-US" baseline="0" dirty="0" err="1" smtClean="0"/>
              <a:t>moleculo</a:t>
            </a:r>
            <a:r>
              <a:rPr lang="en-US" baseline="0" dirty="0" smtClean="0"/>
              <a:t>, the s</a:t>
            </a:r>
            <a:r>
              <a:rPr lang="en-US" dirty="0" smtClean="0"/>
              <a:t>ample</a:t>
            </a:r>
            <a:r>
              <a:rPr lang="en-US" baseline="0" dirty="0" smtClean="0"/>
              <a:t> DNA is sheared into fragments of about 10kb.</a:t>
            </a:r>
          </a:p>
          <a:p>
            <a:endParaRPr lang="en-US" baseline="0" dirty="0" smtClean="0"/>
          </a:p>
          <a:p>
            <a:r>
              <a:rPr lang="en-US" baseline="0" dirty="0" smtClean="0"/>
              <a:t>Fragments are diluted and placed into 384 wells, each containing about 1% of the target genome.</a:t>
            </a:r>
          </a:p>
          <a:p>
            <a:endParaRPr lang="en-US" baseline="0" dirty="0" smtClean="0"/>
          </a:p>
          <a:p>
            <a:r>
              <a:rPr lang="en-US" baseline="0" dirty="0" smtClean="0"/>
              <a:t>Fragments are amplified through long-range PCR, cut into short fragments and barcoded</a:t>
            </a:r>
          </a:p>
          <a:p>
            <a:endParaRPr lang="en-US" baseline="0" dirty="0" smtClean="0"/>
          </a:p>
          <a:p>
            <a:r>
              <a:rPr lang="en-US" baseline="0" dirty="0" smtClean="0"/>
              <a:t>Short fragments are then pooled and sequenced.</a:t>
            </a:r>
            <a:endParaRPr lang="en-US" dirty="0"/>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4</a:t>
            </a:fld>
            <a:endParaRPr lang="en-US"/>
          </a:p>
        </p:txBody>
      </p:sp>
    </p:spTree>
    <p:extLst>
      <p:ext uri="{BB962C8B-B14F-4D97-AF65-F5344CB8AC3E}">
        <p14:creationId xmlns:p14="http://schemas.microsoft.com/office/powerpoint/2010/main" val="4052289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did all this work with </a:t>
            </a:r>
            <a:r>
              <a:rPr lang="en-US" dirty="0" err="1" smtClean="0"/>
              <a:t>Moleculo</a:t>
            </a:r>
            <a:r>
              <a:rPr lang="en-US" dirty="0" smtClean="0"/>
              <a:t>.</a:t>
            </a:r>
            <a:endParaRPr lang="en-US" baseline="0" dirty="0" smtClean="0"/>
          </a:p>
          <a:p>
            <a:r>
              <a:rPr lang="en-US" baseline="0" dirty="0" smtClean="0"/>
              <a:t>Now, I am excited that there is an even better technology coming out, 10x, with which we started collaborating. 10x is like </a:t>
            </a:r>
            <a:r>
              <a:rPr lang="en-US" baseline="0" dirty="0" err="1" smtClean="0"/>
              <a:t>Moleculo</a:t>
            </a:r>
            <a:r>
              <a:rPr lang="en-US" baseline="0" dirty="0" smtClean="0"/>
              <a:t> on steroids, having very long fragments of 50kb or more, and more than 100,000 separately barcoded compartments.</a:t>
            </a:r>
          </a:p>
          <a:p>
            <a:endParaRPr lang="en-US" baseline="0" dirty="0" smtClean="0"/>
          </a:p>
          <a:p>
            <a:r>
              <a:rPr lang="en-US" baseline="0" dirty="0" smtClean="0"/>
              <a:t>In conclusion, read clouds are a promising way to get a much more accurate and detailed view of genomes, for genome </a:t>
            </a:r>
            <a:r>
              <a:rPr lang="en-US" baseline="0" dirty="0" err="1" smtClean="0"/>
              <a:t>resequencing</a:t>
            </a:r>
            <a:r>
              <a:rPr lang="en-US" baseline="0" dirty="0" smtClean="0"/>
              <a:t>, but also for de novo sequencing and </a:t>
            </a:r>
            <a:r>
              <a:rPr lang="en-US" baseline="0" dirty="0" err="1" smtClean="0"/>
              <a:t>metagenomics</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5</a:t>
            </a:fld>
            <a:endParaRPr lang="en-US"/>
          </a:p>
        </p:txBody>
      </p:sp>
    </p:spTree>
    <p:extLst>
      <p:ext uri="{BB962C8B-B14F-4D97-AF65-F5344CB8AC3E}">
        <p14:creationId xmlns:p14="http://schemas.microsoft.com/office/powerpoint/2010/main" val="937224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well has a unique barcode. When we align the fragments from one well into the genome, they form clouds of reads, the span of a</a:t>
            </a:r>
            <a:r>
              <a:rPr lang="en-US" baseline="0" dirty="0" smtClean="0"/>
              <a:t> cloud being the length of the original long fragment, typically 10kb.</a:t>
            </a:r>
          </a:p>
          <a:p>
            <a:endParaRPr lang="en-US" baseline="0" dirty="0" smtClean="0"/>
          </a:p>
          <a:p>
            <a:r>
              <a:rPr lang="en-US" baseline="0" dirty="0" smtClean="0"/>
              <a:t>Given a coverage C_F of the genome with long fragments, and a coverage C_R of each long fragment with reads, the total sequencing coverage is </a:t>
            </a:r>
            <a:r>
              <a:rPr lang="en-US" baseline="0" dirty="0" err="1" smtClean="0"/>
              <a:t>C_f</a:t>
            </a:r>
            <a:r>
              <a:rPr lang="en-US" baseline="0" dirty="0" smtClean="0"/>
              <a:t> times C_R.</a:t>
            </a:r>
          </a:p>
          <a:p>
            <a:endParaRPr lang="en-US" baseline="0" dirty="0" smtClean="0"/>
          </a:p>
          <a:p>
            <a:r>
              <a:rPr lang="en-US" baseline="0" dirty="0" smtClean="0"/>
              <a:t>The beauty of such data is that each read cloud comes from a single original molecule, and therefore the sequence variation within the cloud is phased.</a:t>
            </a:r>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6</a:t>
            </a:fld>
            <a:endParaRPr lang="en-US"/>
          </a:p>
        </p:txBody>
      </p:sp>
    </p:spTree>
    <p:extLst>
      <p:ext uri="{BB962C8B-B14F-4D97-AF65-F5344CB8AC3E}">
        <p14:creationId xmlns:p14="http://schemas.microsoft.com/office/powerpoint/2010/main" val="3161446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8756BA-860B-434D-BDAB-CF05C619FB23}" type="slidenum">
              <a:rPr lang="en-US"/>
              <a:pPr fontAlgn="base">
                <a:spcBef>
                  <a:spcPct val="0"/>
                </a:spcBef>
                <a:spcAft>
                  <a:spcPct val="0"/>
                </a:spcAft>
              </a:pPr>
              <a:t>14</a:t>
            </a:fld>
            <a:endParaRPr lang="en-US"/>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1" i="0" kern="120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Summary of inferred haplotypes across a 100-kb region of chromosome 2 spanning the genes </a:t>
            </a:r>
            <a:r>
              <a:rPr lang="en-US" sz="1200" b="0" i="1" kern="1200" dirty="0" smtClean="0">
                <a:solidFill>
                  <a:schemeClr val="tx1"/>
                </a:solidFill>
                <a:effectLst/>
                <a:latin typeface="+mn-lt"/>
                <a:ea typeface="+mn-ea"/>
                <a:cs typeface="+mn-cs"/>
              </a:rPr>
              <a:t>ALMS1</a:t>
            </a:r>
            <a:r>
              <a:rPr lang="en-US" sz="1200" b="0" i="0" kern="1200" dirty="0" smtClean="0">
                <a:solidFill>
                  <a:schemeClr val="tx1"/>
                </a:solidFill>
                <a:effectLst/>
                <a:latin typeface="+mn-lt"/>
                <a:ea typeface="+mn-ea"/>
                <a:cs typeface="+mn-cs"/>
              </a:rPr>
              <a:t> and </a:t>
            </a:r>
            <a:r>
              <a:rPr lang="en-US" sz="1200" b="0" i="1" kern="1200" dirty="0" smtClean="0">
                <a:solidFill>
                  <a:schemeClr val="tx1"/>
                </a:solidFill>
                <a:effectLst/>
                <a:latin typeface="+mn-lt"/>
                <a:ea typeface="+mn-ea"/>
                <a:cs typeface="+mn-cs"/>
              </a:rPr>
              <a:t>NAT8</a:t>
            </a:r>
            <a:r>
              <a:rPr lang="en-US" sz="1200" b="0" i="0" kern="1200" dirty="0" smtClean="0">
                <a:solidFill>
                  <a:schemeClr val="tx1"/>
                </a:solidFill>
                <a:effectLst/>
                <a:latin typeface="+mn-lt"/>
                <a:ea typeface="+mn-ea"/>
                <a:cs typeface="+mn-cs"/>
              </a:rPr>
              <a:t>, variation in which has been associated with kidney disease</a:t>
            </a:r>
            <a:r>
              <a:rPr lang="en-US" sz="1200" b="0" i="0" u="none" strike="noStrike" kern="1200" baseline="30000" dirty="0" smtClean="0">
                <a:solidFill>
                  <a:schemeClr val="tx1"/>
                </a:solidFill>
                <a:effectLst/>
                <a:latin typeface="+mn-lt"/>
                <a:ea typeface="+mn-ea"/>
                <a:cs typeface="+mn-cs"/>
                <a:hlinkClick r:id="rId3" tooltip="Chambers, J. C. et al. Genetic loci influencing kidney function and chronic kidney disease. Nature Genet. 42, 373-375 (2010)"/>
              </a:rPr>
              <a:t>45</a:t>
            </a:r>
            <a:r>
              <a:rPr lang="en-US" sz="1200" b="0" i="0" kern="1200" dirty="0" smtClean="0">
                <a:solidFill>
                  <a:schemeClr val="tx1"/>
                </a:solidFill>
                <a:effectLst/>
                <a:latin typeface="+mn-lt"/>
                <a:ea typeface="+mn-ea"/>
                <a:cs typeface="+mn-cs"/>
              </a:rPr>
              <a:t>. Each row represents an estimated haplotype, with the population of origin indicated on the right. Reference alleles are indicated by the light blue background. Variants (non-reference alleles) above 0.5% frequency are indicated by pink (typed on the high-density SNP array), white (previously known) and dark blue (not previously known). Low frequency variants (&lt;0.5%) are indicated by blue crosses. </a:t>
            </a:r>
            <a:r>
              <a:rPr lang="en-US" sz="1200" b="0" i="0" kern="1200" dirty="0" err="1" smtClean="0">
                <a:solidFill>
                  <a:schemeClr val="tx1"/>
                </a:solidFill>
                <a:effectLst/>
                <a:latin typeface="+mn-lt"/>
                <a:ea typeface="+mn-ea"/>
                <a:cs typeface="+mn-cs"/>
              </a:rPr>
              <a:t>Indels</a:t>
            </a:r>
            <a:r>
              <a:rPr lang="en-US" sz="1200" b="0" i="0" kern="1200" dirty="0" smtClean="0">
                <a:solidFill>
                  <a:schemeClr val="tx1"/>
                </a:solidFill>
                <a:effectLst/>
                <a:latin typeface="+mn-lt"/>
                <a:ea typeface="+mn-ea"/>
                <a:cs typeface="+mn-cs"/>
              </a:rPr>
              <a:t> are indicated by green triangles and novel variants by dashes below. A large, low-frequency deletion (black line) spanning </a:t>
            </a:r>
            <a:r>
              <a:rPr lang="en-US" sz="1200" b="0" i="1" kern="1200" dirty="0" smtClean="0">
                <a:solidFill>
                  <a:schemeClr val="tx1"/>
                </a:solidFill>
                <a:effectLst/>
                <a:latin typeface="+mn-lt"/>
                <a:ea typeface="+mn-ea"/>
                <a:cs typeface="+mn-cs"/>
              </a:rPr>
              <a:t>NAT8</a:t>
            </a:r>
            <a:r>
              <a:rPr lang="en-US" sz="1200" b="0" i="0" kern="1200" dirty="0" smtClean="0">
                <a:solidFill>
                  <a:schemeClr val="tx1"/>
                </a:solidFill>
                <a:effectLst/>
                <a:latin typeface="+mn-lt"/>
                <a:ea typeface="+mn-ea"/>
                <a:cs typeface="+mn-cs"/>
              </a:rPr>
              <a:t> is present in some populations. Multiple structural haplotypes mediated by segmental duplications are present at this locus, including copy number gains, which were not genotyped for this study. Within each population, haplotypes are ordered by total variant count across the region. Population abbreviations: ASW, people with African ancestry in Southwest United States; CEU, Utah residents with ancestry from Northern and Western Europe; CHB, Han Chinese in Beijing, China; CHS, Han Chinese South, China; CLM, Colombians in Medellin, Colombia; FIN, Finnish in Finland; GBR, British from England and Scotland, UK; IBS, Iberian populations in Spain; LWK, </a:t>
            </a:r>
            <a:r>
              <a:rPr lang="en-US" sz="1200" b="0" i="0" kern="1200" dirty="0" err="1" smtClean="0">
                <a:solidFill>
                  <a:schemeClr val="tx1"/>
                </a:solidFill>
                <a:effectLst/>
                <a:latin typeface="+mn-lt"/>
                <a:ea typeface="+mn-ea"/>
                <a:cs typeface="+mn-cs"/>
              </a:rPr>
              <a:t>Luhya</a:t>
            </a:r>
            <a:r>
              <a:rPr lang="en-US" sz="1200" b="0" i="0" kern="1200" dirty="0" smtClean="0">
                <a:solidFill>
                  <a:schemeClr val="tx1"/>
                </a:solidFill>
                <a:effectLst/>
                <a:latin typeface="+mn-lt"/>
                <a:ea typeface="+mn-ea"/>
                <a:cs typeface="+mn-cs"/>
              </a:rPr>
              <a:t> in </a:t>
            </a:r>
            <a:r>
              <a:rPr lang="en-US" sz="1200" b="0" i="0" kern="1200" dirty="0" err="1" smtClean="0">
                <a:solidFill>
                  <a:schemeClr val="tx1"/>
                </a:solidFill>
                <a:effectLst/>
                <a:latin typeface="+mn-lt"/>
                <a:ea typeface="+mn-ea"/>
                <a:cs typeface="+mn-cs"/>
              </a:rPr>
              <a:t>Webuye</a:t>
            </a:r>
            <a:r>
              <a:rPr lang="en-US" sz="1200" b="0" i="0" kern="1200" dirty="0" smtClean="0">
                <a:solidFill>
                  <a:schemeClr val="tx1"/>
                </a:solidFill>
                <a:effectLst/>
                <a:latin typeface="+mn-lt"/>
                <a:ea typeface="+mn-ea"/>
                <a:cs typeface="+mn-cs"/>
              </a:rPr>
              <a:t>, Kenya; JPT, Japanese in Tokyo, Japan; MXL, people with Mexican ancestry in Los Angeles, California; PUR, Puerto Ricans in Puerto Rico; TSI, </a:t>
            </a:r>
            <a:r>
              <a:rPr lang="en-US" sz="1200" b="0" i="0" kern="1200" dirty="0" err="1" smtClean="0">
                <a:solidFill>
                  <a:schemeClr val="tx1"/>
                </a:solidFill>
                <a:effectLst/>
                <a:latin typeface="+mn-lt"/>
                <a:ea typeface="+mn-ea"/>
                <a:cs typeface="+mn-cs"/>
              </a:rPr>
              <a:t>Toscani</a:t>
            </a:r>
            <a:r>
              <a:rPr lang="en-US" sz="1200" b="0" i="0" kern="1200" dirty="0" smtClean="0">
                <a:solidFill>
                  <a:schemeClr val="tx1"/>
                </a:solidFill>
                <a:effectLst/>
                <a:latin typeface="+mn-lt"/>
                <a:ea typeface="+mn-ea"/>
                <a:cs typeface="+mn-cs"/>
              </a:rPr>
              <a:t> in Italia; YRI, Yoruba in Ibadan, Nigeria. Ancestry-based groups: AFR, African; AMR, Americas; EAS, East Asian; EUR, European. </a:t>
            </a:r>
            <a:r>
              <a:rPr lang="en-US" sz="1200" b="1" i="0" kern="1200" dirty="0" smtClean="0">
                <a:solidFill>
                  <a:schemeClr val="tx1"/>
                </a:solidFill>
                <a:effectLst/>
                <a:latin typeface="+mn-lt"/>
                <a:ea typeface="+mn-ea"/>
                <a:cs typeface="+mn-cs"/>
              </a:rPr>
              <a:t>b</a:t>
            </a:r>
            <a:r>
              <a:rPr lang="en-US" sz="1200" b="0" i="0" kern="1200" dirty="0" smtClean="0">
                <a:solidFill>
                  <a:schemeClr val="tx1"/>
                </a:solidFill>
                <a:effectLst/>
                <a:latin typeface="+mn-lt"/>
                <a:ea typeface="+mn-ea"/>
                <a:cs typeface="+mn-cs"/>
              </a:rPr>
              <a:t>, The fraction of variants identified across the project that are found in only one population (white line), are restricted to a single ancestry-based group (defined as in </a:t>
            </a:r>
            <a:r>
              <a:rPr lang="en-US" sz="1200" b="1" i="0" kern="120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solid </a:t>
            </a:r>
            <a:r>
              <a:rPr lang="en-US" sz="1200" b="0" i="0" kern="1200" dirty="0" err="1" smtClean="0">
                <a:solidFill>
                  <a:schemeClr val="tx1"/>
                </a:solidFill>
                <a:effectLst/>
                <a:latin typeface="+mn-lt"/>
                <a:ea typeface="+mn-ea"/>
                <a:cs typeface="+mn-cs"/>
              </a:rPr>
              <a:t>colour</a:t>
            </a:r>
            <a:r>
              <a:rPr lang="en-US" sz="1200" b="0" i="0" kern="1200" dirty="0" smtClean="0">
                <a:solidFill>
                  <a:schemeClr val="tx1"/>
                </a:solidFill>
                <a:effectLst/>
                <a:latin typeface="+mn-lt"/>
                <a:ea typeface="+mn-ea"/>
                <a:cs typeface="+mn-cs"/>
              </a:rPr>
              <a:t>), are found in all groups (solid black line) and all populations (dotted black line). </a:t>
            </a:r>
            <a:r>
              <a:rPr lang="en-US" sz="1200" b="1" i="0" kern="1200" dirty="0" smtClean="0">
                <a:solidFill>
                  <a:schemeClr val="tx1"/>
                </a:solidFill>
                <a:effectLst/>
                <a:latin typeface="+mn-lt"/>
                <a:ea typeface="+mn-ea"/>
                <a:cs typeface="+mn-cs"/>
              </a:rPr>
              <a:t>c</a:t>
            </a:r>
            <a:r>
              <a:rPr lang="en-US" sz="1200" b="0" i="0" kern="1200" dirty="0" smtClean="0">
                <a:solidFill>
                  <a:schemeClr val="tx1"/>
                </a:solidFill>
                <a:effectLst/>
                <a:latin typeface="+mn-lt"/>
                <a:ea typeface="+mn-ea"/>
                <a:cs typeface="+mn-cs"/>
              </a:rPr>
              <a:t>, The density of the expected number of variants per </a:t>
            </a:r>
            <a:r>
              <a:rPr lang="en-US" sz="1200" b="0" i="0" kern="1200" dirty="0" err="1" smtClean="0">
                <a:solidFill>
                  <a:schemeClr val="tx1"/>
                </a:solidFill>
                <a:effectLst/>
                <a:latin typeface="+mn-lt"/>
                <a:ea typeface="+mn-ea"/>
                <a:cs typeface="+mn-cs"/>
              </a:rPr>
              <a:t>kilobase</a:t>
            </a:r>
            <a:r>
              <a:rPr lang="en-US" sz="1200" b="0" i="0" kern="1200" dirty="0" smtClean="0">
                <a:solidFill>
                  <a:schemeClr val="tx1"/>
                </a:solidFill>
                <a:effectLst/>
                <a:latin typeface="+mn-lt"/>
                <a:ea typeface="+mn-ea"/>
                <a:cs typeface="+mn-cs"/>
              </a:rPr>
              <a:t> carried by a genome drawn from each population, as a function of variant frequency (see Supplementary Information). </a:t>
            </a:r>
            <a:r>
              <a:rPr lang="en-US" sz="1200" b="0" i="0" kern="1200" dirty="0" err="1" smtClean="0">
                <a:solidFill>
                  <a:schemeClr val="tx1"/>
                </a:solidFill>
                <a:effectLst/>
                <a:latin typeface="+mn-lt"/>
                <a:ea typeface="+mn-ea"/>
                <a:cs typeface="+mn-cs"/>
              </a:rPr>
              <a:t>Colours</a:t>
            </a:r>
            <a:r>
              <a:rPr lang="en-US" sz="1200" b="0" i="0" kern="1200" dirty="0" smtClean="0">
                <a:solidFill>
                  <a:schemeClr val="tx1"/>
                </a:solidFill>
                <a:effectLst/>
                <a:latin typeface="+mn-lt"/>
                <a:ea typeface="+mn-ea"/>
                <a:cs typeface="+mn-cs"/>
              </a:rPr>
              <a:t> as in </a:t>
            </a:r>
            <a:r>
              <a:rPr lang="en-US" sz="1200" b="1" i="0" kern="120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Under a model of constant population size, the expected density is constant across the frequency spectrum.</a:t>
            </a:r>
            <a:endParaRPr lang="en-US" b="1"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16</a:t>
            </a:fld>
            <a:endParaRPr lang="en-US"/>
          </a:p>
        </p:txBody>
      </p:sp>
    </p:spTree>
    <p:extLst>
      <p:ext uri="{BB962C8B-B14F-4D97-AF65-F5344CB8AC3E}">
        <p14:creationId xmlns:p14="http://schemas.microsoft.com/office/powerpoint/2010/main" val="1734246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1" i="0" kern="120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Summary of inferred haplotypes across a 100-kb region of chromosome 2 spanning the genes </a:t>
            </a:r>
            <a:r>
              <a:rPr lang="en-US" sz="1200" b="0" i="1" kern="1200" dirty="0" smtClean="0">
                <a:solidFill>
                  <a:schemeClr val="tx1"/>
                </a:solidFill>
                <a:effectLst/>
                <a:latin typeface="+mn-lt"/>
                <a:ea typeface="+mn-ea"/>
                <a:cs typeface="+mn-cs"/>
              </a:rPr>
              <a:t>ALMS1</a:t>
            </a:r>
            <a:r>
              <a:rPr lang="en-US" sz="1200" b="0" i="0" kern="1200" dirty="0" smtClean="0">
                <a:solidFill>
                  <a:schemeClr val="tx1"/>
                </a:solidFill>
                <a:effectLst/>
                <a:latin typeface="+mn-lt"/>
                <a:ea typeface="+mn-ea"/>
                <a:cs typeface="+mn-cs"/>
              </a:rPr>
              <a:t> and </a:t>
            </a:r>
            <a:r>
              <a:rPr lang="en-US" sz="1200" b="0" i="1" kern="1200" dirty="0" smtClean="0">
                <a:solidFill>
                  <a:schemeClr val="tx1"/>
                </a:solidFill>
                <a:effectLst/>
                <a:latin typeface="+mn-lt"/>
                <a:ea typeface="+mn-ea"/>
                <a:cs typeface="+mn-cs"/>
              </a:rPr>
              <a:t>NAT8</a:t>
            </a:r>
            <a:r>
              <a:rPr lang="en-US" sz="1200" b="0" i="0" kern="1200" dirty="0" smtClean="0">
                <a:solidFill>
                  <a:schemeClr val="tx1"/>
                </a:solidFill>
                <a:effectLst/>
                <a:latin typeface="+mn-lt"/>
                <a:ea typeface="+mn-ea"/>
                <a:cs typeface="+mn-cs"/>
              </a:rPr>
              <a:t>, variation in which has been associated with kidney disease</a:t>
            </a:r>
            <a:r>
              <a:rPr lang="en-US" sz="1200" b="0" i="0" u="none" strike="noStrike" kern="1200" baseline="30000" dirty="0" smtClean="0">
                <a:solidFill>
                  <a:schemeClr val="tx1"/>
                </a:solidFill>
                <a:effectLst/>
                <a:latin typeface="+mn-lt"/>
                <a:ea typeface="+mn-ea"/>
                <a:cs typeface="+mn-cs"/>
                <a:hlinkClick r:id="rId3" tooltip="Chambers, J. C. et al. Genetic loci influencing kidney function and chronic kidney disease. Nature Genet. 42, 373-375 (2010)"/>
              </a:rPr>
              <a:t>45</a:t>
            </a:r>
            <a:r>
              <a:rPr lang="en-US" sz="1200" b="0" i="0" kern="1200" dirty="0" smtClean="0">
                <a:solidFill>
                  <a:schemeClr val="tx1"/>
                </a:solidFill>
                <a:effectLst/>
                <a:latin typeface="+mn-lt"/>
                <a:ea typeface="+mn-ea"/>
                <a:cs typeface="+mn-cs"/>
              </a:rPr>
              <a:t>. Each row represents an estimated haplotype, with the population of origin indicated on the right. Reference alleles are indicated by the light blue background. Variants (non-reference alleles) above 0.5% frequency are indicated by pink (typed on the high-density SNP array), white (previously known) and dark blue (not previously known). Low frequency variants (&lt;0.5%) are indicated by blue crosses. </a:t>
            </a:r>
            <a:r>
              <a:rPr lang="en-US" sz="1200" b="0" i="0" kern="1200" dirty="0" err="1" smtClean="0">
                <a:solidFill>
                  <a:schemeClr val="tx1"/>
                </a:solidFill>
                <a:effectLst/>
                <a:latin typeface="+mn-lt"/>
                <a:ea typeface="+mn-ea"/>
                <a:cs typeface="+mn-cs"/>
              </a:rPr>
              <a:t>Indels</a:t>
            </a:r>
            <a:r>
              <a:rPr lang="en-US" sz="1200" b="0" i="0" kern="1200" dirty="0" smtClean="0">
                <a:solidFill>
                  <a:schemeClr val="tx1"/>
                </a:solidFill>
                <a:effectLst/>
                <a:latin typeface="+mn-lt"/>
                <a:ea typeface="+mn-ea"/>
                <a:cs typeface="+mn-cs"/>
              </a:rPr>
              <a:t> are indicated by green triangles and novel variants by dashes below. A large, low-frequency deletion (black line) spanning </a:t>
            </a:r>
            <a:r>
              <a:rPr lang="en-US" sz="1200" b="0" i="1" kern="1200" dirty="0" smtClean="0">
                <a:solidFill>
                  <a:schemeClr val="tx1"/>
                </a:solidFill>
                <a:effectLst/>
                <a:latin typeface="+mn-lt"/>
                <a:ea typeface="+mn-ea"/>
                <a:cs typeface="+mn-cs"/>
              </a:rPr>
              <a:t>NAT8</a:t>
            </a:r>
            <a:r>
              <a:rPr lang="en-US" sz="1200" b="0" i="0" kern="1200" dirty="0" smtClean="0">
                <a:solidFill>
                  <a:schemeClr val="tx1"/>
                </a:solidFill>
                <a:effectLst/>
                <a:latin typeface="+mn-lt"/>
                <a:ea typeface="+mn-ea"/>
                <a:cs typeface="+mn-cs"/>
              </a:rPr>
              <a:t> is present in some populations. Multiple structural haplotypes mediated by segmental duplications are present at this locus, including copy number gains, which were not genotyped for this study. Within each population, haplotypes are ordered by total variant count across the region. Population abbreviations: ASW, people with African ancestry in Southwest United States; CEU, Utah residents with ancestry from Northern and Western Europe; CHB, Han Chinese in Beijing, China; CHS, Han Chinese South, China; CLM, Colombians in Medellin, Colombia; FIN, Finnish in Finland; GBR, British from England and Scotland, UK; IBS, Iberian populations in Spain; LWK, </a:t>
            </a:r>
            <a:r>
              <a:rPr lang="en-US" sz="1200" b="0" i="0" kern="1200" dirty="0" err="1" smtClean="0">
                <a:solidFill>
                  <a:schemeClr val="tx1"/>
                </a:solidFill>
                <a:effectLst/>
                <a:latin typeface="+mn-lt"/>
                <a:ea typeface="+mn-ea"/>
                <a:cs typeface="+mn-cs"/>
              </a:rPr>
              <a:t>Luhya</a:t>
            </a:r>
            <a:r>
              <a:rPr lang="en-US" sz="1200" b="0" i="0" kern="1200" dirty="0" smtClean="0">
                <a:solidFill>
                  <a:schemeClr val="tx1"/>
                </a:solidFill>
                <a:effectLst/>
                <a:latin typeface="+mn-lt"/>
                <a:ea typeface="+mn-ea"/>
                <a:cs typeface="+mn-cs"/>
              </a:rPr>
              <a:t> in </a:t>
            </a:r>
            <a:r>
              <a:rPr lang="en-US" sz="1200" b="0" i="0" kern="1200" dirty="0" err="1" smtClean="0">
                <a:solidFill>
                  <a:schemeClr val="tx1"/>
                </a:solidFill>
                <a:effectLst/>
                <a:latin typeface="+mn-lt"/>
                <a:ea typeface="+mn-ea"/>
                <a:cs typeface="+mn-cs"/>
              </a:rPr>
              <a:t>Webuye</a:t>
            </a:r>
            <a:r>
              <a:rPr lang="en-US" sz="1200" b="0" i="0" kern="1200" dirty="0" smtClean="0">
                <a:solidFill>
                  <a:schemeClr val="tx1"/>
                </a:solidFill>
                <a:effectLst/>
                <a:latin typeface="+mn-lt"/>
                <a:ea typeface="+mn-ea"/>
                <a:cs typeface="+mn-cs"/>
              </a:rPr>
              <a:t>, Kenya; JPT, Japanese in Tokyo, Japan; MXL, people with Mexican ancestry in Los Angeles, California; PUR, Puerto Ricans in Puerto Rico; TSI, </a:t>
            </a:r>
            <a:r>
              <a:rPr lang="en-US" sz="1200" b="0" i="0" kern="1200" dirty="0" err="1" smtClean="0">
                <a:solidFill>
                  <a:schemeClr val="tx1"/>
                </a:solidFill>
                <a:effectLst/>
                <a:latin typeface="+mn-lt"/>
                <a:ea typeface="+mn-ea"/>
                <a:cs typeface="+mn-cs"/>
              </a:rPr>
              <a:t>Toscani</a:t>
            </a:r>
            <a:r>
              <a:rPr lang="en-US" sz="1200" b="0" i="0" kern="1200" dirty="0" smtClean="0">
                <a:solidFill>
                  <a:schemeClr val="tx1"/>
                </a:solidFill>
                <a:effectLst/>
                <a:latin typeface="+mn-lt"/>
                <a:ea typeface="+mn-ea"/>
                <a:cs typeface="+mn-cs"/>
              </a:rPr>
              <a:t> in Italia; YRI, Yoruba in Ibadan, Nigeria. Ancestry-based groups: AFR, African; AMR, Americas; EAS, East Asian; EUR, European. </a:t>
            </a:r>
            <a:r>
              <a:rPr lang="en-US" sz="1200" b="1" i="0" kern="1200" dirty="0" smtClean="0">
                <a:solidFill>
                  <a:schemeClr val="tx1"/>
                </a:solidFill>
                <a:effectLst/>
                <a:latin typeface="+mn-lt"/>
                <a:ea typeface="+mn-ea"/>
                <a:cs typeface="+mn-cs"/>
              </a:rPr>
              <a:t>b</a:t>
            </a:r>
            <a:r>
              <a:rPr lang="en-US" sz="1200" b="0" i="0" kern="1200" dirty="0" smtClean="0">
                <a:solidFill>
                  <a:schemeClr val="tx1"/>
                </a:solidFill>
                <a:effectLst/>
                <a:latin typeface="+mn-lt"/>
                <a:ea typeface="+mn-ea"/>
                <a:cs typeface="+mn-cs"/>
              </a:rPr>
              <a:t>, The fraction of variants identified across the project that are found in only one population (white line), are restricted to a single ancestry-based group (defined as in </a:t>
            </a:r>
            <a:r>
              <a:rPr lang="en-US" sz="1200" b="1" i="0" kern="120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solid </a:t>
            </a:r>
            <a:r>
              <a:rPr lang="en-US" sz="1200" b="0" i="0" kern="1200" dirty="0" err="1" smtClean="0">
                <a:solidFill>
                  <a:schemeClr val="tx1"/>
                </a:solidFill>
                <a:effectLst/>
                <a:latin typeface="+mn-lt"/>
                <a:ea typeface="+mn-ea"/>
                <a:cs typeface="+mn-cs"/>
              </a:rPr>
              <a:t>colour</a:t>
            </a:r>
            <a:r>
              <a:rPr lang="en-US" sz="1200" b="0" i="0" kern="1200" dirty="0" smtClean="0">
                <a:solidFill>
                  <a:schemeClr val="tx1"/>
                </a:solidFill>
                <a:effectLst/>
                <a:latin typeface="+mn-lt"/>
                <a:ea typeface="+mn-ea"/>
                <a:cs typeface="+mn-cs"/>
              </a:rPr>
              <a:t>), are found in all groups (solid black line) and all populations (dotted black line). </a:t>
            </a:r>
            <a:r>
              <a:rPr lang="en-US" sz="1200" b="1" i="0" kern="1200" dirty="0" smtClean="0">
                <a:solidFill>
                  <a:schemeClr val="tx1"/>
                </a:solidFill>
                <a:effectLst/>
                <a:latin typeface="+mn-lt"/>
                <a:ea typeface="+mn-ea"/>
                <a:cs typeface="+mn-cs"/>
              </a:rPr>
              <a:t>c</a:t>
            </a:r>
            <a:r>
              <a:rPr lang="en-US" sz="1200" b="0" i="0" kern="1200" dirty="0" smtClean="0">
                <a:solidFill>
                  <a:schemeClr val="tx1"/>
                </a:solidFill>
                <a:effectLst/>
                <a:latin typeface="+mn-lt"/>
                <a:ea typeface="+mn-ea"/>
                <a:cs typeface="+mn-cs"/>
              </a:rPr>
              <a:t>, The density of the expected number of variants per </a:t>
            </a:r>
            <a:r>
              <a:rPr lang="en-US" sz="1200" b="0" i="0" kern="1200" dirty="0" err="1" smtClean="0">
                <a:solidFill>
                  <a:schemeClr val="tx1"/>
                </a:solidFill>
                <a:effectLst/>
                <a:latin typeface="+mn-lt"/>
                <a:ea typeface="+mn-ea"/>
                <a:cs typeface="+mn-cs"/>
              </a:rPr>
              <a:t>kilobase</a:t>
            </a:r>
            <a:r>
              <a:rPr lang="en-US" sz="1200" b="0" i="0" kern="1200" dirty="0" smtClean="0">
                <a:solidFill>
                  <a:schemeClr val="tx1"/>
                </a:solidFill>
                <a:effectLst/>
                <a:latin typeface="+mn-lt"/>
                <a:ea typeface="+mn-ea"/>
                <a:cs typeface="+mn-cs"/>
              </a:rPr>
              <a:t> carried by a genome drawn from each population, as a function of variant frequency (see Supplementary Information). </a:t>
            </a:r>
            <a:r>
              <a:rPr lang="en-US" sz="1200" b="0" i="0" kern="1200" dirty="0" err="1" smtClean="0">
                <a:solidFill>
                  <a:schemeClr val="tx1"/>
                </a:solidFill>
                <a:effectLst/>
                <a:latin typeface="+mn-lt"/>
                <a:ea typeface="+mn-ea"/>
                <a:cs typeface="+mn-cs"/>
              </a:rPr>
              <a:t>Colours</a:t>
            </a:r>
            <a:r>
              <a:rPr lang="en-US" sz="1200" b="0" i="0" kern="1200" dirty="0" smtClean="0">
                <a:solidFill>
                  <a:schemeClr val="tx1"/>
                </a:solidFill>
                <a:effectLst/>
                <a:latin typeface="+mn-lt"/>
                <a:ea typeface="+mn-ea"/>
                <a:cs typeface="+mn-cs"/>
              </a:rPr>
              <a:t> as in </a:t>
            </a:r>
            <a:r>
              <a:rPr lang="en-US" sz="1200" b="1" i="0" kern="120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Under a model of constant population size, the expected density is constant across the frequency spectrum.</a:t>
            </a:r>
            <a:endParaRPr lang="en-US" b="1"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17</a:t>
            </a:fld>
            <a:endParaRPr lang="en-US"/>
          </a:p>
        </p:txBody>
      </p:sp>
    </p:spTree>
    <p:extLst>
      <p:ext uri="{BB962C8B-B14F-4D97-AF65-F5344CB8AC3E}">
        <p14:creationId xmlns:p14="http://schemas.microsoft.com/office/powerpoint/2010/main" val="1734246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smtClean="0"/>
              <a:t>Rare variants &lt;0.5% frequency</a:t>
            </a:r>
            <a:r>
              <a:rPr lang="en-US" b="1" baseline="0" dirty="0" smtClean="0"/>
              <a:t> across all populations</a:t>
            </a:r>
            <a:endParaRPr lang="en-US" b="1" dirty="0"/>
          </a:p>
        </p:txBody>
      </p:sp>
      <p:sp>
        <p:nvSpPr>
          <p:cNvPr id="4" name="Slide Number Placeholder 3"/>
          <p:cNvSpPr>
            <a:spLocks noGrp="1"/>
          </p:cNvSpPr>
          <p:nvPr>
            <p:ph type="sldNum" sz="quarter" idx="10"/>
          </p:nvPr>
        </p:nvSpPr>
        <p:spPr/>
        <p:txBody>
          <a:bodyPr/>
          <a:lstStyle/>
          <a:p>
            <a:pPr>
              <a:defRPr/>
            </a:pPr>
            <a:fld id="{C1A79B12-E495-44C8-A182-84297045E09E}" type="slidenum">
              <a:rPr lang="en-US" smtClean="0"/>
              <a:pPr>
                <a:defRPr/>
              </a:pPr>
              <a:t>18</a:t>
            </a:fld>
            <a:endParaRPr lang="en-US"/>
          </a:p>
        </p:txBody>
      </p:sp>
    </p:spTree>
    <p:extLst>
      <p:ext uri="{BB962C8B-B14F-4D97-AF65-F5344CB8AC3E}">
        <p14:creationId xmlns:p14="http://schemas.microsoft.com/office/powerpoint/2010/main" val="1734246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I will switch gears</a:t>
            </a:r>
            <a:r>
              <a:rPr lang="en-US" baseline="0" dirty="0" smtClean="0"/>
              <a:t> and talk about population sequencing.</a:t>
            </a:r>
          </a:p>
          <a:p>
            <a:endParaRPr lang="en-US" baseline="0" dirty="0" smtClean="0"/>
          </a:p>
          <a:p>
            <a:r>
              <a:rPr lang="en-US" baseline="0" dirty="0" smtClean="0"/>
              <a:t>In many recent projects such as UK10K, or the CHARGE project by Baylor and collaborators, a large cohort of individuals is sequenced at relatively low coverage. Then, the task in hand is find the sequence variation present in the cohort, and genotype the individual in every locus that is heterozygous in the population.</a:t>
            </a:r>
          </a:p>
          <a:p>
            <a:endParaRPr lang="en-US" baseline="0" dirty="0" smtClean="0"/>
          </a:p>
          <a:p>
            <a:r>
              <a:rPr lang="en-US" baseline="0" dirty="0" smtClean="0"/>
              <a:t>The idea of such a project is that low-coverage sequencing is only a fraction of the cost of full sequencing, allowing us for a given budget to sequence many more individuals. Each additional individual at low coverage is more informative than if the same budget was used to sequence a previous individual at higher coverage.</a:t>
            </a:r>
          </a:p>
          <a:p>
            <a:endParaRPr lang="en-US" dirty="0"/>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19</a:t>
            </a:fld>
            <a:endParaRPr lang="en-US"/>
          </a:p>
        </p:txBody>
      </p:sp>
    </p:spTree>
    <p:extLst>
      <p:ext uri="{BB962C8B-B14F-4D97-AF65-F5344CB8AC3E}">
        <p14:creationId xmlns:p14="http://schemas.microsoft.com/office/powerpoint/2010/main" val="1919753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are given sequencing reads from N individuals, and we want to find all heterozygous loci in the population, and also find the genotypes of each individual in each locus.</a:t>
            </a:r>
          </a:p>
          <a:p>
            <a:endParaRPr lang="en-US" baseline="0" dirty="0" smtClean="0"/>
          </a:p>
          <a:p>
            <a:r>
              <a:rPr lang="en-US" baseline="0" dirty="0" smtClean="0"/>
              <a:t>We also denote by P1… PN the matrices of probabilities of each individual having a given genotype (0, 1, or 2) in each locus.</a:t>
            </a:r>
          </a:p>
          <a:p>
            <a:endParaRPr lang="en-US" baseline="0" dirty="0" smtClean="0"/>
          </a:p>
          <a:p>
            <a:r>
              <a:rPr lang="en-US" baseline="0" dirty="0" smtClean="0"/>
              <a:t>So, we want to find </a:t>
            </a:r>
            <a:r>
              <a:rPr lang="en-US" baseline="0" dirty="0" err="1" smtClean="0"/>
              <a:t>Gi</a:t>
            </a:r>
            <a:r>
              <a:rPr lang="en-US" baseline="0" dirty="0" smtClean="0"/>
              <a:t>, and one way to do this would be through estimating the matrix P from the sequencing data.</a:t>
            </a:r>
            <a:endParaRPr lang="en-US" dirty="0"/>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20</a:t>
            </a:fld>
            <a:endParaRPr lang="en-US"/>
          </a:p>
        </p:txBody>
      </p:sp>
    </p:spTree>
    <p:extLst>
      <p:ext uri="{BB962C8B-B14F-4D97-AF65-F5344CB8AC3E}">
        <p14:creationId xmlns:p14="http://schemas.microsoft.com/office/powerpoint/2010/main" val="4004513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the coverage C is high,</a:t>
            </a:r>
            <a:r>
              <a:rPr lang="en-US" baseline="0" dirty="0" smtClean="0"/>
              <a:t> the problem is easy.</a:t>
            </a:r>
          </a:p>
          <a:p>
            <a:endParaRPr lang="en-US" baseline="0" dirty="0" smtClean="0"/>
          </a:p>
          <a:p>
            <a:r>
              <a:rPr lang="en-US" baseline="0" dirty="0" smtClean="0"/>
              <a:t>The probability of a given genotype position in an individual can be accurately estimated by considering only the reads of that individual that map in that locus.</a:t>
            </a:r>
          </a:p>
          <a:p>
            <a:endParaRPr lang="en-US" baseline="0" dirty="0" smtClean="0"/>
          </a:p>
          <a:p>
            <a:r>
              <a:rPr lang="en-US" baseline="0" dirty="0" smtClean="0"/>
              <a:t>This is a fast and easy calculation, relatively speaking.</a:t>
            </a:r>
          </a:p>
          <a:p>
            <a:endParaRPr lang="en-US" baseline="0" dirty="0" smtClean="0"/>
          </a:p>
          <a:p>
            <a:r>
              <a:rPr lang="en-US" baseline="0" dirty="0" smtClean="0"/>
              <a:t>However, when C is low, we need to leverage the inherent Linkage Disequilibrium of the population. In principle, we want to estimate LD simultaneously with uncovering the variation and performing the genotyping, in all individuals jointly. This is computationally a challenging task, and given a complex LD model, it is of course intractable.</a:t>
            </a:r>
            <a:endParaRPr lang="en-US" dirty="0"/>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21</a:t>
            </a:fld>
            <a:endParaRPr lang="en-US"/>
          </a:p>
        </p:txBody>
      </p:sp>
    </p:spTree>
    <p:extLst>
      <p:ext uri="{BB962C8B-B14F-4D97-AF65-F5344CB8AC3E}">
        <p14:creationId xmlns:p14="http://schemas.microsoft.com/office/powerpoint/2010/main" val="3700348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describe a new algorithm</a:t>
            </a:r>
            <a:r>
              <a:rPr lang="en-US" baseline="0" dirty="0" smtClean="0"/>
              <a:t> that my student, Lin Huang developed recently. It doesn’t have a name yet, so let me call it LPG, for Lin’s Population </a:t>
            </a:r>
            <a:r>
              <a:rPr lang="en-US" baseline="0" dirty="0" err="1" smtClean="0"/>
              <a:t>Genotyper</a:t>
            </a:r>
            <a:r>
              <a:rPr lang="en-US" baseline="0" dirty="0" smtClean="0"/>
              <a:t>.</a:t>
            </a:r>
          </a:p>
          <a:p>
            <a:endParaRPr lang="en-US" baseline="0" dirty="0" smtClean="0"/>
          </a:p>
          <a:p>
            <a:r>
              <a:rPr lang="en-US" baseline="0" dirty="0" smtClean="0"/>
              <a:t>Here is the algorithm in a nutshell.</a:t>
            </a:r>
          </a:p>
          <a:p>
            <a:endParaRPr lang="en-US" baseline="0" dirty="0" smtClean="0"/>
          </a:p>
          <a:p>
            <a:r>
              <a:rPr lang="en-US" baseline="0" dirty="0" smtClean="0"/>
              <a:t>First, we identify candidate polymorphic sites in the population.</a:t>
            </a:r>
          </a:p>
          <a:p>
            <a:endParaRPr lang="en-US" baseline="0" dirty="0" smtClean="0"/>
          </a:p>
          <a:p>
            <a:r>
              <a:rPr lang="en-US" baseline="0" dirty="0" smtClean="0"/>
              <a:t>Then, we perform expectation maximization where we initialize the genotype calls G, estimate the probability of each genotype given the current calls and given all data, then maximize new updated genotype calls based on the probabilities that we just estimated, then estimate new probabilities, and so on until convergence.</a:t>
            </a:r>
          </a:p>
          <a:p>
            <a:endParaRPr lang="en-US" baseline="0" dirty="0" smtClean="0"/>
          </a:p>
          <a:p>
            <a:r>
              <a:rPr lang="en-US" baseline="0" dirty="0" smtClean="0"/>
              <a:t>The important feature of the algorithm, which we strived to achieve, is to model LD in a way that is effective in giving high accuracy, yet very fast to compute.</a:t>
            </a:r>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28</a:t>
            </a:fld>
            <a:endParaRPr lang="en-US"/>
          </a:p>
        </p:txBody>
      </p:sp>
    </p:spTree>
    <p:extLst>
      <p:ext uri="{BB962C8B-B14F-4D97-AF65-F5344CB8AC3E}">
        <p14:creationId xmlns:p14="http://schemas.microsoft.com/office/powerpoint/2010/main" val="414260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describe a new algorithm</a:t>
            </a:r>
            <a:r>
              <a:rPr lang="en-US" baseline="0" dirty="0" smtClean="0"/>
              <a:t> that my student, Lin Huang developed recently. It doesn’t have a name yet, so let me call it LPG, for Lin’s Population </a:t>
            </a:r>
            <a:r>
              <a:rPr lang="en-US" baseline="0" dirty="0" err="1" smtClean="0"/>
              <a:t>Genotyper</a:t>
            </a:r>
            <a:r>
              <a:rPr lang="en-US" baseline="0" dirty="0" smtClean="0"/>
              <a:t>.</a:t>
            </a:r>
          </a:p>
          <a:p>
            <a:endParaRPr lang="en-US" baseline="0" dirty="0" smtClean="0"/>
          </a:p>
          <a:p>
            <a:r>
              <a:rPr lang="en-US" baseline="0" dirty="0" smtClean="0"/>
              <a:t>Here is the algorithm in a nutshell.</a:t>
            </a:r>
          </a:p>
          <a:p>
            <a:endParaRPr lang="en-US" baseline="0" dirty="0" smtClean="0"/>
          </a:p>
          <a:p>
            <a:r>
              <a:rPr lang="en-US" baseline="0" dirty="0" smtClean="0"/>
              <a:t>First, we identify candidate polymorphic sites in the population.</a:t>
            </a:r>
          </a:p>
          <a:p>
            <a:endParaRPr lang="en-US" baseline="0" dirty="0" smtClean="0"/>
          </a:p>
          <a:p>
            <a:r>
              <a:rPr lang="en-US" baseline="0" dirty="0" smtClean="0"/>
              <a:t>Then, we perform expectation maximization where we initialize the genotype calls G, estimate the probability of each genotype given the current calls and given all data, then maximize new updated genotype calls based on the probabilities that we just estimated, then estimate new probabilities, and so on until convergence.</a:t>
            </a:r>
          </a:p>
          <a:p>
            <a:endParaRPr lang="en-US" baseline="0" dirty="0" smtClean="0"/>
          </a:p>
          <a:p>
            <a:r>
              <a:rPr lang="en-US" baseline="0" dirty="0" smtClean="0"/>
              <a:t>The important feature of the algorithm, which we strived to achieve, is to model LD in a way that is effective in giving high accuracy, yet very fast to compute.</a:t>
            </a:r>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29</a:t>
            </a:fld>
            <a:endParaRPr lang="en-US"/>
          </a:p>
        </p:txBody>
      </p:sp>
    </p:spTree>
    <p:extLst>
      <p:ext uri="{BB962C8B-B14F-4D97-AF65-F5344CB8AC3E}">
        <p14:creationId xmlns:p14="http://schemas.microsoft.com/office/powerpoint/2010/main" val="414260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describe a new algorithm</a:t>
            </a:r>
            <a:r>
              <a:rPr lang="en-US" baseline="0" dirty="0" smtClean="0"/>
              <a:t> that my student, Lin Huang developed recently. It doesn’t have a name yet, so let me call it LPG, for Lin’s Population </a:t>
            </a:r>
            <a:r>
              <a:rPr lang="en-US" baseline="0" dirty="0" err="1" smtClean="0"/>
              <a:t>Genotyper</a:t>
            </a:r>
            <a:r>
              <a:rPr lang="en-US" baseline="0" dirty="0" smtClean="0"/>
              <a:t>.</a:t>
            </a:r>
          </a:p>
          <a:p>
            <a:endParaRPr lang="en-US" baseline="0" dirty="0" smtClean="0"/>
          </a:p>
          <a:p>
            <a:r>
              <a:rPr lang="en-US" baseline="0" dirty="0" smtClean="0"/>
              <a:t>Here is the algorithm in a nutshell.</a:t>
            </a:r>
          </a:p>
          <a:p>
            <a:endParaRPr lang="en-US" baseline="0" dirty="0" smtClean="0"/>
          </a:p>
          <a:p>
            <a:r>
              <a:rPr lang="en-US" baseline="0" dirty="0" smtClean="0"/>
              <a:t>First, we identify candidate polymorphic sites in the population.</a:t>
            </a:r>
          </a:p>
          <a:p>
            <a:endParaRPr lang="en-US" baseline="0" dirty="0" smtClean="0"/>
          </a:p>
          <a:p>
            <a:r>
              <a:rPr lang="en-US" baseline="0" dirty="0" smtClean="0"/>
              <a:t>Then, we perform expectation maximization where we initialize the genotype calls G, estimate the probability of each genotype given the current calls and given all data, then maximize new updated genotype calls based on the probabilities that we just estimated, then estimate new probabilities, and so on until convergence.</a:t>
            </a:r>
          </a:p>
          <a:p>
            <a:endParaRPr lang="en-US" baseline="0" dirty="0" smtClean="0"/>
          </a:p>
          <a:p>
            <a:r>
              <a:rPr lang="en-US" baseline="0" dirty="0" smtClean="0"/>
              <a:t>The important feature of the algorithm, which we strived to achieve, is to model LD in a way that is effective in giving high accuracy, yet very fast to compute.</a:t>
            </a:r>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30</a:t>
            </a:fld>
            <a:endParaRPr lang="en-US"/>
          </a:p>
        </p:txBody>
      </p:sp>
    </p:spTree>
    <p:extLst>
      <p:ext uri="{BB962C8B-B14F-4D97-AF65-F5344CB8AC3E}">
        <p14:creationId xmlns:p14="http://schemas.microsoft.com/office/powerpoint/2010/main" val="414260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describe a new algorithm</a:t>
            </a:r>
            <a:r>
              <a:rPr lang="en-US" baseline="0" dirty="0" smtClean="0"/>
              <a:t> that my student, Lin Huang developed recently. It doesn’t have a name yet, so let me call it LPG, for Lin’s Population </a:t>
            </a:r>
            <a:r>
              <a:rPr lang="en-US" baseline="0" dirty="0" err="1" smtClean="0"/>
              <a:t>Genotyper</a:t>
            </a:r>
            <a:r>
              <a:rPr lang="en-US" baseline="0" dirty="0" smtClean="0"/>
              <a:t>.</a:t>
            </a:r>
          </a:p>
          <a:p>
            <a:endParaRPr lang="en-US" baseline="0" dirty="0" smtClean="0"/>
          </a:p>
          <a:p>
            <a:r>
              <a:rPr lang="en-US" baseline="0" dirty="0" smtClean="0"/>
              <a:t>Here is the algorithm in a nutshell.</a:t>
            </a:r>
          </a:p>
          <a:p>
            <a:endParaRPr lang="en-US" baseline="0" dirty="0" smtClean="0"/>
          </a:p>
          <a:p>
            <a:r>
              <a:rPr lang="en-US" baseline="0" dirty="0" smtClean="0"/>
              <a:t>First, we identify candidate polymorphic sites in the population.</a:t>
            </a:r>
          </a:p>
          <a:p>
            <a:endParaRPr lang="en-US" baseline="0" dirty="0" smtClean="0"/>
          </a:p>
          <a:p>
            <a:r>
              <a:rPr lang="en-US" baseline="0" dirty="0" smtClean="0"/>
              <a:t>Then, we perform expectation maximization where we initialize the genotype calls G, estimate the probability of each genotype given the current calls and given all data, then maximize new updated genotype calls based on the probabilities that we just estimated, then estimate new probabilities, and so on until convergence.</a:t>
            </a:r>
          </a:p>
          <a:p>
            <a:endParaRPr lang="en-US" baseline="0" dirty="0" smtClean="0"/>
          </a:p>
          <a:p>
            <a:r>
              <a:rPr lang="en-US" baseline="0" dirty="0" smtClean="0"/>
              <a:t>The important feature of the algorithm, which we strived to achieve, is to model LD in a way that is effective in giving high accuracy, yet very fast to compute.</a:t>
            </a:r>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31</a:t>
            </a:fld>
            <a:endParaRPr lang="en-US"/>
          </a:p>
        </p:txBody>
      </p:sp>
    </p:spTree>
    <p:extLst>
      <p:ext uri="{BB962C8B-B14F-4D97-AF65-F5344CB8AC3E}">
        <p14:creationId xmlns:p14="http://schemas.microsoft.com/office/powerpoint/2010/main" val="414260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describe a new algorithm</a:t>
            </a:r>
            <a:r>
              <a:rPr lang="en-US" baseline="0" dirty="0" smtClean="0"/>
              <a:t> that my student, Lin Huang developed recently. It doesn’t have a name yet, so let me call it LPG, for Lin’s Population </a:t>
            </a:r>
            <a:r>
              <a:rPr lang="en-US" baseline="0" dirty="0" err="1" smtClean="0"/>
              <a:t>Genotyper</a:t>
            </a:r>
            <a:r>
              <a:rPr lang="en-US" baseline="0" dirty="0" smtClean="0"/>
              <a:t>.</a:t>
            </a:r>
          </a:p>
          <a:p>
            <a:endParaRPr lang="en-US" baseline="0" dirty="0" smtClean="0"/>
          </a:p>
          <a:p>
            <a:r>
              <a:rPr lang="en-US" baseline="0" dirty="0" smtClean="0"/>
              <a:t>Here is the algorithm in a nutshell.</a:t>
            </a:r>
          </a:p>
          <a:p>
            <a:endParaRPr lang="en-US" baseline="0" dirty="0" smtClean="0"/>
          </a:p>
          <a:p>
            <a:r>
              <a:rPr lang="en-US" baseline="0" dirty="0" smtClean="0"/>
              <a:t>First, we identify candidate polymorphic sites in the population.</a:t>
            </a:r>
          </a:p>
          <a:p>
            <a:endParaRPr lang="en-US" baseline="0" dirty="0" smtClean="0"/>
          </a:p>
          <a:p>
            <a:r>
              <a:rPr lang="en-US" baseline="0" dirty="0" smtClean="0"/>
              <a:t>Then, we perform expectation maximization where we initialize the genotype calls G, estimate the probability of each genotype given the current calls and given all data, then maximize new updated genotype calls based on the probabilities that we just estimated, then estimate new probabilities, and so on until convergence.</a:t>
            </a:r>
          </a:p>
          <a:p>
            <a:endParaRPr lang="en-US" baseline="0" dirty="0" smtClean="0"/>
          </a:p>
          <a:p>
            <a:r>
              <a:rPr lang="en-US" baseline="0" dirty="0" smtClean="0"/>
              <a:t>The important feature of the algorithm, which we strived to achieve, is to model LD in a way that is effective in giving high accuracy, yet very fast to compute.</a:t>
            </a:r>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32</a:t>
            </a:fld>
            <a:endParaRPr lang="en-US"/>
          </a:p>
        </p:txBody>
      </p:sp>
    </p:spTree>
    <p:extLst>
      <p:ext uri="{BB962C8B-B14F-4D97-AF65-F5344CB8AC3E}">
        <p14:creationId xmlns:p14="http://schemas.microsoft.com/office/powerpoint/2010/main" val="414260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describe a new algorithm</a:t>
            </a:r>
            <a:r>
              <a:rPr lang="en-US" baseline="0" dirty="0" smtClean="0"/>
              <a:t> that my student, Lin Huang developed recently. It doesn’t have a name yet, so let me call it LPG, for Lin’s Population </a:t>
            </a:r>
            <a:r>
              <a:rPr lang="en-US" baseline="0" dirty="0" err="1" smtClean="0"/>
              <a:t>Genotyper</a:t>
            </a:r>
            <a:r>
              <a:rPr lang="en-US" baseline="0" dirty="0" smtClean="0"/>
              <a:t>.</a:t>
            </a:r>
          </a:p>
          <a:p>
            <a:endParaRPr lang="en-US" baseline="0" dirty="0" smtClean="0"/>
          </a:p>
          <a:p>
            <a:r>
              <a:rPr lang="en-US" baseline="0" dirty="0" smtClean="0"/>
              <a:t>Here is the algorithm in a nutshell.</a:t>
            </a:r>
          </a:p>
          <a:p>
            <a:endParaRPr lang="en-US" baseline="0" dirty="0" smtClean="0"/>
          </a:p>
          <a:p>
            <a:r>
              <a:rPr lang="en-US" baseline="0" dirty="0" smtClean="0"/>
              <a:t>First, we identify candidate polymorphic sites in the population.</a:t>
            </a:r>
          </a:p>
          <a:p>
            <a:endParaRPr lang="en-US" baseline="0" dirty="0" smtClean="0"/>
          </a:p>
          <a:p>
            <a:r>
              <a:rPr lang="en-US" baseline="0" dirty="0" smtClean="0"/>
              <a:t>Then, we perform expectation maximization where we initialize the genotype calls G, estimate the probability of each genotype given the current calls and given all data, then maximize new updated genotype calls based on the probabilities that we just estimated, then estimate new probabilities, and so on until convergence.</a:t>
            </a:r>
          </a:p>
          <a:p>
            <a:endParaRPr lang="en-US" baseline="0" dirty="0" smtClean="0"/>
          </a:p>
          <a:p>
            <a:r>
              <a:rPr lang="en-US" baseline="0" dirty="0" smtClean="0"/>
              <a:t>The important feature of the algorithm, which we strived to achieve, is to model LD in a way that is effective in giving high accuracy, yet very fast to compute.</a:t>
            </a:r>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33</a:t>
            </a:fld>
            <a:endParaRPr lang="en-US"/>
          </a:p>
        </p:txBody>
      </p:sp>
    </p:spTree>
    <p:extLst>
      <p:ext uri="{BB962C8B-B14F-4D97-AF65-F5344CB8AC3E}">
        <p14:creationId xmlns:p14="http://schemas.microsoft.com/office/powerpoint/2010/main" val="414260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a:t>
            </a:r>
            <a:r>
              <a:rPr lang="en-US" baseline="0" dirty="0" smtClean="0"/>
              <a:t> how well does it all perform. </a:t>
            </a:r>
          </a:p>
          <a:p>
            <a:endParaRPr lang="en-US" baseline="0" dirty="0" smtClean="0"/>
          </a:p>
          <a:p>
            <a:r>
              <a:rPr lang="en-US" baseline="0" dirty="0" smtClean="0"/>
              <a:t>To assess performance, we first ran simulations similar to low-coverage 1000 genomes project.</a:t>
            </a:r>
          </a:p>
          <a:p>
            <a:endParaRPr lang="en-US" baseline="0" dirty="0" smtClean="0"/>
          </a:p>
          <a:p>
            <a:r>
              <a:rPr lang="en-US" baseline="0" dirty="0" smtClean="0"/>
              <a:t>We used 2535 samples, and simulated a 1Mbp region of chromosome 20. We used </a:t>
            </a:r>
            <a:r>
              <a:rPr lang="en-US" baseline="0" dirty="0" err="1" smtClean="0"/>
              <a:t>Cosi</a:t>
            </a:r>
            <a:r>
              <a:rPr lang="en-US" baseline="0" dirty="0" smtClean="0"/>
              <a:t> to simulate variation, and generated reads similar to those in 1KGP.</a:t>
            </a:r>
          </a:p>
          <a:p>
            <a:endParaRPr lang="en-US" baseline="0" dirty="0" smtClean="0"/>
          </a:p>
          <a:p>
            <a:r>
              <a:rPr lang="en-US" baseline="0" dirty="0" smtClean="0"/>
              <a:t>We injected sequencing errors, and mapped using BWA.</a:t>
            </a:r>
          </a:p>
          <a:p>
            <a:endParaRPr lang="en-US" baseline="0" dirty="0" smtClean="0"/>
          </a:p>
          <a:p>
            <a:r>
              <a:rPr lang="en-US" baseline="0" dirty="0" smtClean="0"/>
              <a:t>We compared LPG with Thunder, the current state of the art, and also with a pipeline of GATK plus Beagle. We found that LPG is the most accurate method, with slightly better accuracy than Thunder. What is more important, LPG is hundreds of times faster, and moreover its speed scales almost linearly with number of individuals, as compared to Thunder which scales </a:t>
            </a:r>
            <a:r>
              <a:rPr lang="en-US" baseline="0" dirty="0" err="1" smtClean="0"/>
              <a:t>quadratically</a:t>
            </a:r>
            <a:r>
              <a:rPr lang="en-US" baseline="0" dirty="0" smtClean="0"/>
              <a:t>.</a:t>
            </a:r>
          </a:p>
          <a:p>
            <a:endParaRPr lang="en-US" baseline="0" dirty="0" smtClean="0"/>
          </a:p>
          <a:p>
            <a:r>
              <a:rPr lang="en-US" baseline="0" dirty="0" smtClean="0"/>
              <a:t>We looked at accuracy as a </a:t>
            </a:r>
            <a:r>
              <a:rPr lang="en-US" baseline="0" dirty="0" err="1" smtClean="0"/>
              <a:t>f,ujnction</a:t>
            </a:r>
            <a:r>
              <a:rPr lang="en-US" baseline="0" dirty="0" smtClean="0"/>
              <a:t> of variant allele frequency, and found that our method is especially better than other methods in low variant allele frequencies. Curiously, </a:t>
            </a:r>
            <a:r>
              <a:rPr lang="en-US" baseline="0" dirty="0" err="1" smtClean="0"/>
              <a:t>pefromance</a:t>
            </a:r>
            <a:r>
              <a:rPr lang="en-US" baseline="0" dirty="0" smtClean="0"/>
              <a:t> drops slightly at higher VAF, which is similar also with GATK.</a:t>
            </a:r>
            <a:endParaRPr lang="en-US" dirty="0"/>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34</a:t>
            </a:fld>
            <a:endParaRPr lang="en-US"/>
          </a:p>
        </p:txBody>
      </p:sp>
    </p:spTree>
    <p:extLst>
      <p:ext uri="{BB962C8B-B14F-4D97-AF65-F5344CB8AC3E}">
        <p14:creationId xmlns:p14="http://schemas.microsoft.com/office/powerpoint/2010/main" val="3447468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a:t>
            </a:r>
            <a:r>
              <a:rPr lang="en-US" baseline="0" dirty="0" smtClean="0"/>
              <a:t> how well does it all perform. </a:t>
            </a:r>
          </a:p>
          <a:p>
            <a:endParaRPr lang="en-US" baseline="0" dirty="0" smtClean="0"/>
          </a:p>
          <a:p>
            <a:r>
              <a:rPr lang="en-US" baseline="0" dirty="0" smtClean="0"/>
              <a:t>To assess performance, we first ran simulations similar to low-coverage 1000 genomes project.</a:t>
            </a:r>
          </a:p>
          <a:p>
            <a:endParaRPr lang="en-US" baseline="0" dirty="0" smtClean="0"/>
          </a:p>
          <a:p>
            <a:r>
              <a:rPr lang="en-US" baseline="0" dirty="0" smtClean="0"/>
              <a:t>We used 2535 samples, and simulated a 1Mbp region of chromosome 20. We used </a:t>
            </a:r>
            <a:r>
              <a:rPr lang="en-US" baseline="0" dirty="0" err="1" smtClean="0"/>
              <a:t>Cosi</a:t>
            </a:r>
            <a:r>
              <a:rPr lang="en-US" baseline="0" dirty="0" smtClean="0"/>
              <a:t> to simulate variation, and generated reads similar to those in 1KGP.</a:t>
            </a:r>
          </a:p>
          <a:p>
            <a:endParaRPr lang="en-US" baseline="0" dirty="0" smtClean="0"/>
          </a:p>
          <a:p>
            <a:r>
              <a:rPr lang="en-US" baseline="0" dirty="0" smtClean="0"/>
              <a:t>We injected sequencing errors, and mapped using BWA.</a:t>
            </a:r>
          </a:p>
          <a:p>
            <a:endParaRPr lang="en-US" baseline="0" dirty="0" smtClean="0"/>
          </a:p>
          <a:p>
            <a:r>
              <a:rPr lang="en-US" baseline="0" dirty="0" smtClean="0"/>
              <a:t>We compared LPG with Thunder, the current state of the art, and also with a pipeline of GATK plus Beagle. We found that LPG is the most accurate method, with slightly better accuracy than Thunder. What is more important, LPG is hundreds of times faster, and moreover its speed scales almost linearly with number of individuals, as compared to Thunder which scales </a:t>
            </a:r>
            <a:r>
              <a:rPr lang="en-US" baseline="0" dirty="0" err="1" smtClean="0"/>
              <a:t>quadratically</a:t>
            </a:r>
            <a:r>
              <a:rPr lang="en-US" baseline="0" dirty="0" smtClean="0"/>
              <a:t>.</a:t>
            </a:r>
          </a:p>
          <a:p>
            <a:endParaRPr lang="en-US" baseline="0" dirty="0" smtClean="0"/>
          </a:p>
          <a:p>
            <a:r>
              <a:rPr lang="en-US" baseline="0" dirty="0" smtClean="0"/>
              <a:t>We looked at accuracy as a </a:t>
            </a:r>
            <a:r>
              <a:rPr lang="en-US" baseline="0" dirty="0" err="1" smtClean="0"/>
              <a:t>f,ujnction</a:t>
            </a:r>
            <a:r>
              <a:rPr lang="en-US" baseline="0" dirty="0" smtClean="0"/>
              <a:t> of variant allele frequency, and found that our method is especially better than other methods in low variant allele frequencies. Curiously, </a:t>
            </a:r>
            <a:r>
              <a:rPr lang="en-US" baseline="0" dirty="0" err="1" smtClean="0"/>
              <a:t>pefromance</a:t>
            </a:r>
            <a:r>
              <a:rPr lang="en-US" baseline="0" dirty="0" smtClean="0"/>
              <a:t> drops slightly at higher VAF, which is similar also with GATK.</a:t>
            </a:r>
            <a:endParaRPr lang="en-US" dirty="0"/>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35</a:t>
            </a:fld>
            <a:endParaRPr lang="en-US"/>
          </a:p>
        </p:txBody>
      </p:sp>
    </p:spTree>
    <p:extLst>
      <p:ext uri="{BB962C8B-B14F-4D97-AF65-F5344CB8AC3E}">
        <p14:creationId xmlns:p14="http://schemas.microsoft.com/office/powerpoint/2010/main" val="3447468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benchmarked</a:t>
            </a:r>
            <a:r>
              <a:rPr lang="en-US" baseline="0" dirty="0" smtClean="0"/>
              <a:t> performance on 1000 Genome Project individuals, and in particular </a:t>
            </a:r>
            <a:r>
              <a:rPr lang="en-US" baseline="0" dirty="0" err="1" smtClean="0"/>
              <a:t>HapMap</a:t>
            </a:r>
            <a:r>
              <a:rPr lang="en-US" baseline="0" dirty="0" smtClean="0"/>
              <a:t> individuals that have been deep sequenced by 1000 genomes, so that we know their underlying true genotypes. We compared performance on low coverage sequencing of a 5Mbp region of chromosome 20, for which we know the ground truth because of the high coverage sequencing data.</a:t>
            </a:r>
            <a:endParaRPr lang="en-US" dirty="0"/>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36</a:t>
            </a:fld>
            <a:endParaRPr lang="en-US"/>
          </a:p>
        </p:txBody>
      </p:sp>
    </p:spTree>
    <p:extLst>
      <p:ext uri="{BB962C8B-B14F-4D97-AF65-F5344CB8AC3E}">
        <p14:creationId xmlns:p14="http://schemas.microsoft.com/office/powerpoint/2010/main" val="4218958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we found that we</a:t>
            </a:r>
            <a:r>
              <a:rPr lang="en-US" baseline="0" dirty="0" smtClean="0"/>
              <a:t> performed comparably to Thunder and much better than GATK.</a:t>
            </a:r>
          </a:p>
          <a:p>
            <a:endParaRPr lang="en-US" baseline="0" dirty="0" smtClean="0"/>
          </a:p>
          <a:p>
            <a:r>
              <a:rPr lang="en-US" baseline="0" dirty="0" smtClean="0"/>
              <a:t>Our running time was about 300 times faster than Thunder.</a:t>
            </a:r>
          </a:p>
          <a:p>
            <a:endParaRPr lang="en-US" baseline="0" dirty="0" smtClean="0"/>
          </a:p>
          <a:p>
            <a:r>
              <a:rPr lang="en-US" baseline="0" dirty="0" smtClean="0"/>
              <a:t>I would like to note that the vast majority of variants in this dataset are high allele frequency, while in our simulations, we perform best in comparison to other methods in low allele frequency variants.</a:t>
            </a:r>
            <a:endParaRPr lang="en-US" dirty="0"/>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37</a:t>
            </a:fld>
            <a:endParaRPr lang="en-US"/>
          </a:p>
        </p:txBody>
      </p:sp>
    </p:spTree>
    <p:extLst>
      <p:ext uri="{BB962C8B-B14F-4D97-AF65-F5344CB8AC3E}">
        <p14:creationId xmlns:p14="http://schemas.microsoft.com/office/powerpoint/2010/main" val="1527651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we found that we</a:t>
            </a:r>
            <a:r>
              <a:rPr lang="en-US" baseline="0" dirty="0" smtClean="0"/>
              <a:t> performed comparably to Thunder and much better than GATK.</a:t>
            </a:r>
          </a:p>
          <a:p>
            <a:endParaRPr lang="en-US" baseline="0" dirty="0" smtClean="0"/>
          </a:p>
          <a:p>
            <a:r>
              <a:rPr lang="en-US" baseline="0" dirty="0" smtClean="0"/>
              <a:t>Our running time was about 300 times faster than Thunder.</a:t>
            </a:r>
          </a:p>
          <a:p>
            <a:endParaRPr lang="en-US" baseline="0" dirty="0" smtClean="0"/>
          </a:p>
          <a:p>
            <a:r>
              <a:rPr lang="en-US" baseline="0" dirty="0" smtClean="0"/>
              <a:t>I would like to note that the vast majority of variants in this dataset are high allele frequency, while in our simulations, we perform best in comparison to other methods in low allele frequency variants.</a:t>
            </a:r>
            <a:endParaRPr lang="en-US" dirty="0"/>
          </a:p>
        </p:txBody>
      </p:sp>
      <p:sp>
        <p:nvSpPr>
          <p:cNvPr id="4" name="Slide Number Placeholder 3"/>
          <p:cNvSpPr>
            <a:spLocks noGrp="1"/>
          </p:cNvSpPr>
          <p:nvPr>
            <p:ph type="sldNum" sz="quarter" idx="10"/>
          </p:nvPr>
        </p:nvSpPr>
        <p:spPr/>
        <p:txBody>
          <a:bodyPr/>
          <a:lstStyle/>
          <a:p>
            <a:pPr>
              <a:defRPr/>
            </a:pPr>
            <a:fld id="{C8EECC5D-D61F-4396-9BEC-A518535DA286}" type="slidenum">
              <a:rPr lang="en-US" smtClean="0"/>
              <a:pPr>
                <a:defRPr/>
              </a:pPr>
              <a:t>38</a:t>
            </a:fld>
            <a:endParaRPr lang="en-US"/>
          </a:p>
        </p:txBody>
      </p:sp>
    </p:spTree>
    <p:extLst>
      <p:ext uri="{BB962C8B-B14F-4D97-AF65-F5344CB8AC3E}">
        <p14:creationId xmlns:p14="http://schemas.microsoft.com/office/powerpoint/2010/main" val="2506098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114800" cy="4910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719263"/>
            <a:ext cx="4114800" cy="4910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209800" cy="6477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52400"/>
            <a:ext cx="6477000" cy="6477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153400" cy="914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719263"/>
            <a:ext cx="8382000" cy="4910137"/>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Line 7"/>
          <p:cNvSpPr>
            <a:spLocks noChangeShapeType="1"/>
          </p:cNvSpPr>
          <p:nvPr userDrawn="1"/>
        </p:nvSpPr>
        <p:spPr bwMode="auto">
          <a:xfrm>
            <a:off x="8229600" y="76200"/>
            <a:ext cx="0" cy="1143000"/>
          </a:xfrm>
          <a:prstGeom prst="line">
            <a:avLst/>
          </a:prstGeom>
          <a:noFill/>
          <a:ln w="19050">
            <a:solidFill>
              <a:schemeClr val="accent2"/>
            </a:solidFill>
            <a:round/>
            <a:headEnd/>
            <a:tailEnd/>
          </a:ln>
          <a:effectLst/>
        </p:spPr>
        <p:txBody>
          <a:bodyPr/>
          <a:lstStyle/>
          <a:p>
            <a:endParaRPr lang="en-US"/>
          </a:p>
        </p:txBody>
      </p:sp>
      <p:sp>
        <p:nvSpPr>
          <p:cNvPr id="1032" name="Rectangle 8"/>
          <p:cNvSpPr>
            <a:spLocks noGrp="1" noChangeArrowheads="1"/>
          </p:cNvSpPr>
          <p:nvPr>
            <p:ph type="title"/>
          </p:nvPr>
        </p:nvSpPr>
        <p:spPr bwMode="auto">
          <a:xfrm>
            <a:off x="0" y="152400"/>
            <a:ext cx="8153400" cy="914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3" name="Rectangle 9"/>
          <p:cNvSpPr>
            <a:spLocks noGrp="1" noChangeArrowheads="1"/>
          </p:cNvSpPr>
          <p:nvPr>
            <p:ph type="body" idx="1"/>
          </p:nvPr>
        </p:nvSpPr>
        <p:spPr bwMode="auto">
          <a:xfrm>
            <a:off x="457200" y="1719263"/>
            <a:ext cx="8382000" cy="49101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1034" name="Group 10"/>
          <p:cNvGrpSpPr>
            <a:grpSpLocks/>
          </p:cNvGrpSpPr>
          <p:nvPr userDrawn="1"/>
        </p:nvGrpSpPr>
        <p:grpSpPr bwMode="auto">
          <a:xfrm>
            <a:off x="8305800" y="76200"/>
            <a:ext cx="685800" cy="1143000"/>
            <a:chOff x="5136" y="960"/>
            <a:chExt cx="528" cy="864"/>
          </a:xfrm>
        </p:grpSpPr>
        <p:sp>
          <p:nvSpPr>
            <p:cNvPr id="1035" name="Oval 11"/>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endParaRPr lang="en-US"/>
            </a:p>
          </p:txBody>
        </p:sp>
        <p:sp>
          <p:nvSpPr>
            <p:cNvPr id="1036" name="Oval 12"/>
            <p:cNvSpPr>
              <a:spLocks noChangeArrowheads="1"/>
            </p:cNvSpPr>
            <p:nvPr/>
          </p:nvSpPr>
          <p:spPr bwMode="auto">
            <a:xfrm>
              <a:off x="5248" y="960"/>
              <a:ext cx="80" cy="80"/>
            </a:xfrm>
            <a:prstGeom prst="ellipse">
              <a:avLst/>
            </a:prstGeom>
            <a:solidFill>
              <a:schemeClr val="tx2"/>
            </a:solidFill>
            <a:ln w="9525">
              <a:noFill/>
              <a:round/>
              <a:headEnd/>
              <a:tailEnd/>
            </a:ln>
            <a:effectLst/>
          </p:spPr>
          <p:txBody>
            <a:bodyPr wrap="none" anchor="ctr"/>
            <a:lstStyle/>
            <a:p>
              <a:endParaRPr lang="en-US"/>
            </a:p>
          </p:txBody>
        </p:sp>
        <p:sp>
          <p:nvSpPr>
            <p:cNvPr id="1037" name="Oval 13"/>
            <p:cNvSpPr>
              <a:spLocks noChangeArrowheads="1"/>
            </p:cNvSpPr>
            <p:nvPr/>
          </p:nvSpPr>
          <p:spPr bwMode="auto">
            <a:xfrm>
              <a:off x="5360" y="960"/>
              <a:ext cx="80" cy="80"/>
            </a:xfrm>
            <a:prstGeom prst="ellipse">
              <a:avLst/>
            </a:prstGeom>
            <a:solidFill>
              <a:schemeClr val="tx2"/>
            </a:solidFill>
            <a:ln w="9525">
              <a:noFill/>
              <a:round/>
              <a:headEnd/>
              <a:tailEnd/>
            </a:ln>
            <a:effectLst/>
          </p:spPr>
          <p:txBody>
            <a:bodyPr wrap="none" anchor="ctr"/>
            <a:lstStyle/>
            <a:p>
              <a:endParaRPr lang="en-US"/>
            </a:p>
          </p:txBody>
        </p:sp>
        <p:sp>
          <p:nvSpPr>
            <p:cNvPr id="1038" name="Oval 14"/>
            <p:cNvSpPr>
              <a:spLocks noChangeArrowheads="1"/>
            </p:cNvSpPr>
            <p:nvPr/>
          </p:nvSpPr>
          <p:spPr bwMode="auto">
            <a:xfrm>
              <a:off x="5136" y="1072"/>
              <a:ext cx="80" cy="80"/>
            </a:xfrm>
            <a:prstGeom prst="ellipse">
              <a:avLst/>
            </a:prstGeom>
            <a:solidFill>
              <a:schemeClr val="tx2"/>
            </a:solidFill>
            <a:ln w="9525">
              <a:noFill/>
              <a:round/>
              <a:headEnd/>
              <a:tailEnd/>
            </a:ln>
            <a:effectLst/>
          </p:spPr>
          <p:txBody>
            <a:bodyPr wrap="none" anchor="ctr"/>
            <a:lstStyle/>
            <a:p>
              <a:endParaRPr lang="en-US"/>
            </a:p>
          </p:txBody>
        </p:sp>
        <p:sp>
          <p:nvSpPr>
            <p:cNvPr id="1039" name="Oval 15"/>
            <p:cNvSpPr>
              <a:spLocks noChangeArrowheads="1"/>
            </p:cNvSpPr>
            <p:nvPr/>
          </p:nvSpPr>
          <p:spPr bwMode="auto">
            <a:xfrm>
              <a:off x="5248" y="1072"/>
              <a:ext cx="80" cy="80"/>
            </a:xfrm>
            <a:prstGeom prst="ellipse">
              <a:avLst/>
            </a:prstGeom>
            <a:solidFill>
              <a:schemeClr val="tx2"/>
            </a:solidFill>
            <a:ln w="9525">
              <a:noFill/>
              <a:round/>
              <a:headEnd/>
              <a:tailEnd/>
            </a:ln>
            <a:effectLst/>
          </p:spPr>
          <p:txBody>
            <a:bodyPr wrap="none" anchor="ctr"/>
            <a:lstStyle/>
            <a:p>
              <a:endParaRPr lang="en-US"/>
            </a:p>
          </p:txBody>
        </p:sp>
        <p:sp>
          <p:nvSpPr>
            <p:cNvPr id="1040" name="Oval 16"/>
            <p:cNvSpPr>
              <a:spLocks noChangeArrowheads="1"/>
            </p:cNvSpPr>
            <p:nvPr/>
          </p:nvSpPr>
          <p:spPr bwMode="auto">
            <a:xfrm>
              <a:off x="5360" y="1072"/>
              <a:ext cx="80" cy="80"/>
            </a:xfrm>
            <a:prstGeom prst="ellipse">
              <a:avLst/>
            </a:prstGeom>
            <a:solidFill>
              <a:schemeClr val="tx2"/>
            </a:solidFill>
            <a:ln w="9525">
              <a:noFill/>
              <a:round/>
              <a:headEnd/>
              <a:tailEnd/>
            </a:ln>
            <a:effectLst/>
          </p:spPr>
          <p:txBody>
            <a:bodyPr wrap="none" anchor="ctr"/>
            <a:lstStyle/>
            <a:p>
              <a:endParaRPr lang="en-US"/>
            </a:p>
          </p:txBody>
        </p:sp>
        <p:sp>
          <p:nvSpPr>
            <p:cNvPr id="1041" name="Oval 17"/>
            <p:cNvSpPr>
              <a:spLocks noChangeArrowheads="1"/>
            </p:cNvSpPr>
            <p:nvPr/>
          </p:nvSpPr>
          <p:spPr bwMode="auto">
            <a:xfrm>
              <a:off x="5472" y="1072"/>
              <a:ext cx="80" cy="80"/>
            </a:xfrm>
            <a:prstGeom prst="ellipse">
              <a:avLst/>
            </a:prstGeom>
            <a:solidFill>
              <a:schemeClr val="accent2"/>
            </a:solidFill>
            <a:ln w="9525">
              <a:noFill/>
              <a:round/>
              <a:headEnd/>
              <a:tailEnd/>
            </a:ln>
            <a:effectLst/>
          </p:spPr>
          <p:txBody>
            <a:bodyPr wrap="none" anchor="ctr"/>
            <a:lstStyle/>
            <a:p>
              <a:endParaRPr lang="en-US"/>
            </a:p>
          </p:txBody>
        </p:sp>
        <p:sp>
          <p:nvSpPr>
            <p:cNvPr id="1042" name="Oval 18"/>
            <p:cNvSpPr>
              <a:spLocks noChangeArrowheads="1"/>
            </p:cNvSpPr>
            <p:nvPr/>
          </p:nvSpPr>
          <p:spPr bwMode="auto">
            <a:xfrm>
              <a:off x="5136" y="1184"/>
              <a:ext cx="80" cy="80"/>
            </a:xfrm>
            <a:prstGeom prst="ellipse">
              <a:avLst/>
            </a:prstGeom>
            <a:solidFill>
              <a:schemeClr val="tx2"/>
            </a:solidFill>
            <a:ln w="9525">
              <a:noFill/>
              <a:round/>
              <a:headEnd/>
              <a:tailEnd/>
            </a:ln>
            <a:effectLst/>
          </p:spPr>
          <p:txBody>
            <a:bodyPr wrap="none" anchor="ctr"/>
            <a:lstStyle/>
            <a:p>
              <a:endParaRPr lang="en-US"/>
            </a:p>
          </p:txBody>
        </p:sp>
        <p:sp>
          <p:nvSpPr>
            <p:cNvPr id="1043" name="Oval 19"/>
            <p:cNvSpPr>
              <a:spLocks noChangeArrowheads="1"/>
            </p:cNvSpPr>
            <p:nvPr/>
          </p:nvSpPr>
          <p:spPr bwMode="auto">
            <a:xfrm>
              <a:off x="5248" y="1184"/>
              <a:ext cx="80" cy="80"/>
            </a:xfrm>
            <a:prstGeom prst="ellipse">
              <a:avLst/>
            </a:prstGeom>
            <a:solidFill>
              <a:schemeClr val="tx2"/>
            </a:solidFill>
            <a:ln w="9525">
              <a:noFill/>
              <a:round/>
              <a:headEnd/>
              <a:tailEnd/>
            </a:ln>
            <a:effectLst/>
          </p:spPr>
          <p:txBody>
            <a:bodyPr wrap="none" anchor="ctr"/>
            <a:lstStyle/>
            <a:p>
              <a:endParaRPr lang="en-US"/>
            </a:p>
          </p:txBody>
        </p:sp>
        <p:sp>
          <p:nvSpPr>
            <p:cNvPr id="1044" name="Oval 20"/>
            <p:cNvSpPr>
              <a:spLocks noChangeArrowheads="1"/>
            </p:cNvSpPr>
            <p:nvPr/>
          </p:nvSpPr>
          <p:spPr bwMode="auto">
            <a:xfrm>
              <a:off x="5360"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1045" name="Oval 21"/>
            <p:cNvSpPr>
              <a:spLocks noChangeArrowheads="1"/>
            </p:cNvSpPr>
            <p:nvPr/>
          </p:nvSpPr>
          <p:spPr bwMode="auto">
            <a:xfrm>
              <a:off x="5472"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1046" name="Oval 22"/>
            <p:cNvSpPr>
              <a:spLocks noChangeArrowheads="1"/>
            </p:cNvSpPr>
            <p:nvPr/>
          </p:nvSpPr>
          <p:spPr bwMode="auto">
            <a:xfrm>
              <a:off x="5584" y="1184"/>
              <a:ext cx="80" cy="80"/>
            </a:xfrm>
            <a:prstGeom prst="ellipse">
              <a:avLst/>
            </a:prstGeom>
            <a:solidFill>
              <a:schemeClr val="accent1"/>
            </a:solidFill>
            <a:ln w="9525">
              <a:noFill/>
              <a:round/>
              <a:headEnd/>
              <a:tailEnd/>
            </a:ln>
            <a:effectLst/>
          </p:spPr>
          <p:txBody>
            <a:bodyPr wrap="none" anchor="ctr"/>
            <a:lstStyle/>
            <a:p>
              <a:endParaRPr lang="en-US"/>
            </a:p>
          </p:txBody>
        </p:sp>
        <p:sp>
          <p:nvSpPr>
            <p:cNvPr id="1047" name="Oval 23"/>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endParaRPr lang="en-US"/>
            </a:p>
          </p:txBody>
        </p:sp>
        <p:sp>
          <p:nvSpPr>
            <p:cNvPr id="1048" name="Oval 24"/>
            <p:cNvSpPr>
              <a:spLocks noChangeArrowheads="1"/>
            </p:cNvSpPr>
            <p:nvPr/>
          </p:nvSpPr>
          <p:spPr bwMode="auto">
            <a:xfrm>
              <a:off x="5248"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1049" name="Oval 25"/>
            <p:cNvSpPr>
              <a:spLocks noChangeArrowheads="1"/>
            </p:cNvSpPr>
            <p:nvPr/>
          </p:nvSpPr>
          <p:spPr bwMode="auto">
            <a:xfrm>
              <a:off x="5360"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1050" name="Oval 26"/>
            <p:cNvSpPr>
              <a:spLocks noChangeArrowheads="1"/>
            </p:cNvSpPr>
            <p:nvPr/>
          </p:nvSpPr>
          <p:spPr bwMode="auto">
            <a:xfrm>
              <a:off x="5472" y="1296"/>
              <a:ext cx="80" cy="80"/>
            </a:xfrm>
            <a:prstGeom prst="ellipse">
              <a:avLst/>
            </a:prstGeom>
            <a:solidFill>
              <a:schemeClr val="accent1"/>
            </a:solidFill>
            <a:ln w="9525">
              <a:noFill/>
              <a:round/>
              <a:headEnd/>
              <a:tailEnd/>
            </a:ln>
            <a:effectLst/>
          </p:spPr>
          <p:txBody>
            <a:bodyPr wrap="none" anchor="ctr"/>
            <a:lstStyle/>
            <a:p>
              <a:endParaRPr lang="en-US"/>
            </a:p>
          </p:txBody>
        </p:sp>
        <p:sp>
          <p:nvSpPr>
            <p:cNvPr id="1051" name="Oval 27"/>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1052" name="Oval 28"/>
            <p:cNvSpPr>
              <a:spLocks noChangeArrowheads="1"/>
            </p:cNvSpPr>
            <p:nvPr/>
          </p:nvSpPr>
          <p:spPr bwMode="auto">
            <a:xfrm>
              <a:off x="5248"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1053" name="Oval 29"/>
            <p:cNvSpPr>
              <a:spLocks noChangeArrowheads="1"/>
            </p:cNvSpPr>
            <p:nvPr/>
          </p:nvSpPr>
          <p:spPr bwMode="auto">
            <a:xfrm>
              <a:off x="5360"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1054" name="Oval 30"/>
            <p:cNvSpPr>
              <a:spLocks noChangeArrowheads="1"/>
            </p:cNvSpPr>
            <p:nvPr/>
          </p:nvSpPr>
          <p:spPr bwMode="auto">
            <a:xfrm>
              <a:off x="5472"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1055" name="Oval 31"/>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endParaRPr lang="en-US"/>
            </a:p>
          </p:txBody>
        </p:sp>
        <p:sp>
          <p:nvSpPr>
            <p:cNvPr id="1056" name="Oval 32"/>
            <p:cNvSpPr>
              <a:spLocks noChangeArrowheads="1"/>
            </p:cNvSpPr>
            <p:nvPr/>
          </p:nvSpPr>
          <p:spPr bwMode="auto">
            <a:xfrm>
              <a:off x="5136" y="1520"/>
              <a:ext cx="80" cy="80"/>
            </a:xfrm>
            <a:prstGeom prst="ellipse">
              <a:avLst/>
            </a:prstGeom>
            <a:solidFill>
              <a:schemeClr val="accent2"/>
            </a:solidFill>
            <a:ln w="9525">
              <a:noFill/>
              <a:round/>
              <a:headEnd/>
              <a:tailEnd/>
            </a:ln>
            <a:effectLst/>
          </p:spPr>
          <p:txBody>
            <a:bodyPr wrap="none" anchor="ctr"/>
            <a:lstStyle/>
            <a:p>
              <a:endParaRPr lang="en-US"/>
            </a:p>
          </p:txBody>
        </p:sp>
        <p:sp>
          <p:nvSpPr>
            <p:cNvPr id="1057" name="Oval 33"/>
            <p:cNvSpPr>
              <a:spLocks noChangeArrowheads="1"/>
            </p:cNvSpPr>
            <p:nvPr/>
          </p:nvSpPr>
          <p:spPr bwMode="auto">
            <a:xfrm>
              <a:off x="5248"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1058" name="Oval 34"/>
            <p:cNvSpPr>
              <a:spLocks noChangeArrowheads="1"/>
            </p:cNvSpPr>
            <p:nvPr/>
          </p:nvSpPr>
          <p:spPr bwMode="auto">
            <a:xfrm>
              <a:off x="5360"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1059" name="Oval 35"/>
            <p:cNvSpPr>
              <a:spLocks noChangeArrowheads="1"/>
            </p:cNvSpPr>
            <p:nvPr/>
          </p:nvSpPr>
          <p:spPr bwMode="auto">
            <a:xfrm>
              <a:off x="5472" y="1520"/>
              <a:ext cx="80" cy="80"/>
            </a:xfrm>
            <a:prstGeom prst="ellipse">
              <a:avLst/>
            </a:prstGeom>
            <a:solidFill>
              <a:schemeClr val="folHlink"/>
            </a:solidFill>
            <a:ln w="9525">
              <a:noFill/>
              <a:round/>
              <a:headEnd/>
              <a:tailEnd/>
            </a:ln>
            <a:effectLst/>
          </p:spPr>
          <p:txBody>
            <a:bodyPr wrap="none" anchor="ctr"/>
            <a:lstStyle/>
            <a:p>
              <a:endParaRPr lang="en-US"/>
            </a:p>
          </p:txBody>
        </p:sp>
        <p:sp>
          <p:nvSpPr>
            <p:cNvPr id="1060" name="Oval 36"/>
            <p:cNvSpPr>
              <a:spLocks noChangeArrowheads="1"/>
            </p:cNvSpPr>
            <p:nvPr/>
          </p:nvSpPr>
          <p:spPr bwMode="auto">
            <a:xfrm>
              <a:off x="5136"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1061" name="Oval 37"/>
            <p:cNvSpPr>
              <a:spLocks noChangeArrowheads="1"/>
            </p:cNvSpPr>
            <p:nvPr/>
          </p:nvSpPr>
          <p:spPr bwMode="auto">
            <a:xfrm>
              <a:off x="5248"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1062" name="Oval 38"/>
            <p:cNvSpPr>
              <a:spLocks noChangeArrowheads="1"/>
            </p:cNvSpPr>
            <p:nvPr/>
          </p:nvSpPr>
          <p:spPr bwMode="auto">
            <a:xfrm>
              <a:off x="5360"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1063" name="Oval 39"/>
            <p:cNvSpPr>
              <a:spLocks noChangeArrowheads="1"/>
            </p:cNvSpPr>
            <p:nvPr/>
          </p:nvSpPr>
          <p:spPr bwMode="auto">
            <a:xfrm>
              <a:off x="5472"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1064" name="Oval 40"/>
            <p:cNvSpPr>
              <a:spLocks noChangeArrowheads="1"/>
            </p:cNvSpPr>
            <p:nvPr/>
          </p:nvSpPr>
          <p:spPr bwMode="auto">
            <a:xfrm>
              <a:off x="5248" y="1744"/>
              <a:ext cx="80" cy="80"/>
            </a:xfrm>
            <a:prstGeom prst="ellipse">
              <a:avLst/>
            </a:prstGeom>
            <a:solidFill>
              <a:schemeClr val="folHlink"/>
            </a:solidFill>
            <a:ln w="9525">
              <a:noFill/>
              <a:round/>
              <a:headEnd/>
              <a:tailEnd/>
            </a:ln>
            <a:effectLst/>
          </p:spPr>
          <p:txBody>
            <a:bodyPr wrap="none" anchor="ctr"/>
            <a:lstStyle/>
            <a:p>
              <a:endParaRPr lang="en-US"/>
            </a:p>
          </p:txBody>
        </p:sp>
        <p:sp>
          <p:nvSpPr>
            <p:cNvPr id="1065" name="Oval 41"/>
            <p:cNvSpPr>
              <a:spLocks noChangeArrowheads="1"/>
            </p:cNvSpPr>
            <p:nvPr/>
          </p:nvSpPr>
          <p:spPr bwMode="auto">
            <a:xfrm>
              <a:off x="5472" y="1744"/>
              <a:ext cx="80" cy="80"/>
            </a:xfrm>
            <a:prstGeom prst="ellipse">
              <a:avLst/>
            </a:prstGeom>
            <a:solidFill>
              <a:schemeClr val="folHlink"/>
            </a:solidFill>
            <a:ln w="9525">
              <a:noFill/>
              <a:round/>
              <a:headEnd/>
              <a:tailEnd/>
            </a:ln>
            <a:effectLst/>
          </p:spPr>
          <p:txBody>
            <a:bodyPr wrap="none" anchor="ctr"/>
            <a:lstStyle/>
            <a:p>
              <a:endParaRPr lang="en-US"/>
            </a:p>
          </p:txBody>
        </p:sp>
      </p:grpSp>
      <p:sp>
        <p:nvSpPr>
          <p:cNvPr id="1066" name="Line 42"/>
          <p:cNvSpPr>
            <a:spLocks noChangeShapeType="1"/>
          </p:cNvSpPr>
          <p:nvPr userDrawn="1"/>
        </p:nvSpPr>
        <p:spPr bwMode="auto">
          <a:xfrm>
            <a:off x="0" y="1295400"/>
            <a:ext cx="9144000" cy="0"/>
          </a:xfrm>
          <a:prstGeom prst="line">
            <a:avLst/>
          </a:prstGeom>
          <a:noFill/>
          <a:ln w="28575">
            <a:solidFill>
              <a:schemeClr val="accent2"/>
            </a:solidFill>
            <a:round/>
            <a:headEnd/>
            <a:tailEnd/>
          </a:ln>
          <a:effec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fontAlgn="base">
        <a:spcBef>
          <a:spcPct val="0"/>
        </a:spcBef>
        <a:spcAft>
          <a:spcPct val="0"/>
        </a:spcAft>
        <a:defRPr sz="3200" b="1">
          <a:solidFill>
            <a:srgbClr val="006666"/>
          </a:solidFill>
          <a:latin typeface="+mj-lt"/>
          <a:ea typeface="+mj-ea"/>
          <a:cs typeface="+mj-cs"/>
        </a:defRPr>
      </a:lvl1pPr>
      <a:lvl2pPr algn="l" rtl="0" fontAlgn="base">
        <a:spcBef>
          <a:spcPct val="0"/>
        </a:spcBef>
        <a:spcAft>
          <a:spcPct val="0"/>
        </a:spcAft>
        <a:defRPr sz="3200" b="1">
          <a:solidFill>
            <a:srgbClr val="006666"/>
          </a:solidFill>
          <a:latin typeface="Arial" charset="0"/>
        </a:defRPr>
      </a:lvl2pPr>
      <a:lvl3pPr algn="l" rtl="0" fontAlgn="base">
        <a:spcBef>
          <a:spcPct val="0"/>
        </a:spcBef>
        <a:spcAft>
          <a:spcPct val="0"/>
        </a:spcAft>
        <a:defRPr sz="3200" b="1">
          <a:solidFill>
            <a:srgbClr val="006666"/>
          </a:solidFill>
          <a:latin typeface="Arial" charset="0"/>
        </a:defRPr>
      </a:lvl3pPr>
      <a:lvl4pPr algn="l" rtl="0" fontAlgn="base">
        <a:spcBef>
          <a:spcPct val="0"/>
        </a:spcBef>
        <a:spcAft>
          <a:spcPct val="0"/>
        </a:spcAft>
        <a:defRPr sz="3200" b="1">
          <a:solidFill>
            <a:srgbClr val="006666"/>
          </a:solidFill>
          <a:latin typeface="Arial" charset="0"/>
        </a:defRPr>
      </a:lvl4pPr>
      <a:lvl5pPr algn="l" rtl="0" fontAlgn="base">
        <a:spcBef>
          <a:spcPct val="0"/>
        </a:spcBef>
        <a:spcAft>
          <a:spcPct val="0"/>
        </a:spcAft>
        <a:defRPr sz="3200" b="1">
          <a:solidFill>
            <a:srgbClr val="006666"/>
          </a:solidFill>
          <a:latin typeface="Arial" charset="0"/>
        </a:defRPr>
      </a:lvl5pPr>
      <a:lvl6pPr marL="457200" algn="l" rtl="0" fontAlgn="base">
        <a:spcBef>
          <a:spcPct val="0"/>
        </a:spcBef>
        <a:spcAft>
          <a:spcPct val="0"/>
        </a:spcAft>
        <a:defRPr sz="3200" b="1">
          <a:solidFill>
            <a:srgbClr val="006666"/>
          </a:solidFill>
          <a:latin typeface="Arial" charset="0"/>
        </a:defRPr>
      </a:lvl6pPr>
      <a:lvl7pPr marL="914400" algn="l" rtl="0" fontAlgn="base">
        <a:spcBef>
          <a:spcPct val="0"/>
        </a:spcBef>
        <a:spcAft>
          <a:spcPct val="0"/>
        </a:spcAft>
        <a:defRPr sz="3200" b="1">
          <a:solidFill>
            <a:srgbClr val="006666"/>
          </a:solidFill>
          <a:latin typeface="Arial" charset="0"/>
        </a:defRPr>
      </a:lvl7pPr>
      <a:lvl8pPr marL="1371600" algn="l" rtl="0" fontAlgn="base">
        <a:spcBef>
          <a:spcPct val="0"/>
        </a:spcBef>
        <a:spcAft>
          <a:spcPct val="0"/>
        </a:spcAft>
        <a:defRPr sz="3200" b="1">
          <a:solidFill>
            <a:srgbClr val="006666"/>
          </a:solidFill>
          <a:latin typeface="Arial" charset="0"/>
        </a:defRPr>
      </a:lvl8pPr>
      <a:lvl9pPr marL="1828800" algn="l" rtl="0" fontAlgn="base">
        <a:spcBef>
          <a:spcPct val="0"/>
        </a:spcBef>
        <a:spcAft>
          <a:spcPct val="0"/>
        </a:spcAft>
        <a:defRPr sz="3200" b="1">
          <a:solidFill>
            <a:srgbClr val="006666"/>
          </a:solidFill>
          <a:latin typeface="Arial" charset="0"/>
        </a:defRPr>
      </a:lvl9pPr>
    </p:titleStyle>
    <p:bodyStyle>
      <a:lvl1pPr marL="342900" indent="-342900" algn="l" rtl="0" fontAlgn="base">
        <a:spcBef>
          <a:spcPct val="20000"/>
        </a:spcBef>
        <a:spcAft>
          <a:spcPct val="0"/>
        </a:spcAft>
        <a:buClr>
          <a:srgbClr val="006699"/>
        </a:buClr>
        <a:buChar char="•"/>
        <a:defRPr sz="2800">
          <a:solidFill>
            <a:schemeClr val="tx1"/>
          </a:solidFill>
          <a:latin typeface="+mn-lt"/>
          <a:ea typeface="+mn-ea"/>
          <a:cs typeface="+mn-cs"/>
        </a:defRPr>
      </a:lvl1pPr>
      <a:lvl2pPr marL="742950" indent="-285750" algn="l" rtl="0" fontAlgn="base">
        <a:spcBef>
          <a:spcPct val="20000"/>
        </a:spcBef>
        <a:spcAft>
          <a:spcPct val="0"/>
        </a:spcAft>
        <a:buClr>
          <a:schemeClr val="folHlink"/>
        </a:buClr>
        <a:buFont typeface="Wingdings" pitchFamily="2" charset="2"/>
        <a:buChar char="§"/>
        <a:defRPr sz="2400">
          <a:solidFill>
            <a:schemeClr val="tx1"/>
          </a:solidFill>
          <a:latin typeface="+mn-lt"/>
        </a:defRPr>
      </a:lvl2pPr>
      <a:lvl3pPr marL="1143000" indent="-228600" algn="l" rtl="0" fontAlgn="base">
        <a:spcBef>
          <a:spcPct val="20000"/>
        </a:spcBef>
        <a:spcAft>
          <a:spcPct val="0"/>
        </a:spcAft>
        <a:buClr>
          <a:srgbClr val="FF9900"/>
        </a:buClr>
        <a:buChar char="•"/>
        <a:defRPr sz="2000">
          <a:solidFill>
            <a:schemeClr val="tx1"/>
          </a:solidFill>
          <a:latin typeface="+mn-lt"/>
        </a:defRPr>
      </a:lvl3pPr>
      <a:lvl4pPr marL="1600200" indent="-228600" algn="l" rtl="0" fontAlgn="base">
        <a:spcBef>
          <a:spcPct val="20000"/>
        </a:spcBef>
        <a:spcAft>
          <a:spcPct val="0"/>
        </a:spcAft>
        <a:buClr>
          <a:schemeClr val="hlink"/>
        </a:buClr>
        <a:buChar char="•"/>
        <a:defRPr>
          <a:solidFill>
            <a:schemeClr val="tx1"/>
          </a:solidFill>
          <a:latin typeface="+mn-lt"/>
        </a:defRPr>
      </a:lvl4pPr>
      <a:lvl5pPr marL="2057400" indent="-228600" algn="l" rtl="0" fontAlgn="base">
        <a:spcBef>
          <a:spcPct val="20000"/>
        </a:spcBef>
        <a:spcAft>
          <a:spcPct val="0"/>
        </a:spcAft>
        <a:buClr>
          <a:srgbClr val="FF0000"/>
        </a:buClr>
        <a:buFont typeface="Arial" charset="0"/>
        <a:buChar char="»"/>
        <a:defRPr sz="1600">
          <a:solidFill>
            <a:schemeClr val="tx1"/>
          </a:solidFill>
          <a:latin typeface="+mn-lt"/>
        </a:defRPr>
      </a:lvl5pPr>
      <a:lvl6pPr marL="2514600" indent="-228600" algn="l" rtl="0" fontAlgn="base">
        <a:spcBef>
          <a:spcPct val="20000"/>
        </a:spcBef>
        <a:spcAft>
          <a:spcPct val="0"/>
        </a:spcAft>
        <a:buClr>
          <a:srgbClr val="FF0000"/>
        </a:buClr>
        <a:buFont typeface="Arial" charset="0"/>
        <a:buChar char="»"/>
        <a:defRPr sz="1600">
          <a:solidFill>
            <a:schemeClr val="tx1"/>
          </a:solidFill>
          <a:latin typeface="+mn-lt"/>
        </a:defRPr>
      </a:lvl6pPr>
      <a:lvl7pPr marL="2971800" indent="-228600" algn="l" rtl="0" fontAlgn="base">
        <a:spcBef>
          <a:spcPct val="20000"/>
        </a:spcBef>
        <a:spcAft>
          <a:spcPct val="0"/>
        </a:spcAft>
        <a:buClr>
          <a:srgbClr val="FF0000"/>
        </a:buClr>
        <a:buFont typeface="Arial" charset="0"/>
        <a:buChar char="»"/>
        <a:defRPr sz="1600">
          <a:solidFill>
            <a:schemeClr val="tx1"/>
          </a:solidFill>
          <a:latin typeface="+mn-lt"/>
        </a:defRPr>
      </a:lvl7pPr>
      <a:lvl8pPr marL="3429000" indent="-228600" algn="l" rtl="0" fontAlgn="base">
        <a:spcBef>
          <a:spcPct val="20000"/>
        </a:spcBef>
        <a:spcAft>
          <a:spcPct val="0"/>
        </a:spcAft>
        <a:buClr>
          <a:srgbClr val="FF0000"/>
        </a:buClr>
        <a:buFont typeface="Arial" charset="0"/>
        <a:buChar char="»"/>
        <a:defRPr sz="1600">
          <a:solidFill>
            <a:schemeClr val="tx1"/>
          </a:solidFill>
          <a:latin typeface="+mn-lt"/>
        </a:defRPr>
      </a:lvl8pPr>
      <a:lvl9pPr marL="3886200" indent="-228600" algn="l" rtl="0" fontAlgn="base">
        <a:spcBef>
          <a:spcPct val="20000"/>
        </a:spcBef>
        <a:spcAft>
          <a:spcPct val="0"/>
        </a:spcAft>
        <a:buClr>
          <a:srgbClr val="FF0000"/>
        </a:buClr>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hyperlink" Target="http://www.pacb.com/smrt-science/smrt-sequenc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nanoporetech.com/science-technology/how-it-works" TargetMode="Externa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emf"/><Relationship Id="rId5" Type="http://schemas.openxmlformats.org/officeDocument/2006/relationships/image" Target="../media/image10.png"/><Relationship Id="rId6"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emf"/></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1" Type="http://schemas.openxmlformats.org/officeDocument/2006/relationships/image" Target="../media/image32.jpeg"/><Relationship Id="rId12" Type="http://schemas.openxmlformats.org/officeDocument/2006/relationships/image" Target="../media/image33.jpg"/><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image" Target="../media/image24.gif"/><Relationship Id="rId4" Type="http://schemas.openxmlformats.org/officeDocument/2006/relationships/image" Target="../media/image25.jpe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0.png"/><Relationship Id="rId10"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hyperlink" Target="http://www.1000genomes.org/" TargetMode="External"/><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3" Type="http://schemas.openxmlformats.org/officeDocument/2006/relationships/hyperlink" Target="http://www.1000genomes.org/" TargetMode="External"/><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7.png"/><Relationship Id="rId7"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tiff"/><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43.png"/><Relationship Id="rId5"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0.png"/><Relationship Id="rId5" Type="http://schemas.openxmlformats.org/officeDocument/2006/relationships/image" Target="../media/image11.png"/><Relationship Id="rId6" Type="http://schemas.openxmlformats.org/officeDocument/2006/relationships/oleObject" Target="../embeddings/oleObject1.bin"/><Relationship Id="rId7" Type="http://schemas.openxmlformats.org/officeDocument/2006/relationships/image" Target="../media/image44.emf"/><Relationship Id="rId8" Type="http://schemas.openxmlformats.org/officeDocument/2006/relationships/oleObject" Target="../embeddings/oleObject2.bin"/><Relationship Id="rId9" Type="http://schemas.openxmlformats.org/officeDocument/2006/relationships/image" Target="../media/image45.emf"/><Relationship Id="rId10" Type="http://schemas.openxmlformats.org/officeDocument/2006/relationships/oleObject" Target="../embeddings/oleObject3.bin"/><Relationship Id="rId11" Type="http://schemas.openxmlformats.org/officeDocument/2006/relationships/oleObject" Target="../embeddings/Microsoft_Equation1.bin"/><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tiff"/><Relationship Id="rId4" Type="http://schemas.openxmlformats.org/officeDocument/2006/relationships/image" Target="../media/image48.tiff"/><Relationship Id="rId1" Type="http://schemas.openxmlformats.org/officeDocument/2006/relationships/slideLayout" Target="../slideLayouts/slideLayout2.xml"/><Relationship Id="rId2" Type="http://schemas.openxmlformats.org/officeDocument/2006/relationships/image" Target="../media/image46.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9.tiff"/></Relationships>
</file>

<file path=ppt/slides/_rels/slide35.xml.rels><?xml version="1.0" encoding="UTF-8" standalone="yes"?>
<Relationships xmlns="http://schemas.openxmlformats.org/package/2006/relationships"><Relationship Id="rId3" Type="http://schemas.openxmlformats.org/officeDocument/2006/relationships/image" Target="../media/image50.tiff"/><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8.xml.rels><?xml version="1.0" encoding="UTF-8" standalone="yes"?>
<Relationships xmlns="http://schemas.openxmlformats.org/package/2006/relationships"><Relationship Id="rId3" Type="http://schemas.openxmlformats.org/officeDocument/2006/relationships/image" Target="../media/image51.tiff"/><Relationship Id="rId4" Type="http://schemas.openxmlformats.org/officeDocument/2006/relationships/image" Target="../media/image52.tiff"/><Relationship Id="rId5" Type="http://schemas.openxmlformats.org/officeDocument/2006/relationships/image" Target="../media/image53.tiff"/><Relationship Id="rId6" Type="http://schemas.openxmlformats.org/officeDocument/2006/relationships/image" Target="../media/image54.tiff"/><Relationship Id="rId7" Type="http://schemas.openxmlformats.org/officeDocument/2006/relationships/image" Target="../media/image55.tiff"/><Relationship Id="rId8" Type="http://schemas.openxmlformats.org/officeDocument/2006/relationships/image" Target="../media/image56.tiff"/><Relationship Id="rId9" Type="http://schemas.openxmlformats.org/officeDocument/2006/relationships/image" Target="../media/image57.tiff"/><Relationship Id="rId10" Type="http://schemas.openxmlformats.org/officeDocument/2006/relationships/image" Target="../media/image58.tiff"/><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History of WGA</a:t>
            </a:r>
          </a:p>
        </p:txBody>
      </p:sp>
      <p:sp>
        <p:nvSpPr>
          <p:cNvPr id="19459" name="Rectangle 3"/>
          <p:cNvSpPr>
            <a:spLocks noGrp="1" noChangeArrowheads="1"/>
          </p:cNvSpPr>
          <p:nvPr>
            <p:ph type="body" idx="1"/>
          </p:nvPr>
        </p:nvSpPr>
        <p:spPr>
          <a:xfrm>
            <a:off x="457200" y="1884363"/>
            <a:ext cx="8382000" cy="4910137"/>
          </a:xfrm>
        </p:spPr>
        <p:txBody>
          <a:bodyPr/>
          <a:lstStyle/>
          <a:p>
            <a:pPr eaLnBrk="1" hangingPunct="1"/>
            <a:r>
              <a:rPr lang="en-US" sz="2400" smtClean="0">
                <a:sym typeface="Symbol" pitchFamily="18" charset="2"/>
              </a:rPr>
              <a:t>1982: -virus, 48,502 bp </a:t>
            </a:r>
          </a:p>
          <a:p>
            <a:pPr eaLnBrk="1" hangingPunct="1"/>
            <a:endParaRPr lang="en-US" sz="2400" smtClean="0">
              <a:sym typeface="Symbol" pitchFamily="18" charset="2"/>
            </a:endParaRPr>
          </a:p>
          <a:p>
            <a:pPr eaLnBrk="1" hangingPunct="1"/>
            <a:r>
              <a:rPr lang="en-US" sz="2400" smtClean="0">
                <a:sym typeface="Symbol" pitchFamily="18" charset="2"/>
              </a:rPr>
              <a:t>1995: h-influenzae, 1 Mbp  </a:t>
            </a:r>
          </a:p>
          <a:p>
            <a:pPr eaLnBrk="1" hangingPunct="1"/>
            <a:endParaRPr lang="en-US" sz="2400" smtClean="0">
              <a:sym typeface="Symbol" pitchFamily="18" charset="2"/>
            </a:endParaRPr>
          </a:p>
          <a:p>
            <a:pPr eaLnBrk="1" hangingPunct="1"/>
            <a:r>
              <a:rPr lang="en-US" sz="2400" smtClean="0">
                <a:sym typeface="Symbol" pitchFamily="18" charset="2"/>
              </a:rPr>
              <a:t>2000: fly, 100 Mbp</a:t>
            </a:r>
          </a:p>
          <a:p>
            <a:pPr eaLnBrk="1" hangingPunct="1"/>
            <a:endParaRPr lang="en-US" sz="2400" smtClean="0">
              <a:sym typeface="Symbol" pitchFamily="18" charset="2"/>
            </a:endParaRPr>
          </a:p>
          <a:p>
            <a:pPr eaLnBrk="1" hangingPunct="1"/>
            <a:r>
              <a:rPr lang="en-US" sz="2400" smtClean="0">
                <a:sym typeface="Symbol" pitchFamily="18" charset="2"/>
              </a:rPr>
              <a:t>2001 – present</a:t>
            </a:r>
          </a:p>
          <a:p>
            <a:pPr lvl="1" eaLnBrk="1" hangingPunct="1"/>
            <a:r>
              <a:rPr lang="en-US" sz="2000" smtClean="0">
                <a:sym typeface="Symbol" pitchFamily="18" charset="2"/>
              </a:rPr>
              <a:t>human (3Gbp), mouse (2.5Gbp), rat</a:t>
            </a:r>
            <a:r>
              <a:rPr lang="en-US" sz="2000" baseline="30000" smtClean="0">
                <a:sym typeface="Symbol" pitchFamily="18" charset="2"/>
              </a:rPr>
              <a:t>*</a:t>
            </a:r>
            <a:r>
              <a:rPr lang="en-US" sz="2000" smtClean="0">
                <a:sym typeface="Symbol" pitchFamily="18" charset="2"/>
              </a:rPr>
              <a:t>, chicken, dog, chimpanzee, several fungal genomes</a:t>
            </a:r>
          </a:p>
        </p:txBody>
      </p:sp>
      <p:pic>
        <p:nvPicPr>
          <p:cNvPr id="1008644" name="Picture 4" descr="gene"/>
          <p:cNvPicPr>
            <a:picLocks noChangeAspect="1" noChangeArrowheads="1"/>
          </p:cNvPicPr>
          <p:nvPr/>
        </p:nvPicPr>
        <p:blipFill>
          <a:blip r:embed="rId3" cstate="print"/>
          <a:srcRect/>
          <a:stretch>
            <a:fillRect/>
          </a:stretch>
        </p:blipFill>
        <p:spPr bwMode="auto">
          <a:xfrm>
            <a:off x="714375" y="1800225"/>
            <a:ext cx="3411538" cy="4197350"/>
          </a:xfrm>
          <a:prstGeom prst="rect">
            <a:avLst/>
          </a:prstGeom>
          <a:noFill/>
          <a:ln w="9525">
            <a:noFill/>
            <a:miter lim="800000"/>
            <a:headEnd/>
            <a:tailEnd/>
          </a:ln>
        </p:spPr>
      </p:pic>
      <p:sp>
        <p:nvSpPr>
          <p:cNvPr id="1008645" name="Text Box 5"/>
          <p:cNvSpPr txBox="1">
            <a:spLocks noChangeArrowheads="1"/>
          </p:cNvSpPr>
          <p:nvPr/>
        </p:nvSpPr>
        <p:spPr bwMode="auto">
          <a:xfrm>
            <a:off x="1584325" y="6145213"/>
            <a:ext cx="1428750" cy="366712"/>
          </a:xfrm>
          <a:prstGeom prst="rect">
            <a:avLst/>
          </a:prstGeom>
          <a:noFill/>
          <a:ln w="9525">
            <a:noFill/>
            <a:miter lim="800000"/>
            <a:headEnd/>
            <a:tailEnd/>
          </a:ln>
        </p:spPr>
        <p:txBody>
          <a:bodyPr wrap="none">
            <a:spAutoFit/>
          </a:bodyPr>
          <a:lstStyle/>
          <a:p>
            <a:r>
              <a:rPr lang="en-US"/>
              <a:t>Gene Myers</a:t>
            </a:r>
          </a:p>
        </p:txBody>
      </p:sp>
      <p:pic>
        <p:nvPicPr>
          <p:cNvPr id="1008646" name="Picture 6" descr="philGreen"/>
          <p:cNvPicPr>
            <a:picLocks noChangeAspect="1" noChangeArrowheads="1"/>
          </p:cNvPicPr>
          <p:nvPr/>
        </p:nvPicPr>
        <p:blipFill>
          <a:blip r:embed="rId4" cstate="print"/>
          <a:srcRect/>
          <a:stretch>
            <a:fillRect/>
          </a:stretch>
        </p:blipFill>
        <p:spPr bwMode="auto">
          <a:xfrm>
            <a:off x="5726113" y="2522538"/>
            <a:ext cx="2874962" cy="2914650"/>
          </a:xfrm>
          <a:prstGeom prst="rect">
            <a:avLst/>
          </a:prstGeom>
          <a:noFill/>
          <a:ln w="9525">
            <a:noFill/>
            <a:miter lim="800000"/>
            <a:headEnd/>
            <a:tailEnd/>
          </a:ln>
        </p:spPr>
      </p:pic>
      <p:sp>
        <p:nvSpPr>
          <p:cNvPr id="1008647" name="AutoShape 7"/>
          <p:cNvSpPr>
            <a:spLocks noChangeArrowheads="1"/>
          </p:cNvSpPr>
          <p:nvPr/>
        </p:nvSpPr>
        <p:spPr bwMode="auto">
          <a:xfrm>
            <a:off x="3219450" y="2117725"/>
            <a:ext cx="2895600" cy="1609725"/>
          </a:xfrm>
          <a:prstGeom prst="wedgeEllipseCallout">
            <a:avLst>
              <a:gd name="adj1" fmla="val -64472"/>
              <a:gd name="adj2" fmla="val 39843"/>
            </a:avLst>
          </a:prstGeom>
          <a:solidFill>
            <a:srgbClr val="FFFF99"/>
          </a:solidFill>
          <a:ln w="19050">
            <a:solidFill>
              <a:srgbClr val="FF6600"/>
            </a:solidFill>
            <a:miter lim="800000"/>
            <a:headEnd/>
            <a:tailEnd/>
          </a:ln>
        </p:spPr>
        <p:txBody>
          <a:bodyPr/>
          <a:lstStyle/>
          <a:p>
            <a:pPr algn="ctr"/>
            <a:r>
              <a:rPr lang="en-US">
                <a:latin typeface="Comic Sans MS" pitchFamily="66" charset="0"/>
              </a:rPr>
              <a:t>Let’s sequence the human genome with the shotgun strategy</a:t>
            </a:r>
          </a:p>
        </p:txBody>
      </p:sp>
      <p:sp>
        <p:nvSpPr>
          <p:cNvPr id="1008648" name="AutoShape 8"/>
          <p:cNvSpPr>
            <a:spLocks noChangeArrowheads="1"/>
          </p:cNvSpPr>
          <p:nvPr/>
        </p:nvSpPr>
        <p:spPr bwMode="auto">
          <a:xfrm>
            <a:off x="3562350" y="4784725"/>
            <a:ext cx="2914650" cy="1257300"/>
          </a:xfrm>
          <a:prstGeom prst="wedgeEllipseCallout">
            <a:avLst>
              <a:gd name="adj1" fmla="val 39870"/>
              <a:gd name="adj2" fmla="val -81185"/>
            </a:avLst>
          </a:prstGeom>
          <a:solidFill>
            <a:srgbClr val="FFCCFF"/>
          </a:solidFill>
          <a:ln w="15875">
            <a:solidFill>
              <a:srgbClr val="800000"/>
            </a:solidFill>
            <a:miter lim="800000"/>
            <a:headEnd/>
            <a:tailEnd/>
          </a:ln>
        </p:spPr>
        <p:txBody>
          <a:bodyPr/>
          <a:lstStyle/>
          <a:p>
            <a:pPr algn="ctr"/>
            <a:r>
              <a:rPr lang="en-US">
                <a:latin typeface="Comic Sans MS" pitchFamily="66" charset="0"/>
              </a:rPr>
              <a:t>That is impossible, and a bad idea anyway</a:t>
            </a:r>
          </a:p>
        </p:txBody>
      </p:sp>
      <p:sp>
        <p:nvSpPr>
          <p:cNvPr id="1008649" name="Text Box 9"/>
          <p:cNvSpPr txBox="1">
            <a:spLocks noChangeArrowheads="1"/>
          </p:cNvSpPr>
          <p:nvPr/>
        </p:nvSpPr>
        <p:spPr bwMode="auto">
          <a:xfrm>
            <a:off x="6613525" y="5583238"/>
            <a:ext cx="1263650" cy="366712"/>
          </a:xfrm>
          <a:prstGeom prst="rect">
            <a:avLst/>
          </a:prstGeom>
          <a:noFill/>
          <a:ln w="9525">
            <a:noFill/>
            <a:miter lim="800000"/>
            <a:headEnd/>
            <a:tailEnd/>
          </a:ln>
        </p:spPr>
        <p:txBody>
          <a:bodyPr wrap="none">
            <a:spAutoFit/>
          </a:bodyPr>
          <a:lstStyle/>
          <a:p>
            <a:r>
              <a:rPr lang="en-US"/>
              <a:t>Phil Green</a:t>
            </a:r>
          </a:p>
        </p:txBody>
      </p:sp>
      <p:sp>
        <p:nvSpPr>
          <p:cNvPr id="1008650" name="Text Box 10"/>
          <p:cNvSpPr txBox="1">
            <a:spLocks noChangeArrowheads="1"/>
          </p:cNvSpPr>
          <p:nvPr/>
        </p:nvSpPr>
        <p:spPr bwMode="auto">
          <a:xfrm>
            <a:off x="860425" y="1439863"/>
            <a:ext cx="701675" cy="376237"/>
          </a:xfrm>
          <a:prstGeom prst="rect">
            <a:avLst/>
          </a:prstGeom>
          <a:solidFill>
            <a:srgbClr val="FFFF00"/>
          </a:solidFill>
          <a:ln w="9525">
            <a:solidFill>
              <a:srgbClr val="FFFF00"/>
            </a:solidFill>
            <a:miter lim="800000"/>
            <a:headEnd/>
            <a:tailEnd/>
          </a:ln>
        </p:spPr>
        <p:txBody>
          <a:bodyPr wrap="none">
            <a:spAutoFit/>
          </a:bodyPr>
          <a:lstStyle/>
          <a:p>
            <a:r>
              <a:rPr lang="en-US"/>
              <a:t>1997</a:t>
            </a:r>
          </a:p>
        </p:txBody>
      </p:sp>
    </p:spTree>
    <p:extLst>
      <p:ext uri="{BB962C8B-B14F-4D97-AF65-F5344CB8AC3E}">
        <p14:creationId xmlns:p14="http://schemas.microsoft.com/office/powerpoint/2010/main" val="38903012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08644"/>
                                        </p:tgtEl>
                                        <p:attrNameLst>
                                          <p:attrName>style.visibility</p:attrName>
                                        </p:attrNameLst>
                                      </p:cBhvr>
                                      <p:to>
                                        <p:strVal val="visible"/>
                                      </p:to>
                                    </p:set>
                                    <p:animEffect transition="in" filter="dissolve">
                                      <p:cBhvr>
                                        <p:cTn id="7" dur="500"/>
                                        <p:tgtEl>
                                          <p:spTgt spid="1008644"/>
                                        </p:tgtEl>
                                      </p:cBhvr>
                                    </p:animEffect>
                                  </p:childTnLst>
                                </p:cTn>
                              </p:par>
                              <p:par>
                                <p:cTn id="8" presetID="9" presetClass="entr" presetSubtype="0" fill="hold" nodeType="withEffect">
                                  <p:stCondLst>
                                    <p:cond delay="0"/>
                                  </p:stCondLst>
                                  <p:childTnLst>
                                    <p:set>
                                      <p:cBhvr>
                                        <p:cTn id="9" dur="1" fill="hold">
                                          <p:stCondLst>
                                            <p:cond delay="0"/>
                                          </p:stCondLst>
                                        </p:cTn>
                                        <p:tgtEl>
                                          <p:spTgt spid="1008646"/>
                                        </p:tgtEl>
                                        <p:attrNameLst>
                                          <p:attrName>style.visibility</p:attrName>
                                        </p:attrNameLst>
                                      </p:cBhvr>
                                      <p:to>
                                        <p:strVal val="visible"/>
                                      </p:to>
                                    </p:set>
                                    <p:animEffect transition="in" filter="dissolve">
                                      <p:cBhvr>
                                        <p:cTn id="10" dur="500"/>
                                        <p:tgtEl>
                                          <p:spTgt spid="100864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008649"/>
                                        </p:tgtEl>
                                        <p:attrNameLst>
                                          <p:attrName>style.visibility</p:attrName>
                                        </p:attrNameLst>
                                      </p:cBhvr>
                                      <p:to>
                                        <p:strVal val="visible"/>
                                      </p:to>
                                    </p:set>
                                    <p:animEffect transition="in" filter="dissolve">
                                      <p:cBhvr>
                                        <p:cTn id="13" dur="500"/>
                                        <p:tgtEl>
                                          <p:spTgt spid="100864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008645"/>
                                        </p:tgtEl>
                                        <p:attrNameLst>
                                          <p:attrName>style.visibility</p:attrName>
                                        </p:attrNameLst>
                                      </p:cBhvr>
                                      <p:to>
                                        <p:strVal val="visible"/>
                                      </p:to>
                                    </p:set>
                                    <p:animEffect transition="in" filter="dissolve">
                                      <p:cBhvr>
                                        <p:cTn id="16" dur="500"/>
                                        <p:tgtEl>
                                          <p:spTgt spid="100864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08650"/>
                                        </p:tgtEl>
                                        <p:attrNameLst>
                                          <p:attrName>style.visibility</p:attrName>
                                        </p:attrNameLst>
                                      </p:cBhvr>
                                      <p:to>
                                        <p:strVal val="visible"/>
                                      </p:to>
                                    </p:set>
                                    <p:animEffect transition="in" filter="dissolve">
                                      <p:cBhvr>
                                        <p:cTn id="19" dur="500"/>
                                        <p:tgtEl>
                                          <p:spTgt spid="100865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008647"/>
                                        </p:tgtEl>
                                        <p:attrNameLst>
                                          <p:attrName>style.visibility</p:attrName>
                                        </p:attrNameLst>
                                      </p:cBhvr>
                                      <p:to>
                                        <p:strVal val="visible"/>
                                      </p:to>
                                    </p:set>
                                    <p:animEffect transition="in" filter="dissolve">
                                      <p:cBhvr>
                                        <p:cTn id="24" dur="500"/>
                                        <p:tgtEl>
                                          <p:spTgt spid="100864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008648"/>
                                        </p:tgtEl>
                                        <p:attrNameLst>
                                          <p:attrName>style.visibility</p:attrName>
                                        </p:attrNameLst>
                                      </p:cBhvr>
                                      <p:to>
                                        <p:strVal val="visible"/>
                                      </p:to>
                                    </p:set>
                                    <p:animEffect transition="in" filter="dissolve">
                                      <p:cBhvr>
                                        <p:cTn id="29" dur="500"/>
                                        <p:tgtEl>
                                          <p:spTgt spid="10086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8645" grpId="0"/>
      <p:bldP spid="1008647" grpId="0" animBg="1"/>
      <p:bldP spid="1008648" grpId="0" animBg="1"/>
      <p:bldP spid="1008649" grpId="0"/>
      <p:bldP spid="100865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Pacific Biosciences SMRT technology</a:t>
            </a:r>
            <a:endParaRPr lang="en-US" dirty="0"/>
          </a:p>
        </p:txBody>
      </p:sp>
      <p:pic>
        <p:nvPicPr>
          <p:cNvPr id="3" name="Picture 2" descr="Screen Shot 2016-01-28 at 1.05.36 PM.png">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18235"/>
            <a:ext cx="3472242" cy="3423543"/>
          </a:xfrm>
          <a:prstGeom prst="rect">
            <a:avLst/>
          </a:prstGeom>
        </p:spPr>
      </p:pic>
      <p:pic>
        <p:nvPicPr>
          <p:cNvPr id="4" name="Picture 3"/>
          <p:cNvPicPr>
            <a:picLocks noChangeAspect="1"/>
          </p:cNvPicPr>
          <p:nvPr/>
        </p:nvPicPr>
        <p:blipFill>
          <a:blip r:embed="rId4"/>
          <a:stretch>
            <a:fillRect/>
          </a:stretch>
        </p:blipFill>
        <p:spPr>
          <a:xfrm>
            <a:off x="3369470" y="1721969"/>
            <a:ext cx="5774530" cy="2684254"/>
          </a:xfrm>
          <a:prstGeom prst="rect">
            <a:avLst/>
          </a:prstGeom>
        </p:spPr>
      </p:pic>
      <p:pic>
        <p:nvPicPr>
          <p:cNvPr id="5" name="Picture 4"/>
          <p:cNvPicPr>
            <a:picLocks noChangeAspect="1"/>
          </p:cNvPicPr>
          <p:nvPr/>
        </p:nvPicPr>
        <p:blipFill>
          <a:blip r:embed="rId5"/>
          <a:stretch>
            <a:fillRect/>
          </a:stretch>
        </p:blipFill>
        <p:spPr>
          <a:xfrm>
            <a:off x="3360060" y="4568729"/>
            <a:ext cx="5783940" cy="2206689"/>
          </a:xfrm>
          <a:prstGeom prst="rect">
            <a:avLst/>
          </a:prstGeom>
        </p:spPr>
      </p:pic>
    </p:spTree>
    <p:extLst>
      <p:ext uri="{BB962C8B-B14F-4D97-AF65-F5344CB8AC3E}">
        <p14:creationId xmlns:p14="http://schemas.microsoft.com/office/powerpoint/2010/main" val="4101030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Oxford </a:t>
            </a:r>
            <a:r>
              <a:rPr lang="en-US" dirty="0" err="1" smtClean="0"/>
              <a:t>Nanopore</a:t>
            </a:r>
            <a:endParaRPr lang="en-US" dirty="0"/>
          </a:p>
        </p:txBody>
      </p:sp>
      <p:pic>
        <p:nvPicPr>
          <p:cNvPr id="4" name="Picture 3" descr="Screen Shot 2016-01-28 at 1.08.00 PM.png">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700" y="1404310"/>
            <a:ext cx="6861976" cy="5294939"/>
          </a:xfrm>
          <a:prstGeom prst="rect">
            <a:avLst/>
          </a:prstGeom>
        </p:spPr>
      </p:pic>
    </p:spTree>
    <p:extLst>
      <p:ext uri="{BB962C8B-B14F-4D97-AF65-F5344CB8AC3E}">
        <p14:creationId xmlns:p14="http://schemas.microsoft.com/office/powerpoint/2010/main" val="2740927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66046" y="1780942"/>
            <a:ext cx="4037312"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1. Sample DNA is sheared into fragments of about 10 </a:t>
            </a:r>
            <a:r>
              <a:rPr lang="en-US" dirty="0" err="1" smtClean="0"/>
              <a:t>kbp</a:t>
            </a:r>
            <a:r>
              <a:rPr lang="en-US" dirty="0" smtClean="0"/>
              <a:t> </a:t>
            </a:r>
          </a:p>
        </p:txBody>
      </p:sp>
      <p:sp>
        <p:nvSpPr>
          <p:cNvPr id="7" name="TextBox 6"/>
          <p:cNvSpPr txBox="1"/>
          <p:nvPr/>
        </p:nvSpPr>
        <p:spPr>
          <a:xfrm>
            <a:off x="4666046" y="2995937"/>
            <a:ext cx="4037312"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2. Fragments are diluted and placed into 384 wells</a:t>
            </a:r>
          </a:p>
        </p:txBody>
      </p:sp>
      <p:sp>
        <p:nvSpPr>
          <p:cNvPr id="8" name="TextBox 7"/>
          <p:cNvSpPr txBox="1"/>
          <p:nvPr/>
        </p:nvSpPr>
        <p:spPr>
          <a:xfrm>
            <a:off x="4666046" y="4182638"/>
            <a:ext cx="4037312"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3. Fragments are amplified through long-range PCR, cut into short fragments and barcoded</a:t>
            </a:r>
          </a:p>
        </p:txBody>
      </p:sp>
      <p:sp>
        <p:nvSpPr>
          <p:cNvPr id="9" name="TextBox 8"/>
          <p:cNvSpPr txBox="1"/>
          <p:nvPr/>
        </p:nvSpPr>
        <p:spPr>
          <a:xfrm>
            <a:off x="4666046" y="5617650"/>
            <a:ext cx="4037312"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4</a:t>
            </a:r>
            <a:r>
              <a:rPr lang="en-US" dirty="0" smtClean="0"/>
              <a:t>. Short fragments are pooled together and sequenced</a:t>
            </a:r>
          </a:p>
        </p:txBody>
      </p:sp>
      <p:sp>
        <p:nvSpPr>
          <p:cNvPr id="12" name="TextBox 11"/>
          <p:cNvSpPr txBox="1"/>
          <p:nvPr/>
        </p:nvSpPr>
        <p:spPr>
          <a:xfrm>
            <a:off x="4666046" y="786668"/>
            <a:ext cx="4037312"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800" dirty="0" err="1" smtClean="0"/>
              <a:t>Moleculo</a:t>
            </a:r>
            <a:r>
              <a:rPr lang="en-US" sz="2800" dirty="0" smtClean="0"/>
              <a:t> Overview</a:t>
            </a:r>
          </a:p>
        </p:txBody>
      </p:sp>
      <p:pic>
        <p:nvPicPr>
          <p:cNvPr id="3" name="Picture 2" descr="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477"/>
            <a:ext cx="4244562" cy="6858000"/>
          </a:xfrm>
          <a:prstGeom prst="rect">
            <a:avLst/>
          </a:prstGeom>
        </p:spPr>
      </p:pic>
    </p:spTree>
    <p:extLst>
      <p:ext uri="{BB962C8B-B14F-4D97-AF65-F5344CB8AC3E}">
        <p14:creationId xmlns:p14="http://schemas.microsoft.com/office/powerpoint/2010/main" val="1416657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10x System</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1141"/>
          <a:stretch/>
        </p:blipFill>
        <p:spPr>
          <a:xfrm>
            <a:off x="5238743" y="1857650"/>
            <a:ext cx="3136474" cy="2115111"/>
          </a:xfrm>
          <a:prstGeom prst="rect">
            <a:avLst/>
          </a:prstGeom>
          <a:ln>
            <a:solidFill>
              <a:schemeClr val="tx1"/>
            </a:solidFill>
          </a:ln>
          <a:effectLst>
            <a:outerShdw blurRad="292100" dist="139700" dir="2700000" algn="tl" rotWithShape="0">
              <a:srgbClr val="333333">
                <a:alpha val="65000"/>
              </a:srgbClr>
            </a:outerShdw>
          </a:effectLst>
        </p:spPr>
      </p:pic>
      <p:sp>
        <p:nvSpPr>
          <p:cNvPr id="6" name="TextBox 5"/>
          <p:cNvSpPr txBox="1"/>
          <p:nvPr/>
        </p:nvSpPr>
        <p:spPr>
          <a:xfrm>
            <a:off x="4151944" y="6611779"/>
            <a:ext cx="1390124" cy="246221"/>
          </a:xfrm>
          <a:prstGeom prst="rect">
            <a:avLst/>
          </a:prstGeom>
          <a:noFill/>
        </p:spPr>
        <p:txBody>
          <a:bodyPr wrap="none" rtlCol="0">
            <a:spAutoFit/>
          </a:bodyPr>
          <a:lstStyle/>
          <a:p>
            <a:pPr algn="ctr" defTabSz="914400" fontAlgn="base">
              <a:spcBef>
                <a:spcPct val="0"/>
              </a:spcBef>
              <a:spcAft>
                <a:spcPct val="0"/>
              </a:spcAft>
            </a:pPr>
            <a:r>
              <a:rPr lang="en-US" sz="1000" dirty="0">
                <a:solidFill>
                  <a:srgbClr val="FFFFFF">
                    <a:lumMod val="65000"/>
                  </a:srgbClr>
                </a:solidFill>
                <a:latin typeface="Arial"/>
                <a:ea typeface="ヒラギノ角ゴ ProN W3" charset="0"/>
                <a:cs typeface="ヒラギノ角ゴ ProN W3" charset="0"/>
                <a:sym typeface="45 Helvetica Light" charset="0"/>
              </a:rPr>
              <a:t>10X CONFIDENTIAL</a:t>
            </a:r>
          </a:p>
        </p:txBody>
      </p:sp>
      <p:pic>
        <p:nvPicPr>
          <p:cNvPr id="7" name="Picture 6"/>
          <p:cNvPicPr>
            <a:picLocks noChangeAspect="1"/>
          </p:cNvPicPr>
          <p:nvPr/>
        </p:nvPicPr>
        <p:blipFill>
          <a:blip r:embed="rId4"/>
          <a:stretch>
            <a:fillRect/>
          </a:stretch>
        </p:blipFill>
        <p:spPr>
          <a:xfrm>
            <a:off x="317018" y="1671638"/>
            <a:ext cx="4500571" cy="1279037"/>
          </a:xfrm>
          <a:prstGeom prst="rect">
            <a:avLst/>
          </a:prstGeom>
        </p:spPr>
      </p:pic>
      <p:sp>
        <p:nvSpPr>
          <p:cNvPr id="8" name="TextBox 7"/>
          <p:cNvSpPr txBox="1"/>
          <p:nvPr/>
        </p:nvSpPr>
        <p:spPr>
          <a:xfrm>
            <a:off x="1470726" y="6324425"/>
            <a:ext cx="2031576" cy="523220"/>
          </a:xfrm>
          <a:prstGeom prst="rect">
            <a:avLst/>
          </a:prstGeom>
          <a:noFill/>
          <a:ln>
            <a:solidFill>
              <a:schemeClr val="tx1"/>
            </a:solidFill>
          </a:ln>
        </p:spPr>
        <p:txBody>
          <a:bodyPr wrap="none" rtlCol="0">
            <a:spAutoFit/>
          </a:bodyPr>
          <a:lstStyle/>
          <a:p>
            <a:pPr algn="l" fontAlgn="auto">
              <a:spcBef>
                <a:spcPts val="0"/>
              </a:spcBef>
              <a:spcAft>
                <a:spcPts val="0"/>
              </a:spcAft>
            </a:pPr>
            <a:r>
              <a:rPr lang="en-US" sz="2800" dirty="0" smtClean="0">
                <a:solidFill>
                  <a:schemeClr val="accent2"/>
                </a:solidFill>
                <a:effectLst>
                  <a:outerShdw blurRad="38100" dist="38100" dir="2700000" algn="tl">
                    <a:srgbClr val="000000">
                      <a:alpha val="43137"/>
                    </a:srgbClr>
                  </a:outerShdw>
                </a:effectLst>
                <a:latin typeface="Arial"/>
                <a:ea typeface="+mn-ea"/>
                <a:cs typeface="+mn-cs"/>
              </a:rPr>
              <a:t>X 200,000</a:t>
            </a:r>
            <a:r>
              <a:rPr lang="en-US" sz="2800" dirty="0">
                <a:solidFill>
                  <a:schemeClr val="accent2"/>
                </a:solidFill>
                <a:effectLst>
                  <a:outerShdw blurRad="38100" dist="38100" dir="2700000" algn="tl">
                    <a:srgbClr val="000000">
                      <a:alpha val="43137"/>
                    </a:srgbClr>
                  </a:outerShdw>
                </a:effectLst>
                <a:latin typeface="Arial"/>
                <a:ea typeface="+mn-ea"/>
                <a:cs typeface="+mn-cs"/>
              </a:rPr>
              <a:t>+</a:t>
            </a:r>
          </a:p>
        </p:txBody>
      </p:sp>
      <p:grpSp>
        <p:nvGrpSpPr>
          <p:cNvPr id="9" name="Group 8"/>
          <p:cNvGrpSpPr/>
          <p:nvPr/>
        </p:nvGrpSpPr>
        <p:grpSpPr>
          <a:xfrm>
            <a:off x="4473004" y="4793281"/>
            <a:ext cx="4236088" cy="1577353"/>
            <a:chOff x="32734944" y="10430714"/>
            <a:chExt cx="9807759" cy="3568428"/>
          </a:xfrm>
        </p:grpSpPr>
        <p:sp>
          <p:nvSpPr>
            <p:cNvPr id="10" name="TextBox 9"/>
            <p:cNvSpPr txBox="1"/>
            <p:nvPr/>
          </p:nvSpPr>
          <p:spPr>
            <a:xfrm>
              <a:off x="32734944" y="11028465"/>
              <a:ext cx="1421285" cy="696280"/>
            </a:xfrm>
            <a:prstGeom prst="rect">
              <a:avLst/>
            </a:prstGeom>
            <a:noFill/>
          </p:spPr>
          <p:txBody>
            <a:bodyPr wrap="none" rtlCol="0">
              <a:spAutoFit/>
            </a:bodyPr>
            <a:lstStyle/>
            <a:p>
              <a:r>
                <a:rPr lang="en-US" sz="1400" dirty="0" smtClean="0"/>
                <a:t>Hap1</a:t>
              </a:r>
              <a:endParaRPr lang="en-US" sz="1400" dirty="0"/>
            </a:p>
          </p:txBody>
        </p:sp>
        <p:sp>
          <p:nvSpPr>
            <p:cNvPr id="11" name="TextBox 10"/>
            <p:cNvSpPr txBox="1"/>
            <p:nvPr/>
          </p:nvSpPr>
          <p:spPr>
            <a:xfrm>
              <a:off x="32734944" y="12796226"/>
              <a:ext cx="1421285" cy="696280"/>
            </a:xfrm>
            <a:prstGeom prst="rect">
              <a:avLst/>
            </a:prstGeom>
            <a:noFill/>
          </p:spPr>
          <p:txBody>
            <a:bodyPr wrap="none" rtlCol="0">
              <a:spAutoFit/>
            </a:bodyPr>
            <a:lstStyle/>
            <a:p>
              <a:r>
                <a:rPr lang="en-US" sz="1400" dirty="0" smtClean="0"/>
                <a:t>Hap2</a:t>
              </a:r>
              <a:endParaRPr lang="en-US" sz="1400" dirty="0"/>
            </a:p>
          </p:txBody>
        </p:sp>
        <p:pic>
          <p:nvPicPr>
            <p:cNvPr id="12" name="Picture 11"/>
            <p:cNvPicPr>
              <a:picLocks noChangeAspect="1"/>
            </p:cNvPicPr>
            <p:nvPr/>
          </p:nvPicPr>
          <p:blipFill rotWithShape="1">
            <a:blip r:embed="rId5"/>
            <a:srcRect b="22693"/>
            <a:stretch/>
          </p:blipFill>
          <p:spPr>
            <a:xfrm>
              <a:off x="34464875" y="10430714"/>
              <a:ext cx="8077828" cy="3568428"/>
            </a:xfrm>
            <a:prstGeom prst="rect">
              <a:avLst/>
            </a:prstGeom>
          </p:spPr>
        </p:pic>
      </p:grpSp>
      <p:sp>
        <p:nvSpPr>
          <p:cNvPr id="13" name="TextBox 12"/>
          <p:cNvSpPr txBox="1"/>
          <p:nvPr/>
        </p:nvSpPr>
        <p:spPr>
          <a:xfrm>
            <a:off x="5950752" y="6431149"/>
            <a:ext cx="1941545" cy="307777"/>
          </a:xfrm>
          <a:prstGeom prst="rect">
            <a:avLst/>
          </a:prstGeom>
          <a:noFill/>
        </p:spPr>
        <p:txBody>
          <a:bodyPr wrap="none" rtlCol="0">
            <a:spAutoFit/>
          </a:bodyPr>
          <a:lstStyle/>
          <a:p>
            <a:r>
              <a:rPr lang="en-US" sz="1400" dirty="0" smtClean="0"/>
              <a:t>Phased 60Kb deletion</a:t>
            </a:r>
            <a:endParaRPr lang="en-US" sz="1400" dirty="0"/>
          </a:p>
        </p:txBody>
      </p:sp>
      <p:sp>
        <p:nvSpPr>
          <p:cNvPr id="14" name="TextBox 13"/>
          <p:cNvSpPr txBox="1"/>
          <p:nvPr/>
        </p:nvSpPr>
        <p:spPr>
          <a:xfrm>
            <a:off x="5228517" y="4385110"/>
            <a:ext cx="3463308" cy="400110"/>
          </a:xfrm>
          <a:prstGeom prst="rect">
            <a:avLst/>
          </a:prstGeom>
          <a:noFill/>
        </p:spPr>
        <p:txBody>
          <a:bodyPr wrap="none" rtlCol="0">
            <a:spAutoFit/>
          </a:bodyPr>
          <a:lstStyle/>
          <a:p>
            <a:r>
              <a:rPr lang="en-US" sz="2000" dirty="0" smtClean="0"/>
              <a:t>Read Clouds (“linked reads”)</a:t>
            </a:r>
            <a:endParaRPr lang="en-US" sz="2000" dirty="0"/>
          </a:p>
        </p:txBody>
      </p:sp>
      <p:sp>
        <p:nvSpPr>
          <p:cNvPr id="15" name="TextBox 14"/>
          <p:cNvSpPr txBox="1"/>
          <p:nvPr/>
        </p:nvSpPr>
        <p:spPr>
          <a:xfrm>
            <a:off x="826232" y="1347110"/>
            <a:ext cx="3591548" cy="400110"/>
          </a:xfrm>
          <a:prstGeom prst="rect">
            <a:avLst/>
          </a:prstGeom>
          <a:noFill/>
        </p:spPr>
        <p:txBody>
          <a:bodyPr wrap="none" rtlCol="0">
            <a:spAutoFit/>
          </a:bodyPr>
          <a:lstStyle/>
          <a:p>
            <a:r>
              <a:rPr lang="en-US" sz="2000" dirty="0" smtClean="0"/>
              <a:t>Massively Parallel Partitioning</a:t>
            </a:r>
            <a:endParaRPr lang="en-US" sz="2000" dirty="0"/>
          </a:p>
        </p:txBody>
      </p:sp>
      <p:cxnSp>
        <p:nvCxnSpPr>
          <p:cNvPr id="16" name="Straight Connector 15"/>
          <p:cNvCxnSpPr/>
          <p:nvPr/>
        </p:nvCxnSpPr>
        <p:spPr bwMode="auto">
          <a:xfrm flipH="1">
            <a:off x="883567" y="2626712"/>
            <a:ext cx="2521848" cy="644160"/>
          </a:xfrm>
          <a:prstGeom prst="line">
            <a:avLst/>
          </a:prstGeom>
          <a:solidFill>
            <a:srgbClr val="BFBFBF"/>
          </a:solidFill>
          <a:ln w="25400" cap="flat" cmpd="sng" algn="ctr">
            <a:solidFill>
              <a:srgbClr val="000000"/>
            </a:solidFill>
            <a:prstDash val="solid"/>
            <a:round/>
            <a:headEnd type="none" w="med" len="med"/>
            <a:tailEnd type="none" w="med" len="med"/>
          </a:ln>
          <a:effectLst/>
        </p:spPr>
      </p:cxnSp>
      <p:cxnSp>
        <p:nvCxnSpPr>
          <p:cNvPr id="17" name="Straight Connector 16"/>
          <p:cNvCxnSpPr/>
          <p:nvPr/>
        </p:nvCxnSpPr>
        <p:spPr bwMode="auto">
          <a:xfrm>
            <a:off x="3557815" y="2626712"/>
            <a:ext cx="675944" cy="644160"/>
          </a:xfrm>
          <a:prstGeom prst="line">
            <a:avLst/>
          </a:prstGeom>
          <a:solidFill>
            <a:srgbClr val="BFBFBF"/>
          </a:solidFill>
          <a:ln w="25400" cap="flat" cmpd="sng" algn="ctr">
            <a:solidFill>
              <a:srgbClr val="000000"/>
            </a:solidFill>
            <a:prstDash val="solid"/>
            <a:round/>
            <a:headEnd type="none" w="med" len="med"/>
            <a:tailEnd type="none" w="med" len="med"/>
          </a:ln>
          <a:effectLst/>
        </p:spPr>
      </p:cxnSp>
      <p:sp>
        <p:nvSpPr>
          <p:cNvPr id="18" name="TextBox 17"/>
          <p:cNvSpPr txBox="1"/>
          <p:nvPr/>
        </p:nvSpPr>
        <p:spPr>
          <a:xfrm>
            <a:off x="5123690" y="1363553"/>
            <a:ext cx="3335443" cy="400110"/>
          </a:xfrm>
          <a:prstGeom prst="rect">
            <a:avLst/>
          </a:prstGeom>
          <a:noFill/>
        </p:spPr>
        <p:txBody>
          <a:bodyPr wrap="none" rtlCol="0">
            <a:spAutoFit/>
          </a:bodyPr>
          <a:lstStyle/>
          <a:p>
            <a:r>
              <a:rPr lang="en-US" sz="2000" dirty="0" smtClean="0"/>
              <a:t>10X Instrument &amp; Reagents</a:t>
            </a:r>
            <a:endParaRPr lang="en-US" sz="2000" dirty="0"/>
          </a:p>
        </p:txBody>
      </p:sp>
      <p:pic>
        <p:nvPicPr>
          <p:cNvPr id="3" name="Picture 2" descr="9.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0392" y="3293508"/>
            <a:ext cx="3517392" cy="3041904"/>
          </a:xfrm>
          <a:prstGeom prst="rect">
            <a:avLst/>
          </a:prstGeom>
        </p:spPr>
      </p:pic>
    </p:spTree>
    <p:extLst>
      <p:ext uri="{BB962C8B-B14F-4D97-AF65-F5344CB8AC3E}">
        <p14:creationId xmlns:p14="http://schemas.microsoft.com/office/powerpoint/2010/main" val="19004547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2089" y="2290071"/>
            <a:ext cx="780006" cy="369332"/>
          </a:xfrm>
          <a:prstGeom prst="rect">
            <a:avLst/>
          </a:prstGeom>
          <a:noFill/>
        </p:spPr>
        <p:txBody>
          <a:bodyPr wrap="none" rtlCol="0">
            <a:spAutoFit/>
          </a:bodyPr>
          <a:lstStyle/>
          <a:p>
            <a:r>
              <a:rPr lang="en-US" dirty="0" smtClean="0"/>
              <a:t>Well 1</a:t>
            </a:r>
            <a:endParaRPr lang="en-US" dirty="0"/>
          </a:p>
        </p:txBody>
      </p:sp>
      <p:sp>
        <p:nvSpPr>
          <p:cNvPr id="9" name="TextBox 8"/>
          <p:cNvSpPr txBox="1"/>
          <p:nvPr/>
        </p:nvSpPr>
        <p:spPr>
          <a:xfrm>
            <a:off x="82089" y="3328513"/>
            <a:ext cx="780006" cy="369332"/>
          </a:xfrm>
          <a:prstGeom prst="rect">
            <a:avLst/>
          </a:prstGeom>
          <a:solidFill>
            <a:schemeClr val="bg1"/>
          </a:solidFill>
        </p:spPr>
        <p:txBody>
          <a:bodyPr wrap="none" rtlCol="0">
            <a:spAutoFit/>
          </a:bodyPr>
          <a:lstStyle/>
          <a:p>
            <a:r>
              <a:rPr lang="en-US" dirty="0" smtClean="0"/>
              <a:t>Well 2</a:t>
            </a:r>
            <a:endParaRPr lang="en-US" dirty="0"/>
          </a:p>
        </p:txBody>
      </p:sp>
      <p:sp>
        <p:nvSpPr>
          <p:cNvPr id="10" name="TextBox 9"/>
          <p:cNvSpPr txBox="1"/>
          <p:nvPr/>
        </p:nvSpPr>
        <p:spPr>
          <a:xfrm>
            <a:off x="112021" y="5427069"/>
            <a:ext cx="784289" cy="369332"/>
          </a:xfrm>
          <a:prstGeom prst="rect">
            <a:avLst/>
          </a:prstGeom>
          <a:solidFill>
            <a:schemeClr val="bg1"/>
          </a:solidFill>
        </p:spPr>
        <p:txBody>
          <a:bodyPr wrap="none" rtlCol="0">
            <a:spAutoFit/>
          </a:bodyPr>
          <a:lstStyle/>
          <a:p>
            <a:r>
              <a:rPr lang="en-US" dirty="0" smtClean="0"/>
              <a:t>Well n</a:t>
            </a:r>
            <a:endParaRPr lang="en-US" dirty="0"/>
          </a:p>
        </p:txBody>
      </p:sp>
      <p:cxnSp>
        <p:nvCxnSpPr>
          <p:cNvPr id="13" name="Straight Arrow Connector 12"/>
          <p:cNvCxnSpPr/>
          <p:nvPr/>
        </p:nvCxnSpPr>
        <p:spPr>
          <a:xfrm>
            <a:off x="8492507" y="1940634"/>
            <a:ext cx="14941" cy="3869765"/>
          </a:xfrm>
          <a:prstGeom prst="straightConnector1">
            <a:avLst/>
          </a:prstGeom>
          <a:ln w="38100" cmpd="sng">
            <a:solidFill>
              <a:srgbClr val="008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445435" y="5961535"/>
            <a:ext cx="2659159" cy="523220"/>
          </a:xfrm>
          <a:prstGeom prst="rect">
            <a:avLst/>
          </a:prstGeom>
          <a:noFill/>
        </p:spPr>
        <p:txBody>
          <a:bodyPr wrap="square" rtlCol="0">
            <a:spAutoFit/>
          </a:bodyPr>
          <a:lstStyle/>
          <a:p>
            <a:r>
              <a:rPr lang="en-US" sz="2800" dirty="0" smtClean="0"/>
              <a:t>Coverage = </a:t>
            </a:r>
            <a:r>
              <a:rPr lang="en-US" sz="2800" b="1" dirty="0" smtClean="0">
                <a:solidFill>
                  <a:srgbClr val="008000"/>
                </a:solidFill>
              </a:rPr>
              <a:t>Xx</a:t>
            </a:r>
            <a:endParaRPr lang="en-US" sz="2800" b="1" dirty="0">
              <a:solidFill>
                <a:srgbClr val="008000"/>
              </a:solidFill>
            </a:endParaRPr>
          </a:p>
        </p:txBody>
      </p:sp>
      <p:cxnSp>
        <p:nvCxnSpPr>
          <p:cNvPr id="14" name="Straight Arrow Connector 13"/>
          <p:cNvCxnSpPr/>
          <p:nvPr/>
        </p:nvCxnSpPr>
        <p:spPr>
          <a:xfrm>
            <a:off x="3525808" y="2138063"/>
            <a:ext cx="0" cy="673814"/>
          </a:xfrm>
          <a:prstGeom prst="straightConnector1">
            <a:avLst/>
          </a:prstGeom>
          <a:ln w="38100" cmpd="sng">
            <a:solidFill>
              <a:srgbClr val="008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565241" y="3259344"/>
            <a:ext cx="492593" cy="646331"/>
          </a:xfrm>
          <a:prstGeom prst="rect">
            <a:avLst/>
          </a:prstGeom>
          <a:noFill/>
        </p:spPr>
        <p:txBody>
          <a:bodyPr wrap="none" rtlCol="0">
            <a:spAutoFit/>
          </a:bodyPr>
          <a:lstStyle/>
          <a:p>
            <a:r>
              <a:rPr lang="en-US" sz="3600" b="1" dirty="0" smtClean="0">
                <a:solidFill>
                  <a:srgbClr val="008000"/>
                </a:solidFill>
              </a:rPr>
              <a:t>X</a:t>
            </a:r>
            <a:endParaRPr lang="en-US" sz="3600" b="1" dirty="0">
              <a:solidFill>
                <a:srgbClr val="008000"/>
              </a:solidFill>
            </a:endParaRPr>
          </a:p>
        </p:txBody>
      </p:sp>
      <p:sp>
        <p:nvSpPr>
          <p:cNvPr id="17" name="TextBox 16"/>
          <p:cNvSpPr txBox="1"/>
          <p:nvPr/>
        </p:nvSpPr>
        <p:spPr>
          <a:xfrm>
            <a:off x="3552575" y="2199504"/>
            <a:ext cx="355837" cy="461665"/>
          </a:xfrm>
          <a:prstGeom prst="rect">
            <a:avLst/>
          </a:prstGeom>
          <a:noFill/>
          <a:ln>
            <a:noFill/>
          </a:ln>
        </p:spPr>
        <p:txBody>
          <a:bodyPr wrap="none" rtlCol="0">
            <a:spAutoFit/>
          </a:bodyPr>
          <a:lstStyle/>
          <a:p>
            <a:r>
              <a:rPr lang="en-US" sz="2400" b="1" dirty="0">
                <a:solidFill>
                  <a:srgbClr val="008000"/>
                </a:solidFill>
              </a:rPr>
              <a:t>x</a:t>
            </a:r>
          </a:p>
        </p:txBody>
      </p:sp>
      <p:pic>
        <p:nvPicPr>
          <p:cNvPr id="12" name="Picture 11" descr="moleculo_well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476" y="1286354"/>
            <a:ext cx="7920941" cy="5571646"/>
          </a:xfrm>
          <a:prstGeom prst="rect">
            <a:avLst/>
          </a:prstGeom>
        </p:spPr>
      </p:pic>
      <p:sp>
        <p:nvSpPr>
          <p:cNvPr id="15" name="Title 1"/>
          <p:cNvSpPr>
            <a:spLocks noGrp="1"/>
          </p:cNvSpPr>
          <p:nvPr>
            <p:ph type="title"/>
          </p:nvPr>
        </p:nvSpPr>
        <p:spPr>
          <a:xfrm>
            <a:off x="0" y="152400"/>
            <a:ext cx="8153400" cy="914400"/>
          </a:xfrm>
        </p:spPr>
        <p:txBody>
          <a:bodyPr/>
          <a:lstStyle/>
          <a:p>
            <a:r>
              <a:rPr lang="en-US" dirty="0" smtClean="0"/>
              <a:t>Read Clouds</a:t>
            </a:r>
            <a:endParaRPr lang="en-US" dirty="0"/>
          </a:p>
        </p:txBody>
      </p:sp>
      <p:sp>
        <p:nvSpPr>
          <p:cNvPr id="2" name="TextBox 1"/>
          <p:cNvSpPr txBox="1"/>
          <p:nvPr/>
        </p:nvSpPr>
        <p:spPr>
          <a:xfrm>
            <a:off x="3606801" y="2302934"/>
            <a:ext cx="616850" cy="523220"/>
          </a:xfrm>
          <a:prstGeom prst="rect">
            <a:avLst/>
          </a:prstGeom>
          <a:solidFill>
            <a:schemeClr val="bg1"/>
          </a:solidFill>
        </p:spPr>
        <p:txBody>
          <a:bodyPr wrap="none" rtlCol="0">
            <a:spAutoFit/>
          </a:bodyPr>
          <a:lstStyle/>
          <a:p>
            <a:r>
              <a:rPr lang="en-US" sz="2800" b="1" dirty="0" smtClean="0">
                <a:solidFill>
                  <a:srgbClr val="008000"/>
                </a:solidFill>
              </a:rPr>
              <a:t>C</a:t>
            </a:r>
            <a:r>
              <a:rPr lang="en-US" sz="2800" b="1" baseline="-25000" dirty="0" smtClean="0">
                <a:solidFill>
                  <a:srgbClr val="008000"/>
                </a:solidFill>
              </a:rPr>
              <a:t>R</a:t>
            </a:r>
            <a:endParaRPr lang="en-US" sz="2800" b="1" dirty="0">
              <a:solidFill>
                <a:srgbClr val="008000"/>
              </a:solidFill>
            </a:endParaRPr>
          </a:p>
        </p:txBody>
      </p:sp>
      <p:sp>
        <p:nvSpPr>
          <p:cNvPr id="18" name="TextBox 17"/>
          <p:cNvSpPr txBox="1"/>
          <p:nvPr/>
        </p:nvSpPr>
        <p:spPr>
          <a:xfrm>
            <a:off x="8544083" y="3335868"/>
            <a:ext cx="590200" cy="523220"/>
          </a:xfrm>
          <a:prstGeom prst="rect">
            <a:avLst/>
          </a:prstGeom>
          <a:solidFill>
            <a:schemeClr val="bg1"/>
          </a:solidFill>
        </p:spPr>
        <p:txBody>
          <a:bodyPr wrap="none" rtlCol="0">
            <a:spAutoFit/>
          </a:bodyPr>
          <a:lstStyle/>
          <a:p>
            <a:r>
              <a:rPr lang="en-US" sz="2800" b="1" dirty="0" smtClean="0">
                <a:solidFill>
                  <a:srgbClr val="008000"/>
                </a:solidFill>
              </a:rPr>
              <a:t>C</a:t>
            </a:r>
            <a:r>
              <a:rPr lang="en-US" sz="2800" b="1" baseline="-25000" dirty="0" smtClean="0">
                <a:solidFill>
                  <a:srgbClr val="008000"/>
                </a:solidFill>
              </a:rPr>
              <a:t>F</a:t>
            </a:r>
            <a:endParaRPr lang="en-US" sz="2800" b="1" dirty="0">
              <a:solidFill>
                <a:srgbClr val="008000"/>
              </a:solidFill>
            </a:endParaRPr>
          </a:p>
        </p:txBody>
      </p:sp>
      <p:sp>
        <p:nvSpPr>
          <p:cNvPr id="19" name="TextBox 18"/>
          <p:cNvSpPr txBox="1"/>
          <p:nvPr/>
        </p:nvSpPr>
        <p:spPr>
          <a:xfrm>
            <a:off x="5418667" y="5943605"/>
            <a:ext cx="1022385" cy="954107"/>
          </a:xfrm>
          <a:prstGeom prst="rect">
            <a:avLst/>
          </a:prstGeom>
          <a:solidFill>
            <a:schemeClr val="bg1"/>
          </a:solidFill>
        </p:spPr>
        <p:txBody>
          <a:bodyPr wrap="none" rtlCol="0">
            <a:spAutoFit/>
          </a:bodyPr>
          <a:lstStyle/>
          <a:p>
            <a:r>
              <a:rPr lang="en-US" sz="2800" b="1" dirty="0" smtClean="0">
                <a:solidFill>
                  <a:srgbClr val="008000"/>
                </a:solidFill>
              </a:rPr>
              <a:t>C</a:t>
            </a:r>
            <a:r>
              <a:rPr lang="en-US" sz="2800" b="1" baseline="-25000" dirty="0">
                <a:solidFill>
                  <a:srgbClr val="008000"/>
                </a:solidFill>
              </a:rPr>
              <a:t>F</a:t>
            </a:r>
            <a:r>
              <a:rPr lang="en-US" sz="2800" b="1" dirty="0" smtClean="0">
                <a:solidFill>
                  <a:srgbClr val="008000"/>
                </a:solidFill>
              </a:rPr>
              <a:t>C</a:t>
            </a:r>
            <a:r>
              <a:rPr lang="en-US" sz="2800" b="1" baseline="-25000" dirty="0" smtClean="0">
                <a:solidFill>
                  <a:srgbClr val="008000"/>
                </a:solidFill>
              </a:rPr>
              <a:t>R</a:t>
            </a:r>
            <a:endParaRPr lang="en-US" sz="2800" b="1" dirty="0">
              <a:solidFill>
                <a:srgbClr val="008000"/>
              </a:solidFill>
            </a:endParaRPr>
          </a:p>
          <a:p>
            <a:endParaRPr lang="en-US" sz="2800" b="1" dirty="0">
              <a:solidFill>
                <a:srgbClr val="008000"/>
              </a:solidFill>
            </a:endParaRPr>
          </a:p>
        </p:txBody>
      </p:sp>
      <p:sp>
        <p:nvSpPr>
          <p:cNvPr id="3" name="TextBox 2"/>
          <p:cNvSpPr txBox="1"/>
          <p:nvPr/>
        </p:nvSpPr>
        <p:spPr>
          <a:xfrm>
            <a:off x="2842226" y="3173330"/>
            <a:ext cx="4170733" cy="267765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lgn="ctr"/>
            <a:endParaRPr lang="en-US" sz="2400" dirty="0"/>
          </a:p>
          <a:p>
            <a:pPr algn="ctr"/>
            <a:r>
              <a:rPr lang="en-US" sz="2400" dirty="0" smtClean="0"/>
              <a:t>Synthetic Long Reads (SLR): </a:t>
            </a:r>
          </a:p>
          <a:p>
            <a:pPr algn="ctr"/>
            <a:r>
              <a:rPr lang="en-US" sz="2400" dirty="0" smtClean="0"/>
              <a:t>C</a:t>
            </a:r>
            <a:r>
              <a:rPr lang="en-US" sz="2400" baseline="-25000" dirty="0" smtClean="0"/>
              <a:t>R </a:t>
            </a:r>
            <a:r>
              <a:rPr lang="en-US" sz="2400" dirty="0" smtClean="0"/>
              <a:t>&gt;= 50x</a:t>
            </a:r>
          </a:p>
          <a:p>
            <a:pPr algn="ctr"/>
            <a:endParaRPr lang="en-US" sz="2400" dirty="0" smtClean="0"/>
          </a:p>
          <a:p>
            <a:pPr algn="ctr"/>
            <a:r>
              <a:rPr lang="en-US" sz="2400" dirty="0" smtClean="0"/>
              <a:t>Read Clouds: </a:t>
            </a:r>
          </a:p>
          <a:p>
            <a:pPr algn="ctr"/>
            <a:r>
              <a:rPr lang="en-US" sz="2400" dirty="0" smtClean="0"/>
              <a:t>C</a:t>
            </a:r>
            <a:r>
              <a:rPr lang="en-US" sz="2400" baseline="-25000" dirty="0" smtClean="0"/>
              <a:t>R</a:t>
            </a:r>
            <a:r>
              <a:rPr lang="en-US" sz="2400" dirty="0" smtClean="0"/>
              <a:t> &lt; 1x</a:t>
            </a:r>
          </a:p>
          <a:p>
            <a:endParaRPr lang="en-US" sz="2400" dirty="0" smtClean="0"/>
          </a:p>
        </p:txBody>
      </p:sp>
    </p:spTree>
    <p:extLst>
      <p:ext uri="{BB962C8B-B14F-4D97-AF65-F5344CB8AC3E}">
        <p14:creationId xmlns:p14="http://schemas.microsoft.com/office/powerpoint/2010/main" val="1885108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Detecting Structural Variants</a:t>
            </a:r>
            <a:endParaRPr lang="en-US" dirty="0"/>
          </a:p>
        </p:txBody>
      </p:sp>
      <p:pic>
        <p:nvPicPr>
          <p:cNvPr id="6" name="Content Placeholder 5"/>
          <p:cNvPicPr>
            <a:picLocks noGrp="1" noChangeAspect="1"/>
          </p:cNvPicPr>
          <p:nvPr>
            <p:ph idx="1"/>
          </p:nvPr>
        </p:nvPicPr>
        <p:blipFill>
          <a:blip r:embed="rId2"/>
          <a:srcRect t="1875" b="1875"/>
          <a:stretch>
            <a:fillRect/>
          </a:stretch>
        </p:blipFill>
        <p:spPr>
          <a:xfrm>
            <a:off x="414391" y="1583708"/>
            <a:ext cx="8382000" cy="4910137"/>
          </a:xfrm>
        </p:spPr>
      </p:pic>
    </p:spTree>
    <p:extLst>
      <p:ext uri="{BB962C8B-B14F-4D97-AF65-F5344CB8AC3E}">
        <p14:creationId xmlns:p14="http://schemas.microsoft.com/office/powerpoint/2010/main" val="690441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Phasing</a:t>
            </a:r>
            <a:endParaRPr lang="en-US" dirty="0"/>
          </a:p>
        </p:txBody>
      </p:sp>
      <p:pic>
        <p:nvPicPr>
          <p:cNvPr id="4" name="Picture 3" descr="genotype_phenotype.pdf"/>
          <p:cNvPicPr>
            <a:picLocks noChangeAspect="1"/>
          </p:cNvPicPr>
          <p:nvPr/>
        </p:nvPicPr>
        <p:blipFill rotWithShape="1">
          <a:blip r:embed="rId2">
            <a:extLst>
              <a:ext uri="{28A0092B-C50C-407E-A947-70E740481C1C}">
                <a14:useLocalDpi xmlns:a14="http://schemas.microsoft.com/office/drawing/2010/main" val="0"/>
              </a:ext>
            </a:extLst>
          </a:blip>
          <a:srcRect t="9210" b="-200"/>
          <a:stretch/>
        </p:blipFill>
        <p:spPr>
          <a:xfrm>
            <a:off x="881866" y="1451797"/>
            <a:ext cx="7794409" cy="5173779"/>
          </a:xfrm>
          <a:prstGeom prst="rect">
            <a:avLst/>
          </a:prstGeom>
        </p:spPr>
      </p:pic>
    </p:spTree>
    <p:extLst>
      <p:ext uri="{BB962C8B-B14F-4D97-AF65-F5344CB8AC3E}">
        <p14:creationId xmlns:p14="http://schemas.microsoft.com/office/powerpoint/2010/main" val="3289967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Phasing with Read Clouds</a:t>
            </a:r>
            <a:endParaRPr lang="en-US" dirty="0"/>
          </a:p>
        </p:txBody>
      </p:sp>
      <p:pic>
        <p:nvPicPr>
          <p:cNvPr id="4" name="Content Placeholder 3" descr="mcmc_random.pdf"/>
          <p:cNvPicPr>
            <a:picLocks noGrp="1" noChangeAspect="1"/>
          </p:cNvPicPr>
          <p:nvPr>
            <p:ph idx="1"/>
          </p:nvPr>
        </p:nvPicPr>
        <p:blipFill>
          <a:blip r:embed="rId2">
            <a:extLst>
              <a:ext uri="{28A0092B-C50C-407E-A947-70E740481C1C}">
                <a14:useLocalDpi xmlns:a14="http://schemas.microsoft.com/office/drawing/2010/main" val="0"/>
              </a:ext>
            </a:extLst>
          </a:blip>
          <a:srcRect t="5631" b="5631"/>
          <a:stretch>
            <a:fillRect/>
          </a:stretch>
        </p:blipFill>
        <p:spPr>
          <a:prstGeom prst="rect">
            <a:avLst/>
          </a:prstGeom>
        </p:spPr>
      </p:pic>
    </p:spTree>
    <p:extLst>
      <p:ext uri="{BB962C8B-B14F-4D97-AF65-F5344CB8AC3E}">
        <p14:creationId xmlns:p14="http://schemas.microsoft.com/office/powerpoint/2010/main" val="952812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Phasing with Read Clouds</a:t>
            </a:r>
            <a:endParaRPr lang="en-US" dirty="0"/>
          </a:p>
        </p:txBody>
      </p:sp>
      <p:pic>
        <p:nvPicPr>
          <p:cNvPr id="5" name="Picture 4" descr="NSF_grant_figure3.pdf"/>
          <p:cNvPicPr>
            <a:picLocks noChangeAspect="1"/>
          </p:cNvPicPr>
          <p:nvPr/>
        </p:nvPicPr>
        <p:blipFill rotWithShape="1">
          <a:blip r:embed="rId2">
            <a:extLst>
              <a:ext uri="{28A0092B-C50C-407E-A947-70E740481C1C}">
                <a14:useLocalDpi xmlns:a14="http://schemas.microsoft.com/office/drawing/2010/main" val="0"/>
              </a:ext>
            </a:extLst>
          </a:blip>
          <a:srcRect l="2010" t="26289" r="54568" b="4486"/>
          <a:stretch/>
        </p:blipFill>
        <p:spPr>
          <a:xfrm>
            <a:off x="592179" y="1956925"/>
            <a:ext cx="8214354" cy="5075732"/>
          </a:xfrm>
          <a:prstGeom prst="rect">
            <a:avLst/>
          </a:prstGeom>
        </p:spPr>
      </p:pic>
    </p:spTree>
    <p:extLst>
      <p:ext uri="{BB962C8B-B14F-4D97-AF65-F5344CB8AC3E}">
        <p14:creationId xmlns:p14="http://schemas.microsoft.com/office/powerpoint/2010/main" val="2348506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Phasing with Read Clouds</a:t>
            </a:r>
            <a:endParaRPr lang="en-US" dirty="0"/>
          </a:p>
        </p:txBody>
      </p:sp>
      <p:pic>
        <p:nvPicPr>
          <p:cNvPr id="4" name="Picture 3" descr="unwind.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294" y="1854106"/>
            <a:ext cx="8651706" cy="4758783"/>
          </a:xfrm>
          <a:prstGeom prst="rect">
            <a:avLst/>
          </a:prstGeom>
        </p:spPr>
      </p:pic>
    </p:spTree>
    <p:extLst>
      <p:ext uri="{BB962C8B-B14F-4D97-AF65-F5344CB8AC3E}">
        <p14:creationId xmlns:p14="http://schemas.microsoft.com/office/powerpoint/2010/main" val="3184770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Phasing with Read Clouds</a:t>
            </a:r>
            <a:endParaRPr lang="en-US" dirty="0"/>
          </a:p>
        </p:txBody>
      </p:sp>
      <p:pic>
        <p:nvPicPr>
          <p:cNvPr id="5" name="Picture 4" descr="mcmc_mixed.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756" y="2068993"/>
            <a:ext cx="8564243" cy="4444976"/>
          </a:xfrm>
          <a:prstGeom prst="rect">
            <a:avLst/>
          </a:prstGeom>
        </p:spPr>
      </p:pic>
    </p:spTree>
    <p:extLst>
      <p:ext uri="{BB962C8B-B14F-4D97-AF65-F5344CB8AC3E}">
        <p14:creationId xmlns:p14="http://schemas.microsoft.com/office/powerpoint/2010/main" val="1817499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Phasing with Read Clouds</a:t>
            </a:r>
            <a:endParaRPr lang="en-US" dirty="0"/>
          </a:p>
        </p:txBody>
      </p:sp>
      <p:pic>
        <p:nvPicPr>
          <p:cNvPr id="4" name="Picture 3" descr="phasing_figure_for_biox_grant_2.pdf"/>
          <p:cNvPicPr>
            <a:picLocks noChangeAspect="1"/>
          </p:cNvPicPr>
          <p:nvPr/>
        </p:nvPicPr>
        <p:blipFill rotWithShape="1">
          <a:blip r:embed="rId2">
            <a:extLst>
              <a:ext uri="{28A0092B-C50C-407E-A947-70E740481C1C}">
                <a14:useLocalDpi xmlns:a14="http://schemas.microsoft.com/office/drawing/2010/main" val="0"/>
              </a:ext>
            </a:extLst>
          </a:blip>
          <a:srcRect l="4458" t="5884"/>
          <a:stretch/>
        </p:blipFill>
        <p:spPr>
          <a:xfrm>
            <a:off x="0" y="1701710"/>
            <a:ext cx="9144000" cy="4734173"/>
          </a:xfrm>
          <a:prstGeom prst="rect">
            <a:avLst/>
          </a:prstGeom>
        </p:spPr>
      </p:pic>
    </p:spTree>
    <p:extLst>
      <p:ext uri="{BB962C8B-B14F-4D97-AF65-F5344CB8AC3E}">
        <p14:creationId xmlns:p14="http://schemas.microsoft.com/office/powerpoint/2010/main" val="3289826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a:ln/>
        </p:spPr>
        <p:txBody>
          <a:bodyPr rtlCol="0"/>
          <a:lstStyle/>
          <a:p>
            <a:pPr fontAlgn="auto">
              <a:spcAft>
                <a:spcPts val="0"/>
              </a:spcAft>
              <a:defRPr/>
            </a:pPr>
            <a:r>
              <a:rPr lang="en-US"/>
              <a:t>Human population migrations</a:t>
            </a:r>
          </a:p>
        </p:txBody>
      </p:sp>
      <p:sp>
        <p:nvSpPr>
          <p:cNvPr id="290819" name="Rectangle 3"/>
          <p:cNvSpPr>
            <a:spLocks noGrp="1" noChangeArrowheads="1"/>
          </p:cNvSpPr>
          <p:nvPr>
            <p:ph type="body" idx="1"/>
          </p:nvPr>
        </p:nvSpPr>
        <p:spPr>
          <a:xfrm>
            <a:off x="0" y="1643063"/>
            <a:ext cx="4882147" cy="4910137"/>
          </a:xfrm>
        </p:spPr>
        <p:txBody>
          <a:bodyPr rtlCol="0"/>
          <a:lstStyle/>
          <a:p>
            <a:pPr fontAlgn="auto">
              <a:spcAft>
                <a:spcPts val="0"/>
              </a:spcAft>
              <a:buFont typeface="Arial" pitchFamily="34" charset="0"/>
              <a:buChar char="•"/>
              <a:defRPr/>
            </a:pPr>
            <a:r>
              <a:rPr lang="en-US" sz="2000" dirty="0"/>
              <a:t>Out of Africa, Replacement</a:t>
            </a:r>
          </a:p>
          <a:p>
            <a:pPr lvl="1" fontAlgn="auto">
              <a:spcAft>
                <a:spcPts val="0"/>
              </a:spcAft>
              <a:buFont typeface="Arial" pitchFamily="34" charset="0"/>
              <a:buChar char="–"/>
              <a:defRPr/>
            </a:pPr>
            <a:r>
              <a:rPr lang="en-US" sz="1800" dirty="0"/>
              <a:t>Single mother of all humans (Eve) </a:t>
            </a:r>
            <a:r>
              <a:rPr lang="en-US" sz="1800" dirty="0" smtClean="0"/>
              <a:t>~99,000 – 150,000yr</a:t>
            </a:r>
            <a:endParaRPr lang="en-US" sz="1800" dirty="0"/>
          </a:p>
          <a:p>
            <a:pPr lvl="1" fontAlgn="auto">
              <a:spcAft>
                <a:spcPts val="0"/>
              </a:spcAft>
              <a:buFont typeface="Arial" pitchFamily="34" charset="0"/>
              <a:buChar char="–"/>
              <a:defRPr/>
            </a:pPr>
            <a:r>
              <a:rPr lang="en-US" sz="1800" dirty="0"/>
              <a:t>Single father of all humans (Adam) </a:t>
            </a:r>
            <a:r>
              <a:rPr lang="en-US" sz="1800" dirty="0" smtClean="0"/>
              <a:t>~120,000 - 340,000yr</a:t>
            </a:r>
            <a:endParaRPr lang="en-US" sz="1800" dirty="0"/>
          </a:p>
          <a:p>
            <a:pPr lvl="1" fontAlgn="auto">
              <a:spcAft>
                <a:spcPts val="0"/>
              </a:spcAft>
              <a:buFont typeface="Arial" pitchFamily="34" charset="0"/>
              <a:buChar char="–"/>
              <a:defRPr/>
            </a:pPr>
            <a:r>
              <a:rPr lang="en-US" sz="1800" dirty="0"/>
              <a:t>Humans out of Africa </a:t>
            </a:r>
            <a:r>
              <a:rPr lang="en-US" sz="1800" dirty="0" smtClean="0"/>
              <a:t>~50000 </a:t>
            </a:r>
            <a:r>
              <a:rPr lang="en-US" sz="1800" dirty="0"/>
              <a:t>years ago replaced others (e.g., </a:t>
            </a:r>
            <a:r>
              <a:rPr lang="en-US" sz="1800" dirty="0" err="1"/>
              <a:t>Neandertals</a:t>
            </a:r>
            <a:r>
              <a:rPr lang="en-US" sz="1800" dirty="0"/>
              <a:t>)</a:t>
            </a:r>
          </a:p>
          <a:p>
            <a:pPr fontAlgn="auto">
              <a:spcAft>
                <a:spcPts val="0"/>
              </a:spcAft>
              <a:buFont typeface="Arial" pitchFamily="34" charset="0"/>
              <a:buChar char="•"/>
              <a:defRPr/>
            </a:pPr>
            <a:endParaRPr lang="en-US" sz="2000" dirty="0" smtClean="0"/>
          </a:p>
          <a:p>
            <a:pPr fontAlgn="auto">
              <a:spcAft>
                <a:spcPts val="0"/>
              </a:spcAft>
              <a:buFont typeface="Arial" pitchFamily="34" charset="0"/>
              <a:buChar char="•"/>
              <a:defRPr/>
            </a:pPr>
            <a:endParaRPr lang="en-US" sz="2000" dirty="0"/>
          </a:p>
          <a:p>
            <a:pPr fontAlgn="auto">
              <a:spcAft>
                <a:spcPts val="0"/>
              </a:spcAft>
              <a:buFont typeface="Arial" pitchFamily="34" charset="0"/>
              <a:buChar char="•"/>
              <a:defRPr/>
            </a:pPr>
            <a:r>
              <a:rPr lang="en-US" sz="2000" dirty="0"/>
              <a:t>Multiregional Evolution</a:t>
            </a:r>
          </a:p>
          <a:p>
            <a:pPr lvl="1" fontAlgn="auto">
              <a:spcAft>
                <a:spcPts val="0"/>
              </a:spcAft>
              <a:buFont typeface="Arial" pitchFamily="34" charset="0"/>
              <a:buChar char="–"/>
              <a:defRPr/>
            </a:pPr>
            <a:r>
              <a:rPr lang="en-US" sz="1800" dirty="0" smtClean="0"/>
              <a:t>Generally debunked, however,</a:t>
            </a:r>
          </a:p>
          <a:p>
            <a:pPr lvl="1" fontAlgn="auto">
              <a:spcAft>
                <a:spcPts val="0"/>
              </a:spcAft>
              <a:buFont typeface="Arial" pitchFamily="34" charset="0"/>
              <a:buChar char="–"/>
              <a:defRPr/>
            </a:pPr>
            <a:r>
              <a:rPr lang="en-US" sz="1800" dirty="0" smtClean="0"/>
              <a:t>~5% of human genome in Europeans, Asians is Neanderthal, </a:t>
            </a:r>
            <a:r>
              <a:rPr lang="en-US" sz="1800" dirty="0" err="1" smtClean="0"/>
              <a:t>Denisova</a:t>
            </a:r>
            <a:endParaRPr lang="en-US" sz="1800" dirty="0"/>
          </a:p>
        </p:txBody>
      </p:sp>
      <p:pic>
        <p:nvPicPr>
          <p:cNvPr id="290821" name="Picture 5" descr="adam_eve"/>
          <p:cNvPicPr>
            <a:picLocks noChangeAspect="1" noChangeArrowheads="1"/>
          </p:cNvPicPr>
          <p:nvPr/>
        </p:nvPicPr>
        <p:blipFill>
          <a:blip r:embed="rId3" cstate="print"/>
          <a:srcRect/>
          <a:stretch>
            <a:fillRect/>
          </a:stretch>
        </p:blipFill>
        <p:spPr bwMode="auto">
          <a:xfrm>
            <a:off x="5584825" y="1516063"/>
            <a:ext cx="3559175" cy="2433637"/>
          </a:xfrm>
          <a:prstGeom prst="rect">
            <a:avLst/>
          </a:prstGeom>
          <a:noFill/>
          <a:ln w="9525">
            <a:noFill/>
            <a:miter lim="800000"/>
            <a:headEnd/>
            <a:tailEnd/>
          </a:ln>
        </p:spPr>
      </p:pic>
      <p:sp>
        <p:nvSpPr>
          <p:cNvPr id="290822" name="Freeform 6"/>
          <p:cNvSpPr>
            <a:spLocks/>
          </p:cNvSpPr>
          <p:nvPr/>
        </p:nvSpPr>
        <p:spPr bwMode="auto">
          <a:xfrm>
            <a:off x="6384925" y="1516063"/>
            <a:ext cx="2271713" cy="2438400"/>
          </a:xfrm>
          <a:custGeom>
            <a:avLst/>
            <a:gdLst>
              <a:gd name="T0" fmla="*/ 0 w 1431"/>
              <a:gd name="T1" fmla="*/ 0 h 1536"/>
              <a:gd name="T2" fmla="*/ 130 w 1431"/>
              <a:gd name="T3" fmla="*/ 399 h 1536"/>
              <a:gd name="T4" fmla="*/ 226 w 1431"/>
              <a:gd name="T5" fmla="*/ 332 h 1536"/>
              <a:gd name="T6" fmla="*/ 404 w 1431"/>
              <a:gd name="T7" fmla="*/ 788 h 1536"/>
              <a:gd name="T8" fmla="*/ 500 w 1431"/>
              <a:gd name="T9" fmla="*/ 701 h 1536"/>
              <a:gd name="T10" fmla="*/ 600 w 1431"/>
              <a:gd name="T11" fmla="*/ 941 h 1536"/>
              <a:gd name="T12" fmla="*/ 648 w 1431"/>
              <a:gd name="T13" fmla="*/ 936 h 1536"/>
              <a:gd name="T14" fmla="*/ 783 w 1431"/>
              <a:gd name="T15" fmla="*/ 1157 h 1536"/>
              <a:gd name="T16" fmla="*/ 912 w 1431"/>
              <a:gd name="T17" fmla="*/ 1076 h 1536"/>
              <a:gd name="T18" fmla="*/ 1431 w 1431"/>
              <a:gd name="T19" fmla="*/ 1536 h 1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31"/>
              <a:gd name="T31" fmla="*/ 0 h 1536"/>
              <a:gd name="T32" fmla="*/ 1431 w 1431"/>
              <a:gd name="T33" fmla="*/ 1536 h 1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31" h="1536">
                <a:moveTo>
                  <a:pt x="0" y="0"/>
                </a:moveTo>
                <a:lnTo>
                  <a:pt x="130" y="399"/>
                </a:lnTo>
                <a:lnTo>
                  <a:pt x="226" y="332"/>
                </a:lnTo>
                <a:lnTo>
                  <a:pt x="404" y="788"/>
                </a:lnTo>
                <a:lnTo>
                  <a:pt x="500" y="701"/>
                </a:lnTo>
                <a:lnTo>
                  <a:pt x="600" y="941"/>
                </a:lnTo>
                <a:lnTo>
                  <a:pt x="648" y="936"/>
                </a:lnTo>
                <a:lnTo>
                  <a:pt x="783" y="1157"/>
                </a:lnTo>
                <a:lnTo>
                  <a:pt x="912" y="1076"/>
                </a:lnTo>
                <a:lnTo>
                  <a:pt x="1431" y="1536"/>
                </a:lnTo>
              </a:path>
            </a:pathLst>
          </a:custGeom>
          <a:noFill/>
          <a:ln w="76200">
            <a:solidFill>
              <a:schemeClr val="bg1"/>
            </a:solidFill>
            <a:round/>
            <a:headEnd/>
            <a:tailEnd/>
          </a:ln>
        </p:spPr>
        <p:txBody>
          <a:bodyPr/>
          <a:lstStyle/>
          <a:p>
            <a:endParaRPr lang="en-US"/>
          </a:p>
        </p:txBody>
      </p:sp>
      <p:pic>
        <p:nvPicPr>
          <p:cNvPr id="7170" name="Picture 2" descr="http://www.sciencemag.org/content/328/5979/710/F1.larg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2147" y="5070700"/>
            <a:ext cx="4213156" cy="17873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sciencemag.org/content/328/5979/710/F6.larg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0548" y="4429261"/>
            <a:ext cx="1470526" cy="2428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148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90821"/>
                                        </p:tgtEl>
                                        <p:attrNameLst>
                                          <p:attrName>style.visibility</p:attrName>
                                        </p:attrNameLst>
                                      </p:cBhvr>
                                      <p:to>
                                        <p:strVal val="visible"/>
                                      </p:to>
                                    </p:set>
                                    <p:animEffect transition="in" filter="dissolve">
                                      <p:cBhvr>
                                        <p:cTn id="7" dur="500"/>
                                        <p:tgtEl>
                                          <p:spTgt spid="2908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0822"/>
                                        </p:tgtEl>
                                        <p:attrNameLst>
                                          <p:attrName>style.visibility</p:attrName>
                                        </p:attrNameLst>
                                      </p:cBhvr>
                                      <p:to>
                                        <p:strVal val="visible"/>
                                      </p:to>
                                    </p:set>
                                    <p:animEffect transition="in" filter="dissolve">
                                      <p:cBhvr>
                                        <p:cTn id="12" dur="500"/>
                                        <p:tgtEl>
                                          <p:spTgt spid="290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Coalescence</a:t>
            </a:r>
            <a:endParaRPr lang="en-US" dirty="0"/>
          </a:p>
        </p:txBody>
      </p:sp>
      <p:pic>
        <p:nvPicPr>
          <p:cNvPr id="11266" name="Picture 2" descr="http://1.bp.blogspot.com/_lan_GAxCiQI/TTZ4bkcMNdI/AAAAAAAAAFQ/B61naN5vEcI/s1600/homersimps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3495" y="5083770"/>
            <a:ext cx="1005305" cy="125517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4.bp.blogspot.com/_lan_GAxCiQI/TTZiJqTQOtI/AAAAAAAAAE0/T4CNmqauo7g/s1600/texan1.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2449" y="5560375"/>
            <a:ext cx="659549" cy="709192"/>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3.bp.blogspot.com/_lan_GAxCiQI/TTZj4zRmq1I/AAAAAAAAAE4/JXQUBe-QVgY/s1600/2106006521a2106178622b848808419m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0050" y="5425640"/>
            <a:ext cx="819852" cy="819852"/>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http://2.bp.blogspot.com/_lan_GAxCiQI/TTZlyKN_wqI/AAAAAAAAAE8/zetcVl-cfdw/s320/Chalmers1.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65307" y="5560374"/>
            <a:ext cx="791198" cy="623069"/>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http://2.bp.blogspot.com/_lan_GAxCiQI/TTZqUGlNygI/AAAAAAAAAFA/u33O1q6DoCI/s320/Ned_Flanders.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85344" y="5424237"/>
            <a:ext cx="593056" cy="953659"/>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http://4.bp.blogspot.com/_lan_GAxCiQI/TTZuFJnCM6I/AAAAAAAAAFE/zd3h8l7vkhM/s320/Sideshow_Mel.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85688" y="5247525"/>
            <a:ext cx="535940" cy="1174664"/>
          </a:xfrm>
          <a:prstGeom prst="rect">
            <a:avLst/>
          </a:prstGeom>
          <a:noFill/>
          <a:extLst>
            <a:ext uri="{909E8E84-426E-40dd-AFC4-6F175D3DCCD1}">
              <a14:hiddenFill xmlns:a14="http://schemas.microsoft.com/office/drawing/2010/main">
                <a:solidFill>
                  <a:srgbClr val="FFFFFF"/>
                </a:solidFill>
              </a14:hiddenFill>
            </a:ext>
          </a:extLst>
        </p:spPr>
      </p:pic>
      <p:pic>
        <p:nvPicPr>
          <p:cNvPr id="11280" name="Picture 16" descr="http://3.bp.blogspot.com/_lan_GAxCiQI/TTZ-hbcm18I/AAAAAAAAAFY/LyH_oAXn1u8/s320/other104.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77615" y="5247525"/>
            <a:ext cx="797499" cy="1238833"/>
          </a:xfrm>
          <a:prstGeom prst="rect">
            <a:avLst/>
          </a:prstGeom>
          <a:noFill/>
          <a:extLst>
            <a:ext uri="{909E8E84-426E-40dd-AFC4-6F175D3DCCD1}">
              <a14:hiddenFill xmlns:a14="http://schemas.microsoft.com/office/drawing/2010/main">
                <a:solidFill>
                  <a:srgbClr val="FFFFFF"/>
                </a:solidFill>
              </a14:hiddenFill>
            </a:ext>
          </a:extLst>
        </p:spPr>
      </p:pic>
      <p:pic>
        <p:nvPicPr>
          <p:cNvPr id="11282" name="Picture 18" descr="http://1.bp.blogspot.com/_lan_GAxCiQI/TTaBjcf3pfI/AAAAAAAAAFc/zw4vVSwIJ0Y/s1600/222px-Reverend_Lovejoy.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7217" y="5304588"/>
            <a:ext cx="992719" cy="1135815"/>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p:nvSpPr>
        <p:spPr>
          <a:xfrm>
            <a:off x="1058780" y="1074821"/>
            <a:ext cx="6593304" cy="4008949"/>
          </a:xfrm>
          <a:prstGeom prst="triangl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Y-chromosome coalescence</a:t>
            </a:r>
            <a:endParaRPr lang="en-US" dirty="0"/>
          </a:p>
        </p:txBody>
      </p:sp>
      <p:pic>
        <p:nvPicPr>
          <p:cNvPr id="11284" name="Picture 20" descr="http://cloud.graphicleftovers.com/11976/item34034/Cartoon-prehistoric-man.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32643" y="61327"/>
            <a:ext cx="1013493" cy="101349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217" y="1368707"/>
            <a:ext cx="3901440" cy="3029712"/>
          </a:xfrm>
          <a:prstGeom prst="rect">
            <a:avLst/>
          </a:prstGeom>
        </p:spPr>
      </p:pic>
      <p:pic>
        <p:nvPicPr>
          <p:cNvPr id="14" name="Picture 1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40201" y="1368707"/>
            <a:ext cx="2014035" cy="3421175"/>
          </a:xfrm>
          <a:prstGeom prst="rect">
            <a:avLst/>
          </a:prstGeom>
        </p:spPr>
      </p:pic>
    </p:spTree>
    <p:extLst>
      <p:ext uri="{BB962C8B-B14F-4D97-AF65-F5344CB8AC3E}">
        <p14:creationId xmlns:p14="http://schemas.microsoft.com/office/powerpoint/2010/main" val="35442786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84"/>
                                        </p:tgtEl>
                                        <p:attrNameLst>
                                          <p:attrName>style.visibility</p:attrName>
                                        </p:attrNameLst>
                                      </p:cBhvr>
                                      <p:to>
                                        <p:strVal val="visible"/>
                                      </p:to>
                                    </p:set>
                                    <p:animEffect transition="in" filter="fade">
                                      <p:cBhvr>
                                        <p:cTn id="12" dur="500"/>
                                        <p:tgtEl>
                                          <p:spTgt spid="112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Population Sequencing – </a:t>
            </a:r>
            <a:br>
              <a:rPr lang="en-US" dirty="0" smtClean="0"/>
            </a:br>
            <a:r>
              <a:rPr lang="en-US" dirty="0" smtClean="0">
                <a:hlinkClick r:id="rId3"/>
              </a:rPr>
              <a:t>1000 Genomes Project</a:t>
            </a:r>
            <a:endParaRPr lang="en-US" dirty="0"/>
          </a:p>
        </p:txBody>
      </p:sp>
      <p:pic>
        <p:nvPicPr>
          <p:cNvPr id="4100" name="Picture 4" descr="http://www.eface.in/wp-content/uploads/2011/05/image00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1724" y="0"/>
            <a:ext cx="2181751" cy="147319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utexas.edu/features/archive/2004/graphics/nutrition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3475" y="0"/>
            <a:ext cx="1660525" cy="19527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a:stretch>
            <a:fillRect/>
          </a:stretch>
        </p:blipFill>
        <p:spPr>
          <a:xfrm>
            <a:off x="578556" y="1122583"/>
            <a:ext cx="7859888" cy="5741208"/>
          </a:xfrm>
          <a:prstGeom prst="rect">
            <a:avLst/>
          </a:prstGeom>
        </p:spPr>
      </p:pic>
    </p:spTree>
    <p:extLst>
      <p:ext uri="{BB962C8B-B14F-4D97-AF65-F5344CB8AC3E}">
        <p14:creationId xmlns:p14="http://schemas.microsoft.com/office/powerpoint/2010/main" val="174559864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Population Sequencing – </a:t>
            </a:r>
            <a:br>
              <a:rPr lang="en-US" dirty="0" smtClean="0"/>
            </a:br>
            <a:r>
              <a:rPr lang="en-US" dirty="0" smtClean="0">
                <a:hlinkClick r:id="rId3"/>
              </a:rPr>
              <a:t>1000 Genomes Project</a:t>
            </a:r>
            <a:endParaRPr lang="en-US" dirty="0"/>
          </a:p>
        </p:txBody>
      </p:sp>
      <p:pic>
        <p:nvPicPr>
          <p:cNvPr id="4100" name="Picture 4" descr="http://www.eface.in/wp-content/uploads/2011/05/image00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1724" y="0"/>
            <a:ext cx="2181751" cy="147319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utexas.edu/features/archive/2004/graphics/nutrition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3475" y="0"/>
            <a:ext cx="1660525" cy="195277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6"/>
          <a:stretch>
            <a:fillRect/>
          </a:stretch>
        </p:blipFill>
        <p:spPr>
          <a:xfrm>
            <a:off x="0" y="1505371"/>
            <a:ext cx="4690412" cy="5359763"/>
          </a:xfrm>
          <a:prstGeom prst="rect">
            <a:avLst/>
          </a:prstGeom>
        </p:spPr>
      </p:pic>
      <p:pic>
        <p:nvPicPr>
          <p:cNvPr id="4" name="Picture 3"/>
          <p:cNvPicPr>
            <a:picLocks noChangeAspect="1"/>
          </p:cNvPicPr>
          <p:nvPr/>
        </p:nvPicPr>
        <p:blipFill>
          <a:blip r:embed="rId7"/>
          <a:stretch>
            <a:fillRect/>
          </a:stretch>
        </p:blipFill>
        <p:spPr>
          <a:xfrm>
            <a:off x="4788734" y="1747943"/>
            <a:ext cx="4355265" cy="5045846"/>
          </a:xfrm>
          <a:prstGeom prst="rect">
            <a:avLst/>
          </a:prstGeom>
        </p:spPr>
      </p:pic>
    </p:spTree>
    <p:extLst>
      <p:ext uri="{BB962C8B-B14F-4D97-AF65-F5344CB8AC3E}">
        <p14:creationId xmlns:p14="http://schemas.microsoft.com/office/powerpoint/2010/main" val="195461017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Population Sequencing – UK10K</a:t>
            </a:r>
            <a:endParaRPr lang="en-US" dirty="0"/>
          </a:p>
        </p:txBody>
      </p:sp>
      <p:pic>
        <p:nvPicPr>
          <p:cNvPr id="6" name="Picture 5"/>
          <p:cNvPicPr>
            <a:picLocks noChangeAspect="1"/>
          </p:cNvPicPr>
          <p:nvPr/>
        </p:nvPicPr>
        <p:blipFill>
          <a:blip r:embed="rId3"/>
          <a:stretch>
            <a:fillRect/>
          </a:stretch>
        </p:blipFill>
        <p:spPr>
          <a:xfrm>
            <a:off x="4724894" y="2102556"/>
            <a:ext cx="4419106" cy="4755444"/>
          </a:xfrm>
          <a:prstGeom prst="rect">
            <a:avLst/>
          </a:prstGeom>
        </p:spPr>
      </p:pic>
      <p:pic>
        <p:nvPicPr>
          <p:cNvPr id="3" name="Picture 2"/>
          <p:cNvPicPr>
            <a:picLocks noChangeAspect="1"/>
          </p:cNvPicPr>
          <p:nvPr/>
        </p:nvPicPr>
        <p:blipFill>
          <a:blip r:embed="rId4"/>
          <a:stretch>
            <a:fillRect/>
          </a:stretch>
        </p:blipFill>
        <p:spPr>
          <a:xfrm>
            <a:off x="0" y="1346200"/>
            <a:ext cx="4981222" cy="2258926"/>
          </a:xfrm>
          <a:prstGeom prst="rect">
            <a:avLst/>
          </a:prstGeom>
        </p:spPr>
      </p:pic>
    </p:spTree>
    <p:extLst>
      <p:ext uri="{BB962C8B-B14F-4D97-AF65-F5344CB8AC3E}">
        <p14:creationId xmlns:p14="http://schemas.microsoft.com/office/powerpoint/2010/main" val="194097891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Population Sequencing</a:t>
            </a:r>
            <a:endParaRPr lang="en-US" sz="3200" dirty="0"/>
          </a:p>
        </p:txBody>
      </p:sp>
      <p:cxnSp>
        <p:nvCxnSpPr>
          <p:cNvPr id="5" name="Straight Connector 4"/>
          <p:cNvCxnSpPr/>
          <p:nvPr/>
        </p:nvCxnSpPr>
        <p:spPr>
          <a:xfrm>
            <a:off x="2209800" y="2286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09800" y="3048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209800" y="3810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62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09800" y="4572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51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5146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432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12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429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886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733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191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720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572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800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4102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638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9436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2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477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93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362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24384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312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276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3886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2766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1910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1054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5720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419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54102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410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9436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324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24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934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93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362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667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514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32004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312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429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886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657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44958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45720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5720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495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54102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54102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5626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3246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019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6705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93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286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6670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2438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304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3352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810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4290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4114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4958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4724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49530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486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5626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5626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629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7056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64008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85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53465" y="2297668"/>
            <a:ext cx="481222" cy="338554"/>
          </a:xfrm>
          <a:prstGeom prst="rect">
            <a:avLst/>
          </a:prstGeom>
          <a:noFill/>
        </p:spPr>
        <p:txBody>
          <a:bodyPr wrap="none" rtlCol="0">
            <a:spAutoFit/>
          </a:bodyPr>
          <a:lstStyle/>
          <a:p>
            <a:r>
              <a:rPr lang="en-US" sz="1600" dirty="0" smtClean="0"/>
              <a:t>A/T</a:t>
            </a:r>
            <a:endParaRPr lang="en-US" sz="1600" dirty="0"/>
          </a:p>
        </p:txBody>
      </p:sp>
      <p:sp>
        <p:nvSpPr>
          <p:cNvPr id="83" name="TextBox 82"/>
          <p:cNvSpPr txBox="1"/>
          <p:nvPr/>
        </p:nvSpPr>
        <p:spPr>
          <a:xfrm>
            <a:off x="2947406" y="3059668"/>
            <a:ext cx="493340" cy="338554"/>
          </a:xfrm>
          <a:prstGeom prst="rect">
            <a:avLst/>
          </a:prstGeom>
          <a:noFill/>
        </p:spPr>
        <p:txBody>
          <a:bodyPr wrap="none" rtlCol="0">
            <a:spAutoFit/>
          </a:bodyPr>
          <a:lstStyle/>
          <a:p>
            <a:r>
              <a:rPr lang="en-US" sz="1600" dirty="0" smtClean="0"/>
              <a:t>A/A</a:t>
            </a:r>
            <a:endParaRPr lang="en-US" sz="1600" dirty="0"/>
          </a:p>
        </p:txBody>
      </p:sp>
      <p:sp>
        <p:nvSpPr>
          <p:cNvPr id="99" name="TextBox 98"/>
          <p:cNvSpPr txBox="1"/>
          <p:nvPr/>
        </p:nvSpPr>
        <p:spPr>
          <a:xfrm>
            <a:off x="2947406" y="3821668"/>
            <a:ext cx="493340" cy="338554"/>
          </a:xfrm>
          <a:prstGeom prst="rect">
            <a:avLst/>
          </a:prstGeom>
          <a:noFill/>
        </p:spPr>
        <p:txBody>
          <a:bodyPr wrap="none" rtlCol="0">
            <a:spAutoFit/>
          </a:bodyPr>
          <a:lstStyle/>
          <a:p>
            <a:r>
              <a:rPr lang="en-US" sz="1600" dirty="0" smtClean="0"/>
              <a:t>A/A</a:t>
            </a:r>
            <a:endParaRPr lang="en-US" sz="1600" dirty="0"/>
          </a:p>
        </p:txBody>
      </p:sp>
      <p:sp>
        <p:nvSpPr>
          <p:cNvPr id="100" name="TextBox 99"/>
          <p:cNvSpPr txBox="1"/>
          <p:nvPr/>
        </p:nvSpPr>
        <p:spPr>
          <a:xfrm>
            <a:off x="2947406" y="4583668"/>
            <a:ext cx="493340" cy="338554"/>
          </a:xfrm>
          <a:prstGeom prst="rect">
            <a:avLst/>
          </a:prstGeom>
          <a:noFill/>
        </p:spPr>
        <p:txBody>
          <a:bodyPr wrap="none" rtlCol="0">
            <a:spAutoFit/>
          </a:bodyPr>
          <a:lstStyle/>
          <a:p>
            <a:r>
              <a:rPr lang="en-US" sz="1600" dirty="0" smtClean="0"/>
              <a:t>A/A</a:t>
            </a:r>
            <a:endParaRPr lang="en-US" sz="1600" dirty="0"/>
          </a:p>
        </p:txBody>
      </p:sp>
      <p:cxnSp>
        <p:nvCxnSpPr>
          <p:cNvPr id="101" name="Straight Connector 100"/>
          <p:cNvCxnSpPr/>
          <p:nvPr/>
        </p:nvCxnSpPr>
        <p:spPr>
          <a:xfrm>
            <a:off x="3194076"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2" name="Straight Connector 101"/>
          <p:cNvCxnSpPr/>
          <p:nvPr/>
        </p:nvCxnSpPr>
        <p:spPr>
          <a:xfrm>
            <a:off x="3194076"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3" name="Straight Connector 102"/>
          <p:cNvCxnSpPr/>
          <p:nvPr/>
        </p:nvCxnSpPr>
        <p:spPr>
          <a:xfrm>
            <a:off x="3194076"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4" name="Straight Connector 103"/>
          <p:cNvCxnSpPr/>
          <p:nvPr/>
        </p:nvCxnSpPr>
        <p:spPr>
          <a:xfrm>
            <a:off x="3194076"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05" name="TextBox 104"/>
          <p:cNvSpPr txBox="1"/>
          <p:nvPr/>
        </p:nvSpPr>
        <p:spPr>
          <a:xfrm>
            <a:off x="4008519" y="2297668"/>
            <a:ext cx="481222" cy="338554"/>
          </a:xfrm>
          <a:prstGeom prst="rect">
            <a:avLst/>
          </a:prstGeom>
          <a:noFill/>
        </p:spPr>
        <p:txBody>
          <a:bodyPr wrap="none" rtlCol="0">
            <a:spAutoFit/>
          </a:bodyPr>
          <a:lstStyle/>
          <a:p>
            <a:r>
              <a:rPr lang="en-US" sz="1600" dirty="0" smtClean="0"/>
              <a:t>C/C</a:t>
            </a:r>
            <a:endParaRPr lang="en-US" sz="1600" dirty="0"/>
          </a:p>
        </p:txBody>
      </p:sp>
      <p:sp>
        <p:nvSpPr>
          <p:cNvPr id="106" name="TextBox 105"/>
          <p:cNvSpPr txBox="1"/>
          <p:nvPr/>
        </p:nvSpPr>
        <p:spPr>
          <a:xfrm>
            <a:off x="4002460" y="3059668"/>
            <a:ext cx="483722" cy="338554"/>
          </a:xfrm>
          <a:prstGeom prst="rect">
            <a:avLst/>
          </a:prstGeom>
          <a:noFill/>
        </p:spPr>
        <p:txBody>
          <a:bodyPr wrap="none" rtlCol="0">
            <a:spAutoFit/>
          </a:bodyPr>
          <a:lstStyle/>
          <a:p>
            <a:r>
              <a:rPr lang="en-US" sz="1600" dirty="0" smtClean="0"/>
              <a:t>C/T</a:t>
            </a:r>
            <a:endParaRPr lang="en-US" sz="1600" dirty="0"/>
          </a:p>
        </p:txBody>
      </p:sp>
      <p:sp>
        <p:nvSpPr>
          <p:cNvPr id="107" name="TextBox 106"/>
          <p:cNvSpPr txBox="1"/>
          <p:nvPr/>
        </p:nvSpPr>
        <p:spPr>
          <a:xfrm>
            <a:off x="4002460" y="3821668"/>
            <a:ext cx="463397" cy="338554"/>
          </a:xfrm>
          <a:prstGeom prst="rect">
            <a:avLst/>
          </a:prstGeom>
          <a:noFill/>
        </p:spPr>
        <p:txBody>
          <a:bodyPr wrap="none" rtlCol="0">
            <a:spAutoFit/>
          </a:bodyPr>
          <a:lstStyle/>
          <a:p>
            <a:r>
              <a:rPr lang="en-US" sz="1600" dirty="0" smtClean="0"/>
              <a:t>T/T</a:t>
            </a:r>
            <a:endParaRPr lang="en-US" sz="1600" dirty="0"/>
          </a:p>
        </p:txBody>
      </p:sp>
      <p:sp>
        <p:nvSpPr>
          <p:cNvPr id="108" name="TextBox 107"/>
          <p:cNvSpPr txBox="1"/>
          <p:nvPr/>
        </p:nvSpPr>
        <p:spPr>
          <a:xfrm>
            <a:off x="4002460" y="4583668"/>
            <a:ext cx="483722" cy="338554"/>
          </a:xfrm>
          <a:prstGeom prst="rect">
            <a:avLst/>
          </a:prstGeom>
          <a:noFill/>
        </p:spPr>
        <p:txBody>
          <a:bodyPr wrap="none" rtlCol="0">
            <a:spAutoFit/>
          </a:bodyPr>
          <a:lstStyle/>
          <a:p>
            <a:r>
              <a:rPr lang="en-US" sz="1600" dirty="0" smtClean="0"/>
              <a:t>C/T</a:t>
            </a:r>
            <a:endParaRPr lang="en-US" sz="1600" dirty="0"/>
          </a:p>
        </p:txBody>
      </p:sp>
      <p:cxnSp>
        <p:nvCxnSpPr>
          <p:cNvPr id="109" name="Straight Connector 108"/>
          <p:cNvCxnSpPr/>
          <p:nvPr/>
        </p:nvCxnSpPr>
        <p:spPr>
          <a:xfrm>
            <a:off x="42491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a:off x="42491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p:nvPr/>
        </p:nvCxnSpPr>
        <p:spPr>
          <a:xfrm>
            <a:off x="42491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2" name="Straight Connector 111"/>
          <p:cNvCxnSpPr/>
          <p:nvPr/>
        </p:nvCxnSpPr>
        <p:spPr>
          <a:xfrm>
            <a:off x="42491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13" name="TextBox 112"/>
          <p:cNvSpPr txBox="1"/>
          <p:nvPr/>
        </p:nvSpPr>
        <p:spPr>
          <a:xfrm>
            <a:off x="6370719" y="2297668"/>
            <a:ext cx="502061" cy="338554"/>
          </a:xfrm>
          <a:prstGeom prst="rect">
            <a:avLst/>
          </a:prstGeom>
          <a:noFill/>
        </p:spPr>
        <p:txBody>
          <a:bodyPr wrap="none" rtlCol="0">
            <a:spAutoFit/>
          </a:bodyPr>
          <a:lstStyle/>
          <a:p>
            <a:r>
              <a:rPr lang="en-US" sz="1600" dirty="0" smtClean="0"/>
              <a:t>C/G</a:t>
            </a:r>
            <a:endParaRPr lang="en-US" sz="1600" dirty="0"/>
          </a:p>
        </p:txBody>
      </p:sp>
      <p:sp>
        <p:nvSpPr>
          <p:cNvPr id="114" name="TextBox 113"/>
          <p:cNvSpPr txBox="1"/>
          <p:nvPr/>
        </p:nvSpPr>
        <p:spPr>
          <a:xfrm>
            <a:off x="6364660" y="3059668"/>
            <a:ext cx="522900" cy="338554"/>
          </a:xfrm>
          <a:prstGeom prst="rect">
            <a:avLst/>
          </a:prstGeom>
          <a:noFill/>
        </p:spPr>
        <p:txBody>
          <a:bodyPr wrap="none" rtlCol="0">
            <a:spAutoFit/>
          </a:bodyPr>
          <a:lstStyle/>
          <a:p>
            <a:r>
              <a:rPr lang="en-US" sz="1600" dirty="0" smtClean="0"/>
              <a:t>G/G</a:t>
            </a:r>
            <a:endParaRPr lang="en-US" sz="1600" dirty="0"/>
          </a:p>
        </p:txBody>
      </p:sp>
      <p:sp>
        <p:nvSpPr>
          <p:cNvPr id="115" name="TextBox 114"/>
          <p:cNvSpPr txBox="1"/>
          <p:nvPr/>
        </p:nvSpPr>
        <p:spPr>
          <a:xfrm>
            <a:off x="6364660" y="3821668"/>
            <a:ext cx="502061" cy="338554"/>
          </a:xfrm>
          <a:prstGeom prst="rect">
            <a:avLst/>
          </a:prstGeom>
          <a:noFill/>
        </p:spPr>
        <p:txBody>
          <a:bodyPr wrap="none" rtlCol="0">
            <a:spAutoFit/>
          </a:bodyPr>
          <a:lstStyle/>
          <a:p>
            <a:r>
              <a:rPr lang="en-US" sz="1600" dirty="0" smtClean="0"/>
              <a:t>C/G</a:t>
            </a:r>
            <a:endParaRPr lang="en-US" sz="1600" dirty="0"/>
          </a:p>
        </p:txBody>
      </p:sp>
      <p:sp>
        <p:nvSpPr>
          <p:cNvPr id="116" name="TextBox 115"/>
          <p:cNvSpPr txBox="1"/>
          <p:nvPr/>
        </p:nvSpPr>
        <p:spPr>
          <a:xfrm>
            <a:off x="6364660" y="4583668"/>
            <a:ext cx="522900" cy="338554"/>
          </a:xfrm>
          <a:prstGeom prst="rect">
            <a:avLst/>
          </a:prstGeom>
          <a:noFill/>
        </p:spPr>
        <p:txBody>
          <a:bodyPr wrap="none" rtlCol="0">
            <a:spAutoFit/>
          </a:bodyPr>
          <a:lstStyle/>
          <a:p>
            <a:r>
              <a:rPr lang="en-US" sz="1600" dirty="0" smtClean="0"/>
              <a:t>G/G</a:t>
            </a:r>
            <a:endParaRPr lang="en-US" sz="1600" dirty="0"/>
          </a:p>
        </p:txBody>
      </p:sp>
      <p:cxnSp>
        <p:nvCxnSpPr>
          <p:cNvPr id="117" name="Straight Connector 116"/>
          <p:cNvCxnSpPr/>
          <p:nvPr/>
        </p:nvCxnSpPr>
        <p:spPr>
          <a:xfrm>
            <a:off x="66113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8" name="Straight Connector 117"/>
          <p:cNvCxnSpPr/>
          <p:nvPr/>
        </p:nvCxnSpPr>
        <p:spPr>
          <a:xfrm>
            <a:off x="66113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9" name="Straight Connector 118"/>
          <p:cNvCxnSpPr/>
          <p:nvPr/>
        </p:nvCxnSpPr>
        <p:spPr>
          <a:xfrm>
            <a:off x="66113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20" name="Straight Connector 119"/>
          <p:cNvCxnSpPr/>
          <p:nvPr/>
        </p:nvCxnSpPr>
        <p:spPr>
          <a:xfrm>
            <a:off x="66113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21" name="Right Bracket 120"/>
          <p:cNvSpPr/>
          <p:nvPr/>
        </p:nvSpPr>
        <p:spPr>
          <a:xfrm>
            <a:off x="7772400" y="1905000"/>
            <a:ext cx="76200" cy="3810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122" name="TextBox 121"/>
          <p:cNvSpPr txBox="1"/>
          <p:nvPr/>
        </p:nvSpPr>
        <p:spPr>
          <a:xfrm>
            <a:off x="7924800" y="1905000"/>
            <a:ext cx="1069524" cy="369332"/>
          </a:xfrm>
          <a:prstGeom prst="rect">
            <a:avLst/>
          </a:prstGeom>
          <a:noFill/>
        </p:spPr>
        <p:txBody>
          <a:bodyPr wrap="none" rtlCol="0">
            <a:spAutoFit/>
          </a:bodyPr>
          <a:lstStyle/>
          <a:p>
            <a:r>
              <a:rPr lang="en-US" dirty="0" smtClean="0"/>
              <a:t>C = 2-7x</a:t>
            </a:r>
            <a:endParaRPr lang="en-US" dirty="0"/>
          </a:p>
        </p:txBody>
      </p:sp>
      <p:pic>
        <p:nvPicPr>
          <p:cNvPr id="123" name="Picture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1904998"/>
            <a:ext cx="584201" cy="584201"/>
          </a:xfrm>
          <a:prstGeom prst="rect">
            <a:avLst/>
          </a:prstGeom>
        </p:spPr>
      </p:pic>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2666998"/>
            <a:ext cx="584201" cy="584201"/>
          </a:xfrm>
          <a:prstGeom prst="rect">
            <a:avLst/>
          </a:prstGeom>
        </p:spPr>
      </p:pic>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4182531"/>
            <a:ext cx="584201" cy="584201"/>
          </a:xfrm>
          <a:prstGeom prst="rect">
            <a:avLst/>
          </a:prstGeom>
        </p:spPr>
      </p:pic>
      <p:sp>
        <p:nvSpPr>
          <p:cNvPr id="128" name="Right Bracket 127"/>
          <p:cNvSpPr/>
          <p:nvPr/>
        </p:nvSpPr>
        <p:spPr>
          <a:xfrm flipH="1">
            <a:off x="1474455" y="2108200"/>
            <a:ext cx="193477" cy="23876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129" name="TextBox 128"/>
          <p:cNvSpPr txBox="1"/>
          <p:nvPr/>
        </p:nvSpPr>
        <p:spPr>
          <a:xfrm flipH="1">
            <a:off x="67734" y="2937932"/>
            <a:ext cx="1354666" cy="923330"/>
          </a:xfrm>
          <a:prstGeom prst="rect">
            <a:avLst/>
          </a:prstGeom>
          <a:noFill/>
        </p:spPr>
        <p:txBody>
          <a:bodyPr wrap="square" rtlCol="0">
            <a:spAutoFit/>
          </a:bodyPr>
          <a:lstStyle/>
          <a:p>
            <a:r>
              <a:rPr lang="en-US" dirty="0" smtClean="0"/>
              <a:t>1,000   to </a:t>
            </a:r>
          </a:p>
          <a:p>
            <a:endParaRPr lang="en-US" dirty="0"/>
          </a:p>
          <a:p>
            <a:r>
              <a:rPr lang="en-US" dirty="0" smtClean="0"/>
              <a:t>1,000,000</a:t>
            </a:r>
            <a:endParaRPr lang="en-US" dirty="0"/>
          </a:p>
        </p:txBody>
      </p:sp>
    </p:spTree>
    <p:extLst>
      <p:ext uri="{BB962C8B-B14F-4D97-AF65-F5344CB8AC3E}">
        <p14:creationId xmlns:p14="http://schemas.microsoft.com/office/powerpoint/2010/main" val="393108291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Population Sequencing</a:t>
            </a:r>
            <a:endParaRPr lang="en-US" sz="3200" dirty="0"/>
          </a:p>
        </p:txBody>
      </p:sp>
      <p:cxnSp>
        <p:nvCxnSpPr>
          <p:cNvPr id="5" name="Straight Connector 4"/>
          <p:cNvCxnSpPr/>
          <p:nvPr/>
        </p:nvCxnSpPr>
        <p:spPr>
          <a:xfrm>
            <a:off x="2209800" y="2286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09800" y="3049654"/>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209800" y="3810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62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09800" y="4572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51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5146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432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12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429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886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733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191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720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572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800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4102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638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9436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2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477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93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362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24384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312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276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3886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2766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1910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1054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5720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419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54102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410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9436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324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24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934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93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362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667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514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32004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312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429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886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657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44958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45720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5720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495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54102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54102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5626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3246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019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6705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93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286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6670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2438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304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3352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810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4290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4114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4958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4724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49530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486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5626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5626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629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7056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64008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85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53465" y="2297668"/>
            <a:ext cx="481222" cy="338554"/>
          </a:xfrm>
          <a:prstGeom prst="rect">
            <a:avLst/>
          </a:prstGeom>
          <a:noFill/>
        </p:spPr>
        <p:txBody>
          <a:bodyPr wrap="none" rtlCol="0">
            <a:spAutoFit/>
          </a:bodyPr>
          <a:lstStyle/>
          <a:p>
            <a:r>
              <a:rPr lang="en-US" sz="1600" dirty="0" smtClean="0"/>
              <a:t>A/T</a:t>
            </a:r>
            <a:endParaRPr lang="en-US" sz="1600" dirty="0"/>
          </a:p>
        </p:txBody>
      </p:sp>
      <p:sp>
        <p:nvSpPr>
          <p:cNvPr id="83" name="TextBox 82"/>
          <p:cNvSpPr txBox="1"/>
          <p:nvPr/>
        </p:nvSpPr>
        <p:spPr>
          <a:xfrm>
            <a:off x="2947406" y="3059668"/>
            <a:ext cx="493340" cy="338554"/>
          </a:xfrm>
          <a:prstGeom prst="rect">
            <a:avLst/>
          </a:prstGeom>
          <a:noFill/>
        </p:spPr>
        <p:txBody>
          <a:bodyPr wrap="none" rtlCol="0">
            <a:spAutoFit/>
          </a:bodyPr>
          <a:lstStyle/>
          <a:p>
            <a:r>
              <a:rPr lang="en-US" sz="1600" dirty="0" smtClean="0"/>
              <a:t>A/A</a:t>
            </a:r>
            <a:endParaRPr lang="en-US" sz="1600" dirty="0"/>
          </a:p>
        </p:txBody>
      </p:sp>
      <p:sp>
        <p:nvSpPr>
          <p:cNvPr id="99" name="TextBox 98"/>
          <p:cNvSpPr txBox="1"/>
          <p:nvPr/>
        </p:nvSpPr>
        <p:spPr>
          <a:xfrm>
            <a:off x="2947406" y="3821668"/>
            <a:ext cx="493340" cy="338554"/>
          </a:xfrm>
          <a:prstGeom prst="rect">
            <a:avLst/>
          </a:prstGeom>
          <a:noFill/>
        </p:spPr>
        <p:txBody>
          <a:bodyPr wrap="none" rtlCol="0">
            <a:spAutoFit/>
          </a:bodyPr>
          <a:lstStyle/>
          <a:p>
            <a:r>
              <a:rPr lang="en-US" sz="1600" dirty="0" smtClean="0"/>
              <a:t>A/A</a:t>
            </a:r>
            <a:endParaRPr lang="en-US" sz="1600" dirty="0"/>
          </a:p>
        </p:txBody>
      </p:sp>
      <p:sp>
        <p:nvSpPr>
          <p:cNvPr id="100" name="TextBox 99"/>
          <p:cNvSpPr txBox="1"/>
          <p:nvPr/>
        </p:nvSpPr>
        <p:spPr>
          <a:xfrm>
            <a:off x="2947406" y="4583668"/>
            <a:ext cx="493340" cy="338554"/>
          </a:xfrm>
          <a:prstGeom prst="rect">
            <a:avLst/>
          </a:prstGeom>
          <a:noFill/>
        </p:spPr>
        <p:txBody>
          <a:bodyPr wrap="none" rtlCol="0">
            <a:spAutoFit/>
          </a:bodyPr>
          <a:lstStyle/>
          <a:p>
            <a:r>
              <a:rPr lang="en-US" sz="1600" dirty="0" smtClean="0"/>
              <a:t>A/A</a:t>
            </a:r>
            <a:endParaRPr lang="en-US" sz="1600" dirty="0"/>
          </a:p>
        </p:txBody>
      </p:sp>
      <p:cxnSp>
        <p:nvCxnSpPr>
          <p:cNvPr id="101" name="Straight Connector 100"/>
          <p:cNvCxnSpPr/>
          <p:nvPr/>
        </p:nvCxnSpPr>
        <p:spPr>
          <a:xfrm>
            <a:off x="3194076"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2" name="Straight Connector 101"/>
          <p:cNvCxnSpPr/>
          <p:nvPr/>
        </p:nvCxnSpPr>
        <p:spPr>
          <a:xfrm>
            <a:off x="3194076"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3" name="Straight Connector 102"/>
          <p:cNvCxnSpPr/>
          <p:nvPr/>
        </p:nvCxnSpPr>
        <p:spPr>
          <a:xfrm>
            <a:off x="3194076"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4" name="Straight Connector 103"/>
          <p:cNvCxnSpPr/>
          <p:nvPr/>
        </p:nvCxnSpPr>
        <p:spPr>
          <a:xfrm>
            <a:off x="3194076"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05" name="TextBox 104"/>
          <p:cNvSpPr txBox="1"/>
          <p:nvPr/>
        </p:nvSpPr>
        <p:spPr>
          <a:xfrm>
            <a:off x="4008519" y="2297668"/>
            <a:ext cx="481222" cy="338554"/>
          </a:xfrm>
          <a:prstGeom prst="rect">
            <a:avLst/>
          </a:prstGeom>
          <a:noFill/>
        </p:spPr>
        <p:txBody>
          <a:bodyPr wrap="none" rtlCol="0">
            <a:spAutoFit/>
          </a:bodyPr>
          <a:lstStyle/>
          <a:p>
            <a:r>
              <a:rPr lang="en-US" sz="1600" dirty="0" smtClean="0"/>
              <a:t>C/C</a:t>
            </a:r>
            <a:endParaRPr lang="en-US" sz="1600" dirty="0"/>
          </a:p>
        </p:txBody>
      </p:sp>
      <p:sp>
        <p:nvSpPr>
          <p:cNvPr id="106" name="TextBox 105"/>
          <p:cNvSpPr txBox="1"/>
          <p:nvPr/>
        </p:nvSpPr>
        <p:spPr>
          <a:xfrm>
            <a:off x="4002460" y="3059668"/>
            <a:ext cx="483722" cy="338554"/>
          </a:xfrm>
          <a:prstGeom prst="rect">
            <a:avLst/>
          </a:prstGeom>
          <a:noFill/>
        </p:spPr>
        <p:txBody>
          <a:bodyPr wrap="none" rtlCol="0">
            <a:spAutoFit/>
          </a:bodyPr>
          <a:lstStyle/>
          <a:p>
            <a:r>
              <a:rPr lang="en-US" sz="1600" dirty="0" smtClean="0"/>
              <a:t>C/T</a:t>
            </a:r>
            <a:endParaRPr lang="en-US" sz="1600" dirty="0"/>
          </a:p>
        </p:txBody>
      </p:sp>
      <p:sp>
        <p:nvSpPr>
          <p:cNvPr id="107" name="TextBox 106"/>
          <p:cNvSpPr txBox="1"/>
          <p:nvPr/>
        </p:nvSpPr>
        <p:spPr>
          <a:xfrm>
            <a:off x="4002460" y="3821668"/>
            <a:ext cx="463397" cy="338554"/>
          </a:xfrm>
          <a:prstGeom prst="rect">
            <a:avLst/>
          </a:prstGeom>
          <a:noFill/>
        </p:spPr>
        <p:txBody>
          <a:bodyPr wrap="none" rtlCol="0">
            <a:spAutoFit/>
          </a:bodyPr>
          <a:lstStyle/>
          <a:p>
            <a:r>
              <a:rPr lang="en-US" sz="1600" dirty="0" smtClean="0"/>
              <a:t>T/T</a:t>
            </a:r>
            <a:endParaRPr lang="en-US" sz="1600" dirty="0"/>
          </a:p>
        </p:txBody>
      </p:sp>
      <p:sp>
        <p:nvSpPr>
          <p:cNvPr id="108" name="TextBox 107"/>
          <p:cNvSpPr txBox="1"/>
          <p:nvPr/>
        </p:nvSpPr>
        <p:spPr>
          <a:xfrm>
            <a:off x="4002460" y="4583668"/>
            <a:ext cx="483722" cy="338554"/>
          </a:xfrm>
          <a:prstGeom prst="rect">
            <a:avLst/>
          </a:prstGeom>
          <a:noFill/>
        </p:spPr>
        <p:txBody>
          <a:bodyPr wrap="none" rtlCol="0">
            <a:spAutoFit/>
          </a:bodyPr>
          <a:lstStyle/>
          <a:p>
            <a:r>
              <a:rPr lang="en-US" sz="1600" dirty="0" smtClean="0"/>
              <a:t>C/T</a:t>
            </a:r>
            <a:endParaRPr lang="en-US" sz="1600" dirty="0"/>
          </a:p>
        </p:txBody>
      </p:sp>
      <p:cxnSp>
        <p:nvCxnSpPr>
          <p:cNvPr id="109" name="Straight Connector 108"/>
          <p:cNvCxnSpPr/>
          <p:nvPr/>
        </p:nvCxnSpPr>
        <p:spPr>
          <a:xfrm>
            <a:off x="42491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a:off x="42491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p:nvPr/>
        </p:nvCxnSpPr>
        <p:spPr>
          <a:xfrm>
            <a:off x="42491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2" name="Straight Connector 111"/>
          <p:cNvCxnSpPr/>
          <p:nvPr/>
        </p:nvCxnSpPr>
        <p:spPr>
          <a:xfrm>
            <a:off x="42491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13" name="TextBox 112"/>
          <p:cNvSpPr txBox="1"/>
          <p:nvPr/>
        </p:nvSpPr>
        <p:spPr>
          <a:xfrm>
            <a:off x="6370719" y="2297668"/>
            <a:ext cx="502061" cy="338554"/>
          </a:xfrm>
          <a:prstGeom prst="rect">
            <a:avLst/>
          </a:prstGeom>
          <a:noFill/>
        </p:spPr>
        <p:txBody>
          <a:bodyPr wrap="none" rtlCol="0">
            <a:spAutoFit/>
          </a:bodyPr>
          <a:lstStyle/>
          <a:p>
            <a:r>
              <a:rPr lang="en-US" sz="1600" dirty="0" smtClean="0"/>
              <a:t>C/G</a:t>
            </a:r>
            <a:endParaRPr lang="en-US" sz="1600" dirty="0"/>
          </a:p>
        </p:txBody>
      </p:sp>
      <p:sp>
        <p:nvSpPr>
          <p:cNvPr id="114" name="TextBox 113"/>
          <p:cNvSpPr txBox="1"/>
          <p:nvPr/>
        </p:nvSpPr>
        <p:spPr>
          <a:xfrm>
            <a:off x="6364660" y="3059668"/>
            <a:ext cx="522900" cy="338554"/>
          </a:xfrm>
          <a:prstGeom prst="rect">
            <a:avLst/>
          </a:prstGeom>
          <a:noFill/>
        </p:spPr>
        <p:txBody>
          <a:bodyPr wrap="none" rtlCol="0">
            <a:spAutoFit/>
          </a:bodyPr>
          <a:lstStyle/>
          <a:p>
            <a:r>
              <a:rPr lang="en-US" sz="1600" dirty="0" smtClean="0"/>
              <a:t>G/G</a:t>
            </a:r>
            <a:endParaRPr lang="en-US" sz="1600" dirty="0"/>
          </a:p>
        </p:txBody>
      </p:sp>
      <p:sp>
        <p:nvSpPr>
          <p:cNvPr id="115" name="TextBox 114"/>
          <p:cNvSpPr txBox="1"/>
          <p:nvPr/>
        </p:nvSpPr>
        <p:spPr>
          <a:xfrm>
            <a:off x="6364660" y="3821668"/>
            <a:ext cx="502061" cy="338554"/>
          </a:xfrm>
          <a:prstGeom prst="rect">
            <a:avLst/>
          </a:prstGeom>
          <a:noFill/>
        </p:spPr>
        <p:txBody>
          <a:bodyPr wrap="none" rtlCol="0">
            <a:spAutoFit/>
          </a:bodyPr>
          <a:lstStyle/>
          <a:p>
            <a:r>
              <a:rPr lang="en-US" sz="1600" dirty="0" smtClean="0"/>
              <a:t>C/G</a:t>
            </a:r>
            <a:endParaRPr lang="en-US" sz="1600" dirty="0"/>
          </a:p>
        </p:txBody>
      </p:sp>
      <p:sp>
        <p:nvSpPr>
          <p:cNvPr id="116" name="TextBox 115"/>
          <p:cNvSpPr txBox="1"/>
          <p:nvPr/>
        </p:nvSpPr>
        <p:spPr>
          <a:xfrm>
            <a:off x="6364660" y="4583668"/>
            <a:ext cx="522900" cy="338554"/>
          </a:xfrm>
          <a:prstGeom prst="rect">
            <a:avLst/>
          </a:prstGeom>
          <a:noFill/>
        </p:spPr>
        <p:txBody>
          <a:bodyPr wrap="none" rtlCol="0">
            <a:spAutoFit/>
          </a:bodyPr>
          <a:lstStyle/>
          <a:p>
            <a:r>
              <a:rPr lang="en-US" sz="1600" dirty="0" smtClean="0"/>
              <a:t>G/G</a:t>
            </a:r>
            <a:endParaRPr lang="en-US" sz="1600" dirty="0"/>
          </a:p>
        </p:txBody>
      </p:sp>
      <p:cxnSp>
        <p:nvCxnSpPr>
          <p:cNvPr id="117" name="Straight Connector 116"/>
          <p:cNvCxnSpPr/>
          <p:nvPr/>
        </p:nvCxnSpPr>
        <p:spPr>
          <a:xfrm>
            <a:off x="66113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8" name="Straight Connector 117"/>
          <p:cNvCxnSpPr/>
          <p:nvPr/>
        </p:nvCxnSpPr>
        <p:spPr>
          <a:xfrm>
            <a:off x="66113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9" name="Straight Connector 118"/>
          <p:cNvCxnSpPr/>
          <p:nvPr/>
        </p:nvCxnSpPr>
        <p:spPr>
          <a:xfrm>
            <a:off x="66113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20" name="Straight Connector 119"/>
          <p:cNvCxnSpPr/>
          <p:nvPr/>
        </p:nvCxnSpPr>
        <p:spPr>
          <a:xfrm>
            <a:off x="66113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21" name="Right Bracket 120"/>
          <p:cNvSpPr/>
          <p:nvPr/>
        </p:nvSpPr>
        <p:spPr>
          <a:xfrm>
            <a:off x="7772400" y="1905000"/>
            <a:ext cx="76200" cy="3810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122" name="TextBox 121"/>
          <p:cNvSpPr txBox="1"/>
          <p:nvPr/>
        </p:nvSpPr>
        <p:spPr>
          <a:xfrm>
            <a:off x="7924800" y="1905000"/>
            <a:ext cx="1069524" cy="369332"/>
          </a:xfrm>
          <a:prstGeom prst="rect">
            <a:avLst/>
          </a:prstGeom>
          <a:noFill/>
        </p:spPr>
        <p:txBody>
          <a:bodyPr wrap="none" rtlCol="0">
            <a:spAutoFit/>
          </a:bodyPr>
          <a:lstStyle/>
          <a:p>
            <a:r>
              <a:rPr lang="en-US" dirty="0" smtClean="0"/>
              <a:t>C = 2-7x</a:t>
            </a:r>
            <a:endParaRPr lang="en-US" dirty="0"/>
          </a:p>
        </p:txBody>
      </p:sp>
      <p:pic>
        <p:nvPicPr>
          <p:cNvPr id="123" name="Picture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1904998"/>
            <a:ext cx="584201" cy="584201"/>
          </a:xfrm>
          <a:prstGeom prst="rect">
            <a:avLst/>
          </a:prstGeom>
        </p:spPr>
      </p:pic>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2666998"/>
            <a:ext cx="584201" cy="584201"/>
          </a:xfrm>
          <a:prstGeom prst="rect">
            <a:avLst/>
          </a:prstGeom>
        </p:spPr>
      </p:pic>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4182531"/>
            <a:ext cx="584201" cy="584201"/>
          </a:xfrm>
          <a:prstGeom prst="rect">
            <a:avLst/>
          </a:prstGeom>
        </p:spPr>
      </p:pic>
      <p:sp>
        <p:nvSpPr>
          <p:cNvPr id="128" name="Right Bracket 127"/>
          <p:cNvSpPr/>
          <p:nvPr/>
        </p:nvSpPr>
        <p:spPr>
          <a:xfrm flipH="1">
            <a:off x="1474455" y="2108200"/>
            <a:ext cx="193477" cy="23876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129" name="TextBox 128"/>
          <p:cNvSpPr txBox="1"/>
          <p:nvPr/>
        </p:nvSpPr>
        <p:spPr>
          <a:xfrm flipH="1">
            <a:off x="67734" y="2937932"/>
            <a:ext cx="1354666" cy="923330"/>
          </a:xfrm>
          <a:prstGeom prst="rect">
            <a:avLst/>
          </a:prstGeom>
          <a:noFill/>
        </p:spPr>
        <p:txBody>
          <a:bodyPr wrap="square" rtlCol="0">
            <a:spAutoFit/>
          </a:bodyPr>
          <a:lstStyle/>
          <a:p>
            <a:r>
              <a:rPr lang="en-US" dirty="0" smtClean="0"/>
              <a:t>1,000   to </a:t>
            </a:r>
          </a:p>
          <a:p>
            <a:endParaRPr lang="en-US" dirty="0"/>
          </a:p>
          <a:p>
            <a:r>
              <a:rPr lang="en-US" dirty="0" smtClean="0"/>
              <a:t>1,000,000</a:t>
            </a:r>
            <a:endParaRPr lang="en-US" dirty="0"/>
          </a:p>
        </p:txBody>
      </p:sp>
      <p:sp>
        <p:nvSpPr>
          <p:cNvPr id="130" name="Rectangle 129"/>
          <p:cNvSpPr/>
          <p:nvPr/>
        </p:nvSpPr>
        <p:spPr>
          <a:xfrm>
            <a:off x="2237657" y="5240421"/>
            <a:ext cx="5141712" cy="1376991"/>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smtClean="0">
                <a:solidFill>
                  <a:schemeClr val="tx1"/>
                </a:solidFill>
              </a:rPr>
              <a:t>G</a:t>
            </a:r>
            <a:r>
              <a:rPr lang="en-US" sz="2000" baseline="-25000" dirty="0" smtClean="0">
                <a:solidFill>
                  <a:schemeClr val="tx1"/>
                </a:solidFill>
              </a:rPr>
              <a:t>1</a:t>
            </a:r>
            <a:r>
              <a:rPr lang="en-US" sz="2000" dirty="0" smtClean="0">
                <a:solidFill>
                  <a:schemeClr val="tx1"/>
                </a:solidFill>
              </a:rPr>
              <a:t>, …, G</a:t>
            </a:r>
            <a:r>
              <a:rPr lang="en-US" sz="2000" baseline="-25000" dirty="0" smtClean="0">
                <a:solidFill>
                  <a:schemeClr val="tx1"/>
                </a:solidFill>
              </a:rPr>
              <a:t>N</a:t>
            </a:r>
            <a:r>
              <a:rPr lang="en-US" sz="2000" dirty="0" smtClean="0">
                <a:solidFill>
                  <a:schemeClr val="tx1"/>
                </a:solidFill>
              </a:rPr>
              <a:t>;   </a:t>
            </a:r>
            <a:r>
              <a:rPr lang="en-US" sz="2000" dirty="0" err="1" smtClean="0">
                <a:solidFill>
                  <a:schemeClr val="tx1"/>
                </a:solidFill>
              </a:rPr>
              <a:t>G</a:t>
            </a:r>
            <a:r>
              <a:rPr lang="en-US" sz="2000" baseline="-25000" dirty="0" err="1" smtClean="0">
                <a:solidFill>
                  <a:schemeClr val="tx1"/>
                </a:solidFill>
              </a:rPr>
              <a:t>i</a:t>
            </a:r>
            <a:r>
              <a:rPr lang="en-US" sz="2000" dirty="0" smtClean="0">
                <a:solidFill>
                  <a:schemeClr val="tx1"/>
                </a:solidFill>
              </a:rPr>
              <a:t> = g</a:t>
            </a:r>
            <a:r>
              <a:rPr lang="en-US" sz="2000" baseline="-25000" dirty="0" smtClean="0">
                <a:solidFill>
                  <a:schemeClr val="tx1"/>
                </a:solidFill>
              </a:rPr>
              <a:t>i1</a:t>
            </a:r>
            <a:r>
              <a:rPr lang="en-US" sz="2000" dirty="0" smtClean="0">
                <a:solidFill>
                  <a:schemeClr val="tx1"/>
                </a:solidFill>
              </a:rPr>
              <a:t> … g</a:t>
            </a:r>
            <a:r>
              <a:rPr lang="en-US" sz="2000" baseline="-25000" dirty="0" smtClean="0">
                <a:solidFill>
                  <a:schemeClr val="tx1"/>
                </a:solidFill>
              </a:rPr>
              <a:t>in</a:t>
            </a:r>
            <a:r>
              <a:rPr lang="en-US" sz="2000" dirty="0" smtClean="0">
                <a:solidFill>
                  <a:schemeClr val="tx1"/>
                </a:solidFill>
              </a:rPr>
              <a:t>;   </a:t>
            </a:r>
            <a:r>
              <a:rPr lang="en-US" sz="2000" dirty="0" err="1" smtClean="0">
                <a:solidFill>
                  <a:schemeClr val="tx1"/>
                </a:solidFill>
              </a:rPr>
              <a:t>g</a:t>
            </a:r>
            <a:r>
              <a:rPr lang="en-US" sz="2000" baseline="-25000" dirty="0" err="1" smtClean="0">
                <a:solidFill>
                  <a:schemeClr val="tx1"/>
                </a:solidFill>
              </a:rPr>
              <a:t>ij</a:t>
            </a:r>
            <a:r>
              <a:rPr lang="en-US" sz="2000" dirty="0" smtClean="0">
                <a:solidFill>
                  <a:schemeClr val="tx1"/>
                </a:solidFill>
              </a:rPr>
              <a:t> </a:t>
            </a:r>
            <a:r>
              <a:rPr lang="en-US" sz="2000" dirty="0" smtClean="0">
                <a:sym typeface="Symbol"/>
              </a:rPr>
              <a:t> {</a:t>
            </a:r>
            <a:r>
              <a:rPr lang="en-US" sz="2000" dirty="0">
                <a:solidFill>
                  <a:schemeClr val="tx1"/>
                </a:solidFill>
              </a:rPr>
              <a:t>0, 1, </a:t>
            </a:r>
            <a:r>
              <a:rPr lang="en-US" sz="2000" dirty="0" smtClean="0">
                <a:solidFill>
                  <a:schemeClr val="tx1"/>
                </a:solidFill>
              </a:rPr>
              <a:t>2}</a:t>
            </a:r>
          </a:p>
          <a:p>
            <a:endParaRPr lang="en-US" sz="2000" dirty="0" smtClean="0">
              <a:solidFill>
                <a:schemeClr val="tx1"/>
              </a:solidFill>
              <a:sym typeface="Symbol"/>
            </a:endParaRPr>
          </a:p>
          <a:p>
            <a:r>
              <a:rPr lang="en-US" sz="2000" dirty="0" smtClean="0">
                <a:solidFill>
                  <a:schemeClr val="tx1"/>
                </a:solidFill>
              </a:rPr>
              <a:t>P</a:t>
            </a:r>
            <a:r>
              <a:rPr lang="en-US" sz="2000" baseline="-25000" dirty="0" smtClean="0">
                <a:solidFill>
                  <a:schemeClr val="tx1"/>
                </a:solidFill>
              </a:rPr>
              <a:t>1</a:t>
            </a:r>
            <a:r>
              <a:rPr lang="en-US" sz="2000" dirty="0">
                <a:solidFill>
                  <a:schemeClr val="tx1"/>
                </a:solidFill>
              </a:rPr>
              <a:t>, …, </a:t>
            </a:r>
            <a:r>
              <a:rPr lang="en-US" sz="2000" dirty="0" smtClean="0">
                <a:solidFill>
                  <a:schemeClr val="tx1"/>
                </a:solidFill>
              </a:rPr>
              <a:t>P</a:t>
            </a:r>
            <a:r>
              <a:rPr lang="en-US" sz="2000" baseline="-25000" dirty="0" smtClean="0">
                <a:solidFill>
                  <a:schemeClr val="tx1"/>
                </a:solidFill>
              </a:rPr>
              <a:t>N</a:t>
            </a:r>
            <a:r>
              <a:rPr lang="en-US" sz="2000" dirty="0">
                <a:solidFill>
                  <a:schemeClr val="tx1"/>
                </a:solidFill>
              </a:rPr>
              <a:t>;   </a:t>
            </a:r>
            <a:r>
              <a:rPr lang="en-US" sz="2000" dirty="0" smtClean="0">
                <a:solidFill>
                  <a:schemeClr val="tx1"/>
                </a:solidFill>
              </a:rPr>
              <a:t>P</a:t>
            </a:r>
            <a:r>
              <a:rPr lang="en-US" sz="2000" baseline="-25000" dirty="0" smtClean="0">
                <a:solidFill>
                  <a:schemeClr val="tx1"/>
                </a:solidFill>
              </a:rPr>
              <a:t>i</a:t>
            </a:r>
            <a:r>
              <a:rPr lang="en-US" sz="2000" dirty="0" smtClean="0">
                <a:solidFill>
                  <a:schemeClr val="tx1"/>
                </a:solidFill>
              </a:rPr>
              <a:t> :  [ </a:t>
            </a:r>
            <a:r>
              <a:rPr lang="en-US" sz="2000" dirty="0" err="1" smtClean="0">
                <a:solidFill>
                  <a:schemeClr val="tx1"/>
                </a:solidFill>
              </a:rPr>
              <a:t>p</a:t>
            </a:r>
            <a:r>
              <a:rPr lang="en-US" sz="2000" baseline="-25000" dirty="0" err="1" smtClean="0">
                <a:solidFill>
                  <a:schemeClr val="tx1"/>
                </a:solidFill>
              </a:rPr>
              <a:t>ijg</a:t>
            </a:r>
            <a:r>
              <a:rPr lang="en-US" sz="2000" dirty="0" smtClean="0">
                <a:solidFill>
                  <a:schemeClr val="tx1"/>
                </a:solidFill>
              </a:rPr>
              <a:t> = </a:t>
            </a:r>
            <a:r>
              <a:rPr lang="en-US" sz="2000" dirty="0" err="1" smtClean="0">
                <a:solidFill>
                  <a:schemeClr val="tx1"/>
                </a:solidFill>
              </a:rPr>
              <a:t>Prob</a:t>
            </a:r>
            <a:r>
              <a:rPr lang="en-US" sz="2000" dirty="0" smtClean="0">
                <a:solidFill>
                  <a:schemeClr val="tx1"/>
                </a:solidFill>
              </a:rPr>
              <a:t>(</a:t>
            </a:r>
            <a:r>
              <a:rPr lang="en-US" sz="2000" dirty="0" err="1">
                <a:solidFill>
                  <a:schemeClr val="tx1"/>
                </a:solidFill>
              </a:rPr>
              <a:t>g</a:t>
            </a:r>
            <a:r>
              <a:rPr lang="en-US" sz="2000" baseline="-25000" dirty="0" err="1">
                <a:solidFill>
                  <a:schemeClr val="tx1"/>
                </a:solidFill>
              </a:rPr>
              <a:t>ij</a:t>
            </a:r>
            <a:r>
              <a:rPr lang="en-US" sz="2000" dirty="0">
                <a:solidFill>
                  <a:schemeClr val="tx1"/>
                </a:solidFill>
              </a:rPr>
              <a:t> </a:t>
            </a:r>
            <a:r>
              <a:rPr lang="en-US" sz="2000" dirty="0" smtClean="0">
                <a:solidFill>
                  <a:schemeClr val="tx1"/>
                </a:solidFill>
              </a:rPr>
              <a:t>= </a:t>
            </a:r>
            <a:r>
              <a:rPr lang="en-US" sz="2000" i="1" dirty="0" smtClean="0">
                <a:solidFill>
                  <a:schemeClr val="tx1"/>
                </a:solidFill>
              </a:rPr>
              <a:t>g</a:t>
            </a:r>
            <a:r>
              <a:rPr lang="en-US" sz="2000" dirty="0" smtClean="0">
                <a:solidFill>
                  <a:schemeClr val="tx1"/>
                </a:solidFill>
              </a:rPr>
              <a:t> | data) ]</a:t>
            </a:r>
            <a:endParaRPr lang="en-US" sz="2000" dirty="0">
              <a:solidFill>
                <a:schemeClr val="tx1"/>
              </a:solidFill>
            </a:endParaRPr>
          </a:p>
        </p:txBody>
      </p:sp>
    </p:spTree>
    <p:extLst>
      <p:ext uri="{BB962C8B-B14F-4D97-AF65-F5344CB8AC3E}">
        <p14:creationId xmlns:p14="http://schemas.microsoft.com/office/powerpoint/2010/main" val="195996383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Population Sequencing</a:t>
            </a:r>
            <a:endParaRPr lang="en-US" sz="3200" dirty="0"/>
          </a:p>
        </p:txBody>
      </p:sp>
      <p:grpSp>
        <p:nvGrpSpPr>
          <p:cNvPr id="4" name="Group 3"/>
          <p:cNvGrpSpPr/>
          <p:nvPr/>
        </p:nvGrpSpPr>
        <p:grpSpPr>
          <a:xfrm>
            <a:off x="4642165" y="1373722"/>
            <a:ext cx="4409877" cy="2371129"/>
            <a:chOff x="67734" y="1904998"/>
            <a:chExt cx="8823077" cy="5126242"/>
          </a:xfrm>
        </p:grpSpPr>
        <p:cxnSp>
          <p:nvCxnSpPr>
            <p:cNvPr id="5" name="Straight Connector 4"/>
            <p:cNvCxnSpPr/>
            <p:nvPr/>
          </p:nvCxnSpPr>
          <p:spPr>
            <a:xfrm>
              <a:off x="2209800" y="2286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09800" y="3048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209800" y="3810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62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09800" y="4572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51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5146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432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12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429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886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733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191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720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572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800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4102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638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9436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2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477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93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362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24384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312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276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3886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2766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1910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1054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5720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419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54102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410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9436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324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24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934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93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362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667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514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32004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312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429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886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657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44958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45720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5720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495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54102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54102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5626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3246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019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6705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93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286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6670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2438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304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3352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810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4290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4114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4958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4724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49530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486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5626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5626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629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7056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64008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85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53465" y="2297669"/>
              <a:ext cx="728678" cy="499045"/>
            </a:xfrm>
            <a:prstGeom prst="rect">
              <a:avLst/>
            </a:prstGeom>
            <a:noFill/>
          </p:spPr>
          <p:txBody>
            <a:bodyPr wrap="none" rtlCol="0">
              <a:spAutoFit/>
            </a:bodyPr>
            <a:lstStyle/>
            <a:p>
              <a:r>
                <a:rPr lang="en-US" sz="900" dirty="0" smtClean="0"/>
                <a:t>A/T</a:t>
              </a:r>
              <a:endParaRPr lang="en-US" sz="900" dirty="0"/>
            </a:p>
          </p:txBody>
        </p:sp>
        <p:sp>
          <p:nvSpPr>
            <p:cNvPr id="83" name="TextBox 82"/>
            <p:cNvSpPr txBox="1"/>
            <p:nvPr/>
          </p:nvSpPr>
          <p:spPr>
            <a:xfrm>
              <a:off x="2947407" y="3059667"/>
              <a:ext cx="779994" cy="499045"/>
            </a:xfrm>
            <a:prstGeom prst="rect">
              <a:avLst/>
            </a:prstGeom>
            <a:noFill/>
          </p:spPr>
          <p:txBody>
            <a:bodyPr wrap="none" rtlCol="0">
              <a:spAutoFit/>
            </a:bodyPr>
            <a:lstStyle/>
            <a:p>
              <a:r>
                <a:rPr lang="en-US" sz="900" dirty="0" smtClean="0"/>
                <a:t>A/A</a:t>
              </a:r>
              <a:endParaRPr lang="en-US" sz="900" dirty="0"/>
            </a:p>
          </p:txBody>
        </p:sp>
        <p:sp>
          <p:nvSpPr>
            <p:cNvPr id="99" name="TextBox 98"/>
            <p:cNvSpPr txBox="1"/>
            <p:nvPr/>
          </p:nvSpPr>
          <p:spPr>
            <a:xfrm>
              <a:off x="2947407" y="3821667"/>
              <a:ext cx="779994" cy="499045"/>
            </a:xfrm>
            <a:prstGeom prst="rect">
              <a:avLst/>
            </a:prstGeom>
            <a:noFill/>
          </p:spPr>
          <p:txBody>
            <a:bodyPr wrap="none" rtlCol="0">
              <a:spAutoFit/>
            </a:bodyPr>
            <a:lstStyle/>
            <a:p>
              <a:r>
                <a:rPr lang="en-US" sz="900" dirty="0" smtClean="0"/>
                <a:t>A/A</a:t>
              </a:r>
              <a:endParaRPr lang="en-US" sz="900" dirty="0"/>
            </a:p>
          </p:txBody>
        </p:sp>
        <p:sp>
          <p:nvSpPr>
            <p:cNvPr id="100" name="TextBox 99"/>
            <p:cNvSpPr txBox="1"/>
            <p:nvPr/>
          </p:nvSpPr>
          <p:spPr>
            <a:xfrm>
              <a:off x="2947407" y="4583667"/>
              <a:ext cx="779994" cy="499045"/>
            </a:xfrm>
            <a:prstGeom prst="rect">
              <a:avLst/>
            </a:prstGeom>
            <a:noFill/>
          </p:spPr>
          <p:txBody>
            <a:bodyPr wrap="none" rtlCol="0">
              <a:spAutoFit/>
            </a:bodyPr>
            <a:lstStyle/>
            <a:p>
              <a:r>
                <a:rPr lang="en-US" sz="900" dirty="0" smtClean="0"/>
                <a:t>A/A</a:t>
              </a:r>
              <a:endParaRPr lang="en-US" sz="900" dirty="0"/>
            </a:p>
          </p:txBody>
        </p:sp>
        <p:cxnSp>
          <p:nvCxnSpPr>
            <p:cNvPr id="101" name="Straight Connector 100"/>
            <p:cNvCxnSpPr/>
            <p:nvPr/>
          </p:nvCxnSpPr>
          <p:spPr>
            <a:xfrm>
              <a:off x="3194076"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2" name="Straight Connector 101"/>
            <p:cNvCxnSpPr/>
            <p:nvPr/>
          </p:nvCxnSpPr>
          <p:spPr>
            <a:xfrm>
              <a:off x="3194076"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3" name="Straight Connector 102"/>
            <p:cNvCxnSpPr/>
            <p:nvPr/>
          </p:nvCxnSpPr>
          <p:spPr>
            <a:xfrm>
              <a:off x="3194076"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4" name="Straight Connector 103"/>
            <p:cNvCxnSpPr/>
            <p:nvPr/>
          </p:nvCxnSpPr>
          <p:spPr>
            <a:xfrm>
              <a:off x="3194076"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05" name="TextBox 104"/>
            <p:cNvSpPr txBox="1"/>
            <p:nvPr/>
          </p:nvSpPr>
          <p:spPr>
            <a:xfrm>
              <a:off x="4008518" y="2297669"/>
              <a:ext cx="767153" cy="499045"/>
            </a:xfrm>
            <a:prstGeom prst="rect">
              <a:avLst/>
            </a:prstGeom>
            <a:noFill/>
          </p:spPr>
          <p:txBody>
            <a:bodyPr wrap="none" rtlCol="0">
              <a:spAutoFit/>
            </a:bodyPr>
            <a:lstStyle/>
            <a:p>
              <a:r>
                <a:rPr lang="en-US" sz="900" dirty="0" smtClean="0"/>
                <a:t>C/C</a:t>
              </a:r>
              <a:endParaRPr lang="en-US" sz="900" dirty="0"/>
            </a:p>
          </p:txBody>
        </p:sp>
        <p:sp>
          <p:nvSpPr>
            <p:cNvPr id="106" name="TextBox 105"/>
            <p:cNvSpPr txBox="1"/>
            <p:nvPr/>
          </p:nvSpPr>
          <p:spPr>
            <a:xfrm>
              <a:off x="4002460" y="3059667"/>
              <a:ext cx="737274" cy="499045"/>
            </a:xfrm>
            <a:prstGeom prst="rect">
              <a:avLst/>
            </a:prstGeom>
            <a:noFill/>
          </p:spPr>
          <p:txBody>
            <a:bodyPr wrap="none" rtlCol="0">
              <a:spAutoFit/>
            </a:bodyPr>
            <a:lstStyle/>
            <a:p>
              <a:r>
                <a:rPr lang="en-US" sz="900" dirty="0" smtClean="0"/>
                <a:t>C/T</a:t>
              </a:r>
              <a:endParaRPr lang="en-US" sz="900" dirty="0"/>
            </a:p>
          </p:txBody>
        </p:sp>
        <p:sp>
          <p:nvSpPr>
            <p:cNvPr id="107" name="TextBox 106"/>
            <p:cNvSpPr txBox="1"/>
            <p:nvPr/>
          </p:nvSpPr>
          <p:spPr>
            <a:xfrm>
              <a:off x="4002460" y="3821667"/>
              <a:ext cx="711566" cy="499045"/>
            </a:xfrm>
            <a:prstGeom prst="rect">
              <a:avLst/>
            </a:prstGeom>
            <a:noFill/>
          </p:spPr>
          <p:txBody>
            <a:bodyPr wrap="none" rtlCol="0">
              <a:spAutoFit/>
            </a:bodyPr>
            <a:lstStyle/>
            <a:p>
              <a:r>
                <a:rPr lang="en-US" sz="900" dirty="0" smtClean="0"/>
                <a:t>T/T</a:t>
              </a:r>
              <a:endParaRPr lang="en-US" sz="900" dirty="0"/>
            </a:p>
          </p:txBody>
        </p:sp>
        <p:sp>
          <p:nvSpPr>
            <p:cNvPr id="108" name="TextBox 107"/>
            <p:cNvSpPr txBox="1"/>
            <p:nvPr/>
          </p:nvSpPr>
          <p:spPr>
            <a:xfrm>
              <a:off x="4002460" y="4583667"/>
              <a:ext cx="737274" cy="499045"/>
            </a:xfrm>
            <a:prstGeom prst="rect">
              <a:avLst/>
            </a:prstGeom>
            <a:noFill/>
          </p:spPr>
          <p:txBody>
            <a:bodyPr wrap="none" rtlCol="0">
              <a:spAutoFit/>
            </a:bodyPr>
            <a:lstStyle/>
            <a:p>
              <a:r>
                <a:rPr lang="en-US" sz="900" dirty="0" smtClean="0"/>
                <a:t>C/T</a:t>
              </a:r>
              <a:endParaRPr lang="en-US" sz="900" dirty="0"/>
            </a:p>
          </p:txBody>
        </p:sp>
        <p:cxnSp>
          <p:nvCxnSpPr>
            <p:cNvPr id="109" name="Straight Connector 108"/>
            <p:cNvCxnSpPr/>
            <p:nvPr/>
          </p:nvCxnSpPr>
          <p:spPr>
            <a:xfrm>
              <a:off x="42491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a:off x="42491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p:nvPr/>
          </p:nvCxnSpPr>
          <p:spPr>
            <a:xfrm>
              <a:off x="42491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2" name="Straight Connector 111"/>
            <p:cNvCxnSpPr/>
            <p:nvPr/>
          </p:nvCxnSpPr>
          <p:spPr>
            <a:xfrm>
              <a:off x="42491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13" name="TextBox 112"/>
            <p:cNvSpPr txBox="1"/>
            <p:nvPr/>
          </p:nvSpPr>
          <p:spPr>
            <a:xfrm>
              <a:off x="6370720" y="2297669"/>
              <a:ext cx="780008" cy="499045"/>
            </a:xfrm>
            <a:prstGeom prst="rect">
              <a:avLst/>
            </a:prstGeom>
            <a:noFill/>
          </p:spPr>
          <p:txBody>
            <a:bodyPr wrap="none" rtlCol="0">
              <a:spAutoFit/>
            </a:bodyPr>
            <a:lstStyle/>
            <a:p>
              <a:r>
                <a:rPr lang="en-US" sz="900" dirty="0" smtClean="0"/>
                <a:t>C/G</a:t>
              </a:r>
              <a:endParaRPr lang="en-US" sz="900" dirty="0"/>
            </a:p>
          </p:txBody>
        </p:sp>
        <p:sp>
          <p:nvSpPr>
            <p:cNvPr id="114" name="TextBox 113"/>
            <p:cNvSpPr txBox="1"/>
            <p:nvPr/>
          </p:nvSpPr>
          <p:spPr>
            <a:xfrm>
              <a:off x="6364660" y="3059667"/>
              <a:ext cx="792861" cy="499045"/>
            </a:xfrm>
            <a:prstGeom prst="rect">
              <a:avLst/>
            </a:prstGeom>
            <a:noFill/>
          </p:spPr>
          <p:txBody>
            <a:bodyPr wrap="none" rtlCol="0">
              <a:spAutoFit/>
            </a:bodyPr>
            <a:lstStyle/>
            <a:p>
              <a:r>
                <a:rPr lang="en-US" sz="900" dirty="0" smtClean="0"/>
                <a:t>G/G</a:t>
              </a:r>
              <a:endParaRPr lang="en-US" sz="900" dirty="0"/>
            </a:p>
          </p:txBody>
        </p:sp>
        <p:sp>
          <p:nvSpPr>
            <p:cNvPr id="115" name="TextBox 114"/>
            <p:cNvSpPr txBox="1"/>
            <p:nvPr/>
          </p:nvSpPr>
          <p:spPr>
            <a:xfrm>
              <a:off x="6364660" y="3821667"/>
              <a:ext cx="780008" cy="499045"/>
            </a:xfrm>
            <a:prstGeom prst="rect">
              <a:avLst/>
            </a:prstGeom>
            <a:noFill/>
          </p:spPr>
          <p:txBody>
            <a:bodyPr wrap="none" rtlCol="0">
              <a:spAutoFit/>
            </a:bodyPr>
            <a:lstStyle/>
            <a:p>
              <a:r>
                <a:rPr lang="en-US" sz="900" dirty="0" smtClean="0"/>
                <a:t>C/G</a:t>
              </a:r>
              <a:endParaRPr lang="en-US" sz="900" dirty="0"/>
            </a:p>
          </p:txBody>
        </p:sp>
        <p:sp>
          <p:nvSpPr>
            <p:cNvPr id="116" name="TextBox 115"/>
            <p:cNvSpPr txBox="1"/>
            <p:nvPr/>
          </p:nvSpPr>
          <p:spPr>
            <a:xfrm>
              <a:off x="6364660" y="4583667"/>
              <a:ext cx="792861" cy="499045"/>
            </a:xfrm>
            <a:prstGeom prst="rect">
              <a:avLst/>
            </a:prstGeom>
            <a:noFill/>
          </p:spPr>
          <p:txBody>
            <a:bodyPr wrap="none" rtlCol="0">
              <a:spAutoFit/>
            </a:bodyPr>
            <a:lstStyle/>
            <a:p>
              <a:r>
                <a:rPr lang="en-US" sz="900" dirty="0" smtClean="0"/>
                <a:t>G/G</a:t>
              </a:r>
              <a:endParaRPr lang="en-US" sz="900" dirty="0"/>
            </a:p>
          </p:txBody>
        </p:sp>
        <p:cxnSp>
          <p:nvCxnSpPr>
            <p:cNvPr id="117" name="Straight Connector 116"/>
            <p:cNvCxnSpPr/>
            <p:nvPr/>
          </p:nvCxnSpPr>
          <p:spPr>
            <a:xfrm>
              <a:off x="66113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8" name="Straight Connector 117"/>
            <p:cNvCxnSpPr/>
            <p:nvPr/>
          </p:nvCxnSpPr>
          <p:spPr>
            <a:xfrm>
              <a:off x="66113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9" name="Straight Connector 118"/>
            <p:cNvCxnSpPr/>
            <p:nvPr/>
          </p:nvCxnSpPr>
          <p:spPr>
            <a:xfrm>
              <a:off x="66113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20" name="Straight Connector 119"/>
            <p:cNvCxnSpPr/>
            <p:nvPr/>
          </p:nvCxnSpPr>
          <p:spPr>
            <a:xfrm>
              <a:off x="66113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21" name="Right Bracket 120"/>
            <p:cNvSpPr/>
            <p:nvPr/>
          </p:nvSpPr>
          <p:spPr>
            <a:xfrm>
              <a:off x="7772400" y="1905000"/>
              <a:ext cx="76200" cy="3810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22" name="TextBox 121"/>
            <p:cNvSpPr txBox="1"/>
            <p:nvPr/>
          </p:nvSpPr>
          <p:spPr>
            <a:xfrm>
              <a:off x="7924799" y="1905000"/>
              <a:ext cx="966012" cy="598856"/>
            </a:xfrm>
            <a:prstGeom prst="rect">
              <a:avLst/>
            </a:prstGeom>
            <a:noFill/>
          </p:spPr>
          <p:txBody>
            <a:bodyPr wrap="none" rtlCol="0">
              <a:spAutoFit/>
            </a:bodyPr>
            <a:lstStyle/>
            <a:p>
              <a:r>
                <a:rPr lang="en-US" sz="1200" dirty="0" smtClean="0"/>
                <a:t>2-7x</a:t>
              </a:r>
              <a:endParaRPr lang="en-US" sz="1200" dirty="0"/>
            </a:p>
          </p:txBody>
        </p:sp>
        <p:pic>
          <p:nvPicPr>
            <p:cNvPr id="123" name="Picture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1904998"/>
              <a:ext cx="584201" cy="584201"/>
            </a:xfrm>
            <a:prstGeom prst="rect">
              <a:avLst/>
            </a:prstGeom>
          </p:spPr>
        </p:pic>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2666998"/>
              <a:ext cx="584201" cy="584201"/>
            </a:xfrm>
            <a:prstGeom prst="rect">
              <a:avLst/>
            </a:prstGeom>
          </p:spPr>
        </p:pic>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4182531"/>
              <a:ext cx="584201" cy="584201"/>
            </a:xfrm>
            <a:prstGeom prst="rect">
              <a:avLst/>
            </a:prstGeom>
          </p:spPr>
        </p:pic>
        <p:sp>
          <p:nvSpPr>
            <p:cNvPr id="128" name="Right Bracket 127"/>
            <p:cNvSpPr/>
            <p:nvPr/>
          </p:nvSpPr>
          <p:spPr>
            <a:xfrm flipH="1">
              <a:off x="1474455" y="2108200"/>
              <a:ext cx="193477" cy="23876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29" name="TextBox 128"/>
            <p:cNvSpPr txBox="1"/>
            <p:nvPr/>
          </p:nvSpPr>
          <p:spPr>
            <a:xfrm flipH="1">
              <a:off x="67734" y="2937933"/>
              <a:ext cx="1354666" cy="1863105"/>
            </a:xfrm>
            <a:prstGeom prst="rect">
              <a:avLst/>
            </a:prstGeom>
            <a:noFill/>
          </p:spPr>
          <p:txBody>
            <a:bodyPr wrap="square" rtlCol="0">
              <a:spAutoFit/>
            </a:bodyPr>
            <a:lstStyle/>
            <a:p>
              <a:r>
                <a:rPr lang="en-US" sz="1000" dirty="0" smtClean="0"/>
                <a:t>1,000   to </a:t>
              </a:r>
            </a:p>
            <a:p>
              <a:endParaRPr lang="en-US" sz="1000" dirty="0"/>
            </a:p>
            <a:p>
              <a:r>
                <a:rPr lang="en-US" sz="1000" dirty="0" smtClean="0"/>
                <a:t>1,000,000</a:t>
              </a:r>
              <a:endParaRPr lang="en-US" sz="1000" dirty="0"/>
            </a:p>
          </p:txBody>
        </p:sp>
        <p:sp>
          <p:nvSpPr>
            <p:cNvPr id="130" name="Rectangle 129"/>
            <p:cNvSpPr/>
            <p:nvPr/>
          </p:nvSpPr>
          <p:spPr>
            <a:xfrm>
              <a:off x="1124862" y="5009630"/>
              <a:ext cx="7467038" cy="202161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tlCol="0" anchor="ctr"/>
            <a:lstStyle/>
            <a:p>
              <a:r>
                <a:rPr lang="en-US" sz="1400" dirty="0" smtClean="0">
                  <a:solidFill>
                    <a:schemeClr val="tx1"/>
                  </a:solidFill>
                </a:rPr>
                <a:t>G</a:t>
              </a:r>
              <a:r>
                <a:rPr lang="en-US" sz="1400" baseline="-25000" dirty="0" smtClean="0">
                  <a:solidFill>
                    <a:schemeClr val="tx1"/>
                  </a:solidFill>
                </a:rPr>
                <a:t>1</a:t>
              </a:r>
              <a:r>
                <a:rPr lang="en-US" sz="1400" dirty="0" smtClean="0">
                  <a:solidFill>
                    <a:schemeClr val="tx1"/>
                  </a:solidFill>
                </a:rPr>
                <a:t>, …, G</a:t>
              </a:r>
              <a:r>
                <a:rPr lang="en-US" sz="1400" baseline="-25000" dirty="0" smtClean="0">
                  <a:solidFill>
                    <a:schemeClr val="tx1"/>
                  </a:solidFill>
                </a:rPr>
                <a:t>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a:t>
              </a:r>
              <a:r>
                <a:rPr lang="en-US" sz="1400" dirty="0" smtClean="0">
                  <a:solidFill>
                    <a:schemeClr val="tx1"/>
                  </a:solidFill>
                </a:rPr>
                <a:t> = g</a:t>
              </a:r>
              <a:r>
                <a:rPr lang="en-US" sz="1400" baseline="-25000" dirty="0" smtClean="0">
                  <a:solidFill>
                    <a:schemeClr val="tx1"/>
                  </a:solidFill>
                </a:rPr>
                <a:t>i1</a:t>
              </a:r>
              <a:r>
                <a:rPr lang="en-US" sz="1400" dirty="0" smtClean="0">
                  <a:solidFill>
                    <a:schemeClr val="tx1"/>
                  </a:solidFill>
                </a:rPr>
                <a:t> … g</a:t>
              </a:r>
              <a:r>
                <a:rPr lang="en-US" sz="1400" baseline="-25000" dirty="0" smtClean="0">
                  <a:solidFill>
                    <a:schemeClr val="tx1"/>
                  </a:solidFill>
                </a:rPr>
                <a:t>in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ij</a:t>
              </a:r>
              <a:r>
                <a:rPr lang="en-US" sz="1400" dirty="0" smtClean="0">
                  <a:solidFill>
                    <a:schemeClr val="tx1"/>
                  </a:solidFill>
                </a:rPr>
                <a:t> </a:t>
              </a:r>
              <a:r>
                <a:rPr lang="en-US" sz="1400" dirty="0" smtClean="0">
                  <a:sym typeface="Symbol"/>
                </a:rPr>
                <a:t> {</a:t>
              </a:r>
              <a:r>
                <a:rPr lang="en-US" sz="1400" dirty="0">
                  <a:solidFill>
                    <a:schemeClr val="tx1"/>
                  </a:solidFill>
                </a:rPr>
                <a:t>0, 1, </a:t>
              </a:r>
              <a:r>
                <a:rPr lang="en-US" sz="1400" dirty="0" smtClean="0">
                  <a:solidFill>
                    <a:schemeClr val="tx1"/>
                  </a:solidFill>
                </a:rPr>
                <a:t>2}</a:t>
              </a:r>
            </a:p>
            <a:p>
              <a:endParaRPr lang="en-US" sz="1400" dirty="0" smtClean="0">
                <a:solidFill>
                  <a:schemeClr val="tx1"/>
                </a:solidFill>
                <a:sym typeface="Symbol"/>
              </a:endParaRPr>
            </a:p>
            <a:p>
              <a:r>
                <a:rPr lang="en-US" sz="1400" dirty="0" smtClean="0">
                  <a:solidFill>
                    <a:schemeClr val="tx1"/>
                  </a:solidFill>
                </a:rPr>
                <a:t>P</a:t>
              </a:r>
              <a:r>
                <a:rPr lang="en-US" sz="1400" baseline="-25000" dirty="0" smtClean="0">
                  <a:solidFill>
                    <a:schemeClr val="tx1"/>
                  </a:solidFill>
                </a:rPr>
                <a:t>1</a:t>
              </a:r>
              <a:r>
                <a:rPr lang="en-US" sz="1400" dirty="0">
                  <a:solidFill>
                    <a:schemeClr val="tx1"/>
                  </a:solidFill>
                </a:rPr>
                <a:t>, …, </a:t>
              </a:r>
              <a:r>
                <a:rPr lang="en-US" sz="1400" dirty="0" smtClean="0">
                  <a:solidFill>
                    <a:schemeClr val="tx1"/>
                  </a:solidFill>
                </a:rPr>
                <a:t>P</a:t>
              </a:r>
              <a:r>
                <a:rPr lang="en-US" sz="1400" baseline="-25000" dirty="0" smtClean="0">
                  <a:solidFill>
                    <a:schemeClr val="tx1"/>
                  </a:solidFill>
                </a:rPr>
                <a:t>N</a:t>
              </a:r>
              <a:r>
                <a:rPr lang="en-US" sz="1400" dirty="0">
                  <a:solidFill>
                    <a:schemeClr val="tx1"/>
                  </a:solidFill>
                </a:rPr>
                <a:t>;   </a:t>
              </a:r>
              <a:r>
                <a:rPr lang="en-US" sz="1400" dirty="0" smtClean="0">
                  <a:solidFill>
                    <a:schemeClr val="tx1"/>
                  </a:solidFill>
                </a:rPr>
                <a:t>P</a:t>
              </a:r>
              <a:r>
                <a:rPr lang="en-US" sz="1400" baseline="-25000" dirty="0" smtClean="0">
                  <a:solidFill>
                    <a:schemeClr val="tx1"/>
                  </a:solidFill>
                </a:rPr>
                <a:t>i</a:t>
              </a:r>
              <a:r>
                <a:rPr lang="en-US" sz="1400" dirty="0" smtClean="0">
                  <a:solidFill>
                    <a:schemeClr val="tx1"/>
                  </a:solidFill>
                </a:rPr>
                <a:t> :  [ </a:t>
              </a:r>
              <a:r>
                <a:rPr lang="en-US" sz="1400" dirty="0" err="1" smtClean="0">
                  <a:solidFill>
                    <a:schemeClr val="tx1"/>
                  </a:solidFill>
                </a:rPr>
                <a:t>p</a:t>
              </a:r>
              <a:r>
                <a:rPr lang="en-US" sz="1400" baseline="-25000" dirty="0" err="1" smtClean="0">
                  <a:solidFill>
                    <a:schemeClr val="tx1"/>
                  </a:solidFill>
                </a:rPr>
                <a:t>ijg</a:t>
              </a:r>
              <a:r>
                <a:rPr lang="en-US" sz="1400" dirty="0" smtClean="0">
                  <a:solidFill>
                    <a:schemeClr val="tx1"/>
                  </a:solidFill>
                </a:rPr>
                <a:t> = </a:t>
              </a:r>
              <a:r>
                <a:rPr lang="en-US" sz="1400" dirty="0" err="1" smtClean="0">
                  <a:solidFill>
                    <a:schemeClr val="tx1"/>
                  </a:solidFill>
                </a:rPr>
                <a:t>Prob</a:t>
              </a:r>
              <a:r>
                <a:rPr lang="en-US" sz="1400" dirty="0" smtClean="0">
                  <a:solidFill>
                    <a:schemeClr val="tx1"/>
                  </a:solidFill>
                </a:rPr>
                <a:t>(</a:t>
              </a:r>
              <a:r>
                <a:rPr lang="en-US" sz="1400" dirty="0" err="1">
                  <a:solidFill>
                    <a:schemeClr val="tx1"/>
                  </a:solidFill>
                </a:rPr>
                <a:t>g</a:t>
              </a:r>
              <a:r>
                <a:rPr lang="en-US" sz="1400" baseline="-25000" dirty="0" err="1">
                  <a:solidFill>
                    <a:schemeClr val="tx1"/>
                  </a:solidFill>
                </a:rPr>
                <a:t>ij</a:t>
              </a:r>
              <a:r>
                <a:rPr lang="en-US" sz="1400" dirty="0">
                  <a:solidFill>
                    <a:schemeClr val="tx1"/>
                  </a:solidFill>
                </a:rPr>
                <a:t> </a:t>
              </a:r>
              <a:r>
                <a:rPr lang="en-US" sz="1400" dirty="0" smtClean="0">
                  <a:solidFill>
                    <a:schemeClr val="tx1"/>
                  </a:solidFill>
                </a:rPr>
                <a:t>= </a:t>
              </a:r>
              <a:r>
                <a:rPr lang="en-US" sz="1400" i="1" dirty="0" smtClean="0">
                  <a:solidFill>
                    <a:schemeClr val="tx1"/>
                  </a:solidFill>
                </a:rPr>
                <a:t>g</a:t>
              </a:r>
              <a:r>
                <a:rPr lang="en-US" sz="1400" dirty="0" smtClean="0">
                  <a:solidFill>
                    <a:schemeClr val="tx1"/>
                  </a:solidFill>
                </a:rPr>
                <a:t> | data) </a:t>
              </a:r>
              <a:r>
                <a:rPr lang="en-US" sz="1200" dirty="0" smtClean="0">
                  <a:solidFill>
                    <a:schemeClr val="tx1"/>
                  </a:solidFill>
                </a:rPr>
                <a:t>]</a:t>
              </a:r>
              <a:endParaRPr lang="en-US" sz="1200" dirty="0">
                <a:solidFill>
                  <a:schemeClr val="tx1"/>
                </a:solidFill>
              </a:endParaRPr>
            </a:p>
          </p:txBody>
        </p:sp>
      </p:grpSp>
      <p:sp>
        <p:nvSpPr>
          <p:cNvPr id="6" name="Rectangle 5"/>
          <p:cNvSpPr/>
          <p:nvPr/>
        </p:nvSpPr>
        <p:spPr bwMode="auto">
          <a:xfrm>
            <a:off x="103670" y="1762283"/>
            <a:ext cx="4535554" cy="4600076"/>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When C is high (&gt;30x),</a:t>
            </a:r>
          </a:p>
          <a:p>
            <a:pPr marL="0" marR="0" indent="0" algn="l" defTabSz="914400" rtl="0" eaLnBrk="1" fontAlgn="base" latinLnBrk="0" hangingPunct="1">
              <a:lnSpc>
                <a:spcPct val="100000"/>
              </a:lnSpc>
              <a:spcBef>
                <a:spcPct val="0"/>
              </a:spcBef>
              <a:spcAft>
                <a:spcPct val="0"/>
              </a:spcAft>
              <a:buClrTx/>
              <a:buSzTx/>
              <a:buFontTx/>
              <a:buNone/>
              <a:tabLst/>
            </a:pPr>
            <a:endParaRPr lang="en-US" dirty="0"/>
          </a:p>
          <a:p>
            <a:r>
              <a:rPr lang="en-US" dirty="0"/>
              <a:t> </a:t>
            </a:r>
            <a:r>
              <a:rPr lang="en-US" dirty="0" smtClean="0"/>
              <a:t> </a:t>
            </a:r>
            <a:r>
              <a:rPr lang="en-US" dirty="0" err="1"/>
              <a:t>Prob</a:t>
            </a:r>
            <a:r>
              <a:rPr lang="en-US" dirty="0"/>
              <a:t>(</a:t>
            </a:r>
            <a:r>
              <a:rPr lang="en-US" dirty="0" err="1"/>
              <a:t>g</a:t>
            </a:r>
            <a:r>
              <a:rPr lang="en-US" baseline="-25000" dirty="0" err="1"/>
              <a:t>ij</a:t>
            </a:r>
            <a:r>
              <a:rPr lang="en-US" dirty="0"/>
              <a:t> = </a:t>
            </a:r>
            <a:r>
              <a:rPr lang="en-US" i="1" dirty="0" smtClean="0"/>
              <a:t>g</a:t>
            </a:r>
            <a:r>
              <a:rPr lang="en-US" dirty="0" smtClean="0"/>
              <a:t> </a:t>
            </a:r>
            <a:r>
              <a:rPr lang="en-US" dirty="0"/>
              <a:t>| data) </a:t>
            </a:r>
            <a:r>
              <a:rPr lang="en-US" dirty="0" smtClean="0"/>
              <a:t>~ </a:t>
            </a:r>
          </a:p>
          <a:p>
            <a:endParaRPr lang="en-US" dirty="0" smtClean="0"/>
          </a:p>
          <a:p>
            <a:r>
              <a:rPr lang="en-US" dirty="0"/>
              <a:t> </a:t>
            </a:r>
            <a:r>
              <a:rPr lang="en-US" dirty="0" smtClean="0"/>
              <a:t>   </a:t>
            </a:r>
            <a:r>
              <a:rPr lang="en-US" dirty="0" err="1" smtClean="0"/>
              <a:t>Prob</a:t>
            </a:r>
            <a:r>
              <a:rPr lang="en-US" dirty="0" smtClean="0"/>
              <a:t>(</a:t>
            </a:r>
            <a:r>
              <a:rPr lang="en-US" dirty="0" err="1"/>
              <a:t>g</a:t>
            </a:r>
            <a:r>
              <a:rPr lang="en-US" baseline="-25000" dirty="0" err="1"/>
              <a:t>ij</a:t>
            </a:r>
            <a:r>
              <a:rPr lang="en-US" dirty="0"/>
              <a:t> = </a:t>
            </a:r>
            <a:r>
              <a:rPr lang="en-US" i="1" dirty="0" smtClean="0"/>
              <a:t>g</a:t>
            </a:r>
            <a:r>
              <a:rPr lang="en-US" dirty="0" smtClean="0"/>
              <a:t> | reads mapping on (</a:t>
            </a:r>
            <a:r>
              <a:rPr lang="en-US" dirty="0" err="1" smtClean="0"/>
              <a:t>i</a:t>
            </a:r>
            <a:r>
              <a:rPr lang="en-US" dirty="0" smtClean="0"/>
              <a:t>, j))</a:t>
            </a:r>
          </a:p>
          <a:p>
            <a:endParaRPr kumimoji="0" lang="en-US" sz="1800" b="0" i="0" u="none" strike="noStrike" cap="none" normalizeH="0" baseline="0" dirty="0">
              <a:ln>
                <a:noFill/>
              </a:ln>
              <a:solidFill>
                <a:schemeClr val="tx1"/>
              </a:solidFill>
              <a:effectLst/>
              <a:latin typeface="Arial" charset="0"/>
            </a:endParaRPr>
          </a:p>
          <a:p>
            <a:r>
              <a:rPr lang="en-US" dirty="0" smtClean="0"/>
              <a:t>	</a:t>
            </a:r>
            <a:r>
              <a:rPr lang="en-US" b="1" dirty="0" smtClean="0">
                <a:solidFill>
                  <a:srgbClr val="333399"/>
                </a:solidFill>
              </a:rPr>
              <a:t>fast &amp; easy</a:t>
            </a:r>
          </a:p>
          <a:p>
            <a:endParaRPr kumimoji="0" lang="en-US" sz="1800" b="1" i="0" u="none" strike="noStrike" cap="none" normalizeH="0" baseline="0" dirty="0">
              <a:ln>
                <a:noFill/>
              </a:ln>
              <a:solidFill>
                <a:srgbClr val="333399"/>
              </a:solidFill>
              <a:effectLst/>
            </a:endParaRPr>
          </a:p>
          <a:p>
            <a:endParaRPr lang="en-US" dirty="0" smtClean="0"/>
          </a:p>
          <a:p>
            <a:r>
              <a:rPr kumimoji="0" lang="en-US" sz="1800" b="0" i="0" u="none" strike="noStrike" cap="none" normalizeH="0" baseline="0" dirty="0" smtClean="0">
                <a:ln>
                  <a:noFill/>
                </a:ln>
                <a:solidFill>
                  <a:schemeClr val="tx1"/>
                </a:solidFill>
                <a:effectLst/>
                <a:latin typeface="Arial" charset="0"/>
              </a:rPr>
              <a:t>When</a:t>
            </a:r>
            <a:r>
              <a:rPr kumimoji="0" lang="en-US" sz="1800" b="0" i="0" u="none" strike="noStrike" cap="none" normalizeH="0" dirty="0" smtClean="0">
                <a:ln>
                  <a:noFill/>
                </a:ln>
                <a:solidFill>
                  <a:schemeClr val="tx1"/>
                </a:solidFill>
                <a:effectLst/>
                <a:latin typeface="Arial" charset="0"/>
              </a:rPr>
              <a:t> C is low, </a:t>
            </a:r>
          </a:p>
          <a:p>
            <a:endParaRPr lang="en-US" baseline="0" dirty="0"/>
          </a:p>
          <a:p>
            <a:r>
              <a:rPr kumimoji="0" lang="en-US" sz="1800" b="0" i="0" u="none" strike="noStrike" cap="none" normalizeH="0" dirty="0" smtClean="0">
                <a:ln>
                  <a:noFill/>
                </a:ln>
                <a:solidFill>
                  <a:schemeClr val="tx1"/>
                </a:solidFill>
                <a:effectLst/>
                <a:latin typeface="Arial" charset="0"/>
              </a:rPr>
              <a:t>  </a:t>
            </a:r>
            <a:r>
              <a:rPr lang="en-US" dirty="0" err="1"/>
              <a:t>Prob</a:t>
            </a:r>
            <a:r>
              <a:rPr lang="en-US" dirty="0"/>
              <a:t>(</a:t>
            </a:r>
            <a:r>
              <a:rPr lang="en-US" dirty="0" err="1"/>
              <a:t>g</a:t>
            </a:r>
            <a:r>
              <a:rPr lang="en-US" baseline="-25000" dirty="0" err="1"/>
              <a:t>ij</a:t>
            </a:r>
            <a:r>
              <a:rPr lang="en-US" dirty="0"/>
              <a:t> = </a:t>
            </a:r>
            <a:r>
              <a:rPr lang="en-US" i="1" dirty="0" smtClean="0"/>
              <a:t>g</a:t>
            </a:r>
            <a:r>
              <a:rPr lang="en-US" dirty="0" smtClean="0"/>
              <a:t> </a:t>
            </a:r>
            <a:r>
              <a:rPr lang="en-US" dirty="0"/>
              <a:t>| data</a:t>
            </a:r>
            <a:r>
              <a:rPr lang="en-US" dirty="0" smtClean="0"/>
              <a:t>) needs to leverage LD:</a:t>
            </a:r>
          </a:p>
          <a:p>
            <a:endParaRPr kumimoji="0" lang="en-US" sz="1800" b="0" i="0" u="none" strike="noStrike" cap="none" normalizeH="0" baseline="0" dirty="0">
              <a:ln>
                <a:noFill/>
              </a:ln>
              <a:solidFill>
                <a:schemeClr val="tx1"/>
              </a:solidFill>
              <a:effectLst/>
              <a:latin typeface="Arial" charset="0"/>
            </a:endParaRPr>
          </a:p>
          <a:p>
            <a:r>
              <a:rPr lang="en-US" dirty="0" smtClean="0"/>
              <a:t>	positions </a:t>
            </a:r>
            <a:r>
              <a:rPr lang="en-US" dirty="0"/>
              <a:t>j’ ≠ </a:t>
            </a:r>
            <a:r>
              <a:rPr lang="en-US" dirty="0" smtClean="0"/>
              <a:t>j in all individuals</a:t>
            </a:r>
          </a:p>
          <a:p>
            <a:endParaRPr lang="en-US" dirty="0"/>
          </a:p>
          <a:p>
            <a:r>
              <a:rPr lang="en-US" dirty="0" smtClean="0"/>
              <a:t>	</a:t>
            </a:r>
            <a:r>
              <a:rPr lang="en-US" b="1" dirty="0" smtClean="0">
                <a:solidFill>
                  <a:srgbClr val="333399"/>
                </a:solidFill>
              </a:rPr>
              <a:t>in principle, intractable</a:t>
            </a:r>
          </a:p>
        </p:txBody>
      </p:sp>
      <p:pic>
        <p:nvPicPr>
          <p:cNvPr id="126" name="Picture 1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6561" y="4126561"/>
            <a:ext cx="2983180" cy="2444714"/>
          </a:xfrm>
          <a:prstGeom prst="rect">
            <a:avLst/>
          </a:prstGeom>
        </p:spPr>
      </p:pic>
      <p:sp>
        <p:nvSpPr>
          <p:cNvPr id="127" name="TextBox 126"/>
          <p:cNvSpPr txBox="1"/>
          <p:nvPr/>
        </p:nvSpPr>
        <p:spPr>
          <a:xfrm>
            <a:off x="5285923" y="6571275"/>
            <a:ext cx="3705693" cy="261610"/>
          </a:xfrm>
          <a:prstGeom prst="rect">
            <a:avLst/>
          </a:prstGeom>
          <a:noFill/>
        </p:spPr>
        <p:txBody>
          <a:bodyPr wrap="none" rtlCol="0">
            <a:spAutoFit/>
          </a:bodyPr>
          <a:lstStyle/>
          <a:p>
            <a:r>
              <a:rPr lang="en-US" sz="1100" dirty="0" smtClean="0"/>
              <a:t>1000 Genomes Project, 2535 individuals, 7x sequencing</a:t>
            </a:r>
            <a:endParaRPr lang="en-US" sz="1100" dirty="0"/>
          </a:p>
        </p:txBody>
      </p:sp>
    </p:spTree>
    <p:extLst>
      <p:ext uri="{BB962C8B-B14F-4D97-AF65-F5344CB8AC3E}">
        <p14:creationId xmlns:p14="http://schemas.microsoft.com/office/powerpoint/2010/main" val="335750592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HMM-based models</a:t>
            </a:r>
            <a:endParaRPr lang="en-US" dirty="0"/>
          </a:p>
        </p:txBody>
      </p:sp>
      <p:sp>
        <p:nvSpPr>
          <p:cNvPr id="3" name="Content Placeholder 2"/>
          <p:cNvSpPr>
            <a:spLocks noGrp="1"/>
          </p:cNvSpPr>
          <p:nvPr>
            <p:ph idx="1"/>
          </p:nvPr>
        </p:nvSpPr>
        <p:spPr>
          <a:xfrm>
            <a:off x="372533" y="1475847"/>
            <a:ext cx="8382000" cy="651404"/>
          </a:xfrm>
        </p:spPr>
        <p:txBody>
          <a:bodyPr/>
          <a:lstStyle/>
          <a:p>
            <a:r>
              <a:rPr lang="en-US" sz="2000" dirty="0" smtClean="0"/>
              <a:t>Li and Stephens 2003</a:t>
            </a:r>
          </a:p>
          <a:p>
            <a:endParaRPr lang="en-US" sz="2000" dirty="0"/>
          </a:p>
          <a:p>
            <a:pPr marL="0" indent="0">
              <a:buNone/>
            </a:pPr>
            <a:r>
              <a:rPr lang="en-US" sz="2000" dirty="0" smtClean="0"/>
              <a:t>	Given m reference haplotypes, and a target sample,</a:t>
            </a:r>
          </a:p>
          <a:p>
            <a:pPr marL="0" indent="0">
              <a:buNone/>
            </a:pPr>
            <a:r>
              <a:rPr lang="en-US" sz="2000" dirty="0" smtClean="0"/>
              <a:t>	Find the most likely path of haplotype pairs</a:t>
            </a:r>
          </a:p>
          <a:p>
            <a:pPr marL="0" indent="0">
              <a:buNone/>
            </a:pPr>
            <a:r>
              <a:rPr lang="en-US" sz="2000" dirty="0"/>
              <a:t>	</a:t>
            </a:r>
            <a:r>
              <a:rPr lang="en-US" sz="2000" dirty="0" smtClean="0"/>
              <a:t>	m</a:t>
            </a:r>
            <a:r>
              <a:rPr lang="en-US" sz="2000" baseline="30000" dirty="0" smtClean="0"/>
              <a:t>2</a:t>
            </a:r>
            <a:r>
              <a:rPr lang="en-US" sz="2000" dirty="0" smtClean="0"/>
              <a:t> states, m</a:t>
            </a:r>
            <a:r>
              <a:rPr lang="en-US" sz="2000" baseline="30000" dirty="0" smtClean="0"/>
              <a:t>4</a:t>
            </a:r>
            <a:r>
              <a:rPr lang="en-US" sz="2000" dirty="0" smtClean="0"/>
              <a:t> transitions per position</a:t>
            </a:r>
          </a:p>
        </p:txBody>
      </p:sp>
      <p:sp>
        <p:nvSpPr>
          <p:cNvPr id="4" name="Oval 3"/>
          <p:cNvSpPr/>
          <p:nvPr/>
        </p:nvSpPr>
        <p:spPr>
          <a:xfrm>
            <a:off x="1110238" y="4048315"/>
            <a:ext cx="728918"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1,1</a:t>
            </a:r>
            <a:endParaRPr lang="en-US" dirty="0"/>
          </a:p>
        </p:txBody>
      </p:sp>
      <p:sp>
        <p:nvSpPr>
          <p:cNvPr id="5" name="Oval 4"/>
          <p:cNvSpPr/>
          <p:nvPr/>
        </p:nvSpPr>
        <p:spPr>
          <a:xfrm>
            <a:off x="1110238" y="4769590"/>
            <a:ext cx="728917"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1,2</a:t>
            </a:r>
            <a:endParaRPr lang="en-US" dirty="0"/>
          </a:p>
        </p:txBody>
      </p:sp>
      <mc:AlternateContent xmlns:mc="http://schemas.openxmlformats.org/markup-compatibility/2006" xmlns:a14="http://schemas.microsoft.com/office/drawing/2010/main">
        <mc:Choice Requires="a14">
          <p:sp>
            <p:nvSpPr>
              <p:cNvPr id="6" name="Oval 5"/>
              <p:cNvSpPr/>
              <p:nvPr/>
            </p:nvSpPr>
            <p:spPr>
              <a:xfrm>
                <a:off x="1110238" y="5970900"/>
                <a:ext cx="728917"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14:m>
                  <m:oMathPara xmlns:m="http://schemas.openxmlformats.org/officeDocument/2006/math" xmlns="">
                    <m:oMathParaPr>
                      <m:jc m:val="right"/>
                    </m:oMathParaPr>
                    <m:oMath xmlns:m="http://schemas.openxmlformats.org/officeDocument/2006/math">
                      <m:r>
                        <a:rPr lang="en-US" b="0" i="1" dirty="0" smtClean="0">
                          <a:latin typeface="Cambria Math" panose="02040503050406030204" pitchFamily="18" charset="0"/>
                        </a:rPr>
                        <m:t>𝑚</m:t>
                      </m:r>
                      <m:r>
                        <a:rPr lang="en-US" b="0" i="1" dirty="0" smtClean="0">
                          <a:latin typeface="Cambria Math" panose="02040503050406030204" pitchFamily="18" charset="0"/>
                        </a:rPr>
                        <m:t>,</m:t>
                      </m:r>
                      <m:r>
                        <a:rPr lang="en-US" b="0" i="1" dirty="0" smtClean="0">
                          <a:latin typeface="Cambria Math" panose="02040503050406030204" pitchFamily="18" charset="0"/>
                        </a:rPr>
                        <m:t>𝑚</m:t>
                      </m:r>
                    </m:oMath>
                  </m:oMathPara>
                </a14:m>
                <a:endParaRPr lang="en-US" dirty="0"/>
              </a:p>
            </p:txBody>
          </p:sp>
        </mc:Choice>
        <mc:Fallback xmlns="">
          <p:sp>
            <p:nvSpPr>
              <p:cNvPr id="6" name="Oval 5"/>
              <p:cNvSpPr>
                <a:spLocks noRot="1" noChangeAspect="1" noMove="1" noResize="1" noEditPoints="1" noAdjustHandles="1" noChangeArrowheads="1" noChangeShapeType="1" noTextEdit="1"/>
              </p:cNvSpPr>
              <p:nvPr/>
            </p:nvSpPr>
            <p:spPr>
              <a:xfrm>
                <a:off x="1110238" y="5970900"/>
                <a:ext cx="728917" cy="457200"/>
              </a:xfrm>
              <a:prstGeom prst="ellipse">
                <a:avLst/>
              </a:prstGeom>
              <a:blipFill rotWithShape="1">
                <a:blip r:embed="rId2"/>
                <a:stretch>
                  <a:fillRect/>
                </a:stretch>
              </a:blipFill>
            </p:spPr>
            <p:txBody>
              <a:bodyPr/>
              <a:lstStyle/>
              <a:p>
                <a:r>
                  <a:rPr lang="en-US">
                    <a:noFill/>
                  </a:rPr>
                  <a:t> </a:t>
                </a:r>
              </a:p>
            </p:txBody>
          </p:sp>
        </mc:Fallback>
      </mc:AlternateContent>
      <p:cxnSp>
        <p:nvCxnSpPr>
          <p:cNvPr id="7" name="Straight Connector 6"/>
          <p:cNvCxnSpPr/>
          <p:nvPr/>
        </p:nvCxnSpPr>
        <p:spPr>
          <a:xfrm>
            <a:off x="1478035" y="5474125"/>
            <a:ext cx="0" cy="328247"/>
          </a:xfrm>
          <a:prstGeom prst="line">
            <a:avLst/>
          </a:prstGeom>
          <a:ln w="63500" cap="rnd">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277555" y="4275458"/>
            <a:ext cx="492369" cy="1457"/>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248964" y="4372156"/>
            <a:ext cx="587915" cy="462932"/>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10600" y="4438560"/>
            <a:ext cx="626279" cy="1597838"/>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277555" y="4996733"/>
            <a:ext cx="492369" cy="1457"/>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210600" y="4372156"/>
            <a:ext cx="554179" cy="464389"/>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210600" y="5159835"/>
            <a:ext cx="554179" cy="959060"/>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277555" y="6198043"/>
            <a:ext cx="492369" cy="1457"/>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4210600" y="4437103"/>
            <a:ext cx="626279" cy="1600752"/>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4260687" y="5158378"/>
            <a:ext cx="576192" cy="972241"/>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839155" y="4274001"/>
            <a:ext cx="492369" cy="1457"/>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810564" y="4370699"/>
            <a:ext cx="587915" cy="462932"/>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772200" y="4437103"/>
            <a:ext cx="626279" cy="1597838"/>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839155" y="4995276"/>
            <a:ext cx="492369" cy="1457"/>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772200" y="4370699"/>
            <a:ext cx="554179" cy="464389"/>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772200" y="5158378"/>
            <a:ext cx="554179" cy="959060"/>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839155" y="6196586"/>
            <a:ext cx="492369" cy="1457"/>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772200" y="4435646"/>
            <a:ext cx="626279" cy="1600752"/>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822287" y="5156921"/>
            <a:ext cx="576192" cy="972241"/>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833185" y="4274001"/>
            <a:ext cx="492369" cy="1457"/>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804594" y="4370699"/>
            <a:ext cx="587915" cy="462932"/>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766230" y="4437103"/>
            <a:ext cx="626279" cy="1597838"/>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6833185" y="4995276"/>
            <a:ext cx="492369" cy="1457"/>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6766230" y="4370699"/>
            <a:ext cx="554179" cy="464389"/>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766230" y="5158378"/>
            <a:ext cx="554179" cy="959060"/>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6833185" y="6196586"/>
            <a:ext cx="492369" cy="1457"/>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6766230" y="4435646"/>
            <a:ext cx="626279" cy="1600752"/>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6816317" y="5156921"/>
            <a:ext cx="576192" cy="972241"/>
          </a:xfrm>
          <a:prstGeom prst="line">
            <a:avLst/>
          </a:prstGeom>
          <a:ln w="127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842195" y="4274001"/>
            <a:ext cx="539261" cy="0"/>
          </a:xfrm>
          <a:prstGeom prst="line">
            <a:avLst/>
          </a:prstGeom>
          <a:ln w="63500" cap="rnd">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842195" y="4995276"/>
            <a:ext cx="539261" cy="0"/>
          </a:xfrm>
          <a:prstGeom prst="line">
            <a:avLst/>
          </a:prstGeom>
          <a:ln w="63500" cap="rnd">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842195" y="6196586"/>
            <a:ext cx="539261" cy="0"/>
          </a:xfrm>
          <a:prstGeom prst="line">
            <a:avLst/>
          </a:prstGeom>
          <a:ln w="63500" cap="rnd">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761241" y="4274001"/>
            <a:ext cx="539261" cy="0"/>
          </a:xfrm>
          <a:prstGeom prst="line">
            <a:avLst/>
          </a:prstGeom>
          <a:ln w="63500" cap="rnd">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761241" y="4995276"/>
            <a:ext cx="539261" cy="0"/>
          </a:xfrm>
          <a:prstGeom prst="line">
            <a:avLst/>
          </a:prstGeom>
          <a:ln w="63500" cap="rnd">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761241" y="6196586"/>
            <a:ext cx="539261" cy="0"/>
          </a:xfrm>
          <a:prstGeom prst="line">
            <a:avLst/>
          </a:prstGeom>
          <a:ln w="63500" cap="rnd">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3543101" y="4046858"/>
            <a:ext cx="728918"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1,1</a:t>
            </a:r>
            <a:endParaRPr lang="en-US" dirty="0"/>
          </a:p>
        </p:txBody>
      </p:sp>
      <p:sp>
        <p:nvSpPr>
          <p:cNvPr id="43" name="Oval 42"/>
          <p:cNvSpPr/>
          <p:nvPr/>
        </p:nvSpPr>
        <p:spPr>
          <a:xfrm>
            <a:off x="3543101" y="4768133"/>
            <a:ext cx="728917"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1,2</a:t>
            </a:r>
            <a:endParaRPr lang="en-US" dirty="0"/>
          </a:p>
        </p:txBody>
      </p:sp>
      <mc:AlternateContent xmlns:mc="http://schemas.openxmlformats.org/markup-compatibility/2006" xmlns:a14="http://schemas.microsoft.com/office/drawing/2010/main">
        <mc:Choice Requires="a14">
          <p:sp>
            <p:nvSpPr>
              <p:cNvPr id="44" name="Oval 43"/>
              <p:cNvSpPr/>
              <p:nvPr/>
            </p:nvSpPr>
            <p:spPr>
              <a:xfrm>
                <a:off x="3543101" y="5969443"/>
                <a:ext cx="728917"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14:m>
                  <m:oMathPara xmlns:m="http://schemas.openxmlformats.org/officeDocument/2006/math" xmlns="">
                    <m:oMathParaPr>
                      <m:jc m:val="right"/>
                    </m:oMathParaPr>
                    <m:oMath xmlns:m="http://schemas.openxmlformats.org/officeDocument/2006/math">
                      <m:r>
                        <a:rPr lang="en-US" b="0" i="1" dirty="0" smtClean="0">
                          <a:latin typeface="Cambria Math" panose="02040503050406030204" pitchFamily="18" charset="0"/>
                        </a:rPr>
                        <m:t>𝑚</m:t>
                      </m:r>
                      <m:r>
                        <a:rPr lang="en-US" b="0" i="1" dirty="0" smtClean="0">
                          <a:latin typeface="Cambria Math" panose="02040503050406030204" pitchFamily="18" charset="0"/>
                        </a:rPr>
                        <m:t>,</m:t>
                      </m:r>
                      <m:r>
                        <a:rPr lang="en-US" b="0" i="1" dirty="0" smtClean="0">
                          <a:latin typeface="Cambria Math" panose="02040503050406030204" pitchFamily="18" charset="0"/>
                        </a:rPr>
                        <m:t>𝑚</m:t>
                      </m:r>
                    </m:oMath>
                  </m:oMathPara>
                </a14:m>
                <a:endParaRPr lang="en-US" dirty="0"/>
              </a:p>
            </p:txBody>
          </p:sp>
        </mc:Choice>
        <mc:Fallback xmlns="">
          <p:sp>
            <p:nvSpPr>
              <p:cNvPr id="44" name="Oval 43"/>
              <p:cNvSpPr>
                <a:spLocks noRot="1" noChangeAspect="1" noMove="1" noResize="1" noEditPoints="1" noAdjustHandles="1" noChangeArrowheads="1" noChangeShapeType="1" noTextEdit="1"/>
              </p:cNvSpPr>
              <p:nvPr/>
            </p:nvSpPr>
            <p:spPr>
              <a:xfrm>
                <a:off x="3543101" y="5969443"/>
                <a:ext cx="728917" cy="457200"/>
              </a:xfrm>
              <a:prstGeom prst="ellipse">
                <a:avLst/>
              </a:prstGeom>
              <a:blipFill rotWithShape="1">
                <a:blip r:embed="rId3"/>
                <a:stretch>
                  <a:fillRect/>
                </a:stretch>
              </a:blipFill>
            </p:spPr>
            <p:txBody>
              <a:bodyPr/>
              <a:lstStyle/>
              <a:p>
                <a:r>
                  <a:rPr lang="en-US">
                    <a:noFill/>
                  </a:rPr>
                  <a:t> </a:t>
                </a:r>
              </a:p>
            </p:txBody>
          </p:sp>
        </mc:Fallback>
      </mc:AlternateContent>
      <p:cxnSp>
        <p:nvCxnSpPr>
          <p:cNvPr id="45" name="Straight Connector 44"/>
          <p:cNvCxnSpPr/>
          <p:nvPr/>
        </p:nvCxnSpPr>
        <p:spPr>
          <a:xfrm>
            <a:off x="3910898" y="5472668"/>
            <a:ext cx="0" cy="328247"/>
          </a:xfrm>
          <a:prstGeom prst="line">
            <a:avLst/>
          </a:prstGeom>
          <a:ln w="63500" cap="rnd">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4759823" y="4046858"/>
            <a:ext cx="728918"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1,1</a:t>
            </a:r>
            <a:endParaRPr lang="en-US" dirty="0"/>
          </a:p>
        </p:txBody>
      </p:sp>
      <p:sp>
        <p:nvSpPr>
          <p:cNvPr id="47" name="Oval 46"/>
          <p:cNvSpPr/>
          <p:nvPr/>
        </p:nvSpPr>
        <p:spPr>
          <a:xfrm>
            <a:off x="4759823" y="4768133"/>
            <a:ext cx="728917"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1,2</a:t>
            </a:r>
            <a:endParaRPr lang="en-US" dirty="0"/>
          </a:p>
        </p:txBody>
      </p:sp>
      <mc:AlternateContent xmlns:mc="http://schemas.openxmlformats.org/markup-compatibility/2006" xmlns:a14="http://schemas.microsoft.com/office/drawing/2010/main">
        <mc:Choice Requires="a14">
          <p:sp>
            <p:nvSpPr>
              <p:cNvPr id="48" name="Oval 47"/>
              <p:cNvSpPr/>
              <p:nvPr/>
            </p:nvSpPr>
            <p:spPr>
              <a:xfrm>
                <a:off x="4759823" y="5969443"/>
                <a:ext cx="728917"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14:m>
                  <m:oMathPara xmlns:m="http://schemas.openxmlformats.org/officeDocument/2006/math" xmlns="">
                    <m:oMathParaPr>
                      <m:jc m:val="right"/>
                    </m:oMathParaPr>
                    <m:oMath xmlns:m="http://schemas.openxmlformats.org/officeDocument/2006/math">
                      <m:r>
                        <a:rPr lang="en-US" b="0" i="1" dirty="0" smtClean="0">
                          <a:latin typeface="Cambria Math" panose="02040503050406030204" pitchFamily="18" charset="0"/>
                        </a:rPr>
                        <m:t>𝑚</m:t>
                      </m:r>
                      <m:r>
                        <a:rPr lang="en-US" b="0" i="1" dirty="0" smtClean="0">
                          <a:latin typeface="Cambria Math" panose="02040503050406030204" pitchFamily="18" charset="0"/>
                        </a:rPr>
                        <m:t>,</m:t>
                      </m:r>
                      <m:r>
                        <a:rPr lang="en-US" b="0" i="1" dirty="0" smtClean="0">
                          <a:latin typeface="Cambria Math" panose="02040503050406030204" pitchFamily="18" charset="0"/>
                        </a:rPr>
                        <m:t>𝑚</m:t>
                      </m:r>
                    </m:oMath>
                  </m:oMathPara>
                </a14:m>
                <a:endParaRPr lang="en-US" dirty="0"/>
              </a:p>
            </p:txBody>
          </p:sp>
        </mc:Choice>
        <mc:Fallback xmlns="">
          <p:sp>
            <p:nvSpPr>
              <p:cNvPr id="48" name="Oval 47"/>
              <p:cNvSpPr>
                <a:spLocks noRot="1" noChangeAspect="1" noMove="1" noResize="1" noEditPoints="1" noAdjustHandles="1" noChangeArrowheads="1" noChangeShapeType="1" noTextEdit="1"/>
              </p:cNvSpPr>
              <p:nvPr/>
            </p:nvSpPr>
            <p:spPr>
              <a:xfrm>
                <a:off x="4759823" y="5969443"/>
                <a:ext cx="728917" cy="457200"/>
              </a:xfrm>
              <a:prstGeom prst="ellipse">
                <a:avLst/>
              </a:prstGeom>
              <a:blipFill rotWithShape="1">
                <a:blip r:embed="rId4"/>
                <a:stretch>
                  <a:fillRect/>
                </a:stretch>
              </a:blipFill>
            </p:spPr>
            <p:txBody>
              <a:bodyPr/>
              <a:lstStyle/>
              <a:p>
                <a:r>
                  <a:rPr lang="en-US">
                    <a:noFill/>
                  </a:rPr>
                  <a:t> </a:t>
                </a:r>
              </a:p>
            </p:txBody>
          </p:sp>
        </mc:Fallback>
      </mc:AlternateContent>
      <p:cxnSp>
        <p:nvCxnSpPr>
          <p:cNvPr id="49" name="Straight Connector 48"/>
          <p:cNvCxnSpPr/>
          <p:nvPr/>
        </p:nvCxnSpPr>
        <p:spPr>
          <a:xfrm>
            <a:off x="5127620" y="5472668"/>
            <a:ext cx="0" cy="328247"/>
          </a:xfrm>
          <a:prstGeom prst="line">
            <a:avLst/>
          </a:prstGeom>
          <a:ln w="63500" cap="rnd">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7327478" y="4045401"/>
            <a:ext cx="728918"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1,1</a:t>
            </a:r>
            <a:endParaRPr lang="en-US" dirty="0"/>
          </a:p>
        </p:txBody>
      </p:sp>
      <p:sp>
        <p:nvSpPr>
          <p:cNvPr id="51" name="Oval 50"/>
          <p:cNvSpPr/>
          <p:nvPr/>
        </p:nvSpPr>
        <p:spPr>
          <a:xfrm>
            <a:off x="7327478" y="4766676"/>
            <a:ext cx="728917"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1,2</a:t>
            </a:r>
            <a:endParaRPr lang="en-US" dirty="0"/>
          </a:p>
        </p:txBody>
      </p:sp>
      <mc:AlternateContent xmlns:mc="http://schemas.openxmlformats.org/markup-compatibility/2006" xmlns:a14="http://schemas.microsoft.com/office/drawing/2010/main">
        <mc:Choice Requires="a14">
          <p:sp>
            <p:nvSpPr>
              <p:cNvPr id="52" name="Oval 51"/>
              <p:cNvSpPr/>
              <p:nvPr/>
            </p:nvSpPr>
            <p:spPr>
              <a:xfrm>
                <a:off x="7327478" y="5967986"/>
                <a:ext cx="728917"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14:m>
                  <m:oMathPara xmlns:m="http://schemas.openxmlformats.org/officeDocument/2006/math" xmlns="">
                    <m:oMathParaPr>
                      <m:jc m:val="right"/>
                    </m:oMathParaPr>
                    <m:oMath xmlns:m="http://schemas.openxmlformats.org/officeDocument/2006/math">
                      <m:r>
                        <a:rPr lang="en-US" b="0" i="1" dirty="0" smtClean="0">
                          <a:latin typeface="Cambria Math" panose="02040503050406030204" pitchFamily="18" charset="0"/>
                        </a:rPr>
                        <m:t>𝑚</m:t>
                      </m:r>
                      <m:r>
                        <a:rPr lang="en-US" b="0" i="1" dirty="0" smtClean="0">
                          <a:latin typeface="Cambria Math" panose="02040503050406030204" pitchFamily="18" charset="0"/>
                        </a:rPr>
                        <m:t>,</m:t>
                      </m:r>
                      <m:r>
                        <a:rPr lang="en-US" b="0" i="1" dirty="0" smtClean="0">
                          <a:latin typeface="Cambria Math" panose="02040503050406030204" pitchFamily="18" charset="0"/>
                        </a:rPr>
                        <m:t>𝑚</m:t>
                      </m:r>
                    </m:oMath>
                  </m:oMathPara>
                </a14:m>
                <a:endParaRPr lang="en-US" dirty="0"/>
              </a:p>
            </p:txBody>
          </p:sp>
        </mc:Choice>
        <mc:Fallback xmlns="">
          <p:sp>
            <p:nvSpPr>
              <p:cNvPr id="52" name="Oval 51"/>
              <p:cNvSpPr>
                <a:spLocks noRot="1" noChangeAspect="1" noMove="1" noResize="1" noEditPoints="1" noAdjustHandles="1" noChangeArrowheads="1" noChangeShapeType="1" noTextEdit="1"/>
              </p:cNvSpPr>
              <p:nvPr/>
            </p:nvSpPr>
            <p:spPr>
              <a:xfrm>
                <a:off x="7327478" y="5967986"/>
                <a:ext cx="728917" cy="457200"/>
              </a:xfrm>
              <a:prstGeom prst="ellipse">
                <a:avLst/>
              </a:prstGeom>
              <a:blipFill rotWithShape="1">
                <a:blip r:embed="rId5"/>
                <a:stretch>
                  <a:fillRect/>
                </a:stretch>
              </a:blipFill>
            </p:spPr>
            <p:txBody>
              <a:bodyPr/>
              <a:lstStyle/>
              <a:p>
                <a:r>
                  <a:rPr lang="en-US">
                    <a:noFill/>
                  </a:rPr>
                  <a:t> </a:t>
                </a:r>
              </a:p>
            </p:txBody>
          </p:sp>
        </mc:Fallback>
      </mc:AlternateContent>
      <p:cxnSp>
        <p:nvCxnSpPr>
          <p:cNvPr id="53" name="Straight Connector 52"/>
          <p:cNvCxnSpPr/>
          <p:nvPr/>
        </p:nvCxnSpPr>
        <p:spPr>
          <a:xfrm>
            <a:off x="7695275" y="5471211"/>
            <a:ext cx="0" cy="328247"/>
          </a:xfrm>
          <a:prstGeom prst="line">
            <a:avLst/>
          </a:prstGeom>
          <a:ln w="63500" cap="rnd">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760420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Methods</a:t>
            </a:r>
            <a:endParaRPr lang="en-US" dirty="0"/>
          </a:p>
        </p:txBody>
      </p:sp>
      <p:sp>
        <p:nvSpPr>
          <p:cNvPr id="3" name="Content Placeholder 2"/>
          <p:cNvSpPr>
            <a:spLocks noGrp="1"/>
          </p:cNvSpPr>
          <p:nvPr>
            <p:ph idx="1"/>
          </p:nvPr>
        </p:nvSpPr>
        <p:spPr/>
        <p:txBody>
          <a:bodyPr/>
          <a:lstStyle/>
          <a:p>
            <a:r>
              <a:rPr lang="en-US" sz="2000" dirty="0" err="1" smtClean="0"/>
              <a:t>glfMultiples</a:t>
            </a:r>
            <a:r>
              <a:rPr lang="en-US" sz="2000" dirty="0" smtClean="0"/>
              <a:t> +</a:t>
            </a:r>
            <a:r>
              <a:rPr lang="en-US" dirty="0" smtClean="0"/>
              <a:t> </a:t>
            </a:r>
            <a:r>
              <a:rPr lang="en-US" sz="2000" dirty="0" smtClean="0"/>
              <a:t>Thunder</a:t>
            </a:r>
          </a:p>
          <a:p>
            <a:pPr lvl="1"/>
            <a:r>
              <a:rPr lang="en-US" sz="1600" dirty="0" smtClean="0"/>
              <a:t>HMM-based algorithm; each hidden state is a pair of reference haplotypes, observations are genotype likelihoods</a:t>
            </a:r>
          </a:p>
          <a:p>
            <a:endParaRPr lang="en-US" sz="2000" dirty="0"/>
          </a:p>
          <a:p>
            <a:r>
              <a:rPr lang="en-US" sz="2000" dirty="0" err="1" smtClean="0"/>
              <a:t>SNPTools</a:t>
            </a:r>
            <a:endParaRPr lang="en-US" sz="2000" dirty="0" smtClean="0"/>
          </a:p>
          <a:p>
            <a:pPr lvl="1"/>
            <a:r>
              <a:rPr lang="en-US" sz="1600" dirty="0" smtClean="0"/>
              <a:t>Estimate genotyping likelihoods using a BAM-specific binomial mixture model</a:t>
            </a:r>
          </a:p>
          <a:p>
            <a:pPr lvl="1"/>
            <a:r>
              <a:rPr lang="en-US" sz="1600" dirty="0" smtClean="0"/>
              <a:t>Infer genotypes and haplotypes using </a:t>
            </a:r>
            <a:r>
              <a:rPr lang="en-US" sz="1600" dirty="0"/>
              <a:t>HMM approach (constrained Li-Stephens)</a:t>
            </a:r>
            <a:endParaRPr lang="en-US" sz="1600" dirty="0" smtClean="0"/>
          </a:p>
          <a:p>
            <a:endParaRPr lang="en-US" sz="2000" dirty="0"/>
          </a:p>
          <a:p>
            <a:r>
              <a:rPr lang="en-US" sz="2000" dirty="0" smtClean="0"/>
              <a:t>GATK</a:t>
            </a:r>
          </a:p>
          <a:p>
            <a:pPr lvl="1"/>
            <a:r>
              <a:rPr lang="en-US" sz="1600" dirty="0" err="1" smtClean="0"/>
              <a:t>UnifiedGenotyper</a:t>
            </a:r>
            <a:r>
              <a:rPr lang="en-US" sz="1600" dirty="0" smtClean="0"/>
              <a:t> – Bayesian genotype likelihood model</a:t>
            </a:r>
          </a:p>
          <a:p>
            <a:pPr lvl="1"/>
            <a:r>
              <a:rPr lang="en-US" sz="1600" dirty="0" err="1" smtClean="0"/>
              <a:t>HaplotypeCaller</a:t>
            </a:r>
            <a:r>
              <a:rPr lang="en-US" sz="1600" dirty="0" smtClean="0"/>
              <a:t> – local reassembly</a:t>
            </a:r>
          </a:p>
          <a:p>
            <a:endParaRPr lang="en-US" sz="2000" dirty="0"/>
          </a:p>
          <a:p>
            <a:r>
              <a:rPr lang="en-US" sz="2000" dirty="0" smtClean="0"/>
              <a:t>Beagle</a:t>
            </a:r>
          </a:p>
          <a:p>
            <a:pPr lvl="1"/>
            <a:r>
              <a:rPr lang="en-US" sz="1600" dirty="0" smtClean="0"/>
              <a:t>HMM-based approach</a:t>
            </a:r>
            <a:endParaRPr lang="en-US" sz="1600" dirty="0"/>
          </a:p>
        </p:txBody>
      </p:sp>
    </p:spTree>
    <p:extLst>
      <p:ext uri="{BB962C8B-B14F-4D97-AF65-F5344CB8AC3E}">
        <p14:creationId xmlns:p14="http://schemas.microsoft.com/office/powerpoint/2010/main" val="250699692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Informative Neighbors</a:t>
            </a:r>
            <a:endParaRPr lang="en-US" dirty="0"/>
          </a:p>
        </p:txBody>
      </p:sp>
      <p:cxnSp>
        <p:nvCxnSpPr>
          <p:cNvPr id="4" name="Straight Connector 3"/>
          <p:cNvCxnSpPr/>
          <p:nvPr/>
        </p:nvCxnSpPr>
        <p:spPr>
          <a:xfrm>
            <a:off x="1652529" y="3896762"/>
            <a:ext cx="5938091" cy="0"/>
          </a:xfrm>
          <a:prstGeom prst="line">
            <a:avLst/>
          </a:prstGeom>
          <a:ln w="508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269035" y="3820562"/>
            <a:ext cx="0" cy="152400"/>
          </a:xfrm>
          <a:prstGeom prst="line">
            <a:avLst/>
          </a:prstGeom>
          <a:ln w="63500"/>
        </p:spPr>
        <p:style>
          <a:lnRef idx="3">
            <a:schemeClr val="accent2"/>
          </a:lnRef>
          <a:fillRef idx="0">
            <a:schemeClr val="accent2"/>
          </a:fillRef>
          <a:effectRef idx="2">
            <a:schemeClr val="accent2"/>
          </a:effectRef>
          <a:fontRef idx="minor">
            <a:schemeClr val="tx1"/>
          </a:fontRef>
        </p:style>
      </p:cxnSp>
      <p:cxnSp>
        <p:nvCxnSpPr>
          <p:cNvPr id="6" name="Straight Connector 5"/>
          <p:cNvCxnSpPr/>
          <p:nvPr/>
        </p:nvCxnSpPr>
        <p:spPr>
          <a:xfrm>
            <a:off x="2803922" y="382056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7" name="Straight Connector 6"/>
          <p:cNvCxnSpPr/>
          <p:nvPr/>
        </p:nvCxnSpPr>
        <p:spPr>
          <a:xfrm>
            <a:off x="6118947" y="382056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a:off x="3163150" y="382056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9" name="Straight Connector 8"/>
          <p:cNvCxnSpPr/>
          <p:nvPr/>
        </p:nvCxnSpPr>
        <p:spPr>
          <a:xfrm>
            <a:off x="5019361" y="382056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sp>
        <p:nvSpPr>
          <p:cNvPr id="10" name="TextBox 9"/>
          <p:cNvSpPr txBox="1"/>
          <p:nvPr/>
        </p:nvSpPr>
        <p:spPr>
          <a:xfrm>
            <a:off x="3944531" y="3384014"/>
            <a:ext cx="617477" cy="369332"/>
          </a:xfrm>
          <a:prstGeom prst="rect">
            <a:avLst/>
          </a:prstGeom>
          <a:noFill/>
        </p:spPr>
        <p:txBody>
          <a:bodyPr wrap="none" rtlCol="0">
            <a:spAutoFit/>
          </a:bodyPr>
          <a:lstStyle/>
          <a:p>
            <a:r>
              <a:rPr lang="en-US" dirty="0" smtClean="0">
                <a:solidFill>
                  <a:schemeClr val="accent2"/>
                </a:solidFill>
              </a:rPr>
              <a:t>(1,0)</a:t>
            </a:r>
            <a:endParaRPr lang="en-US" dirty="0">
              <a:solidFill>
                <a:schemeClr val="accent2"/>
              </a:solidFill>
            </a:endParaRPr>
          </a:p>
        </p:txBody>
      </p:sp>
      <p:sp>
        <p:nvSpPr>
          <p:cNvPr id="11" name="TextBox 10"/>
          <p:cNvSpPr txBox="1"/>
          <p:nvPr/>
        </p:nvSpPr>
        <p:spPr>
          <a:xfrm>
            <a:off x="2360755" y="3384014"/>
            <a:ext cx="659293" cy="369332"/>
          </a:xfrm>
          <a:prstGeom prst="rect">
            <a:avLst/>
          </a:prstGeom>
          <a:noFill/>
        </p:spPr>
        <p:txBody>
          <a:bodyPr wrap="none" rtlCol="0">
            <a:spAutoFit/>
          </a:bodyPr>
          <a:lstStyle/>
          <a:p>
            <a:r>
              <a:rPr lang="en-US" dirty="0" smtClean="0">
                <a:solidFill>
                  <a:srgbClr val="00B0F0"/>
                </a:solidFill>
              </a:rPr>
              <a:t>(5,0)</a:t>
            </a:r>
            <a:endParaRPr lang="en-US" dirty="0">
              <a:solidFill>
                <a:srgbClr val="00B0F0"/>
              </a:solidFill>
            </a:endParaRPr>
          </a:p>
        </p:txBody>
      </p:sp>
      <p:sp>
        <p:nvSpPr>
          <p:cNvPr id="12" name="TextBox 11"/>
          <p:cNvSpPr txBox="1"/>
          <p:nvPr/>
        </p:nvSpPr>
        <p:spPr>
          <a:xfrm>
            <a:off x="2911188" y="3384014"/>
            <a:ext cx="617477" cy="369332"/>
          </a:xfrm>
          <a:prstGeom prst="rect">
            <a:avLst/>
          </a:prstGeom>
          <a:noFill/>
        </p:spPr>
        <p:txBody>
          <a:bodyPr wrap="none" rtlCol="0">
            <a:spAutoFit/>
          </a:bodyPr>
          <a:lstStyle/>
          <a:p>
            <a:r>
              <a:rPr lang="en-US" dirty="0" smtClean="0">
                <a:solidFill>
                  <a:srgbClr val="00B0F0"/>
                </a:solidFill>
              </a:rPr>
              <a:t>(3,0)</a:t>
            </a:r>
            <a:endParaRPr lang="en-US" dirty="0">
              <a:solidFill>
                <a:srgbClr val="00B0F0"/>
              </a:solidFill>
            </a:endParaRPr>
          </a:p>
        </p:txBody>
      </p:sp>
      <p:sp>
        <p:nvSpPr>
          <p:cNvPr id="13" name="TextBox 12"/>
          <p:cNvSpPr txBox="1"/>
          <p:nvPr/>
        </p:nvSpPr>
        <p:spPr>
          <a:xfrm>
            <a:off x="4710622" y="3384014"/>
            <a:ext cx="617477" cy="369332"/>
          </a:xfrm>
          <a:prstGeom prst="rect">
            <a:avLst/>
          </a:prstGeom>
          <a:noFill/>
        </p:spPr>
        <p:txBody>
          <a:bodyPr wrap="none" rtlCol="0">
            <a:spAutoFit/>
          </a:bodyPr>
          <a:lstStyle/>
          <a:p>
            <a:r>
              <a:rPr lang="en-US" dirty="0" smtClean="0">
                <a:solidFill>
                  <a:srgbClr val="00B0F0"/>
                </a:solidFill>
              </a:rPr>
              <a:t>(5,0)</a:t>
            </a:r>
            <a:endParaRPr lang="en-US" dirty="0">
              <a:solidFill>
                <a:srgbClr val="00B0F0"/>
              </a:solidFill>
            </a:endParaRPr>
          </a:p>
        </p:txBody>
      </p:sp>
      <p:sp>
        <p:nvSpPr>
          <p:cNvPr id="14" name="TextBox 13"/>
          <p:cNvSpPr txBox="1"/>
          <p:nvPr/>
        </p:nvSpPr>
        <p:spPr>
          <a:xfrm>
            <a:off x="5816550" y="3384014"/>
            <a:ext cx="617477" cy="369332"/>
          </a:xfrm>
          <a:prstGeom prst="rect">
            <a:avLst/>
          </a:prstGeom>
          <a:noFill/>
        </p:spPr>
        <p:txBody>
          <a:bodyPr wrap="none" rtlCol="0">
            <a:spAutoFit/>
          </a:bodyPr>
          <a:lstStyle/>
          <a:p>
            <a:r>
              <a:rPr lang="en-US" dirty="0" smtClean="0">
                <a:solidFill>
                  <a:srgbClr val="00B0F0"/>
                </a:solidFill>
              </a:rPr>
              <a:t>(6,0)</a:t>
            </a:r>
            <a:endParaRPr lang="en-US" dirty="0">
              <a:solidFill>
                <a:srgbClr val="00B0F0"/>
              </a:solidFill>
            </a:endParaRPr>
          </a:p>
        </p:txBody>
      </p:sp>
      <p:sp>
        <p:nvSpPr>
          <p:cNvPr id="15" name="TextBox 14"/>
          <p:cNvSpPr txBox="1"/>
          <p:nvPr/>
        </p:nvSpPr>
        <p:spPr>
          <a:xfrm>
            <a:off x="5791200" y="1889393"/>
            <a:ext cx="2438400" cy="369332"/>
          </a:xfrm>
          <a:prstGeom prst="rect">
            <a:avLst/>
          </a:prstGeom>
          <a:noFill/>
        </p:spPr>
        <p:txBody>
          <a:bodyPr wrap="square" rtlCol="0">
            <a:spAutoFit/>
          </a:bodyPr>
          <a:lstStyle/>
          <a:p>
            <a:r>
              <a:rPr lang="en-US" dirty="0" smtClean="0"/>
              <a:t>target SNP</a:t>
            </a:r>
            <a:endParaRPr lang="en-US" dirty="0"/>
          </a:p>
        </p:txBody>
      </p:sp>
      <mc:AlternateContent xmlns:mc="http://schemas.openxmlformats.org/markup-compatibility/2006" xmlns:a14="http://schemas.microsoft.com/office/drawing/2010/main">
        <mc:Choice Requires="a14">
          <p:sp>
            <p:nvSpPr>
              <p:cNvPr id="16" name="TextBox 15"/>
              <p:cNvSpPr txBox="1"/>
              <p:nvPr/>
            </p:nvSpPr>
            <p:spPr>
              <a:xfrm>
                <a:off x="5791200" y="2432891"/>
                <a:ext cx="2438400" cy="369332"/>
              </a:xfrm>
              <a:prstGeom prst="rect">
                <a:avLst/>
              </a:prstGeom>
              <a:noFill/>
            </p:spPr>
            <p:txBody>
              <a:bodyPr wrap="square" rtlCol="0">
                <a:spAutoFit/>
              </a:bodyPr>
              <a:lstStyle/>
              <a:p>
                <a14:m>
                  <m:oMath xmlns:m="http://schemas.openxmlformats.org/officeDocument/2006/math" xmlns="">
                    <m:r>
                      <a:rPr lang="en-US" i="1" dirty="0" smtClean="0">
                        <a:latin typeface="Cambria Math"/>
                      </a:rPr>
                      <m:t>𝑘</m:t>
                    </m:r>
                  </m:oMath>
                </a14:m>
                <a:r>
                  <a:rPr lang="en-US" dirty="0" smtClean="0"/>
                  <a:t>-”nearest” neighbors</a:t>
                </a:r>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5791200" y="2432891"/>
                <a:ext cx="2438400" cy="369332"/>
              </a:xfrm>
              <a:prstGeom prst="rect">
                <a:avLst/>
              </a:prstGeom>
              <a:blipFill rotWithShape="1">
                <a:blip r:embed="rId2"/>
                <a:stretch>
                  <a:fillRect/>
                </a:stretch>
              </a:blipFill>
            </p:spPr>
            <p:txBody>
              <a:bodyPr/>
              <a:lstStyle/>
              <a:p>
                <a:r>
                  <a:rPr lang="en-US">
                    <a:noFill/>
                  </a:rPr>
                  <a:t> </a:t>
                </a:r>
              </a:p>
            </p:txBody>
          </p:sp>
        </mc:Fallback>
      </mc:AlternateContent>
      <p:sp>
        <p:nvSpPr>
          <p:cNvPr id="17" name="Rectangle 16"/>
          <p:cNvSpPr/>
          <p:nvPr/>
        </p:nvSpPr>
        <p:spPr>
          <a:xfrm>
            <a:off x="5826466" y="2821786"/>
            <a:ext cx="2264594" cy="276999"/>
          </a:xfrm>
          <a:prstGeom prst="rect">
            <a:avLst/>
          </a:prstGeom>
        </p:spPr>
        <p:txBody>
          <a:bodyPr wrap="none">
            <a:spAutoFit/>
          </a:bodyPr>
          <a:lstStyle/>
          <a:p>
            <a:r>
              <a:rPr lang="en-US" sz="1200" dirty="0" smtClean="0"/>
              <a:t>in terms of linkage disequilibrium</a:t>
            </a:r>
            <a:endParaRPr lang="en-US" sz="1200" dirty="0"/>
          </a:p>
        </p:txBody>
      </p:sp>
      <p:cxnSp>
        <p:nvCxnSpPr>
          <p:cNvPr id="18" name="Straight Connector 17"/>
          <p:cNvCxnSpPr/>
          <p:nvPr/>
        </p:nvCxnSpPr>
        <p:spPr>
          <a:xfrm>
            <a:off x="5508890" y="1997859"/>
            <a:ext cx="0" cy="152400"/>
          </a:xfrm>
          <a:prstGeom prst="line">
            <a:avLst/>
          </a:prstGeom>
          <a:ln w="63500"/>
        </p:spPr>
        <p:style>
          <a:lnRef idx="3">
            <a:schemeClr val="accent2"/>
          </a:lnRef>
          <a:fillRef idx="0">
            <a:schemeClr val="accent2"/>
          </a:fillRef>
          <a:effectRef idx="2">
            <a:schemeClr val="accent2"/>
          </a:effectRef>
          <a:fontRef idx="minor">
            <a:schemeClr val="tx1"/>
          </a:fontRef>
        </p:style>
      </p:cxnSp>
      <p:cxnSp>
        <p:nvCxnSpPr>
          <p:cNvPr id="19" name="Straight Connector 18"/>
          <p:cNvCxnSpPr/>
          <p:nvPr/>
        </p:nvCxnSpPr>
        <p:spPr>
          <a:xfrm>
            <a:off x="5508890" y="2541357"/>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sp>
        <p:nvSpPr>
          <p:cNvPr id="20" name="Rectangle 19"/>
          <p:cNvSpPr/>
          <p:nvPr/>
        </p:nvSpPr>
        <p:spPr>
          <a:xfrm rot="2700000">
            <a:off x="2848184" y="4076378"/>
            <a:ext cx="260866" cy="260866"/>
          </a:xfrm>
          <a:prstGeom prst="rect">
            <a:avLst/>
          </a:prstGeom>
          <a:solidFill>
            <a:srgbClr val="FF0000">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rot="2700000">
            <a:off x="3032644" y="4260838"/>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rot="2700000">
            <a:off x="3217105" y="4447652"/>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700000">
            <a:off x="3401565" y="4632112"/>
            <a:ext cx="260866" cy="260866"/>
          </a:xfrm>
          <a:prstGeom prst="rect">
            <a:avLst/>
          </a:prstGeom>
          <a:solidFill>
            <a:srgbClr val="FF0000">
              <a:alpha val="9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rot="2700000">
            <a:off x="3586026" y="4818928"/>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rot="2700000">
            <a:off x="3770486" y="5003388"/>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rot="2700000">
            <a:off x="3954947" y="5190202"/>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rot="2700000">
            <a:off x="4139407" y="5374662"/>
            <a:ext cx="260866" cy="260866"/>
          </a:xfrm>
          <a:prstGeom prst="rect">
            <a:avLst/>
          </a:prstGeom>
          <a:solidFill>
            <a:srgbClr val="FF0000">
              <a:alpha val="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2700000">
            <a:off x="4323867" y="5559122"/>
            <a:ext cx="260866" cy="260866"/>
          </a:xfrm>
          <a:prstGeom prst="rect">
            <a:avLst/>
          </a:prstGeom>
          <a:solidFill>
            <a:srgbClr val="FF0000">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2700000">
            <a:off x="4508327" y="5743582"/>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2700000">
            <a:off x="3217105" y="4075987"/>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2700000">
            <a:off x="3401566" y="4262801"/>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rot="2700000">
            <a:off x="3586026" y="4447261"/>
            <a:ext cx="260866" cy="260866"/>
          </a:xfrm>
          <a:prstGeom prst="rect">
            <a:avLst/>
          </a:prstGeom>
          <a:solidFill>
            <a:srgbClr val="FF0000">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rot="2700000">
            <a:off x="3770487" y="4634077"/>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2700000">
            <a:off x="3954947" y="481853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2700000">
            <a:off x="4139408" y="5005351"/>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rot="2700000">
            <a:off x="4323868" y="5189811"/>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2700000">
            <a:off x="4508328" y="5374271"/>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rot="2700000">
            <a:off x="4692788" y="5558731"/>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rot="2700000">
            <a:off x="3586026" y="4076377"/>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rot="2700000">
            <a:off x="3770486" y="426083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rot="2700000">
            <a:off x="3954947" y="4447653"/>
            <a:ext cx="260866" cy="260866"/>
          </a:xfrm>
          <a:prstGeom prst="rect">
            <a:avLst/>
          </a:prstGeom>
          <a:solidFill>
            <a:srgbClr val="FF0000">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rot="2700000">
            <a:off x="4139407" y="4632113"/>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rot="2700000">
            <a:off x="4323868" y="481892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rot="2700000">
            <a:off x="4508328" y="500338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rot="2700000">
            <a:off x="4692788" y="5187847"/>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rot="2700000">
            <a:off x="4877248" y="5372307"/>
            <a:ext cx="260866" cy="260866"/>
          </a:xfrm>
          <a:prstGeom prst="rect">
            <a:avLst/>
          </a:prstGeom>
          <a:solidFill>
            <a:srgbClr val="FF0000">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rot="2700000">
            <a:off x="3954946" y="4075988"/>
            <a:ext cx="260866" cy="260866"/>
          </a:xfrm>
          <a:prstGeom prst="rect">
            <a:avLst/>
          </a:prstGeom>
          <a:solidFill>
            <a:srgbClr val="FF0000">
              <a:alpha val="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rot="2700000">
            <a:off x="4139407" y="4262804"/>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rot="2700000">
            <a:off x="4323867" y="4447264"/>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rot="2700000">
            <a:off x="4508328" y="4634078"/>
            <a:ext cx="260866" cy="260866"/>
          </a:xfrm>
          <a:prstGeom prst="rect">
            <a:avLst/>
          </a:prstGeom>
          <a:solidFill>
            <a:srgbClr val="FF0000">
              <a:alpha val="2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2700000">
            <a:off x="4692788" y="4818538"/>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rot="2700000">
            <a:off x="4877248" y="5002998"/>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rot="2700000">
            <a:off x="5061708" y="5187458"/>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rot="2700000">
            <a:off x="4323866" y="4076586"/>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rot="2700000">
            <a:off x="4508326" y="4261046"/>
            <a:ext cx="260866" cy="260866"/>
          </a:xfrm>
          <a:prstGeom prst="rect">
            <a:avLst/>
          </a:prstGeom>
          <a:solidFill>
            <a:srgbClr val="FF0000">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rot="2700000">
            <a:off x="4692787" y="4447860"/>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rot="2700000">
            <a:off x="4877247" y="4632320"/>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rot="2700000">
            <a:off x="5061707" y="4816780"/>
            <a:ext cx="260866" cy="260866"/>
          </a:xfrm>
          <a:prstGeom prst="rect">
            <a:avLst/>
          </a:prstGeom>
          <a:solidFill>
            <a:srgbClr val="FF0000">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rot="2700000">
            <a:off x="5246167" y="5001240"/>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rot="2700000">
            <a:off x="4692784" y="4075988"/>
            <a:ext cx="260866" cy="260866"/>
          </a:xfrm>
          <a:prstGeom prst="rect">
            <a:avLst/>
          </a:prstGeom>
          <a:solidFill>
            <a:srgbClr val="FF0000">
              <a:alpha val="1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rot="2700000">
            <a:off x="4877245" y="4262802"/>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rot="2700000">
            <a:off x="5061705" y="4447262"/>
            <a:ext cx="260866" cy="260866"/>
          </a:xfrm>
          <a:prstGeom prst="rect">
            <a:avLst/>
          </a:prstGeom>
          <a:solidFill>
            <a:srgbClr val="FF0000">
              <a:alpha val="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rot="2700000">
            <a:off x="5246165" y="4631722"/>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rot="2700000">
            <a:off x="5430625" y="4816182"/>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rot="2700000">
            <a:off x="5061702" y="4076376"/>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rot="2700000">
            <a:off x="5246162" y="4260836"/>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rot="2700000">
            <a:off x="5430622" y="4445296"/>
            <a:ext cx="260866" cy="260866"/>
          </a:xfrm>
          <a:prstGeom prst="rect">
            <a:avLst/>
          </a:prstGeom>
          <a:solidFill>
            <a:srgbClr val="FF0000">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rot="2700000">
            <a:off x="5615082" y="4629756"/>
            <a:ext cx="260866" cy="260866"/>
          </a:xfrm>
          <a:prstGeom prst="rect">
            <a:avLst/>
          </a:prstGeom>
          <a:solidFill>
            <a:srgbClr val="FF0000">
              <a:alpha val="4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rot="2700000">
            <a:off x="5430615" y="4075004"/>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rot="2700000">
            <a:off x="5615075" y="4259464"/>
            <a:ext cx="260866" cy="260866"/>
          </a:xfrm>
          <a:prstGeom prst="rect">
            <a:avLst/>
          </a:prstGeom>
          <a:solidFill>
            <a:srgbClr val="FF0000">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rot="2700000">
            <a:off x="5799535" y="4443924"/>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rot="2700000">
            <a:off x="5799524" y="407303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rot="2700000">
            <a:off x="5983984" y="425749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a:xfrm rot="2700000">
            <a:off x="6168436" y="4073036"/>
            <a:ext cx="260866" cy="260866"/>
          </a:xfrm>
          <a:prstGeom prst="rect">
            <a:avLst/>
          </a:prstGeom>
          <a:solidFill>
            <a:srgbClr val="FF0000">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rot="2700000">
            <a:off x="3401557" y="4637304"/>
            <a:ext cx="260866" cy="260866"/>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rot="2700000">
            <a:off x="3582693" y="4450499"/>
            <a:ext cx="260866" cy="260866"/>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rot="2700000">
            <a:off x="4508296" y="4264933"/>
            <a:ext cx="260866" cy="260866"/>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rot="2700000">
            <a:off x="5061693" y="4810879"/>
            <a:ext cx="260866" cy="260866"/>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p:cNvSpPr txBox="1"/>
          <p:nvPr/>
        </p:nvSpPr>
        <p:spPr>
          <a:xfrm>
            <a:off x="2570164" y="6215271"/>
            <a:ext cx="4137183" cy="369332"/>
          </a:xfrm>
          <a:prstGeom prst="rect">
            <a:avLst/>
          </a:prstGeom>
          <a:noFill/>
        </p:spPr>
        <p:txBody>
          <a:bodyPr wrap="none" rtlCol="0">
            <a:spAutoFit/>
          </a:bodyPr>
          <a:lstStyle/>
          <a:p>
            <a:r>
              <a:rPr lang="en-US" dirty="0" smtClean="0">
                <a:solidFill>
                  <a:schemeClr val="accent2"/>
                </a:solidFill>
              </a:rPr>
              <a:t>(</a:t>
            </a:r>
            <a:r>
              <a:rPr lang="en-US" dirty="0" err="1" smtClean="0">
                <a:solidFill>
                  <a:schemeClr val="accent2"/>
                </a:solidFill>
              </a:rPr>
              <a:t>R</a:t>
            </a:r>
            <a:r>
              <a:rPr lang="en-US" baseline="-25000" dirty="0" err="1" smtClean="0">
                <a:solidFill>
                  <a:schemeClr val="accent2"/>
                </a:solidFill>
              </a:rPr>
              <a:t>ref</a:t>
            </a:r>
            <a:r>
              <a:rPr lang="en-US" dirty="0" smtClean="0">
                <a:solidFill>
                  <a:schemeClr val="accent2"/>
                </a:solidFill>
              </a:rPr>
              <a:t>, </a:t>
            </a:r>
            <a:r>
              <a:rPr lang="en-US" dirty="0" err="1" smtClean="0">
                <a:solidFill>
                  <a:schemeClr val="accent2"/>
                </a:solidFill>
              </a:rPr>
              <a:t>R</a:t>
            </a:r>
            <a:r>
              <a:rPr lang="en-US" baseline="-25000" dirty="0" err="1" smtClean="0">
                <a:solidFill>
                  <a:schemeClr val="accent2"/>
                </a:solidFill>
              </a:rPr>
              <a:t>alt</a:t>
            </a:r>
            <a:r>
              <a:rPr lang="en-US" dirty="0" smtClean="0">
                <a:solidFill>
                  <a:schemeClr val="accent2"/>
                </a:solidFill>
              </a:rPr>
              <a:t>) = </a:t>
            </a:r>
            <a:r>
              <a:rPr lang="en-US" dirty="0" err="1" smtClean="0">
                <a:solidFill>
                  <a:schemeClr val="accent2"/>
                </a:solidFill>
              </a:rPr>
              <a:t>Σ</a:t>
            </a:r>
            <a:r>
              <a:rPr lang="en-US" baseline="-25000" dirty="0" smtClean="0">
                <a:solidFill>
                  <a:schemeClr val="accent2"/>
                </a:solidFill>
              </a:rPr>
              <a:t>{target, </a:t>
            </a:r>
            <a:r>
              <a:rPr lang="en-US" baseline="-25000" dirty="0" err="1" smtClean="0">
                <a:solidFill>
                  <a:schemeClr val="accent2"/>
                </a:solidFill>
              </a:rPr>
              <a:t>nbrs</a:t>
            </a:r>
            <a:r>
              <a:rPr lang="en-US" baseline="-25000" dirty="0" smtClean="0">
                <a:solidFill>
                  <a:schemeClr val="accent2"/>
                </a:solidFill>
              </a:rPr>
              <a:t>}</a:t>
            </a:r>
            <a:r>
              <a:rPr lang="en-US" dirty="0" smtClean="0">
                <a:solidFill>
                  <a:schemeClr val="accent2"/>
                </a:solidFill>
              </a:rPr>
              <a:t>(</a:t>
            </a:r>
            <a:r>
              <a:rPr lang="en-US" dirty="0" err="1" smtClean="0">
                <a:solidFill>
                  <a:schemeClr val="accent2"/>
                </a:solidFill>
              </a:rPr>
              <a:t>r</a:t>
            </a:r>
            <a:r>
              <a:rPr lang="en-US" baseline="-25000" dirty="0" err="1" smtClean="0">
                <a:solidFill>
                  <a:schemeClr val="accent2"/>
                </a:solidFill>
              </a:rPr>
              <a:t>ref</a:t>
            </a:r>
            <a:r>
              <a:rPr lang="en-US" dirty="0" smtClean="0">
                <a:solidFill>
                  <a:schemeClr val="accent2"/>
                </a:solidFill>
              </a:rPr>
              <a:t>, </a:t>
            </a:r>
            <a:r>
              <a:rPr lang="en-US" dirty="0" err="1" smtClean="0">
                <a:solidFill>
                  <a:schemeClr val="accent2"/>
                </a:solidFill>
              </a:rPr>
              <a:t>r</a:t>
            </a:r>
            <a:r>
              <a:rPr lang="en-US" baseline="-25000" dirty="0" err="1" smtClean="0">
                <a:solidFill>
                  <a:schemeClr val="accent2"/>
                </a:solidFill>
              </a:rPr>
              <a:t>alt</a:t>
            </a:r>
            <a:r>
              <a:rPr lang="en-US" dirty="0" smtClean="0">
                <a:solidFill>
                  <a:schemeClr val="accent2"/>
                </a:solidFill>
              </a:rPr>
              <a:t>) = (20, 0)</a:t>
            </a:r>
            <a:endParaRPr lang="en-US" dirty="0">
              <a:solidFill>
                <a:schemeClr val="accent2"/>
              </a:solidFill>
            </a:endParaRPr>
          </a:p>
        </p:txBody>
      </p:sp>
    </p:spTree>
    <p:extLst>
      <p:ext uri="{BB962C8B-B14F-4D97-AF65-F5344CB8AC3E}">
        <p14:creationId xmlns:p14="http://schemas.microsoft.com/office/powerpoint/2010/main" val="40114492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dissolve">
                                      <p:cBhvr>
                                        <p:cTn id="1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8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Informative Neighbors</a:t>
            </a:r>
            <a:endParaRPr lang="en-US" dirty="0"/>
          </a:p>
        </p:txBody>
      </p:sp>
      <p:cxnSp>
        <p:nvCxnSpPr>
          <p:cNvPr id="4" name="Straight Connector 3"/>
          <p:cNvCxnSpPr/>
          <p:nvPr/>
        </p:nvCxnSpPr>
        <p:spPr>
          <a:xfrm>
            <a:off x="1652529" y="3896762"/>
            <a:ext cx="5938091" cy="0"/>
          </a:xfrm>
          <a:prstGeom prst="line">
            <a:avLst/>
          </a:prstGeom>
          <a:ln w="508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269035" y="3820562"/>
            <a:ext cx="0" cy="152400"/>
          </a:xfrm>
          <a:prstGeom prst="line">
            <a:avLst/>
          </a:prstGeom>
          <a:ln w="63500"/>
        </p:spPr>
        <p:style>
          <a:lnRef idx="3">
            <a:schemeClr val="accent2"/>
          </a:lnRef>
          <a:fillRef idx="0">
            <a:schemeClr val="accent2"/>
          </a:fillRef>
          <a:effectRef idx="2">
            <a:schemeClr val="accent2"/>
          </a:effectRef>
          <a:fontRef idx="minor">
            <a:schemeClr val="tx1"/>
          </a:fontRef>
        </p:style>
      </p:cxnSp>
      <p:cxnSp>
        <p:nvCxnSpPr>
          <p:cNvPr id="6" name="Straight Connector 5"/>
          <p:cNvCxnSpPr/>
          <p:nvPr/>
        </p:nvCxnSpPr>
        <p:spPr>
          <a:xfrm>
            <a:off x="2803922" y="382056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7" name="Straight Connector 6"/>
          <p:cNvCxnSpPr/>
          <p:nvPr/>
        </p:nvCxnSpPr>
        <p:spPr>
          <a:xfrm>
            <a:off x="6118947" y="382056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a:off x="3163150" y="382056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9" name="Straight Connector 8"/>
          <p:cNvCxnSpPr/>
          <p:nvPr/>
        </p:nvCxnSpPr>
        <p:spPr>
          <a:xfrm>
            <a:off x="5019361" y="382056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sp>
        <p:nvSpPr>
          <p:cNvPr id="10" name="TextBox 9"/>
          <p:cNvSpPr txBox="1"/>
          <p:nvPr/>
        </p:nvSpPr>
        <p:spPr>
          <a:xfrm>
            <a:off x="3944531" y="3384014"/>
            <a:ext cx="617477" cy="369332"/>
          </a:xfrm>
          <a:prstGeom prst="rect">
            <a:avLst/>
          </a:prstGeom>
          <a:noFill/>
        </p:spPr>
        <p:txBody>
          <a:bodyPr wrap="none" rtlCol="0">
            <a:spAutoFit/>
          </a:bodyPr>
          <a:lstStyle/>
          <a:p>
            <a:r>
              <a:rPr lang="en-US" dirty="0" smtClean="0">
                <a:solidFill>
                  <a:schemeClr val="accent2"/>
                </a:solidFill>
              </a:rPr>
              <a:t>(1,0)</a:t>
            </a:r>
            <a:endParaRPr lang="en-US" dirty="0">
              <a:solidFill>
                <a:schemeClr val="accent2"/>
              </a:solidFill>
            </a:endParaRPr>
          </a:p>
        </p:txBody>
      </p:sp>
      <p:sp>
        <p:nvSpPr>
          <p:cNvPr id="11" name="TextBox 10"/>
          <p:cNvSpPr txBox="1"/>
          <p:nvPr/>
        </p:nvSpPr>
        <p:spPr>
          <a:xfrm>
            <a:off x="2360755" y="3384014"/>
            <a:ext cx="659293" cy="369332"/>
          </a:xfrm>
          <a:prstGeom prst="rect">
            <a:avLst/>
          </a:prstGeom>
          <a:noFill/>
        </p:spPr>
        <p:txBody>
          <a:bodyPr wrap="none" rtlCol="0">
            <a:spAutoFit/>
          </a:bodyPr>
          <a:lstStyle/>
          <a:p>
            <a:r>
              <a:rPr lang="en-US" dirty="0" smtClean="0">
                <a:solidFill>
                  <a:srgbClr val="00B0F0"/>
                </a:solidFill>
              </a:rPr>
              <a:t>(2,3)</a:t>
            </a:r>
            <a:endParaRPr lang="en-US" dirty="0">
              <a:solidFill>
                <a:srgbClr val="00B0F0"/>
              </a:solidFill>
            </a:endParaRPr>
          </a:p>
        </p:txBody>
      </p:sp>
      <p:sp>
        <p:nvSpPr>
          <p:cNvPr id="12" name="TextBox 11"/>
          <p:cNvSpPr txBox="1"/>
          <p:nvPr/>
        </p:nvSpPr>
        <p:spPr>
          <a:xfrm>
            <a:off x="2911188" y="3384014"/>
            <a:ext cx="659293" cy="369332"/>
          </a:xfrm>
          <a:prstGeom prst="rect">
            <a:avLst/>
          </a:prstGeom>
          <a:noFill/>
        </p:spPr>
        <p:txBody>
          <a:bodyPr wrap="none" rtlCol="0">
            <a:spAutoFit/>
          </a:bodyPr>
          <a:lstStyle/>
          <a:p>
            <a:r>
              <a:rPr lang="en-US" dirty="0" smtClean="0">
                <a:solidFill>
                  <a:srgbClr val="00B0F0"/>
                </a:solidFill>
              </a:rPr>
              <a:t>(2,1)</a:t>
            </a:r>
            <a:endParaRPr lang="en-US" dirty="0">
              <a:solidFill>
                <a:srgbClr val="00B0F0"/>
              </a:solidFill>
            </a:endParaRPr>
          </a:p>
        </p:txBody>
      </p:sp>
      <p:sp>
        <p:nvSpPr>
          <p:cNvPr id="13" name="TextBox 12"/>
          <p:cNvSpPr txBox="1"/>
          <p:nvPr/>
        </p:nvSpPr>
        <p:spPr>
          <a:xfrm>
            <a:off x="4710622" y="3384014"/>
            <a:ext cx="659293" cy="369332"/>
          </a:xfrm>
          <a:prstGeom prst="rect">
            <a:avLst/>
          </a:prstGeom>
          <a:noFill/>
        </p:spPr>
        <p:txBody>
          <a:bodyPr wrap="none" rtlCol="0">
            <a:spAutoFit/>
          </a:bodyPr>
          <a:lstStyle/>
          <a:p>
            <a:r>
              <a:rPr lang="en-US" dirty="0" smtClean="0">
                <a:solidFill>
                  <a:srgbClr val="00B0F0"/>
                </a:solidFill>
              </a:rPr>
              <a:t>(4,1)</a:t>
            </a:r>
            <a:endParaRPr lang="en-US" dirty="0">
              <a:solidFill>
                <a:srgbClr val="00B0F0"/>
              </a:solidFill>
            </a:endParaRPr>
          </a:p>
        </p:txBody>
      </p:sp>
      <p:sp>
        <p:nvSpPr>
          <p:cNvPr id="14" name="TextBox 13"/>
          <p:cNvSpPr txBox="1"/>
          <p:nvPr/>
        </p:nvSpPr>
        <p:spPr>
          <a:xfrm>
            <a:off x="5816550" y="3384014"/>
            <a:ext cx="659293" cy="369332"/>
          </a:xfrm>
          <a:prstGeom prst="rect">
            <a:avLst/>
          </a:prstGeom>
          <a:noFill/>
        </p:spPr>
        <p:txBody>
          <a:bodyPr wrap="none" rtlCol="0">
            <a:spAutoFit/>
          </a:bodyPr>
          <a:lstStyle/>
          <a:p>
            <a:r>
              <a:rPr lang="en-US" dirty="0" smtClean="0">
                <a:solidFill>
                  <a:srgbClr val="00B0F0"/>
                </a:solidFill>
              </a:rPr>
              <a:t>(2,4)</a:t>
            </a:r>
            <a:endParaRPr lang="en-US" dirty="0">
              <a:solidFill>
                <a:srgbClr val="00B0F0"/>
              </a:solidFill>
            </a:endParaRPr>
          </a:p>
        </p:txBody>
      </p:sp>
      <p:sp>
        <p:nvSpPr>
          <p:cNvPr id="15" name="TextBox 14"/>
          <p:cNvSpPr txBox="1"/>
          <p:nvPr/>
        </p:nvSpPr>
        <p:spPr>
          <a:xfrm>
            <a:off x="5791200" y="1889393"/>
            <a:ext cx="2438400" cy="369332"/>
          </a:xfrm>
          <a:prstGeom prst="rect">
            <a:avLst/>
          </a:prstGeom>
          <a:noFill/>
        </p:spPr>
        <p:txBody>
          <a:bodyPr wrap="square" rtlCol="0">
            <a:spAutoFit/>
          </a:bodyPr>
          <a:lstStyle/>
          <a:p>
            <a:r>
              <a:rPr lang="en-US" dirty="0" smtClean="0"/>
              <a:t>target SNP</a:t>
            </a:r>
            <a:endParaRPr lang="en-US" dirty="0"/>
          </a:p>
        </p:txBody>
      </p:sp>
      <mc:AlternateContent xmlns:mc="http://schemas.openxmlformats.org/markup-compatibility/2006" xmlns:a14="http://schemas.microsoft.com/office/drawing/2010/main">
        <mc:Choice Requires="a14">
          <p:sp>
            <p:nvSpPr>
              <p:cNvPr id="16" name="TextBox 15"/>
              <p:cNvSpPr txBox="1"/>
              <p:nvPr/>
            </p:nvSpPr>
            <p:spPr>
              <a:xfrm>
                <a:off x="5791200" y="2432891"/>
                <a:ext cx="2438400" cy="369332"/>
              </a:xfrm>
              <a:prstGeom prst="rect">
                <a:avLst/>
              </a:prstGeom>
              <a:noFill/>
            </p:spPr>
            <p:txBody>
              <a:bodyPr wrap="square" rtlCol="0">
                <a:spAutoFit/>
              </a:bodyPr>
              <a:lstStyle/>
              <a:p>
                <a14:m>
                  <m:oMath xmlns:m="http://schemas.openxmlformats.org/officeDocument/2006/math" xmlns="">
                    <m:r>
                      <a:rPr lang="en-US" i="1" dirty="0" smtClean="0">
                        <a:latin typeface="Cambria Math"/>
                      </a:rPr>
                      <m:t>𝑘</m:t>
                    </m:r>
                  </m:oMath>
                </a14:m>
                <a:r>
                  <a:rPr lang="en-US" dirty="0" smtClean="0"/>
                  <a:t>-”nearest” neighbors</a:t>
                </a:r>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5791200" y="2432891"/>
                <a:ext cx="2438400" cy="369332"/>
              </a:xfrm>
              <a:prstGeom prst="rect">
                <a:avLst/>
              </a:prstGeom>
              <a:blipFill rotWithShape="1">
                <a:blip r:embed="rId2"/>
                <a:stretch>
                  <a:fillRect/>
                </a:stretch>
              </a:blipFill>
            </p:spPr>
            <p:txBody>
              <a:bodyPr/>
              <a:lstStyle/>
              <a:p>
                <a:r>
                  <a:rPr lang="en-US">
                    <a:noFill/>
                  </a:rPr>
                  <a:t> </a:t>
                </a:r>
              </a:p>
            </p:txBody>
          </p:sp>
        </mc:Fallback>
      </mc:AlternateContent>
      <p:sp>
        <p:nvSpPr>
          <p:cNvPr id="17" name="Rectangle 16"/>
          <p:cNvSpPr/>
          <p:nvPr/>
        </p:nvSpPr>
        <p:spPr>
          <a:xfrm>
            <a:off x="5826466" y="2821786"/>
            <a:ext cx="2264594" cy="276999"/>
          </a:xfrm>
          <a:prstGeom prst="rect">
            <a:avLst/>
          </a:prstGeom>
        </p:spPr>
        <p:txBody>
          <a:bodyPr wrap="none">
            <a:spAutoFit/>
          </a:bodyPr>
          <a:lstStyle/>
          <a:p>
            <a:r>
              <a:rPr lang="en-US" sz="1200" dirty="0" smtClean="0"/>
              <a:t>in terms of linkage disequilibrium</a:t>
            </a:r>
            <a:endParaRPr lang="en-US" sz="1200" dirty="0"/>
          </a:p>
        </p:txBody>
      </p:sp>
      <p:cxnSp>
        <p:nvCxnSpPr>
          <p:cNvPr id="18" name="Straight Connector 17"/>
          <p:cNvCxnSpPr/>
          <p:nvPr/>
        </p:nvCxnSpPr>
        <p:spPr>
          <a:xfrm>
            <a:off x="5508890" y="1997859"/>
            <a:ext cx="0" cy="152400"/>
          </a:xfrm>
          <a:prstGeom prst="line">
            <a:avLst/>
          </a:prstGeom>
          <a:ln w="63500"/>
        </p:spPr>
        <p:style>
          <a:lnRef idx="3">
            <a:schemeClr val="accent2"/>
          </a:lnRef>
          <a:fillRef idx="0">
            <a:schemeClr val="accent2"/>
          </a:fillRef>
          <a:effectRef idx="2">
            <a:schemeClr val="accent2"/>
          </a:effectRef>
          <a:fontRef idx="minor">
            <a:schemeClr val="tx1"/>
          </a:fontRef>
        </p:style>
      </p:cxnSp>
      <p:cxnSp>
        <p:nvCxnSpPr>
          <p:cNvPr id="19" name="Straight Connector 18"/>
          <p:cNvCxnSpPr/>
          <p:nvPr/>
        </p:nvCxnSpPr>
        <p:spPr>
          <a:xfrm>
            <a:off x="5508890" y="2541357"/>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sp>
        <p:nvSpPr>
          <p:cNvPr id="20" name="Rectangle 19"/>
          <p:cNvSpPr/>
          <p:nvPr/>
        </p:nvSpPr>
        <p:spPr>
          <a:xfrm rot="2700000">
            <a:off x="2848184" y="4076378"/>
            <a:ext cx="260866" cy="260866"/>
          </a:xfrm>
          <a:prstGeom prst="rect">
            <a:avLst/>
          </a:prstGeom>
          <a:solidFill>
            <a:srgbClr val="FF0000">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rot="2700000">
            <a:off x="3032644" y="4260838"/>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rot="2700000">
            <a:off x="3217105" y="4447652"/>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700000">
            <a:off x="3401565" y="4632112"/>
            <a:ext cx="260866" cy="260866"/>
          </a:xfrm>
          <a:prstGeom prst="rect">
            <a:avLst/>
          </a:prstGeom>
          <a:solidFill>
            <a:srgbClr val="FF0000">
              <a:alpha val="9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rot="2700000">
            <a:off x="3586026" y="4818928"/>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rot="2700000">
            <a:off x="3770486" y="5003388"/>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rot="2700000">
            <a:off x="3954947" y="5190202"/>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rot="2700000">
            <a:off x="4139407" y="5374662"/>
            <a:ext cx="260866" cy="260866"/>
          </a:xfrm>
          <a:prstGeom prst="rect">
            <a:avLst/>
          </a:prstGeom>
          <a:solidFill>
            <a:srgbClr val="FF0000">
              <a:alpha val="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2700000">
            <a:off x="4323867" y="5559122"/>
            <a:ext cx="260866" cy="260866"/>
          </a:xfrm>
          <a:prstGeom prst="rect">
            <a:avLst/>
          </a:prstGeom>
          <a:solidFill>
            <a:srgbClr val="FF0000">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2700000">
            <a:off x="4508327" y="5743582"/>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2700000">
            <a:off x="3217105" y="4075987"/>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2700000">
            <a:off x="3401566" y="4262801"/>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rot="2700000">
            <a:off x="3586026" y="4447261"/>
            <a:ext cx="260866" cy="260866"/>
          </a:xfrm>
          <a:prstGeom prst="rect">
            <a:avLst/>
          </a:prstGeom>
          <a:solidFill>
            <a:srgbClr val="FF0000">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rot="2700000">
            <a:off x="3770487" y="4634077"/>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2700000">
            <a:off x="3954947" y="481853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2700000">
            <a:off x="4139408" y="5005351"/>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rot="2700000">
            <a:off x="4323868" y="5189811"/>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2700000">
            <a:off x="4508328" y="5374271"/>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rot="2700000">
            <a:off x="4692788" y="5558731"/>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rot="2700000">
            <a:off x="3586026" y="4076377"/>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rot="2700000">
            <a:off x="3770486" y="426083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rot="2700000">
            <a:off x="3954947" y="4447653"/>
            <a:ext cx="260866" cy="260866"/>
          </a:xfrm>
          <a:prstGeom prst="rect">
            <a:avLst/>
          </a:prstGeom>
          <a:solidFill>
            <a:srgbClr val="FF0000">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rot="2700000">
            <a:off x="4139407" y="4632113"/>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rot="2700000">
            <a:off x="4323868" y="481892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rot="2700000">
            <a:off x="4508328" y="500338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rot="2700000">
            <a:off x="4692788" y="5187847"/>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rot="2700000">
            <a:off x="4877248" y="5372307"/>
            <a:ext cx="260866" cy="260866"/>
          </a:xfrm>
          <a:prstGeom prst="rect">
            <a:avLst/>
          </a:prstGeom>
          <a:solidFill>
            <a:srgbClr val="FF0000">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rot="2700000">
            <a:off x="3954946" y="4075988"/>
            <a:ext cx="260866" cy="260866"/>
          </a:xfrm>
          <a:prstGeom prst="rect">
            <a:avLst/>
          </a:prstGeom>
          <a:solidFill>
            <a:srgbClr val="FF0000">
              <a:alpha val="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rot="2700000">
            <a:off x="4139407" y="4262804"/>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rot="2700000">
            <a:off x="4323867" y="4447264"/>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rot="2700000">
            <a:off x="4508328" y="4634078"/>
            <a:ext cx="260866" cy="260866"/>
          </a:xfrm>
          <a:prstGeom prst="rect">
            <a:avLst/>
          </a:prstGeom>
          <a:solidFill>
            <a:srgbClr val="FF0000">
              <a:alpha val="2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2700000">
            <a:off x="4692788" y="4818538"/>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rot="2700000">
            <a:off x="4877248" y="5002998"/>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rot="2700000">
            <a:off x="5061708" y="5187458"/>
            <a:ext cx="260866" cy="260866"/>
          </a:xfrm>
          <a:prstGeom prst="rect">
            <a:avLst/>
          </a:prstGeom>
          <a:solidFill>
            <a:srgbClr val="FF0000">
              <a:alpha val="3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rot="2700000">
            <a:off x="4323866" y="4076586"/>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rot="2700000">
            <a:off x="4508326" y="4261046"/>
            <a:ext cx="260866" cy="260866"/>
          </a:xfrm>
          <a:prstGeom prst="rect">
            <a:avLst/>
          </a:prstGeom>
          <a:solidFill>
            <a:srgbClr val="FF0000">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rot="2700000">
            <a:off x="4692787" y="4447860"/>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rot="2700000">
            <a:off x="4877247" y="4632320"/>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rot="2700000">
            <a:off x="5061707" y="4816780"/>
            <a:ext cx="260866" cy="260866"/>
          </a:xfrm>
          <a:prstGeom prst="rect">
            <a:avLst/>
          </a:prstGeom>
          <a:solidFill>
            <a:srgbClr val="FF0000">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rot="2700000">
            <a:off x="5246167" y="5001240"/>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rot="2700000">
            <a:off x="4692784" y="4075988"/>
            <a:ext cx="260866" cy="260866"/>
          </a:xfrm>
          <a:prstGeom prst="rect">
            <a:avLst/>
          </a:prstGeom>
          <a:solidFill>
            <a:srgbClr val="FF0000">
              <a:alpha val="1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rot="2700000">
            <a:off x="4877245" y="4262802"/>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rot="2700000">
            <a:off x="5061705" y="4447262"/>
            <a:ext cx="260866" cy="260866"/>
          </a:xfrm>
          <a:prstGeom prst="rect">
            <a:avLst/>
          </a:prstGeom>
          <a:solidFill>
            <a:srgbClr val="FF0000">
              <a:alpha val="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rot="2700000">
            <a:off x="5246165" y="4631722"/>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rot="2700000">
            <a:off x="5430625" y="4816182"/>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rot="2700000">
            <a:off x="5061702" y="4076376"/>
            <a:ext cx="260866" cy="260866"/>
          </a:xfrm>
          <a:prstGeom prst="rect">
            <a:avLst/>
          </a:prstGeom>
          <a:solidFill>
            <a:srgbClr val="FF0000">
              <a:alpha val="1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rot="2700000">
            <a:off x="5246162" y="4260836"/>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rot="2700000">
            <a:off x="5430622" y="4445296"/>
            <a:ext cx="260866" cy="260866"/>
          </a:xfrm>
          <a:prstGeom prst="rect">
            <a:avLst/>
          </a:prstGeom>
          <a:solidFill>
            <a:srgbClr val="FF0000">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rot="2700000">
            <a:off x="5615082" y="4629756"/>
            <a:ext cx="260866" cy="260866"/>
          </a:xfrm>
          <a:prstGeom prst="rect">
            <a:avLst/>
          </a:prstGeom>
          <a:solidFill>
            <a:srgbClr val="FF0000">
              <a:alpha val="4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rot="2700000">
            <a:off x="5430615" y="4075004"/>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rot="2700000">
            <a:off x="5615075" y="4259464"/>
            <a:ext cx="260866" cy="260866"/>
          </a:xfrm>
          <a:prstGeom prst="rect">
            <a:avLst/>
          </a:prstGeom>
          <a:solidFill>
            <a:srgbClr val="FF0000">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rot="2700000">
            <a:off x="5799535" y="4443924"/>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rot="2700000">
            <a:off x="5799524" y="407303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rot="2700000">
            <a:off x="5983984" y="4257497"/>
            <a:ext cx="260866" cy="260866"/>
          </a:xfrm>
          <a:prstGeom prst="rect">
            <a:avLst/>
          </a:prstGeom>
          <a:solidFill>
            <a:srgbClr val="FF00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a:xfrm rot="2700000">
            <a:off x="6168436" y="4073036"/>
            <a:ext cx="260866" cy="260866"/>
          </a:xfrm>
          <a:prstGeom prst="rect">
            <a:avLst/>
          </a:prstGeom>
          <a:solidFill>
            <a:srgbClr val="FF0000">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rot="2700000">
            <a:off x="3401557" y="4637304"/>
            <a:ext cx="260866" cy="260866"/>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rot="2700000">
            <a:off x="3582693" y="4450499"/>
            <a:ext cx="260866" cy="260866"/>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rot="2700000">
            <a:off x="4508296" y="4264933"/>
            <a:ext cx="260866" cy="260866"/>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rot="2700000">
            <a:off x="5061693" y="4810879"/>
            <a:ext cx="260866" cy="260866"/>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p:cNvSpPr txBox="1"/>
          <p:nvPr/>
        </p:nvSpPr>
        <p:spPr>
          <a:xfrm>
            <a:off x="2570164" y="6215271"/>
            <a:ext cx="4120051" cy="369332"/>
          </a:xfrm>
          <a:prstGeom prst="rect">
            <a:avLst/>
          </a:prstGeom>
          <a:noFill/>
        </p:spPr>
        <p:txBody>
          <a:bodyPr wrap="none" rtlCol="0">
            <a:spAutoFit/>
          </a:bodyPr>
          <a:lstStyle/>
          <a:p>
            <a:r>
              <a:rPr lang="en-US" dirty="0" smtClean="0">
                <a:solidFill>
                  <a:schemeClr val="accent2"/>
                </a:solidFill>
              </a:rPr>
              <a:t>(</a:t>
            </a:r>
            <a:r>
              <a:rPr lang="en-US" dirty="0" err="1" smtClean="0">
                <a:solidFill>
                  <a:schemeClr val="accent2"/>
                </a:solidFill>
              </a:rPr>
              <a:t>R</a:t>
            </a:r>
            <a:r>
              <a:rPr lang="en-US" baseline="-25000" dirty="0" err="1" smtClean="0">
                <a:solidFill>
                  <a:schemeClr val="accent2"/>
                </a:solidFill>
              </a:rPr>
              <a:t>ref</a:t>
            </a:r>
            <a:r>
              <a:rPr lang="en-US" dirty="0" smtClean="0">
                <a:solidFill>
                  <a:schemeClr val="accent2"/>
                </a:solidFill>
              </a:rPr>
              <a:t>, </a:t>
            </a:r>
            <a:r>
              <a:rPr lang="en-US" dirty="0" err="1" smtClean="0">
                <a:solidFill>
                  <a:schemeClr val="accent2"/>
                </a:solidFill>
              </a:rPr>
              <a:t>R</a:t>
            </a:r>
            <a:r>
              <a:rPr lang="en-US" baseline="-25000" dirty="0" err="1" smtClean="0">
                <a:solidFill>
                  <a:schemeClr val="accent2"/>
                </a:solidFill>
              </a:rPr>
              <a:t>alt</a:t>
            </a:r>
            <a:r>
              <a:rPr lang="en-US" dirty="0" smtClean="0">
                <a:solidFill>
                  <a:schemeClr val="accent2"/>
                </a:solidFill>
              </a:rPr>
              <a:t>) = </a:t>
            </a:r>
            <a:r>
              <a:rPr lang="en-US" dirty="0" err="1" smtClean="0">
                <a:solidFill>
                  <a:schemeClr val="accent2"/>
                </a:solidFill>
              </a:rPr>
              <a:t>Σ</a:t>
            </a:r>
            <a:r>
              <a:rPr lang="en-US" baseline="-25000" dirty="0" smtClean="0">
                <a:solidFill>
                  <a:schemeClr val="accent2"/>
                </a:solidFill>
              </a:rPr>
              <a:t>{target, </a:t>
            </a:r>
            <a:r>
              <a:rPr lang="en-US" baseline="-25000" dirty="0" err="1" smtClean="0">
                <a:solidFill>
                  <a:schemeClr val="accent2"/>
                </a:solidFill>
              </a:rPr>
              <a:t>nbrs</a:t>
            </a:r>
            <a:r>
              <a:rPr lang="en-US" baseline="-25000" dirty="0" smtClean="0">
                <a:solidFill>
                  <a:schemeClr val="accent2"/>
                </a:solidFill>
              </a:rPr>
              <a:t>}</a:t>
            </a:r>
            <a:r>
              <a:rPr lang="en-US" dirty="0" smtClean="0">
                <a:solidFill>
                  <a:schemeClr val="accent2"/>
                </a:solidFill>
              </a:rPr>
              <a:t>(</a:t>
            </a:r>
            <a:r>
              <a:rPr lang="en-US" dirty="0" err="1" smtClean="0">
                <a:solidFill>
                  <a:schemeClr val="accent2"/>
                </a:solidFill>
              </a:rPr>
              <a:t>r</a:t>
            </a:r>
            <a:r>
              <a:rPr lang="en-US" baseline="-25000" dirty="0" err="1" smtClean="0">
                <a:solidFill>
                  <a:schemeClr val="accent2"/>
                </a:solidFill>
              </a:rPr>
              <a:t>ref</a:t>
            </a:r>
            <a:r>
              <a:rPr lang="en-US" dirty="0" smtClean="0">
                <a:solidFill>
                  <a:schemeClr val="accent2"/>
                </a:solidFill>
              </a:rPr>
              <a:t>, </a:t>
            </a:r>
            <a:r>
              <a:rPr lang="en-US" dirty="0" err="1" smtClean="0">
                <a:solidFill>
                  <a:schemeClr val="accent2"/>
                </a:solidFill>
              </a:rPr>
              <a:t>r</a:t>
            </a:r>
            <a:r>
              <a:rPr lang="en-US" baseline="-25000" dirty="0" err="1" smtClean="0">
                <a:solidFill>
                  <a:schemeClr val="accent2"/>
                </a:solidFill>
              </a:rPr>
              <a:t>alt</a:t>
            </a:r>
            <a:r>
              <a:rPr lang="en-US" dirty="0" smtClean="0">
                <a:solidFill>
                  <a:schemeClr val="accent2"/>
                </a:solidFill>
              </a:rPr>
              <a:t>) = (11, </a:t>
            </a:r>
            <a:r>
              <a:rPr lang="en-US" dirty="0">
                <a:solidFill>
                  <a:schemeClr val="accent2"/>
                </a:solidFill>
              </a:rPr>
              <a:t>9</a:t>
            </a:r>
            <a:r>
              <a:rPr lang="en-US" dirty="0" smtClean="0">
                <a:solidFill>
                  <a:schemeClr val="accent2"/>
                </a:solidFill>
              </a:rPr>
              <a:t>)</a:t>
            </a:r>
            <a:endParaRPr lang="en-US" dirty="0">
              <a:solidFill>
                <a:schemeClr val="accent2"/>
              </a:solidFill>
            </a:endParaRPr>
          </a:p>
        </p:txBody>
      </p:sp>
    </p:spTree>
    <p:extLst>
      <p:ext uri="{BB962C8B-B14F-4D97-AF65-F5344CB8AC3E}">
        <p14:creationId xmlns:p14="http://schemas.microsoft.com/office/powerpoint/2010/main" val="118347246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pick k nearest neighbors fast</a:t>
            </a:r>
            <a:endParaRPr lang="en-US" dirty="0"/>
          </a:p>
        </p:txBody>
      </p:sp>
      <p:cxnSp>
        <p:nvCxnSpPr>
          <p:cNvPr id="4" name="Straight Connector 3"/>
          <p:cNvCxnSpPr/>
          <p:nvPr/>
        </p:nvCxnSpPr>
        <p:spPr>
          <a:xfrm>
            <a:off x="914400" y="2674402"/>
            <a:ext cx="32004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2438400" y="259820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6" name="Straight Connector 5"/>
          <p:cNvCxnSpPr/>
          <p:nvPr/>
        </p:nvCxnSpPr>
        <p:spPr>
          <a:xfrm>
            <a:off x="1524000" y="259820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7" name="Straight Connector 6"/>
          <p:cNvCxnSpPr/>
          <p:nvPr/>
        </p:nvCxnSpPr>
        <p:spPr>
          <a:xfrm>
            <a:off x="3657600" y="259820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a:off x="2057400" y="259820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9" name="Straight Connector 8"/>
          <p:cNvCxnSpPr/>
          <p:nvPr/>
        </p:nvCxnSpPr>
        <p:spPr>
          <a:xfrm>
            <a:off x="3276600" y="259820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sp>
        <p:nvSpPr>
          <p:cNvPr id="10" name="TextBox 9"/>
          <p:cNvSpPr txBox="1"/>
          <p:nvPr/>
        </p:nvSpPr>
        <p:spPr>
          <a:xfrm>
            <a:off x="1919381" y="2749915"/>
            <a:ext cx="276038" cy="307777"/>
          </a:xfrm>
          <a:prstGeom prst="rect">
            <a:avLst/>
          </a:prstGeom>
          <a:noFill/>
        </p:spPr>
        <p:txBody>
          <a:bodyPr wrap="none" rtlCol="0">
            <a:spAutoFit/>
          </a:bodyPr>
          <a:lstStyle/>
          <a:p>
            <a:r>
              <a:rPr lang="en-US" sz="1400" i="1" dirty="0" smtClean="0">
                <a:solidFill>
                  <a:srgbClr val="008000"/>
                </a:solidFill>
              </a:rPr>
              <a:t>1</a:t>
            </a:r>
            <a:endParaRPr lang="en-US" sz="1400" i="1" dirty="0">
              <a:solidFill>
                <a:srgbClr val="008000"/>
              </a:solidFill>
            </a:endParaRPr>
          </a:p>
        </p:txBody>
      </p:sp>
      <p:sp>
        <p:nvSpPr>
          <p:cNvPr id="11" name="TextBox 10"/>
          <p:cNvSpPr txBox="1"/>
          <p:nvPr/>
        </p:nvSpPr>
        <p:spPr>
          <a:xfrm>
            <a:off x="3138581" y="2749915"/>
            <a:ext cx="276038" cy="307777"/>
          </a:xfrm>
          <a:prstGeom prst="rect">
            <a:avLst/>
          </a:prstGeom>
          <a:noFill/>
        </p:spPr>
        <p:txBody>
          <a:bodyPr wrap="none" rtlCol="0">
            <a:spAutoFit/>
          </a:bodyPr>
          <a:lstStyle/>
          <a:p>
            <a:r>
              <a:rPr lang="en-US" sz="1400" i="1" dirty="0" smtClean="0">
                <a:solidFill>
                  <a:srgbClr val="008000"/>
                </a:solidFill>
              </a:rPr>
              <a:t>1</a:t>
            </a:r>
            <a:endParaRPr lang="en-US" sz="1400" i="1" dirty="0">
              <a:solidFill>
                <a:srgbClr val="008000"/>
              </a:solidFill>
            </a:endParaRPr>
          </a:p>
        </p:txBody>
      </p:sp>
      <p:cxnSp>
        <p:nvCxnSpPr>
          <p:cNvPr id="12" name="Straight Connector 11"/>
          <p:cNvCxnSpPr/>
          <p:nvPr/>
        </p:nvCxnSpPr>
        <p:spPr>
          <a:xfrm>
            <a:off x="914400" y="3131602"/>
            <a:ext cx="32004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438400" y="305540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1524000" y="305540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a:xfrm>
            <a:off x="3657600" y="305540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p:cNvCxnSpPr/>
          <p:nvPr/>
        </p:nvCxnSpPr>
        <p:spPr>
          <a:xfrm>
            <a:off x="2057400" y="305540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17" name="Straight Connector 16"/>
          <p:cNvCxnSpPr/>
          <p:nvPr/>
        </p:nvCxnSpPr>
        <p:spPr>
          <a:xfrm>
            <a:off x="3276600" y="305540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sp>
        <p:nvSpPr>
          <p:cNvPr id="18" name="TextBox 17"/>
          <p:cNvSpPr txBox="1"/>
          <p:nvPr/>
        </p:nvSpPr>
        <p:spPr>
          <a:xfrm>
            <a:off x="1919381" y="3207115"/>
            <a:ext cx="276038" cy="307777"/>
          </a:xfrm>
          <a:prstGeom prst="rect">
            <a:avLst/>
          </a:prstGeom>
          <a:noFill/>
        </p:spPr>
        <p:txBody>
          <a:bodyPr wrap="none" rtlCol="0">
            <a:spAutoFit/>
          </a:bodyPr>
          <a:lstStyle/>
          <a:p>
            <a:r>
              <a:rPr lang="en-US" sz="1400" i="1" dirty="0" smtClean="0">
                <a:solidFill>
                  <a:srgbClr val="008000"/>
                </a:solidFill>
              </a:rPr>
              <a:t>1</a:t>
            </a:r>
            <a:endParaRPr lang="en-US" sz="1400" i="1" dirty="0">
              <a:solidFill>
                <a:srgbClr val="008000"/>
              </a:solidFill>
            </a:endParaRPr>
          </a:p>
        </p:txBody>
      </p:sp>
      <p:sp>
        <p:nvSpPr>
          <p:cNvPr id="19" name="TextBox 18"/>
          <p:cNvSpPr txBox="1"/>
          <p:nvPr/>
        </p:nvSpPr>
        <p:spPr>
          <a:xfrm>
            <a:off x="3138581" y="3207115"/>
            <a:ext cx="276038" cy="307777"/>
          </a:xfrm>
          <a:prstGeom prst="rect">
            <a:avLst/>
          </a:prstGeom>
          <a:noFill/>
        </p:spPr>
        <p:txBody>
          <a:bodyPr wrap="none" rtlCol="0">
            <a:spAutoFit/>
          </a:bodyPr>
          <a:lstStyle/>
          <a:p>
            <a:r>
              <a:rPr lang="en-US" sz="1400" i="1" dirty="0" smtClean="0">
                <a:solidFill>
                  <a:srgbClr val="008000"/>
                </a:solidFill>
              </a:rPr>
              <a:t>0</a:t>
            </a:r>
            <a:endParaRPr lang="en-US" sz="1400" i="1" dirty="0">
              <a:solidFill>
                <a:srgbClr val="008000"/>
              </a:solidFill>
            </a:endParaRPr>
          </a:p>
        </p:txBody>
      </p:sp>
      <p:cxnSp>
        <p:nvCxnSpPr>
          <p:cNvPr id="20" name="Straight Connector 19"/>
          <p:cNvCxnSpPr/>
          <p:nvPr/>
        </p:nvCxnSpPr>
        <p:spPr>
          <a:xfrm>
            <a:off x="914400" y="3591092"/>
            <a:ext cx="32004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2438400" y="351489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22" name="Straight Connector 21"/>
          <p:cNvCxnSpPr/>
          <p:nvPr/>
        </p:nvCxnSpPr>
        <p:spPr>
          <a:xfrm>
            <a:off x="1524000" y="351489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23" name="Straight Connector 22"/>
          <p:cNvCxnSpPr/>
          <p:nvPr/>
        </p:nvCxnSpPr>
        <p:spPr>
          <a:xfrm>
            <a:off x="3657600" y="351489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24" name="Straight Connector 23"/>
          <p:cNvCxnSpPr/>
          <p:nvPr/>
        </p:nvCxnSpPr>
        <p:spPr>
          <a:xfrm>
            <a:off x="2057400" y="351489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25" name="Straight Connector 24"/>
          <p:cNvCxnSpPr/>
          <p:nvPr/>
        </p:nvCxnSpPr>
        <p:spPr>
          <a:xfrm>
            <a:off x="3276600" y="351489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sp>
        <p:nvSpPr>
          <p:cNvPr id="26" name="TextBox 25"/>
          <p:cNvSpPr txBox="1"/>
          <p:nvPr/>
        </p:nvSpPr>
        <p:spPr>
          <a:xfrm>
            <a:off x="1919381" y="3666605"/>
            <a:ext cx="276038" cy="307777"/>
          </a:xfrm>
          <a:prstGeom prst="rect">
            <a:avLst/>
          </a:prstGeom>
          <a:noFill/>
        </p:spPr>
        <p:txBody>
          <a:bodyPr wrap="none" rtlCol="0">
            <a:spAutoFit/>
          </a:bodyPr>
          <a:lstStyle/>
          <a:p>
            <a:r>
              <a:rPr lang="en-US" sz="1400" i="1" dirty="0" smtClean="0">
                <a:solidFill>
                  <a:srgbClr val="008000"/>
                </a:solidFill>
              </a:rPr>
              <a:t>3</a:t>
            </a:r>
            <a:endParaRPr lang="en-US" sz="1400" i="1" dirty="0">
              <a:solidFill>
                <a:srgbClr val="008000"/>
              </a:solidFill>
            </a:endParaRPr>
          </a:p>
        </p:txBody>
      </p:sp>
      <p:sp>
        <p:nvSpPr>
          <p:cNvPr id="27" name="TextBox 26"/>
          <p:cNvSpPr txBox="1"/>
          <p:nvPr/>
        </p:nvSpPr>
        <p:spPr>
          <a:xfrm>
            <a:off x="3138581" y="3666605"/>
            <a:ext cx="276038" cy="307777"/>
          </a:xfrm>
          <a:prstGeom prst="rect">
            <a:avLst/>
          </a:prstGeom>
          <a:noFill/>
        </p:spPr>
        <p:txBody>
          <a:bodyPr wrap="none" rtlCol="0">
            <a:spAutoFit/>
          </a:bodyPr>
          <a:lstStyle/>
          <a:p>
            <a:r>
              <a:rPr lang="en-US" sz="1400" i="1" dirty="0" smtClean="0">
                <a:solidFill>
                  <a:srgbClr val="008000"/>
                </a:solidFill>
              </a:rPr>
              <a:t>5</a:t>
            </a:r>
            <a:endParaRPr lang="en-US" sz="1400" i="1" dirty="0">
              <a:solidFill>
                <a:srgbClr val="008000"/>
              </a:solidFill>
            </a:endParaRPr>
          </a:p>
        </p:txBody>
      </p:sp>
      <p:cxnSp>
        <p:nvCxnSpPr>
          <p:cNvPr id="28" name="Straight Connector 27"/>
          <p:cNvCxnSpPr/>
          <p:nvPr/>
        </p:nvCxnSpPr>
        <p:spPr>
          <a:xfrm>
            <a:off x="914400" y="4048292"/>
            <a:ext cx="32004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2438400" y="397209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30" name="Straight Connector 29"/>
          <p:cNvCxnSpPr/>
          <p:nvPr/>
        </p:nvCxnSpPr>
        <p:spPr>
          <a:xfrm>
            <a:off x="1524000" y="397209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31" name="Straight Connector 30"/>
          <p:cNvCxnSpPr/>
          <p:nvPr/>
        </p:nvCxnSpPr>
        <p:spPr>
          <a:xfrm>
            <a:off x="3657600" y="397209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32" name="Straight Connector 31"/>
          <p:cNvCxnSpPr/>
          <p:nvPr/>
        </p:nvCxnSpPr>
        <p:spPr>
          <a:xfrm>
            <a:off x="2057400" y="397209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33" name="Straight Connector 32"/>
          <p:cNvCxnSpPr/>
          <p:nvPr/>
        </p:nvCxnSpPr>
        <p:spPr>
          <a:xfrm>
            <a:off x="3276600" y="397209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sp>
        <p:nvSpPr>
          <p:cNvPr id="34" name="TextBox 33"/>
          <p:cNvSpPr txBox="1"/>
          <p:nvPr/>
        </p:nvSpPr>
        <p:spPr>
          <a:xfrm>
            <a:off x="1919381" y="4123805"/>
            <a:ext cx="276038" cy="307777"/>
          </a:xfrm>
          <a:prstGeom prst="rect">
            <a:avLst/>
          </a:prstGeom>
          <a:noFill/>
        </p:spPr>
        <p:txBody>
          <a:bodyPr wrap="none" rtlCol="0">
            <a:spAutoFit/>
          </a:bodyPr>
          <a:lstStyle/>
          <a:p>
            <a:r>
              <a:rPr lang="en-US" sz="1400" i="1" dirty="0" smtClean="0">
                <a:solidFill>
                  <a:srgbClr val="008000"/>
                </a:solidFill>
              </a:rPr>
              <a:t>0</a:t>
            </a:r>
            <a:endParaRPr lang="en-US" sz="1400" i="1" dirty="0">
              <a:solidFill>
                <a:srgbClr val="008000"/>
              </a:solidFill>
            </a:endParaRPr>
          </a:p>
        </p:txBody>
      </p:sp>
      <p:sp>
        <p:nvSpPr>
          <p:cNvPr id="35" name="TextBox 34"/>
          <p:cNvSpPr txBox="1"/>
          <p:nvPr/>
        </p:nvSpPr>
        <p:spPr>
          <a:xfrm>
            <a:off x="3138581" y="4123805"/>
            <a:ext cx="276038" cy="307777"/>
          </a:xfrm>
          <a:prstGeom prst="rect">
            <a:avLst/>
          </a:prstGeom>
          <a:noFill/>
        </p:spPr>
        <p:txBody>
          <a:bodyPr wrap="none" rtlCol="0">
            <a:spAutoFit/>
          </a:bodyPr>
          <a:lstStyle/>
          <a:p>
            <a:r>
              <a:rPr lang="en-US" sz="1400" i="1" dirty="0" smtClean="0">
                <a:solidFill>
                  <a:srgbClr val="008000"/>
                </a:solidFill>
              </a:rPr>
              <a:t>2</a:t>
            </a:r>
            <a:endParaRPr lang="en-US" sz="1400" i="1" dirty="0">
              <a:solidFill>
                <a:srgbClr val="008000"/>
              </a:solidFill>
            </a:endParaRPr>
          </a:p>
        </p:txBody>
      </p:sp>
      <p:cxnSp>
        <p:nvCxnSpPr>
          <p:cNvPr id="36" name="Straight Connector 35"/>
          <p:cNvCxnSpPr/>
          <p:nvPr/>
        </p:nvCxnSpPr>
        <p:spPr>
          <a:xfrm>
            <a:off x="914400" y="5133812"/>
            <a:ext cx="32004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2438400" y="505761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38" name="Straight Connector 37"/>
          <p:cNvCxnSpPr/>
          <p:nvPr/>
        </p:nvCxnSpPr>
        <p:spPr>
          <a:xfrm>
            <a:off x="1524000" y="505761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39" name="Straight Connector 38"/>
          <p:cNvCxnSpPr/>
          <p:nvPr/>
        </p:nvCxnSpPr>
        <p:spPr>
          <a:xfrm>
            <a:off x="3657600" y="505761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40" name="Straight Connector 39"/>
          <p:cNvCxnSpPr/>
          <p:nvPr/>
        </p:nvCxnSpPr>
        <p:spPr>
          <a:xfrm>
            <a:off x="2057400" y="505761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cxnSp>
        <p:nvCxnSpPr>
          <p:cNvPr id="41" name="Straight Connector 40"/>
          <p:cNvCxnSpPr/>
          <p:nvPr/>
        </p:nvCxnSpPr>
        <p:spPr>
          <a:xfrm>
            <a:off x="3276600" y="5057612"/>
            <a:ext cx="0" cy="152400"/>
          </a:xfrm>
          <a:prstGeom prst="line">
            <a:avLst/>
          </a:prstGeom>
          <a:ln w="63500">
            <a:solidFill>
              <a:srgbClr val="00B0F0"/>
            </a:solidFill>
          </a:ln>
        </p:spPr>
        <p:style>
          <a:lnRef idx="3">
            <a:schemeClr val="accent2"/>
          </a:lnRef>
          <a:fillRef idx="0">
            <a:schemeClr val="accent2"/>
          </a:fillRef>
          <a:effectRef idx="2">
            <a:schemeClr val="accent2"/>
          </a:effectRef>
          <a:fontRef idx="minor">
            <a:schemeClr val="tx1"/>
          </a:fontRef>
        </p:style>
      </p:cxnSp>
      <p:sp>
        <p:nvSpPr>
          <p:cNvPr id="42" name="TextBox 41"/>
          <p:cNvSpPr txBox="1"/>
          <p:nvPr/>
        </p:nvSpPr>
        <p:spPr>
          <a:xfrm>
            <a:off x="1919381" y="5209325"/>
            <a:ext cx="276038" cy="307777"/>
          </a:xfrm>
          <a:prstGeom prst="rect">
            <a:avLst/>
          </a:prstGeom>
          <a:noFill/>
        </p:spPr>
        <p:txBody>
          <a:bodyPr wrap="none" rtlCol="0">
            <a:spAutoFit/>
          </a:bodyPr>
          <a:lstStyle/>
          <a:p>
            <a:r>
              <a:rPr lang="en-US" sz="1400" i="1" dirty="0" smtClean="0">
                <a:solidFill>
                  <a:srgbClr val="008000"/>
                </a:solidFill>
              </a:rPr>
              <a:t>1</a:t>
            </a:r>
            <a:endParaRPr lang="en-US" sz="1400" i="1" dirty="0">
              <a:solidFill>
                <a:srgbClr val="008000"/>
              </a:solidFill>
            </a:endParaRPr>
          </a:p>
        </p:txBody>
      </p:sp>
      <p:sp>
        <p:nvSpPr>
          <p:cNvPr id="43" name="TextBox 42"/>
          <p:cNvSpPr txBox="1"/>
          <p:nvPr/>
        </p:nvSpPr>
        <p:spPr>
          <a:xfrm>
            <a:off x="3138581" y="5209325"/>
            <a:ext cx="276038" cy="307777"/>
          </a:xfrm>
          <a:prstGeom prst="rect">
            <a:avLst/>
          </a:prstGeom>
          <a:noFill/>
        </p:spPr>
        <p:txBody>
          <a:bodyPr wrap="none" rtlCol="0">
            <a:spAutoFit/>
          </a:bodyPr>
          <a:lstStyle/>
          <a:p>
            <a:r>
              <a:rPr lang="en-US" sz="1400" i="1" dirty="0" smtClean="0">
                <a:solidFill>
                  <a:srgbClr val="008000"/>
                </a:solidFill>
              </a:rPr>
              <a:t>0</a:t>
            </a:r>
            <a:endParaRPr lang="en-US" sz="1400" i="1" dirty="0">
              <a:solidFill>
                <a:srgbClr val="008000"/>
              </a:solidFill>
            </a:endParaRPr>
          </a:p>
        </p:txBody>
      </p:sp>
      <mc:AlternateContent xmlns:mc="http://schemas.openxmlformats.org/markup-compatibility/2006" xmlns:a14="http://schemas.microsoft.com/office/drawing/2010/main">
        <mc:Choice Requires="a14">
          <p:sp>
            <p:nvSpPr>
              <p:cNvPr id="44" name="TextBox 43"/>
              <p:cNvSpPr txBox="1"/>
              <p:nvPr/>
            </p:nvSpPr>
            <p:spPr>
              <a:xfrm>
                <a:off x="2576419" y="4371812"/>
                <a:ext cx="349775" cy="461665"/>
              </a:xfrm>
              <a:prstGeom prst="rect">
                <a:avLst/>
              </a:prstGeom>
              <a:noFill/>
            </p:spPr>
            <p:txBody>
              <a:bodyPr wrap="none" rtlCol="0">
                <a:spAutoFit/>
              </a:bodyPr>
              <a:lstStyle/>
              <a:p>
                <a14:m>
                  <m:oMathPara xmlns:m="http://schemas.openxmlformats.org/officeDocument/2006/math" xmlns="">
                    <m:oMathParaPr>
                      <m:jc m:val="centerGroup"/>
                    </m:oMathParaPr>
                    <m:oMath xmlns:m="http://schemas.openxmlformats.org/officeDocument/2006/math">
                      <m:r>
                        <a:rPr lang="en-US" sz="2400" i="1" smtClean="0">
                          <a:latin typeface="Cambria Math"/>
                          <a:ea typeface="Cambria Math"/>
                        </a:rPr>
                        <m:t>⋮</m:t>
                      </m:r>
                    </m:oMath>
                  </m:oMathPara>
                </a14:m>
                <a:endParaRPr lang="en-US" sz="2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2576419" y="4371812"/>
                <a:ext cx="349775" cy="461665"/>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1898093" y="2096136"/>
                <a:ext cx="318613" cy="369332"/>
              </a:xfrm>
              <a:prstGeom prst="rect">
                <a:avLst/>
              </a:prstGeom>
              <a:noFill/>
            </p:spPr>
            <p:txBody>
              <a:bodyPr wrap="none" rtlCol="0">
                <a:spAutoFit/>
              </a:bodyPr>
              <a:lstStyle/>
              <a:p>
                <a14:m>
                  <m:oMathPara xmlns:m="http://schemas.openxmlformats.org/officeDocument/2006/math" xmlns="">
                    <m:oMathParaPr>
                      <m:jc m:val="centerGroup"/>
                    </m:oMathParaPr>
                    <m:oMath xmlns:m="http://schemas.openxmlformats.org/officeDocument/2006/math">
                      <m:r>
                        <a:rPr lang="en-US" i="1" dirty="0" smtClean="0">
                          <a:latin typeface="Cambria Math"/>
                        </a:rPr>
                        <m:t>𝑖</m:t>
                      </m:r>
                    </m:oMath>
                  </m:oMathPara>
                </a14:m>
                <a:endParaRPr lang="en-US" dirty="0"/>
              </a:p>
            </p:txBody>
          </p:sp>
        </mc:Choice>
        <mc:Fallback xmlns="">
          <p:sp>
            <p:nvSpPr>
              <p:cNvPr id="45" name="TextBox 44"/>
              <p:cNvSpPr txBox="1">
                <a:spLocks noRot="1" noChangeAspect="1" noMove="1" noResize="1" noEditPoints="1" noAdjustHandles="1" noChangeArrowheads="1" noChangeShapeType="1" noTextEdit="1"/>
              </p:cNvSpPr>
              <p:nvPr/>
            </p:nvSpPr>
            <p:spPr>
              <a:xfrm>
                <a:off x="1898093" y="2096136"/>
                <a:ext cx="318613" cy="369332"/>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3124200" y="2096136"/>
                <a:ext cx="324897" cy="369332"/>
              </a:xfrm>
              <a:prstGeom prst="rect">
                <a:avLst/>
              </a:prstGeom>
              <a:noFill/>
            </p:spPr>
            <p:txBody>
              <a:bodyPr wrap="none" rtlCol="0">
                <a:spAutoFit/>
              </a:bodyPr>
              <a:lstStyle/>
              <a:p>
                <a14:m>
                  <m:oMathPara xmlns:m="http://schemas.openxmlformats.org/officeDocument/2006/math" xmlns="">
                    <m:oMathParaPr>
                      <m:jc m:val="centerGroup"/>
                    </m:oMathParaPr>
                    <m:oMath xmlns:m="http://schemas.openxmlformats.org/officeDocument/2006/math">
                      <m:r>
                        <a:rPr lang="en-US" b="0" i="1" dirty="0" smtClean="0">
                          <a:latin typeface="Cambria Math"/>
                        </a:rPr>
                        <m:t>𝑗</m:t>
                      </m:r>
                    </m:oMath>
                  </m:oMathPara>
                </a14:m>
                <a:endParaRPr lang="en-US" dirty="0"/>
              </a:p>
            </p:txBody>
          </p:sp>
        </mc:Choice>
        <mc:Fallback xmlns="">
          <p:sp>
            <p:nvSpPr>
              <p:cNvPr id="46" name="TextBox 45"/>
              <p:cNvSpPr txBox="1">
                <a:spLocks noRot="1" noChangeAspect="1" noMove="1" noResize="1" noEditPoints="1" noAdjustHandles="1" noChangeArrowheads="1" noChangeShapeType="1" noTextEdit="1"/>
              </p:cNvSpPr>
              <p:nvPr/>
            </p:nvSpPr>
            <p:spPr>
              <a:xfrm>
                <a:off x="3124200" y="2096136"/>
                <a:ext cx="324897" cy="369332"/>
              </a:xfrm>
              <a:prstGeom prst="rect">
                <a:avLst/>
              </a:prstGeom>
              <a:blipFill rotWithShape="1">
                <a:blip r:embed="rId5"/>
                <a:stretch>
                  <a:fillRect/>
                </a:stretch>
              </a:blipFill>
            </p:spPr>
            <p:txBody>
              <a:bodyPr/>
              <a:lstStyle/>
              <a:p>
                <a:r>
                  <a:rPr lang="en-US">
                    <a:noFill/>
                  </a:rPr>
                  <a:t> </a:t>
                </a:r>
              </a:p>
            </p:txBody>
          </p:sp>
        </mc:Fallback>
      </mc:AlternateContent>
      <p:sp>
        <p:nvSpPr>
          <p:cNvPr id="47" name="TextBox 46"/>
          <p:cNvSpPr txBox="1"/>
          <p:nvPr/>
        </p:nvSpPr>
        <p:spPr>
          <a:xfrm>
            <a:off x="0" y="2520513"/>
            <a:ext cx="853119" cy="307777"/>
          </a:xfrm>
          <a:prstGeom prst="rect">
            <a:avLst/>
          </a:prstGeom>
          <a:noFill/>
        </p:spPr>
        <p:txBody>
          <a:bodyPr wrap="none" rtlCol="0">
            <a:spAutoFit/>
          </a:bodyPr>
          <a:lstStyle/>
          <a:p>
            <a:r>
              <a:rPr lang="en-US" sz="1400" dirty="0" smtClean="0"/>
              <a:t>Sample 1</a:t>
            </a:r>
            <a:endParaRPr lang="en-US" sz="1400" dirty="0"/>
          </a:p>
        </p:txBody>
      </p:sp>
      <p:sp>
        <p:nvSpPr>
          <p:cNvPr id="48" name="TextBox 47"/>
          <p:cNvSpPr txBox="1"/>
          <p:nvPr/>
        </p:nvSpPr>
        <p:spPr>
          <a:xfrm>
            <a:off x="0" y="2978515"/>
            <a:ext cx="853119" cy="307777"/>
          </a:xfrm>
          <a:prstGeom prst="rect">
            <a:avLst/>
          </a:prstGeom>
          <a:noFill/>
        </p:spPr>
        <p:txBody>
          <a:bodyPr wrap="none" rtlCol="0">
            <a:spAutoFit/>
          </a:bodyPr>
          <a:lstStyle/>
          <a:p>
            <a:r>
              <a:rPr lang="en-US" sz="1400" dirty="0" smtClean="0"/>
              <a:t>Sample 2</a:t>
            </a:r>
            <a:endParaRPr lang="en-US" sz="1400" dirty="0"/>
          </a:p>
        </p:txBody>
      </p:sp>
      <p:sp>
        <p:nvSpPr>
          <p:cNvPr id="49" name="TextBox 48"/>
          <p:cNvSpPr txBox="1"/>
          <p:nvPr/>
        </p:nvSpPr>
        <p:spPr>
          <a:xfrm>
            <a:off x="0" y="3435715"/>
            <a:ext cx="853119" cy="307777"/>
          </a:xfrm>
          <a:prstGeom prst="rect">
            <a:avLst/>
          </a:prstGeom>
          <a:noFill/>
        </p:spPr>
        <p:txBody>
          <a:bodyPr wrap="none" rtlCol="0">
            <a:spAutoFit/>
          </a:bodyPr>
          <a:lstStyle/>
          <a:p>
            <a:r>
              <a:rPr lang="en-US" sz="1400" dirty="0" smtClean="0"/>
              <a:t>Sample 3</a:t>
            </a:r>
            <a:endParaRPr lang="en-US" sz="1400" dirty="0"/>
          </a:p>
        </p:txBody>
      </p:sp>
      <p:sp>
        <p:nvSpPr>
          <p:cNvPr id="50" name="TextBox 49"/>
          <p:cNvSpPr txBox="1"/>
          <p:nvPr/>
        </p:nvSpPr>
        <p:spPr>
          <a:xfrm>
            <a:off x="0" y="3892915"/>
            <a:ext cx="853119" cy="307777"/>
          </a:xfrm>
          <a:prstGeom prst="rect">
            <a:avLst/>
          </a:prstGeom>
          <a:noFill/>
        </p:spPr>
        <p:txBody>
          <a:bodyPr wrap="none" rtlCol="0">
            <a:spAutoFit/>
          </a:bodyPr>
          <a:lstStyle/>
          <a:p>
            <a:r>
              <a:rPr lang="en-US" sz="1400" dirty="0" smtClean="0"/>
              <a:t>Sample 4</a:t>
            </a:r>
            <a:endParaRPr lang="en-US" sz="1400" dirty="0"/>
          </a:p>
        </p:txBody>
      </p:sp>
      <p:sp>
        <p:nvSpPr>
          <p:cNvPr id="51" name="TextBox 50"/>
          <p:cNvSpPr txBox="1"/>
          <p:nvPr/>
        </p:nvSpPr>
        <p:spPr>
          <a:xfrm>
            <a:off x="-26736" y="4978435"/>
            <a:ext cx="1042986" cy="307777"/>
          </a:xfrm>
          <a:prstGeom prst="rect">
            <a:avLst/>
          </a:prstGeom>
          <a:noFill/>
        </p:spPr>
        <p:txBody>
          <a:bodyPr wrap="none" rtlCol="0">
            <a:spAutoFit/>
          </a:bodyPr>
          <a:lstStyle/>
          <a:p>
            <a:r>
              <a:rPr lang="en-US" sz="1400" dirty="0" smtClean="0"/>
              <a:t>Sample 10</a:t>
            </a:r>
            <a:endParaRPr lang="en-US" sz="1400" dirty="0"/>
          </a:p>
        </p:txBody>
      </p:sp>
      <p:sp>
        <p:nvSpPr>
          <p:cNvPr id="53" name="Rectangle 52"/>
          <p:cNvSpPr/>
          <p:nvPr/>
        </p:nvSpPr>
        <p:spPr bwMode="auto">
          <a:xfrm>
            <a:off x="4608446" y="2698093"/>
            <a:ext cx="4307156" cy="3978093"/>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smtClean="0"/>
              <a:t>Let </a:t>
            </a:r>
            <a:endParaRPr lang="en-US" dirty="0"/>
          </a:p>
          <a:p>
            <a:r>
              <a:rPr lang="en-US" dirty="0" smtClean="0"/>
              <a:t>S</a:t>
            </a:r>
            <a:r>
              <a:rPr lang="en-US" baseline="-25000" dirty="0" smtClean="0"/>
              <a:t>i</a:t>
            </a:r>
            <a:r>
              <a:rPr lang="en-US" dirty="0" smtClean="0"/>
              <a:t> = { samples covering minor allele }</a:t>
            </a:r>
          </a:p>
          <a:p>
            <a:r>
              <a:rPr lang="en-US" dirty="0" smtClean="0"/>
              <a:t>S</a:t>
            </a:r>
            <a:r>
              <a:rPr lang="en-US" baseline="-25000" dirty="0" smtClean="0"/>
              <a:t>i</a:t>
            </a:r>
            <a:r>
              <a:rPr lang="en-US" dirty="0" smtClean="0"/>
              <a:t>’ </a:t>
            </a:r>
            <a:r>
              <a:rPr lang="en-US" dirty="0"/>
              <a:t>= { </a:t>
            </a:r>
            <a:r>
              <a:rPr lang="en-US" dirty="0" smtClean="0"/>
              <a:t>read counts of minor </a:t>
            </a:r>
            <a:r>
              <a:rPr lang="en-US" dirty="0"/>
              <a:t>allele }</a:t>
            </a:r>
          </a:p>
          <a:p>
            <a:endParaRPr lang="en-US" dirty="0"/>
          </a:p>
          <a:p>
            <a:r>
              <a:rPr lang="en-US" dirty="0" smtClean="0"/>
              <a:t>S</a:t>
            </a:r>
            <a:r>
              <a:rPr lang="en-US" baseline="-25000" dirty="0" smtClean="0"/>
              <a:t>i</a:t>
            </a:r>
            <a:r>
              <a:rPr lang="en-US" dirty="0" smtClean="0"/>
              <a:t> = {1, 2, 3, 10}</a:t>
            </a:r>
          </a:p>
          <a:p>
            <a:r>
              <a:rPr lang="en-US" dirty="0" err="1" smtClean="0"/>
              <a:t>S</a:t>
            </a:r>
            <a:r>
              <a:rPr lang="en-US" baseline="-25000" dirty="0" err="1" smtClean="0"/>
              <a:t>j</a:t>
            </a:r>
            <a:r>
              <a:rPr lang="en-US" dirty="0" smtClean="0"/>
              <a:t> = {1, 3, 4}</a:t>
            </a:r>
          </a:p>
          <a:p>
            <a:r>
              <a:rPr lang="en-US" dirty="0" smtClean="0"/>
              <a:t>S</a:t>
            </a:r>
            <a:r>
              <a:rPr lang="en-US" baseline="-25000" dirty="0" smtClean="0"/>
              <a:t>i</a:t>
            </a:r>
            <a:r>
              <a:rPr lang="en-US" dirty="0" smtClean="0"/>
              <a:t>’ </a:t>
            </a:r>
            <a:r>
              <a:rPr lang="en-US" dirty="0"/>
              <a:t>= {1, 2, 3, 3, 3, 10}</a:t>
            </a:r>
          </a:p>
          <a:p>
            <a:r>
              <a:rPr lang="en-US" dirty="0" err="1" smtClean="0"/>
              <a:t>S</a:t>
            </a:r>
            <a:r>
              <a:rPr lang="en-US" baseline="-25000" dirty="0" err="1" smtClean="0"/>
              <a:t>j</a:t>
            </a:r>
            <a:r>
              <a:rPr lang="en-US" dirty="0" smtClean="0"/>
              <a:t>’ </a:t>
            </a:r>
            <a:r>
              <a:rPr lang="en-US" dirty="0"/>
              <a:t>= {1, 3, 3, 3, 3, 3, 4, 4}</a:t>
            </a:r>
          </a:p>
          <a:p>
            <a:endParaRPr lang="en-US" dirty="0" smtClean="0"/>
          </a:p>
          <a:p>
            <a:endParaRPr lang="en-US" dirty="0"/>
          </a:p>
          <a:p>
            <a:r>
              <a:rPr lang="en-US" dirty="0" smtClean="0"/>
              <a:t>Sim</a:t>
            </a:r>
            <a:r>
              <a:rPr lang="en-US" baseline="-25000" dirty="0" smtClean="0"/>
              <a:t>1</a:t>
            </a:r>
            <a:r>
              <a:rPr lang="en-US" dirty="0" smtClean="0"/>
              <a:t>(</a:t>
            </a:r>
            <a:r>
              <a:rPr lang="en-US" dirty="0" err="1" smtClean="0"/>
              <a:t>i</a:t>
            </a:r>
            <a:r>
              <a:rPr lang="en-US" dirty="0" smtClean="0"/>
              <a:t>, j) = (S</a:t>
            </a:r>
            <a:r>
              <a:rPr lang="en-US" baseline="-25000" dirty="0" smtClean="0"/>
              <a:t>i</a:t>
            </a:r>
            <a:r>
              <a:rPr lang="en-US" dirty="0" smtClean="0"/>
              <a:t>    </a:t>
            </a:r>
            <a:r>
              <a:rPr lang="en-US" dirty="0" err="1" smtClean="0"/>
              <a:t>S</a:t>
            </a:r>
            <a:r>
              <a:rPr lang="en-US" baseline="-25000" dirty="0" err="1" smtClean="0"/>
              <a:t>j</a:t>
            </a:r>
            <a:r>
              <a:rPr lang="en-US" dirty="0" smtClean="0"/>
              <a:t>) / </a:t>
            </a:r>
            <a:r>
              <a:rPr lang="en-US" dirty="0"/>
              <a:t>(S</a:t>
            </a:r>
            <a:r>
              <a:rPr lang="en-US" baseline="-25000" dirty="0"/>
              <a:t>i</a:t>
            </a:r>
            <a:r>
              <a:rPr lang="en-US" dirty="0"/>
              <a:t> </a:t>
            </a:r>
            <a:r>
              <a:rPr lang="en-US" dirty="0" smtClean="0"/>
              <a:t>U </a:t>
            </a:r>
            <a:r>
              <a:rPr lang="en-US" dirty="0" err="1" smtClean="0"/>
              <a:t>S</a:t>
            </a:r>
            <a:r>
              <a:rPr lang="en-US" baseline="-25000" dirty="0" err="1" smtClean="0"/>
              <a:t>j</a:t>
            </a:r>
            <a:r>
              <a:rPr lang="en-US" dirty="0" smtClean="0"/>
              <a:t>)</a:t>
            </a:r>
          </a:p>
          <a:p>
            <a:r>
              <a:rPr lang="en-US" dirty="0"/>
              <a:t>Sim</a:t>
            </a:r>
            <a:r>
              <a:rPr lang="en-US" baseline="-25000" dirty="0"/>
              <a:t>2</a:t>
            </a:r>
            <a:r>
              <a:rPr lang="en-US" dirty="0"/>
              <a:t>(</a:t>
            </a:r>
            <a:r>
              <a:rPr lang="en-US" dirty="0" err="1"/>
              <a:t>i</a:t>
            </a:r>
            <a:r>
              <a:rPr lang="en-US" dirty="0"/>
              <a:t>, j) = (</a:t>
            </a:r>
            <a:r>
              <a:rPr lang="en-US" dirty="0" smtClean="0"/>
              <a:t>S</a:t>
            </a:r>
            <a:r>
              <a:rPr lang="en-US" baseline="-25000" dirty="0" smtClean="0"/>
              <a:t>i</a:t>
            </a:r>
            <a:r>
              <a:rPr lang="en-US" dirty="0" smtClean="0"/>
              <a:t>’    </a:t>
            </a:r>
            <a:r>
              <a:rPr lang="en-US" dirty="0" err="1" smtClean="0"/>
              <a:t>S</a:t>
            </a:r>
            <a:r>
              <a:rPr lang="en-US" baseline="-25000" dirty="0" err="1" smtClean="0"/>
              <a:t>j</a:t>
            </a:r>
            <a:r>
              <a:rPr lang="en-US" dirty="0" smtClean="0"/>
              <a:t>’) </a:t>
            </a:r>
            <a:r>
              <a:rPr lang="en-US" dirty="0"/>
              <a:t>/ (</a:t>
            </a:r>
            <a:r>
              <a:rPr lang="en-US" dirty="0" smtClean="0"/>
              <a:t>S</a:t>
            </a:r>
            <a:r>
              <a:rPr lang="en-US" baseline="-25000" dirty="0" smtClean="0"/>
              <a:t>i</a:t>
            </a:r>
            <a:r>
              <a:rPr lang="en-US" dirty="0" smtClean="0"/>
              <a:t>’ </a:t>
            </a:r>
            <a:r>
              <a:rPr lang="en-US" dirty="0"/>
              <a:t>U </a:t>
            </a:r>
            <a:r>
              <a:rPr lang="en-US" dirty="0" err="1" smtClean="0"/>
              <a:t>S</a:t>
            </a:r>
            <a:r>
              <a:rPr lang="en-US" baseline="-25000" dirty="0" err="1" smtClean="0"/>
              <a:t>j</a:t>
            </a:r>
            <a:r>
              <a:rPr lang="en-US" dirty="0" smtClean="0"/>
              <a:t>’)</a:t>
            </a:r>
          </a:p>
          <a:p>
            <a:r>
              <a:rPr lang="en-US" dirty="0"/>
              <a:t>Sim</a:t>
            </a:r>
            <a:r>
              <a:rPr lang="en-US" baseline="-25000" dirty="0"/>
              <a:t>3</a:t>
            </a:r>
            <a:r>
              <a:rPr lang="en-US" dirty="0"/>
              <a:t>(</a:t>
            </a:r>
            <a:r>
              <a:rPr lang="en-US" dirty="0" err="1"/>
              <a:t>i</a:t>
            </a:r>
            <a:r>
              <a:rPr lang="en-US" dirty="0"/>
              <a:t>, j) = ((</a:t>
            </a:r>
            <a:r>
              <a:rPr lang="en-US" dirty="0" smtClean="0"/>
              <a:t>S</a:t>
            </a:r>
            <a:r>
              <a:rPr lang="en-US" baseline="-25000" dirty="0" smtClean="0"/>
              <a:t>i</a:t>
            </a:r>
            <a:r>
              <a:rPr lang="en-US" dirty="0" smtClean="0"/>
              <a:t>’    </a:t>
            </a:r>
            <a:r>
              <a:rPr lang="en-US" dirty="0" err="1" smtClean="0"/>
              <a:t>S</a:t>
            </a:r>
            <a:r>
              <a:rPr lang="en-US" baseline="-25000" dirty="0" err="1" smtClean="0"/>
              <a:t>j</a:t>
            </a:r>
            <a:r>
              <a:rPr lang="en-US" dirty="0" smtClean="0"/>
              <a:t>’) </a:t>
            </a:r>
            <a:r>
              <a:rPr lang="en-US" dirty="0"/>
              <a:t>/ (</a:t>
            </a:r>
            <a:r>
              <a:rPr lang="en-US" dirty="0" smtClean="0"/>
              <a:t>S</a:t>
            </a:r>
            <a:r>
              <a:rPr lang="en-US" baseline="-25000" dirty="0" smtClean="0"/>
              <a:t>i</a:t>
            </a:r>
            <a:r>
              <a:rPr lang="en-US" dirty="0" smtClean="0"/>
              <a:t>’ </a:t>
            </a:r>
            <a:r>
              <a:rPr lang="en-US" dirty="0"/>
              <a:t>U </a:t>
            </a:r>
            <a:r>
              <a:rPr lang="en-US" dirty="0" err="1" smtClean="0"/>
              <a:t>S</a:t>
            </a:r>
            <a:r>
              <a:rPr lang="en-US" baseline="-25000" dirty="0" err="1" smtClean="0"/>
              <a:t>j</a:t>
            </a:r>
            <a:r>
              <a:rPr lang="en-US" dirty="0" smtClean="0"/>
              <a:t>’)</a:t>
            </a:r>
            <a:r>
              <a:rPr lang="en-US" dirty="0"/>
              <a:t>)</a:t>
            </a:r>
            <a:r>
              <a:rPr lang="en-US" baseline="30000" dirty="0" smtClean="0"/>
              <a:t>2</a:t>
            </a:r>
            <a:endParaRPr lang="en-US" dirty="0"/>
          </a:p>
          <a:p>
            <a:endParaRPr lang="en-US" dirty="0"/>
          </a:p>
          <a:p>
            <a:endParaRPr lang="en-US" dirty="0" smtClean="0"/>
          </a:p>
          <a:p>
            <a:endParaRPr lang="en-US" dirty="0">
              <a:solidFill>
                <a:srgbClr val="333399"/>
              </a:solidFill>
            </a:endParaRPr>
          </a:p>
          <a:p>
            <a:endParaRPr lang="en-US" dirty="0">
              <a:solidFill>
                <a:srgbClr val="333399"/>
              </a:solidFill>
            </a:endParaRPr>
          </a:p>
        </p:txBody>
      </p:sp>
      <p:graphicFrame>
        <p:nvGraphicFramePr>
          <p:cNvPr id="54" name="Object 53"/>
          <p:cNvGraphicFramePr>
            <a:graphicFrameLocks noChangeAspect="1"/>
          </p:cNvGraphicFramePr>
          <p:nvPr>
            <p:extLst>
              <p:ext uri="{D42A27DB-BD31-4B8C-83A1-F6EECF244321}">
                <p14:modId xmlns:p14="http://schemas.microsoft.com/office/powerpoint/2010/main" val="134383581"/>
              </p:ext>
            </p:extLst>
          </p:nvPr>
        </p:nvGraphicFramePr>
        <p:xfrm>
          <a:off x="4514850" y="5058424"/>
          <a:ext cx="114300" cy="165100"/>
        </p:xfrm>
        <a:graphic>
          <a:graphicData uri="http://schemas.openxmlformats.org/presentationml/2006/ole">
            <mc:AlternateContent xmlns:mc="http://schemas.openxmlformats.org/markup-compatibility/2006">
              <mc:Choice xmlns:v="urn:schemas-microsoft-com:vml" Requires="v">
                <p:oleObj spid="_x0000_s4101" name="Equation" r:id="rId6" imgW="114300" imgH="165100" progId="Equation.3">
                  <p:embed/>
                </p:oleObj>
              </mc:Choice>
              <mc:Fallback>
                <p:oleObj name="Equation" r:id="rId6" imgW="114300" imgH="165100" progId="Equation.3">
                  <p:embed/>
                  <p:pic>
                    <p:nvPicPr>
                      <p:cNvPr id="0" name=""/>
                      <p:cNvPicPr/>
                      <p:nvPr/>
                    </p:nvPicPr>
                    <p:blipFill>
                      <a:blip r:embed="rId7"/>
                      <a:stretch>
                        <a:fillRect/>
                      </a:stretch>
                    </p:blipFill>
                    <p:spPr>
                      <a:xfrm>
                        <a:off x="4514850" y="5058424"/>
                        <a:ext cx="114300" cy="165100"/>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2702959386"/>
              </p:ext>
            </p:extLst>
          </p:nvPr>
        </p:nvGraphicFramePr>
        <p:xfrm>
          <a:off x="6089724" y="5517102"/>
          <a:ext cx="273010" cy="292984"/>
        </p:xfrm>
        <a:graphic>
          <a:graphicData uri="http://schemas.openxmlformats.org/presentationml/2006/ole">
            <mc:AlternateContent xmlns:mc="http://schemas.openxmlformats.org/markup-compatibility/2006">
              <mc:Choice xmlns:v="urn:schemas-microsoft-com:vml" Requires="v">
                <p:oleObj spid="_x0000_s4102" name="Equation" r:id="rId8" imgW="152400" imgH="190500" progId="Equation.3">
                  <p:embed/>
                </p:oleObj>
              </mc:Choice>
              <mc:Fallback>
                <p:oleObj name="Equation" r:id="rId8" imgW="152400" imgH="190500" progId="Equation.3">
                  <p:embed/>
                  <p:pic>
                    <p:nvPicPr>
                      <p:cNvPr id="0" name=""/>
                      <p:cNvPicPr/>
                      <p:nvPr/>
                    </p:nvPicPr>
                    <p:blipFill>
                      <a:blip r:embed="rId9"/>
                      <a:stretch>
                        <a:fillRect/>
                      </a:stretch>
                    </p:blipFill>
                    <p:spPr>
                      <a:xfrm>
                        <a:off x="6089724" y="5517102"/>
                        <a:ext cx="273010" cy="292984"/>
                      </a:xfrm>
                      <a:prstGeom prst="rect">
                        <a:avLst/>
                      </a:prstGeom>
                    </p:spPr>
                  </p:pic>
                </p:oleObj>
              </mc:Fallback>
            </mc:AlternateContent>
          </a:graphicData>
        </a:graphic>
      </p:graphicFrame>
      <p:sp>
        <p:nvSpPr>
          <p:cNvPr id="56" name="Rectangle 55"/>
          <p:cNvSpPr/>
          <p:nvPr/>
        </p:nvSpPr>
        <p:spPr bwMode="auto">
          <a:xfrm>
            <a:off x="4608446" y="1398035"/>
            <a:ext cx="4307156" cy="1242222"/>
          </a:xfrm>
          <a:prstGeom prst="rect">
            <a:avLst/>
          </a:prstGeom>
          <a:solidFill>
            <a:srgbClr val="FFCCCC"/>
          </a:solidFill>
          <a:ln w="12700"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smtClean="0">
                <a:solidFill>
                  <a:schemeClr val="tx1">
                    <a:lumMod val="95000"/>
                    <a:lumOff val="5000"/>
                  </a:schemeClr>
                </a:solidFill>
              </a:rPr>
              <a:t>Correlation Coefficient:</a:t>
            </a:r>
          </a:p>
          <a:p>
            <a:r>
              <a:rPr lang="en-US" dirty="0">
                <a:solidFill>
                  <a:schemeClr val="tx1">
                    <a:lumMod val="95000"/>
                    <a:lumOff val="5000"/>
                  </a:schemeClr>
                </a:solidFill>
              </a:rPr>
              <a:t>r</a:t>
            </a:r>
            <a:r>
              <a:rPr lang="en-US" baseline="30000" dirty="0" smtClean="0">
                <a:solidFill>
                  <a:schemeClr val="tx1">
                    <a:lumMod val="95000"/>
                    <a:lumOff val="5000"/>
                  </a:schemeClr>
                </a:solidFill>
              </a:rPr>
              <a:t>2</a:t>
            </a:r>
            <a:r>
              <a:rPr lang="en-US" dirty="0" smtClean="0">
                <a:solidFill>
                  <a:schemeClr val="tx1">
                    <a:lumMod val="95000"/>
                    <a:lumOff val="5000"/>
                  </a:schemeClr>
                </a:solidFill>
              </a:rPr>
              <a:t> = (</a:t>
            </a:r>
            <a:r>
              <a:rPr lang="en-US" dirty="0" err="1" smtClean="0">
                <a:solidFill>
                  <a:schemeClr val="tx1">
                    <a:lumMod val="95000"/>
                    <a:lumOff val="5000"/>
                  </a:schemeClr>
                </a:solidFill>
              </a:rPr>
              <a:t>p</a:t>
            </a:r>
            <a:r>
              <a:rPr lang="en-US" baseline="-25000" dirty="0" err="1" smtClean="0">
                <a:solidFill>
                  <a:schemeClr val="tx1">
                    <a:lumMod val="95000"/>
                    <a:lumOff val="5000"/>
                  </a:schemeClr>
                </a:solidFill>
              </a:rPr>
              <a:t>AB</a:t>
            </a:r>
            <a:r>
              <a:rPr lang="en-US" dirty="0" smtClean="0">
                <a:solidFill>
                  <a:schemeClr val="tx1">
                    <a:lumMod val="95000"/>
                    <a:lumOff val="5000"/>
                  </a:schemeClr>
                </a:solidFill>
              </a:rPr>
              <a:t> – </a:t>
            </a:r>
            <a:r>
              <a:rPr lang="en-US" dirty="0" err="1" smtClean="0">
                <a:solidFill>
                  <a:schemeClr val="tx1">
                    <a:lumMod val="95000"/>
                    <a:lumOff val="5000"/>
                  </a:schemeClr>
                </a:solidFill>
              </a:rPr>
              <a:t>p</a:t>
            </a:r>
            <a:r>
              <a:rPr lang="en-US" baseline="-25000" dirty="0" err="1" smtClean="0">
                <a:solidFill>
                  <a:schemeClr val="tx1">
                    <a:lumMod val="95000"/>
                    <a:lumOff val="5000"/>
                  </a:schemeClr>
                </a:solidFill>
              </a:rPr>
              <a:t>A</a:t>
            </a:r>
            <a:r>
              <a:rPr lang="en-US" dirty="0" err="1" smtClean="0">
                <a:solidFill>
                  <a:schemeClr val="tx1">
                    <a:lumMod val="95000"/>
                    <a:lumOff val="5000"/>
                  </a:schemeClr>
                </a:solidFill>
              </a:rPr>
              <a:t>p</a:t>
            </a:r>
            <a:r>
              <a:rPr lang="en-US" baseline="-25000" dirty="0" err="1" smtClean="0">
                <a:solidFill>
                  <a:schemeClr val="tx1">
                    <a:lumMod val="95000"/>
                    <a:lumOff val="5000"/>
                  </a:schemeClr>
                </a:solidFill>
              </a:rPr>
              <a:t>B</a:t>
            </a:r>
            <a:r>
              <a:rPr lang="en-US" dirty="0" smtClean="0">
                <a:solidFill>
                  <a:schemeClr val="tx1">
                    <a:lumMod val="95000"/>
                    <a:lumOff val="5000"/>
                  </a:schemeClr>
                </a:solidFill>
              </a:rPr>
              <a:t>)</a:t>
            </a:r>
            <a:r>
              <a:rPr lang="en-US" baseline="30000" dirty="0" smtClean="0">
                <a:solidFill>
                  <a:schemeClr val="tx1">
                    <a:lumMod val="95000"/>
                    <a:lumOff val="5000"/>
                  </a:schemeClr>
                </a:solidFill>
              </a:rPr>
              <a:t>2</a:t>
            </a:r>
            <a:r>
              <a:rPr lang="en-US" dirty="0">
                <a:solidFill>
                  <a:schemeClr val="tx1">
                    <a:lumMod val="95000"/>
                    <a:lumOff val="5000"/>
                  </a:schemeClr>
                </a:solidFill>
              </a:rPr>
              <a:t> </a:t>
            </a:r>
            <a:r>
              <a:rPr lang="en-US" dirty="0" smtClean="0">
                <a:solidFill>
                  <a:schemeClr val="tx1">
                    <a:lumMod val="95000"/>
                    <a:lumOff val="5000"/>
                  </a:schemeClr>
                </a:solidFill>
              </a:rPr>
              <a:t>/ </a:t>
            </a:r>
            <a:r>
              <a:rPr lang="en-US" dirty="0" err="1" smtClean="0">
                <a:solidFill>
                  <a:schemeClr val="tx1">
                    <a:lumMod val="95000"/>
                    <a:lumOff val="5000"/>
                  </a:schemeClr>
                </a:solidFill>
              </a:rPr>
              <a:t>p</a:t>
            </a:r>
            <a:r>
              <a:rPr lang="en-US" baseline="-25000" dirty="0" err="1" smtClean="0">
                <a:solidFill>
                  <a:schemeClr val="tx1">
                    <a:lumMod val="95000"/>
                    <a:lumOff val="5000"/>
                  </a:schemeClr>
                </a:solidFill>
              </a:rPr>
              <a:t>A</a:t>
            </a:r>
            <a:r>
              <a:rPr lang="en-US" dirty="0" err="1" smtClean="0">
                <a:solidFill>
                  <a:schemeClr val="tx1">
                    <a:lumMod val="95000"/>
                    <a:lumOff val="5000"/>
                  </a:schemeClr>
                </a:solidFill>
              </a:rPr>
              <a:t>p</a:t>
            </a:r>
            <a:r>
              <a:rPr lang="en-US" baseline="-25000" dirty="0" err="1" smtClean="0">
                <a:solidFill>
                  <a:schemeClr val="tx1">
                    <a:lumMod val="95000"/>
                    <a:lumOff val="5000"/>
                  </a:schemeClr>
                </a:solidFill>
              </a:rPr>
              <a:t>B</a:t>
            </a:r>
            <a:r>
              <a:rPr lang="en-US" dirty="0" err="1" smtClean="0">
                <a:solidFill>
                  <a:schemeClr val="tx1">
                    <a:lumMod val="95000"/>
                    <a:lumOff val="5000"/>
                  </a:schemeClr>
                </a:solidFill>
              </a:rPr>
              <a:t>p</a:t>
            </a:r>
            <a:r>
              <a:rPr lang="en-US" baseline="-25000" dirty="0" err="1" smtClean="0">
                <a:solidFill>
                  <a:schemeClr val="tx1">
                    <a:lumMod val="95000"/>
                    <a:lumOff val="5000"/>
                  </a:schemeClr>
                </a:solidFill>
              </a:rPr>
              <a:t>a</a:t>
            </a:r>
            <a:r>
              <a:rPr lang="en-US" dirty="0" err="1" smtClean="0">
                <a:solidFill>
                  <a:schemeClr val="tx1">
                    <a:lumMod val="95000"/>
                    <a:lumOff val="5000"/>
                  </a:schemeClr>
                </a:solidFill>
              </a:rPr>
              <a:t>p</a:t>
            </a:r>
            <a:r>
              <a:rPr lang="en-US" baseline="-25000" dirty="0" err="1" smtClean="0">
                <a:solidFill>
                  <a:schemeClr val="tx1">
                    <a:lumMod val="95000"/>
                    <a:lumOff val="5000"/>
                  </a:schemeClr>
                </a:solidFill>
              </a:rPr>
              <a:t>b</a:t>
            </a:r>
            <a:endParaRPr lang="en-US" baseline="-25000" dirty="0" smtClean="0">
              <a:solidFill>
                <a:schemeClr val="tx1">
                  <a:lumMod val="95000"/>
                  <a:lumOff val="5000"/>
                </a:schemeClr>
              </a:solidFill>
            </a:endParaRPr>
          </a:p>
          <a:p>
            <a:endParaRPr lang="en-US" baseline="-25000" dirty="0">
              <a:solidFill>
                <a:schemeClr val="tx1">
                  <a:lumMod val="95000"/>
                  <a:lumOff val="5000"/>
                </a:schemeClr>
              </a:solidFill>
            </a:endParaRPr>
          </a:p>
          <a:p>
            <a:r>
              <a:rPr lang="en-US" dirty="0" smtClean="0">
                <a:solidFill>
                  <a:schemeClr val="tx1">
                    <a:lumMod val="95000"/>
                    <a:lumOff val="5000"/>
                  </a:schemeClr>
                </a:solidFill>
              </a:rPr>
              <a:t>Caveat: need </a:t>
            </a:r>
            <a:r>
              <a:rPr lang="en-US" b="1" dirty="0" smtClean="0">
                <a:solidFill>
                  <a:schemeClr val="tx1">
                    <a:lumMod val="95000"/>
                    <a:lumOff val="5000"/>
                  </a:schemeClr>
                </a:solidFill>
              </a:rPr>
              <a:t>genotyping</a:t>
            </a:r>
            <a:r>
              <a:rPr lang="en-US" dirty="0" smtClean="0">
                <a:solidFill>
                  <a:schemeClr val="tx1">
                    <a:lumMod val="95000"/>
                    <a:lumOff val="5000"/>
                  </a:schemeClr>
                </a:solidFill>
              </a:rPr>
              <a:t>, </a:t>
            </a:r>
            <a:r>
              <a:rPr lang="en-US" b="1" dirty="0" smtClean="0">
                <a:solidFill>
                  <a:srgbClr val="800000"/>
                </a:solidFill>
              </a:rPr>
              <a:t>phasing</a:t>
            </a:r>
            <a:endParaRPr lang="en-US" b="1" dirty="0">
              <a:solidFill>
                <a:srgbClr val="800000"/>
              </a:solidFill>
            </a:endParaRPr>
          </a:p>
        </p:txBody>
      </p:sp>
      <p:graphicFrame>
        <p:nvGraphicFramePr>
          <p:cNvPr id="57" name="Object 56"/>
          <p:cNvGraphicFramePr>
            <a:graphicFrameLocks noChangeAspect="1"/>
          </p:cNvGraphicFramePr>
          <p:nvPr>
            <p:extLst>
              <p:ext uri="{D42A27DB-BD31-4B8C-83A1-F6EECF244321}">
                <p14:modId xmlns:p14="http://schemas.microsoft.com/office/powerpoint/2010/main" val="190825391"/>
              </p:ext>
            </p:extLst>
          </p:nvPr>
        </p:nvGraphicFramePr>
        <p:xfrm>
          <a:off x="6109365" y="5748057"/>
          <a:ext cx="273010" cy="292984"/>
        </p:xfrm>
        <a:graphic>
          <a:graphicData uri="http://schemas.openxmlformats.org/presentationml/2006/ole">
            <mc:AlternateContent xmlns:mc="http://schemas.openxmlformats.org/markup-compatibility/2006">
              <mc:Choice xmlns:v="urn:schemas-microsoft-com:vml" Requires="v">
                <p:oleObj spid="_x0000_s4103" name="Equation" r:id="rId10" imgW="152400" imgH="190500" progId="Equation.3">
                  <p:embed/>
                </p:oleObj>
              </mc:Choice>
              <mc:Fallback>
                <p:oleObj name="Equation" r:id="rId10" imgW="152400" imgH="190500" progId="Equation.3">
                  <p:embed/>
                  <p:pic>
                    <p:nvPicPr>
                      <p:cNvPr id="0" name=""/>
                      <p:cNvPicPr/>
                      <p:nvPr/>
                    </p:nvPicPr>
                    <p:blipFill>
                      <a:blip r:embed="rId9"/>
                      <a:stretch>
                        <a:fillRect/>
                      </a:stretch>
                    </p:blipFill>
                    <p:spPr>
                      <a:xfrm>
                        <a:off x="6109365" y="5748057"/>
                        <a:ext cx="273010" cy="292984"/>
                      </a:xfrm>
                      <a:prstGeom prst="rect">
                        <a:avLst/>
                      </a:prstGeom>
                    </p:spPr>
                  </p:pic>
                </p:oleObj>
              </mc:Fallback>
            </mc:AlternateContent>
          </a:graphicData>
        </a:graphic>
      </p:graphicFrame>
      <p:graphicFrame>
        <p:nvGraphicFramePr>
          <p:cNvPr id="58" name="Object 57"/>
          <p:cNvGraphicFramePr>
            <a:graphicFrameLocks noChangeAspect="1"/>
          </p:cNvGraphicFramePr>
          <p:nvPr>
            <p:extLst>
              <p:ext uri="{D42A27DB-BD31-4B8C-83A1-F6EECF244321}">
                <p14:modId xmlns:p14="http://schemas.microsoft.com/office/powerpoint/2010/main" val="2395067666"/>
              </p:ext>
            </p:extLst>
          </p:nvPr>
        </p:nvGraphicFramePr>
        <p:xfrm>
          <a:off x="6183205" y="6041041"/>
          <a:ext cx="273010" cy="292984"/>
        </p:xfrm>
        <a:graphic>
          <a:graphicData uri="http://schemas.openxmlformats.org/presentationml/2006/ole">
            <mc:AlternateContent xmlns:mc="http://schemas.openxmlformats.org/markup-compatibility/2006">
              <mc:Choice xmlns:v="urn:schemas-microsoft-com:vml" Requires="v">
                <p:oleObj spid="_x0000_s4104" name="Equation" r:id="rId11" imgW="152400" imgH="190500" progId="Equation.3">
                  <p:embed/>
                </p:oleObj>
              </mc:Choice>
              <mc:Fallback>
                <p:oleObj name="Equation" r:id="rId11" imgW="152400" imgH="190500" progId="Equation.3">
                  <p:embed/>
                  <p:pic>
                    <p:nvPicPr>
                      <p:cNvPr id="0" name=""/>
                      <p:cNvPicPr/>
                      <p:nvPr/>
                    </p:nvPicPr>
                    <p:blipFill>
                      <a:blip r:embed="rId9"/>
                      <a:stretch>
                        <a:fillRect/>
                      </a:stretch>
                    </p:blipFill>
                    <p:spPr>
                      <a:xfrm>
                        <a:off x="6183205" y="6041041"/>
                        <a:ext cx="273010" cy="292984"/>
                      </a:xfrm>
                      <a:prstGeom prst="rect">
                        <a:avLst/>
                      </a:prstGeom>
                    </p:spPr>
                  </p:pic>
                </p:oleObj>
              </mc:Fallback>
            </mc:AlternateContent>
          </a:graphicData>
        </a:graphic>
      </p:graphicFrame>
    </p:spTree>
    <p:extLst>
      <p:ext uri="{BB962C8B-B14F-4D97-AF65-F5344CB8AC3E}">
        <p14:creationId xmlns:p14="http://schemas.microsoft.com/office/powerpoint/2010/main" val="99526966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distance between NNs</a:t>
            </a: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56937"/>
          <a:stretch/>
        </p:blipFill>
        <p:spPr>
          <a:xfrm>
            <a:off x="752862" y="1377625"/>
            <a:ext cx="7927964" cy="186357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49208"/>
            <a:ext cx="3828405" cy="2983793"/>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58648"/>
          <a:stretch/>
        </p:blipFill>
        <p:spPr>
          <a:xfrm>
            <a:off x="752862" y="3684367"/>
            <a:ext cx="7927964" cy="1839686"/>
          </a:xfrm>
          <a:prstGeom prst="rect">
            <a:avLst/>
          </a:prstGeom>
        </p:spPr>
      </p:pic>
      <p:sp>
        <p:nvSpPr>
          <p:cNvPr id="6" name="TextBox 5"/>
          <p:cNvSpPr txBox="1"/>
          <p:nvPr/>
        </p:nvSpPr>
        <p:spPr>
          <a:xfrm>
            <a:off x="4725548" y="3454693"/>
            <a:ext cx="1723962" cy="369332"/>
          </a:xfrm>
          <a:prstGeom prst="rect">
            <a:avLst/>
          </a:prstGeom>
          <a:noFill/>
        </p:spPr>
        <p:txBody>
          <a:bodyPr wrap="none" rtlCol="0">
            <a:spAutoFit/>
          </a:bodyPr>
          <a:lstStyle/>
          <a:p>
            <a:r>
              <a:rPr lang="en-US" dirty="0" smtClean="0">
                <a:solidFill>
                  <a:srgbClr val="FF6600"/>
                </a:solidFill>
              </a:rPr>
              <a:t>common SNPs</a:t>
            </a:r>
            <a:endParaRPr lang="en-US" dirty="0">
              <a:solidFill>
                <a:srgbClr val="FF6600"/>
              </a:solidFill>
            </a:endParaRPr>
          </a:p>
        </p:txBody>
      </p:sp>
      <p:sp>
        <p:nvSpPr>
          <p:cNvPr id="7" name="TextBox 6"/>
          <p:cNvSpPr txBox="1"/>
          <p:nvPr/>
        </p:nvSpPr>
        <p:spPr>
          <a:xfrm>
            <a:off x="4962862" y="4807582"/>
            <a:ext cx="1249335" cy="369332"/>
          </a:xfrm>
          <a:prstGeom prst="rect">
            <a:avLst/>
          </a:prstGeom>
          <a:noFill/>
        </p:spPr>
        <p:txBody>
          <a:bodyPr wrap="none" rtlCol="0">
            <a:spAutoFit/>
          </a:bodyPr>
          <a:lstStyle/>
          <a:p>
            <a:r>
              <a:rPr lang="en-US" dirty="0" smtClean="0">
                <a:solidFill>
                  <a:srgbClr val="3366FF"/>
                </a:solidFill>
              </a:rPr>
              <a:t>rare SNPs</a:t>
            </a:r>
            <a:endParaRPr lang="en-US" dirty="0">
              <a:solidFill>
                <a:srgbClr val="3366FF"/>
              </a:solidFill>
            </a:endParaRPr>
          </a:p>
        </p:txBody>
      </p:sp>
    </p:spTree>
    <p:extLst>
      <p:ext uri="{BB962C8B-B14F-4D97-AF65-F5344CB8AC3E}">
        <p14:creationId xmlns:p14="http://schemas.microsoft.com/office/powerpoint/2010/main" val="244897019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Overview of </a:t>
            </a:r>
            <a:r>
              <a:rPr lang="en-US" sz="3200" dirty="0" err="1" smtClean="0"/>
              <a:t>Reveel</a:t>
            </a:r>
            <a:endParaRPr lang="en-US" sz="3200" dirty="0"/>
          </a:p>
        </p:txBody>
      </p:sp>
      <p:grpSp>
        <p:nvGrpSpPr>
          <p:cNvPr id="4" name="Group 3"/>
          <p:cNvGrpSpPr/>
          <p:nvPr/>
        </p:nvGrpSpPr>
        <p:grpSpPr>
          <a:xfrm>
            <a:off x="5170530" y="1373722"/>
            <a:ext cx="3882715" cy="2371129"/>
            <a:chOff x="1124862" y="1904998"/>
            <a:chExt cx="7768356" cy="5126242"/>
          </a:xfrm>
        </p:grpSpPr>
        <p:cxnSp>
          <p:nvCxnSpPr>
            <p:cNvPr id="5" name="Straight Connector 4"/>
            <p:cNvCxnSpPr/>
            <p:nvPr/>
          </p:nvCxnSpPr>
          <p:spPr>
            <a:xfrm>
              <a:off x="2209800" y="2286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09800" y="3048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209800" y="3810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62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09800" y="4572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51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5146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432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12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429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886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733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191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720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572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800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4102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638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9436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2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477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93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362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24384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312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276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3886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2766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1910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1054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5720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419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54102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410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9436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324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24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934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93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362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667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514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32004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312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429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886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657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44958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45720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5720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495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54102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54102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5626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3246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019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6705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93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286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6670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2438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304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3352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810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4290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4114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4958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4724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49530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486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5626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5626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629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7056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64008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85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53465" y="2297669"/>
              <a:ext cx="728678" cy="499045"/>
            </a:xfrm>
            <a:prstGeom prst="rect">
              <a:avLst/>
            </a:prstGeom>
            <a:noFill/>
          </p:spPr>
          <p:txBody>
            <a:bodyPr wrap="none" rtlCol="0">
              <a:spAutoFit/>
            </a:bodyPr>
            <a:lstStyle/>
            <a:p>
              <a:r>
                <a:rPr lang="en-US" sz="900" dirty="0" smtClean="0"/>
                <a:t>A/T</a:t>
              </a:r>
              <a:endParaRPr lang="en-US" sz="900" dirty="0"/>
            </a:p>
          </p:txBody>
        </p:sp>
        <p:sp>
          <p:nvSpPr>
            <p:cNvPr id="83" name="TextBox 82"/>
            <p:cNvSpPr txBox="1"/>
            <p:nvPr/>
          </p:nvSpPr>
          <p:spPr>
            <a:xfrm>
              <a:off x="2947407" y="3059667"/>
              <a:ext cx="779994" cy="499045"/>
            </a:xfrm>
            <a:prstGeom prst="rect">
              <a:avLst/>
            </a:prstGeom>
            <a:noFill/>
          </p:spPr>
          <p:txBody>
            <a:bodyPr wrap="none" rtlCol="0">
              <a:spAutoFit/>
            </a:bodyPr>
            <a:lstStyle/>
            <a:p>
              <a:r>
                <a:rPr lang="en-US" sz="900" dirty="0" smtClean="0"/>
                <a:t>A/A</a:t>
              </a:r>
              <a:endParaRPr lang="en-US" sz="900" dirty="0"/>
            </a:p>
          </p:txBody>
        </p:sp>
        <p:sp>
          <p:nvSpPr>
            <p:cNvPr id="99" name="TextBox 98"/>
            <p:cNvSpPr txBox="1"/>
            <p:nvPr/>
          </p:nvSpPr>
          <p:spPr>
            <a:xfrm>
              <a:off x="2947407" y="3821667"/>
              <a:ext cx="779994" cy="499045"/>
            </a:xfrm>
            <a:prstGeom prst="rect">
              <a:avLst/>
            </a:prstGeom>
            <a:noFill/>
          </p:spPr>
          <p:txBody>
            <a:bodyPr wrap="none" rtlCol="0">
              <a:spAutoFit/>
            </a:bodyPr>
            <a:lstStyle/>
            <a:p>
              <a:r>
                <a:rPr lang="en-US" sz="900" dirty="0" smtClean="0"/>
                <a:t>A/A</a:t>
              </a:r>
              <a:endParaRPr lang="en-US" sz="900" dirty="0"/>
            </a:p>
          </p:txBody>
        </p:sp>
        <p:sp>
          <p:nvSpPr>
            <p:cNvPr id="100" name="TextBox 99"/>
            <p:cNvSpPr txBox="1"/>
            <p:nvPr/>
          </p:nvSpPr>
          <p:spPr>
            <a:xfrm>
              <a:off x="2947407" y="4583667"/>
              <a:ext cx="779994" cy="499045"/>
            </a:xfrm>
            <a:prstGeom prst="rect">
              <a:avLst/>
            </a:prstGeom>
            <a:noFill/>
          </p:spPr>
          <p:txBody>
            <a:bodyPr wrap="none" rtlCol="0">
              <a:spAutoFit/>
            </a:bodyPr>
            <a:lstStyle/>
            <a:p>
              <a:r>
                <a:rPr lang="en-US" sz="900" dirty="0" smtClean="0"/>
                <a:t>A/A</a:t>
              </a:r>
              <a:endParaRPr lang="en-US" sz="900" dirty="0"/>
            </a:p>
          </p:txBody>
        </p:sp>
        <p:cxnSp>
          <p:nvCxnSpPr>
            <p:cNvPr id="101" name="Straight Connector 100"/>
            <p:cNvCxnSpPr/>
            <p:nvPr/>
          </p:nvCxnSpPr>
          <p:spPr>
            <a:xfrm>
              <a:off x="3194076"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2" name="Straight Connector 101"/>
            <p:cNvCxnSpPr/>
            <p:nvPr/>
          </p:nvCxnSpPr>
          <p:spPr>
            <a:xfrm>
              <a:off x="3194076"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3" name="Straight Connector 102"/>
            <p:cNvCxnSpPr/>
            <p:nvPr/>
          </p:nvCxnSpPr>
          <p:spPr>
            <a:xfrm>
              <a:off x="3194076"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4" name="Straight Connector 103"/>
            <p:cNvCxnSpPr/>
            <p:nvPr/>
          </p:nvCxnSpPr>
          <p:spPr>
            <a:xfrm>
              <a:off x="3194076"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05" name="TextBox 104"/>
            <p:cNvSpPr txBox="1"/>
            <p:nvPr/>
          </p:nvSpPr>
          <p:spPr>
            <a:xfrm>
              <a:off x="4008518" y="2297669"/>
              <a:ext cx="767153" cy="499045"/>
            </a:xfrm>
            <a:prstGeom prst="rect">
              <a:avLst/>
            </a:prstGeom>
            <a:noFill/>
          </p:spPr>
          <p:txBody>
            <a:bodyPr wrap="none" rtlCol="0">
              <a:spAutoFit/>
            </a:bodyPr>
            <a:lstStyle/>
            <a:p>
              <a:r>
                <a:rPr lang="en-US" sz="900" dirty="0" smtClean="0"/>
                <a:t>C/C</a:t>
              </a:r>
              <a:endParaRPr lang="en-US" sz="900" dirty="0"/>
            </a:p>
          </p:txBody>
        </p:sp>
        <p:sp>
          <p:nvSpPr>
            <p:cNvPr id="106" name="TextBox 105"/>
            <p:cNvSpPr txBox="1"/>
            <p:nvPr/>
          </p:nvSpPr>
          <p:spPr>
            <a:xfrm>
              <a:off x="4002460" y="3059667"/>
              <a:ext cx="737274" cy="499045"/>
            </a:xfrm>
            <a:prstGeom prst="rect">
              <a:avLst/>
            </a:prstGeom>
            <a:noFill/>
          </p:spPr>
          <p:txBody>
            <a:bodyPr wrap="none" rtlCol="0">
              <a:spAutoFit/>
            </a:bodyPr>
            <a:lstStyle/>
            <a:p>
              <a:r>
                <a:rPr lang="en-US" sz="900" dirty="0" smtClean="0"/>
                <a:t>C/T</a:t>
              </a:r>
              <a:endParaRPr lang="en-US" sz="900" dirty="0"/>
            </a:p>
          </p:txBody>
        </p:sp>
        <p:sp>
          <p:nvSpPr>
            <p:cNvPr id="107" name="TextBox 106"/>
            <p:cNvSpPr txBox="1"/>
            <p:nvPr/>
          </p:nvSpPr>
          <p:spPr>
            <a:xfrm>
              <a:off x="4002460" y="3821667"/>
              <a:ext cx="711566" cy="499045"/>
            </a:xfrm>
            <a:prstGeom prst="rect">
              <a:avLst/>
            </a:prstGeom>
            <a:noFill/>
          </p:spPr>
          <p:txBody>
            <a:bodyPr wrap="none" rtlCol="0">
              <a:spAutoFit/>
            </a:bodyPr>
            <a:lstStyle/>
            <a:p>
              <a:r>
                <a:rPr lang="en-US" sz="900" dirty="0" smtClean="0"/>
                <a:t>T/T</a:t>
              </a:r>
              <a:endParaRPr lang="en-US" sz="900" dirty="0"/>
            </a:p>
          </p:txBody>
        </p:sp>
        <p:sp>
          <p:nvSpPr>
            <p:cNvPr id="108" name="TextBox 107"/>
            <p:cNvSpPr txBox="1"/>
            <p:nvPr/>
          </p:nvSpPr>
          <p:spPr>
            <a:xfrm>
              <a:off x="4002460" y="4583667"/>
              <a:ext cx="737274" cy="499045"/>
            </a:xfrm>
            <a:prstGeom prst="rect">
              <a:avLst/>
            </a:prstGeom>
            <a:noFill/>
          </p:spPr>
          <p:txBody>
            <a:bodyPr wrap="none" rtlCol="0">
              <a:spAutoFit/>
            </a:bodyPr>
            <a:lstStyle/>
            <a:p>
              <a:r>
                <a:rPr lang="en-US" sz="900" dirty="0" smtClean="0"/>
                <a:t>C/T</a:t>
              </a:r>
              <a:endParaRPr lang="en-US" sz="900" dirty="0"/>
            </a:p>
          </p:txBody>
        </p:sp>
        <p:cxnSp>
          <p:nvCxnSpPr>
            <p:cNvPr id="109" name="Straight Connector 108"/>
            <p:cNvCxnSpPr/>
            <p:nvPr/>
          </p:nvCxnSpPr>
          <p:spPr>
            <a:xfrm>
              <a:off x="42491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a:off x="42491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p:nvPr/>
          </p:nvCxnSpPr>
          <p:spPr>
            <a:xfrm>
              <a:off x="42491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2" name="Straight Connector 111"/>
            <p:cNvCxnSpPr/>
            <p:nvPr/>
          </p:nvCxnSpPr>
          <p:spPr>
            <a:xfrm>
              <a:off x="42491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13" name="TextBox 112"/>
            <p:cNvSpPr txBox="1"/>
            <p:nvPr/>
          </p:nvSpPr>
          <p:spPr>
            <a:xfrm>
              <a:off x="6370720" y="2297669"/>
              <a:ext cx="780008" cy="499045"/>
            </a:xfrm>
            <a:prstGeom prst="rect">
              <a:avLst/>
            </a:prstGeom>
            <a:noFill/>
          </p:spPr>
          <p:txBody>
            <a:bodyPr wrap="none" rtlCol="0">
              <a:spAutoFit/>
            </a:bodyPr>
            <a:lstStyle/>
            <a:p>
              <a:r>
                <a:rPr lang="en-US" sz="900" dirty="0" smtClean="0"/>
                <a:t>C/G</a:t>
              </a:r>
              <a:endParaRPr lang="en-US" sz="900" dirty="0"/>
            </a:p>
          </p:txBody>
        </p:sp>
        <p:sp>
          <p:nvSpPr>
            <p:cNvPr id="114" name="TextBox 113"/>
            <p:cNvSpPr txBox="1"/>
            <p:nvPr/>
          </p:nvSpPr>
          <p:spPr>
            <a:xfrm>
              <a:off x="6364660" y="3059667"/>
              <a:ext cx="792861" cy="499045"/>
            </a:xfrm>
            <a:prstGeom prst="rect">
              <a:avLst/>
            </a:prstGeom>
            <a:noFill/>
          </p:spPr>
          <p:txBody>
            <a:bodyPr wrap="none" rtlCol="0">
              <a:spAutoFit/>
            </a:bodyPr>
            <a:lstStyle/>
            <a:p>
              <a:r>
                <a:rPr lang="en-US" sz="900" dirty="0" smtClean="0"/>
                <a:t>G/G</a:t>
              </a:r>
              <a:endParaRPr lang="en-US" sz="900" dirty="0"/>
            </a:p>
          </p:txBody>
        </p:sp>
        <p:sp>
          <p:nvSpPr>
            <p:cNvPr id="115" name="TextBox 114"/>
            <p:cNvSpPr txBox="1"/>
            <p:nvPr/>
          </p:nvSpPr>
          <p:spPr>
            <a:xfrm>
              <a:off x="6364660" y="3821667"/>
              <a:ext cx="780008" cy="499045"/>
            </a:xfrm>
            <a:prstGeom prst="rect">
              <a:avLst/>
            </a:prstGeom>
            <a:noFill/>
          </p:spPr>
          <p:txBody>
            <a:bodyPr wrap="none" rtlCol="0">
              <a:spAutoFit/>
            </a:bodyPr>
            <a:lstStyle/>
            <a:p>
              <a:r>
                <a:rPr lang="en-US" sz="900" dirty="0" smtClean="0"/>
                <a:t>C/G</a:t>
              </a:r>
              <a:endParaRPr lang="en-US" sz="900" dirty="0"/>
            </a:p>
          </p:txBody>
        </p:sp>
        <p:sp>
          <p:nvSpPr>
            <p:cNvPr id="116" name="TextBox 115"/>
            <p:cNvSpPr txBox="1"/>
            <p:nvPr/>
          </p:nvSpPr>
          <p:spPr>
            <a:xfrm>
              <a:off x="6364660" y="4583667"/>
              <a:ext cx="792861" cy="499045"/>
            </a:xfrm>
            <a:prstGeom prst="rect">
              <a:avLst/>
            </a:prstGeom>
            <a:noFill/>
          </p:spPr>
          <p:txBody>
            <a:bodyPr wrap="none" rtlCol="0">
              <a:spAutoFit/>
            </a:bodyPr>
            <a:lstStyle/>
            <a:p>
              <a:r>
                <a:rPr lang="en-US" sz="900" dirty="0" smtClean="0"/>
                <a:t>G/G</a:t>
              </a:r>
              <a:endParaRPr lang="en-US" sz="900" dirty="0"/>
            </a:p>
          </p:txBody>
        </p:sp>
        <p:cxnSp>
          <p:nvCxnSpPr>
            <p:cNvPr id="117" name="Straight Connector 116"/>
            <p:cNvCxnSpPr/>
            <p:nvPr/>
          </p:nvCxnSpPr>
          <p:spPr>
            <a:xfrm>
              <a:off x="66113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8" name="Straight Connector 117"/>
            <p:cNvCxnSpPr/>
            <p:nvPr/>
          </p:nvCxnSpPr>
          <p:spPr>
            <a:xfrm>
              <a:off x="66113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9" name="Straight Connector 118"/>
            <p:cNvCxnSpPr/>
            <p:nvPr/>
          </p:nvCxnSpPr>
          <p:spPr>
            <a:xfrm>
              <a:off x="66113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20" name="Straight Connector 119"/>
            <p:cNvCxnSpPr/>
            <p:nvPr/>
          </p:nvCxnSpPr>
          <p:spPr>
            <a:xfrm>
              <a:off x="66113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21" name="Right Bracket 120"/>
            <p:cNvSpPr/>
            <p:nvPr/>
          </p:nvSpPr>
          <p:spPr>
            <a:xfrm>
              <a:off x="7772400" y="1905000"/>
              <a:ext cx="76200" cy="3810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22" name="TextBox 121"/>
            <p:cNvSpPr txBox="1"/>
            <p:nvPr/>
          </p:nvSpPr>
          <p:spPr>
            <a:xfrm>
              <a:off x="7924799" y="1905000"/>
              <a:ext cx="968419" cy="598856"/>
            </a:xfrm>
            <a:prstGeom prst="rect">
              <a:avLst/>
            </a:prstGeom>
            <a:noFill/>
          </p:spPr>
          <p:txBody>
            <a:bodyPr wrap="none" rtlCol="0">
              <a:spAutoFit/>
            </a:bodyPr>
            <a:lstStyle/>
            <a:p>
              <a:r>
                <a:rPr lang="en-US" sz="1200" dirty="0" smtClean="0"/>
                <a:t>2-6x</a:t>
              </a:r>
              <a:endParaRPr lang="en-US" sz="1200" dirty="0"/>
            </a:p>
          </p:txBody>
        </p:sp>
        <p:pic>
          <p:nvPicPr>
            <p:cNvPr id="123" name="Picture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1904998"/>
              <a:ext cx="584201" cy="584201"/>
            </a:xfrm>
            <a:prstGeom prst="rect">
              <a:avLst/>
            </a:prstGeom>
          </p:spPr>
        </p:pic>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2666998"/>
              <a:ext cx="584201" cy="584201"/>
            </a:xfrm>
            <a:prstGeom prst="rect">
              <a:avLst/>
            </a:prstGeom>
          </p:spPr>
        </p:pic>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4182531"/>
              <a:ext cx="584201" cy="584201"/>
            </a:xfrm>
            <a:prstGeom prst="rect">
              <a:avLst/>
            </a:prstGeom>
          </p:spPr>
        </p:pic>
        <p:sp>
          <p:nvSpPr>
            <p:cNvPr id="128" name="Right Bracket 127"/>
            <p:cNvSpPr/>
            <p:nvPr/>
          </p:nvSpPr>
          <p:spPr>
            <a:xfrm flipH="1">
              <a:off x="1474455" y="2108200"/>
              <a:ext cx="193477" cy="23876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30" name="Rectangle 129"/>
            <p:cNvSpPr/>
            <p:nvPr/>
          </p:nvSpPr>
          <p:spPr>
            <a:xfrm>
              <a:off x="1124862" y="5009630"/>
              <a:ext cx="7467038" cy="202161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tlCol="0" anchor="ctr"/>
            <a:lstStyle/>
            <a:p>
              <a:r>
                <a:rPr lang="en-US" sz="1400" dirty="0" smtClean="0">
                  <a:solidFill>
                    <a:schemeClr val="tx1"/>
                  </a:solidFill>
                </a:rPr>
                <a:t>G</a:t>
              </a:r>
              <a:r>
                <a:rPr lang="en-US" sz="1400" baseline="-25000" dirty="0" smtClean="0">
                  <a:solidFill>
                    <a:schemeClr val="tx1"/>
                  </a:solidFill>
                </a:rPr>
                <a:t>1</a:t>
              </a:r>
              <a:r>
                <a:rPr lang="en-US" sz="1400" dirty="0" smtClean="0">
                  <a:solidFill>
                    <a:schemeClr val="tx1"/>
                  </a:solidFill>
                </a:rPr>
                <a:t>, …, G</a:t>
              </a:r>
              <a:r>
                <a:rPr lang="en-US" sz="1400" baseline="-25000" dirty="0" smtClean="0">
                  <a:solidFill>
                    <a:schemeClr val="tx1"/>
                  </a:solidFill>
                </a:rPr>
                <a:t>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a:t>
              </a:r>
              <a:r>
                <a:rPr lang="en-US" sz="1400" dirty="0" smtClean="0">
                  <a:solidFill>
                    <a:schemeClr val="tx1"/>
                  </a:solidFill>
                </a:rPr>
                <a:t> = g</a:t>
              </a:r>
              <a:r>
                <a:rPr lang="en-US" sz="1400" baseline="-25000" dirty="0" smtClean="0">
                  <a:solidFill>
                    <a:schemeClr val="tx1"/>
                  </a:solidFill>
                </a:rPr>
                <a:t>i1</a:t>
              </a:r>
              <a:r>
                <a:rPr lang="en-US" sz="1400" dirty="0" smtClean="0">
                  <a:solidFill>
                    <a:schemeClr val="tx1"/>
                  </a:solidFill>
                </a:rPr>
                <a:t> … g</a:t>
              </a:r>
              <a:r>
                <a:rPr lang="en-US" sz="1400" baseline="-25000" dirty="0" smtClean="0">
                  <a:solidFill>
                    <a:schemeClr val="tx1"/>
                  </a:solidFill>
                </a:rPr>
                <a:t>in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ij</a:t>
              </a:r>
              <a:r>
                <a:rPr lang="en-US" sz="1400" dirty="0" smtClean="0">
                  <a:solidFill>
                    <a:schemeClr val="tx1"/>
                  </a:solidFill>
                </a:rPr>
                <a:t> </a:t>
              </a:r>
              <a:r>
                <a:rPr lang="en-US" sz="1400" dirty="0" smtClean="0">
                  <a:sym typeface="Symbol"/>
                </a:rPr>
                <a:t> {</a:t>
              </a:r>
              <a:r>
                <a:rPr lang="en-US" sz="1400" dirty="0">
                  <a:solidFill>
                    <a:schemeClr val="tx1"/>
                  </a:solidFill>
                </a:rPr>
                <a:t>0, 1, </a:t>
              </a:r>
              <a:r>
                <a:rPr lang="en-US" sz="1400" dirty="0" smtClean="0">
                  <a:solidFill>
                    <a:schemeClr val="tx1"/>
                  </a:solidFill>
                </a:rPr>
                <a:t>2}</a:t>
              </a:r>
            </a:p>
            <a:p>
              <a:endParaRPr lang="en-US" sz="1400" dirty="0" smtClean="0">
                <a:solidFill>
                  <a:schemeClr val="tx1"/>
                </a:solidFill>
                <a:sym typeface="Symbol"/>
              </a:endParaRPr>
            </a:p>
            <a:p>
              <a:r>
                <a:rPr lang="en-US" sz="1400" dirty="0" smtClean="0">
                  <a:solidFill>
                    <a:schemeClr val="tx1"/>
                  </a:solidFill>
                </a:rPr>
                <a:t>P</a:t>
              </a:r>
              <a:r>
                <a:rPr lang="en-US" sz="1400" baseline="-25000" dirty="0" smtClean="0">
                  <a:solidFill>
                    <a:schemeClr val="tx1"/>
                  </a:solidFill>
                </a:rPr>
                <a:t>1</a:t>
              </a:r>
              <a:r>
                <a:rPr lang="en-US" sz="1400" dirty="0">
                  <a:solidFill>
                    <a:schemeClr val="tx1"/>
                  </a:solidFill>
                </a:rPr>
                <a:t>, …, </a:t>
              </a:r>
              <a:r>
                <a:rPr lang="en-US" sz="1400" dirty="0" smtClean="0">
                  <a:solidFill>
                    <a:schemeClr val="tx1"/>
                  </a:solidFill>
                </a:rPr>
                <a:t>P</a:t>
              </a:r>
              <a:r>
                <a:rPr lang="en-US" sz="1400" baseline="-25000" dirty="0" smtClean="0">
                  <a:solidFill>
                    <a:schemeClr val="tx1"/>
                  </a:solidFill>
                </a:rPr>
                <a:t>N</a:t>
              </a:r>
              <a:r>
                <a:rPr lang="en-US" sz="1400" dirty="0">
                  <a:solidFill>
                    <a:schemeClr val="tx1"/>
                  </a:solidFill>
                </a:rPr>
                <a:t>;   </a:t>
              </a:r>
              <a:r>
                <a:rPr lang="en-US" sz="1400" dirty="0" smtClean="0">
                  <a:solidFill>
                    <a:schemeClr val="tx1"/>
                  </a:solidFill>
                </a:rPr>
                <a:t>P</a:t>
              </a:r>
              <a:r>
                <a:rPr lang="en-US" sz="1400" baseline="-25000" dirty="0" smtClean="0">
                  <a:solidFill>
                    <a:schemeClr val="tx1"/>
                  </a:solidFill>
                </a:rPr>
                <a:t>i</a:t>
              </a:r>
              <a:r>
                <a:rPr lang="en-US" sz="1400" dirty="0" smtClean="0">
                  <a:solidFill>
                    <a:schemeClr val="tx1"/>
                  </a:solidFill>
                </a:rPr>
                <a:t> :  [ </a:t>
              </a:r>
              <a:r>
                <a:rPr lang="en-US" sz="1400" dirty="0" err="1" smtClean="0">
                  <a:solidFill>
                    <a:schemeClr val="tx1"/>
                  </a:solidFill>
                </a:rPr>
                <a:t>p</a:t>
              </a:r>
              <a:r>
                <a:rPr lang="en-US" sz="1400" baseline="-25000" dirty="0" err="1" smtClean="0">
                  <a:solidFill>
                    <a:schemeClr val="tx1"/>
                  </a:solidFill>
                </a:rPr>
                <a:t>ij</a:t>
              </a:r>
              <a:r>
                <a:rPr lang="en-US" sz="1400" i="1" baseline="-25000" dirty="0" err="1" smtClean="0">
                  <a:solidFill>
                    <a:schemeClr val="tx1"/>
                  </a:solidFill>
                </a:rPr>
                <a:t>g</a:t>
              </a:r>
              <a:r>
                <a:rPr lang="en-US" sz="1400" dirty="0" smtClean="0">
                  <a:solidFill>
                    <a:schemeClr val="tx1"/>
                  </a:solidFill>
                </a:rPr>
                <a:t> = </a:t>
              </a:r>
              <a:r>
                <a:rPr lang="en-US" sz="1400" dirty="0" err="1" smtClean="0">
                  <a:solidFill>
                    <a:schemeClr val="tx1"/>
                  </a:solidFill>
                </a:rPr>
                <a:t>Prob</a:t>
              </a:r>
              <a:r>
                <a:rPr lang="en-US" sz="1400" dirty="0" smtClean="0">
                  <a:solidFill>
                    <a:schemeClr val="tx1"/>
                  </a:solidFill>
                </a:rPr>
                <a:t>(</a:t>
              </a:r>
              <a:r>
                <a:rPr lang="en-US" sz="1400" dirty="0" err="1">
                  <a:solidFill>
                    <a:schemeClr val="tx1"/>
                  </a:solidFill>
                </a:rPr>
                <a:t>g</a:t>
              </a:r>
              <a:r>
                <a:rPr lang="en-US" sz="1400" baseline="-25000" dirty="0" err="1">
                  <a:solidFill>
                    <a:schemeClr val="tx1"/>
                  </a:solidFill>
                </a:rPr>
                <a:t>ij</a:t>
              </a:r>
              <a:r>
                <a:rPr lang="en-US" sz="1400" dirty="0">
                  <a:solidFill>
                    <a:schemeClr val="tx1"/>
                  </a:solidFill>
                </a:rPr>
                <a:t> </a:t>
              </a:r>
              <a:r>
                <a:rPr lang="en-US" sz="1400" dirty="0" smtClean="0">
                  <a:solidFill>
                    <a:schemeClr val="tx1"/>
                  </a:solidFill>
                </a:rPr>
                <a:t>= </a:t>
              </a:r>
              <a:r>
                <a:rPr lang="en-US" sz="1400" i="1" dirty="0" smtClean="0">
                  <a:solidFill>
                    <a:schemeClr val="tx1"/>
                  </a:solidFill>
                </a:rPr>
                <a:t>g</a:t>
              </a:r>
              <a:r>
                <a:rPr lang="en-US" sz="1400" dirty="0" smtClean="0">
                  <a:solidFill>
                    <a:schemeClr val="tx1"/>
                  </a:solidFill>
                </a:rPr>
                <a:t> | data) </a:t>
              </a:r>
              <a:r>
                <a:rPr lang="en-US" sz="1200" dirty="0" smtClean="0">
                  <a:solidFill>
                    <a:schemeClr val="tx1"/>
                  </a:solidFill>
                </a:rPr>
                <a:t>]</a:t>
              </a:r>
              <a:endParaRPr lang="en-US" sz="1200" dirty="0">
                <a:solidFill>
                  <a:schemeClr val="tx1"/>
                </a:solidFill>
              </a:endParaRPr>
            </a:p>
          </p:txBody>
        </p:sp>
      </p:grpSp>
      <p:sp>
        <p:nvSpPr>
          <p:cNvPr id="6" name="Rectangle 5"/>
          <p:cNvSpPr/>
          <p:nvPr/>
        </p:nvSpPr>
        <p:spPr bwMode="auto">
          <a:xfrm>
            <a:off x="103670" y="1549952"/>
            <a:ext cx="4535554" cy="4963551"/>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b="1" dirty="0" err="1" smtClean="0">
                <a:solidFill>
                  <a:srgbClr val="333399"/>
                </a:solidFill>
              </a:rPr>
              <a:t>Reveel</a:t>
            </a:r>
            <a:r>
              <a:rPr lang="en-US" b="1" dirty="0" smtClean="0">
                <a:solidFill>
                  <a:srgbClr val="333399"/>
                </a:solidFill>
              </a:rPr>
              <a:t>:</a:t>
            </a:r>
            <a:endParaRPr lang="en-US" b="1" dirty="0">
              <a:solidFill>
                <a:srgbClr val="333399"/>
              </a:solidFill>
            </a:endParaRPr>
          </a:p>
          <a:p>
            <a:endParaRPr lang="en-US" sz="1600" b="1" dirty="0">
              <a:solidFill>
                <a:srgbClr val="333399"/>
              </a:solidFill>
            </a:endParaRPr>
          </a:p>
          <a:p>
            <a:pPr marL="342900" indent="-342900">
              <a:buFontTx/>
              <a:buAutoNum type="arabicPeriod"/>
            </a:pPr>
            <a:r>
              <a:rPr lang="en-US" sz="1400" dirty="0">
                <a:solidFill>
                  <a:srgbClr val="333399"/>
                </a:solidFill>
              </a:rPr>
              <a:t>Identify candidate polymorphic </a:t>
            </a:r>
            <a:r>
              <a:rPr lang="en-US" sz="1400" dirty="0" smtClean="0">
                <a:solidFill>
                  <a:srgbClr val="333399"/>
                </a:solidFill>
              </a:rPr>
              <a:t>sites</a:t>
            </a:r>
            <a:endParaRPr lang="en-US" sz="1400" dirty="0">
              <a:solidFill>
                <a:srgbClr val="333399"/>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dirty="0">
                <a:solidFill>
                  <a:srgbClr val="333399"/>
                </a:solidFill>
              </a:rPr>
              <a:t>Calculate k nearest neighbors</a:t>
            </a:r>
          </a:p>
          <a:p>
            <a:pPr marL="742950" lvl="1" indent="-285750">
              <a:buFont typeface="Arial"/>
              <a:buChar char="•"/>
            </a:pPr>
            <a:r>
              <a:rPr lang="en-US" sz="1100" dirty="0" err="1">
                <a:solidFill>
                  <a:srgbClr val="333399"/>
                </a:solidFill>
              </a:rPr>
              <a:t>Jaccard</a:t>
            </a:r>
            <a:r>
              <a:rPr lang="en-US" sz="1100" dirty="0">
                <a:solidFill>
                  <a:srgbClr val="333399"/>
                </a:solidFill>
              </a:rPr>
              <a:t> indices Sim</a:t>
            </a:r>
            <a:r>
              <a:rPr lang="en-US" sz="1100" baseline="-25000" dirty="0">
                <a:solidFill>
                  <a:srgbClr val="333399"/>
                </a:solidFill>
              </a:rPr>
              <a:t>1</a:t>
            </a:r>
            <a:r>
              <a:rPr lang="en-US" sz="1100" dirty="0">
                <a:solidFill>
                  <a:srgbClr val="333399"/>
                </a:solidFill>
              </a:rPr>
              <a:t>, Sim</a:t>
            </a:r>
            <a:r>
              <a:rPr lang="en-US" sz="1100" baseline="-25000" dirty="0">
                <a:solidFill>
                  <a:srgbClr val="333399"/>
                </a:solidFill>
              </a:rPr>
              <a:t>2</a:t>
            </a:r>
            <a:r>
              <a:rPr lang="en-US" sz="1100" dirty="0">
                <a:solidFill>
                  <a:srgbClr val="333399"/>
                </a:solidFill>
              </a:rPr>
              <a:t>,</a:t>
            </a:r>
            <a:r>
              <a:rPr lang="en-US" sz="1100" baseline="-25000" dirty="0">
                <a:solidFill>
                  <a:srgbClr val="333399"/>
                </a:solidFill>
              </a:rPr>
              <a:t> </a:t>
            </a:r>
            <a:r>
              <a:rPr lang="en-US" sz="1100" dirty="0">
                <a:solidFill>
                  <a:srgbClr val="333399"/>
                </a:solidFill>
              </a:rPr>
              <a:t>Sim</a:t>
            </a:r>
            <a:r>
              <a:rPr lang="en-US" sz="1100" baseline="-25000" dirty="0">
                <a:solidFill>
                  <a:srgbClr val="333399"/>
                </a:solidFill>
              </a:rPr>
              <a:t>3</a:t>
            </a:r>
            <a:endParaRPr lang="en-US" sz="1100" dirty="0">
              <a:solidFill>
                <a:srgbClr val="333399"/>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dirty="0" smtClean="0">
                <a:solidFill>
                  <a:srgbClr val="333399"/>
                </a:solidFill>
              </a:rPr>
              <a:t>Initialize </a:t>
            </a:r>
            <a:r>
              <a:rPr lang="en-US" sz="1400" dirty="0">
                <a:solidFill>
                  <a:srgbClr val="333399"/>
                </a:solidFill>
              </a:rPr>
              <a:t>G</a:t>
            </a:r>
            <a:r>
              <a:rPr lang="en-US" sz="1400" baseline="30000" dirty="0">
                <a:solidFill>
                  <a:srgbClr val="333399"/>
                </a:solidFill>
              </a:rPr>
              <a:t>(0)</a:t>
            </a:r>
            <a:r>
              <a:rPr lang="en-US" sz="1400" dirty="0">
                <a:solidFill>
                  <a:srgbClr val="333399"/>
                </a:solidFill>
              </a:rPr>
              <a:t> </a:t>
            </a:r>
            <a:endParaRPr lang="en-US" sz="1400" dirty="0" smtClean="0">
              <a:solidFill>
                <a:srgbClr val="333399"/>
              </a:solidFill>
            </a:endParaRPr>
          </a:p>
          <a:p>
            <a:endParaRPr lang="en-US" sz="1400" dirty="0" smtClean="0">
              <a:solidFill>
                <a:srgbClr val="333399"/>
              </a:solidFill>
            </a:endParaRPr>
          </a:p>
          <a:p>
            <a:pPr marL="342900" indent="-342900">
              <a:buFontTx/>
              <a:buAutoNum type="arabicPeriod"/>
            </a:pPr>
            <a:r>
              <a:rPr lang="en-US" sz="1400" dirty="0" smtClean="0">
                <a:solidFill>
                  <a:srgbClr val="333399"/>
                </a:solidFill>
              </a:rPr>
              <a:t>Summarization/Maximization</a:t>
            </a:r>
            <a:endParaRPr lang="en-US" sz="1400" dirty="0">
              <a:solidFill>
                <a:srgbClr val="333399"/>
              </a:solidFill>
            </a:endParaRPr>
          </a:p>
          <a:p>
            <a:pPr lvl="1"/>
            <a:r>
              <a:rPr lang="en-US" sz="1400" dirty="0">
                <a:solidFill>
                  <a:srgbClr val="333399"/>
                </a:solidFill>
              </a:rPr>
              <a:t>p</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r>
              <a:rPr lang="en-US" sz="1400" dirty="0" smtClean="0">
                <a:solidFill>
                  <a:srgbClr val="333399"/>
                </a:solidFill>
              </a:rPr>
              <a:t> </a:t>
            </a:r>
            <a:r>
              <a:rPr lang="en-US" sz="1400" dirty="0">
                <a:solidFill>
                  <a:srgbClr val="333399"/>
                </a:solidFill>
              </a:rPr>
              <a:t>= </a:t>
            </a:r>
            <a:r>
              <a:rPr lang="en-US" sz="1400" dirty="0" err="1">
                <a:solidFill>
                  <a:srgbClr val="333399"/>
                </a:solidFill>
              </a:rPr>
              <a:t>Prob</a:t>
            </a:r>
            <a:r>
              <a:rPr lang="en-US" sz="1400" dirty="0">
                <a:solidFill>
                  <a:srgbClr val="333399"/>
                </a:solidFill>
              </a:rPr>
              <a:t>(</a:t>
            </a:r>
            <a:r>
              <a:rPr lang="en-US" sz="1400" dirty="0" err="1">
                <a:solidFill>
                  <a:srgbClr val="333399"/>
                </a:solidFill>
              </a:rPr>
              <a:t>g</a:t>
            </a:r>
            <a:r>
              <a:rPr lang="en-US" sz="1400" baseline="-25000" dirty="0" err="1">
                <a:solidFill>
                  <a:srgbClr val="333399"/>
                </a:solidFill>
              </a:rPr>
              <a:t>ij</a:t>
            </a:r>
            <a:r>
              <a:rPr lang="en-US" sz="1400" dirty="0">
                <a:solidFill>
                  <a:srgbClr val="333399"/>
                </a:solidFill>
              </a:rPr>
              <a:t> = </a:t>
            </a:r>
            <a:r>
              <a:rPr lang="en-US" sz="1400" i="1" dirty="0" smtClean="0">
                <a:solidFill>
                  <a:srgbClr val="333399"/>
                </a:solidFill>
              </a:rPr>
              <a:t>g</a:t>
            </a:r>
            <a:r>
              <a:rPr lang="en-US" sz="1400" dirty="0" smtClean="0">
                <a:solidFill>
                  <a:srgbClr val="333399"/>
                </a:solidFill>
              </a:rPr>
              <a:t> </a:t>
            </a:r>
            <a:r>
              <a:rPr lang="en-US" sz="1400" dirty="0">
                <a:solidFill>
                  <a:srgbClr val="333399"/>
                </a:solidFill>
              </a:rPr>
              <a:t>| G</a:t>
            </a:r>
            <a:r>
              <a:rPr lang="en-US" sz="1400" baseline="30000" dirty="0">
                <a:solidFill>
                  <a:srgbClr val="333399"/>
                </a:solidFill>
              </a:rPr>
              <a:t>(n)</a:t>
            </a:r>
            <a:r>
              <a:rPr lang="en-US" sz="1400" dirty="0">
                <a:solidFill>
                  <a:srgbClr val="333399"/>
                </a:solidFill>
              </a:rPr>
              <a:t>, data</a:t>
            </a:r>
            <a:r>
              <a:rPr lang="en-US" sz="1400" dirty="0" smtClean="0">
                <a:solidFill>
                  <a:srgbClr val="333399"/>
                </a:solidFill>
              </a:rPr>
              <a:t>)</a:t>
            </a:r>
            <a:endParaRPr lang="en-US" sz="1400" dirty="0">
              <a:solidFill>
                <a:srgbClr val="333399"/>
              </a:solidFill>
            </a:endParaRPr>
          </a:p>
          <a:p>
            <a:pPr lvl="1"/>
            <a:r>
              <a:rPr lang="en-US" sz="1400" dirty="0">
                <a:solidFill>
                  <a:srgbClr val="333399"/>
                </a:solidFill>
              </a:rPr>
              <a:t>g</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r>
              <a:rPr lang="en-US" sz="1400" dirty="0" smtClean="0">
                <a:solidFill>
                  <a:srgbClr val="333399"/>
                </a:solidFill>
              </a:rPr>
              <a:t> </a:t>
            </a:r>
            <a:r>
              <a:rPr lang="en-US" sz="1400" dirty="0">
                <a:solidFill>
                  <a:srgbClr val="333399"/>
                </a:solidFill>
              </a:rPr>
              <a:t>= </a:t>
            </a:r>
            <a:r>
              <a:rPr lang="en-US" sz="1400" dirty="0" err="1">
                <a:solidFill>
                  <a:srgbClr val="333399"/>
                </a:solidFill>
              </a:rPr>
              <a:t>argmax</a:t>
            </a:r>
            <a:r>
              <a:rPr lang="en-US" sz="1400" dirty="0">
                <a:solidFill>
                  <a:srgbClr val="333399"/>
                </a:solidFill>
              </a:rPr>
              <a:t> p</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endParaRPr lang="en-US" sz="1400" i="1" dirty="0">
              <a:solidFill>
                <a:srgbClr val="333399"/>
              </a:solidFill>
            </a:endParaRPr>
          </a:p>
          <a:p>
            <a:pPr lvl="1"/>
            <a:endParaRPr lang="en-US" sz="1400" dirty="0">
              <a:solidFill>
                <a:srgbClr val="333399"/>
              </a:solidFill>
            </a:endParaRPr>
          </a:p>
          <a:p>
            <a:pPr marL="342900" indent="-342900">
              <a:buFont typeface="+mj-lt"/>
              <a:buAutoNum type="arabicPeriod"/>
            </a:pPr>
            <a:r>
              <a:rPr lang="en-US" sz="1400" dirty="0" smtClean="0">
                <a:solidFill>
                  <a:srgbClr val="333399"/>
                </a:solidFill>
              </a:rPr>
              <a:t>Recalculate k nearest neighbors</a:t>
            </a:r>
          </a:p>
          <a:p>
            <a:pPr marL="742950" lvl="1" indent="-285750">
              <a:buFont typeface="Arial"/>
              <a:buChar char="•"/>
            </a:pPr>
            <a:r>
              <a:rPr lang="en-US" sz="1100" dirty="0" smtClean="0">
                <a:solidFill>
                  <a:srgbClr val="333399"/>
                </a:solidFill>
              </a:rPr>
              <a:t>Approximate </a:t>
            </a:r>
            <a:r>
              <a:rPr lang="en-US" sz="1100" dirty="0">
                <a:solidFill>
                  <a:srgbClr val="333399"/>
                </a:solidFill>
              </a:rPr>
              <a:t>C</a:t>
            </a:r>
            <a:r>
              <a:rPr lang="en-US" sz="1100" dirty="0" smtClean="0">
                <a:solidFill>
                  <a:srgbClr val="333399"/>
                </a:solidFill>
              </a:rPr>
              <a:t>orrelation </a:t>
            </a:r>
            <a:r>
              <a:rPr lang="en-US" sz="1100" dirty="0">
                <a:solidFill>
                  <a:srgbClr val="333399"/>
                </a:solidFill>
              </a:rPr>
              <a:t>C</a:t>
            </a:r>
            <a:r>
              <a:rPr lang="en-US" sz="1100" dirty="0" smtClean="0">
                <a:solidFill>
                  <a:srgbClr val="333399"/>
                </a:solidFill>
              </a:rPr>
              <a:t>oefficient (</a:t>
            </a:r>
            <a:r>
              <a:rPr lang="en-US" sz="1100" dirty="0" err="1" smtClean="0">
                <a:solidFill>
                  <a:srgbClr val="333399"/>
                </a:solidFill>
              </a:rPr>
              <a:t>Schaid</a:t>
            </a:r>
            <a:r>
              <a:rPr lang="en-US" sz="1100" dirty="0" smtClean="0">
                <a:solidFill>
                  <a:srgbClr val="333399"/>
                </a:solidFill>
              </a:rPr>
              <a:t> 2004)</a:t>
            </a:r>
          </a:p>
          <a:p>
            <a:pPr lvl="1"/>
            <a:endParaRPr lang="en-US" sz="1100" dirty="0">
              <a:solidFill>
                <a:srgbClr val="333399"/>
              </a:solidFill>
            </a:endParaRPr>
          </a:p>
          <a:p>
            <a:pPr marL="342900" indent="-342900">
              <a:buFont typeface="+mj-lt"/>
              <a:buAutoNum type="arabicPeriod"/>
            </a:pPr>
            <a:r>
              <a:rPr lang="en-US" sz="1400" dirty="0" smtClean="0">
                <a:solidFill>
                  <a:srgbClr val="333399"/>
                </a:solidFill>
              </a:rPr>
              <a:t>Summarization/Maximization</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dirty="0" smtClean="0">
                <a:solidFill>
                  <a:srgbClr val="333399"/>
                </a:solidFill>
              </a:rPr>
              <a:t>Recalculate k nearest neighbors</a:t>
            </a:r>
          </a:p>
          <a:p>
            <a:pPr marL="800100" lvl="1" indent="-342900">
              <a:buFont typeface="Arial" panose="020B0604020202020204" pitchFamily="34" charset="0"/>
              <a:buChar char="•"/>
            </a:pPr>
            <a:r>
              <a:rPr lang="en-US" sz="1100" dirty="0" smtClean="0">
                <a:solidFill>
                  <a:srgbClr val="333399"/>
                </a:solidFill>
              </a:rPr>
              <a:t>Approximate CC, Entropy</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dirty="0" smtClean="0">
                <a:solidFill>
                  <a:srgbClr val="333399"/>
                </a:solidFill>
              </a:rPr>
              <a:t>Summarization/Maximization</a:t>
            </a:r>
          </a:p>
          <a:p>
            <a:pPr marL="342900" indent="-342900">
              <a:buFont typeface="+mj-lt"/>
              <a:buAutoNum type="arabicPeriod"/>
            </a:pPr>
            <a:endParaRPr lang="en-US" dirty="0">
              <a:solidFill>
                <a:srgbClr val="333399"/>
              </a:solidFill>
            </a:endParaRPr>
          </a:p>
          <a:p>
            <a:pPr marL="342900" indent="-342900">
              <a:buFont typeface="+mj-lt"/>
              <a:buAutoNum type="arabicPeriod"/>
            </a:pPr>
            <a:endParaRPr lang="en-US" dirty="0">
              <a:solidFill>
                <a:srgbClr val="333399"/>
              </a:solidFill>
            </a:endParaRPr>
          </a:p>
        </p:txBody>
      </p:sp>
    </p:spTree>
    <p:extLst>
      <p:ext uri="{BB962C8B-B14F-4D97-AF65-F5344CB8AC3E}">
        <p14:creationId xmlns:p14="http://schemas.microsoft.com/office/powerpoint/2010/main" val="367648546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Overview of </a:t>
            </a:r>
            <a:r>
              <a:rPr lang="en-US" sz="3200" dirty="0" err="1" smtClean="0"/>
              <a:t>Reveel</a:t>
            </a:r>
            <a:endParaRPr lang="en-US" sz="3200" dirty="0"/>
          </a:p>
        </p:txBody>
      </p:sp>
      <p:grpSp>
        <p:nvGrpSpPr>
          <p:cNvPr id="4" name="Group 3"/>
          <p:cNvGrpSpPr/>
          <p:nvPr/>
        </p:nvGrpSpPr>
        <p:grpSpPr>
          <a:xfrm>
            <a:off x="5170530" y="1373722"/>
            <a:ext cx="3882715" cy="2371129"/>
            <a:chOff x="1124862" y="1904998"/>
            <a:chExt cx="7768356" cy="5126242"/>
          </a:xfrm>
        </p:grpSpPr>
        <p:cxnSp>
          <p:nvCxnSpPr>
            <p:cNvPr id="5" name="Straight Connector 4"/>
            <p:cNvCxnSpPr/>
            <p:nvPr/>
          </p:nvCxnSpPr>
          <p:spPr>
            <a:xfrm>
              <a:off x="2209800" y="2286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09800" y="3048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209800" y="3810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62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09800" y="4572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51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5146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432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12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429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886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733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191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720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572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800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4102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638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9436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2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477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93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362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24384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312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276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3886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2766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1910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1054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5720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419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54102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410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9436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324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24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934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93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362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667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514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32004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312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429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886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657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44958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45720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5720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495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54102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54102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5626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3246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019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6705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93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286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6670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2438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304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3352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810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4290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4114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4958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4724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49530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486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5626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5626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629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7056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64008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85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53465" y="2297669"/>
              <a:ext cx="728678" cy="499045"/>
            </a:xfrm>
            <a:prstGeom prst="rect">
              <a:avLst/>
            </a:prstGeom>
            <a:noFill/>
          </p:spPr>
          <p:txBody>
            <a:bodyPr wrap="none" rtlCol="0">
              <a:spAutoFit/>
            </a:bodyPr>
            <a:lstStyle/>
            <a:p>
              <a:r>
                <a:rPr lang="en-US" sz="900" dirty="0" smtClean="0"/>
                <a:t>A/T</a:t>
              </a:r>
              <a:endParaRPr lang="en-US" sz="900" dirty="0"/>
            </a:p>
          </p:txBody>
        </p:sp>
        <p:sp>
          <p:nvSpPr>
            <p:cNvPr id="83" name="TextBox 82"/>
            <p:cNvSpPr txBox="1"/>
            <p:nvPr/>
          </p:nvSpPr>
          <p:spPr>
            <a:xfrm>
              <a:off x="2947407" y="3059667"/>
              <a:ext cx="779994" cy="499045"/>
            </a:xfrm>
            <a:prstGeom prst="rect">
              <a:avLst/>
            </a:prstGeom>
            <a:noFill/>
          </p:spPr>
          <p:txBody>
            <a:bodyPr wrap="none" rtlCol="0">
              <a:spAutoFit/>
            </a:bodyPr>
            <a:lstStyle/>
            <a:p>
              <a:r>
                <a:rPr lang="en-US" sz="900" dirty="0" smtClean="0"/>
                <a:t>A/A</a:t>
              </a:r>
              <a:endParaRPr lang="en-US" sz="900" dirty="0"/>
            </a:p>
          </p:txBody>
        </p:sp>
        <p:sp>
          <p:nvSpPr>
            <p:cNvPr id="99" name="TextBox 98"/>
            <p:cNvSpPr txBox="1"/>
            <p:nvPr/>
          </p:nvSpPr>
          <p:spPr>
            <a:xfrm>
              <a:off x="2947407" y="3821667"/>
              <a:ext cx="779994" cy="499045"/>
            </a:xfrm>
            <a:prstGeom prst="rect">
              <a:avLst/>
            </a:prstGeom>
            <a:noFill/>
          </p:spPr>
          <p:txBody>
            <a:bodyPr wrap="none" rtlCol="0">
              <a:spAutoFit/>
            </a:bodyPr>
            <a:lstStyle/>
            <a:p>
              <a:r>
                <a:rPr lang="en-US" sz="900" dirty="0" smtClean="0"/>
                <a:t>A/A</a:t>
              </a:r>
              <a:endParaRPr lang="en-US" sz="900" dirty="0"/>
            </a:p>
          </p:txBody>
        </p:sp>
        <p:sp>
          <p:nvSpPr>
            <p:cNvPr id="100" name="TextBox 99"/>
            <p:cNvSpPr txBox="1"/>
            <p:nvPr/>
          </p:nvSpPr>
          <p:spPr>
            <a:xfrm>
              <a:off x="2947407" y="4583667"/>
              <a:ext cx="779994" cy="499045"/>
            </a:xfrm>
            <a:prstGeom prst="rect">
              <a:avLst/>
            </a:prstGeom>
            <a:noFill/>
          </p:spPr>
          <p:txBody>
            <a:bodyPr wrap="none" rtlCol="0">
              <a:spAutoFit/>
            </a:bodyPr>
            <a:lstStyle/>
            <a:p>
              <a:r>
                <a:rPr lang="en-US" sz="900" dirty="0" smtClean="0"/>
                <a:t>A/A</a:t>
              </a:r>
              <a:endParaRPr lang="en-US" sz="900" dirty="0"/>
            </a:p>
          </p:txBody>
        </p:sp>
        <p:cxnSp>
          <p:nvCxnSpPr>
            <p:cNvPr id="101" name="Straight Connector 100"/>
            <p:cNvCxnSpPr/>
            <p:nvPr/>
          </p:nvCxnSpPr>
          <p:spPr>
            <a:xfrm>
              <a:off x="3194076"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2" name="Straight Connector 101"/>
            <p:cNvCxnSpPr/>
            <p:nvPr/>
          </p:nvCxnSpPr>
          <p:spPr>
            <a:xfrm>
              <a:off x="3194076"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3" name="Straight Connector 102"/>
            <p:cNvCxnSpPr/>
            <p:nvPr/>
          </p:nvCxnSpPr>
          <p:spPr>
            <a:xfrm>
              <a:off x="3194076"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4" name="Straight Connector 103"/>
            <p:cNvCxnSpPr/>
            <p:nvPr/>
          </p:nvCxnSpPr>
          <p:spPr>
            <a:xfrm>
              <a:off x="3194076"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05" name="TextBox 104"/>
            <p:cNvSpPr txBox="1"/>
            <p:nvPr/>
          </p:nvSpPr>
          <p:spPr>
            <a:xfrm>
              <a:off x="4008518" y="2297669"/>
              <a:ext cx="767153" cy="499045"/>
            </a:xfrm>
            <a:prstGeom prst="rect">
              <a:avLst/>
            </a:prstGeom>
            <a:noFill/>
          </p:spPr>
          <p:txBody>
            <a:bodyPr wrap="none" rtlCol="0">
              <a:spAutoFit/>
            </a:bodyPr>
            <a:lstStyle/>
            <a:p>
              <a:r>
                <a:rPr lang="en-US" sz="900" dirty="0" smtClean="0"/>
                <a:t>C/C</a:t>
              </a:r>
              <a:endParaRPr lang="en-US" sz="900" dirty="0"/>
            </a:p>
          </p:txBody>
        </p:sp>
        <p:sp>
          <p:nvSpPr>
            <p:cNvPr id="106" name="TextBox 105"/>
            <p:cNvSpPr txBox="1"/>
            <p:nvPr/>
          </p:nvSpPr>
          <p:spPr>
            <a:xfrm>
              <a:off x="4002460" y="3059667"/>
              <a:ext cx="737274" cy="499045"/>
            </a:xfrm>
            <a:prstGeom prst="rect">
              <a:avLst/>
            </a:prstGeom>
            <a:noFill/>
          </p:spPr>
          <p:txBody>
            <a:bodyPr wrap="none" rtlCol="0">
              <a:spAutoFit/>
            </a:bodyPr>
            <a:lstStyle/>
            <a:p>
              <a:r>
                <a:rPr lang="en-US" sz="900" dirty="0" smtClean="0"/>
                <a:t>C/T</a:t>
              </a:r>
              <a:endParaRPr lang="en-US" sz="900" dirty="0"/>
            </a:p>
          </p:txBody>
        </p:sp>
        <p:sp>
          <p:nvSpPr>
            <p:cNvPr id="107" name="TextBox 106"/>
            <p:cNvSpPr txBox="1"/>
            <p:nvPr/>
          </p:nvSpPr>
          <p:spPr>
            <a:xfrm>
              <a:off x="4002460" y="3821667"/>
              <a:ext cx="711566" cy="499045"/>
            </a:xfrm>
            <a:prstGeom prst="rect">
              <a:avLst/>
            </a:prstGeom>
            <a:noFill/>
          </p:spPr>
          <p:txBody>
            <a:bodyPr wrap="none" rtlCol="0">
              <a:spAutoFit/>
            </a:bodyPr>
            <a:lstStyle/>
            <a:p>
              <a:r>
                <a:rPr lang="en-US" sz="900" dirty="0" smtClean="0"/>
                <a:t>T/T</a:t>
              </a:r>
              <a:endParaRPr lang="en-US" sz="900" dirty="0"/>
            </a:p>
          </p:txBody>
        </p:sp>
        <p:sp>
          <p:nvSpPr>
            <p:cNvPr id="108" name="TextBox 107"/>
            <p:cNvSpPr txBox="1"/>
            <p:nvPr/>
          </p:nvSpPr>
          <p:spPr>
            <a:xfrm>
              <a:off x="4002460" y="4583667"/>
              <a:ext cx="737274" cy="499045"/>
            </a:xfrm>
            <a:prstGeom prst="rect">
              <a:avLst/>
            </a:prstGeom>
            <a:noFill/>
          </p:spPr>
          <p:txBody>
            <a:bodyPr wrap="none" rtlCol="0">
              <a:spAutoFit/>
            </a:bodyPr>
            <a:lstStyle/>
            <a:p>
              <a:r>
                <a:rPr lang="en-US" sz="900" dirty="0" smtClean="0"/>
                <a:t>C/T</a:t>
              </a:r>
              <a:endParaRPr lang="en-US" sz="900" dirty="0"/>
            </a:p>
          </p:txBody>
        </p:sp>
        <p:cxnSp>
          <p:nvCxnSpPr>
            <p:cNvPr id="109" name="Straight Connector 108"/>
            <p:cNvCxnSpPr/>
            <p:nvPr/>
          </p:nvCxnSpPr>
          <p:spPr>
            <a:xfrm>
              <a:off x="42491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a:off x="42491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p:nvPr/>
          </p:nvCxnSpPr>
          <p:spPr>
            <a:xfrm>
              <a:off x="42491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2" name="Straight Connector 111"/>
            <p:cNvCxnSpPr/>
            <p:nvPr/>
          </p:nvCxnSpPr>
          <p:spPr>
            <a:xfrm>
              <a:off x="42491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13" name="TextBox 112"/>
            <p:cNvSpPr txBox="1"/>
            <p:nvPr/>
          </p:nvSpPr>
          <p:spPr>
            <a:xfrm>
              <a:off x="6370720" y="2297669"/>
              <a:ext cx="780008" cy="499045"/>
            </a:xfrm>
            <a:prstGeom prst="rect">
              <a:avLst/>
            </a:prstGeom>
            <a:noFill/>
          </p:spPr>
          <p:txBody>
            <a:bodyPr wrap="none" rtlCol="0">
              <a:spAutoFit/>
            </a:bodyPr>
            <a:lstStyle/>
            <a:p>
              <a:r>
                <a:rPr lang="en-US" sz="900" dirty="0" smtClean="0"/>
                <a:t>C/G</a:t>
              </a:r>
              <a:endParaRPr lang="en-US" sz="900" dirty="0"/>
            </a:p>
          </p:txBody>
        </p:sp>
        <p:sp>
          <p:nvSpPr>
            <p:cNvPr id="114" name="TextBox 113"/>
            <p:cNvSpPr txBox="1"/>
            <p:nvPr/>
          </p:nvSpPr>
          <p:spPr>
            <a:xfrm>
              <a:off x="6364660" y="3059667"/>
              <a:ext cx="792861" cy="499045"/>
            </a:xfrm>
            <a:prstGeom prst="rect">
              <a:avLst/>
            </a:prstGeom>
            <a:noFill/>
          </p:spPr>
          <p:txBody>
            <a:bodyPr wrap="none" rtlCol="0">
              <a:spAutoFit/>
            </a:bodyPr>
            <a:lstStyle/>
            <a:p>
              <a:r>
                <a:rPr lang="en-US" sz="900" dirty="0" smtClean="0"/>
                <a:t>G/G</a:t>
              </a:r>
              <a:endParaRPr lang="en-US" sz="900" dirty="0"/>
            </a:p>
          </p:txBody>
        </p:sp>
        <p:sp>
          <p:nvSpPr>
            <p:cNvPr id="115" name="TextBox 114"/>
            <p:cNvSpPr txBox="1"/>
            <p:nvPr/>
          </p:nvSpPr>
          <p:spPr>
            <a:xfrm>
              <a:off x="6364660" y="3821667"/>
              <a:ext cx="780008" cy="499045"/>
            </a:xfrm>
            <a:prstGeom prst="rect">
              <a:avLst/>
            </a:prstGeom>
            <a:noFill/>
          </p:spPr>
          <p:txBody>
            <a:bodyPr wrap="none" rtlCol="0">
              <a:spAutoFit/>
            </a:bodyPr>
            <a:lstStyle/>
            <a:p>
              <a:r>
                <a:rPr lang="en-US" sz="900" dirty="0" smtClean="0"/>
                <a:t>C/G</a:t>
              </a:r>
              <a:endParaRPr lang="en-US" sz="900" dirty="0"/>
            </a:p>
          </p:txBody>
        </p:sp>
        <p:sp>
          <p:nvSpPr>
            <p:cNvPr id="116" name="TextBox 115"/>
            <p:cNvSpPr txBox="1"/>
            <p:nvPr/>
          </p:nvSpPr>
          <p:spPr>
            <a:xfrm>
              <a:off x="6364660" y="4583667"/>
              <a:ext cx="792861" cy="499045"/>
            </a:xfrm>
            <a:prstGeom prst="rect">
              <a:avLst/>
            </a:prstGeom>
            <a:noFill/>
          </p:spPr>
          <p:txBody>
            <a:bodyPr wrap="none" rtlCol="0">
              <a:spAutoFit/>
            </a:bodyPr>
            <a:lstStyle/>
            <a:p>
              <a:r>
                <a:rPr lang="en-US" sz="900" dirty="0" smtClean="0"/>
                <a:t>G/G</a:t>
              </a:r>
              <a:endParaRPr lang="en-US" sz="900" dirty="0"/>
            </a:p>
          </p:txBody>
        </p:sp>
        <p:cxnSp>
          <p:nvCxnSpPr>
            <p:cNvPr id="117" name="Straight Connector 116"/>
            <p:cNvCxnSpPr/>
            <p:nvPr/>
          </p:nvCxnSpPr>
          <p:spPr>
            <a:xfrm>
              <a:off x="66113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8" name="Straight Connector 117"/>
            <p:cNvCxnSpPr/>
            <p:nvPr/>
          </p:nvCxnSpPr>
          <p:spPr>
            <a:xfrm>
              <a:off x="66113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9" name="Straight Connector 118"/>
            <p:cNvCxnSpPr/>
            <p:nvPr/>
          </p:nvCxnSpPr>
          <p:spPr>
            <a:xfrm>
              <a:off x="66113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20" name="Straight Connector 119"/>
            <p:cNvCxnSpPr/>
            <p:nvPr/>
          </p:nvCxnSpPr>
          <p:spPr>
            <a:xfrm>
              <a:off x="66113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21" name="Right Bracket 120"/>
            <p:cNvSpPr/>
            <p:nvPr/>
          </p:nvSpPr>
          <p:spPr>
            <a:xfrm>
              <a:off x="7772400" y="1905000"/>
              <a:ext cx="76200" cy="3810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22" name="TextBox 121"/>
            <p:cNvSpPr txBox="1"/>
            <p:nvPr/>
          </p:nvSpPr>
          <p:spPr>
            <a:xfrm>
              <a:off x="7924799" y="1905000"/>
              <a:ext cx="968419" cy="598856"/>
            </a:xfrm>
            <a:prstGeom prst="rect">
              <a:avLst/>
            </a:prstGeom>
            <a:noFill/>
          </p:spPr>
          <p:txBody>
            <a:bodyPr wrap="none" rtlCol="0">
              <a:spAutoFit/>
            </a:bodyPr>
            <a:lstStyle/>
            <a:p>
              <a:r>
                <a:rPr lang="en-US" sz="1200" dirty="0" smtClean="0"/>
                <a:t>2-6x</a:t>
              </a:r>
              <a:endParaRPr lang="en-US" sz="1200" dirty="0"/>
            </a:p>
          </p:txBody>
        </p:sp>
        <p:pic>
          <p:nvPicPr>
            <p:cNvPr id="123" name="Picture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1904998"/>
              <a:ext cx="584201" cy="584201"/>
            </a:xfrm>
            <a:prstGeom prst="rect">
              <a:avLst/>
            </a:prstGeom>
          </p:spPr>
        </p:pic>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2666998"/>
              <a:ext cx="584201" cy="584201"/>
            </a:xfrm>
            <a:prstGeom prst="rect">
              <a:avLst/>
            </a:prstGeom>
          </p:spPr>
        </p:pic>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4182531"/>
              <a:ext cx="584201" cy="584201"/>
            </a:xfrm>
            <a:prstGeom prst="rect">
              <a:avLst/>
            </a:prstGeom>
          </p:spPr>
        </p:pic>
        <p:sp>
          <p:nvSpPr>
            <p:cNvPr id="128" name="Right Bracket 127"/>
            <p:cNvSpPr/>
            <p:nvPr/>
          </p:nvSpPr>
          <p:spPr>
            <a:xfrm flipH="1">
              <a:off x="1474455" y="2108200"/>
              <a:ext cx="193477" cy="23876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30" name="Rectangle 129"/>
            <p:cNvSpPr/>
            <p:nvPr/>
          </p:nvSpPr>
          <p:spPr>
            <a:xfrm>
              <a:off x="1124862" y="5009630"/>
              <a:ext cx="7467038" cy="202161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tlCol="0" anchor="ctr"/>
            <a:lstStyle/>
            <a:p>
              <a:r>
                <a:rPr lang="en-US" sz="1400" dirty="0" smtClean="0">
                  <a:solidFill>
                    <a:schemeClr val="tx1"/>
                  </a:solidFill>
                </a:rPr>
                <a:t>G</a:t>
              </a:r>
              <a:r>
                <a:rPr lang="en-US" sz="1400" baseline="-25000" dirty="0" smtClean="0">
                  <a:solidFill>
                    <a:schemeClr val="tx1"/>
                  </a:solidFill>
                </a:rPr>
                <a:t>1</a:t>
              </a:r>
              <a:r>
                <a:rPr lang="en-US" sz="1400" dirty="0" smtClean="0">
                  <a:solidFill>
                    <a:schemeClr val="tx1"/>
                  </a:solidFill>
                </a:rPr>
                <a:t>, …, G</a:t>
              </a:r>
              <a:r>
                <a:rPr lang="en-US" sz="1400" baseline="-25000" dirty="0" smtClean="0">
                  <a:solidFill>
                    <a:schemeClr val="tx1"/>
                  </a:solidFill>
                </a:rPr>
                <a:t>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a:t>
              </a:r>
              <a:r>
                <a:rPr lang="en-US" sz="1400" dirty="0" smtClean="0">
                  <a:solidFill>
                    <a:schemeClr val="tx1"/>
                  </a:solidFill>
                </a:rPr>
                <a:t> = g</a:t>
              </a:r>
              <a:r>
                <a:rPr lang="en-US" sz="1400" baseline="-25000" dirty="0" smtClean="0">
                  <a:solidFill>
                    <a:schemeClr val="tx1"/>
                  </a:solidFill>
                </a:rPr>
                <a:t>i1</a:t>
              </a:r>
              <a:r>
                <a:rPr lang="en-US" sz="1400" dirty="0" smtClean="0">
                  <a:solidFill>
                    <a:schemeClr val="tx1"/>
                  </a:solidFill>
                </a:rPr>
                <a:t> … g</a:t>
              </a:r>
              <a:r>
                <a:rPr lang="en-US" sz="1400" baseline="-25000" dirty="0" smtClean="0">
                  <a:solidFill>
                    <a:schemeClr val="tx1"/>
                  </a:solidFill>
                </a:rPr>
                <a:t>in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ij</a:t>
              </a:r>
              <a:r>
                <a:rPr lang="en-US" sz="1400" dirty="0" smtClean="0">
                  <a:solidFill>
                    <a:schemeClr val="tx1"/>
                  </a:solidFill>
                </a:rPr>
                <a:t> </a:t>
              </a:r>
              <a:r>
                <a:rPr lang="en-US" sz="1400" dirty="0" smtClean="0">
                  <a:sym typeface="Symbol"/>
                </a:rPr>
                <a:t> {</a:t>
              </a:r>
              <a:r>
                <a:rPr lang="en-US" sz="1400" dirty="0">
                  <a:solidFill>
                    <a:schemeClr val="tx1"/>
                  </a:solidFill>
                </a:rPr>
                <a:t>0, 1, </a:t>
              </a:r>
              <a:r>
                <a:rPr lang="en-US" sz="1400" dirty="0" smtClean="0">
                  <a:solidFill>
                    <a:schemeClr val="tx1"/>
                  </a:solidFill>
                </a:rPr>
                <a:t>2}</a:t>
              </a:r>
            </a:p>
            <a:p>
              <a:endParaRPr lang="en-US" sz="1400" dirty="0" smtClean="0">
                <a:solidFill>
                  <a:schemeClr val="tx1"/>
                </a:solidFill>
                <a:sym typeface="Symbol"/>
              </a:endParaRPr>
            </a:p>
            <a:p>
              <a:r>
                <a:rPr lang="en-US" sz="1400" dirty="0" smtClean="0">
                  <a:solidFill>
                    <a:schemeClr val="tx1"/>
                  </a:solidFill>
                </a:rPr>
                <a:t>P</a:t>
              </a:r>
              <a:r>
                <a:rPr lang="en-US" sz="1400" baseline="-25000" dirty="0" smtClean="0">
                  <a:solidFill>
                    <a:schemeClr val="tx1"/>
                  </a:solidFill>
                </a:rPr>
                <a:t>1</a:t>
              </a:r>
              <a:r>
                <a:rPr lang="en-US" sz="1400" dirty="0">
                  <a:solidFill>
                    <a:schemeClr val="tx1"/>
                  </a:solidFill>
                </a:rPr>
                <a:t>, …, </a:t>
              </a:r>
              <a:r>
                <a:rPr lang="en-US" sz="1400" dirty="0" smtClean="0">
                  <a:solidFill>
                    <a:schemeClr val="tx1"/>
                  </a:solidFill>
                </a:rPr>
                <a:t>P</a:t>
              </a:r>
              <a:r>
                <a:rPr lang="en-US" sz="1400" baseline="-25000" dirty="0" smtClean="0">
                  <a:solidFill>
                    <a:schemeClr val="tx1"/>
                  </a:solidFill>
                </a:rPr>
                <a:t>N</a:t>
              </a:r>
              <a:r>
                <a:rPr lang="en-US" sz="1400" dirty="0">
                  <a:solidFill>
                    <a:schemeClr val="tx1"/>
                  </a:solidFill>
                </a:rPr>
                <a:t>;   </a:t>
              </a:r>
              <a:r>
                <a:rPr lang="en-US" sz="1400" dirty="0" smtClean="0">
                  <a:solidFill>
                    <a:schemeClr val="tx1"/>
                  </a:solidFill>
                </a:rPr>
                <a:t>P</a:t>
              </a:r>
              <a:r>
                <a:rPr lang="en-US" sz="1400" baseline="-25000" dirty="0" smtClean="0">
                  <a:solidFill>
                    <a:schemeClr val="tx1"/>
                  </a:solidFill>
                </a:rPr>
                <a:t>i</a:t>
              </a:r>
              <a:r>
                <a:rPr lang="en-US" sz="1400" dirty="0" smtClean="0">
                  <a:solidFill>
                    <a:schemeClr val="tx1"/>
                  </a:solidFill>
                </a:rPr>
                <a:t> :  [ </a:t>
              </a:r>
              <a:r>
                <a:rPr lang="en-US" sz="1400" dirty="0" err="1" smtClean="0">
                  <a:solidFill>
                    <a:schemeClr val="tx1"/>
                  </a:solidFill>
                </a:rPr>
                <a:t>p</a:t>
              </a:r>
              <a:r>
                <a:rPr lang="en-US" sz="1400" baseline="-25000" dirty="0" err="1" smtClean="0">
                  <a:solidFill>
                    <a:schemeClr val="tx1"/>
                  </a:solidFill>
                </a:rPr>
                <a:t>ij</a:t>
              </a:r>
              <a:r>
                <a:rPr lang="en-US" sz="1400" i="1" baseline="-25000" dirty="0" err="1" smtClean="0">
                  <a:solidFill>
                    <a:schemeClr val="tx1"/>
                  </a:solidFill>
                </a:rPr>
                <a:t>g</a:t>
              </a:r>
              <a:r>
                <a:rPr lang="en-US" sz="1400" dirty="0" smtClean="0">
                  <a:solidFill>
                    <a:schemeClr val="tx1"/>
                  </a:solidFill>
                </a:rPr>
                <a:t> = </a:t>
              </a:r>
              <a:r>
                <a:rPr lang="en-US" sz="1400" dirty="0" err="1" smtClean="0">
                  <a:solidFill>
                    <a:schemeClr val="tx1"/>
                  </a:solidFill>
                </a:rPr>
                <a:t>Prob</a:t>
              </a:r>
              <a:r>
                <a:rPr lang="en-US" sz="1400" dirty="0" smtClean="0">
                  <a:solidFill>
                    <a:schemeClr val="tx1"/>
                  </a:solidFill>
                </a:rPr>
                <a:t>(</a:t>
              </a:r>
              <a:r>
                <a:rPr lang="en-US" sz="1400" dirty="0" err="1">
                  <a:solidFill>
                    <a:schemeClr val="tx1"/>
                  </a:solidFill>
                </a:rPr>
                <a:t>g</a:t>
              </a:r>
              <a:r>
                <a:rPr lang="en-US" sz="1400" baseline="-25000" dirty="0" err="1">
                  <a:solidFill>
                    <a:schemeClr val="tx1"/>
                  </a:solidFill>
                </a:rPr>
                <a:t>ij</a:t>
              </a:r>
              <a:r>
                <a:rPr lang="en-US" sz="1400" dirty="0">
                  <a:solidFill>
                    <a:schemeClr val="tx1"/>
                  </a:solidFill>
                </a:rPr>
                <a:t> </a:t>
              </a:r>
              <a:r>
                <a:rPr lang="en-US" sz="1400" dirty="0" smtClean="0">
                  <a:solidFill>
                    <a:schemeClr val="tx1"/>
                  </a:solidFill>
                </a:rPr>
                <a:t>= </a:t>
              </a:r>
              <a:r>
                <a:rPr lang="en-US" sz="1400" i="1" dirty="0" smtClean="0">
                  <a:solidFill>
                    <a:schemeClr val="tx1"/>
                  </a:solidFill>
                </a:rPr>
                <a:t>g</a:t>
              </a:r>
              <a:r>
                <a:rPr lang="en-US" sz="1400" dirty="0" smtClean="0">
                  <a:solidFill>
                    <a:schemeClr val="tx1"/>
                  </a:solidFill>
                </a:rPr>
                <a:t> | data) </a:t>
              </a:r>
              <a:r>
                <a:rPr lang="en-US" sz="1200" dirty="0" smtClean="0">
                  <a:solidFill>
                    <a:schemeClr val="tx1"/>
                  </a:solidFill>
                </a:rPr>
                <a:t>]</a:t>
              </a:r>
              <a:endParaRPr lang="en-US" sz="1200" dirty="0">
                <a:solidFill>
                  <a:schemeClr val="tx1"/>
                </a:solidFill>
              </a:endParaRPr>
            </a:p>
          </p:txBody>
        </p:sp>
      </p:grpSp>
      <p:sp>
        <p:nvSpPr>
          <p:cNvPr id="6" name="Rectangle 5"/>
          <p:cNvSpPr/>
          <p:nvPr/>
        </p:nvSpPr>
        <p:spPr bwMode="auto">
          <a:xfrm>
            <a:off x="103670" y="1549952"/>
            <a:ext cx="4535554" cy="4963551"/>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b="1" dirty="0" err="1" smtClean="0">
                <a:solidFill>
                  <a:srgbClr val="333399"/>
                </a:solidFill>
              </a:rPr>
              <a:t>Reveel</a:t>
            </a:r>
            <a:r>
              <a:rPr lang="en-US" b="1" dirty="0" smtClean="0">
                <a:solidFill>
                  <a:srgbClr val="333399"/>
                </a:solidFill>
              </a:rPr>
              <a:t>:</a:t>
            </a:r>
            <a:endParaRPr lang="en-US" b="1" dirty="0">
              <a:solidFill>
                <a:srgbClr val="333399"/>
              </a:solidFill>
            </a:endParaRPr>
          </a:p>
          <a:p>
            <a:endParaRPr lang="en-US" sz="1600" b="1" dirty="0">
              <a:solidFill>
                <a:srgbClr val="333399"/>
              </a:solidFill>
            </a:endParaRPr>
          </a:p>
          <a:p>
            <a:pPr marL="342900" indent="-342900">
              <a:buFontTx/>
              <a:buAutoNum type="arabicPeriod"/>
            </a:pPr>
            <a:r>
              <a:rPr lang="en-US" sz="1400" b="1" dirty="0">
                <a:solidFill>
                  <a:srgbClr val="800000"/>
                </a:solidFill>
              </a:rPr>
              <a:t>Identify candidate polymorphic </a:t>
            </a:r>
            <a:r>
              <a:rPr lang="en-US" sz="1400" b="1" dirty="0" smtClean="0">
                <a:solidFill>
                  <a:srgbClr val="800000"/>
                </a:solidFill>
              </a:rPr>
              <a:t>sites</a:t>
            </a:r>
            <a:endParaRPr lang="en-US" sz="1400" b="1" dirty="0">
              <a:solidFill>
                <a:srgbClr val="800000"/>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dirty="0">
                <a:solidFill>
                  <a:srgbClr val="333399"/>
                </a:solidFill>
              </a:rPr>
              <a:t>Calculate k nearest neighbors</a:t>
            </a:r>
          </a:p>
          <a:p>
            <a:pPr marL="742950" lvl="1" indent="-285750">
              <a:buFont typeface="Arial"/>
              <a:buChar char="•"/>
            </a:pPr>
            <a:r>
              <a:rPr lang="en-US" sz="1100" dirty="0" err="1">
                <a:solidFill>
                  <a:srgbClr val="333399"/>
                </a:solidFill>
              </a:rPr>
              <a:t>Jaccard</a:t>
            </a:r>
            <a:r>
              <a:rPr lang="en-US" sz="1100" dirty="0">
                <a:solidFill>
                  <a:srgbClr val="333399"/>
                </a:solidFill>
              </a:rPr>
              <a:t> indices Sim</a:t>
            </a:r>
            <a:r>
              <a:rPr lang="en-US" sz="1100" baseline="-25000" dirty="0">
                <a:solidFill>
                  <a:srgbClr val="333399"/>
                </a:solidFill>
              </a:rPr>
              <a:t>1</a:t>
            </a:r>
            <a:r>
              <a:rPr lang="en-US" sz="1100" dirty="0">
                <a:solidFill>
                  <a:srgbClr val="333399"/>
                </a:solidFill>
              </a:rPr>
              <a:t>, Sim</a:t>
            </a:r>
            <a:r>
              <a:rPr lang="en-US" sz="1100" baseline="-25000" dirty="0">
                <a:solidFill>
                  <a:srgbClr val="333399"/>
                </a:solidFill>
              </a:rPr>
              <a:t>2</a:t>
            </a:r>
            <a:r>
              <a:rPr lang="en-US" sz="1100" dirty="0">
                <a:solidFill>
                  <a:srgbClr val="333399"/>
                </a:solidFill>
              </a:rPr>
              <a:t>,</a:t>
            </a:r>
            <a:r>
              <a:rPr lang="en-US" sz="1100" baseline="-25000" dirty="0">
                <a:solidFill>
                  <a:srgbClr val="333399"/>
                </a:solidFill>
              </a:rPr>
              <a:t> </a:t>
            </a:r>
            <a:r>
              <a:rPr lang="en-US" sz="1100" dirty="0">
                <a:solidFill>
                  <a:srgbClr val="333399"/>
                </a:solidFill>
              </a:rPr>
              <a:t>Sim</a:t>
            </a:r>
            <a:r>
              <a:rPr lang="en-US" sz="1100" baseline="-25000" dirty="0">
                <a:solidFill>
                  <a:srgbClr val="333399"/>
                </a:solidFill>
              </a:rPr>
              <a:t>3</a:t>
            </a:r>
            <a:endParaRPr lang="en-US" sz="1100" dirty="0">
              <a:solidFill>
                <a:srgbClr val="333399"/>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dirty="0" smtClean="0">
                <a:solidFill>
                  <a:srgbClr val="333399"/>
                </a:solidFill>
              </a:rPr>
              <a:t>Initialize </a:t>
            </a:r>
            <a:r>
              <a:rPr lang="en-US" sz="1400" dirty="0">
                <a:solidFill>
                  <a:srgbClr val="333399"/>
                </a:solidFill>
              </a:rPr>
              <a:t>G</a:t>
            </a:r>
            <a:r>
              <a:rPr lang="en-US" sz="1400" baseline="30000" dirty="0">
                <a:solidFill>
                  <a:srgbClr val="333399"/>
                </a:solidFill>
              </a:rPr>
              <a:t>(0)</a:t>
            </a:r>
            <a:r>
              <a:rPr lang="en-US" sz="1400" dirty="0">
                <a:solidFill>
                  <a:srgbClr val="333399"/>
                </a:solidFill>
              </a:rPr>
              <a:t> </a:t>
            </a:r>
            <a:endParaRPr lang="en-US" sz="1400" dirty="0" smtClean="0">
              <a:solidFill>
                <a:srgbClr val="333399"/>
              </a:solidFill>
            </a:endParaRPr>
          </a:p>
          <a:p>
            <a:endParaRPr lang="en-US" sz="1400" dirty="0" smtClean="0">
              <a:solidFill>
                <a:srgbClr val="333399"/>
              </a:solidFill>
            </a:endParaRPr>
          </a:p>
          <a:p>
            <a:pPr marL="342900" indent="-342900">
              <a:buFontTx/>
              <a:buAutoNum type="arabicPeriod"/>
            </a:pPr>
            <a:r>
              <a:rPr lang="en-US" sz="1400" dirty="0" smtClean="0">
                <a:solidFill>
                  <a:srgbClr val="333399"/>
                </a:solidFill>
              </a:rPr>
              <a:t>Summarization/Maximization</a:t>
            </a:r>
            <a:endParaRPr lang="en-US" sz="1400" dirty="0">
              <a:solidFill>
                <a:srgbClr val="333399"/>
              </a:solidFill>
            </a:endParaRPr>
          </a:p>
          <a:p>
            <a:pPr lvl="1"/>
            <a:r>
              <a:rPr lang="en-US" sz="1400" dirty="0">
                <a:solidFill>
                  <a:srgbClr val="333399"/>
                </a:solidFill>
              </a:rPr>
              <a:t>p</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r>
              <a:rPr lang="en-US" sz="1400" dirty="0" smtClean="0">
                <a:solidFill>
                  <a:srgbClr val="333399"/>
                </a:solidFill>
              </a:rPr>
              <a:t> </a:t>
            </a:r>
            <a:r>
              <a:rPr lang="en-US" sz="1400" dirty="0">
                <a:solidFill>
                  <a:srgbClr val="333399"/>
                </a:solidFill>
              </a:rPr>
              <a:t>= </a:t>
            </a:r>
            <a:r>
              <a:rPr lang="en-US" sz="1400" dirty="0" err="1">
                <a:solidFill>
                  <a:srgbClr val="333399"/>
                </a:solidFill>
              </a:rPr>
              <a:t>Prob</a:t>
            </a:r>
            <a:r>
              <a:rPr lang="en-US" sz="1400" dirty="0">
                <a:solidFill>
                  <a:srgbClr val="333399"/>
                </a:solidFill>
              </a:rPr>
              <a:t>(</a:t>
            </a:r>
            <a:r>
              <a:rPr lang="en-US" sz="1400" dirty="0" err="1">
                <a:solidFill>
                  <a:srgbClr val="333399"/>
                </a:solidFill>
              </a:rPr>
              <a:t>g</a:t>
            </a:r>
            <a:r>
              <a:rPr lang="en-US" sz="1400" baseline="-25000" dirty="0" err="1">
                <a:solidFill>
                  <a:srgbClr val="333399"/>
                </a:solidFill>
              </a:rPr>
              <a:t>ij</a:t>
            </a:r>
            <a:r>
              <a:rPr lang="en-US" sz="1400" dirty="0">
                <a:solidFill>
                  <a:srgbClr val="333399"/>
                </a:solidFill>
              </a:rPr>
              <a:t> = </a:t>
            </a:r>
            <a:r>
              <a:rPr lang="en-US" sz="1400" i="1" dirty="0" smtClean="0">
                <a:solidFill>
                  <a:srgbClr val="333399"/>
                </a:solidFill>
              </a:rPr>
              <a:t>g</a:t>
            </a:r>
            <a:r>
              <a:rPr lang="en-US" sz="1400" dirty="0" smtClean="0">
                <a:solidFill>
                  <a:srgbClr val="333399"/>
                </a:solidFill>
              </a:rPr>
              <a:t> </a:t>
            </a:r>
            <a:r>
              <a:rPr lang="en-US" sz="1400" dirty="0">
                <a:solidFill>
                  <a:srgbClr val="333399"/>
                </a:solidFill>
              </a:rPr>
              <a:t>| G</a:t>
            </a:r>
            <a:r>
              <a:rPr lang="en-US" sz="1400" baseline="30000" dirty="0">
                <a:solidFill>
                  <a:srgbClr val="333399"/>
                </a:solidFill>
              </a:rPr>
              <a:t>(n)</a:t>
            </a:r>
            <a:r>
              <a:rPr lang="en-US" sz="1400" dirty="0">
                <a:solidFill>
                  <a:srgbClr val="333399"/>
                </a:solidFill>
              </a:rPr>
              <a:t>, data</a:t>
            </a:r>
            <a:r>
              <a:rPr lang="en-US" sz="1400" dirty="0" smtClean="0">
                <a:solidFill>
                  <a:srgbClr val="333399"/>
                </a:solidFill>
              </a:rPr>
              <a:t>)</a:t>
            </a:r>
            <a:endParaRPr lang="en-US" sz="1400" dirty="0">
              <a:solidFill>
                <a:srgbClr val="333399"/>
              </a:solidFill>
            </a:endParaRPr>
          </a:p>
          <a:p>
            <a:pPr lvl="1"/>
            <a:r>
              <a:rPr lang="en-US" sz="1400" dirty="0">
                <a:solidFill>
                  <a:srgbClr val="333399"/>
                </a:solidFill>
              </a:rPr>
              <a:t>g</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r>
              <a:rPr lang="en-US" sz="1400" dirty="0" smtClean="0">
                <a:solidFill>
                  <a:srgbClr val="333399"/>
                </a:solidFill>
              </a:rPr>
              <a:t> </a:t>
            </a:r>
            <a:r>
              <a:rPr lang="en-US" sz="1400" dirty="0">
                <a:solidFill>
                  <a:srgbClr val="333399"/>
                </a:solidFill>
              </a:rPr>
              <a:t>= </a:t>
            </a:r>
            <a:r>
              <a:rPr lang="en-US" sz="1400" dirty="0" err="1">
                <a:solidFill>
                  <a:srgbClr val="333399"/>
                </a:solidFill>
              </a:rPr>
              <a:t>argmax</a:t>
            </a:r>
            <a:r>
              <a:rPr lang="en-US" sz="1400" dirty="0">
                <a:solidFill>
                  <a:srgbClr val="333399"/>
                </a:solidFill>
              </a:rPr>
              <a:t> p</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endParaRPr lang="en-US" sz="1400" i="1" dirty="0">
              <a:solidFill>
                <a:srgbClr val="333399"/>
              </a:solidFill>
            </a:endParaRPr>
          </a:p>
          <a:p>
            <a:pPr lvl="1"/>
            <a:endParaRPr lang="en-US" sz="1400" dirty="0">
              <a:solidFill>
                <a:srgbClr val="333399"/>
              </a:solidFill>
            </a:endParaRPr>
          </a:p>
          <a:p>
            <a:pPr marL="342900" indent="-342900">
              <a:buFont typeface="+mj-lt"/>
              <a:buAutoNum type="arabicPeriod"/>
            </a:pPr>
            <a:r>
              <a:rPr lang="en-US" sz="1400" dirty="0" smtClean="0">
                <a:solidFill>
                  <a:srgbClr val="333399"/>
                </a:solidFill>
              </a:rPr>
              <a:t>Recalculate k nearest neighbors</a:t>
            </a:r>
          </a:p>
          <a:p>
            <a:pPr marL="742950" lvl="1" indent="-285750">
              <a:buFont typeface="Arial"/>
              <a:buChar char="•"/>
            </a:pPr>
            <a:r>
              <a:rPr lang="en-US" sz="1100" dirty="0" smtClean="0">
                <a:solidFill>
                  <a:srgbClr val="333399"/>
                </a:solidFill>
              </a:rPr>
              <a:t>Approximate </a:t>
            </a:r>
            <a:r>
              <a:rPr lang="en-US" sz="1100" dirty="0">
                <a:solidFill>
                  <a:srgbClr val="333399"/>
                </a:solidFill>
              </a:rPr>
              <a:t>C</a:t>
            </a:r>
            <a:r>
              <a:rPr lang="en-US" sz="1100" dirty="0" smtClean="0">
                <a:solidFill>
                  <a:srgbClr val="333399"/>
                </a:solidFill>
              </a:rPr>
              <a:t>orrelation </a:t>
            </a:r>
            <a:r>
              <a:rPr lang="en-US" sz="1100" dirty="0">
                <a:solidFill>
                  <a:srgbClr val="333399"/>
                </a:solidFill>
              </a:rPr>
              <a:t>C</a:t>
            </a:r>
            <a:r>
              <a:rPr lang="en-US" sz="1100" dirty="0" smtClean="0">
                <a:solidFill>
                  <a:srgbClr val="333399"/>
                </a:solidFill>
              </a:rPr>
              <a:t>oefficient (</a:t>
            </a:r>
            <a:r>
              <a:rPr lang="en-US" sz="1100" dirty="0" err="1" smtClean="0">
                <a:solidFill>
                  <a:srgbClr val="333399"/>
                </a:solidFill>
              </a:rPr>
              <a:t>Schaid</a:t>
            </a:r>
            <a:r>
              <a:rPr lang="en-US" sz="1100" dirty="0" smtClean="0">
                <a:solidFill>
                  <a:srgbClr val="333399"/>
                </a:solidFill>
              </a:rPr>
              <a:t> 2004)</a:t>
            </a:r>
          </a:p>
          <a:p>
            <a:pPr lvl="1"/>
            <a:endParaRPr lang="en-US" sz="1100" dirty="0">
              <a:solidFill>
                <a:srgbClr val="333399"/>
              </a:solidFill>
            </a:endParaRPr>
          </a:p>
          <a:p>
            <a:pPr marL="342900" indent="-342900">
              <a:buFont typeface="+mj-lt"/>
              <a:buAutoNum type="arabicPeriod"/>
            </a:pPr>
            <a:r>
              <a:rPr lang="en-US" sz="1400" dirty="0" smtClean="0">
                <a:solidFill>
                  <a:srgbClr val="333399"/>
                </a:solidFill>
              </a:rPr>
              <a:t>Summarization/Maximization</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dirty="0" smtClean="0">
                <a:solidFill>
                  <a:srgbClr val="333399"/>
                </a:solidFill>
              </a:rPr>
              <a:t>Recalculate k nearest neighbors</a:t>
            </a:r>
          </a:p>
          <a:p>
            <a:pPr marL="800100" lvl="1" indent="-342900">
              <a:buFont typeface="Arial"/>
              <a:buChar char="•"/>
            </a:pPr>
            <a:r>
              <a:rPr lang="en-US" sz="1100" dirty="0" smtClean="0">
                <a:solidFill>
                  <a:srgbClr val="333399"/>
                </a:solidFill>
              </a:rPr>
              <a:t>Approximate CC, Entropy</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dirty="0" smtClean="0">
                <a:solidFill>
                  <a:srgbClr val="333399"/>
                </a:solidFill>
              </a:rPr>
              <a:t>Summarization/Maximization</a:t>
            </a:r>
          </a:p>
          <a:p>
            <a:pPr marL="342900" indent="-342900">
              <a:buFont typeface="+mj-lt"/>
              <a:buAutoNum type="arabicPeriod"/>
            </a:pPr>
            <a:endParaRPr lang="en-US" sz="1400" dirty="0">
              <a:solidFill>
                <a:srgbClr val="333399"/>
              </a:solidFill>
            </a:endParaRPr>
          </a:p>
        </p:txBody>
      </p:sp>
      <p:sp>
        <p:nvSpPr>
          <p:cNvPr id="126" name="Rounded Rectangle 125"/>
          <p:cNvSpPr/>
          <p:nvPr/>
        </p:nvSpPr>
        <p:spPr bwMode="auto">
          <a:xfrm>
            <a:off x="5260833" y="4721213"/>
            <a:ext cx="3563649" cy="1682261"/>
          </a:xfrm>
          <a:prstGeom prst="roundRect">
            <a:avLst/>
          </a:prstGeom>
          <a:solidFill>
            <a:srgbClr val="E3DAC1"/>
          </a:solidFill>
          <a:ln w="12700" cap="flat" cmpd="sng" algn="ctr">
            <a:solidFill>
              <a:srgbClr val="E3DAC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t>Candidate Polymorphic site</a:t>
            </a:r>
          </a:p>
          <a:p>
            <a:pPr marL="0" marR="0" indent="0" algn="l" defTabSz="914400" rtl="0" eaLnBrk="1" fontAlgn="base" latinLnBrk="0" hangingPunct="1">
              <a:lnSpc>
                <a:spcPct val="100000"/>
              </a:lnSpc>
              <a:spcBef>
                <a:spcPct val="0"/>
              </a:spcBef>
              <a:spcAft>
                <a:spcPct val="0"/>
              </a:spcAft>
              <a:buClrTx/>
              <a:buSzTx/>
              <a:buFontTx/>
              <a:buNone/>
              <a:tabLst/>
            </a:pPr>
            <a:endParaRPr lang="en-US" dirty="0"/>
          </a:p>
          <a:p>
            <a:pPr marL="0" marR="0" indent="0" algn="l" defTabSz="914400" rtl="0" eaLnBrk="1" fontAlgn="base" latinLnBrk="0" hangingPunct="1">
              <a:lnSpc>
                <a:spcPct val="100000"/>
              </a:lnSpc>
              <a:spcBef>
                <a:spcPct val="0"/>
              </a:spcBef>
              <a:spcAft>
                <a:spcPct val="0"/>
              </a:spcAft>
              <a:buClrTx/>
              <a:buSzTx/>
              <a:buFontTx/>
              <a:buNone/>
              <a:tabLst/>
            </a:pPr>
            <a:r>
              <a:rPr lang="en-US" dirty="0" smtClean="0"/>
              <a:t>Essentially, </a:t>
            </a:r>
            <a:r>
              <a:rPr lang="en-US" dirty="0" err="1" smtClean="0"/>
              <a:t>pos’n</a:t>
            </a:r>
            <a:r>
              <a:rPr lang="en-US" dirty="0" smtClean="0"/>
              <a:t> j where some individuals have at least 2 reads with same minor allele</a:t>
            </a:r>
          </a:p>
        </p:txBody>
      </p:sp>
    </p:spTree>
    <p:extLst>
      <p:ext uri="{BB962C8B-B14F-4D97-AF65-F5344CB8AC3E}">
        <p14:creationId xmlns:p14="http://schemas.microsoft.com/office/powerpoint/2010/main" val="35272665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Overview of </a:t>
            </a:r>
            <a:r>
              <a:rPr lang="en-US" sz="3200" dirty="0" err="1" smtClean="0"/>
              <a:t>Reveel</a:t>
            </a:r>
            <a:endParaRPr lang="en-US" sz="3200" dirty="0"/>
          </a:p>
        </p:txBody>
      </p:sp>
      <p:grpSp>
        <p:nvGrpSpPr>
          <p:cNvPr id="4" name="Group 3"/>
          <p:cNvGrpSpPr/>
          <p:nvPr/>
        </p:nvGrpSpPr>
        <p:grpSpPr>
          <a:xfrm>
            <a:off x="5170530" y="1373722"/>
            <a:ext cx="3882715" cy="2371129"/>
            <a:chOff x="1124862" y="1904998"/>
            <a:chExt cx="7768356" cy="5126242"/>
          </a:xfrm>
        </p:grpSpPr>
        <p:cxnSp>
          <p:nvCxnSpPr>
            <p:cNvPr id="5" name="Straight Connector 4"/>
            <p:cNvCxnSpPr/>
            <p:nvPr/>
          </p:nvCxnSpPr>
          <p:spPr>
            <a:xfrm>
              <a:off x="2209800" y="2286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09800" y="3048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209800" y="3810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62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09800" y="4572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51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5146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432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12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429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886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733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191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720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572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800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4102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638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9436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2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477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93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362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24384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312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276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3886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2766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1910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1054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5720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419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54102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410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9436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324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24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934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93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362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667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514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32004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312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429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886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657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44958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45720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5720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495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54102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54102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5626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3246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019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6705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93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286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6670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2438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304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3352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810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4290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4114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4958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4724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49530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486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5626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5626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629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7056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64008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85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53465" y="2297669"/>
              <a:ext cx="728678" cy="499045"/>
            </a:xfrm>
            <a:prstGeom prst="rect">
              <a:avLst/>
            </a:prstGeom>
            <a:noFill/>
          </p:spPr>
          <p:txBody>
            <a:bodyPr wrap="none" rtlCol="0">
              <a:spAutoFit/>
            </a:bodyPr>
            <a:lstStyle/>
            <a:p>
              <a:r>
                <a:rPr lang="en-US" sz="900" dirty="0" smtClean="0"/>
                <a:t>A/T</a:t>
              </a:r>
              <a:endParaRPr lang="en-US" sz="900" dirty="0"/>
            </a:p>
          </p:txBody>
        </p:sp>
        <p:sp>
          <p:nvSpPr>
            <p:cNvPr id="83" name="TextBox 82"/>
            <p:cNvSpPr txBox="1"/>
            <p:nvPr/>
          </p:nvSpPr>
          <p:spPr>
            <a:xfrm>
              <a:off x="2947407" y="3059667"/>
              <a:ext cx="779994" cy="499045"/>
            </a:xfrm>
            <a:prstGeom prst="rect">
              <a:avLst/>
            </a:prstGeom>
            <a:noFill/>
          </p:spPr>
          <p:txBody>
            <a:bodyPr wrap="none" rtlCol="0">
              <a:spAutoFit/>
            </a:bodyPr>
            <a:lstStyle/>
            <a:p>
              <a:r>
                <a:rPr lang="en-US" sz="900" dirty="0" smtClean="0"/>
                <a:t>A/A</a:t>
              </a:r>
              <a:endParaRPr lang="en-US" sz="900" dirty="0"/>
            </a:p>
          </p:txBody>
        </p:sp>
        <p:sp>
          <p:nvSpPr>
            <p:cNvPr id="99" name="TextBox 98"/>
            <p:cNvSpPr txBox="1"/>
            <p:nvPr/>
          </p:nvSpPr>
          <p:spPr>
            <a:xfrm>
              <a:off x="2947407" y="3821667"/>
              <a:ext cx="779994" cy="499045"/>
            </a:xfrm>
            <a:prstGeom prst="rect">
              <a:avLst/>
            </a:prstGeom>
            <a:noFill/>
          </p:spPr>
          <p:txBody>
            <a:bodyPr wrap="none" rtlCol="0">
              <a:spAutoFit/>
            </a:bodyPr>
            <a:lstStyle/>
            <a:p>
              <a:r>
                <a:rPr lang="en-US" sz="900" dirty="0" smtClean="0"/>
                <a:t>A/A</a:t>
              </a:r>
              <a:endParaRPr lang="en-US" sz="900" dirty="0"/>
            </a:p>
          </p:txBody>
        </p:sp>
        <p:sp>
          <p:nvSpPr>
            <p:cNvPr id="100" name="TextBox 99"/>
            <p:cNvSpPr txBox="1"/>
            <p:nvPr/>
          </p:nvSpPr>
          <p:spPr>
            <a:xfrm>
              <a:off x="2947407" y="4583667"/>
              <a:ext cx="779994" cy="499045"/>
            </a:xfrm>
            <a:prstGeom prst="rect">
              <a:avLst/>
            </a:prstGeom>
            <a:noFill/>
          </p:spPr>
          <p:txBody>
            <a:bodyPr wrap="none" rtlCol="0">
              <a:spAutoFit/>
            </a:bodyPr>
            <a:lstStyle/>
            <a:p>
              <a:r>
                <a:rPr lang="en-US" sz="900" dirty="0" smtClean="0"/>
                <a:t>A/A</a:t>
              </a:r>
              <a:endParaRPr lang="en-US" sz="900" dirty="0"/>
            </a:p>
          </p:txBody>
        </p:sp>
        <p:cxnSp>
          <p:nvCxnSpPr>
            <p:cNvPr id="101" name="Straight Connector 100"/>
            <p:cNvCxnSpPr/>
            <p:nvPr/>
          </p:nvCxnSpPr>
          <p:spPr>
            <a:xfrm>
              <a:off x="3194076"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2" name="Straight Connector 101"/>
            <p:cNvCxnSpPr/>
            <p:nvPr/>
          </p:nvCxnSpPr>
          <p:spPr>
            <a:xfrm>
              <a:off x="3194076"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3" name="Straight Connector 102"/>
            <p:cNvCxnSpPr/>
            <p:nvPr/>
          </p:nvCxnSpPr>
          <p:spPr>
            <a:xfrm>
              <a:off x="3194076"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4" name="Straight Connector 103"/>
            <p:cNvCxnSpPr/>
            <p:nvPr/>
          </p:nvCxnSpPr>
          <p:spPr>
            <a:xfrm>
              <a:off x="3194076"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05" name="TextBox 104"/>
            <p:cNvSpPr txBox="1"/>
            <p:nvPr/>
          </p:nvSpPr>
          <p:spPr>
            <a:xfrm>
              <a:off x="4008518" y="2297669"/>
              <a:ext cx="767153" cy="499045"/>
            </a:xfrm>
            <a:prstGeom prst="rect">
              <a:avLst/>
            </a:prstGeom>
            <a:noFill/>
          </p:spPr>
          <p:txBody>
            <a:bodyPr wrap="none" rtlCol="0">
              <a:spAutoFit/>
            </a:bodyPr>
            <a:lstStyle/>
            <a:p>
              <a:r>
                <a:rPr lang="en-US" sz="900" dirty="0" smtClean="0"/>
                <a:t>C/C</a:t>
              </a:r>
              <a:endParaRPr lang="en-US" sz="900" dirty="0"/>
            </a:p>
          </p:txBody>
        </p:sp>
        <p:sp>
          <p:nvSpPr>
            <p:cNvPr id="106" name="TextBox 105"/>
            <p:cNvSpPr txBox="1"/>
            <p:nvPr/>
          </p:nvSpPr>
          <p:spPr>
            <a:xfrm>
              <a:off x="4002460" y="3059667"/>
              <a:ext cx="737274" cy="499045"/>
            </a:xfrm>
            <a:prstGeom prst="rect">
              <a:avLst/>
            </a:prstGeom>
            <a:noFill/>
          </p:spPr>
          <p:txBody>
            <a:bodyPr wrap="none" rtlCol="0">
              <a:spAutoFit/>
            </a:bodyPr>
            <a:lstStyle/>
            <a:p>
              <a:r>
                <a:rPr lang="en-US" sz="900" dirty="0" smtClean="0"/>
                <a:t>C/T</a:t>
              </a:r>
              <a:endParaRPr lang="en-US" sz="900" dirty="0"/>
            </a:p>
          </p:txBody>
        </p:sp>
        <p:sp>
          <p:nvSpPr>
            <p:cNvPr id="107" name="TextBox 106"/>
            <p:cNvSpPr txBox="1"/>
            <p:nvPr/>
          </p:nvSpPr>
          <p:spPr>
            <a:xfrm>
              <a:off x="4002460" y="3821667"/>
              <a:ext cx="711566" cy="499045"/>
            </a:xfrm>
            <a:prstGeom prst="rect">
              <a:avLst/>
            </a:prstGeom>
            <a:noFill/>
          </p:spPr>
          <p:txBody>
            <a:bodyPr wrap="none" rtlCol="0">
              <a:spAutoFit/>
            </a:bodyPr>
            <a:lstStyle/>
            <a:p>
              <a:r>
                <a:rPr lang="en-US" sz="900" dirty="0" smtClean="0"/>
                <a:t>T/T</a:t>
              </a:r>
              <a:endParaRPr lang="en-US" sz="900" dirty="0"/>
            </a:p>
          </p:txBody>
        </p:sp>
        <p:sp>
          <p:nvSpPr>
            <p:cNvPr id="108" name="TextBox 107"/>
            <p:cNvSpPr txBox="1"/>
            <p:nvPr/>
          </p:nvSpPr>
          <p:spPr>
            <a:xfrm>
              <a:off x="4002460" y="4583667"/>
              <a:ext cx="737274" cy="499045"/>
            </a:xfrm>
            <a:prstGeom prst="rect">
              <a:avLst/>
            </a:prstGeom>
            <a:noFill/>
          </p:spPr>
          <p:txBody>
            <a:bodyPr wrap="none" rtlCol="0">
              <a:spAutoFit/>
            </a:bodyPr>
            <a:lstStyle/>
            <a:p>
              <a:r>
                <a:rPr lang="en-US" sz="900" dirty="0" smtClean="0"/>
                <a:t>C/T</a:t>
              </a:r>
              <a:endParaRPr lang="en-US" sz="900" dirty="0"/>
            </a:p>
          </p:txBody>
        </p:sp>
        <p:cxnSp>
          <p:nvCxnSpPr>
            <p:cNvPr id="109" name="Straight Connector 108"/>
            <p:cNvCxnSpPr/>
            <p:nvPr/>
          </p:nvCxnSpPr>
          <p:spPr>
            <a:xfrm>
              <a:off x="42491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a:off x="42491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p:nvPr/>
          </p:nvCxnSpPr>
          <p:spPr>
            <a:xfrm>
              <a:off x="42491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2" name="Straight Connector 111"/>
            <p:cNvCxnSpPr/>
            <p:nvPr/>
          </p:nvCxnSpPr>
          <p:spPr>
            <a:xfrm>
              <a:off x="42491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13" name="TextBox 112"/>
            <p:cNvSpPr txBox="1"/>
            <p:nvPr/>
          </p:nvSpPr>
          <p:spPr>
            <a:xfrm>
              <a:off x="6370720" y="2297669"/>
              <a:ext cx="780008" cy="499045"/>
            </a:xfrm>
            <a:prstGeom prst="rect">
              <a:avLst/>
            </a:prstGeom>
            <a:noFill/>
          </p:spPr>
          <p:txBody>
            <a:bodyPr wrap="none" rtlCol="0">
              <a:spAutoFit/>
            </a:bodyPr>
            <a:lstStyle/>
            <a:p>
              <a:r>
                <a:rPr lang="en-US" sz="900" dirty="0" smtClean="0"/>
                <a:t>C/G</a:t>
              </a:r>
              <a:endParaRPr lang="en-US" sz="900" dirty="0"/>
            </a:p>
          </p:txBody>
        </p:sp>
        <p:sp>
          <p:nvSpPr>
            <p:cNvPr id="114" name="TextBox 113"/>
            <p:cNvSpPr txBox="1"/>
            <p:nvPr/>
          </p:nvSpPr>
          <p:spPr>
            <a:xfrm>
              <a:off x="6364660" y="3059667"/>
              <a:ext cx="792861" cy="499045"/>
            </a:xfrm>
            <a:prstGeom prst="rect">
              <a:avLst/>
            </a:prstGeom>
            <a:noFill/>
          </p:spPr>
          <p:txBody>
            <a:bodyPr wrap="none" rtlCol="0">
              <a:spAutoFit/>
            </a:bodyPr>
            <a:lstStyle/>
            <a:p>
              <a:r>
                <a:rPr lang="en-US" sz="900" dirty="0" smtClean="0"/>
                <a:t>G/G</a:t>
              </a:r>
              <a:endParaRPr lang="en-US" sz="900" dirty="0"/>
            </a:p>
          </p:txBody>
        </p:sp>
        <p:sp>
          <p:nvSpPr>
            <p:cNvPr id="115" name="TextBox 114"/>
            <p:cNvSpPr txBox="1"/>
            <p:nvPr/>
          </p:nvSpPr>
          <p:spPr>
            <a:xfrm>
              <a:off x="6364660" y="3821667"/>
              <a:ext cx="780008" cy="499045"/>
            </a:xfrm>
            <a:prstGeom prst="rect">
              <a:avLst/>
            </a:prstGeom>
            <a:noFill/>
          </p:spPr>
          <p:txBody>
            <a:bodyPr wrap="none" rtlCol="0">
              <a:spAutoFit/>
            </a:bodyPr>
            <a:lstStyle/>
            <a:p>
              <a:r>
                <a:rPr lang="en-US" sz="900" dirty="0" smtClean="0"/>
                <a:t>C/G</a:t>
              </a:r>
              <a:endParaRPr lang="en-US" sz="900" dirty="0"/>
            </a:p>
          </p:txBody>
        </p:sp>
        <p:sp>
          <p:nvSpPr>
            <p:cNvPr id="116" name="TextBox 115"/>
            <p:cNvSpPr txBox="1"/>
            <p:nvPr/>
          </p:nvSpPr>
          <p:spPr>
            <a:xfrm>
              <a:off x="6364660" y="4583667"/>
              <a:ext cx="792861" cy="499045"/>
            </a:xfrm>
            <a:prstGeom prst="rect">
              <a:avLst/>
            </a:prstGeom>
            <a:noFill/>
          </p:spPr>
          <p:txBody>
            <a:bodyPr wrap="none" rtlCol="0">
              <a:spAutoFit/>
            </a:bodyPr>
            <a:lstStyle/>
            <a:p>
              <a:r>
                <a:rPr lang="en-US" sz="900" dirty="0" smtClean="0"/>
                <a:t>G/G</a:t>
              </a:r>
              <a:endParaRPr lang="en-US" sz="900" dirty="0"/>
            </a:p>
          </p:txBody>
        </p:sp>
        <p:cxnSp>
          <p:nvCxnSpPr>
            <p:cNvPr id="117" name="Straight Connector 116"/>
            <p:cNvCxnSpPr/>
            <p:nvPr/>
          </p:nvCxnSpPr>
          <p:spPr>
            <a:xfrm>
              <a:off x="66113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8" name="Straight Connector 117"/>
            <p:cNvCxnSpPr/>
            <p:nvPr/>
          </p:nvCxnSpPr>
          <p:spPr>
            <a:xfrm>
              <a:off x="66113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9" name="Straight Connector 118"/>
            <p:cNvCxnSpPr/>
            <p:nvPr/>
          </p:nvCxnSpPr>
          <p:spPr>
            <a:xfrm>
              <a:off x="66113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20" name="Straight Connector 119"/>
            <p:cNvCxnSpPr/>
            <p:nvPr/>
          </p:nvCxnSpPr>
          <p:spPr>
            <a:xfrm>
              <a:off x="66113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21" name="Right Bracket 120"/>
            <p:cNvSpPr/>
            <p:nvPr/>
          </p:nvSpPr>
          <p:spPr>
            <a:xfrm>
              <a:off x="7772400" y="1905000"/>
              <a:ext cx="76200" cy="3810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22" name="TextBox 121"/>
            <p:cNvSpPr txBox="1"/>
            <p:nvPr/>
          </p:nvSpPr>
          <p:spPr>
            <a:xfrm>
              <a:off x="7924799" y="1905000"/>
              <a:ext cx="968419" cy="598856"/>
            </a:xfrm>
            <a:prstGeom prst="rect">
              <a:avLst/>
            </a:prstGeom>
            <a:noFill/>
          </p:spPr>
          <p:txBody>
            <a:bodyPr wrap="none" rtlCol="0">
              <a:spAutoFit/>
            </a:bodyPr>
            <a:lstStyle/>
            <a:p>
              <a:r>
                <a:rPr lang="en-US" sz="1200" dirty="0" smtClean="0"/>
                <a:t>2-6x</a:t>
              </a:r>
              <a:endParaRPr lang="en-US" sz="1200" dirty="0"/>
            </a:p>
          </p:txBody>
        </p:sp>
        <p:pic>
          <p:nvPicPr>
            <p:cNvPr id="123" name="Picture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1904998"/>
              <a:ext cx="584201" cy="584201"/>
            </a:xfrm>
            <a:prstGeom prst="rect">
              <a:avLst/>
            </a:prstGeom>
          </p:spPr>
        </p:pic>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2666998"/>
              <a:ext cx="584201" cy="584201"/>
            </a:xfrm>
            <a:prstGeom prst="rect">
              <a:avLst/>
            </a:prstGeom>
          </p:spPr>
        </p:pic>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4182531"/>
              <a:ext cx="584201" cy="584201"/>
            </a:xfrm>
            <a:prstGeom prst="rect">
              <a:avLst/>
            </a:prstGeom>
          </p:spPr>
        </p:pic>
        <p:sp>
          <p:nvSpPr>
            <p:cNvPr id="128" name="Right Bracket 127"/>
            <p:cNvSpPr/>
            <p:nvPr/>
          </p:nvSpPr>
          <p:spPr>
            <a:xfrm flipH="1">
              <a:off x="1474455" y="2108200"/>
              <a:ext cx="193477" cy="23876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30" name="Rectangle 129"/>
            <p:cNvSpPr/>
            <p:nvPr/>
          </p:nvSpPr>
          <p:spPr>
            <a:xfrm>
              <a:off x="1124862" y="5009630"/>
              <a:ext cx="7467038" cy="202161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tlCol="0" anchor="ctr"/>
            <a:lstStyle/>
            <a:p>
              <a:r>
                <a:rPr lang="en-US" sz="1400" dirty="0" smtClean="0">
                  <a:solidFill>
                    <a:schemeClr val="tx1"/>
                  </a:solidFill>
                </a:rPr>
                <a:t>G</a:t>
              </a:r>
              <a:r>
                <a:rPr lang="en-US" sz="1400" baseline="-25000" dirty="0" smtClean="0">
                  <a:solidFill>
                    <a:schemeClr val="tx1"/>
                  </a:solidFill>
                </a:rPr>
                <a:t>1</a:t>
              </a:r>
              <a:r>
                <a:rPr lang="en-US" sz="1400" dirty="0" smtClean="0">
                  <a:solidFill>
                    <a:schemeClr val="tx1"/>
                  </a:solidFill>
                </a:rPr>
                <a:t>, …, G</a:t>
              </a:r>
              <a:r>
                <a:rPr lang="en-US" sz="1400" baseline="-25000" dirty="0" smtClean="0">
                  <a:solidFill>
                    <a:schemeClr val="tx1"/>
                  </a:solidFill>
                </a:rPr>
                <a:t>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a:t>
              </a:r>
              <a:r>
                <a:rPr lang="en-US" sz="1400" dirty="0" smtClean="0">
                  <a:solidFill>
                    <a:schemeClr val="tx1"/>
                  </a:solidFill>
                </a:rPr>
                <a:t> = g</a:t>
              </a:r>
              <a:r>
                <a:rPr lang="en-US" sz="1400" baseline="-25000" dirty="0" smtClean="0">
                  <a:solidFill>
                    <a:schemeClr val="tx1"/>
                  </a:solidFill>
                </a:rPr>
                <a:t>i1</a:t>
              </a:r>
              <a:r>
                <a:rPr lang="en-US" sz="1400" dirty="0" smtClean="0">
                  <a:solidFill>
                    <a:schemeClr val="tx1"/>
                  </a:solidFill>
                </a:rPr>
                <a:t> … g</a:t>
              </a:r>
              <a:r>
                <a:rPr lang="en-US" sz="1400" baseline="-25000" dirty="0" smtClean="0">
                  <a:solidFill>
                    <a:schemeClr val="tx1"/>
                  </a:solidFill>
                </a:rPr>
                <a:t>in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ij</a:t>
              </a:r>
              <a:r>
                <a:rPr lang="en-US" sz="1400" dirty="0" smtClean="0">
                  <a:solidFill>
                    <a:schemeClr val="tx1"/>
                  </a:solidFill>
                </a:rPr>
                <a:t> </a:t>
              </a:r>
              <a:r>
                <a:rPr lang="en-US" sz="1400" dirty="0" smtClean="0">
                  <a:sym typeface="Symbol"/>
                </a:rPr>
                <a:t> {</a:t>
              </a:r>
              <a:r>
                <a:rPr lang="en-US" sz="1400" dirty="0">
                  <a:solidFill>
                    <a:schemeClr val="tx1"/>
                  </a:solidFill>
                </a:rPr>
                <a:t>0, 1, </a:t>
              </a:r>
              <a:r>
                <a:rPr lang="en-US" sz="1400" dirty="0" smtClean="0">
                  <a:solidFill>
                    <a:schemeClr val="tx1"/>
                  </a:solidFill>
                </a:rPr>
                <a:t>2}</a:t>
              </a:r>
            </a:p>
            <a:p>
              <a:endParaRPr lang="en-US" sz="1400" dirty="0" smtClean="0">
                <a:solidFill>
                  <a:schemeClr val="tx1"/>
                </a:solidFill>
                <a:sym typeface="Symbol"/>
              </a:endParaRPr>
            </a:p>
            <a:p>
              <a:r>
                <a:rPr lang="en-US" sz="1400" dirty="0" smtClean="0">
                  <a:solidFill>
                    <a:schemeClr val="tx1"/>
                  </a:solidFill>
                </a:rPr>
                <a:t>P</a:t>
              </a:r>
              <a:r>
                <a:rPr lang="en-US" sz="1400" baseline="-25000" dirty="0" smtClean="0">
                  <a:solidFill>
                    <a:schemeClr val="tx1"/>
                  </a:solidFill>
                </a:rPr>
                <a:t>1</a:t>
              </a:r>
              <a:r>
                <a:rPr lang="en-US" sz="1400" dirty="0">
                  <a:solidFill>
                    <a:schemeClr val="tx1"/>
                  </a:solidFill>
                </a:rPr>
                <a:t>, …, </a:t>
              </a:r>
              <a:r>
                <a:rPr lang="en-US" sz="1400" dirty="0" smtClean="0">
                  <a:solidFill>
                    <a:schemeClr val="tx1"/>
                  </a:solidFill>
                </a:rPr>
                <a:t>P</a:t>
              </a:r>
              <a:r>
                <a:rPr lang="en-US" sz="1400" baseline="-25000" dirty="0" smtClean="0">
                  <a:solidFill>
                    <a:schemeClr val="tx1"/>
                  </a:solidFill>
                </a:rPr>
                <a:t>N</a:t>
              </a:r>
              <a:r>
                <a:rPr lang="en-US" sz="1400" dirty="0">
                  <a:solidFill>
                    <a:schemeClr val="tx1"/>
                  </a:solidFill>
                </a:rPr>
                <a:t>;   </a:t>
              </a:r>
              <a:r>
                <a:rPr lang="en-US" sz="1400" dirty="0" smtClean="0">
                  <a:solidFill>
                    <a:schemeClr val="tx1"/>
                  </a:solidFill>
                </a:rPr>
                <a:t>P</a:t>
              </a:r>
              <a:r>
                <a:rPr lang="en-US" sz="1400" baseline="-25000" dirty="0" smtClean="0">
                  <a:solidFill>
                    <a:schemeClr val="tx1"/>
                  </a:solidFill>
                </a:rPr>
                <a:t>i</a:t>
              </a:r>
              <a:r>
                <a:rPr lang="en-US" sz="1400" dirty="0" smtClean="0">
                  <a:solidFill>
                    <a:schemeClr val="tx1"/>
                  </a:solidFill>
                </a:rPr>
                <a:t> :  [ </a:t>
              </a:r>
              <a:r>
                <a:rPr lang="en-US" sz="1400" dirty="0" err="1" smtClean="0">
                  <a:solidFill>
                    <a:schemeClr val="tx1"/>
                  </a:solidFill>
                </a:rPr>
                <a:t>p</a:t>
              </a:r>
              <a:r>
                <a:rPr lang="en-US" sz="1400" baseline="-25000" dirty="0" err="1" smtClean="0">
                  <a:solidFill>
                    <a:schemeClr val="tx1"/>
                  </a:solidFill>
                </a:rPr>
                <a:t>ij</a:t>
              </a:r>
              <a:r>
                <a:rPr lang="en-US" sz="1400" i="1" baseline="-25000" dirty="0" err="1" smtClean="0">
                  <a:solidFill>
                    <a:schemeClr val="tx1"/>
                  </a:solidFill>
                </a:rPr>
                <a:t>g</a:t>
              </a:r>
              <a:r>
                <a:rPr lang="en-US" sz="1400" dirty="0" smtClean="0">
                  <a:solidFill>
                    <a:schemeClr val="tx1"/>
                  </a:solidFill>
                </a:rPr>
                <a:t> = </a:t>
              </a:r>
              <a:r>
                <a:rPr lang="en-US" sz="1400" dirty="0" err="1" smtClean="0">
                  <a:solidFill>
                    <a:schemeClr val="tx1"/>
                  </a:solidFill>
                </a:rPr>
                <a:t>Prob</a:t>
              </a:r>
              <a:r>
                <a:rPr lang="en-US" sz="1400" dirty="0" smtClean="0">
                  <a:solidFill>
                    <a:schemeClr val="tx1"/>
                  </a:solidFill>
                </a:rPr>
                <a:t>(</a:t>
              </a:r>
              <a:r>
                <a:rPr lang="en-US" sz="1400" dirty="0" err="1">
                  <a:solidFill>
                    <a:schemeClr val="tx1"/>
                  </a:solidFill>
                </a:rPr>
                <a:t>g</a:t>
              </a:r>
              <a:r>
                <a:rPr lang="en-US" sz="1400" baseline="-25000" dirty="0" err="1">
                  <a:solidFill>
                    <a:schemeClr val="tx1"/>
                  </a:solidFill>
                </a:rPr>
                <a:t>ij</a:t>
              </a:r>
              <a:r>
                <a:rPr lang="en-US" sz="1400" dirty="0">
                  <a:solidFill>
                    <a:schemeClr val="tx1"/>
                  </a:solidFill>
                </a:rPr>
                <a:t> </a:t>
              </a:r>
              <a:r>
                <a:rPr lang="en-US" sz="1400" dirty="0" smtClean="0">
                  <a:solidFill>
                    <a:schemeClr val="tx1"/>
                  </a:solidFill>
                </a:rPr>
                <a:t>= </a:t>
              </a:r>
              <a:r>
                <a:rPr lang="en-US" sz="1400" i="1" dirty="0" smtClean="0">
                  <a:solidFill>
                    <a:schemeClr val="tx1"/>
                  </a:solidFill>
                </a:rPr>
                <a:t>g</a:t>
              </a:r>
              <a:r>
                <a:rPr lang="en-US" sz="1400" dirty="0" smtClean="0">
                  <a:solidFill>
                    <a:schemeClr val="tx1"/>
                  </a:solidFill>
                </a:rPr>
                <a:t> | data) </a:t>
              </a:r>
              <a:r>
                <a:rPr lang="en-US" sz="1200" dirty="0" smtClean="0">
                  <a:solidFill>
                    <a:schemeClr val="tx1"/>
                  </a:solidFill>
                </a:rPr>
                <a:t>]</a:t>
              </a:r>
              <a:endParaRPr lang="en-US" sz="1200" dirty="0">
                <a:solidFill>
                  <a:schemeClr val="tx1"/>
                </a:solidFill>
              </a:endParaRPr>
            </a:p>
          </p:txBody>
        </p:sp>
      </p:grpSp>
      <p:sp>
        <p:nvSpPr>
          <p:cNvPr id="6" name="Rectangle 5"/>
          <p:cNvSpPr/>
          <p:nvPr/>
        </p:nvSpPr>
        <p:spPr bwMode="auto">
          <a:xfrm>
            <a:off x="103670" y="1549952"/>
            <a:ext cx="4535554" cy="4963551"/>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b="1" dirty="0" err="1" smtClean="0">
                <a:solidFill>
                  <a:srgbClr val="333399"/>
                </a:solidFill>
              </a:rPr>
              <a:t>Reveel</a:t>
            </a:r>
            <a:r>
              <a:rPr lang="en-US" b="1" dirty="0" smtClean="0">
                <a:solidFill>
                  <a:srgbClr val="333399"/>
                </a:solidFill>
              </a:rPr>
              <a:t>:</a:t>
            </a:r>
            <a:endParaRPr lang="en-US" b="1" dirty="0">
              <a:solidFill>
                <a:srgbClr val="333399"/>
              </a:solidFill>
            </a:endParaRPr>
          </a:p>
          <a:p>
            <a:endParaRPr lang="en-US" sz="1600" b="1" dirty="0">
              <a:solidFill>
                <a:srgbClr val="333399"/>
              </a:solidFill>
            </a:endParaRPr>
          </a:p>
          <a:p>
            <a:pPr marL="342900" indent="-342900">
              <a:buFontTx/>
              <a:buAutoNum type="arabicPeriod"/>
            </a:pPr>
            <a:r>
              <a:rPr lang="en-US" sz="1400" dirty="0">
                <a:solidFill>
                  <a:srgbClr val="333399"/>
                </a:solidFill>
              </a:rPr>
              <a:t>Identify candidate polymorphic </a:t>
            </a:r>
            <a:r>
              <a:rPr lang="en-US" sz="1400" dirty="0" smtClean="0">
                <a:solidFill>
                  <a:srgbClr val="333399"/>
                </a:solidFill>
              </a:rPr>
              <a:t>sites</a:t>
            </a:r>
          </a:p>
          <a:p>
            <a:pPr marL="342900" indent="-342900">
              <a:buFontTx/>
              <a:buAutoNum type="arabicPeriod"/>
            </a:pPr>
            <a:endParaRPr lang="en-US" sz="1400" dirty="0">
              <a:solidFill>
                <a:srgbClr val="333399"/>
              </a:solidFill>
            </a:endParaRPr>
          </a:p>
          <a:p>
            <a:pPr marL="342900" indent="-342900">
              <a:buFontTx/>
              <a:buAutoNum type="arabicPeriod"/>
            </a:pPr>
            <a:r>
              <a:rPr lang="en-US" sz="1400" dirty="0">
                <a:solidFill>
                  <a:srgbClr val="333399"/>
                </a:solidFill>
              </a:rPr>
              <a:t>Calculate k nearest neighbors</a:t>
            </a:r>
          </a:p>
          <a:p>
            <a:pPr marL="742950" lvl="1" indent="-285750">
              <a:buFont typeface="Arial"/>
              <a:buChar char="•"/>
            </a:pPr>
            <a:r>
              <a:rPr lang="en-US" sz="1100" dirty="0" err="1">
                <a:solidFill>
                  <a:srgbClr val="333399"/>
                </a:solidFill>
              </a:rPr>
              <a:t>Jaccard</a:t>
            </a:r>
            <a:r>
              <a:rPr lang="en-US" sz="1100" dirty="0">
                <a:solidFill>
                  <a:srgbClr val="333399"/>
                </a:solidFill>
              </a:rPr>
              <a:t> indices Sim</a:t>
            </a:r>
            <a:r>
              <a:rPr lang="en-US" sz="1100" baseline="-25000" dirty="0">
                <a:solidFill>
                  <a:srgbClr val="333399"/>
                </a:solidFill>
              </a:rPr>
              <a:t>1</a:t>
            </a:r>
            <a:r>
              <a:rPr lang="en-US" sz="1100" dirty="0">
                <a:solidFill>
                  <a:srgbClr val="333399"/>
                </a:solidFill>
              </a:rPr>
              <a:t>, Sim</a:t>
            </a:r>
            <a:r>
              <a:rPr lang="en-US" sz="1100" baseline="-25000" dirty="0">
                <a:solidFill>
                  <a:srgbClr val="333399"/>
                </a:solidFill>
              </a:rPr>
              <a:t>2</a:t>
            </a:r>
            <a:r>
              <a:rPr lang="en-US" sz="1100" dirty="0">
                <a:solidFill>
                  <a:srgbClr val="333399"/>
                </a:solidFill>
              </a:rPr>
              <a:t>,</a:t>
            </a:r>
            <a:r>
              <a:rPr lang="en-US" sz="1100" baseline="-25000" dirty="0">
                <a:solidFill>
                  <a:srgbClr val="333399"/>
                </a:solidFill>
              </a:rPr>
              <a:t> </a:t>
            </a:r>
            <a:r>
              <a:rPr lang="en-US" sz="1100" dirty="0" smtClean="0">
                <a:solidFill>
                  <a:srgbClr val="333399"/>
                </a:solidFill>
              </a:rPr>
              <a:t>Sim</a:t>
            </a:r>
            <a:r>
              <a:rPr lang="en-US" sz="1100" baseline="-25000" dirty="0" smtClean="0">
                <a:solidFill>
                  <a:srgbClr val="333399"/>
                </a:solidFill>
              </a:rPr>
              <a:t>3</a:t>
            </a:r>
            <a:endParaRPr lang="en-US" sz="1400" dirty="0" smtClean="0">
              <a:solidFill>
                <a:srgbClr val="333399"/>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b="1" dirty="0" smtClean="0">
                <a:solidFill>
                  <a:srgbClr val="800000"/>
                </a:solidFill>
              </a:rPr>
              <a:t>Initialize </a:t>
            </a:r>
            <a:r>
              <a:rPr lang="en-US" sz="1400" b="1" dirty="0">
                <a:solidFill>
                  <a:srgbClr val="800000"/>
                </a:solidFill>
              </a:rPr>
              <a:t>G</a:t>
            </a:r>
            <a:r>
              <a:rPr lang="en-US" sz="1400" b="1" baseline="30000" dirty="0">
                <a:solidFill>
                  <a:srgbClr val="800000"/>
                </a:solidFill>
              </a:rPr>
              <a:t>(0)</a:t>
            </a:r>
            <a:r>
              <a:rPr lang="en-US" sz="1400" b="1" dirty="0">
                <a:solidFill>
                  <a:srgbClr val="800000"/>
                </a:solidFill>
              </a:rPr>
              <a:t> </a:t>
            </a:r>
            <a:endParaRPr lang="en-US" sz="1400" b="1" dirty="0" smtClean="0">
              <a:solidFill>
                <a:srgbClr val="800000"/>
              </a:solidFill>
            </a:endParaRPr>
          </a:p>
          <a:p>
            <a:endParaRPr lang="en-US" sz="1400" dirty="0" smtClean="0">
              <a:solidFill>
                <a:srgbClr val="333399"/>
              </a:solidFill>
            </a:endParaRPr>
          </a:p>
          <a:p>
            <a:pPr marL="342900" indent="-342900">
              <a:buFontTx/>
              <a:buAutoNum type="arabicPeriod"/>
            </a:pPr>
            <a:r>
              <a:rPr lang="en-US" sz="1400" dirty="0" smtClean="0">
                <a:solidFill>
                  <a:srgbClr val="333399"/>
                </a:solidFill>
              </a:rPr>
              <a:t>Summarization/Maximization</a:t>
            </a:r>
            <a:endParaRPr lang="en-US" sz="1400" dirty="0">
              <a:solidFill>
                <a:srgbClr val="333399"/>
              </a:solidFill>
            </a:endParaRPr>
          </a:p>
          <a:p>
            <a:pPr lvl="1"/>
            <a:r>
              <a:rPr lang="en-US" sz="1400" dirty="0">
                <a:solidFill>
                  <a:srgbClr val="333399"/>
                </a:solidFill>
              </a:rPr>
              <a:t>p</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r>
              <a:rPr lang="en-US" sz="1400" dirty="0" smtClean="0">
                <a:solidFill>
                  <a:srgbClr val="333399"/>
                </a:solidFill>
              </a:rPr>
              <a:t> </a:t>
            </a:r>
            <a:r>
              <a:rPr lang="en-US" sz="1400" dirty="0">
                <a:solidFill>
                  <a:srgbClr val="333399"/>
                </a:solidFill>
              </a:rPr>
              <a:t>= </a:t>
            </a:r>
            <a:r>
              <a:rPr lang="en-US" sz="1400" dirty="0" err="1">
                <a:solidFill>
                  <a:srgbClr val="333399"/>
                </a:solidFill>
              </a:rPr>
              <a:t>Prob</a:t>
            </a:r>
            <a:r>
              <a:rPr lang="en-US" sz="1400" dirty="0">
                <a:solidFill>
                  <a:srgbClr val="333399"/>
                </a:solidFill>
              </a:rPr>
              <a:t>(</a:t>
            </a:r>
            <a:r>
              <a:rPr lang="en-US" sz="1400" dirty="0" err="1">
                <a:solidFill>
                  <a:srgbClr val="333399"/>
                </a:solidFill>
              </a:rPr>
              <a:t>g</a:t>
            </a:r>
            <a:r>
              <a:rPr lang="en-US" sz="1400" baseline="-25000" dirty="0" err="1">
                <a:solidFill>
                  <a:srgbClr val="333399"/>
                </a:solidFill>
              </a:rPr>
              <a:t>ij</a:t>
            </a:r>
            <a:r>
              <a:rPr lang="en-US" sz="1400" dirty="0">
                <a:solidFill>
                  <a:srgbClr val="333399"/>
                </a:solidFill>
              </a:rPr>
              <a:t> = </a:t>
            </a:r>
            <a:r>
              <a:rPr lang="en-US" sz="1400" i="1" dirty="0" smtClean="0">
                <a:solidFill>
                  <a:srgbClr val="333399"/>
                </a:solidFill>
              </a:rPr>
              <a:t>g</a:t>
            </a:r>
            <a:r>
              <a:rPr lang="en-US" sz="1400" dirty="0" smtClean="0">
                <a:solidFill>
                  <a:srgbClr val="333399"/>
                </a:solidFill>
              </a:rPr>
              <a:t> </a:t>
            </a:r>
            <a:r>
              <a:rPr lang="en-US" sz="1400" dirty="0">
                <a:solidFill>
                  <a:srgbClr val="333399"/>
                </a:solidFill>
              </a:rPr>
              <a:t>| G</a:t>
            </a:r>
            <a:r>
              <a:rPr lang="en-US" sz="1400" baseline="30000" dirty="0">
                <a:solidFill>
                  <a:srgbClr val="333399"/>
                </a:solidFill>
              </a:rPr>
              <a:t>(n)</a:t>
            </a:r>
            <a:r>
              <a:rPr lang="en-US" sz="1400" dirty="0">
                <a:solidFill>
                  <a:srgbClr val="333399"/>
                </a:solidFill>
              </a:rPr>
              <a:t>, data</a:t>
            </a:r>
            <a:r>
              <a:rPr lang="en-US" sz="1400" dirty="0" smtClean="0">
                <a:solidFill>
                  <a:srgbClr val="333399"/>
                </a:solidFill>
              </a:rPr>
              <a:t>)</a:t>
            </a:r>
            <a:endParaRPr lang="en-US" sz="1400" dirty="0">
              <a:solidFill>
                <a:srgbClr val="333399"/>
              </a:solidFill>
            </a:endParaRPr>
          </a:p>
          <a:p>
            <a:pPr lvl="1"/>
            <a:r>
              <a:rPr lang="en-US" sz="1400" dirty="0">
                <a:solidFill>
                  <a:srgbClr val="333399"/>
                </a:solidFill>
              </a:rPr>
              <a:t>g</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r>
              <a:rPr lang="en-US" sz="1400" dirty="0" smtClean="0">
                <a:solidFill>
                  <a:srgbClr val="333399"/>
                </a:solidFill>
              </a:rPr>
              <a:t> </a:t>
            </a:r>
            <a:r>
              <a:rPr lang="en-US" sz="1400" dirty="0">
                <a:solidFill>
                  <a:srgbClr val="333399"/>
                </a:solidFill>
              </a:rPr>
              <a:t>= </a:t>
            </a:r>
            <a:r>
              <a:rPr lang="en-US" sz="1400" dirty="0" err="1">
                <a:solidFill>
                  <a:srgbClr val="333399"/>
                </a:solidFill>
              </a:rPr>
              <a:t>argmax</a:t>
            </a:r>
            <a:r>
              <a:rPr lang="en-US" sz="1400" dirty="0">
                <a:solidFill>
                  <a:srgbClr val="333399"/>
                </a:solidFill>
              </a:rPr>
              <a:t> p</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endParaRPr lang="en-US" sz="1400" i="1" dirty="0">
              <a:solidFill>
                <a:srgbClr val="333399"/>
              </a:solidFill>
            </a:endParaRPr>
          </a:p>
          <a:p>
            <a:pPr lvl="1"/>
            <a:endParaRPr lang="en-US" sz="1400" dirty="0">
              <a:solidFill>
                <a:srgbClr val="333399"/>
              </a:solidFill>
            </a:endParaRPr>
          </a:p>
          <a:p>
            <a:pPr marL="342900" indent="-342900">
              <a:buFont typeface="+mj-lt"/>
              <a:buAutoNum type="arabicPeriod"/>
            </a:pPr>
            <a:r>
              <a:rPr lang="en-US" sz="1400" dirty="0" smtClean="0">
                <a:solidFill>
                  <a:srgbClr val="333399"/>
                </a:solidFill>
              </a:rPr>
              <a:t>Recalculate k nearest neighbors</a:t>
            </a:r>
          </a:p>
          <a:p>
            <a:pPr marL="742950" lvl="1" indent="-285750">
              <a:buFont typeface="Arial"/>
              <a:buChar char="•"/>
            </a:pPr>
            <a:r>
              <a:rPr lang="en-US" sz="1100" dirty="0" smtClean="0">
                <a:solidFill>
                  <a:srgbClr val="333399"/>
                </a:solidFill>
              </a:rPr>
              <a:t>Approximate </a:t>
            </a:r>
            <a:r>
              <a:rPr lang="en-US" sz="1100" dirty="0">
                <a:solidFill>
                  <a:srgbClr val="333399"/>
                </a:solidFill>
              </a:rPr>
              <a:t>C</a:t>
            </a:r>
            <a:r>
              <a:rPr lang="en-US" sz="1100" dirty="0" smtClean="0">
                <a:solidFill>
                  <a:srgbClr val="333399"/>
                </a:solidFill>
              </a:rPr>
              <a:t>orrelation </a:t>
            </a:r>
            <a:r>
              <a:rPr lang="en-US" sz="1100" dirty="0">
                <a:solidFill>
                  <a:srgbClr val="333399"/>
                </a:solidFill>
              </a:rPr>
              <a:t>C</a:t>
            </a:r>
            <a:r>
              <a:rPr lang="en-US" sz="1100" dirty="0" smtClean="0">
                <a:solidFill>
                  <a:srgbClr val="333399"/>
                </a:solidFill>
              </a:rPr>
              <a:t>oefficient (</a:t>
            </a:r>
            <a:r>
              <a:rPr lang="en-US" sz="1100" dirty="0" err="1" smtClean="0">
                <a:solidFill>
                  <a:srgbClr val="333399"/>
                </a:solidFill>
              </a:rPr>
              <a:t>Schaid</a:t>
            </a:r>
            <a:r>
              <a:rPr lang="en-US" sz="1100" dirty="0" smtClean="0">
                <a:solidFill>
                  <a:srgbClr val="333399"/>
                </a:solidFill>
              </a:rPr>
              <a:t> 2004)</a:t>
            </a:r>
          </a:p>
          <a:p>
            <a:pPr lvl="1"/>
            <a:endParaRPr lang="en-US" sz="1100" dirty="0">
              <a:solidFill>
                <a:srgbClr val="333399"/>
              </a:solidFill>
            </a:endParaRPr>
          </a:p>
          <a:p>
            <a:pPr marL="342900" indent="-342900">
              <a:buFont typeface="+mj-lt"/>
              <a:buAutoNum type="arabicPeriod"/>
            </a:pPr>
            <a:r>
              <a:rPr lang="en-US" sz="1400" dirty="0" smtClean="0">
                <a:solidFill>
                  <a:srgbClr val="333399"/>
                </a:solidFill>
              </a:rPr>
              <a:t>Summarization/Maximization</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dirty="0" smtClean="0">
                <a:solidFill>
                  <a:srgbClr val="333399"/>
                </a:solidFill>
              </a:rPr>
              <a:t>Recalculate k nearest neighbors</a:t>
            </a:r>
          </a:p>
          <a:p>
            <a:pPr marL="800100" lvl="1" indent="-342900">
              <a:buFont typeface="Arial"/>
              <a:buChar char="•"/>
            </a:pPr>
            <a:r>
              <a:rPr lang="en-US" sz="1100" dirty="0" smtClean="0">
                <a:solidFill>
                  <a:srgbClr val="333399"/>
                </a:solidFill>
              </a:rPr>
              <a:t>Approximate CC, Entropy</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dirty="0" smtClean="0">
                <a:solidFill>
                  <a:srgbClr val="333399"/>
                </a:solidFill>
              </a:rPr>
              <a:t>Summarization/Maximization</a:t>
            </a:r>
          </a:p>
          <a:p>
            <a:pPr marL="342900" indent="-342900">
              <a:buFont typeface="+mj-lt"/>
              <a:buAutoNum type="arabicPeriod"/>
            </a:pPr>
            <a:endParaRPr lang="en-US" dirty="0">
              <a:solidFill>
                <a:srgbClr val="333399"/>
              </a:solidFill>
            </a:endParaRPr>
          </a:p>
          <a:p>
            <a:pPr marL="342900" indent="-342900">
              <a:buFont typeface="+mj-lt"/>
              <a:buAutoNum type="arabicPeriod"/>
            </a:pPr>
            <a:endParaRPr lang="en-US" dirty="0">
              <a:solidFill>
                <a:srgbClr val="333399"/>
              </a:solidFill>
            </a:endParaRPr>
          </a:p>
        </p:txBody>
      </p:sp>
      <p:sp>
        <p:nvSpPr>
          <p:cNvPr id="126" name="Rounded Rectangle 125"/>
          <p:cNvSpPr/>
          <p:nvPr/>
        </p:nvSpPr>
        <p:spPr bwMode="auto">
          <a:xfrm>
            <a:off x="5260833" y="4721214"/>
            <a:ext cx="3563649" cy="1414892"/>
          </a:xfrm>
          <a:prstGeom prst="roundRect">
            <a:avLst/>
          </a:prstGeom>
          <a:solidFill>
            <a:srgbClr val="E3DAC1"/>
          </a:solidFill>
          <a:ln w="12700" cap="flat" cmpd="sng" algn="ctr">
            <a:solidFill>
              <a:srgbClr val="E3DAC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smtClean="0"/>
              <a:t>At each position </a:t>
            </a:r>
            <a:r>
              <a:rPr lang="en-US" dirty="0"/>
              <a:t>j</a:t>
            </a:r>
            <a:r>
              <a:rPr lang="en-US" dirty="0" smtClean="0"/>
              <a:t>,</a:t>
            </a:r>
          </a:p>
          <a:p>
            <a:pPr marL="0" marR="0" indent="0" algn="l" defTabSz="914400" rtl="0" eaLnBrk="1" fontAlgn="base" latinLnBrk="0" hangingPunct="1">
              <a:lnSpc>
                <a:spcPct val="100000"/>
              </a:lnSpc>
              <a:spcBef>
                <a:spcPct val="0"/>
              </a:spcBef>
              <a:spcAft>
                <a:spcPct val="0"/>
              </a:spcAft>
              <a:buClrTx/>
              <a:buSzTx/>
              <a:buFontTx/>
              <a:buNone/>
              <a:tabLst/>
            </a:pPr>
            <a:endParaRPr lang="en-US" dirty="0"/>
          </a:p>
          <a:p>
            <a:pPr marL="0" marR="0" indent="0" algn="l" defTabSz="914400" rtl="0" eaLnBrk="1" fontAlgn="base" latinLnBrk="0" hangingPunct="1">
              <a:lnSpc>
                <a:spcPct val="100000"/>
              </a:lnSpc>
              <a:spcBef>
                <a:spcPct val="0"/>
              </a:spcBef>
              <a:spcAft>
                <a:spcPct val="0"/>
              </a:spcAft>
              <a:buClrTx/>
              <a:buSzTx/>
              <a:buFontTx/>
              <a:buNone/>
              <a:tabLst/>
            </a:pPr>
            <a:r>
              <a:rPr lang="en-US" dirty="0" smtClean="0"/>
              <a:t>Use sum of read counts at j and its nearest neighbors</a:t>
            </a:r>
          </a:p>
        </p:txBody>
      </p:sp>
    </p:spTree>
    <p:extLst>
      <p:ext uri="{BB962C8B-B14F-4D97-AF65-F5344CB8AC3E}">
        <p14:creationId xmlns:p14="http://schemas.microsoft.com/office/powerpoint/2010/main" val="386937120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Overview of </a:t>
            </a:r>
            <a:r>
              <a:rPr lang="en-US" sz="3200" dirty="0" err="1" smtClean="0"/>
              <a:t>Reveel</a:t>
            </a:r>
            <a:endParaRPr lang="en-US" sz="3200" dirty="0"/>
          </a:p>
        </p:txBody>
      </p:sp>
      <p:grpSp>
        <p:nvGrpSpPr>
          <p:cNvPr id="4" name="Group 3"/>
          <p:cNvGrpSpPr/>
          <p:nvPr/>
        </p:nvGrpSpPr>
        <p:grpSpPr>
          <a:xfrm>
            <a:off x="5170530" y="1373722"/>
            <a:ext cx="3882715" cy="2371129"/>
            <a:chOff x="1124862" y="1904998"/>
            <a:chExt cx="7768356" cy="5126242"/>
          </a:xfrm>
        </p:grpSpPr>
        <p:cxnSp>
          <p:nvCxnSpPr>
            <p:cNvPr id="5" name="Straight Connector 4"/>
            <p:cNvCxnSpPr/>
            <p:nvPr/>
          </p:nvCxnSpPr>
          <p:spPr>
            <a:xfrm>
              <a:off x="2209800" y="2286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09800" y="3048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209800" y="3810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62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09800" y="4572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51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5146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432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12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429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886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733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191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720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572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800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4102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638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9436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2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477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93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362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24384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312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276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3886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2766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1910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1054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5720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419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54102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410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9436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324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24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934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93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362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667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514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32004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312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429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886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657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44958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45720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5720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495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54102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54102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5626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3246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019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6705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93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286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6670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2438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304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3352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810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4290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4114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4958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4724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49530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486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5626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5626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629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7056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64008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85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53465" y="2297669"/>
              <a:ext cx="728678" cy="499045"/>
            </a:xfrm>
            <a:prstGeom prst="rect">
              <a:avLst/>
            </a:prstGeom>
            <a:noFill/>
          </p:spPr>
          <p:txBody>
            <a:bodyPr wrap="none" rtlCol="0">
              <a:spAutoFit/>
            </a:bodyPr>
            <a:lstStyle/>
            <a:p>
              <a:r>
                <a:rPr lang="en-US" sz="900" dirty="0" smtClean="0"/>
                <a:t>A/T</a:t>
              </a:r>
              <a:endParaRPr lang="en-US" sz="900" dirty="0"/>
            </a:p>
          </p:txBody>
        </p:sp>
        <p:sp>
          <p:nvSpPr>
            <p:cNvPr id="83" name="TextBox 82"/>
            <p:cNvSpPr txBox="1"/>
            <p:nvPr/>
          </p:nvSpPr>
          <p:spPr>
            <a:xfrm>
              <a:off x="2947407" y="3059667"/>
              <a:ext cx="779994" cy="499045"/>
            </a:xfrm>
            <a:prstGeom prst="rect">
              <a:avLst/>
            </a:prstGeom>
            <a:noFill/>
          </p:spPr>
          <p:txBody>
            <a:bodyPr wrap="none" rtlCol="0">
              <a:spAutoFit/>
            </a:bodyPr>
            <a:lstStyle/>
            <a:p>
              <a:r>
                <a:rPr lang="en-US" sz="900" dirty="0" smtClean="0"/>
                <a:t>A/A</a:t>
              </a:r>
              <a:endParaRPr lang="en-US" sz="900" dirty="0"/>
            </a:p>
          </p:txBody>
        </p:sp>
        <p:sp>
          <p:nvSpPr>
            <p:cNvPr id="99" name="TextBox 98"/>
            <p:cNvSpPr txBox="1"/>
            <p:nvPr/>
          </p:nvSpPr>
          <p:spPr>
            <a:xfrm>
              <a:off x="2947407" y="3821667"/>
              <a:ext cx="779994" cy="499045"/>
            </a:xfrm>
            <a:prstGeom prst="rect">
              <a:avLst/>
            </a:prstGeom>
            <a:noFill/>
          </p:spPr>
          <p:txBody>
            <a:bodyPr wrap="none" rtlCol="0">
              <a:spAutoFit/>
            </a:bodyPr>
            <a:lstStyle/>
            <a:p>
              <a:r>
                <a:rPr lang="en-US" sz="900" dirty="0" smtClean="0"/>
                <a:t>A/A</a:t>
              </a:r>
              <a:endParaRPr lang="en-US" sz="900" dirty="0"/>
            </a:p>
          </p:txBody>
        </p:sp>
        <p:sp>
          <p:nvSpPr>
            <p:cNvPr id="100" name="TextBox 99"/>
            <p:cNvSpPr txBox="1"/>
            <p:nvPr/>
          </p:nvSpPr>
          <p:spPr>
            <a:xfrm>
              <a:off x="2947407" y="4583667"/>
              <a:ext cx="779994" cy="499045"/>
            </a:xfrm>
            <a:prstGeom prst="rect">
              <a:avLst/>
            </a:prstGeom>
            <a:noFill/>
          </p:spPr>
          <p:txBody>
            <a:bodyPr wrap="none" rtlCol="0">
              <a:spAutoFit/>
            </a:bodyPr>
            <a:lstStyle/>
            <a:p>
              <a:r>
                <a:rPr lang="en-US" sz="900" dirty="0" smtClean="0"/>
                <a:t>A/A</a:t>
              </a:r>
              <a:endParaRPr lang="en-US" sz="900" dirty="0"/>
            </a:p>
          </p:txBody>
        </p:sp>
        <p:cxnSp>
          <p:nvCxnSpPr>
            <p:cNvPr id="101" name="Straight Connector 100"/>
            <p:cNvCxnSpPr/>
            <p:nvPr/>
          </p:nvCxnSpPr>
          <p:spPr>
            <a:xfrm>
              <a:off x="3194076"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2" name="Straight Connector 101"/>
            <p:cNvCxnSpPr/>
            <p:nvPr/>
          </p:nvCxnSpPr>
          <p:spPr>
            <a:xfrm>
              <a:off x="3194076"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3" name="Straight Connector 102"/>
            <p:cNvCxnSpPr/>
            <p:nvPr/>
          </p:nvCxnSpPr>
          <p:spPr>
            <a:xfrm>
              <a:off x="3194076"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4" name="Straight Connector 103"/>
            <p:cNvCxnSpPr/>
            <p:nvPr/>
          </p:nvCxnSpPr>
          <p:spPr>
            <a:xfrm>
              <a:off x="3194076"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05" name="TextBox 104"/>
            <p:cNvSpPr txBox="1"/>
            <p:nvPr/>
          </p:nvSpPr>
          <p:spPr>
            <a:xfrm>
              <a:off x="4008518" y="2297669"/>
              <a:ext cx="767153" cy="499045"/>
            </a:xfrm>
            <a:prstGeom prst="rect">
              <a:avLst/>
            </a:prstGeom>
            <a:noFill/>
          </p:spPr>
          <p:txBody>
            <a:bodyPr wrap="none" rtlCol="0">
              <a:spAutoFit/>
            </a:bodyPr>
            <a:lstStyle/>
            <a:p>
              <a:r>
                <a:rPr lang="en-US" sz="900" dirty="0" smtClean="0"/>
                <a:t>C/C</a:t>
              </a:r>
              <a:endParaRPr lang="en-US" sz="900" dirty="0"/>
            </a:p>
          </p:txBody>
        </p:sp>
        <p:sp>
          <p:nvSpPr>
            <p:cNvPr id="106" name="TextBox 105"/>
            <p:cNvSpPr txBox="1"/>
            <p:nvPr/>
          </p:nvSpPr>
          <p:spPr>
            <a:xfrm>
              <a:off x="4002460" y="3059667"/>
              <a:ext cx="737274" cy="499045"/>
            </a:xfrm>
            <a:prstGeom prst="rect">
              <a:avLst/>
            </a:prstGeom>
            <a:noFill/>
          </p:spPr>
          <p:txBody>
            <a:bodyPr wrap="none" rtlCol="0">
              <a:spAutoFit/>
            </a:bodyPr>
            <a:lstStyle/>
            <a:p>
              <a:r>
                <a:rPr lang="en-US" sz="900" dirty="0" smtClean="0"/>
                <a:t>C/T</a:t>
              </a:r>
              <a:endParaRPr lang="en-US" sz="900" dirty="0"/>
            </a:p>
          </p:txBody>
        </p:sp>
        <p:sp>
          <p:nvSpPr>
            <p:cNvPr id="107" name="TextBox 106"/>
            <p:cNvSpPr txBox="1"/>
            <p:nvPr/>
          </p:nvSpPr>
          <p:spPr>
            <a:xfrm>
              <a:off x="4002460" y="3821667"/>
              <a:ext cx="711566" cy="499045"/>
            </a:xfrm>
            <a:prstGeom prst="rect">
              <a:avLst/>
            </a:prstGeom>
            <a:noFill/>
          </p:spPr>
          <p:txBody>
            <a:bodyPr wrap="none" rtlCol="0">
              <a:spAutoFit/>
            </a:bodyPr>
            <a:lstStyle/>
            <a:p>
              <a:r>
                <a:rPr lang="en-US" sz="900" dirty="0" smtClean="0"/>
                <a:t>T/T</a:t>
              </a:r>
              <a:endParaRPr lang="en-US" sz="900" dirty="0"/>
            </a:p>
          </p:txBody>
        </p:sp>
        <p:sp>
          <p:nvSpPr>
            <p:cNvPr id="108" name="TextBox 107"/>
            <p:cNvSpPr txBox="1"/>
            <p:nvPr/>
          </p:nvSpPr>
          <p:spPr>
            <a:xfrm>
              <a:off x="4002460" y="4583667"/>
              <a:ext cx="737274" cy="499045"/>
            </a:xfrm>
            <a:prstGeom prst="rect">
              <a:avLst/>
            </a:prstGeom>
            <a:noFill/>
          </p:spPr>
          <p:txBody>
            <a:bodyPr wrap="none" rtlCol="0">
              <a:spAutoFit/>
            </a:bodyPr>
            <a:lstStyle/>
            <a:p>
              <a:r>
                <a:rPr lang="en-US" sz="900" dirty="0" smtClean="0"/>
                <a:t>C/T</a:t>
              </a:r>
              <a:endParaRPr lang="en-US" sz="900" dirty="0"/>
            </a:p>
          </p:txBody>
        </p:sp>
        <p:cxnSp>
          <p:nvCxnSpPr>
            <p:cNvPr id="109" name="Straight Connector 108"/>
            <p:cNvCxnSpPr/>
            <p:nvPr/>
          </p:nvCxnSpPr>
          <p:spPr>
            <a:xfrm>
              <a:off x="42491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a:off x="42491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p:nvPr/>
          </p:nvCxnSpPr>
          <p:spPr>
            <a:xfrm>
              <a:off x="42491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2" name="Straight Connector 111"/>
            <p:cNvCxnSpPr/>
            <p:nvPr/>
          </p:nvCxnSpPr>
          <p:spPr>
            <a:xfrm>
              <a:off x="42491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13" name="TextBox 112"/>
            <p:cNvSpPr txBox="1"/>
            <p:nvPr/>
          </p:nvSpPr>
          <p:spPr>
            <a:xfrm>
              <a:off x="6370720" y="2297669"/>
              <a:ext cx="780008" cy="499045"/>
            </a:xfrm>
            <a:prstGeom prst="rect">
              <a:avLst/>
            </a:prstGeom>
            <a:noFill/>
          </p:spPr>
          <p:txBody>
            <a:bodyPr wrap="none" rtlCol="0">
              <a:spAutoFit/>
            </a:bodyPr>
            <a:lstStyle/>
            <a:p>
              <a:r>
                <a:rPr lang="en-US" sz="900" dirty="0" smtClean="0"/>
                <a:t>C/G</a:t>
              </a:r>
              <a:endParaRPr lang="en-US" sz="900" dirty="0"/>
            </a:p>
          </p:txBody>
        </p:sp>
        <p:sp>
          <p:nvSpPr>
            <p:cNvPr id="114" name="TextBox 113"/>
            <p:cNvSpPr txBox="1"/>
            <p:nvPr/>
          </p:nvSpPr>
          <p:spPr>
            <a:xfrm>
              <a:off x="6364660" y="3059667"/>
              <a:ext cx="792861" cy="499045"/>
            </a:xfrm>
            <a:prstGeom prst="rect">
              <a:avLst/>
            </a:prstGeom>
            <a:noFill/>
          </p:spPr>
          <p:txBody>
            <a:bodyPr wrap="none" rtlCol="0">
              <a:spAutoFit/>
            </a:bodyPr>
            <a:lstStyle/>
            <a:p>
              <a:r>
                <a:rPr lang="en-US" sz="900" dirty="0" smtClean="0"/>
                <a:t>G/G</a:t>
              </a:r>
              <a:endParaRPr lang="en-US" sz="900" dirty="0"/>
            </a:p>
          </p:txBody>
        </p:sp>
        <p:sp>
          <p:nvSpPr>
            <p:cNvPr id="115" name="TextBox 114"/>
            <p:cNvSpPr txBox="1"/>
            <p:nvPr/>
          </p:nvSpPr>
          <p:spPr>
            <a:xfrm>
              <a:off x="6364660" y="3821667"/>
              <a:ext cx="780008" cy="499045"/>
            </a:xfrm>
            <a:prstGeom prst="rect">
              <a:avLst/>
            </a:prstGeom>
            <a:noFill/>
          </p:spPr>
          <p:txBody>
            <a:bodyPr wrap="none" rtlCol="0">
              <a:spAutoFit/>
            </a:bodyPr>
            <a:lstStyle/>
            <a:p>
              <a:r>
                <a:rPr lang="en-US" sz="900" dirty="0" smtClean="0"/>
                <a:t>C/G</a:t>
              </a:r>
              <a:endParaRPr lang="en-US" sz="900" dirty="0"/>
            </a:p>
          </p:txBody>
        </p:sp>
        <p:sp>
          <p:nvSpPr>
            <p:cNvPr id="116" name="TextBox 115"/>
            <p:cNvSpPr txBox="1"/>
            <p:nvPr/>
          </p:nvSpPr>
          <p:spPr>
            <a:xfrm>
              <a:off x="6364660" y="4583667"/>
              <a:ext cx="792861" cy="499045"/>
            </a:xfrm>
            <a:prstGeom prst="rect">
              <a:avLst/>
            </a:prstGeom>
            <a:noFill/>
          </p:spPr>
          <p:txBody>
            <a:bodyPr wrap="none" rtlCol="0">
              <a:spAutoFit/>
            </a:bodyPr>
            <a:lstStyle/>
            <a:p>
              <a:r>
                <a:rPr lang="en-US" sz="900" dirty="0" smtClean="0"/>
                <a:t>G/G</a:t>
              </a:r>
              <a:endParaRPr lang="en-US" sz="900" dirty="0"/>
            </a:p>
          </p:txBody>
        </p:sp>
        <p:cxnSp>
          <p:nvCxnSpPr>
            <p:cNvPr id="117" name="Straight Connector 116"/>
            <p:cNvCxnSpPr/>
            <p:nvPr/>
          </p:nvCxnSpPr>
          <p:spPr>
            <a:xfrm>
              <a:off x="66113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8" name="Straight Connector 117"/>
            <p:cNvCxnSpPr/>
            <p:nvPr/>
          </p:nvCxnSpPr>
          <p:spPr>
            <a:xfrm>
              <a:off x="66113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9" name="Straight Connector 118"/>
            <p:cNvCxnSpPr/>
            <p:nvPr/>
          </p:nvCxnSpPr>
          <p:spPr>
            <a:xfrm>
              <a:off x="66113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20" name="Straight Connector 119"/>
            <p:cNvCxnSpPr/>
            <p:nvPr/>
          </p:nvCxnSpPr>
          <p:spPr>
            <a:xfrm>
              <a:off x="66113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21" name="Right Bracket 120"/>
            <p:cNvSpPr/>
            <p:nvPr/>
          </p:nvSpPr>
          <p:spPr>
            <a:xfrm>
              <a:off x="7772400" y="1905000"/>
              <a:ext cx="76200" cy="3810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22" name="TextBox 121"/>
            <p:cNvSpPr txBox="1"/>
            <p:nvPr/>
          </p:nvSpPr>
          <p:spPr>
            <a:xfrm>
              <a:off x="7924799" y="1905000"/>
              <a:ext cx="968419" cy="598856"/>
            </a:xfrm>
            <a:prstGeom prst="rect">
              <a:avLst/>
            </a:prstGeom>
            <a:noFill/>
          </p:spPr>
          <p:txBody>
            <a:bodyPr wrap="none" rtlCol="0">
              <a:spAutoFit/>
            </a:bodyPr>
            <a:lstStyle/>
            <a:p>
              <a:r>
                <a:rPr lang="en-US" sz="1200" dirty="0" smtClean="0"/>
                <a:t>2-6x</a:t>
              </a:r>
              <a:endParaRPr lang="en-US" sz="1200" dirty="0"/>
            </a:p>
          </p:txBody>
        </p:sp>
        <p:pic>
          <p:nvPicPr>
            <p:cNvPr id="123" name="Picture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1904998"/>
              <a:ext cx="584201" cy="584201"/>
            </a:xfrm>
            <a:prstGeom prst="rect">
              <a:avLst/>
            </a:prstGeom>
          </p:spPr>
        </p:pic>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2666998"/>
              <a:ext cx="584201" cy="584201"/>
            </a:xfrm>
            <a:prstGeom prst="rect">
              <a:avLst/>
            </a:prstGeom>
          </p:spPr>
        </p:pic>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4182531"/>
              <a:ext cx="584201" cy="584201"/>
            </a:xfrm>
            <a:prstGeom prst="rect">
              <a:avLst/>
            </a:prstGeom>
          </p:spPr>
        </p:pic>
        <p:sp>
          <p:nvSpPr>
            <p:cNvPr id="128" name="Right Bracket 127"/>
            <p:cNvSpPr/>
            <p:nvPr/>
          </p:nvSpPr>
          <p:spPr>
            <a:xfrm flipH="1">
              <a:off x="1474455" y="2108200"/>
              <a:ext cx="193477" cy="23876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30" name="Rectangle 129"/>
            <p:cNvSpPr/>
            <p:nvPr/>
          </p:nvSpPr>
          <p:spPr>
            <a:xfrm>
              <a:off x="1124862" y="5009630"/>
              <a:ext cx="7467038" cy="202161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tlCol="0" anchor="ctr"/>
            <a:lstStyle/>
            <a:p>
              <a:r>
                <a:rPr lang="en-US" sz="1400" dirty="0" smtClean="0">
                  <a:solidFill>
                    <a:schemeClr val="tx1"/>
                  </a:solidFill>
                </a:rPr>
                <a:t>G</a:t>
              </a:r>
              <a:r>
                <a:rPr lang="en-US" sz="1400" baseline="-25000" dirty="0" smtClean="0">
                  <a:solidFill>
                    <a:schemeClr val="tx1"/>
                  </a:solidFill>
                </a:rPr>
                <a:t>1</a:t>
              </a:r>
              <a:r>
                <a:rPr lang="en-US" sz="1400" dirty="0" smtClean="0">
                  <a:solidFill>
                    <a:schemeClr val="tx1"/>
                  </a:solidFill>
                </a:rPr>
                <a:t>, …, G</a:t>
              </a:r>
              <a:r>
                <a:rPr lang="en-US" sz="1400" baseline="-25000" dirty="0" smtClean="0">
                  <a:solidFill>
                    <a:schemeClr val="tx1"/>
                  </a:solidFill>
                </a:rPr>
                <a:t>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a:t>
              </a:r>
              <a:r>
                <a:rPr lang="en-US" sz="1400" dirty="0" smtClean="0">
                  <a:solidFill>
                    <a:schemeClr val="tx1"/>
                  </a:solidFill>
                </a:rPr>
                <a:t> = g</a:t>
              </a:r>
              <a:r>
                <a:rPr lang="en-US" sz="1400" baseline="-25000" dirty="0" smtClean="0">
                  <a:solidFill>
                    <a:schemeClr val="tx1"/>
                  </a:solidFill>
                </a:rPr>
                <a:t>i1</a:t>
              </a:r>
              <a:r>
                <a:rPr lang="en-US" sz="1400" dirty="0" smtClean="0">
                  <a:solidFill>
                    <a:schemeClr val="tx1"/>
                  </a:solidFill>
                </a:rPr>
                <a:t> … g</a:t>
              </a:r>
              <a:r>
                <a:rPr lang="en-US" sz="1400" baseline="-25000" dirty="0" smtClean="0">
                  <a:solidFill>
                    <a:schemeClr val="tx1"/>
                  </a:solidFill>
                </a:rPr>
                <a:t>in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ij</a:t>
              </a:r>
              <a:r>
                <a:rPr lang="en-US" sz="1400" dirty="0" smtClean="0">
                  <a:solidFill>
                    <a:schemeClr val="tx1"/>
                  </a:solidFill>
                </a:rPr>
                <a:t> </a:t>
              </a:r>
              <a:r>
                <a:rPr lang="en-US" sz="1400" dirty="0" smtClean="0">
                  <a:sym typeface="Symbol"/>
                </a:rPr>
                <a:t> {</a:t>
              </a:r>
              <a:r>
                <a:rPr lang="en-US" sz="1400" dirty="0">
                  <a:solidFill>
                    <a:schemeClr val="tx1"/>
                  </a:solidFill>
                </a:rPr>
                <a:t>0, 1, </a:t>
              </a:r>
              <a:r>
                <a:rPr lang="en-US" sz="1400" dirty="0" smtClean="0">
                  <a:solidFill>
                    <a:schemeClr val="tx1"/>
                  </a:solidFill>
                </a:rPr>
                <a:t>2}</a:t>
              </a:r>
            </a:p>
            <a:p>
              <a:endParaRPr lang="en-US" sz="1400" dirty="0" smtClean="0">
                <a:solidFill>
                  <a:schemeClr val="tx1"/>
                </a:solidFill>
                <a:sym typeface="Symbol"/>
              </a:endParaRPr>
            </a:p>
            <a:p>
              <a:r>
                <a:rPr lang="en-US" sz="1400" dirty="0" smtClean="0">
                  <a:solidFill>
                    <a:schemeClr val="tx1"/>
                  </a:solidFill>
                </a:rPr>
                <a:t>P</a:t>
              </a:r>
              <a:r>
                <a:rPr lang="en-US" sz="1400" baseline="-25000" dirty="0" smtClean="0">
                  <a:solidFill>
                    <a:schemeClr val="tx1"/>
                  </a:solidFill>
                </a:rPr>
                <a:t>1</a:t>
              </a:r>
              <a:r>
                <a:rPr lang="en-US" sz="1400" dirty="0">
                  <a:solidFill>
                    <a:schemeClr val="tx1"/>
                  </a:solidFill>
                </a:rPr>
                <a:t>, …, </a:t>
              </a:r>
              <a:r>
                <a:rPr lang="en-US" sz="1400" dirty="0" smtClean="0">
                  <a:solidFill>
                    <a:schemeClr val="tx1"/>
                  </a:solidFill>
                </a:rPr>
                <a:t>P</a:t>
              </a:r>
              <a:r>
                <a:rPr lang="en-US" sz="1400" baseline="-25000" dirty="0" smtClean="0">
                  <a:solidFill>
                    <a:schemeClr val="tx1"/>
                  </a:solidFill>
                </a:rPr>
                <a:t>N</a:t>
              </a:r>
              <a:r>
                <a:rPr lang="en-US" sz="1400" dirty="0">
                  <a:solidFill>
                    <a:schemeClr val="tx1"/>
                  </a:solidFill>
                </a:rPr>
                <a:t>;   </a:t>
              </a:r>
              <a:r>
                <a:rPr lang="en-US" sz="1400" dirty="0" smtClean="0">
                  <a:solidFill>
                    <a:schemeClr val="tx1"/>
                  </a:solidFill>
                </a:rPr>
                <a:t>P</a:t>
              </a:r>
              <a:r>
                <a:rPr lang="en-US" sz="1400" baseline="-25000" dirty="0" smtClean="0">
                  <a:solidFill>
                    <a:schemeClr val="tx1"/>
                  </a:solidFill>
                </a:rPr>
                <a:t>i</a:t>
              </a:r>
              <a:r>
                <a:rPr lang="en-US" sz="1400" dirty="0" smtClean="0">
                  <a:solidFill>
                    <a:schemeClr val="tx1"/>
                  </a:solidFill>
                </a:rPr>
                <a:t> :  [ </a:t>
              </a:r>
              <a:r>
                <a:rPr lang="en-US" sz="1400" dirty="0" err="1" smtClean="0">
                  <a:solidFill>
                    <a:schemeClr val="tx1"/>
                  </a:solidFill>
                </a:rPr>
                <a:t>p</a:t>
              </a:r>
              <a:r>
                <a:rPr lang="en-US" sz="1400" baseline="-25000" dirty="0" err="1" smtClean="0">
                  <a:solidFill>
                    <a:schemeClr val="tx1"/>
                  </a:solidFill>
                </a:rPr>
                <a:t>ij</a:t>
              </a:r>
              <a:r>
                <a:rPr lang="en-US" sz="1400" i="1" baseline="-25000" dirty="0" err="1" smtClean="0">
                  <a:solidFill>
                    <a:schemeClr val="tx1"/>
                  </a:solidFill>
                </a:rPr>
                <a:t>g</a:t>
              </a:r>
              <a:r>
                <a:rPr lang="en-US" sz="1400" dirty="0" smtClean="0">
                  <a:solidFill>
                    <a:schemeClr val="tx1"/>
                  </a:solidFill>
                </a:rPr>
                <a:t> = </a:t>
              </a:r>
              <a:r>
                <a:rPr lang="en-US" sz="1400" dirty="0" err="1" smtClean="0">
                  <a:solidFill>
                    <a:schemeClr val="tx1"/>
                  </a:solidFill>
                </a:rPr>
                <a:t>Prob</a:t>
              </a:r>
              <a:r>
                <a:rPr lang="en-US" sz="1400" dirty="0" smtClean="0">
                  <a:solidFill>
                    <a:schemeClr val="tx1"/>
                  </a:solidFill>
                </a:rPr>
                <a:t>(</a:t>
              </a:r>
              <a:r>
                <a:rPr lang="en-US" sz="1400" dirty="0" err="1">
                  <a:solidFill>
                    <a:schemeClr val="tx1"/>
                  </a:solidFill>
                </a:rPr>
                <a:t>g</a:t>
              </a:r>
              <a:r>
                <a:rPr lang="en-US" sz="1400" baseline="-25000" dirty="0" err="1">
                  <a:solidFill>
                    <a:schemeClr val="tx1"/>
                  </a:solidFill>
                </a:rPr>
                <a:t>ij</a:t>
              </a:r>
              <a:r>
                <a:rPr lang="en-US" sz="1400" dirty="0">
                  <a:solidFill>
                    <a:schemeClr val="tx1"/>
                  </a:solidFill>
                </a:rPr>
                <a:t> </a:t>
              </a:r>
              <a:r>
                <a:rPr lang="en-US" sz="1400" dirty="0" smtClean="0">
                  <a:solidFill>
                    <a:schemeClr val="tx1"/>
                  </a:solidFill>
                </a:rPr>
                <a:t>= </a:t>
              </a:r>
              <a:r>
                <a:rPr lang="en-US" sz="1400" i="1" dirty="0" smtClean="0">
                  <a:solidFill>
                    <a:schemeClr val="tx1"/>
                  </a:solidFill>
                </a:rPr>
                <a:t>g</a:t>
              </a:r>
              <a:r>
                <a:rPr lang="en-US" sz="1400" dirty="0" smtClean="0">
                  <a:solidFill>
                    <a:schemeClr val="tx1"/>
                  </a:solidFill>
                </a:rPr>
                <a:t> | data) </a:t>
              </a:r>
              <a:r>
                <a:rPr lang="en-US" sz="1200" dirty="0" smtClean="0">
                  <a:solidFill>
                    <a:schemeClr val="tx1"/>
                  </a:solidFill>
                </a:rPr>
                <a:t>]</a:t>
              </a:r>
              <a:endParaRPr lang="en-US" sz="1200" dirty="0">
                <a:solidFill>
                  <a:schemeClr val="tx1"/>
                </a:solidFill>
              </a:endParaRPr>
            </a:p>
          </p:txBody>
        </p:sp>
      </p:grpSp>
      <p:sp>
        <p:nvSpPr>
          <p:cNvPr id="6" name="Rectangle 5"/>
          <p:cNvSpPr/>
          <p:nvPr/>
        </p:nvSpPr>
        <p:spPr bwMode="auto">
          <a:xfrm>
            <a:off x="103670" y="1549952"/>
            <a:ext cx="4535554" cy="4963551"/>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b="1" dirty="0" err="1" smtClean="0">
                <a:solidFill>
                  <a:srgbClr val="333399"/>
                </a:solidFill>
              </a:rPr>
              <a:t>Reveel</a:t>
            </a:r>
            <a:r>
              <a:rPr lang="en-US" b="1" dirty="0" smtClean="0">
                <a:solidFill>
                  <a:srgbClr val="333399"/>
                </a:solidFill>
              </a:rPr>
              <a:t>:</a:t>
            </a:r>
            <a:endParaRPr lang="en-US" b="1" dirty="0">
              <a:solidFill>
                <a:srgbClr val="333399"/>
              </a:solidFill>
            </a:endParaRPr>
          </a:p>
          <a:p>
            <a:endParaRPr lang="en-US" sz="1600" b="1" dirty="0">
              <a:solidFill>
                <a:srgbClr val="333399"/>
              </a:solidFill>
            </a:endParaRPr>
          </a:p>
          <a:p>
            <a:pPr marL="342900" indent="-342900">
              <a:buFontTx/>
              <a:buAutoNum type="arabicPeriod"/>
            </a:pPr>
            <a:r>
              <a:rPr lang="en-US" sz="1400" dirty="0">
                <a:solidFill>
                  <a:srgbClr val="333399"/>
                </a:solidFill>
              </a:rPr>
              <a:t>Identify candidate polymorphic </a:t>
            </a:r>
            <a:r>
              <a:rPr lang="en-US" sz="1400" dirty="0" smtClean="0">
                <a:solidFill>
                  <a:srgbClr val="333399"/>
                </a:solidFill>
              </a:rPr>
              <a:t>sites</a:t>
            </a:r>
            <a:endParaRPr lang="en-US" sz="1400" dirty="0">
              <a:solidFill>
                <a:srgbClr val="333399"/>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dirty="0">
                <a:solidFill>
                  <a:srgbClr val="333399"/>
                </a:solidFill>
              </a:rPr>
              <a:t>Calculate k nearest neighbors</a:t>
            </a:r>
          </a:p>
          <a:p>
            <a:pPr marL="742950" lvl="1" indent="-285750">
              <a:buFont typeface="Arial"/>
              <a:buChar char="•"/>
            </a:pPr>
            <a:r>
              <a:rPr lang="en-US" sz="1100" dirty="0" err="1">
                <a:solidFill>
                  <a:srgbClr val="333399"/>
                </a:solidFill>
              </a:rPr>
              <a:t>Jaccard</a:t>
            </a:r>
            <a:r>
              <a:rPr lang="en-US" sz="1100" dirty="0">
                <a:solidFill>
                  <a:srgbClr val="333399"/>
                </a:solidFill>
              </a:rPr>
              <a:t> indices Sim</a:t>
            </a:r>
            <a:r>
              <a:rPr lang="en-US" sz="1100" baseline="-25000" dirty="0">
                <a:solidFill>
                  <a:srgbClr val="333399"/>
                </a:solidFill>
              </a:rPr>
              <a:t>1</a:t>
            </a:r>
            <a:r>
              <a:rPr lang="en-US" sz="1100" dirty="0">
                <a:solidFill>
                  <a:srgbClr val="333399"/>
                </a:solidFill>
              </a:rPr>
              <a:t>, Sim</a:t>
            </a:r>
            <a:r>
              <a:rPr lang="en-US" sz="1100" baseline="-25000" dirty="0">
                <a:solidFill>
                  <a:srgbClr val="333399"/>
                </a:solidFill>
              </a:rPr>
              <a:t>2</a:t>
            </a:r>
            <a:r>
              <a:rPr lang="en-US" sz="1100" dirty="0">
                <a:solidFill>
                  <a:srgbClr val="333399"/>
                </a:solidFill>
              </a:rPr>
              <a:t>,</a:t>
            </a:r>
            <a:r>
              <a:rPr lang="en-US" sz="1100" baseline="-25000" dirty="0">
                <a:solidFill>
                  <a:srgbClr val="333399"/>
                </a:solidFill>
              </a:rPr>
              <a:t> </a:t>
            </a:r>
            <a:r>
              <a:rPr lang="en-US" sz="1100" dirty="0">
                <a:solidFill>
                  <a:srgbClr val="333399"/>
                </a:solidFill>
              </a:rPr>
              <a:t>Sim</a:t>
            </a:r>
            <a:r>
              <a:rPr lang="en-US" sz="1100" baseline="-25000" dirty="0">
                <a:solidFill>
                  <a:srgbClr val="333399"/>
                </a:solidFill>
              </a:rPr>
              <a:t>3</a:t>
            </a:r>
            <a:endParaRPr lang="en-US" sz="1100" dirty="0">
              <a:solidFill>
                <a:srgbClr val="333399"/>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dirty="0" smtClean="0">
                <a:solidFill>
                  <a:srgbClr val="333399"/>
                </a:solidFill>
              </a:rPr>
              <a:t>Initialize </a:t>
            </a:r>
            <a:r>
              <a:rPr lang="en-US" sz="1400" dirty="0">
                <a:solidFill>
                  <a:srgbClr val="333399"/>
                </a:solidFill>
              </a:rPr>
              <a:t>G</a:t>
            </a:r>
            <a:r>
              <a:rPr lang="en-US" sz="1400" baseline="30000" dirty="0">
                <a:solidFill>
                  <a:srgbClr val="333399"/>
                </a:solidFill>
              </a:rPr>
              <a:t>(0)</a:t>
            </a:r>
            <a:r>
              <a:rPr lang="en-US" sz="1400" dirty="0">
                <a:solidFill>
                  <a:srgbClr val="333399"/>
                </a:solidFill>
              </a:rPr>
              <a:t> </a:t>
            </a:r>
            <a:endParaRPr lang="en-US" sz="1400" dirty="0" smtClean="0">
              <a:solidFill>
                <a:srgbClr val="333399"/>
              </a:solidFill>
            </a:endParaRPr>
          </a:p>
          <a:p>
            <a:endParaRPr lang="en-US" sz="1400" dirty="0" smtClean="0">
              <a:solidFill>
                <a:srgbClr val="333399"/>
              </a:solidFill>
            </a:endParaRPr>
          </a:p>
          <a:p>
            <a:pPr marL="342900" indent="-342900">
              <a:buFontTx/>
              <a:buAutoNum type="arabicPeriod"/>
            </a:pPr>
            <a:r>
              <a:rPr lang="en-US" sz="1400" b="1" dirty="0" smtClean="0">
                <a:solidFill>
                  <a:srgbClr val="800000"/>
                </a:solidFill>
              </a:rPr>
              <a:t>Summarization/Maximization</a:t>
            </a:r>
            <a:endParaRPr lang="en-US" sz="1400" b="1" dirty="0">
              <a:solidFill>
                <a:srgbClr val="800000"/>
              </a:solidFill>
            </a:endParaRPr>
          </a:p>
          <a:p>
            <a:pPr lvl="1"/>
            <a:r>
              <a:rPr lang="en-US" sz="1400" b="1" dirty="0">
                <a:solidFill>
                  <a:srgbClr val="800000"/>
                </a:solidFill>
              </a:rPr>
              <a:t>p</a:t>
            </a:r>
            <a:r>
              <a:rPr lang="en-US" sz="1400" b="1" baseline="30000" dirty="0">
                <a:solidFill>
                  <a:srgbClr val="800000"/>
                </a:solidFill>
              </a:rPr>
              <a:t>(n+1)</a:t>
            </a:r>
            <a:r>
              <a:rPr lang="en-US" sz="1400" b="1" baseline="-25000" dirty="0" err="1" smtClean="0">
                <a:solidFill>
                  <a:srgbClr val="800000"/>
                </a:solidFill>
              </a:rPr>
              <a:t>ij</a:t>
            </a:r>
            <a:r>
              <a:rPr lang="en-US" sz="1400" b="1" i="1" baseline="-25000" dirty="0" err="1" smtClean="0">
                <a:solidFill>
                  <a:srgbClr val="800000"/>
                </a:solidFill>
              </a:rPr>
              <a:t>g</a:t>
            </a:r>
            <a:r>
              <a:rPr lang="en-US" sz="1400" b="1" dirty="0" smtClean="0">
                <a:solidFill>
                  <a:srgbClr val="800000"/>
                </a:solidFill>
              </a:rPr>
              <a:t> </a:t>
            </a:r>
            <a:r>
              <a:rPr lang="en-US" sz="1400" b="1" dirty="0">
                <a:solidFill>
                  <a:srgbClr val="800000"/>
                </a:solidFill>
              </a:rPr>
              <a:t>= </a:t>
            </a:r>
            <a:r>
              <a:rPr lang="en-US" sz="1400" b="1" dirty="0" err="1">
                <a:solidFill>
                  <a:srgbClr val="800000"/>
                </a:solidFill>
              </a:rPr>
              <a:t>Prob</a:t>
            </a:r>
            <a:r>
              <a:rPr lang="en-US" sz="1400" b="1" dirty="0">
                <a:solidFill>
                  <a:srgbClr val="800000"/>
                </a:solidFill>
              </a:rPr>
              <a:t>(</a:t>
            </a:r>
            <a:r>
              <a:rPr lang="en-US" sz="1400" b="1" dirty="0" err="1">
                <a:solidFill>
                  <a:srgbClr val="800000"/>
                </a:solidFill>
              </a:rPr>
              <a:t>g</a:t>
            </a:r>
            <a:r>
              <a:rPr lang="en-US" sz="1400" b="1" baseline="-25000" dirty="0" err="1">
                <a:solidFill>
                  <a:srgbClr val="800000"/>
                </a:solidFill>
              </a:rPr>
              <a:t>ij</a:t>
            </a:r>
            <a:r>
              <a:rPr lang="en-US" sz="1400" b="1" dirty="0">
                <a:solidFill>
                  <a:srgbClr val="800000"/>
                </a:solidFill>
              </a:rPr>
              <a:t> = </a:t>
            </a:r>
            <a:r>
              <a:rPr lang="en-US" sz="1400" b="1" i="1" dirty="0" smtClean="0">
                <a:solidFill>
                  <a:srgbClr val="800000"/>
                </a:solidFill>
              </a:rPr>
              <a:t>g</a:t>
            </a:r>
            <a:r>
              <a:rPr lang="en-US" sz="1400" b="1" dirty="0" smtClean="0">
                <a:solidFill>
                  <a:srgbClr val="800000"/>
                </a:solidFill>
              </a:rPr>
              <a:t> </a:t>
            </a:r>
            <a:r>
              <a:rPr lang="en-US" sz="1400" b="1" dirty="0">
                <a:solidFill>
                  <a:srgbClr val="800000"/>
                </a:solidFill>
              </a:rPr>
              <a:t>| G</a:t>
            </a:r>
            <a:r>
              <a:rPr lang="en-US" sz="1400" b="1" baseline="30000" dirty="0">
                <a:solidFill>
                  <a:srgbClr val="800000"/>
                </a:solidFill>
              </a:rPr>
              <a:t>(n)</a:t>
            </a:r>
            <a:r>
              <a:rPr lang="en-US" sz="1400" b="1" dirty="0">
                <a:solidFill>
                  <a:srgbClr val="800000"/>
                </a:solidFill>
              </a:rPr>
              <a:t>, data</a:t>
            </a:r>
            <a:r>
              <a:rPr lang="en-US" sz="1400" b="1" dirty="0" smtClean="0">
                <a:solidFill>
                  <a:srgbClr val="800000"/>
                </a:solidFill>
              </a:rPr>
              <a:t>)</a:t>
            </a:r>
            <a:endParaRPr lang="en-US" sz="1400" b="1" dirty="0">
              <a:solidFill>
                <a:srgbClr val="800000"/>
              </a:solidFill>
            </a:endParaRPr>
          </a:p>
          <a:p>
            <a:pPr lvl="1"/>
            <a:r>
              <a:rPr lang="en-US" sz="1400" b="1" dirty="0">
                <a:solidFill>
                  <a:srgbClr val="800000"/>
                </a:solidFill>
              </a:rPr>
              <a:t>g</a:t>
            </a:r>
            <a:r>
              <a:rPr lang="en-US" sz="1400" b="1" baseline="30000" dirty="0">
                <a:solidFill>
                  <a:srgbClr val="800000"/>
                </a:solidFill>
              </a:rPr>
              <a:t>(n+1)</a:t>
            </a:r>
            <a:r>
              <a:rPr lang="en-US" sz="1400" b="1" baseline="-25000" dirty="0" err="1" smtClean="0">
                <a:solidFill>
                  <a:srgbClr val="800000"/>
                </a:solidFill>
              </a:rPr>
              <a:t>ij</a:t>
            </a:r>
            <a:r>
              <a:rPr lang="en-US" sz="1400" b="1" i="1" baseline="-25000" dirty="0" err="1" smtClean="0">
                <a:solidFill>
                  <a:srgbClr val="800000"/>
                </a:solidFill>
              </a:rPr>
              <a:t>g</a:t>
            </a:r>
            <a:r>
              <a:rPr lang="en-US" sz="1400" b="1" dirty="0" smtClean="0">
                <a:solidFill>
                  <a:srgbClr val="800000"/>
                </a:solidFill>
              </a:rPr>
              <a:t> </a:t>
            </a:r>
            <a:r>
              <a:rPr lang="en-US" sz="1400" b="1" dirty="0">
                <a:solidFill>
                  <a:srgbClr val="800000"/>
                </a:solidFill>
              </a:rPr>
              <a:t>= </a:t>
            </a:r>
            <a:r>
              <a:rPr lang="en-US" sz="1400" b="1" dirty="0" err="1">
                <a:solidFill>
                  <a:srgbClr val="800000"/>
                </a:solidFill>
              </a:rPr>
              <a:t>argmax</a:t>
            </a:r>
            <a:r>
              <a:rPr lang="en-US" sz="1400" b="1" dirty="0">
                <a:solidFill>
                  <a:srgbClr val="800000"/>
                </a:solidFill>
              </a:rPr>
              <a:t> p</a:t>
            </a:r>
            <a:r>
              <a:rPr lang="en-US" sz="1400" b="1" baseline="30000" dirty="0">
                <a:solidFill>
                  <a:srgbClr val="800000"/>
                </a:solidFill>
              </a:rPr>
              <a:t>(n+1)</a:t>
            </a:r>
            <a:r>
              <a:rPr lang="en-US" sz="1400" b="1" baseline="-25000" dirty="0" err="1" smtClean="0">
                <a:solidFill>
                  <a:srgbClr val="800000"/>
                </a:solidFill>
              </a:rPr>
              <a:t>ij</a:t>
            </a:r>
            <a:r>
              <a:rPr lang="en-US" sz="1400" b="1" i="1" baseline="-25000" dirty="0" err="1" smtClean="0">
                <a:solidFill>
                  <a:srgbClr val="800000"/>
                </a:solidFill>
              </a:rPr>
              <a:t>g</a:t>
            </a:r>
            <a:endParaRPr lang="en-US" sz="1400" b="1" i="1" dirty="0">
              <a:solidFill>
                <a:srgbClr val="800000"/>
              </a:solidFill>
            </a:endParaRPr>
          </a:p>
          <a:p>
            <a:pPr lvl="1"/>
            <a:endParaRPr lang="en-US" sz="1400" dirty="0">
              <a:solidFill>
                <a:srgbClr val="333399"/>
              </a:solidFill>
            </a:endParaRPr>
          </a:p>
          <a:p>
            <a:pPr marL="342900" indent="-342900">
              <a:buFont typeface="+mj-lt"/>
              <a:buAutoNum type="arabicPeriod"/>
            </a:pPr>
            <a:r>
              <a:rPr lang="en-US" sz="1400" dirty="0" smtClean="0">
                <a:solidFill>
                  <a:srgbClr val="333399"/>
                </a:solidFill>
              </a:rPr>
              <a:t>Recalculate k nearest neighbors</a:t>
            </a:r>
          </a:p>
          <a:p>
            <a:pPr marL="742950" lvl="1" indent="-285750">
              <a:buFont typeface="Arial"/>
              <a:buChar char="•"/>
            </a:pPr>
            <a:r>
              <a:rPr lang="en-US" sz="1100" dirty="0" smtClean="0">
                <a:solidFill>
                  <a:srgbClr val="333399"/>
                </a:solidFill>
              </a:rPr>
              <a:t>Approximate </a:t>
            </a:r>
            <a:r>
              <a:rPr lang="en-US" sz="1100" dirty="0">
                <a:solidFill>
                  <a:srgbClr val="333399"/>
                </a:solidFill>
              </a:rPr>
              <a:t>C</a:t>
            </a:r>
            <a:r>
              <a:rPr lang="en-US" sz="1100" dirty="0" smtClean="0">
                <a:solidFill>
                  <a:srgbClr val="333399"/>
                </a:solidFill>
              </a:rPr>
              <a:t>orrelation </a:t>
            </a:r>
            <a:r>
              <a:rPr lang="en-US" sz="1100" dirty="0">
                <a:solidFill>
                  <a:srgbClr val="333399"/>
                </a:solidFill>
              </a:rPr>
              <a:t>C</a:t>
            </a:r>
            <a:r>
              <a:rPr lang="en-US" sz="1100" dirty="0" smtClean="0">
                <a:solidFill>
                  <a:srgbClr val="333399"/>
                </a:solidFill>
              </a:rPr>
              <a:t>oefficient (</a:t>
            </a:r>
            <a:r>
              <a:rPr lang="en-US" sz="1100" dirty="0" err="1" smtClean="0">
                <a:solidFill>
                  <a:srgbClr val="333399"/>
                </a:solidFill>
              </a:rPr>
              <a:t>Schaid</a:t>
            </a:r>
            <a:r>
              <a:rPr lang="en-US" sz="1100" dirty="0" smtClean="0">
                <a:solidFill>
                  <a:srgbClr val="333399"/>
                </a:solidFill>
              </a:rPr>
              <a:t> 2004)</a:t>
            </a:r>
          </a:p>
          <a:p>
            <a:pPr lvl="1"/>
            <a:endParaRPr lang="en-US" sz="1100" dirty="0">
              <a:solidFill>
                <a:srgbClr val="333399"/>
              </a:solidFill>
            </a:endParaRPr>
          </a:p>
          <a:p>
            <a:pPr marL="342900" indent="-342900">
              <a:buFont typeface="+mj-lt"/>
              <a:buAutoNum type="arabicPeriod"/>
            </a:pPr>
            <a:r>
              <a:rPr lang="en-US" sz="1400" dirty="0" smtClean="0">
                <a:solidFill>
                  <a:srgbClr val="333399"/>
                </a:solidFill>
              </a:rPr>
              <a:t>Summarization/Maximization</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dirty="0" smtClean="0">
                <a:solidFill>
                  <a:srgbClr val="333399"/>
                </a:solidFill>
              </a:rPr>
              <a:t>Recalculate k nearest neighbors</a:t>
            </a:r>
          </a:p>
          <a:p>
            <a:pPr marL="800100" lvl="1" indent="-342900">
              <a:buFont typeface="Arial"/>
              <a:buChar char="•"/>
            </a:pPr>
            <a:r>
              <a:rPr lang="en-US" sz="1100" dirty="0" smtClean="0">
                <a:solidFill>
                  <a:srgbClr val="333399"/>
                </a:solidFill>
              </a:rPr>
              <a:t>Approximate CC, Entropy</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dirty="0" smtClean="0">
                <a:solidFill>
                  <a:srgbClr val="333399"/>
                </a:solidFill>
              </a:rPr>
              <a:t>Summarization/Maximization</a:t>
            </a:r>
          </a:p>
          <a:p>
            <a:pPr marL="342900" indent="-342900">
              <a:buFont typeface="+mj-lt"/>
              <a:buAutoNum type="arabicPeriod"/>
            </a:pPr>
            <a:endParaRPr lang="en-US" dirty="0">
              <a:solidFill>
                <a:srgbClr val="333399"/>
              </a:solidFill>
            </a:endParaRPr>
          </a:p>
          <a:p>
            <a:pPr marL="342900" indent="-342900">
              <a:buFont typeface="+mj-lt"/>
              <a:buAutoNum type="arabicPeriod"/>
            </a:pPr>
            <a:endParaRPr lang="en-US" dirty="0">
              <a:solidFill>
                <a:srgbClr val="333399"/>
              </a:solidFill>
            </a:endParaRPr>
          </a:p>
        </p:txBody>
      </p:sp>
      <p:sp>
        <p:nvSpPr>
          <p:cNvPr id="132" name="Rounded Rectangle 131"/>
          <p:cNvSpPr/>
          <p:nvPr/>
        </p:nvSpPr>
        <p:spPr bwMode="auto">
          <a:xfrm>
            <a:off x="4942705" y="3913571"/>
            <a:ext cx="4058908" cy="2796320"/>
          </a:xfrm>
          <a:prstGeom prst="roundRect">
            <a:avLst/>
          </a:prstGeom>
          <a:solidFill>
            <a:srgbClr val="E3DAC1"/>
          </a:solidFill>
          <a:ln w="12700" cap="flat" cmpd="sng" algn="ctr">
            <a:solidFill>
              <a:srgbClr val="E3DAC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dirty="0">
                <a:solidFill>
                  <a:schemeClr val="tx1">
                    <a:lumMod val="95000"/>
                    <a:lumOff val="5000"/>
                  </a:schemeClr>
                </a:solidFill>
              </a:rPr>
              <a:t>p</a:t>
            </a:r>
            <a:r>
              <a:rPr lang="en-US" sz="1600" baseline="30000" dirty="0">
                <a:solidFill>
                  <a:schemeClr val="tx1">
                    <a:lumMod val="95000"/>
                    <a:lumOff val="5000"/>
                  </a:schemeClr>
                </a:solidFill>
              </a:rPr>
              <a:t>(n+1)</a:t>
            </a:r>
            <a:r>
              <a:rPr lang="en-US" sz="1600" baseline="-25000" dirty="0" err="1" smtClean="0">
                <a:solidFill>
                  <a:schemeClr val="tx1">
                    <a:lumMod val="95000"/>
                    <a:lumOff val="5000"/>
                  </a:schemeClr>
                </a:solidFill>
              </a:rPr>
              <a:t>ij</a:t>
            </a:r>
            <a:r>
              <a:rPr lang="en-US" sz="1600" i="1" baseline="-25000" dirty="0" err="1" smtClean="0">
                <a:solidFill>
                  <a:schemeClr val="tx1">
                    <a:lumMod val="95000"/>
                    <a:lumOff val="5000"/>
                  </a:schemeClr>
                </a:solidFill>
              </a:rPr>
              <a:t>g</a:t>
            </a:r>
            <a:r>
              <a:rPr lang="en-US" sz="1600" dirty="0" smtClean="0">
                <a:solidFill>
                  <a:schemeClr val="tx1">
                    <a:lumMod val="95000"/>
                    <a:lumOff val="5000"/>
                  </a:schemeClr>
                </a:solidFill>
              </a:rPr>
              <a:t> </a:t>
            </a:r>
            <a:r>
              <a:rPr lang="en-US" sz="1600" dirty="0">
                <a:solidFill>
                  <a:schemeClr val="tx1">
                    <a:lumMod val="95000"/>
                    <a:lumOff val="5000"/>
                  </a:schemeClr>
                </a:solidFill>
              </a:rPr>
              <a:t>= P(</a:t>
            </a:r>
            <a:r>
              <a:rPr lang="en-US" sz="1600" dirty="0" err="1">
                <a:solidFill>
                  <a:schemeClr val="tx1">
                    <a:lumMod val="95000"/>
                    <a:lumOff val="5000"/>
                  </a:schemeClr>
                </a:solidFill>
              </a:rPr>
              <a:t>g</a:t>
            </a:r>
            <a:r>
              <a:rPr lang="en-US" sz="1600" baseline="-25000" dirty="0" err="1">
                <a:solidFill>
                  <a:schemeClr val="tx1">
                    <a:lumMod val="95000"/>
                    <a:lumOff val="5000"/>
                  </a:schemeClr>
                </a:solidFill>
              </a:rPr>
              <a:t>ij</a:t>
            </a:r>
            <a:r>
              <a:rPr lang="en-US" sz="1600" dirty="0">
                <a:solidFill>
                  <a:schemeClr val="tx1">
                    <a:lumMod val="95000"/>
                    <a:lumOff val="5000"/>
                  </a:schemeClr>
                </a:solidFill>
              </a:rPr>
              <a:t> = </a:t>
            </a:r>
            <a:r>
              <a:rPr lang="en-US" sz="1600" i="1" dirty="0" smtClean="0">
                <a:solidFill>
                  <a:schemeClr val="tx1">
                    <a:lumMod val="95000"/>
                    <a:lumOff val="5000"/>
                  </a:schemeClr>
                </a:solidFill>
              </a:rPr>
              <a:t>g</a:t>
            </a:r>
            <a:r>
              <a:rPr lang="en-US" sz="1600" dirty="0" smtClean="0">
                <a:solidFill>
                  <a:schemeClr val="tx1">
                    <a:lumMod val="95000"/>
                    <a:lumOff val="5000"/>
                  </a:schemeClr>
                </a:solidFill>
              </a:rPr>
              <a:t> </a:t>
            </a:r>
            <a:r>
              <a:rPr lang="en-US" sz="1600" dirty="0">
                <a:solidFill>
                  <a:schemeClr val="tx1">
                    <a:lumMod val="95000"/>
                    <a:lumOff val="5000"/>
                  </a:schemeClr>
                </a:solidFill>
              </a:rPr>
              <a:t>| G</a:t>
            </a:r>
            <a:r>
              <a:rPr lang="en-US" sz="1600" baseline="30000" dirty="0">
                <a:solidFill>
                  <a:schemeClr val="tx1">
                    <a:lumMod val="95000"/>
                    <a:lumOff val="5000"/>
                  </a:schemeClr>
                </a:solidFill>
              </a:rPr>
              <a:t>(n)</a:t>
            </a:r>
            <a:r>
              <a:rPr lang="en-US" sz="1600" dirty="0">
                <a:solidFill>
                  <a:schemeClr val="tx1">
                    <a:lumMod val="95000"/>
                    <a:lumOff val="5000"/>
                  </a:schemeClr>
                </a:solidFill>
              </a:rPr>
              <a:t>, reads</a:t>
            </a:r>
            <a:r>
              <a:rPr lang="en-US" sz="1600" dirty="0" smtClean="0">
                <a:solidFill>
                  <a:schemeClr val="tx1">
                    <a:lumMod val="95000"/>
                    <a:lumOff val="5000"/>
                  </a:schemeClr>
                </a:solidFill>
              </a:rPr>
              <a:t>)</a:t>
            </a:r>
            <a:endParaRPr lang="en-US" sz="1600" dirty="0">
              <a:solidFill>
                <a:schemeClr val="tx1">
                  <a:lumMod val="95000"/>
                  <a:lumOff val="5000"/>
                </a:schemeClr>
              </a:solidFill>
            </a:endParaRPr>
          </a:p>
          <a:p>
            <a:r>
              <a:rPr lang="en-US" sz="1600" dirty="0">
                <a:solidFill>
                  <a:schemeClr val="tx1">
                    <a:lumMod val="95000"/>
                    <a:lumOff val="5000"/>
                  </a:schemeClr>
                </a:solidFill>
              </a:rPr>
              <a:t> </a:t>
            </a:r>
            <a:r>
              <a:rPr lang="en-US" sz="1600" dirty="0" smtClean="0">
                <a:solidFill>
                  <a:schemeClr val="tx1">
                    <a:lumMod val="95000"/>
                    <a:lumOff val="5000"/>
                  </a:schemeClr>
                </a:solidFill>
              </a:rPr>
              <a:t>  ~ </a:t>
            </a:r>
            <a:r>
              <a:rPr lang="en-US" sz="1600" dirty="0">
                <a:solidFill>
                  <a:schemeClr val="tx1">
                    <a:lumMod val="95000"/>
                    <a:lumOff val="5000"/>
                  </a:schemeClr>
                </a:solidFill>
              </a:rPr>
              <a:t>P(</a:t>
            </a:r>
            <a:r>
              <a:rPr lang="en-US" sz="1600" dirty="0" err="1">
                <a:solidFill>
                  <a:schemeClr val="tx1">
                    <a:lumMod val="95000"/>
                    <a:lumOff val="5000"/>
                  </a:schemeClr>
                </a:solidFill>
              </a:rPr>
              <a:t>g</a:t>
            </a:r>
            <a:r>
              <a:rPr lang="en-US" sz="1600" baseline="-25000" dirty="0" err="1">
                <a:solidFill>
                  <a:schemeClr val="tx1">
                    <a:lumMod val="95000"/>
                    <a:lumOff val="5000"/>
                  </a:schemeClr>
                </a:solidFill>
              </a:rPr>
              <a:t>ij</a:t>
            </a:r>
            <a:r>
              <a:rPr lang="en-US" sz="1600" dirty="0">
                <a:solidFill>
                  <a:schemeClr val="tx1">
                    <a:lumMod val="95000"/>
                    <a:lumOff val="5000"/>
                  </a:schemeClr>
                </a:solidFill>
              </a:rPr>
              <a:t> = </a:t>
            </a:r>
            <a:r>
              <a:rPr lang="en-US" sz="1600" i="1" dirty="0" smtClean="0">
                <a:solidFill>
                  <a:schemeClr val="tx1">
                    <a:lumMod val="95000"/>
                    <a:lumOff val="5000"/>
                  </a:schemeClr>
                </a:solidFill>
              </a:rPr>
              <a:t>g</a:t>
            </a:r>
            <a:r>
              <a:rPr lang="en-US" sz="1600" dirty="0" smtClean="0">
                <a:solidFill>
                  <a:schemeClr val="tx1">
                    <a:lumMod val="95000"/>
                    <a:lumOff val="5000"/>
                  </a:schemeClr>
                </a:solidFill>
              </a:rPr>
              <a:t> </a:t>
            </a:r>
            <a:r>
              <a:rPr lang="en-US" sz="1600" dirty="0">
                <a:solidFill>
                  <a:schemeClr val="tx1">
                    <a:lumMod val="95000"/>
                    <a:lumOff val="5000"/>
                  </a:schemeClr>
                </a:solidFill>
              </a:rPr>
              <a:t>| </a:t>
            </a:r>
            <a:r>
              <a:rPr lang="en-US" sz="1600" dirty="0" err="1">
                <a:solidFill>
                  <a:schemeClr val="tx1">
                    <a:lumMod val="95000"/>
                    <a:lumOff val="5000"/>
                  </a:schemeClr>
                </a:solidFill>
              </a:rPr>
              <a:t>g</a:t>
            </a:r>
            <a:r>
              <a:rPr lang="en-US" sz="1600" baseline="-25000" dirty="0" err="1">
                <a:solidFill>
                  <a:schemeClr val="tx1">
                    <a:lumMod val="95000"/>
                    <a:lumOff val="5000"/>
                  </a:schemeClr>
                </a:solidFill>
              </a:rPr>
              <a:t>kNN</a:t>
            </a:r>
            <a:r>
              <a:rPr lang="en-US" sz="1600" dirty="0">
                <a:solidFill>
                  <a:schemeClr val="tx1">
                    <a:lumMod val="95000"/>
                    <a:lumOff val="5000"/>
                  </a:schemeClr>
                </a:solidFill>
              </a:rPr>
              <a:t>, reads</a:t>
            </a:r>
            <a:r>
              <a:rPr lang="en-US" sz="1600" dirty="0" smtClean="0">
                <a:solidFill>
                  <a:schemeClr val="tx1">
                    <a:lumMod val="95000"/>
                    <a:lumOff val="5000"/>
                  </a:schemeClr>
                </a:solidFill>
              </a:rPr>
              <a:t>)</a:t>
            </a:r>
            <a:endParaRPr lang="en-US" sz="1600" dirty="0">
              <a:solidFill>
                <a:schemeClr val="tx1">
                  <a:lumMod val="95000"/>
                  <a:lumOff val="5000"/>
                </a:schemeClr>
              </a:solidFill>
            </a:endParaRPr>
          </a:p>
          <a:p>
            <a:r>
              <a:rPr lang="en-US" sz="1600" dirty="0">
                <a:solidFill>
                  <a:schemeClr val="tx1">
                    <a:lumMod val="95000"/>
                    <a:lumOff val="5000"/>
                  </a:schemeClr>
                </a:solidFill>
              </a:rPr>
              <a:t> </a:t>
            </a:r>
            <a:r>
              <a:rPr lang="en-US" sz="1600" dirty="0" smtClean="0">
                <a:solidFill>
                  <a:schemeClr val="tx1">
                    <a:lumMod val="95000"/>
                    <a:lumOff val="5000"/>
                  </a:schemeClr>
                </a:solidFill>
              </a:rPr>
              <a:t>  = </a:t>
            </a:r>
            <a:r>
              <a:rPr lang="en-US" sz="1600" dirty="0">
                <a:solidFill>
                  <a:schemeClr val="tx1">
                    <a:lumMod val="95000"/>
                    <a:lumOff val="5000"/>
                  </a:schemeClr>
                </a:solidFill>
              </a:rPr>
              <a:t>P(reads | </a:t>
            </a:r>
            <a:r>
              <a:rPr lang="en-US" sz="1600" dirty="0" err="1">
                <a:solidFill>
                  <a:schemeClr val="tx1">
                    <a:lumMod val="95000"/>
                    <a:lumOff val="5000"/>
                  </a:schemeClr>
                </a:solidFill>
              </a:rPr>
              <a:t>g</a:t>
            </a:r>
            <a:r>
              <a:rPr lang="en-US" sz="1600" baseline="-25000" dirty="0" err="1">
                <a:solidFill>
                  <a:schemeClr val="tx1">
                    <a:lumMod val="95000"/>
                    <a:lumOff val="5000"/>
                  </a:schemeClr>
                </a:solidFill>
              </a:rPr>
              <a:t>ij</a:t>
            </a:r>
            <a:r>
              <a:rPr lang="en-US" sz="1600" dirty="0">
                <a:solidFill>
                  <a:schemeClr val="tx1">
                    <a:lumMod val="95000"/>
                    <a:lumOff val="5000"/>
                  </a:schemeClr>
                </a:solidFill>
              </a:rPr>
              <a:t> = </a:t>
            </a:r>
            <a:r>
              <a:rPr lang="en-US" sz="1600" i="1" dirty="0" smtClean="0">
                <a:solidFill>
                  <a:schemeClr val="tx1">
                    <a:lumMod val="95000"/>
                    <a:lumOff val="5000"/>
                  </a:schemeClr>
                </a:solidFill>
              </a:rPr>
              <a:t>g</a:t>
            </a:r>
            <a:r>
              <a:rPr lang="en-US" sz="1600" dirty="0" smtClean="0">
                <a:solidFill>
                  <a:schemeClr val="tx1">
                    <a:lumMod val="95000"/>
                    <a:lumOff val="5000"/>
                  </a:schemeClr>
                </a:solidFill>
              </a:rPr>
              <a:t>) </a:t>
            </a:r>
            <a:r>
              <a:rPr lang="en-US" sz="1600" dirty="0">
                <a:solidFill>
                  <a:schemeClr val="tx1">
                    <a:lumMod val="95000"/>
                    <a:lumOff val="5000"/>
                  </a:schemeClr>
                </a:solidFill>
              </a:rPr>
              <a:t>P(</a:t>
            </a:r>
            <a:r>
              <a:rPr lang="en-US" sz="1600" dirty="0" err="1">
                <a:solidFill>
                  <a:schemeClr val="tx1">
                    <a:lumMod val="95000"/>
                    <a:lumOff val="5000"/>
                  </a:schemeClr>
                </a:solidFill>
              </a:rPr>
              <a:t>g</a:t>
            </a:r>
            <a:r>
              <a:rPr lang="en-US" sz="1600" baseline="-25000" dirty="0" err="1">
                <a:solidFill>
                  <a:schemeClr val="tx1">
                    <a:lumMod val="95000"/>
                    <a:lumOff val="5000"/>
                  </a:schemeClr>
                </a:solidFill>
              </a:rPr>
              <a:t>ij</a:t>
            </a:r>
            <a:r>
              <a:rPr lang="en-US" sz="1600" dirty="0">
                <a:solidFill>
                  <a:schemeClr val="tx1">
                    <a:lumMod val="95000"/>
                    <a:lumOff val="5000"/>
                  </a:schemeClr>
                </a:solidFill>
              </a:rPr>
              <a:t> = </a:t>
            </a:r>
            <a:r>
              <a:rPr lang="en-US" sz="1600" i="1" dirty="0" smtClean="0">
                <a:solidFill>
                  <a:schemeClr val="tx1">
                    <a:lumMod val="95000"/>
                    <a:lumOff val="5000"/>
                  </a:schemeClr>
                </a:solidFill>
              </a:rPr>
              <a:t>g</a:t>
            </a:r>
            <a:r>
              <a:rPr lang="en-US" sz="1600" dirty="0" smtClean="0">
                <a:solidFill>
                  <a:schemeClr val="tx1">
                    <a:lumMod val="95000"/>
                    <a:lumOff val="5000"/>
                  </a:schemeClr>
                </a:solidFill>
              </a:rPr>
              <a:t> </a:t>
            </a:r>
            <a:r>
              <a:rPr lang="en-US" sz="1600" dirty="0">
                <a:solidFill>
                  <a:schemeClr val="tx1">
                    <a:lumMod val="95000"/>
                    <a:lumOff val="5000"/>
                  </a:schemeClr>
                </a:solidFill>
              </a:rPr>
              <a:t>| </a:t>
            </a:r>
            <a:r>
              <a:rPr lang="en-US" sz="1600" dirty="0" err="1">
                <a:solidFill>
                  <a:schemeClr val="tx1">
                    <a:lumMod val="95000"/>
                    <a:lumOff val="5000"/>
                  </a:schemeClr>
                </a:solidFill>
              </a:rPr>
              <a:t>g</a:t>
            </a:r>
            <a:r>
              <a:rPr lang="en-US" sz="1600" baseline="-25000" dirty="0" err="1">
                <a:solidFill>
                  <a:schemeClr val="tx1">
                    <a:lumMod val="95000"/>
                    <a:lumOff val="5000"/>
                  </a:schemeClr>
                </a:solidFill>
              </a:rPr>
              <a:t>kNN</a:t>
            </a:r>
            <a:r>
              <a:rPr lang="en-US" sz="1600" baseline="-25000" dirty="0">
                <a:solidFill>
                  <a:schemeClr val="tx1">
                    <a:lumMod val="95000"/>
                    <a:lumOff val="5000"/>
                  </a:schemeClr>
                </a:solidFill>
              </a:rPr>
              <a:t>)</a:t>
            </a:r>
            <a:r>
              <a:rPr lang="en-US" sz="1600" dirty="0" smtClean="0">
                <a:solidFill>
                  <a:schemeClr val="tx1">
                    <a:lumMod val="95000"/>
                    <a:lumOff val="5000"/>
                  </a:schemeClr>
                </a:solidFill>
              </a:rPr>
              <a:t>)</a:t>
            </a:r>
          </a:p>
          <a:p>
            <a:endParaRPr lang="en-US" sz="1600" dirty="0">
              <a:solidFill>
                <a:schemeClr val="tx1">
                  <a:lumMod val="95000"/>
                  <a:lumOff val="5000"/>
                </a:schemeClr>
              </a:solidFill>
            </a:endParaRPr>
          </a:p>
          <a:p>
            <a:r>
              <a:rPr lang="en-US" sz="1600" dirty="0">
                <a:solidFill>
                  <a:srgbClr val="000000"/>
                </a:solidFill>
              </a:rPr>
              <a:t>P(</a:t>
            </a:r>
            <a:r>
              <a:rPr lang="en-US" sz="1600" dirty="0" err="1">
                <a:solidFill>
                  <a:srgbClr val="000000"/>
                </a:solidFill>
              </a:rPr>
              <a:t>g</a:t>
            </a:r>
            <a:r>
              <a:rPr lang="en-US" sz="1600" baseline="-25000" dirty="0" err="1">
                <a:solidFill>
                  <a:srgbClr val="000000"/>
                </a:solidFill>
              </a:rPr>
              <a:t>ij</a:t>
            </a:r>
            <a:r>
              <a:rPr lang="en-US" sz="1600" dirty="0">
                <a:solidFill>
                  <a:srgbClr val="000000"/>
                </a:solidFill>
              </a:rPr>
              <a:t> = </a:t>
            </a:r>
            <a:r>
              <a:rPr lang="en-US" sz="1600" i="1" dirty="0" smtClean="0">
                <a:solidFill>
                  <a:srgbClr val="000000"/>
                </a:solidFill>
              </a:rPr>
              <a:t>g</a:t>
            </a:r>
            <a:r>
              <a:rPr lang="en-US" sz="1600" dirty="0" smtClean="0">
                <a:solidFill>
                  <a:srgbClr val="000000"/>
                </a:solidFill>
              </a:rPr>
              <a:t> </a:t>
            </a:r>
            <a:r>
              <a:rPr lang="en-US" sz="1600" dirty="0">
                <a:solidFill>
                  <a:srgbClr val="000000"/>
                </a:solidFill>
              </a:rPr>
              <a:t>| </a:t>
            </a:r>
            <a:r>
              <a:rPr lang="en-US" sz="1600" dirty="0" err="1">
                <a:solidFill>
                  <a:srgbClr val="000000"/>
                </a:solidFill>
              </a:rPr>
              <a:t>g</a:t>
            </a:r>
            <a:r>
              <a:rPr lang="en-US" sz="1600" baseline="-25000" dirty="0" err="1">
                <a:solidFill>
                  <a:srgbClr val="000000"/>
                </a:solidFill>
              </a:rPr>
              <a:t>kNN</a:t>
            </a:r>
            <a:r>
              <a:rPr lang="en-US" sz="1600" dirty="0">
                <a:solidFill>
                  <a:srgbClr val="000000"/>
                </a:solidFill>
              </a:rPr>
              <a:t>)  = </a:t>
            </a:r>
          </a:p>
          <a:p>
            <a:endParaRPr lang="en-US" sz="1600" dirty="0">
              <a:solidFill>
                <a:srgbClr val="000000"/>
              </a:solidFill>
            </a:endParaRPr>
          </a:p>
          <a:p>
            <a:r>
              <a:rPr lang="en-US" sz="1600" dirty="0">
                <a:solidFill>
                  <a:srgbClr val="000000"/>
                </a:solidFill>
              </a:rPr>
              <a:t>Let C</a:t>
            </a:r>
            <a:r>
              <a:rPr lang="en-US" sz="1600" baseline="-25000" dirty="0">
                <a:solidFill>
                  <a:srgbClr val="000000"/>
                </a:solidFill>
              </a:rPr>
              <a:t>0</a:t>
            </a:r>
            <a:r>
              <a:rPr lang="en-US" sz="1600" dirty="0">
                <a:solidFill>
                  <a:srgbClr val="000000"/>
                </a:solidFill>
              </a:rPr>
              <a:t>, C</a:t>
            </a:r>
            <a:r>
              <a:rPr lang="en-US" sz="1600" baseline="-25000" dirty="0">
                <a:solidFill>
                  <a:srgbClr val="000000"/>
                </a:solidFill>
              </a:rPr>
              <a:t>1</a:t>
            </a:r>
            <a:r>
              <a:rPr lang="en-US" sz="1600" dirty="0">
                <a:solidFill>
                  <a:srgbClr val="000000"/>
                </a:solidFill>
              </a:rPr>
              <a:t>, C</a:t>
            </a:r>
            <a:r>
              <a:rPr lang="en-US" sz="1600" baseline="-25000" dirty="0">
                <a:solidFill>
                  <a:srgbClr val="000000"/>
                </a:solidFill>
              </a:rPr>
              <a:t>2</a:t>
            </a:r>
            <a:r>
              <a:rPr lang="en-US" sz="1600" dirty="0">
                <a:solidFill>
                  <a:srgbClr val="000000"/>
                </a:solidFill>
              </a:rPr>
              <a:t> </a:t>
            </a:r>
            <a:r>
              <a:rPr lang="en-US" sz="1600" dirty="0" smtClean="0">
                <a:solidFill>
                  <a:srgbClr val="000000"/>
                </a:solidFill>
              </a:rPr>
              <a:t>= </a:t>
            </a:r>
            <a:r>
              <a:rPr lang="en-US" sz="1600" dirty="0">
                <a:solidFill>
                  <a:srgbClr val="000000"/>
                </a:solidFill>
              </a:rPr>
              <a:t># samples matching </a:t>
            </a:r>
            <a:r>
              <a:rPr lang="en-US" sz="1600" dirty="0" err="1">
                <a:solidFill>
                  <a:srgbClr val="000000"/>
                </a:solidFill>
              </a:rPr>
              <a:t>i</a:t>
            </a:r>
            <a:r>
              <a:rPr lang="en-US" sz="1600" dirty="0">
                <a:solidFill>
                  <a:srgbClr val="000000"/>
                </a:solidFill>
              </a:rPr>
              <a:t> in </a:t>
            </a:r>
            <a:r>
              <a:rPr lang="en-US" sz="1600" dirty="0" err="1" smtClean="0">
                <a:solidFill>
                  <a:srgbClr val="000000"/>
                </a:solidFill>
              </a:rPr>
              <a:t>kNN</a:t>
            </a:r>
            <a:r>
              <a:rPr lang="en-US" sz="1600" dirty="0" smtClean="0">
                <a:solidFill>
                  <a:srgbClr val="000000"/>
                </a:solidFill>
              </a:rPr>
              <a:t>, </a:t>
            </a:r>
            <a:r>
              <a:rPr lang="en-US" sz="1600" dirty="0">
                <a:solidFill>
                  <a:srgbClr val="000000"/>
                </a:solidFill>
              </a:rPr>
              <a:t>with </a:t>
            </a:r>
            <a:r>
              <a:rPr lang="en-US" sz="1600" dirty="0" err="1">
                <a:solidFill>
                  <a:srgbClr val="000000"/>
                </a:solidFill>
              </a:rPr>
              <a:t>j</a:t>
            </a:r>
            <a:r>
              <a:rPr lang="en-US" sz="1600" baseline="30000" dirty="0" err="1">
                <a:solidFill>
                  <a:srgbClr val="000000"/>
                </a:solidFill>
              </a:rPr>
              <a:t>th</a:t>
            </a:r>
            <a:r>
              <a:rPr lang="en-US" sz="1600" dirty="0">
                <a:solidFill>
                  <a:srgbClr val="000000"/>
                </a:solidFill>
              </a:rPr>
              <a:t> genotype </a:t>
            </a:r>
            <a:r>
              <a:rPr lang="en-US" sz="1600" dirty="0" err="1">
                <a:solidFill>
                  <a:srgbClr val="000000"/>
                </a:solidFill>
              </a:rPr>
              <a:t>pos’n</a:t>
            </a:r>
            <a:r>
              <a:rPr lang="en-US" sz="1600" dirty="0">
                <a:solidFill>
                  <a:srgbClr val="000000"/>
                </a:solidFill>
              </a:rPr>
              <a:t> = 0, 1, </a:t>
            </a:r>
            <a:r>
              <a:rPr lang="en-US" sz="1600" dirty="0" smtClean="0">
                <a:solidFill>
                  <a:srgbClr val="000000"/>
                </a:solidFill>
              </a:rPr>
              <a:t>2</a:t>
            </a:r>
          </a:p>
          <a:p>
            <a:endParaRPr lang="en-US" sz="1600" dirty="0">
              <a:solidFill>
                <a:srgbClr val="000000"/>
              </a:solidFill>
            </a:endParaRPr>
          </a:p>
          <a:p>
            <a:r>
              <a:rPr lang="en-US" sz="1600" dirty="0" smtClean="0">
                <a:solidFill>
                  <a:srgbClr val="000000"/>
                </a:solidFill>
              </a:rPr>
              <a:t>P</a:t>
            </a:r>
            <a:r>
              <a:rPr lang="en-US" sz="1600" dirty="0">
                <a:solidFill>
                  <a:srgbClr val="000000"/>
                </a:solidFill>
              </a:rPr>
              <a:t>(</a:t>
            </a:r>
            <a:r>
              <a:rPr lang="en-US" sz="1600" dirty="0" err="1">
                <a:solidFill>
                  <a:srgbClr val="000000"/>
                </a:solidFill>
              </a:rPr>
              <a:t>g</a:t>
            </a:r>
            <a:r>
              <a:rPr lang="en-US" sz="1600" baseline="-25000" dirty="0" err="1">
                <a:solidFill>
                  <a:srgbClr val="000000"/>
                </a:solidFill>
              </a:rPr>
              <a:t>ij</a:t>
            </a:r>
            <a:r>
              <a:rPr lang="en-US" sz="1600" dirty="0">
                <a:solidFill>
                  <a:srgbClr val="000000"/>
                </a:solidFill>
              </a:rPr>
              <a:t> = </a:t>
            </a:r>
            <a:r>
              <a:rPr lang="en-US" sz="1600" i="1" dirty="0" smtClean="0">
                <a:solidFill>
                  <a:srgbClr val="000000"/>
                </a:solidFill>
              </a:rPr>
              <a:t>g</a:t>
            </a:r>
            <a:r>
              <a:rPr lang="en-US" sz="1600" dirty="0" smtClean="0">
                <a:solidFill>
                  <a:srgbClr val="000000"/>
                </a:solidFill>
              </a:rPr>
              <a:t> </a:t>
            </a:r>
            <a:r>
              <a:rPr lang="en-US" sz="1600" dirty="0">
                <a:solidFill>
                  <a:srgbClr val="000000"/>
                </a:solidFill>
              </a:rPr>
              <a:t>| </a:t>
            </a:r>
            <a:r>
              <a:rPr lang="en-US" sz="1600" dirty="0" err="1">
                <a:solidFill>
                  <a:srgbClr val="000000"/>
                </a:solidFill>
              </a:rPr>
              <a:t>g</a:t>
            </a:r>
            <a:r>
              <a:rPr lang="en-US" sz="1600" baseline="-25000" dirty="0" err="1">
                <a:solidFill>
                  <a:srgbClr val="000000"/>
                </a:solidFill>
              </a:rPr>
              <a:t>kNN</a:t>
            </a:r>
            <a:r>
              <a:rPr lang="en-US" sz="1600" dirty="0">
                <a:solidFill>
                  <a:srgbClr val="000000"/>
                </a:solidFill>
              </a:rPr>
              <a:t>)  = </a:t>
            </a:r>
            <a:r>
              <a:rPr lang="en-US" sz="1600" dirty="0" smtClean="0">
                <a:solidFill>
                  <a:srgbClr val="000000"/>
                </a:solidFill>
              </a:rPr>
              <a:t>C</a:t>
            </a:r>
            <a:r>
              <a:rPr lang="en-US" sz="1600" i="1" baseline="-25000" dirty="0" smtClean="0">
                <a:solidFill>
                  <a:srgbClr val="000000"/>
                </a:solidFill>
              </a:rPr>
              <a:t>g</a:t>
            </a:r>
            <a:r>
              <a:rPr lang="en-US" sz="1600" dirty="0" smtClean="0">
                <a:solidFill>
                  <a:srgbClr val="000000"/>
                </a:solidFill>
              </a:rPr>
              <a:t> </a:t>
            </a:r>
            <a:r>
              <a:rPr lang="en-US" sz="1600" dirty="0">
                <a:solidFill>
                  <a:srgbClr val="000000"/>
                </a:solidFill>
              </a:rPr>
              <a:t>/ (C</a:t>
            </a:r>
            <a:r>
              <a:rPr lang="en-US" sz="1600" baseline="-25000" dirty="0">
                <a:solidFill>
                  <a:srgbClr val="000000"/>
                </a:solidFill>
              </a:rPr>
              <a:t>0</a:t>
            </a:r>
            <a:r>
              <a:rPr lang="en-US" sz="1600" dirty="0">
                <a:solidFill>
                  <a:srgbClr val="000000"/>
                </a:solidFill>
              </a:rPr>
              <a:t> + C</a:t>
            </a:r>
            <a:r>
              <a:rPr lang="en-US" sz="1600" baseline="-25000" dirty="0">
                <a:solidFill>
                  <a:srgbClr val="000000"/>
                </a:solidFill>
              </a:rPr>
              <a:t>1</a:t>
            </a:r>
            <a:r>
              <a:rPr lang="en-US" sz="1600" dirty="0">
                <a:solidFill>
                  <a:srgbClr val="000000"/>
                </a:solidFill>
              </a:rPr>
              <a:t> + C</a:t>
            </a:r>
            <a:r>
              <a:rPr lang="en-US" sz="1600" baseline="-25000" dirty="0">
                <a:solidFill>
                  <a:srgbClr val="000000"/>
                </a:solidFill>
              </a:rPr>
              <a:t>2</a:t>
            </a:r>
            <a:r>
              <a:rPr lang="en-US" sz="1600" dirty="0">
                <a:solidFill>
                  <a:srgbClr val="000000"/>
                </a:solidFill>
              </a:rPr>
              <a:t>)</a:t>
            </a:r>
          </a:p>
          <a:p>
            <a:endParaRPr lang="en-US" sz="1600" dirty="0">
              <a:solidFill>
                <a:schemeClr val="tx1">
                  <a:lumMod val="95000"/>
                  <a:lumOff val="5000"/>
                </a:schemeClr>
              </a:solidFill>
            </a:endParaRPr>
          </a:p>
          <a:p>
            <a:endParaRPr lang="en-US" dirty="0">
              <a:solidFill>
                <a:srgbClr val="333399"/>
              </a:solidFill>
            </a:endParaRPr>
          </a:p>
        </p:txBody>
      </p:sp>
    </p:spTree>
    <p:extLst>
      <p:ext uri="{BB962C8B-B14F-4D97-AF65-F5344CB8AC3E}">
        <p14:creationId xmlns:p14="http://schemas.microsoft.com/office/powerpoint/2010/main" val="116730259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Overview of </a:t>
            </a:r>
            <a:r>
              <a:rPr lang="en-US" sz="3200" dirty="0" err="1" smtClean="0"/>
              <a:t>Reveel</a:t>
            </a:r>
            <a:endParaRPr lang="en-US" sz="3200" dirty="0"/>
          </a:p>
        </p:txBody>
      </p:sp>
      <p:grpSp>
        <p:nvGrpSpPr>
          <p:cNvPr id="4" name="Group 3"/>
          <p:cNvGrpSpPr/>
          <p:nvPr/>
        </p:nvGrpSpPr>
        <p:grpSpPr>
          <a:xfrm>
            <a:off x="5170530" y="1373722"/>
            <a:ext cx="3882715" cy="2371129"/>
            <a:chOff x="1124862" y="1904998"/>
            <a:chExt cx="7768356" cy="5126242"/>
          </a:xfrm>
        </p:grpSpPr>
        <p:cxnSp>
          <p:nvCxnSpPr>
            <p:cNvPr id="5" name="Straight Connector 4"/>
            <p:cNvCxnSpPr/>
            <p:nvPr/>
          </p:nvCxnSpPr>
          <p:spPr>
            <a:xfrm>
              <a:off x="2209800" y="2286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09800" y="3048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209800" y="3810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62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09800" y="4572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51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5146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432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12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429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886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733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191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720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572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800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4102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638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9436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2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477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93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362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24384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312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276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3886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2766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1910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1054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5720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419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54102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410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9436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324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24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934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93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362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667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514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32004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312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429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886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657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44958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45720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5720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495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54102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54102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5626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3246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019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6705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93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286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6670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2438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304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3352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810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4290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4114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4958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4724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49530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486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5626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5626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629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7056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64008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85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53465" y="2297669"/>
              <a:ext cx="728678" cy="499045"/>
            </a:xfrm>
            <a:prstGeom prst="rect">
              <a:avLst/>
            </a:prstGeom>
            <a:noFill/>
          </p:spPr>
          <p:txBody>
            <a:bodyPr wrap="none" rtlCol="0">
              <a:spAutoFit/>
            </a:bodyPr>
            <a:lstStyle/>
            <a:p>
              <a:r>
                <a:rPr lang="en-US" sz="900" dirty="0" smtClean="0"/>
                <a:t>A/T</a:t>
              </a:r>
              <a:endParaRPr lang="en-US" sz="900" dirty="0"/>
            </a:p>
          </p:txBody>
        </p:sp>
        <p:sp>
          <p:nvSpPr>
            <p:cNvPr id="83" name="TextBox 82"/>
            <p:cNvSpPr txBox="1"/>
            <p:nvPr/>
          </p:nvSpPr>
          <p:spPr>
            <a:xfrm>
              <a:off x="2947407" y="3059667"/>
              <a:ext cx="779994" cy="499045"/>
            </a:xfrm>
            <a:prstGeom prst="rect">
              <a:avLst/>
            </a:prstGeom>
            <a:noFill/>
          </p:spPr>
          <p:txBody>
            <a:bodyPr wrap="none" rtlCol="0">
              <a:spAutoFit/>
            </a:bodyPr>
            <a:lstStyle/>
            <a:p>
              <a:r>
                <a:rPr lang="en-US" sz="900" dirty="0" smtClean="0"/>
                <a:t>A/A</a:t>
              </a:r>
              <a:endParaRPr lang="en-US" sz="900" dirty="0"/>
            </a:p>
          </p:txBody>
        </p:sp>
        <p:sp>
          <p:nvSpPr>
            <p:cNvPr id="99" name="TextBox 98"/>
            <p:cNvSpPr txBox="1"/>
            <p:nvPr/>
          </p:nvSpPr>
          <p:spPr>
            <a:xfrm>
              <a:off x="2947407" y="3821667"/>
              <a:ext cx="779994" cy="499045"/>
            </a:xfrm>
            <a:prstGeom prst="rect">
              <a:avLst/>
            </a:prstGeom>
            <a:noFill/>
          </p:spPr>
          <p:txBody>
            <a:bodyPr wrap="none" rtlCol="0">
              <a:spAutoFit/>
            </a:bodyPr>
            <a:lstStyle/>
            <a:p>
              <a:r>
                <a:rPr lang="en-US" sz="900" dirty="0" smtClean="0"/>
                <a:t>A/A</a:t>
              </a:r>
              <a:endParaRPr lang="en-US" sz="900" dirty="0"/>
            </a:p>
          </p:txBody>
        </p:sp>
        <p:sp>
          <p:nvSpPr>
            <p:cNvPr id="100" name="TextBox 99"/>
            <p:cNvSpPr txBox="1"/>
            <p:nvPr/>
          </p:nvSpPr>
          <p:spPr>
            <a:xfrm>
              <a:off x="2947407" y="4583667"/>
              <a:ext cx="779994" cy="499045"/>
            </a:xfrm>
            <a:prstGeom prst="rect">
              <a:avLst/>
            </a:prstGeom>
            <a:noFill/>
          </p:spPr>
          <p:txBody>
            <a:bodyPr wrap="none" rtlCol="0">
              <a:spAutoFit/>
            </a:bodyPr>
            <a:lstStyle/>
            <a:p>
              <a:r>
                <a:rPr lang="en-US" sz="900" dirty="0" smtClean="0"/>
                <a:t>A/A</a:t>
              </a:r>
              <a:endParaRPr lang="en-US" sz="900" dirty="0"/>
            </a:p>
          </p:txBody>
        </p:sp>
        <p:cxnSp>
          <p:nvCxnSpPr>
            <p:cNvPr id="101" name="Straight Connector 100"/>
            <p:cNvCxnSpPr/>
            <p:nvPr/>
          </p:nvCxnSpPr>
          <p:spPr>
            <a:xfrm>
              <a:off x="3194076"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2" name="Straight Connector 101"/>
            <p:cNvCxnSpPr/>
            <p:nvPr/>
          </p:nvCxnSpPr>
          <p:spPr>
            <a:xfrm>
              <a:off x="3194076"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3" name="Straight Connector 102"/>
            <p:cNvCxnSpPr/>
            <p:nvPr/>
          </p:nvCxnSpPr>
          <p:spPr>
            <a:xfrm>
              <a:off x="3194076"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4" name="Straight Connector 103"/>
            <p:cNvCxnSpPr/>
            <p:nvPr/>
          </p:nvCxnSpPr>
          <p:spPr>
            <a:xfrm>
              <a:off x="3194076"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05" name="TextBox 104"/>
            <p:cNvSpPr txBox="1"/>
            <p:nvPr/>
          </p:nvSpPr>
          <p:spPr>
            <a:xfrm>
              <a:off x="4008518" y="2297669"/>
              <a:ext cx="767153" cy="499045"/>
            </a:xfrm>
            <a:prstGeom prst="rect">
              <a:avLst/>
            </a:prstGeom>
            <a:noFill/>
          </p:spPr>
          <p:txBody>
            <a:bodyPr wrap="none" rtlCol="0">
              <a:spAutoFit/>
            </a:bodyPr>
            <a:lstStyle/>
            <a:p>
              <a:r>
                <a:rPr lang="en-US" sz="900" dirty="0" smtClean="0"/>
                <a:t>C/C</a:t>
              </a:r>
              <a:endParaRPr lang="en-US" sz="900" dirty="0"/>
            </a:p>
          </p:txBody>
        </p:sp>
        <p:sp>
          <p:nvSpPr>
            <p:cNvPr id="106" name="TextBox 105"/>
            <p:cNvSpPr txBox="1"/>
            <p:nvPr/>
          </p:nvSpPr>
          <p:spPr>
            <a:xfrm>
              <a:off x="4002460" y="3059667"/>
              <a:ext cx="737274" cy="499045"/>
            </a:xfrm>
            <a:prstGeom prst="rect">
              <a:avLst/>
            </a:prstGeom>
            <a:noFill/>
          </p:spPr>
          <p:txBody>
            <a:bodyPr wrap="none" rtlCol="0">
              <a:spAutoFit/>
            </a:bodyPr>
            <a:lstStyle/>
            <a:p>
              <a:r>
                <a:rPr lang="en-US" sz="900" dirty="0" smtClean="0"/>
                <a:t>C/T</a:t>
              </a:r>
              <a:endParaRPr lang="en-US" sz="900" dirty="0"/>
            </a:p>
          </p:txBody>
        </p:sp>
        <p:sp>
          <p:nvSpPr>
            <p:cNvPr id="107" name="TextBox 106"/>
            <p:cNvSpPr txBox="1"/>
            <p:nvPr/>
          </p:nvSpPr>
          <p:spPr>
            <a:xfrm>
              <a:off x="4002460" y="3821667"/>
              <a:ext cx="711566" cy="499045"/>
            </a:xfrm>
            <a:prstGeom prst="rect">
              <a:avLst/>
            </a:prstGeom>
            <a:noFill/>
          </p:spPr>
          <p:txBody>
            <a:bodyPr wrap="none" rtlCol="0">
              <a:spAutoFit/>
            </a:bodyPr>
            <a:lstStyle/>
            <a:p>
              <a:r>
                <a:rPr lang="en-US" sz="900" dirty="0" smtClean="0"/>
                <a:t>T/T</a:t>
              </a:r>
              <a:endParaRPr lang="en-US" sz="900" dirty="0"/>
            </a:p>
          </p:txBody>
        </p:sp>
        <p:sp>
          <p:nvSpPr>
            <p:cNvPr id="108" name="TextBox 107"/>
            <p:cNvSpPr txBox="1"/>
            <p:nvPr/>
          </p:nvSpPr>
          <p:spPr>
            <a:xfrm>
              <a:off x="4002460" y="4583667"/>
              <a:ext cx="737274" cy="499045"/>
            </a:xfrm>
            <a:prstGeom prst="rect">
              <a:avLst/>
            </a:prstGeom>
            <a:noFill/>
          </p:spPr>
          <p:txBody>
            <a:bodyPr wrap="none" rtlCol="0">
              <a:spAutoFit/>
            </a:bodyPr>
            <a:lstStyle/>
            <a:p>
              <a:r>
                <a:rPr lang="en-US" sz="900" dirty="0" smtClean="0"/>
                <a:t>C/T</a:t>
              </a:r>
              <a:endParaRPr lang="en-US" sz="900" dirty="0"/>
            </a:p>
          </p:txBody>
        </p:sp>
        <p:cxnSp>
          <p:nvCxnSpPr>
            <p:cNvPr id="109" name="Straight Connector 108"/>
            <p:cNvCxnSpPr/>
            <p:nvPr/>
          </p:nvCxnSpPr>
          <p:spPr>
            <a:xfrm>
              <a:off x="42491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a:off x="42491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p:nvPr/>
          </p:nvCxnSpPr>
          <p:spPr>
            <a:xfrm>
              <a:off x="42491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2" name="Straight Connector 111"/>
            <p:cNvCxnSpPr/>
            <p:nvPr/>
          </p:nvCxnSpPr>
          <p:spPr>
            <a:xfrm>
              <a:off x="42491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13" name="TextBox 112"/>
            <p:cNvSpPr txBox="1"/>
            <p:nvPr/>
          </p:nvSpPr>
          <p:spPr>
            <a:xfrm>
              <a:off x="6370720" y="2297669"/>
              <a:ext cx="780008" cy="499045"/>
            </a:xfrm>
            <a:prstGeom prst="rect">
              <a:avLst/>
            </a:prstGeom>
            <a:noFill/>
          </p:spPr>
          <p:txBody>
            <a:bodyPr wrap="none" rtlCol="0">
              <a:spAutoFit/>
            </a:bodyPr>
            <a:lstStyle/>
            <a:p>
              <a:r>
                <a:rPr lang="en-US" sz="900" dirty="0" smtClean="0"/>
                <a:t>C/G</a:t>
              </a:r>
              <a:endParaRPr lang="en-US" sz="900" dirty="0"/>
            </a:p>
          </p:txBody>
        </p:sp>
        <p:sp>
          <p:nvSpPr>
            <p:cNvPr id="114" name="TextBox 113"/>
            <p:cNvSpPr txBox="1"/>
            <p:nvPr/>
          </p:nvSpPr>
          <p:spPr>
            <a:xfrm>
              <a:off x="6364660" y="3059667"/>
              <a:ext cx="792861" cy="499045"/>
            </a:xfrm>
            <a:prstGeom prst="rect">
              <a:avLst/>
            </a:prstGeom>
            <a:noFill/>
          </p:spPr>
          <p:txBody>
            <a:bodyPr wrap="none" rtlCol="0">
              <a:spAutoFit/>
            </a:bodyPr>
            <a:lstStyle/>
            <a:p>
              <a:r>
                <a:rPr lang="en-US" sz="900" dirty="0" smtClean="0"/>
                <a:t>G/G</a:t>
              </a:r>
              <a:endParaRPr lang="en-US" sz="900" dirty="0"/>
            </a:p>
          </p:txBody>
        </p:sp>
        <p:sp>
          <p:nvSpPr>
            <p:cNvPr id="115" name="TextBox 114"/>
            <p:cNvSpPr txBox="1"/>
            <p:nvPr/>
          </p:nvSpPr>
          <p:spPr>
            <a:xfrm>
              <a:off x="6364660" y="3821667"/>
              <a:ext cx="780008" cy="499045"/>
            </a:xfrm>
            <a:prstGeom prst="rect">
              <a:avLst/>
            </a:prstGeom>
            <a:noFill/>
          </p:spPr>
          <p:txBody>
            <a:bodyPr wrap="none" rtlCol="0">
              <a:spAutoFit/>
            </a:bodyPr>
            <a:lstStyle/>
            <a:p>
              <a:r>
                <a:rPr lang="en-US" sz="900" dirty="0" smtClean="0"/>
                <a:t>C/G</a:t>
              </a:r>
              <a:endParaRPr lang="en-US" sz="900" dirty="0"/>
            </a:p>
          </p:txBody>
        </p:sp>
        <p:sp>
          <p:nvSpPr>
            <p:cNvPr id="116" name="TextBox 115"/>
            <p:cNvSpPr txBox="1"/>
            <p:nvPr/>
          </p:nvSpPr>
          <p:spPr>
            <a:xfrm>
              <a:off x="6364660" y="4583667"/>
              <a:ext cx="792861" cy="499045"/>
            </a:xfrm>
            <a:prstGeom prst="rect">
              <a:avLst/>
            </a:prstGeom>
            <a:noFill/>
          </p:spPr>
          <p:txBody>
            <a:bodyPr wrap="none" rtlCol="0">
              <a:spAutoFit/>
            </a:bodyPr>
            <a:lstStyle/>
            <a:p>
              <a:r>
                <a:rPr lang="en-US" sz="900" dirty="0" smtClean="0"/>
                <a:t>G/G</a:t>
              </a:r>
              <a:endParaRPr lang="en-US" sz="900" dirty="0"/>
            </a:p>
          </p:txBody>
        </p:sp>
        <p:cxnSp>
          <p:nvCxnSpPr>
            <p:cNvPr id="117" name="Straight Connector 116"/>
            <p:cNvCxnSpPr/>
            <p:nvPr/>
          </p:nvCxnSpPr>
          <p:spPr>
            <a:xfrm>
              <a:off x="66113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8" name="Straight Connector 117"/>
            <p:cNvCxnSpPr/>
            <p:nvPr/>
          </p:nvCxnSpPr>
          <p:spPr>
            <a:xfrm>
              <a:off x="66113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9" name="Straight Connector 118"/>
            <p:cNvCxnSpPr/>
            <p:nvPr/>
          </p:nvCxnSpPr>
          <p:spPr>
            <a:xfrm>
              <a:off x="66113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20" name="Straight Connector 119"/>
            <p:cNvCxnSpPr/>
            <p:nvPr/>
          </p:nvCxnSpPr>
          <p:spPr>
            <a:xfrm>
              <a:off x="66113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21" name="Right Bracket 120"/>
            <p:cNvSpPr/>
            <p:nvPr/>
          </p:nvSpPr>
          <p:spPr>
            <a:xfrm>
              <a:off x="7772400" y="1905000"/>
              <a:ext cx="76200" cy="3810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22" name="TextBox 121"/>
            <p:cNvSpPr txBox="1"/>
            <p:nvPr/>
          </p:nvSpPr>
          <p:spPr>
            <a:xfrm>
              <a:off x="7924799" y="1905000"/>
              <a:ext cx="968419" cy="598856"/>
            </a:xfrm>
            <a:prstGeom prst="rect">
              <a:avLst/>
            </a:prstGeom>
            <a:noFill/>
          </p:spPr>
          <p:txBody>
            <a:bodyPr wrap="none" rtlCol="0">
              <a:spAutoFit/>
            </a:bodyPr>
            <a:lstStyle/>
            <a:p>
              <a:r>
                <a:rPr lang="en-US" sz="1200" dirty="0" smtClean="0"/>
                <a:t>2-6x</a:t>
              </a:r>
              <a:endParaRPr lang="en-US" sz="1200" dirty="0"/>
            </a:p>
          </p:txBody>
        </p:sp>
        <p:pic>
          <p:nvPicPr>
            <p:cNvPr id="123" name="Picture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1904998"/>
              <a:ext cx="584201" cy="584201"/>
            </a:xfrm>
            <a:prstGeom prst="rect">
              <a:avLst/>
            </a:prstGeom>
          </p:spPr>
        </p:pic>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2666998"/>
              <a:ext cx="584201" cy="584201"/>
            </a:xfrm>
            <a:prstGeom prst="rect">
              <a:avLst/>
            </a:prstGeom>
          </p:spPr>
        </p:pic>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4182531"/>
              <a:ext cx="584201" cy="584201"/>
            </a:xfrm>
            <a:prstGeom prst="rect">
              <a:avLst/>
            </a:prstGeom>
          </p:spPr>
        </p:pic>
        <p:sp>
          <p:nvSpPr>
            <p:cNvPr id="128" name="Right Bracket 127"/>
            <p:cNvSpPr/>
            <p:nvPr/>
          </p:nvSpPr>
          <p:spPr>
            <a:xfrm flipH="1">
              <a:off x="1474455" y="2108200"/>
              <a:ext cx="193477" cy="23876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30" name="Rectangle 129"/>
            <p:cNvSpPr/>
            <p:nvPr/>
          </p:nvSpPr>
          <p:spPr>
            <a:xfrm>
              <a:off x="1124862" y="5009630"/>
              <a:ext cx="7467038" cy="202161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tlCol="0" anchor="ctr"/>
            <a:lstStyle/>
            <a:p>
              <a:r>
                <a:rPr lang="en-US" sz="1400" dirty="0" smtClean="0">
                  <a:solidFill>
                    <a:schemeClr val="tx1"/>
                  </a:solidFill>
                </a:rPr>
                <a:t>G</a:t>
              </a:r>
              <a:r>
                <a:rPr lang="en-US" sz="1400" baseline="-25000" dirty="0" smtClean="0">
                  <a:solidFill>
                    <a:schemeClr val="tx1"/>
                  </a:solidFill>
                </a:rPr>
                <a:t>1</a:t>
              </a:r>
              <a:r>
                <a:rPr lang="en-US" sz="1400" dirty="0" smtClean="0">
                  <a:solidFill>
                    <a:schemeClr val="tx1"/>
                  </a:solidFill>
                </a:rPr>
                <a:t>, …, G</a:t>
              </a:r>
              <a:r>
                <a:rPr lang="en-US" sz="1400" baseline="-25000" dirty="0" smtClean="0">
                  <a:solidFill>
                    <a:schemeClr val="tx1"/>
                  </a:solidFill>
                </a:rPr>
                <a:t>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a:t>
              </a:r>
              <a:r>
                <a:rPr lang="en-US" sz="1400" dirty="0" smtClean="0">
                  <a:solidFill>
                    <a:schemeClr val="tx1"/>
                  </a:solidFill>
                </a:rPr>
                <a:t> = g</a:t>
              </a:r>
              <a:r>
                <a:rPr lang="en-US" sz="1400" baseline="-25000" dirty="0" smtClean="0">
                  <a:solidFill>
                    <a:schemeClr val="tx1"/>
                  </a:solidFill>
                </a:rPr>
                <a:t>i1</a:t>
              </a:r>
              <a:r>
                <a:rPr lang="en-US" sz="1400" dirty="0" smtClean="0">
                  <a:solidFill>
                    <a:schemeClr val="tx1"/>
                  </a:solidFill>
                </a:rPr>
                <a:t> … g</a:t>
              </a:r>
              <a:r>
                <a:rPr lang="en-US" sz="1400" baseline="-25000" dirty="0" smtClean="0">
                  <a:solidFill>
                    <a:schemeClr val="tx1"/>
                  </a:solidFill>
                </a:rPr>
                <a:t>in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ij</a:t>
              </a:r>
              <a:r>
                <a:rPr lang="en-US" sz="1400" dirty="0" smtClean="0">
                  <a:solidFill>
                    <a:schemeClr val="tx1"/>
                  </a:solidFill>
                </a:rPr>
                <a:t> </a:t>
              </a:r>
              <a:r>
                <a:rPr lang="en-US" sz="1400" dirty="0" smtClean="0">
                  <a:sym typeface="Symbol"/>
                </a:rPr>
                <a:t> {</a:t>
              </a:r>
              <a:r>
                <a:rPr lang="en-US" sz="1400" dirty="0">
                  <a:solidFill>
                    <a:schemeClr val="tx1"/>
                  </a:solidFill>
                </a:rPr>
                <a:t>0, 1, </a:t>
              </a:r>
              <a:r>
                <a:rPr lang="en-US" sz="1400" dirty="0" smtClean="0">
                  <a:solidFill>
                    <a:schemeClr val="tx1"/>
                  </a:solidFill>
                </a:rPr>
                <a:t>2}</a:t>
              </a:r>
            </a:p>
            <a:p>
              <a:endParaRPr lang="en-US" sz="1400" dirty="0" smtClean="0">
                <a:solidFill>
                  <a:schemeClr val="tx1"/>
                </a:solidFill>
                <a:sym typeface="Symbol"/>
              </a:endParaRPr>
            </a:p>
            <a:p>
              <a:r>
                <a:rPr lang="en-US" sz="1400" dirty="0" smtClean="0">
                  <a:solidFill>
                    <a:schemeClr val="tx1"/>
                  </a:solidFill>
                </a:rPr>
                <a:t>P</a:t>
              </a:r>
              <a:r>
                <a:rPr lang="en-US" sz="1400" baseline="-25000" dirty="0" smtClean="0">
                  <a:solidFill>
                    <a:schemeClr val="tx1"/>
                  </a:solidFill>
                </a:rPr>
                <a:t>1</a:t>
              </a:r>
              <a:r>
                <a:rPr lang="en-US" sz="1400" dirty="0">
                  <a:solidFill>
                    <a:schemeClr val="tx1"/>
                  </a:solidFill>
                </a:rPr>
                <a:t>, …, </a:t>
              </a:r>
              <a:r>
                <a:rPr lang="en-US" sz="1400" dirty="0" smtClean="0">
                  <a:solidFill>
                    <a:schemeClr val="tx1"/>
                  </a:solidFill>
                </a:rPr>
                <a:t>P</a:t>
              </a:r>
              <a:r>
                <a:rPr lang="en-US" sz="1400" baseline="-25000" dirty="0" smtClean="0">
                  <a:solidFill>
                    <a:schemeClr val="tx1"/>
                  </a:solidFill>
                </a:rPr>
                <a:t>N</a:t>
              </a:r>
              <a:r>
                <a:rPr lang="en-US" sz="1400" dirty="0">
                  <a:solidFill>
                    <a:schemeClr val="tx1"/>
                  </a:solidFill>
                </a:rPr>
                <a:t>;   </a:t>
              </a:r>
              <a:r>
                <a:rPr lang="en-US" sz="1400" dirty="0" smtClean="0">
                  <a:solidFill>
                    <a:schemeClr val="tx1"/>
                  </a:solidFill>
                </a:rPr>
                <a:t>P</a:t>
              </a:r>
              <a:r>
                <a:rPr lang="en-US" sz="1400" baseline="-25000" dirty="0" smtClean="0">
                  <a:solidFill>
                    <a:schemeClr val="tx1"/>
                  </a:solidFill>
                </a:rPr>
                <a:t>i</a:t>
              </a:r>
              <a:r>
                <a:rPr lang="en-US" sz="1400" dirty="0" smtClean="0">
                  <a:solidFill>
                    <a:schemeClr val="tx1"/>
                  </a:solidFill>
                </a:rPr>
                <a:t> :  [ </a:t>
              </a:r>
              <a:r>
                <a:rPr lang="en-US" sz="1400" dirty="0" err="1" smtClean="0">
                  <a:solidFill>
                    <a:schemeClr val="tx1"/>
                  </a:solidFill>
                </a:rPr>
                <a:t>p</a:t>
              </a:r>
              <a:r>
                <a:rPr lang="en-US" sz="1400" baseline="-25000" dirty="0" err="1" smtClean="0">
                  <a:solidFill>
                    <a:schemeClr val="tx1"/>
                  </a:solidFill>
                </a:rPr>
                <a:t>ij</a:t>
              </a:r>
              <a:r>
                <a:rPr lang="en-US" sz="1400" i="1" baseline="-25000" dirty="0" err="1" smtClean="0">
                  <a:solidFill>
                    <a:schemeClr val="tx1"/>
                  </a:solidFill>
                </a:rPr>
                <a:t>g</a:t>
              </a:r>
              <a:r>
                <a:rPr lang="en-US" sz="1400" dirty="0" smtClean="0">
                  <a:solidFill>
                    <a:schemeClr val="tx1"/>
                  </a:solidFill>
                </a:rPr>
                <a:t> = </a:t>
              </a:r>
              <a:r>
                <a:rPr lang="en-US" sz="1400" dirty="0" err="1" smtClean="0">
                  <a:solidFill>
                    <a:schemeClr val="tx1"/>
                  </a:solidFill>
                </a:rPr>
                <a:t>Prob</a:t>
              </a:r>
              <a:r>
                <a:rPr lang="en-US" sz="1400" dirty="0" smtClean="0">
                  <a:solidFill>
                    <a:schemeClr val="tx1"/>
                  </a:solidFill>
                </a:rPr>
                <a:t>(</a:t>
              </a:r>
              <a:r>
                <a:rPr lang="en-US" sz="1400" dirty="0" err="1">
                  <a:solidFill>
                    <a:schemeClr val="tx1"/>
                  </a:solidFill>
                </a:rPr>
                <a:t>g</a:t>
              </a:r>
              <a:r>
                <a:rPr lang="en-US" sz="1400" baseline="-25000" dirty="0" err="1">
                  <a:solidFill>
                    <a:schemeClr val="tx1"/>
                  </a:solidFill>
                </a:rPr>
                <a:t>ij</a:t>
              </a:r>
              <a:r>
                <a:rPr lang="en-US" sz="1400" dirty="0">
                  <a:solidFill>
                    <a:schemeClr val="tx1"/>
                  </a:solidFill>
                </a:rPr>
                <a:t> </a:t>
              </a:r>
              <a:r>
                <a:rPr lang="en-US" sz="1400" dirty="0" smtClean="0">
                  <a:solidFill>
                    <a:schemeClr val="tx1"/>
                  </a:solidFill>
                </a:rPr>
                <a:t>= </a:t>
              </a:r>
              <a:r>
                <a:rPr lang="en-US" sz="1400" i="1" dirty="0" smtClean="0">
                  <a:solidFill>
                    <a:schemeClr val="tx1"/>
                  </a:solidFill>
                </a:rPr>
                <a:t>g</a:t>
              </a:r>
              <a:r>
                <a:rPr lang="en-US" sz="1400" dirty="0" smtClean="0">
                  <a:solidFill>
                    <a:schemeClr val="tx1"/>
                  </a:solidFill>
                </a:rPr>
                <a:t> | data) </a:t>
              </a:r>
              <a:r>
                <a:rPr lang="en-US" sz="1200" dirty="0" smtClean="0">
                  <a:solidFill>
                    <a:schemeClr val="tx1"/>
                  </a:solidFill>
                </a:rPr>
                <a:t>]</a:t>
              </a:r>
              <a:endParaRPr lang="en-US" sz="1200" dirty="0">
                <a:solidFill>
                  <a:schemeClr val="tx1"/>
                </a:solidFill>
              </a:endParaRPr>
            </a:p>
          </p:txBody>
        </p:sp>
      </p:grpSp>
      <p:sp>
        <p:nvSpPr>
          <p:cNvPr id="6" name="Rectangle 5"/>
          <p:cNvSpPr/>
          <p:nvPr/>
        </p:nvSpPr>
        <p:spPr bwMode="auto">
          <a:xfrm>
            <a:off x="103670" y="1549952"/>
            <a:ext cx="4535554" cy="4963551"/>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b="1" dirty="0" err="1" smtClean="0">
                <a:solidFill>
                  <a:srgbClr val="333399"/>
                </a:solidFill>
              </a:rPr>
              <a:t>Reveel</a:t>
            </a:r>
            <a:r>
              <a:rPr lang="en-US" b="1" dirty="0" smtClean="0">
                <a:solidFill>
                  <a:srgbClr val="333399"/>
                </a:solidFill>
              </a:rPr>
              <a:t>:</a:t>
            </a:r>
            <a:endParaRPr lang="en-US" b="1" dirty="0">
              <a:solidFill>
                <a:srgbClr val="333399"/>
              </a:solidFill>
            </a:endParaRPr>
          </a:p>
          <a:p>
            <a:endParaRPr lang="en-US" sz="1600" b="1" dirty="0">
              <a:solidFill>
                <a:srgbClr val="333399"/>
              </a:solidFill>
            </a:endParaRPr>
          </a:p>
          <a:p>
            <a:pPr marL="342900" indent="-342900">
              <a:buFontTx/>
              <a:buAutoNum type="arabicPeriod"/>
            </a:pPr>
            <a:r>
              <a:rPr lang="en-US" sz="1400" dirty="0">
                <a:solidFill>
                  <a:srgbClr val="333399"/>
                </a:solidFill>
              </a:rPr>
              <a:t>Identify candidate polymorphic </a:t>
            </a:r>
            <a:r>
              <a:rPr lang="en-US" sz="1400" dirty="0" smtClean="0">
                <a:solidFill>
                  <a:srgbClr val="333399"/>
                </a:solidFill>
              </a:rPr>
              <a:t>sites</a:t>
            </a:r>
            <a:endParaRPr lang="en-US" sz="1400" dirty="0">
              <a:solidFill>
                <a:srgbClr val="333399"/>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dirty="0">
                <a:solidFill>
                  <a:srgbClr val="333399"/>
                </a:solidFill>
              </a:rPr>
              <a:t>Calculate k nearest neighbors</a:t>
            </a:r>
          </a:p>
          <a:p>
            <a:pPr marL="742950" lvl="1" indent="-285750">
              <a:buFont typeface="Arial"/>
              <a:buChar char="•"/>
            </a:pPr>
            <a:r>
              <a:rPr lang="en-US" sz="1100" dirty="0" err="1">
                <a:solidFill>
                  <a:srgbClr val="333399"/>
                </a:solidFill>
              </a:rPr>
              <a:t>Jaccard</a:t>
            </a:r>
            <a:r>
              <a:rPr lang="en-US" sz="1100" dirty="0">
                <a:solidFill>
                  <a:srgbClr val="333399"/>
                </a:solidFill>
              </a:rPr>
              <a:t> indices Sim</a:t>
            </a:r>
            <a:r>
              <a:rPr lang="en-US" sz="1100" baseline="-25000" dirty="0">
                <a:solidFill>
                  <a:srgbClr val="333399"/>
                </a:solidFill>
              </a:rPr>
              <a:t>1</a:t>
            </a:r>
            <a:r>
              <a:rPr lang="en-US" sz="1100" dirty="0">
                <a:solidFill>
                  <a:srgbClr val="333399"/>
                </a:solidFill>
              </a:rPr>
              <a:t>, Sim</a:t>
            </a:r>
            <a:r>
              <a:rPr lang="en-US" sz="1100" baseline="-25000" dirty="0">
                <a:solidFill>
                  <a:srgbClr val="333399"/>
                </a:solidFill>
              </a:rPr>
              <a:t>2</a:t>
            </a:r>
            <a:r>
              <a:rPr lang="en-US" sz="1100" dirty="0">
                <a:solidFill>
                  <a:srgbClr val="333399"/>
                </a:solidFill>
              </a:rPr>
              <a:t>,</a:t>
            </a:r>
            <a:r>
              <a:rPr lang="en-US" sz="1100" baseline="-25000" dirty="0">
                <a:solidFill>
                  <a:srgbClr val="333399"/>
                </a:solidFill>
              </a:rPr>
              <a:t> </a:t>
            </a:r>
            <a:r>
              <a:rPr lang="en-US" sz="1100" dirty="0">
                <a:solidFill>
                  <a:srgbClr val="333399"/>
                </a:solidFill>
              </a:rPr>
              <a:t>Sim</a:t>
            </a:r>
            <a:r>
              <a:rPr lang="en-US" sz="1100" baseline="-25000" dirty="0">
                <a:solidFill>
                  <a:srgbClr val="333399"/>
                </a:solidFill>
              </a:rPr>
              <a:t>3</a:t>
            </a:r>
            <a:endParaRPr lang="en-US" sz="1100" dirty="0">
              <a:solidFill>
                <a:srgbClr val="333399"/>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dirty="0" smtClean="0">
                <a:solidFill>
                  <a:srgbClr val="333399"/>
                </a:solidFill>
              </a:rPr>
              <a:t>Initialize </a:t>
            </a:r>
            <a:r>
              <a:rPr lang="en-US" sz="1400" dirty="0">
                <a:solidFill>
                  <a:srgbClr val="333399"/>
                </a:solidFill>
              </a:rPr>
              <a:t>G</a:t>
            </a:r>
            <a:r>
              <a:rPr lang="en-US" sz="1400" baseline="30000" dirty="0">
                <a:solidFill>
                  <a:srgbClr val="333399"/>
                </a:solidFill>
              </a:rPr>
              <a:t>(0)</a:t>
            </a:r>
            <a:r>
              <a:rPr lang="en-US" sz="1400" dirty="0">
                <a:solidFill>
                  <a:srgbClr val="333399"/>
                </a:solidFill>
              </a:rPr>
              <a:t> </a:t>
            </a:r>
            <a:endParaRPr lang="en-US" sz="1400" dirty="0" smtClean="0">
              <a:solidFill>
                <a:srgbClr val="333399"/>
              </a:solidFill>
            </a:endParaRPr>
          </a:p>
          <a:p>
            <a:endParaRPr lang="en-US" sz="1400" dirty="0" smtClean="0">
              <a:solidFill>
                <a:srgbClr val="333399"/>
              </a:solidFill>
            </a:endParaRPr>
          </a:p>
          <a:p>
            <a:pPr marL="342900" indent="-342900">
              <a:buFontTx/>
              <a:buAutoNum type="arabicPeriod"/>
            </a:pPr>
            <a:r>
              <a:rPr lang="en-US" sz="1400" dirty="0" smtClean="0">
                <a:solidFill>
                  <a:srgbClr val="333399"/>
                </a:solidFill>
              </a:rPr>
              <a:t>Summarization/Maximization</a:t>
            </a:r>
            <a:endParaRPr lang="en-US" sz="1400" dirty="0">
              <a:solidFill>
                <a:srgbClr val="333399"/>
              </a:solidFill>
            </a:endParaRPr>
          </a:p>
          <a:p>
            <a:pPr lvl="1"/>
            <a:r>
              <a:rPr lang="en-US" sz="1400" dirty="0">
                <a:solidFill>
                  <a:srgbClr val="333399"/>
                </a:solidFill>
              </a:rPr>
              <a:t>p</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r>
              <a:rPr lang="en-US" sz="1400" dirty="0" smtClean="0">
                <a:solidFill>
                  <a:srgbClr val="333399"/>
                </a:solidFill>
              </a:rPr>
              <a:t> </a:t>
            </a:r>
            <a:r>
              <a:rPr lang="en-US" sz="1400" dirty="0">
                <a:solidFill>
                  <a:srgbClr val="333399"/>
                </a:solidFill>
              </a:rPr>
              <a:t>= </a:t>
            </a:r>
            <a:r>
              <a:rPr lang="en-US" sz="1400" dirty="0" err="1">
                <a:solidFill>
                  <a:srgbClr val="333399"/>
                </a:solidFill>
              </a:rPr>
              <a:t>Prob</a:t>
            </a:r>
            <a:r>
              <a:rPr lang="en-US" sz="1400" dirty="0">
                <a:solidFill>
                  <a:srgbClr val="333399"/>
                </a:solidFill>
              </a:rPr>
              <a:t>(</a:t>
            </a:r>
            <a:r>
              <a:rPr lang="en-US" sz="1400" dirty="0" err="1">
                <a:solidFill>
                  <a:srgbClr val="333399"/>
                </a:solidFill>
              </a:rPr>
              <a:t>g</a:t>
            </a:r>
            <a:r>
              <a:rPr lang="en-US" sz="1400" baseline="-25000" dirty="0" err="1">
                <a:solidFill>
                  <a:srgbClr val="333399"/>
                </a:solidFill>
              </a:rPr>
              <a:t>ij</a:t>
            </a:r>
            <a:r>
              <a:rPr lang="en-US" sz="1400" dirty="0">
                <a:solidFill>
                  <a:srgbClr val="333399"/>
                </a:solidFill>
              </a:rPr>
              <a:t> = </a:t>
            </a:r>
            <a:r>
              <a:rPr lang="en-US" sz="1400" i="1" dirty="0" smtClean="0">
                <a:solidFill>
                  <a:srgbClr val="333399"/>
                </a:solidFill>
              </a:rPr>
              <a:t>g</a:t>
            </a:r>
            <a:r>
              <a:rPr lang="en-US" sz="1400" dirty="0" smtClean="0">
                <a:solidFill>
                  <a:srgbClr val="333399"/>
                </a:solidFill>
              </a:rPr>
              <a:t> </a:t>
            </a:r>
            <a:r>
              <a:rPr lang="en-US" sz="1400" dirty="0">
                <a:solidFill>
                  <a:srgbClr val="333399"/>
                </a:solidFill>
              </a:rPr>
              <a:t>| G</a:t>
            </a:r>
            <a:r>
              <a:rPr lang="en-US" sz="1400" baseline="30000" dirty="0">
                <a:solidFill>
                  <a:srgbClr val="333399"/>
                </a:solidFill>
              </a:rPr>
              <a:t>(n)</a:t>
            </a:r>
            <a:r>
              <a:rPr lang="en-US" sz="1400" dirty="0">
                <a:solidFill>
                  <a:srgbClr val="333399"/>
                </a:solidFill>
              </a:rPr>
              <a:t>, data</a:t>
            </a:r>
            <a:r>
              <a:rPr lang="en-US" sz="1400" dirty="0" smtClean="0">
                <a:solidFill>
                  <a:srgbClr val="333399"/>
                </a:solidFill>
              </a:rPr>
              <a:t>)</a:t>
            </a:r>
            <a:endParaRPr lang="en-US" sz="1400" dirty="0">
              <a:solidFill>
                <a:srgbClr val="333399"/>
              </a:solidFill>
            </a:endParaRPr>
          </a:p>
          <a:p>
            <a:pPr lvl="1"/>
            <a:r>
              <a:rPr lang="en-US" sz="1400" dirty="0">
                <a:solidFill>
                  <a:srgbClr val="333399"/>
                </a:solidFill>
              </a:rPr>
              <a:t>g</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r>
              <a:rPr lang="en-US" sz="1400" dirty="0" smtClean="0">
                <a:solidFill>
                  <a:srgbClr val="333399"/>
                </a:solidFill>
              </a:rPr>
              <a:t> </a:t>
            </a:r>
            <a:r>
              <a:rPr lang="en-US" sz="1400" dirty="0">
                <a:solidFill>
                  <a:srgbClr val="333399"/>
                </a:solidFill>
              </a:rPr>
              <a:t>= </a:t>
            </a:r>
            <a:r>
              <a:rPr lang="en-US" sz="1400" dirty="0" err="1">
                <a:solidFill>
                  <a:srgbClr val="333399"/>
                </a:solidFill>
              </a:rPr>
              <a:t>argmax</a:t>
            </a:r>
            <a:r>
              <a:rPr lang="en-US" sz="1400" dirty="0">
                <a:solidFill>
                  <a:srgbClr val="333399"/>
                </a:solidFill>
              </a:rPr>
              <a:t> p</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endParaRPr lang="en-US" sz="1400" i="1" dirty="0">
              <a:solidFill>
                <a:srgbClr val="333399"/>
              </a:solidFill>
            </a:endParaRPr>
          </a:p>
          <a:p>
            <a:pPr lvl="1"/>
            <a:endParaRPr lang="en-US" sz="1400" dirty="0">
              <a:solidFill>
                <a:srgbClr val="333399"/>
              </a:solidFill>
            </a:endParaRPr>
          </a:p>
          <a:p>
            <a:pPr marL="342900" indent="-342900">
              <a:buFont typeface="+mj-lt"/>
              <a:buAutoNum type="arabicPeriod"/>
            </a:pPr>
            <a:r>
              <a:rPr lang="en-US" sz="1400" b="1" dirty="0" smtClean="0">
                <a:solidFill>
                  <a:srgbClr val="800000"/>
                </a:solidFill>
              </a:rPr>
              <a:t>Recalculate k nearest neighbors</a:t>
            </a:r>
          </a:p>
          <a:p>
            <a:pPr marL="742950" lvl="1" indent="-285750">
              <a:buFont typeface="Arial"/>
              <a:buChar char="•"/>
            </a:pPr>
            <a:r>
              <a:rPr lang="en-US" sz="1100" b="1" dirty="0" smtClean="0">
                <a:solidFill>
                  <a:srgbClr val="800000"/>
                </a:solidFill>
              </a:rPr>
              <a:t>Approximate </a:t>
            </a:r>
            <a:r>
              <a:rPr lang="en-US" sz="1100" b="1" dirty="0">
                <a:solidFill>
                  <a:srgbClr val="800000"/>
                </a:solidFill>
              </a:rPr>
              <a:t>C</a:t>
            </a:r>
            <a:r>
              <a:rPr lang="en-US" sz="1100" b="1" dirty="0" smtClean="0">
                <a:solidFill>
                  <a:srgbClr val="800000"/>
                </a:solidFill>
              </a:rPr>
              <a:t>orrelation </a:t>
            </a:r>
            <a:r>
              <a:rPr lang="en-US" sz="1100" b="1" dirty="0">
                <a:solidFill>
                  <a:srgbClr val="800000"/>
                </a:solidFill>
              </a:rPr>
              <a:t>C</a:t>
            </a:r>
            <a:r>
              <a:rPr lang="en-US" sz="1100" b="1" dirty="0" smtClean="0">
                <a:solidFill>
                  <a:srgbClr val="800000"/>
                </a:solidFill>
              </a:rPr>
              <a:t>oefficient (</a:t>
            </a:r>
            <a:r>
              <a:rPr lang="en-US" sz="1100" b="1" dirty="0" err="1" smtClean="0">
                <a:solidFill>
                  <a:srgbClr val="800000"/>
                </a:solidFill>
              </a:rPr>
              <a:t>Schaid</a:t>
            </a:r>
            <a:r>
              <a:rPr lang="en-US" sz="1100" b="1" dirty="0" smtClean="0">
                <a:solidFill>
                  <a:srgbClr val="800000"/>
                </a:solidFill>
              </a:rPr>
              <a:t> 2004)</a:t>
            </a:r>
          </a:p>
          <a:p>
            <a:pPr lvl="1"/>
            <a:endParaRPr lang="en-US" sz="1100" dirty="0">
              <a:solidFill>
                <a:srgbClr val="333399"/>
              </a:solidFill>
            </a:endParaRPr>
          </a:p>
          <a:p>
            <a:pPr marL="342900" indent="-342900">
              <a:buFont typeface="+mj-lt"/>
              <a:buAutoNum type="arabicPeriod"/>
            </a:pPr>
            <a:r>
              <a:rPr lang="en-US" sz="1400" b="1" dirty="0" smtClean="0">
                <a:solidFill>
                  <a:srgbClr val="800000"/>
                </a:solidFill>
              </a:rPr>
              <a:t>Summarization/Maximization</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dirty="0" smtClean="0">
                <a:solidFill>
                  <a:srgbClr val="333399"/>
                </a:solidFill>
              </a:rPr>
              <a:t>Recalculate k nearest neighbors</a:t>
            </a:r>
          </a:p>
          <a:p>
            <a:pPr marL="800100" lvl="1" indent="-342900">
              <a:buFont typeface="Arial"/>
              <a:buChar char="•"/>
            </a:pPr>
            <a:r>
              <a:rPr lang="en-US" sz="1100" dirty="0" smtClean="0">
                <a:solidFill>
                  <a:srgbClr val="333399"/>
                </a:solidFill>
              </a:rPr>
              <a:t>Approximate CC, Entropy</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dirty="0" smtClean="0">
                <a:solidFill>
                  <a:srgbClr val="333399"/>
                </a:solidFill>
              </a:rPr>
              <a:t>Summarization/Maximization</a:t>
            </a:r>
          </a:p>
          <a:p>
            <a:pPr marL="342900" indent="-342900">
              <a:buFont typeface="+mj-lt"/>
              <a:buAutoNum type="arabicPeriod"/>
            </a:pPr>
            <a:endParaRPr lang="en-US" dirty="0">
              <a:solidFill>
                <a:srgbClr val="333399"/>
              </a:solidFill>
            </a:endParaRPr>
          </a:p>
          <a:p>
            <a:pPr marL="342900" indent="-342900">
              <a:buFont typeface="+mj-lt"/>
              <a:buAutoNum type="arabicPeriod"/>
            </a:pPr>
            <a:endParaRPr lang="en-US" dirty="0">
              <a:solidFill>
                <a:srgbClr val="333399"/>
              </a:solidFill>
            </a:endParaRPr>
          </a:p>
        </p:txBody>
      </p:sp>
      <p:sp>
        <p:nvSpPr>
          <p:cNvPr id="129" name="Rounded Rectangle 128"/>
          <p:cNvSpPr/>
          <p:nvPr/>
        </p:nvSpPr>
        <p:spPr bwMode="auto">
          <a:xfrm>
            <a:off x="4942705" y="3913571"/>
            <a:ext cx="4058908" cy="2796320"/>
          </a:xfrm>
          <a:prstGeom prst="roundRect">
            <a:avLst/>
          </a:prstGeom>
          <a:solidFill>
            <a:srgbClr val="E3DAC1"/>
          </a:solidFill>
          <a:ln w="12700" cap="flat" cmpd="sng" algn="ctr">
            <a:solidFill>
              <a:srgbClr val="E3DAC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dirty="0">
                <a:solidFill>
                  <a:schemeClr val="tx1">
                    <a:lumMod val="95000"/>
                    <a:lumOff val="5000"/>
                  </a:schemeClr>
                </a:solidFill>
              </a:rPr>
              <a:t>Correlation Coefficient:</a:t>
            </a:r>
          </a:p>
          <a:p>
            <a:r>
              <a:rPr lang="en-US" sz="1600" dirty="0">
                <a:solidFill>
                  <a:schemeClr val="tx1">
                    <a:lumMod val="95000"/>
                    <a:lumOff val="5000"/>
                  </a:schemeClr>
                </a:solidFill>
              </a:rPr>
              <a:t>r</a:t>
            </a:r>
            <a:r>
              <a:rPr lang="en-US" sz="1600" baseline="30000" dirty="0">
                <a:solidFill>
                  <a:schemeClr val="tx1">
                    <a:lumMod val="95000"/>
                    <a:lumOff val="5000"/>
                  </a:schemeClr>
                </a:solidFill>
              </a:rPr>
              <a:t>2</a:t>
            </a:r>
            <a:r>
              <a:rPr lang="en-US" sz="1600" dirty="0">
                <a:solidFill>
                  <a:schemeClr val="tx1">
                    <a:lumMod val="95000"/>
                    <a:lumOff val="5000"/>
                  </a:schemeClr>
                </a:solidFill>
              </a:rPr>
              <a:t> = (</a:t>
            </a:r>
            <a:r>
              <a:rPr lang="en-US" sz="1600" dirty="0" err="1">
                <a:solidFill>
                  <a:schemeClr val="tx1">
                    <a:lumMod val="95000"/>
                    <a:lumOff val="5000"/>
                  </a:schemeClr>
                </a:solidFill>
              </a:rPr>
              <a:t>p</a:t>
            </a:r>
            <a:r>
              <a:rPr lang="en-US" sz="1600" baseline="-25000" dirty="0" err="1">
                <a:solidFill>
                  <a:schemeClr val="tx1">
                    <a:lumMod val="95000"/>
                    <a:lumOff val="5000"/>
                  </a:schemeClr>
                </a:solidFill>
              </a:rPr>
              <a:t>AB</a:t>
            </a:r>
            <a:r>
              <a:rPr lang="en-US" sz="1600" dirty="0">
                <a:solidFill>
                  <a:schemeClr val="tx1">
                    <a:lumMod val="95000"/>
                    <a:lumOff val="5000"/>
                  </a:schemeClr>
                </a:solidFill>
              </a:rPr>
              <a:t> – </a:t>
            </a:r>
            <a:r>
              <a:rPr lang="en-US" sz="1600" dirty="0" err="1">
                <a:solidFill>
                  <a:schemeClr val="tx1">
                    <a:lumMod val="95000"/>
                    <a:lumOff val="5000"/>
                  </a:schemeClr>
                </a:solidFill>
              </a:rPr>
              <a:t>p</a:t>
            </a:r>
            <a:r>
              <a:rPr lang="en-US" sz="1600" baseline="-25000" dirty="0" err="1">
                <a:solidFill>
                  <a:schemeClr val="tx1">
                    <a:lumMod val="95000"/>
                    <a:lumOff val="5000"/>
                  </a:schemeClr>
                </a:solidFill>
              </a:rPr>
              <a:t>A</a:t>
            </a:r>
            <a:r>
              <a:rPr lang="en-US" sz="1600" dirty="0" err="1">
                <a:solidFill>
                  <a:schemeClr val="tx1">
                    <a:lumMod val="95000"/>
                    <a:lumOff val="5000"/>
                  </a:schemeClr>
                </a:solidFill>
              </a:rPr>
              <a:t>p</a:t>
            </a:r>
            <a:r>
              <a:rPr lang="en-US" sz="1600" baseline="-25000" dirty="0" err="1">
                <a:solidFill>
                  <a:schemeClr val="tx1">
                    <a:lumMod val="95000"/>
                    <a:lumOff val="5000"/>
                  </a:schemeClr>
                </a:solidFill>
              </a:rPr>
              <a:t>B</a:t>
            </a:r>
            <a:r>
              <a:rPr lang="en-US" sz="1600" dirty="0">
                <a:solidFill>
                  <a:schemeClr val="tx1">
                    <a:lumMod val="95000"/>
                    <a:lumOff val="5000"/>
                  </a:schemeClr>
                </a:solidFill>
              </a:rPr>
              <a:t>)</a:t>
            </a:r>
            <a:r>
              <a:rPr lang="en-US" sz="1600" baseline="30000" dirty="0">
                <a:solidFill>
                  <a:schemeClr val="tx1">
                    <a:lumMod val="95000"/>
                    <a:lumOff val="5000"/>
                  </a:schemeClr>
                </a:solidFill>
              </a:rPr>
              <a:t>2</a:t>
            </a:r>
            <a:r>
              <a:rPr lang="en-US" sz="1600" dirty="0">
                <a:solidFill>
                  <a:schemeClr val="tx1">
                    <a:lumMod val="95000"/>
                    <a:lumOff val="5000"/>
                  </a:schemeClr>
                </a:solidFill>
              </a:rPr>
              <a:t> / </a:t>
            </a:r>
            <a:r>
              <a:rPr lang="en-US" sz="1600" dirty="0" err="1">
                <a:solidFill>
                  <a:schemeClr val="tx1">
                    <a:lumMod val="95000"/>
                    <a:lumOff val="5000"/>
                  </a:schemeClr>
                </a:solidFill>
              </a:rPr>
              <a:t>p</a:t>
            </a:r>
            <a:r>
              <a:rPr lang="en-US" sz="1600" baseline="-25000" dirty="0" err="1">
                <a:solidFill>
                  <a:schemeClr val="tx1">
                    <a:lumMod val="95000"/>
                    <a:lumOff val="5000"/>
                  </a:schemeClr>
                </a:solidFill>
              </a:rPr>
              <a:t>A</a:t>
            </a:r>
            <a:r>
              <a:rPr lang="en-US" sz="1600" dirty="0" err="1">
                <a:solidFill>
                  <a:schemeClr val="tx1">
                    <a:lumMod val="95000"/>
                    <a:lumOff val="5000"/>
                  </a:schemeClr>
                </a:solidFill>
              </a:rPr>
              <a:t>p</a:t>
            </a:r>
            <a:r>
              <a:rPr lang="en-US" sz="1600" baseline="-25000" dirty="0" err="1">
                <a:solidFill>
                  <a:schemeClr val="tx1">
                    <a:lumMod val="95000"/>
                    <a:lumOff val="5000"/>
                  </a:schemeClr>
                </a:solidFill>
              </a:rPr>
              <a:t>B</a:t>
            </a:r>
            <a:r>
              <a:rPr lang="en-US" sz="1600" dirty="0" err="1">
                <a:solidFill>
                  <a:schemeClr val="tx1">
                    <a:lumMod val="95000"/>
                    <a:lumOff val="5000"/>
                  </a:schemeClr>
                </a:solidFill>
              </a:rPr>
              <a:t>p</a:t>
            </a:r>
            <a:r>
              <a:rPr lang="en-US" sz="1600" baseline="-25000" dirty="0" err="1">
                <a:solidFill>
                  <a:schemeClr val="tx1">
                    <a:lumMod val="95000"/>
                    <a:lumOff val="5000"/>
                  </a:schemeClr>
                </a:solidFill>
              </a:rPr>
              <a:t>a</a:t>
            </a:r>
            <a:r>
              <a:rPr lang="en-US" sz="1600" dirty="0" err="1">
                <a:solidFill>
                  <a:schemeClr val="tx1">
                    <a:lumMod val="95000"/>
                    <a:lumOff val="5000"/>
                  </a:schemeClr>
                </a:solidFill>
              </a:rPr>
              <a:t>p</a:t>
            </a:r>
            <a:r>
              <a:rPr lang="en-US" sz="1600" baseline="-25000" dirty="0" err="1">
                <a:solidFill>
                  <a:schemeClr val="tx1">
                    <a:lumMod val="95000"/>
                    <a:lumOff val="5000"/>
                  </a:schemeClr>
                </a:solidFill>
              </a:rPr>
              <a:t>b</a:t>
            </a:r>
            <a:endParaRPr lang="en-US" sz="1600" baseline="-25000" dirty="0">
              <a:solidFill>
                <a:schemeClr val="tx1">
                  <a:lumMod val="95000"/>
                  <a:lumOff val="5000"/>
                </a:schemeClr>
              </a:solidFill>
            </a:endParaRPr>
          </a:p>
          <a:p>
            <a:endParaRPr lang="en-US" sz="1600" baseline="-25000" dirty="0">
              <a:solidFill>
                <a:schemeClr val="tx1">
                  <a:lumMod val="95000"/>
                  <a:lumOff val="5000"/>
                </a:schemeClr>
              </a:solidFill>
            </a:endParaRPr>
          </a:p>
          <a:p>
            <a:r>
              <a:rPr lang="en-US" sz="1600" dirty="0">
                <a:solidFill>
                  <a:schemeClr val="tx1">
                    <a:lumMod val="95000"/>
                    <a:lumOff val="5000"/>
                  </a:schemeClr>
                </a:solidFill>
              </a:rPr>
              <a:t>Caveat: need </a:t>
            </a:r>
            <a:r>
              <a:rPr lang="en-US" sz="1600" b="1" dirty="0">
                <a:solidFill>
                  <a:schemeClr val="tx1">
                    <a:lumMod val="95000"/>
                    <a:lumOff val="5000"/>
                  </a:schemeClr>
                </a:solidFill>
              </a:rPr>
              <a:t>genotyping</a:t>
            </a:r>
            <a:r>
              <a:rPr lang="en-US" sz="1600" dirty="0">
                <a:solidFill>
                  <a:schemeClr val="tx1">
                    <a:lumMod val="95000"/>
                    <a:lumOff val="5000"/>
                  </a:schemeClr>
                </a:solidFill>
              </a:rPr>
              <a:t>, </a:t>
            </a:r>
            <a:r>
              <a:rPr lang="en-US" sz="1600" b="1" dirty="0" smtClean="0">
                <a:solidFill>
                  <a:srgbClr val="800000"/>
                </a:solidFill>
              </a:rPr>
              <a:t>phasing</a:t>
            </a:r>
          </a:p>
          <a:p>
            <a:endParaRPr lang="en-US" sz="1600" b="1" dirty="0">
              <a:solidFill>
                <a:srgbClr val="800000"/>
              </a:solidFill>
            </a:endParaRPr>
          </a:p>
          <a:p>
            <a:r>
              <a:rPr lang="en-US" sz="1600" dirty="0" err="1" smtClean="0">
                <a:solidFill>
                  <a:schemeClr val="tx1">
                    <a:lumMod val="95000"/>
                    <a:lumOff val="5000"/>
                  </a:schemeClr>
                </a:solidFill>
              </a:rPr>
              <a:t>Schaid</a:t>
            </a:r>
            <a:r>
              <a:rPr lang="en-US" sz="1600" dirty="0" smtClean="0">
                <a:solidFill>
                  <a:schemeClr val="tx1">
                    <a:lumMod val="95000"/>
                    <a:lumOff val="5000"/>
                  </a:schemeClr>
                </a:solidFill>
              </a:rPr>
              <a:t> 2004:</a:t>
            </a:r>
          </a:p>
          <a:p>
            <a:r>
              <a:rPr lang="en-US" sz="1600" dirty="0" smtClean="0">
                <a:solidFill>
                  <a:schemeClr val="tx1">
                    <a:lumMod val="95000"/>
                    <a:lumOff val="5000"/>
                  </a:schemeClr>
                </a:solidFill>
              </a:rPr>
              <a:t>D = 1/N (2N</a:t>
            </a:r>
            <a:r>
              <a:rPr lang="en-US" sz="1600" baseline="-25000" dirty="0" smtClean="0">
                <a:solidFill>
                  <a:schemeClr val="tx1">
                    <a:lumMod val="95000"/>
                    <a:lumOff val="5000"/>
                  </a:schemeClr>
                </a:solidFill>
              </a:rPr>
              <a:t>AABB</a:t>
            </a:r>
            <a:r>
              <a:rPr lang="en-US" sz="1600" dirty="0" smtClean="0">
                <a:solidFill>
                  <a:schemeClr val="tx1">
                    <a:lumMod val="95000"/>
                    <a:lumOff val="5000"/>
                  </a:schemeClr>
                </a:solidFill>
              </a:rPr>
              <a:t>+N</a:t>
            </a:r>
            <a:r>
              <a:rPr lang="en-US" sz="1600" baseline="-25000" dirty="0" smtClean="0">
                <a:solidFill>
                  <a:schemeClr val="tx1">
                    <a:lumMod val="95000"/>
                    <a:lumOff val="5000"/>
                  </a:schemeClr>
                </a:solidFill>
              </a:rPr>
              <a:t>AABb</a:t>
            </a:r>
            <a:r>
              <a:rPr lang="en-US" sz="1600" dirty="0" smtClean="0">
                <a:solidFill>
                  <a:schemeClr val="tx1">
                    <a:lumMod val="95000"/>
                    <a:lumOff val="5000"/>
                  </a:schemeClr>
                </a:solidFill>
              </a:rPr>
              <a:t>+N</a:t>
            </a:r>
            <a:r>
              <a:rPr lang="en-US" sz="1600" baseline="-25000" dirty="0" smtClean="0">
                <a:solidFill>
                  <a:schemeClr val="tx1">
                    <a:lumMod val="95000"/>
                    <a:lumOff val="5000"/>
                  </a:schemeClr>
                </a:solidFill>
              </a:rPr>
              <a:t>AaBB</a:t>
            </a:r>
            <a:r>
              <a:rPr lang="en-US" sz="1600" dirty="0" smtClean="0">
                <a:solidFill>
                  <a:schemeClr val="tx1">
                    <a:lumMod val="95000"/>
                    <a:lumOff val="5000"/>
                  </a:schemeClr>
                </a:solidFill>
              </a:rPr>
              <a:t>+½N</a:t>
            </a:r>
            <a:r>
              <a:rPr lang="en-US" sz="1600" baseline="-25000" dirty="0" smtClean="0">
                <a:solidFill>
                  <a:schemeClr val="tx1">
                    <a:lumMod val="95000"/>
                    <a:lumOff val="5000"/>
                  </a:schemeClr>
                </a:solidFill>
              </a:rPr>
              <a:t>AaBb</a:t>
            </a:r>
            <a:r>
              <a:rPr lang="en-US" sz="1600" dirty="0" smtClean="0">
                <a:solidFill>
                  <a:schemeClr val="tx1">
                    <a:lumMod val="95000"/>
                    <a:lumOff val="5000"/>
                  </a:schemeClr>
                </a:solidFill>
              </a:rPr>
              <a:t>)</a:t>
            </a:r>
          </a:p>
          <a:p>
            <a:r>
              <a:rPr lang="en-US" sz="1600" dirty="0" smtClean="0">
                <a:solidFill>
                  <a:schemeClr val="tx1">
                    <a:lumMod val="95000"/>
                    <a:lumOff val="5000"/>
                  </a:schemeClr>
                </a:solidFill>
              </a:rPr>
              <a:t>       - 2p</a:t>
            </a:r>
            <a:r>
              <a:rPr lang="en-US" sz="1600" baseline="-25000" dirty="0" smtClean="0">
                <a:solidFill>
                  <a:schemeClr val="tx1">
                    <a:lumMod val="95000"/>
                    <a:lumOff val="5000"/>
                  </a:schemeClr>
                </a:solidFill>
              </a:rPr>
              <a:t>A</a:t>
            </a:r>
            <a:r>
              <a:rPr lang="en-US" sz="1600" dirty="0" smtClean="0">
                <a:solidFill>
                  <a:schemeClr val="tx1">
                    <a:lumMod val="95000"/>
                    <a:lumOff val="5000"/>
                  </a:schemeClr>
                </a:solidFill>
              </a:rPr>
              <a:t>p</a:t>
            </a:r>
            <a:r>
              <a:rPr lang="en-US" sz="1600" baseline="-25000" dirty="0" smtClean="0">
                <a:solidFill>
                  <a:schemeClr val="tx1">
                    <a:lumMod val="95000"/>
                    <a:lumOff val="5000"/>
                  </a:schemeClr>
                </a:solidFill>
              </a:rPr>
              <a:t>B</a:t>
            </a:r>
          </a:p>
          <a:p>
            <a:endParaRPr lang="en-US" sz="1600" baseline="-25000" dirty="0" smtClean="0">
              <a:solidFill>
                <a:schemeClr val="tx1">
                  <a:lumMod val="95000"/>
                  <a:lumOff val="5000"/>
                </a:schemeClr>
              </a:solidFill>
            </a:endParaRPr>
          </a:p>
          <a:p>
            <a:r>
              <a:rPr lang="en-US" sz="1600" dirty="0" smtClean="0">
                <a:solidFill>
                  <a:schemeClr val="tx1">
                    <a:lumMod val="95000"/>
                    <a:lumOff val="5000"/>
                  </a:schemeClr>
                </a:solidFill>
              </a:rPr>
              <a:t>A faster alternative:</a:t>
            </a:r>
          </a:p>
          <a:p>
            <a:r>
              <a:rPr lang="en-US" sz="1600" dirty="0"/>
              <a:t>D = ½ Sim</a:t>
            </a:r>
            <a:r>
              <a:rPr lang="en-US" sz="1600" baseline="-25000" dirty="0"/>
              <a:t>1</a:t>
            </a:r>
            <a:r>
              <a:rPr lang="en-US" sz="1600" dirty="0"/>
              <a:t>(</a:t>
            </a:r>
            <a:r>
              <a:rPr lang="en-US" sz="1600" dirty="0" err="1"/>
              <a:t>i</a:t>
            </a:r>
            <a:r>
              <a:rPr lang="en-US" sz="1600" dirty="0"/>
              <a:t>, j) + </a:t>
            </a:r>
            <a:r>
              <a:rPr lang="en-US" sz="1600" dirty="0" err="1"/>
              <a:t>p</a:t>
            </a:r>
            <a:r>
              <a:rPr lang="en-US" sz="1600" baseline="-25000" dirty="0" err="1"/>
              <a:t>A</a:t>
            </a:r>
            <a:r>
              <a:rPr lang="en-US" sz="1600" dirty="0" err="1"/>
              <a:t>p</a:t>
            </a:r>
            <a:r>
              <a:rPr lang="en-US" sz="1600" baseline="-25000" dirty="0" err="1"/>
              <a:t>B</a:t>
            </a:r>
            <a:r>
              <a:rPr lang="en-US" sz="1600" dirty="0"/>
              <a:t>(p</a:t>
            </a:r>
            <a:r>
              <a:rPr lang="en-US" sz="1600" baseline="-25000" dirty="0"/>
              <a:t>A</a:t>
            </a:r>
            <a:r>
              <a:rPr lang="en-US" sz="1600" dirty="0"/>
              <a:t>+p</a:t>
            </a:r>
            <a:r>
              <a:rPr lang="en-US" sz="1600" baseline="-25000" dirty="0"/>
              <a:t>B</a:t>
            </a:r>
            <a:r>
              <a:rPr lang="en-US" sz="1600" dirty="0"/>
              <a:t>-½ p</a:t>
            </a:r>
            <a:r>
              <a:rPr lang="en-US" sz="1600" baseline="-25000" dirty="0"/>
              <a:t>A</a:t>
            </a:r>
            <a:r>
              <a:rPr lang="en-US" sz="1600" dirty="0"/>
              <a:t>p</a:t>
            </a:r>
            <a:r>
              <a:rPr lang="en-US" sz="1600" baseline="-25000" dirty="0"/>
              <a:t>B</a:t>
            </a:r>
            <a:r>
              <a:rPr lang="en-US" sz="1600" dirty="0"/>
              <a:t>-2)</a:t>
            </a:r>
          </a:p>
          <a:p>
            <a:endParaRPr lang="en-US" sz="1600" dirty="0">
              <a:solidFill>
                <a:schemeClr val="tx1">
                  <a:lumMod val="95000"/>
                  <a:lumOff val="5000"/>
                </a:schemeClr>
              </a:solidFill>
            </a:endParaRPr>
          </a:p>
        </p:txBody>
      </p:sp>
    </p:spTree>
    <p:extLst>
      <p:ext uri="{BB962C8B-B14F-4D97-AF65-F5344CB8AC3E}">
        <p14:creationId xmlns:p14="http://schemas.microsoft.com/office/powerpoint/2010/main" val="1452353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9">
                                            <p:txEl>
                                              <p:pRg st="5" end="5"/>
                                            </p:txEl>
                                          </p:spTgt>
                                        </p:tgtEl>
                                        <p:attrNameLst>
                                          <p:attrName>style.visibility</p:attrName>
                                        </p:attrNameLst>
                                      </p:cBhvr>
                                      <p:to>
                                        <p:strVal val="visible"/>
                                      </p:to>
                                    </p:set>
                                    <p:animEffect transition="in" filter="dissolve">
                                      <p:cBhvr>
                                        <p:cTn id="7" dur="500"/>
                                        <p:tgtEl>
                                          <p:spTgt spid="129">
                                            <p:txEl>
                                              <p:pRg st="5" end="5"/>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29">
                                            <p:txEl>
                                              <p:pRg st="6" end="6"/>
                                            </p:txEl>
                                          </p:spTgt>
                                        </p:tgtEl>
                                        <p:attrNameLst>
                                          <p:attrName>style.visibility</p:attrName>
                                        </p:attrNameLst>
                                      </p:cBhvr>
                                      <p:to>
                                        <p:strVal val="visible"/>
                                      </p:to>
                                    </p:set>
                                    <p:animEffect transition="in" filter="dissolve">
                                      <p:cBhvr>
                                        <p:cTn id="10" dur="500"/>
                                        <p:tgtEl>
                                          <p:spTgt spid="129">
                                            <p:txEl>
                                              <p:pRg st="6" end="6"/>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129">
                                            <p:txEl>
                                              <p:pRg st="7" end="7"/>
                                            </p:txEl>
                                          </p:spTgt>
                                        </p:tgtEl>
                                        <p:attrNameLst>
                                          <p:attrName>style.visibility</p:attrName>
                                        </p:attrNameLst>
                                      </p:cBhvr>
                                      <p:to>
                                        <p:strVal val="visible"/>
                                      </p:to>
                                    </p:set>
                                    <p:animEffect transition="in" filter="dissolve">
                                      <p:cBhvr>
                                        <p:cTn id="13" dur="500"/>
                                        <p:tgtEl>
                                          <p:spTgt spid="129">
                                            <p:txEl>
                                              <p:pRg st="7" end="7"/>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29">
                                            <p:txEl>
                                              <p:pRg st="9" end="9"/>
                                            </p:txEl>
                                          </p:spTgt>
                                        </p:tgtEl>
                                        <p:attrNameLst>
                                          <p:attrName>style.visibility</p:attrName>
                                        </p:attrNameLst>
                                      </p:cBhvr>
                                      <p:to>
                                        <p:strVal val="visible"/>
                                      </p:to>
                                    </p:set>
                                    <p:animEffect transition="in" filter="dissolve">
                                      <p:cBhvr>
                                        <p:cTn id="18" dur="500"/>
                                        <p:tgtEl>
                                          <p:spTgt spid="129">
                                            <p:txEl>
                                              <p:pRg st="9" end="9"/>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129">
                                            <p:txEl>
                                              <p:pRg st="10" end="10"/>
                                            </p:txEl>
                                          </p:spTgt>
                                        </p:tgtEl>
                                        <p:attrNameLst>
                                          <p:attrName>style.visibility</p:attrName>
                                        </p:attrNameLst>
                                      </p:cBhvr>
                                      <p:to>
                                        <p:strVal val="visible"/>
                                      </p:to>
                                    </p:set>
                                    <p:animEffect transition="in" filter="dissolve">
                                      <p:cBhvr>
                                        <p:cTn id="21" dur="500"/>
                                        <p:tgtEl>
                                          <p:spTgt spid="12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Overview of </a:t>
            </a:r>
            <a:r>
              <a:rPr lang="en-US" sz="3200" dirty="0" err="1" smtClean="0"/>
              <a:t>Reveel</a:t>
            </a:r>
            <a:endParaRPr lang="en-US" sz="3200" dirty="0"/>
          </a:p>
        </p:txBody>
      </p:sp>
      <p:grpSp>
        <p:nvGrpSpPr>
          <p:cNvPr id="4" name="Group 3"/>
          <p:cNvGrpSpPr/>
          <p:nvPr/>
        </p:nvGrpSpPr>
        <p:grpSpPr>
          <a:xfrm>
            <a:off x="5170530" y="1373722"/>
            <a:ext cx="3882715" cy="2371129"/>
            <a:chOff x="1124862" y="1904998"/>
            <a:chExt cx="7768356" cy="5126242"/>
          </a:xfrm>
        </p:grpSpPr>
        <p:cxnSp>
          <p:nvCxnSpPr>
            <p:cNvPr id="5" name="Straight Connector 4"/>
            <p:cNvCxnSpPr/>
            <p:nvPr/>
          </p:nvCxnSpPr>
          <p:spPr>
            <a:xfrm>
              <a:off x="2209800" y="2286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09800" y="3048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209800" y="3810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62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09800" y="4572000"/>
              <a:ext cx="5410200"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51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5146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432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12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429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886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733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1910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720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572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800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4102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6388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9436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24600" y="2133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981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477000" y="2057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934200" y="2209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362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24384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312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276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3886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2766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1910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1054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45720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419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54102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410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9436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324600" y="2895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24600" y="2743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934200" y="2819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934200" y="2971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362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667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514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32004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312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4290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886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657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44958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45720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5720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495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54102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54102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5626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6324600" y="3657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019800" y="3505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6705600" y="3581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934200" y="3733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286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6670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2438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304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3352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3810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34290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41148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4958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47244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49530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5486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55626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55626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629400" y="44196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705600" y="42672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6400800" y="43434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858000" y="4495800"/>
              <a:ext cx="609600" cy="0"/>
            </a:xfrm>
            <a:prstGeom prst="line">
              <a:avLst/>
            </a:prstGeom>
            <a:ln w="12700">
              <a:solidFill>
                <a:srgbClr val="00B050"/>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53465" y="2297669"/>
              <a:ext cx="728678" cy="499045"/>
            </a:xfrm>
            <a:prstGeom prst="rect">
              <a:avLst/>
            </a:prstGeom>
            <a:noFill/>
          </p:spPr>
          <p:txBody>
            <a:bodyPr wrap="none" rtlCol="0">
              <a:spAutoFit/>
            </a:bodyPr>
            <a:lstStyle/>
            <a:p>
              <a:r>
                <a:rPr lang="en-US" sz="900" dirty="0" smtClean="0"/>
                <a:t>A/T</a:t>
              </a:r>
              <a:endParaRPr lang="en-US" sz="900" dirty="0"/>
            </a:p>
          </p:txBody>
        </p:sp>
        <p:sp>
          <p:nvSpPr>
            <p:cNvPr id="83" name="TextBox 82"/>
            <p:cNvSpPr txBox="1"/>
            <p:nvPr/>
          </p:nvSpPr>
          <p:spPr>
            <a:xfrm>
              <a:off x="2947407" y="3059667"/>
              <a:ext cx="779994" cy="499045"/>
            </a:xfrm>
            <a:prstGeom prst="rect">
              <a:avLst/>
            </a:prstGeom>
            <a:noFill/>
          </p:spPr>
          <p:txBody>
            <a:bodyPr wrap="none" rtlCol="0">
              <a:spAutoFit/>
            </a:bodyPr>
            <a:lstStyle/>
            <a:p>
              <a:r>
                <a:rPr lang="en-US" sz="900" dirty="0" smtClean="0"/>
                <a:t>A/A</a:t>
              </a:r>
              <a:endParaRPr lang="en-US" sz="900" dirty="0"/>
            </a:p>
          </p:txBody>
        </p:sp>
        <p:sp>
          <p:nvSpPr>
            <p:cNvPr id="99" name="TextBox 98"/>
            <p:cNvSpPr txBox="1"/>
            <p:nvPr/>
          </p:nvSpPr>
          <p:spPr>
            <a:xfrm>
              <a:off x="2947407" y="3821667"/>
              <a:ext cx="779994" cy="499045"/>
            </a:xfrm>
            <a:prstGeom prst="rect">
              <a:avLst/>
            </a:prstGeom>
            <a:noFill/>
          </p:spPr>
          <p:txBody>
            <a:bodyPr wrap="none" rtlCol="0">
              <a:spAutoFit/>
            </a:bodyPr>
            <a:lstStyle/>
            <a:p>
              <a:r>
                <a:rPr lang="en-US" sz="900" dirty="0" smtClean="0"/>
                <a:t>A/A</a:t>
              </a:r>
              <a:endParaRPr lang="en-US" sz="900" dirty="0"/>
            </a:p>
          </p:txBody>
        </p:sp>
        <p:sp>
          <p:nvSpPr>
            <p:cNvPr id="100" name="TextBox 99"/>
            <p:cNvSpPr txBox="1"/>
            <p:nvPr/>
          </p:nvSpPr>
          <p:spPr>
            <a:xfrm>
              <a:off x="2947407" y="4583667"/>
              <a:ext cx="779994" cy="499045"/>
            </a:xfrm>
            <a:prstGeom prst="rect">
              <a:avLst/>
            </a:prstGeom>
            <a:noFill/>
          </p:spPr>
          <p:txBody>
            <a:bodyPr wrap="none" rtlCol="0">
              <a:spAutoFit/>
            </a:bodyPr>
            <a:lstStyle/>
            <a:p>
              <a:r>
                <a:rPr lang="en-US" sz="900" dirty="0" smtClean="0"/>
                <a:t>A/A</a:t>
              </a:r>
              <a:endParaRPr lang="en-US" sz="900" dirty="0"/>
            </a:p>
          </p:txBody>
        </p:sp>
        <p:cxnSp>
          <p:nvCxnSpPr>
            <p:cNvPr id="101" name="Straight Connector 100"/>
            <p:cNvCxnSpPr/>
            <p:nvPr/>
          </p:nvCxnSpPr>
          <p:spPr>
            <a:xfrm>
              <a:off x="3194076"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2" name="Straight Connector 101"/>
            <p:cNvCxnSpPr/>
            <p:nvPr/>
          </p:nvCxnSpPr>
          <p:spPr>
            <a:xfrm>
              <a:off x="3194076"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3" name="Straight Connector 102"/>
            <p:cNvCxnSpPr/>
            <p:nvPr/>
          </p:nvCxnSpPr>
          <p:spPr>
            <a:xfrm>
              <a:off x="3194076"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04" name="Straight Connector 103"/>
            <p:cNvCxnSpPr/>
            <p:nvPr/>
          </p:nvCxnSpPr>
          <p:spPr>
            <a:xfrm>
              <a:off x="3194076"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05" name="TextBox 104"/>
            <p:cNvSpPr txBox="1"/>
            <p:nvPr/>
          </p:nvSpPr>
          <p:spPr>
            <a:xfrm>
              <a:off x="4008518" y="2297669"/>
              <a:ext cx="767153" cy="499045"/>
            </a:xfrm>
            <a:prstGeom prst="rect">
              <a:avLst/>
            </a:prstGeom>
            <a:noFill/>
          </p:spPr>
          <p:txBody>
            <a:bodyPr wrap="none" rtlCol="0">
              <a:spAutoFit/>
            </a:bodyPr>
            <a:lstStyle/>
            <a:p>
              <a:r>
                <a:rPr lang="en-US" sz="900" dirty="0" smtClean="0"/>
                <a:t>C/C</a:t>
              </a:r>
              <a:endParaRPr lang="en-US" sz="900" dirty="0"/>
            </a:p>
          </p:txBody>
        </p:sp>
        <p:sp>
          <p:nvSpPr>
            <p:cNvPr id="106" name="TextBox 105"/>
            <p:cNvSpPr txBox="1"/>
            <p:nvPr/>
          </p:nvSpPr>
          <p:spPr>
            <a:xfrm>
              <a:off x="4002460" y="3059667"/>
              <a:ext cx="737274" cy="499045"/>
            </a:xfrm>
            <a:prstGeom prst="rect">
              <a:avLst/>
            </a:prstGeom>
            <a:noFill/>
          </p:spPr>
          <p:txBody>
            <a:bodyPr wrap="none" rtlCol="0">
              <a:spAutoFit/>
            </a:bodyPr>
            <a:lstStyle/>
            <a:p>
              <a:r>
                <a:rPr lang="en-US" sz="900" dirty="0" smtClean="0"/>
                <a:t>C/T</a:t>
              </a:r>
              <a:endParaRPr lang="en-US" sz="900" dirty="0"/>
            </a:p>
          </p:txBody>
        </p:sp>
        <p:sp>
          <p:nvSpPr>
            <p:cNvPr id="107" name="TextBox 106"/>
            <p:cNvSpPr txBox="1"/>
            <p:nvPr/>
          </p:nvSpPr>
          <p:spPr>
            <a:xfrm>
              <a:off x="4002460" y="3821667"/>
              <a:ext cx="711566" cy="499045"/>
            </a:xfrm>
            <a:prstGeom prst="rect">
              <a:avLst/>
            </a:prstGeom>
            <a:noFill/>
          </p:spPr>
          <p:txBody>
            <a:bodyPr wrap="none" rtlCol="0">
              <a:spAutoFit/>
            </a:bodyPr>
            <a:lstStyle/>
            <a:p>
              <a:r>
                <a:rPr lang="en-US" sz="900" dirty="0" smtClean="0"/>
                <a:t>T/T</a:t>
              </a:r>
              <a:endParaRPr lang="en-US" sz="900" dirty="0"/>
            </a:p>
          </p:txBody>
        </p:sp>
        <p:sp>
          <p:nvSpPr>
            <p:cNvPr id="108" name="TextBox 107"/>
            <p:cNvSpPr txBox="1"/>
            <p:nvPr/>
          </p:nvSpPr>
          <p:spPr>
            <a:xfrm>
              <a:off x="4002460" y="4583667"/>
              <a:ext cx="737274" cy="499045"/>
            </a:xfrm>
            <a:prstGeom prst="rect">
              <a:avLst/>
            </a:prstGeom>
            <a:noFill/>
          </p:spPr>
          <p:txBody>
            <a:bodyPr wrap="none" rtlCol="0">
              <a:spAutoFit/>
            </a:bodyPr>
            <a:lstStyle/>
            <a:p>
              <a:r>
                <a:rPr lang="en-US" sz="900" dirty="0" smtClean="0"/>
                <a:t>C/T</a:t>
              </a:r>
              <a:endParaRPr lang="en-US" sz="900" dirty="0"/>
            </a:p>
          </p:txBody>
        </p:sp>
        <p:cxnSp>
          <p:nvCxnSpPr>
            <p:cNvPr id="109" name="Straight Connector 108"/>
            <p:cNvCxnSpPr/>
            <p:nvPr/>
          </p:nvCxnSpPr>
          <p:spPr>
            <a:xfrm>
              <a:off x="42491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0" name="Straight Connector 109"/>
            <p:cNvCxnSpPr/>
            <p:nvPr/>
          </p:nvCxnSpPr>
          <p:spPr>
            <a:xfrm>
              <a:off x="42491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1" name="Straight Connector 110"/>
            <p:cNvCxnSpPr/>
            <p:nvPr/>
          </p:nvCxnSpPr>
          <p:spPr>
            <a:xfrm>
              <a:off x="42491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2" name="Straight Connector 111"/>
            <p:cNvCxnSpPr/>
            <p:nvPr/>
          </p:nvCxnSpPr>
          <p:spPr>
            <a:xfrm>
              <a:off x="42491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13" name="TextBox 112"/>
            <p:cNvSpPr txBox="1"/>
            <p:nvPr/>
          </p:nvSpPr>
          <p:spPr>
            <a:xfrm>
              <a:off x="6370720" y="2297669"/>
              <a:ext cx="780008" cy="499045"/>
            </a:xfrm>
            <a:prstGeom prst="rect">
              <a:avLst/>
            </a:prstGeom>
            <a:noFill/>
          </p:spPr>
          <p:txBody>
            <a:bodyPr wrap="none" rtlCol="0">
              <a:spAutoFit/>
            </a:bodyPr>
            <a:lstStyle/>
            <a:p>
              <a:r>
                <a:rPr lang="en-US" sz="900" dirty="0" smtClean="0"/>
                <a:t>C/G</a:t>
              </a:r>
              <a:endParaRPr lang="en-US" sz="900" dirty="0"/>
            </a:p>
          </p:txBody>
        </p:sp>
        <p:sp>
          <p:nvSpPr>
            <p:cNvPr id="114" name="TextBox 113"/>
            <p:cNvSpPr txBox="1"/>
            <p:nvPr/>
          </p:nvSpPr>
          <p:spPr>
            <a:xfrm>
              <a:off x="6364660" y="3059667"/>
              <a:ext cx="792861" cy="499045"/>
            </a:xfrm>
            <a:prstGeom prst="rect">
              <a:avLst/>
            </a:prstGeom>
            <a:noFill/>
          </p:spPr>
          <p:txBody>
            <a:bodyPr wrap="none" rtlCol="0">
              <a:spAutoFit/>
            </a:bodyPr>
            <a:lstStyle/>
            <a:p>
              <a:r>
                <a:rPr lang="en-US" sz="900" dirty="0" smtClean="0"/>
                <a:t>G/G</a:t>
              </a:r>
              <a:endParaRPr lang="en-US" sz="900" dirty="0"/>
            </a:p>
          </p:txBody>
        </p:sp>
        <p:sp>
          <p:nvSpPr>
            <p:cNvPr id="115" name="TextBox 114"/>
            <p:cNvSpPr txBox="1"/>
            <p:nvPr/>
          </p:nvSpPr>
          <p:spPr>
            <a:xfrm>
              <a:off x="6364660" y="3821667"/>
              <a:ext cx="780008" cy="499045"/>
            </a:xfrm>
            <a:prstGeom prst="rect">
              <a:avLst/>
            </a:prstGeom>
            <a:noFill/>
          </p:spPr>
          <p:txBody>
            <a:bodyPr wrap="none" rtlCol="0">
              <a:spAutoFit/>
            </a:bodyPr>
            <a:lstStyle/>
            <a:p>
              <a:r>
                <a:rPr lang="en-US" sz="900" dirty="0" smtClean="0"/>
                <a:t>C/G</a:t>
              </a:r>
              <a:endParaRPr lang="en-US" sz="900" dirty="0"/>
            </a:p>
          </p:txBody>
        </p:sp>
        <p:sp>
          <p:nvSpPr>
            <p:cNvPr id="116" name="TextBox 115"/>
            <p:cNvSpPr txBox="1"/>
            <p:nvPr/>
          </p:nvSpPr>
          <p:spPr>
            <a:xfrm>
              <a:off x="6364660" y="4583667"/>
              <a:ext cx="792861" cy="499045"/>
            </a:xfrm>
            <a:prstGeom prst="rect">
              <a:avLst/>
            </a:prstGeom>
            <a:noFill/>
          </p:spPr>
          <p:txBody>
            <a:bodyPr wrap="none" rtlCol="0">
              <a:spAutoFit/>
            </a:bodyPr>
            <a:lstStyle/>
            <a:p>
              <a:r>
                <a:rPr lang="en-US" sz="900" dirty="0" smtClean="0"/>
                <a:t>G/G</a:t>
              </a:r>
              <a:endParaRPr lang="en-US" sz="900" dirty="0"/>
            </a:p>
          </p:txBody>
        </p:sp>
        <p:cxnSp>
          <p:nvCxnSpPr>
            <p:cNvPr id="117" name="Straight Connector 116"/>
            <p:cNvCxnSpPr/>
            <p:nvPr/>
          </p:nvCxnSpPr>
          <p:spPr>
            <a:xfrm>
              <a:off x="6611330" y="4572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8" name="Straight Connector 117"/>
            <p:cNvCxnSpPr/>
            <p:nvPr/>
          </p:nvCxnSpPr>
          <p:spPr>
            <a:xfrm>
              <a:off x="6611330" y="3810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19" name="Straight Connector 118"/>
            <p:cNvCxnSpPr/>
            <p:nvPr/>
          </p:nvCxnSpPr>
          <p:spPr>
            <a:xfrm>
              <a:off x="6611330" y="3048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cxnSp>
          <p:nvCxnSpPr>
            <p:cNvPr id="120" name="Straight Connector 119"/>
            <p:cNvCxnSpPr/>
            <p:nvPr/>
          </p:nvCxnSpPr>
          <p:spPr>
            <a:xfrm>
              <a:off x="6611330" y="2286000"/>
              <a:ext cx="0" cy="38100"/>
            </a:xfrm>
            <a:prstGeom prst="line">
              <a:avLst/>
            </a:prstGeom>
            <a:ln w="63500">
              <a:solidFill>
                <a:schemeClr val="tx1">
                  <a:lumMod val="85000"/>
                  <a:lumOff val="15000"/>
                </a:schemeClr>
              </a:solidFill>
            </a:ln>
          </p:spPr>
          <p:style>
            <a:lnRef idx="3">
              <a:schemeClr val="accent2"/>
            </a:lnRef>
            <a:fillRef idx="0">
              <a:schemeClr val="accent2"/>
            </a:fillRef>
            <a:effectRef idx="2">
              <a:schemeClr val="accent2"/>
            </a:effectRef>
            <a:fontRef idx="minor">
              <a:schemeClr val="tx1"/>
            </a:fontRef>
          </p:style>
        </p:cxnSp>
        <p:sp>
          <p:nvSpPr>
            <p:cNvPr id="121" name="Right Bracket 120"/>
            <p:cNvSpPr/>
            <p:nvPr/>
          </p:nvSpPr>
          <p:spPr>
            <a:xfrm>
              <a:off x="7772400" y="1905000"/>
              <a:ext cx="76200" cy="3810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22" name="TextBox 121"/>
            <p:cNvSpPr txBox="1"/>
            <p:nvPr/>
          </p:nvSpPr>
          <p:spPr>
            <a:xfrm>
              <a:off x="7924799" y="1905000"/>
              <a:ext cx="968419" cy="598856"/>
            </a:xfrm>
            <a:prstGeom prst="rect">
              <a:avLst/>
            </a:prstGeom>
            <a:noFill/>
          </p:spPr>
          <p:txBody>
            <a:bodyPr wrap="none" rtlCol="0">
              <a:spAutoFit/>
            </a:bodyPr>
            <a:lstStyle/>
            <a:p>
              <a:r>
                <a:rPr lang="en-US" sz="1200" dirty="0" smtClean="0"/>
                <a:t>2-6x</a:t>
              </a:r>
              <a:endParaRPr lang="en-US" sz="1200" dirty="0"/>
            </a:p>
          </p:txBody>
        </p:sp>
        <p:pic>
          <p:nvPicPr>
            <p:cNvPr id="123" name="Picture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1904998"/>
              <a:ext cx="584201" cy="584201"/>
            </a:xfrm>
            <a:prstGeom prst="rect">
              <a:avLst/>
            </a:prstGeom>
          </p:spPr>
        </p:pic>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2666998"/>
              <a:ext cx="584201" cy="584201"/>
            </a:xfrm>
            <a:prstGeom prst="rect">
              <a:avLst/>
            </a:prstGeom>
          </p:spPr>
        </p:pic>
        <p:pic>
          <p:nvPicPr>
            <p:cNvPr id="125" name="Picture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2834" y="4182531"/>
              <a:ext cx="584201" cy="584201"/>
            </a:xfrm>
            <a:prstGeom prst="rect">
              <a:avLst/>
            </a:prstGeom>
          </p:spPr>
        </p:pic>
        <p:sp>
          <p:nvSpPr>
            <p:cNvPr id="128" name="Right Bracket 127"/>
            <p:cNvSpPr/>
            <p:nvPr/>
          </p:nvSpPr>
          <p:spPr>
            <a:xfrm flipH="1">
              <a:off x="1474455" y="2108200"/>
              <a:ext cx="193477" cy="2387600"/>
            </a:xfrm>
            <a:prstGeom prst="righ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sz="1000">
                <a:effectLst>
                  <a:outerShdw blurRad="38100" dist="38100" dir="2700000" algn="tl">
                    <a:srgbClr val="000000">
                      <a:alpha val="43137"/>
                    </a:srgbClr>
                  </a:outerShdw>
                </a:effectLst>
              </a:endParaRPr>
            </a:p>
          </p:txBody>
        </p:sp>
        <p:sp>
          <p:nvSpPr>
            <p:cNvPr id="130" name="Rectangle 129"/>
            <p:cNvSpPr/>
            <p:nvPr/>
          </p:nvSpPr>
          <p:spPr>
            <a:xfrm>
              <a:off x="1124862" y="5009630"/>
              <a:ext cx="7467038" cy="202161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tlCol="0" anchor="ctr"/>
            <a:lstStyle/>
            <a:p>
              <a:r>
                <a:rPr lang="en-US" sz="1400" dirty="0" smtClean="0">
                  <a:solidFill>
                    <a:schemeClr val="tx1"/>
                  </a:solidFill>
                </a:rPr>
                <a:t>G</a:t>
              </a:r>
              <a:r>
                <a:rPr lang="en-US" sz="1400" baseline="-25000" dirty="0" smtClean="0">
                  <a:solidFill>
                    <a:schemeClr val="tx1"/>
                  </a:solidFill>
                </a:rPr>
                <a:t>1</a:t>
              </a:r>
              <a:r>
                <a:rPr lang="en-US" sz="1400" dirty="0" smtClean="0">
                  <a:solidFill>
                    <a:schemeClr val="tx1"/>
                  </a:solidFill>
                </a:rPr>
                <a:t>, …, G</a:t>
              </a:r>
              <a:r>
                <a:rPr lang="en-US" sz="1400" baseline="-25000" dirty="0" smtClean="0">
                  <a:solidFill>
                    <a:schemeClr val="tx1"/>
                  </a:solidFill>
                </a:rPr>
                <a:t>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a:t>
              </a:r>
              <a:r>
                <a:rPr lang="en-US" sz="1400" dirty="0" smtClean="0">
                  <a:solidFill>
                    <a:schemeClr val="tx1"/>
                  </a:solidFill>
                </a:rPr>
                <a:t> = g</a:t>
              </a:r>
              <a:r>
                <a:rPr lang="en-US" sz="1400" baseline="-25000" dirty="0" smtClean="0">
                  <a:solidFill>
                    <a:schemeClr val="tx1"/>
                  </a:solidFill>
                </a:rPr>
                <a:t>i1</a:t>
              </a:r>
              <a:r>
                <a:rPr lang="en-US" sz="1400" dirty="0" smtClean="0">
                  <a:solidFill>
                    <a:schemeClr val="tx1"/>
                  </a:solidFill>
                </a:rPr>
                <a:t> … g</a:t>
              </a:r>
              <a:r>
                <a:rPr lang="en-US" sz="1400" baseline="-25000" dirty="0" smtClean="0">
                  <a:solidFill>
                    <a:schemeClr val="tx1"/>
                  </a:solidFill>
                </a:rPr>
                <a:t>in</a:t>
              </a:r>
              <a:r>
                <a:rPr lang="en-US" sz="1400" dirty="0" smtClean="0">
                  <a:solidFill>
                    <a:schemeClr val="tx1"/>
                  </a:solidFill>
                </a:rPr>
                <a:t>;   </a:t>
              </a:r>
              <a:r>
                <a:rPr lang="en-US" sz="1400" dirty="0" err="1" smtClean="0">
                  <a:solidFill>
                    <a:schemeClr val="tx1"/>
                  </a:solidFill>
                </a:rPr>
                <a:t>g</a:t>
              </a:r>
              <a:r>
                <a:rPr lang="en-US" sz="1400" baseline="-25000" dirty="0" err="1" smtClean="0">
                  <a:solidFill>
                    <a:schemeClr val="tx1"/>
                  </a:solidFill>
                </a:rPr>
                <a:t>ij</a:t>
              </a:r>
              <a:r>
                <a:rPr lang="en-US" sz="1400" dirty="0" smtClean="0">
                  <a:solidFill>
                    <a:schemeClr val="tx1"/>
                  </a:solidFill>
                </a:rPr>
                <a:t> </a:t>
              </a:r>
              <a:r>
                <a:rPr lang="en-US" sz="1400" dirty="0" smtClean="0">
                  <a:sym typeface="Symbol"/>
                </a:rPr>
                <a:t> {</a:t>
              </a:r>
              <a:r>
                <a:rPr lang="en-US" sz="1400" dirty="0">
                  <a:solidFill>
                    <a:schemeClr val="tx1"/>
                  </a:solidFill>
                </a:rPr>
                <a:t>0, 1, </a:t>
              </a:r>
              <a:r>
                <a:rPr lang="en-US" sz="1400" dirty="0" smtClean="0">
                  <a:solidFill>
                    <a:schemeClr val="tx1"/>
                  </a:solidFill>
                </a:rPr>
                <a:t>2}</a:t>
              </a:r>
            </a:p>
            <a:p>
              <a:endParaRPr lang="en-US" sz="1400" dirty="0" smtClean="0">
                <a:solidFill>
                  <a:schemeClr val="tx1"/>
                </a:solidFill>
                <a:sym typeface="Symbol"/>
              </a:endParaRPr>
            </a:p>
            <a:p>
              <a:r>
                <a:rPr lang="en-US" sz="1400" dirty="0" smtClean="0">
                  <a:solidFill>
                    <a:schemeClr val="tx1"/>
                  </a:solidFill>
                </a:rPr>
                <a:t>P</a:t>
              </a:r>
              <a:r>
                <a:rPr lang="en-US" sz="1400" baseline="-25000" dirty="0" smtClean="0">
                  <a:solidFill>
                    <a:schemeClr val="tx1"/>
                  </a:solidFill>
                </a:rPr>
                <a:t>1</a:t>
              </a:r>
              <a:r>
                <a:rPr lang="en-US" sz="1400" dirty="0">
                  <a:solidFill>
                    <a:schemeClr val="tx1"/>
                  </a:solidFill>
                </a:rPr>
                <a:t>, …, </a:t>
              </a:r>
              <a:r>
                <a:rPr lang="en-US" sz="1400" dirty="0" smtClean="0">
                  <a:solidFill>
                    <a:schemeClr val="tx1"/>
                  </a:solidFill>
                </a:rPr>
                <a:t>P</a:t>
              </a:r>
              <a:r>
                <a:rPr lang="en-US" sz="1400" baseline="-25000" dirty="0" smtClean="0">
                  <a:solidFill>
                    <a:schemeClr val="tx1"/>
                  </a:solidFill>
                </a:rPr>
                <a:t>N</a:t>
              </a:r>
              <a:r>
                <a:rPr lang="en-US" sz="1400" dirty="0">
                  <a:solidFill>
                    <a:schemeClr val="tx1"/>
                  </a:solidFill>
                </a:rPr>
                <a:t>;   </a:t>
              </a:r>
              <a:r>
                <a:rPr lang="en-US" sz="1400" dirty="0" smtClean="0">
                  <a:solidFill>
                    <a:schemeClr val="tx1"/>
                  </a:solidFill>
                </a:rPr>
                <a:t>P</a:t>
              </a:r>
              <a:r>
                <a:rPr lang="en-US" sz="1400" baseline="-25000" dirty="0" smtClean="0">
                  <a:solidFill>
                    <a:schemeClr val="tx1"/>
                  </a:solidFill>
                </a:rPr>
                <a:t>i</a:t>
              </a:r>
              <a:r>
                <a:rPr lang="en-US" sz="1400" dirty="0" smtClean="0">
                  <a:solidFill>
                    <a:schemeClr val="tx1"/>
                  </a:solidFill>
                </a:rPr>
                <a:t> :  [ </a:t>
              </a:r>
              <a:r>
                <a:rPr lang="en-US" sz="1400" dirty="0" err="1" smtClean="0">
                  <a:solidFill>
                    <a:schemeClr val="tx1"/>
                  </a:solidFill>
                </a:rPr>
                <a:t>p</a:t>
              </a:r>
              <a:r>
                <a:rPr lang="en-US" sz="1400" baseline="-25000" dirty="0" err="1" smtClean="0">
                  <a:solidFill>
                    <a:schemeClr val="tx1"/>
                  </a:solidFill>
                </a:rPr>
                <a:t>ij</a:t>
              </a:r>
              <a:r>
                <a:rPr lang="en-US" sz="1400" i="1" baseline="-25000" dirty="0" err="1" smtClean="0">
                  <a:solidFill>
                    <a:schemeClr val="tx1"/>
                  </a:solidFill>
                </a:rPr>
                <a:t>g</a:t>
              </a:r>
              <a:r>
                <a:rPr lang="en-US" sz="1400" dirty="0" smtClean="0">
                  <a:solidFill>
                    <a:schemeClr val="tx1"/>
                  </a:solidFill>
                </a:rPr>
                <a:t> = </a:t>
              </a:r>
              <a:r>
                <a:rPr lang="en-US" sz="1400" dirty="0" err="1" smtClean="0">
                  <a:solidFill>
                    <a:schemeClr val="tx1"/>
                  </a:solidFill>
                </a:rPr>
                <a:t>Prob</a:t>
              </a:r>
              <a:r>
                <a:rPr lang="en-US" sz="1400" dirty="0" smtClean="0">
                  <a:solidFill>
                    <a:schemeClr val="tx1"/>
                  </a:solidFill>
                </a:rPr>
                <a:t>(</a:t>
              </a:r>
              <a:r>
                <a:rPr lang="en-US" sz="1400" dirty="0" err="1">
                  <a:solidFill>
                    <a:schemeClr val="tx1"/>
                  </a:solidFill>
                </a:rPr>
                <a:t>g</a:t>
              </a:r>
              <a:r>
                <a:rPr lang="en-US" sz="1400" baseline="-25000" dirty="0" err="1">
                  <a:solidFill>
                    <a:schemeClr val="tx1"/>
                  </a:solidFill>
                </a:rPr>
                <a:t>ij</a:t>
              </a:r>
              <a:r>
                <a:rPr lang="en-US" sz="1400" dirty="0">
                  <a:solidFill>
                    <a:schemeClr val="tx1"/>
                  </a:solidFill>
                </a:rPr>
                <a:t> </a:t>
              </a:r>
              <a:r>
                <a:rPr lang="en-US" sz="1400" dirty="0" smtClean="0">
                  <a:solidFill>
                    <a:schemeClr val="tx1"/>
                  </a:solidFill>
                </a:rPr>
                <a:t>= </a:t>
              </a:r>
              <a:r>
                <a:rPr lang="en-US" sz="1400" i="1" dirty="0" smtClean="0">
                  <a:solidFill>
                    <a:schemeClr val="tx1"/>
                  </a:solidFill>
                </a:rPr>
                <a:t>g</a:t>
              </a:r>
              <a:r>
                <a:rPr lang="en-US" sz="1400" dirty="0" smtClean="0">
                  <a:solidFill>
                    <a:schemeClr val="tx1"/>
                  </a:solidFill>
                </a:rPr>
                <a:t> | data) </a:t>
              </a:r>
              <a:r>
                <a:rPr lang="en-US" sz="1200" dirty="0" smtClean="0">
                  <a:solidFill>
                    <a:schemeClr val="tx1"/>
                  </a:solidFill>
                </a:rPr>
                <a:t>]</a:t>
              </a:r>
              <a:endParaRPr lang="en-US" sz="1200" dirty="0">
                <a:solidFill>
                  <a:schemeClr val="tx1"/>
                </a:solidFill>
              </a:endParaRPr>
            </a:p>
          </p:txBody>
        </p:sp>
      </p:grpSp>
      <p:sp>
        <p:nvSpPr>
          <p:cNvPr id="6" name="Rectangle 5"/>
          <p:cNvSpPr/>
          <p:nvPr/>
        </p:nvSpPr>
        <p:spPr bwMode="auto">
          <a:xfrm>
            <a:off x="103670" y="1549952"/>
            <a:ext cx="4535554" cy="4963551"/>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b="1" dirty="0" err="1" smtClean="0">
                <a:solidFill>
                  <a:srgbClr val="333399"/>
                </a:solidFill>
              </a:rPr>
              <a:t>Reveel</a:t>
            </a:r>
            <a:r>
              <a:rPr lang="en-US" b="1" dirty="0" smtClean="0">
                <a:solidFill>
                  <a:srgbClr val="333399"/>
                </a:solidFill>
              </a:rPr>
              <a:t>:</a:t>
            </a:r>
            <a:endParaRPr lang="en-US" b="1" dirty="0">
              <a:solidFill>
                <a:srgbClr val="333399"/>
              </a:solidFill>
            </a:endParaRPr>
          </a:p>
          <a:p>
            <a:endParaRPr lang="en-US" sz="1600" b="1" dirty="0">
              <a:solidFill>
                <a:srgbClr val="333399"/>
              </a:solidFill>
            </a:endParaRPr>
          </a:p>
          <a:p>
            <a:pPr marL="342900" indent="-342900">
              <a:buFontTx/>
              <a:buAutoNum type="arabicPeriod"/>
            </a:pPr>
            <a:r>
              <a:rPr lang="en-US" sz="1400" dirty="0">
                <a:solidFill>
                  <a:srgbClr val="333399"/>
                </a:solidFill>
              </a:rPr>
              <a:t>Identify candidate polymorphic </a:t>
            </a:r>
            <a:r>
              <a:rPr lang="en-US" sz="1400" dirty="0" smtClean="0">
                <a:solidFill>
                  <a:srgbClr val="333399"/>
                </a:solidFill>
              </a:rPr>
              <a:t>sites</a:t>
            </a:r>
            <a:endParaRPr lang="en-US" sz="1400" dirty="0">
              <a:solidFill>
                <a:srgbClr val="333399"/>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dirty="0">
                <a:solidFill>
                  <a:srgbClr val="333399"/>
                </a:solidFill>
              </a:rPr>
              <a:t>Calculate k nearest neighbors</a:t>
            </a:r>
          </a:p>
          <a:p>
            <a:pPr marL="742950" lvl="1" indent="-285750">
              <a:buFont typeface="Arial"/>
              <a:buChar char="•"/>
            </a:pPr>
            <a:r>
              <a:rPr lang="en-US" sz="1100" dirty="0" err="1">
                <a:solidFill>
                  <a:srgbClr val="333399"/>
                </a:solidFill>
              </a:rPr>
              <a:t>Jaccard</a:t>
            </a:r>
            <a:r>
              <a:rPr lang="en-US" sz="1100" dirty="0">
                <a:solidFill>
                  <a:srgbClr val="333399"/>
                </a:solidFill>
              </a:rPr>
              <a:t> indices Sim</a:t>
            </a:r>
            <a:r>
              <a:rPr lang="en-US" sz="1100" baseline="-25000" dirty="0">
                <a:solidFill>
                  <a:srgbClr val="333399"/>
                </a:solidFill>
              </a:rPr>
              <a:t>1</a:t>
            </a:r>
            <a:r>
              <a:rPr lang="en-US" sz="1100" dirty="0">
                <a:solidFill>
                  <a:srgbClr val="333399"/>
                </a:solidFill>
              </a:rPr>
              <a:t>, Sim</a:t>
            </a:r>
            <a:r>
              <a:rPr lang="en-US" sz="1100" baseline="-25000" dirty="0">
                <a:solidFill>
                  <a:srgbClr val="333399"/>
                </a:solidFill>
              </a:rPr>
              <a:t>2</a:t>
            </a:r>
            <a:r>
              <a:rPr lang="en-US" sz="1100" dirty="0">
                <a:solidFill>
                  <a:srgbClr val="333399"/>
                </a:solidFill>
              </a:rPr>
              <a:t>,</a:t>
            </a:r>
            <a:r>
              <a:rPr lang="en-US" sz="1100" baseline="-25000" dirty="0">
                <a:solidFill>
                  <a:srgbClr val="333399"/>
                </a:solidFill>
              </a:rPr>
              <a:t> </a:t>
            </a:r>
            <a:r>
              <a:rPr lang="en-US" sz="1100" dirty="0">
                <a:solidFill>
                  <a:srgbClr val="333399"/>
                </a:solidFill>
              </a:rPr>
              <a:t>Sim</a:t>
            </a:r>
            <a:r>
              <a:rPr lang="en-US" sz="1100" baseline="-25000" dirty="0">
                <a:solidFill>
                  <a:srgbClr val="333399"/>
                </a:solidFill>
              </a:rPr>
              <a:t>3</a:t>
            </a:r>
            <a:endParaRPr lang="en-US" sz="1100" dirty="0">
              <a:solidFill>
                <a:srgbClr val="333399"/>
              </a:solidFill>
            </a:endParaRPr>
          </a:p>
          <a:p>
            <a:pPr marL="342900" indent="-342900">
              <a:buFontTx/>
              <a:buAutoNum type="arabicPeriod"/>
            </a:pPr>
            <a:endParaRPr lang="en-US" sz="1400" dirty="0" smtClean="0">
              <a:solidFill>
                <a:srgbClr val="333399"/>
              </a:solidFill>
            </a:endParaRPr>
          </a:p>
          <a:p>
            <a:pPr marL="342900" indent="-342900">
              <a:buFontTx/>
              <a:buAutoNum type="arabicPeriod"/>
            </a:pPr>
            <a:r>
              <a:rPr lang="en-US" sz="1400" dirty="0" smtClean="0">
                <a:solidFill>
                  <a:srgbClr val="333399"/>
                </a:solidFill>
              </a:rPr>
              <a:t>Initialize </a:t>
            </a:r>
            <a:r>
              <a:rPr lang="en-US" sz="1400" dirty="0">
                <a:solidFill>
                  <a:srgbClr val="333399"/>
                </a:solidFill>
              </a:rPr>
              <a:t>G</a:t>
            </a:r>
            <a:r>
              <a:rPr lang="en-US" sz="1400" baseline="30000" dirty="0">
                <a:solidFill>
                  <a:srgbClr val="333399"/>
                </a:solidFill>
              </a:rPr>
              <a:t>(0)</a:t>
            </a:r>
            <a:r>
              <a:rPr lang="en-US" sz="1400" dirty="0">
                <a:solidFill>
                  <a:srgbClr val="333399"/>
                </a:solidFill>
              </a:rPr>
              <a:t> </a:t>
            </a:r>
            <a:endParaRPr lang="en-US" sz="1400" dirty="0" smtClean="0">
              <a:solidFill>
                <a:srgbClr val="333399"/>
              </a:solidFill>
            </a:endParaRPr>
          </a:p>
          <a:p>
            <a:endParaRPr lang="en-US" sz="1400" dirty="0" smtClean="0">
              <a:solidFill>
                <a:srgbClr val="333399"/>
              </a:solidFill>
            </a:endParaRPr>
          </a:p>
          <a:p>
            <a:pPr marL="342900" indent="-342900">
              <a:buFontTx/>
              <a:buAutoNum type="arabicPeriod"/>
            </a:pPr>
            <a:r>
              <a:rPr lang="en-US" sz="1400" dirty="0" smtClean="0">
                <a:solidFill>
                  <a:srgbClr val="333399"/>
                </a:solidFill>
              </a:rPr>
              <a:t>Summarization/Maximization</a:t>
            </a:r>
            <a:endParaRPr lang="en-US" sz="1400" dirty="0">
              <a:solidFill>
                <a:srgbClr val="333399"/>
              </a:solidFill>
            </a:endParaRPr>
          </a:p>
          <a:p>
            <a:pPr lvl="1"/>
            <a:r>
              <a:rPr lang="en-US" sz="1400" dirty="0">
                <a:solidFill>
                  <a:srgbClr val="333399"/>
                </a:solidFill>
              </a:rPr>
              <a:t>p</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r>
              <a:rPr lang="en-US" sz="1400" dirty="0" smtClean="0">
                <a:solidFill>
                  <a:srgbClr val="333399"/>
                </a:solidFill>
              </a:rPr>
              <a:t> </a:t>
            </a:r>
            <a:r>
              <a:rPr lang="en-US" sz="1400" dirty="0">
                <a:solidFill>
                  <a:srgbClr val="333399"/>
                </a:solidFill>
              </a:rPr>
              <a:t>= </a:t>
            </a:r>
            <a:r>
              <a:rPr lang="en-US" sz="1400" dirty="0" err="1">
                <a:solidFill>
                  <a:srgbClr val="333399"/>
                </a:solidFill>
              </a:rPr>
              <a:t>Prob</a:t>
            </a:r>
            <a:r>
              <a:rPr lang="en-US" sz="1400" dirty="0">
                <a:solidFill>
                  <a:srgbClr val="333399"/>
                </a:solidFill>
              </a:rPr>
              <a:t>(</a:t>
            </a:r>
            <a:r>
              <a:rPr lang="en-US" sz="1400" dirty="0" err="1">
                <a:solidFill>
                  <a:srgbClr val="333399"/>
                </a:solidFill>
              </a:rPr>
              <a:t>g</a:t>
            </a:r>
            <a:r>
              <a:rPr lang="en-US" sz="1400" baseline="-25000" dirty="0" err="1">
                <a:solidFill>
                  <a:srgbClr val="333399"/>
                </a:solidFill>
              </a:rPr>
              <a:t>ij</a:t>
            </a:r>
            <a:r>
              <a:rPr lang="en-US" sz="1400" dirty="0">
                <a:solidFill>
                  <a:srgbClr val="333399"/>
                </a:solidFill>
              </a:rPr>
              <a:t> = </a:t>
            </a:r>
            <a:r>
              <a:rPr lang="en-US" sz="1400" i="1" dirty="0" smtClean="0">
                <a:solidFill>
                  <a:srgbClr val="333399"/>
                </a:solidFill>
              </a:rPr>
              <a:t>g</a:t>
            </a:r>
            <a:r>
              <a:rPr lang="en-US" sz="1400" dirty="0" smtClean="0">
                <a:solidFill>
                  <a:srgbClr val="333399"/>
                </a:solidFill>
              </a:rPr>
              <a:t> </a:t>
            </a:r>
            <a:r>
              <a:rPr lang="en-US" sz="1400" dirty="0">
                <a:solidFill>
                  <a:srgbClr val="333399"/>
                </a:solidFill>
              </a:rPr>
              <a:t>| G</a:t>
            </a:r>
            <a:r>
              <a:rPr lang="en-US" sz="1400" baseline="30000" dirty="0">
                <a:solidFill>
                  <a:srgbClr val="333399"/>
                </a:solidFill>
              </a:rPr>
              <a:t>(n)</a:t>
            </a:r>
            <a:r>
              <a:rPr lang="en-US" sz="1400" dirty="0">
                <a:solidFill>
                  <a:srgbClr val="333399"/>
                </a:solidFill>
              </a:rPr>
              <a:t>, data</a:t>
            </a:r>
            <a:r>
              <a:rPr lang="en-US" sz="1400" dirty="0" smtClean="0">
                <a:solidFill>
                  <a:srgbClr val="333399"/>
                </a:solidFill>
              </a:rPr>
              <a:t>)</a:t>
            </a:r>
            <a:endParaRPr lang="en-US" sz="1400" dirty="0">
              <a:solidFill>
                <a:srgbClr val="333399"/>
              </a:solidFill>
            </a:endParaRPr>
          </a:p>
          <a:p>
            <a:pPr lvl="1"/>
            <a:r>
              <a:rPr lang="en-US" sz="1400" dirty="0">
                <a:solidFill>
                  <a:srgbClr val="333399"/>
                </a:solidFill>
              </a:rPr>
              <a:t>g</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r>
              <a:rPr lang="en-US" sz="1400" dirty="0" smtClean="0">
                <a:solidFill>
                  <a:srgbClr val="333399"/>
                </a:solidFill>
              </a:rPr>
              <a:t> </a:t>
            </a:r>
            <a:r>
              <a:rPr lang="en-US" sz="1400" dirty="0">
                <a:solidFill>
                  <a:srgbClr val="333399"/>
                </a:solidFill>
              </a:rPr>
              <a:t>= </a:t>
            </a:r>
            <a:r>
              <a:rPr lang="en-US" sz="1400" dirty="0" err="1">
                <a:solidFill>
                  <a:srgbClr val="333399"/>
                </a:solidFill>
              </a:rPr>
              <a:t>argmax</a:t>
            </a:r>
            <a:r>
              <a:rPr lang="en-US" sz="1400" dirty="0">
                <a:solidFill>
                  <a:srgbClr val="333399"/>
                </a:solidFill>
              </a:rPr>
              <a:t> p</a:t>
            </a:r>
            <a:r>
              <a:rPr lang="en-US" sz="1400" baseline="30000" dirty="0">
                <a:solidFill>
                  <a:srgbClr val="333399"/>
                </a:solidFill>
              </a:rPr>
              <a:t>(n+1)</a:t>
            </a:r>
            <a:r>
              <a:rPr lang="en-US" sz="1400" baseline="-25000" dirty="0" err="1" smtClean="0">
                <a:solidFill>
                  <a:srgbClr val="333399"/>
                </a:solidFill>
              </a:rPr>
              <a:t>ij</a:t>
            </a:r>
            <a:r>
              <a:rPr lang="en-US" sz="1400" i="1" baseline="-25000" dirty="0" err="1" smtClean="0">
                <a:solidFill>
                  <a:srgbClr val="333399"/>
                </a:solidFill>
              </a:rPr>
              <a:t>g</a:t>
            </a:r>
            <a:endParaRPr lang="en-US" sz="1400" i="1" dirty="0">
              <a:solidFill>
                <a:srgbClr val="333399"/>
              </a:solidFill>
            </a:endParaRPr>
          </a:p>
          <a:p>
            <a:pPr lvl="1"/>
            <a:endParaRPr lang="en-US" sz="1400" dirty="0">
              <a:solidFill>
                <a:srgbClr val="333399"/>
              </a:solidFill>
            </a:endParaRPr>
          </a:p>
          <a:p>
            <a:pPr marL="342900" indent="-342900">
              <a:buFont typeface="+mj-lt"/>
              <a:buAutoNum type="arabicPeriod"/>
            </a:pPr>
            <a:r>
              <a:rPr lang="en-US" sz="1400" dirty="0" smtClean="0">
                <a:solidFill>
                  <a:srgbClr val="000090"/>
                </a:solidFill>
              </a:rPr>
              <a:t>Recalculate k nearest neighbors</a:t>
            </a:r>
          </a:p>
          <a:p>
            <a:pPr marL="742950" lvl="1" indent="-285750">
              <a:buFont typeface="Arial"/>
              <a:buChar char="•"/>
            </a:pPr>
            <a:r>
              <a:rPr lang="en-US" sz="1100" dirty="0" smtClean="0">
                <a:solidFill>
                  <a:srgbClr val="000090"/>
                </a:solidFill>
              </a:rPr>
              <a:t>Approximate </a:t>
            </a:r>
            <a:r>
              <a:rPr lang="en-US" sz="1100" dirty="0">
                <a:solidFill>
                  <a:srgbClr val="000090"/>
                </a:solidFill>
              </a:rPr>
              <a:t>C</a:t>
            </a:r>
            <a:r>
              <a:rPr lang="en-US" sz="1100" dirty="0" smtClean="0">
                <a:solidFill>
                  <a:srgbClr val="000090"/>
                </a:solidFill>
              </a:rPr>
              <a:t>orrelation </a:t>
            </a:r>
            <a:r>
              <a:rPr lang="en-US" sz="1100" dirty="0">
                <a:solidFill>
                  <a:srgbClr val="000090"/>
                </a:solidFill>
              </a:rPr>
              <a:t>C</a:t>
            </a:r>
            <a:r>
              <a:rPr lang="en-US" sz="1100" dirty="0" smtClean="0">
                <a:solidFill>
                  <a:srgbClr val="000090"/>
                </a:solidFill>
              </a:rPr>
              <a:t>oefficient (</a:t>
            </a:r>
            <a:r>
              <a:rPr lang="en-US" sz="1100" dirty="0" err="1" smtClean="0">
                <a:solidFill>
                  <a:srgbClr val="000090"/>
                </a:solidFill>
              </a:rPr>
              <a:t>Schaid</a:t>
            </a:r>
            <a:r>
              <a:rPr lang="en-US" sz="1100" dirty="0" smtClean="0">
                <a:solidFill>
                  <a:srgbClr val="000090"/>
                </a:solidFill>
              </a:rPr>
              <a:t> 2004)</a:t>
            </a:r>
          </a:p>
          <a:p>
            <a:pPr lvl="1"/>
            <a:endParaRPr lang="en-US" sz="1100" dirty="0">
              <a:solidFill>
                <a:srgbClr val="333399"/>
              </a:solidFill>
            </a:endParaRPr>
          </a:p>
          <a:p>
            <a:pPr marL="342900" indent="-342900">
              <a:buFont typeface="+mj-lt"/>
              <a:buAutoNum type="arabicPeriod"/>
            </a:pPr>
            <a:r>
              <a:rPr lang="en-US" sz="1400" dirty="0" smtClean="0">
                <a:solidFill>
                  <a:srgbClr val="333399"/>
                </a:solidFill>
              </a:rPr>
              <a:t>Summarization/Maximization</a:t>
            </a:r>
          </a:p>
          <a:p>
            <a:pPr marL="342900" indent="-342900">
              <a:buFont typeface="+mj-lt"/>
              <a:buAutoNum type="arabicPeriod"/>
            </a:pPr>
            <a:endParaRPr lang="en-US" sz="1400" dirty="0">
              <a:solidFill>
                <a:srgbClr val="333399"/>
              </a:solidFill>
            </a:endParaRPr>
          </a:p>
          <a:p>
            <a:pPr marL="342900" indent="-342900">
              <a:buFont typeface="+mj-lt"/>
              <a:buAutoNum type="arabicPeriod"/>
            </a:pPr>
            <a:r>
              <a:rPr lang="en-US" sz="1400" b="1" dirty="0" smtClean="0">
                <a:solidFill>
                  <a:srgbClr val="800000"/>
                </a:solidFill>
              </a:rPr>
              <a:t>Recalculate k nearest neighbors</a:t>
            </a:r>
          </a:p>
          <a:p>
            <a:pPr marL="800100" lvl="1" indent="-342900">
              <a:buFont typeface="Arial"/>
              <a:buChar char="•"/>
            </a:pPr>
            <a:r>
              <a:rPr lang="en-US" sz="1100" b="1" dirty="0" smtClean="0">
                <a:solidFill>
                  <a:srgbClr val="800000"/>
                </a:solidFill>
              </a:rPr>
              <a:t>Approximate CC, Entropy</a:t>
            </a:r>
          </a:p>
          <a:p>
            <a:pPr marL="342900" indent="-342900">
              <a:buFont typeface="+mj-lt"/>
              <a:buAutoNum type="arabicPeriod"/>
            </a:pPr>
            <a:endParaRPr lang="en-US" sz="1400" b="1" dirty="0">
              <a:solidFill>
                <a:srgbClr val="800000"/>
              </a:solidFill>
            </a:endParaRPr>
          </a:p>
          <a:p>
            <a:pPr marL="342900" indent="-342900">
              <a:buFont typeface="+mj-lt"/>
              <a:buAutoNum type="arabicPeriod"/>
            </a:pPr>
            <a:r>
              <a:rPr lang="en-US" sz="1400" b="1" dirty="0" smtClean="0">
                <a:solidFill>
                  <a:srgbClr val="800000"/>
                </a:solidFill>
              </a:rPr>
              <a:t>Summarization/Maximization</a:t>
            </a:r>
          </a:p>
          <a:p>
            <a:pPr marL="342900" indent="-342900">
              <a:buFont typeface="+mj-lt"/>
              <a:buAutoNum type="arabicPeriod"/>
            </a:pPr>
            <a:endParaRPr lang="en-US" dirty="0">
              <a:solidFill>
                <a:srgbClr val="333399"/>
              </a:solidFill>
            </a:endParaRPr>
          </a:p>
          <a:p>
            <a:pPr marL="342900" indent="-342900">
              <a:buFont typeface="+mj-lt"/>
              <a:buAutoNum type="arabicPeriod"/>
            </a:pPr>
            <a:endParaRPr lang="en-US" dirty="0">
              <a:solidFill>
                <a:srgbClr val="333399"/>
              </a:solidFill>
            </a:endParaRPr>
          </a:p>
        </p:txBody>
      </p:sp>
      <p:sp>
        <p:nvSpPr>
          <p:cNvPr id="129" name="Rounded Rectangle 128"/>
          <p:cNvSpPr/>
          <p:nvPr/>
        </p:nvSpPr>
        <p:spPr bwMode="auto">
          <a:xfrm>
            <a:off x="4942705" y="3908780"/>
            <a:ext cx="4058908" cy="2497664"/>
          </a:xfrm>
          <a:prstGeom prst="roundRect">
            <a:avLst/>
          </a:prstGeom>
          <a:solidFill>
            <a:srgbClr val="E3DAC1"/>
          </a:solidFill>
          <a:ln w="12700" cap="flat" cmpd="sng" algn="ctr">
            <a:solidFill>
              <a:srgbClr val="E3DAC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dirty="0"/>
              <a:t>I</a:t>
            </a:r>
            <a:r>
              <a:rPr lang="en-US" sz="1600" dirty="0" smtClean="0"/>
              <a:t>dentify the sites at which decision trees formed by </a:t>
            </a:r>
            <a:r>
              <a:rPr lang="en-US" sz="1600" dirty="0" err="1" smtClean="0"/>
              <a:t>kNNs</a:t>
            </a:r>
            <a:r>
              <a:rPr lang="en-US" sz="1600" dirty="0" smtClean="0"/>
              <a:t> have high entropy</a:t>
            </a:r>
          </a:p>
          <a:p>
            <a:endParaRPr lang="en-US" sz="1600" dirty="0"/>
          </a:p>
          <a:p>
            <a:r>
              <a:rPr lang="en-US" sz="1600" dirty="0" smtClean="0"/>
              <a:t>Reduce entropy by replacing one or more </a:t>
            </a:r>
            <a:r>
              <a:rPr lang="en-US" sz="1600" dirty="0" err="1" smtClean="0"/>
              <a:t>kNNs</a:t>
            </a:r>
            <a:endParaRPr lang="en-US" sz="1600" dirty="0" smtClean="0"/>
          </a:p>
          <a:p>
            <a:endParaRPr lang="en-US" sz="1600" dirty="0"/>
          </a:p>
          <a:p>
            <a:r>
              <a:rPr lang="en-US" sz="1600" dirty="0"/>
              <a:t>Optional:</a:t>
            </a:r>
          </a:p>
          <a:p>
            <a:r>
              <a:rPr lang="en-US" sz="1600" dirty="0"/>
              <a:t>Run BEAGLE on the high-AF alleles</a:t>
            </a:r>
          </a:p>
          <a:p>
            <a:r>
              <a:rPr lang="en-US" sz="1600" dirty="0"/>
              <a:t>Merge imputed genotypes</a:t>
            </a:r>
          </a:p>
          <a:p>
            <a:endParaRPr lang="en-US" sz="1600" dirty="0"/>
          </a:p>
        </p:txBody>
      </p:sp>
    </p:spTree>
    <p:extLst>
      <p:ext uri="{BB962C8B-B14F-4D97-AF65-F5344CB8AC3E}">
        <p14:creationId xmlns:p14="http://schemas.microsoft.com/office/powerpoint/2010/main" val="338232250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a:bodyPr>
          <a:lstStyle/>
          <a:p>
            <a:r>
              <a:rPr lang="en-US" sz="3200" dirty="0" smtClean="0"/>
              <a:t>Simulations</a:t>
            </a:r>
            <a:endParaRPr lang="en-US" sz="3200" dirty="0"/>
          </a:p>
        </p:txBody>
      </p:sp>
      <p:sp>
        <p:nvSpPr>
          <p:cNvPr id="2" name="Content Placeholder 1"/>
          <p:cNvSpPr>
            <a:spLocks noGrp="1"/>
          </p:cNvSpPr>
          <p:nvPr>
            <p:ph idx="1"/>
          </p:nvPr>
        </p:nvSpPr>
        <p:spPr>
          <a:xfrm>
            <a:off x="457200" y="1425158"/>
            <a:ext cx="8382000" cy="1769895"/>
          </a:xfrm>
        </p:spPr>
        <p:txBody>
          <a:bodyPr>
            <a:normAutofit/>
          </a:bodyPr>
          <a:lstStyle/>
          <a:p>
            <a:r>
              <a:rPr lang="en-US" sz="1800" dirty="0"/>
              <a:t>Simulated data set: </a:t>
            </a:r>
            <a:r>
              <a:rPr lang="en-US" sz="1800" dirty="0" smtClean="0"/>
              <a:t>~ low</a:t>
            </a:r>
            <a:r>
              <a:rPr lang="en-US" sz="1800" dirty="0"/>
              <a:t>-coverage </a:t>
            </a:r>
            <a:r>
              <a:rPr lang="en-US" sz="1800" dirty="0" smtClean="0"/>
              <a:t>1KGP</a:t>
            </a:r>
            <a:endParaRPr lang="en-US" sz="1800" dirty="0"/>
          </a:p>
          <a:p>
            <a:pPr lvl="1"/>
            <a:r>
              <a:rPr lang="en-US" sz="1600" dirty="0"/>
              <a:t>2,535 samples, </a:t>
            </a:r>
            <a:r>
              <a:rPr lang="en-US" sz="1600" dirty="0" smtClean="0"/>
              <a:t>1</a:t>
            </a:r>
            <a:r>
              <a:rPr lang="en-US" sz="1600" dirty="0"/>
              <a:t>-Mbp </a:t>
            </a:r>
            <a:r>
              <a:rPr lang="en-US" sz="1600" dirty="0" smtClean="0"/>
              <a:t>region: </a:t>
            </a:r>
            <a:r>
              <a:rPr lang="en-US" sz="1600" dirty="0" err="1" smtClean="0"/>
              <a:t>Chr</a:t>
            </a:r>
            <a:r>
              <a:rPr lang="en-US" sz="1600" dirty="0" smtClean="0"/>
              <a:t> 20 </a:t>
            </a:r>
            <a:r>
              <a:rPr lang="en-US" sz="1600" dirty="0"/>
              <a:t>(43-44 </a:t>
            </a:r>
            <a:r>
              <a:rPr lang="en-US" sz="1600" dirty="0" err="1"/>
              <a:t>Mbp</a:t>
            </a:r>
            <a:r>
              <a:rPr lang="en-US" sz="1600" dirty="0"/>
              <a:t>) </a:t>
            </a:r>
            <a:r>
              <a:rPr lang="en-US" sz="1600" dirty="0" smtClean="0"/>
              <a:t>of GRCh37</a:t>
            </a:r>
          </a:p>
          <a:p>
            <a:pPr lvl="1"/>
            <a:r>
              <a:rPr lang="en-US" sz="1600" dirty="0" smtClean="0"/>
              <a:t>Using </a:t>
            </a:r>
            <a:r>
              <a:rPr lang="en-US" sz="1600" dirty="0"/>
              <a:t>COSI to simulate </a:t>
            </a:r>
            <a:r>
              <a:rPr lang="en-US" sz="1600" dirty="0" smtClean="0"/>
              <a:t>variations</a:t>
            </a:r>
          </a:p>
          <a:p>
            <a:pPr lvl="1"/>
            <a:r>
              <a:rPr lang="en-US" sz="1600" dirty="0" smtClean="0"/>
              <a:t>Reads same positions, lengths, qualities </a:t>
            </a:r>
            <a:r>
              <a:rPr lang="en-US" sz="1600" dirty="0"/>
              <a:t>as </a:t>
            </a:r>
            <a:r>
              <a:rPr lang="en-US" sz="1600" dirty="0" smtClean="0"/>
              <a:t>reads </a:t>
            </a:r>
            <a:r>
              <a:rPr lang="en-US" sz="1600" dirty="0"/>
              <a:t>in </a:t>
            </a:r>
            <a:r>
              <a:rPr lang="en-US" sz="1600" dirty="0" smtClean="0"/>
              <a:t>1KGP</a:t>
            </a:r>
          </a:p>
          <a:p>
            <a:pPr lvl="1"/>
            <a:r>
              <a:rPr lang="en-US" sz="1600" dirty="0" smtClean="0"/>
              <a:t>Injecting </a:t>
            </a:r>
            <a:r>
              <a:rPr lang="en-US" sz="1600" dirty="0"/>
              <a:t>sequencing base </a:t>
            </a:r>
            <a:r>
              <a:rPr lang="en-US" sz="1600" dirty="0" smtClean="0"/>
              <a:t>errors, mapping with BWA</a:t>
            </a:r>
            <a:endParaRPr lang="en-US" sz="1600" dirty="0"/>
          </a:p>
        </p:txBody>
      </p:sp>
      <p:sp>
        <p:nvSpPr>
          <p:cNvPr id="7" name="Rectangle 6"/>
          <p:cNvSpPr/>
          <p:nvPr/>
        </p:nvSpPr>
        <p:spPr bwMode="auto">
          <a:xfrm>
            <a:off x="5374649" y="6469260"/>
            <a:ext cx="2778751" cy="388739"/>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Computation Time (</a:t>
            </a:r>
            <a:r>
              <a:rPr kumimoji="0" lang="en-US" sz="1800" b="0" i="0" u="none" strike="noStrike" cap="none" normalizeH="0" baseline="0" dirty="0" err="1" smtClean="0">
                <a:ln>
                  <a:noFill/>
                </a:ln>
                <a:solidFill>
                  <a:schemeClr val="tx1"/>
                </a:solidFill>
                <a:effectLst/>
                <a:latin typeface="Arial" charset="0"/>
              </a:rPr>
              <a:t>mins</a:t>
            </a:r>
            <a:r>
              <a:rPr kumimoji="0" lang="en-US" sz="1800" b="0" i="0" u="none" strike="noStrike" cap="none" normalizeH="0" baseline="0" dirty="0" smtClean="0">
                <a:ln>
                  <a:noFill/>
                </a:ln>
                <a:solidFill>
                  <a:schemeClr val="tx1"/>
                </a:solidFill>
                <a:effectLst/>
                <a:latin typeface="Arial" charset="0"/>
              </a:rPr>
              <a:t>)</a:t>
            </a:r>
          </a:p>
        </p:txBody>
      </p:sp>
      <p:sp>
        <p:nvSpPr>
          <p:cNvPr id="8" name="Rectangle 7"/>
          <p:cNvSpPr/>
          <p:nvPr/>
        </p:nvSpPr>
        <p:spPr bwMode="auto">
          <a:xfrm>
            <a:off x="1331644" y="6469261"/>
            <a:ext cx="2517097" cy="388739"/>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Genotyping Accuracy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674" y="3219977"/>
            <a:ext cx="3965153" cy="2966838"/>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970356608"/>
              </p:ext>
            </p:extLst>
          </p:nvPr>
        </p:nvGraphicFramePr>
        <p:xfrm>
          <a:off x="4233635" y="3240982"/>
          <a:ext cx="4731944" cy="2595880"/>
        </p:xfrm>
        <a:graphic>
          <a:graphicData uri="http://schemas.openxmlformats.org/drawingml/2006/table">
            <a:tbl>
              <a:tblPr firstRow="1" bandRow="1">
                <a:tableStyleId>{3B4B98B0-60AC-42C2-AFA5-B58CD77FA1E5}</a:tableStyleId>
              </a:tblPr>
              <a:tblGrid>
                <a:gridCol w="1609604"/>
                <a:gridCol w="713678"/>
                <a:gridCol w="680224"/>
                <a:gridCol w="769435"/>
                <a:gridCol w="959003"/>
              </a:tblGrid>
              <a:tr h="370840">
                <a:tc>
                  <a:txBody>
                    <a:bodyPr/>
                    <a:lstStyle/>
                    <a:p>
                      <a:pPr algn="l"/>
                      <a:r>
                        <a:rPr lang="en-US" sz="1200" b="0" dirty="0" smtClean="0"/>
                        <a:t>Sample size</a:t>
                      </a:r>
                      <a:endParaRPr lang="en-US" sz="1200" b="0" dirty="0"/>
                    </a:p>
                  </a:txBody>
                  <a:tcPr/>
                </a:tc>
                <a:tc>
                  <a:txBody>
                    <a:bodyPr/>
                    <a:lstStyle/>
                    <a:p>
                      <a:pPr algn="ctr"/>
                      <a:r>
                        <a:rPr lang="en-US" sz="1200" b="0" dirty="0" smtClean="0"/>
                        <a:t>100</a:t>
                      </a:r>
                      <a:endParaRPr lang="en-US" sz="1200" b="0" dirty="0"/>
                    </a:p>
                  </a:txBody>
                  <a:tcPr/>
                </a:tc>
                <a:tc>
                  <a:txBody>
                    <a:bodyPr/>
                    <a:lstStyle/>
                    <a:p>
                      <a:pPr algn="ctr"/>
                      <a:r>
                        <a:rPr lang="en-US" sz="1200" b="0" dirty="0" smtClean="0"/>
                        <a:t>500</a:t>
                      </a:r>
                      <a:endParaRPr lang="en-US" sz="1200" b="0" dirty="0"/>
                    </a:p>
                  </a:txBody>
                  <a:tcPr/>
                </a:tc>
                <a:tc>
                  <a:txBody>
                    <a:bodyPr/>
                    <a:lstStyle/>
                    <a:p>
                      <a:pPr algn="ctr"/>
                      <a:r>
                        <a:rPr lang="en-US" sz="1200" b="0" dirty="0" smtClean="0"/>
                        <a:t>1000</a:t>
                      </a:r>
                      <a:endParaRPr lang="en-US" sz="1200" b="0" dirty="0"/>
                    </a:p>
                  </a:txBody>
                  <a:tcPr/>
                </a:tc>
                <a:tc>
                  <a:txBody>
                    <a:bodyPr/>
                    <a:lstStyle/>
                    <a:p>
                      <a:pPr algn="ctr"/>
                      <a:r>
                        <a:rPr lang="en-US" sz="1200" b="0" dirty="0" smtClean="0"/>
                        <a:t>2535</a:t>
                      </a:r>
                      <a:endParaRPr lang="en-US" sz="1200" b="0" dirty="0"/>
                    </a:p>
                  </a:txBody>
                  <a:tcPr/>
                </a:tc>
              </a:tr>
              <a:tr h="370840">
                <a:tc>
                  <a:txBody>
                    <a:bodyPr/>
                    <a:lstStyle/>
                    <a:p>
                      <a:pPr algn="l"/>
                      <a:r>
                        <a:rPr lang="en-US" sz="1200" b="0" dirty="0" err="1" smtClean="0"/>
                        <a:t>Reveel</a:t>
                      </a:r>
                      <a:endParaRPr lang="en-US" sz="1200" b="0" dirty="0"/>
                    </a:p>
                  </a:txBody>
                  <a:tcPr/>
                </a:tc>
                <a:tc>
                  <a:txBody>
                    <a:bodyPr/>
                    <a:lstStyle/>
                    <a:p>
                      <a:pPr algn="ctr"/>
                      <a:r>
                        <a:rPr lang="en-US" sz="1200" b="0" dirty="0" smtClean="0"/>
                        <a:t>1.8</a:t>
                      </a:r>
                      <a:endParaRPr lang="en-US" sz="1200" b="0" dirty="0"/>
                    </a:p>
                  </a:txBody>
                  <a:tcPr/>
                </a:tc>
                <a:tc>
                  <a:txBody>
                    <a:bodyPr/>
                    <a:lstStyle/>
                    <a:p>
                      <a:pPr algn="ctr"/>
                      <a:r>
                        <a:rPr lang="en-US" sz="1200" b="0" dirty="0" smtClean="0"/>
                        <a:t>14.6</a:t>
                      </a:r>
                      <a:endParaRPr lang="en-US" sz="1200" b="0" dirty="0"/>
                    </a:p>
                  </a:txBody>
                  <a:tcPr/>
                </a:tc>
                <a:tc>
                  <a:txBody>
                    <a:bodyPr/>
                    <a:lstStyle/>
                    <a:p>
                      <a:pPr algn="ctr"/>
                      <a:r>
                        <a:rPr lang="en-US" sz="1200" b="0" dirty="0" smtClean="0"/>
                        <a:t>47.4</a:t>
                      </a:r>
                      <a:endParaRPr lang="en-US" sz="1200" b="0" dirty="0"/>
                    </a:p>
                  </a:txBody>
                  <a:tcPr/>
                </a:tc>
                <a:tc>
                  <a:txBody>
                    <a:bodyPr/>
                    <a:lstStyle/>
                    <a:p>
                      <a:pPr algn="ctr"/>
                      <a:r>
                        <a:rPr lang="en-US" sz="1200" b="0" dirty="0" smtClean="0"/>
                        <a:t>273</a:t>
                      </a:r>
                      <a:endParaRPr lang="en-US" sz="1200" b="0" dirty="0"/>
                    </a:p>
                  </a:txBody>
                  <a:tcPr/>
                </a:tc>
              </a:tr>
              <a:tr h="370840">
                <a:tc>
                  <a:txBody>
                    <a:bodyPr/>
                    <a:lstStyle/>
                    <a:p>
                      <a:pPr algn="l"/>
                      <a:r>
                        <a:rPr lang="en-US" sz="1200" b="0" dirty="0" err="1" smtClean="0"/>
                        <a:t>Reveel+Beagle</a:t>
                      </a:r>
                      <a:endParaRPr lang="en-US" sz="1200" b="0" dirty="0"/>
                    </a:p>
                  </a:txBody>
                  <a:tcPr/>
                </a:tc>
                <a:tc>
                  <a:txBody>
                    <a:bodyPr/>
                    <a:lstStyle/>
                    <a:p>
                      <a:pPr algn="ctr"/>
                      <a:r>
                        <a:rPr lang="en-US" sz="1200" b="0" dirty="0" smtClean="0"/>
                        <a:t>3.1</a:t>
                      </a:r>
                      <a:endParaRPr lang="en-US" sz="1200" b="0" dirty="0"/>
                    </a:p>
                  </a:txBody>
                  <a:tcPr/>
                </a:tc>
                <a:tc>
                  <a:txBody>
                    <a:bodyPr/>
                    <a:lstStyle/>
                    <a:p>
                      <a:pPr algn="ctr"/>
                      <a:r>
                        <a:rPr lang="en-US" sz="1200" b="0" dirty="0" smtClean="0"/>
                        <a:t>25.3</a:t>
                      </a:r>
                      <a:endParaRPr lang="en-US" sz="1200" b="0" dirty="0"/>
                    </a:p>
                  </a:txBody>
                  <a:tcPr/>
                </a:tc>
                <a:tc>
                  <a:txBody>
                    <a:bodyPr/>
                    <a:lstStyle/>
                    <a:p>
                      <a:pPr algn="ctr"/>
                      <a:r>
                        <a:rPr lang="en-US" sz="1200" b="0" dirty="0" smtClean="0"/>
                        <a:t>71.2</a:t>
                      </a:r>
                      <a:endParaRPr lang="en-US" sz="1200" b="0" dirty="0"/>
                    </a:p>
                  </a:txBody>
                  <a:tcPr/>
                </a:tc>
                <a:tc>
                  <a:txBody>
                    <a:bodyPr/>
                    <a:lstStyle/>
                    <a:p>
                      <a:pPr algn="ctr"/>
                      <a:r>
                        <a:rPr lang="en-US" sz="1200" b="0" dirty="0" smtClean="0"/>
                        <a:t>526</a:t>
                      </a:r>
                      <a:endParaRPr lang="en-US" sz="1200" b="0" dirty="0"/>
                    </a:p>
                  </a:txBody>
                  <a:tcPr/>
                </a:tc>
              </a:tr>
              <a:tr h="370840">
                <a:tc>
                  <a:txBody>
                    <a:bodyPr/>
                    <a:lstStyle/>
                    <a:p>
                      <a:pPr algn="l"/>
                      <a:r>
                        <a:rPr lang="en-US" sz="1200" b="0" dirty="0" err="1" smtClean="0"/>
                        <a:t>Reveel</a:t>
                      </a:r>
                      <a:r>
                        <a:rPr lang="en-US" sz="1200" b="0" dirty="0" smtClean="0"/>
                        <a:t>-lite</a:t>
                      </a:r>
                      <a:endParaRPr lang="en-US" sz="1200" b="0" dirty="0"/>
                    </a:p>
                  </a:txBody>
                  <a:tcPr/>
                </a:tc>
                <a:tc>
                  <a:txBody>
                    <a:bodyPr/>
                    <a:lstStyle/>
                    <a:p>
                      <a:pPr algn="ctr"/>
                      <a:r>
                        <a:rPr lang="en-US" sz="1200" b="0" dirty="0" smtClean="0"/>
                        <a:t>1.5</a:t>
                      </a:r>
                      <a:endParaRPr lang="en-US" sz="1200" b="0" dirty="0"/>
                    </a:p>
                  </a:txBody>
                  <a:tcPr/>
                </a:tc>
                <a:tc>
                  <a:txBody>
                    <a:bodyPr/>
                    <a:lstStyle/>
                    <a:p>
                      <a:pPr algn="ctr"/>
                      <a:r>
                        <a:rPr lang="en-US" sz="1200" b="0" dirty="0" smtClean="0"/>
                        <a:t>7.8</a:t>
                      </a:r>
                      <a:endParaRPr lang="en-US" sz="1200" b="0" dirty="0"/>
                    </a:p>
                  </a:txBody>
                  <a:tcPr/>
                </a:tc>
                <a:tc>
                  <a:txBody>
                    <a:bodyPr/>
                    <a:lstStyle/>
                    <a:p>
                      <a:pPr algn="ctr"/>
                      <a:r>
                        <a:rPr lang="en-US" sz="1200" b="0" dirty="0" smtClean="0"/>
                        <a:t>21.7</a:t>
                      </a:r>
                      <a:endParaRPr lang="en-US" sz="1200" b="0" dirty="0"/>
                    </a:p>
                  </a:txBody>
                  <a:tcPr/>
                </a:tc>
                <a:tc>
                  <a:txBody>
                    <a:bodyPr/>
                    <a:lstStyle/>
                    <a:p>
                      <a:pPr algn="ctr"/>
                      <a:r>
                        <a:rPr lang="en-US" sz="1200" b="0" dirty="0" smtClean="0"/>
                        <a:t>145</a:t>
                      </a:r>
                      <a:endParaRPr lang="en-US" sz="1200" b="0" dirty="0"/>
                    </a:p>
                  </a:txBody>
                  <a:tcPr/>
                </a:tc>
              </a:tr>
              <a:tr h="370840">
                <a:tc>
                  <a:txBody>
                    <a:bodyPr/>
                    <a:lstStyle/>
                    <a:p>
                      <a:pPr algn="l"/>
                      <a:r>
                        <a:rPr lang="en-US" sz="1200" b="0" dirty="0" err="1" smtClean="0"/>
                        <a:t>SNPTools+Beagle</a:t>
                      </a:r>
                      <a:endParaRPr lang="en-US" sz="1200" b="0" dirty="0"/>
                    </a:p>
                  </a:txBody>
                  <a:tcPr/>
                </a:tc>
                <a:tc>
                  <a:txBody>
                    <a:bodyPr/>
                    <a:lstStyle/>
                    <a:p>
                      <a:pPr algn="ctr"/>
                      <a:r>
                        <a:rPr lang="en-US" sz="1200" b="0" dirty="0" smtClean="0"/>
                        <a:t>8.2</a:t>
                      </a:r>
                      <a:endParaRPr lang="en-US" sz="1200" b="0" dirty="0"/>
                    </a:p>
                  </a:txBody>
                  <a:tcPr/>
                </a:tc>
                <a:tc>
                  <a:txBody>
                    <a:bodyPr/>
                    <a:lstStyle/>
                    <a:p>
                      <a:pPr algn="ctr"/>
                      <a:r>
                        <a:rPr lang="en-US" sz="1200" b="0" dirty="0" smtClean="0"/>
                        <a:t>217</a:t>
                      </a:r>
                      <a:endParaRPr lang="en-US" sz="1200" b="0" dirty="0"/>
                    </a:p>
                  </a:txBody>
                  <a:tcPr/>
                </a:tc>
                <a:tc>
                  <a:txBody>
                    <a:bodyPr/>
                    <a:lstStyle/>
                    <a:p>
                      <a:pPr algn="ctr"/>
                      <a:r>
                        <a:rPr lang="en-US" sz="1200" b="0" dirty="0" smtClean="0"/>
                        <a:t>1089</a:t>
                      </a:r>
                      <a:endParaRPr lang="en-US" sz="1200" b="0" dirty="0"/>
                    </a:p>
                  </a:txBody>
                  <a:tcPr/>
                </a:tc>
                <a:tc>
                  <a:txBody>
                    <a:bodyPr/>
                    <a:lstStyle/>
                    <a:p>
                      <a:pPr algn="ctr"/>
                      <a:r>
                        <a:rPr lang="en-US" sz="1200" b="0" dirty="0" smtClean="0"/>
                        <a:t>&gt;5days</a:t>
                      </a:r>
                      <a:endParaRPr lang="en-US" sz="1200" b="0" dirty="0"/>
                    </a:p>
                  </a:txBody>
                  <a:tcPr/>
                </a:tc>
              </a:tr>
              <a:tr h="370840">
                <a:tc>
                  <a:txBody>
                    <a:bodyPr/>
                    <a:lstStyle/>
                    <a:p>
                      <a:pPr algn="l"/>
                      <a:r>
                        <a:rPr lang="en-US" sz="1200" b="0" dirty="0" err="1" smtClean="0"/>
                        <a:t>GATK+Beagle</a:t>
                      </a:r>
                      <a:endParaRPr lang="en-US" sz="1200" b="0" dirty="0"/>
                    </a:p>
                  </a:txBody>
                  <a:tcPr/>
                </a:tc>
                <a:tc>
                  <a:txBody>
                    <a:bodyPr/>
                    <a:lstStyle/>
                    <a:p>
                      <a:pPr algn="ctr"/>
                      <a:r>
                        <a:rPr lang="en-US" sz="1200" b="0" dirty="0" smtClean="0"/>
                        <a:t>13.4</a:t>
                      </a:r>
                      <a:endParaRPr lang="en-US" sz="1200" b="0" dirty="0"/>
                    </a:p>
                  </a:txBody>
                  <a:tcPr/>
                </a:tc>
                <a:tc>
                  <a:txBody>
                    <a:bodyPr/>
                    <a:lstStyle/>
                    <a:p>
                      <a:pPr algn="ctr"/>
                      <a:r>
                        <a:rPr lang="en-US" sz="1200" b="0" dirty="0" smtClean="0"/>
                        <a:t>388</a:t>
                      </a:r>
                      <a:endParaRPr lang="en-US" sz="1200" b="0" dirty="0"/>
                    </a:p>
                  </a:txBody>
                  <a:tcPr/>
                </a:tc>
                <a:tc>
                  <a:txBody>
                    <a:bodyPr/>
                    <a:lstStyle/>
                    <a:p>
                      <a:pPr algn="ctr"/>
                      <a:r>
                        <a:rPr lang="en-US" sz="1200" b="0" dirty="0" smtClean="0"/>
                        <a:t>1806</a:t>
                      </a:r>
                      <a:endParaRPr lang="en-US" sz="1200" b="0" dirty="0"/>
                    </a:p>
                  </a:txBody>
                  <a:tcPr/>
                </a:tc>
                <a:tc>
                  <a:txBody>
                    <a:bodyPr/>
                    <a:lstStyle/>
                    <a:p>
                      <a:pPr algn="ctr"/>
                      <a:r>
                        <a:rPr lang="en-US" sz="1200" b="0" dirty="0" smtClean="0"/>
                        <a:t>&gt;5days</a:t>
                      </a:r>
                      <a:endParaRPr lang="en-US" sz="1200" b="0" dirty="0"/>
                    </a:p>
                  </a:txBody>
                  <a:tcPr/>
                </a:tc>
              </a:tr>
              <a:tr h="370840">
                <a:tc>
                  <a:txBody>
                    <a:bodyPr/>
                    <a:lstStyle/>
                    <a:p>
                      <a:pPr algn="l"/>
                      <a:r>
                        <a:rPr lang="en-US" sz="1200" b="0" dirty="0" err="1" smtClean="0"/>
                        <a:t>glfMultiples+Thunder</a:t>
                      </a:r>
                      <a:endParaRPr lang="en-US" sz="1200" b="0" dirty="0" smtClean="0"/>
                    </a:p>
                  </a:txBody>
                  <a:tcPr/>
                </a:tc>
                <a:tc>
                  <a:txBody>
                    <a:bodyPr/>
                    <a:lstStyle/>
                    <a:p>
                      <a:pPr algn="ctr"/>
                      <a:r>
                        <a:rPr lang="en-US" sz="1200" b="0" dirty="0" smtClean="0"/>
                        <a:t>307</a:t>
                      </a:r>
                      <a:endParaRPr lang="en-US" sz="1200" b="0" dirty="0"/>
                    </a:p>
                  </a:txBody>
                  <a:tcPr/>
                </a:tc>
                <a:tc>
                  <a:txBody>
                    <a:bodyPr/>
                    <a:lstStyle/>
                    <a:p>
                      <a:pPr algn="ctr"/>
                      <a:r>
                        <a:rPr lang="en-US" sz="1200" b="0" dirty="0" smtClean="0"/>
                        <a:t>2736</a:t>
                      </a:r>
                      <a:endParaRPr lang="en-US" sz="1200" b="0" dirty="0"/>
                    </a:p>
                  </a:txBody>
                  <a:tcPr/>
                </a:tc>
                <a:tc>
                  <a:txBody>
                    <a:bodyPr/>
                    <a:lstStyle/>
                    <a:p>
                      <a:pPr algn="ctr"/>
                      <a:r>
                        <a:rPr lang="en-US" sz="1200" b="0" dirty="0" smtClean="0"/>
                        <a:t>6120</a:t>
                      </a:r>
                      <a:endParaRPr lang="en-US" sz="1200" b="0" dirty="0"/>
                    </a:p>
                  </a:txBody>
                  <a:tcPr/>
                </a:tc>
                <a:tc>
                  <a:txBody>
                    <a:bodyPr/>
                    <a:lstStyle/>
                    <a:p>
                      <a:pPr algn="ctr"/>
                      <a:r>
                        <a:rPr lang="en-US" sz="1200" b="0" dirty="0" smtClean="0"/>
                        <a:t>~15 </a:t>
                      </a:r>
                      <a:r>
                        <a:rPr lang="en-US" sz="1200" b="0" baseline="0" dirty="0" smtClean="0"/>
                        <a:t>days</a:t>
                      </a:r>
                      <a:endParaRPr lang="en-US" sz="1200" b="0" dirty="0"/>
                    </a:p>
                  </a:txBody>
                  <a:tcPr/>
                </a:tc>
              </a:tr>
            </a:tbl>
          </a:graphicData>
        </a:graphic>
      </p:graphicFrame>
    </p:spTree>
    <p:extLst>
      <p:ext uri="{BB962C8B-B14F-4D97-AF65-F5344CB8AC3E}">
        <p14:creationId xmlns:p14="http://schemas.microsoft.com/office/powerpoint/2010/main" val="36592928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a:bodyPr>
          <a:lstStyle/>
          <a:p>
            <a:r>
              <a:rPr lang="en-US" sz="3200" dirty="0" smtClean="0"/>
              <a:t>Simulations</a:t>
            </a:r>
            <a:endParaRPr lang="en-US" sz="3200" dirty="0"/>
          </a:p>
        </p:txBody>
      </p:sp>
      <p:sp>
        <p:nvSpPr>
          <p:cNvPr id="2" name="Content Placeholder 1"/>
          <p:cNvSpPr>
            <a:spLocks noGrp="1"/>
          </p:cNvSpPr>
          <p:nvPr>
            <p:ph idx="1"/>
          </p:nvPr>
        </p:nvSpPr>
        <p:spPr>
          <a:xfrm>
            <a:off x="457200" y="1425158"/>
            <a:ext cx="8382000" cy="1769895"/>
          </a:xfrm>
        </p:spPr>
        <p:txBody>
          <a:bodyPr>
            <a:normAutofit/>
          </a:bodyPr>
          <a:lstStyle/>
          <a:p>
            <a:r>
              <a:rPr lang="en-US" sz="1800" dirty="0"/>
              <a:t>Simulated data set: </a:t>
            </a:r>
            <a:r>
              <a:rPr lang="en-US" sz="1800" dirty="0" smtClean="0"/>
              <a:t>~ low</a:t>
            </a:r>
            <a:r>
              <a:rPr lang="en-US" sz="1800" dirty="0"/>
              <a:t>-coverage </a:t>
            </a:r>
            <a:r>
              <a:rPr lang="en-US" sz="1800" dirty="0" smtClean="0"/>
              <a:t>1KGP</a:t>
            </a:r>
            <a:endParaRPr lang="en-US" sz="1800" dirty="0"/>
          </a:p>
          <a:p>
            <a:pPr lvl="1"/>
            <a:r>
              <a:rPr lang="en-US" sz="1600" dirty="0"/>
              <a:t>2,535 samples, </a:t>
            </a:r>
            <a:r>
              <a:rPr lang="en-US" sz="1600" dirty="0" smtClean="0"/>
              <a:t>1</a:t>
            </a:r>
            <a:r>
              <a:rPr lang="en-US" sz="1600" dirty="0"/>
              <a:t>-Mbp </a:t>
            </a:r>
            <a:r>
              <a:rPr lang="en-US" sz="1600" dirty="0" smtClean="0"/>
              <a:t>region: </a:t>
            </a:r>
            <a:r>
              <a:rPr lang="en-US" sz="1600" dirty="0" err="1" smtClean="0"/>
              <a:t>Chr</a:t>
            </a:r>
            <a:r>
              <a:rPr lang="en-US" sz="1600" dirty="0" smtClean="0"/>
              <a:t> 20 </a:t>
            </a:r>
            <a:r>
              <a:rPr lang="en-US" sz="1600" dirty="0"/>
              <a:t>(43-44 </a:t>
            </a:r>
            <a:r>
              <a:rPr lang="en-US" sz="1600" dirty="0" err="1"/>
              <a:t>Mbp</a:t>
            </a:r>
            <a:r>
              <a:rPr lang="en-US" sz="1600" dirty="0"/>
              <a:t>) </a:t>
            </a:r>
            <a:r>
              <a:rPr lang="en-US" sz="1600" dirty="0" smtClean="0"/>
              <a:t>of GRCh37</a:t>
            </a:r>
          </a:p>
          <a:p>
            <a:pPr lvl="1"/>
            <a:r>
              <a:rPr lang="en-US" sz="1600" dirty="0" smtClean="0"/>
              <a:t>Using </a:t>
            </a:r>
            <a:r>
              <a:rPr lang="en-US" sz="1600" dirty="0"/>
              <a:t>COSI to simulate </a:t>
            </a:r>
            <a:r>
              <a:rPr lang="en-US" sz="1600" dirty="0" smtClean="0"/>
              <a:t>variations</a:t>
            </a:r>
          </a:p>
          <a:p>
            <a:pPr lvl="1"/>
            <a:r>
              <a:rPr lang="en-US" sz="1600" dirty="0" smtClean="0"/>
              <a:t>Reads same positions, lengths, qualities </a:t>
            </a:r>
            <a:r>
              <a:rPr lang="en-US" sz="1600" dirty="0"/>
              <a:t>as </a:t>
            </a:r>
            <a:r>
              <a:rPr lang="en-US" sz="1600" dirty="0" smtClean="0"/>
              <a:t>reads </a:t>
            </a:r>
            <a:r>
              <a:rPr lang="en-US" sz="1600" dirty="0"/>
              <a:t>in </a:t>
            </a:r>
            <a:r>
              <a:rPr lang="en-US" sz="1600" dirty="0" smtClean="0"/>
              <a:t>1KGP</a:t>
            </a:r>
          </a:p>
          <a:p>
            <a:pPr lvl="1"/>
            <a:r>
              <a:rPr lang="en-US" sz="1600" dirty="0" smtClean="0"/>
              <a:t>Injecting </a:t>
            </a:r>
            <a:r>
              <a:rPr lang="en-US" sz="1600" dirty="0"/>
              <a:t>sequencing base </a:t>
            </a:r>
            <a:r>
              <a:rPr lang="en-US" sz="1600" dirty="0" smtClean="0"/>
              <a:t>errors, mapping with BWA</a:t>
            </a:r>
            <a:endParaRPr lang="en-US" sz="1600" dirty="0"/>
          </a:p>
        </p:txBody>
      </p:sp>
      <p:sp>
        <p:nvSpPr>
          <p:cNvPr id="8" name="Rectangle 7"/>
          <p:cNvSpPr/>
          <p:nvPr/>
        </p:nvSpPr>
        <p:spPr bwMode="auto">
          <a:xfrm>
            <a:off x="2970873" y="6469261"/>
            <a:ext cx="2517097" cy="388739"/>
          </a:xfrm>
          <a:prstGeom prst="rect">
            <a:avLst/>
          </a:prstGeom>
          <a:solidFill>
            <a:schemeClr val="accent1"/>
          </a:solidFill>
          <a:ln w="12700" cap="flat" cmpd="sng" algn="ctr">
            <a:solidFill>
              <a:srgbClr val="00808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Genotyping Accuracy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5536" y="3195053"/>
            <a:ext cx="5885327" cy="2986656"/>
          </a:xfrm>
          <a:prstGeom prst="rect">
            <a:avLst/>
          </a:prstGeom>
        </p:spPr>
      </p:pic>
      <mc:AlternateContent xmlns:mc="http://schemas.openxmlformats.org/markup-compatibility/2006" xmlns:a14="http://schemas.microsoft.com/office/drawing/2010/main">
        <mc:Choice Requires="a14">
          <p:sp>
            <p:nvSpPr>
              <p:cNvPr id="4" name="TextBox 3"/>
              <p:cNvSpPr txBox="1"/>
              <p:nvPr/>
            </p:nvSpPr>
            <p:spPr>
              <a:xfrm>
                <a:off x="2660627" y="5247767"/>
                <a:ext cx="792076" cy="307777"/>
              </a:xfrm>
              <a:prstGeom prst="rect">
                <a:avLst/>
              </a:prstGeom>
              <a:noFill/>
            </p:spPr>
            <p:txBody>
              <a:bodyPr wrap="none" rtlCol="0">
                <a:spAutoFit/>
              </a:bodyPr>
              <a:lstStyle/>
              <a:p>
                <a14:m>
                  <m:oMath xmlns="" xmlns:m="http://schemas.openxmlformats.org/officeDocument/2006/math">
                    <m:r>
                      <a:rPr lang="en-US" sz="1400" i="1" dirty="0" smtClean="0">
                        <a:latin typeface="Cambria Math" panose="02040503050406030204" pitchFamily="18" charset="0"/>
                      </a:rPr>
                      <m:t>𝑛</m:t>
                    </m:r>
                  </m:oMath>
                </a14:m>
                <a:r>
                  <a:rPr lang="en-US" sz="1400" dirty="0" smtClean="0"/>
                  <a:t>=1000</a:t>
                </a:r>
                <a:endParaRPr lang="en-US" sz="1400" dirty="0"/>
              </a:p>
            </p:txBody>
          </p:sp>
        </mc:Choice>
        <mc:Fallback xmlns="">
          <p:sp>
            <p:nvSpPr>
              <p:cNvPr id="4" name="TextBox 3"/>
              <p:cNvSpPr txBox="1">
                <a:spLocks noRot="1" noChangeAspect="1" noMove="1" noResize="1" noEditPoints="1" noAdjustHandles="1" noChangeArrowheads="1" noChangeShapeType="1" noTextEdit="1"/>
              </p:cNvSpPr>
              <p:nvPr/>
            </p:nvSpPr>
            <p:spPr>
              <a:xfrm>
                <a:off x="2660627" y="5247767"/>
                <a:ext cx="792076" cy="307777"/>
              </a:xfrm>
              <a:prstGeom prst="rect">
                <a:avLst/>
              </a:prstGeom>
              <a:blipFill rotWithShape="0">
                <a:blip r:embed="rId4"/>
                <a:stretch>
                  <a:fillRect t="-4000" r="-769" b="-20000"/>
                </a:stretch>
              </a:blipFill>
            </p:spPr>
            <p:txBody>
              <a:bodyPr/>
              <a:lstStyle/>
              <a:p>
                <a:r>
                  <a:rPr lang="en-US">
                    <a:noFill/>
                  </a:rPr>
                  <a:t> </a:t>
                </a:r>
              </a:p>
            </p:txBody>
          </p:sp>
        </mc:Fallback>
      </mc:AlternateContent>
    </p:spTree>
    <p:extLst>
      <p:ext uri="{BB962C8B-B14F-4D97-AF65-F5344CB8AC3E}">
        <p14:creationId xmlns:p14="http://schemas.microsoft.com/office/powerpoint/2010/main" val="31930947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30963017"/>
              </p:ext>
            </p:extLst>
          </p:nvPr>
        </p:nvGraphicFramePr>
        <p:xfrm>
          <a:off x="533400" y="1451812"/>
          <a:ext cx="8153400" cy="4709160"/>
        </p:xfrm>
        <a:graphic>
          <a:graphicData uri="http://schemas.openxmlformats.org/drawingml/2006/table">
            <a:tbl>
              <a:tblPr firstRow="1" bandRow="1">
                <a:tableStyleId>{C083E6E3-FA7D-4D7B-A595-EF9225AFEA82}</a:tableStyleId>
              </a:tblPr>
              <a:tblGrid>
                <a:gridCol w="1219200"/>
                <a:gridCol w="1498600"/>
                <a:gridCol w="1358900"/>
                <a:gridCol w="1257300"/>
                <a:gridCol w="1460500"/>
                <a:gridCol w="1358900"/>
              </a:tblGrid>
              <a:tr h="479394">
                <a:tc>
                  <a:txBody>
                    <a:bodyPr/>
                    <a:lstStyle/>
                    <a:p>
                      <a:r>
                        <a:rPr lang="en-US" sz="1500" dirty="0" smtClean="0"/>
                        <a:t>population</a:t>
                      </a:r>
                      <a:endParaRPr lang="en-US" sz="1500" dirty="0"/>
                    </a:p>
                  </a:txBody>
                  <a:tcPr>
                    <a:solidFill>
                      <a:schemeClr val="bg1"/>
                    </a:solidFill>
                  </a:tcPr>
                </a:tc>
                <a:tc>
                  <a:txBody>
                    <a:bodyPr/>
                    <a:lstStyle/>
                    <a:p>
                      <a:r>
                        <a:rPr lang="en-US" sz="1500" dirty="0" smtClean="0"/>
                        <a:t>#</a:t>
                      </a:r>
                      <a:r>
                        <a:rPr lang="en-US" sz="1500" baseline="0" dirty="0" smtClean="0"/>
                        <a:t> of samples in 1KGP</a:t>
                      </a:r>
                      <a:endParaRPr lang="en-US" sz="1500" dirty="0"/>
                    </a:p>
                  </a:txBody>
                  <a:tcPr>
                    <a:solidFill>
                      <a:schemeClr val="bg1"/>
                    </a:solidFill>
                  </a:tcPr>
                </a:tc>
                <a:tc>
                  <a:txBody>
                    <a:bodyPr/>
                    <a:lstStyle/>
                    <a:p>
                      <a:r>
                        <a:rPr lang="en-US" sz="1500" dirty="0" smtClean="0"/>
                        <a:t># of samples in HapMap3</a:t>
                      </a:r>
                      <a:endParaRPr lang="en-US" sz="1500" dirty="0"/>
                    </a:p>
                  </a:txBody>
                  <a:tcPr>
                    <a:solidFill>
                      <a:schemeClr val="bg1"/>
                    </a:solidFill>
                  </a:tcPr>
                </a:tc>
                <a:tc>
                  <a:txBody>
                    <a:bodyPr/>
                    <a:lstStyle/>
                    <a:p>
                      <a:r>
                        <a:rPr lang="en-US" sz="1500" dirty="0" smtClean="0"/>
                        <a:t>population</a:t>
                      </a:r>
                      <a:endParaRPr lang="en-US" sz="1500" dirty="0"/>
                    </a:p>
                  </a:txBody>
                  <a:tcPr>
                    <a:solidFill>
                      <a:schemeClr val="bg1"/>
                    </a:solidFill>
                  </a:tcPr>
                </a:tc>
                <a:tc>
                  <a:txBody>
                    <a:bodyPr/>
                    <a:lstStyle/>
                    <a:p>
                      <a:r>
                        <a:rPr lang="en-US" sz="1500" dirty="0" smtClean="0"/>
                        <a:t>#</a:t>
                      </a:r>
                      <a:r>
                        <a:rPr lang="en-US" sz="1500" baseline="0" dirty="0" smtClean="0"/>
                        <a:t> of samples in 1KGP</a:t>
                      </a:r>
                      <a:endParaRPr lang="en-US" sz="1500" dirty="0"/>
                    </a:p>
                  </a:txBody>
                  <a:tcPr>
                    <a:solidFill>
                      <a:schemeClr val="bg1"/>
                    </a:solidFill>
                  </a:tcPr>
                </a:tc>
                <a:tc>
                  <a:txBody>
                    <a:bodyPr/>
                    <a:lstStyle/>
                    <a:p>
                      <a:r>
                        <a:rPr lang="en-US" sz="1500" dirty="0" smtClean="0"/>
                        <a:t># of samples in HapMap3</a:t>
                      </a:r>
                      <a:endParaRPr lang="en-US" sz="1500" dirty="0"/>
                    </a:p>
                  </a:txBody>
                  <a:tcPr>
                    <a:solidFill>
                      <a:schemeClr val="bg1"/>
                    </a:solidFill>
                  </a:tcPr>
                </a:tc>
              </a:tr>
              <a:tr h="279647">
                <a:tc>
                  <a:txBody>
                    <a:bodyPr/>
                    <a:lstStyle/>
                    <a:p>
                      <a:r>
                        <a:rPr lang="en-US" sz="1500" dirty="0" smtClean="0">
                          <a:solidFill>
                            <a:schemeClr val="accent3">
                              <a:lumMod val="50000"/>
                            </a:schemeClr>
                          </a:solidFill>
                        </a:rPr>
                        <a:t>ACB</a:t>
                      </a:r>
                      <a:endParaRPr lang="en-US" sz="1500" dirty="0">
                        <a:solidFill>
                          <a:schemeClr val="accent3">
                            <a:lumMod val="50000"/>
                          </a:schemeClr>
                        </a:solidFill>
                      </a:endParaRPr>
                    </a:p>
                  </a:txBody>
                  <a:tcPr>
                    <a:solidFill>
                      <a:schemeClr val="bg1"/>
                    </a:solidFill>
                  </a:tcPr>
                </a:tc>
                <a:tc>
                  <a:txBody>
                    <a:bodyPr/>
                    <a:lstStyle/>
                    <a:p>
                      <a:r>
                        <a:rPr lang="en-US" sz="1500" dirty="0" smtClean="0">
                          <a:solidFill>
                            <a:schemeClr val="accent3">
                              <a:lumMod val="50000"/>
                            </a:schemeClr>
                          </a:solidFill>
                        </a:rPr>
                        <a:t>96</a:t>
                      </a:r>
                      <a:endParaRPr lang="en-US" sz="1500" dirty="0">
                        <a:solidFill>
                          <a:schemeClr val="accent3">
                            <a:lumMod val="50000"/>
                          </a:schemeClr>
                        </a:solidFill>
                      </a:endParaRPr>
                    </a:p>
                  </a:txBody>
                  <a:tcPr>
                    <a:solidFill>
                      <a:schemeClr val="bg1"/>
                    </a:solidFill>
                  </a:tcPr>
                </a:tc>
                <a:tc>
                  <a:txBody>
                    <a:bodyPr/>
                    <a:lstStyle/>
                    <a:p>
                      <a:r>
                        <a:rPr lang="en-US" sz="1500" dirty="0" smtClean="0">
                          <a:solidFill>
                            <a:schemeClr val="accent3">
                              <a:lumMod val="50000"/>
                            </a:schemeClr>
                          </a:solidFill>
                        </a:rPr>
                        <a:t>0</a:t>
                      </a:r>
                      <a:endParaRPr lang="en-US" sz="1500" dirty="0">
                        <a:solidFill>
                          <a:schemeClr val="accent3">
                            <a:lumMod val="50000"/>
                          </a:schemeClr>
                        </a:solidFill>
                      </a:endParaRPr>
                    </a:p>
                  </a:txBody>
                  <a:tcPr>
                    <a:solidFill>
                      <a:schemeClr val="bg1"/>
                    </a:solidFill>
                  </a:tcPr>
                </a:tc>
                <a:tc>
                  <a:txBody>
                    <a:bodyPr/>
                    <a:lstStyle/>
                    <a:p>
                      <a:r>
                        <a:rPr lang="en-US" sz="1500" b="1" dirty="0" smtClean="0">
                          <a:solidFill>
                            <a:srgbClr val="660066"/>
                          </a:solidFill>
                        </a:rPr>
                        <a:t>ASW</a:t>
                      </a:r>
                      <a:endParaRPr lang="en-US" sz="1500" b="1" dirty="0">
                        <a:solidFill>
                          <a:srgbClr val="660066"/>
                        </a:solidFill>
                      </a:endParaRPr>
                    </a:p>
                  </a:txBody>
                  <a:tcPr>
                    <a:solidFill>
                      <a:schemeClr val="bg1"/>
                    </a:solidFill>
                  </a:tcPr>
                </a:tc>
                <a:tc>
                  <a:txBody>
                    <a:bodyPr/>
                    <a:lstStyle/>
                    <a:p>
                      <a:r>
                        <a:rPr lang="en-US" sz="1500" dirty="0" smtClean="0">
                          <a:solidFill>
                            <a:srgbClr val="660066"/>
                          </a:solidFill>
                        </a:rPr>
                        <a:t>66</a:t>
                      </a:r>
                      <a:endParaRPr lang="en-US" sz="1500" dirty="0">
                        <a:solidFill>
                          <a:srgbClr val="660066"/>
                        </a:solidFill>
                      </a:endParaRPr>
                    </a:p>
                  </a:txBody>
                  <a:tcPr>
                    <a:solidFill>
                      <a:schemeClr val="bg1"/>
                    </a:solidFill>
                  </a:tcPr>
                </a:tc>
                <a:tc>
                  <a:txBody>
                    <a:bodyPr/>
                    <a:lstStyle/>
                    <a:p>
                      <a:r>
                        <a:rPr lang="en-US" sz="1500" b="1" dirty="0" smtClean="0">
                          <a:solidFill>
                            <a:srgbClr val="660066"/>
                          </a:solidFill>
                        </a:rPr>
                        <a:t>50</a:t>
                      </a:r>
                      <a:endParaRPr lang="en-US" sz="1500" b="1" dirty="0">
                        <a:solidFill>
                          <a:srgbClr val="660066"/>
                        </a:solidFill>
                      </a:endParaRPr>
                    </a:p>
                  </a:txBody>
                  <a:tcPr>
                    <a:solidFill>
                      <a:schemeClr val="bg1"/>
                    </a:solidFill>
                  </a:tcPr>
                </a:tc>
              </a:tr>
              <a:tr h="279647">
                <a:tc>
                  <a:txBody>
                    <a:bodyPr/>
                    <a:lstStyle/>
                    <a:p>
                      <a:r>
                        <a:rPr lang="en-US" sz="1500" dirty="0" smtClean="0">
                          <a:solidFill>
                            <a:schemeClr val="accent3">
                              <a:lumMod val="50000"/>
                            </a:schemeClr>
                          </a:solidFill>
                        </a:rPr>
                        <a:t>BEB</a:t>
                      </a:r>
                      <a:endParaRPr lang="en-US" sz="1500" dirty="0">
                        <a:solidFill>
                          <a:schemeClr val="accent3">
                            <a:lumMod val="50000"/>
                          </a:schemeClr>
                        </a:solidFill>
                      </a:endParaRPr>
                    </a:p>
                  </a:txBody>
                  <a:tcPr>
                    <a:solidFill>
                      <a:schemeClr val="bg1"/>
                    </a:solidFill>
                  </a:tcPr>
                </a:tc>
                <a:tc>
                  <a:txBody>
                    <a:bodyPr/>
                    <a:lstStyle/>
                    <a:p>
                      <a:r>
                        <a:rPr lang="en-US" sz="1500" dirty="0" smtClean="0">
                          <a:solidFill>
                            <a:schemeClr val="accent3">
                              <a:lumMod val="50000"/>
                            </a:schemeClr>
                          </a:solidFill>
                        </a:rPr>
                        <a:t>86</a:t>
                      </a:r>
                      <a:endParaRPr lang="en-US" sz="1500" dirty="0">
                        <a:solidFill>
                          <a:schemeClr val="accent3">
                            <a:lumMod val="50000"/>
                          </a:schemeClr>
                        </a:solidFill>
                      </a:endParaRPr>
                    </a:p>
                  </a:txBody>
                  <a:tcPr>
                    <a:solidFill>
                      <a:schemeClr val="bg1"/>
                    </a:solidFill>
                  </a:tcPr>
                </a:tc>
                <a:tc>
                  <a:txBody>
                    <a:bodyPr/>
                    <a:lstStyle/>
                    <a:p>
                      <a:r>
                        <a:rPr lang="en-US" sz="1500" dirty="0" smtClean="0">
                          <a:solidFill>
                            <a:schemeClr val="accent3">
                              <a:lumMod val="50000"/>
                            </a:schemeClr>
                          </a:solidFill>
                        </a:rPr>
                        <a:t>0</a:t>
                      </a:r>
                      <a:endParaRPr lang="en-US" sz="1500" dirty="0">
                        <a:solidFill>
                          <a:schemeClr val="accent3">
                            <a:lumMod val="50000"/>
                          </a:schemeClr>
                        </a:solidFill>
                      </a:endParaRPr>
                    </a:p>
                  </a:txBody>
                  <a:tcPr>
                    <a:solidFill>
                      <a:schemeClr val="bg1"/>
                    </a:solidFill>
                  </a:tcPr>
                </a:tc>
                <a:tc>
                  <a:txBody>
                    <a:bodyPr/>
                    <a:lstStyle/>
                    <a:p>
                      <a:r>
                        <a:rPr lang="en-US" sz="1500" dirty="0" smtClean="0">
                          <a:solidFill>
                            <a:srgbClr val="7F7F7F"/>
                          </a:solidFill>
                        </a:rPr>
                        <a:t>CDX</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99</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r>
              <a:tr h="279647">
                <a:tc>
                  <a:txBody>
                    <a:bodyPr/>
                    <a:lstStyle/>
                    <a:p>
                      <a:r>
                        <a:rPr lang="en-US" sz="1500" b="1" dirty="0" smtClean="0">
                          <a:solidFill>
                            <a:srgbClr val="660066"/>
                          </a:solidFill>
                        </a:rPr>
                        <a:t>CEU</a:t>
                      </a:r>
                      <a:endParaRPr lang="en-US" sz="1500" b="1" dirty="0">
                        <a:solidFill>
                          <a:srgbClr val="660066"/>
                        </a:solidFill>
                      </a:endParaRPr>
                    </a:p>
                  </a:txBody>
                  <a:tcPr>
                    <a:solidFill>
                      <a:schemeClr val="bg1"/>
                    </a:solidFill>
                  </a:tcPr>
                </a:tc>
                <a:tc>
                  <a:txBody>
                    <a:bodyPr/>
                    <a:lstStyle/>
                    <a:p>
                      <a:r>
                        <a:rPr lang="en-US" sz="1500" dirty="0" smtClean="0">
                          <a:solidFill>
                            <a:srgbClr val="660066"/>
                          </a:solidFill>
                        </a:rPr>
                        <a:t>99</a:t>
                      </a:r>
                      <a:endParaRPr lang="en-US" sz="1500" dirty="0">
                        <a:solidFill>
                          <a:srgbClr val="660066"/>
                        </a:solidFill>
                      </a:endParaRPr>
                    </a:p>
                  </a:txBody>
                  <a:tcPr>
                    <a:solidFill>
                      <a:schemeClr val="bg1"/>
                    </a:solidFill>
                  </a:tcPr>
                </a:tc>
                <a:tc>
                  <a:txBody>
                    <a:bodyPr/>
                    <a:lstStyle/>
                    <a:p>
                      <a:r>
                        <a:rPr lang="en-US" sz="1500" b="1" dirty="0" smtClean="0">
                          <a:solidFill>
                            <a:srgbClr val="660066"/>
                          </a:solidFill>
                        </a:rPr>
                        <a:t>90</a:t>
                      </a:r>
                      <a:endParaRPr lang="en-US" sz="1500" b="1" dirty="0">
                        <a:solidFill>
                          <a:srgbClr val="660066"/>
                        </a:solidFill>
                      </a:endParaRPr>
                    </a:p>
                  </a:txBody>
                  <a:tcPr>
                    <a:solidFill>
                      <a:schemeClr val="bg1"/>
                    </a:solidFill>
                  </a:tcPr>
                </a:tc>
                <a:tc>
                  <a:txBody>
                    <a:bodyPr/>
                    <a:lstStyle/>
                    <a:p>
                      <a:r>
                        <a:rPr lang="en-US" sz="1500" b="1" dirty="0" smtClean="0">
                          <a:solidFill>
                            <a:srgbClr val="660066"/>
                          </a:solidFill>
                        </a:rPr>
                        <a:t>CHB</a:t>
                      </a:r>
                      <a:endParaRPr lang="en-US" sz="1500" b="1" dirty="0">
                        <a:solidFill>
                          <a:srgbClr val="660066"/>
                        </a:solidFill>
                      </a:endParaRPr>
                    </a:p>
                  </a:txBody>
                  <a:tcPr>
                    <a:solidFill>
                      <a:schemeClr val="bg1"/>
                    </a:solidFill>
                  </a:tcPr>
                </a:tc>
                <a:tc>
                  <a:txBody>
                    <a:bodyPr/>
                    <a:lstStyle/>
                    <a:p>
                      <a:r>
                        <a:rPr lang="en-US" sz="1500" dirty="0" smtClean="0">
                          <a:solidFill>
                            <a:srgbClr val="660066"/>
                          </a:solidFill>
                        </a:rPr>
                        <a:t>103</a:t>
                      </a:r>
                      <a:endParaRPr lang="en-US" sz="1500" dirty="0">
                        <a:solidFill>
                          <a:srgbClr val="660066"/>
                        </a:solidFill>
                      </a:endParaRPr>
                    </a:p>
                  </a:txBody>
                  <a:tcPr>
                    <a:solidFill>
                      <a:schemeClr val="bg1"/>
                    </a:solidFill>
                  </a:tcPr>
                </a:tc>
                <a:tc>
                  <a:txBody>
                    <a:bodyPr/>
                    <a:lstStyle/>
                    <a:p>
                      <a:r>
                        <a:rPr lang="en-US" sz="1500" b="1" dirty="0" smtClean="0">
                          <a:solidFill>
                            <a:srgbClr val="660066"/>
                          </a:solidFill>
                        </a:rPr>
                        <a:t>94</a:t>
                      </a:r>
                      <a:endParaRPr lang="en-US" sz="1500" b="1" dirty="0">
                        <a:solidFill>
                          <a:srgbClr val="660066"/>
                        </a:solidFill>
                      </a:endParaRPr>
                    </a:p>
                  </a:txBody>
                  <a:tcPr>
                    <a:solidFill>
                      <a:schemeClr val="bg1"/>
                    </a:solidFill>
                  </a:tcPr>
                </a:tc>
              </a:tr>
              <a:tr h="279647">
                <a:tc>
                  <a:txBody>
                    <a:bodyPr/>
                    <a:lstStyle/>
                    <a:p>
                      <a:r>
                        <a:rPr lang="en-US" sz="1500" dirty="0" smtClean="0">
                          <a:solidFill>
                            <a:srgbClr val="7F7F7F"/>
                          </a:solidFill>
                        </a:rPr>
                        <a:t>CHS</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108</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CLM</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94</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r>
              <a:tr h="279647">
                <a:tc>
                  <a:txBody>
                    <a:bodyPr/>
                    <a:lstStyle/>
                    <a:p>
                      <a:r>
                        <a:rPr lang="en-US" sz="1500" dirty="0" smtClean="0">
                          <a:solidFill>
                            <a:srgbClr val="7F7F7F"/>
                          </a:solidFill>
                        </a:rPr>
                        <a:t>ESN</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99</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FIN</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99</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r>
              <a:tr h="279647">
                <a:tc>
                  <a:txBody>
                    <a:bodyPr/>
                    <a:lstStyle/>
                    <a:p>
                      <a:r>
                        <a:rPr lang="en-US" sz="1500" dirty="0" smtClean="0">
                          <a:solidFill>
                            <a:srgbClr val="7F7F7F"/>
                          </a:solidFill>
                        </a:rPr>
                        <a:t>GBR</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92</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c>
                  <a:txBody>
                    <a:bodyPr/>
                    <a:lstStyle/>
                    <a:p>
                      <a:r>
                        <a:rPr lang="en-US" sz="1500" b="1" dirty="0" smtClean="0">
                          <a:solidFill>
                            <a:srgbClr val="660066"/>
                          </a:solidFill>
                        </a:rPr>
                        <a:t>GIH</a:t>
                      </a:r>
                      <a:endParaRPr lang="en-US" sz="1500" b="1" dirty="0">
                        <a:solidFill>
                          <a:srgbClr val="660066"/>
                        </a:solidFill>
                      </a:endParaRPr>
                    </a:p>
                  </a:txBody>
                  <a:tcPr>
                    <a:solidFill>
                      <a:schemeClr val="bg1"/>
                    </a:solidFill>
                  </a:tcPr>
                </a:tc>
                <a:tc>
                  <a:txBody>
                    <a:bodyPr/>
                    <a:lstStyle/>
                    <a:p>
                      <a:r>
                        <a:rPr lang="en-US" sz="1500" dirty="0" smtClean="0">
                          <a:solidFill>
                            <a:srgbClr val="660066"/>
                          </a:solidFill>
                        </a:rPr>
                        <a:t>106</a:t>
                      </a:r>
                      <a:endParaRPr lang="en-US" sz="1500" dirty="0">
                        <a:solidFill>
                          <a:srgbClr val="660066"/>
                        </a:solidFill>
                      </a:endParaRPr>
                    </a:p>
                  </a:txBody>
                  <a:tcPr>
                    <a:solidFill>
                      <a:schemeClr val="bg1"/>
                    </a:solidFill>
                  </a:tcPr>
                </a:tc>
                <a:tc>
                  <a:txBody>
                    <a:bodyPr/>
                    <a:lstStyle/>
                    <a:p>
                      <a:r>
                        <a:rPr lang="en-US" sz="1500" b="1" dirty="0" smtClean="0">
                          <a:solidFill>
                            <a:srgbClr val="660066"/>
                          </a:solidFill>
                        </a:rPr>
                        <a:t>93</a:t>
                      </a:r>
                      <a:endParaRPr lang="en-US" sz="1500" b="1" dirty="0">
                        <a:solidFill>
                          <a:srgbClr val="660066"/>
                        </a:solidFill>
                      </a:endParaRPr>
                    </a:p>
                  </a:txBody>
                  <a:tcPr>
                    <a:solidFill>
                      <a:schemeClr val="bg1"/>
                    </a:solidFill>
                  </a:tcPr>
                </a:tc>
              </a:tr>
              <a:tr h="279647">
                <a:tc>
                  <a:txBody>
                    <a:bodyPr/>
                    <a:lstStyle/>
                    <a:p>
                      <a:r>
                        <a:rPr lang="en-US" sz="1500" dirty="0" smtClean="0">
                          <a:solidFill>
                            <a:srgbClr val="7F7F7F"/>
                          </a:solidFill>
                        </a:rPr>
                        <a:t>GWD</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113</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IBS</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107</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r>
              <a:tr h="279647">
                <a:tc>
                  <a:txBody>
                    <a:bodyPr/>
                    <a:lstStyle/>
                    <a:p>
                      <a:r>
                        <a:rPr lang="en-US" sz="1500" dirty="0" smtClean="0">
                          <a:solidFill>
                            <a:srgbClr val="7F7F7F"/>
                          </a:solidFill>
                        </a:rPr>
                        <a:t>ITU</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103</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c>
                  <a:txBody>
                    <a:bodyPr/>
                    <a:lstStyle/>
                    <a:p>
                      <a:r>
                        <a:rPr lang="en-US" sz="1500" b="1" dirty="0" smtClean="0">
                          <a:solidFill>
                            <a:srgbClr val="660066"/>
                          </a:solidFill>
                        </a:rPr>
                        <a:t>JPT</a:t>
                      </a:r>
                      <a:endParaRPr lang="en-US" sz="1500" b="1" dirty="0">
                        <a:solidFill>
                          <a:srgbClr val="660066"/>
                        </a:solidFill>
                      </a:endParaRPr>
                    </a:p>
                  </a:txBody>
                  <a:tcPr>
                    <a:solidFill>
                      <a:schemeClr val="bg1"/>
                    </a:solidFill>
                  </a:tcPr>
                </a:tc>
                <a:tc>
                  <a:txBody>
                    <a:bodyPr/>
                    <a:lstStyle/>
                    <a:p>
                      <a:r>
                        <a:rPr lang="en-US" sz="1500" dirty="0" smtClean="0">
                          <a:solidFill>
                            <a:srgbClr val="660066"/>
                          </a:solidFill>
                        </a:rPr>
                        <a:t>104</a:t>
                      </a:r>
                      <a:endParaRPr lang="en-US" sz="1500" dirty="0">
                        <a:solidFill>
                          <a:srgbClr val="660066"/>
                        </a:solidFill>
                      </a:endParaRPr>
                    </a:p>
                  </a:txBody>
                  <a:tcPr>
                    <a:solidFill>
                      <a:schemeClr val="bg1"/>
                    </a:solidFill>
                  </a:tcPr>
                </a:tc>
                <a:tc>
                  <a:txBody>
                    <a:bodyPr/>
                    <a:lstStyle/>
                    <a:p>
                      <a:r>
                        <a:rPr lang="en-US" sz="1500" b="1" dirty="0" smtClean="0">
                          <a:solidFill>
                            <a:srgbClr val="660066"/>
                          </a:solidFill>
                        </a:rPr>
                        <a:t>97</a:t>
                      </a:r>
                      <a:endParaRPr lang="en-US" sz="1500" b="1" dirty="0">
                        <a:solidFill>
                          <a:srgbClr val="660066"/>
                        </a:solidFill>
                      </a:endParaRPr>
                    </a:p>
                  </a:txBody>
                  <a:tcPr>
                    <a:solidFill>
                      <a:schemeClr val="bg1"/>
                    </a:solidFill>
                  </a:tcPr>
                </a:tc>
              </a:tr>
              <a:tr h="279647">
                <a:tc>
                  <a:txBody>
                    <a:bodyPr/>
                    <a:lstStyle/>
                    <a:p>
                      <a:r>
                        <a:rPr lang="en-US" sz="1500" dirty="0" smtClean="0">
                          <a:solidFill>
                            <a:srgbClr val="7F7F7F"/>
                          </a:solidFill>
                        </a:rPr>
                        <a:t>KHV</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101</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c>
                  <a:txBody>
                    <a:bodyPr/>
                    <a:lstStyle/>
                    <a:p>
                      <a:r>
                        <a:rPr lang="en-US" sz="1500" b="1" dirty="0" smtClean="0">
                          <a:solidFill>
                            <a:srgbClr val="660066"/>
                          </a:solidFill>
                        </a:rPr>
                        <a:t>LWK</a:t>
                      </a:r>
                      <a:endParaRPr lang="en-US" sz="1500" b="1" dirty="0">
                        <a:solidFill>
                          <a:srgbClr val="660066"/>
                        </a:solidFill>
                      </a:endParaRPr>
                    </a:p>
                  </a:txBody>
                  <a:tcPr>
                    <a:solidFill>
                      <a:schemeClr val="bg1"/>
                    </a:solidFill>
                  </a:tcPr>
                </a:tc>
                <a:tc>
                  <a:txBody>
                    <a:bodyPr/>
                    <a:lstStyle/>
                    <a:p>
                      <a:r>
                        <a:rPr lang="en-US" sz="1500" dirty="0" smtClean="0">
                          <a:solidFill>
                            <a:srgbClr val="660066"/>
                          </a:solidFill>
                        </a:rPr>
                        <a:t>101</a:t>
                      </a:r>
                      <a:endParaRPr lang="en-US" sz="1500" dirty="0">
                        <a:solidFill>
                          <a:srgbClr val="660066"/>
                        </a:solidFill>
                      </a:endParaRPr>
                    </a:p>
                  </a:txBody>
                  <a:tcPr>
                    <a:solidFill>
                      <a:schemeClr val="bg1"/>
                    </a:solidFill>
                  </a:tcPr>
                </a:tc>
                <a:tc>
                  <a:txBody>
                    <a:bodyPr/>
                    <a:lstStyle/>
                    <a:p>
                      <a:r>
                        <a:rPr lang="en-US" sz="1500" b="1" dirty="0" smtClean="0">
                          <a:solidFill>
                            <a:srgbClr val="660066"/>
                          </a:solidFill>
                        </a:rPr>
                        <a:t>90</a:t>
                      </a:r>
                      <a:endParaRPr lang="en-US" sz="1500" b="1" dirty="0">
                        <a:solidFill>
                          <a:srgbClr val="660066"/>
                        </a:solidFill>
                      </a:endParaRPr>
                    </a:p>
                  </a:txBody>
                  <a:tcPr>
                    <a:solidFill>
                      <a:schemeClr val="bg1"/>
                    </a:solidFill>
                  </a:tcPr>
                </a:tc>
              </a:tr>
              <a:tr h="279647">
                <a:tc>
                  <a:txBody>
                    <a:bodyPr/>
                    <a:lstStyle/>
                    <a:p>
                      <a:r>
                        <a:rPr lang="en-US" sz="1500" dirty="0" smtClean="0">
                          <a:solidFill>
                            <a:srgbClr val="7F7F7F"/>
                          </a:solidFill>
                        </a:rPr>
                        <a:t>MSL</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85</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c>
                  <a:txBody>
                    <a:bodyPr/>
                    <a:lstStyle/>
                    <a:p>
                      <a:r>
                        <a:rPr lang="en-US" sz="1500" b="1" dirty="0" smtClean="0">
                          <a:solidFill>
                            <a:srgbClr val="660066"/>
                          </a:solidFill>
                        </a:rPr>
                        <a:t>MXL</a:t>
                      </a:r>
                      <a:endParaRPr lang="en-US" sz="1500" b="1" dirty="0">
                        <a:solidFill>
                          <a:srgbClr val="660066"/>
                        </a:solidFill>
                      </a:endParaRPr>
                    </a:p>
                  </a:txBody>
                  <a:tcPr>
                    <a:solidFill>
                      <a:schemeClr val="bg1"/>
                    </a:solidFill>
                  </a:tcPr>
                </a:tc>
                <a:tc>
                  <a:txBody>
                    <a:bodyPr/>
                    <a:lstStyle/>
                    <a:p>
                      <a:r>
                        <a:rPr lang="en-US" sz="1500" dirty="0" smtClean="0">
                          <a:solidFill>
                            <a:srgbClr val="660066"/>
                          </a:solidFill>
                        </a:rPr>
                        <a:t>67</a:t>
                      </a:r>
                      <a:endParaRPr lang="en-US" sz="1500" dirty="0">
                        <a:solidFill>
                          <a:srgbClr val="660066"/>
                        </a:solidFill>
                      </a:endParaRPr>
                    </a:p>
                  </a:txBody>
                  <a:tcPr>
                    <a:solidFill>
                      <a:schemeClr val="bg1"/>
                    </a:solidFill>
                  </a:tcPr>
                </a:tc>
                <a:tc>
                  <a:txBody>
                    <a:bodyPr/>
                    <a:lstStyle/>
                    <a:p>
                      <a:r>
                        <a:rPr lang="en-US" sz="1500" b="1" dirty="0" smtClean="0">
                          <a:solidFill>
                            <a:srgbClr val="660066"/>
                          </a:solidFill>
                        </a:rPr>
                        <a:t>56</a:t>
                      </a:r>
                      <a:endParaRPr lang="en-US" sz="1500" b="1" dirty="0">
                        <a:solidFill>
                          <a:srgbClr val="660066"/>
                        </a:solidFill>
                      </a:endParaRPr>
                    </a:p>
                  </a:txBody>
                  <a:tcPr>
                    <a:solidFill>
                      <a:schemeClr val="bg1"/>
                    </a:solidFill>
                  </a:tcPr>
                </a:tc>
              </a:tr>
              <a:tr h="279647">
                <a:tc>
                  <a:txBody>
                    <a:bodyPr/>
                    <a:lstStyle/>
                    <a:p>
                      <a:r>
                        <a:rPr lang="en-US" sz="1500" dirty="0" smtClean="0">
                          <a:solidFill>
                            <a:srgbClr val="7F7F7F"/>
                          </a:solidFill>
                        </a:rPr>
                        <a:t>PEL</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86</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PJL</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96</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r>
              <a:tr h="279647">
                <a:tc>
                  <a:txBody>
                    <a:bodyPr/>
                    <a:lstStyle/>
                    <a:p>
                      <a:r>
                        <a:rPr lang="en-US" sz="1500" dirty="0" smtClean="0">
                          <a:solidFill>
                            <a:srgbClr val="7F7F7F"/>
                          </a:solidFill>
                        </a:rPr>
                        <a:t>PUR</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105</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STU</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103</a:t>
                      </a:r>
                      <a:endParaRPr lang="en-US" sz="1500" dirty="0">
                        <a:solidFill>
                          <a:srgbClr val="7F7F7F"/>
                        </a:solidFill>
                      </a:endParaRPr>
                    </a:p>
                  </a:txBody>
                  <a:tcPr>
                    <a:solidFill>
                      <a:schemeClr val="bg1"/>
                    </a:solidFill>
                  </a:tcPr>
                </a:tc>
                <a:tc>
                  <a:txBody>
                    <a:bodyPr/>
                    <a:lstStyle/>
                    <a:p>
                      <a:r>
                        <a:rPr lang="en-US" sz="1500" dirty="0" smtClean="0">
                          <a:solidFill>
                            <a:srgbClr val="7F7F7F"/>
                          </a:solidFill>
                        </a:rPr>
                        <a:t>0</a:t>
                      </a:r>
                      <a:endParaRPr lang="en-US" sz="1500" dirty="0">
                        <a:solidFill>
                          <a:srgbClr val="7F7F7F"/>
                        </a:solidFill>
                      </a:endParaRPr>
                    </a:p>
                  </a:txBody>
                  <a:tcPr>
                    <a:solidFill>
                      <a:schemeClr val="bg1"/>
                    </a:solidFill>
                  </a:tcPr>
                </a:tc>
              </a:tr>
              <a:tr h="279647">
                <a:tc>
                  <a:txBody>
                    <a:bodyPr/>
                    <a:lstStyle/>
                    <a:p>
                      <a:r>
                        <a:rPr lang="en-US" sz="1500" b="1" dirty="0" smtClean="0">
                          <a:solidFill>
                            <a:srgbClr val="660066"/>
                          </a:solidFill>
                        </a:rPr>
                        <a:t>TSI</a:t>
                      </a:r>
                      <a:endParaRPr lang="en-US" sz="1500" b="1" dirty="0">
                        <a:solidFill>
                          <a:srgbClr val="660066"/>
                        </a:solidFill>
                      </a:endParaRPr>
                    </a:p>
                  </a:txBody>
                  <a:tcPr>
                    <a:solidFill>
                      <a:schemeClr val="bg1"/>
                    </a:solidFill>
                  </a:tcPr>
                </a:tc>
                <a:tc>
                  <a:txBody>
                    <a:bodyPr/>
                    <a:lstStyle/>
                    <a:p>
                      <a:r>
                        <a:rPr lang="en-US" sz="1500" dirty="0" smtClean="0">
                          <a:solidFill>
                            <a:srgbClr val="660066"/>
                          </a:solidFill>
                        </a:rPr>
                        <a:t>108</a:t>
                      </a:r>
                      <a:endParaRPr lang="en-US" sz="1500" dirty="0">
                        <a:solidFill>
                          <a:srgbClr val="660066"/>
                        </a:solidFill>
                      </a:endParaRPr>
                    </a:p>
                  </a:txBody>
                  <a:tcPr>
                    <a:solidFill>
                      <a:schemeClr val="bg1"/>
                    </a:solidFill>
                  </a:tcPr>
                </a:tc>
                <a:tc>
                  <a:txBody>
                    <a:bodyPr/>
                    <a:lstStyle/>
                    <a:p>
                      <a:r>
                        <a:rPr lang="en-US" sz="1500" b="1" dirty="0" smtClean="0">
                          <a:solidFill>
                            <a:srgbClr val="660066"/>
                          </a:solidFill>
                        </a:rPr>
                        <a:t>96</a:t>
                      </a:r>
                      <a:endParaRPr lang="en-US" sz="1500" b="1" dirty="0">
                        <a:solidFill>
                          <a:srgbClr val="660066"/>
                        </a:solidFill>
                      </a:endParaRPr>
                    </a:p>
                  </a:txBody>
                  <a:tcPr>
                    <a:solidFill>
                      <a:schemeClr val="bg1"/>
                    </a:solidFill>
                  </a:tcPr>
                </a:tc>
                <a:tc>
                  <a:txBody>
                    <a:bodyPr/>
                    <a:lstStyle/>
                    <a:p>
                      <a:r>
                        <a:rPr lang="en-US" sz="1500" b="1" dirty="0" smtClean="0">
                          <a:solidFill>
                            <a:srgbClr val="660066"/>
                          </a:solidFill>
                        </a:rPr>
                        <a:t>YRI</a:t>
                      </a:r>
                      <a:endParaRPr lang="en-US" sz="1500" b="1" dirty="0">
                        <a:solidFill>
                          <a:srgbClr val="660066"/>
                        </a:solidFill>
                      </a:endParaRPr>
                    </a:p>
                  </a:txBody>
                  <a:tcPr>
                    <a:solidFill>
                      <a:schemeClr val="bg1"/>
                    </a:solidFill>
                  </a:tcPr>
                </a:tc>
                <a:tc>
                  <a:txBody>
                    <a:bodyPr/>
                    <a:lstStyle/>
                    <a:p>
                      <a:r>
                        <a:rPr lang="en-US" sz="1500" dirty="0" smtClean="0">
                          <a:solidFill>
                            <a:srgbClr val="660066"/>
                          </a:solidFill>
                        </a:rPr>
                        <a:t>109</a:t>
                      </a:r>
                      <a:endParaRPr lang="en-US" sz="1500" dirty="0">
                        <a:solidFill>
                          <a:srgbClr val="660066"/>
                        </a:solidFill>
                      </a:endParaRPr>
                    </a:p>
                  </a:txBody>
                  <a:tcPr>
                    <a:solidFill>
                      <a:schemeClr val="bg1"/>
                    </a:solidFill>
                  </a:tcPr>
                </a:tc>
                <a:tc>
                  <a:txBody>
                    <a:bodyPr/>
                    <a:lstStyle/>
                    <a:p>
                      <a:r>
                        <a:rPr lang="en-US" sz="1500" b="1" dirty="0" smtClean="0">
                          <a:solidFill>
                            <a:srgbClr val="660066"/>
                          </a:solidFill>
                        </a:rPr>
                        <a:t>103</a:t>
                      </a:r>
                      <a:endParaRPr lang="en-US" sz="1500" b="1" dirty="0">
                        <a:solidFill>
                          <a:srgbClr val="660066"/>
                        </a:solidFill>
                      </a:endParaRPr>
                    </a:p>
                  </a:txBody>
                  <a:tcPr>
                    <a:solidFill>
                      <a:schemeClr val="bg1"/>
                    </a:solidFill>
                  </a:tcPr>
                </a:tc>
              </a:tr>
            </a:tbl>
          </a:graphicData>
        </a:graphic>
      </p:graphicFrame>
      <p:sp>
        <p:nvSpPr>
          <p:cNvPr id="2" name="Rectangle 1"/>
          <p:cNvSpPr/>
          <p:nvPr/>
        </p:nvSpPr>
        <p:spPr>
          <a:xfrm>
            <a:off x="1238166" y="6379528"/>
            <a:ext cx="6915234" cy="369332"/>
          </a:xfrm>
          <a:prstGeom prst="rect">
            <a:avLst/>
          </a:prstGeom>
        </p:spPr>
        <p:txBody>
          <a:bodyPr wrap="square">
            <a:spAutoFit/>
          </a:bodyPr>
          <a:lstStyle/>
          <a:p>
            <a:r>
              <a:rPr lang="en-US" dirty="0" smtClean="0"/>
              <a:t>Compared on a 5-Mbp </a:t>
            </a:r>
            <a:r>
              <a:rPr lang="en-US" dirty="0"/>
              <a:t>region on chromosome 20 (</a:t>
            </a:r>
            <a:r>
              <a:rPr lang="en-US" dirty="0" smtClean="0"/>
              <a:t>43-48 </a:t>
            </a:r>
            <a:r>
              <a:rPr lang="en-US" dirty="0" err="1"/>
              <a:t>Mbp</a:t>
            </a:r>
            <a:r>
              <a:rPr lang="en-US" dirty="0"/>
              <a:t>) </a:t>
            </a:r>
          </a:p>
        </p:txBody>
      </p:sp>
      <p:sp>
        <p:nvSpPr>
          <p:cNvPr id="5" name="Title 4"/>
          <p:cNvSpPr>
            <a:spLocks noGrp="1"/>
          </p:cNvSpPr>
          <p:nvPr>
            <p:ph type="title"/>
          </p:nvPr>
        </p:nvSpPr>
        <p:spPr/>
        <p:txBody>
          <a:bodyPr/>
          <a:lstStyle/>
          <a:p>
            <a:r>
              <a:rPr lang="en-US" sz="2800" dirty="0" smtClean="0"/>
              <a:t>Performance on 1000 Genomes Data</a:t>
            </a:r>
            <a:endParaRPr lang="en-US" sz="2800" dirty="0"/>
          </a:p>
        </p:txBody>
      </p:sp>
    </p:spTree>
    <p:extLst>
      <p:ext uri="{BB962C8B-B14F-4D97-AF65-F5344CB8AC3E}">
        <p14:creationId xmlns:p14="http://schemas.microsoft.com/office/powerpoint/2010/main" val="10542439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Performance on </a:t>
            </a:r>
            <a:r>
              <a:rPr lang="en-US" sz="2800" dirty="0" smtClean="0"/>
              <a:t>1000 Genomes Data</a:t>
            </a:r>
            <a:endParaRPr lang="en-US" sz="2800" dirty="0"/>
          </a:p>
        </p:txBody>
      </p:sp>
      <p:sp>
        <p:nvSpPr>
          <p:cNvPr id="6" name="Content Placeholder 1"/>
          <p:cNvSpPr>
            <a:spLocks noGrp="1"/>
          </p:cNvSpPr>
          <p:nvPr>
            <p:ph idx="1"/>
          </p:nvPr>
        </p:nvSpPr>
        <p:spPr>
          <a:xfrm>
            <a:off x="457200" y="1425158"/>
            <a:ext cx="8408020" cy="1769895"/>
          </a:xfrm>
        </p:spPr>
        <p:txBody>
          <a:bodyPr>
            <a:normAutofit/>
          </a:bodyPr>
          <a:lstStyle/>
          <a:p>
            <a:r>
              <a:rPr lang="en-US" sz="2000" dirty="0" smtClean="0"/>
              <a:t>SNP discovery</a:t>
            </a:r>
          </a:p>
          <a:p>
            <a:pPr lvl="1"/>
            <a:r>
              <a:rPr lang="en-US" sz="1600" dirty="0"/>
              <a:t>Discover 171,734 likely polymorphic sites in 26 </a:t>
            </a:r>
            <a:r>
              <a:rPr lang="en-US" sz="1600" dirty="0" smtClean="0"/>
              <a:t>populations</a:t>
            </a:r>
          </a:p>
          <a:p>
            <a:pPr lvl="1"/>
            <a:r>
              <a:rPr lang="en-US" sz="1600" dirty="0" smtClean="0"/>
              <a:t>Benchmark: Complete Genomics data</a:t>
            </a:r>
          </a:p>
        </p:txBody>
      </p:sp>
      <p:graphicFrame>
        <p:nvGraphicFramePr>
          <p:cNvPr id="5" name="Table 4"/>
          <p:cNvGraphicFramePr>
            <a:graphicFrameLocks noGrp="1"/>
          </p:cNvGraphicFramePr>
          <p:nvPr>
            <p:extLst>
              <p:ext uri="{D42A27DB-BD31-4B8C-83A1-F6EECF244321}">
                <p14:modId xmlns:p14="http://schemas.microsoft.com/office/powerpoint/2010/main" val="3692755865"/>
              </p:ext>
            </p:extLst>
          </p:nvPr>
        </p:nvGraphicFramePr>
        <p:xfrm>
          <a:off x="1103966" y="2897997"/>
          <a:ext cx="6817113" cy="3230880"/>
        </p:xfrm>
        <a:graphic>
          <a:graphicData uri="http://schemas.openxmlformats.org/drawingml/2006/table">
            <a:tbl>
              <a:tblPr firstRow="1" bandRow="1">
                <a:tableStyleId>{3B4B98B0-60AC-42C2-AFA5-B58CD77FA1E5}</a:tableStyleId>
              </a:tblPr>
              <a:tblGrid>
                <a:gridCol w="2272371"/>
                <a:gridCol w="2272371"/>
                <a:gridCol w="2272371"/>
              </a:tblGrid>
              <a:tr h="370840">
                <a:tc>
                  <a:txBody>
                    <a:bodyPr/>
                    <a:lstStyle/>
                    <a:p>
                      <a:r>
                        <a:rPr lang="en-US" sz="1600" b="0" dirty="0" smtClean="0"/>
                        <a:t>Method</a:t>
                      </a:r>
                      <a:endParaRPr lang="en-US" sz="1600" b="0" dirty="0"/>
                    </a:p>
                  </a:txBody>
                  <a:tcPr/>
                </a:tc>
                <a:tc>
                  <a:txBody>
                    <a:bodyPr/>
                    <a:lstStyle/>
                    <a:p>
                      <a:r>
                        <a:rPr lang="en-US" sz="1600" b="0" dirty="0" smtClean="0"/>
                        <a:t>false positive rate</a:t>
                      </a:r>
                      <a:endParaRPr lang="en-US" sz="1600" b="0" dirty="0"/>
                    </a:p>
                  </a:txBody>
                  <a:tcPr/>
                </a:tc>
                <a:tc>
                  <a:txBody>
                    <a:bodyPr/>
                    <a:lstStyle/>
                    <a:p>
                      <a:r>
                        <a:rPr lang="en-US" sz="1600" b="0" dirty="0" smtClean="0"/>
                        <a:t>sensitivity</a:t>
                      </a:r>
                      <a:endParaRPr lang="en-US" sz="1600" b="0" dirty="0"/>
                    </a:p>
                  </a:txBody>
                  <a:tcPr/>
                </a:tc>
              </a:tr>
              <a:tr h="185420">
                <a:tc>
                  <a:txBody>
                    <a:bodyPr/>
                    <a:lstStyle/>
                    <a:p>
                      <a:r>
                        <a:rPr lang="en-US" sz="1600" dirty="0" err="1" smtClean="0"/>
                        <a:t>Reveel</a:t>
                      </a:r>
                      <a:endParaRPr lang="en-US" sz="1600" dirty="0"/>
                    </a:p>
                  </a:txBody>
                  <a:tcPr/>
                </a:tc>
                <a:tc>
                  <a:txBody>
                    <a:bodyPr/>
                    <a:lstStyle/>
                    <a:p>
                      <a:r>
                        <a:rPr lang="en-US" sz="1600" dirty="0" smtClean="0"/>
                        <a:t>0.021%</a:t>
                      </a:r>
                      <a:endParaRPr lang="en-US" sz="1600" dirty="0"/>
                    </a:p>
                  </a:txBody>
                  <a:tcPr/>
                </a:tc>
                <a:tc>
                  <a:txBody>
                    <a:bodyPr/>
                    <a:lstStyle/>
                    <a:p>
                      <a:r>
                        <a:rPr lang="en-US" sz="1600" dirty="0" smtClean="0"/>
                        <a:t>95.80%</a:t>
                      </a:r>
                      <a:endParaRPr lang="en-US" sz="1600" dirty="0"/>
                    </a:p>
                  </a:txBody>
                  <a:tcPr/>
                </a:tc>
              </a:tr>
              <a:tr h="167640">
                <a:tc>
                  <a:txBody>
                    <a:bodyPr/>
                    <a:lstStyle/>
                    <a:p>
                      <a:r>
                        <a:rPr lang="en-US" sz="1600" dirty="0" err="1" smtClean="0"/>
                        <a:t>Reveel+Beagle</a:t>
                      </a:r>
                      <a:endParaRPr lang="en-US" sz="1600" dirty="0"/>
                    </a:p>
                  </a:txBody>
                  <a:tcPr/>
                </a:tc>
                <a:tc>
                  <a:txBody>
                    <a:bodyPr/>
                    <a:lstStyle/>
                    <a:p>
                      <a:r>
                        <a:rPr lang="en-US" sz="1600" dirty="0" smtClean="0"/>
                        <a:t>0.020%</a:t>
                      </a:r>
                      <a:endParaRPr lang="en-US" sz="1600" dirty="0"/>
                    </a:p>
                  </a:txBody>
                  <a:tcPr/>
                </a:tc>
                <a:tc>
                  <a:txBody>
                    <a:bodyPr/>
                    <a:lstStyle/>
                    <a:p>
                      <a:r>
                        <a:rPr lang="en-US" sz="1600" dirty="0" smtClean="0"/>
                        <a:t>95.92%</a:t>
                      </a:r>
                      <a:endParaRPr lang="en-US" sz="1600" dirty="0"/>
                    </a:p>
                  </a:txBody>
                  <a:tcPr/>
                </a:tc>
              </a:tr>
              <a:tr h="167640">
                <a:tc>
                  <a:txBody>
                    <a:bodyPr/>
                    <a:lstStyle/>
                    <a:p>
                      <a:r>
                        <a:rPr lang="en-US" sz="1600" dirty="0" err="1" smtClean="0"/>
                        <a:t>Reveel</a:t>
                      </a:r>
                      <a:r>
                        <a:rPr lang="en-US" sz="1600" dirty="0" smtClean="0"/>
                        <a:t>-lite</a:t>
                      </a:r>
                      <a:endParaRPr lang="en-US" sz="1600" dirty="0"/>
                    </a:p>
                  </a:txBody>
                  <a:tcPr/>
                </a:tc>
                <a:tc>
                  <a:txBody>
                    <a:bodyPr/>
                    <a:lstStyle/>
                    <a:p>
                      <a:r>
                        <a:rPr lang="en-US" sz="1600" dirty="0" smtClean="0"/>
                        <a:t>0.021%</a:t>
                      </a:r>
                      <a:endParaRPr lang="en-US" sz="1600" dirty="0"/>
                    </a:p>
                  </a:txBody>
                  <a:tcPr/>
                </a:tc>
                <a:tc>
                  <a:txBody>
                    <a:bodyPr/>
                    <a:lstStyle/>
                    <a:p>
                      <a:r>
                        <a:rPr lang="en-US" sz="1600" dirty="0" smtClean="0"/>
                        <a:t>95.80%</a:t>
                      </a:r>
                      <a:endParaRPr lang="en-US" sz="1600" dirty="0"/>
                    </a:p>
                  </a:txBody>
                  <a:tcPr/>
                </a:tc>
              </a:tr>
              <a:tr h="370840">
                <a:tc>
                  <a:txBody>
                    <a:bodyPr/>
                    <a:lstStyle/>
                    <a:p>
                      <a:r>
                        <a:rPr lang="en-US" sz="1600" dirty="0" err="1" smtClean="0"/>
                        <a:t>GATK+Beagle</a:t>
                      </a:r>
                      <a:endParaRPr lang="en-US" sz="1600" dirty="0"/>
                    </a:p>
                  </a:txBody>
                  <a:tcPr/>
                </a:tc>
                <a:tc>
                  <a:txBody>
                    <a:bodyPr/>
                    <a:lstStyle/>
                    <a:p>
                      <a:r>
                        <a:rPr lang="en-US" sz="1600" dirty="0" smtClean="0"/>
                        <a:t>0.035%</a:t>
                      </a:r>
                      <a:endParaRPr lang="en-US" sz="1600" dirty="0"/>
                    </a:p>
                  </a:txBody>
                  <a:tcPr/>
                </a:tc>
                <a:tc>
                  <a:txBody>
                    <a:bodyPr/>
                    <a:lstStyle/>
                    <a:p>
                      <a:r>
                        <a:rPr lang="en-US" sz="1600" dirty="0" smtClean="0"/>
                        <a:t>95.62%</a:t>
                      </a:r>
                      <a:endParaRPr lang="en-US" sz="1600" dirty="0"/>
                    </a:p>
                  </a:txBody>
                  <a:tcPr/>
                </a:tc>
              </a:tr>
              <a:tr h="370840">
                <a:tc>
                  <a:txBody>
                    <a:bodyPr/>
                    <a:lstStyle/>
                    <a:p>
                      <a:r>
                        <a:rPr lang="en-US" sz="1600" dirty="0" err="1" smtClean="0"/>
                        <a:t>glfMultiples+Thunder</a:t>
                      </a:r>
                      <a:endParaRPr lang="en-US" sz="1600" dirty="0"/>
                    </a:p>
                  </a:txBody>
                  <a:tcPr/>
                </a:tc>
                <a:tc>
                  <a:txBody>
                    <a:bodyPr/>
                    <a:lstStyle/>
                    <a:p>
                      <a:r>
                        <a:rPr lang="en-US" sz="1600" dirty="0" smtClean="0"/>
                        <a:t>0.037%</a:t>
                      </a:r>
                      <a:endParaRPr lang="en-US" sz="1600" dirty="0"/>
                    </a:p>
                  </a:txBody>
                  <a:tcPr/>
                </a:tc>
                <a:tc>
                  <a:txBody>
                    <a:bodyPr/>
                    <a:lstStyle/>
                    <a:p>
                      <a:r>
                        <a:rPr lang="en-US" sz="1600" dirty="0" smtClean="0"/>
                        <a:t>95.80%</a:t>
                      </a:r>
                      <a:endParaRPr lang="en-US" sz="1600" dirty="0"/>
                    </a:p>
                  </a:txBody>
                  <a:tcPr/>
                </a:tc>
              </a:tr>
              <a:tr h="370840">
                <a:tc>
                  <a:txBody>
                    <a:bodyPr/>
                    <a:lstStyle/>
                    <a:p>
                      <a:r>
                        <a:rPr lang="en-US" sz="1600" dirty="0" err="1" smtClean="0"/>
                        <a:t>SNPTools+Beagle</a:t>
                      </a:r>
                      <a:endParaRPr lang="en-US" sz="1600" dirty="0"/>
                    </a:p>
                  </a:txBody>
                  <a:tcPr/>
                </a:tc>
                <a:tc>
                  <a:txBody>
                    <a:bodyPr/>
                    <a:lstStyle/>
                    <a:p>
                      <a:r>
                        <a:rPr lang="en-US" sz="1600" dirty="0" smtClean="0"/>
                        <a:t>0.035%</a:t>
                      </a:r>
                      <a:endParaRPr lang="en-US" sz="1600" dirty="0"/>
                    </a:p>
                  </a:txBody>
                  <a:tcPr/>
                </a:tc>
                <a:tc>
                  <a:txBody>
                    <a:bodyPr/>
                    <a:lstStyle/>
                    <a:p>
                      <a:r>
                        <a:rPr lang="en-US" sz="1600" dirty="0" smtClean="0"/>
                        <a:t>95.66%</a:t>
                      </a:r>
                      <a:endParaRPr lang="en-US" sz="1600" dirty="0"/>
                    </a:p>
                  </a:txBody>
                  <a:tcPr/>
                </a:tc>
              </a:tr>
              <a:tr h="370840">
                <a:tc>
                  <a:txBody>
                    <a:bodyPr/>
                    <a:lstStyle/>
                    <a:p>
                      <a:r>
                        <a:rPr lang="en-US" sz="1600" dirty="0" err="1" smtClean="0"/>
                        <a:t>GotCloud</a:t>
                      </a:r>
                      <a:r>
                        <a:rPr lang="en-US" sz="1600" baseline="0" dirty="0" smtClean="0"/>
                        <a:t> </a:t>
                      </a:r>
                      <a:r>
                        <a:rPr lang="en-US" sz="1600" dirty="0" smtClean="0"/>
                        <a:t>(w/ filters)</a:t>
                      </a:r>
                      <a:endParaRPr lang="en-US" sz="1600" dirty="0"/>
                    </a:p>
                  </a:txBody>
                  <a:tcPr/>
                </a:tc>
                <a:tc>
                  <a:txBody>
                    <a:bodyPr/>
                    <a:lstStyle/>
                    <a:p>
                      <a:r>
                        <a:rPr lang="en-US" sz="1600" dirty="0" smtClean="0"/>
                        <a:t>0.007%</a:t>
                      </a:r>
                      <a:endParaRPr lang="en-US" sz="1600" dirty="0"/>
                    </a:p>
                  </a:txBody>
                  <a:tcPr/>
                </a:tc>
                <a:tc>
                  <a:txBody>
                    <a:bodyPr/>
                    <a:lstStyle/>
                    <a:p>
                      <a:r>
                        <a:rPr lang="en-US" sz="1600" dirty="0" smtClean="0"/>
                        <a:t>91.29%</a:t>
                      </a:r>
                      <a:endParaRPr lang="en-US" sz="1600" dirty="0"/>
                    </a:p>
                  </a:txBody>
                  <a:tcPr/>
                </a:tc>
              </a:tr>
              <a:tr h="370840">
                <a:tc>
                  <a:txBody>
                    <a:bodyPr/>
                    <a:lstStyle/>
                    <a:p>
                      <a:r>
                        <a:rPr lang="en-US" sz="1600" dirty="0" smtClean="0"/>
                        <a:t>Integrated (w/ filters)</a:t>
                      </a:r>
                      <a:endParaRPr lang="en-US" sz="1600" dirty="0"/>
                    </a:p>
                  </a:txBody>
                  <a:tcPr/>
                </a:tc>
                <a:tc>
                  <a:txBody>
                    <a:bodyPr/>
                    <a:lstStyle/>
                    <a:p>
                      <a:r>
                        <a:rPr lang="en-US" sz="1600" dirty="0" smtClean="0"/>
                        <a:t>0.011%</a:t>
                      </a:r>
                      <a:endParaRPr lang="en-US" sz="1600" dirty="0"/>
                    </a:p>
                  </a:txBody>
                  <a:tcPr/>
                </a:tc>
                <a:tc>
                  <a:txBody>
                    <a:bodyPr/>
                    <a:lstStyle/>
                    <a:p>
                      <a:r>
                        <a:rPr lang="en-US" sz="1600" dirty="0" smtClean="0"/>
                        <a:t>95.89%</a:t>
                      </a:r>
                      <a:endParaRPr lang="en-US" sz="1600" dirty="0"/>
                    </a:p>
                  </a:txBody>
                  <a:tcPr/>
                </a:tc>
              </a:tr>
            </a:tbl>
          </a:graphicData>
        </a:graphic>
      </p:graphicFrame>
    </p:spTree>
    <p:extLst>
      <p:ext uri="{BB962C8B-B14F-4D97-AF65-F5344CB8AC3E}">
        <p14:creationId xmlns:p14="http://schemas.microsoft.com/office/powerpoint/2010/main" val="396702339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Performance on 1000 Genomes Data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05" y="1957974"/>
            <a:ext cx="2260790" cy="187880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98605" y="1956476"/>
            <a:ext cx="2260790" cy="1878809"/>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5473" y="1955691"/>
            <a:ext cx="2259053" cy="1875886"/>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5473" y="4090742"/>
            <a:ext cx="2259053" cy="1875886"/>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99473" y="4095235"/>
            <a:ext cx="2259053" cy="1875886"/>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473" y="4095236"/>
            <a:ext cx="2259053" cy="1875886"/>
          </a:xfrm>
          <a:prstGeom prst="rect">
            <a:avLst/>
          </a:prstGeom>
        </p:spPr>
      </p:pic>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71473" y="1960184"/>
            <a:ext cx="2259053" cy="1875886"/>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1473" y="4086249"/>
            <a:ext cx="2259053" cy="1875886"/>
          </a:xfrm>
          <a:prstGeom prst="rect">
            <a:avLst/>
          </a:prstGeom>
        </p:spPr>
      </p:pic>
      <p:sp>
        <p:nvSpPr>
          <p:cNvPr id="12" name="Content Placeholder 1"/>
          <p:cNvSpPr>
            <a:spLocks noGrp="1"/>
          </p:cNvSpPr>
          <p:nvPr>
            <p:ph idx="1"/>
          </p:nvPr>
        </p:nvSpPr>
        <p:spPr>
          <a:xfrm>
            <a:off x="457200" y="1425158"/>
            <a:ext cx="8382000" cy="1769895"/>
          </a:xfrm>
        </p:spPr>
        <p:txBody>
          <a:bodyPr>
            <a:normAutofit/>
          </a:bodyPr>
          <a:lstStyle/>
          <a:p>
            <a:r>
              <a:rPr lang="en-US" sz="2000" dirty="0" smtClean="0"/>
              <a:t>Benchmark: Complete Genomics samples</a:t>
            </a:r>
            <a:endParaRPr lang="en-US" sz="2000" dirty="0"/>
          </a:p>
        </p:txBody>
      </p:sp>
      <p:sp>
        <p:nvSpPr>
          <p:cNvPr id="11" name="TextBox 10"/>
          <p:cNvSpPr txBox="1"/>
          <p:nvPr/>
        </p:nvSpPr>
        <p:spPr>
          <a:xfrm>
            <a:off x="228174" y="6242901"/>
            <a:ext cx="8660704" cy="276999"/>
          </a:xfrm>
          <a:prstGeom prst="rect">
            <a:avLst/>
          </a:prstGeom>
          <a:noFill/>
        </p:spPr>
        <p:txBody>
          <a:bodyPr wrap="none" rtlCol="0">
            <a:spAutoFit/>
          </a:bodyPr>
          <a:lstStyle/>
          <a:p>
            <a:r>
              <a:rPr lang="en-US" sz="1200" dirty="0" smtClean="0"/>
              <a:t>R: </a:t>
            </a:r>
            <a:r>
              <a:rPr lang="en-US" sz="1200" dirty="0" err="1" smtClean="0"/>
              <a:t>Reveel</a:t>
            </a:r>
            <a:r>
              <a:rPr lang="en-US" sz="1200" dirty="0" smtClean="0"/>
              <a:t>;  RL: </a:t>
            </a:r>
            <a:r>
              <a:rPr lang="en-US" sz="1200" dirty="0" err="1" smtClean="0"/>
              <a:t>Reveel</a:t>
            </a:r>
            <a:r>
              <a:rPr lang="en-US" sz="1200" dirty="0" smtClean="0"/>
              <a:t>-lite;  R+B: </a:t>
            </a:r>
            <a:r>
              <a:rPr lang="en-US" sz="1200" dirty="0" err="1" smtClean="0"/>
              <a:t>Reveel+Beagle</a:t>
            </a:r>
            <a:r>
              <a:rPr lang="en-US" sz="1200" dirty="0" smtClean="0"/>
              <a:t>;  </a:t>
            </a:r>
            <a:r>
              <a:rPr lang="en-US" sz="1200" dirty="0" err="1" smtClean="0"/>
              <a:t>g+T</a:t>
            </a:r>
            <a:r>
              <a:rPr lang="en-US" sz="1200" dirty="0" smtClean="0"/>
              <a:t>: </a:t>
            </a:r>
            <a:r>
              <a:rPr lang="en-US" sz="1200" dirty="0" err="1" smtClean="0"/>
              <a:t>glfMultiples+Thunder</a:t>
            </a:r>
            <a:r>
              <a:rPr lang="en-US" sz="1200" dirty="0" smtClean="0"/>
              <a:t>;  S+B: </a:t>
            </a:r>
            <a:r>
              <a:rPr lang="en-US" sz="1200" dirty="0" err="1" smtClean="0"/>
              <a:t>SNPTools+Beagle</a:t>
            </a:r>
            <a:r>
              <a:rPr lang="en-US" sz="1200" dirty="0" smtClean="0"/>
              <a:t>;  G+B: </a:t>
            </a:r>
            <a:r>
              <a:rPr lang="en-US" sz="1200" dirty="0" err="1" smtClean="0"/>
              <a:t>GATK+Beagle</a:t>
            </a:r>
            <a:endParaRPr lang="en-US" sz="1200" dirty="0"/>
          </a:p>
        </p:txBody>
      </p:sp>
    </p:spTree>
    <p:extLst>
      <p:ext uri="{BB962C8B-B14F-4D97-AF65-F5344CB8AC3E}">
        <p14:creationId xmlns:p14="http://schemas.microsoft.com/office/powerpoint/2010/main" val="339222185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5323</TotalTime>
  <Words>4738</Words>
  <Application>Microsoft Macintosh PowerPoint</Application>
  <PresentationFormat>On-screen Show (4:3)</PresentationFormat>
  <Paragraphs>820</Paragraphs>
  <Slides>38</Slides>
  <Notes>22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1" baseType="lpstr">
      <vt:lpstr>Default Design</vt:lpstr>
      <vt:lpstr>Equation</vt:lpstr>
      <vt:lpstr>Microsoft Equation</vt:lpstr>
      <vt:lpstr>History of WGA</vt:lpstr>
      <vt:lpstr>Pacific Biosciences SMRT technology</vt:lpstr>
      <vt:lpstr>Oxford Nanopore</vt:lpstr>
      <vt:lpstr>PowerPoint Presentation</vt:lpstr>
      <vt:lpstr>10x System</vt:lpstr>
      <vt:lpstr>Read Clouds</vt:lpstr>
      <vt:lpstr>Detecting Structural Variants</vt:lpstr>
      <vt:lpstr>Phasing</vt:lpstr>
      <vt:lpstr>Phasing with Read Clouds</vt:lpstr>
      <vt:lpstr>Phasing with Read Clouds</vt:lpstr>
      <vt:lpstr>Phasing with Read Clouds</vt:lpstr>
      <vt:lpstr>Phasing with Read Clouds</vt:lpstr>
      <vt:lpstr>Phasing with Read Clouds</vt:lpstr>
      <vt:lpstr>Human population migrations</vt:lpstr>
      <vt:lpstr>Coalescence</vt:lpstr>
      <vt:lpstr>Population Sequencing –  1000 Genomes Project</vt:lpstr>
      <vt:lpstr>Population Sequencing –  1000 Genomes Project</vt:lpstr>
      <vt:lpstr>Population Sequencing – UK10K</vt:lpstr>
      <vt:lpstr>Population Sequencing</vt:lpstr>
      <vt:lpstr>Population Sequencing</vt:lpstr>
      <vt:lpstr>Population Sequencing</vt:lpstr>
      <vt:lpstr>HMM-based models</vt:lpstr>
      <vt:lpstr>Previous Methods</vt:lpstr>
      <vt:lpstr>Informative Neighbors</vt:lpstr>
      <vt:lpstr>Informative Neighbors</vt:lpstr>
      <vt:lpstr>How to pick k nearest neighbors fast</vt:lpstr>
      <vt:lpstr>Genetic distance between NNs</vt:lpstr>
      <vt:lpstr>Overview of Reveel</vt:lpstr>
      <vt:lpstr>Overview of Reveel</vt:lpstr>
      <vt:lpstr>Overview of Reveel</vt:lpstr>
      <vt:lpstr>Overview of Reveel</vt:lpstr>
      <vt:lpstr>Overview of Reveel</vt:lpstr>
      <vt:lpstr>Overview of Reveel</vt:lpstr>
      <vt:lpstr>Simulations</vt:lpstr>
      <vt:lpstr>Simulations</vt:lpstr>
      <vt:lpstr>Performance on 1000 Genomes Data</vt:lpstr>
      <vt:lpstr>Performance on 1000 Genomes Data</vt:lpstr>
      <vt:lpstr>Performance on 1000 Genomes Data</vt:lpstr>
    </vt:vector>
  </TitlesOfParts>
  <Company>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root</dc:creator>
  <cp:lastModifiedBy>Serafim</cp:lastModifiedBy>
  <cp:revision>163</cp:revision>
  <dcterms:created xsi:type="dcterms:W3CDTF">2004-01-05T20:49:43Z</dcterms:created>
  <dcterms:modified xsi:type="dcterms:W3CDTF">2016-04-05T19:54:01Z</dcterms:modified>
</cp:coreProperties>
</file>