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647" r:id="rId2"/>
    <p:sldId id="588" r:id="rId3"/>
    <p:sldId id="589" r:id="rId4"/>
    <p:sldId id="596" r:id="rId5"/>
    <p:sldId id="662" r:id="rId6"/>
    <p:sldId id="664" r:id="rId7"/>
    <p:sldId id="666" r:id="rId8"/>
    <p:sldId id="689" r:id="rId9"/>
    <p:sldId id="597" r:id="rId10"/>
    <p:sldId id="644" r:id="rId11"/>
    <p:sldId id="668" r:id="rId12"/>
    <p:sldId id="669" r:id="rId13"/>
    <p:sldId id="598" r:id="rId14"/>
    <p:sldId id="599" r:id="rId15"/>
    <p:sldId id="600" r:id="rId16"/>
    <p:sldId id="601" r:id="rId17"/>
    <p:sldId id="602" r:id="rId18"/>
    <p:sldId id="603" r:id="rId19"/>
    <p:sldId id="604" r:id="rId20"/>
    <p:sldId id="605" r:id="rId21"/>
    <p:sldId id="606" r:id="rId22"/>
    <p:sldId id="579" r:id="rId23"/>
    <p:sldId id="580" r:id="rId24"/>
    <p:sldId id="581" r:id="rId25"/>
    <p:sldId id="582" r:id="rId26"/>
    <p:sldId id="583" r:id="rId27"/>
    <p:sldId id="615" r:id="rId28"/>
    <p:sldId id="616" r:id="rId29"/>
    <p:sldId id="617" r:id="rId30"/>
    <p:sldId id="618" r:id="rId31"/>
    <p:sldId id="623" r:id="rId32"/>
    <p:sldId id="624" r:id="rId33"/>
    <p:sldId id="635" r:id="rId34"/>
    <p:sldId id="625" r:id="rId35"/>
    <p:sldId id="690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CCFF"/>
    <a:srgbClr val="FF9999"/>
    <a:srgbClr val="CCECFF"/>
    <a:srgbClr val="FFFFFF"/>
    <a:srgbClr val="660066"/>
    <a:srgbClr val="CCFF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82929" autoAdjust="0"/>
  </p:normalViewPr>
  <p:slideViewPr>
    <p:cSldViewPr snapToGrid="0">
      <p:cViewPr>
        <p:scale>
          <a:sx n="125" d="100"/>
          <a:sy n="125" d="100"/>
        </p:scale>
        <p:origin x="-392" y="-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8EECC5D-D61F-4396-9BEC-A518535DA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123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://www.microscopy-uk.org.uk/mag/artaug98/tuni1.html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76C10B-280D-48D6-AA22-AB0C8067BF4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A8A84B-4291-4D4D-B04A-880C96BBDAD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32492F-9DDD-41A9-9893-B2CEB439EF2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Just beneath the surface of the ocean floats a tiny egg. Within it's hull of follicle cells the embryo of </a:t>
            </a:r>
            <a:r>
              <a:rPr lang="en-US" i="1" smtClean="0"/>
              <a:t>Ciona</a:t>
            </a:r>
            <a:r>
              <a:rPr lang="en-US" smtClean="0"/>
              <a:t>, a sea squirt or Ascidian, is beginning to develop.  The shape of the egg does not give any clue of the creature that it is going to be. Now about a third of a millimeter it is waiting to become a larva, and this larva is a rather surprising creature.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larva is developing within a few weeks. A head and a tail are evolving. When you look carefully you can see a rod that stiffens the tail. We know such a device as a notochord.  A trained zoologist would identify the animal as belonging to the Phylum Chordata, and that is the same group we humans belong to. (See</a:t>
            </a:r>
            <a:r>
              <a:rPr lang="en-US" smtClean="0">
                <a:hlinkClick r:id="rId3"/>
              </a:rPr>
              <a:t> footnote</a:t>
            </a:r>
            <a:r>
              <a:rPr lang="en-US" smtClean="0"/>
              <a:t>).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Also the internal organs are beginning to show. But the image is a bit deceiving. What seems to be an eye is in fact a device for equilibrium called the 'Otolith'. Above it we find the light sense organ, the 'Ocellus'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So there is something suspicious about these so-called sea squirts. Freed from it's shell a familiar form has appeared. Clearly the resemblance with a tadpole larva is seen. The little creature swims for a few hours to find a good spot somewhere on a solid surface. Then a surprising thing happens.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This larva is not going to evolve into a fish, amphibian or anything like that. With the front of it's head it attaches itself to a surface. Within minutes resorption of the larva tail commences and the sea squirt will stay on that same spot for all it's life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955600-52DC-47A4-A7A9-6F831755D66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1753A4-F31A-D242-8FD0-5029671288EE}" type="slidenum">
              <a:rPr lang="en-US"/>
              <a:pPr/>
              <a:t>5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70CA4-1F74-244B-86E3-17F4A9C7B500}" type="slidenum">
              <a:rPr lang="en-US"/>
              <a:pPr/>
              <a:t>6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6262688"/>
            <a:ext cx="1195388" cy="2746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EC6C32-F704-8B42-BC83-6EF7E7E326A2}" type="slidenum">
              <a:rPr lang="en-US"/>
              <a:pPr/>
              <a:t>7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2C8EC6-5F32-46FA-A26D-140219991C2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05BB87-387C-4162-AF95-478FFFCAF61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9158A5-D495-4ECD-A32D-D2FF79C7252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FCD37-9E15-4C88-ABFB-074FFB40EE26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52503-0945-4317-A0E0-3BC70C1DBA1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07ECBC-7394-43B9-8F54-F1EACEFC6C2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C1ADB-5707-495F-99FA-53157359804A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287B94-05D9-4573-B14E-490D28E8ED22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B466C3-D1E5-4E42-BDD9-5E174B3F99A9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82EA66-2E78-4EFB-92CE-C87CA4A84E3F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C6709-6EEF-4AAE-8592-F2B1CE00E56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1C0514-B195-497D-BDDF-EB9B285DBBB8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8BE465-50BB-4FEC-9079-ED64C76E6BA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1A816D-04AB-495F-8A13-19B3C7508CED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0C22B5-BE62-4CCA-99D8-D002BFB5BF37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84BD58-CECF-4CA2-9C9B-559380EC98FD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9EC905-BD04-4F96-BAB7-C54A7D455FC3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266B6-575F-41CA-8F47-7696D4349E0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71F70-9D46-40D1-9867-42862375629A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29CAE-8EFA-40D1-96AE-68D2F5979E07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114303-915E-49A5-A82A-8E2C8613E796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93B33-D1FC-4E74-96B0-5B947087DEAC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1DCA5-A385-44F3-A71E-5E0B07F0D5CA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114800" cy="4910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19263"/>
            <a:ext cx="4114800" cy="4910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2098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64770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153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114800" cy="4910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19263"/>
            <a:ext cx="4114800" cy="4910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153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382000" cy="4910137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8229600" y="76200"/>
            <a:ext cx="0" cy="1143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382000" cy="491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29" name="Group 10"/>
          <p:cNvGrpSpPr>
            <a:grpSpLocks/>
          </p:cNvGrpSpPr>
          <p:nvPr userDrawn="1"/>
        </p:nvGrpSpPr>
        <p:grpSpPr bwMode="auto">
          <a:xfrm>
            <a:off x="8305800" y="76200"/>
            <a:ext cx="685800" cy="1143000"/>
            <a:chOff x="5136" y="960"/>
            <a:chExt cx="528" cy="864"/>
          </a:xfrm>
        </p:grpSpPr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136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248" y="960"/>
              <a:ext cx="77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360" y="960"/>
              <a:ext cx="82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136" y="1072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248" y="1072"/>
              <a:ext cx="77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360" y="1072"/>
              <a:ext cx="82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472" y="1072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136" y="1184"/>
              <a:ext cx="79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248" y="1184"/>
              <a:ext cx="77" cy="79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360" y="1184"/>
              <a:ext cx="82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585" y="1184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136" y="1296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248" y="1296"/>
              <a:ext cx="77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360" y="1296"/>
              <a:ext cx="82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136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248" y="1408"/>
              <a:ext cx="77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360" y="1408"/>
              <a:ext cx="82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585" y="1408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136" y="1520"/>
              <a:ext cx="79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248" y="1520"/>
              <a:ext cx="77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360" y="1520"/>
              <a:ext cx="82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136" y="1632"/>
              <a:ext cx="79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248" y="1632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360" y="1632"/>
              <a:ext cx="82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632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4" name="Oval 40"/>
            <p:cNvSpPr>
              <a:spLocks noChangeArrowheads="1"/>
            </p:cNvSpPr>
            <p:nvPr/>
          </p:nvSpPr>
          <p:spPr bwMode="auto">
            <a:xfrm>
              <a:off x="5248" y="1744"/>
              <a:ext cx="77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5" name="Oval 41"/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66" name="Line 42"/>
          <p:cNvSpPr>
            <a:spLocks noChangeShapeType="1"/>
          </p:cNvSpPr>
          <p:nvPr userDrawn="1"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tiff"/><Relationship Id="rId3" Type="http://schemas.openxmlformats.org/officeDocument/2006/relationships/image" Target="../media/image16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wr_DNA_020331_promo_182"/>
          <p:cNvPicPr>
            <a:picLocks noChangeAspect="1" noChangeArrowheads="1"/>
          </p:cNvPicPr>
          <p:nvPr/>
        </p:nvPicPr>
        <p:blipFill>
          <a:blip r:embed="rId3" cstate="print">
            <a:lum bright="2000"/>
          </a:blip>
          <a:srcRect/>
          <a:stretch>
            <a:fillRect/>
          </a:stretch>
        </p:blipFill>
        <p:spPr bwMode="auto">
          <a:xfrm>
            <a:off x="5715000" y="3657600"/>
            <a:ext cx="3429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4000" smtClean="0"/>
              <a:t>DNA Sequencing</a:t>
            </a:r>
          </a:p>
        </p:txBody>
      </p:sp>
    </p:spTree>
    <p:extLst>
      <p:ext uri="{BB962C8B-B14F-4D97-AF65-F5344CB8AC3E}">
        <p14:creationId xmlns:p14="http://schemas.microsoft.com/office/powerpoint/2010/main" val="3097445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DNA sequencing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82000" cy="9159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smtClean="0"/>
              <a:t>How we obtain the sequence of nucleotides of a species</a:t>
            </a:r>
          </a:p>
        </p:txBody>
      </p:sp>
      <p:pic>
        <p:nvPicPr>
          <p:cNvPr id="3076" name="Picture 4" descr="dn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590800"/>
            <a:ext cx="32385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dna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971800"/>
            <a:ext cx="18002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791200" y="3124200"/>
            <a:ext cx="2506663" cy="180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…ACGTGACTGAGGACCGTG</a:t>
            </a:r>
          </a:p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CGACTGAGACTGACTGGGT</a:t>
            </a:r>
          </a:p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CTAGCTAGACTACGTTTTA</a:t>
            </a:r>
          </a:p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TATATATATACGTCGTCGT</a:t>
            </a:r>
          </a:p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ACTGATGACTAGATTACAG</a:t>
            </a:r>
          </a:p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ACTGATTTAGATACCTGAC</a:t>
            </a:r>
          </a:p>
          <a:p>
            <a:r>
              <a:rPr lang="en-US" sz="1600" b="1">
                <a:solidFill>
                  <a:schemeClr val="accent2"/>
                </a:solidFill>
                <a:latin typeface="Courier New" pitchFamily="49" charset="0"/>
              </a:rPr>
              <a:t>TGATTTTAAAAAAATATT…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representative of the species?</a:t>
            </a:r>
          </a:p>
        </p:txBody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000" smtClean="0"/>
              <a:t>Which human?</a:t>
            </a:r>
          </a:p>
          <a:p>
            <a:pPr eaLnBrk="1" hangingPunct="1">
              <a:buFontTx/>
              <a:buNone/>
            </a:pPr>
            <a:endParaRPr lang="en-US" sz="2000" smtClean="0"/>
          </a:p>
          <a:p>
            <a:pPr eaLnBrk="1" hangingPunct="1">
              <a:buFontTx/>
              <a:buNone/>
            </a:pPr>
            <a:r>
              <a:rPr lang="en-US" sz="2000" smtClean="0"/>
              <a:t>	Answer one:</a:t>
            </a:r>
          </a:p>
          <a:p>
            <a:pPr eaLnBrk="1" hangingPunct="1">
              <a:buFontTx/>
              <a:buNone/>
            </a:pPr>
            <a:endParaRPr lang="en-US" sz="2000" smtClean="0"/>
          </a:p>
          <a:p>
            <a:pPr eaLnBrk="1" hangingPunct="1">
              <a:buFontTx/>
              <a:buNone/>
            </a:pPr>
            <a:r>
              <a:rPr lang="en-US" sz="2000" smtClean="0"/>
              <a:t>	Answer two: it doesn’t matter</a:t>
            </a:r>
          </a:p>
          <a:p>
            <a:pPr eaLnBrk="1" hangingPunct="1">
              <a:buFontTx/>
              <a:buNone/>
            </a:pPr>
            <a:r>
              <a:rPr lang="en-US" sz="2000" smtClean="0"/>
              <a:t>	</a:t>
            </a:r>
          </a:p>
          <a:p>
            <a:pPr eaLnBrk="1" hangingPunct="1">
              <a:buFontTx/>
              <a:buNone/>
            </a:pPr>
            <a:r>
              <a:rPr lang="en-US" sz="2000" smtClean="0">
                <a:solidFill>
                  <a:srgbClr val="0066CC"/>
                </a:solidFill>
              </a:rPr>
              <a:t>Polymorphism rate</a:t>
            </a:r>
            <a:r>
              <a:rPr lang="en-US" sz="2000" smtClean="0"/>
              <a:t>: number of letter changes between two different members of a species</a:t>
            </a:r>
          </a:p>
          <a:p>
            <a:pPr eaLnBrk="1" hangingPunct="1">
              <a:buFontTx/>
              <a:buNone/>
            </a:pPr>
            <a:r>
              <a:rPr lang="en-US" sz="2000" smtClean="0"/>
              <a:t>	</a:t>
            </a:r>
          </a:p>
          <a:p>
            <a:pPr eaLnBrk="1" hangingPunct="1">
              <a:buFontTx/>
              <a:buNone/>
            </a:pPr>
            <a:r>
              <a:rPr lang="en-US" sz="2000" smtClean="0"/>
              <a:t>	Humans: ~1/1,000</a:t>
            </a:r>
          </a:p>
          <a:p>
            <a:pPr eaLnBrk="1" hangingPunct="1">
              <a:buFontTx/>
              <a:buNone/>
            </a:pPr>
            <a:endParaRPr lang="en-US" sz="2000" smtClean="0"/>
          </a:p>
          <a:p>
            <a:pPr eaLnBrk="1" hangingPunct="1">
              <a:buFontTx/>
              <a:buNone/>
            </a:pPr>
            <a:r>
              <a:rPr lang="en-US" sz="2000" smtClean="0"/>
              <a:t>Other organisms have much higher polymorphism rates</a:t>
            </a:r>
          </a:p>
          <a:p>
            <a:pPr lvl="1" eaLnBrk="1" hangingPunct="1"/>
            <a:r>
              <a:rPr lang="en-US" sz="1800" smtClean="0"/>
              <a:t>Population size!</a:t>
            </a:r>
          </a:p>
        </p:txBody>
      </p:sp>
      <p:pic>
        <p:nvPicPr>
          <p:cNvPr id="532484" name="Picture 4" descr="ven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7875" y="1631950"/>
            <a:ext cx="1176338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485" name="Picture 5" descr="Ciona_savigny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0388" y="5167313"/>
            <a:ext cx="7572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486" name="Picture 6" descr="tadpo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8650" y="4794250"/>
            <a:ext cx="22558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487" name="Picture 7" descr="71--Guy_w_Buffalo_Helmet_300x3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6713" y="1670050"/>
            <a:ext cx="1509712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3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3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3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3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Ancient sequencing technology – Sanger</a:t>
            </a:r>
            <a:br>
              <a:rPr lang="en-US" sz="3200" dirty="0"/>
            </a:br>
            <a:r>
              <a:rPr lang="en-US" sz="3200" dirty="0" smtClean="0"/>
              <a:t>Gel Electrophoresis</a:t>
            </a:r>
          </a:p>
        </p:txBody>
      </p:sp>
      <p:pic>
        <p:nvPicPr>
          <p:cNvPr id="11267" name="Picture 3" descr="dna_seq_electrophoresi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14688" y="1430338"/>
            <a:ext cx="5857875" cy="5145087"/>
          </a:xfrm>
        </p:spPr>
      </p:pic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33363" y="2555875"/>
            <a:ext cx="3028950" cy="370205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1600" smtClean="0"/>
              <a:t>Start at primer	(restriction site)</a:t>
            </a:r>
          </a:p>
          <a:p>
            <a:pPr marL="457200" indent="-457200" eaLnBrk="1" hangingPunct="1">
              <a:buFontTx/>
              <a:buAutoNum type="arabicPeriod"/>
            </a:pPr>
            <a:endParaRPr lang="en-US" sz="160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sz="1600" smtClean="0"/>
              <a:t>Grow DNA chain</a:t>
            </a:r>
          </a:p>
          <a:p>
            <a:pPr marL="457200" indent="-457200" eaLnBrk="1" hangingPunct="1">
              <a:buFontTx/>
              <a:buAutoNum type="arabicPeriod"/>
            </a:pPr>
            <a:endParaRPr lang="en-US" sz="160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sz="1600" smtClean="0"/>
              <a:t>Include dideoxynucleoside (modified a, c, g, t)</a:t>
            </a:r>
          </a:p>
          <a:p>
            <a:pPr marL="457200" indent="-457200" eaLnBrk="1" hangingPunct="1">
              <a:buFontTx/>
              <a:buAutoNum type="arabicPeriod"/>
            </a:pPr>
            <a:endParaRPr lang="en-US" sz="160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sz="1600" smtClean="0"/>
              <a:t>Stops reaction at all possible points</a:t>
            </a:r>
          </a:p>
          <a:p>
            <a:pPr marL="457200" indent="-457200" eaLnBrk="1" hangingPunct="1">
              <a:buFontTx/>
              <a:buAutoNum type="arabicPeriod"/>
            </a:pPr>
            <a:endParaRPr lang="en-US" sz="160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sz="1600" smtClean="0"/>
              <a:t>Separate products with length, using gel electrophoresis</a:t>
            </a: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1147763" y="1400175"/>
            <a:ext cx="1146175" cy="1074738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265238" y="1390650"/>
            <a:ext cx="823912" cy="217488"/>
          </a:xfrm>
          <a:custGeom>
            <a:avLst/>
            <a:gdLst>
              <a:gd name="T0" fmla="*/ 0 w 519"/>
              <a:gd name="T1" fmla="*/ 345262939 h 137"/>
              <a:gd name="T2" fmla="*/ 224292970 w 519"/>
              <a:gd name="T3" fmla="*/ 138609694 h 137"/>
              <a:gd name="T4" fmla="*/ 544353362 w 519"/>
              <a:gd name="T5" fmla="*/ 25201615 h 137"/>
              <a:gd name="T6" fmla="*/ 829129918 w 519"/>
              <a:gd name="T7" fmla="*/ 10080647 h 137"/>
              <a:gd name="T8" fmla="*/ 1101306698 w 519"/>
              <a:gd name="T9" fmla="*/ 90725818 h 137"/>
              <a:gd name="T10" fmla="*/ 1307959288 w 519"/>
              <a:gd name="T11" fmla="*/ 201612923 h 13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19"/>
              <a:gd name="T19" fmla="*/ 0 h 137"/>
              <a:gd name="T20" fmla="*/ 519 w 519"/>
              <a:gd name="T21" fmla="*/ 137 h 13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19" h="137">
                <a:moveTo>
                  <a:pt x="0" y="137"/>
                </a:moveTo>
                <a:cubicBezTo>
                  <a:pt x="26" y="106"/>
                  <a:pt x="53" y="76"/>
                  <a:pt x="89" y="55"/>
                </a:cubicBezTo>
                <a:cubicBezTo>
                  <a:pt x="125" y="34"/>
                  <a:pt x="176" y="18"/>
                  <a:pt x="216" y="10"/>
                </a:cubicBezTo>
                <a:cubicBezTo>
                  <a:pt x="256" y="2"/>
                  <a:pt x="292" y="0"/>
                  <a:pt x="329" y="4"/>
                </a:cubicBezTo>
                <a:cubicBezTo>
                  <a:pt x="366" y="8"/>
                  <a:pt x="405" y="23"/>
                  <a:pt x="437" y="36"/>
                </a:cubicBezTo>
                <a:cubicBezTo>
                  <a:pt x="469" y="49"/>
                  <a:pt x="494" y="64"/>
                  <a:pt x="519" y="80"/>
                </a:cubicBezTo>
              </a:path>
            </a:pathLst>
          </a:custGeom>
          <a:noFill/>
          <a:ln w="38100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Freeform 7"/>
          <p:cNvSpPr>
            <a:spLocks/>
          </p:cNvSpPr>
          <p:nvPr/>
        </p:nvSpPr>
        <p:spPr bwMode="auto">
          <a:xfrm>
            <a:off x="1216025" y="1597025"/>
            <a:ext cx="49213" cy="71438"/>
          </a:xfrm>
          <a:custGeom>
            <a:avLst/>
            <a:gdLst>
              <a:gd name="T0" fmla="*/ 78126437 w 31"/>
              <a:gd name="T1" fmla="*/ 0 h 45"/>
              <a:gd name="T2" fmla="*/ 0 w 31"/>
              <a:gd name="T3" fmla="*/ 113408630 h 45"/>
              <a:gd name="T4" fmla="*/ 0 60000 65536"/>
              <a:gd name="T5" fmla="*/ 0 60000 65536"/>
              <a:gd name="T6" fmla="*/ 0 w 31"/>
              <a:gd name="T7" fmla="*/ 0 h 45"/>
              <a:gd name="T8" fmla="*/ 31 w 31"/>
              <a:gd name="T9" fmla="*/ 45 h 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" h="45">
                <a:moveTo>
                  <a:pt x="31" y="0"/>
                </a:moveTo>
                <a:cubicBezTo>
                  <a:pt x="31" y="0"/>
                  <a:pt x="15" y="22"/>
                  <a:pt x="0" y="45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2089150" y="1527175"/>
            <a:ext cx="60325" cy="50800"/>
          </a:xfrm>
          <a:custGeom>
            <a:avLst/>
            <a:gdLst>
              <a:gd name="T0" fmla="*/ 0 w 38"/>
              <a:gd name="T1" fmla="*/ 0 h 32"/>
              <a:gd name="T2" fmla="*/ 95765924 w 38"/>
              <a:gd name="T3" fmla="*/ 80644986 h 32"/>
              <a:gd name="T4" fmla="*/ 0 60000 65536"/>
              <a:gd name="T5" fmla="*/ 0 60000 65536"/>
              <a:gd name="T6" fmla="*/ 0 w 38"/>
              <a:gd name="T7" fmla="*/ 0 h 32"/>
              <a:gd name="T8" fmla="*/ 38 w 38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" h="32">
                <a:moveTo>
                  <a:pt x="0" y="0"/>
                </a:moveTo>
                <a:cubicBezTo>
                  <a:pt x="0" y="0"/>
                  <a:pt x="19" y="16"/>
                  <a:pt x="38" y="32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5_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 l="10547" t="12186" r="10547"/>
          <a:stretch>
            <a:fillRect/>
          </a:stretch>
        </p:blipFill>
        <p:spPr>
          <a:xfrm>
            <a:off x="769938" y="1600200"/>
            <a:ext cx="7602537" cy="4759325"/>
          </a:xfrm>
        </p:spPr>
      </p:pic>
      <p:sp>
        <p:nvSpPr>
          <p:cNvPr id="481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Illumina cluster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03720" y="6553200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Slide Credit: </a:t>
            </a:r>
            <a:r>
              <a:rPr lang="en-US" sz="1400" dirty="0" err="1" smtClean="0"/>
              <a:t>Arend</a:t>
            </a:r>
            <a:r>
              <a:rPr lang="en-US" sz="1400" dirty="0" smtClean="0"/>
              <a:t> </a:t>
            </a:r>
            <a:r>
              <a:rPr lang="en-US" sz="1400" dirty="0" err="1" smtClean="0"/>
              <a:t>Sidow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0114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816340" cy="914400"/>
          </a:xfrm>
        </p:spPr>
        <p:txBody>
          <a:bodyPr/>
          <a:lstStyle/>
          <a:p>
            <a:r>
              <a:rPr lang="en-US" sz="3200" dirty="0"/>
              <a:t>Clonally Amplified Molecules on Flow Cell</a:t>
            </a:r>
          </a:p>
        </p:txBody>
      </p:sp>
      <p:pic>
        <p:nvPicPr>
          <p:cNvPr id="584707" name="Picture 3" descr="flowcellclust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4080" y="1402080"/>
            <a:ext cx="7493000" cy="5219700"/>
          </a:xfrm>
          <a:prstGeom prst="rect">
            <a:avLst/>
          </a:prstGeom>
          <a:noFill/>
        </p:spPr>
      </p:pic>
      <p:sp>
        <p:nvSpPr>
          <p:cNvPr id="584708" name="Text Box 4"/>
          <p:cNvSpPr txBox="1">
            <a:spLocks noChangeArrowheads="1"/>
          </p:cNvSpPr>
          <p:nvPr/>
        </p:nvSpPr>
        <p:spPr bwMode="auto">
          <a:xfrm>
            <a:off x="3124200" y="5775325"/>
            <a:ext cx="6826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1µM</a:t>
            </a:r>
          </a:p>
        </p:txBody>
      </p:sp>
      <p:sp>
        <p:nvSpPr>
          <p:cNvPr id="584709" name="Line 5"/>
          <p:cNvSpPr>
            <a:spLocks noChangeShapeType="1"/>
          </p:cNvSpPr>
          <p:nvPr/>
        </p:nvSpPr>
        <p:spPr bwMode="auto">
          <a:xfrm>
            <a:off x="3276600" y="57150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03720" y="6553200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Slide Credit: </a:t>
            </a:r>
            <a:r>
              <a:rPr lang="en-US" sz="1400" dirty="0" err="1" smtClean="0"/>
              <a:t>Arend</a:t>
            </a:r>
            <a:r>
              <a:rPr lang="en-US" sz="1400" dirty="0" smtClean="0"/>
              <a:t> </a:t>
            </a:r>
            <a:r>
              <a:rPr lang="en-US" sz="1400" dirty="0" err="1" smtClean="0"/>
              <a:t>Sidow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377379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142"/>
          <p:cNvSpPr>
            <a:spLocks noChangeArrowheads="1"/>
          </p:cNvSpPr>
          <p:nvPr/>
        </p:nvSpPr>
        <p:spPr bwMode="auto">
          <a:xfrm rot="-5400000">
            <a:off x="-227806" y="2058194"/>
            <a:ext cx="1827212" cy="914400"/>
          </a:xfrm>
          <a:custGeom>
            <a:avLst/>
            <a:gdLst>
              <a:gd name="T0" fmla="*/ 1726377 w 21600"/>
              <a:gd name="T1" fmla="*/ 457200 h 21600"/>
              <a:gd name="T2" fmla="*/ 913606 w 21600"/>
              <a:gd name="T3" fmla="*/ 914400 h 21600"/>
              <a:gd name="T4" fmla="*/ 100835 w 21600"/>
              <a:gd name="T5" fmla="*/ 457200 h 21600"/>
              <a:gd name="T6" fmla="*/ 91360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92 w 21600"/>
              <a:gd name="T13" fmla="*/ 2992 h 21600"/>
              <a:gd name="T14" fmla="*/ 18608 w 21600"/>
              <a:gd name="T15" fmla="*/ 1860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383" y="21600"/>
                </a:lnTo>
                <a:lnTo>
                  <a:pt x="1921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90925" y="3527425"/>
            <a:ext cx="330200" cy="336550"/>
            <a:chOff x="662" y="1526"/>
            <a:chExt cx="208" cy="212"/>
          </a:xfrm>
        </p:grpSpPr>
        <p:sp>
          <p:nvSpPr>
            <p:cNvPr id="64642" name="Oval 4"/>
            <p:cNvSpPr>
              <a:spLocks noChangeArrowheads="1"/>
            </p:cNvSpPr>
            <p:nvPr/>
          </p:nvSpPr>
          <p:spPr bwMode="auto">
            <a:xfrm>
              <a:off x="688" y="1552"/>
              <a:ext cx="160" cy="152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43" name="Text Box 5"/>
            <p:cNvSpPr txBox="1">
              <a:spLocks noChangeArrowheads="1"/>
            </p:cNvSpPr>
            <p:nvPr/>
          </p:nvSpPr>
          <p:spPr bwMode="auto">
            <a:xfrm>
              <a:off x="662" y="1526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C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121025" y="3311525"/>
            <a:ext cx="307975" cy="336550"/>
            <a:chOff x="1166" y="1662"/>
            <a:chExt cx="194" cy="212"/>
          </a:xfrm>
        </p:grpSpPr>
        <p:sp>
          <p:nvSpPr>
            <p:cNvPr id="64640" name="Oval 7"/>
            <p:cNvSpPr>
              <a:spLocks noChangeArrowheads="1"/>
            </p:cNvSpPr>
            <p:nvPr/>
          </p:nvSpPr>
          <p:spPr bwMode="auto">
            <a:xfrm>
              <a:off x="1184" y="1688"/>
              <a:ext cx="160" cy="152"/>
            </a:xfrm>
            <a:prstGeom prst="ellipse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41" name="Text Box 8"/>
            <p:cNvSpPr txBox="1">
              <a:spLocks noChangeArrowheads="1"/>
            </p:cNvSpPr>
            <p:nvPr/>
          </p:nvSpPr>
          <p:spPr bwMode="auto">
            <a:xfrm>
              <a:off x="1166" y="1662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T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857625" y="2765425"/>
            <a:ext cx="330200" cy="336550"/>
            <a:chOff x="1678" y="1790"/>
            <a:chExt cx="208" cy="212"/>
          </a:xfrm>
        </p:grpSpPr>
        <p:sp>
          <p:nvSpPr>
            <p:cNvPr id="64638" name="Oval 10"/>
            <p:cNvSpPr>
              <a:spLocks noChangeArrowheads="1"/>
            </p:cNvSpPr>
            <p:nvPr/>
          </p:nvSpPr>
          <p:spPr bwMode="auto">
            <a:xfrm>
              <a:off x="1696" y="1824"/>
              <a:ext cx="160" cy="15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39" name="Text Box 11"/>
            <p:cNvSpPr txBox="1">
              <a:spLocks noChangeArrowheads="1"/>
            </p:cNvSpPr>
            <p:nvPr/>
          </p:nvSpPr>
          <p:spPr bwMode="auto">
            <a:xfrm>
              <a:off x="1678" y="1790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A</a:t>
              </a: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632325" y="2816225"/>
            <a:ext cx="342900" cy="336550"/>
            <a:chOff x="1070" y="1094"/>
            <a:chExt cx="216" cy="212"/>
          </a:xfrm>
        </p:grpSpPr>
        <p:sp>
          <p:nvSpPr>
            <p:cNvPr id="64636" name="Oval 13"/>
            <p:cNvSpPr>
              <a:spLocks noChangeArrowheads="1"/>
            </p:cNvSpPr>
            <p:nvPr/>
          </p:nvSpPr>
          <p:spPr bwMode="auto">
            <a:xfrm>
              <a:off x="1096" y="1120"/>
              <a:ext cx="160" cy="1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37" name="Text Box 14"/>
            <p:cNvSpPr txBox="1">
              <a:spLocks noChangeArrowheads="1"/>
            </p:cNvSpPr>
            <p:nvPr/>
          </p:nvSpPr>
          <p:spPr bwMode="auto">
            <a:xfrm>
              <a:off x="1070" y="1094"/>
              <a:ext cx="2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G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200525" y="3082925"/>
            <a:ext cx="330200" cy="336550"/>
            <a:chOff x="662" y="1526"/>
            <a:chExt cx="208" cy="212"/>
          </a:xfrm>
        </p:grpSpPr>
        <p:sp>
          <p:nvSpPr>
            <p:cNvPr id="64634" name="Oval 16"/>
            <p:cNvSpPr>
              <a:spLocks noChangeArrowheads="1"/>
            </p:cNvSpPr>
            <p:nvPr/>
          </p:nvSpPr>
          <p:spPr bwMode="auto">
            <a:xfrm>
              <a:off x="688" y="1552"/>
              <a:ext cx="160" cy="152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35" name="Text Box 17"/>
            <p:cNvSpPr txBox="1">
              <a:spLocks noChangeArrowheads="1"/>
            </p:cNvSpPr>
            <p:nvPr/>
          </p:nvSpPr>
          <p:spPr bwMode="auto">
            <a:xfrm>
              <a:off x="662" y="1526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C</a:t>
              </a: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5000625" y="3298825"/>
            <a:ext cx="307975" cy="336550"/>
            <a:chOff x="1166" y="1662"/>
            <a:chExt cx="194" cy="212"/>
          </a:xfrm>
        </p:grpSpPr>
        <p:sp>
          <p:nvSpPr>
            <p:cNvPr id="64632" name="Oval 19"/>
            <p:cNvSpPr>
              <a:spLocks noChangeArrowheads="1"/>
            </p:cNvSpPr>
            <p:nvPr/>
          </p:nvSpPr>
          <p:spPr bwMode="auto">
            <a:xfrm>
              <a:off x="1184" y="1688"/>
              <a:ext cx="160" cy="152"/>
            </a:xfrm>
            <a:prstGeom prst="ellipse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33" name="Text Box 20"/>
            <p:cNvSpPr txBox="1">
              <a:spLocks noChangeArrowheads="1"/>
            </p:cNvSpPr>
            <p:nvPr/>
          </p:nvSpPr>
          <p:spPr bwMode="auto">
            <a:xfrm>
              <a:off x="1166" y="1662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T</a:t>
              </a:r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5508625" y="2905125"/>
            <a:ext cx="330200" cy="336550"/>
            <a:chOff x="1678" y="1790"/>
            <a:chExt cx="208" cy="212"/>
          </a:xfrm>
        </p:grpSpPr>
        <p:sp>
          <p:nvSpPr>
            <p:cNvPr id="64630" name="Oval 22"/>
            <p:cNvSpPr>
              <a:spLocks noChangeArrowheads="1"/>
            </p:cNvSpPr>
            <p:nvPr/>
          </p:nvSpPr>
          <p:spPr bwMode="auto">
            <a:xfrm>
              <a:off x="1696" y="1824"/>
              <a:ext cx="160" cy="15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31" name="Text Box 23"/>
            <p:cNvSpPr txBox="1">
              <a:spLocks noChangeArrowheads="1"/>
            </p:cNvSpPr>
            <p:nvPr/>
          </p:nvSpPr>
          <p:spPr bwMode="auto">
            <a:xfrm>
              <a:off x="1678" y="1790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A</a:t>
              </a:r>
            </a:p>
          </p:txBody>
        </p:sp>
      </p:grpSp>
      <p:grpSp>
        <p:nvGrpSpPr>
          <p:cNvPr id="9" name="Group 143"/>
          <p:cNvGrpSpPr>
            <a:grpSpLocks/>
          </p:cNvGrpSpPr>
          <p:nvPr/>
        </p:nvGrpSpPr>
        <p:grpSpPr bwMode="auto">
          <a:xfrm>
            <a:off x="1308100" y="2489200"/>
            <a:ext cx="1524000" cy="241300"/>
            <a:chOff x="824" y="1568"/>
            <a:chExt cx="960" cy="152"/>
          </a:xfrm>
        </p:grpSpPr>
        <p:sp>
          <p:nvSpPr>
            <p:cNvPr id="64624" name="Oval 26"/>
            <p:cNvSpPr>
              <a:spLocks noChangeArrowheads="1"/>
            </p:cNvSpPr>
            <p:nvPr/>
          </p:nvSpPr>
          <p:spPr bwMode="auto">
            <a:xfrm>
              <a:off x="984" y="1568"/>
              <a:ext cx="160" cy="152"/>
            </a:xfrm>
            <a:prstGeom prst="ellipse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25" name="Oval 27"/>
            <p:cNvSpPr>
              <a:spLocks noChangeArrowheads="1"/>
            </p:cNvSpPr>
            <p:nvPr/>
          </p:nvSpPr>
          <p:spPr bwMode="auto">
            <a:xfrm>
              <a:off x="824" y="1568"/>
              <a:ext cx="160" cy="152"/>
            </a:xfrm>
            <a:prstGeom prst="ellipse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26" name="Oval 31"/>
            <p:cNvSpPr>
              <a:spLocks noChangeArrowheads="1"/>
            </p:cNvSpPr>
            <p:nvPr/>
          </p:nvSpPr>
          <p:spPr bwMode="auto">
            <a:xfrm>
              <a:off x="1624" y="1568"/>
              <a:ext cx="160" cy="152"/>
            </a:xfrm>
            <a:prstGeom prst="ellipse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27" name="Oval 32"/>
            <p:cNvSpPr>
              <a:spLocks noChangeArrowheads="1"/>
            </p:cNvSpPr>
            <p:nvPr/>
          </p:nvSpPr>
          <p:spPr bwMode="auto">
            <a:xfrm>
              <a:off x="1464" y="1568"/>
              <a:ext cx="160" cy="152"/>
            </a:xfrm>
            <a:prstGeom prst="ellipse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28" name="Oval 33"/>
            <p:cNvSpPr>
              <a:spLocks noChangeArrowheads="1"/>
            </p:cNvSpPr>
            <p:nvPr/>
          </p:nvSpPr>
          <p:spPr bwMode="auto">
            <a:xfrm>
              <a:off x="1304" y="1568"/>
              <a:ext cx="160" cy="152"/>
            </a:xfrm>
            <a:prstGeom prst="ellipse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29" name="Oval 34"/>
            <p:cNvSpPr>
              <a:spLocks noChangeArrowheads="1"/>
            </p:cNvSpPr>
            <p:nvPr/>
          </p:nvSpPr>
          <p:spPr bwMode="auto">
            <a:xfrm>
              <a:off x="1144" y="1568"/>
              <a:ext cx="160" cy="152"/>
            </a:xfrm>
            <a:prstGeom prst="ellipse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314325" y="2051050"/>
            <a:ext cx="7264400" cy="396875"/>
            <a:chOff x="198" y="988"/>
            <a:chExt cx="4576" cy="250"/>
          </a:xfrm>
        </p:grpSpPr>
        <p:grpSp>
          <p:nvGrpSpPr>
            <p:cNvPr id="11" name="Group 39"/>
            <p:cNvGrpSpPr>
              <a:grpSpLocks/>
            </p:cNvGrpSpPr>
            <p:nvPr/>
          </p:nvGrpSpPr>
          <p:grpSpPr bwMode="auto">
            <a:xfrm>
              <a:off x="2424" y="1056"/>
              <a:ext cx="1920" cy="152"/>
              <a:chOff x="504" y="2072"/>
              <a:chExt cx="1920" cy="152"/>
            </a:xfrm>
          </p:grpSpPr>
          <p:grpSp>
            <p:nvGrpSpPr>
              <p:cNvPr id="12" name="Group 40"/>
              <p:cNvGrpSpPr>
                <a:grpSpLocks/>
              </p:cNvGrpSpPr>
              <p:nvPr/>
            </p:nvGrpSpPr>
            <p:grpSpPr bwMode="auto">
              <a:xfrm>
                <a:off x="1784" y="2072"/>
                <a:ext cx="640" cy="152"/>
                <a:chOff x="464" y="2072"/>
                <a:chExt cx="640" cy="152"/>
              </a:xfrm>
            </p:grpSpPr>
            <p:sp>
              <p:nvSpPr>
                <p:cNvPr id="64620" name="Oval 41"/>
                <p:cNvSpPr>
                  <a:spLocks noChangeArrowheads="1"/>
                </p:cNvSpPr>
                <p:nvPr/>
              </p:nvSpPr>
              <p:spPr bwMode="auto">
                <a:xfrm>
                  <a:off x="94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21" name="Oval 42"/>
                <p:cNvSpPr>
                  <a:spLocks noChangeArrowheads="1"/>
                </p:cNvSpPr>
                <p:nvPr/>
              </p:nvSpPr>
              <p:spPr bwMode="auto">
                <a:xfrm>
                  <a:off x="78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22" name="Oval 43"/>
                <p:cNvSpPr>
                  <a:spLocks noChangeArrowheads="1"/>
                </p:cNvSpPr>
                <p:nvPr/>
              </p:nvSpPr>
              <p:spPr bwMode="auto">
                <a:xfrm>
                  <a:off x="62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23" name="Oval 44"/>
                <p:cNvSpPr>
                  <a:spLocks noChangeArrowheads="1"/>
                </p:cNvSpPr>
                <p:nvPr/>
              </p:nvSpPr>
              <p:spPr bwMode="auto">
                <a:xfrm>
                  <a:off x="46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45"/>
              <p:cNvGrpSpPr>
                <a:grpSpLocks/>
              </p:cNvGrpSpPr>
              <p:nvPr/>
            </p:nvGrpSpPr>
            <p:grpSpPr bwMode="auto">
              <a:xfrm>
                <a:off x="504" y="2072"/>
                <a:ext cx="640" cy="152"/>
                <a:chOff x="464" y="2072"/>
                <a:chExt cx="640" cy="152"/>
              </a:xfrm>
            </p:grpSpPr>
            <p:sp>
              <p:nvSpPr>
                <p:cNvPr id="64616" name="Oval 46"/>
                <p:cNvSpPr>
                  <a:spLocks noChangeArrowheads="1"/>
                </p:cNvSpPr>
                <p:nvPr/>
              </p:nvSpPr>
              <p:spPr bwMode="auto">
                <a:xfrm>
                  <a:off x="94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17" name="Oval 47"/>
                <p:cNvSpPr>
                  <a:spLocks noChangeArrowheads="1"/>
                </p:cNvSpPr>
                <p:nvPr/>
              </p:nvSpPr>
              <p:spPr bwMode="auto">
                <a:xfrm>
                  <a:off x="78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18" name="Oval 48"/>
                <p:cNvSpPr>
                  <a:spLocks noChangeArrowheads="1"/>
                </p:cNvSpPr>
                <p:nvPr/>
              </p:nvSpPr>
              <p:spPr bwMode="auto">
                <a:xfrm>
                  <a:off x="62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19" name="Oval 49"/>
                <p:cNvSpPr>
                  <a:spLocks noChangeArrowheads="1"/>
                </p:cNvSpPr>
                <p:nvPr/>
              </p:nvSpPr>
              <p:spPr bwMode="auto">
                <a:xfrm>
                  <a:off x="46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50"/>
              <p:cNvGrpSpPr>
                <a:grpSpLocks/>
              </p:cNvGrpSpPr>
              <p:nvPr/>
            </p:nvGrpSpPr>
            <p:grpSpPr bwMode="auto">
              <a:xfrm>
                <a:off x="1144" y="2072"/>
                <a:ext cx="640" cy="152"/>
                <a:chOff x="464" y="2072"/>
                <a:chExt cx="640" cy="152"/>
              </a:xfrm>
            </p:grpSpPr>
            <p:sp>
              <p:nvSpPr>
                <p:cNvPr id="64612" name="Oval 51"/>
                <p:cNvSpPr>
                  <a:spLocks noChangeArrowheads="1"/>
                </p:cNvSpPr>
                <p:nvPr/>
              </p:nvSpPr>
              <p:spPr bwMode="auto">
                <a:xfrm>
                  <a:off x="94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13" name="Oval 52"/>
                <p:cNvSpPr>
                  <a:spLocks noChangeArrowheads="1"/>
                </p:cNvSpPr>
                <p:nvPr/>
              </p:nvSpPr>
              <p:spPr bwMode="auto">
                <a:xfrm>
                  <a:off x="78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14" name="Oval 53"/>
                <p:cNvSpPr>
                  <a:spLocks noChangeArrowheads="1"/>
                </p:cNvSpPr>
                <p:nvPr/>
              </p:nvSpPr>
              <p:spPr bwMode="auto">
                <a:xfrm>
                  <a:off x="62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615" name="Oval 54"/>
                <p:cNvSpPr>
                  <a:spLocks noChangeArrowheads="1"/>
                </p:cNvSpPr>
                <p:nvPr/>
              </p:nvSpPr>
              <p:spPr bwMode="auto">
                <a:xfrm>
                  <a:off x="464" y="2072"/>
                  <a:ext cx="160" cy="152"/>
                </a:xfrm>
                <a:prstGeom prst="ellipse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55"/>
            <p:cNvGrpSpPr>
              <a:grpSpLocks/>
            </p:cNvGrpSpPr>
            <p:nvPr/>
          </p:nvGrpSpPr>
          <p:grpSpPr bwMode="auto">
            <a:xfrm>
              <a:off x="1784" y="1056"/>
              <a:ext cx="640" cy="152"/>
              <a:chOff x="464" y="2072"/>
              <a:chExt cx="640" cy="152"/>
            </a:xfrm>
          </p:grpSpPr>
          <p:sp>
            <p:nvSpPr>
              <p:cNvPr id="64605" name="Oval 56"/>
              <p:cNvSpPr>
                <a:spLocks noChangeArrowheads="1"/>
              </p:cNvSpPr>
              <p:nvPr/>
            </p:nvSpPr>
            <p:spPr bwMode="auto">
              <a:xfrm>
                <a:off x="944" y="2072"/>
                <a:ext cx="160" cy="152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6" name="Oval 57"/>
              <p:cNvSpPr>
                <a:spLocks noChangeArrowheads="1"/>
              </p:cNvSpPr>
              <p:nvPr/>
            </p:nvSpPr>
            <p:spPr bwMode="auto">
              <a:xfrm>
                <a:off x="784" y="2072"/>
                <a:ext cx="160" cy="152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7" name="Oval 58"/>
              <p:cNvSpPr>
                <a:spLocks noChangeArrowheads="1"/>
              </p:cNvSpPr>
              <p:nvPr/>
            </p:nvSpPr>
            <p:spPr bwMode="auto">
              <a:xfrm>
                <a:off x="624" y="2072"/>
                <a:ext cx="160" cy="152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8" name="Oval 59"/>
              <p:cNvSpPr>
                <a:spLocks noChangeArrowheads="1"/>
              </p:cNvSpPr>
              <p:nvPr/>
            </p:nvSpPr>
            <p:spPr bwMode="auto">
              <a:xfrm>
                <a:off x="464" y="2072"/>
                <a:ext cx="160" cy="152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60"/>
            <p:cNvGrpSpPr>
              <a:grpSpLocks/>
            </p:cNvGrpSpPr>
            <p:nvPr/>
          </p:nvGrpSpPr>
          <p:grpSpPr bwMode="auto">
            <a:xfrm>
              <a:off x="504" y="1056"/>
              <a:ext cx="640" cy="152"/>
              <a:chOff x="464" y="2072"/>
              <a:chExt cx="640" cy="152"/>
            </a:xfrm>
          </p:grpSpPr>
          <p:sp>
            <p:nvSpPr>
              <p:cNvPr id="64601" name="Oval 61"/>
              <p:cNvSpPr>
                <a:spLocks noChangeArrowheads="1"/>
              </p:cNvSpPr>
              <p:nvPr/>
            </p:nvSpPr>
            <p:spPr bwMode="auto">
              <a:xfrm>
                <a:off x="94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2" name="Oval 62"/>
              <p:cNvSpPr>
                <a:spLocks noChangeArrowheads="1"/>
              </p:cNvSpPr>
              <p:nvPr/>
            </p:nvSpPr>
            <p:spPr bwMode="auto">
              <a:xfrm>
                <a:off x="78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3" name="Oval 63"/>
              <p:cNvSpPr>
                <a:spLocks noChangeArrowheads="1"/>
              </p:cNvSpPr>
              <p:nvPr/>
            </p:nvSpPr>
            <p:spPr bwMode="auto">
              <a:xfrm>
                <a:off x="62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4" name="Oval 64"/>
              <p:cNvSpPr>
                <a:spLocks noChangeArrowheads="1"/>
              </p:cNvSpPr>
              <p:nvPr/>
            </p:nvSpPr>
            <p:spPr bwMode="auto">
              <a:xfrm>
                <a:off x="46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1144" y="1056"/>
              <a:ext cx="640" cy="152"/>
              <a:chOff x="464" y="2072"/>
              <a:chExt cx="640" cy="152"/>
            </a:xfrm>
          </p:grpSpPr>
          <p:sp>
            <p:nvSpPr>
              <p:cNvPr id="64597" name="Oval 66"/>
              <p:cNvSpPr>
                <a:spLocks noChangeArrowheads="1"/>
              </p:cNvSpPr>
              <p:nvPr/>
            </p:nvSpPr>
            <p:spPr bwMode="auto">
              <a:xfrm>
                <a:off x="94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98" name="Oval 67"/>
              <p:cNvSpPr>
                <a:spLocks noChangeArrowheads="1"/>
              </p:cNvSpPr>
              <p:nvPr/>
            </p:nvSpPr>
            <p:spPr bwMode="auto">
              <a:xfrm>
                <a:off x="78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99" name="Oval 68"/>
              <p:cNvSpPr>
                <a:spLocks noChangeArrowheads="1"/>
              </p:cNvSpPr>
              <p:nvPr/>
            </p:nvSpPr>
            <p:spPr bwMode="auto">
              <a:xfrm>
                <a:off x="62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00" name="Oval 69"/>
              <p:cNvSpPr>
                <a:spLocks noChangeArrowheads="1"/>
              </p:cNvSpPr>
              <p:nvPr/>
            </p:nvSpPr>
            <p:spPr bwMode="auto">
              <a:xfrm>
                <a:off x="464" y="2072"/>
                <a:ext cx="160" cy="152"/>
              </a:xfrm>
              <a:prstGeom prst="ellipse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4595" name="Text Box 70"/>
            <p:cNvSpPr txBox="1">
              <a:spLocks noChangeArrowheads="1"/>
            </p:cNvSpPr>
            <p:nvPr/>
          </p:nvSpPr>
          <p:spPr bwMode="auto">
            <a:xfrm>
              <a:off x="198" y="988"/>
              <a:ext cx="33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2000">
                  <a:latin typeface="Verdana" charset="0"/>
                </a:rPr>
                <a:t>3’-</a:t>
              </a:r>
            </a:p>
          </p:txBody>
        </p:sp>
        <p:sp>
          <p:nvSpPr>
            <p:cNvPr id="64596" name="Text Box 71"/>
            <p:cNvSpPr txBox="1">
              <a:spLocks noChangeArrowheads="1"/>
            </p:cNvSpPr>
            <p:nvPr/>
          </p:nvSpPr>
          <p:spPr bwMode="auto">
            <a:xfrm>
              <a:off x="4310" y="988"/>
              <a:ext cx="4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2000">
                  <a:latin typeface="Verdana" charset="0"/>
                </a:rPr>
                <a:t>…-5’</a:t>
              </a:r>
            </a:p>
          </p:txBody>
        </p:sp>
      </p:grpSp>
      <p:grpSp>
        <p:nvGrpSpPr>
          <p:cNvPr id="18" name="Group 72"/>
          <p:cNvGrpSpPr>
            <a:grpSpLocks/>
          </p:cNvGrpSpPr>
          <p:nvPr/>
        </p:nvGrpSpPr>
        <p:grpSpPr bwMode="auto">
          <a:xfrm>
            <a:off x="4594225" y="3451225"/>
            <a:ext cx="342900" cy="336550"/>
            <a:chOff x="1070" y="1094"/>
            <a:chExt cx="216" cy="212"/>
          </a:xfrm>
        </p:grpSpPr>
        <p:sp>
          <p:nvSpPr>
            <p:cNvPr id="64589" name="Oval 73"/>
            <p:cNvSpPr>
              <a:spLocks noChangeArrowheads="1"/>
            </p:cNvSpPr>
            <p:nvPr/>
          </p:nvSpPr>
          <p:spPr bwMode="auto">
            <a:xfrm>
              <a:off x="1096" y="1120"/>
              <a:ext cx="160" cy="1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90" name="Text Box 74"/>
            <p:cNvSpPr txBox="1">
              <a:spLocks noChangeArrowheads="1"/>
            </p:cNvSpPr>
            <p:nvPr/>
          </p:nvSpPr>
          <p:spPr bwMode="auto">
            <a:xfrm>
              <a:off x="1070" y="1094"/>
              <a:ext cx="2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G</a:t>
              </a:r>
            </a:p>
          </p:txBody>
        </p:sp>
      </p:grpSp>
      <p:grpSp>
        <p:nvGrpSpPr>
          <p:cNvPr id="19" name="Group 75"/>
          <p:cNvGrpSpPr>
            <a:grpSpLocks/>
          </p:cNvGrpSpPr>
          <p:nvPr/>
        </p:nvGrpSpPr>
        <p:grpSpPr bwMode="auto">
          <a:xfrm>
            <a:off x="4149725" y="3476625"/>
            <a:ext cx="307975" cy="336550"/>
            <a:chOff x="1166" y="1662"/>
            <a:chExt cx="194" cy="212"/>
          </a:xfrm>
        </p:grpSpPr>
        <p:sp>
          <p:nvSpPr>
            <p:cNvPr id="64587" name="Oval 76"/>
            <p:cNvSpPr>
              <a:spLocks noChangeArrowheads="1"/>
            </p:cNvSpPr>
            <p:nvPr/>
          </p:nvSpPr>
          <p:spPr bwMode="auto">
            <a:xfrm>
              <a:off x="1184" y="1688"/>
              <a:ext cx="160" cy="152"/>
            </a:xfrm>
            <a:prstGeom prst="ellipse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88" name="Text Box 77"/>
            <p:cNvSpPr txBox="1">
              <a:spLocks noChangeArrowheads="1"/>
            </p:cNvSpPr>
            <p:nvPr/>
          </p:nvSpPr>
          <p:spPr bwMode="auto">
            <a:xfrm>
              <a:off x="1166" y="1662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T</a:t>
              </a:r>
            </a:p>
          </p:txBody>
        </p:sp>
      </p:grpSp>
      <p:sp>
        <p:nvSpPr>
          <p:cNvPr id="602190" name="Text Box 78"/>
          <p:cNvSpPr txBox="1">
            <a:spLocks noChangeArrowheads="1"/>
          </p:cNvSpPr>
          <p:nvPr/>
        </p:nvSpPr>
        <p:spPr bwMode="auto">
          <a:xfrm>
            <a:off x="682625" y="5102225"/>
            <a:ext cx="4951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>
                <a:latin typeface="Verdana" charset="0"/>
              </a:rPr>
              <a:t>		First base incorporated</a:t>
            </a:r>
          </a:p>
        </p:txBody>
      </p:sp>
      <p:sp>
        <p:nvSpPr>
          <p:cNvPr id="602191" name="Text Box 79"/>
          <p:cNvSpPr txBox="1">
            <a:spLocks noChangeArrowheads="1"/>
          </p:cNvSpPr>
          <p:nvPr/>
        </p:nvSpPr>
        <p:spPr bwMode="auto">
          <a:xfrm>
            <a:off x="682625" y="4705350"/>
            <a:ext cx="523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>
                <a:latin typeface="Verdana" charset="0"/>
              </a:rPr>
              <a:t>Cycle 1:	Add sequencing reagents</a:t>
            </a:r>
          </a:p>
        </p:txBody>
      </p:sp>
      <p:sp>
        <p:nvSpPr>
          <p:cNvPr id="602192" name="Text Box 80"/>
          <p:cNvSpPr txBox="1">
            <a:spLocks noChangeArrowheads="1"/>
          </p:cNvSpPr>
          <p:nvPr/>
        </p:nvSpPr>
        <p:spPr bwMode="auto">
          <a:xfrm>
            <a:off x="682625" y="5499100"/>
            <a:ext cx="5878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>
                <a:latin typeface="Verdana" charset="0"/>
              </a:rPr>
              <a:t>		Remove unincorporated bases</a:t>
            </a:r>
          </a:p>
        </p:txBody>
      </p:sp>
      <p:sp>
        <p:nvSpPr>
          <p:cNvPr id="602193" name="Text Box 81"/>
          <p:cNvSpPr txBox="1">
            <a:spLocks noChangeArrowheads="1"/>
          </p:cNvSpPr>
          <p:nvPr/>
        </p:nvSpPr>
        <p:spPr bwMode="auto">
          <a:xfrm>
            <a:off x="682625" y="5895975"/>
            <a:ext cx="3676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>
                <a:latin typeface="Verdana" charset="0"/>
              </a:rPr>
              <a:t>		Detect signal</a:t>
            </a:r>
          </a:p>
        </p:txBody>
      </p:sp>
      <p:sp>
        <p:nvSpPr>
          <p:cNvPr id="602194" name="Text Box 82"/>
          <p:cNvSpPr txBox="1">
            <a:spLocks noChangeArrowheads="1"/>
          </p:cNvSpPr>
          <p:nvPr/>
        </p:nvSpPr>
        <p:spPr bwMode="auto">
          <a:xfrm>
            <a:off x="682625" y="6292850"/>
            <a:ext cx="670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>
                <a:latin typeface="Verdana" charset="0"/>
              </a:rPr>
              <a:t>Cycle 2-n:	Add sequencing reagents and repeat</a:t>
            </a:r>
          </a:p>
        </p:txBody>
      </p:sp>
      <p:grpSp>
        <p:nvGrpSpPr>
          <p:cNvPr id="20" name="Group 83"/>
          <p:cNvGrpSpPr>
            <a:grpSpLocks/>
          </p:cNvGrpSpPr>
          <p:nvPr/>
        </p:nvGrpSpPr>
        <p:grpSpPr bwMode="auto">
          <a:xfrm>
            <a:off x="2984500" y="2743200"/>
            <a:ext cx="3340100" cy="1536700"/>
            <a:chOff x="1864" y="3008"/>
            <a:chExt cx="1336" cy="784"/>
          </a:xfrm>
        </p:grpSpPr>
        <p:grpSp>
          <p:nvGrpSpPr>
            <p:cNvPr id="21" name="Group 84"/>
            <p:cNvGrpSpPr>
              <a:grpSpLocks/>
            </p:cNvGrpSpPr>
            <p:nvPr/>
          </p:nvGrpSpPr>
          <p:grpSpPr bwMode="auto">
            <a:xfrm>
              <a:off x="1944" y="3008"/>
              <a:ext cx="1256" cy="760"/>
              <a:chOff x="1888" y="1344"/>
              <a:chExt cx="2640" cy="2168"/>
            </a:xfrm>
          </p:grpSpPr>
          <p:sp>
            <p:nvSpPr>
              <p:cNvPr id="64582" name="Line 85"/>
              <p:cNvSpPr>
                <a:spLocks noChangeShapeType="1"/>
              </p:cNvSpPr>
              <p:nvPr/>
            </p:nvSpPr>
            <p:spPr bwMode="auto">
              <a:xfrm flipH="1" flipV="1">
                <a:off x="1888" y="1344"/>
                <a:ext cx="2616" cy="2160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83" name="Line 86"/>
              <p:cNvSpPr>
                <a:spLocks noChangeShapeType="1"/>
              </p:cNvSpPr>
              <p:nvPr/>
            </p:nvSpPr>
            <p:spPr bwMode="auto">
              <a:xfrm flipH="1" flipV="1">
                <a:off x="3544" y="2432"/>
                <a:ext cx="960" cy="1064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84" name="Line 87"/>
              <p:cNvSpPr>
                <a:spLocks noChangeShapeType="1"/>
              </p:cNvSpPr>
              <p:nvPr/>
            </p:nvSpPr>
            <p:spPr bwMode="auto">
              <a:xfrm flipH="1" flipV="1">
                <a:off x="3888" y="2472"/>
                <a:ext cx="640" cy="1040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85" name="Line 88"/>
              <p:cNvSpPr>
                <a:spLocks noChangeShapeType="1"/>
              </p:cNvSpPr>
              <p:nvPr/>
            </p:nvSpPr>
            <p:spPr bwMode="auto">
              <a:xfrm flipH="1" flipV="1">
                <a:off x="3600" y="2960"/>
                <a:ext cx="912" cy="544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86" name="Line 89"/>
              <p:cNvSpPr>
                <a:spLocks noChangeShapeType="1"/>
              </p:cNvSpPr>
              <p:nvPr/>
            </p:nvSpPr>
            <p:spPr bwMode="auto">
              <a:xfrm flipH="1" flipV="1">
                <a:off x="4088" y="2528"/>
                <a:ext cx="424" cy="968"/>
              </a:xfrm>
              <a:prstGeom prst="line">
                <a:avLst/>
              </a:prstGeom>
              <a:noFill/>
              <a:ln w="1905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4581" name="Line 90"/>
            <p:cNvSpPr>
              <a:spLocks noChangeShapeType="1"/>
            </p:cNvSpPr>
            <p:nvPr/>
          </p:nvSpPr>
          <p:spPr bwMode="auto">
            <a:xfrm>
              <a:off x="1864" y="3072"/>
              <a:ext cx="0" cy="720"/>
            </a:xfrm>
            <a:prstGeom prst="line">
              <a:avLst/>
            </a:prstGeom>
            <a:noFill/>
            <a:ln w="28575">
              <a:solidFill>
                <a:srgbClr val="FFCC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" name="Group 91"/>
          <p:cNvGrpSpPr>
            <a:grpSpLocks/>
          </p:cNvGrpSpPr>
          <p:nvPr/>
        </p:nvGrpSpPr>
        <p:grpSpPr bwMode="auto">
          <a:xfrm>
            <a:off x="2803525" y="2447925"/>
            <a:ext cx="342900" cy="336550"/>
            <a:chOff x="1070" y="1094"/>
            <a:chExt cx="216" cy="212"/>
          </a:xfrm>
        </p:grpSpPr>
        <p:sp>
          <p:nvSpPr>
            <p:cNvPr id="64578" name="Oval 92"/>
            <p:cNvSpPr>
              <a:spLocks noChangeArrowheads="1"/>
            </p:cNvSpPr>
            <p:nvPr/>
          </p:nvSpPr>
          <p:spPr bwMode="auto">
            <a:xfrm>
              <a:off x="1096" y="1120"/>
              <a:ext cx="160" cy="1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79" name="Text Box 93"/>
            <p:cNvSpPr txBox="1">
              <a:spLocks noChangeArrowheads="1"/>
            </p:cNvSpPr>
            <p:nvPr/>
          </p:nvSpPr>
          <p:spPr bwMode="auto">
            <a:xfrm>
              <a:off x="1070" y="1094"/>
              <a:ext cx="2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G</a:t>
              </a:r>
            </a:p>
          </p:txBody>
        </p:sp>
      </p:grpSp>
      <p:grpSp>
        <p:nvGrpSpPr>
          <p:cNvPr id="23" name="Group 94"/>
          <p:cNvGrpSpPr>
            <a:grpSpLocks/>
          </p:cNvGrpSpPr>
          <p:nvPr/>
        </p:nvGrpSpPr>
        <p:grpSpPr bwMode="auto">
          <a:xfrm>
            <a:off x="3092450" y="2447925"/>
            <a:ext cx="307975" cy="336550"/>
            <a:chOff x="1166" y="1662"/>
            <a:chExt cx="194" cy="212"/>
          </a:xfrm>
        </p:grpSpPr>
        <p:sp>
          <p:nvSpPr>
            <p:cNvPr id="64576" name="Oval 95"/>
            <p:cNvSpPr>
              <a:spLocks noChangeArrowheads="1"/>
            </p:cNvSpPr>
            <p:nvPr/>
          </p:nvSpPr>
          <p:spPr bwMode="auto">
            <a:xfrm>
              <a:off x="1184" y="1688"/>
              <a:ext cx="160" cy="152"/>
            </a:xfrm>
            <a:prstGeom prst="ellipse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77" name="Text Box 96"/>
            <p:cNvSpPr txBox="1">
              <a:spLocks noChangeArrowheads="1"/>
            </p:cNvSpPr>
            <p:nvPr/>
          </p:nvSpPr>
          <p:spPr bwMode="auto">
            <a:xfrm>
              <a:off x="1166" y="1662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1600" b="1">
                  <a:latin typeface="Arial" charset="0"/>
                </a:rPr>
                <a:t>T</a:t>
              </a:r>
            </a:p>
          </p:txBody>
        </p:sp>
      </p:grpSp>
      <p:grpSp>
        <p:nvGrpSpPr>
          <p:cNvPr id="24" name="Group 97"/>
          <p:cNvGrpSpPr>
            <a:grpSpLocks/>
          </p:cNvGrpSpPr>
          <p:nvPr/>
        </p:nvGrpSpPr>
        <p:grpSpPr bwMode="auto">
          <a:xfrm>
            <a:off x="3346450" y="2447925"/>
            <a:ext cx="3584575" cy="336550"/>
            <a:chOff x="2108" y="1542"/>
            <a:chExt cx="2258" cy="212"/>
          </a:xfrm>
        </p:grpSpPr>
        <p:grpSp>
          <p:nvGrpSpPr>
            <p:cNvPr id="25" name="Group 98"/>
            <p:cNvGrpSpPr>
              <a:grpSpLocks/>
            </p:cNvGrpSpPr>
            <p:nvPr/>
          </p:nvGrpSpPr>
          <p:grpSpPr bwMode="auto">
            <a:xfrm>
              <a:off x="3803" y="1542"/>
              <a:ext cx="208" cy="212"/>
              <a:chOff x="662" y="1526"/>
              <a:chExt cx="208" cy="212"/>
            </a:xfrm>
          </p:grpSpPr>
          <p:sp>
            <p:nvSpPr>
              <p:cNvPr id="64574" name="Oval 99"/>
              <p:cNvSpPr>
                <a:spLocks noChangeArrowheads="1"/>
              </p:cNvSpPr>
              <p:nvPr/>
            </p:nvSpPr>
            <p:spPr bwMode="auto">
              <a:xfrm>
                <a:off x="688" y="1552"/>
                <a:ext cx="160" cy="152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75" name="Text Box 100"/>
              <p:cNvSpPr txBox="1">
                <a:spLocks noChangeArrowheads="1"/>
              </p:cNvSpPr>
              <p:nvPr/>
            </p:nvSpPr>
            <p:spPr bwMode="auto">
              <a:xfrm>
                <a:off x="662" y="1526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C</a:t>
                </a:r>
              </a:p>
            </p:txBody>
          </p:sp>
        </p:grpSp>
        <p:grpSp>
          <p:nvGrpSpPr>
            <p:cNvPr id="26" name="Group 101"/>
            <p:cNvGrpSpPr>
              <a:grpSpLocks/>
            </p:cNvGrpSpPr>
            <p:nvPr/>
          </p:nvGrpSpPr>
          <p:grpSpPr bwMode="auto">
            <a:xfrm>
              <a:off x="2600" y="1542"/>
              <a:ext cx="194" cy="212"/>
              <a:chOff x="1166" y="1662"/>
              <a:chExt cx="194" cy="212"/>
            </a:xfrm>
          </p:grpSpPr>
          <p:sp>
            <p:nvSpPr>
              <p:cNvPr id="64572" name="Oval 102"/>
              <p:cNvSpPr>
                <a:spLocks noChangeArrowheads="1"/>
              </p:cNvSpPr>
              <p:nvPr/>
            </p:nvSpPr>
            <p:spPr bwMode="auto">
              <a:xfrm>
                <a:off x="1184" y="1688"/>
                <a:ext cx="160" cy="152"/>
              </a:xfrm>
              <a:prstGeom prst="ellipse">
                <a:avLst/>
              </a:prstGeom>
              <a:solidFill>
                <a:srgbClr val="00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73" name="Text Box 103"/>
              <p:cNvSpPr txBox="1">
                <a:spLocks noChangeArrowheads="1"/>
              </p:cNvSpPr>
              <p:nvPr/>
            </p:nvSpPr>
            <p:spPr bwMode="auto">
              <a:xfrm>
                <a:off x="1166" y="1662"/>
                <a:ext cx="19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T</a:t>
                </a:r>
              </a:p>
            </p:txBody>
          </p:sp>
        </p:grpSp>
        <p:grpSp>
          <p:nvGrpSpPr>
            <p:cNvPr id="27" name="Group 104"/>
            <p:cNvGrpSpPr>
              <a:grpSpLocks/>
            </p:cNvGrpSpPr>
            <p:nvPr/>
          </p:nvGrpSpPr>
          <p:grpSpPr bwMode="auto">
            <a:xfrm>
              <a:off x="3977" y="1542"/>
              <a:ext cx="208" cy="212"/>
              <a:chOff x="1678" y="1790"/>
              <a:chExt cx="208" cy="212"/>
            </a:xfrm>
          </p:grpSpPr>
          <p:sp>
            <p:nvSpPr>
              <p:cNvPr id="64570" name="Oval 105"/>
              <p:cNvSpPr>
                <a:spLocks noChangeArrowheads="1"/>
              </p:cNvSpPr>
              <p:nvPr/>
            </p:nvSpPr>
            <p:spPr bwMode="auto">
              <a:xfrm>
                <a:off x="1696" y="1824"/>
                <a:ext cx="160" cy="15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71" name="Text Box 106"/>
              <p:cNvSpPr txBox="1">
                <a:spLocks noChangeArrowheads="1"/>
              </p:cNvSpPr>
              <p:nvPr/>
            </p:nvSpPr>
            <p:spPr bwMode="auto">
              <a:xfrm>
                <a:off x="1678" y="1790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A</a:t>
                </a:r>
              </a:p>
            </p:txBody>
          </p:sp>
        </p:grpSp>
        <p:grpSp>
          <p:nvGrpSpPr>
            <p:cNvPr id="28" name="Group 107"/>
            <p:cNvGrpSpPr>
              <a:grpSpLocks/>
            </p:cNvGrpSpPr>
            <p:nvPr/>
          </p:nvGrpSpPr>
          <p:grpSpPr bwMode="auto">
            <a:xfrm>
              <a:off x="4150" y="1542"/>
              <a:ext cx="216" cy="212"/>
              <a:chOff x="1070" y="1094"/>
              <a:chExt cx="216" cy="212"/>
            </a:xfrm>
          </p:grpSpPr>
          <p:sp>
            <p:nvSpPr>
              <p:cNvPr id="64568" name="Oval 108"/>
              <p:cNvSpPr>
                <a:spLocks noChangeArrowheads="1"/>
              </p:cNvSpPr>
              <p:nvPr/>
            </p:nvSpPr>
            <p:spPr bwMode="auto">
              <a:xfrm>
                <a:off x="1096" y="1120"/>
                <a:ext cx="160" cy="15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69" name="Text Box 109"/>
              <p:cNvSpPr txBox="1">
                <a:spLocks noChangeArrowheads="1"/>
              </p:cNvSpPr>
              <p:nvPr/>
            </p:nvSpPr>
            <p:spPr bwMode="auto">
              <a:xfrm>
                <a:off x="1070" y="1094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G</a:t>
                </a:r>
              </a:p>
            </p:txBody>
          </p:sp>
        </p:grpSp>
        <p:grpSp>
          <p:nvGrpSpPr>
            <p:cNvPr id="29" name="Group 110"/>
            <p:cNvGrpSpPr>
              <a:grpSpLocks/>
            </p:cNvGrpSpPr>
            <p:nvPr/>
          </p:nvGrpSpPr>
          <p:grpSpPr bwMode="auto">
            <a:xfrm>
              <a:off x="2760" y="1542"/>
              <a:ext cx="194" cy="212"/>
              <a:chOff x="1166" y="1662"/>
              <a:chExt cx="194" cy="212"/>
            </a:xfrm>
          </p:grpSpPr>
          <p:sp>
            <p:nvSpPr>
              <p:cNvPr id="64566" name="Oval 111"/>
              <p:cNvSpPr>
                <a:spLocks noChangeArrowheads="1"/>
              </p:cNvSpPr>
              <p:nvPr/>
            </p:nvSpPr>
            <p:spPr bwMode="auto">
              <a:xfrm>
                <a:off x="1184" y="1688"/>
                <a:ext cx="160" cy="152"/>
              </a:xfrm>
              <a:prstGeom prst="ellipse">
                <a:avLst/>
              </a:prstGeom>
              <a:solidFill>
                <a:srgbClr val="00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67" name="Text Box 112"/>
              <p:cNvSpPr txBox="1">
                <a:spLocks noChangeArrowheads="1"/>
              </p:cNvSpPr>
              <p:nvPr/>
            </p:nvSpPr>
            <p:spPr bwMode="auto">
              <a:xfrm>
                <a:off x="1166" y="1662"/>
                <a:ext cx="19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T</a:t>
                </a:r>
              </a:p>
            </p:txBody>
          </p:sp>
        </p:grpSp>
        <p:grpSp>
          <p:nvGrpSpPr>
            <p:cNvPr id="30" name="Group 113"/>
            <p:cNvGrpSpPr>
              <a:grpSpLocks/>
            </p:cNvGrpSpPr>
            <p:nvPr/>
          </p:nvGrpSpPr>
          <p:grpSpPr bwMode="auto">
            <a:xfrm>
              <a:off x="2919" y="1542"/>
              <a:ext cx="208" cy="212"/>
              <a:chOff x="662" y="1526"/>
              <a:chExt cx="208" cy="212"/>
            </a:xfrm>
          </p:grpSpPr>
          <p:sp>
            <p:nvSpPr>
              <p:cNvPr id="64564" name="Oval 114"/>
              <p:cNvSpPr>
                <a:spLocks noChangeArrowheads="1"/>
              </p:cNvSpPr>
              <p:nvPr/>
            </p:nvSpPr>
            <p:spPr bwMode="auto">
              <a:xfrm>
                <a:off x="688" y="1552"/>
                <a:ext cx="160" cy="152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65" name="Text Box 115"/>
              <p:cNvSpPr txBox="1">
                <a:spLocks noChangeArrowheads="1"/>
              </p:cNvSpPr>
              <p:nvPr/>
            </p:nvSpPr>
            <p:spPr bwMode="auto">
              <a:xfrm>
                <a:off x="662" y="1526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C</a:t>
                </a:r>
              </a:p>
            </p:txBody>
          </p:sp>
        </p:grpSp>
        <p:grpSp>
          <p:nvGrpSpPr>
            <p:cNvPr id="31" name="Group 116"/>
            <p:cNvGrpSpPr>
              <a:grpSpLocks/>
            </p:cNvGrpSpPr>
            <p:nvPr/>
          </p:nvGrpSpPr>
          <p:grpSpPr bwMode="auto">
            <a:xfrm>
              <a:off x="2281" y="1542"/>
              <a:ext cx="194" cy="212"/>
              <a:chOff x="1166" y="1662"/>
              <a:chExt cx="194" cy="212"/>
            </a:xfrm>
          </p:grpSpPr>
          <p:sp>
            <p:nvSpPr>
              <p:cNvPr id="64562" name="Oval 117"/>
              <p:cNvSpPr>
                <a:spLocks noChangeArrowheads="1"/>
              </p:cNvSpPr>
              <p:nvPr/>
            </p:nvSpPr>
            <p:spPr bwMode="auto">
              <a:xfrm>
                <a:off x="1184" y="1688"/>
                <a:ext cx="160" cy="152"/>
              </a:xfrm>
              <a:prstGeom prst="ellipse">
                <a:avLst/>
              </a:prstGeom>
              <a:solidFill>
                <a:srgbClr val="00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63" name="Text Box 118"/>
              <p:cNvSpPr txBox="1">
                <a:spLocks noChangeArrowheads="1"/>
              </p:cNvSpPr>
              <p:nvPr/>
            </p:nvSpPr>
            <p:spPr bwMode="auto">
              <a:xfrm>
                <a:off x="1166" y="1662"/>
                <a:ext cx="19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T</a:t>
                </a:r>
              </a:p>
            </p:txBody>
          </p:sp>
        </p:grpSp>
        <p:grpSp>
          <p:nvGrpSpPr>
            <p:cNvPr id="64512" name="Group 119"/>
            <p:cNvGrpSpPr>
              <a:grpSpLocks/>
            </p:cNvGrpSpPr>
            <p:nvPr/>
          </p:nvGrpSpPr>
          <p:grpSpPr bwMode="auto">
            <a:xfrm>
              <a:off x="3093" y="1542"/>
              <a:ext cx="216" cy="212"/>
              <a:chOff x="1070" y="1094"/>
              <a:chExt cx="216" cy="212"/>
            </a:xfrm>
          </p:grpSpPr>
          <p:sp>
            <p:nvSpPr>
              <p:cNvPr id="64560" name="Oval 120"/>
              <p:cNvSpPr>
                <a:spLocks noChangeArrowheads="1"/>
              </p:cNvSpPr>
              <p:nvPr/>
            </p:nvSpPr>
            <p:spPr bwMode="auto">
              <a:xfrm>
                <a:off x="1096" y="1120"/>
                <a:ext cx="160" cy="15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61" name="Text Box 121"/>
              <p:cNvSpPr txBox="1">
                <a:spLocks noChangeArrowheads="1"/>
              </p:cNvSpPr>
              <p:nvPr/>
            </p:nvSpPr>
            <p:spPr bwMode="auto">
              <a:xfrm>
                <a:off x="1070" y="1094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G</a:t>
                </a:r>
              </a:p>
            </p:txBody>
          </p:sp>
        </p:grpSp>
        <p:grpSp>
          <p:nvGrpSpPr>
            <p:cNvPr id="64513" name="Group 122"/>
            <p:cNvGrpSpPr>
              <a:grpSpLocks/>
            </p:cNvGrpSpPr>
            <p:nvPr/>
          </p:nvGrpSpPr>
          <p:grpSpPr bwMode="auto">
            <a:xfrm>
              <a:off x="3456" y="1542"/>
              <a:ext cx="208" cy="212"/>
              <a:chOff x="662" y="1526"/>
              <a:chExt cx="208" cy="212"/>
            </a:xfrm>
          </p:grpSpPr>
          <p:sp>
            <p:nvSpPr>
              <p:cNvPr id="64558" name="Oval 123"/>
              <p:cNvSpPr>
                <a:spLocks noChangeArrowheads="1"/>
              </p:cNvSpPr>
              <p:nvPr/>
            </p:nvSpPr>
            <p:spPr bwMode="auto">
              <a:xfrm>
                <a:off x="688" y="1552"/>
                <a:ext cx="160" cy="152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59" name="Text Box 124"/>
              <p:cNvSpPr txBox="1">
                <a:spLocks noChangeArrowheads="1"/>
              </p:cNvSpPr>
              <p:nvPr/>
            </p:nvSpPr>
            <p:spPr bwMode="auto">
              <a:xfrm>
                <a:off x="662" y="1526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C</a:t>
                </a:r>
              </a:p>
            </p:txBody>
          </p:sp>
        </p:grpSp>
        <p:grpSp>
          <p:nvGrpSpPr>
            <p:cNvPr id="64515" name="Group 125"/>
            <p:cNvGrpSpPr>
              <a:grpSpLocks/>
            </p:cNvGrpSpPr>
            <p:nvPr/>
          </p:nvGrpSpPr>
          <p:grpSpPr bwMode="auto">
            <a:xfrm>
              <a:off x="2441" y="1542"/>
              <a:ext cx="194" cy="212"/>
              <a:chOff x="1166" y="1662"/>
              <a:chExt cx="194" cy="212"/>
            </a:xfrm>
          </p:grpSpPr>
          <p:sp>
            <p:nvSpPr>
              <p:cNvPr id="64556" name="Oval 126"/>
              <p:cNvSpPr>
                <a:spLocks noChangeArrowheads="1"/>
              </p:cNvSpPr>
              <p:nvPr/>
            </p:nvSpPr>
            <p:spPr bwMode="auto">
              <a:xfrm>
                <a:off x="1184" y="1688"/>
                <a:ext cx="160" cy="152"/>
              </a:xfrm>
              <a:prstGeom prst="ellipse">
                <a:avLst/>
              </a:prstGeom>
              <a:solidFill>
                <a:srgbClr val="00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57" name="Text Box 127"/>
              <p:cNvSpPr txBox="1">
                <a:spLocks noChangeArrowheads="1"/>
              </p:cNvSpPr>
              <p:nvPr/>
            </p:nvSpPr>
            <p:spPr bwMode="auto">
              <a:xfrm>
                <a:off x="1166" y="1662"/>
                <a:ext cx="19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T</a:t>
                </a:r>
              </a:p>
            </p:txBody>
          </p:sp>
        </p:grpSp>
        <p:grpSp>
          <p:nvGrpSpPr>
            <p:cNvPr id="64516" name="Group 128"/>
            <p:cNvGrpSpPr>
              <a:grpSpLocks/>
            </p:cNvGrpSpPr>
            <p:nvPr/>
          </p:nvGrpSpPr>
          <p:grpSpPr bwMode="auto">
            <a:xfrm>
              <a:off x="3630" y="1542"/>
              <a:ext cx="208" cy="212"/>
              <a:chOff x="1678" y="1790"/>
              <a:chExt cx="208" cy="212"/>
            </a:xfrm>
          </p:grpSpPr>
          <p:sp>
            <p:nvSpPr>
              <p:cNvPr id="64554" name="Oval 129"/>
              <p:cNvSpPr>
                <a:spLocks noChangeArrowheads="1"/>
              </p:cNvSpPr>
              <p:nvPr/>
            </p:nvSpPr>
            <p:spPr bwMode="auto">
              <a:xfrm>
                <a:off x="1696" y="1824"/>
                <a:ext cx="160" cy="15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55" name="Text Box 130"/>
              <p:cNvSpPr txBox="1">
                <a:spLocks noChangeArrowheads="1"/>
              </p:cNvSpPr>
              <p:nvPr/>
            </p:nvSpPr>
            <p:spPr bwMode="auto">
              <a:xfrm>
                <a:off x="1678" y="1790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A</a:t>
                </a:r>
              </a:p>
            </p:txBody>
          </p:sp>
        </p:grpSp>
        <p:grpSp>
          <p:nvGrpSpPr>
            <p:cNvPr id="64517" name="Group 131"/>
            <p:cNvGrpSpPr>
              <a:grpSpLocks/>
            </p:cNvGrpSpPr>
            <p:nvPr/>
          </p:nvGrpSpPr>
          <p:grpSpPr bwMode="auto">
            <a:xfrm>
              <a:off x="3275" y="1542"/>
              <a:ext cx="216" cy="212"/>
              <a:chOff x="1070" y="1094"/>
              <a:chExt cx="216" cy="212"/>
            </a:xfrm>
          </p:grpSpPr>
          <p:sp>
            <p:nvSpPr>
              <p:cNvPr id="64552" name="Oval 132"/>
              <p:cNvSpPr>
                <a:spLocks noChangeArrowheads="1"/>
              </p:cNvSpPr>
              <p:nvPr/>
            </p:nvSpPr>
            <p:spPr bwMode="auto">
              <a:xfrm>
                <a:off x="1096" y="1120"/>
                <a:ext cx="160" cy="15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53" name="Text Box 133"/>
              <p:cNvSpPr txBox="1">
                <a:spLocks noChangeArrowheads="1"/>
              </p:cNvSpPr>
              <p:nvPr/>
            </p:nvSpPr>
            <p:spPr bwMode="auto">
              <a:xfrm>
                <a:off x="1070" y="1094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G</a:t>
                </a:r>
              </a:p>
            </p:txBody>
          </p:sp>
        </p:grpSp>
        <p:grpSp>
          <p:nvGrpSpPr>
            <p:cNvPr id="64518" name="Group 134"/>
            <p:cNvGrpSpPr>
              <a:grpSpLocks/>
            </p:cNvGrpSpPr>
            <p:nvPr/>
          </p:nvGrpSpPr>
          <p:grpSpPr bwMode="auto">
            <a:xfrm>
              <a:off x="2108" y="1542"/>
              <a:ext cx="208" cy="212"/>
              <a:chOff x="1678" y="1790"/>
              <a:chExt cx="208" cy="212"/>
            </a:xfrm>
          </p:grpSpPr>
          <p:sp>
            <p:nvSpPr>
              <p:cNvPr id="64550" name="Oval 135"/>
              <p:cNvSpPr>
                <a:spLocks noChangeArrowheads="1"/>
              </p:cNvSpPr>
              <p:nvPr/>
            </p:nvSpPr>
            <p:spPr bwMode="auto">
              <a:xfrm>
                <a:off x="1696" y="1824"/>
                <a:ext cx="160" cy="15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51" name="Text Box 136"/>
              <p:cNvSpPr txBox="1">
                <a:spLocks noChangeArrowheads="1"/>
              </p:cNvSpPr>
              <p:nvPr/>
            </p:nvSpPr>
            <p:spPr bwMode="auto">
              <a:xfrm>
                <a:off x="1678" y="1790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GB" sz="1600" b="1">
                    <a:latin typeface="Arial" charset="0"/>
                  </a:rPr>
                  <a:t>A</a:t>
                </a:r>
              </a:p>
            </p:txBody>
          </p:sp>
        </p:grpSp>
      </p:grpSp>
      <p:pic>
        <p:nvPicPr>
          <p:cNvPr id="64535" name="Picture 1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4600" y="5911850"/>
            <a:ext cx="13970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2253" name="Rectangle 1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Sequencing by Synthesis, One Base at a Time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903720" y="6553200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Slide Credit: </a:t>
            </a:r>
            <a:r>
              <a:rPr lang="en-US" sz="1400" dirty="0" err="1" smtClean="0"/>
              <a:t>Arend</a:t>
            </a:r>
            <a:r>
              <a:rPr lang="en-US" sz="1400" dirty="0" smtClean="0"/>
              <a:t> </a:t>
            </a:r>
            <a:r>
              <a:rPr lang="en-US" sz="1400" dirty="0" err="1" smtClean="0"/>
              <a:t>Sidow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2728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90" grpId="0"/>
      <p:bldP spid="602191" grpId="0"/>
      <p:bldP spid="602192" grpId="0"/>
      <p:bldP spid="6021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Illumina</a:t>
            </a:r>
            <a:r>
              <a:rPr lang="en-US" dirty="0" smtClean="0"/>
              <a:t> </a:t>
            </a:r>
            <a:r>
              <a:rPr lang="en-US" dirty="0" err="1" smtClean="0"/>
              <a:t>HiSeq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1176886"/>
            <a:ext cx="7884160" cy="568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77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Method to sequence longer regions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762000" y="2289175"/>
            <a:ext cx="7391400" cy="0"/>
          </a:xfrm>
          <a:prstGeom prst="line">
            <a:avLst/>
          </a:prstGeom>
          <a:noFill/>
          <a:ln w="76200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5492" name="Line 4"/>
          <p:cNvSpPr>
            <a:spLocks noChangeShapeType="1"/>
          </p:cNvSpPr>
          <p:nvPr/>
        </p:nvSpPr>
        <p:spPr bwMode="auto">
          <a:xfrm>
            <a:off x="4473575" y="2755900"/>
            <a:ext cx="0" cy="45720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493" name="Line 5"/>
          <p:cNvSpPr>
            <a:spLocks noChangeShapeType="1"/>
          </p:cNvSpPr>
          <p:nvPr/>
        </p:nvSpPr>
        <p:spPr bwMode="auto">
          <a:xfrm>
            <a:off x="4854575" y="2755900"/>
            <a:ext cx="0" cy="45720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494" name="Line 6"/>
          <p:cNvSpPr>
            <a:spLocks noChangeShapeType="1"/>
          </p:cNvSpPr>
          <p:nvPr/>
        </p:nvSpPr>
        <p:spPr bwMode="auto">
          <a:xfrm>
            <a:off x="4016375" y="2755900"/>
            <a:ext cx="0" cy="45720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495" name="Line 7"/>
          <p:cNvSpPr>
            <a:spLocks noChangeShapeType="1"/>
          </p:cNvSpPr>
          <p:nvPr/>
        </p:nvSpPr>
        <p:spPr bwMode="auto">
          <a:xfrm>
            <a:off x="5235575" y="2755900"/>
            <a:ext cx="0" cy="45720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496" name="Line 8"/>
          <p:cNvSpPr>
            <a:spLocks noChangeShapeType="1"/>
          </p:cNvSpPr>
          <p:nvPr/>
        </p:nvSpPr>
        <p:spPr bwMode="auto">
          <a:xfrm>
            <a:off x="3635375" y="2755900"/>
            <a:ext cx="0" cy="45720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497" name="Text Box 9"/>
          <p:cNvSpPr txBox="1">
            <a:spLocks noChangeArrowheads="1"/>
          </p:cNvSpPr>
          <p:nvPr/>
        </p:nvSpPr>
        <p:spPr bwMode="auto">
          <a:xfrm>
            <a:off x="5737225" y="2574925"/>
            <a:ext cx="27511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3366"/>
                </a:solidFill>
                <a:latin typeface="Arial Unicode MS" pitchFamily="34" charset="-128"/>
              </a:rPr>
              <a:t>cut many times at random (</a:t>
            </a:r>
            <a:r>
              <a:rPr lang="en-US" sz="2400" i="1">
                <a:solidFill>
                  <a:srgbClr val="003366"/>
                </a:solidFill>
                <a:latin typeface="Arial Unicode MS" pitchFamily="34" charset="-128"/>
              </a:rPr>
              <a:t>Shotgun</a:t>
            </a:r>
            <a:r>
              <a:rPr lang="en-US" sz="2400">
                <a:solidFill>
                  <a:srgbClr val="003366"/>
                </a:solidFill>
                <a:latin typeface="Arial Unicode MS" pitchFamily="34" charset="-128"/>
              </a:rPr>
              <a:t>)</a:t>
            </a:r>
          </a:p>
        </p:txBody>
      </p:sp>
      <p:sp>
        <p:nvSpPr>
          <p:cNvPr id="575498" name="Line 10"/>
          <p:cNvSpPr>
            <a:spLocks noChangeShapeType="1"/>
          </p:cNvSpPr>
          <p:nvPr/>
        </p:nvSpPr>
        <p:spPr bwMode="auto">
          <a:xfrm flipH="1">
            <a:off x="1158875" y="4203700"/>
            <a:ext cx="1295400" cy="1689100"/>
          </a:xfrm>
          <a:prstGeom prst="line">
            <a:avLst/>
          </a:prstGeom>
          <a:noFill/>
          <a:ln w="190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5499" name="Line 11"/>
          <p:cNvSpPr>
            <a:spLocks noChangeShapeType="1"/>
          </p:cNvSpPr>
          <p:nvPr/>
        </p:nvSpPr>
        <p:spPr bwMode="auto">
          <a:xfrm>
            <a:off x="1158875" y="5892800"/>
            <a:ext cx="3200400" cy="0"/>
          </a:xfrm>
          <a:prstGeom prst="line">
            <a:avLst/>
          </a:prstGeom>
          <a:noFill/>
          <a:ln w="57150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5500" name="Line 12"/>
          <p:cNvSpPr>
            <a:spLocks noChangeShapeType="1"/>
          </p:cNvSpPr>
          <p:nvPr/>
        </p:nvSpPr>
        <p:spPr bwMode="auto">
          <a:xfrm>
            <a:off x="3025775" y="4203700"/>
            <a:ext cx="1333500" cy="1689100"/>
          </a:xfrm>
          <a:prstGeom prst="line">
            <a:avLst/>
          </a:prstGeom>
          <a:noFill/>
          <a:ln w="1905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746125" y="1660525"/>
            <a:ext cx="2941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003366"/>
                </a:solidFill>
                <a:latin typeface="Arial Unicode MS" pitchFamily="34" charset="-128"/>
              </a:rPr>
              <a:t>genomic segment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701675" y="4013200"/>
            <a:ext cx="7543800" cy="190500"/>
            <a:chOff x="442" y="2528"/>
            <a:chExt cx="4752" cy="120"/>
          </a:xfrm>
        </p:grpSpPr>
        <p:sp>
          <p:nvSpPr>
            <p:cNvPr id="12336" name="Line 15"/>
            <p:cNvSpPr>
              <a:spLocks noChangeShapeType="1"/>
            </p:cNvSpPr>
            <p:nvPr/>
          </p:nvSpPr>
          <p:spPr bwMode="auto">
            <a:xfrm>
              <a:off x="706" y="2528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7" name="Line 16"/>
            <p:cNvSpPr>
              <a:spLocks noChangeShapeType="1"/>
            </p:cNvSpPr>
            <p:nvPr/>
          </p:nvSpPr>
          <p:spPr bwMode="auto">
            <a:xfrm>
              <a:off x="2986" y="2528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8" name="Line 17"/>
            <p:cNvSpPr>
              <a:spLocks noChangeShapeType="1"/>
            </p:cNvSpPr>
            <p:nvPr/>
          </p:nvSpPr>
          <p:spPr bwMode="auto">
            <a:xfrm>
              <a:off x="4186" y="2552"/>
              <a:ext cx="14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9" name="Line 18"/>
            <p:cNvSpPr>
              <a:spLocks noChangeShapeType="1"/>
            </p:cNvSpPr>
            <p:nvPr/>
          </p:nvSpPr>
          <p:spPr bwMode="auto">
            <a:xfrm flipV="1">
              <a:off x="2506" y="2528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0" name="Line 19"/>
            <p:cNvSpPr>
              <a:spLocks noChangeShapeType="1"/>
            </p:cNvSpPr>
            <p:nvPr/>
          </p:nvSpPr>
          <p:spPr bwMode="auto">
            <a:xfrm>
              <a:off x="442" y="2600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1" name="Line 20"/>
            <p:cNvSpPr>
              <a:spLocks noChangeShapeType="1"/>
            </p:cNvSpPr>
            <p:nvPr/>
          </p:nvSpPr>
          <p:spPr bwMode="auto">
            <a:xfrm>
              <a:off x="970" y="2648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2" name="Line 21"/>
            <p:cNvSpPr>
              <a:spLocks noChangeShapeType="1"/>
            </p:cNvSpPr>
            <p:nvPr/>
          </p:nvSpPr>
          <p:spPr bwMode="auto">
            <a:xfrm>
              <a:off x="1066" y="2600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3" name="Line 22"/>
            <p:cNvSpPr>
              <a:spLocks noChangeShapeType="1"/>
            </p:cNvSpPr>
            <p:nvPr/>
          </p:nvSpPr>
          <p:spPr bwMode="auto">
            <a:xfrm flipV="1">
              <a:off x="1402" y="2552"/>
              <a:ext cx="40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4" name="Line 23"/>
            <p:cNvSpPr>
              <a:spLocks noChangeShapeType="1"/>
            </p:cNvSpPr>
            <p:nvPr/>
          </p:nvSpPr>
          <p:spPr bwMode="auto">
            <a:xfrm flipV="1">
              <a:off x="1522" y="2648"/>
              <a:ext cx="40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5" name="Line 24"/>
            <p:cNvSpPr>
              <a:spLocks noChangeShapeType="1"/>
            </p:cNvSpPr>
            <p:nvPr/>
          </p:nvSpPr>
          <p:spPr bwMode="auto">
            <a:xfrm>
              <a:off x="1762" y="2600"/>
              <a:ext cx="45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6" name="Line 25"/>
            <p:cNvSpPr>
              <a:spLocks noChangeShapeType="1"/>
            </p:cNvSpPr>
            <p:nvPr/>
          </p:nvSpPr>
          <p:spPr bwMode="auto">
            <a:xfrm>
              <a:off x="1930" y="2552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7" name="Line 26"/>
            <p:cNvSpPr>
              <a:spLocks noChangeShapeType="1"/>
            </p:cNvSpPr>
            <p:nvPr/>
          </p:nvSpPr>
          <p:spPr bwMode="auto">
            <a:xfrm>
              <a:off x="2794" y="2600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8" name="Line 27"/>
            <p:cNvSpPr>
              <a:spLocks noChangeShapeType="1"/>
            </p:cNvSpPr>
            <p:nvPr/>
          </p:nvSpPr>
          <p:spPr bwMode="auto">
            <a:xfrm>
              <a:off x="3130" y="2648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9" name="Line 28"/>
            <p:cNvSpPr>
              <a:spLocks noChangeShapeType="1"/>
            </p:cNvSpPr>
            <p:nvPr/>
          </p:nvSpPr>
          <p:spPr bwMode="auto">
            <a:xfrm>
              <a:off x="3226" y="2600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0" name="Line 29"/>
            <p:cNvSpPr>
              <a:spLocks noChangeShapeType="1"/>
            </p:cNvSpPr>
            <p:nvPr/>
          </p:nvSpPr>
          <p:spPr bwMode="auto">
            <a:xfrm flipV="1">
              <a:off x="3586" y="2552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1" name="Line 30"/>
            <p:cNvSpPr>
              <a:spLocks noChangeShapeType="1"/>
            </p:cNvSpPr>
            <p:nvPr/>
          </p:nvSpPr>
          <p:spPr bwMode="auto">
            <a:xfrm flipV="1">
              <a:off x="3850" y="2648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2" name="Line 31"/>
            <p:cNvSpPr>
              <a:spLocks noChangeShapeType="1"/>
            </p:cNvSpPr>
            <p:nvPr/>
          </p:nvSpPr>
          <p:spPr bwMode="auto">
            <a:xfrm>
              <a:off x="4282" y="2600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3" name="Line 32"/>
            <p:cNvSpPr>
              <a:spLocks noChangeShapeType="1"/>
            </p:cNvSpPr>
            <p:nvPr/>
          </p:nvSpPr>
          <p:spPr bwMode="auto">
            <a:xfrm>
              <a:off x="3706" y="2600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4" name="Line 33"/>
            <p:cNvSpPr>
              <a:spLocks noChangeShapeType="1"/>
            </p:cNvSpPr>
            <p:nvPr/>
          </p:nvSpPr>
          <p:spPr bwMode="auto">
            <a:xfrm>
              <a:off x="4042" y="2552"/>
              <a:ext cx="28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5" name="Line 34"/>
            <p:cNvSpPr>
              <a:spLocks noChangeShapeType="1"/>
            </p:cNvSpPr>
            <p:nvPr/>
          </p:nvSpPr>
          <p:spPr bwMode="auto">
            <a:xfrm>
              <a:off x="4450" y="2552"/>
              <a:ext cx="31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6" name="Line 35"/>
            <p:cNvSpPr>
              <a:spLocks noChangeShapeType="1"/>
            </p:cNvSpPr>
            <p:nvPr/>
          </p:nvSpPr>
          <p:spPr bwMode="auto">
            <a:xfrm>
              <a:off x="4666" y="2648"/>
              <a:ext cx="40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7" name="Line 36"/>
            <p:cNvSpPr>
              <a:spLocks noChangeShapeType="1"/>
            </p:cNvSpPr>
            <p:nvPr/>
          </p:nvSpPr>
          <p:spPr bwMode="auto">
            <a:xfrm>
              <a:off x="4882" y="2552"/>
              <a:ext cx="31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8" name="Line 37"/>
            <p:cNvSpPr>
              <a:spLocks noChangeShapeType="1"/>
            </p:cNvSpPr>
            <p:nvPr/>
          </p:nvSpPr>
          <p:spPr bwMode="auto">
            <a:xfrm>
              <a:off x="2218" y="2648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9" name="Line 38"/>
            <p:cNvSpPr>
              <a:spLocks noChangeShapeType="1"/>
            </p:cNvSpPr>
            <p:nvPr/>
          </p:nvSpPr>
          <p:spPr bwMode="auto">
            <a:xfrm>
              <a:off x="2650" y="2648"/>
              <a:ext cx="360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0" name="Line 39"/>
            <p:cNvSpPr>
              <a:spLocks noChangeShapeType="1"/>
            </p:cNvSpPr>
            <p:nvPr/>
          </p:nvSpPr>
          <p:spPr bwMode="auto">
            <a:xfrm>
              <a:off x="2314" y="2576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815975" y="3746500"/>
            <a:ext cx="7543800" cy="190500"/>
            <a:chOff x="442" y="2528"/>
            <a:chExt cx="4752" cy="120"/>
          </a:xfrm>
        </p:grpSpPr>
        <p:sp>
          <p:nvSpPr>
            <p:cNvPr id="12311" name="Line 41"/>
            <p:cNvSpPr>
              <a:spLocks noChangeShapeType="1"/>
            </p:cNvSpPr>
            <p:nvPr/>
          </p:nvSpPr>
          <p:spPr bwMode="auto">
            <a:xfrm>
              <a:off x="706" y="2528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42"/>
            <p:cNvSpPr>
              <a:spLocks noChangeShapeType="1"/>
            </p:cNvSpPr>
            <p:nvPr/>
          </p:nvSpPr>
          <p:spPr bwMode="auto">
            <a:xfrm>
              <a:off x="2986" y="2528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Line 43"/>
            <p:cNvSpPr>
              <a:spLocks noChangeShapeType="1"/>
            </p:cNvSpPr>
            <p:nvPr/>
          </p:nvSpPr>
          <p:spPr bwMode="auto">
            <a:xfrm>
              <a:off x="4186" y="2552"/>
              <a:ext cx="14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Line 44"/>
            <p:cNvSpPr>
              <a:spLocks noChangeShapeType="1"/>
            </p:cNvSpPr>
            <p:nvPr/>
          </p:nvSpPr>
          <p:spPr bwMode="auto">
            <a:xfrm flipV="1">
              <a:off x="2506" y="2528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Line 45"/>
            <p:cNvSpPr>
              <a:spLocks noChangeShapeType="1"/>
            </p:cNvSpPr>
            <p:nvPr/>
          </p:nvSpPr>
          <p:spPr bwMode="auto">
            <a:xfrm>
              <a:off x="442" y="2600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Line 46"/>
            <p:cNvSpPr>
              <a:spLocks noChangeShapeType="1"/>
            </p:cNvSpPr>
            <p:nvPr/>
          </p:nvSpPr>
          <p:spPr bwMode="auto">
            <a:xfrm>
              <a:off x="970" y="2648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Line 47"/>
            <p:cNvSpPr>
              <a:spLocks noChangeShapeType="1"/>
            </p:cNvSpPr>
            <p:nvPr/>
          </p:nvSpPr>
          <p:spPr bwMode="auto">
            <a:xfrm>
              <a:off x="1066" y="2600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Line 48"/>
            <p:cNvSpPr>
              <a:spLocks noChangeShapeType="1"/>
            </p:cNvSpPr>
            <p:nvPr/>
          </p:nvSpPr>
          <p:spPr bwMode="auto">
            <a:xfrm flipV="1">
              <a:off x="1402" y="2552"/>
              <a:ext cx="40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Line 49"/>
            <p:cNvSpPr>
              <a:spLocks noChangeShapeType="1"/>
            </p:cNvSpPr>
            <p:nvPr/>
          </p:nvSpPr>
          <p:spPr bwMode="auto">
            <a:xfrm flipV="1">
              <a:off x="1522" y="2648"/>
              <a:ext cx="40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Line 50"/>
            <p:cNvSpPr>
              <a:spLocks noChangeShapeType="1"/>
            </p:cNvSpPr>
            <p:nvPr/>
          </p:nvSpPr>
          <p:spPr bwMode="auto">
            <a:xfrm>
              <a:off x="1762" y="2600"/>
              <a:ext cx="45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Line 51"/>
            <p:cNvSpPr>
              <a:spLocks noChangeShapeType="1"/>
            </p:cNvSpPr>
            <p:nvPr/>
          </p:nvSpPr>
          <p:spPr bwMode="auto">
            <a:xfrm>
              <a:off x="1930" y="2552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Line 52"/>
            <p:cNvSpPr>
              <a:spLocks noChangeShapeType="1"/>
            </p:cNvSpPr>
            <p:nvPr/>
          </p:nvSpPr>
          <p:spPr bwMode="auto">
            <a:xfrm>
              <a:off x="2794" y="2600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Line 53"/>
            <p:cNvSpPr>
              <a:spLocks noChangeShapeType="1"/>
            </p:cNvSpPr>
            <p:nvPr/>
          </p:nvSpPr>
          <p:spPr bwMode="auto">
            <a:xfrm>
              <a:off x="3130" y="2648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4" name="Line 54"/>
            <p:cNvSpPr>
              <a:spLocks noChangeShapeType="1"/>
            </p:cNvSpPr>
            <p:nvPr/>
          </p:nvSpPr>
          <p:spPr bwMode="auto">
            <a:xfrm>
              <a:off x="3226" y="2600"/>
              <a:ext cx="384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5" name="Line 55"/>
            <p:cNvSpPr>
              <a:spLocks noChangeShapeType="1"/>
            </p:cNvSpPr>
            <p:nvPr/>
          </p:nvSpPr>
          <p:spPr bwMode="auto">
            <a:xfrm flipV="1">
              <a:off x="3586" y="2552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6" name="Line 56"/>
            <p:cNvSpPr>
              <a:spLocks noChangeShapeType="1"/>
            </p:cNvSpPr>
            <p:nvPr/>
          </p:nvSpPr>
          <p:spPr bwMode="auto">
            <a:xfrm flipV="1">
              <a:off x="3850" y="2648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7" name="Line 57"/>
            <p:cNvSpPr>
              <a:spLocks noChangeShapeType="1"/>
            </p:cNvSpPr>
            <p:nvPr/>
          </p:nvSpPr>
          <p:spPr bwMode="auto">
            <a:xfrm>
              <a:off x="4282" y="2600"/>
              <a:ext cx="43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Line 58"/>
            <p:cNvSpPr>
              <a:spLocks noChangeShapeType="1"/>
            </p:cNvSpPr>
            <p:nvPr/>
          </p:nvSpPr>
          <p:spPr bwMode="auto">
            <a:xfrm>
              <a:off x="3706" y="2600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9" name="Line 59"/>
            <p:cNvSpPr>
              <a:spLocks noChangeShapeType="1"/>
            </p:cNvSpPr>
            <p:nvPr/>
          </p:nvSpPr>
          <p:spPr bwMode="auto">
            <a:xfrm>
              <a:off x="4042" y="2552"/>
              <a:ext cx="28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0" name="Line 60"/>
            <p:cNvSpPr>
              <a:spLocks noChangeShapeType="1"/>
            </p:cNvSpPr>
            <p:nvPr/>
          </p:nvSpPr>
          <p:spPr bwMode="auto">
            <a:xfrm>
              <a:off x="4450" y="2552"/>
              <a:ext cx="31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1" name="Line 61"/>
            <p:cNvSpPr>
              <a:spLocks noChangeShapeType="1"/>
            </p:cNvSpPr>
            <p:nvPr/>
          </p:nvSpPr>
          <p:spPr bwMode="auto">
            <a:xfrm>
              <a:off x="4666" y="2648"/>
              <a:ext cx="408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2" name="Line 62"/>
            <p:cNvSpPr>
              <a:spLocks noChangeShapeType="1"/>
            </p:cNvSpPr>
            <p:nvPr/>
          </p:nvSpPr>
          <p:spPr bwMode="auto">
            <a:xfrm>
              <a:off x="4882" y="2552"/>
              <a:ext cx="312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3" name="Line 63"/>
            <p:cNvSpPr>
              <a:spLocks noChangeShapeType="1"/>
            </p:cNvSpPr>
            <p:nvPr/>
          </p:nvSpPr>
          <p:spPr bwMode="auto">
            <a:xfrm>
              <a:off x="2218" y="2648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4" name="Line 64"/>
            <p:cNvSpPr>
              <a:spLocks noChangeShapeType="1"/>
            </p:cNvSpPr>
            <p:nvPr/>
          </p:nvSpPr>
          <p:spPr bwMode="auto">
            <a:xfrm>
              <a:off x="2650" y="2648"/>
              <a:ext cx="360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5" name="Line 65"/>
            <p:cNvSpPr>
              <a:spLocks noChangeShapeType="1"/>
            </p:cNvSpPr>
            <p:nvPr/>
          </p:nvSpPr>
          <p:spPr bwMode="auto">
            <a:xfrm>
              <a:off x="2314" y="2576"/>
              <a:ext cx="336" cy="0"/>
            </a:xfrm>
            <a:prstGeom prst="line">
              <a:avLst/>
            </a:prstGeom>
            <a:noFill/>
            <a:ln w="38100">
              <a:solidFill>
                <a:srgbClr val="0066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5554" name="Text Box 66"/>
          <p:cNvSpPr txBox="1">
            <a:spLocks noChangeArrowheads="1"/>
          </p:cNvSpPr>
          <p:nvPr/>
        </p:nvSpPr>
        <p:spPr bwMode="auto">
          <a:xfrm>
            <a:off x="4792663" y="5062538"/>
            <a:ext cx="3228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3366"/>
                </a:solidFill>
                <a:latin typeface="Arial Unicode MS" pitchFamily="34" charset="-128"/>
              </a:rPr>
              <a:t>Get one or two reads from each segment</a:t>
            </a:r>
          </a:p>
        </p:txBody>
      </p:sp>
      <p:sp>
        <p:nvSpPr>
          <p:cNvPr id="575555" name="Line 67"/>
          <p:cNvSpPr>
            <a:spLocks noChangeShapeType="1"/>
          </p:cNvSpPr>
          <p:nvPr/>
        </p:nvSpPr>
        <p:spPr bwMode="auto">
          <a:xfrm>
            <a:off x="1158875" y="5997575"/>
            <a:ext cx="4572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556" name="AutoShape 68"/>
          <p:cNvSpPr>
            <a:spLocks/>
          </p:cNvSpPr>
          <p:nvPr/>
        </p:nvSpPr>
        <p:spPr bwMode="auto">
          <a:xfrm rot="-5400000">
            <a:off x="1336675" y="5919788"/>
            <a:ext cx="98425" cy="460375"/>
          </a:xfrm>
          <a:prstGeom prst="leftBrace">
            <a:avLst>
              <a:gd name="adj1" fmla="val 38978"/>
              <a:gd name="adj2" fmla="val 50000"/>
            </a:avLst>
          </a:pr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5557" name="Text Box 69"/>
          <p:cNvSpPr txBox="1">
            <a:spLocks noChangeArrowheads="1"/>
          </p:cNvSpPr>
          <p:nvPr/>
        </p:nvSpPr>
        <p:spPr bwMode="auto">
          <a:xfrm>
            <a:off x="762000" y="6178550"/>
            <a:ext cx="1306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3366"/>
                </a:solidFill>
                <a:latin typeface="Arial Unicode MS" pitchFamily="34" charset="-128"/>
              </a:rPr>
              <a:t>~900 bp</a:t>
            </a:r>
          </a:p>
        </p:txBody>
      </p:sp>
      <p:sp>
        <p:nvSpPr>
          <p:cNvPr id="575558" name="Line 70"/>
          <p:cNvSpPr>
            <a:spLocks noChangeShapeType="1"/>
          </p:cNvSpPr>
          <p:nvPr/>
        </p:nvSpPr>
        <p:spPr bwMode="auto">
          <a:xfrm flipH="1">
            <a:off x="3902075" y="5997575"/>
            <a:ext cx="4572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5559" name="AutoShape 71"/>
          <p:cNvSpPr>
            <a:spLocks/>
          </p:cNvSpPr>
          <p:nvPr/>
        </p:nvSpPr>
        <p:spPr bwMode="auto">
          <a:xfrm rot="-5400000">
            <a:off x="4083050" y="5919788"/>
            <a:ext cx="98425" cy="460375"/>
          </a:xfrm>
          <a:prstGeom prst="leftBrace">
            <a:avLst>
              <a:gd name="adj1" fmla="val 38978"/>
              <a:gd name="adj2" fmla="val 50000"/>
            </a:avLst>
          </a:pr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5560" name="Text Box 72"/>
          <p:cNvSpPr txBox="1">
            <a:spLocks noChangeArrowheads="1"/>
          </p:cNvSpPr>
          <p:nvPr/>
        </p:nvSpPr>
        <p:spPr bwMode="auto">
          <a:xfrm>
            <a:off x="3552825" y="6178550"/>
            <a:ext cx="1306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3366"/>
                </a:solidFill>
                <a:latin typeface="Arial Unicode MS" pitchFamily="34" charset="-128"/>
              </a:rPr>
              <a:t>~900 bp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75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75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75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75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5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75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75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75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7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7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7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7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7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492" grpId="0" animBg="1"/>
      <p:bldP spid="575493" grpId="0" animBg="1"/>
      <p:bldP spid="575494" grpId="0" animBg="1"/>
      <p:bldP spid="575495" grpId="0" animBg="1"/>
      <p:bldP spid="575496" grpId="0" animBg="1"/>
      <p:bldP spid="575497" grpId="0"/>
      <p:bldP spid="575498" grpId="0" animBg="1"/>
      <p:bldP spid="575499" grpId="0" animBg="1"/>
      <p:bldP spid="575500" grpId="0" animBg="1"/>
      <p:bldP spid="575554" grpId="0" autoUpdateAnimBg="0"/>
      <p:bldP spid="575555" grpId="0" animBg="1"/>
      <p:bldP spid="575556" grpId="0" animBg="1"/>
      <p:bldP spid="575557" grpId="0"/>
      <p:bldP spid="575558" grpId="0" animBg="1"/>
      <p:bldP spid="575559" grpId="0" animBg="1"/>
      <p:bldP spid="5755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main assembly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 Novo Assembly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Resequencing</a:t>
            </a:r>
            <a:endParaRPr lang="en-US" dirty="0"/>
          </a:p>
        </p:txBody>
      </p:sp>
      <p:pic>
        <p:nvPicPr>
          <p:cNvPr id="2050" name="Picture 2" descr="http://photo-dict.faqs.org/photofiles/list/5182/6821porcupine_fi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14" y="1493520"/>
            <a:ext cx="2797157" cy="21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5453" y="4042728"/>
            <a:ext cx="36576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041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Resequencing: Read </a:t>
            </a:r>
            <a:r>
              <a:rPr lang="en-US" dirty="0"/>
              <a:t>Mapping</a:t>
            </a:r>
          </a:p>
        </p:txBody>
      </p:sp>
      <p:pic>
        <p:nvPicPr>
          <p:cNvPr id="6" name="Picture 5" descr="ali_reads2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57588"/>
            <a:ext cx="9144000" cy="2349500"/>
          </a:xfrm>
          <a:prstGeom prst="rect">
            <a:avLst/>
          </a:prstGeom>
        </p:spPr>
      </p:pic>
      <p:pic>
        <p:nvPicPr>
          <p:cNvPr id="7" name="Picture 6" descr="ali_reads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375202"/>
            <a:ext cx="8023860" cy="29142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03720" y="6553200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Slide Credit: </a:t>
            </a:r>
            <a:r>
              <a:rPr lang="en-US" sz="1400" dirty="0" err="1" smtClean="0"/>
              <a:t>Arend</a:t>
            </a:r>
            <a:r>
              <a:rPr lang="en-US" sz="1400" dirty="0" smtClean="0"/>
              <a:t> </a:t>
            </a:r>
            <a:r>
              <a:rPr lang="en-US" sz="1400" dirty="0" err="1" smtClean="0"/>
              <a:t>Sidow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183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_reads3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" y="1391662"/>
            <a:ext cx="7093586" cy="5466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Resequencing: Variation </a:t>
            </a:r>
            <a:r>
              <a:rPr lang="en-US" dirty="0">
                <a:solidFill>
                  <a:schemeClr val="accent2"/>
                </a:solidFill>
              </a:rPr>
              <a:t>Discovery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03720" y="6553200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Slide Credit: </a:t>
            </a:r>
            <a:r>
              <a:rPr lang="en-US" sz="1400" dirty="0" err="1" smtClean="0"/>
              <a:t>Arend</a:t>
            </a:r>
            <a:r>
              <a:rPr lang="en-US" sz="1400" dirty="0" smtClean="0"/>
              <a:t> </a:t>
            </a:r>
            <a:r>
              <a:rPr lang="en-US" sz="1400" dirty="0" err="1" smtClean="0"/>
              <a:t>Sidow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551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905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dirty="0">
                <a:solidFill>
                  <a:schemeClr val="accent2"/>
                </a:solidFill>
              </a:rPr>
              <a:t>Reconstructing the Sequence </a:t>
            </a:r>
            <a:br>
              <a:rPr lang="en-US" sz="3200" dirty="0">
                <a:solidFill>
                  <a:schemeClr val="accent2"/>
                </a:solidFill>
              </a:rPr>
            </a:br>
            <a:r>
              <a:rPr lang="en-US" sz="3200" dirty="0" smtClean="0">
                <a:solidFill>
                  <a:schemeClr val="accent2"/>
                </a:solidFill>
              </a:rPr>
              <a:t>(De Novo Assembly</a:t>
            </a:r>
            <a:r>
              <a:rPr lang="en-US" sz="3200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960438" y="4833938"/>
            <a:ext cx="771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2100" indent="-292100"/>
            <a:r>
              <a:rPr lang="en-US" sz="2000">
                <a:solidFill>
                  <a:srgbClr val="003366"/>
                </a:solidFill>
                <a:latin typeface="Arial Unicode MS" pitchFamily="34" charset="-128"/>
              </a:rPr>
              <a:t>Cover region with high redundancy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762000" y="2289175"/>
            <a:ext cx="7391400" cy="0"/>
          </a:xfrm>
          <a:prstGeom prst="line">
            <a:avLst/>
          </a:prstGeom>
          <a:noFill/>
          <a:ln w="76200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769938" y="2109788"/>
            <a:ext cx="7540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1095375" y="18796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144588" y="1754188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1643063" y="1490663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1484313" y="16764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1673225" y="15859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1200150" y="19462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968375" y="20320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1641475" y="211613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2279650" y="213042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1908175" y="20304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2116138" y="18907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2844800" y="20320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2719388" y="194151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3233738" y="18288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2949575" y="20986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3865563" y="20431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2708275" y="176212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2336800" y="16621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>
            <a:off x="2544763" y="15224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>
            <a:off x="3273425" y="16637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3182938" y="160655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3656013" y="17303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4719638" y="210185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4629150" y="197643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>
            <a:off x="5108575" y="189865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>
            <a:off x="5740400" y="211296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4" name="Line 32"/>
          <p:cNvSpPr>
            <a:spLocks noChangeShapeType="1"/>
          </p:cNvSpPr>
          <p:nvPr/>
        </p:nvSpPr>
        <p:spPr bwMode="auto">
          <a:xfrm>
            <a:off x="6518275" y="212883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5" name="Line 33"/>
          <p:cNvSpPr>
            <a:spLocks noChangeShapeType="1"/>
          </p:cNvSpPr>
          <p:nvPr/>
        </p:nvSpPr>
        <p:spPr bwMode="auto">
          <a:xfrm>
            <a:off x="6858000" y="205105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6" name="Line 34"/>
          <p:cNvSpPr>
            <a:spLocks noChangeShapeType="1"/>
          </p:cNvSpPr>
          <p:nvPr/>
        </p:nvSpPr>
        <p:spPr bwMode="auto">
          <a:xfrm>
            <a:off x="6332538" y="198437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>
            <a:off x="5961063" y="188436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>
            <a:off x="6897688" y="188595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9" name="Line 37"/>
          <p:cNvSpPr>
            <a:spLocks noChangeShapeType="1"/>
          </p:cNvSpPr>
          <p:nvPr/>
        </p:nvSpPr>
        <p:spPr bwMode="auto">
          <a:xfrm>
            <a:off x="7002463" y="19526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0" name="Line 38"/>
          <p:cNvSpPr>
            <a:spLocks noChangeShapeType="1"/>
          </p:cNvSpPr>
          <p:nvPr/>
        </p:nvSpPr>
        <p:spPr bwMode="auto">
          <a:xfrm>
            <a:off x="4503738" y="1608138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1" name="Line 39"/>
          <p:cNvSpPr>
            <a:spLocks noChangeShapeType="1"/>
          </p:cNvSpPr>
          <p:nvPr/>
        </p:nvSpPr>
        <p:spPr bwMode="auto">
          <a:xfrm>
            <a:off x="4344988" y="179387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2" name="Line 40"/>
          <p:cNvSpPr>
            <a:spLocks noChangeShapeType="1"/>
          </p:cNvSpPr>
          <p:nvPr/>
        </p:nvSpPr>
        <p:spPr bwMode="auto">
          <a:xfrm>
            <a:off x="4741863" y="170338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3" name="Line 41"/>
          <p:cNvSpPr>
            <a:spLocks noChangeShapeType="1"/>
          </p:cNvSpPr>
          <p:nvPr/>
        </p:nvSpPr>
        <p:spPr bwMode="auto">
          <a:xfrm>
            <a:off x="5197475" y="17795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4" name="Line 42"/>
          <p:cNvSpPr>
            <a:spLocks noChangeShapeType="1"/>
          </p:cNvSpPr>
          <p:nvPr/>
        </p:nvSpPr>
        <p:spPr bwMode="auto">
          <a:xfrm>
            <a:off x="5405438" y="16398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5" name="Line 43"/>
          <p:cNvSpPr>
            <a:spLocks noChangeShapeType="1"/>
          </p:cNvSpPr>
          <p:nvPr/>
        </p:nvSpPr>
        <p:spPr bwMode="auto">
          <a:xfrm>
            <a:off x="6134100" y="178117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6" name="Line 44"/>
          <p:cNvSpPr>
            <a:spLocks noChangeShapeType="1"/>
          </p:cNvSpPr>
          <p:nvPr/>
        </p:nvSpPr>
        <p:spPr bwMode="auto">
          <a:xfrm>
            <a:off x="6183313" y="165576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7" name="Line 45"/>
          <p:cNvSpPr>
            <a:spLocks noChangeShapeType="1"/>
          </p:cNvSpPr>
          <p:nvPr/>
        </p:nvSpPr>
        <p:spPr bwMode="auto">
          <a:xfrm>
            <a:off x="7281863" y="1643063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8" name="Line 46"/>
          <p:cNvSpPr>
            <a:spLocks noChangeShapeType="1"/>
          </p:cNvSpPr>
          <p:nvPr/>
        </p:nvSpPr>
        <p:spPr bwMode="auto">
          <a:xfrm>
            <a:off x="7123113" y="18288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9" name="Line 47"/>
          <p:cNvSpPr>
            <a:spLocks noChangeShapeType="1"/>
          </p:cNvSpPr>
          <p:nvPr/>
        </p:nvSpPr>
        <p:spPr bwMode="auto">
          <a:xfrm>
            <a:off x="7312025" y="17383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0" name="Line 48"/>
          <p:cNvSpPr>
            <a:spLocks noChangeShapeType="1"/>
          </p:cNvSpPr>
          <p:nvPr/>
        </p:nvSpPr>
        <p:spPr bwMode="auto">
          <a:xfrm>
            <a:off x="7642225" y="203993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1" name="Line 49"/>
          <p:cNvSpPr>
            <a:spLocks noChangeShapeType="1"/>
          </p:cNvSpPr>
          <p:nvPr/>
        </p:nvSpPr>
        <p:spPr bwMode="auto">
          <a:xfrm>
            <a:off x="7499350" y="213518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2" name="Line 50"/>
          <p:cNvSpPr>
            <a:spLocks noChangeShapeType="1"/>
          </p:cNvSpPr>
          <p:nvPr/>
        </p:nvSpPr>
        <p:spPr bwMode="auto">
          <a:xfrm>
            <a:off x="763588" y="168116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3" name="Line 51"/>
          <p:cNvSpPr>
            <a:spLocks noChangeShapeType="1"/>
          </p:cNvSpPr>
          <p:nvPr/>
        </p:nvSpPr>
        <p:spPr bwMode="auto">
          <a:xfrm>
            <a:off x="6446838" y="15367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4" name="Line 52"/>
          <p:cNvSpPr>
            <a:spLocks noChangeShapeType="1"/>
          </p:cNvSpPr>
          <p:nvPr/>
        </p:nvSpPr>
        <p:spPr bwMode="auto">
          <a:xfrm>
            <a:off x="7224713" y="1552575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960438" y="5595938"/>
            <a:ext cx="771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2100" indent="-292100"/>
            <a:r>
              <a:rPr lang="en-US" sz="2000">
                <a:solidFill>
                  <a:srgbClr val="003366"/>
                </a:solidFill>
                <a:latin typeface="Arial Unicode MS" pitchFamily="34" charset="-128"/>
              </a:rPr>
              <a:t>Overlap &amp; extend reads to reconstruct the original genomic region</a:t>
            </a:r>
          </a:p>
        </p:txBody>
      </p:sp>
      <p:sp>
        <p:nvSpPr>
          <p:cNvPr id="13366" name="Line 54"/>
          <p:cNvSpPr>
            <a:spLocks noChangeShapeType="1"/>
          </p:cNvSpPr>
          <p:nvPr/>
        </p:nvSpPr>
        <p:spPr bwMode="auto">
          <a:xfrm>
            <a:off x="2179638" y="3136900"/>
            <a:ext cx="1447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7" name="Line 55"/>
          <p:cNvSpPr>
            <a:spLocks noChangeShapeType="1"/>
          </p:cNvSpPr>
          <p:nvPr/>
        </p:nvSpPr>
        <p:spPr bwMode="auto">
          <a:xfrm>
            <a:off x="2789238" y="3441700"/>
            <a:ext cx="1447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8" name="Line 56"/>
          <p:cNvSpPr>
            <a:spLocks noChangeShapeType="1"/>
          </p:cNvSpPr>
          <p:nvPr/>
        </p:nvSpPr>
        <p:spPr bwMode="auto">
          <a:xfrm>
            <a:off x="3489325" y="3746500"/>
            <a:ext cx="1447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9" name="Line 57"/>
          <p:cNvSpPr>
            <a:spLocks noChangeShapeType="1"/>
          </p:cNvSpPr>
          <p:nvPr/>
        </p:nvSpPr>
        <p:spPr bwMode="auto">
          <a:xfrm>
            <a:off x="4084638" y="4051300"/>
            <a:ext cx="14859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70" name="Line 58"/>
          <p:cNvSpPr>
            <a:spLocks noChangeShapeType="1"/>
          </p:cNvSpPr>
          <p:nvPr/>
        </p:nvSpPr>
        <p:spPr bwMode="auto">
          <a:xfrm>
            <a:off x="4846638" y="4356100"/>
            <a:ext cx="14859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4860925" y="4078288"/>
            <a:ext cx="666750" cy="257175"/>
            <a:chOff x="2025" y="1745"/>
            <a:chExt cx="420" cy="162"/>
          </a:xfrm>
        </p:grpSpPr>
        <p:sp>
          <p:nvSpPr>
            <p:cNvPr id="13421" name="Line 60"/>
            <p:cNvSpPr>
              <a:spLocks noChangeShapeType="1"/>
            </p:cNvSpPr>
            <p:nvPr/>
          </p:nvSpPr>
          <p:spPr bwMode="auto">
            <a:xfrm>
              <a:off x="2025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2" name="Line 61"/>
            <p:cNvSpPr>
              <a:spLocks noChangeShapeType="1"/>
            </p:cNvSpPr>
            <p:nvPr/>
          </p:nvSpPr>
          <p:spPr bwMode="auto">
            <a:xfrm>
              <a:off x="2067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3" name="Line 62"/>
            <p:cNvSpPr>
              <a:spLocks noChangeShapeType="1"/>
            </p:cNvSpPr>
            <p:nvPr/>
          </p:nvSpPr>
          <p:spPr bwMode="auto">
            <a:xfrm>
              <a:off x="2103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4" name="Line 63"/>
            <p:cNvSpPr>
              <a:spLocks noChangeShapeType="1"/>
            </p:cNvSpPr>
            <p:nvPr/>
          </p:nvSpPr>
          <p:spPr bwMode="auto">
            <a:xfrm>
              <a:off x="2145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5" name="Line 64"/>
            <p:cNvSpPr>
              <a:spLocks noChangeShapeType="1"/>
            </p:cNvSpPr>
            <p:nvPr/>
          </p:nvSpPr>
          <p:spPr bwMode="auto">
            <a:xfrm>
              <a:off x="2181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6" name="Line 65"/>
            <p:cNvSpPr>
              <a:spLocks noChangeShapeType="1"/>
            </p:cNvSpPr>
            <p:nvPr/>
          </p:nvSpPr>
          <p:spPr bwMode="auto">
            <a:xfrm>
              <a:off x="2223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7" name="Line 66"/>
            <p:cNvSpPr>
              <a:spLocks noChangeShapeType="1"/>
            </p:cNvSpPr>
            <p:nvPr/>
          </p:nvSpPr>
          <p:spPr bwMode="auto">
            <a:xfrm>
              <a:off x="2259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8" name="Line 67"/>
            <p:cNvSpPr>
              <a:spLocks noChangeShapeType="1"/>
            </p:cNvSpPr>
            <p:nvPr/>
          </p:nvSpPr>
          <p:spPr bwMode="auto">
            <a:xfrm>
              <a:off x="2301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9" name="Line 68"/>
            <p:cNvSpPr>
              <a:spLocks noChangeShapeType="1"/>
            </p:cNvSpPr>
            <p:nvPr/>
          </p:nvSpPr>
          <p:spPr bwMode="auto">
            <a:xfrm>
              <a:off x="2337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30" name="Line 69"/>
            <p:cNvSpPr>
              <a:spLocks noChangeShapeType="1"/>
            </p:cNvSpPr>
            <p:nvPr/>
          </p:nvSpPr>
          <p:spPr bwMode="auto">
            <a:xfrm>
              <a:off x="2379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31" name="Line 70"/>
            <p:cNvSpPr>
              <a:spLocks noChangeShapeType="1"/>
            </p:cNvSpPr>
            <p:nvPr/>
          </p:nvSpPr>
          <p:spPr bwMode="auto">
            <a:xfrm>
              <a:off x="2415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32" name="Line 71"/>
            <p:cNvSpPr>
              <a:spLocks noChangeShapeType="1"/>
            </p:cNvSpPr>
            <p:nvPr/>
          </p:nvSpPr>
          <p:spPr bwMode="auto">
            <a:xfrm>
              <a:off x="2445" y="1745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2"/>
          <p:cNvGrpSpPr>
            <a:grpSpLocks/>
          </p:cNvGrpSpPr>
          <p:nvPr/>
        </p:nvGrpSpPr>
        <p:grpSpPr bwMode="auto">
          <a:xfrm>
            <a:off x="4089400" y="3773488"/>
            <a:ext cx="823913" cy="261937"/>
            <a:chOff x="1539" y="1553"/>
            <a:chExt cx="519" cy="165"/>
          </a:xfrm>
        </p:grpSpPr>
        <p:sp>
          <p:nvSpPr>
            <p:cNvPr id="13406" name="Line 73"/>
            <p:cNvSpPr>
              <a:spLocks noChangeShapeType="1"/>
            </p:cNvSpPr>
            <p:nvPr/>
          </p:nvSpPr>
          <p:spPr bwMode="auto">
            <a:xfrm>
              <a:off x="1569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7" name="Line 74"/>
            <p:cNvSpPr>
              <a:spLocks noChangeShapeType="1"/>
            </p:cNvSpPr>
            <p:nvPr/>
          </p:nvSpPr>
          <p:spPr bwMode="auto">
            <a:xfrm>
              <a:off x="1602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8" name="Line 75"/>
            <p:cNvSpPr>
              <a:spLocks noChangeShapeType="1"/>
            </p:cNvSpPr>
            <p:nvPr/>
          </p:nvSpPr>
          <p:spPr bwMode="auto">
            <a:xfrm>
              <a:off x="1638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9" name="Line 76"/>
            <p:cNvSpPr>
              <a:spLocks noChangeShapeType="1"/>
            </p:cNvSpPr>
            <p:nvPr/>
          </p:nvSpPr>
          <p:spPr bwMode="auto">
            <a:xfrm>
              <a:off x="1680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0" name="Line 77"/>
            <p:cNvSpPr>
              <a:spLocks noChangeShapeType="1"/>
            </p:cNvSpPr>
            <p:nvPr/>
          </p:nvSpPr>
          <p:spPr bwMode="auto">
            <a:xfrm>
              <a:off x="1716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1" name="Line 78"/>
            <p:cNvSpPr>
              <a:spLocks noChangeShapeType="1"/>
            </p:cNvSpPr>
            <p:nvPr/>
          </p:nvSpPr>
          <p:spPr bwMode="auto">
            <a:xfrm>
              <a:off x="1758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2" name="Line 79"/>
            <p:cNvSpPr>
              <a:spLocks noChangeShapeType="1"/>
            </p:cNvSpPr>
            <p:nvPr/>
          </p:nvSpPr>
          <p:spPr bwMode="auto">
            <a:xfrm>
              <a:off x="1794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3" name="Line 80"/>
            <p:cNvSpPr>
              <a:spLocks noChangeShapeType="1"/>
            </p:cNvSpPr>
            <p:nvPr/>
          </p:nvSpPr>
          <p:spPr bwMode="auto">
            <a:xfrm>
              <a:off x="1836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4" name="Line 81"/>
            <p:cNvSpPr>
              <a:spLocks noChangeShapeType="1"/>
            </p:cNvSpPr>
            <p:nvPr/>
          </p:nvSpPr>
          <p:spPr bwMode="auto">
            <a:xfrm>
              <a:off x="1872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5" name="Line 82"/>
            <p:cNvSpPr>
              <a:spLocks noChangeShapeType="1"/>
            </p:cNvSpPr>
            <p:nvPr/>
          </p:nvSpPr>
          <p:spPr bwMode="auto">
            <a:xfrm>
              <a:off x="1914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6" name="Line 83"/>
            <p:cNvSpPr>
              <a:spLocks noChangeShapeType="1"/>
            </p:cNvSpPr>
            <p:nvPr/>
          </p:nvSpPr>
          <p:spPr bwMode="auto">
            <a:xfrm>
              <a:off x="1950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7" name="Line 84"/>
            <p:cNvSpPr>
              <a:spLocks noChangeShapeType="1"/>
            </p:cNvSpPr>
            <p:nvPr/>
          </p:nvSpPr>
          <p:spPr bwMode="auto">
            <a:xfrm>
              <a:off x="1992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8" name="Line 85"/>
            <p:cNvSpPr>
              <a:spLocks noChangeShapeType="1"/>
            </p:cNvSpPr>
            <p:nvPr/>
          </p:nvSpPr>
          <p:spPr bwMode="auto">
            <a:xfrm>
              <a:off x="2028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9" name="Line 86"/>
            <p:cNvSpPr>
              <a:spLocks noChangeShapeType="1"/>
            </p:cNvSpPr>
            <p:nvPr/>
          </p:nvSpPr>
          <p:spPr bwMode="auto">
            <a:xfrm>
              <a:off x="2058" y="1556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0" name="Line 87"/>
            <p:cNvSpPr>
              <a:spLocks noChangeShapeType="1"/>
            </p:cNvSpPr>
            <p:nvPr/>
          </p:nvSpPr>
          <p:spPr bwMode="auto">
            <a:xfrm>
              <a:off x="1539" y="1553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88"/>
          <p:cNvGrpSpPr>
            <a:grpSpLocks/>
          </p:cNvGrpSpPr>
          <p:nvPr/>
        </p:nvGrpSpPr>
        <p:grpSpPr bwMode="auto">
          <a:xfrm>
            <a:off x="3513138" y="3473450"/>
            <a:ext cx="723900" cy="257175"/>
            <a:chOff x="1176" y="1364"/>
            <a:chExt cx="456" cy="162"/>
          </a:xfrm>
        </p:grpSpPr>
        <p:sp>
          <p:nvSpPr>
            <p:cNvPr id="13393" name="Line 89"/>
            <p:cNvSpPr>
              <a:spLocks noChangeShapeType="1"/>
            </p:cNvSpPr>
            <p:nvPr/>
          </p:nvSpPr>
          <p:spPr bwMode="auto">
            <a:xfrm>
              <a:off x="1176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Line 90"/>
            <p:cNvSpPr>
              <a:spLocks noChangeShapeType="1"/>
            </p:cNvSpPr>
            <p:nvPr/>
          </p:nvSpPr>
          <p:spPr bwMode="auto">
            <a:xfrm>
              <a:off x="1212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Line 91"/>
            <p:cNvSpPr>
              <a:spLocks noChangeShapeType="1"/>
            </p:cNvSpPr>
            <p:nvPr/>
          </p:nvSpPr>
          <p:spPr bwMode="auto">
            <a:xfrm>
              <a:off x="1254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6" name="Line 92"/>
            <p:cNvSpPr>
              <a:spLocks noChangeShapeType="1"/>
            </p:cNvSpPr>
            <p:nvPr/>
          </p:nvSpPr>
          <p:spPr bwMode="auto">
            <a:xfrm>
              <a:off x="1290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7" name="Line 93"/>
            <p:cNvSpPr>
              <a:spLocks noChangeShapeType="1"/>
            </p:cNvSpPr>
            <p:nvPr/>
          </p:nvSpPr>
          <p:spPr bwMode="auto">
            <a:xfrm>
              <a:off x="1332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8" name="Line 94"/>
            <p:cNvSpPr>
              <a:spLocks noChangeShapeType="1"/>
            </p:cNvSpPr>
            <p:nvPr/>
          </p:nvSpPr>
          <p:spPr bwMode="auto">
            <a:xfrm>
              <a:off x="1368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9" name="Line 95"/>
            <p:cNvSpPr>
              <a:spLocks noChangeShapeType="1"/>
            </p:cNvSpPr>
            <p:nvPr/>
          </p:nvSpPr>
          <p:spPr bwMode="auto">
            <a:xfrm>
              <a:off x="1410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0" name="Line 96"/>
            <p:cNvSpPr>
              <a:spLocks noChangeShapeType="1"/>
            </p:cNvSpPr>
            <p:nvPr/>
          </p:nvSpPr>
          <p:spPr bwMode="auto">
            <a:xfrm>
              <a:off x="1446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1" name="Line 97"/>
            <p:cNvSpPr>
              <a:spLocks noChangeShapeType="1"/>
            </p:cNvSpPr>
            <p:nvPr/>
          </p:nvSpPr>
          <p:spPr bwMode="auto">
            <a:xfrm>
              <a:off x="1488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2" name="Line 98"/>
            <p:cNvSpPr>
              <a:spLocks noChangeShapeType="1"/>
            </p:cNvSpPr>
            <p:nvPr/>
          </p:nvSpPr>
          <p:spPr bwMode="auto">
            <a:xfrm>
              <a:off x="1524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3" name="Line 99"/>
            <p:cNvSpPr>
              <a:spLocks noChangeShapeType="1"/>
            </p:cNvSpPr>
            <p:nvPr/>
          </p:nvSpPr>
          <p:spPr bwMode="auto">
            <a:xfrm>
              <a:off x="1566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4" name="Line 100"/>
            <p:cNvSpPr>
              <a:spLocks noChangeShapeType="1"/>
            </p:cNvSpPr>
            <p:nvPr/>
          </p:nvSpPr>
          <p:spPr bwMode="auto">
            <a:xfrm>
              <a:off x="1602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5" name="Line 101"/>
            <p:cNvSpPr>
              <a:spLocks noChangeShapeType="1"/>
            </p:cNvSpPr>
            <p:nvPr/>
          </p:nvSpPr>
          <p:spPr bwMode="auto">
            <a:xfrm>
              <a:off x="1632" y="1364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02"/>
          <p:cNvGrpSpPr>
            <a:grpSpLocks/>
          </p:cNvGrpSpPr>
          <p:nvPr/>
        </p:nvGrpSpPr>
        <p:grpSpPr bwMode="auto">
          <a:xfrm>
            <a:off x="2794000" y="3163888"/>
            <a:ext cx="823913" cy="261937"/>
            <a:chOff x="723" y="1169"/>
            <a:chExt cx="519" cy="165"/>
          </a:xfrm>
        </p:grpSpPr>
        <p:sp>
          <p:nvSpPr>
            <p:cNvPr id="13378" name="Line 103"/>
            <p:cNvSpPr>
              <a:spLocks noChangeShapeType="1"/>
            </p:cNvSpPr>
            <p:nvPr/>
          </p:nvSpPr>
          <p:spPr bwMode="auto">
            <a:xfrm>
              <a:off x="753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104"/>
            <p:cNvSpPr>
              <a:spLocks noChangeShapeType="1"/>
            </p:cNvSpPr>
            <p:nvPr/>
          </p:nvSpPr>
          <p:spPr bwMode="auto">
            <a:xfrm>
              <a:off x="786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Line 105"/>
            <p:cNvSpPr>
              <a:spLocks noChangeShapeType="1"/>
            </p:cNvSpPr>
            <p:nvPr/>
          </p:nvSpPr>
          <p:spPr bwMode="auto">
            <a:xfrm>
              <a:off x="822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106"/>
            <p:cNvSpPr>
              <a:spLocks noChangeShapeType="1"/>
            </p:cNvSpPr>
            <p:nvPr/>
          </p:nvSpPr>
          <p:spPr bwMode="auto">
            <a:xfrm>
              <a:off x="864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107"/>
            <p:cNvSpPr>
              <a:spLocks noChangeShapeType="1"/>
            </p:cNvSpPr>
            <p:nvPr/>
          </p:nvSpPr>
          <p:spPr bwMode="auto">
            <a:xfrm>
              <a:off x="900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108"/>
            <p:cNvSpPr>
              <a:spLocks noChangeShapeType="1"/>
            </p:cNvSpPr>
            <p:nvPr/>
          </p:nvSpPr>
          <p:spPr bwMode="auto">
            <a:xfrm>
              <a:off x="942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109"/>
            <p:cNvSpPr>
              <a:spLocks noChangeShapeType="1"/>
            </p:cNvSpPr>
            <p:nvPr/>
          </p:nvSpPr>
          <p:spPr bwMode="auto">
            <a:xfrm>
              <a:off x="978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110"/>
            <p:cNvSpPr>
              <a:spLocks noChangeShapeType="1"/>
            </p:cNvSpPr>
            <p:nvPr/>
          </p:nvSpPr>
          <p:spPr bwMode="auto">
            <a:xfrm>
              <a:off x="1020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111"/>
            <p:cNvSpPr>
              <a:spLocks noChangeShapeType="1"/>
            </p:cNvSpPr>
            <p:nvPr/>
          </p:nvSpPr>
          <p:spPr bwMode="auto">
            <a:xfrm>
              <a:off x="1056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112"/>
            <p:cNvSpPr>
              <a:spLocks noChangeShapeType="1"/>
            </p:cNvSpPr>
            <p:nvPr/>
          </p:nvSpPr>
          <p:spPr bwMode="auto">
            <a:xfrm>
              <a:off x="1098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Line 113"/>
            <p:cNvSpPr>
              <a:spLocks noChangeShapeType="1"/>
            </p:cNvSpPr>
            <p:nvPr/>
          </p:nvSpPr>
          <p:spPr bwMode="auto">
            <a:xfrm>
              <a:off x="1134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Line 114"/>
            <p:cNvSpPr>
              <a:spLocks noChangeShapeType="1"/>
            </p:cNvSpPr>
            <p:nvPr/>
          </p:nvSpPr>
          <p:spPr bwMode="auto">
            <a:xfrm>
              <a:off x="1176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Line 115"/>
            <p:cNvSpPr>
              <a:spLocks noChangeShapeType="1"/>
            </p:cNvSpPr>
            <p:nvPr/>
          </p:nvSpPr>
          <p:spPr bwMode="auto">
            <a:xfrm>
              <a:off x="1212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Line 116"/>
            <p:cNvSpPr>
              <a:spLocks noChangeShapeType="1"/>
            </p:cNvSpPr>
            <p:nvPr/>
          </p:nvSpPr>
          <p:spPr bwMode="auto">
            <a:xfrm>
              <a:off x="1242" y="1172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Line 117"/>
            <p:cNvSpPr>
              <a:spLocks noChangeShapeType="1"/>
            </p:cNvSpPr>
            <p:nvPr/>
          </p:nvSpPr>
          <p:spPr bwMode="auto">
            <a:xfrm>
              <a:off x="723" y="1169"/>
              <a:ext cx="0" cy="16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75" name="Line 118"/>
          <p:cNvSpPr>
            <a:spLocks noChangeShapeType="1"/>
          </p:cNvSpPr>
          <p:nvPr/>
        </p:nvSpPr>
        <p:spPr bwMode="auto">
          <a:xfrm>
            <a:off x="6203950" y="4560888"/>
            <a:ext cx="1041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76" name="Line 119"/>
          <p:cNvSpPr>
            <a:spLocks noChangeShapeType="1"/>
          </p:cNvSpPr>
          <p:nvPr/>
        </p:nvSpPr>
        <p:spPr bwMode="auto">
          <a:xfrm flipH="1">
            <a:off x="1250950" y="2943225"/>
            <a:ext cx="1041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77" name="Text Box 120"/>
          <p:cNvSpPr txBox="1">
            <a:spLocks noChangeArrowheads="1"/>
          </p:cNvSpPr>
          <p:nvPr/>
        </p:nvSpPr>
        <p:spPr bwMode="auto">
          <a:xfrm>
            <a:off x="8261350" y="1649413"/>
            <a:ext cx="7556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3366"/>
                </a:solidFill>
                <a:latin typeface="Arial Unicode MS" pitchFamily="34" charset="-128"/>
              </a:rPr>
              <a:t>reads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Definition of Coverage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133725"/>
            <a:ext cx="7791450" cy="3248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Length of genomic segment:	</a:t>
            </a:r>
            <a:r>
              <a:rPr lang="en-US" sz="2000" b="1" smtClean="0">
                <a:solidFill>
                  <a:schemeClr val="accent2"/>
                </a:solidFill>
              </a:rPr>
              <a:t>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Number of reads: 		</a:t>
            </a:r>
            <a:r>
              <a:rPr lang="en-US" sz="2000" b="1" smtClean="0">
                <a:solidFill>
                  <a:schemeClr val="accent2"/>
                </a:solidFill>
              </a:rPr>
              <a:t>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Length of each read:		</a:t>
            </a:r>
            <a:r>
              <a:rPr lang="en-US" sz="2000" b="1" smtClean="0">
                <a:solidFill>
                  <a:schemeClr val="accent2"/>
                </a:solidFill>
              </a:rPr>
              <a:t>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u="sng" smtClean="0"/>
              <a:t>Definition:</a:t>
            </a:r>
            <a:r>
              <a:rPr lang="en-US" sz="2000" smtClean="0"/>
              <a:t> 	</a:t>
            </a:r>
            <a:r>
              <a:rPr lang="en-US" sz="2000" smtClean="0">
                <a:solidFill>
                  <a:schemeClr val="accent2"/>
                </a:solidFill>
              </a:rPr>
              <a:t>Coverage 	</a:t>
            </a:r>
            <a:r>
              <a:rPr lang="en-US" sz="2000" b="1" smtClean="0">
                <a:solidFill>
                  <a:schemeClr val="accent2"/>
                </a:solidFill>
              </a:rPr>
              <a:t>C = N L / 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How much coverage is enough?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</a:t>
            </a:r>
            <a:r>
              <a:rPr lang="en-US" sz="2000" b="1" smtClean="0">
                <a:solidFill>
                  <a:schemeClr val="accent2"/>
                </a:solidFill>
              </a:rPr>
              <a:t>Lander-Waterman model:	Prob[ not covered bp ] = e</a:t>
            </a:r>
            <a:r>
              <a:rPr lang="en-US" sz="2000" b="1" baseline="30000" smtClean="0">
                <a:solidFill>
                  <a:schemeClr val="accent2"/>
                </a:solidFill>
              </a:rPr>
              <a:t>-C</a:t>
            </a:r>
            <a:endParaRPr lang="en-US" sz="2000" b="1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Assuming uniform distribution of reads, C=10 results in 1 gapped region /1,000,000 nucleotides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762000" y="2289175"/>
            <a:ext cx="7391400" cy="0"/>
          </a:xfrm>
          <a:prstGeom prst="line">
            <a:avLst/>
          </a:prstGeom>
          <a:noFill/>
          <a:ln w="76200">
            <a:solidFill>
              <a:srgbClr val="0066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769938" y="2109788"/>
            <a:ext cx="7540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1095375" y="18796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1144588" y="1754188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1643063" y="1490663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1484313" y="16764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1673225" y="15859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1200150" y="19462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968375" y="20320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1641475" y="211613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2279650" y="213042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1908175" y="20304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2116138" y="18907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2844800" y="20320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2719388" y="194151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3233738" y="18288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2949575" y="20986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>
            <a:off x="3865563" y="20431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2708275" y="176212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>
            <a:off x="2336800" y="16621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>
            <a:off x="2544763" y="15224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>
            <a:off x="3273425" y="16637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2" name="Line 26"/>
          <p:cNvSpPr>
            <a:spLocks noChangeShapeType="1"/>
          </p:cNvSpPr>
          <p:nvPr/>
        </p:nvSpPr>
        <p:spPr bwMode="auto">
          <a:xfrm>
            <a:off x="3182938" y="160655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3656013" y="17303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4" name="Line 28"/>
          <p:cNvSpPr>
            <a:spLocks noChangeShapeType="1"/>
          </p:cNvSpPr>
          <p:nvPr/>
        </p:nvSpPr>
        <p:spPr bwMode="auto">
          <a:xfrm>
            <a:off x="4719638" y="210185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>
            <a:off x="4629150" y="197643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>
            <a:off x="5108575" y="189865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7" name="Line 31"/>
          <p:cNvSpPr>
            <a:spLocks noChangeShapeType="1"/>
          </p:cNvSpPr>
          <p:nvPr/>
        </p:nvSpPr>
        <p:spPr bwMode="auto">
          <a:xfrm>
            <a:off x="5740400" y="211296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8" name="Line 32"/>
          <p:cNvSpPr>
            <a:spLocks noChangeShapeType="1"/>
          </p:cNvSpPr>
          <p:nvPr/>
        </p:nvSpPr>
        <p:spPr bwMode="auto">
          <a:xfrm>
            <a:off x="6518275" y="212883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9" name="Line 33"/>
          <p:cNvSpPr>
            <a:spLocks noChangeShapeType="1"/>
          </p:cNvSpPr>
          <p:nvPr/>
        </p:nvSpPr>
        <p:spPr bwMode="auto">
          <a:xfrm>
            <a:off x="6858000" y="205105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0" name="Line 34"/>
          <p:cNvSpPr>
            <a:spLocks noChangeShapeType="1"/>
          </p:cNvSpPr>
          <p:nvPr/>
        </p:nvSpPr>
        <p:spPr bwMode="auto">
          <a:xfrm>
            <a:off x="6332538" y="198437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1" name="Line 35"/>
          <p:cNvSpPr>
            <a:spLocks noChangeShapeType="1"/>
          </p:cNvSpPr>
          <p:nvPr/>
        </p:nvSpPr>
        <p:spPr bwMode="auto">
          <a:xfrm>
            <a:off x="5961063" y="188436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2" name="Line 36"/>
          <p:cNvSpPr>
            <a:spLocks noChangeShapeType="1"/>
          </p:cNvSpPr>
          <p:nvPr/>
        </p:nvSpPr>
        <p:spPr bwMode="auto">
          <a:xfrm>
            <a:off x="6897688" y="188595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3" name="Line 37"/>
          <p:cNvSpPr>
            <a:spLocks noChangeShapeType="1"/>
          </p:cNvSpPr>
          <p:nvPr/>
        </p:nvSpPr>
        <p:spPr bwMode="auto">
          <a:xfrm>
            <a:off x="7002463" y="19526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4" name="Line 38"/>
          <p:cNvSpPr>
            <a:spLocks noChangeShapeType="1"/>
          </p:cNvSpPr>
          <p:nvPr/>
        </p:nvSpPr>
        <p:spPr bwMode="auto">
          <a:xfrm>
            <a:off x="4503738" y="1608138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5" name="Line 39"/>
          <p:cNvSpPr>
            <a:spLocks noChangeShapeType="1"/>
          </p:cNvSpPr>
          <p:nvPr/>
        </p:nvSpPr>
        <p:spPr bwMode="auto">
          <a:xfrm>
            <a:off x="4344988" y="179387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6" name="Line 40"/>
          <p:cNvSpPr>
            <a:spLocks noChangeShapeType="1"/>
          </p:cNvSpPr>
          <p:nvPr/>
        </p:nvSpPr>
        <p:spPr bwMode="auto">
          <a:xfrm>
            <a:off x="4741863" y="170338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7" name="Line 41"/>
          <p:cNvSpPr>
            <a:spLocks noChangeShapeType="1"/>
          </p:cNvSpPr>
          <p:nvPr/>
        </p:nvSpPr>
        <p:spPr bwMode="auto">
          <a:xfrm>
            <a:off x="5197475" y="17795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8" name="Line 42"/>
          <p:cNvSpPr>
            <a:spLocks noChangeShapeType="1"/>
          </p:cNvSpPr>
          <p:nvPr/>
        </p:nvSpPr>
        <p:spPr bwMode="auto">
          <a:xfrm>
            <a:off x="5405438" y="16398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9" name="Line 43"/>
          <p:cNvSpPr>
            <a:spLocks noChangeShapeType="1"/>
          </p:cNvSpPr>
          <p:nvPr/>
        </p:nvSpPr>
        <p:spPr bwMode="auto">
          <a:xfrm>
            <a:off x="6134100" y="178117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0" name="Line 44"/>
          <p:cNvSpPr>
            <a:spLocks noChangeShapeType="1"/>
          </p:cNvSpPr>
          <p:nvPr/>
        </p:nvSpPr>
        <p:spPr bwMode="auto">
          <a:xfrm>
            <a:off x="6183313" y="165576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1" name="Line 45"/>
          <p:cNvSpPr>
            <a:spLocks noChangeShapeType="1"/>
          </p:cNvSpPr>
          <p:nvPr/>
        </p:nvSpPr>
        <p:spPr bwMode="auto">
          <a:xfrm>
            <a:off x="7281863" y="1643063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2" name="Line 46"/>
          <p:cNvSpPr>
            <a:spLocks noChangeShapeType="1"/>
          </p:cNvSpPr>
          <p:nvPr/>
        </p:nvSpPr>
        <p:spPr bwMode="auto">
          <a:xfrm>
            <a:off x="7123113" y="18288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3" name="Line 47"/>
          <p:cNvSpPr>
            <a:spLocks noChangeShapeType="1"/>
          </p:cNvSpPr>
          <p:nvPr/>
        </p:nvSpPr>
        <p:spPr bwMode="auto">
          <a:xfrm>
            <a:off x="7312025" y="17383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4" name="Line 48"/>
          <p:cNvSpPr>
            <a:spLocks noChangeShapeType="1"/>
          </p:cNvSpPr>
          <p:nvPr/>
        </p:nvSpPr>
        <p:spPr bwMode="auto">
          <a:xfrm>
            <a:off x="7642225" y="203993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5" name="Line 49"/>
          <p:cNvSpPr>
            <a:spLocks noChangeShapeType="1"/>
          </p:cNvSpPr>
          <p:nvPr/>
        </p:nvSpPr>
        <p:spPr bwMode="auto">
          <a:xfrm>
            <a:off x="7499350" y="213518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6" name="Line 50"/>
          <p:cNvSpPr>
            <a:spLocks noChangeShapeType="1"/>
          </p:cNvSpPr>
          <p:nvPr/>
        </p:nvSpPr>
        <p:spPr bwMode="auto">
          <a:xfrm>
            <a:off x="763588" y="168116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7" name="Line 51"/>
          <p:cNvSpPr>
            <a:spLocks noChangeShapeType="1"/>
          </p:cNvSpPr>
          <p:nvPr/>
        </p:nvSpPr>
        <p:spPr bwMode="auto">
          <a:xfrm>
            <a:off x="6446838" y="15367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8" name="Line 52"/>
          <p:cNvSpPr>
            <a:spLocks noChangeShapeType="1"/>
          </p:cNvSpPr>
          <p:nvPr/>
        </p:nvSpPr>
        <p:spPr bwMode="auto">
          <a:xfrm>
            <a:off x="7224713" y="1552575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89" name="Line 53"/>
          <p:cNvSpPr>
            <a:spLocks noChangeShapeType="1"/>
          </p:cNvSpPr>
          <p:nvPr/>
        </p:nvSpPr>
        <p:spPr bwMode="auto">
          <a:xfrm>
            <a:off x="8401050" y="1557338"/>
            <a:ext cx="0" cy="6143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90" name="Text Box 54"/>
          <p:cNvSpPr txBox="1">
            <a:spLocks noChangeArrowheads="1"/>
          </p:cNvSpPr>
          <p:nvPr/>
        </p:nvSpPr>
        <p:spPr bwMode="auto">
          <a:xfrm>
            <a:off x="8469313" y="1668463"/>
            <a:ext cx="3683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hlink"/>
                </a:solidFill>
                <a:latin typeface="Arial Unicode MS" pitchFamily="34" charset="-128"/>
              </a:rPr>
              <a:t>C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Repeats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275" y="1457325"/>
            <a:ext cx="7862888" cy="5060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					Bacterial genomes:	</a:t>
            </a:r>
            <a:r>
              <a:rPr lang="en-US" sz="1800" smtClean="0">
                <a:solidFill>
                  <a:schemeClr val="accent2"/>
                </a:solidFill>
              </a:rPr>
              <a:t>5%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					Mammals:		</a:t>
            </a:r>
            <a:r>
              <a:rPr lang="en-US" sz="1800" smtClean="0">
                <a:solidFill>
                  <a:schemeClr val="accent2"/>
                </a:solidFill>
              </a:rPr>
              <a:t>50%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u="sng" smtClean="0"/>
              <a:t>Repeat types: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b="1" u="sng" smtClean="0"/>
          </a:p>
          <a:p>
            <a:pPr eaLnBrk="1" hangingPunct="1">
              <a:lnSpc>
                <a:spcPct val="80000"/>
              </a:lnSpc>
            </a:pPr>
            <a:r>
              <a:rPr lang="en-US" sz="1800" b="1" smtClean="0">
                <a:solidFill>
                  <a:srgbClr val="006666"/>
                </a:solidFill>
                <a:latin typeface="Comic Sans MS" pitchFamily="66" charset="0"/>
              </a:rPr>
              <a:t>Low-Complexity DNA</a:t>
            </a:r>
            <a:r>
              <a:rPr lang="en-US" sz="1800" smtClean="0"/>
              <a:t>	(e.g. ATATATATACATA…)</a:t>
            </a:r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b="1" smtClean="0">
                <a:solidFill>
                  <a:srgbClr val="CC0000"/>
                </a:solidFill>
                <a:latin typeface="Comic Sans MS" pitchFamily="66" charset="0"/>
              </a:rPr>
              <a:t>Microsatellite repeats</a:t>
            </a:r>
            <a:r>
              <a:rPr lang="en-US" sz="1800" smtClean="0"/>
              <a:t>    (a</a:t>
            </a:r>
            <a:r>
              <a:rPr lang="en-US" sz="1800" baseline="-25000" smtClean="0"/>
              <a:t>1</a:t>
            </a:r>
            <a:r>
              <a:rPr lang="en-US" sz="1800" smtClean="0"/>
              <a:t>…a</a:t>
            </a:r>
            <a:r>
              <a:rPr lang="en-US" sz="1800" baseline="-25000" smtClean="0"/>
              <a:t>k</a:t>
            </a:r>
            <a:r>
              <a:rPr lang="en-US" sz="1800" smtClean="0"/>
              <a:t>)</a:t>
            </a:r>
            <a:r>
              <a:rPr lang="en-US" sz="1800" baseline="30000" smtClean="0"/>
              <a:t>N</a:t>
            </a:r>
            <a:r>
              <a:rPr lang="en-US" sz="1800" smtClean="0"/>
              <a:t> where k ~ 3-6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			(e.g. CAGCAGTAGCAGCACCAG)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 smtClean="0">
                <a:solidFill>
                  <a:srgbClr val="339933"/>
                </a:solidFill>
                <a:latin typeface="Comic Sans MS" pitchFamily="66" charset="0"/>
              </a:rPr>
              <a:t>Transposons</a:t>
            </a:r>
            <a:r>
              <a:rPr lang="en-US" sz="1800" smtClean="0"/>
              <a:t> 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b="1" smtClean="0">
                <a:solidFill>
                  <a:srgbClr val="339933"/>
                </a:solidFill>
              </a:rPr>
              <a:t>SINE</a:t>
            </a:r>
            <a:r>
              <a:rPr lang="en-US" sz="1600" smtClean="0"/>
              <a:t> 		</a:t>
            </a:r>
            <a:r>
              <a:rPr lang="en-US" sz="1600" smtClean="0">
                <a:solidFill>
                  <a:srgbClr val="003300"/>
                </a:solidFill>
              </a:rPr>
              <a:t>(Short Interspersed Nuclear Elements)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				e.g., ALU: ~300-long, 10</a:t>
            </a:r>
            <a:r>
              <a:rPr lang="en-US" sz="1800" baseline="30000" smtClean="0"/>
              <a:t>6</a:t>
            </a:r>
            <a:r>
              <a:rPr lang="en-US" sz="1800" smtClean="0"/>
              <a:t> copies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b="1" smtClean="0">
                <a:solidFill>
                  <a:srgbClr val="339933"/>
                </a:solidFill>
              </a:rPr>
              <a:t>LINE</a:t>
            </a:r>
            <a:r>
              <a:rPr lang="en-US" sz="1600" smtClean="0"/>
              <a:t> 		</a:t>
            </a:r>
            <a:r>
              <a:rPr lang="en-US" sz="1600" smtClean="0">
                <a:solidFill>
                  <a:srgbClr val="003300"/>
                </a:solidFill>
              </a:rPr>
              <a:t>(Long Interspersed Nuclear Elements)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			~4000-long, 200,000 copies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b="1" smtClean="0">
                <a:solidFill>
                  <a:srgbClr val="339933"/>
                </a:solidFill>
              </a:rPr>
              <a:t>LTR</a:t>
            </a:r>
            <a:r>
              <a:rPr lang="en-US" sz="1600" b="1" smtClean="0"/>
              <a:t> </a:t>
            </a:r>
            <a:r>
              <a:rPr lang="en-US" sz="1600" b="1" smtClean="0">
                <a:solidFill>
                  <a:srgbClr val="339933"/>
                </a:solidFill>
              </a:rPr>
              <a:t>retroposons</a:t>
            </a:r>
            <a:r>
              <a:rPr lang="en-US" sz="1600" smtClean="0"/>
              <a:t> 	</a:t>
            </a:r>
            <a:r>
              <a:rPr lang="en-US" sz="1600" smtClean="0">
                <a:solidFill>
                  <a:srgbClr val="003300"/>
                </a:solidFill>
              </a:rPr>
              <a:t>(Long Terminal Repeats (~700 bp) at each end)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			cousins of HIV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en-US" sz="1800" b="1" smtClean="0">
                <a:solidFill>
                  <a:srgbClr val="CC0066"/>
                </a:solidFill>
                <a:latin typeface="Comic Sans MS" pitchFamily="66" charset="0"/>
              </a:rPr>
              <a:t>Gene Families </a:t>
            </a:r>
            <a:r>
              <a:rPr lang="en-US" sz="1800" smtClean="0"/>
              <a:t>	genes duplicate &amp; then diverge (paralogs)</a:t>
            </a:r>
          </a:p>
          <a:p>
            <a:pPr eaLnBrk="1" hangingPunct="1">
              <a:lnSpc>
                <a:spcPct val="80000"/>
              </a:lnSpc>
            </a:pPr>
            <a:endParaRPr lang="en-US" sz="1800" b="1" smtClean="0">
              <a:solidFill>
                <a:srgbClr val="996633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b="1" smtClean="0">
                <a:solidFill>
                  <a:srgbClr val="996633"/>
                </a:solidFill>
                <a:latin typeface="Comic Sans MS" pitchFamily="66" charset="0"/>
              </a:rPr>
              <a:t>Recent duplications</a:t>
            </a:r>
            <a:r>
              <a:rPr lang="en-US" sz="1800" smtClean="0"/>
              <a:t> 	~100,000-long, very similar copies	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ChangeArrowheads="1"/>
          </p:cNvSpPr>
          <p:nvPr/>
        </p:nvSpPr>
        <p:spPr bwMode="auto">
          <a:xfrm>
            <a:off x="1454150" y="5975350"/>
            <a:ext cx="2933700" cy="68263"/>
          </a:xfrm>
          <a:prstGeom prst="rect">
            <a:avLst/>
          </a:prstGeom>
          <a:solidFill>
            <a:srgbClr val="339966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Sequencing and Fragment Assembly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419350" y="1490663"/>
            <a:ext cx="4210050" cy="996950"/>
            <a:chOff x="168" y="1305"/>
            <a:chExt cx="5418" cy="1550"/>
          </a:xfrm>
        </p:grpSpPr>
        <p:pic>
          <p:nvPicPr>
            <p:cNvPr id="16432" name="Picture 5" descr="ABIsequenc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0" y="1305"/>
              <a:ext cx="1500" cy="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33" name="Picture 6" descr="doubleheli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" y="1455"/>
              <a:ext cx="1062" cy="1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34" name="AutoShape 7"/>
            <p:cNvSpPr>
              <a:spLocks noChangeArrowheads="1"/>
            </p:cNvSpPr>
            <p:nvPr/>
          </p:nvSpPr>
          <p:spPr bwMode="auto">
            <a:xfrm>
              <a:off x="135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5" name="AutoShape 8"/>
            <p:cNvSpPr>
              <a:spLocks noChangeArrowheads="1"/>
            </p:cNvSpPr>
            <p:nvPr/>
          </p:nvSpPr>
          <p:spPr bwMode="auto">
            <a:xfrm>
              <a:off x="372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6" name="Text Box 9"/>
            <p:cNvSpPr txBox="1">
              <a:spLocks noChangeArrowheads="1"/>
            </p:cNvSpPr>
            <p:nvPr/>
          </p:nvSpPr>
          <p:spPr bwMode="auto">
            <a:xfrm>
              <a:off x="4471" y="1382"/>
              <a:ext cx="1115" cy="1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latin typeface="Courier New" pitchFamily="49" charset="0"/>
                </a:rPr>
                <a:t>AGTAGCACAGACTACGACGAGACGATCGTGCGAGCGACGGCGTAGTGTGCTGTACTGTCGTGTGTGTGTACTCTCCT</a:t>
              </a:r>
            </a:p>
          </p:txBody>
        </p:sp>
      </p:grp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285750" y="3098800"/>
            <a:ext cx="8667750" cy="57150"/>
          </a:xfrm>
          <a:prstGeom prst="rect">
            <a:avLst/>
          </a:prstGeom>
          <a:solidFill>
            <a:srgbClr val="339966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6962775" y="2414588"/>
            <a:ext cx="198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3x10</a:t>
            </a:r>
            <a:r>
              <a:rPr lang="en-US" baseline="30000"/>
              <a:t>9</a:t>
            </a:r>
            <a:r>
              <a:rPr lang="en-US"/>
              <a:t> nucleotides</a:t>
            </a:r>
          </a:p>
        </p:txBody>
      </p:sp>
      <p:sp>
        <p:nvSpPr>
          <p:cNvPr id="628748" name="Rectangle 12"/>
          <p:cNvSpPr>
            <a:spLocks noChangeArrowheads="1"/>
          </p:cNvSpPr>
          <p:nvPr/>
        </p:nvSpPr>
        <p:spPr bwMode="auto">
          <a:xfrm>
            <a:off x="129540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49" name="Rectangle 13"/>
          <p:cNvSpPr>
            <a:spLocks noChangeArrowheads="1"/>
          </p:cNvSpPr>
          <p:nvPr/>
        </p:nvSpPr>
        <p:spPr bwMode="auto">
          <a:xfrm>
            <a:off x="287655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0" name="Rectangle 14"/>
          <p:cNvSpPr>
            <a:spLocks noChangeArrowheads="1"/>
          </p:cNvSpPr>
          <p:nvPr/>
        </p:nvSpPr>
        <p:spPr bwMode="auto">
          <a:xfrm>
            <a:off x="506730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1" name="Rectangle 15"/>
          <p:cNvSpPr>
            <a:spLocks noChangeArrowheads="1"/>
          </p:cNvSpPr>
          <p:nvPr/>
        </p:nvSpPr>
        <p:spPr bwMode="auto">
          <a:xfrm>
            <a:off x="6502400" y="30797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628752" name="Rectangle 16"/>
          <p:cNvSpPr>
            <a:spLocks noChangeArrowheads="1"/>
          </p:cNvSpPr>
          <p:nvPr/>
        </p:nvSpPr>
        <p:spPr bwMode="auto">
          <a:xfrm>
            <a:off x="7969250" y="30797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628753" name="Rectangle 17" descr="Woven mat"/>
          <p:cNvSpPr>
            <a:spLocks noChangeArrowheads="1"/>
          </p:cNvSpPr>
          <p:nvPr/>
        </p:nvSpPr>
        <p:spPr bwMode="auto">
          <a:xfrm>
            <a:off x="704850" y="308610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4" name="Rectangle 18" descr="Woven mat"/>
          <p:cNvSpPr>
            <a:spLocks noChangeArrowheads="1"/>
          </p:cNvSpPr>
          <p:nvPr/>
        </p:nvSpPr>
        <p:spPr bwMode="auto">
          <a:xfrm>
            <a:off x="3987800" y="30924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5" name="Rectangle 19" descr="Woven mat"/>
          <p:cNvSpPr>
            <a:spLocks noChangeArrowheads="1"/>
          </p:cNvSpPr>
          <p:nvPr/>
        </p:nvSpPr>
        <p:spPr bwMode="auto">
          <a:xfrm>
            <a:off x="7061200" y="30924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6" name="Rectangle 20" descr="Pink tissue paper"/>
          <p:cNvSpPr>
            <a:spLocks noChangeArrowheads="1"/>
          </p:cNvSpPr>
          <p:nvPr/>
        </p:nvSpPr>
        <p:spPr bwMode="auto">
          <a:xfrm>
            <a:off x="2044700" y="30924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7" name="Rectangle 21" descr="Pink tissue paper"/>
          <p:cNvSpPr>
            <a:spLocks noChangeArrowheads="1"/>
          </p:cNvSpPr>
          <p:nvPr/>
        </p:nvSpPr>
        <p:spPr bwMode="auto">
          <a:xfrm>
            <a:off x="24447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8" name="Rectangle 22" descr="Pink tissue paper"/>
          <p:cNvSpPr>
            <a:spLocks noChangeArrowheads="1"/>
          </p:cNvSpPr>
          <p:nvPr/>
        </p:nvSpPr>
        <p:spPr bwMode="auto">
          <a:xfrm>
            <a:off x="31559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59" name="Rectangle 23" descr="Pink tissue paper"/>
          <p:cNvSpPr>
            <a:spLocks noChangeArrowheads="1"/>
          </p:cNvSpPr>
          <p:nvPr/>
        </p:nvSpPr>
        <p:spPr bwMode="auto">
          <a:xfrm>
            <a:off x="40957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0" name="Rectangle 24" descr="Pink tissue paper"/>
          <p:cNvSpPr>
            <a:spLocks noChangeArrowheads="1"/>
          </p:cNvSpPr>
          <p:nvPr/>
        </p:nvSpPr>
        <p:spPr bwMode="auto">
          <a:xfrm>
            <a:off x="58356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1" name="Rectangle 25" descr="Pink tissue paper"/>
          <p:cNvSpPr>
            <a:spLocks noChangeArrowheads="1"/>
          </p:cNvSpPr>
          <p:nvPr/>
        </p:nvSpPr>
        <p:spPr bwMode="auto">
          <a:xfrm>
            <a:off x="765810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2" name="Rectangle 26" descr="Pink tissue paper"/>
          <p:cNvSpPr>
            <a:spLocks noChangeArrowheads="1"/>
          </p:cNvSpPr>
          <p:nvPr/>
        </p:nvSpPr>
        <p:spPr bwMode="auto">
          <a:xfrm>
            <a:off x="853440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3" name="Rectangle 27" descr="Pink tissue paper"/>
          <p:cNvSpPr>
            <a:spLocks noChangeArrowheads="1"/>
          </p:cNvSpPr>
          <p:nvPr/>
        </p:nvSpPr>
        <p:spPr bwMode="auto">
          <a:xfrm>
            <a:off x="35623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4" name="Rectangle 28" descr="Pink tissue paper"/>
          <p:cNvSpPr>
            <a:spLocks noChangeArrowheads="1"/>
          </p:cNvSpPr>
          <p:nvPr/>
        </p:nvSpPr>
        <p:spPr bwMode="auto">
          <a:xfrm>
            <a:off x="412750" y="30924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5" name="Text Box 29"/>
          <p:cNvSpPr txBox="1">
            <a:spLocks noChangeArrowheads="1"/>
          </p:cNvSpPr>
          <p:nvPr/>
        </p:nvSpPr>
        <p:spPr bwMode="auto">
          <a:xfrm>
            <a:off x="2174875" y="3446463"/>
            <a:ext cx="4638675" cy="376237"/>
          </a:xfrm>
          <a:prstGeom prst="rect">
            <a:avLst/>
          </a:prstGeom>
          <a:noFill/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50% of human DNA is composed of repeats</a:t>
            </a:r>
          </a:p>
        </p:txBody>
      </p:sp>
      <p:sp>
        <p:nvSpPr>
          <p:cNvPr id="628766" name="Rectangle 30"/>
          <p:cNvSpPr>
            <a:spLocks noChangeArrowheads="1"/>
          </p:cNvSpPr>
          <p:nvPr/>
        </p:nvSpPr>
        <p:spPr bwMode="auto">
          <a:xfrm>
            <a:off x="2476500" y="59690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7" name="Rectangle 31" descr="Pink tissue paper"/>
          <p:cNvSpPr>
            <a:spLocks noChangeArrowheads="1"/>
          </p:cNvSpPr>
          <p:nvPr/>
        </p:nvSpPr>
        <p:spPr bwMode="auto">
          <a:xfrm>
            <a:off x="1644650" y="59753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8" name="Rectangle 32" descr="Pink tissue paper"/>
          <p:cNvSpPr>
            <a:spLocks noChangeArrowheads="1"/>
          </p:cNvSpPr>
          <p:nvPr/>
        </p:nvSpPr>
        <p:spPr bwMode="auto">
          <a:xfrm>
            <a:off x="2044700" y="59690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69" name="Rectangle 33" descr="Pink tissue paper"/>
          <p:cNvSpPr>
            <a:spLocks noChangeArrowheads="1"/>
          </p:cNvSpPr>
          <p:nvPr/>
        </p:nvSpPr>
        <p:spPr bwMode="auto">
          <a:xfrm>
            <a:off x="2755900" y="59690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70" name="Rectangle 34"/>
          <p:cNvSpPr>
            <a:spLocks noChangeArrowheads="1"/>
          </p:cNvSpPr>
          <p:nvPr/>
        </p:nvSpPr>
        <p:spPr bwMode="auto">
          <a:xfrm>
            <a:off x="3422650" y="59626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628771" name="Rectangle 35" descr="Woven mat"/>
          <p:cNvSpPr>
            <a:spLocks noChangeArrowheads="1"/>
          </p:cNvSpPr>
          <p:nvPr/>
        </p:nvSpPr>
        <p:spPr bwMode="auto">
          <a:xfrm>
            <a:off x="3981450" y="59753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72" name="Rectangle 36" descr="Pink tissue paper"/>
          <p:cNvSpPr>
            <a:spLocks noChangeArrowheads="1"/>
          </p:cNvSpPr>
          <p:nvPr/>
        </p:nvSpPr>
        <p:spPr bwMode="auto">
          <a:xfrm>
            <a:off x="2755900" y="59690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886450" y="2984500"/>
            <a:ext cx="635000" cy="76200"/>
            <a:chOff x="4980" y="3028"/>
            <a:chExt cx="400" cy="48"/>
          </a:xfrm>
        </p:grpSpPr>
        <p:sp>
          <p:nvSpPr>
            <p:cNvPr id="16429" name="Rectangle 38"/>
            <p:cNvSpPr>
              <a:spLocks noChangeArrowheads="1"/>
            </p:cNvSpPr>
            <p:nvPr/>
          </p:nvSpPr>
          <p:spPr bwMode="auto">
            <a:xfrm>
              <a:off x="4980" y="3028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0" name="Rectangle 39"/>
            <p:cNvSpPr>
              <a:spLocks noChangeArrowheads="1"/>
            </p:cNvSpPr>
            <p:nvPr/>
          </p:nvSpPr>
          <p:spPr bwMode="auto">
            <a:xfrm>
              <a:off x="5284" y="3028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431" name="AutoShape 40"/>
            <p:cNvCxnSpPr>
              <a:cxnSpLocks noChangeShapeType="1"/>
              <a:stCxn id="16429" idx="0"/>
              <a:endCxn id="16430" idx="0"/>
            </p:cNvCxnSpPr>
            <p:nvPr/>
          </p:nvCxnSpPr>
          <p:spPr bwMode="auto">
            <a:xfrm rot="5400000" flipV="1">
              <a:off x="5179" y="2877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17850" y="2978150"/>
            <a:ext cx="635000" cy="76200"/>
            <a:chOff x="4980" y="3028"/>
            <a:chExt cx="400" cy="48"/>
          </a:xfrm>
        </p:grpSpPr>
        <p:sp>
          <p:nvSpPr>
            <p:cNvPr id="16426" name="Rectangle 42"/>
            <p:cNvSpPr>
              <a:spLocks noChangeArrowheads="1"/>
            </p:cNvSpPr>
            <p:nvPr/>
          </p:nvSpPr>
          <p:spPr bwMode="auto">
            <a:xfrm>
              <a:off x="4980" y="3028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27" name="Rectangle 43"/>
            <p:cNvSpPr>
              <a:spLocks noChangeArrowheads="1"/>
            </p:cNvSpPr>
            <p:nvPr/>
          </p:nvSpPr>
          <p:spPr bwMode="auto">
            <a:xfrm>
              <a:off x="5284" y="3028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428" name="AutoShape 44"/>
            <p:cNvCxnSpPr>
              <a:cxnSpLocks noChangeShapeType="1"/>
              <a:stCxn id="16426" idx="0"/>
              <a:endCxn id="16427" idx="0"/>
            </p:cNvCxnSpPr>
            <p:nvPr/>
          </p:nvCxnSpPr>
          <p:spPr bwMode="auto">
            <a:xfrm rot="5400000" flipV="1">
              <a:off x="5179" y="2877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628781" name="Oval 45"/>
          <p:cNvSpPr>
            <a:spLocks noChangeArrowheads="1"/>
          </p:cNvSpPr>
          <p:nvPr/>
        </p:nvSpPr>
        <p:spPr bwMode="auto">
          <a:xfrm>
            <a:off x="3028950" y="2946400"/>
            <a:ext cx="304800" cy="146050"/>
          </a:xfrm>
          <a:prstGeom prst="ellipse">
            <a:avLst/>
          </a:prstGeom>
          <a:solidFill>
            <a:srgbClr val="FFFF00">
              <a:alpha val="30196"/>
            </a:srgbClr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82" name="Oval 46"/>
          <p:cNvSpPr>
            <a:spLocks noChangeArrowheads="1"/>
          </p:cNvSpPr>
          <p:nvPr/>
        </p:nvSpPr>
        <p:spPr bwMode="auto">
          <a:xfrm>
            <a:off x="5803900" y="2946400"/>
            <a:ext cx="304800" cy="146050"/>
          </a:xfrm>
          <a:prstGeom prst="ellipse">
            <a:avLst/>
          </a:prstGeom>
          <a:solidFill>
            <a:srgbClr val="FFFF00">
              <a:alpha val="30196"/>
            </a:srgbClr>
          </a:solidFill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8783" name="Line 47"/>
          <p:cNvSpPr>
            <a:spLocks noChangeShapeType="1"/>
          </p:cNvSpPr>
          <p:nvPr/>
        </p:nvSpPr>
        <p:spPr bwMode="auto">
          <a:xfrm flipH="1">
            <a:off x="2863850" y="3171825"/>
            <a:ext cx="406400" cy="276225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8784" name="Line 48"/>
          <p:cNvSpPr>
            <a:spLocks noChangeShapeType="1"/>
          </p:cNvSpPr>
          <p:nvPr/>
        </p:nvSpPr>
        <p:spPr bwMode="auto">
          <a:xfrm flipH="1">
            <a:off x="1587500" y="3171825"/>
            <a:ext cx="406400" cy="276225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8785" name="Line 49"/>
          <p:cNvSpPr>
            <a:spLocks noChangeShapeType="1"/>
          </p:cNvSpPr>
          <p:nvPr/>
        </p:nvSpPr>
        <p:spPr bwMode="auto">
          <a:xfrm flipH="1">
            <a:off x="2825750" y="3194050"/>
            <a:ext cx="3054350" cy="272415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8786" name="Line 50"/>
          <p:cNvSpPr>
            <a:spLocks noChangeShapeType="1"/>
          </p:cNvSpPr>
          <p:nvPr/>
        </p:nvSpPr>
        <p:spPr bwMode="auto">
          <a:xfrm flipH="1">
            <a:off x="4419600" y="3194050"/>
            <a:ext cx="3054350" cy="272415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8787" name="Text Box 51"/>
          <p:cNvSpPr txBox="1">
            <a:spLocks noChangeArrowheads="1"/>
          </p:cNvSpPr>
          <p:nvPr/>
        </p:nvSpPr>
        <p:spPr bwMode="auto">
          <a:xfrm>
            <a:off x="1031875" y="6119813"/>
            <a:ext cx="3663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Error!</a:t>
            </a:r>
          </a:p>
          <a:p>
            <a:pPr algn="ctr"/>
            <a:r>
              <a:rPr lang="en-US"/>
              <a:t>Glued together two distant regions</a:t>
            </a:r>
          </a:p>
        </p:txBody>
      </p:sp>
      <p:pic>
        <p:nvPicPr>
          <p:cNvPr id="628788" name="Picture 52" descr="birddo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2900" y="3327400"/>
            <a:ext cx="3162300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8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8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8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28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2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2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28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28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28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28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28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28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28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28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28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28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628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28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28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2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28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28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28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62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628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628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628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628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628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628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28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2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62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38" grpId="0" animBg="1"/>
      <p:bldP spid="628748" grpId="0" animBg="1"/>
      <p:bldP spid="628749" grpId="0" animBg="1"/>
      <p:bldP spid="628750" grpId="0" animBg="1"/>
      <p:bldP spid="628751" grpId="0" animBg="1"/>
      <p:bldP spid="628752" grpId="0" animBg="1"/>
      <p:bldP spid="628753" grpId="0" animBg="1"/>
      <p:bldP spid="628754" grpId="0" animBg="1"/>
      <p:bldP spid="628755" grpId="0" animBg="1"/>
      <p:bldP spid="628756" grpId="0" animBg="1"/>
      <p:bldP spid="628757" grpId="0" animBg="1"/>
      <p:bldP spid="628758" grpId="0" animBg="1"/>
      <p:bldP spid="628759" grpId="0" animBg="1"/>
      <p:bldP spid="628760" grpId="0" animBg="1"/>
      <p:bldP spid="628761" grpId="0" animBg="1"/>
      <p:bldP spid="628762" grpId="0" animBg="1"/>
      <p:bldP spid="628763" grpId="0" animBg="1"/>
      <p:bldP spid="628764" grpId="0" animBg="1"/>
      <p:bldP spid="628765" grpId="0" animBg="1"/>
      <p:bldP spid="628766" grpId="0" animBg="1"/>
      <p:bldP spid="628767" grpId="0" animBg="1"/>
      <p:bldP spid="628768" grpId="0" animBg="1"/>
      <p:bldP spid="628769" grpId="0" animBg="1"/>
      <p:bldP spid="628770" grpId="0" animBg="1"/>
      <p:bldP spid="628771" grpId="0" animBg="1"/>
      <p:bldP spid="628772" grpId="0" animBg="1"/>
      <p:bldP spid="628781" grpId="0" animBg="1"/>
      <p:bldP spid="628782" grpId="0" animBg="1"/>
      <p:bldP spid="628783" grpId="0" animBg="1"/>
      <p:bldP spid="628784" grpId="0" animBg="1"/>
      <p:bldP spid="628785" grpId="0" animBg="1"/>
      <p:bldP spid="628786" grpId="0" animBg="1"/>
      <p:bldP spid="6287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can we do about repeats?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z="2000" smtClean="0"/>
              <a:t>Two main approaches:</a:t>
            </a:r>
          </a:p>
          <a:p>
            <a:pPr marL="381000" indent="-381000" eaLnBrk="1" hangingPunct="1"/>
            <a:r>
              <a:rPr lang="en-US" sz="2000" smtClean="0"/>
              <a:t>Cluster the reads</a:t>
            </a:r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r>
              <a:rPr lang="en-US" sz="2000" smtClean="0"/>
              <a:t>Link the reads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036638" y="3711575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044575" y="3465513"/>
            <a:ext cx="7540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370013" y="32353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419225" y="3109913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1917700" y="2846388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1758950" y="303212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1947863" y="294163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1474788" y="33020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1243013" y="33877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1916113" y="3471863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2554288" y="348615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2182813" y="33861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2390775" y="32464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3119438" y="33877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2994025" y="329723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3508375" y="318452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>
            <a:off x="3224213" y="34544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4140200" y="33988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2982913" y="311785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2611438" y="30178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Line 24"/>
          <p:cNvSpPr>
            <a:spLocks noChangeShapeType="1"/>
          </p:cNvSpPr>
          <p:nvPr/>
        </p:nvSpPr>
        <p:spPr bwMode="auto">
          <a:xfrm>
            <a:off x="2819400" y="28781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>
            <a:off x="3548063" y="301942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3457575" y="2962275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3930650" y="308610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>
            <a:off x="4994275" y="345757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4903788" y="333216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5383213" y="325437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6015038" y="34686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Line 32"/>
          <p:cNvSpPr>
            <a:spLocks noChangeShapeType="1"/>
          </p:cNvSpPr>
          <p:nvPr/>
        </p:nvSpPr>
        <p:spPr bwMode="auto">
          <a:xfrm>
            <a:off x="6792913" y="3484563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Line 33"/>
          <p:cNvSpPr>
            <a:spLocks noChangeShapeType="1"/>
          </p:cNvSpPr>
          <p:nvPr/>
        </p:nvSpPr>
        <p:spPr bwMode="auto">
          <a:xfrm>
            <a:off x="7132638" y="340677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Line 34"/>
          <p:cNvSpPr>
            <a:spLocks noChangeShapeType="1"/>
          </p:cNvSpPr>
          <p:nvPr/>
        </p:nvSpPr>
        <p:spPr bwMode="auto">
          <a:xfrm>
            <a:off x="6607175" y="334010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3" name="Line 35"/>
          <p:cNvSpPr>
            <a:spLocks noChangeShapeType="1"/>
          </p:cNvSpPr>
          <p:nvPr/>
        </p:nvSpPr>
        <p:spPr bwMode="auto">
          <a:xfrm>
            <a:off x="6235700" y="32400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4" name="Line 36"/>
          <p:cNvSpPr>
            <a:spLocks noChangeShapeType="1"/>
          </p:cNvSpPr>
          <p:nvPr/>
        </p:nvSpPr>
        <p:spPr bwMode="auto">
          <a:xfrm>
            <a:off x="7172325" y="3241675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5" name="Line 37"/>
          <p:cNvSpPr>
            <a:spLocks noChangeShapeType="1"/>
          </p:cNvSpPr>
          <p:nvPr/>
        </p:nvSpPr>
        <p:spPr bwMode="auto">
          <a:xfrm>
            <a:off x="7277100" y="330835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6" name="Line 38"/>
          <p:cNvSpPr>
            <a:spLocks noChangeShapeType="1"/>
          </p:cNvSpPr>
          <p:nvPr/>
        </p:nvSpPr>
        <p:spPr bwMode="auto">
          <a:xfrm>
            <a:off x="4778375" y="2963863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7" name="Line 39"/>
          <p:cNvSpPr>
            <a:spLocks noChangeShapeType="1"/>
          </p:cNvSpPr>
          <p:nvPr/>
        </p:nvSpPr>
        <p:spPr bwMode="auto">
          <a:xfrm>
            <a:off x="4619625" y="3149600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8" name="Line 40"/>
          <p:cNvSpPr>
            <a:spLocks noChangeShapeType="1"/>
          </p:cNvSpPr>
          <p:nvPr/>
        </p:nvSpPr>
        <p:spPr bwMode="auto">
          <a:xfrm>
            <a:off x="5016500" y="30591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9" name="Line 41"/>
          <p:cNvSpPr>
            <a:spLocks noChangeShapeType="1"/>
          </p:cNvSpPr>
          <p:nvPr/>
        </p:nvSpPr>
        <p:spPr bwMode="auto">
          <a:xfrm>
            <a:off x="5472113" y="31353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0" name="Line 42"/>
          <p:cNvSpPr>
            <a:spLocks noChangeShapeType="1"/>
          </p:cNvSpPr>
          <p:nvPr/>
        </p:nvSpPr>
        <p:spPr bwMode="auto">
          <a:xfrm>
            <a:off x="5680075" y="299561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1" name="Line 43"/>
          <p:cNvSpPr>
            <a:spLocks noChangeShapeType="1"/>
          </p:cNvSpPr>
          <p:nvPr/>
        </p:nvSpPr>
        <p:spPr bwMode="auto">
          <a:xfrm>
            <a:off x="6408738" y="3136900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2" name="Line 44"/>
          <p:cNvSpPr>
            <a:spLocks noChangeShapeType="1"/>
          </p:cNvSpPr>
          <p:nvPr/>
        </p:nvSpPr>
        <p:spPr bwMode="auto">
          <a:xfrm>
            <a:off x="6457950" y="3011488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3" name="Line 45"/>
          <p:cNvSpPr>
            <a:spLocks noChangeShapeType="1"/>
          </p:cNvSpPr>
          <p:nvPr/>
        </p:nvSpPr>
        <p:spPr bwMode="auto">
          <a:xfrm>
            <a:off x="7556500" y="2998788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4" name="Line 46"/>
          <p:cNvSpPr>
            <a:spLocks noChangeShapeType="1"/>
          </p:cNvSpPr>
          <p:nvPr/>
        </p:nvSpPr>
        <p:spPr bwMode="auto">
          <a:xfrm>
            <a:off x="7397750" y="3184525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5" name="Line 47"/>
          <p:cNvSpPr>
            <a:spLocks noChangeShapeType="1"/>
          </p:cNvSpPr>
          <p:nvPr/>
        </p:nvSpPr>
        <p:spPr bwMode="auto">
          <a:xfrm>
            <a:off x="7586663" y="309403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6" name="Line 48"/>
          <p:cNvSpPr>
            <a:spLocks noChangeShapeType="1"/>
          </p:cNvSpPr>
          <p:nvPr/>
        </p:nvSpPr>
        <p:spPr bwMode="auto">
          <a:xfrm>
            <a:off x="7916863" y="3395663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7" name="Line 49"/>
          <p:cNvSpPr>
            <a:spLocks noChangeShapeType="1"/>
          </p:cNvSpPr>
          <p:nvPr/>
        </p:nvSpPr>
        <p:spPr bwMode="auto">
          <a:xfrm>
            <a:off x="7773988" y="3490913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8" name="Line 50"/>
          <p:cNvSpPr>
            <a:spLocks noChangeShapeType="1"/>
          </p:cNvSpPr>
          <p:nvPr/>
        </p:nvSpPr>
        <p:spPr bwMode="auto">
          <a:xfrm>
            <a:off x="1038225" y="3036888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9" name="Line 51"/>
          <p:cNvSpPr>
            <a:spLocks noChangeShapeType="1"/>
          </p:cNvSpPr>
          <p:nvPr/>
        </p:nvSpPr>
        <p:spPr bwMode="auto">
          <a:xfrm>
            <a:off x="6721475" y="28924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0" name="Line 52"/>
          <p:cNvSpPr>
            <a:spLocks noChangeShapeType="1"/>
          </p:cNvSpPr>
          <p:nvPr/>
        </p:nvSpPr>
        <p:spPr bwMode="auto">
          <a:xfrm>
            <a:off x="7499350" y="2908300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61" name="Rectangle 53"/>
          <p:cNvSpPr>
            <a:spLocks noChangeArrowheads="1"/>
          </p:cNvSpPr>
          <p:nvPr/>
        </p:nvSpPr>
        <p:spPr bwMode="auto">
          <a:xfrm>
            <a:off x="18859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2" name="Rectangle 54"/>
          <p:cNvSpPr>
            <a:spLocks noChangeArrowheads="1"/>
          </p:cNvSpPr>
          <p:nvPr/>
        </p:nvSpPr>
        <p:spPr bwMode="auto">
          <a:xfrm>
            <a:off x="42354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3" name="Rectangle 55"/>
          <p:cNvSpPr>
            <a:spLocks noChangeArrowheads="1"/>
          </p:cNvSpPr>
          <p:nvPr/>
        </p:nvSpPr>
        <p:spPr bwMode="auto">
          <a:xfrm>
            <a:off x="7037388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can we do about repeats?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z="2000" smtClean="0"/>
              <a:t>Two main approaches:</a:t>
            </a:r>
          </a:p>
          <a:p>
            <a:pPr marL="381000" indent="-381000" eaLnBrk="1" hangingPunct="1"/>
            <a:r>
              <a:rPr lang="en-US" sz="2000" smtClean="0"/>
              <a:t>Cluster the reads</a:t>
            </a:r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r>
              <a:rPr lang="en-US" sz="2000" smtClean="0"/>
              <a:t>Link the reads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1036638" y="3711575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044575" y="3465513"/>
            <a:ext cx="754063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1370013" y="32353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1419225" y="3109913"/>
            <a:ext cx="858838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1917700" y="2846388"/>
            <a:ext cx="6159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1758950" y="3032125"/>
            <a:ext cx="6858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1947863" y="294163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1474788" y="3302000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1243013" y="33877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1916113" y="3471863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2554288" y="3486150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2182813" y="33861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2390775" y="32464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3119438" y="33877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2994025" y="3297238"/>
            <a:ext cx="8588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3508375" y="3184525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3224213" y="34544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4140200" y="3398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2982913" y="3117850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2611438" y="3017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2819400" y="28781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>
            <a:off x="3548063" y="30194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3457575" y="2962275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3930650" y="30861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4994275" y="3457575"/>
            <a:ext cx="8572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4903788" y="3332163"/>
            <a:ext cx="8588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5383213" y="3254375"/>
            <a:ext cx="68580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6015038" y="3468688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6792913" y="3484563"/>
            <a:ext cx="858837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7132638" y="340677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6607175" y="3340100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6235700" y="3240088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7172325" y="3241675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>
            <a:off x="7277100" y="3308350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>
            <a:off x="4778375" y="2963863"/>
            <a:ext cx="6159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4619625" y="3149600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2" name="Line 40"/>
          <p:cNvSpPr>
            <a:spLocks noChangeShapeType="1"/>
          </p:cNvSpPr>
          <p:nvPr/>
        </p:nvSpPr>
        <p:spPr bwMode="auto">
          <a:xfrm>
            <a:off x="5016500" y="3059113"/>
            <a:ext cx="5810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5472113" y="31353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>
            <a:off x="5680075" y="29956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6408738" y="3136900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6" name="Line 44"/>
          <p:cNvSpPr>
            <a:spLocks noChangeShapeType="1"/>
          </p:cNvSpPr>
          <p:nvPr/>
        </p:nvSpPr>
        <p:spPr bwMode="auto">
          <a:xfrm>
            <a:off x="6457950" y="3011488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7556500" y="2998788"/>
            <a:ext cx="6159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8" name="Line 46"/>
          <p:cNvSpPr>
            <a:spLocks noChangeShapeType="1"/>
          </p:cNvSpPr>
          <p:nvPr/>
        </p:nvSpPr>
        <p:spPr bwMode="auto">
          <a:xfrm>
            <a:off x="7397750" y="318452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9" name="Line 47"/>
          <p:cNvSpPr>
            <a:spLocks noChangeShapeType="1"/>
          </p:cNvSpPr>
          <p:nvPr/>
        </p:nvSpPr>
        <p:spPr bwMode="auto">
          <a:xfrm>
            <a:off x="7586663" y="3094038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0" name="Line 48"/>
          <p:cNvSpPr>
            <a:spLocks noChangeShapeType="1"/>
          </p:cNvSpPr>
          <p:nvPr/>
        </p:nvSpPr>
        <p:spPr bwMode="auto">
          <a:xfrm>
            <a:off x="7916863" y="3395663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1" name="Line 49"/>
          <p:cNvSpPr>
            <a:spLocks noChangeShapeType="1"/>
          </p:cNvSpPr>
          <p:nvPr/>
        </p:nvSpPr>
        <p:spPr bwMode="auto">
          <a:xfrm>
            <a:off x="7773988" y="3490913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2" name="Line 50"/>
          <p:cNvSpPr>
            <a:spLocks noChangeShapeType="1"/>
          </p:cNvSpPr>
          <p:nvPr/>
        </p:nvSpPr>
        <p:spPr bwMode="auto">
          <a:xfrm>
            <a:off x="1038225" y="303688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3" name="Line 51"/>
          <p:cNvSpPr>
            <a:spLocks noChangeShapeType="1"/>
          </p:cNvSpPr>
          <p:nvPr/>
        </p:nvSpPr>
        <p:spPr bwMode="auto">
          <a:xfrm>
            <a:off x="6721475" y="2892425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4" name="Line 52"/>
          <p:cNvSpPr>
            <a:spLocks noChangeShapeType="1"/>
          </p:cNvSpPr>
          <p:nvPr/>
        </p:nvSpPr>
        <p:spPr bwMode="auto">
          <a:xfrm>
            <a:off x="7499350" y="2908300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>
            <a:off x="18859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>
            <a:off x="42354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>
            <a:off x="7037388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can we do about repeats?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 eaLnBrk="1" hangingPunct="1">
              <a:buFontTx/>
              <a:buNone/>
            </a:pPr>
            <a:r>
              <a:rPr lang="en-US" sz="2000" smtClean="0"/>
              <a:t>Two main approaches:</a:t>
            </a:r>
          </a:p>
          <a:p>
            <a:pPr marL="381000" indent="-381000" eaLnBrk="1" hangingPunct="1"/>
            <a:r>
              <a:rPr lang="en-US" sz="2000" smtClean="0"/>
              <a:t>Cluster the reads</a:t>
            </a:r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endParaRPr lang="en-US" sz="2000" smtClean="0"/>
          </a:p>
          <a:p>
            <a:pPr marL="381000" indent="-381000" eaLnBrk="1" hangingPunct="1"/>
            <a:r>
              <a:rPr lang="en-US" sz="2000" smtClean="0"/>
              <a:t>Link the reads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036638" y="3711575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044575" y="3465513"/>
            <a:ext cx="754063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1370013" y="32353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1419225" y="3109913"/>
            <a:ext cx="858838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917700" y="2846388"/>
            <a:ext cx="6159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1758950" y="3032125"/>
            <a:ext cx="6858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1947863" y="294163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1474788" y="3302000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1243013" y="3387725"/>
            <a:ext cx="85725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1916113" y="3471863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2554288" y="3486150"/>
            <a:ext cx="546100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2182813" y="33861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2390775" y="3246438"/>
            <a:ext cx="7207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3119438" y="33877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2994025" y="3297238"/>
            <a:ext cx="8588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3508375" y="3184525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3224213" y="34544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4140200" y="3398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2982913" y="3117850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2611438" y="30178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2819400" y="2878138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3548063" y="3019425"/>
            <a:ext cx="8572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>
            <a:off x="3457575" y="2962275"/>
            <a:ext cx="5461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3930650" y="30861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4994275" y="3457575"/>
            <a:ext cx="8572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>
            <a:off x="4903788" y="3332163"/>
            <a:ext cx="8588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5383213" y="3254375"/>
            <a:ext cx="68580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6015038" y="3468688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6792913" y="3484563"/>
            <a:ext cx="858837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>
            <a:off x="7132638" y="340677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0" name="Line 34"/>
          <p:cNvSpPr>
            <a:spLocks noChangeShapeType="1"/>
          </p:cNvSpPr>
          <p:nvPr/>
        </p:nvSpPr>
        <p:spPr bwMode="auto">
          <a:xfrm>
            <a:off x="6607175" y="3340100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1" name="Line 35"/>
          <p:cNvSpPr>
            <a:spLocks noChangeShapeType="1"/>
          </p:cNvSpPr>
          <p:nvPr/>
        </p:nvSpPr>
        <p:spPr bwMode="auto">
          <a:xfrm>
            <a:off x="6235700" y="3240088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2" name="Line 36"/>
          <p:cNvSpPr>
            <a:spLocks noChangeShapeType="1"/>
          </p:cNvSpPr>
          <p:nvPr/>
        </p:nvSpPr>
        <p:spPr bwMode="auto">
          <a:xfrm>
            <a:off x="7172325" y="3241675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3" name="Line 37"/>
          <p:cNvSpPr>
            <a:spLocks noChangeShapeType="1"/>
          </p:cNvSpPr>
          <p:nvPr/>
        </p:nvSpPr>
        <p:spPr bwMode="auto">
          <a:xfrm>
            <a:off x="7277100" y="3308350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4" name="Line 38"/>
          <p:cNvSpPr>
            <a:spLocks noChangeShapeType="1"/>
          </p:cNvSpPr>
          <p:nvPr/>
        </p:nvSpPr>
        <p:spPr bwMode="auto">
          <a:xfrm>
            <a:off x="4778375" y="2963863"/>
            <a:ext cx="6159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5" name="Line 39"/>
          <p:cNvSpPr>
            <a:spLocks noChangeShapeType="1"/>
          </p:cNvSpPr>
          <p:nvPr/>
        </p:nvSpPr>
        <p:spPr bwMode="auto">
          <a:xfrm>
            <a:off x="4619625" y="3149600"/>
            <a:ext cx="685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6" name="Line 40"/>
          <p:cNvSpPr>
            <a:spLocks noChangeShapeType="1"/>
          </p:cNvSpPr>
          <p:nvPr/>
        </p:nvSpPr>
        <p:spPr bwMode="auto">
          <a:xfrm>
            <a:off x="5016500" y="3059113"/>
            <a:ext cx="5810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7" name="Line 41"/>
          <p:cNvSpPr>
            <a:spLocks noChangeShapeType="1"/>
          </p:cNvSpPr>
          <p:nvPr/>
        </p:nvSpPr>
        <p:spPr bwMode="auto">
          <a:xfrm>
            <a:off x="5472113" y="31353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8" name="Line 42"/>
          <p:cNvSpPr>
            <a:spLocks noChangeShapeType="1"/>
          </p:cNvSpPr>
          <p:nvPr/>
        </p:nvSpPr>
        <p:spPr bwMode="auto">
          <a:xfrm>
            <a:off x="5680075" y="2995613"/>
            <a:ext cx="720725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9" name="Line 43"/>
          <p:cNvSpPr>
            <a:spLocks noChangeShapeType="1"/>
          </p:cNvSpPr>
          <p:nvPr/>
        </p:nvSpPr>
        <p:spPr bwMode="auto">
          <a:xfrm>
            <a:off x="6408738" y="3136900"/>
            <a:ext cx="8572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0" name="Line 44"/>
          <p:cNvSpPr>
            <a:spLocks noChangeShapeType="1"/>
          </p:cNvSpPr>
          <p:nvPr/>
        </p:nvSpPr>
        <p:spPr bwMode="auto">
          <a:xfrm>
            <a:off x="6457950" y="3011488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1" name="Line 45"/>
          <p:cNvSpPr>
            <a:spLocks noChangeShapeType="1"/>
          </p:cNvSpPr>
          <p:nvPr/>
        </p:nvSpPr>
        <p:spPr bwMode="auto">
          <a:xfrm>
            <a:off x="7556500" y="2998788"/>
            <a:ext cx="61595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2" name="Line 46"/>
          <p:cNvSpPr>
            <a:spLocks noChangeShapeType="1"/>
          </p:cNvSpPr>
          <p:nvPr/>
        </p:nvSpPr>
        <p:spPr bwMode="auto">
          <a:xfrm>
            <a:off x="7397750" y="3184525"/>
            <a:ext cx="6858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3" name="Line 47"/>
          <p:cNvSpPr>
            <a:spLocks noChangeShapeType="1"/>
          </p:cNvSpPr>
          <p:nvPr/>
        </p:nvSpPr>
        <p:spPr bwMode="auto">
          <a:xfrm>
            <a:off x="7586663" y="3094038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4" name="Line 48"/>
          <p:cNvSpPr>
            <a:spLocks noChangeShapeType="1"/>
          </p:cNvSpPr>
          <p:nvPr/>
        </p:nvSpPr>
        <p:spPr bwMode="auto">
          <a:xfrm>
            <a:off x="7916863" y="3395663"/>
            <a:ext cx="546100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5" name="Line 49"/>
          <p:cNvSpPr>
            <a:spLocks noChangeShapeType="1"/>
          </p:cNvSpPr>
          <p:nvPr/>
        </p:nvSpPr>
        <p:spPr bwMode="auto">
          <a:xfrm>
            <a:off x="7773988" y="3490913"/>
            <a:ext cx="5810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6" name="Line 50"/>
          <p:cNvSpPr>
            <a:spLocks noChangeShapeType="1"/>
          </p:cNvSpPr>
          <p:nvPr/>
        </p:nvSpPr>
        <p:spPr bwMode="auto">
          <a:xfrm>
            <a:off x="1038225" y="3036888"/>
            <a:ext cx="581025" cy="0"/>
          </a:xfrm>
          <a:prstGeom prst="lin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7" name="Line 51"/>
          <p:cNvSpPr>
            <a:spLocks noChangeShapeType="1"/>
          </p:cNvSpPr>
          <p:nvPr/>
        </p:nvSpPr>
        <p:spPr bwMode="auto">
          <a:xfrm>
            <a:off x="6721475" y="2892425"/>
            <a:ext cx="720725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8" name="Line 52"/>
          <p:cNvSpPr>
            <a:spLocks noChangeShapeType="1"/>
          </p:cNvSpPr>
          <p:nvPr/>
        </p:nvSpPr>
        <p:spPr bwMode="auto">
          <a:xfrm>
            <a:off x="7499350" y="2908300"/>
            <a:ext cx="858838" cy="0"/>
          </a:xfrm>
          <a:prstGeom prst="line">
            <a:avLst/>
          </a:prstGeom>
          <a:noFill/>
          <a:ln w="28575">
            <a:solidFill>
              <a:srgbClr val="CC00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9" name="Rectangle 53"/>
          <p:cNvSpPr>
            <a:spLocks noChangeArrowheads="1"/>
          </p:cNvSpPr>
          <p:nvPr/>
        </p:nvSpPr>
        <p:spPr bwMode="auto">
          <a:xfrm>
            <a:off x="18859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4235450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Rectangle 55"/>
          <p:cNvSpPr>
            <a:spLocks noChangeArrowheads="1"/>
          </p:cNvSpPr>
          <p:nvPr/>
        </p:nvSpPr>
        <p:spPr bwMode="auto">
          <a:xfrm>
            <a:off x="7037388" y="3632200"/>
            <a:ext cx="565150" cy="150813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2" name="Line 56"/>
          <p:cNvSpPr>
            <a:spLocks noChangeShapeType="1"/>
          </p:cNvSpPr>
          <p:nvPr/>
        </p:nvSpPr>
        <p:spPr bwMode="auto">
          <a:xfrm>
            <a:off x="1028700" y="6005513"/>
            <a:ext cx="7391400" cy="0"/>
          </a:xfrm>
          <a:prstGeom prst="line">
            <a:avLst/>
          </a:prstGeom>
          <a:noFill/>
          <a:ln w="76200">
            <a:solidFill>
              <a:srgbClr val="0066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3" name="Line 57"/>
          <p:cNvSpPr>
            <a:spLocks noChangeShapeType="1"/>
          </p:cNvSpPr>
          <p:nvPr/>
        </p:nvSpPr>
        <p:spPr bwMode="auto">
          <a:xfrm>
            <a:off x="1036638" y="5759450"/>
            <a:ext cx="7540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4" name="Line 58"/>
          <p:cNvSpPr>
            <a:spLocks noChangeShapeType="1"/>
          </p:cNvSpPr>
          <p:nvPr/>
        </p:nvSpPr>
        <p:spPr bwMode="auto">
          <a:xfrm>
            <a:off x="1362075" y="55292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5" name="Line 59"/>
          <p:cNvSpPr>
            <a:spLocks noChangeShapeType="1"/>
          </p:cNvSpPr>
          <p:nvPr/>
        </p:nvSpPr>
        <p:spPr bwMode="auto">
          <a:xfrm>
            <a:off x="1411288" y="5403850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6" name="Line 60"/>
          <p:cNvSpPr>
            <a:spLocks noChangeShapeType="1"/>
          </p:cNvSpPr>
          <p:nvPr/>
        </p:nvSpPr>
        <p:spPr bwMode="auto">
          <a:xfrm>
            <a:off x="1909763" y="5140325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7" name="Line 61"/>
          <p:cNvSpPr>
            <a:spLocks noChangeShapeType="1"/>
          </p:cNvSpPr>
          <p:nvPr/>
        </p:nvSpPr>
        <p:spPr bwMode="auto">
          <a:xfrm>
            <a:off x="1751013" y="532606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8" name="Line 62"/>
          <p:cNvSpPr>
            <a:spLocks noChangeShapeType="1"/>
          </p:cNvSpPr>
          <p:nvPr/>
        </p:nvSpPr>
        <p:spPr bwMode="auto">
          <a:xfrm>
            <a:off x="1939925" y="5235575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9" name="Line 63"/>
          <p:cNvSpPr>
            <a:spLocks noChangeShapeType="1"/>
          </p:cNvSpPr>
          <p:nvPr/>
        </p:nvSpPr>
        <p:spPr bwMode="auto">
          <a:xfrm>
            <a:off x="1466850" y="55959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0" name="Line 64"/>
          <p:cNvSpPr>
            <a:spLocks noChangeShapeType="1"/>
          </p:cNvSpPr>
          <p:nvPr/>
        </p:nvSpPr>
        <p:spPr bwMode="auto">
          <a:xfrm>
            <a:off x="1235075" y="56816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1" name="Line 65"/>
          <p:cNvSpPr>
            <a:spLocks noChangeShapeType="1"/>
          </p:cNvSpPr>
          <p:nvPr/>
        </p:nvSpPr>
        <p:spPr bwMode="auto">
          <a:xfrm>
            <a:off x="1908175" y="576580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2" name="Line 66"/>
          <p:cNvSpPr>
            <a:spLocks noChangeShapeType="1"/>
          </p:cNvSpPr>
          <p:nvPr/>
        </p:nvSpPr>
        <p:spPr bwMode="auto">
          <a:xfrm>
            <a:off x="2546350" y="578008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3" name="Line 67"/>
          <p:cNvSpPr>
            <a:spLocks noChangeShapeType="1"/>
          </p:cNvSpPr>
          <p:nvPr/>
        </p:nvSpPr>
        <p:spPr bwMode="auto">
          <a:xfrm>
            <a:off x="2174875" y="56800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4" name="Line 68"/>
          <p:cNvSpPr>
            <a:spLocks noChangeShapeType="1"/>
          </p:cNvSpPr>
          <p:nvPr/>
        </p:nvSpPr>
        <p:spPr bwMode="auto">
          <a:xfrm>
            <a:off x="2382838" y="55403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5" name="Line 69"/>
          <p:cNvSpPr>
            <a:spLocks noChangeShapeType="1"/>
          </p:cNvSpPr>
          <p:nvPr/>
        </p:nvSpPr>
        <p:spPr bwMode="auto">
          <a:xfrm>
            <a:off x="3111500" y="56816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6" name="Line 70"/>
          <p:cNvSpPr>
            <a:spLocks noChangeShapeType="1"/>
          </p:cNvSpPr>
          <p:nvPr/>
        </p:nvSpPr>
        <p:spPr bwMode="auto">
          <a:xfrm>
            <a:off x="2986088" y="5591175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7" name="Line 71"/>
          <p:cNvSpPr>
            <a:spLocks noChangeShapeType="1"/>
          </p:cNvSpPr>
          <p:nvPr/>
        </p:nvSpPr>
        <p:spPr bwMode="auto">
          <a:xfrm>
            <a:off x="3500438" y="547846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8" name="Line 72"/>
          <p:cNvSpPr>
            <a:spLocks noChangeShapeType="1"/>
          </p:cNvSpPr>
          <p:nvPr/>
        </p:nvSpPr>
        <p:spPr bwMode="auto">
          <a:xfrm>
            <a:off x="3216275" y="57483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9" name="Line 73"/>
          <p:cNvSpPr>
            <a:spLocks noChangeShapeType="1"/>
          </p:cNvSpPr>
          <p:nvPr/>
        </p:nvSpPr>
        <p:spPr bwMode="auto">
          <a:xfrm>
            <a:off x="4132263" y="56927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0" name="Line 74"/>
          <p:cNvSpPr>
            <a:spLocks noChangeShapeType="1"/>
          </p:cNvSpPr>
          <p:nvPr/>
        </p:nvSpPr>
        <p:spPr bwMode="auto">
          <a:xfrm>
            <a:off x="2974975" y="541178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1" name="Line 75"/>
          <p:cNvSpPr>
            <a:spLocks noChangeShapeType="1"/>
          </p:cNvSpPr>
          <p:nvPr/>
        </p:nvSpPr>
        <p:spPr bwMode="auto">
          <a:xfrm>
            <a:off x="2603500" y="53117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2" name="Line 76"/>
          <p:cNvSpPr>
            <a:spLocks noChangeShapeType="1"/>
          </p:cNvSpPr>
          <p:nvPr/>
        </p:nvSpPr>
        <p:spPr bwMode="auto">
          <a:xfrm>
            <a:off x="2811463" y="517207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3" name="Line 77"/>
          <p:cNvSpPr>
            <a:spLocks noChangeShapeType="1"/>
          </p:cNvSpPr>
          <p:nvPr/>
        </p:nvSpPr>
        <p:spPr bwMode="auto">
          <a:xfrm>
            <a:off x="3540125" y="531336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4" name="Line 78"/>
          <p:cNvSpPr>
            <a:spLocks noChangeShapeType="1"/>
          </p:cNvSpPr>
          <p:nvPr/>
        </p:nvSpPr>
        <p:spPr bwMode="auto">
          <a:xfrm>
            <a:off x="3449638" y="5256213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5" name="Line 79"/>
          <p:cNvSpPr>
            <a:spLocks noChangeShapeType="1"/>
          </p:cNvSpPr>
          <p:nvPr/>
        </p:nvSpPr>
        <p:spPr bwMode="auto">
          <a:xfrm>
            <a:off x="3922713" y="538003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6" name="Line 80"/>
          <p:cNvSpPr>
            <a:spLocks noChangeShapeType="1"/>
          </p:cNvSpPr>
          <p:nvPr/>
        </p:nvSpPr>
        <p:spPr bwMode="auto">
          <a:xfrm>
            <a:off x="4986338" y="575151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7" name="Line 81"/>
          <p:cNvSpPr>
            <a:spLocks noChangeShapeType="1"/>
          </p:cNvSpPr>
          <p:nvPr/>
        </p:nvSpPr>
        <p:spPr bwMode="auto">
          <a:xfrm>
            <a:off x="4895850" y="5626100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8" name="Line 82"/>
          <p:cNvSpPr>
            <a:spLocks noChangeShapeType="1"/>
          </p:cNvSpPr>
          <p:nvPr/>
        </p:nvSpPr>
        <p:spPr bwMode="auto">
          <a:xfrm>
            <a:off x="5375275" y="554831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39" name="Line 83"/>
          <p:cNvSpPr>
            <a:spLocks noChangeShapeType="1"/>
          </p:cNvSpPr>
          <p:nvPr/>
        </p:nvSpPr>
        <p:spPr bwMode="auto">
          <a:xfrm>
            <a:off x="6007100" y="57626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0" name="Line 84"/>
          <p:cNvSpPr>
            <a:spLocks noChangeShapeType="1"/>
          </p:cNvSpPr>
          <p:nvPr/>
        </p:nvSpPr>
        <p:spPr bwMode="auto">
          <a:xfrm>
            <a:off x="6784975" y="5778500"/>
            <a:ext cx="8588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1" name="Line 85"/>
          <p:cNvSpPr>
            <a:spLocks noChangeShapeType="1"/>
          </p:cNvSpPr>
          <p:nvPr/>
        </p:nvSpPr>
        <p:spPr bwMode="auto">
          <a:xfrm>
            <a:off x="7124700" y="570071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2" name="Line 86"/>
          <p:cNvSpPr>
            <a:spLocks noChangeShapeType="1"/>
          </p:cNvSpPr>
          <p:nvPr/>
        </p:nvSpPr>
        <p:spPr bwMode="auto">
          <a:xfrm>
            <a:off x="6599238" y="5634038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3" name="Line 87"/>
          <p:cNvSpPr>
            <a:spLocks noChangeShapeType="1"/>
          </p:cNvSpPr>
          <p:nvPr/>
        </p:nvSpPr>
        <p:spPr bwMode="auto">
          <a:xfrm>
            <a:off x="6227763" y="5534025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4" name="Line 88"/>
          <p:cNvSpPr>
            <a:spLocks noChangeShapeType="1"/>
          </p:cNvSpPr>
          <p:nvPr/>
        </p:nvSpPr>
        <p:spPr bwMode="auto">
          <a:xfrm>
            <a:off x="7164388" y="5535613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5" name="Line 89"/>
          <p:cNvSpPr>
            <a:spLocks noChangeShapeType="1"/>
          </p:cNvSpPr>
          <p:nvPr/>
        </p:nvSpPr>
        <p:spPr bwMode="auto">
          <a:xfrm>
            <a:off x="7269163" y="5602288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6" name="Line 90"/>
          <p:cNvSpPr>
            <a:spLocks noChangeShapeType="1"/>
          </p:cNvSpPr>
          <p:nvPr/>
        </p:nvSpPr>
        <p:spPr bwMode="auto">
          <a:xfrm>
            <a:off x="4770438" y="5257800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7" name="Line 91"/>
          <p:cNvSpPr>
            <a:spLocks noChangeShapeType="1"/>
          </p:cNvSpPr>
          <p:nvPr/>
        </p:nvSpPr>
        <p:spPr bwMode="auto">
          <a:xfrm>
            <a:off x="4611688" y="5443538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8" name="Line 92"/>
          <p:cNvSpPr>
            <a:spLocks noChangeShapeType="1"/>
          </p:cNvSpPr>
          <p:nvPr/>
        </p:nvSpPr>
        <p:spPr bwMode="auto">
          <a:xfrm>
            <a:off x="5008563" y="5353050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9" name="Line 93"/>
          <p:cNvSpPr>
            <a:spLocks noChangeShapeType="1"/>
          </p:cNvSpPr>
          <p:nvPr/>
        </p:nvSpPr>
        <p:spPr bwMode="auto">
          <a:xfrm>
            <a:off x="5464175" y="542925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0" name="Line 94"/>
          <p:cNvSpPr>
            <a:spLocks noChangeShapeType="1"/>
          </p:cNvSpPr>
          <p:nvPr/>
        </p:nvSpPr>
        <p:spPr bwMode="auto">
          <a:xfrm>
            <a:off x="5672138" y="5289550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1" name="Line 95"/>
          <p:cNvSpPr>
            <a:spLocks noChangeShapeType="1"/>
          </p:cNvSpPr>
          <p:nvPr/>
        </p:nvSpPr>
        <p:spPr bwMode="auto">
          <a:xfrm>
            <a:off x="6400800" y="5430838"/>
            <a:ext cx="8572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2" name="Line 96"/>
          <p:cNvSpPr>
            <a:spLocks noChangeShapeType="1"/>
          </p:cNvSpPr>
          <p:nvPr/>
        </p:nvSpPr>
        <p:spPr bwMode="auto">
          <a:xfrm>
            <a:off x="6450013" y="5305425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3" name="Line 97"/>
          <p:cNvSpPr>
            <a:spLocks noChangeShapeType="1"/>
          </p:cNvSpPr>
          <p:nvPr/>
        </p:nvSpPr>
        <p:spPr bwMode="auto">
          <a:xfrm>
            <a:off x="7548563" y="5292725"/>
            <a:ext cx="6159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4" name="Line 98"/>
          <p:cNvSpPr>
            <a:spLocks noChangeShapeType="1"/>
          </p:cNvSpPr>
          <p:nvPr/>
        </p:nvSpPr>
        <p:spPr bwMode="auto">
          <a:xfrm>
            <a:off x="7389813" y="5478463"/>
            <a:ext cx="6858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5" name="Line 99"/>
          <p:cNvSpPr>
            <a:spLocks noChangeShapeType="1"/>
          </p:cNvSpPr>
          <p:nvPr/>
        </p:nvSpPr>
        <p:spPr bwMode="auto">
          <a:xfrm>
            <a:off x="7578725" y="5387975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6" name="Line 100"/>
          <p:cNvSpPr>
            <a:spLocks noChangeShapeType="1"/>
          </p:cNvSpPr>
          <p:nvPr/>
        </p:nvSpPr>
        <p:spPr bwMode="auto">
          <a:xfrm>
            <a:off x="7908925" y="5689600"/>
            <a:ext cx="5461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7" name="Line 101"/>
          <p:cNvSpPr>
            <a:spLocks noChangeShapeType="1"/>
          </p:cNvSpPr>
          <p:nvPr/>
        </p:nvSpPr>
        <p:spPr bwMode="auto">
          <a:xfrm>
            <a:off x="7766050" y="5784850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8" name="Line 102"/>
          <p:cNvSpPr>
            <a:spLocks noChangeShapeType="1"/>
          </p:cNvSpPr>
          <p:nvPr/>
        </p:nvSpPr>
        <p:spPr bwMode="auto">
          <a:xfrm>
            <a:off x="1030288" y="5330825"/>
            <a:ext cx="5810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9" name="Line 103"/>
          <p:cNvSpPr>
            <a:spLocks noChangeShapeType="1"/>
          </p:cNvSpPr>
          <p:nvPr/>
        </p:nvSpPr>
        <p:spPr bwMode="auto">
          <a:xfrm>
            <a:off x="6713538" y="5186363"/>
            <a:ext cx="7207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0" name="Line 104"/>
          <p:cNvSpPr>
            <a:spLocks noChangeShapeType="1"/>
          </p:cNvSpPr>
          <p:nvPr/>
        </p:nvSpPr>
        <p:spPr bwMode="auto">
          <a:xfrm>
            <a:off x="7491413" y="5202238"/>
            <a:ext cx="8588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1" name="Rectangle 105"/>
          <p:cNvSpPr>
            <a:spLocks noChangeArrowheads="1"/>
          </p:cNvSpPr>
          <p:nvPr/>
        </p:nvSpPr>
        <p:spPr bwMode="auto">
          <a:xfrm>
            <a:off x="1878013" y="5926138"/>
            <a:ext cx="565150" cy="150812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62" name="Rectangle 106"/>
          <p:cNvSpPr>
            <a:spLocks noChangeArrowheads="1"/>
          </p:cNvSpPr>
          <p:nvPr/>
        </p:nvSpPr>
        <p:spPr bwMode="auto">
          <a:xfrm>
            <a:off x="4227513" y="5926138"/>
            <a:ext cx="565150" cy="150812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63" name="Rectangle 107"/>
          <p:cNvSpPr>
            <a:spLocks noChangeArrowheads="1"/>
          </p:cNvSpPr>
          <p:nvPr/>
        </p:nvSpPr>
        <p:spPr bwMode="auto">
          <a:xfrm>
            <a:off x="7029450" y="5926138"/>
            <a:ext cx="565150" cy="150812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0" scaled="1"/>
          </a:gradFill>
          <a:ln w="12700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64" name="Freeform 108"/>
          <p:cNvSpPr>
            <a:spLocks/>
          </p:cNvSpPr>
          <p:nvPr/>
        </p:nvSpPr>
        <p:spPr bwMode="auto">
          <a:xfrm>
            <a:off x="1600200" y="4767263"/>
            <a:ext cx="1012825" cy="550862"/>
          </a:xfrm>
          <a:custGeom>
            <a:avLst/>
            <a:gdLst>
              <a:gd name="T0" fmla="*/ 0 w 638"/>
              <a:gd name="T1" fmla="*/ 874492720 h 347"/>
              <a:gd name="T2" fmla="*/ 932457853 w 638"/>
              <a:gd name="T3" fmla="*/ 5040308 h 347"/>
              <a:gd name="T4" fmla="*/ 1607859469 w 638"/>
              <a:gd name="T5" fmla="*/ 839210577 h 347"/>
              <a:gd name="T6" fmla="*/ 0 60000 65536"/>
              <a:gd name="T7" fmla="*/ 0 60000 65536"/>
              <a:gd name="T8" fmla="*/ 0 60000 65536"/>
              <a:gd name="T9" fmla="*/ 0 w 638"/>
              <a:gd name="T10" fmla="*/ 0 h 347"/>
              <a:gd name="T11" fmla="*/ 638 w 638"/>
              <a:gd name="T12" fmla="*/ 347 h 3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38" h="347">
                <a:moveTo>
                  <a:pt x="0" y="347"/>
                </a:moveTo>
                <a:cubicBezTo>
                  <a:pt x="132" y="175"/>
                  <a:pt x="264" y="4"/>
                  <a:pt x="370" y="2"/>
                </a:cubicBezTo>
                <a:cubicBezTo>
                  <a:pt x="476" y="0"/>
                  <a:pt x="557" y="166"/>
                  <a:pt x="638" y="333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5" name="Freeform 109"/>
          <p:cNvSpPr>
            <a:spLocks/>
          </p:cNvSpPr>
          <p:nvPr/>
        </p:nvSpPr>
        <p:spPr bwMode="auto">
          <a:xfrm>
            <a:off x="2239963" y="4756150"/>
            <a:ext cx="1684337" cy="646113"/>
          </a:xfrm>
          <a:custGeom>
            <a:avLst/>
            <a:gdLst>
              <a:gd name="T0" fmla="*/ 0 w 1061"/>
              <a:gd name="T1" fmla="*/ 1025705270 h 407"/>
              <a:gd name="T2" fmla="*/ 1318040324 w 1061"/>
              <a:gd name="T3" fmla="*/ 10080633 h 407"/>
              <a:gd name="T4" fmla="*/ 2147483647 w 1061"/>
              <a:gd name="T5" fmla="*/ 965221492 h 407"/>
              <a:gd name="T6" fmla="*/ 0 60000 65536"/>
              <a:gd name="T7" fmla="*/ 0 60000 65536"/>
              <a:gd name="T8" fmla="*/ 0 60000 65536"/>
              <a:gd name="T9" fmla="*/ 0 w 1061"/>
              <a:gd name="T10" fmla="*/ 0 h 407"/>
              <a:gd name="T11" fmla="*/ 1061 w 1061"/>
              <a:gd name="T12" fmla="*/ 407 h 4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1" h="407">
                <a:moveTo>
                  <a:pt x="0" y="407"/>
                </a:moveTo>
                <a:cubicBezTo>
                  <a:pt x="173" y="207"/>
                  <a:pt x="346" y="8"/>
                  <a:pt x="523" y="4"/>
                </a:cubicBezTo>
                <a:cubicBezTo>
                  <a:pt x="700" y="0"/>
                  <a:pt x="880" y="191"/>
                  <a:pt x="1061" y="383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6" name="Freeform 110"/>
          <p:cNvSpPr>
            <a:spLocks/>
          </p:cNvSpPr>
          <p:nvPr/>
        </p:nvSpPr>
        <p:spPr bwMode="auto">
          <a:xfrm>
            <a:off x="2163763" y="4945063"/>
            <a:ext cx="1387475" cy="647700"/>
          </a:xfrm>
          <a:custGeom>
            <a:avLst/>
            <a:gdLst>
              <a:gd name="T0" fmla="*/ 0 w 874"/>
              <a:gd name="T1" fmla="*/ 1028223839 h 408"/>
              <a:gd name="T2" fmla="*/ 1330642525 w 874"/>
              <a:gd name="T3" fmla="*/ 73083740 h 408"/>
              <a:gd name="T4" fmla="*/ 2147483647 w 874"/>
              <a:gd name="T5" fmla="*/ 582155324 h 408"/>
              <a:gd name="T6" fmla="*/ 0 60000 65536"/>
              <a:gd name="T7" fmla="*/ 0 60000 65536"/>
              <a:gd name="T8" fmla="*/ 0 60000 65536"/>
              <a:gd name="T9" fmla="*/ 0 w 874"/>
              <a:gd name="T10" fmla="*/ 0 h 408"/>
              <a:gd name="T11" fmla="*/ 874 w 874"/>
              <a:gd name="T12" fmla="*/ 408 h 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4" h="408">
                <a:moveTo>
                  <a:pt x="0" y="408"/>
                </a:moveTo>
                <a:cubicBezTo>
                  <a:pt x="191" y="233"/>
                  <a:pt x="382" y="58"/>
                  <a:pt x="528" y="29"/>
                </a:cubicBezTo>
                <a:cubicBezTo>
                  <a:pt x="674" y="0"/>
                  <a:pt x="774" y="115"/>
                  <a:pt x="874" y="231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7" name="Freeform 111"/>
          <p:cNvSpPr>
            <a:spLocks/>
          </p:cNvSpPr>
          <p:nvPr/>
        </p:nvSpPr>
        <p:spPr bwMode="auto">
          <a:xfrm>
            <a:off x="3094038" y="4756150"/>
            <a:ext cx="1524000" cy="768350"/>
          </a:xfrm>
          <a:custGeom>
            <a:avLst/>
            <a:gdLst>
              <a:gd name="T0" fmla="*/ 0 w 960"/>
              <a:gd name="T1" fmla="*/ 1219755714 h 484"/>
              <a:gd name="T2" fmla="*/ 1257557252 w 960"/>
              <a:gd name="T3" fmla="*/ 22682200 h 484"/>
              <a:gd name="T4" fmla="*/ 2147483647 w 960"/>
              <a:gd name="T5" fmla="*/ 1086188260 h 484"/>
              <a:gd name="T6" fmla="*/ 0 60000 65536"/>
              <a:gd name="T7" fmla="*/ 0 60000 65536"/>
              <a:gd name="T8" fmla="*/ 0 60000 65536"/>
              <a:gd name="T9" fmla="*/ 0 w 960"/>
              <a:gd name="T10" fmla="*/ 0 h 484"/>
              <a:gd name="T11" fmla="*/ 960 w 960"/>
              <a:gd name="T12" fmla="*/ 484 h 4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0" h="484">
                <a:moveTo>
                  <a:pt x="0" y="484"/>
                </a:moveTo>
                <a:cubicBezTo>
                  <a:pt x="169" y="251"/>
                  <a:pt x="339" y="18"/>
                  <a:pt x="499" y="9"/>
                </a:cubicBezTo>
                <a:cubicBezTo>
                  <a:pt x="659" y="0"/>
                  <a:pt x="809" y="215"/>
                  <a:pt x="960" y="431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8" name="Freeform 112"/>
          <p:cNvSpPr>
            <a:spLocks/>
          </p:cNvSpPr>
          <p:nvPr/>
        </p:nvSpPr>
        <p:spPr bwMode="auto">
          <a:xfrm>
            <a:off x="3954463" y="4846638"/>
            <a:ext cx="1433512" cy="830262"/>
          </a:xfrm>
          <a:custGeom>
            <a:avLst/>
            <a:gdLst>
              <a:gd name="T0" fmla="*/ 0 w 879"/>
              <a:gd name="T1" fmla="*/ 1318039913 h 523"/>
              <a:gd name="T2" fmla="*/ 1148970557 w 879"/>
              <a:gd name="T3" fmla="*/ 35282162 h 523"/>
              <a:gd name="T4" fmla="*/ 2147483647 w 879"/>
              <a:gd name="T5" fmla="*/ 1101306707 h 523"/>
              <a:gd name="T6" fmla="*/ 0 60000 65536"/>
              <a:gd name="T7" fmla="*/ 0 60000 65536"/>
              <a:gd name="T8" fmla="*/ 0 60000 65536"/>
              <a:gd name="T9" fmla="*/ 0 w 879"/>
              <a:gd name="T10" fmla="*/ 0 h 523"/>
              <a:gd name="T11" fmla="*/ 879 w 879"/>
              <a:gd name="T12" fmla="*/ 523 h 5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9" h="523">
                <a:moveTo>
                  <a:pt x="0" y="523"/>
                </a:moveTo>
                <a:cubicBezTo>
                  <a:pt x="143" y="275"/>
                  <a:pt x="286" y="28"/>
                  <a:pt x="432" y="14"/>
                </a:cubicBezTo>
                <a:cubicBezTo>
                  <a:pt x="578" y="0"/>
                  <a:pt x="728" y="218"/>
                  <a:pt x="879" y="437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9" name="Freeform 113"/>
          <p:cNvSpPr>
            <a:spLocks/>
          </p:cNvSpPr>
          <p:nvPr/>
        </p:nvSpPr>
        <p:spPr bwMode="auto">
          <a:xfrm>
            <a:off x="3497263" y="4684713"/>
            <a:ext cx="1989137" cy="725487"/>
          </a:xfrm>
          <a:custGeom>
            <a:avLst/>
            <a:gdLst>
              <a:gd name="T0" fmla="*/ 0 w 1253"/>
              <a:gd name="T1" fmla="*/ 1139109933 h 457"/>
              <a:gd name="T2" fmla="*/ 1680943141 w 1253"/>
              <a:gd name="T3" fmla="*/ 2519361 h 457"/>
              <a:gd name="T4" fmla="*/ 2147483647 w 1253"/>
              <a:gd name="T5" fmla="*/ 1151709908 h 457"/>
              <a:gd name="T6" fmla="*/ 0 60000 65536"/>
              <a:gd name="T7" fmla="*/ 0 60000 65536"/>
              <a:gd name="T8" fmla="*/ 0 60000 65536"/>
              <a:gd name="T9" fmla="*/ 0 w 1253"/>
              <a:gd name="T10" fmla="*/ 0 h 457"/>
              <a:gd name="T11" fmla="*/ 1253 w 1253"/>
              <a:gd name="T12" fmla="*/ 457 h 4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53" h="457">
                <a:moveTo>
                  <a:pt x="0" y="452"/>
                </a:moveTo>
                <a:cubicBezTo>
                  <a:pt x="229" y="226"/>
                  <a:pt x="458" y="0"/>
                  <a:pt x="667" y="1"/>
                </a:cubicBezTo>
                <a:cubicBezTo>
                  <a:pt x="876" y="2"/>
                  <a:pt x="1064" y="229"/>
                  <a:pt x="1253" y="457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0" name="Freeform 114"/>
          <p:cNvSpPr>
            <a:spLocks/>
          </p:cNvSpPr>
          <p:nvPr/>
        </p:nvSpPr>
        <p:spPr bwMode="auto">
          <a:xfrm>
            <a:off x="4822825" y="4994275"/>
            <a:ext cx="1600200" cy="690563"/>
          </a:xfrm>
          <a:custGeom>
            <a:avLst/>
            <a:gdLst>
              <a:gd name="T0" fmla="*/ 0 w 1008"/>
              <a:gd name="T1" fmla="*/ 1096269645 h 435"/>
              <a:gd name="T2" fmla="*/ 1391126310 w 1008"/>
              <a:gd name="T3" fmla="*/ 68045067 h 435"/>
              <a:gd name="T4" fmla="*/ 2147483647 w 1008"/>
              <a:gd name="T5" fmla="*/ 685483002 h 435"/>
              <a:gd name="T6" fmla="*/ 0 60000 65536"/>
              <a:gd name="T7" fmla="*/ 0 60000 65536"/>
              <a:gd name="T8" fmla="*/ 0 60000 65536"/>
              <a:gd name="T9" fmla="*/ 0 w 1008"/>
              <a:gd name="T10" fmla="*/ 0 h 435"/>
              <a:gd name="T11" fmla="*/ 1008 w 1008"/>
              <a:gd name="T12" fmla="*/ 435 h 4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435">
                <a:moveTo>
                  <a:pt x="0" y="435"/>
                </a:moveTo>
                <a:cubicBezTo>
                  <a:pt x="192" y="244"/>
                  <a:pt x="384" y="54"/>
                  <a:pt x="552" y="27"/>
                </a:cubicBezTo>
                <a:cubicBezTo>
                  <a:pt x="720" y="0"/>
                  <a:pt x="864" y="136"/>
                  <a:pt x="1008" y="272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1" name="Freeform 115"/>
          <p:cNvSpPr>
            <a:spLocks/>
          </p:cNvSpPr>
          <p:nvPr/>
        </p:nvSpPr>
        <p:spPr bwMode="auto">
          <a:xfrm>
            <a:off x="3870325" y="5435600"/>
            <a:ext cx="1028700" cy="301625"/>
          </a:xfrm>
          <a:custGeom>
            <a:avLst/>
            <a:gdLst>
              <a:gd name="T0" fmla="*/ 0 w 648"/>
              <a:gd name="T1" fmla="*/ 478829732 h 190"/>
              <a:gd name="T2" fmla="*/ 1101307469 w 648"/>
              <a:gd name="T3" fmla="*/ 32761239 h 190"/>
              <a:gd name="T4" fmla="*/ 1633061032 w 648"/>
              <a:gd name="T5" fmla="*/ 287297819 h 190"/>
              <a:gd name="T6" fmla="*/ 0 60000 65536"/>
              <a:gd name="T7" fmla="*/ 0 60000 65536"/>
              <a:gd name="T8" fmla="*/ 0 60000 65536"/>
              <a:gd name="T9" fmla="*/ 0 w 648"/>
              <a:gd name="T10" fmla="*/ 0 h 190"/>
              <a:gd name="T11" fmla="*/ 648 w 648"/>
              <a:gd name="T12" fmla="*/ 190 h 1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8" h="190">
                <a:moveTo>
                  <a:pt x="0" y="190"/>
                </a:moveTo>
                <a:cubicBezTo>
                  <a:pt x="164" y="108"/>
                  <a:pt x="329" y="26"/>
                  <a:pt x="437" y="13"/>
                </a:cubicBezTo>
                <a:cubicBezTo>
                  <a:pt x="545" y="0"/>
                  <a:pt x="596" y="57"/>
                  <a:pt x="648" y="114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2" name="Freeform 116"/>
          <p:cNvSpPr>
            <a:spLocks/>
          </p:cNvSpPr>
          <p:nvPr/>
        </p:nvSpPr>
        <p:spPr bwMode="auto">
          <a:xfrm>
            <a:off x="5821363" y="5311775"/>
            <a:ext cx="1477962" cy="419100"/>
          </a:xfrm>
          <a:custGeom>
            <a:avLst/>
            <a:gdLst>
              <a:gd name="T0" fmla="*/ 0 w 931"/>
              <a:gd name="T1" fmla="*/ 665321141 h 264"/>
              <a:gd name="T2" fmla="*/ 1197073103 w 931"/>
              <a:gd name="T3" fmla="*/ 35282184 h 264"/>
              <a:gd name="T4" fmla="*/ 2147483647 w 931"/>
              <a:gd name="T5" fmla="*/ 458668424 h 264"/>
              <a:gd name="T6" fmla="*/ 0 60000 65536"/>
              <a:gd name="T7" fmla="*/ 0 60000 65536"/>
              <a:gd name="T8" fmla="*/ 0 60000 65536"/>
              <a:gd name="T9" fmla="*/ 0 w 931"/>
              <a:gd name="T10" fmla="*/ 0 h 264"/>
              <a:gd name="T11" fmla="*/ 931 w 931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31" h="264">
                <a:moveTo>
                  <a:pt x="0" y="264"/>
                </a:moveTo>
                <a:cubicBezTo>
                  <a:pt x="160" y="146"/>
                  <a:pt x="320" y="28"/>
                  <a:pt x="475" y="14"/>
                </a:cubicBezTo>
                <a:cubicBezTo>
                  <a:pt x="630" y="0"/>
                  <a:pt x="780" y="91"/>
                  <a:pt x="931" y="182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3" name="Freeform 117"/>
          <p:cNvSpPr>
            <a:spLocks/>
          </p:cNvSpPr>
          <p:nvPr/>
        </p:nvSpPr>
        <p:spPr bwMode="auto">
          <a:xfrm>
            <a:off x="6346825" y="4830763"/>
            <a:ext cx="1257300" cy="549275"/>
          </a:xfrm>
          <a:custGeom>
            <a:avLst/>
            <a:gdLst>
              <a:gd name="T0" fmla="*/ 0 w 792"/>
              <a:gd name="T1" fmla="*/ 725804942 h 346"/>
              <a:gd name="T2" fmla="*/ 1113909116 w 792"/>
              <a:gd name="T3" fmla="*/ 25201560 h 346"/>
              <a:gd name="T4" fmla="*/ 1995963928 w 792"/>
              <a:gd name="T5" fmla="*/ 871974152 h 346"/>
              <a:gd name="T6" fmla="*/ 0 60000 65536"/>
              <a:gd name="T7" fmla="*/ 0 60000 65536"/>
              <a:gd name="T8" fmla="*/ 0 60000 65536"/>
              <a:gd name="T9" fmla="*/ 0 w 792"/>
              <a:gd name="T10" fmla="*/ 0 h 346"/>
              <a:gd name="T11" fmla="*/ 792 w 792"/>
              <a:gd name="T12" fmla="*/ 346 h 3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346">
                <a:moveTo>
                  <a:pt x="0" y="288"/>
                </a:moveTo>
                <a:cubicBezTo>
                  <a:pt x="155" y="144"/>
                  <a:pt x="310" y="0"/>
                  <a:pt x="442" y="10"/>
                </a:cubicBezTo>
                <a:cubicBezTo>
                  <a:pt x="574" y="20"/>
                  <a:pt x="734" y="290"/>
                  <a:pt x="792" y="346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4" name="Freeform 118"/>
          <p:cNvSpPr>
            <a:spLocks/>
          </p:cNvSpPr>
          <p:nvPr/>
        </p:nvSpPr>
        <p:spPr bwMode="auto">
          <a:xfrm>
            <a:off x="5380038" y="4775200"/>
            <a:ext cx="1347787" cy="466725"/>
          </a:xfrm>
          <a:custGeom>
            <a:avLst/>
            <a:gdLst>
              <a:gd name="T0" fmla="*/ 0 w 849"/>
              <a:gd name="T1" fmla="*/ 740925828 h 294"/>
              <a:gd name="T2" fmla="*/ 1040823449 w 849"/>
              <a:gd name="T3" fmla="*/ 15120937 h 294"/>
              <a:gd name="T4" fmla="*/ 2139611247 w 849"/>
              <a:gd name="T5" fmla="*/ 645159931 h 294"/>
              <a:gd name="T6" fmla="*/ 0 60000 65536"/>
              <a:gd name="T7" fmla="*/ 0 60000 65536"/>
              <a:gd name="T8" fmla="*/ 0 60000 65536"/>
              <a:gd name="T9" fmla="*/ 0 w 849"/>
              <a:gd name="T10" fmla="*/ 0 h 294"/>
              <a:gd name="T11" fmla="*/ 849 w 849"/>
              <a:gd name="T12" fmla="*/ 294 h 2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9" h="294">
                <a:moveTo>
                  <a:pt x="0" y="294"/>
                </a:moveTo>
                <a:cubicBezTo>
                  <a:pt x="135" y="153"/>
                  <a:pt x="271" y="12"/>
                  <a:pt x="413" y="6"/>
                </a:cubicBezTo>
                <a:cubicBezTo>
                  <a:pt x="555" y="0"/>
                  <a:pt x="702" y="128"/>
                  <a:pt x="849" y="256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5" name="Freeform 119"/>
          <p:cNvSpPr>
            <a:spLocks/>
          </p:cNvSpPr>
          <p:nvPr/>
        </p:nvSpPr>
        <p:spPr bwMode="auto">
          <a:xfrm>
            <a:off x="6918325" y="5299075"/>
            <a:ext cx="1014413" cy="377825"/>
          </a:xfrm>
          <a:custGeom>
            <a:avLst/>
            <a:gdLst>
              <a:gd name="T0" fmla="*/ 0 w 639"/>
              <a:gd name="T1" fmla="*/ 345262211 h 238"/>
              <a:gd name="T2" fmla="*/ 703124664 w 639"/>
              <a:gd name="T3" fmla="*/ 42843451 h 238"/>
              <a:gd name="T4" fmla="*/ 1610381213 w 639"/>
              <a:gd name="T5" fmla="*/ 599797232 h 238"/>
              <a:gd name="T6" fmla="*/ 0 60000 65536"/>
              <a:gd name="T7" fmla="*/ 0 60000 65536"/>
              <a:gd name="T8" fmla="*/ 0 60000 65536"/>
              <a:gd name="T9" fmla="*/ 0 w 639"/>
              <a:gd name="T10" fmla="*/ 0 h 238"/>
              <a:gd name="T11" fmla="*/ 639 w 639"/>
              <a:gd name="T12" fmla="*/ 238 h 2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39" h="238">
                <a:moveTo>
                  <a:pt x="0" y="137"/>
                </a:moveTo>
                <a:cubicBezTo>
                  <a:pt x="86" y="68"/>
                  <a:pt x="173" y="0"/>
                  <a:pt x="279" y="17"/>
                </a:cubicBezTo>
                <a:cubicBezTo>
                  <a:pt x="385" y="34"/>
                  <a:pt x="581" y="201"/>
                  <a:pt x="639" y="238"/>
                </a:cubicBezTo>
              </a:path>
            </a:pathLst>
          </a:custGeom>
          <a:noFill/>
          <a:ln w="952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Sequencing and Fragment Assembly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19350" y="1490663"/>
            <a:ext cx="4210050" cy="996950"/>
            <a:chOff x="168" y="1305"/>
            <a:chExt cx="5418" cy="1550"/>
          </a:xfrm>
        </p:grpSpPr>
        <p:pic>
          <p:nvPicPr>
            <p:cNvPr id="20532" name="Picture 4" descr="ABIsequenc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0" y="1305"/>
              <a:ext cx="1500" cy="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3" name="Picture 5" descr="doubleheli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" y="1455"/>
              <a:ext cx="1062" cy="1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34" name="AutoShape 6"/>
            <p:cNvSpPr>
              <a:spLocks noChangeArrowheads="1"/>
            </p:cNvSpPr>
            <p:nvPr/>
          </p:nvSpPr>
          <p:spPr bwMode="auto">
            <a:xfrm>
              <a:off x="135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5" name="AutoShape 7"/>
            <p:cNvSpPr>
              <a:spLocks noChangeArrowheads="1"/>
            </p:cNvSpPr>
            <p:nvPr/>
          </p:nvSpPr>
          <p:spPr bwMode="auto">
            <a:xfrm>
              <a:off x="372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6" name="Text Box 8"/>
            <p:cNvSpPr txBox="1">
              <a:spLocks noChangeArrowheads="1"/>
            </p:cNvSpPr>
            <p:nvPr/>
          </p:nvSpPr>
          <p:spPr bwMode="auto">
            <a:xfrm>
              <a:off x="4471" y="1382"/>
              <a:ext cx="1115" cy="1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latin typeface="Courier New" pitchFamily="49" charset="0"/>
                </a:rPr>
                <a:t>AGTAGCACAGACTACGACGAGACGATCGTGCGAGCGACGGCGTAGTGTGCTGTACTGTCGTGTGTGTGTACTCTCCT</a:t>
              </a:r>
            </a:p>
          </p:txBody>
        </p:sp>
      </p:grp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85750" y="3098800"/>
            <a:ext cx="8667750" cy="57150"/>
          </a:xfrm>
          <a:prstGeom prst="rect">
            <a:avLst/>
          </a:prstGeom>
          <a:solidFill>
            <a:srgbClr val="339966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6962775" y="2414588"/>
            <a:ext cx="198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3x10</a:t>
            </a:r>
            <a:r>
              <a:rPr lang="en-US" baseline="30000"/>
              <a:t>9</a:t>
            </a:r>
            <a:r>
              <a:rPr lang="en-US"/>
              <a:t> nucleotides</a:t>
            </a:r>
          </a:p>
        </p:txBody>
      </p:sp>
      <p:sp>
        <p:nvSpPr>
          <p:cNvPr id="20486" name="Rectangle 11"/>
          <p:cNvSpPr>
            <a:spLocks noChangeArrowheads="1"/>
          </p:cNvSpPr>
          <p:nvPr/>
        </p:nvSpPr>
        <p:spPr bwMode="auto">
          <a:xfrm>
            <a:off x="129540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Rectangle 12"/>
          <p:cNvSpPr>
            <a:spLocks noChangeArrowheads="1"/>
          </p:cNvSpPr>
          <p:nvPr/>
        </p:nvSpPr>
        <p:spPr bwMode="auto">
          <a:xfrm>
            <a:off x="287655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Rectangle 13"/>
          <p:cNvSpPr>
            <a:spLocks noChangeArrowheads="1"/>
          </p:cNvSpPr>
          <p:nvPr/>
        </p:nvSpPr>
        <p:spPr bwMode="auto">
          <a:xfrm>
            <a:off x="5067300" y="308610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Rectangle 14"/>
          <p:cNvSpPr>
            <a:spLocks noChangeArrowheads="1"/>
          </p:cNvSpPr>
          <p:nvPr/>
        </p:nvSpPr>
        <p:spPr bwMode="auto">
          <a:xfrm>
            <a:off x="6502400" y="30797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20490" name="Rectangle 15"/>
          <p:cNvSpPr>
            <a:spLocks noChangeArrowheads="1"/>
          </p:cNvSpPr>
          <p:nvPr/>
        </p:nvSpPr>
        <p:spPr bwMode="auto">
          <a:xfrm>
            <a:off x="7969250" y="3079750"/>
            <a:ext cx="279400" cy="889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472F18"/>
              </a:gs>
              <a:gs pos="100000">
                <a:srgbClr val="9966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20491" name="Rectangle 16" descr="Woven mat"/>
          <p:cNvSpPr>
            <a:spLocks noChangeArrowheads="1"/>
          </p:cNvSpPr>
          <p:nvPr/>
        </p:nvSpPr>
        <p:spPr bwMode="auto">
          <a:xfrm>
            <a:off x="704850" y="308610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Rectangle 17" descr="Woven mat"/>
          <p:cNvSpPr>
            <a:spLocks noChangeArrowheads="1"/>
          </p:cNvSpPr>
          <p:nvPr/>
        </p:nvSpPr>
        <p:spPr bwMode="auto">
          <a:xfrm>
            <a:off x="3987800" y="30924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Rectangle 18" descr="Woven mat"/>
          <p:cNvSpPr>
            <a:spLocks noChangeArrowheads="1"/>
          </p:cNvSpPr>
          <p:nvPr/>
        </p:nvSpPr>
        <p:spPr bwMode="auto">
          <a:xfrm>
            <a:off x="7061200" y="3092450"/>
            <a:ext cx="349250" cy="76200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19" descr="Pink tissue paper"/>
          <p:cNvSpPr>
            <a:spLocks noChangeArrowheads="1"/>
          </p:cNvSpPr>
          <p:nvPr/>
        </p:nvSpPr>
        <p:spPr bwMode="auto">
          <a:xfrm>
            <a:off x="2044700" y="30924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Rectangle 20" descr="Pink tissue paper"/>
          <p:cNvSpPr>
            <a:spLocks noChangeArrowheads="1"/>
          </p:cNvSpPr>
          <p:nvPr/>
        </p:nvSpPr>
        <p:spPr bwMode="auto">
          <a:xfrm>
            <a:off x="24447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Rectangle 21" descr="Pink tissue paper"/>
          <p:cNvSpPr>
            <a:spLocks noChangeArrowheads="1"/>
          </p:cNvSpPr>
          <p:nvPr/>
        </p:nvSpPr>
        <p:spPr bwMode="auto">
          <a:xfrm>
            <a:off x="31559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Rectangle 22" descr="Pink tissue paper"/>
          <p:cNvSpPr>
            <a:spLocks noChangeArrowheads="1"/>
          </p:cNvSpPr>
          <p:nvPr/>
        </p:nvSpPr>
        <p:spPr bwMode="auto">
          <a:xfrm>
            <a:off x="40957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Rectangle 23" descr="Pink tissue paper"/>
          <p:cNvSpPr>
            <a:spLocks noChangeArrowheads="1"/>
          </p:cNvSpPr>
          <p:nvPr/>
        </p:nvSpPr>
        <p:spPr bwMode="auto">
          <a:xfrm>
            <a:off x="58356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Rectangle 24" descr="Pink tissue paper"/>
          <p:cNvSpPr>
            <a:spLocks noChangeArrowheads="1"/>
          </p:cNvSpPr>
          <p:nvPr/>
        </p:nvSpPr>
        <p:spPr bwMode="auto">
          <a:xfrm>
            <a:off x="765810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Rectangle 25" descr="Pink tissue paper"/>
          <p:cNvSpPr>
            <a:spLocks noChangeArrowheads="1"/>
          </p:cNvSpPr>
          <p:nvPr/>
        </p:nvSpPr>
        <p:spPr bwMode="auto">
          <a:xfrm>
            <a:off x="853440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Rectangle 26" descr="Pink tissue paper"/>
          <p:cNvSpPr>
            <a:spLocks noChangeArrowheads="1"/>
          </p:cNvSpPr>
          <p:nvPr/>
        </p:nvSpPr>
        <p:spPr bwMode="auto">
          <a:xfrm>
            <a:off x="3562350" y="308610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Rectangle 27" descr="Pink tissue paper"/>
          <p:cNvSpPr>
            <a:spLocks noChangeArrowheads="1"/>
          </p:cNvSpPr>
          <p:nvPr/>
        </p:nvSpPr>
        <p:spPr bwMode="auto">
          <a:xfrm>
            <a:off x="412750" y="3092450"/>
            <a:ext cx="146050" cy="76200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47650" y="5707063"/>
            <a:ext cx="4997450" cy="698500"/>
            <a:chOff x="156" y="3595"/>
            <a:chExt cx="3148" cy="440"/>
          </a:xfrm>
        </p:grpSpPr>
        <p:sp>
          <p:nvSpPr>
            <p:cNvPr id="20526" name="Rectangle 29"/>
            <p:cNvSpPr>
              <a:spLocks noChangeArrowheads="1"/>
            </p:cNvSpPr>
            <p:nvPr/>
          </p:nvSpPr>
          <p:spPr bwMode="auto">
            <a:xfrm>
              <a:off x="156" y="3950"/>
              <a:ext cx="3144" cy="72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7" name="Rectangle 30"/>
            <p:cNvSpPr>
              <a:spLocks noChangeArrowheads="1"/>
            </p:cNvSpPr>
            <p:nvPr/>
          </p:nvSpPr>
          <p:spPr bwMode="auto">
            <a:xfrm>
              <a:off x="3040" y="3936"/>
              <a:ext cx="264" cy="92"/>
            </a:xfrm>
            <a:prstGeom prst="rect">
              <a:avLst/>
            </a:prstGeom>
            <a:gradFill rotWithShape="1">
              <a:gsLst>
                <a:gs pos="0">
                  <a:srgbClr val="996633"/>
                </a:gs>
                <a:gs pos="50000">
                  <a:srgbClr val="472F18"/>
                </a:gs>
                <a:gs pos="100000">
                  <a:srgbClr val="996633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8" name="Rectangle 31" descr="Pink tissue paper"/>
            <p:cNvSpPr>
              <a:spLocks noChangeArrowheads="1"/>
            </p:cNvSpPr>
            <p:nvPr/>
          </p:nvSpPr>
          <p:spPr bwMode="auto">
            <a:xfrm flipV="1">
              <a:off x="1176" y="3928"/>
              <a:ext cx="1104" cy="10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9" name="Text Box 32"/>
            <p:cNvSpPr txBox="1">
              <a:spLocks noChangeArrowheads="1"/>
            </p:cNvSpPr>
            <p:nvPr/>
          </p:nvSpPr>
          <p:spPr bwMode="auto">
            <a:xfrm>
              <a:off x="494" y="3675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0530" name="Text Box 33"/>
            <p:cNvSpPr txBox="1">
              <a:spLocks noChangeArrowheads="1"/>
            </p:cNvSpPr>
            <p:nvPr/>
          </p:nvSpPr>
          <p:spPr bwMode="auto">
            <a:xfrm>
              <a:off x="1618" y="3611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</a:p>
          </p:txBody>
        </p:sp>
        <p:sp>
          <p:nvSpPr>
            <p:cNvPr id="20531" name="Text Box 34"/>
            <p:cNvSpPr txBox="1">
              <a:spLocks noChangeArrowheads="1"/>
            </p:cNvSpPr>
            <p:nvPr/>
          </p:nvSpPr>
          <p:spPr bwMode="auto">
            <a:xfrm>
              <a:off x="2748" y="3595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800100" y="6235700"/>
            <a:ext cx="4241800" cy="165100"/>
            <a:chOff x="4980" y="3028"/>
            <a:chExt cx="400" cy="48"/>
          </a:xfrm>
        </p:grpSpPr>
        <p:sp>
          <p:nvSpPr>
            <p:cNvPr id="20523" name="Rectangle 36"/>
            <p:cNvSpPr>
              <a:spLocks noChangeArrowheads="1"/>
            </p:cNvSpPr>
            <p:nvPr/>
          </p:nvSpPr>
          <p:spPr bwMode="auto">
            <a:xfrm>
              <a:off x="4980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4" name="Rectangle 37"/>
            <p:cNvSpPr>
              <a:spLocks noChangeArrowheads="1"/>
            </p:cNvSpPr>
            <p:nvPr/>
          </p:nvSpPr>
          <p:spPr bwMode="auto">
            <a:xfrm>
              <a:off x="5284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0525" name="AutoShape 38"/>
            <p:cNvCxnSpPr>
              <a:cxnSpLocks noChangeShapeType="1"/>
              <a:stCxn id="20523" idx="0"/>
              <a:endCxn id="20524" idx="0"/>
            </p:cNvCxnSpPr>
            <p:nvPr/>
          </p:nvCxnSpPr>
          <p:spPr bwMode="auto">
            <a:xfrm rot="5400000" flipV="1">
              <a:off x="5179" y="2877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636967" name="Text Box 39"/>
          <p:cNvSpPr txBox="1">
            <a:spLocks noChangeArrowheads="1"/>
          </p:cNvSpPr>
          <p:nvPr/>
        </p:nvSpPr>
        <p:spPr bwMode="auto">
          <a:xfrm>
            <a:off x="6486525" y="4805363"/>
            <a:ext cx="14668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ARB, CRD</a:t>
            </a:r>
          </a:p>
          <a:p>
            <a:pPr algn="ctr"/>
            <a:endParaRPr lang="en-US"/>
          </a:p>
          <a:p>
            <a:pPr algn="ctr"/>
            <a:r>
              <a:rPr lang="en-US"/>
              <a:t>or</a:t>
            </a:r>
          </a:p>
          <a:p>
            <a:pPr algn="ctr"/>
            <a:endParaRPr lang="en-US"/>
          </a:p>
          <a:p>
            <a:pPr algn="ctr"/>
            <a:r>
              <a:rPr lang="en-US"/>
              <a:t>ARD, CRB ?</a:t>
            </a:r>
          </a:p>
        </p:txBody>
      </p:sp>
      <p:sp>
        <p:nvSpPr>
          <p:cNvPr id="636968" name="Rectangle 40"/>
          <p:cNvSpPr>
            <a:spLocks noChangeArrowheads="1"/>
          </p:cNvSpPr>
          <p:nvPr/>
        </p:nvSpPr>
        <p:spPr bwMode="auto">
          <a:xfrm>
            <a:off x="6419850" y="4768850"/>
            <a:ext cx="1663700" cy="419100"/>
          </a:xfrm>
          <a:prstGeom prst="rect">
            <a:avLst/>
          </a:prstGeom>
          <a:solidFill>
            <a:srgbClr val="C0C0C0">
              <a:alpha val="14902"/>
            </a:srgbClr>
          </a:solidFill>
          <a:ln w="254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6969" name="Line 41"/>
          <p:cNvSpPr>
            <a:spLocks noChangeShapeType="1"/>
          </p:cNvSpPr>
          <p:nvPr/>
        </p:nvSpPr>
        <p:spPr bwMode="auto">
          <a:xfrm>
            <a:off x="6921500" y="5734050"/>
            <a:ext cx="749300" cy="74930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970" name="Line 42"/>
          <p:cNvSpPr>
            <a:spLocks noChangeShapeType="1"/>
          </p:cNvSpPr>
          <p:nvPr/>
        </p:nvSpPr>
        <p:spPr bwMode="auto">
          <a:xfrm flipH="1">
            <a:off x="6921500" y="5734050"/>
            <a:ext cx="749300" cy="74930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6971" name="Rectangle 43"/>
          <p:cNvSpPr>
            <a:spLocks noChangeArrowheads="1"/>
          </p:cNvSpPr>
          <p:nvPr/>
        </p:nvSpPr>
        <p:spPr bwMode="auto">
          <a:xfrm>
            <a:off x="3892550" y="3035300"/>
            <a:ext cx="546100" cy="177800"/>
          </a:xfrm>
          <a:prstGeom prst="rect">
            <a:avLst/>
          </a:prstGeom>
          <a:solidFill>
            <a:srgbClr val="C0C0C0">
              <a:alpha val="14902"/>
            </a:srgbClr>
          </a:soli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6972" name="Rectangle 44"/>
          <p:cNvSpPr>
            <a:spLocks noChangeArrowheads="1"/>
          </p:cNvSpPr>
          <p:nvPr/>
        </p:nvSpPr>
        <p:spPr bwMode="auto">
          <a:xfrm>
            <a:off x="7473950" y="3035300"/>
            <a:ext cx="546100" cy="177800"/>
          </a:xfrm>
          <a:prstGeom prst="rect">
            <a:avLst/>
          </a:prstGeom>
          <a:solidFill>
            <a:srgbClr val="C0C0C0">
              <a:alpha val="14902"/>
            </a:srgbClr>
          </a:soli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247650" y="4310063"/>
            <a:ext cx="4991100" cy="615950"/>
            <a:chOff x="156" y="2715"/>
            <a:chExt cx="3144" cy="388"/>
          </a:xfrm>
        </p:grpSpPr>
        <p:grpSp>
          <p:nvGrpSpPr>
            <p:cNvPr id="6" name="Group 46"/>
            <p:cNvGrpSpPr>
              <a:grpSpLocks/>
            </p:cNvGrpSpPr>
            <p:nvPr/>
          </p:nvGrpSpPr>
          <p:grpSpPr bwMode="auto">
            <a:xfrm>
              <a:off x="156" y="2715"/>
              <a:ext cx="3144" cy="385"/>
              <a:chOff x="156" y="2715"/>
              <a:chExt cx="3144" cy="385"/>
            </a:xfrm>
          </p:grpSpPr>
          <p:sp>
            <p:nvSpPr>
              <p:cNvPr id="20518" name="Rectangle 47"/>
              <p:cNvSpPr>
                <a:spLocks noChangeArrowheads="1"/>
              </p:cNvSpPr>
              <p:nvPr/>
            </p:nvSpPr>
            <p:spPr bwMode="auto">
              <a:xfrm>
                <a:off x="156" y="3017"/>
                <a:ext cx="3144" cy="64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9" name="Rectangle 48" descr="Woven mat"/>
              <p:cNvSpPr>
                <a:spLocks noChangeArrowheads="1"/>
              </p:cNvSpPr>
              <p:nvPr/>
            </p:nvSpPr>
            <p:spPr bwMode="auto">
              <a:xfrm>
                <a:off x="844" y="3004"/>
                <a:ext cx="1752" cy="96"/>
              </a:xfrm>
              <a:prstGeom prst="rect">
                <a:avLst/>
              </a:prstGeom>
              <a:blipFill dpi="0" rotWithShape="1">
                <a:blip r:embed="rId5" cstate="print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0" name="Text Box 49"/>
              <p:cNvSpPr txBox="1">
                <a:spLocks noChangeArrowheads="1"/>
              </p:cNvSpPr>
              <p:nvPr/>
            </p:nvSpPr>
            <p:spPr bwMode="auto">
              <a:xfrm>
                <a:off x="498" y="2715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</a:p>
            </p:txBody>
          </p:sp>
          <p:sp>
            <p:nvSpPr>
              <p:cNvPr id="20521" name="Text Box 50"/>
              <p:cNvSpPr txBox="1">
                <a:spLocks noChangeArrowheads="1"/>
              </p:cNvSpPr>
              <p:nvPr/>
            </p:nvSpPr>
            <p:spPr bwMode="auto">
              <a:xfrm>
                <a:off x="1618" y="2715"/>
                <a:ext cx="2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R</a:t>
                </a:r>
              </a:p>
            </p:txBody>
          </p:sp>
          <p:sp>
            <p:nvSpPr>
              <p:cNvPr id="20522" name="Text Box 51"/>
              <p:cNvSpPr txBox="1">
                <a:spLocks noChangeArrowheads="1"/>
              </p:cNvSpPr>
              <p:nvPr/>
            </p:nvSpPr>
            <p:spPr bwMode="auto">
              <a:xfrm>
                <a:off x="2752" y="2715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</p:grpSp>
        <p:sp>
          <p:nvSpPr>
            <p:cNvPr id="20517" name="Rectangle 52" descr="Pink tissue paper"/>
            <p:cNvSpPr>
              <a:spLocks noChangeArrowheads="1"/>
            </p:cNvSpPr>
            <p:nvPr/>
          </p:nvSpPr>
          <p:spPr bwMode="auto">
            <a:xfrm flipV="1">
              <a:off x="1176" y="2996"/>
              <a:ext cx="1104" cy="10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558800" y="4756150"/>
            <a:ext cx="4241800" cy="165100"/>
            <a:chOff x="4980" y="3028"/>
            <a:chExt cx="400" cy="48"/>
          </a:xfrm>
        </p:grpSpPr>
        <p:sp>
          <p:nvSpPr>
            <p:cNvPr id="20513" name="Rectangle 54"/>
            <p:cNvSpPr>
              <a:spLocks noChangeArrowheads="1"/>
            </p:cNvSpPr>
            <p:nvPr/>
          </p:nvSpPr>
          <p:spPr bwMode="auto">
            <a:xfrm>
              <a:off x="4980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4" name="Rectangle 55"/>
            <p:cNvSpPr>
              <a:spLocks noChangeArrowheads="1"/>
            </p:cNvSpPr>
            <p:nvPr/>
          </p:nvSpPr>
          <p:spPr bwMode="auto">
            <a:xfrm>
              <a:off x="5284" y="3028"/>
              <a:ext cx="96" cy="48"/>
            </a:xfrm>
            <a:prstGeom prst="rect">
              <a:avLst/>
            </a:prstGeom>
            <a:solidFill>
              <a:srgbClr val="FF0000">
                <a:alpha val="74901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0515" name="AutoShape 56"/>
            <p:cNvCxnSpPr>
              <a:cxnSpLocks noChangeShapeType="1"/>
              <a:stCxn id="20513" idx="0"/>
              <a:endCxn id="20514" idx="0"/>
            </p:cNvCxnSpPr>
            <p:nvPr/>
          </p:nvCxnSpPr>
          <p:spPr bwMode="auto">
            <a:xfrm rot="5400000" flipV="1">
              <a:off x="5179" y="2877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3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3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3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3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967" grpId="0"/>
      <p:bldP spid="636968" grpId="0" animBg="1"/>
      <p:bldP spid="636969" grpId="0" animBg="1"/>
      <p:bldP spid="636970" grpId="0" animBg="1"/>
      <p:bldP spid="636971" grpId="0" animBg="1"/>
      <p:bldP spid="63697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Sequencing and Fragment Assembly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19350" y="1490663"/>
            <a:ext cx="4210050" cy="996950"/>
            <a:chOff x="168" y="1305"/>
            <a:chExt cx="5418" cy="1550"/>
          </a:xfrm>
        </p:grpSpPr>
        <p:pic>
          <p:nvPicPr>
            <p:cNvPr id="21915" name="Picture 4" descr="ABIsequenc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0" y="1305"/>
              <a:ext cx="1500" cy="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16" name="Picture 5" descr="doubleheli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" y="1455"/>
              <a:ext cx="1062" cy="1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917" name="AutoShape 6"/>
            <p:cNvSpPr>
              <a:spLocks noChangeArrowheads="1"/>
            </p:cNvSpPr>
            <p:nvPr/>
          </p:nvSpPr>
          <p:spPr bwMode="auto">
            <a:xfrm>
              <a:off x="135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8" name="AutoShape 7"/>
            <p:cNvSpPr>
              <a:spLocks noChangeArrowheads="1"/>
            </p:cNvSpPr>
            <p:nvPr/>
          </p:nvSpPr>
          <p:spPr bwMode="auto">
            <a:xfrm>
              <a:off x="3727" y="1833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9" name="Text Box 8"/>
            <p:cNvSpPr txBox="1">
              <a:spLocks noChangeArrowheads="1"/>
            </p:cNvSpPr>
            <p:nvPr/>
          </p:nvSpPr>
          <p:spPr bwMode="auto">
            <a:xfrm>
              <a:off x="4471" y="1382"/>
              <a:ext cx="1115" cy="1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b="1">
                  <a:latin typeface="Courier New" pitchFamily="49" charset="0"/>
                </a:rPr>
                <a:t>AGTAGCACAGACTACGACGAGACGATCGTGCGAGCGACGGCGTAGTGTGCTGTACTGTCGTGTGTGTGTACTCTCCT</a:t>
              </a:r>
            </a:p>
          </p:txBody>
        </p:sp>
      </p:grp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285750" y="3098800"/>
            <a:ext cx="8667750" cy="57150"/>
          </a:xfrm>
          <a:prstGeom prst="rect">
            <a:avLst/>
          </a:prstGeom>
          <a:solidFill>
            <a:srgbClr val="339966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6962775" y="2414588"/>
            <a:ext cx="1982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3x10</a:t>
            </a:r>
            <a:r>
              <a:rPr lang="en-US" baseline="30000"/>
              <a:t>9</a:t>
            </a:r>
            <a:r>
              <a:rPr lang="en-US"/>
              <a:t> nucleotides</a:t>
            </a:r>
          </a:p>
        </p:txBody>
      </p:sp>
      <p:sp>
        <p:nvSpPr>
          <p:cNvPr id="21510" name="Rectangle 11"/>
          <p:cNvSpPr>
            <a:spLocks noChangeArrowheads="1"/>
          </p:cNvSpPr>
          <p:nvPr/>
        </p:nvSpPr>
        <p:spPr bwMode="auto">
          <a:xfrm>
            <a:off x="8128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Rectangle 12"/>
          <p:cNvSpPr>
            <a:spLocks noChangeArrowheads="1"/>
          </p:cNvSpPr>
          <p:nvPr/>
        </p:nvSpPr>
        <p:spPr bwMode="auto">
          <a:xfrm>
            <a:off x="12954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12" name="AutoShape 13"/>
          <p:cNvCxnSpPr>
            <a:cxnSpLocks noChangeShapeType="1"/>
            <a:stCxn id="21510" idx="0"/>
            <a:endCxn id="21511" idx="0"/>
          </p:cNvCxnSpPr>
          <p:nvPr/>
        </p:nvCxnSpPr>
        <p:spPr bwMode="auto">
          <a:xfrm rot="5400000" flipV="1">
            <a:off x="11295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13" name="Rectangle 14"/>
          <p:cNvSpPr>
            <a:spLocks noChangeArrowheads="1"/>
          </p:cNvSpPr>
          <p:nvPr/>
        </p:nvSpPr>
        <p:spPr bwMode="auto">
          <a:xfrm>
            <a:off x="28765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Rectangle 15"/>
          <p:cNvSpPr>
            <a:spLocks noChangeArrowheads="1"/>
          </p:cNvSpPr>
          <p:nvPr/>
        </p:nvSpPr>
        <p:spPr bwMode="auto">
          <a:xfrm>
            <a:off x="33591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15" name="AutoShape 16"/>
          <p:cNvCxnSpPr>
            <a:cxnSpLocks noChangeShapeType="1"/>
            <a:stCxn id="21513" idx="0"/>
            <a:endCxn id="21514" idx="0"/>
          </p:cNvCxnSpPr>
          <p:nvPr/>
        </p:nvCxnSpPr>
        <p:spPr bwMode="auto">
          <a:xfrm rot="5400000" flipV="1">
            <a:off x="31932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16" name="Rectangle 17"/>
          <p:cNvSpPr>
            <a:spLocks noChangeArrowheads="1"/>
          </p:cNvSpPr>
          <p:nvPr/>
        </p:nvSpPr>
        <p:spPr bwMode="auto">
          <a:xfrm>
            <a:off x="20066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Rectangle 18"/>
          <p:cNvSpPr>
            <a:spLocks noChangeArrowheads="1"/>
          </p:cNvSpPr>
          <p:nvPr/>
        </p:nvSpPr>
        <p:spPr bwMode="auto">
          <a:xfrm>
            <a:off x="24892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18" name="AutoShape 19"/>
          <p:cNvCxnSpPr>
            <a:cxnSpLocks noChangeShapeType="1"/>
            <a:stCxn id="21516" idx="0"/>
            <a:endCxn id="21517" idx="0"/>
          </p:cNvCxnSpPr>
          <p:nvPr/>
        </p:nvCxnSpPr>
        <p:spPr bwMode="auto">
          <a:xfrm rot="5400000" flipV="1">
            <a:off x="23233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19" name="Rectangle 20"/>
          <p:cNvSpPr>
            <a:spLocks noChangeArrowheads="1"/>
          </p:cNvSpPr>
          <p:nvPr/>
        </p:nvSpPr>
        <p:spPr bwMode="auto">
          <a:xfrm>
            <a:off x="79883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Rectangle 21"/>
          <p:cNvSpPr>
            <a:spLocks noChangeArrowheads="1"/>
          </p:cNvSpPr>
          <p:nvPr/>
        </p:nvSpPr>
        <p:spPr bwMode="auto">
          <a:xfrm>
            <a:off x="84709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21" name="AutoShape 22"/>
          <p:cNvCxnSpPr>
            <a:cxnSpLocks noChangeShapeType="1"/>
            <a:stCxn id="21519" idx="0"/>
            <a:endCxn id="21520" idx="0"/>
          </p:cNvCxnSpPr>
          <p:nvPr/>
        </p:nvCxnSpPr>
        <p:spPr bwMode="auto">
          <a:xfrm rot="5400000" flipV="1">
            <a:off x="83050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22" name="Rectangle 23"/>
          <p:cNvSpPr>
            <a:spLocks noChangeArrowheads="1"/>
          </p:cNvSpPr>
          <p:nvPr/>
        </p:nvSpPr>
        <p:spPr bwMode="auto">
          <a:xfrm>
            <a:off x="62357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Rectangle 24"/>
          <p:cNvSpPr>
            <a:spLocks noChangeArrowheads="1"/>
          </p:cNvSpPr>
          <p:nvPr/>
        </p:nvSpPr>
        <p:spPr bwMode="auto">
          <a:xfrm>
            <a:off x="67183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24" name="AutoShape 25"/>
          <p:cNvCxnSpPr>
            <a:cxnSpLocks noChangeShapeType="1"/>
            <a:stCxn id="21522" idx="0"/>
            <a:endCxn id="21523" idx="0"/>
          </p:cNvCxnSpPr>
          <p:nvPr/>
        </p:nvCxnSpPr>
        <p:spPr bwMode="auto">
          <a:xfrm rot="5400000" flipV="1">
            <a:off x="65524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25" name="Rectangle 26"/>
          <p:cNvSpPr>
            <a:spLocks noChangeArrowheads="1"/>
          </p:cNvSpPr>
          <p:nvPr/>
        </p:nvSpPr>
        <p:spPr bwMode="auto">
          <a:xfrm>
            <a:off x="43307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Rectangle 27"/>
          <p:cNvSpPr>
            <a:spLocks noChangeArrowheads="1"/>
          </p:cNvSpPr>
          <p:nvPr/>
        </p:nvSpPr>
        <p:spPr bwMode="auto">
          <a:xfrm>
            <a:off x="48133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27" name="AutoShape 28"/>
          <p:cNvCxnSpPr>
            <a:cxnSpLocks noChangeShapeType="1"/>
            <a:stCxn id="21525" idx="0"/>
            <a:endCxn id="21526" idx="0"/>
          </p:cNvCxnSpPr>
          <p:nvPr/>
        </p:nvCxnSpPr>
        <p:spPr bwMode="auto">
          <a:xfrm rot="5400000" flipV="1">
            <a:off x="46474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3937000" y="3086100"/>
            <a:ext cx="1504950" cy="76200"/>
            <a:chOff x="2224" y="2704"/>
            <a:chExt cx="948" cy="48"/>
          </a:xfrm>
        </p:grpSpPr>
        <p:sp>
          <p:nvSpPr>
            <p:cNvPr id="21909" name="Rectangle 30"/>
            <p:cNvSpPr>
              <a:spLocks noChangeArrowheads="1"/>
            </p:cNvSpPr>
            <p:nvPr/>
          </p:nvSpPr>
          <p:spPr bwMode="auto">
            <a:xfrm>
              <a:off x="2772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0" name="Rectangle 31"/>
            <p:cNvSpPr>
              <a:spLocks noChangeArrowheads="1"/>
            </p:cNvSpPr>
            <p:nvPr/>
          </p:nvSpPr>
          <p:spPr bwMode="auto">
            <a:xfrm>
              <a:off x="3076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911" name="AutoShape 32"/>
            <p:cNvCxnSpPr>
              <a:cxnSpLocks noChangeShapeType="1"/>
              <a:stCxn id="21909" idx="0"/>
              <a:endCxn id="21910" idx="0"/>
            </p:cNvCxnSpPr>
            <p:nvPr/>
          </p:nvCxnSpPr>
          <p:spPr bwMode="auto">
            <a:xfrm rot="5400000" flipV="1">
              <a:off x="2971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912" name="Rectangle 33"/>
            <p:cNvSpPr>
              <a:spLocks noChangeArrowheads="1"/>
            </p:cNvSpPr>
            <p:nvPr/>
          </p:nvSpPr>
          <p:spPr bwMode="auto">
            <a:xfrm>
              <a:off x="2224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3" name="Rectangle 34"/>
            <p:cNvSpPr>
              <a:spLocks noChangeArrowheads="1"/>
            </p:cNvSpPr>
            <p:nvPr/>
          </p:nvSpPr>
          <p:spPr bwMode="auto">
            <a:xfrm>
              <a:off x="2528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914" name="AutoShape 35"/>
            <p:cNvCxnSpPr>
              <a:cxnSpLocks noChangeShapeType="1"/>
              <a:stCxn id="21912" idx="0"/>
              <a:endCxn id="21913" idx="0"/>
            </p:cNvCxnSpPr>
            <p:nvPr/>
          </p:nvCxnSpPr>
          <p:spPr bwMode="auto">
            <a:xfrm rot="5400000" flipV="1">
              <a:off x="2423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2228850" y="3086100"/>
            <a:ext cx="2933700" cy="76200"/>
            <a:chOff x="2576" y="2040"/>
            <a:chExt cx="1848" cy="48"/>
          </a:xfrm>
        </p:grpSpPr>
        <p:sp>
          <p:nvSpPr>
            <p:cNvPr id="21896" name="Rectangle 37"/>
            <p:cNvSpPr>
              <a:spLocks noChangeArrowheads="1"/>
            </p:cNvSpPr>
            <p:nvPr/>
          </p:nvSpPr>
          <p:spPr bwMode="auto">
            <a:xfrm>
              <a:off x="40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97" name="Rectangle 38"/>
            <p:cNvSpPr>
              <a:spLocks noChangeArrowheads="1"/>
            </p:cNvSpPr>
            <p:nvPr/>
          </p:nvSpPr>
          <p:spPr bwMode="auto">
            <a:xfrm>
              <a:off x="43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98" name="AutoShape 39"/>
            <p:cNvCxnSpPr>
              <a:cxnSpLocks noChangeShapeType="1"/>
              <a:stCxn id="21896" idx="0"/>
              <a:endCxn id="21897" idx="0"/>
            </p:cNvCxnSpPr>
            <p:nvPr/>
          </p:nvCxnSpPr>
          <p:spPr bwMode="auto">
            <a:xfrm rot="5400000" flipV="1">
              <a:off x="42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99" name="Rectangle 40"/>
            <p:cNvSpPr>
              <a:spLocks noChangeArrowheads="1"/>
            </p:cNvSpPr>
            <p:nvPr/>
          </p:nvSpPr>
          <p:spPr bwMode="auto">
            <a:xfrm>
              <a:off x="28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00" name="Rectangle 41"/>
            <p:cNvSpPr>
              <a:spLocks noChangeArrowheads="1"/>
            </p:cNvSpPr>
            <p:nvPr/>
          </p:nvSpPr>
          <p:spPr bwMode="auto">
            <a:xfrm>
              <a:off x="31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901" name="AutoShape 42"/>
            <p:cNvCxnSpPr>
              <a:cxnSpLocks noChangeShapeType="1"/>
              <a:stCxn id="21899" idx="0"/>
              <a:endCxn id="21900" idx="0"/>
            </p:cNvCxnSpPr>
            <p:nvPr/>
          </p:nvCxnSpPr>
          <p:spPr bwMode="auto">
            <a:xfrm rot="5400000" flipV="1">
              <a:off x="30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2576" y="2040"/>
              <a:ext cx="948" cy="48"/>
              <a:chOff x="2224" y="2704"/>
              <a:chExt cx="948" cy="48"/>
            </a:xfrm>
          </p:grpSpPr>
          <p:sp>
            <p:nvSpPr>
              <p:cNvPr id="21903" name="Rectangle 44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04" name="Rectangle 45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905" name="AutoShape 46"/>
              <p:cNvCxnSpPr>
                <a:cxnSpLocks noChangeShapeType="1"/>
                <a:stCxn id="21903" idx="0"/>
                <a:endCxn id="21904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906" name="Rectangle 47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07" name="Rectangle 48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908" name="AutoShape 49"/>
              <p:cNvCxnSpPr>
                <a:cxnSpLocks noChangeShapeType="1"/>
                <a:stCxn id="21906" idx="0"/>
                <a:endCxn id="21907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</p:grp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2806700" y="3086100"/>
            <a:ext cx="6057900" cy="76200"/>
            <a:chOff x="1712" y="2844"/>
            <a:chExt cx="3816" cy="48"/>
          </a:xfrm>
        </p:grpSpPr>
        <p:sp>
          <p:nvSpPr>
            <p:cNvPr id="21860" name="Rectangle 51"/>
            <p:cNvSpPr>
              <a:spLocks noChangeArrowheads="1"/>
            </p:cNvSpPr>
            <p:nvPr/>
          </p:nvSpPr>
          <p:spPr bwMode="auto">
            <a:xfrm>
              <a:off x="17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1" name="Rectangle 52"/>
            <p:cNvSpPr>
              <a:spLocks noChangeArrowheads="1"/>
            </p:cNvSpPr>
            <p:nvPr/>
          </p:nvSpPr>
          <p:spPr bwMode="auto">
            <a:xfrm>
              <a:off x="20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62" name="AutoShape 53"/>
            <p:cNvCxnSpPr>
              <a:cxnSpLocks noChangeShapeType="1"/>
              <a:stCxn id="21860" idx="0"/>
              <a:endCxn id="21861" idx="0"/>
            </p:cNvCxnSpPr>
            <p:nvPr/>
          </p:nvCxnSpPr>
          <p:spPr bwMode="auto">
            <a:xfrm rot="5400000" flipV="1">
              <a:off x="19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63" name="Rectangle 54"/>
            <p:cNvSpPr>
              <a:spLocks noChangeArrowheads="1"/>
            </p:cNvSpPr>
            <p:nvPr/>
          </p:nvSpPr>
          <p:spPr bwMode="auto">
            <a:xfrm>
              <a:off x="30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4" name="Rectangle 55"/>
            <p:cNvSpPr>
              <a:spLocks noChangeArrowheads="1"/>
            </p:cNvSpPr>
            <p:nvPr/>
          </p:nvSpPr>
          <p:spPr bwMode="auto">
            <a:xfrm>
              <a:off x="33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65" name="AutoShape 56"/>
            <p:cNvCxnSpPr>
              <a:cxnSpLocks noChangeShapeType="1"/>
              <a:stCxn id="21863" idx="0"/>
              <a:endCxn id="21864" idx="0"/>
            </p:cNvCxnSpPr>
            <p:nvPr/>
          </p:nvCxnSpPr>
          <p:spPr bwMode="auto">
            <a:xfrm rot="5400000" flipV="1">
              <a:off x="32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66" name="Rectangle 57"/>
            <p:cNvSpPr>
              <a:spLocks noChangeArrowheads="1"/>
            </p:cNvSpPr>
            <p:nvPr/>
          </p:nvSpPr>
          <p:spPr bwMode="auto">
            <a:xfrm>
              <a:off x="2464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7" name="Rectangle 58"/>
            <p:cNvSpPr>
              <a:spLocks noChangeArrowheads="1"/>
            </p:cNvSpPr>
            <p:nvPr/>
          </p:nvSpPr>
          <p:spPr bwMode="auto">
            <a:xfrm>
              <a:off x="276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68" name="AutoShape 59"/>
            <p:cNvCxnSpPr>
              <a:cxnSpLocks noChangeShapeType="1"/>
              <a:stCxn id="21866" idx="0"/>
              <a:endCxn id="21867" idx="0"/>
            </p:cNvCxnSpPr>
            <p:nvPr/>
          </p:nvCxnSpPr>
          <p:spPr bwMode="auto">
            <a:xfrm rot="5400000" flipV="1">
              <a:off x="2663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69" name="Rectangle 60"/>
            <p:cNvSpPr>
              <a:spLocks noChangeArrowheads="1"/>
            </p:cNvSpPr>
            <p:nvPr/>
          </p:nvSpPr>
          <p:spPr bwMode="auto">
            <a:xfrm>
              <a:off x="51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70" name="Rectangle 61"/>
            <p:cNvSpPr>
              <a:spLocks noChangeArrowheads="1"/>
            </p:cNvSpPr>
            <p:nvPr/>
          </p:nvSpPr>
          <p:spPr bwMode="auto">
            <a:xfrm>
              <a:off x="54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71" name="AutoShape 62"/>
            <p:cNvCxnSpPr>
              <a:cxnSpLocks noChangeShapeType="1"/>
              <a:stCxn id="21869" idx="0"/>
              <a:endCxn id="21870" idx="0"/>
            </p:cNvCxnSpPr>
            <p:nvPr/>
          </p:nvCxnSpPr>
          <p:spPr bwMode="auto">
            <a:xfrm rot="5400000" flipV="1">
              <a:off x="53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72" name="Rectangle 63"/>
            <p:cNvSpPr>
              <a:spLocks noChangeArrowheads="1"/>
            </p:cNvSpPr>
            <p:nvPr/>
          </p:nvSpPr>
          <p:spPr bwMode="auto">
            <a:xfrm>
              <a:off x="39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73" name="Rectangle 64"/>
            <p:cNvSpPr>
              <a:spLocks noChangeArrowheads="1"/>
            </p:cNvSpPr>
            <p:nvPr/>
          </p:nvSpPr>
          <p:spPr bwMode="auto">
            <a:xfrm>
              <a:off x="42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74" name="AutoShape 65"/>
            <p:cNvCxnSpPr>
              <a:cxnSpLocks noChangeShapeType="1"/>
              <a:stCxn id="21872" idx="0"/>
              <a:endCxn id="21873" idx="0"/>
            </p:cNvCxnSpPr>
            <p:nvPr/>
          </p:nvCxnSpPr>
          <p:spPr bwMode="auto">
            <a:xfrm rot="5400000" flipV="1">
              <a:off x="41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7" name="Group 66"/>
            <p:cNvGrpSpPr>
              <a:grpSpLocks/>
            </p:cNvGrpSpPr>
            <p:nvPr/>
          </p:nvGrpSpPr>
          <p:grpSpPr bwMode="auto">
            <a:xfrm>
              <a:off x="3680" y="2844"/>
              <a:ext cx="948" cy="48"/>
              <a:chOff x="2224" y="2704"/>
              <a:chExt cx="948" cy="48"/>
            </a:xfrm>
          </p:grpSpPr>
          <p:sp>
            <p:nvSpPr>
              <p:cNvPr id="21890" name="Rectangle 67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91" name="Rectangle 68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92" name="AutoShape 69"/>
              <p:cNvCxnSpPr>
                <a:cxnSpLocks noChangeShapeType="1"/>
                <a:stCxn id="21890" idx="0"/>
                <a:endCxn id="21891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93" name="Rectangle 70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94" name="Rectangle 71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95" name="AutoShape 72"/>
              <p:cNvCxnSpPr>
                <a:cxnSpLocks noChangeShapeType="1"/>
                <a:stCxn id="21893" idx="0"/>
                <a:endCxn id="21894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  <p:grpSp>
          <p:nvGrpSpPr>
            <p:cNvPr id="8" name="Group 73"/>
            <p:cNvGrpSpPr>
              <a:grpSpLocks/>
            </p:cNvGrpSpPr>
            <p:nvPr/>
          </p:nvGrpSpPr>
          <p:grpSpPr bwMode="auto">
            <a:xfrm>
              <a:off x="2604" y="2844"/>
              <a:ext cx="1848" cy="48"/>
              <a:chOff x="2576" y="2040"/>
              <a:chExt cx="1848" cy="48"/>
            </a:xfrm>
          </p:grpSpPr>
          <p:sp>
            <p:nvSpPr>
              <p:cNvPr id="21877" name="Rectangle 74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78" name="Rectangle 75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79" name="AutoShape 76"/>
              <p:cNvCxnSpPr>
                <a:cxnSpLocks noChangeShapeType="1"/>
                <a:stCxn id="21877" idx="0"/>
                <a:endCxn id="21878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80" name="Rectangle 77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81" name="Rectangle 78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82" name="AutoShape 79"/>
              <p:cNvCxnSpPr>
                <a:cxnSpLocks noChangeShapeType="1"/>
                <a:stCxn id="21880" idx="0"/>
                <a:endCxn id="21881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9" name="Group 80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884" name="Rectangle 81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85" name="Rectangle 82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86" name="AutoShape 83"/>
                <p:cNvCxnSpPr>
                  <a:cxnSpLocks noChangeShapeType="1"/>
                  <a:stCxn id="21884" idx="0"/>
                  <a:endCxn id="21885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887" name="Rectangle 84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88" name="Rectangle 85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89" name="AutoShape 86"/>
                <p:cNvCxnSpPr>
                  <a:cxnSpLocks noChangeShapeType="1"/>
                  <a:stCxn id="21887" idx="0"/>
                  <a:endCxn id="21888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</p:grpSp>
      </p:grpSp>
      <p:sp>
        <p:nvSpPr>
          <p:cNvPr id="21531" name="Rectangle 87"/>
          <p:cNvSpPr>
            <a:spLocks noChangeArrowheads="1"/>
          </p:cNvSpPr>
          <p:nvPr/>
        </p:nvSpPr>
        <p:spPr bwMode="auto">
          <a:xfrm>
            <a:off x="12065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Rectangle 88"/>
          <p:cNvSpPr>
            <a:spLocks noChangeArrowheads="1"/>
          </p:cNvSpPr>
          <p:nvPr/>
        </p:nvSpPr>
        <p:spPr bwMode="auto">
          <a:xfrm>
            <a:off x="168910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33" name="AutoShape 89"/>
          <p:cNvCxnSpPr>
            <a:cxnSpLocks noChangeShapeType="1"/>
            <a:stCxn id="21531" idx="0"/>
            <a:endCxn id="21532" idx="0"/>
          </p:cNvCxnSpPr>
          <p:nvPr/>
        </p:nvCxnSpPr>
        <p:spPr bwMode="auto">
          <a:xfrm rot="5400000" flipV="1">
            <a:off x="152320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grpSp>
        <p:nvGrpSpPr>
          <p:cNvPr id="10" name="Group 90"/>
          <p:cNvGrpSpPr>
            <a:grpSpLocks/>
          </p:cNvGrpSpPr>
          <p:nvPr/>
        </p:nvGrpSpPr>
        <p:grpSpPr bwMode="auto">
          <a:xfrm>
            <a:off x="336550" y="3086100"/>
            <a:ext cx="635000" cy="76200"/>
            <a:chOff x="212" y="1944"/>
            <a:chExt cx="400" cy="48"/>
          </a:xfrm>
        </p:grpSpPr>
        <p:sp>
          <p:nvSpPr>
            <p:cNvPr id="21857" name="Rectangle 9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58" name="Rectangle 9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59" name="AutoShape 93"/>
            <p:cNvCxnSpPr>
              <a:cxnSpLocks noChangeShapeType="1"/>
              <a:stCxn id="21857" idx="0"/>
              <a:endCxn id="2185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21535" name="Rectangle 94"/>
          <p:cNvSpPr>
            <a:spLocks noChangeArrowheads="1"/>
          </p:cNvSpPr>
          <p:nvPr/>
        </p:nvSpPr>
        <p:spPr bwMode="auto">
          <a:xfrm>
            <a:off x="63182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Rectangle 95"/>
          <p:cNvSpPr>
            <a:spLocks noChangeArrowheads="1"/>
          </p:cNvSpPr>
          <p:nvPr/>
        </p:nvSpPr>
        <p:spPr bwMode="auto">
          <a:xfrm>
            <a:off x="68008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37" name="AutoShape 96"/>
          <p:cNvCxnSpPr>
            <a:cxnSpLocks noChangeShapeType="1"/>
            <a:stCxn id="21535" idx="0"/>
            <a:endCxn id="21536" idx="0"/>
          </p:cNvCxnSpPr>
          <p:nvPr/>
        </p:nvCxnSpPr>
        <p:spPr bwMode="auto">
          <a:xfrm rot="5400000" flipV="1">
            <a:off x="66349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38" name="Rectangle 97"/>
          <p:cNvSpPr>
            <a:spLocks noChangeArrowheads="1"/>
          </p:cNvSpPr>
          <p:nvPr/>
        </p:nvSpPr>
        <p:spPr bwMode="auto">
          <a:xfrm>
            <a:off x="45656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Rectangle 98"/>
          <p:cNvSpPr>
            <a:spLocks noChangeArrowheads="1"/>
          </p:cNvSpPr>
          <p:nvPr/>
        </p:nvSpPr>
        <p:spPr bwMode="auto">
          <a:xfrm>
            <a:off x="50482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40" name="AutoShape 99"/>
          <p:cNvCxnSpPr>
            <a:cxnSpLocks noChangeShapeType="1"/>
            <a:stCxn id="21538" idx="0"/>
            <a:endCxn id="21539" idx="0"/>
          </p:cNvCxnSpPr>
          <p:nvPr/>
        </p:nvCxnSpPr>
        <p:spPr bwMode="auto">
          <a:xfrm rot="5400000" flipV="1">
            <a:off x="48823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sp>
        <p:nvSpPr>
          <p:cNvPr id="21541" name="Rectangle 100"/>
          <p:cNvSpPr>
            <a:spLocks noChangeArrowheads="1"/>
          </p:cNvSpPr>
          <p:nvPr/>
        </p:nvSpPr>
        <p:spPr bwMode="auto">
          <a:xfrm>
            <a:off x="26606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Rectangle 101"/>
          <p:cNvSpPr>
            <a:spLocks noChangeArrowheads="1"/>
          </p:cNvSpPr>
          <p:nvPr/>
        </p:nvSpPr>
        <p:spPr bwMode="auto">
          <a:xfrm>
            <a:off x="3143250" y="3086100"/>
            <a:ext cx="152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43" name="AutoShape 102"/>
          <p:cNvCxnSpPr>
            <a:cxnSpLocks noChangeShapeType="1"/>
            <a:stCxn id="21541" idx="0"/>
            <a:endCxn id="21542" idx="0"/>
          </p:cNvCxnSpPr>
          <p:nvPr/>
        </p:nvCxnSpPr>
        <p:spPr bwMode="auto">
          <a:xfrm rot="5400000" flipV="1">
            <a:off x="2977356" y="2845594"/>
            <a:ext cx="1588" cy="48260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rgbClr val="000080"/>
            </a:solidFill>
            <a:prstDash val="dash"/>
            <a:round/>
            <a:headEnd/>
            <a:tailEnd/>
          </a:ln>
        </p:spPr>
      </p:cxnSp>
      <p:grpSp>
        <p:nvGrpSpPr>
          <p:cNvPr id="11" name="Group 103"/>
          <p:cNvGrpSpPr>
            <a:grpSpLocks/>
          </p:cNvGrpSpPr>
          <p:nvPr/>
        </p:nvGrpSpPr>
        <p:grpSpPr bwMode="auto">
          <a:xfrm>
            <a:off x="2266950" y="3086100"/>
            <a:ext cx="1504950" cy="76200"/>
            <a:chOff x="2224" y="2704"/>
            <a:chExt cx="948" cy="48"/>
          </a:xfrm>
        </p:grpSpPr>
        <p:sp>
          <p:nvSpPr>
            <p:cNvPr id="21851" name="Rectangle 104"/>
            <p:cNvSpPr>
              <a:spLocks noChangeArrowheads="1"/>
            </p:cNvSpPr>
            <p:nvPr/>
          </p:nvSpPr>
          <p:spPr bwMode="auto">
            <a:xfrm>
              <a:off x="2772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52" name="Rectangle 105"/>
            <p:cNvSpPr>
              <a:spLocks noChangeArrowheads="1"/>
            </p:cNvSpPr>
            <p:nvPr/>
          </p:nvSpPr>
          <p:spPr bwMode="auto">
            <a:xfrm>
              <a:off x="3076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53" name="AutoShape 106"/>
            <p:cNvCxnSpPr>
              <a:cxnSpLocks noChangeShapeType="1"/>
              <a:stCxn id="21851" idx="0"/>
              <a:endCxn id="21852" idx="0"/>
            </p:cNvCxnSpPr>
            <p:nvPr/>
          </p:nvCxnSpPr>
          <p:spPr bwMode="auto">
            <a:xfrm rot="5400000" flipV="1">
              <a:off x="2971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54" name="Rectangle 107"/>
            <p:cNvSpPr>
              <a:spLocks noChangeArrowheads="1"/>
            </p:cNvSpPr>
            <p:nvPr/>
          </p:nvSpPr>
          <p:spPr bwMode="auto">
            <a:xfrm>
              <a:off x="2224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55" name="Rectangle 108"/>
            <p:cNvSpPr>
              <a:spLocks noChangeArrowheads="1"/>
            </p:cNvSpPr>
            <p:nvPr/>
          </p:nvSpPr>
          <p:spPr bwMode="auto">
            <a:xfrm>
              <a:off x="2528" y="270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56" name="AutoShape 109"/>
            <p:cNvCxnSpPr>
              <a:cxnSpLocks noChangeShapeType="1"/>
              <a:stCxn id="21854" idx="0"/>
              <a:endCxn id="21855" idx="0"/>
            </p:cNvCxnSpPr>
            <p:nvPr/>
          </p:nvCxnSpPr>
          <p:spPr bwMode="auto">
            <a:xfrm rot="5400000" flipV="1">
              <a:off x="2423" y="255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12" name="Group 110"/>
          <p:cNvGrpSpPr>
            <a:grpSpLocks/>
          </p:cNvGrpSpPr>
          <p:nvPr/>
        </p:nvGrpSpPr>
        <p:grpSpPr bwMode="auto">
          <a:xfrm>
            <a:off x="558800" y="3086100"/>
            <a:ext cx="2933700" cy="76200"/>
            <a:chOff x="2576" y="2040"/>
            <a:chExt cx="1848" cy="48"/>
          </a:xfrm>
        </p:grpSpPr>
        <p:sp>
          <p:nvSpPr>
            <p:cNvPr id="21838" name="Rectangle 111"/>
            <p:cNvSpPr>
              <a:spLocks noChangeArrowheads="1"/>
            </p:cNvSpPr>
            <p:nvPr/>
          </p:nvSpPr>
          <p:spPr bwMode="auto">
            <a:xfrm>
              <a:off x="40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39" name="Rectangle 112"/>
            <p:cNvSpPr>
              <a:spLocks noChangeArrowheads="1"/>
            </p:cNvSpPr>
            <p:nvPr/>
          </p:nvSpPr>
          <p:spPr bwMode="auto">
            <a:xfrm>
              <a:off x="43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40" name="AutoShape 113"/>
            <p:cNvCxnSpPr>
              <a:cxnSpLocks noChangeShapeType="1"/>
              <a:stCxn id="21838" idx="0"/>
              <a:endCxn id="21839" idx="0"/>
            </p:cNvCxnSpPr>
            <p:nvPr/>
          </p:nvCxnSpPr>
          <p:spPr bwMode="auto">
            <a:xfrm rot="5400000" flipV="1">
              <a:off x="42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41" name="Rectangle 114"/>
            <p:cNvSpPr>
              <a:spLocks noChangeArrowheads="1"/>
            </p:cNvSpPr>
            <p:nvPr/>
          </p:nvSpPr>
          <p:spPr bwMode="auto">
            <a:xfrm>
              <a:off x="28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42" name="Rectangle 115"/>
            <p:cNvSpPr>
              <a:spLocks noChangeArrowheads="1"/>
            </p:cNvSpPr>
            <p:nvPr/>
          </p:nvSpPr>
          <p:spPr bwMode="auto">
            <a:xfrm>
              <a:off x="31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43" name="AutoShape 116"/>
            <p:cNvCxnSpPr>
              <a:cxnSpLocks noChangeShapeType="1"/>
              <a:stCxn id="21841" idx="0"/>
              <a:endCxn id="21842" idx="0"/>
            </p:cNvCxnSpPr>
            <p:nvPr/>
          </p:nvCxnSpPr>
          <p:spPr bwMode="auto">
            <a:xfrm rot="5400000" flipV="1">
              <a:off x="30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13" name="Group 117"/>
            <p:cNvGrpSpPr>
              <a:grpSpLocks/>
            </p:cNvGrpSpPr>
            <p:nvPr/>
          </p:nvGrpSpPr>
          <p:grpSpPr bwMode="auto">
            <a:xfrm>
              <a:off x="2576" y="2040"/>
              <a:ext cx="948" cy="48"/>
              <a:chOff x="2224" y="2704"/>
              <a:chExt cx="948" cy="48"/>
            </a:xfrm>
          </p:grpSpPr>
          <p:sp>
            <p:nvSpPr>
              <p:cNvPr id="21845" name="Rectangle 118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46" name="Rectangle 119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47" name="AutoShape 120"/>
              <p:cNvCxnSpPr>
                <a:cxnSpLocks noChangeShapeType="1"/>
                <a:stCxn id="21845" idx="0"/>
                <a:endCxn id="21846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48" name="Rectangle 121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49" name="Rectangle 122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50" name="AutoShape 123"/>
              <p:cNvCxnSpPr>
                <a:cxnSpLocks noChangeShapeType="1"/>
                <a:stCxn id="21848" idx="0"/>
                <a:endCxn id="21849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</p:grpSp>
      <p:grpSp>
        <p:nvGrpSpPr>
          <p:cNvPr id="14" name="Group 124"/>
          <p:cNvGrpSpPr>
            <a:grpSpLocks/>
          </p:cNvGrpSpPr>
          <p:nvPr/>
        </p:nvGrpSpPr>
        <p:grpSpPr bwMode="auto">
          <a:xfrm>
            <a:off x="1136650" y="3086100"/>
            <a:ext cx="6057900" cy="76200"/>
            <a:chOff x="1712" y="2844"/>
            <a:chExt cx="3816" cy="48"/>
          </a:xfrm>
        </p:grpSpPr>
        <p:sp>
          <p:nvSpPr>
            <p:cNvPr id="21802" name="Rectangle 125"/>
            <p:cNvSpPr>
              <a:spLocks noChangeArrowheads="1"/>
            </p:cNvSpPr>
            <p:nvPr/>
          </p:nvSpPr>
          <p:spPr bwMode="auto">
            <a:xfrm>
              <a:off x="17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03" name="Rectangle 126"/>
            <p:cNvSpPr>
              <a:spLocks noChangeArrowheads="1"/>
            </p:cNvSpPr>
            <p:nvPr/>
          </p:nvSpPr>
          <p:spPr bwMode="auto">
            <a:xfrm>
              <a:off x="20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04" name="AutoShape 127"/>
            <p:cNvCxnSpPr>
              <a:cxnSpLocks noChangeShapeType="1"/>
              <a:stCxn id="21802" idx="0"/>
              <a:endCxn id="21803" idx="0"/>
            </p:cNvCxnSpPr>
            <p:nvPr/>
          </p:nvCxnSpPr>
          <p:spPr bwMode="auto">
            <a:xfrm rot="5400000" flipV="1">
              <a:off x="19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05" name="Rectangle 128"/>
            <p:cNvSpPr>
              <a:spLocks noChangeArrowheads="1"/>
            </p:cNvSpPr>
            <p:nvPr/>
          </p:nvSpPr>
          <p:spPr bwMode="auto">
            <a:xfrm>
              <a:off x="301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06" name="Rectangle 129"/>
            <p:cNvSpPr>
              <a:spLocks noChangeArrowheads="1"/>
            </p:cNvSpPr>
            <p:nvPr/>
          </p:nvSpPr>
          <p:spPr bwMode="auto">
            <a:xfrm>
              <a:off x="3316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07" name="AutoShape 130"/>
            <p:cNvCxnSpPr>
              <a:cxnSpLocks noChangeShapeType="1"/>
              <a:stCxn id="21805" idx="0"/>
              <a:endCxn id="21806" idx="0"/>
            </p:cNvCxnSpPr>
            <p:nvPr/>
          </p:nvCxnSpPr>
          <p:spPr bwMode="auto">
            <a:xfrm rot="5400000" flipV="1">
              <a:off x="3211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08" name="Rectangle 131"/>
            <p:cNvSpPr>
              <a:spLocks noChangeArrowheads="1"/>
            </p:cNvSpPr>
            <p:nvPr/>
          </p:nvSpPr>
          <p:spPr bwMode="auto">
            <a:xfrm>
              <a:off x="2464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09" name="Rectangle 132"/>
            <p:cNvSpPr>
              <a:spLocks noChangeArrowheads="1"/>
            </p:cNvSpPr>
            <p:nvPr/>
          </p:nvSpPr>
          <p:spPr bwMode="auto">
            <a:xfrm>
              <a:off x="276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10" name="AutoShape 133"/>
            <p:cNvCxnSpPr>
              <a:cxnSpLocks noChangeShapeType="1"/>
              <a:stCxn id="21808" idx="0"/>
              <a:endCxn id="21809" idx="0"/>
            </p:cNvCxnSpPr>
            <p:nvPr/>
          </p:nvCxnSpPr>
          <p:spPr bwMode="auto">
            <a:xfrm rot="5400000" flipV="1">
              <a:off x="2663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11" name="Rectangle 134"/>
            <p:cNvSpPr>
              <a:spLocks noChangeArrowheads="1"/>
            </p:cNvSpPr>
            <p:nvPr/>
          </p:nvSpPr>
          <p:spPr bwMode="auto">
            <a:xfrm>
              <a:off x="51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" name="Rectangle 135"/>
            <p:cNvSpPr>
              <a:spLocks noChangeArrowheads="1"/>
            </p:cNvSpPr>
            <p:nvPr/>
          </p:nvSpPr>
          <p:spPr bwMode="auto">
            <a:xfrm>
              <a:off x="54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13" name="AutoShape 136"/>
            <p:cNvCxnSpPr>
              <a:cxnSpLocks noChangeShapeType="1"/>
              <a:stCxn id="21811" idx="0"/>
              <a:endCxn id="21812" idx="0"/>
            </p:cNvCxnSpPr>
            <p:nvPr/>
          </p:nvCxnSpPr>
          <p:spPr bwMode="auto">
            <a:xfrm rot="5400000" flipV="1">
              <a:off x="53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814" name="Rectangle 137"/>
            <p:cNvSpPr>
              <a:spLocks noChangeArrowheads="1"/>
            </p:cNvSpPr>
            <p:nvPr/>
          </p:nvSpPr>
          <p:spPr bwMode="auto">
            <a:xfrm>
              <a:off x="3928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5" name="Rectangle 138"/>
            <p:cNvSpPr>
              <a:spLocks noChangeArrowheads="1"/>
            </p:cNvSpPr>
            <p:nvPr/>
          </p:nvSpPr>
          <p:spPr bwMode="auto">
            <a:xfrm>
              <a:off x="4232" y="28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816" name="AutoShape 139"/>
            <p:cNvCxnSpPr>
              <a:cxnSpLocks noChangeShapeType="1"/>
              <a:stCxn id="21814" idx="0"/>
              <a:endCxn id="21815" idx="0"/>
            </p:cNvCxnSpPr>
            <p:nvPr/>
          </p:nvCxnSpPr>
          <p:spPr bwMode="auto">
            <a:xfrm rot="5400000" flipV="1">
              <a:off x="4127" y="26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15" name="Group 140"/>
            <p:cNvGrpSpPr>
              <a:grpSpLocks/>
            </p:cNvGrpSpPr>
            <p:nvPr/>
          </p:nvGrpSpPr>
          <p:grpSpPr bwMode="auto">
            <a:xfrm>
              <a:off x="3680" y="2844"/>
              <a:ext cx="948" cy="48"/>
              <a:chOff x="2224" y="2704"/>
              <a:chExt cx="948" cy="48"/>
            </a:xfrm>
          </p:grpSpPr>
          <p:sp>
            <p:nvSpPr>
              <p:cNvPr id="21832" name="Rectangle 141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33" name="Rectangle 142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34" name="AutoShape 143"/>
              <p:cNvCxnSpPr>
                <a:cxnSpLocks noChangeShapeType="1"/>
                <a:stCxn id="21832" idx="0"/>
                <a:endCxn id="21833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35" name="Rectangle 144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36" name="Rectangle 145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37" name="AutoShape 146"/>
              <p:cNvCxnSpPr>
                <a:cxnSpLocks noChangeShapeType="1"/>
                <a:stCxn id="21835" idx="0"/>
                <a:endCxn id="21836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  <p:grpSp>
          <p:nvGrpSpPr>
            <p:cNvPr id="16" name="Group 147"/>
            <p:cNvGrpSpPr>
              <a:grpSpLocks/>
            </p:cNvGrpSpPr>
            <p:nvPr/>
          </p:nvGrpSpPr>
          <p:grpSpPr bwMode="auto">
            <a:xfrm>
              <a:off x="2604" y="2844"/>
              <a:ext cx="1848" cy="48"/>
              <a:chOff x="2576" y="2040"/>
              <a:chExt cx="1848" cy="48"/>
            </a:xfrm>
          </p:grpSpPr>
          <p:sp>
            <p:nvSpPr>
              <p:cNvPr id="21819" name="Rectangle 148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20" name="Rectangle 149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21" name="AutoShape 150"/>
              <p:cNvCxnSpPr>
                <a:cxnSpLocks noChangeShapeType="1"/>
                <a:stCxn id="21819" idx="0"/>
                <a:endCxn id="21820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822" name="Rectangle 151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23" name="Rectangle 152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24" name="AutoShape 153"/>
              <p:cNvCxnSpPr>
                <a:cxnSpLocks noChangeShapeType="1"/>
                <a:stCxn id="21822" idx="0"/>
                <a:endCxn id="21823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17" name="Group 154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826" name="Rectangle 155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27" name="Rectangle 156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28" name="AutoShape 157"/>
                <p:cNvCxnSpPr>
                  <a:cxnSpLocks noChangeShapeType="1"/>
                  <a:stCxn id="21826" idx="0"/>
                  <a:endCxn id="21827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829" name="Rectangle 158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30" name="Rectangle 159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831" name="AutoShape 160"/>
                <p:cNvCxnSpPr>
                  <a:cxnSpLocks noChangeShapeType="1"/>
                  <a:stCxn id="21829" idx="0"/>
                  <a:endCxn id="21830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</p:grpSp>
      </p:grpSp>
      <p:grpSp>
        <p:nvGrpSpPr>
          <p:cNvPr id="18" name="Group 161"/>
          <p:cNvGrpSpPr>
            <a:grpSpLocks/>
          </p:cNvGrpSpPr>
          <p:nvPr/>
        </p:nvGrpSpPr>
        <p:grpSpPr bwMode="auto">
          <a:xfrm>
            <a:off x="1543050" y="3086100"/>
            <a:ext cx="6858000" cy="76200"/>
            <a:chOff x="308" y="2040"/>
            <a:chExt cx="4320" cy="48"/>
          </a:xfrm>
        </p:grpSpPr>
        <p:sp>
          <p:nvSpPr>
            <p:cNvPr id="21692" name="Rectangle 162"/>
            <p:cNvSpPr>
              <a:spLocks noChangeArrowheads="1"/>
            </p:cNvSpPr>
            <p:nvPr/>
          </p:nvSpPr>
          <p:spPr bwMode="auto">
            <a:xfrm>
              <a:off x="60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3" name="Rectangle 163"/>
            <p:cNvSpPr>
              <a:spLocks noChangeArrowheads="1"/>
            </p:cNvSpPr>
            <p:nvPr/>
          </p:nvSpPr>
          <p:spPr bwMode="auto">
            <a:xfrm>
              <a:off x="912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94" name="AutoShape 164"/>
            <p:cNvCxnSpPr>
              <a:cxnSpLocks noChangeShapeType="1"/>
              <a:stCxn id="21692" idx="0"/>
              <a:endCxn id="21693" idx="0"/>
            </p:cNvCxnSpPr>
            <p:nvPr/>
          </p:nvCxnSpPr>
          <p:spPr bwMode="auto">
            <a:xfrm rot="5400000" flipV="1">
              <a:off x="807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695" name="Rectangle 165"/>
            <p:cNvSpPr>
              <a:spLocks noChangeArrowheads="1"/>
            </p:cNvSpPr>
            <p:nvPr/>
          </p:nvSpPr>
          <p:spPr bwMode="auto">
            <a:xfrm>
              <a:off x="190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6" name="Rectangle 166"/>
            <p:cNvSpPr>
              <a:spLocks noChangeArrowheads="1"/>
            </p:cNvSpPr>
            <p:nvPr/>
          </p:nvSpPr>
          <p:spPr bwMode="auto">
            <a:xfrm>
              <a:off x="2212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97" name="AutoShape 167"/>
            <p:cNvCxnSpPr>
              <a:cxnSpLocks noChangeShapeType="1"/>
              <a:stCxn id="21695" idx="0"/>
              <a:endCxn id="21696" idx="0"/>
            </p:cNvCxnSpPr>
            <p:nvPr/>
          </p:nvCxnSpPr>
          <p:spPr bwMode="auto">
            <a:xfrm rot="5400000" flipV="1">
              <a:off x="2107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698" name="Rectangle 168"/>
            <p:cNvSpPr>
              <a:spLocks noChangeArrowheads="1"/>
            </p:cNvSpPr>
            <p:nvPr/>
          </p:nvSpPr>
          <p:spPr bwMode="auto">
            <a:xfrm>
              <a:off x="1360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9" name="Rectangle 169"/>
            <p:cNvSpPr>
              <a:spLocks noChangeArrowheads="1"/>
            </p:cNvSpPr>
            <p:nvPr/>
          </p:nvSpPr>
          <p:spPr bwMode="auto">
            <a:xfrm>
              <a:off x="166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700" name="AutoShape 170"/>
            <p:cNvCxnSpPr>
              <a:cxnSpLocks noChangeShapeType="1"/>
              <a:stCxn id="21698" idx="0"/>
              <a:endCxn id="21699" idx="0"/>
            </p:cNvCxnSpPr>
            <p:nvPr/>
          </p:nvCxnSpPr>
          <p:spPr bwMode="auto">
            <a:xfrm rot="5400000" flipV="1">
              <a:off x="1559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701" name="Rectangle 171"/>
            <p:cNvSpPr>
              <a:spLocks noChangeArrowheads="1"/>
            </p:cNvSpPr>
            <p:nvPr/>
          </p:nvSpPr>
          <p:spPr bwMode="auto">
            <a:xfrm>
              <a:off x="40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02" name="Rectangle 172"/>
            <p:cNvSpPr>
              <a:spLocks noChangeArrowheads="1"/>
            </p:cNvSpPr>
            <p:nvPr/>
          </p:nvSpPr>
          <p:spPr bwMode="auto">
            <a:xfrm>
              <a:off x="43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703" name="AutoShape 173"/>
            <p:cNvCxnSpPr>
              <a:cxnSpLocks noChangeShapeType="1"/>
              <a:stCxn id="21701" idx="0"/>
              <a:endCxn id="21702" idx="0"/>
            </p:cNvCxnSpPr>
            <p:nvPr/>
          </p:nvCxnSpPr>
          <p:spPr bwMode="auto">
            <a:xfrm rot="5400000" flipV="1">
              <a:off x="42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sp>
          <p:nvSpPr>
            <p:cNvPr id="21704" name="Rectangle 174"/>
            <p:cNvSpPr>
              <a:spLocks noChangeArrowheads="1"/>
            </p:cNvSpPr>
            <p:nvPr/>
          </p:nvSpPr>
          <p:spPr bwMode="auto">
            <a:xfrm>
              <a:off x="2824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05" name="Rectangle 175"/>
            <p:cNvSpPr>
              <a:spLocks noChangeArrowheads="1"/>
            </p:cNvSpPr>
            <p:nvPr/>
          </p:nvSpPr>
          <p:spPr bwMode="auto">
            <a:xfrm>
              <a:off x="3128" y="2040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706" name="AutoShape 176"/>
            <p:cNvCxnSpPr>
              <a:cxnSpLocks noChangeShapeType="1"/>
              <a:stCxn id="21704" idx="0"/>
              <a:endCxn id="21705" idx="0"/>
            </p:cNvCxnSpPr>
            <p:nvPr/>
          </p:nvCxnSpPr>
          <p:spPr bwMode="auto">
            <a:xfrm rot="5400000" flipV="1">
              <a:off x="3023" y="1889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  <p:grpSp>
          <p:nvGrpSpPr>
            <p:cNvPr id="19" name="Group 177"/>
            <p:cNvGrpSpPr>
              <a:grpSpLocks/>
            </p:cNvGrpSpPr>
            <p:nvPr/>
          </p:nvGrpSpPr>
          <p:grpSpPr bwMode="auto">
            <a:xfrm>
              <a:off x="2576" y="2040"/>
              <a:ext cx="948" cy="48"/>
              <a:chOff x="2224" y="2704"/>
              <a:chExt cx="948" cy="48"/>
            </a:xfrm>
          </p:grpSpPr>
          <p:sp>
            <p:nvSpPr>
              <p:cNvPr id="21796" name="Rectangle 178"/>
              <p:cNvSpPr>
                <a:spLocks noChangeArrowheads="1"/>
              </p:cNvSpPr>
              <p:nvPr/>
            </p:nvSpPr>
            <p:spPr bwMode="auto">
              <a:xfrm>
                <a:off x="2772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97" name="Rectangle 179"/>
              <p:cNvSpPr>
                <a:spLocks noChangeArrowheads="1"/>
              </p:cNvSpPr>
              <p:nvPr/>
            </p:nvSpPr>
            <p:spPr bwMode="auto">
              <a:xfrm>
                <a:off x="3076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98" name="AutoShape 180"/>
              <p:cNvCxnSpPr>
                <a:cxnSpLocks noChangeShapeType="1"/>
                <a:stCxn id="21796" idx="0"/>
                <a:endCxn id="21797" idx="0"/>
              </p:cNvCxnSpPr>
              <p:nvPr/>
            </p:nvCxnSpPr>
            <p:spPr bwMode="auto">
              <a:xfrm rot="5400000" flipV="1">
                <a:off x="2971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99" name="Rectangle 181"/>
              <p:cNvSpPr>
                <a:spLocks noChangeArrowheads="1"/>
              </p:cNvSpPr>
              <p:nvPr/>
            </p:nvSpPr>
            <p:spPr bwMode="auto">
              <a:xfrm>
                <a:off x="2224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00" name="Rectangle 182"/>
              <p:cNvSpPr>
                <a:spLocks noChangeArrowheads="1"/>
              </p:cNvSpPr>
              <p:nvPr/>
            </p:nvSpPr>
            <p:spPr bwMode="auto">
              <a:xfrm>
                <a:off x="2528" y="2704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01" name="AutoShape 183"/>
              <p:cNvCxnSpPr>
                <a:cxnSpLocks noChangeShapeType="1"/>
                <a:stCxn id="21799" idx="0"/>
                <a:endCxn id="21800" idx="0"/>
              </p:cNvCxnSpPr>
              <p:nvPr/>
            </p:nvCxnSpPr>
            <p:spPr bwMode="auto">
              <a:xfrm rot="5400000" flipV="1">
                <a:off x="2423" y="2553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</p:grpSp>
        <p:grpSp>
          <p:nvGrpSpPr>
            <p:cNvPr id="20" name="Group 184"/>
            <p:cNvGrpSpPr>
              <a:grpSpLocks/>
            </p:cNvGrpSpPr>
            <p:nvPr/>
          </p:nvGrpSpPr>
          <p:grpSpPr bwMode="auto">
            <a:xfrm>
              <a:off x="1500" y="2040"/>
              <a:ext cx="1848" cy="48"/>
              <a:chOff x="2576" y="2040"/>
              <a:chExt cx="1848" cy="48"/>
            </a:xfrm>
          </p:grpSpPr>
          <p:sp>
            <p:nvSpPr>
              <p:cNvPr id="21783" name="Rectangle 185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84" name="Rectangle 186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85" name="AutoShape 187"/>
              <p:cNvCxnSpPr>
                <a:cxnSpLocks noChangeShapeType="1"/>
                <a:stCxn id="21783" idx="0"/>
                <a:endCxn id="21784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86" name="Rectangle 188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87" name="Rectangle 189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88" name="AutoShape 190"/>
              <p:cNvCxnSpPr>
                <a:cxnSpLocks noChangeShapeType="1"/>
                <a:stCxn id="21786" idx="0"/>
                <a:endCxn id="21787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21" name="Group 191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790" name="Rectangle 192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91" name="Rectangle 193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92" name="AutoShape 194"/>
                <p:cNvCxnSpPr>
                  <a:cxnSpLocks noChangeShapeType="1"/>
                  <a:stCxn id="21790" idx="0"/>
                  <a:endCxn id="21791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93" name="Rectangle 195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94" name="Rectangle 196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95" name="AutoShape 197"/>
                <p:cNvCxnSpPr>
                  <a:cxnSpLocks noChangeShapeType="1"/>
                  <a:stCxn id="21793" idx="0"/>
                  <a:endCxn id="21794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</p:grpSp>
        <p:grpSp>
          <p:nvGrpSpPr>
            <p:cNvPr id="22" name="Group 198"/>
            <p:cNvGrpSpPr>
              <a:grpSpLocks/>
            </p:cNvGrpSpPr>
            <p:nvPr/>
          </p:nvGrpSpPr>
          <p:grpSpPr bwMode="auto">
            <a:xfrm>
              <a:off x="308" y="2040"/>
              <a:ext cx="4320" cy="48"/>
              <a:chOff x="1360" y="2040"/>
              <a:chExt cx="4320" cy="48"/>
            </a:xfrm>
          </p:grpSpPr>
          <p:sp>
            <p:nvSpPr>
              <p:cNvPr id="21710" name="Rectangle 199"/>
              <p:cNvSpPr>
                <a:spLocks noChangeArrowheads="1"/>
              </p:cNvSpPr>
              <p:nvPr/>
            </p:nvSpPr>
            <p:spPr bwMode="auto">
              <a:xfrm>
                <a:off x="190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1" name="Rectangle 200"/>
              <p:cNvSpPr>
                <a:spLocks noChangeArrowheads="1"/>
              </p:cNvSpPr>
              <p:nvPr/>
            </p:nvSpPr>
            <p:spPr bwMode="auto">
              <a:xfrm>
                <a:off x="2212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12" name="AutoShape 201"/>
              <p:cNvCxnSpPr>
                <a:cxnSpLocks noChangeShapeType="1"/>
                <a:stCxn id="21710" idx="0"/>
                <a:endCxn id="21711" idx="0"/>
              </p:cNvCxnSpPr>
              <p:nvPr/>
            </p:nvCxnSpPr>
            <p:spPr bwMode="auto">
              <a:xfrm rot="5400000" flipV="1">
                <a:off x="2107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13" name="Rectangle 202"/>
              <p:cNvSpPr>
                <a:spLocks noChangeArrowheads="1"/>
              </p:cNvSpPr>
              <p:nvPr/>
            </p:nvSpPr>
            <p:spPr bwMode="auto">
              <a:xfrm>
                <a:off x="1360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4" name="Rectangle 203"/>
              <p:cNvSpPr>
                <a:spLocks noChangeArrowheads="1"/>
              </p:cNvSpPr>
              <p:nvPr/>
            </p:nvSpPr>
            <p:spPr bwMode="auto">
              <a:xfrm>
                <a:off x="166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15" name="AutoShape 204"/>
              <p:cNvCxnSpPr>
                <a:cxnSpLocks noChangeShapeType="1"/>
                <a:stCxn id="21713" idx="0"/>
                <a:endCxn id="21714" idx="0"/>
              </p:cNvCxnSpPr>
              <p:nvPr/>
            </p:nvCxnSpPr>
            <p:spPr bwMode="auto">
              <a:xfrm rot="5400000" flipV="1">
                <a:off x="1559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16" name="Rectangle 205"/>
              <p:cNvSpPr>
                <a:spLocks noChangeArrowheads="1"/>
              </p:cNvSpPr>
              <p:nvPr/>
            </p:nvSpPr>
            <p:spPr bwMode="auto">
              <a:xfrm>
                <a:off x="5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7" name="Rectangle 206"/>
              <p:cNvSpPr>
                <a:spLocks noChangeArrowheads="1"/>
              </p:cNvSpPr>
              <p:nvPr/>
            </p:nvSpPr>
            <p:spPr bwMode="auto">
              <a:xfrm>
                <a:off x="5432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18" name="AutoShape 207"/>
              <p:cNvCxnSpPr>
                <a:cxnSpLocks noChangeShapeType="1"/>
                <a:stCxn id="21716" idx="0"/>
                <a:endCxn id="21717" idx="0"/>
              </p:cNvCxnSpPr>
              <p:nvPr/>
            </p:nvCxnSpPr>
            <p:spPr bwMode="auto">
              <a:xfrm rot="5400000" flipV="1">
                <a:off x="5327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19" name="Rectangle 208"/>
              <p:cNvSpPr>
                <a:spLocks noChangeArrowheads="1"/>
              </p:cNvSpPr>
              <p:nvPr/>
            </p:nvSpPr>
            <p:spPr bwMode="auto">
              <a:xfrm>
                <a:off x="40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20" name="Rectangle 209"/>
              <p:cNvSpPr>
                <a:spLocks noChangeArrowheads="1"/>
              </p:cNvSpPr>
              <p:nvPr/>
            </p:nvSpPr>
            <p:spPr bwMode="auto">
              <a:xfrm>
                <a:off x="43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21" name="AutoShape 210"/>
              <p:cNvCxnSpPr>
                <a:cxnSpLocks noChangeShapeType="1"/>
                <a:stCxn id="21719" idx="0"/>
                <a:endCxn id="21720" idx="0"/>
              </p:cNvCxnSpPr>
              <p:nvPr/>
            </p:nvCxnSpPr>
            <p:spPr bwMode="auto">
              <a:xfrm rot="5400000" flipV="1">
                <a:off x="42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1722" name="Rectangle 211"/>
              <p:cNvSpPr>
                <a:spLocks noChangeArrowheads="1"/>
              </p:cNvSpPr>
              <p:nvPr/>
            </p:nvSpPr>
            <p:spPr bwMode="auto">
              <a:xfrm>
                <a:off x="2824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23" name="Rectangle 212"/>
              <p:cNvSpPr>
                <a:spLocks noChangeArrowheads="1"/>
              </p:cNvSpPr>
              <p:nvPr/>
            </p:nvSpPr>
            <p:spPr bwMode="auto">
              <a:xfrm>
                <a:off x="3128" y="2040"/>
                <a:ext cx="96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724" name="AutoShape 213"/>
              <p:cNvCxnSpPr>
                <a:cxnSpLocks noChangeShapeType="1"/>
                <a:stCxn id="21722" idx="0"/>
                <a:endCxn id="21723" idx="0"/>
              </p:cNvCxnSpPr>
              <p:nvPr/>
            </p:nvCxnSpPr>
            <p:spPr bwMode="auto">
              <a:xfrm rot="5400000" flipV="1">
                <a:off x="3023" y="1889"/>
                <a:ext cx="1" cy="304"/>
              </a:xfrm>
              <a:prstGeom prst="curvedConnector3">
                <a:avLst>
                  <a:gd name="adj1" fmla="val -14400005"/>
                </a:avLst>
              </a:prstGeom>
              <a:noFill/>
              <a:ln w="9525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</p:cxnSp>
          <p:grpSp>
            <p:nvGrpSpPr>
              <p:cNvPr id="23" name="Group 214"/>
              <p:cNvGrpSpPr>
                <a:grpSpLocks/>
              </p:cNvGrpSpPr>
              <p:nvPr/>
            </p:nvGrpSpPr>
            <p:grpSpPr bwMode="auto">
              <a:xfrm>
                <a:off x="2576" y="2040"/>
                <a:ext cx="948" cy="48"/>
                <a:chOff x="2224" y="2704"/>
                <a:chExt cx="948" cy="48"/>
              </a:xfrm>
            </p:grpSpPr>
            <p:sp>
              <p:nvSpPr>
                <p:cNvPr id="21777" name="Rectangle 215"/>
                <p:cNvSpPr>
                  <a:spLocks noChangeArrowheads="1"/>
                </p:cNvSpPr>
                <p:nvPr/>
              </p:nvSpPr>
              <p:spPr bwMode="auto">
                <a:xfrm>
                  <a:off x="2772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78" name="Rectangle 216"/>
                <p:cNvSpPr>
                  <a:spLocks noChangeArrowheads="1"/>
                </p:cNvSpPr>
                <p:nvPr/>
              </p:nvSpPr>
              <p:spPr bwMode="auto">
                <a:xfrm>
                  <a:off x="3076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79" name="AutoShape 217"/>
                <p:cNvCxnSpPr>
                  <a:cxnSpLocks noChangeShapeType="1"/>
                  <a:stCxn id="21777" idx="0"/>
                  <a:endCxn id="21778" idx="0"/>
                </p:cNvCxnSpPr>
                <p:nvPr/>
              </p:nvCxnSpPr>
              <p:spPr bwMode="auto">
                <a:xfrm rot="5400000" flipV="1">
                  <a:off x="2971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80" name="Rectangle 218"/>
                <p:cNvSpPr>
                  <a:spLocks noChangeArrowheads="1"/>
                </p:cNvSpPr>
                <p:nvPr/>
              </p:nvSpPr>
              <p:spPr bwMode="auto">
                <a:xfrm>
                  <a:off x="2224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81" name="Rectangle 219"/>
                <p:cNvSpPr>
                  <a:spLocks noChangeArrowheads="1"/>
                </p:cNvSpPr>
                <p:nvPr/>
              </p:nvSpPr>
              <p:spPr bwMode="auto">
                <a:xfrm>
                  <a:off x="2528" y="270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82" name="AutoShape 220"/>
                <p:cNvCxnSpPr>
                  <a:cxnSpLocks noChangeShapeType="1"/>
                  <a:stCxn id="21780" idx="0"/>
                  <a:endCxn id="21781" idx="0"/>
                </p:cNvCxnSpPr>
                <p:nvPr/>
              </p:nvCxnSpPr>
              <p:spPr bwMode="auto">
                <a:xfrm rot="5400000" flipV="1">
                  <a:off x="2423" y="255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</p:grpSp>
          <p:grpSp>
            <p:nvGrpSpPr>
              <p:cNvPr id="24" name="Group 221"/>
              <p:cNvGrpSpPr>
                <a:grpSpLocks/>
              </p:cNvGrpSpPr>
              <p:nvPr/>
            </p:nvGrpSpPr>
            <p:grpSpPr bwMode="auto">
              <a:xfrm>
                <a:off x="1500" y="2040"/>
                <a:ext cx="1848" cy="48"/>
                <a:chOff x="2576" y="2040"/>
                <a:chExt cx="1848" cy="48"/>
              </a:xfrm>
            </p:grpSpPr>
            <p:sp>
              <p:nvSpPr>
                <p:cNvPr id="21764" name="Rectangle 222"/>
                <p:cNvSpPr>
                  <a:spLocks noChangeArrowheads="1"/>
                </p:cNvSpPr>
                <p:nvPr/>
              </p:nvSpPr>
              <p:spPr bwMode="auto">
                <a:xfrm>
                  <a:off x="4024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65" name="Rectangle 223"/>
                <p:cNvSpPr>
                  <a:spLocks noChangeArrowheads="1"/>
                </p:cNvSpPr>
                <p:nvPr/>
              </p:nvSpPr>
              <p:spPr bwMode="auto">
                <a:xfrm>
                  <a:off x="4328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66" name="AutoShape 224"/>
                <p:cNvCxnSpPr>
                  <a:cxnSpLocks noChangeShapeType="1"/>
                  <a:stCxn id="21764" idx="0"/>
                  <a:endCxn id="21765" idx="0"/>
                </p:cNvCxnSpPr>
                <p:nvPr/>
              </p:nvCxnSpPr>
              <p:spPr bwMode="auto">
                <a:xfrm rot="5400000" flipV="1">
                  <a:off x="4223" y="1889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67" name="Rectangle 225"/>
                <p:cNvSpPr>
                  <a:spLocks noChangeArrowheads="1"/>
                </p:cNvSpPr>
                <p:nvPr/>
              </p:nvSpPr>
              <p:spPr bwMode="auto">
                <a:xfrm>
                  <a:off x="2824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68" name="Rectangle 226"/>
                <p:cNvSpPr>
                  <a:spLocks noChangeArrowheads="1"/>
                </p:cNvSpPr>
                <p:nvPr/>
              </p:nvSpPr>
              <p:spPr bwMode="auto">
                <a:xfrm>
                  <a:off x="3128" y="2040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69" name="AutoShape 227"/>
                <p:cNvCxnSpPr>
                  <a:cxnSpLocks noChangeShapeType="1"/>
                  <a:stCxn id="21767" idx="0"/>
                  <a:endCxn id="21768" idx="0"/>
                </p:cNvCxnSpPr>
                <p:nvPr/>
              </p:nvCxnSpPr>
              <p:spPr bwMode="auto">
                <a:xfrm rot="5400000" flipV="1">
                  <a:off x="3023" y="1889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grpSp>
              <p:nvGrpSpPr>
                <p:cNvPr id="25" name="Group 228"/>
                <p:cNvGrpSpPr>
                  <a:grpSpLocks/>
                </p:cNvGrpSpPr>
                <p:nvPr/>
              </p:nvGrpSpPr>
              <p:grpSpPr bwMode="auto">
                <a:xfrm>
                  <a:off x="2576" y="2040"/>
                  <a:ext cx="948" cy="48"/>
                  <a:chOff x="2224" y="2704"/>
                  <a:chExt cx="948" cy="48"/>
                </a:xfrm>
              </p:grpSpPr>
              <p:sp>
                <p:nvSpPr>
                  <p:cNvPr id="21771" name="Rectangle 229"/>
                  <p:cNvSpPr>
                    <a:spLocks noChangeArrowheads="1"/>
                  </p:cNvSpPr>
                  <p:nvPr/>
                </p:nvSpPr>
                <p:spPr bwMode="auto">
                  <a:xfrm>
                    <a:off x="2772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72" name="Rectangle 230"/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73" name="AutoShape 231"/>
                  <p:cNvCxnSpPr>
                    <a:cxnSpLocks noChangeShapeType="1"/>
                    <a:stCxn id="21771" idx="0"/>
                    <a:endCxn id="21772" idx="0"/>
                  </p:cNvCxnSpPr>
                  <p:nvPr/>
                </p:nvCxnSpPr>
                <p:spPr bwMode="auto">
                  <a:xfrm rot="5400000" flipV="1">
                    <a:off x="2971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sp>
                <p:nvSpPr>
                  <p:cNvPr id="21774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2224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75" name="Rectangle 233"/>
                  <p:cNvSpPr>
                    <a:spLocks noChangeArrowheads="1"/>
                  </p:cNvSpPr>
                  <p:nvPr/>
                </p:nvSpPr>
                <p:spPr bwMode="auto">
                  <a:xfrm>
                    <a:off x="2528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76" name="AutoShape 234"/>
                  <p:cNvCxnSpPr>
                    <a:cxnSpLocks noChangeShapeType="1"/>
                    <a:stCxn id="21774" idx="0"/>
                    <a:endCxn id="21775" idx="0"/>
                  </p:cNvCxnSpPr>
                  <p:nvPr/>
                </p:nvCxnSpPr>
                <p:spPr bwMode="auto">
                  <a:xfrm rot="5400000" flipV="1">
                    <a:off x="2423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6" name="Group 235"/>
              <p:cNvGrpSpPr>
                <a:grpSpLocks/>
              </p:cNvGrpSpPr>
              <p:nvPr/>
            </p:nvGrpSpPr>
            <p:grpSpPr bwMode="auto">
              <a:xfrm>
                <a:off x="1864" y="2040"/>
                <a:ext cx="3816" cy="48"/>
                <a:chOff x="1712" y="2844"/>
                <a:chExt cx="3816" cy="48"/>
              </a:xfrm>
            </p:grpSpPr>
            <p:sp>
              <p:nvSpPr>
                <p:cNvPr id="21728" name="Rectangle 236"/>
                <p:cNvSpPr>
                  <a:spLocks noChangeArrowheads="1"/>
                </p:cNvSpPr>
                <p:nvPr/>
              </p:nvSpPr>
              <p:spPr bwMode="auto">
                <a:xfrm>
                  <a:off x="171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29" name="Rectangle 237"/>
                <p:cNvSpPr>
                  <a:spLocks noChangeArrowheads="1"/>
                </p:cNvSpPr>
                <p:nvPr/>
              </p:nvSpPr>
              <p:spPr bwMode="auto">
                <a:xfrm>
                  <a:off x="2016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0" name="AutoShape 238"/>
                <p:cNvCxnSpPr>
                  <a:cxnSpLocks noChangeShapeType="1"/>
                  <a:stCxn id="21728" idx="0"/>
                  <a:endCxn id="21729" idx="0"/>
                </p:cNvCxnSpPr>
                <p:nvPr/>
              </p:nvCxnSpPr>
              <p:spPr bwMode="auto">
                <a:xfrm rot="5400000" flipV="1">
                  <a:off x="1911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31" name="Rectangle 239"/>
                <p:cNvSpPr>
                  <a:spLocks noChangeArrowheads="1"/>
                </p:cNvSpPr>
                <p:nvPr/>
              </p:nvSpPr>
              <p:spPr bwMode="auto">
                <a:xfrm>
                  <a:off x="301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32" name="Rectangle 240"/>
                <p:cNvSpPr>
                  <a:spLocks noChangeArrowheads="1"/>
                </p:cNvSpPr>
                <p:nvPr/>
              </p:nvSpPr>
              <p:spPr bwMode="auto">
                <a:xfrm>
                  <a:off x="3316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3" name="AutoShape 241"/>
                <p:cNvCxnSpPr>
                  <a:cxnSpLocks noChangeShapeType="1"/>
                  <a:stCxn id="21731" idx="0"/>
                  <a:endCxn id="21732" idx="0"/>
                </p:cNvCxnSpPr>
                <p:nvPr/>
              </p:nvCxnSpPr>
              <p:spPr bwMode="auto">
                <a:xfrm rot="5400000" flipV="1">
                  <a:off x="3211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34" name="Rectangle 242"/>
                <p:cNvSpPr>
                  <a:spLocks noChangeArrowheads="1"/>
                </p:cNvSpPr>
                <p:nvPr/>
              </p:nvSpPr>
              <p:spPr bwMode="auto">
                <a:xfrm>
                  <a:off x="2464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35" name="Rectangle 243"/>
                <p:cNvSpPr>
                  <a:spLocks noChangeArrowheads="1"/>
                </p:cNvSpPr>
                <p:nvPr/>
              </p:nvSpPr>
              <p:spPr bwMode="auto">
                <a:xfrm>
                  <a:off x="2768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6" name="AutoShape 244"/>
                <p:cNvCxnSpPr>
                  <a:cxnSpLocks noChangeShapeType="1"/>
                  <a:stCxn id="21734" idx="0"/>
                  <a:endCxn id="21735" idx="0"/>
                </p:cNvCxnSpPr>
                <p:nvPr/>
              </p:nvCxnSpPr>
              <p:spPr bwMode="auto">
                <a:xfrm rot="5400000" flipV="1">
                  <a:off x="2663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37" name="Rectangle 245"/>
                <p:cNvSpPr>
                  <a:spLocks noChangeArrowheads="1"/>
                </p:cNvSpPr>
                <p:nvPr/>
              </p:nvSpPr>
              <p:spPr bwMode="auto">
                <a:xfrm>
                  <a:off x="5128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38" name="Rectangle 246"/>
                <p:cNvSpPr>
                  <a:spLocks noChangeArrowheads="1"/>
                </p:cNvSpPr>
                <p:nvPr/>
              </p:nvSpPr>
              <p:spPr bwMode="auto">
                <a:xfrm>
                  <a:off x="543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39" name="AutoShape 247"/>
                <p:cNvCxnSpPr>
                  <a:cxnSpLocks noChangeShapeType="1"/>
                  <a:stCxn id="21737" idx="0"/>
                  <a:endCxn id="21738" idx="0"/>
                </p:cNvCxnSpPr>
                <p:nvPr/>
              </p:nvCxnSpPr>
              <p:spPr bwMode="auto">
                <a:xfrm rot="5400000" flipV="1">
                  <a:off x="5327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sp>
              <p:nvSpPr>
                <p:cNvPr id="21740" name="Rectangle 248"/>
                <p:cNvSpPr>
                  <a:spLocks noChangeArrowheads="1"/>
                </p:cNvSpPr>
                <p:nvPr/>
              </p:nvSpPr>
              <p:spPr bwMode="auto">
                <a:xfrm>
                  <a:off x="3928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41" name="Rectangle 249"/>
                <p:cNvSpPr>
                  <a:spLocks noChangeArrowheads="1"/>
                </p:cNvSpPr>
                <p:nvPr/>
              </p:nvSpPr>
              <p:spPr bwMode="auto">
                <a:xfrm>
                  <a:off x="4232" y="2844"/>
                  <a:ext cx="96" cy="48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21742" name="AutoShape 250"/>
                <p:cNvCxnSpPr>
                  <a:cxnSpLocks noChangeShapeType="1"/>
                  <a:stCxn id="21740" idx="0"/>
                  <a:endCxn id="21741" idx="0"/>
                </p:cNvCxnSpPr>
                <p:nvPr/>
              </p:nvCxnSpPr>
              <p:spPr bwMode="auto">
                <a:xfrm rot="5400000" flipV="1">
                  <a:off x="4127" y="2693"/>
                  <a:ext cx="1" cy="304"/>
                </a:xfrm>
                <a:prstGeom prst="curvedConnector3">
                  <a:avLst>
                    <a:gd name="adj1" fmla="val -14400005"/>
                  </a:avLst>
                </a:prstGeom>
                <a:noFill/>
                <a:ln w="9525">
                  <a:solidFill>
                    <a:srgbClr val="000080"/>
                  </a:solidFill>
                  <a:prstDash val="dash"/>
                  <a:round/>
                  <a:headEnd/>
                  <a:tailEnd/>
                </a:ln>
              </p:spPr>
            </p:cxnSp>
            <p:grpSp>
              <p:nvGrpSpPr>
                <p:cNvPr id="27" name="Group 251"/>
                <p:cNvGrpSpPr>
                  <a:grpSpLocks/>
                </p:cNvGrpSpPr>
                <p:nvPr/>
              </p:nvGrpSpPr>
              <p:grpSpPr bwMode="auto">
                <a:xfrm>
                  <a:off x="3680" y="2844"/>
                  <a:ext cx="948" cy="48"/>
                  <a:chOff x="2224" y="2704"/>
                  <a:chExt cx="948" cy="48"/>
                </a:xfrm>
              </p:grpSpPr>
              <p:sp>
                <p:nvSpPr>
                  <p:cNvPr id="21758" name="Rectangle 252"/>
                  <p:cNvSpPr>
                    <a:spLocks noChangeArrowheads="1"/>
                  </p:cNvSpPr>
                  <p:nvPr/>
                </p:nvSpPr>
                <p:spPr bwMode="auto">
                  <a:xfrm>
                    <a:off x="2772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59" name="Rectangle 253"/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60" name="AutoShape 254"/>
                  <p:cNvCxnSpPr>
                    <a:cxnSpLocks noChangeShapeType="1"/>
                    <a:stCxn id="21758" idx="0"/>
                    <a:endCxn id="21759" idx="0"/>
                  </p:cNvCxnSpPr>
                  <p:nvPr/>
                </p:nvCxnSpPr>
                <p:spPr bwMode="auto">
                  <a:xfrm rot="5400000" flipV="1">
                    <a:off x="2971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sp>
                <p:nvSpPr>
                  <p:cNvPr id="21761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2224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62" name="Rectangle 256"/>
                  <p:cNvSpPr>
                    <a:spLocks noChangeArrowheads="1"/>
                  </p:cNvSpPr>
                  <p:nvPr/>
                </p:nvSpPr>
                <p:spPr bwMode="auto">
                  <a:xfrm>
                    <a:off x="2528" y="2704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63" name="AutoShape 257"/>
                  <p:cNvCxnSpPr>
                    <a:cxnSpLocks noChangeShapeType="1"/>
                    <a:stCxn id="21761" idx="0"/>
                    <a:endCxn id="21762" idx="0"/>
                  </p:cNvCxnSpPr>
                  <p:nvPr/>
                </p:nvCxnSpPr>
                <p:spPr bwMode="auto">
                  <a:xfrm rot="5400000" flipV="1">
                    <a:off x="2423" y="2553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</p:grpSp>
            <p:grpSp>
              <p:nvGrpSpPr>
                <p:cNvPr id="28" name="Group 258"/>
                <p:cNvGrpSpPr>
                  <a:grpSpLocks/>
                </p:cNvGrpSpPr>
                <p:nvPr/>
              </p:nvGrpSpPr>
              <p:grpSpPr bwMode="auto">
                <a:xfrm>
                  <a:off x="2604" y="2844"/>
                  <a:ext cx="1848" cy="48"/>
                  <a:chOff x="2576" y="2040"/>
                  <a:chExt cx="1848" cy="48"/>
                </a:xfrm>
              </p:grpSpPr>
              <p:sp>
                <p:nvSpPr>
                  <p:cNvPr id="21745" name="Rectangle 259"/>
                  <p:cNvSpPr>
                    <a:spLocks noChangeArrowheads="1"/>
                  </p:cNvSpPr>
                  <p:nvPr/>
                </p:nvSpPr>
                <p:spPr bwMode="auto">
                  <a:xfrm>
                    <a:off x="4024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46" name="Rectangle 260"/>
                  <p:cNvSpPr>
                    <a:spLocks noChangeArrowheads="1"/>
                  </p:cNvSpPr>
                  <p:nvPr/>
                </p:nvSpPr>
                <p:spPr bwMode="auto">
                  <a:xfrm>
                    <a:off x="4328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47" name="AutoShape 261"/>
                  <p:cNvCxnSpPr>
                    <a:cxnSpLocks noChangeShapeType="1"/>
                    <a:stCxn id="21745" idx="0"/>
                    <a:endCxn id="21746" idx="0"/>
                  </p:cNvCxnSpPr>
                  <p:nvPr/>
                </p:nvCxnSpPr>
                <p:spPr bwMode="auto">
                  <a:xfrm rot="5400000" flipV="1">
                    <a:off x="4223" y="1889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sp>
                <p:nvSpPr>
                  <p:cNvPr id="21748" name="Rectangle 262"/>
                  <p:cNvSpPr>
                    <a:spLocks noChangeArrowheads="1"/>
                  </p:cNvSpPr>
                  <p:nvPr/>
                </p:nvSpPr>
                <p:spPr bwMode="auto">
                  <a:xfrm>
                    <a:off x="2824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49" name="Rectangle 263"/>
                  <p:cNvSpPr>
                    <a:spLocks noChangeArrowheads="1"/>
                  </p:cNvSpPr>
                  <p:nvPr/>
                </p:nvSpPr>
                <p:spPr bwMode="auto">
                  <a:xfrm>
                    <a:off x="3128" y="2040"/>
                    <a:ext cx="96" cy="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21750" name="AutoShape 264"/>
                  <p:cNvCxnSpPr>
                    <a:cxnSpLocks noChangeShapeType="1"/>
                    <a:stCxn id="21748" idx="0"/>
                    <a:endCxn id="21749" idx="0"/>
                  </p:cNvCxnSpPr>
                  <p:nvPr/>
                </p:nvCxnSpPr>
                <p:spPr bwMode="auto">
                  <a:xfrm rot="5400000" flipV="1">
                    <a:off x="3023" y="1889"/>
                    <a:ext cx="1" cy="304"/>
                  </a:xfrm>
                  <a:prstGeom prst="curvedConnector3">
                    <a:avLst>
                      <a:gd name="adj1" fmla="val -14400005"/>
                    </a:avLst>
                  </a:prstGeom>
                  <a:noFill/>
                  <a:ln w="9525">
                    <a:solidFill>
                      <a:srgbClr val="000080"/>
                    </a:solidFill>
                    <a:prstDash val="dash"/>
                    <a:round/>
                    <a:headEnd/>
                    <a:tailEnd/>
                  </a:ln>
                </p:spPr>
              </p:cxnSp>
              <p:grpSp>
                <p:nvGrpSpPr>
                  <p:cNvPr id="29" name="Group 265"/>
                  <p:cNvGrpSpPr>
                    <a:grpSpLocks/>
                  </p:cNvGrpSpPr>
                  <p:nvPr/>
                </p:nvGrpSpPr>
                <p:grpSpPr bwMode="auto">
                  <a:xfrm>
                    <a:off x="2576" y="2040"/>
                    <a:ext cx="948" cy="48"/>
                    <a:chOff x="2224" y="2704"/>
                    <a:chExt cx="948" cy="48"/>
                  </a:xfrm>
                </p:grpSpPr>
                <p:sp>
                  <p:nvSpPr>
                    <p:cNvPr id="21752" name="Rectangle 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72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75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754" name="AutoShape 268"/>
                    <p:cNvCxnSpPr>
                      <a:cxnSpLocks noChangeShapeType="1"/>
                      <a:stCxn id="21752" idx="0"/>
                      <a:endCxn id="21753" idx="0"/>
                    </p:cNvCxnSpPr>
                    <p:nvPr/>
                  </p:nvCxnSpPr>
                  <p:spPr bwMode="auto">
                    <a:xfrm rot="5400000" flipV="1">
                      <a:off x="2971" y="2553"/>
                      <a:ext cx="1" cy="304"/>
                    </a:xfrm>
                    <a:prstGeom prst="curvedConnector3">
                      <a:avLst>
                        <a:gd name="adj1" fmla="val -14400005"/>
                      </a:avLst>
                    </a:prstGeom>
                    <a:noFill/>
                    <a:ln w="9525">
                      <a:solidFill>
                        <a:srgbClr val="00008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  <p:sp>
                  <p:nvSpPr>
                    <p:cNvPr id="21755" name="Rectangle 2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24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756" name="Rectangle 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8" y="2704"/>
                      <a:ext cx="96" cy="4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757" name="AutoShape 271"/>
                    <p:cNvCxnSpPr>
                      <a:cxnSpLocks noChangeShapeType="1"/>
                      <a:stCxn id="21755" idx="0"/>
                      <a:endCxn id="21756" idx="0"/>
                    </p:cNvCxnSpPr>
                    <p:nvPr/>
                  </p:nvCxnSpPr>
                  <p:spPr bwMode="auto">
                    <a:xfrm rot="5400000" flipV="1">
                      <a:off x="2423" y="2553"/>
                      <a:ext cx="1" cy="304"/>
                    </a:xfrm>
                    <a:prstGeom prst="curvedConnector3">
                      <a:avLst>
                        <a:gd name="adj1" fmla="val -14400005"/>
                      </a:avLst>
                    </a:prstGeom>
                    <a:noFill/>
                    <a:ln w="9525">
                      <a:solidFill>
                        <a:srgbClr val="000080"/>
                      </a:solidFill>
                      <a:prstDash val="dash"/>
                      <a:round/>
                      <a:headEnd/>
                      <a:tailEnd/>
                    </a:ln>
                  </p:spPr>
                </p:cxnSp>
              </p:grpSp>
            </p:grpSp>
          </p:grpSp>
        </p:grpSp>
      </p:grpSp>
      <p:grpSp>
        <p:nvGrpSpPr>
          <p:cNvPr id="30" name="Group 272"/>
          <p:cNvGrpSpPr>
            <a:grpSpLocks/>
          </p:cNvGrpSpPr>
          <p:nvPr/>
        </p:nvGrpSpPr>
        <p:grpSpPr bwMode="auto">
          <a:xfrm>
            <a:off x="838200" y="4756150"/>
            <a:ext cx="635000" cy="76200"/>
            <a:chOff x="212" y="1944"/>
            <a:chExt cx="400" cy="48"/>
          </a:xfrm>
        </p:grpSpPr>
        <p:sp>
          <p:nvSpPr>
            <p:cNvPr id="21689" name="Rectangle 27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90" name="Rectangle 27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91" name="AutoShape 275"/>
            <p:cNvCxnSpPr>
              <a:cxnSpLocks noChangeShapeType="1"/>
              <a:stCxn id="21689" idx="0"/>
              <a:endCxn id="2169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31" name="Group 276"/>
          <p:cNvGrpSpPr>
            <a:grpSpLocks/>
          </p:cNvGrpSpPr>
          <p:nvPr/>
        </p:nvGrpSpPr>
        <p:grpSpPr bwMode="auto">
          <a:xfrm>
            <a:off x="2184400" y="4298950"/>
            <a:ext cx="635000" cy="76200"/>
            <a:chOff x="212" y="1944"/>
            <a:chExt cx="400" cy="48"/>
          </a:xfrm>
        </p:grpSpPr>
        <p:sp>
          <p:nvSpPr>
            <p:cNvPr id="21686" name="Rectangle 27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7" name="Rectangle 27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88" name="AutoShape 279"/>
            <p:cNvCxnSpPr>
              <a:cxnSpLocks noChangeShapeType="1"/>
              <a:stCxn id="21686" idx="0"/>
              <a:endCxn id="2168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04" name="Group 280"/>
          <p:cNvGrpSpPr>
            <a:grpSpLocks/>
          </p:cNvGrpSpPr>
          <p:nvPr/>
        </p:nvGrpSpPr>
        <p:grpSpPr bwMode="auto">
          <a:xfrm>
            <a:off x="6464300" y="5473700"/>
            <a:ext cx="635000" cy="76200"/>
            <a:chOff x="212" y="1944"/>
            <a:chExt cx="400" cy="48"/>
          </a:xfrm>
        </p:grpSpPr>
        <p:sp>
          <p:nvSpPr>
            <p:cNvPr id="21683" name="Rectangle 28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4" name="Rectangle 28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85" name="AutoShape 283"/>
            <p:cNvCxnSpPr>
              <a:cxnSpLocks noChangeShapeType="1"/>
              <a:stCxn id="21683" idx="0"/>
              <a:endCxn id="2168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05" name="Group 284"/>
          <p:cNvGrpSpPr>
            <a:grpSpLocks/>
          </p:cNvGrpSpPr>
          <p:nvPr/>
        </p:nvGrpSpPr>
        <p:grpSpPr bwMode="auto">
          <a:xfrm>
            <a:off x="5759450" y="4972050"/>
            <a:ext cx="635000" cy="76200"/>
            <a:chOff x="212" y="1944"/>
            <a:chExt cx="400" cy="48"/>
          </a:xfrm>
        </p:grpSpPr>
        <p:sp>
          <p:nvSpPr>
            <p:cNvPr id="21680" name="Rectangle 28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1" name="Rectangle 28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82" name="AutoShape 287"/>
            <p:cNvCxnSpPr>
              <a:cxnSpLocks noChangeShapeType="1"/>
              <a:stCxn id="21680" idx="0"/>
              <a:endCxn id="2168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07" name="Group 288"/>
          <p:cNvGrpSpPr>
            <a:grpSpLocks/>
          </p:cNvGrpSpPr>
          <p:nvPr/>
        </p:nvGrpSpPr>
        <p:grpSpPr bwMode="auto">
          <a:xfrm>
            <a:off x="3511550" y="5549900"/>
            <a:ext cx="635000" cy="76200"/>
            <a:chOff x="212" y="1944"/>
            <a:chExt cx="400" cy="48"/>
          </a:xfrm>
        </p:grpSpPr>
        <p:sp>
          <p:nvSpPr>
            <p:cNvPr id="21677" name="Rectangle 28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8" name="Rectangle 29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9" name="AutoShape 291"/>
            <p:cNvCxnSpPr>
              <a:cxnSpLocks noChangeShapeType="1"/>
              <a:stCxn id="21677" idx="0"/>
              <a:endCxn id="2167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28" name="Group 292"/>
          <p:cNvGrpSpPr>
            <a:grpSpLocks/>
          </p:cNvGrpSpPr>
          <p:nvPr/>
        </p:nvGrpSpPr>
        <p:grpSpPr bwMode="auto">
          <a:xfrm>
            <a:off x="2806700" y="5048250"/>
            <a:ext cx="635000" cy="76200"/>
            <a:chOff x="212" y="1944"/>
            <a:chExt cx="400" cy="48"/>
          </a:xfrm>
        </p:grpSpPr>
        <p:sp>
          <p:nvSpPr>
            <p:cNvPr id="21674" name="Rectangle 29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5" name="Rectangle 29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6" name="AutoShape 295"/>
            <p:cNvCxnSpPr>
              <a:cxnSpLocks noChangeShapeType="1"/>
              <a:stCxn id="21674" idx="0"/>
              <a:endCxn id="2167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29" name="Group 296"/>
          <p:cNvGrpSpPr>
            <a:grpSpLocks/>
          </p:cNvGrpSpPr>
          <p:nvPr/>
        </p:nvGrpSpPr>
        <p:grpSpPr bwMode="auto">
          <a:xfrm>
            <a:off x="4146550" y="4064000"/>
            <a:ext cx="635000" cy="76200"/>
            <a:chOff x="212" y="1944"/>
            <a:chExt cx="400" cy="48"/>
          </a:xfrm>
        </p:grpSpPr>
        <p:sp>
          <p:nvSpPr>
            <p:cNvPr id="21671" name="Rectangle 29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2" name="Rectangle 29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3" name="AutoShape 299"/>
            <p:cNvCxnSpPr>
              <a:cxnSpLocks noChangeShapeType="1"/>
              <a:stCxn id="21671" idx="0"/>
              <a:endCxn id="21672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30" name="Group 300"/>
          <p:cNvGrpSpPr>
            <a:grpSpLocks/>
          </p:cNvGrpSpPr>
          <p:nvPr/>
        </p:nvGrpSpPr>
        <p:grpSpPr bwMode="auto">
          <a:xfrm>
            <a:off x="4768850" y="4813300"/>
            <a:ext cx="635000" cy="76200"/>
            <a:chOff x="212" y="1944"/>
            <a:chExt cx="400" cy="48"/>
          </a:xfrm>
        </p:grpSpPr>
        <p:sp>
          <p:nvSpPr>
            <p:cNvPr id="21668" name="Rectangle 30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9" name="Rectangle 30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70" name="AutoShape 303"/>
            <p:cNvCxnSpPr>
              <a:cxnSpLocks noChangeShapeType="1"/>
              <a:stCxn id="21668" idx="0"/>
              <a:endCxn id="21669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34" name="Group 304"/>
          <p:cNvGrpSpPr>
            <a:grpSpLocks/>
          </p:cNvGrpSpPr>
          <p:nvPr/>
        </p:nvGrpSpPr>
        <p:grpSpPr bwMode="auto">
          <a:xfrm>
            <a:off x="3124200" y="6007100"/>
            <a:ext cx="635000" cy="76200"/>
            <a:chOff x="212" y="1944"/>
            <a:chExt cx="400" cy="48"/>
          </a:xfrm>
        </p:grpSpPr>
        <p:sp>
          <p:nvSpPr>
            <p:cNvPr id="21665" name="Rectangle 30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6" name="Rectangle 30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67" name="AutoShape 307"/>
            <p:cNvCxnSpPr>
              <a:cxnSpLocks noChangeShapeType="1"/>
              <a:stCxn id="21665" idx="0"/>
              <a:endCxn id="21666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4" name="Group 308"/>
          <p:cNvGrpSpPr>
            <a:grpSpLocks/>
          </p:cNvGrpSpPr>
          <p:nvPr/>
        </p:nvGrpSpPr>
        <p:grpSpPr bwMode="auto">
          <a:xfrm>
            <a:off x="1511300" y="5099050"/>
            <a:ext cx="635000" cy="76200"/>
            <a:chOff x="212" y="1944"/>
            <a:chExt cx="400" cy="48"/>
          </a:xfrm>
        </p:grpSpPr>
        <p:sp>
          <p:nvSpPr>
            <p:cNvPr id="21662" name="Rectangle 30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3" name="Rectangle 31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64" name="AutoShape 311"/>
            <p:cNvCxnSpPr>
              <a:cxnSpLocks noChangeShapeType="1"/>
              <a:stCxn id="21662" idx="0"/>
              <a:endCxn id="21663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5" name="Group 312"/>
          <p:cNvGrpSpPr>
            <a:grpSpLocks/>
          </p:cNvGrpSpPr>
          <p:nvPr/>
        </p:nvGrpSpPr>
        <p:grpSpPr bwMode="auto">
          <a:xfrm>
            <a:off x="2133600" y="5848350"/>
            <a:ext cx="635000" cy="76200"/>
            <a:chOff x="212" y="1944"/>
            <a:chExt cx="400" cy="48"/>
          </a:xfrm>
        </p:grpSpPr>
        <p:sp>
          <p:nvSpPr>
            <p:cNvPr id="21659" name="Rectangle 31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0" name="Rectangle 31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61" name="AutoShape 315"/>
            <p:cNvCxnSpPr>
              <a:cxnSpLocks noChangeShapeType="1"/>
              <a:stCxn id="21659" idx="0"/>
              <a:endCxn id="2166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6" name="Group 316"/>
          <p:cNvGrpSpPr>
            <a:grpSpLocks/>
          </p:cNvGrpSpPr>
          <p:nvPr/>
        </p:nvGrpSpPr>
        <p:grpSpPr bwMode="auto">
          <a:xfrm>
            <a:off x="7480300" y="4489450"/>
            <a:ext cx="635000" cy="76200"/>
            <a:chOff x="212" y="1944"/>
            <a:chExt cx="400" cy="48"/>
          </a:xfrm>
        </p:grpSpPr>
        <p:sp>
          <p:nvSpPr>
            <p:cNvPr id="21656" name="Rectangle 31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57" name="Rectangle 31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58" name="AutoShape 319"/>
            <p:cNvCxnSpPr>
              <a:cxnSpLocks noChangeShapeType="1"/>
              <a:stCxn id="21656" idx="0"/>
              <a:endCxn id="2165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7" name="Group 320"/>
          <p:cNvGrpSpPr>
            <a:grpSpLocks/>
          </p:cNvGrpSpPr>
          <p:nvPr/>
        </p:nvGrpSpPr>
        <p:grpSpPr bwMode="auto">
          <a:xfrm>
            <a:off x="6775450" y="3987800"/>
            <a:ext cx="635000" cy="76200"/>
            <a:chOff x="212" y="1944"/>
            <a:chExt cx="400" cy="48"/>
          </a:xfrm>
        </p:grpSpPr>
        <p:sp>
          <p:nvSpPr>
            <p:cNvPr id="21653" name="Rectangle 32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54" name="Rectangle 32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55" name="AutoShape 323"/>
            <p:cNvCxnSpPr>
              <a:cxnSpLocks noChangeShapeType="1"/>
              <a:stCxn id="21653" idx="0"/>
              <a:endCxn id="2165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8" name="Group 324"/>
          <p:cNvGrpSpPr>
            <a:grpSpLocks/>
          </p:cNvGrpSpPr>
          <p:nvPr/>
        </p:nvGrpSpPr>
        <p:grpSpPr bwMode="auto">
          <a:xfrm>
            <a:off x="5784850" y="3829050"/>
            <a:ext cx="635000" cy="76200"/>
            <a:chOff x="212" y="1944"/>
            <a:chExt cx="400" cy="48"/>
          </a:xfrm>
        </p:grpSpPr>
        <p:sp>
          <p:nvSpPr>
            <p:cNvPr id="21650" name="Rectangle 32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51" name="Rectangle 32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52" name="AutoShape 327"/>
            <p:cNvCxnSpPr>
              <a:cxnSpLocks noChangeShapeType="1"/>
              <a:stCxn id="21650" idx="0"/>
              <a:endCxn id="2165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49" name="Group 328"/>
          <p:cNvGrpSpPr>
            <a:grpSpLocks/>
          </p:cNvGrpSpPr>
          <p:nvPr/>
        </p:nvGrpSpPr>
        <p:grpSpPr bwMode="auto">
          <a:xfrm>
            <a:off x="6432550" y="4514850"/>
            <a:ext cx="635000" cy="76200"/>
            <a:chOff x="212" y="1944"/>
            <a:chExt cx="400" cy="48"/>
          </a:xfrm>
        </p:grpSpPr>
        <p:sp>
          <p:nvSpPr>
            <p:cNvPr id="21647" name="Rectangle 32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8" name="Rectangle 33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9" name="AutoShape 331"/>
            <p:cNvCxnSpPr>
              <a:cxnSpLocks noChangeShapeType="1"/>
              <a:stCxn id="21647" idx="0"/>
              <a:endCxn id="2164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0" name="Group 332"/>
          <p:cNvGrpSpPr>
            <a:grpSpLocks/>
          </p:cNvGrpSpPr>
          <p:nvPr/>
        </p:nvGrpSpPr>
        <p:grpSpPr bwMode="auto">
          <a:xfrm>
            <a:off x="7759700" y="5765800"/>
            <a:ext cx="635000" cy="76200"/>
            <a:chOff x="212" y="1944"/>
            <a:chExt cx="400" cy="48"/>
          </a:xfrm>
        </p:grpSpPr>
        <p:sp>
          <p:nvSpPr>
            <p:cNvPr id="21644" name="Rectangle 33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5" name="Rectangle 33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6" name="AutoShape 335"/>
            <p:cNvCxnSpPr>
              <a:cxnSpLocks noChangeShapeType="1"/>
              <a:stCxn id="21644" idx="0"/>
              <a:endCxn id="2164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1" name="Group 336"/>
          <p:cNvGrpSpPr>
            <a:grpSpLocks/>
          </p:cNvGrpSpPr>
          <p:nvPr/>
        </p:nvGrpSpPr>
        <p:grpSpPr bwMode="auto">
          <a:xfrm>
            <a:off x="7054850" y="5264150"/>
            <a:ext cx="635000" cy="76200"/>
            <a:chOff x="212" y="1944"/>
            <a:chExt cx="400" cy="48"/>
          </a:xfrm>
        </p:grpSpPr>
        <p:sp>
          <p:nvSpPr>
            <p:cNvPr id="21641" name="Rectangle 33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2" name="Rectangle 33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3" name="AutoShape 339"/>
            <p:cNvCxnSpPr>
              <a:cxnSpLocks noChangeShapeType="1"/>
              <a:stCxn id="21641" idx="0"/>
              <a:endCxn id="21642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2" name="Group 340"/>
          <p:cNvGrpSpPr>
            <a:grpSpLocks/>
          </p:cNvGrpSpPr>
          <p:nvPr/>
        </p:nvGrpSpPr>
        <p:grpSpPr bwMode="auto">
          <a:xfrm>
            <a:off x="7372350" y="6223000"/>
            <a:ext cx="635000" cy="76200"/>
            <a:chOff x="212" y="1944"/>
            <a:chExt cx="400" cy="48"/>
          </a:xfrm>
        </p:grpSpPr>
        <p:sp>
          <p:nvSpPr>
            <p:cNvPr id="21638" name="Rectangle 34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9" name="Rectangle 34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40" name="AutoShape 343"/>
            <p:cNvCxnSpPr>
              <a:cxnSpLocks noChangeShapeType="1"/>
              <a:stCxn id="21638" idx="0"/>
              <a:endCxn id="21639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3" name="Group 344"/>
          <p:cNvGrpSpPr>
            <a:grpSpLocks/>
          </p:cNvGrpSpPr>
          <p:nvPr/>
        </p:nvGrpSpPr>
        <p:grpSpPr bwMode="auto">
          <a:xfrm>
            <a:off x="5759450" y="5314950"/>
            <a:ext cx="635000" cy="76200"/>
            <a:chOff x="212" y="1944"/>
            <a:chExt cx="400" cy="48"/>
          </a:xfrm>
        </p:grpSpPr>
        <p:sp>
          <p:nvSpPr>
            <p:cNvPr id="21635" name="Rectangle 34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6" name="Rectangle 34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37" name="AutoShape 347"/>
            <p:cNvCxnSpPr>
              <a:cxnSpLocks noChangeShapeType="1"/>
              <a:stCxn id="21635" idx="0"/>
              <a:endCxn id="21636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4" name="Group 348"/>
          <p:cNvGrpSpPr>
            <a:grpSpLocks/>
          </p:cNvGrpSpPr>
          <p:nvPr/>
        </p:nvGrpSpPr>
        <p:grpSpPr bwMode="auto">
          <a:xfrm>
            <a:off x="6381750" y="6064250"/>
            <a:ext cx="635000" cy="76200"/>
            <a:chOff x="212" y="1944"/>
            <a:chExt cx="400" cy="48"/>
          </a:xfrm>
        </p:grpSpPr>
        <p:sp>
          <p:nvSpPr>
            <p:cNvPr id="21632" name="Rectangle 34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3" name="Rectangle 35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34" name="AutoShape 351"/>
            <p:cNvCxnSpPr>
              <a:cxnSpLocks noChangeShapeType="1"/>
              <a:stCxn id="21632" idx="0"/>
              <a:endCxn id="21633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5" name="Group 352"/>
          <p:cNvGrpSpPr>
            <a:grpSpLocks/>
          </p:cNvGrpSpPr>
          <p:nvPr/>
        </p:nvGrpSpPr>
        <p:grpSpPr bwMode="auto">
          <a:xfrm>
            <a:off x="3333750" y="4095750"/>
            <a:ext cx="635000" cy="76200"/>
            <a:chOff x="212" y="1944"/>
            <a:chExt cx="400" cy="48"/>
          </a:xfrm>
        </p:grpSpPr>
        <p:sp>
          <p:nvSpPr>
            <p:cNvPr id="21629" name="Rectangle 35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0" name="Rectangle 35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31" name="AutoShape 355"/>
            <p:cNvCxnSpPr>
              <a:cxnSpLocks noChangeShapeType="1"/>
              <a:stCxn id="21629" idx="0"/>
              <a:endCxn id="2163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6" name="Group 356"/>
          <p:cNvGrpSpPr>
            <a:grpSpLocks/>
          </p:cNvGrpSpPr>
          <p:nvPr/>
        </p:nvGrpSpPr>
        <p:grpSpPr bwMode="auto">
          <a:xfrm>
            <a:off x="2628900" y="3594100"/>
            <a:ext cx="635000" cy="76200"/>
            <a:chOff x="212" y="1944"/>
            <a:chExt cx="400" cy="48"/>
          </a:xfrm>
        </p:grpSpPr>
        <p:sp>
          <p:nvSpPr>
            <p:cNvPr id="21626" name="Rectangle 35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7" name="Rectangle 35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28" name="AutoShape 359"/>
            <p:cNvCxnSpPr>
              <a:cxnSpLocks noChangeShapeType="1"/>
              <a:stCxn id="21626" idx="0"/>
              <a:endCxn id="2162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7" name="Group 360"/>
          <p:cNvGrpSpPr>
            <a:grpSpLocks/>
          </p:cNvGrpSpPr>
          <p:nvPr/>
        </p:nvGrpSpPr>
        <p:grpSpPr bwMode="auto">
          <a:xfrm>
            <a:off x="2946400" y="4552950"/>
            <a:ext cx="635000" cy="76200"/>
            <a:chOff x="212" y="1944"/>
            <a:chExt cx="400" cy="48"/>
          </a:xfrm>
        </p:grpSpPr>
        <p:sp>
          <p:nvSpPr>
            <p:cNvPr id="21623" name="Rectangle 36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4" name="Rectangle 36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25" name="AutoShape 363"/>
            <p:cNvCxnSpPr>
              <a:cxnSpLocks noChangeShapeType="1"/>
              <a:stCxn id="21623" idx="0"/>
              <a:endCxn id="2162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8" name="Group 364"/>
          <p:cNvGrpSpPr>
            <a:grpSpLocks/>
          </p:cNvGrpSpPr>
          <p:nvPr/>
        </p:nvGrpSpPr>
        <p:grpSpPr bwMode="auto">
          <a:xfrm>
            <a:off x="5149850" y="5905500"/>
            <a:ext cx="635000" cy="76200"/>
            <a:chOff x="212" y="1944"/>
            <a:chExt cx="400" cy="48"/>
          </a:xfrm>
        </p:grpSpPr>
        <p:sp>
          <p:nvSpPr>
            <p:cNvPr id="21620" name="Rectangle 36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21" name="Rectangle 36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22" name="AutoShape 367"/>
            <p:cNvCxnSpPr>
              <a:cxnSpLocks noChangeShapeType="1"/>
              <a:stCxn id="21620" idx="0"/>
              <a:endCxn id="2162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59" name="Group 368"/>
          <p:cNvGrpSpPr>
            <a:grpSpLocks/>
          </p:cNvGrpSpPr>
          <p:nvPr/>
        </p:nvGrpSpPr>
        <p:grpSpPr bwMode="auto">
          <a:xfrm>
            <a:off x="4445000" y="5403850"/>
            <a:ext cx="635000" cy="76200"/>
            <a:chOff x="212" y="1944"/>
            <a:chExt cx="400" cy="48"/>
          </a:xfrm>
        </p:grpSpPr>
        <p:sp>
          <p:nvSpPr>
            <p:cNvPr id="21617" name="Rectangle 36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8" name="Rectangle 37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9" name="AutoShape 371"/>
            <p:cNvCxnSpPr>
              <a:cxnSpLocks noChangeShapeType="1"/>
              <a:stCxn id="21617" idx="0"/>
              <a:endCxn id="2161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0" name="Group 372"/>
          <p:cNvGrpSpPr>
            <a:grpSpLocks/>
          </p:cNvGrpSpPr>
          <p:nvPr/>
        </p:nvGrpSpPr>
        <p:grpSpPr bwMode="auto">
          <a:xfrm>
            <a:off x="4762500" y="6362700"/>
            <a:ext cx="635000" cy="76200"/>
            <a:chOff x="212" y="1944"/>
            <a:chExt cx="400" cy="48"/>
          </a:xfrm>
        </p:grpSpPr>
        <p:sp>
          <p:nvSpPr>
            <p:cNvPr id="21614" name="Rectangle 37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5" name="Rectangle 37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6" name="AutoShape 375"/>
            <p:cNvCxnSpPr>
              <a:cxnSpLocks noChangeShapeType="1"/>
              <a:stCxn id="21614" idx="0"/>
              <a:endCxn id="2161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1" name="Group 376"/>
          <p:cNvGrpSpPr>
            <a:grpSpLocks/>
          </p:cNvGrpSpPr>
          <p:nvPr/>
        </p:nvGrpSpPr>
        <p:grpSpPr bwMode="auto">
          <a:xfrm>
            <a:off x="3975100" y="4546600"/>
            <a:ext cx="635000" cy="76200"/>
            <a:chOff x="212" y="1944"/>
            <a:chExt cx="400" cy="48"/>
          </a:xfrm>
        </p:grpSpPr>
        <p:sp>
          <p:nvSpPr>
            <p:cNvPr id="21611" name="Rectangle 37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2" name="Rectangle 37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3" name="AutoShape 379"/>
            <p:cNvCxnSpPr>
              <a:cxnSpLocks noChangeShapeType="1"/>
              <a:stCxn id="21611" idx="0"/>
              <a:endCxn id="21612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2" name="Group 380"/>
          <p:cNvGrpSpPr>
            <a:grpSpLocks/>
          </p:cNvGrpSpPr>
          <p:nvPr/>
        </p:nvGrpSpPr>
        <p:grpSpPr bwMode="auto">
          <a:xfrm>
            <a:off x="3651250" y="5137150"/>
            <a:ext cx="635000" cy="76200"/>
            <a:chOff x="212" y="1944"/>
            <a:chExt cx="400" cy="48"/>
          </a:xfrm>
        </p:grpSpPr>
        <p:sp>
          <p:nvSpPr>
            <p:cNvPr id="21608" name="Rectangle 38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9" name="Rectangle 38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10" name="AutoShape 383"/>
            <p:cNvCxnSpPr>
              <a:cxnSpLocks noChangeShapeType="1"/>
              <a:stCxn id="21608" idx="0"/>
              <a:endCxn id="21609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3" name="Group 384"/>
          <p:cNvGrpSpPr>
            <a:grpSpLocks/>
          </p:cNvGrpSpPr>
          <p:nvPr/>
        </p:nvGrpSpPr>
        <p:grpSpPr bwMode="auto">
          <a:xfrm>
            <a:off x="5708650" y="4381500"/>
            <a:ext cx="635000" cy="76200"/>
            <a:chOff x="212" y="1944"/>
            <a:chExt cx="400" cy="48"/>
          </a:xfrm>
        </p:grpSpPr>
        <p:sp>
          <p:nvSpPr>
            <p:cNvPr id="21605" name="Rectangle 38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6" name="Rectangle 38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07" name="AutoShape 387"/>
            <p:cNvCxnSpPr>
              <a:cxnSpLocks noChangeShapeType="1"/>
              <a:stCxn id="21605" idx="0"/>
              <a:endCxn id="21606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4" name="Group 388"/>
          <p:cNvGrpSpPr>
            <a:grpSpLocks/>
          </p:cNvGrpSpPr>
          <p:nvPr/>
        </p:nvGrpSpPr>
        <p:grpSpPr bwMode="auto">
          <a:xfrm>
            <a:off x="4895850" y="4413250"/>
            <a:ext cx="635000" cy="76200"/>
            <a:chOff x="212" y="1944"/>
            <a:chExt cx="400" cy="48"/>
          </a:xfrm>
        </p:grpSpPr>
        <p:sp>
          <p:nvSpPr>
            <p:cNvPr id="21602" name="Rectangle 38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3" name="Rectangle 39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04" name="AutoShape 391"/>
            <p:cNvCxnSpPr>
              <a:cxnSpLocks noChangeShapeType="1"/>
              <a:stCxn id="21602" idx="0"/>
              <a:endCxn id="21603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5" name="Group 392"/>
          <p:cNvGrpSpPr>
            <a:grpSpLocks/>
          </p:cNvGrpSpPr>
          <p:nvPr/>
        </p:nvGrpSpPr>
        <p:grpSpPr bwMode="auto">
          <a:xfrm>
            <a:off x="1682750" y="5467350"/>
            <a:ext cx="635000" cy="76200"/>
            <a:chOff x="212" y="1944"/>
            <a:chExt cx="400" cy="48"/>
          </a:xfrm>
        </p:grpSpPr>
        <p:sp>
          <p:nvSpPr>
            <p:cNvPr id="21599" name="Rectangle 39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0" name="Rectangle 39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601" name="AutoShape 395"/>
            <p:cNvCxnSpPr>
              <a:cxnSpLocks noChangeShapeType="1"/>
              <a:stCxn id="21599" idx="0"/>
              <a:endCxn id="21600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6" name="Group 396"/>
          <p:cNvGrpSpPr>
            <a:grpSpLocks/>
          </p:cNvGrpSpPr>
          <p:nvPr/>
        </p:nvGrpSpPr>
        <p:grpSpPr bwMode="auto">
          <a:xfrm>
            <a:off x="869950" y="5499100"/>
            <a:ext cx="635000" cy="76200"/>
            <a:chOff x="212" y="1944"/>
            <a:chExt cx="400" cy="48"/>
          </a:xfrm>
        </p:grpSpPr>
        <p:sp>
          <p:nvSpPr>
            <p:cNvPr id="21596" name="Rectangle 397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7" name="Rectangle 398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98" name="AutoShape 399"/>
            <p:cNvCxnSpPr>
              <a:cxnSpLocks noChangeShapeType="1"/>
              <a:stCxn id="21596" idx="0"/>
              <a:endCxn id="21597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7" name="Group 400"/>
          <p:cNvGrpSpPr>
            <a:grpSpLocks/>
          </p:cNvGrpSpPr>
          <p:nvPr/>
        </p:nvGrpSpPr>
        <p:grpSpPr bwMode="auto">
          <a:xfrm>
            <a:off x="1625600" y="4019550"/>
            <a:ext cx="635000" cy="76200"/>
            <a:chOff x="212" y="1944"/>
            <a:chExt cx="400" cy="48"/>
          </a:xfrm>
        </p:grpSpPr>
        <p:sp>
          <p:nvSpPr>
            <p:cNvPr id="21593" name="Rectangle 401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4" name="Rectangle 402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95" name="AutoShape 403"/>
            <p:cNvCxnSpPr>
              <a:cxnSpLocks noChangeShapeType="1"/>
              <a:stCxn id="21593" idx="0"/>
              <a:endCxn id="21594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8" name="Group 404"/>
          <p:cNvGrpSpPr>
            <a:grpSpLocks/>
          </p:cNvGrpSpPr>
          <p:nvPr/>
        </p:nvGrpSpPr>
        <p:grpSpPr bwMode="auto">
          <a:xfrm>
            <a:off x="812800" y="4051300"/>
            <a:ext cx="635000" cy="76200"/>
            <a:chOff x="212" y="1944"/>
            <a:chExt cx="400" cy="48"/>
          </a:xfrm>
        </p:grpSpPr>
        <p:sp>
          <p:nvSpPr>
            <p:cNvPr id="21590" name="Rectangle 405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1" name="Rectangle 406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92" name="AutoShape 407"/>
            <p:cNvCxnSpPr>
              <a:cxnSpLocks noChangeShapeType="1"/>
              <a:stCxn id="21590" idx="0"/>
              <a:endCxn id="21591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69" name="Group 408"/>
          <p:cNvGrpSpPr>
            <a:grpSpLocks/>
          </p:cNvGrpSpPr>
          <p:nvPr/>
        </p:nvGrpSpPr>
        <p:grpSpPr bwMode="auto">
          <a:xfrm>
            <a:off x="2152650" y="6311900"/>
            <a:ext cx="635000" cy="76200"/>
            <a:chOff x="212" y="1944"/>
            <a:chExt cx="400" cy="48"/>
          </a:xfrm>
        </p:grpSpPr>
        <p:sp>
          <p:nvSpPr>
            <p:cNvPr id="21587" name="Rectangle 409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88" name="Rectangle 410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89" name="AutoShape 411"/>
            <p:cNvCxnSpPr>
              <a:cxnSpLocks noChangeShapeType="1"/>
              <a:stCxn id="21587" idx="0"/>
              <a:endCxn id="21588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1570" name="Group 412"/>
          <p:cNvGrpSpPr>
            <a:grpSpLocks/>
          </p:cNvGrpSpPr>
          <p:nvPr/>
        </p:nvGrpSpPr>
        <p:grpSpPr bwMode="auto">
          <a:xfrm>
            <a:off x="1339850" y="6343650"/>
            <a:ext cx="635000" cy="76200"/>
            <a:chOff x="212" y="1944"/>
            <a:chExt cx="400" cy="48"/>
          </a:xfrm>
        </p:grpSpPr>
        <p:sp>
          <p:nvSpPr>
            <p:cNvPr id="21584" name="Rectangle 413"/>
            <p:cNvSpPr>
              <a:spLocks noChangeArrowheads="1"/>
            </p:cNvSpPr>
            <p:nvPr/>
          </p:nvSpPr>
          <p:spPr bwMode="auto">
            <a:xfrm>
              <a:off x="212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85" name="Rectangle 414"/>
            <p:cNvSpPr>
              <a:spLocks noChangeArrowheads="1"/>
            </p:cNvSpPr>
            <p:nvPr/>
          </p:nvSpPr>
          <p:spPr bwMode="auto">
            <a:xfrm>
              <a:off x="516" y="1944"/>
              <a:ext cx="96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1586" name="AutoShape 415"/>
            <p:cNvCxnSpPr>
              <a:cxnSpLocks noChangeShapeType="1"/>
              <a:stCxn id="21584" idx="0"/>
              <a:endCxn id="21585" idx="0"/>
            </p:cNvCxnSpPr>
            <p:nvPr/>
          </p:nvCxnSpPr>
          <p:spPr bwMode="auto">
            <a:xfrm rot="5400000" flipV="1">
              <a:off x="411" y="1793"/>
              <a:ext cx="1" cy="304"/>
            </a:xfrm>
            <a:prstGeom prst="curvedConnector3">
              <a:avLst>
                <a:gd name="adj1" fmla="val -14400005"/>
              </a:avLst>
            </a:prstGeom>
            <a:noFill/>
            <a:ln w="9525">
              <a:solidFill>
                <a:srgbClr val="000080"/>
              </a:solidFill>
              <a:prstDash val="dash"/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nwr_DNA_020331_promo_182"/>
          <p:cNvPicPr>
            <a:picLocks noChangeAspect="1" noChangeArrowheads="1"/>
          </p:cNvPicPr>
          <p:nvPr/>
        </p:nvPicPr>
        <p:blipFill>
          <a:blip r:embed="rId3" cstate="print">
            <a:lum bright="2000"/>
          </a:blip>
          <a:srcRect/>
          <a:stretch>
            <a:fillRect/>
          </a:stretch>
        </p:blipFill>
        <p:spPr bwMode="auto">
          <a:xfrm>
            <a:off x="5715000" y="3657600"/>
            <a:ext cx="3429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8010525" cy="1438275"/>
          </a:xfrm>
        </p:spPr>
        <p:txBody>
          <a:bodyPr/>
          <a:lstStyle/>
          <a:p>
            <a:pPr algn="ctr" eaLnBrk="1" hangingPunct="1"/>
            <a:r>
              <a:rPr lang="en-US" smtClean="0"/>
              <a:t>Fragment Assembly</a:t>
            </a:r>
            <a:br>
              <a:rPr lang="en-US" smtClean="0"/>
            </a:br>
            <a:r>
              <a:rPr lang="en-US" sz="2800" smtClean="0"/>
              <a:t>(in whole-genome shotgun sequencing)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Fragment Assembly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057275"/>
            <a:ext cx="855345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9333" name="AutoShape 5"/>
          <p:cNvSpPr>
            <a:spLocks noChangeArrowheads="1"/>
          </p:cNvSpPr>
          <p:nvPr/>
        </p:nvSpPr>
        <p:spPr bwMode="auto">
          <a:xfrm>
            <a:off x="4972050" y="2733675"/>
            <a:ext cx="3533775" cy="2933700"/>
          </a:xfrm>
          <a:prstGeom prst="cloudCallout">
            <a:avLst>
              <a:gd name="adj1" fmla="val -61861"/>
              <a:gd name="adj2" fmla="val -47782"/>
            </a:avLst>
          </a:prstGeom>
          <a:solidFill>
            <a:srgbClr val="0000FF">
              <a:alpha val="84000"/>
            </a:srgbClr>
          </a:solidFill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Given N reads…</a:t>
            </a:r>
          </a:p>
          <a:p>
            <a:pPr algn="ctr">
              <a:defRPr/>
            </a:pP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N ~ 30 million…</a:t>
            </a:r>
          </a:p>
          <a:p>
            <a:pPr algn="ctr">
              <a:defRPr/>
            </a:pPr>
            <a:endParaRPr lang="en-US" sz="2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 need to use a linear-time algorithm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93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39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39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39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3" grpId="0" build="allAtOnce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152400"/>
            <a:ext cx="7842250" cy="884238"/>
          </a:xfrm>
        </p:spPr>
        <p:txBody>
          <a:bodyPr/>
          <a:lstStyle/>
          <a:p>
            <a:r>
              <a:rPr lang="en-US" altLang="en-US" sz="3200" smtClean="0"/>
              <a:t>Steps to Assemble a Genome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63575" y="1889125"/>
            <a:ext cx="3127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1.  Find overlapping reads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6192838" y="1889125"/>
            <a:ext cx="1489075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6823075" y="2211388"/>
            <a:ext cx="1489075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6858000" y="1922463"/>
            <a:ext cx="790575" cy="257175"/>
            <a:chOff x="3240" y="2318"/>
            <a:chExt cx="498" cy="162"/>
          </a:xfrm>
        </p:grpSpPr>
        <p:sp>
          <p:nvSpPr>
            <p:cNvPr id="15480" name="Line 7"/>
            <p:cNvSpPr>
              <a:spLocks noChangeShapeType="1"/>
            </p:cNvSpPr>
            <p:nvPr/>
          </p:nvSpPr>
          <p:spPr bwMode="auto">
            <a:xfrm>
              <a:off x="3240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1" name="Line 8"/>
            <p:cNvSpPr>
              <a:spLocks noChangeShapeType="1"/>
            </p:cNvSpPr>
            <p:nvPr/>
          </p:nvSpPr>
          <p:spPr bwMode="auto">
            <a:xfrm>
              <a:off x="3282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2" name="Line 9"/>
            <p:cNvSpPr>
              <a:spLocks noChangeShapeType="1"/>
            </p:cNvSpPr>
            <p:nvPr/>
          </p:nvSpPr>
          <p:spPr bwMode="auto">
            <a:xfrm>
              <a:off x="331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3" name="Line 10"/>
            <p:cNvSpPr>
              <a:spLocks noChangeShapeType="1"/>
            </p:cNvSpPr>
            <p:nvPr/>
          </p:nvSpPr>
          <p:spPr bwMode="auto">
            <a:xfrm>
              <a:off x="3360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4" name="Line 11"/>
            <p:cNvSpPr>
              <a:spLocks noChangeShapeType="1"/>
            </p:cNvSpPr>
            <p:nvPr/>
          </p:nvSpPr>
          <p:spPr bwMode="auto">
            <a:xfrm>
              <a:off x="3396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5" name="Line 12"/>
            <p:cNvSpPr>
              <a:spLocks noChangeShapeType="1"/>
            </p:cNvSpPr>
            <p:nvPr/>
          </p:nvSpPr>
          <p:spPr bwMode="auto">
            <a:xfrm>
              <a:off x="343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6" name="Line 13"/>
            <p:cNvSpPr>
              <a:spLocks noChangeShapeType="1"/>
            </p:cNvSpPr>
            <p:nvPr/>
          </p:nvSpPr>
          <p:spPr bwMode="auto">
            <a:xfrm>
              <a:off x="3474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7" name="Line 14"/>
            <p:cNvSpPr>
              <a:spLocks noChangeShapeType="1"/>
            </p:cNvSpPr>
            <p:nvPr/>
          </p:nvSpPr>
          <p:spPr bwMode="auto">
            <a:xfrm>
              <a:off x="3516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8" name="Line 15"/>
            <p:cNvSpPr>
              <a:spLocks noChangeShapeType="1"/>
            </p:cNvSpPr>
            <p:nvPr/>
          </p:nvSpPr>
          <p:spPr bwMode="auto">
            <a:xfrm>
              <a:off x="3552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89" name="Line 16"/>
            <p:cNvSpPr>
              <a:spLocks noChangeShapeType="1"/>
            </p:cNvSpPr>
            <p:nvPr/>
          </p:nvSpPr>
          <p:spPr bwMode="auto">
            <a:xfrm>
              <a:off x="3594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0" name="Line 17"/>
            <p:cNvSpPr>
              <a:spLocks noChangeShapeType="1"/>
            </p:cNvSpPr>
            <p:nvPr/>
          </p:nvSpPr>
          <p:spPr bwMode="auto">
            <a:xfrm>
              <a:off x="3630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1" name="Line 18"/>
            <p:cNvSpPr>
              <a:spLocks noChangeShapeType="1"/>
            </p:cNvSpPr>
            <p:nvPr/>
          </p:nvSpPr>
          <p:spPr bwMode="auto">
            <a:xfrm>
              <a:off x="3672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2" name="Line 19"/>
            <p:cNvSpPr>
              <a:spLocks noChangeShapeType="1"/>
            </p:cNvSpPr>
            <p:nvPr/>
          </p:nvSpPr>
          <p:spPr bwMode="auto">
            <a:xfrm>
              <a:off x="370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3" name="Line 20"/>
            <p:cNvSpPr>
              <a:spLocks noChangeShapeType="1"/>
            </p:cNvSpPr>
            <p:nvPr/>
          </p:nvSpPr>
          <p:spPr bwMode="auto">
            <a:xfrm>
              <a:off x="3738" y="2318"/>
              <a:ext cx="0" cy="1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7" name="Text Box 21"/>
          <p:cNvSpPr txBox="1">
            <a:spLocks noChangeArrowheads="1"/>
          </p:cNvSpPr>
          <p:nvPr/>
        </p:nvSpPr>
        <p:spPr bwMode="auto">
          <a:xfrm>
            <a:off x="663575" y="567055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4.  Derive consensus sequence</a:t>
            </a:r>
          </a:p>
        </p:txBody>
      </p:sp>
      <p:sp>
        <p:nvSpPr>
          <p:cNvPr id="15368" name="Text Box 22"/>
          <p:cNvSpPr txBox="1">
            <a:spLocks noChangeArrowheads="1"/>
          </p:cNvSpPr>
          <p:nvPr/>
        </p:nvSpPr>
        <p:spPr bwMode="auto">
          <a:xfrm>
            <a:off x="5643563" y="5672138"/>
            <a:ext cx="3219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3366"/>
                </a:solidFill>
                <a:latin typeface="Arial Unicode MS" pitchFamily="34" charset="-128"/>
              </a:rPr>
              <a:t>..ACGATTACAATAGGTT..</a:t>
            </a:r>
          </a:p>
        </p:txBody>
      </p:sp>
      <p:sp>
        <p:nvSpPr>
          <p:cNvPr id="15369" name="Text Box 23"/>
          <p:cNvSpPr txBox="1">
            <a:spLocks noChangeArrowheads="1"/>
          </p:cNvSpPr>
          <p:nvPr/>
        </p:nvSpPr>
        <p:spPr bwMode="auto">
          <a:xfrm>
            <a:off x="663575" y="2946400"/>
            <a:ext cx="5037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2.  Merge some “good” pairs of reads into longer contigs</a:t>
            </a:r>
          </a:p>
        </p:txBody>
      </p:sp>
      <p:sp>
        <p:nvSpPr>
          <p:cNvPr id="15370" name="Line 24"/>
          <p:cNvSpPr>
            <a:spLocks noChangeShapeType="1"/>
          </p:cNvSpPr>
          <p:nvPr/>
        </p:nvSpPr>
        <p:spPr bwMode="auto">
          <a:xfrm>
            <a:off x="6473825" y="3079750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25"/>
          <p:cNvSpPr>
            <a:spLocks noChangeShapeType="1"/>
          </p:cNvSpPr>
          <p:nvPr/>
        </p:nvSpPr>
        <p:spPr bwMode="auto">
          <a:xfrm>
            <a:off x="7677150" y="3071813"/>
            <a:ext cx="38258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26"/>
          <p:cNvSpPr>
            <a:spLocks noChangeShapeType="1"/>
          </p:cNvSpPr>
          <p:nvPr/>
        </p:nvSpPr>
        <p:spPr bwMode="auto">
          <a:xfrm>
            <a:off x="6675438" y="3386138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27"/>
          <p:cNvSpPr>
            <a:spLocks noChangeShapeType="1"/>
          </p:cNvSpPr>
          <p:nvPr/>
        </p:nvSpPr>
        <p:spPr bwMode="auto">
          <a:xfrm>
            <a:off x="6923088" y="3165475"/>
            <a:ext cx="3365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Line 28"/>
          <p:cNvSpPr>
            <a:spLocks noChangeShapeType="1"/>
          </p:cNvSpPr>
          <p:nvPr/>
        </p:nvSpPr>
        <p:spPr bwMode="auto">
          <a:xfrm>
            <a:off x="6532563" y="3270250"/>
            <a:ext cx="3365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5" name="Line 29"/>
          <p:cNvSpPr>
            <a:spLocks noChangeShapeType="1"/>
          </p:cNvSpPr>
          <p:nvPr/>
        </p:nvSpPr>
        <p:spPr bwMode="auto">
          <a:xfrm>
            <a:off x="6551613" y="3487738"/>
            <a:ext cx="4127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30"/>
          <p:cNvSpPr>
            <a:spLocks noChangeShapeType="1"/>
          </p:cNvSpPr>
          <p:nvPr/>
        </p:nvSpPr>
        <p:spPr bwMode="auto">
          <a:xfrm>
            <a:off x="7031038" y="3487738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>
            <a:off x="6445250" y="3598863"/>
            <a:ext cx="16779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>
            <a:off x="7615238" y="3487738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7018338" y="3270250"/>
            <a:ext cx="508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>
            <a:off x="7296150" y="3386138"/>
            <a:ext cx="352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7200900" y="3060700"/>
            <a:ext cx="352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Line 36"/>
          <p:cNvSpPr>
            <a:spLocks noChangeShapeType="1"/>
          </p:cNvSpPr>
          <p:nvPr/>
        </p:nvSpPr>
        <p:spPr bwMode="auto">
          <a:xfrm>
            <a:off x="7743825" y="3222625"/>
            <a:ext cx="352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Line 37"/>
          <p:cNvSpPr>
            <a:spLocks noChangeShapeType="1"/>
          </p:cNvSpPr>
          <p:nvPr/>
        </p:nvSpPr>
        <p:spPr bwMode="auto">
          <a:xfrm flipV="1">
            <a:off x="7421563" y="3167063"/>
            <a:ext cx="3175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Line 38"/>
          <p:cNvSpPr>
            <a:spLocks noChangeShapeType="1"/>
          </p:cNvSpPr>
          <p:nvPr/>
        </p:nvSpPr>
        <p:spPr bwMode="auto">
          <a:xfrm>
            <a:off x="7686675" y="3327400"/>
            <a:ext cx="38258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5" name="Line 39"/>
          <p:cNvSpPr>
            <a:spLocks noChangeShapeType="1"/>
          </p:cNvSpPr>
          <p:nvPr/>
        </p:nvSpPr>
        <p:spPr bwMode="auto">
          <a:xfrm>
            <a:off x="6446838" y="3165475"/>
            <a:ext cx="3365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Text Box 40"/>
          <p:cNvSpPr txBox="1">
            <a:spLocks noChangeArrowheads="1"/>
          </p:cNvSpPr>
          <p:nvPr/>
        </p:nvSpPr>
        <p:spPr bwMode="auto">
          <a:xfrm>
            <a:off x="663575" y="4267200"/>
            <a:ext cx="5037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000" b="1">
                <a:solidFill>
                  <a:srgbClr val="003366"/>
                </a:solidFill>
                <a:latin typeface="Arial Unicode MS" pitchFamily="34" charset="-128"/>
              </a:rPr>
              <a:t>3.  Link contigs to form supercontigs</a:t>
            </a:r>
          </a:p>
        </p:txBody>
      </p:sp>
      <p:sp>
        <p:nvSpPr>
          <p:cNvPr id="15387" name="Line 41"/>
          <p:cNvSpPr>
            <a:spLocks noChangeShapeType="1"/>
          </p:cNvSpPr>
          <p:nvPr/>
        </p:nvSpPr>
        <p:spPr bwMode="auto">
          <a:xfrm>
            <a:off x="5734050" y="4824413"/>
            <a:ext cx="508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6394450" y="4824413"/>
            <a:ext cx="8207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Line 43"/>
          <p:cNvSpPr>
            <a:spLocks noChangeShapeType="1"/>
          </p:cNvSpPr>
          <p:nvPr/>
        </p:nvSpPr>
        <p:spPr bwMode="auto">
          <a:xfrm>
            <a:off x="7326313" y="4824413"/>
            <a:ext cx="660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" name="Line 44"/>
          <p:cNvSpPr>
            <a:spLocks noChangeShapeType="1"/>
          </p:cNvSpPr>
          <p:nvPr/>
        </p:nvSpPr>
        <p:spPr bwMode="auto">
          <a:xfrm>
            <a:off x="8107363" y="4824413"/>
            <a:ext cx="660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1" name="Line 45"/>
          <p:cNvSpPr>
            <a:spLocks noChangeShapeType="1"/>
          </p:cNvSpPr>
          <p:nvPr/>
        </p:nvSpPr>
        <p:spPr bwMode="auto">
          <a:xfrm>
            <a:off x="5740400" y="47307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2" name="Line 46"/>
          <p:cNvSpPr>
            <a:spLocks noChangeShapeType="1"/>
          </p:cNvSpPr>
          <p:nvPr/>
        </p:nvSpPr>
        <p:spPr bwMode="auto">
          <a:xfrm>
            <a:off x="5778500" y="46736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3" name="Line 47"/>
          <p:cNvSpPr>
            <a:spLocks noChangeShapeType="1"/>
          </p:cNvSpPr>
          <p:nvPr/>
        </p:nvSpPr>
        <p:spPr bwMode="auto">
          <a:xfrm>
            <a:off x="6102350" y="47259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4" name="Line 48"/>
          <p:cNvSpPr>
            <a:spLocks noChangeShapeType="1"/>
          </p:cNvSpPr>
          <p:nvPr/>
        </p:nvSpPr>
        <p:spPr bwMode="auto">
          <a:xfrm>
            <a:off x="5940425" y="4721225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Line 49"/>
          <p:cNvSpPr>
            <a:spLocks noChangeShapeType="1"/>
          </p:cNvSpPr>
          <p:nvPr/>
        </p:nvSpPr>
        <p:spPr bwMode="auto">
          <a:xfrm>
            <a:off x="6126163" y="45974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6" name="Line 50"/>
          <p:cNvSpPr>
            <a:spLocks noChangeShapeType="1"/>
          </p:cNvSpPr>
          <p:nvPr/>
        </p:nvSpPr>
        <p:spPr bwMode="auto">
          <a:xfrm>
            <a:off x="6088063" y="46545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7" name="Line 51"/>
          <p:cNvSpPr>
            <a:spLocks noChangeShapeType="1"/>
          </p:cNvSpPr>
          <p:nvPr/>
        </p:nvSpPr>
        <p:spPr bwMode="auto">
          <a:xfrm>
            <a:off x="5792788" y="46021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8" name="Line 52"/>
          <p:cNvSpPr>
            <a:spLocks noChangeShapeType="1"/>
          </p:cNvSpPr>
          <p:nvPr/>
        </p:nvSpPr>
        <p:spPr bwMode="auto">
          <a:xfrm>
            <a:off x="5983288" y="462121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9" name="Line 53"/>
          <p:cNvSpPr>
            <a:spLocks noChangeShapeType="1"/>
          </p:cNvSpPr>
          <p:nvPr/>
        </p:nvSpPr>
        <p:spPr bwMode="auto">
          <a:xfrm>
            <a:off x="5935663" y="465931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0" name="Line 54"/>
          <p:cNvSpPr>
            <a:spLocks noChangeShapeType="1"/>
          </p:cNvSpPr>
          <p:nvPr/>
        </p:nvSpPr>
        <p:spPr bwMode="auto">
          <a:xfrm>
            <a:off x="5759450" y="45545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1" name="Line 55"/>
          <p:cNvSpPr>
            <a:spLocks noChangeShapeType="1"/>
          </p:cNvSpPr>
          <p:nvPr/>
        </p:nvSpPr>
        <p:spPr bwMode="auto">
          <a:xfrm>
            <a:off x="6107113" y="44783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2" name="Line 56"/>
          <p:cNvSpPr>
            <a:spLocks noChangeShapeType="1"/>
          </p:cNvSpPr>
          <p:nvPr/>
        </p:nvSpPr>
        <p:spPr bwMode="auto">
          <a:xfrm>
            <a:off x="6026150" y="45354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3" name="Line 57"/>
          <p:cNvSpPr>
            <a:spLocks noChangeShapeType="1"/>
          </p:cNvSpPr>
          <p:nvPr/>
        </p:nvSpPr>
        <p:spPr bwMode="auto">
          <a:xfrm>
            <a:off x="5745163" y="44831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4" name="Line 58"/>
          <p:cNvSpPr>
            <a:spLocks noChangeShapeType="1"/>
          </p:cNvSpPr>
          <p:nvPr/>
        </p:nvSpPr>
        <p:spPr bwMode="auto">
          <a:xfrm>
            <a:off x="5949950" y="4502150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5" name="Line 59"/>
          <p:cNvSpPr>
            <a:spLocks noChangeShapeType="1"/>
          </p:cNvSpPr>
          <p:nvPr/>
        </p:nvSpPr>
        <p:spPr bwMode="auto">
          <a:xfrm>
            <a:off x="6378575" y="47259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6" name="Line 60"/>
          <p:cNvSpPr>
            <a:spLocks noChangeShapeType="1"/>
          </p:cNvSpPr>
          <p:nvPr/>
        </p:nvSpPr>
        <p:spPr bwMode="auto">
          <a:xfrm>
            <a:off x="6745288" y="46688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7" name="Line 61"/>
          <p:cNvSpPr>
            <a:spLocks noChangeShapeType="1"/>
          </p:cNvSpPr>
          <p:nvPr/>
        </p:nvSpPr>
        <p:spPr bwMode="auto">
          <a:xfrm>
            <a:off x="6740525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8" name="Line 62"/>
          <p:cNvSpPr>
            <a:spLocks noChangeShapeType="1"/>
          </p:cNvSpPr>
          <p:nvPr/>
        </p:nvSpPr>
        <p:spPr bwMode="auto">
          <a:xfrm>
            <a:off x="6578600" y="47164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9" name="Line 63"/>
          <p:cNvSpPr>
            <a:spLocks noChangeShapeType="1"/>
          </p:cNvSpPr>
          <p:nvPr/>
        </p:nvSpPr>
        <p:spPr bwMode="auto">
          <a:xfrm>
            <a:off x="7092950" y="45926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0" name="Line 64"/>
          <p:cNvSpPr>
            <a:spLocks noChangeShapeType="1"/>
          </p:cNvSpPr>
          <p:nvPr/>
        </p:nvSpPr>
        <p:spPr bwMode="auto">
          <a:xfrm>
            <a:off x="7054850" y="46497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1" name="Line 65"/>
          <p:cNvSpPr>
            <a:spLocks noChangeShapeType="1"/>
          </p:cNvSpPr>
          <p:nvPr/>
        </p:nvSpPr>
        <p:spPr bwMode="auto">
          <a:xfrm>
            <a:off x="6759575" y="45974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2" name="Line 66"/>
          <p:cNvSpPr>
            <a:spLocks noChangeShapeType="1"/>
          </p:cNvSpPr>
          <p:nvPr/>
        </p:nvSpPr>
        <p:spPr bwMode="auto">
          <a:xfrm>
            <a:off x="6950075" y="4616450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3" name="Line 67"/>
          <p:cNvSpPr>
            <a:spLocks noChangeShapeType="1"/>
          </p:cNvSpPr>
          <p:nvPr/>
        </p:nvSpPr>
        <p:spPr bwMode="auto">
          <a:xfrm>
            <a:off x="6902450" y="4654550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4" name="Line 68"/>
          <p:cNvSpPr>
            <a:spLocks noChangeShapeType="1"/>
          </p:cNvSpPr>
          <p:nvPr/>
        </p:nvSpPr>
        <p:spPr bwMode="auto">
          <a:xfrm>
            <a:off x="6726238" y="45497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5" name="Line 69"/>
          <p:cNvSpPr>
            <a:spLocks noChangeShapeType="1"/>
          </p:cNvSpPr>
          <p:nvPr/>
        </p:nvSpPr>
        <p:spPr bwMode="auto">
          <a:xfrm>
            <a:off x="7073900" y="44735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6" name="Line 70"/>
          <p:cNvSpPr>
            <a:spLocks noChangeShapeType="1"/>
          </p:cNvSpPr>
          <p:nvPr/>
        </p:nvSpPr>
        <p:spPr bwMode="auto">
          <a:xfrm>
            <a:off x="6992938" y="45307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7" name="Line 71"/>
          <p:cNvSpPr>
            <a:spLocks noChangeShapeType="1"/>
          </p:cNvSpPr>
          <p:nvPr/>
        </p:nvSpPr>
        <p:spPr bwMode="auto">
          <a:xfrm>
            <a:off x="6711950" y="44783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8" name="Line 72"/>
          <p:cNvSpPr>
            <a:spLocks noChangeShapeType="1"/>
          </p:cNvSpPr>
          <p:nvPr/>
        </p:nvSpPr>
        <p:spPr bwMode="auto">
          <a:xfrm>
            <a:off x="6916738" y="44973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9" name="Line 73"/>
          <p:cNvSpPr>
            <a:spLocks noChangeShapeType="1"/>
          </p:cNvSpPr>
          <p:nvPr/>
        </p:nvSpPr>
        <p:spPr bwMode="auto">
          <a:xfrm>
            <a:off x="6397625" y="462121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0" name="Line 74"/>
          <p:cNvSpPr>
            <a:spLocks noChangeShapeType="1"/>
          </p:cNvSpPr>
          <p:nvPr/>
        </p:nvSpPr>
        <p:spPr bwMode="auto">
          <a:xfrm>
            <a:off x="6435725" y="46736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1" name="Line 75"/>
          <p:cNvSpPr>
            <a:spLocks noChangeShapeType="1"/>
          </p:cNvSpPr>
          <p:nvPr/>
        </p:nvSpPr>
        <p:spPr bwMode="auto">
          <a:xfrm>
            <a:off x="6454775" y="45497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2" name="Line 76"/>
          <p:cNvSpPr>
            <a:spLocks noChangeShapeType="1"/>
          </p:cNvSpPr>
          <p:nvPr/>
        </p:nvSpPr>
        <p:spPr bwMode="auto">
          <a:xfrm>
            <a:off x="6421438" y="45021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3" name="Line 77"/>
          <p:cNvSpPr>
            <a:spLocks noChangeShapeType="1"/>
          </p:cNvSpPr>
          <p:nvPr/>
        </p:nvSpPr>
        <p:spPr bwMode="auto">
          <a:xfrm>
            <a:off x="6926263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4" name="Line 78"/>
          <p:cNvSpPr>
            <a:spLocks noChangeShapeType="1"/>
          </p:cNvSpPr>
          <p:nvPr/>
        </p:nvSpPr>
        <p:spPr bwMode="auto">
          <a:xfrm>
            <a:off x="7116763" y="471170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5" name="Line 79"/>
          <p:cNvSpPr>
            <a:spLocks noChangeShapeType="1"/>
          </p:cNvSpPr>
          <p:nvPr/>
        </p:nvSpPr>
        <p:spPr bwMode="auto">
          <a:xfrm>
            <a:off x="6564313" y="45878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6" name="Line 80"/>
          <p:cNvSpPr>
            <a:spLocks noChangeShapeType="1"/>
          </p:cNvSpPr>
          <p:nvPr/>
        </p:nvSpPr>
        <p:spPr bwMode="auto">
          <a:xfrm>
            <a:off x="6626225" y="4649788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7" name="Line 81"/>
          <p:cNvSpPr>
            <a:spLocks noChangeShapeType="1"/>
          </p:cNvSpPr>
          <p:nvPr/>
        </p:nvSpPr>
        <p:spPr bwMode="auto">
          <a:xfrm>
            <a:off x="7826375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8" name="Line 82"/>
          <p:cNvSpPr>
            <a:spLocks noChangeShapeType="1"/>
          </p:cNvSpPr>
          <p:nvPr/>
        </p:nvSpPr>
        <p:spPr bwMode="auto">
          <a:xfrm>
            <a:off x="7321550" y="47164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9" name="Line 83"/>
          <p:cNvSpPr>
            <a:spLocks noChangeShapeType="1"/>
          </p:cNvSpPr>
          <p:nvPr/>
        </p:nvSpPr>
        <p:spPr bwMode="auto">
          <a:xfrm>
            <a:off x="7850188" y="45926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0" name="Line 84"/>
          <p:cNvSpPr>
            <a:spLocks noChangeShapeType="1"/>
          </p:cNvSpPr>
          <p:nvPr/>
        </p:nvSpPr>
        <p:spPr bwMode="auto">
          <a:xfrm>
            <a:off x="7812088" y="46497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1" name="Line 85"/>
          <p:cNvSpPr>
            <a:spLocks noChangeShapeType="1"/>
          </p:cNvSpPr>
          <p:nvPr/>
        </p:nvSpPr>
        <p:spPr bwMode="auto">
          <a:xfrm>
            <a:off x="7364413" y="461645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2" name="Line 86"/>
          <p:cNvSpPr>
            <a:spLocks noChangeShapeType="1"/>
          </p:cNvSpPr>
          <p:nvPr/>
        </p:nvSpPr>
        <p:spPr bwMode="auto">
          <a:xfrm>
            <a:off x="7316788" y="465455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3" name="Line 87"/>
          <p:cNvSpPr>
            <a:spLocks noChangeShapeType="1"/>
          </p:cNvSpPr>
          <p:nvPr/>
        </p:nvSpPr>
        <p:spPr bwMode="auto">
          <a:xfrm>
            <a:off x="7831138" y="44735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4" name="Line 88"/>
          <p:cNvSpPr>
            <a:spLocks noChangeShapeType="1"/>
          </p:cNvSpPr>
          <p:nvPr/>
        </p:nvSpPr>
        <p:spPr bwMode="auto">
          <a:xfrm>
            <a:off x="7407275" y="45307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5" name="Line 89"/>
          <p:cNvSpPr>
            <a:spLocks noChangeShapeType="1"/>
          </p:cNvSpPr>
          <p:nvPr/>
        </p:nvSpPr>
        <p:spPr bwMode="auto">
          <a:xfrm>
            <a:off x="7331075" y="4497388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6" name="Line 90"/>
          <p:cNvSpPr>
            <a:spLocks noChangeShapeType="1"/>
          </p:cNvSpPr>
          <p:nvPr/>
        </p:nvSpPr>
        <p:spPr bwMode="auto">
          <a:xfrm>
            <a:off x="7483475" y="46640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7" name="Line 91"/>
          <p:cNvSpPr>
            <a:spLocks noChangeShapeType="1"/>
          </p:cNvSpPr>
          <p:nvPr/>
        </p:nvSpPr>
        <p:spPr bwMode="auto">
          <a:xfrm>
            <a:off x="7478713" y="47164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8" name="Line 92"/>
          <p:cNvSpPr>
            <a:spLocks noChangeShapeType="1"/>
          </p:cNvSpPr>
          <p:nvPr/>
        </p:nvSpPr>
        <p:spPr bwMode="auto">
          <a:xfrm>
            <a:off x="7497763" y="459263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39" name="Line 93"/>
          <p:cNvSpPr>
            <a:spLocks noChangeShapeType="1"/>
          </p:cNvSpPr>
          <p:nvPr/>
        </p:nvSpPr>
        <p:spPr bwMode="auto">
          <a:xfrm>
            <a:off x="7688263" y="46116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0" name="Line 94"/>
          <p:cNvSpPr>
            <a:spLocks noChangeShapeType="1"/>
          </p:cNvSpPr>
          <p:nvPr/>
        </p:nvSpPr>
        <p:spPr bwMode="auto">
          <a:xfrm>
            <a:off x="7640638" y="46497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1" name="Line 95"/>
          <p:cNvSpPr>
            <a:spLocks noChangeShapeType="1"/>
          </p:cNvSpPr>
          <p:nvPr/>
        </p:nvSpPr>
        <p:spPr bwMode="auto">
          <a:xfrm>
            <a:off x="7450138" y="44735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2" name="Line 96"/>
          <p:cNvSpPr>
            <a:spLocks noChangeShapeType="1"/>
          </p:cNvSpPr>
          <p:nvPr/>
        </p:nvSpPr>
        <p:spPr bwMode="auto">
          <a:xfrm>
            <a:off x="7654925" y="4492625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3" name="Line 97"/>
          <p:cNvSpPr>
            <a:spLocks noChangeShapeType="1"/>
          </p:cNvSpPr>
          <p:nvPr/>
        </p:nvSpPr>
        <p:spPr bwMode="auto">
          <a:xfrm>
            <a:off x="7664450" y="47164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4" name="Line 98"/>
          <p:cNvSpPr>
            <a:spLocks noChangeShapeType="1"/>
          </p:cNvSpPr>
          <p:nvPr/>
        </p:nvSpPr>
        <p:spPr bwMode="auto">
          <a:xfrm>
            <a:off x="7740650" y="45354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5" name="Line 99"/>
          <p:cNvSpPr>
            <a:spLocks noChangeShapeType="1"/>
          </p:cNvSpPr>
          <p:nvPr/>
        </p:nvSpPr>
        <p:spPr bwMode="auto">
          <a:xfrm>
            <a:off x="7578725" y="4530725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6" name="Line 100"/>
          <p:cNvSpPr>
            <a:spLocks noChangeShapeType="1"/>
          </p:cNvSpPr>
          <p:nvPr/>
        </p:nvSpPr>
        <p:spPr bwMode="auto">
          <a:xfrm flipH="1" flipV="1">
            <a:off x="8578850" y="4497388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7" name="Line 101"/>
          <p:cNvSpPr>
            <a:spLocks noChangeShapeType="1"/>
          </p:cNvSpPr>
          <p:nvPr/>
        </p:nvSpPr>
        <p:spPr bwMode="auto">
          <a:xfrm flipH="1" flipV="1">
            <a:off x="8421688" y="450691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8" name="Line 102"/>
          <p:cNvSpPr>
            <a:spLocks noChangeShapeType="1"/>
          </p:cNvSpPr>
          <p:nvPr/>
        </p:nvSpPr>
        <p:spPr bwMode="auto">
          <a:xfrm flipH="1" flipV="1">
            <a:off x="8559800" y="46021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49" name="Line 103"/>
          <p:cNvSpPr>
            <a:spLocks noChangeShapeType="1"/>
          </p:cNvSpPr>
          <p:nvPr/>
        </p:nvSpPr>
        <p:spPr bwMode="auto">
          <a:xfrm flipH="1" flipV="1">
            <a:off x="8521700" y="454977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0" name="Line 104"/>
          <p:cNvSpPr>
            <a:spLocks noChangeShapeType="1"/>
          </p:cNvSpPr>
          <p:nvPr/>
        </p:nvSpPr>
        <p:spPr bwMode="auto">
          <a:xfrm flipH="1" flipV="1">
            <a:off x="8502650" y="46736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1" name="Line 105"/>
          <p:cNvSpPr>
            <a:spLocks noChangeShapeType="1"/>
          </p:cNvSpPr>
          <p:nvPr/>
        </p:nvSpPr>
        <p:spPr bwMode="auto">
          <a:xfrm flipH="1" flipV="1">
            <a:off x="8535988" y="47212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2" name="Line 106"/>
          <p:cNvSpPr>
            <a:spLocks noChangeShapeType="1"/>
          </p:cNvSpPr>
          <p:nvPr/>
        </p:nvSpPr>
        <p:spPr bwMode="auto">
          <a:xfrm flipH="1" flipV="1">
            <a:off x="8393113" y="46355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3" name="Line 107"/>
          <p:cNvSpPr>
            <a:spLocks noChangeShapeType="1"/>
          </p:cNvSpPr>
          <p:nvPr/>
        </p:nvSpPr>
        <p:spPr bwMode="auto">
          <a:xfrm flipH="1" flipV="1">
            <a:off x="8374063" y="4573588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4" name="Line 108"/>
          <p:cNvSpPr>
            <a:spLocks noChangeShapeType="1"/>
          </p:cNvSpPr>
          <p:nvPr/>
        </p:nvSpPr>
        <p:spPr bwMode="auto">
          <a:xfrm>
            <a:off x="8212138" y="4606925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5" name="Line 109"/>
          <p:cNvSpPr>
            <a:spLocks noChangeShapeType="1"/>
          </p:cNvSpPr>
          <p:nvPr/>
        </p:nvSpPr>
        <p:spPr bwMode="auto">
          <a:xfrm>
            <a:off x="8164513" y="4645025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6" name="Line 110"/>
          <p:cNvSpPr>
            <a:spLocks noChangeShapeType="1"/>
          </p:cNvSpPr>
          <p:nvPr/>
        </p:nvSpPr>
        <p:spPr bwMode="auto">
          <a:xfrm>
            <a:off x="8221663" y="4473575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7" name="Line 111"/>
          <p:cNvSpPr>
            <a:spLocks noChangeShapeType="1"/>
          </p:cNvSpPr>
          <p:nvPr/>
        </p:nvSpPr>
        <p:spPr bwMode="auto">
          <a:xfrm>
            <a:off x="8188325" y="471170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8" name="Line 112"/>
          <p:cNvSpPr>
            <a:spLocks noChangeShapeType="1"/>
          </p:cNvSpPr>
          <p:nvPr/>
        </p:nvSpPr>
        <p:spPr bwMode="auto">
          <a:xfrm>
            <a:off x="8264525" y="4530725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59" name="Line 113"/>
          <p:cNvSpPr>
            <a:spLocks noChangeShapeType="1"/>
          </p:cNvSpPr>
          <p:nvPr/>
        </p:nvSpPr>
        <p:spPr bwMode="auto">
          <a:xfrm>
            <a:off x="8102600" y="45259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0" name="Line 114"/>
          <p:cNvSpPr>
            <a:spLocks noChangeShapeType="1"/>
          </p:cNvSpPr>
          <p:nvPr/>
        </p:nvSpPr>
        <p:spPr bwMode="auto">
          <a:xfrm flipV="1">
            <a:off x="8383588" y="471646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1" name="Line 115"/>
          <p:cNvSpPr>
            <a:spLocks noChangeShapeType="1"/>
          </p:cNvSpPr>
          <p:nvPr/>
        </p:nvSpPr>
        <p:spPr bwMode="auto">
          <a:xfrm flipV="1">
            <a:off x="8335963" y="4678363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2" name="AutoShape 116"/>
          <p:cNvSpPr>
            <a:spLocks/>
          </p:cNvSpPr>
          <p:nvPr/>
        </p:nvSpPr>
        <p:spPr bwMode="auto">
          <a:xfrm rot="-5400000">
            <a:off x="6393657" y="4098131"/>
            <a:ext cx="114300" cy="614363"/>
          </a:xfrm>
          <a:prstGeom prst="rightBrace">
            <a:avLst>
              <a:gd name="adj1" fmla="val 44792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3" name="AutoShape 117"/>
          <p:cNvSpPr>
            <a:spLocks/>
          </p:cNvSpPr>
          <p:nvPr/>
        </p:nvSpPr>
        <p:spPr bwMode="auto">
          <a:xfrm rot="-5400000">
            <a:off x="6346032" y="3907631"/>
            <a:ext cx="100012" cy="771525"/>
          </a:xfrm>
          <a:prstGeom prst="rightBrace">
            <a:avLst>
              <a:gd name="adj1" fmla="val 64286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4" name="Line 118"/>
          <p:cNvSpPr>
            <a:spLocks noChangeShapeType="1"/>
          </p:cNvSpPr>
          <p:nvPr/>
        </p:nvSpPr>
        <p:spPr bwMode="auto">
          <a:xfrm>
            <a:off x="5959475" y="435451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5" name="Line 119"/>
          <p:cNvSpPr>
            <a:spLocks noChangeShapeType="1"/>
          </p:cNvSpPr>
          <p:nvPr/>
        </p:nvSpPr>
        <p:spPr bwMode="auto">
          <a:xfrm>
            <a:off x="6740525" y="435451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6" name="AutoShape 120"/>
          <p:cNvSpPr>
            <a:spLocks/>
          </p:cNvSpPr>
          <p:nvPr/>
        </p:nvSpPr>
        <p:spPr bwMode="auto">
          <a:xfrm rot="-5400000">
            <a:off x="7267576" y="4214812"/>
            <a:ext cx="114300" cy="371475"/>
          </a:xfrm>
          <a:prstGeom prst="rightBrace">
            <a:avLst>
              <a:gd name="adj1" fmla="val 27083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7" name="AutoShape 121"/>
          <p:cNvSpPr>
            <a:spLocks/>
          </p:cNvSpPr>
          <p:nvPr/>
        </p:nvSpPr>
        <p:spPr bwMode="auto">
          <a:xfrm rot="-5400000">
            <a:off x="7291387" y="3981451"/>
            <a:ext cx="100013" cy="614362"/>
          </a:xfrm>
          <a:prstGeom prst="rightBrace">
            <a:avLst>
              <a:gd name="adj1" fmla="val 51190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8" name="Line 122"/>
          <p:cNvSpPr>
            <a:spLocks noChangeShapeType="1"/>
          </p:cNvSpPr>
          <p:nvPr/>
        </p:nvSpPr>
        <p:spPr bwMode="auto">
          <a:xfrm>
            <a:off x="6983413" y="4349750"/>
            <a:ext cx="90487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69" name="Line 123"/>
          <p:cNvSpPr>
            <a:spLocks noChangeShapeType="1"/>
          </p:cNvSpPr>
          <p:nvPr/>
        </p:nvSpPr>
        <p:spPr bwMode="auto">
          <a:xfrm>
            <a:off x="7607300" y="4349750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70" name="AutoShape 124"/>
          <p:cNvSpPr>
            <a:spLocks/>
          </p:cNvSpPr>
          <p:nvPr/>
        </p:nvSpPr>
        <p:spPr bwMode="auto">
          <a:xfrm rot="-5400000">
            <a:off x="8034338" y="4210050"/>
            <a:ext cx="114300" cy="371475"/>
          </a:xfrm>
          <a:prstGeom prst="rightBrace">
            <a:avLst>
              <a:gd name="adj1" fmla="val 27083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71" name="AutoShape 125"/>
          <p:cNvSpPr>
            <a:spLocks/>
          </p:cNvSpPr>
          <p:nvPr/>
        </p:nvSpPr>
        <p:spPr bwMode="auto">
          <a:xfrm rot="-5400000">
            <a:off x="8115301" y="4005262"/>
            <a:ext cx="100012" cy="614363"/>
          </a:xfrm>
          <a:prstGeom prst="rightBrace">
            <a:avLst>
              <a:gd name="adj1" fmla="val 51191"/>
              <a:gd name="adj2" fmla="val 50000"/>
            </a:avLst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72" name="Line 126"/>
          <p:cNvSpPr>
            <a:spLocks noChangeShapeType="1"/>
          </p:cNvSpPr>
          <p:nvPr/>
        </p:nvSpPr>
        <p:spPr bwMode="auto">
          <a:xfrm>
            <a:off x="7807325" y="4373563"/>
            <a:ext cx="90488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73" name="Line 127"/>
          <p:cNvSpPr>
            <a:spLocks noChangeShapeType="1"/>
          </p:cNvSpPr>
          <p:nvPr/>
        </p:nvSpPr>
        <p:spPr bwMode="auto">
          <a:xfrm>
            <a:off x="8431213" y="4373563"/>
            <a:ext cx="13335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74" name="Line 128"/>
          <p:cNvSpPr>
            <a:spLocks noChangeShapeType="1"/>
          </p:cNvSpPr>
          <p:nvPr/>
        </p:nvSpPr>
        <p:spPr bwMode="auto">
          <a:xfrm>
            <a:off x="5729288" y="4991100"/>
            <a:ext cx="3036887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1505" name="Rectangle 129"/>
          <p:cNvSpPr>
            <a:spLocks noChangeArrowheads="1"/>
          </p:cNvSpPr>
          <p:nvPr/>
        </p:nvSpPr>
        <p:spPr bwMode="auto">
          <a:xfrm>
            <a:off x="438150" y="1355725"/>
            <a:ext cx="4991100" cy="5457825"/>
          </a:xfrm>
          <a:prstGeom prst="rect">
            <a:avLst/>
          </a:prstGeom>
          <a:solidFill>
            <a:srgbClr val="CCFFCC"/>
          </a:solidFill>
          <a:ln w="254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b="1" u="sng"/>
              <a:t>Some Terminology</a:t>
            </a:r>
          </a:p>
          <a:p>
            <a:endParaRPr lang="en-US" b="1" u="sng"/>
          </a:p>
          <a:p>
            <a:r>
              <a:rPr lang="en-US" b="1" i="1">
                <a:solidFill>
                  <a:schemeClr val="accent2"/>
                </a:solidFill>
              </a:rPr>
              <a:t>read</a:t>
            </a:r>
            <a:r>
              <a:rPr lang="en-US"/>
              <a:t>    a 500-900 long word that comes </a:t>
            </a:r>
          </a:p>
          <a:p>
            <a:r>
              <a:rPr lang="en-US"/>
              <a:t>	out of sequencer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mate pair</a:t>
            </a:r>
            <a:r>
              <a:rPr lang="en-US"/>
              <a:t>   a pair of reads from two ends</a:t>
            </a:r>
          </a:p>
          <a:p>
            <a:r>
              <a:rPr lang="en-US"/>
              <a:t>	of the same insert fragment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contig </a:t>
            </a:r>
            <a:r>
              <a:rPr lang="en-US"/>
              <a:t>   a contiguous sequence formed </a:t>
            </a:r>
          </a:p>
          <a:p>
            <a:r>
              <a:rPr lang="en-US"/>
              <a:t>	by several overlapping reads</a:t>
            </a:r>
          </a:p>
          <a:p>
            <a:r>
              <a:rPr lang="en-US"/>
              <a:t>	with no gaps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supercontig</a:t>
            </a:r>
            <a:r>
              <a:rPr lang="en-US"/>
              <a:t>   an ordered and oriented set</a:t>
            </a:r>
          </a:p>
          <a:p>
            <a:r>
              <a:rPr lang="en-US">
                <a:solidFill>
                  <a:schemeClr val="accent2"/>
                </a:solidFill>
              </a:rPr>
              <a:t>(scaffold)</a:t>
            </a:r>
            <a:r>
              <a:rPr lang="en-US"/>
              <a:t>         of contigs, usually by mate</a:t>
            </a:r>
          </a:p>
          <a:p>
            <a:r>
              <a:rPr lang="en-US"/>
              <a:t>	         pairs</a:t>
            </a:r>
          </a:p>
          <a:p>
            <a:endParaRPr lang="en-US"/>
          </a:p>
          <a:p>
            <a:r>
              <a:rPr lang="en-US" b="1" i="1">
                <a:solidFill>
                  <a:schemeClr val="accent2"/>
                </a:solidFill>
              </a:rPr>
              <a:t>consensus</a:t>
            </a:r>
            <a:r>
              <a:rPr lang="en-US"/>
              <a:t>   sequence derived from the</a:t>
            </a:r>
          </a:p>
          <a:p>
            <a:r>
              <a:rPr lang="en-US" b="1" i="1">
                <a:solidFill>
                  <a:schemeClr val="accent2"/>
                </a:solidFill>
              </a:rPr>
              <a:t>sequene</a:t>
            </a:r>
            <a:r>
              <a:rPr lang="en-US"/>
              <a:t>       multiple alignment of reads</a:t>
            </a:r>
          </a:p>
          <a:p>
            <a:r>
              <a:rPr lang="en-US"/>
              <a:t>	       in a contig</a:t>
            </a:r>
          </a:p>
        </p:txBody>
      </p:sp>
      <p:sp>
        <p:nvSpPr>
          <p:cNvPr id="741506" name="Line 130"/>
          <p:cNvSpPr>
            <a:spLocks noChangeShapeType="1"/>
          </p:cNvSpPr>
          <p:nvPr/>
        </p:nvSpPr>
        <p:spPr bwMode="auto">
          <a:xfrm flipV="1">
            <a:off x="4597400" y="1898650"/>
            <a:ext cx="1441450" cy="28575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41507" name="Line 131"/>
          <p:cNvSpPr>
            <a:spLocks noChangeShapeType="1"/>
          </p:cNvSpPr>
          <p:nvPr/>
        </p:nvSpPr>
        <p:spPr bwMode="auto">
          <a:xfrm flipV="1">
            <a:off x="4660900" y="3613150"/>
            <a:ext cx="1644650" cy="20955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41508" name="Line 132"/>
          <p:cNvSpPr>
            <a:spLocks noChangeShapeType="1"/>
          </p:cNvSpPr>
          <p:nvPr/>
        </p:nvSpPr>
        <p:spPr bwMode="auto">
          <a:xfrm>
            <a:off x="4908550" y="4933950"/>
            <a:ext cx="742950" cy="6350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41509" name="Line 133"/>
          <p:cNvSpPr>
            <a:spLocks noChangeShapeType="1"/>
          </p:cNvSpPr>
          <p:nvPr/>
        </p:nvSpPr>
        <p:spPr bwMode="auto">
          <a:xfrm flipV="1">
            <a:off x="4679950" y="5905500"/>
            <a:ext cx="1009650" cy="127000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4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4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505" grpId="0" animBg="1"/>
      <p:bldP spid="741506" grpId="0" animBg="1"/>
      <p:bldP spid="741507" grpId="0" animBg="1"/>
      <p:bldP spid="741508" grpId="0" animBg="1"/>
      <p:bldP spid="74150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1. Find Overlapping Reads</a:t>
            </a:r>
            <a:endParaRPr lang="en-US" smtClean="0"/>
          </a:p>
        </p:txBody>
      </p:sp>
      <p:sp>
        <p:nvSpPr>
          <p:cNvPr id="743427" name="Text Box 3"/>
          <p:cNvSpPr txBox="1">
            <a:spLocks noChangeArrowheads="1"/>
          </p:cNvSpPr>
          <p:nvPr/>
        </p:nvSpPr>
        <p:spPr bwMode="auto">
          <a:xfrm>
            <a:off x="403225" y="1628775"/>
            <a:ext cx="32131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aaactgcagtacggatct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 aactgcagt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        gtacggatct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         tacggatct</a:t>
            </a:r>
            <a:endParaRPr lang="en-US" b="1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gggcccaaactgcagtac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 ggcccaaac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        actgcagta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         ctgcagtac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gtacggatctactacaca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 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        ctactacac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         tactacaca</a:t>
            </a:r>
          </a:p>
        </p:txBody>
      </p:sp>
      <p:sp>
        <p:nvSpPr>
          <p:cNvPr id="743428" name="Text Box 4"/>
          <p:cNvSpPr txBox="1">
            <a:spLocks noChangeArrowheads="1"/>
          </p:cNvSpPr>
          <p:nvPr/>
        </p:nvSpPr>
        <p:spPr bwMode="auto">
          <a:xfrm>
            <a:off x="3587750" y="1435100"/>
            <a:ext cx="285115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339933"/>
                </a:solidFill>
                <a:latin typeface="Courier New" pitchFamily="49" charset="0"/>
              </a:rPr>
              <a:t>(read, pos., word, orient.)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aactgcagt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actgcagta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…         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tacggatct</a:t>
            </a:r>
            <a:endParaRPr lang="en-US" b="1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ggcccaaac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gcccaaact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actgcagta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ctgcagtac</a:t>
            </a:r>
            <a:endParaRPr lang="en-US" b="1">
              <a:solidFill>
                <a:srgbClr val="A50021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acggatcta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…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ctactacac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tactacaca</a:t>
            </a:r>
          </a:p>
        </p:txBody>
      </p:sp>
      <p:sp>
        <p:nvSpPr>
          <p:cNvPr id="743429" name="Text Box 5"/>
          <p:cNvSpPr txBox="1">
            <a:spLocks noChangeArrowheads="1"/>
          </p:cNvSpPr>
          <p:nvPr/>
        </p:nvSpPr>
        <p:spPr bwMode="auto">
          <a:xfrm>
            <a:off x="6261100" y="1435100"/>
            <a:ext cx="285115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339933"/>
                </a:solidFill>
                <a:latin typeface="Courier New" pitchFamily="49" charset="0"/>
              </a:rPr>
              <a:t>(word, read, orient., pos.)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aaactgcag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aactgcagt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acggatcta</a:t>
            </a:r>
            <a:r>
              <a:rPr lang="en-US">
                <a:latin typeface="Courier New" pitchFamily="49" charset="0"/>
              </a:rPr>
              <a:t> 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actgcagta        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actgcagta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cccaaactg</a:t>
            </a:r>
            <a:endParaRPr lang="en-US" b="1">
              <a:solidFill>
                <a:srgbClr val="339933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cggatctac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ctactacac</a:t>
            </a:r>
            <a:endParaRPr lang="en-US" b="1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ctgcagtac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ctgcagtac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gcccaaact</a:t>
            </a: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ggcccaaac</a:t>
            </a:r>
            <a:endParaRPr lang="en-US" b="1">
              <a:solidFill>
                <a:srgbClr val="339933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gggcccaaa</a:t>
            </a:r>
            <a:endParaRPr lang="en-US" b="1">
              <a:solidFill>
                <a:srgbClr val="339933"/>
              </a:solidFill>
              <a:latin typeface="Courier New" pitchFamily="49" charset="0"/>
            </a:endParaRP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gtacggatc</a:t>
            </a:r>
          </a:p>
          <a:p>
            <a:r>
              <a:rPr lang="en-US" b="1">
                <a:solidFill>
                  <a:srgbClr val="339933"/>
                </a:solidFill>
                <a:latin typeface="Courier New" pitchFamily="49" charset="0"/>
              </a:rPr>
              <a:t>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tacggatct</a:t>
            </a:r>
          </a:p>
          <a:p>
            <a:r>
              <a:rPr lang="en-US" b="1">
                <a:solidFill>
                  <a:srgbClr val="A50021"/>
                </a:solidFill>
                <a:latin typeface="Courier New" pitchFamily="49" charset="0"/>
              </a:rPr>
              <a:t>tactacaca</a:t>
            </a:r>
          </a:p>
        </p:txBody>
      </p:sp>
      <p:sp>
        <p:nvSpPr>
          <p:cNvPr id="743430" name="Rectangle 6"/>
          <p:cNvSpPr>
            <a:spLocks noChangeArrowheads="1"/>
          </p:cNvSpPr>
          <p:nvPr/>
        </p:nvSpPr>
        <p:spPr bwMode="auto">
          <a:xfrm>
            <a:off x="6327775" y="251460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3431" name="Rectangle 7"/>
          <p:cNvSpPr>
            <a:spLocks noChangeArrowheads="1"/>
          </p:cNvSpPr>
          <p:nvPr/>
        </p:nvSpPr>
        <p:spPr bwMode="auto">
          <a:xfrm>
            <a:off x="6327775" y="387350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3432" name="Rectangle 8"/>
          <p:cNvSpPr>
            <a:spLocks noChangeArrowheads="1"/>
          </p:cNvSpPr>
          <p:nvPr/>
        </p:nvSpPr>
        <p:spPr bwMode="auto">
          <a:xfrm>
            <a:off x="6327775" y="526415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3433" name="Rectangle 9"/>
          <p:cNvSpPr>
            <a:spLocks noChangeArrowheads="1"/>
          </p:cNvSpPr>
          <p:nvPr/>
        </p:nvSpPr>
        <p:spPr bwMode="auto">
          <a:xfrm>
            <a:off x="6327775" y="5803900"/>
            <a:ext cx="1289050" cy="504825"/>
          </a:xfrm>
          <a:prstGeom prst="rect">
            <a:avLst/>
          </a:prstGeom>
          <a:solidFill>
            <a:srgbClr val="FFFF00">
              <a:alpha val="20000"/>
            </a:srgbClr>
          </a:solidFill>
          <a:ln w="25400">
            <a:solidFill>
              <a:srgbClr val="003366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4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4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4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4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28" grpId="0"/>
      <p:bldP spid="743429" grpId="0"/>
      <p:bldP spid="743430" grpId="0" animBg="1"/>
      <p:bldP spid="743431" grpId="0" animBg="1"/>
      <p:bldP spid="743432" grpId="0" animBg="1"/>
      <p:bldP spid="7434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1. Find Overlapping Reads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24075"/>
            <a:ext cx="7962900" cy="723900"/>
          </a:xfrm>
        </p:spPr>
        <p:txBody>
          <a:bodyPr/>
          <a:lstStyle/>
          <a:p>
            <a:r>
              <a:rPr lang="en-US" altLang="en-US" sz="2000" smtClean="0">
                <a:solidFill>
                  <a:srgbClr val="003366"/>
                </a:solidFill>
              </a:rPr>
              <a:t>Find pairs of reads sharing a k-mer, k ~ 24</a:t>
            </a:r>
          </a:p>
          <a:p>
            <a:r>
              <a:rPr lang="en-US" altLang="en-US" sz="2000" smtClean="0">
                <a:solidFill>
                  <a:srgbClr val="003366"/>
                </a:solidFill>
                <a:cs typeface="Times New Roman" pitchFamily="18" charset="0"/>
              </a:rPr>
              <a:t>Extend to full alignment </a:t>
            </a:r>
            <a:r>
              <a:rPr lang="en-US" altLang="en-US" sz="2000" smtClean="0">
                <a:solidFill>
                  <a:srgbClr val="003366"/>
                </a:solidFill>
                <a:latin typeface="Arial Unicode MS" pitchFamily="34" charset="-128"/>
                <a:cs typeface="Times New Roman" pitchFamily="18" charset="0"/>
              </a:rPr>
              <a:t>–</a:t>
            </a:r>
            <a:r>
              <a:rPr lang="en-US" altLang="en-US" sz="2000" smtClean="0">
                <a:solidFill>
                  <a:srgbClr val="003366"/>
                </a:solidFill>
                <a:cs typeface="Times New Roman" pitchFamily="18" charset="0"/>
              </a:rPr>
              <a:t> throw away if not &gt;98% similar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162175" y="3208338"/>
            <a:ext cx="5257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400175" y="4046538"/>
            <a:ext cx="5257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152775" y="3284538"/>
            <a:ext cx="1992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CC0000"/>
                </a:solidFill>
                <a:latin typeface="Courier New" pitchFamily="49" charset="0"/>
              </a:rPr>
              <a:t>TAGATTACACAGATTAC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168650" y="3730625"/>
            <a:ext cx="1992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CC0000"/>
                </a:solidFill>
                <a:latin typeface="Courier New" pitchFamily="49" charset="0"/>
              </a:rPr>
              <a:t>TAGATTACACAGATTAC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3168650" y="3486150"/>
            <a:ext cx="1992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CC0000"/>
                </a:solidFill>
                <a:latin typeface="Courier New" pitchFamily="49" charset="0"/>
              </a:rPr>
              <a:t>|||||||||||||||||</a:t>
            </a:r>
          </a:p>
        </p:txBody>
      </p:sp>
      <p:grpSp>
        <p:nvGrpSpPr>
          <p:cNvPr id="17417" name="Group 9"/>
          <p:cNvGrpSpPr>
            <a:grpSpLocks/>
          </p:cNvGrpSpPr>
          <p:nvPr/>
        </p:nvGrpSpPr>
        <p:grpSpPr bwMode="auto">
          <a:xfrm>
            <a:off x="4981575" y="3284538"/>
            <a:ext cx="1295400" cy="750887"/>
            <a:chOff x="3266" y="3181"/>
            <a:chExt cx="816" cy="473"/>
          </a:xfrm>
        </p:grpSpPr>
        <p:sp>
          <p:nvSpPr>
            <p:cNvPr id="17425" name="Line 10"/>
            <p:cNvSpPr>
              <a:spLocks noChangeShapeType="1"/>
            </p:cNvSpPr>
            <p:nvPr/>
          </p:nvSpPr>
          <p:spPr bwMode="auto">
            <a:xfrm>
              <a:off x="3650" y="3421"/>
              <a:ext cx="432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426" name="Group 11"/>
            <p:cNvGrpSpPr>
              <a:grpSpLocks/>
            </p:cNvGrpSpPr>
            <p:nvPr/>
          </p:nvGrpSpPr>
          <p:grpSpPr bwMode="auto">
            <a:xfrm>
              <a:off x="3266" y="3181"/>
              <a:ext cx="394" cy="473"/>
              <a:chOff x="3266" y="3181"/>
              <a:chExt cx="394" cy="473"/>
            </a:xfrm>
          </p:grpSpPr>
          <p:sp>
            <p:nvSpPr>
              <p:cNvPr id="17427" name="Text Box 12"/>
              <p:cNvSpPr txBox="1">
                <a:spLocks noChangeArrowheads="1"/>
              </p:cNvSpPr>
              <p:nvPr/>
            </p:nvSpPr>
            <p:spPr bwMode="auto">
              <a:xfrm>
                <a:off x="3266" y="3181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 GA</a:t>
                </a:r>
              </a:p>
            </p:txBody>
          </p:sp>
          <p:sp>
            <p:nvSpPr>
              <p:cNvPr id="17428" name="Text Box 13"/>
              <p:cNvSpPr txBox="1">
                <a:spLocks noChangeArrowheads="1"/>
              </p:cNvSpPr>
              <p:nvPr/>
            </p:nvSpPr>
            <p:spPr bwMode="auto">
              <a:xfrm>
                <a:off x="3276" y="3462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TAGA</a:t>
                </a:r>
              </a:p>
            </p:txBody>
          </p:sp>
          <p:sp>
            <p:nvSpPr>
              <p:cNvPr id="17429" name="Text Box 14"/>
              <p:cNvSpPr txBox="1">
                <a:spLocks noChangeArrowheads="1"/>
              </p:cNvSpPr>
              <p:nvPr/>
            </p:nvSpPr>
            <p:spPr bwMode="auto">
              <a:xfrm>
                <a:off x="3276" y="3308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| ||</a:t>
                </a:r>
              </a:p>
            </p:txBody>
          </p:sp>
        </p:grpSp>
      </p:grpSp>
      <p:grpSp>
        <p:nvGrpSpPr>
          <p:cNvPr id="17418" name="Group 15"/>
          <p:cNvGrpSpPr>
            <a:grpSpLocks/>
          </p:cNvGrpSpPr>
          <p:nvPr/>
        </p:nvGrpSpPr>
        <p:grpSpPr bwMode="auto">
          <a:xfrm>
            <a:off x="2085975" y="3284538"/>
            <a:ext cx="1235075" cy="750887"/>
            <a:chOff x="1442" y="3181"/>
            <a:chExt cx="778" cy="473"/>
          </a:xfrm>
        </p:grpSpPr>
        <p:sp>
          <p:nvSpPr>
            <p:cNvPr id="17420" name="Line 16"/>
            <p:cNvSpPr>
              <a:spLocks noChangeShapeType="1"/>
            </p:cNvSpPr>
            <p:nvPr/>
          </p:nvSpPr>
          <p:spPr bwMode="auto">
            <a:xfrm flipH="1">
              <a:off x="1442" y="3421"/>
              <a:ext cx="432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421" name="Group 17"/>
            <p:cNvGrpSpPr>
              <a:grpSpLocks/>
            </p:cNvGrpSpPr>
            <p:nvPr/>
          </p:nvGrpSpPr>
          <p:grpSpPr bwMode="auto">
            <a:xfrm>
              <a:off x="1826" y="3181"/>
              <a:ext cx="394" cy="473"/>
              <a:chOff x="3266" y="3181"/>
              <a:chExt cx="394" cy="473"/>
            </a:xfrm>
          </p:grpSpPr>
          <p:sp>
            <p:nvSpPr>
              <p:cNvPr id="17422" name="Text Box 18"/>
              <p:cNvSpPr txBox="1">
                <a:spLocks noChangeArrowheads="1"/>
              </p:cNvSpPr>
              <p:nvPr/>
            </p:nvSpPr>
            <p:spPr bwMode="auto">
              <a:xfrm>
                <a:off x="3266" y="3181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TACA</a:t>
                </a:r>
              </a:p>
            </p:txBody>
          </p:sp>
          <p:sp>
            <p:nvSpPr>
              <p:cNvPr id="17423" name="Text Box 19"/>
              <p:cNvSpPr txBox="1">
                <a:spLocks noChangeArrowheads="1"/>
              </p:cNvSpPr>
              <p:nvPr/>
            </p:nvSpPr>
            <p:spPr bwMode="auto">
              <a:xfrm>
                <a:off x="3276" y="3462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TAGT</a:t>
                </a:r>
              </a:p>
            </p:txBody>
          </p:sp>
          <p:sp>
            <p:nvSpPr>
              <p:cNvPr id="17424" name="Text Box 20"/>
              <p:cNvSpPr txBox="1">
                <a:spLocks noChangeArrowheads="1"/>
              </p:cNvSpPr>
              <p:nvPr/>
            </p:nvSpPr>
            <p:spPr bwMode="auto">
              <a:xfrm>
                <a:off x="3276" y="3308"/>
                <a:ext cx="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en-US" sz="1400" b="1">
                    <a:solidFill>
                      <a:schemeClr val="accent2"/>
                    </a:solidFill>
                    <a:latin typeface="Courier New" pitchFamily="49" charset="0"/>
                  </a:rPr>
                  <a:t>||  </a:t>
                </a:r>
              </a:p>
            </p:txBody>
          </p:sp>
        </p:grpSp>
      </p:grpSp>
      <p:sp>
        <p:nvSpPr>
          <p:cNvPr id="17419" name="Rectangle 21"/>
          <p:cNvSpPr>
            <a:spLocks noChangeArrowheads="1"/>
          </p:cNvSpPr>
          <p:nvPr/>
        </p:nvSpPr>
        <p:spPr bwMode="auto">
          <a:xfrm>
            <a:off x="685800" y="4289425"/>
            <a:ext cx="79692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altLang="en-US" sz="2000">
                <a:solidFill>
                  <a:srgbClr val="003366"/>
                </a:solidFill>
              </a:rPr>
              <a:t>Caveat: repeats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altLang="en-US">
                <a:solidFill>
                  <a:srgbClr val="003366"/>
                </a:solidFill>
              </a:rPr>
              <a:t>A k-mer that occurs N times, causes O(N</a:t>
            </a:r>
            <a:r>
              <a:rPr lang="en-US" altLang="en-US" baseline="30000">
                <a:solidFill>
                  <a:srgbClr val="003366"/>
                </a:solidFill>
              </a:rPr>
              <a:t>2</a:t>
            </a:r>
            <a:r>
              <a:rPr lang="en-US" altLang="en-US">
                <a:solidFill>
                  <a:srgbClr val="003366"/>
                </a:solidFill>
              </a:rPr>
              <a:t>) read/read comparisons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altLang="en-US">
                <a:solidFill>
                  <a:srgbClr val="003366"/>
                </a:solidFill>
              </a:rPr>
              <a:t>ALU k-mers could cause up to 1,000,000</a:t>
            </a:r>
            <a:r>
              <a:rPr lang="en-US" altLang="en-US" baseline="30000">
                <a:solidFill>
                  <a:srgbClr val="003366"/>
                </a:solidFill>
              </a:rPr>
              <a:t>2</a:t>
            </a:r>
            <a:r>
              <a:rPr lang="en-US" altLang="en-US">
                <a:solidFill>
                  <a:srgbClr val="003366"/>
                </a:solidFill>
              </a:rPr>
              <a:t> comparisons</a:t>
            </a:r>
          </a:p>
          <a:p>
            <a:pPr marL="342900" indent="-342900">
              <a:spcBef>
                <a:spcPct val="20000"/>
              </a:spcBef>
              <a:buClr>
                <a:srgbClr val="006699"/>
              </a:buClr>
              <a:buFontTx/>
              <a:buChar char="•"/>
            </a:pPr>
            <a:r>
              <a:rPr lang="en-US" altLang="en-US" sz="2000">
                <a:solidFill>
                  <a:srgbClr val="003366"/>
                </a:solidFill>
              </a:rPr>
              <a:t>Solution: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en-US" altLang="en-US">
                <a:solidFill>
                  <a:srgbClr val="003366"/>
                </a:solidFill>
              </a:rPr>
              <a:t>Discard all k-mers that occur </a:t>
            </a:r>
            <a:r>
              <a:rPr lang="en-US" altLang="en-US">
                <a:solidFill>
                  <a:srgbClr val="003366"/>
                </a:solidFill>
                <a:latin typeface="Arial Unicode MS" pitchFamily="34" charset="-128"/>
              </a:rPr>
              <a:t>“</a:t>
            </a:r>
            <a:r>
              <a:rPr lang="en-US" altLang="en-US">
                <a:solidFill>
                  <a:srgbClr val="003366"/>
                </a:solidFill>
              </a:rPr>
              <a:t>too often</a:t>
            </a:r>
            <a:r>
              <a:rPr lang="en-US" altLang="en-US">
                <a:solidFill>
                  <a:srgbClr val="003366"/>
                </a:solidFill>
                <a:latin typeface="Arial Unicode MS" pitchFamily="34" charset="-128"/>
              </a:rPr>
              <a:t>”</a:t>
            </a:r>
            <a:endParaRPr lang="en-US" altLang="en-US">
              <a:solidFill>
                <a:srgbClr val="003366"/>
              </a:solidFill>
            </a:endParaRPr>
          </a:p>
          <a:p>
            <a:pPr marL="1143000" lvl="2" indent="-228600">
              <a:spcBef>
                <a:spcPct val="20000"/>
              </a:spcBef>
              <a:buClr>
                <a:srgbClr val="FF9900"/>
              </a:buClr>
              <a:buFontTx/>
              <a:buChar char="•"/>
            </a:pPr>
            <a:r>
              <a:rPr lang="en-US" altLang="en-US" sz="1600">
                <a:solidFill>
                  <a:srgbClr val="003366"/>
                </a:solidFill>
              </a:rPr>
              <a:t>Set cutoff to balance sensitivity/speed tradeoff, according to genome at hand and computing resources available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2. Merge Reads into Contigs</a:t>
            </a: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500188"/>
            <a:ext cx="8382000" cy="4910137"/>
          </a:xfrm>
        </p:spPr>
        <p:txBody>
          <a:bodyPr/>
          <a:lstStyle/>
          <a:p>
            <a:r>
              <a:rPr lang="en-US" sz="2000" smtClean="0"/>
              <a:t>Overlap graph:</a:t>
            </a:r>
          </a:p>
          <a:p>
            <a:pPr lvl="1"/>
            <a:r>
              <a:rPr lang="en-US" sz="1800" smtClean="0"/>
              <a:t>Nodes: reads r</a:t>
            </a:r>
            <a:r>
              <a:rPr lang="en-US" sz="1800" baseline="-25000" smtClean="0"/>
              <a:t>1</a:t>
            </a:r>
            <a:r>
              <a:rPr lang="en-US" sz="1800" smtClean="0"/>
              <a:t>…..r</a:t>
            </a:r>
            <a:r>
              <a:rPr lang="en-US" sz="1800" baseline="-25000" smtClean="0"/>
              <a:t>n</a:t>
            </a:r>
            <a:endParaRPr lang="en-US" sz="1800" smtClean="0"/>
          </a:p>
          <a:p>
            <a:pPr lvl="1"/>
            <a:r>
              <a:rPr lang="en-US" sz="1800" smtClean="0"/>
              <a:t>Edges: overlaps (r</a:t>
            </a:r>
            <a:r>
              <a:rPr lang="en-US" sz="1800" baseline="-25000" smtClean="0"/>
              <a:t>i</a:t>
            </a:r>
            <a:r>
              <a:rPr lang="en-US" sz="1800" smtClean="0"/>
              <a:t>, r</a:t>
            </a:r>
            <a:r>
              <a:rPr lang="en-US" sz="1800" baseline="-25000" smtClean="0"/>
              <a:t>j</a:t>
            </a:r>
            <a:r>
              <a:rPr lang="en-US" sz="1800" smtClean="0"/>
              <a:t>, shift, orientation, score)</a:t>
            </a:r>
          </a:p>
        </p:txBody>
      </p:sp>
      <p:sp>
        <p:nvSpPr>
          <p:cNvPr id="751620" name="Oval 4"/>
          <p:cNvSpPr>
            <a:spLocks noChangeArrowheads="1"/>
          </p:cNvSpPr>
          <p:nvPr/>
        </p:nvSpPr>
        <p:spPr bwMode="auto">
          <a:xfrm>
            <a:off x="1841500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1" name="Oval 5"/>
          <p:cNvSpPr>
            <a:spLocks noChangeArrowheads="1"/>
          </p:cNvSpPr>
          <p:nvPr/>
        </p:nvSpPr>
        <p:spPr bwMode="auto">
          <a:xfrm>
            <a:off x="2593975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2" name="Oval 6"/>
          <p:cNvSpPr>
            <a:spLocks noChangeArrowheads="1"/>
          </p:cNvSpPr>
          <p:nvPr/>
        </p:nvSpPr>
        <p:spPr bwMode="auto">
          <a:xfrm>
            <a:off x="3346450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3" name="Oval 7"/>
          <p:cNvSpPr>
            <a:spLocks noChangeArrowheads="1"/>
          </p:cNvSpPr>
          <p:nvPr/>
        </p:nvSpPr>
        <p:spPr bwMode="auto">
          <a:xfrm>
            <a:off x="4098925" y="5562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4" name="Oval 8"/>
          <p:cNvSpPr>
            <a:spLocks noChangeArrowheads="1"/>
          </p:cNvSpPr>
          <p:nvPr/>
        </p:nvSpPr>
        <p:spPr bwMode="auto">
          <a:xfrm>
            <a:off x="2217738" y="5562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5" name="Oval 9"/>
          <p:cNvSpPr>
            <a:spLocks noChangeArrowheads="1"/>
          </p:cNvSpPr>
          <p:nvPr/>
        </p:nvSpPr>
        <p:spPr bwMode="auto">
          <a:xfrm>
            <a:off x="2970213" y="5562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6" name="Oval 10"/>
          <p:cNvSpPr>
            <a:spLocks noChangeArrowheads="1"/>
          </p:cNvSpPr>
          <p:nvPr/>
        </p:nvSpPr>
        <p:spPr bwMode="auto">
          <a:xfrm>
            <a:off x="3722688" y="5562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7" name="Oval 11"/>
          <p:cNvSpPr>
            <a:spLocks noChangeArrowheads="1"/>
          </p:cNvSpPr>
          <p:nvPr/>
        </p:nvSpPr>
        <p:spPr bwMode="auto">
          <a:xfrm>
            <a:off x="4476750" y="556260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8" name="Oval 12"/>
          <p:cNvSpPr>
            <a:spLocks noChangeArrowheads="1"/>
          </p:cNvSpPr>
          <p:nvPr/>
        </p:nvSpPr>
        <p:spPr bwMode="auto">
          <a:xfrm>
            <a:off x="5092700" y="4927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29" name="Oval 13"/>
          <p:cNvSpPr>
            <a:spLocks noChangeArrowheads="1"/>
          </p:cNvSpPr>
          <p:nvPr/>
        </p:nvSpPr>
        <p:spPr bwMode="auto">
          <a:xfrm>
            <a:off x="5845175" y="4927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0" name="Oval 14"/>
          <p:cNvSpPr>
            <a:spLocks noChangeArrowheads="1"/>
          </p:cNvSpPr>
          <p:nvPr/>
        </p:nvSpPr>
        <p:spPr bwMode="auto">
          <a:xfrm>
            <a:off x="5468938" y="4927600"/>
            <a:ext cx="182562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1" name="Oval 15"/>
          <p:cNvSpPr>
            <a:spLocks noChangeArrowheads="1"/>
          </p:cNvSpPr>
          <p:nvPr/>
        </p:nvSpPr>
        <p:spPr bwMode="auto">
          <a:xfrm>
            <a:off x="6223000" y="492760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2" name="Oval 16"/>
          <p:cNvSpPr>
            <a:spLocks noChangeArrowheads="1"/>
          </p:cNvSpPr>
          <p:nvPr/>
        </p:nvSpPr>
        <p:spPr bwMode="auto">
          <a:xfrm>
            <a:off x="5534025" y="624205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3" name="Oval 17"/>
          <p:cNvSpPr>
            <a:spLocks noChangeArrowheads="1"/>
          </p:cNvSpPr>
          <p:nvPr/>
        </p:nvSpPr>
        <p:spPr bwMode="auto">
          <a:xfrm>
            <a:off x="5157788" y="624205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4" name="Oval 18"/>
          <p:cNvSpPr>
            <a:spLocks noChangeArrowheads="1"/>
          </p:cNvSpPr>
          <p:nvPr/>
        </p:nvSpPr>
        <p:spPr bwMode="auto">
          <a:xfrm>
            <a:off x="5911850" y="624205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5" name="Oval 19"/>
          <p:cNvSpPr>
            <a:spLocks noChangeArrowheads="1"/>
          </p:cNvSpPr>
          <p:nvPr/>
        </p:nvSpPr>
        <p:spPr bwMode="auto">
          <a:xfrm>
            <a:off x="254000" y="492760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6" name="Oval 20"/>
          <p:cNvSpPr>
            <a:spLocks noChangeArrowheads="1"/>
          </p:cNvSpPr>
          <p:nvPr/>
        </p:nvSpPr>
        <p:spPr bwMode="auto">
          <a:xfrm>
            <a:off x="1006475" y="4927600"/>
            <a:ext cx="182563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7" name="Oval 21"/>
          <p:cNvSpPr>
            <a:spLocks noChangeArrowheads="1"/>
          </p:cNvSpPr>
          <p:nvPr/>
        </p:nvSpPr>
        <p:spPr bwMode="auto">
          <a:xfrm>
            <a:off x="630238" y="4927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8" name="Oval 22"/>
          <p:cNvSpPr>
            <a:spLocks noChangeArrowheads="1"/>
          </p:cNvSpPr>
          <p:nvPr/>
        </p:nvSpPr>
        <p:spPr bwMode="auto">
          <a:xfrm>
            <a:off x="1382713" y="4927600"/>
            <a:ext cx="182562" cy="1825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39" name="Oval 23"/>
          <p:cNvSpPr>
            <a:spLocks noChangeArrowheads="1"/>
          </p:cNvSpPr>
          <p:nvPr/>
        </p:nvSpPr>
        <p:spPr bwMode="auto">
          <a:xfrm>
            <a:off x="400050" y="624205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40" name="Oval 24"/>
          <p:cNvSpPr>
            <a:spLocks noChangeArrowheads="1"/>
          </p:cNvSpPr>
          <p:nvPr/>
        </p:nvSpPr>
        <p:spPr bwMode="auto">
          <a:xfrm>
            <a:off x="1152525" y="6242050"/>
            <a:ext cx="182563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41" name="Oval 25"/>
          <p:cNvSpPr>
            <a:spLocks noChangeArrowheads="1"/>
          </p:cNvSpPr>
          <p:nvPr/>
        </p:nvSpPr>
        <p:spPr bwMode="auto">
          <a:xfrm>
            <a:off x="776288" y="6242050"/>
            <a:ext cx="182562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1642" name="Oval 26"/>
          <p:cNvSpPr>
            <a:spLocks noChangeArrowheads="1"/>
          </p:cNvSpPr>
          <p:nvPr/>
        </p:nvSpPr>
        <p:spPr bwMode="auto">
          <a:xfrm>
            <a:off x="1528763" y="6242050"/>
            <a:ext cx="182562" cy="182563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751643" name="AutoShape 27"/>
          <p:cNvCxnSpPr>
            <a:cxnSpLocks noChangeShapeType="1"/>
            <a:stCxn id="751620" idx="0"/>
            <a:endCxn id="751624" idx="0"/>
          </p:cNvCxnSpPr>
          <p:nvPr/>
        </p:nvCxnSpPr>
        <p:spPr bwMode="auto">
          <a:xfrm rot="5400000" flipV="1">
            <a:off x="2120900" y="5375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4" name="AutoShape 28"/>
          <p:cNvCxnSpPr>
            <a:cxnSpLocks noChangeShapeType="1"/>
            <a:stCxn id="751620" idx="0"/>
            <a:endCxn id="751621" idx="0"/>
          </p:cNvCxnSpPr>
          <p:nvPr/>
        </p:nvCxnSpPr>
        <p:spPr bwMode="auto">
          <a:xfrm rot="5400000" flipV="1">
            <a:off x="2309019" y="5187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5" name="AutoShape 29"/>
          <p:cNvCxnSpPr>
            <a:cxnSpLocks noChangeShapeType="1"/>
            <a:stCxn id="751620" idx="0"/>
            <a:endCxn id="751625" idx="0"/>
          </p:cNvCxnSpPr>
          <p:nvPr/>
        </p:nvCxnSpPr>
        <p:spPr bwMode="auto">
          <a:xfrm rot="5400000" flipV="1">
            <a:off x="2497138" y="4999037"/>
            <a:ext cx="1588" cy="112871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6" name="AutoShape 30"/>
          <p:cNvCxnSpPr>
            <a:cxnSpLocks noChangeShapeType="1"/>
            <a:stCxn id="751620" idx="0"/>
            <a:endCxn id="751622" idx="0"/>
          </p:cNvCxnSpPr>
          <p:nvPr/>
        </p:nvCxnSpPr>
        <p:spPr bwMode="auto">
          <a:xfrm rot="5400000" flipV="1">
            <a:off x="2685256" y="4810919"/>
            <a:ext cx="1588" cy="15049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7" name="AutoShape 31"/>
          <p:cNvCxnSpPr>
            <a:cxnSpLocks noChangeShapeType="1"/>
            <a:stCxn id="751624" idx="4"/>
            <a:endCxn id="751621" idx="4"/>
          </p:cNvCxnSpPr>
          <p:nvPr/>
        </p:nvCxnSpPr>
        <p:spPr bwMode="auto">
          <a:xfrm rot="16200000" flipH="1">
            <a:off x="2497138" y="555783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8" name="AutoShape 32"/>
          <p:cNvCxnSpPr>
            <a:cxnSpLocks noChangeShapeType="1"/>
            <a:stCxn id="751624" idx="4"/>
            <a:endCxn id="751625" idx="4"/>
          </p:cNvCxnSpPr>
          <p:nvPr/>
        </p:nvCxnSpPr>
        <p:spPr bwMode="auto">
          <a:xfrm rot="16200000" flipH="1">
            <a:off x="2685257" y="536971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49" name="AutoShape 33"/>
          <p:cNvCxnSpPr>
            <a:cxnSpLocks noChangeShapeType="1"/>
            <a:stCxn id="751624" idx="4"/>
            <a:endCxn id="751622" idx="4"/>
          </p:cNvCxnSpPr>
          <p:nvPr/>
        </p:nvCxnSpPr>
        <p:spPr bwMode="auto">
          <a:xfrm rot="16200000" flipH="1">
            <a:off x="2873375" y="5181601"/>
            <a:ext cx="1587" cy="112871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0" name="AutoShape 34"/>
          <p:cNvCxnSpPr>
            <a:cxnSpLocks noChangeShapeType="1"/>
            <a:stCxn id="751624" idx="4"/>
            <a:endCxn id="751626" idx="4"/>
          </p:cNvCxnSpPr>
          <p:nvPr/>
        </p:nvCxnSpPr>
        <p:spPr bwMode="auto">
          <a:xfrm rot="16200000" flipH="1">
            <a:off x="3061494" y="4993482"/>
            <a:ext cx="1587" cy="150495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1" name="AutoShape 35"/>
          <p:cNvCxnSpPr>
            <a:cxnSpLocks noChangeShapeType="1"/>
            <a:stCxn id="751621" idx="0"/>
            <a:endCxn id="751625" idx="0"/>
          </p:cNvCxnSpPr>
          <p:nvPr/>
        </p:nvCxnSpPr>
        <p:spPr bwMode="auto">
          <a:xfrm rot="5400000" flipV="1">
            <a:off x="2873375" y="5375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2" name="AutoShape 36"/>
          <p:cNvCxnSpPr>
            <a:cxnSpLocks noChangeShapeType="1"/>
            <a:stCxn id="751621" idx="0"/>
            <a:endCxn id="751622" idx="0"/>
          </p:cNvCxnSpPr>
          <p:nvPr/>
        </p:nvCxnSpPr>
        <p:spPr bwMode="auto">
          <a:xfrm rot="5400000" flipV="1">
            <a:off x="3061494" y="5187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3" name="AutoShape 37"/>
          <p:cNvCxnSpPr>
            <a:cxnSpLocks noChangeShapeType="1"/>
            <a:stCxn id="751621" idx="0"/>
            <a:endCxn id="751626" idx="0"/>
          </p:cNvCxnSpPr>
          <p:nvPr/>
        </p:nvCxnSpPr>
        <p:spPr bwMode="auto">
          <a:xfrm rot="5400000" flipV="1">
            <a:off x="3249613" y="4999037"/>
            <a:ext cx="1588" cy="112871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4" name="AutoShape 38"/>
          <p:cNvCxnSpPr>
            <a:cxnSpLocks noChangeShapeType="1"/>
            <a:stCxn id="751621" idx="0"/>
            <a:endCxn id="751623" idx="0"/>
          </p:cNvCxnSpPr>
          <p:nvPr/>
        </p:nvCxnSpPr>
        <p:spPr bwMode="auto">
          <a:xfrm rot="5400000" flipV="1">
            <a:off x="3437731" y="4810919"/>
            <a:ext cx="1588" cy="15049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5" name="AutoShape 39"/>
          <p:cNvCxnSpPr>
            <a:cxnSpLocks noChangeShapeType="1"/>
            <a:stCxn id="751625" idx="4"/>
            <a:endCxn id="751622" idx="4"/>
          </p:cNvCxnSpPr>
          <p:nvPr/>
        </p:nvCxnSpPr>
        <p:spPr bwMode="auto">
          <a:xfrm rot="16200000" flipH="1">
            <a:off x="3249613" y="555783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6" name="AutoShape 40"/>
          <p:cNvCxnSpPr>
            <a:cxnSpLocks noChangeShapeType="1"/>
            <a:stCxn id="751625" idx="4"/>
            <a:endCxn id="751626" idx="4"/>
          </p:cNvCxnSpPr>
          <p:nvPr/>
        </p:nvCxnSpPr>
        <p:spPr bwMode="auto">
          <a:xfrm rot="16200000" flipH="1">
            <a:off x="3437732" y="536971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7" name="AutoShape 41"/>
          <p:cNvCxnSpPr>
            <a:cxnSpLocks noChangeShapeType="1"/>
            <a:stCxn id="751625" idx="4"/>
            <a:endCxn id="751623" idx="4"/>
          </p:cNvCxnSpPr>
          <p:nvPr/>
        </p:nvCxnSpPr>
        <p:spPr bwMode="auto">
          <a:xfrm rot="16200000" flipH="1">
            <a:off x="3625850" y="5181601"/>
            <a:ext cx="1587" cy="112871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8" name="AutoShape 42"/>
          <p:cNvCxnSpPr>
            <a:cxnSpLocks noChangeShapeType="1"/>
            <a:stCxn id="751625" idx="4"/>
            <a:endCxn id="751627" idx="4"/>
          </p:cNvCxnSpPr>
          <p:nvPr/>
        </p:nvCxnSpPr>
        <p:spPr bwMode="auto">
          <a:xfrm rot="16200000" flipH="1">
            <a:off x="3814763" y="4992688"/>
            <a:ext cx="1587" cy="15065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59" name="AutoShape 43"/>
          <p:cNvCxnSpPr>
            <a:cxnSpLocks noChangeShapeType="1"/>
            <a:stCxn id="751622" idx="0"/>
            <a:endCxn id="751626" idx="0"/>
          </p:cNvCxnSpPr>
          <p:nvPr/>
        </p:nvCxnSpPr>
        <p:spPr bwMode="auto">
          <a:xfrm rot="5400000" flipV="1">
            <a:off x="3625850" y="5375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0" name="AutoShape 44"/>
          <p:cNvCxnSpPr>
            <a:cxnSpLocks noChangeShapeType="1"/>
            <a:stCxn id="751622" idx="0"/>
            <a:endCxn id="751623" idx="0"/>
          </p:cNvCxnSpPr>
          <p:nvPr/>
        </p:nvCxnSpPr>
        <p:spPr bwMode="auto">
          <a:xfrm rot="5400000" flipV="1">
            <a:off x="3813969" y="5187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1" name="AutoShape 45"/>
          <p:cNvCxnSpPr>
            <a:cxnSpLocks noChangeShapeType="1"/>
            <a:stCxn id="751622" idx="0"/>
            <a:endCxn id="751627" idx="0"/>
          </p:cNvCxnSpPr>
          <p:nvPr/>
        </p:nvCxnSpPr>
        <p:spPr bwMode="auto">
          <a:xfrm rot="5400000" flipV="1">
            <a:off x="4002881" y="4998244"/>
            <a:ext cx="1588" cy="113030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2" name="AutoShape 46"/>
          <p:cNvCxnSpPr>
            <a:cxnSpLocks noChangeShapeType="1"/>
            <a:stCxn id="751622" idx="0"/>
            <a:endCxn id="751628" idx="0"/>
          </p:cNvCxnSpPr>
          <p:nvPr/>
        </p:nvCxnSpPr>
        <p:spPr bwMode="auto">
          <a:xfrm rot="-5400000">
            <a:off x="3994150" y="4371975"/>
            <a:ext cx="635000" cy="1746250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3" name="AutoShape 47"/>
          <p:cNvCxnSpPr>
            <a:cxnSpLocks noChangeShapeType="1"/>
            <a:stCxn id="751626" idx="4"/>
            <a:endCxn id="751623" idx="4"/>
          </p:cNvCxnSpPr>
          <p:nvPr/>
        </p:nvCxnSpPr>
        <p:spPr bwMode="auto">
          <a:xfrm rot="16200000" flipH="1">
            <a:off x="4002088" y="555783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4" name="AutoShape 48"/>
          <p:cNvCxnSpPr>
            <a:cxnSpLocks noChangeShapeType="1"/>
            <a:stCxn id="751626" idx="4"/>
            <a:endCxn id="751627" idx="4"/>
          </p:cNvCxnSpPr>
          <p:nvPr/>
        </p:nvCxnSpPr>
        <p:spPr bwMode="auto">
          <a:xfrm rot="16200000" flipH="1">
            <a:off x="4191000" y="5368926"/>
            <a:ext cx="1587" cy="7540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5" name="AutoShape 49"/>
          <p:cNvCxnSpPr>
            <a:cxnSpLocks noChangeShapeType="1"/>
            <a:stCxn id="751626" idx="4"/>
            <a:endCxn id="751633" idx="4"/>
          </p:cNvCxnSpPr>
          <p:nvPr/>
        </p:nvCxnSpPr>
        <p:spPr bwMode="auto">
          <a:xfrm rot="16200000" flipH="1">
            <a:off x="4192588" y="5367338"/>
            <a:ext cx="679450" cy="1435100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6" name="AutoShape 50"/>
          <p:cNvCxnSpPr>
            <a:cxnSpLocks noChangeShapeType="1"/>
            <a:stCxn id="751626" idx="0"/>
            <a:endCxn id="751628" idx="0"/>
          </p:cNvCxnSpPr>
          <p:nvPr/>
        </p:nvCxnSpPr>
        <p:spPr bwMode="auto">
          <a:xfrm rot="-5400000">
            <a:off x="4182269" y="4560094"/>
            <a:ext cx="635000" cy="1370012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7" name="AutoShape 51"/>
          <p:cNvCxnSpPr>
            <a:cxnSpLocks noChangeShapeType="1"/>
            <a:stCxn id="751623" idx="0"/>
            <a:endCxn id="751627" idx="0"/>
          </p:cNvCxnSpPr>
          <p:nvPr/>
        </p:nvCxnSpPr>
        <p:spPr bwMode="auto">
          <a:xfrm rot="5400000" flipV="1">
            <a:off x="4379119" y="5374481"/>
            <a:ext cx="1588" cy="37782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8" name="AutoShape 52"/>
          <p:cNvCxnSpPr>
            <a:cxnSpLocks noChangeShapeType="1"/>
            <a:stCxn id="751623" idx="0"/>
            <a:endCxn id="751628" idx="0"/>
          </p:cNvCxnSpPr>
          <p:nvPr/>
        </p:nvCxnSpPr>
        <p:spPr bwMode="auto">
          <a:xfrm rot="-5400000">
            <a:off x="4370388" y="4748212"/>
            <a:ext cx="635000" cy="993775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69" name="AutoShape 53"/>
          <p:cNvCxnSpPr>
            <a:cxnSpLocks noChangeShapeType="1"/>
            <a:stCxn id="751623" idx="4"/>
            <a:endCxn id="751633" idx="4"/>
          </p:cNvCxnSpPr>
          <p:nvPr/>
        </p:nvCxnSpPr>
        <p:spPr bwMode="auto">
          <a:xfrm rot="16200000" flipH="1">
            <a:off x="4380707" y="5555456"/>
            <a:ext cx="679450" cy="1058863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0" name="AutoShape 54"/>
          <p:cNvCxnSpPr>
            <a:cxnSpLocks noChangeShapeType="1"/>
            <a:stCxn id="751623" idx="0"/>
            <a:endCxn id="751630" idx="0"/>
          </p:cNvCxnSpPr>
          <p:nvPr/>
        </p:nvCxnSpPr>
        <p:spPr bwMode="auto">
          <a:xfrm rot="-5400000">
            <a:off x="4558507" y="4560093"/>
            <a:ext cx="635000" cy="1370013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1" name="AutoShape 55"/>
          <p:cNvCxnSpPr>
            <a:cxnSpLocks noChangeShapeType="1"/>
            <a:stCxn id="751627" idx="0"/>
            <a:endCxn id="751628" idx="0"/>
          </p:cNvCxnSpPr>
          <p:nvPr/>
        </p:nvCxnSpPr>
        <p:spPr bwMode="auto">
          <a:xfrm rot="-5400000">
            <a:off x="4559300" y="4937125"/>
            <a:ext cx="635000" cy="615950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2" name="AutoShape 56"/>
          <p:cNvCxnSpPr>
            <a:cxnSpLocks noChangeShapeType="1"/>
            <a:stCxn id="751627" idx="4"/>
            <a:endCxn id="751633" idx="4"/>
          </p:cNvCxnSpPr>
          <p:nvPr/>
        </p:nvCxnSpPr>
        <p:spPr bwMode="auto">
          <a:xfrm rot="16200000" flipH="1">
            <a:off x="4569619" y="5744369"/>
            <a:ext cx="679450" cy="681038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3" name="AutoShape 57"/>
          <p:cNvCxnSpPr>
            <a:cxnSpLocks noChangeShapeType="1"/>
            <a:stCxn id="751627" idx="0"/>
            <a:endCxn id="751630" idx="0"/>
          </p:cNvCxnSpPr>
          <p:nvPr/>
        </p:nvCxnSpPr>
        <p:spPr bwMode="auto">
          <a:xfrm rot="-5400000">
            <a:off x="4747419" y="4749006"/>
            <a:ext cx="635000" cy="992188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4" name="AutoShape 58"/>
          <p:cNvCxnSpPr>
            <a:cxnSpLocks noChangeShapeType="1"/>
            <a:stCxn id="751627" idx="4"/>
            <a:endCxn id="751632" idx="4"/>
          </p:cNvCxnSpPr>
          <p:nvPr/>
        </p:nvCxnSpPr>
        <p:spPr bwMode="auto">
          <a:xfrm rot="16200000" flipH="1">
            <a:off x="4757738" y="5556250"/>
            <a:ext cx="679450" cy="1057275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5" name="AutoShape 59"/>
          <p:cNvCxnSpPr>
            <a:cxnSpLocks noChangeShapeType="1"/>
            <a:stCxn id="751628" idx="0"/>
            <a:endCxn id="751630" idx="0"/>
          </p:cNvCxnSpPr>
          <p:nvPr/>
        </p:nvCxnSpPr>
        <p:spPr bwMode="auto">
          <a:xfrm rot="5400000" flipV="1">
            <a:off x="5372100" y="4740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6" name="AutoShape 60"/>
          <p:cNvCxnSpPr>
            <a:cxnSpLocks noChangeShapeType="1"/>
            <a:stCxn id="751628" idx="0"/>
            <a:endCxn id="751629" idx="0"/>
          </p:cNvCxnSpPr>
          <p:nvPr/>
        </p:nvCxnSpPr>
        <p:spPr bwMode="auto">
          <a:xfrm rot="5400000" flipV="1">
            <a:off x="5560219" y="4552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7" name="AutoShape 61"/>
          <p:cNvCxnSpPr>
            <a:cxnSpLocks noChangeShapeType="1"/>
            <a:stCxn id="751628" idx="0"/>
            <a:endCxn id="751631" idx="0"/>
          </p:cNvCxnSpPr>
          <p:nvPr/>
        </p:nvCxnSpPr>
        <p:spPr bwMode="auto">
          <a:xfrm rot="5400000" flipV="1">
            <a:off x="5749131" y="4363244"/>
            <a:ext cx="1588" cy="113030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8" name="AutoShape 62"/>
          <p:cNvCxnSpPr>
            <a:cxnSpLocks noChangeShapeType="1"/>
            <a:stCxn id="751633" idx="4"/>
            <a:endCxn id="751632" idx="4"/>
          </p:cNvCxnSpPr>
          <p:nvPr/>
        </p:nvCxnSpPr>
        <p:spPr bwMode="auto">
          <a:xfrm rot="16200000" flipH="1">
            <a:off x="5437188" y="623728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79" name="AutoShape 63"/>
          <p:cNvCxnSpPr>
            <a:cxnSpLocks noChangeShapeType="1"/>
            <a:stCxn id="751633" idx="4"/>
            <a:endCxn id="751634" idx="4"/>
          </p:cNvCxnSpPr>
          <p:nvPr/>
        </p:nvCxnSpPr>
        <p:spPr bwMode="auto">
          <a:xfrm rot="16200000" flipH="1">
            <a:off x="5626100" y="6048376"/>
            <a:ext cx="1587" cy="7540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0" name="AutoShape 64"/>
          <p:cNvCxnSpPr>
            <a:cxnSpLocks noChangeShapeType="1"/>
            <a:stCxn id="751630" idx="0"/>
            <a:endCxn id="751629" idx="0"/>
          </p:cNvCxnSpPr>
          <p:nvPr/>
        </p:nvCxnSpPr>
        <p:spPr bwMode="auto">
          <a:xfrm rot="5400000" flipV="1">
            <a:off x="5748338" y="4740275"/>
            <a:ext cx="1588" cy="376237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1" name="AutoShape 65"/>
          <p:cNvCxnSpPr>
            <a:cxnSpLocks noChangeShapeType="1"/>
            <a:stCxn id="751630" idx="0"/>
            <a:endCxn id="751631" idx="0"/>
          </p:cNvCxnSpPr>
          <p:nvPr/>
        </p:nvCxnSpPr>
        <p:spPr bwMode="auto">
          <a:xfrm rot="5400000" flipV="1">
            <a:off x="5937250" y="4551363"/>
            <a:ext cx="1588" cy="7540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2" name="AutoShape 66"/>
          <p:cNvCxnSpPr>
            <a:cxnSpLocks noChangeShapeType="1"/>
            <a:stCxn id="751629" idx="0"/>
            <a:endCxn id="751631" idx="0"/>
          </p:cNvCxnSpPr>
          <p:nvPr/>
        </p:nvCxnSpPr>
        <p:spPr bwMode="auto">
          <a:xfrm rot="5400000" flipV="1">
            <a:off x="6125369" y="4739481"/>
            <a:ext cx="1588" cy="37782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3" name="AutoShape 67"/>
          <p:cNvCxnSpPr>
            <a:cxnSpLocks noChangeShapeType="1"/>
            <a:stCxn id="751632" idx="4"/>
            <a:endCxn id="751634" idx="4"/>
          </p:cNvCxnSpPr>
          <p:nvPr/>
        </p:nvCxnSpPr>
        <p:spPr bwMode="auto">
          <a:xfrm rot="16200000" flipH="1">
            <a:off x="5814219" y="6236494"/>
            <a:ext cx="1587" cy="37782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4" name="AutoShape 68"/>
          <p:cNvCxnSpPr>
            <a:cxnSpLocks noChangeShapeType="1"/>
            <a:stCxn id="751621" idx="4"/>
            <a:endCxn id="751642" idx="4"/>
          </p:cNvCxnSpPr>
          <p:nvPr/>
        </p:nvCxnSpPr>
        <p:spPr bwMode="auto">
          <a:xfrm rot="5400000">
            <a:off x="1813719" y="5552282"/>
            <a:ext cx="679450" cy="1065212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5" name="AutoShape 69"/>
          <p:cNvCxnSpPr>
            <a:cxnSpLocks noChangeShapeType="1"/>
            <a:stCxn id="751621" idx="0"/>
            <a:endCxn id="751638" idx="0"/>
          </p:cNvCxnSpPr>
          <p:nvPr/>
        </p:nvCxnSpPr>
        <p:spPr bwMode="auto">
          <a:xfrm rot="5400000" flipH="1">
            <a:off x="1762919" y="4639469"/>
            <a:ext cx="635000" cy="1211262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6" name="AutoShape 70"/>
          <p:cNvCxnSpPr>
            <a:cxnSpLocks noChangeShapeType="1"/>
            <a:stCxn id="751624" idx="4"/>
            <a:endCxn id="751642" idx="4"/>
          </p:cNvCxnSpPr>
          <p:nvPr/>
        </p:nvCxnSpPr>
        <p:spPr bwMode="auto">
          <a:xfrm rot="5400000">
            <a:off x="1625601" y="5740400"/>
            <a:ext cx="679450" cy="688975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7" name="AutoShape 71"/>
          <p:cNvCxnSpPr>
            <a:cxnSpLocks noChangeShapeType="1"/>
            <a:stCxn id="751624" idx="0"/>
            <a:endCxn id="751638" idx="0"/>
          </p:cNvCxnSpPr>
          <p:nvPr/>
        </p:nvCxnSpPr>
        <p:spPr bwMode="auto">
          <a:xfrm rot="5400000" flipH="1">
            <a:off x="1574801" y="4827587"/>
            <a:ext cx="635000" cy="835025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8" name="AutoShape 72"/>
          <p:cNvCxnSpPr>
            <a:cxnSpLocks noChangeShapeType="1"/>
            <a:stCxn id="751624" idx="4"/>
            <a:endCxn id="751640" idx="4"/>
          </p:cNvCxnSpPr>
          <p:nvPr/>
        </p:nvCxnSpPr>
        <p:spPr bwMode="auto">
          <a:xfrm rot="5400000">
            <a:off x="1437482" y="5552281"/>
            <a:ext cx="679450" cy="1065213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89" name="AutoShape 73"/>
          <p:cNvCxnSpPr>
            <a:cxnSpLocks noChangeShapeType="1"/>
            <a:stCxn id="751620" idx="0"/>
            <a:endCxn id="751638" idx="0"/>
          </p:cNvCxnSpPr>
          <p:nvPr/>
        </p:nvCxnSpPr>
        <p:spPr bwMode="auto">
          <a:xfrm rot="5400000" flipH="1">
            <a:off x="1386682" y="5015706"/>
            <a:ext cx="635000" cy="458787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0" name="AutoShape 74"/>
          <p:cNvCxnSpPr>
            <a:cxnSpLocks noChangeShapeType="1"/>
            <a:stCxn id="751620" idx="4"/>
            <a:endCxn id="751642" idx="4"/>
          </p:cNvCxnSpPr>
          <p:nvPr/>
        </p:nvCxnSpPr>
        <p:spPr bwMode="auto">
          <a:xfrm rot="5400000">
            <a:off x="1437482" y="5928519"/>
            <a:ext cx="679450" cy="312737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1" name="AutoShape 75"/>
          <p:cNvCxnSpPr>
            <a:cxnSpLocks noChangeShapeType="1"/>
            <a:stCxn id="751620" idx="0"/>
            <a:endCxn id="751636" idx="0"/>
          </p:cNvCxnSpPr>
          <p:nvPr/>
        </p:nvCxnSpPr>
        <p:spPr bwMode="auto">
          <a:xfrm rot="5400000" flipH="1">
            <a:off x="1198563" y="4827587"/>
            <a:ext cx="635000" cy="835025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2" name="AutoShape 76"/>
          <p:cNvCxnSpPr>
            <a:cxnSpLocks noChangeShapeType="1"/>
            <a:stCxn id="751620" idx="4"/>
            <a:endCxn id="751640" idx="4"/>
          </p:cNvCxnSpPr>
          <p:nvPr/>
        </p:nvCxnSpPr>
        <p:spPr bwMode="auto">
          <a:xfrm rot="5400000">
            <a:off x="1249363" y="5740400"/>
            <a:ext cx="679450" cy="688975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3" name="AutoShape 77"/>
          <p:cNvCxnSpPr>
            <a:cxnSpLocks noChangeShapeType="1"/>
            <a:stCxn id="751638" idx="0"/>
            <a:endCxn id="751636" idx="0"/>
          </p:cNvCxnSpPr>
          <p:nvPr/>
        </p:nvCxnSpPr>
        <p:spPr bwMode="auto">
          <a:xfrm rot="-5400000" flipH="1" flipV="1">
            <a:off x="1285875" y="4740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4" name="AutoShape 78"/>
          <p:cNvCxnSpPr>
            <a:cxnSpLocks noChangeShapeType="1"/>
            <a:stCxn id="751638" idx="0"/>
            <a:endCxn id="751637" idx="0"/>
          </p:cNvCxnSpPr>
          <p:nvPr/>
        </p:nvCxnSpPr>
        <p:spPr bwMode="auto">
          <a:xfrm rot="-5400000" flipH="1" flipV="1">
            <a:off x="1097757" y="4552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5" name="AutoShape 79"/>
          <p:cNvCxnSpPr>
            <a:cxnSpLocks noChangeShapeType="1"/>
            <a:stCxn id="751638" idx="0"/>
            <a:endCxn id="751635" idx="0"/>
          </p:cNvCxnSpPr>
          <p:nvPr/>
        </p:nvCxnSpPr>
        <p:spPr bwMode="auto">
          <a:xfrm rot="-5400000" flipH="1" flipV="1">
            <a:off x="909638" y="4364037"/>
            <a:ext cx="1588" cy="112871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6" name="AutoShape 80"/>
          <p:cNvCxnSpPr>
            <a:cxnSpLocks noChangeShapeType="1"/>
            <a:stCxn id="751636" idx="0"/>
            <a:endCxn id="751637" idx="0"/>
          </p:cNvCxnSpPr>
          <p:nvPr/>
        </p:nvCxnSpPr>
        <p:spPr bwMode="auto">
          <a:xfrm rot="-5400000" flipH="1" flipV="1">
            <a:off x="909638" y="4740275"/>
            <a:ext cx="1588" cy="376237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7" name="AutoShape 81"/>
          <p:cNvCxnSpPr>
            <a:cxnSpLocks noChangeShapeType="1"/>
            <a:stCxn id="751636" idx="0"/>
            <a:endCxn id="751635" idx="0"/>
          </p:cNvCxnSpPr>
          <p:nvPr/>
        </p:nvCxnSpPr>
        <p:spPr bwMode="auto">
          <a:xfrm rot="-5400000" flipH="1" flipV="1">
            <a:off x="721519" y="4552156"/>
            <a:ext cx="1588" cy="752475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8" name="AutoShape 82"/>
          <p:cNvCxnSpPr>
            <a:cxnSpLocks noChangeShapeType="1"/>
            <a:stCxn id="751637" idx="0"/>
            <a:endCxn id="751635" idx="0"/>
          </p:cNvCxnSpPr>
          <p:nvPr/>
        </p:nvCxnSpPr>
        <p:spPr bwMode="auto">
          <a:xfrm rot="-5400000" flipH="1" flipV="1">
            <a:off x="533400" y="4740275"/>
            <a:ext cx="1588" cy="376238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699" name="AutoShape 83"/>
          <p:cNvCxnSpPr>
            <a:cxnSpLocks noChangeShapeType="1"/>
            <a:stCxn id="751642" idx="4"/>
            <a:endCxn id="751640" idx="4"/>
          </p:cNvCxnSpPr>
          <p:nvPr/>
        </p:nvCxnSpPr>
        <p:spPr bwMode="auto">
          <a:xfrm rot="5400000">
            <a:off x="1431925" y="6237288"/>
            <a:ext cx="1587" cy="376238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0" name="AutoShape 84"/>
          <p:cNvCxnSpPr>
            <a:cxnSpLocks noChangeShapeType="1"/>
            <a:stCxn id="751642" idx="4"/>
            <a:endCxn id="751641" idx="4"/>
          </p:cNvCxnSpPr>
          <p:nvPr/>
        </p:nvCxnSpPr>
        <p:spPr bwMode="auto">
          <a:xfrm rot="5400000">
            <a:off x="1243807" y="604916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1" name="AutoShape 85"/>
          <p:cNvCxnSpPr>
            <a:cxnSpLocks noChangeShapeType="1"/>
            <a:stCxn id="751642" idx="4"/>
            <a:endCxn id="751639" idx="4"/>
          </p:cNvCxnSpPr>
          <p:nvPr/>
        </p:nvCxnSpPr>
        <p:spPr bwMode="auto">
          <a:xfrm rot="5400000">
            <a:off x="1055688" y="5861050"/>
            <a:ext cx="1587" cy="11287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2" name="AutoShape 86"/>
          <p:cNvCxnSpPr>
            <a:cxnSpLocks noChangeShapeType="1"/>
            <a:stCxn id="751640" idx="4"/>
            <a:endCxn id="751641" idx="4"/>
          </p:cNvCxnSpPr>
          <p:nvPr/>
        </p:nvCxnSpPr>
        <p:spPr bwMode="auto">
          <a:xfrm rot="5400000">
            <a:off x="1055688" y="6237288"/>
            <a:ext cx="1587" cy="376237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3" name="AutoShape 87"/>
          <p:cNvCxnSpPr>
            <a:cxnSpLocks noChangeShapeType="1"/>
            <a:stCxn id="751640" idx="4"/>
            <a:endCxn id="751639" idx="4"/>
          </p:cNvCxnSpPr>
          <p:nvPr/>
        </p:nvCxnSpPr>
        <p:spPr bwMode="auto">
          <a:xfrm rot="5400000">
            <a:off x="867569" y="6049169"/>
            <a:ext cx="1587" cy="752475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1704" name="AutoShape 88"/>
          <p:cNvCxnSpPr>
            <a:cxnSpLocks noChangeShapeType="1"/>
            <a:stCxn id="751641" idx="4"/>
            <a:endCxn id="751639" idx="4"/>
          </p:cNvCxnSpPr>
          <p:nvPr/>
        </p:nvCxnSpPr>
        <p:spPr bwMode="auto">
          <a:xfrm rot="5400000">
            <a:off x="679450" y="6237288"/>
            <a:ext cx="1587" cy="376238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grpSp>
        <p:nvGrpSpPr>
          <p:cNvPr id="2" name="Group 89"/>
          <p:cNvGrpSpPr>
            <a:grpSpLocks/>
          </p:cNvGrpSpPr>
          <p:nvPr/>
        </p:nvGrpSpPr>
        <p:grpSpPr bwMode="auto">
          <a:xfrm>
            <a:off x="850900" y="2989263"/>
            <a:ext cx="4649788" cy="1349375"/>
            <a:chOff x="1632" y="1895"/>
            <a:chExt cx="2249" cy="538"/>
          </a:xfrm>
        </p:grpSpPr>
        <p:sp>
          <p:nvSpPr>
            <p:cNvPr id="20572" name="Line 90"/>
            <p:cNvSpPr>
              <a:spLocks noChangeShapeType="1"/>
            </p:cNvSpPr>
            <p:nvPr/>
          </p:nvSpPr>
          <p:spPr bwMode="auto">
            <a:xfrm>
              <a:off x="1730" y="1895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3" name="Line 91"/>
            <p:cNvSpPr>
              <a:spLocks noChangeShapeType="1"/>
            </p:cNvSpPr>
            <p:nvPr/>
          </p:nvSpPr>
          <p:spPr bwMode="auto">
            <a:xfrm>
              <a:off x="1886" y="1949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4" name="Line 92"/>
            <p:cNvSpPr>
              <a:spLocks noChangeShapeType="1"/>
            </p:cNvSpPr>
            <p:nvPr/>
          </p:nvSpPr>
          <p:spPr bwMode="auto">
            <a:xfrm>
              <a:off x="2062" y="2003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5" name="Line 93"/>
            <p:cNvSpPr>
              <a:spLocks noChangeShapeType="1"/>
            </p:cNvSpPr>
            <p:nvPr/>
          </p:nvSpPr>
          <p:spPr bwMode="auto">
            <a:xfrm>
              <a:off x="2219" y="2056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6" name="Line 94"/>
            <p:cNvSpPr>
              <a:spLocks noChangeShapeType="1"/>
            </p:cNvSpPr>
            <p:nvPr/>
          </p:nvSpPr>
          <p:spPr bwMode="auto">
            <a:xfrm>
              <a:off x="2414" y="2110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7" name="Line 95"/>
            <p:cNvSpPr>
              <a:spLocks noChangeShapeType="1"/>
            </p:cNvSpPr>
            <p:nvPr/>
          </p:nvSpPr>
          <p:spPr bwMode="auto">
            <a:xfrm>
              <a:off x="2571" y="2164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8" name="Line 96"/>
            <p:cNvSpPr>
              <a:spLocks noChangeShapeType="1"/>
            </p:cNvSpPr>
            <p:nvPr/>
          </p:nvSpPr>
          <p:spPr bwMode="auto">
            <a:xfrm>
              <a:off x="2747" y="2218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9" name="Line 97"/>
            <p:cNvSpPr>
              <a:spLocks noChangeShapeType="1"/>
            </p:cNvSpPr>
            <p:nvPr/>
          </p:nvSpPr>
          <p:spPr bwMode="auto">
            <a:xfrm>
              <a:off x="2903" y="2272"/>
              <a:ext cx="35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0" name="Line 98"/>
            <p:cNvSpPr>
              <a:spLocks noChangeShapeType="1"/>
            </p:cNvSpPr>
            <p:nvPr/>
          </p:nvSpPr>
          <p:spPr bwMode="auto">
            <a:xfrm>
              <a:off x="3040" y="2325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1" name="Line 99"/>
            <p:cNvSpPr>
              <a:spLocks noChangeShapeType="1"/>
            </p:cNvSpPr>
            <p:nvPr/>
          </p:nvSpPr>
          <p:spPr bwMode="auto">
            <a:xfrm>
              <a:off x="3197" y="2379"/>
              <a:ext cx="37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2" name="Line 100"/>
            <p:cNvSpPr>
              <a:spLocks noChangeShapeType="1"/>
            </p:cNvSpPr>
            <p:nvPr/>
          </p:nvSpPr>
          <p:spPr bwMode="auto">
            <a:xfrm>
              <a:off x="3372" y="2433"/>
              <a:ext cx="37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3" name="Line 101"/>
            <p:cNvSpPr>
              <a:spLocks noChangeShapeType="1"/>
            </p:cNvSpPr>
            <p:nvPr/>
          </p:nvSpPr>
          <p:spPr bwMode="auto">
            <a:xfrm>
              <a:off x="2316" y="2084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4" name="Line 102"/>
            <p:cNvSpPr>
              <a:spLocks noChangeShapeType="1"/>
            </p:cNvSpPr>
            <p:nvPr/>
          </p:nvSpPr>
          <p:spPr bwMode="auto">
            <a:xfrm>
              <a:off x="2512" y="2138"/>
              <a:ext cx="371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5" name="Line 103"/>
            <p:cNvSpPr>
              <a:spLocks noChangeShapeType="1"/>
            </p:cNvSpPr>
            <p:nvPr/>
          </p:nvSpPr>
          <p:spPr bwMode="auto">
            <a:xfrm>
              <a:off x="2610" y="2191"/>
              <a:ext cx="371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6" name="Line 104"/>
            <p:cNvSpPr>
              <a:spLocks noChangeShapeType="1"/>
            </p:cNvSpPr>
            <p:nvPr/>
          </p:nvSpPr>
          <p:spPr bwMode="auto">
            <a:xfrm>
              <a:off x="2825" y="2245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7" name="Line 105"/>
            <p:cNvSpPr>
              <a:spLocks noChangeShapeType="1"/>
            </p:cNvSpPr>
            <p:nvPr/>
          </p:nvSpPr>
          <p:spPr bwMode="auto">
            <a:xfrm>
              <a:off x="3020" y="2191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8" name="Line 106"/>
            <p:cNvSpPr>
              <a:spLocks noChangeShapeType="1"/>
            </p:cNvSpPr>
            <p:nvPr/>
          </p:nvSpPr>
          <p:spPr bwMode="auto">
            <a:xfrm>
              <a:off x="3216" y="2137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9" name="Line 107"/>
            <p:cNvSpPr>
              <a:spLocks noChangeShapeType="1"/>
            </p:cNvSpPr>
            <p:nvPr/>
          </p:nvSpPr>
          <p:spPr bwMode="auto">
            <a:xfrm>
              <a:off x="3333" y="2084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0" name="Line 108"/>
            <p:cNvSpPr>
              <a:spLocks noChangeShapeType="1"/>
            </p:cNvSpPr>
            <p:nvPr/>
          </p:nvSpPr>
          <p:spPr bwMode="auto">
            <a:xfrm>
              <a:off x="3529" y="2030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1" name="Line 109"/>
            <p:cNvSpPr>
              <a:spLocks noChangeShapeType="1"/>
            </p:cNvSpPr>
            <p:nvPr/>
          </p:nvSpPr>
          <p:spPr bwMode="auto">
            <a:xfrm>
              <a:off x="1632" y="2299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2" name="Line 110"/>
            <p:cNvSpPr>
              <a:spLocks noChangeShapeType="1"/>
            </p:cNvSpPr>
            <p:nvPr/>
          </p:nvSpPr>
          <p:spPr bwMode="auto">
            <a:xfrm>
              <a:off x="1827" y="2245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3" name="Line 111"/>
            <p:cNvSpPr>
              <a:spLocks noChangeShapeType="1"/>
            </p:cNvSpPr>
            <p:nvPr/>
          </p:nvSpPr>
          <p:spPr bwMode="auto">
            <a:xfrm>
              <a:off x="1945" y="2191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4" name="Line 112"/>
            <p:cNvSpPr>
              <a:spLocks noChangeShapeType="1"/>
            </p:cNvSpPr>
            <p:nvPr/>
          </p:nvSpPr>
          <p:spPr bwMode="auto">
            <a:xfrm>
              <a:off x="2140" y="2137"/>
              <a:ext cx="352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1729" name="Rectangle 113"/>
          <p:cNvSpPr>
            <a:spLocks noChangeArrowheads="1"/>
          </p:cNvSpPr>
          <p:nvPr/>
        </p:nvSpPr>
        <p:spPr bwMode="auto">
          <a:xfrm>
            <a:off x="6762750" y="4902200"/>
            <a:ext cx="2159000" cy="1581150"/>
          </a:xfrm>
          <a:prstGeom prst="rect">
            <a:avLst/>
          </a:prstGeom>
          <a:solidFill>
            <a:srgbClr val="DDDDDD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Note:</a:t>
            </a:r>
          </a:p>
          <a:p>
            <a:r>
              <a:rPr lang="en-US"/>
              <a:t>of course, we don’t</a:t>
            </a:r>
          </a:p>
          <a:p>
            <a:r>
              <a:rPr lang="en-US"/>
              <a:t>know the “color” of</a:t>
            </a:r>
          </a:p>
          <a:p>
            <a:r>
              <a:rPr lang="en-US"/>
              <a:t>these nodes</a:t>
            </a:r>
          </a:p>
        </p:txBody>
      </p:sp>
      <p:sp>
        <p:nvSpPr>
          <p:cNvPr id="20571" name="Rectangle 114"/>
          <p:cNvSpPr>
            <a:spLocks noChangeArrowheads="1"/>
          </p:cNvSpPr>
          <p:nvPr/>
        </p:nvSpPr>
        <p:spPr bwMode="auto">
          <a:xfrm>
            <a:off x="6584950" y="2743200"/>
            <a:ext cx="2374900" cy="1587500"/>
          </a:xfrm>
          <a:prstGeom prst="rect">
            <a:avLst/>
          </a:prstGeom>
          <a:solidFill>
            <a:srgbClr val="DDDDDD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Reads that come</a:t>
            </a:r>
          </a:p>
          <a:p>
            <a:r>
              <a:rPr lang="en-US"/>
              <a:t>from two regions of</a:t>
            </a:r>
          </a:p>
          <a:p>
            <a:r>
              <a:rPr lang="en-US"/>
              <a:t>the genome (blue</a:t>
            </a:r>
          </a:p>
          <a:p>
            <a:r>
              <a:rPr lang="en-US"/>
              <a:t>and red) that contain</a:t>
            </a:r>
          </a:p>
          <a:p>
            <a:r>
              <a:rPr lang="en-US"/>
              <a:t>the same repeat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5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5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5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5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5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5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5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5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5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5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5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5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5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5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5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5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5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5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5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5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5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5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5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5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5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5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5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5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751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5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5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51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75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75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75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751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751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751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751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751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751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751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751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751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75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75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75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75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75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75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75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500"/>
                                        <p:tgtEl>
                                          <p:spTgt spid="75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0"/>
                                        <p:tgtEl>
                                          <p:spTgt spid="751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75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75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75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51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751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75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75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75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75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75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75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75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75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75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75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75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75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75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75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75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2" dur="500"/>
                                        <p:tgtEl>
                                          <p:spTgt spid="75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75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8" dur="500"/>
                                        <p:tgtEl>
                                          <p:spTgt spid="75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0"/>
                                        <p:tgtEl>
                                          <p:spTgt spid="75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500"/>
                                        <p:tgtEl>
                                          <p:spTgt spid="75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75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75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0"/>
                                        <p:tgtEl>
                                          <p:spTgt spid="75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75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75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4" dur="500"/>
                                        <p:tgtEl>
                                          <p:spTgt spid="75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0" grpId="0" animBg="1"/>
      <p:bldP spid="751621" grpId="0" animBg="1"/>
      <p:bldP spid="751622" grpId="0" animBg="1"/>
      <p:bldP spid="751623" grpId="0" animBg="1"/>
      <p:bldP spid="751624" grpId="0" animBg="1"/>
      <p:bldP spid="751625" grpId="0" animBg="1"/>
      <p:bldP spid="751626" grpId="0" animBg="1"/>
      <p:bldP spid="751627" grpId="0" animBg="1"/>
      <p:bldP spid="751628" grpId="0" animBg="1"/>
      <p:bldP spid="751629" grpId="0" animBg="1"/>
      <p:bldP spid="751630" grpId="0" animBg="1"/>
      <p:bldP spid="751631" grpId="0" animBg="1"/>
      <p:bldP spid="751632" grpId="0" animBg="1"/>
      <p:bldP spid="751633" grpId="0" animBg="1"/>
      <p:bldP spid="751634" grpId="0" animBg="1"/>
      <p:bldP spid="751635" grpId="0" animBg="1"/>
      <p:bldP spid="751636" grpId="0" animBg="1"/>
      <p:bldP spid="751637" grpId="0" animBg="1"/>
      <p:bldP spid="751638" grpId="0" animBg="1"/>
      <p:bldP spid="751639" grpId="0" animBg="1"/>
      <p:bldP spid="751640" grpId="0" animBg="1"/>
      <p:bldP spid="751641" grpId="0" animBg="1"/>
      <p:bldP spid="751642" grpId="0" animBg="1"/>
      <p:bldP spid="7517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3" y="152400"/>
            <a:ext cx="70485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2. Merge Reads into Contigs</a:t>
            </a:r>
          </a:p>
        </p:txBody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5994400"/>
            <a:ext cx="8001000" cy="53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>
                <a:solidFill>
                  <a:schemeClr val="accent2"/>
                </a:solidFill>
              </a:rPr>
              <a:t>We want to merge reads up to potential repeat boundaries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1905000"/>
            <a:ext cx="7848600" cy="3048000"/>
            <a:chOff x="336" y="1152"/>
            <a:chExt cx="4944" cy="1920"/>
          </a:xfrm>
        </p:grpSpPr>
        <p:sp>
          <p:nvSpPr>
            <p:cNvPr id="5154" name="Line 5"/>
            <p:cNvSpPr>
              <a:spLocks noChangeShapeType="1"/>
            </p:cNvSpPr>
            <p:nvPr/>
          </p:nvSpPr>
          <p:spPr bwMode="auto">
            <a:xfrm>
              <a:off x="336" y="1152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Line 6"/>
            <p:cNvSpPr>
              <a:spLocks noChangeShapeType="1"/>
            </p:cNvSpPr>
            <p:nvPr/>
          </p:nvSpPr>
          <p:spPr bwMode="auto">
            <a:xfrm>
              <a:off x="720" y="1344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Line 7"/>
            <p:cNvSpPr>
              <a:spLocks noChangeShapeType="1"/>
            </p:cNvSpPr>
            <p:nvPr/>
          </p:nvSpPr>
          <p:spPr bwMode="auto">
            <a:xfrm>
              <a:off x="1152" y="1536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Line 8"/>
            <p:cNvSpPr>
              <a:spLocks noChangeShapeType="1"/>
            </p:cNvSpPr>
            <p:nvPr/>
          </p:nvSpPr>
          <p:spPr bwMode="auto">
            <a:xfrm>
              <a:off x="1536" y="1728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Line 9"/>
            <p:cNvSpPr>
              <a:spLocks noChangeShapeType="1"/>
            </p:cNvSpPr>
            <p:nvPr/>
          </p:nvSpPr>
          <p:spPr bwMode="auto">
            <a:xfrm>
              <a:off x="2016" y="1920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Line 10"/>
            <p:cNvSpPr>
              <a:spLocks noChangeShapeType="1"/>
            </p:cNvSpPr>
            <p:nvPr/>
          </p:nvSpPr>
          <p:spPr bwMode="auto">
            <a:xfrm>
              <a:off x="2400" y="2112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Line 11"/>
            <p:cNvSpPr>
              <a:spLocks noChangeShapeType="1"/>
            </p:cNvSpPr>
            <p:nvPr/>
          </p:nvSpPr>
          <p:spPr bwMode="auto">
            <a:xfrm>
              <a:off x="2832" y="2304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Line 12"/>
            <p:cNvSpPr>
              <a:spLocks noChangeShapeType="1"/>
            </p:cNvSpPr>
            <p:nvPr/>
          </p:nvSpPr>
          <p:spPr bwMode="auto">
            <a:xfrm>
              <a:off x="3216" y="2496"/>
              <a:ext cx="86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Line 13"/>
            <p:cNvSpPr>
              <a:spLocks noChangeShapeType="1"/>
            </p:cNvSpPr>
            <p:nvPr/>
          </p:nvSpPr>
          <p:spPr bwMode="auto">
            <a:xfrm>
              <a:off x="3552" y="2688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Line 14"/>
            <p:cNvSpPr>
              <a:spLocks noChangeShapeType="1"/>
            </p:cNvSpPr>
            <p:nvPr/>
          </p:nvSpPr>
          <p:spPr bwMode="auto">
            <a:xfrm>
              <a:off x="3936" y="2880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Line 15"/>
            <p:cNvSpPr>
              <a:spLocks noChangeShapeType="1"/>
            </p:cNvSpPr>
            <p:nvPr/>
          </p:nvSpPr>
          <p:spPr bwMode="auto">
            <a:xfrm>
              <a:off x="4368" y="3072"/>
              <a:ext cx="912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819400" y="2971800"/>
            <a:ext cx="3352800" cy="914400"/>
            <a:chOff x="1776" y="1824"/>
            <a:chExt cx="2112" cy="576"/>
          </a:xfrm>
        </p:grpSpPr>
        <p:sp>
          <p:nvSpPr>
            <p:cNvPr id="5150" name="Line 17"/>
            <p:cNvSpPr>
              <a:spLocks noChangeShapeType="1"/>
            </p:cNvSpPr>
            <p:nvPr/>
          </p:nvSpPr>
          <p:spPr bwMode="auto">
            <a:xfrm>
              <a:off x="1776" y="1824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8"/>
            <p:cNvSpPr>
              <a:spLocks noChangeShapeType="1"/>
            </p:cNvSpPr>
            <p:nvPr/>
          </p:nvSpPr>
          <p:spPr bwMode="auto">
            <a:xfrm>
              <a:off x="2256" y="2016"/>
              <a:ext cx="912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Line 19"/>
            <p:cNvSpPr>
              <a:spLocks noChangeShapeType="1"/>
            </p:cNvSpPr>
            <p:nvPr/>
          </p:nvSpPr>
          <p:spPr bwMode="auto">
            <a:xfrm>
              <a:off x="2496" y="2208"/>
              <a:ext cx="912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20"/>
            <p:cNvSpPr>
              <a:spLocks noChangeShapeType="1"/>
            </p:cNvSpPr>
            <p:nvPr/>
          </p:nvSpPr>
          <p:spPr bwMode="auto">
            <a:xfrm>
              <a:off x="3024" y="2400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2667000"/>
            <a:ext cx="3352800" cy="914400"/>
            <a:chOff x="3504" y="1632"/>
            <a:chExt cx="2112" cy="576"/>
          </a:xfrm>
        </p:grpSpPr>
        <p:sp>
          <p:nvSpPr>
            <p:cNvPr id="5146" name="Line 22"/>
            <p:cNvSpPr>
              <a:spLocks noChangeShapeType="1"/>
            </p:cNvSpPr>
            <p:nvPr/>
          </p:nvSpPr>
          <p:spPr bwMode="auto">
            <a:xfrm>
              <a:off x="3504" y="2208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Line 23"/>
            <p:cNvSpPr>
              <a:spLocks noChangeShapeType="1"/>
            </p:cNvSpPr>
            <p:nvPr/>
          </p:nvSpPr>
          <p:spPr bwMode="auto">
            <a:xfrm>
              <a:off x="3984" y="2016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Line 24"/>
            <p:cNvSpPr>
              <a:spLocks noChangeShapeType="1"/>
            </p:cNvSpPr>
            <p:nvPr/>
          </p:nvSpPr>
          <p:spPr bwMode="auto">
            <a:xfrm>
              <a:off x="4272" y="1824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Line 25"/>
            <p:cNvSpPr>
              <a:spLocks noChangeShapeType="1"/>
            </p:cNvSpPr>
            <p:nvPr/>
          </p:nvSpPr>
          <p:spPr bwMode="auto">
            <a:xfrm>
              <a:off x="4752" y="1632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152400" y="3276600"/>
            <a:ext cx="3352800" cy="914400"/>
            <a:chOff x="96" y="2016"/>
            <a:chExt cx="2112" cy="576"/>
          </a:xfrm>
        </p:grpSpPr>
        <p:sp>
          <p:nvSpPr>
            <p:cNvPr id="5142" name="Line 27"/>
            <p:cNvSpPr>
              <a:spLocks noChangeShapeType="1"/>
            </p:cNvSpPr>
            <p:nvPr/>
          </p:nvSpPr>
          <p:spPr bwMode="auto">
            <a:xfrm>
              <a:off x="96" y="2592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28"/>
            <p:cNvSpPr>
              <a:spLocks noChangeShapeType="1"/>
            </p:cNvSpPr>
            <p:nvPr/>
          </p:nvSpPr>
          <p:spPr bwMode="auto">
            <a:xfrm>
              <a:off x="576" y="2400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29"/>
            <p:cNvSpPr>
              <a:spLocks noChangeShapeType="1"/>
            </p:cNvSpPr>
            <p:nvPr/>
          </p:nvSpPr>
          <p:spPr bwMode="auto">
            <a:xfrm>
              <a:off x="864" y="2208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30"/>
            <p:cNvSpPr>
              <a:spLocks noChangeShapeType="1"/>
            </p:cNvSpPr>
            <p:nvPr/>
          </p:nvSpPr>
          <p:spPr bwMode="auto">
            <a:xfrm>
              <a:off x="1344" y="2016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6477000" y="3124200"/>
            <a:ext cx="1295400" cy="1828800"/>
            <a:chOff x="4080" y="1920"/>
            <a:chExt cx="816" cy="1152"/>
          </a:xfrm>
        </p:grpSpPr>
        <p:sp>
          <p:nvSpPr>
            <p:cNvPr id="5140" name="Line 32"/>
            <p:cNvSpPr>
              <a:spLocks noChangeShapeType="1"/>
            </p:cNvSpPr>
            <p:nvPr/>
          </p:nvSpPr>
          <p:spPr bwMode="auto">
            <a:xfrm flipV="1">
              <a:off x="4080" y="1920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Line 33"/>
            <p:cNvSpPr>
              <a:spLocks noChangeShapeType="1"/>
            </p:cNvSpPr>
            <p:nvPr/>
          </p:nvSpPr>
          <p:spPr bwMode="auto">
            <a:xfrm>
              <a:off x="4080" y="2496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1524000" y="2057400"/>
            <a:ext cx="1295400" cy="1828800"/>
            <a:chOff x="960" y="1248"/>
            <a:chExt cx="816" cy="1152"/>
          </a:xfrm>
        </p:grpSpPr>
        <p:sp>
          <p:nvSpPr>
            <p:cNvPr id="5138" name="Line 35"/>
            <p:cNvSpPr>
              <a:spLocks noChangeShapeType="1"/>
            </p:cNvSpPr>
            <p:nvPr/>
          </p:nvSpPr>
          <p:spPr bwMode="auto">
            <a:xfrm flipH="1" flipV="1">
              <a:off x="960" y="1248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Line 36"/>
            <p:cNvSpPr>
              <a:spLocks noChangeShapeType="1"/>
            </p:cNvSpPr>
            <p:nvPr/>
          </p:nvSpPr>
          <p:spPr bwMode="auto">
            <a:xfrm flipH="1">
              <a:off x="960" y="1824"/>
              <a:ext cx="816" cy="576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2743200" y="1524000"/>
            <a:ext cx="3810000" cy="4191000"/>
            <a:chOff x="1728" y="912"/>
            <a:chExt cx="2400" cy="2640"/>
          </a:xfrm>
        </p:grpSpPr>
        <p:sp>
          <p:nvSpPr>
            <p:cNvPr id="5135" name="Line 38"/>
            <p:cNvSpPr>
              <a:spLocks noChangeShapeType="1"/>
            </p:cNvSpPr>
            <p:nvPr/>
          </p:nvSpPr>
          <p:spPr bwMode="auto">
            <a:xfrm>
              <a:off x="1728" y="912"/>
              <a:ext cx="0" cy="264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Line 39"/>
            <p:cNvSpPr>
              <a:spLocks noChangeShapeType="1"/>
            </p:cNvSpPr>
            <p:nvPr/>
          </p:nvSpPr>
          <p:spPr bwMode="auto">
            <a:xfrm>
              <a:off x="4128" y="912"/>
              <a:ext cx="0" cy="2640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Text Box 40"/>
            <p:cNvSpPr txBox="1">
              <a:spLocks noChangeArrowheads="1"/>
            </p:cNvSpPr>
            <p:nvPr/>
          </p:nvSpPr>
          <p:spPr bwMode="auto">
            <a:xfrm>
              <a:off x="2294" y="1005"/>
              <a:ext cx="14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FF9900"/>
                  </a:solidFill>
                  <a:latin typeface="Arial Unicode MS" pitchFamily="34" charset="-128"/>
                </a:rPr>
                <a:t>repeat region</a:t>
              </a:r>
            </a:p>
          </p:txBody>
        </p:sp>
      </p:grpSp>
      <p:sp>
        <p:nvSpPr>
          <p:cNvPr id="753705" name="Rectangle 41"/>
          <p:cNvSpPr>
            <a:spLocks noChangeArrowheads="1"/>
          </p:cNvSpPr>
          <p:nvPr/>
        </p:nvSpPr>
        <p:spPr bwMode="auto">
          <a:xfrm>
            <a:off x="6591300" y="2517775"/>
            <a:ext cx="2400300" cy="1235075"/>
          </a:xfrm>
          <a:prstGeom prst="rect">
            <a:avLst/>
          </a:prstGeom>
          <a:solidFill>
            <a:schemeClr val="accent1">
              <a:alpha val="18823"/>
            </a:schemeClr>
          </a:solidFill>
          <a:ln w="15875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3706" name="Text Box 42"/>
          <p:cNvSpPr txBox="1">
            <a:spLocks noChangeArrowheads="1"/>
          </p:cNvSpPr>
          <p:nvPr/>
        </p:nvSpPr>
        <p:spPr bwMode="auto">
          <a:xfrm>
            <a:off x="6985000" y="3817938"/>
            <a:ext cx="163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Unique Contig</a:t>
            </a:r>
          </a:p>
        </p:txBody>
      </p:sp>
      <p:sp>
        <p:nvSpPr>
          <p:cNvPr id="753707" name="Rectangle 43"/>
          <p:cNvSpPr>
            <a:spLocks noChangeArrowheads="1"/>
          </p:cNvSpPr>
          <p:nvPr/>
        </p:nvSpPr>
        <p:spPr bwMode="auto">
          <a:xfrm>
            <a:off x="2771775" y="2886075"/>
            <a:ext cx="3733800" cy="1285875"/>
          </a:xfrm>
          <a:prstGeom prst="rect">
            <a:avLst/>
          </a:prstGeom>
          <a:solidFill>
            <a:schemeClr val="accent1">
              <a:alpha val="18823"/>
            </a:schemeClr>
          </a:solidFill>
          <a:ln w="15875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3708" name="Text Box 44"/>
          <p:cNvSpPr txBox="1">
            <a:spLocks noChangeArrowheads="1"/>
          </p:cNvSpPr>
          <p:nvPr/>
        </p:nvSpPr>
        <p:spPr bwMode="auto">
          <a:xfrm>
            <a:off x="3479800" y="4313238"/>
            <a:ext cx="236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Overcollapsed Contig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5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53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5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7" grpId="0" build="p"/>
      <p:bldP spid="753705" grpId="0" animBg="1"/>
      <p:bldP spid="753706" grpId="0"/>
      <p:bldP spid="753707" grpId="0" animBg="1"/>
      <p:bldP spid="75370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2. Merge Reads into Contigs</a:t>
            </a:r>
            <a:endParaRPr lang="en-US" smtClean="0"/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050" y="3586163"/>
            <a:ext cx="5410200" cy="1265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Remove transitively inferable overlaps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If read r overlaps to the right reads r</a:t>
            </a:r>
            <a:r>
              <a:rPr lang="en-US" sz="1800" baseline="-25000" smtClean="0"/>
              <a:t>1</a:t>
            </a:r>
            <a:r>
              <a:rPr lang="en-US" sz="1800" smtClean="0"/>
              <a:t>, r</a:t>
            </a:r>
            <a:r>
              <a:rPr lang="en-US" sz="1800" baseline="-25000" smtClean="0"/>
              <a:t>2</a:t>
            </a:r>
            <a:r>
              <a:rPr lang="en-US" sz="1800" smtClean="0"/>
              <a:t>, and r</a:t>
            </a:r>
            <a:r>
              <a:rPr lang="en-US" sz="1800" baseline="-25000" smtClean="0"/>
              <a:t>1</a:t>
            </a:r>
            <a:r>
              <a:rPr lang="en-US" sz="1800" smtClean="0"/>
              <a:t> overlaps r</a:t>
            </a:r>
            <a:r>
              <a:rPr lang="en-US" sz="1800" baseline="-25000" smtClean="0"/>
              <a:t>2</a:t>
            </a:r>
            <a:r>
              <a:rPr lang="en-US" sz="1800" smtClean="0"/>
              <a:t>, then (r, r</a:t>
            </a:r>
            <a:r>
              <a:rPr lang="en-US" sz="1800" baseline="-25000" smtClean="0"/>
              <a:t>2</a:t>
            </a:r>
            <a:r>
              <a:rPr lang="en-US" sz="1800" smtClean="0"/>
              <a:t>) can be inferred by (r, r</a:t>
            </a:r>
            <a:r>
              <a:rPr lang="en-US" sz="1800" baseline="-25000" smtClean="0"/>
              <a:t>1</a:t>
            </a:r>
            <a:r>
              <a:rPr lang="en-US" sz="1800" smtClean="0"/>
              <a:t>) and (r</a:t>
            </a:r>
            <a:r>
              <a:rPr lang="en-US" sz="1800" baseline="-25000" smtClean="0"/>
              <a:t>1</a:t>
            </a:r>
            <a:r>
              <a:rPr lang="en-US" sz="1800" smtClean="0"/>
              <a:t>, r</a:t>
            </a:r>
            <a:r>
              <a:rPr lang="en-US" sz="1800" baseline="-25000" smtClean="0"/>
              <a:t>2</a:t>
            </a:r>
            <a:r>
              <a:rPr lang="en-US" sz="1800" smtClean="0"/>
              <a:t>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74850" y="1739900"/>
            <a:ext cx="5307013" cy="1339850"/>
            <a:chOff x="340" y="1056"/>
            <a:chExt cx="3875" cy="944"/>
          </a:xfrm>
        </p:grpSpPr>
        <p:sp>
          <p:nvSpPr>
            <p:cNvPr id="757765" name="Oval 5"/>
            <p:cNvSpPr>
              <a:spLocks noChangeArrowheads="1"/>
            </p:cNvSpPr>
            <p:nvPr/>
          </p:nvSpPr>
          <p:spPr bwMode="auto">
            <a:xfrm>
              <a:off x="1340" y="1456"/>
              <a:ext cx="115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6" name="Oval 6"/>
            <p:cNvSpPr>
              <a:spLocks noChangeArrowheads="1"/>
            </p:cNvSpPr>
            <p:nvPr/>
          </p:nvSpPr>
          <p:spPr bwMode="auto">
            <a:xfrm>
              <a:off x="1814" y="1456"/>
              <a:ext cx="115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7" name="Oval 7"/>
            <p:cNvSpPr>
              <a:spLocks noChangeArrowheads="1"/>
            </p:cNvSpPr>
            <p:nvPr/>
          </p:nvSpPr>
          <p:spPr bwMode="auto">
            <a:xfrm>
              <a:off x="2289" y="1456"/>
              <a:ext cx="115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8" name="Oval 8"/>
            <p:cNvSpPr>
              <a:spLocks noChangeArrowheads="1"/>
            </p:cNvSpPr>
            <p:nvPr/>
          </p:nvSpPr>
          <p:spPr bwMode="auto">
            <a:xfrm>
              <a:off x="2761" y="1456"/>
              <a:ext cx="116" cy="11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69" name="Oval 9"/>
            <p:cNvSpPr>
              <a:spLocks noChangeArrowheads="1"/>
            </p:cNvSpPr>
            <p:nvPr/>
          </p:nvSpPr>
          <p:spPr bwMode="auto">
            <a:xfrm>
              <a:off x="1577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0" name="Oval 10"/>
            <p:cNvSpPr>
              <a:spLocks noChangeArrowheads="1"/>
            </p:cNvSpPr>
            <p:nvPr/>
          </p:nvSpPr>
          <p:spPr bwMode="auto">
            <a:xfrm>
              <a:off x="2051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1" name="Oval 11"/>
            <p:cNvSpPr>
              <a:spLocks noChangeArrowheads="1"/>
            </p:cNvSpPr>
            <p:nvPr/>
          </p:nvSpPr>
          <p:spPr bwMode="auto">
            <a:xfrm>
              <a:off x="2525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2" name="Oval 12"/>
            <p:cNvSpPr>
              <a:spLocks noChangeArrowheads="1"/>
            </p:cNvSpPr>
            <p:nvPr/>
          </p:nvSpPr>
          <p:spPr bwMode="auto">
            <a:xfrm>
              <a:off x="3000" y="1456"/>
              <a:ext cx="115" cy="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3" name="Oval 13"/>
            <p:cNvSpPr>
              <a:spLocks noChangeArrowheads="1"/>
            </p:cNvSpPr>
            <p:nvPr/>
          </p:nvSpPr>
          <p:spPr bwMode="auto">
            <a:xfrm>
              <a:off x="3389" y="105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4" name="Oval 14"/>
            <p:cNvSpPr>
              <a:spLocks noChangeArrowheads="1"/>
            </p:cNvSpPr>
            <p:nvPr/>
          </p:nvSpPr>
          <p:spPr bwMode="auto">
            <a:xfrm>
              <a:off x="3861" y="1056"/>
              <a:ext cx="116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5" name="Oval 15"/>
            <p:cNvSpPr>
              <a:spLocks noChangeArrowheads="1"/>
            </p:cNvSpPr>
            <p:nvPr/>
          </p:nvSpPr>
          <p:spPr bwMode="auto">
            <a:xfrm>
              <a:off x="3625" y="105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6" name="Oval 16"/>
            <p:cNvSpPr>
              <a:spLocks noChangeArrowheads="1"/>
            </p:cNvSpPr>
            <p:nvPr/>
          </p:nvSpPr>
          <p:spPr bwMode="auto">
            <a:xfrm>
              <a:off x="4100" y="105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7" name="Oval 17"/>
            <p:cNvSpPr>
              <a:spLocks noChangeArrowheads="1"/>
            </p:cNvSpPr>
            <p:nvPr/>
          </p:nvSpPr>
          <p:spPr bwMode="auto">
            <a:xfrm>
              <a:off x="3666" y="1884"/>
              <a:ext cx="116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8" name="Oval 18"/>
            <p:cNvSpPr>
              <a:spLocks noChangeArrowheads="1"/>
            </p:cNvSpPr>
            <p:nvPr/>
          </p:nvSpPr>
          <p:spPr bwMode="auto">
            <a:xfrm>
              <a:off x="3429" y="188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79" name="Oval 19"/>
            <p:cNvSpPr>
              <a:spLocks noChangeArrowheads="1"/>
            </p:cNvSpPr>
            <p:nvPr/>
          </p:nvSpPr>
          <p:spPr bwMode="auto">
            <a:xfrm>
              <a:off x="3904" y="188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0" name="Oval 20"/>
            <p:cNvSpPr>
              <a:spLocks noChangeArrowheads="1"/>
            </p:cNvSpPr>
            <p:nvPr/>
          </p:nvSpPr>
          <p:spPr bwMode="auto">
            <a:xfrm>
              <a:off x="340" y="105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1" name="Oval 21"/>
            <p:cNvSpPr>
              <a:spLocks noChangeArrowheads="1"/>
            </p:cNvSpPr>
            <p:nvPr/>
          </p:nvSpPr>
          <p:spPr bwMode="auto">
            <a:xfrm>
              <a:off x="814" y="105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2" name="Oval 22"/>
            <p:cNvSpPr>
              <a:spLocks noChangeArrowheads="1"/>
            </p:cNvSpPr>
            <p:nvPr/>
          </p:nvSpPr>
          <p:spPr bwMode="auto">
            <a:xfrm>
              <a:off x="576" y="1056"/>
              <a:ext cx="116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3" name="Oval 23"/>
            <p:cNvSpPr>
              <a:spLocks noChangeArrowheads="1"/>
            </p:cNvSpPr>
            <p:nvPr/>
          </p:nvSpPr>
          <p:spPr bwMode="auto">
            <a:xfrm>
              <a:off x="1051" y="1056"/>
              <a:ext cx="116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4" name="Oval 24"/>
            <p:cNvSpPr>
              <a:spLocks noChangeArrowheads="1"/>
            </p:cNvSpPr>
            <p:nvPr/>
          </p:nvSpPr>
          <p:spPr bwMode="auto">
            <a:xfrm>
              <a:off x="432" y="1884"/>
              <a:ext cx="116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5" name="Oval 25"/>
            <p:cNvSpPr>
              <a:spLocks noChangeArrowheads="1"/>
            </p:cNvSpPr>
            <p:nvPr/>
          </p:nvSpPr>
          <p:spPr bwMode="auto">
            <a:xfrm>
              <a:off x="906" y="1884"/>
              <a:ext cx="116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6" name="Oval 26"/>
            <p:cNvSpPr>
              <a:spLocks noChangeArrowheads="1"/>
            </p:cNvSpPr>
            <p:nvPr/>
          </p:nvSpPr>
          <p:spPr bwMode="auto">
            <a:xfrm>
              <a:off x="669" y="188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787" name="Oval 27"/>
            <p:cNvSpPr>
              <a:spLocks noChangeArrowheads="1"/>
            </p:cNvSpPr>
            <p:nvPr/>
          </p:nvSpPr>
          <p:spPr bwMode="auto">
            <a:xfrm>
              <a:off x="1143" y="188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235" name="AutoShape 28"/>
            <p:cNvCxnSpPr>
              <a:cxnSpLocks noChangeShapeType="1"/>
              <a:stCxn id="757765" idx="0"/>
              <a:endCxn id="757769" idx="0"/>
            </p:cNvCxnSpPr>
            <p:nvPr/>
          </p:nvCxnSpPr>
          <p:spPr bwMode="auto">
            <a:xfrm rot="5400000" flipV="1">
              <a:off x="1516" y="13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6" name="AutoShape 29"/>
            <p:cNvCxnSpPr>
              <a:cxnSpLocks noChangeShapeType="1"/>
              <a:stCxn id="757765" idx="0"/>
              <a:endCxn id="757766" idx="0"/>
            </p:cNvCxnSpPr>
            <p:nvPr/>
          </p:nvCxnSpPr>
          <p:spPr bwMode="auto">
            <a:xfrm rot="5400000" flipV="1">
              <a:off x="1634" y="12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7" name="AutoShape 30"/>
            <p:cNvCxnSpPr>
              <a:cxnSpLocks noChangeShapeType="1"/>
              <a:stCxn id="757765" idx="0"/>
              <a:endCxn id="757770" idx="0"/>
            </p:cNvCxnSpPr>
            <p:nvPr/>
          </p:nvCxnSpPr>
          <p:spPr bwMode="auto">
            <a:xfrm rot="5400000" flipV="1">
              <a:off x="1753" y="1101"/>
              <a:ext cx="1" cy="711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8" name="AutoShape 31"/>
            <p:cNvCxnSpPr>
              <a:cxnSpLocks noChangeShapeType="1"/>
              <a:stCxn id="757765" idx="0"/>
              <a:endCxn id="757767" idx="0"/>
            </p:cNvCxnSpPr>
            <p:nvPr/>
          </p:nvCxnSpPr>
          <p:spPr bwMode="auto">
            <a:xfrm rot="5400000" flipV="1">
              <a:off x="1871" y="983"/>
              <a:ext cx="1" cy="94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39" name="AutoShape 32"/>
            <p:cNvCxnSpPr>
              <a:cxnSpLocks noChangeShapeType="1"/>
              <a:stCxn id="757769" idx="4"/>
              <a:endCxn id="757766" idx="4"/>
            </p:cNvCxnSpPr>
            <p:nvPr/>
          </p:nvCxnSpPr>
          <p:spPr bwMode="auto">
            <a:xfrm rot="16200000" flipH="1">
              <a:off x="1753" y="145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0" name="AutoShape 33"/>
            <p:cNvCxnSpPr>
              <a:cxnSpLocks noChangeShapeType="1"/>
              <a:stCxn id="757769" idx="4"/>
              <a:endCxn id="757770" idx="4"/>
            </p:cNvCxnSpPr>
            <p:nvPr/>
          </p:nvCxnSpPr>
          <p:spPr bwMode="auto">
            <a:xfrm rot="16200000" flipH="1">
              <a:off x="1871" y="1335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1" name="AutoShape 34"/>
            <p:cNvCxnSpPr>
              <a:cxnSpLocks noChangeShapeType="1"/>
              <a:stCxn id="757769" idx="4"/>
              <a:endCxn id="757767" idx="4"/>
            </p:cNvCxnSpPr>
            <p:nvPr/>
          </p:nvCxnSpPr>
          <p:spPr bwMode="auto">
            <a:xfrm rot="16200000" flipH="1">
              <a:off x="1990" y="1216"/>
              <a:ext cx="1" cy="711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2" name="AutoShape 35"/>
            <p:cNvCxnSpPr>
              <a:cxnSpLocks noChangeShapeType="1"/>
              <a:stCxn id="757769" idx="4"/>
              <a:endCxn id="757771" idx="4"/>
            </p:cNvCxnSpPr>
            <p:nvPr/>
          </p:nvCxnSpPr>
          <p:spPr bwMode="auto">
            <a:xfrm rot="16200000" flipH="1">
              <a:off x="2108" y="1098"/>
              <a:ext cx="1" cy="948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3" name="AutoShape 36"/>
            <p:cNvCxnSpPr>
              <a:cxnSpLocks noChangeShapeType="1"/>
              <a:stCxn id="757766" idx="0"/>
              <a:endCxn id="757770" idx="0"/>
            </p:cNvCxnSpPr>
            <p:nvPr/>
          </p:nvCxnSpPr>
          <p:spPr bwMode="auto">
            <a:xfrm rot="5400000" flipV="1">
              <a:off x="1990" y="13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4" name="AutoShape 37"/>
            <p:cNvCxnSpPr>
              <a:cxnSpLocks noChangeShapeType="1"/>
              <a:stCxn id="757766" idx="0"/>
              <a:endCxn id="757767" idx="0"/>
            </p:cNvCxnSpPr>
            <p:nvPr/>
          </p:nvCxnSpPr>
          <p:spPr bwMode="auto">
            <a:xfrm rot="5400000" flipV="1">
              <a:off x="2108" y="12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5" name="AutoShape 38"/>
            <p:cNvCxnSpPr>
              <a:cxnSpLocks noChangeShapeType="1"/>
              <a:stCxn id="757766" idx="0"/>
              <a:endCxn id="757771" idx="0"/>
            </p:cNvCxnSpPr>
            <p:nvPr/>
          </p:nvCxnSpPr>
          <p:spPr bwMode="auto">
            <a:xfrm rot="5400000" flipV="1">
              <a:off x="2227" y="1101"/>
              <a:ext cx="1" cy="711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6" name="AutoShape 39"/>
            <p:cNvCxnSpPr>
              <a:cxnSpLocks noChangeShapeType="1"/>
              <a:stCxn id="757766" idx="0"/>
              <a:endCxn id="757768" idx="0"/>
            </p:cNvCxnSpPr>
            <p:nvPr/>
          </p:nvCxnSpPr>
          <p:spPr bwMode="auto">
            <a:xfrm rot="5400000" flipV="1">
              <a:off x="2345" y="983"/>
              <a:ext cx="1" cy="94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7" name="AutoShape 40"/>
            <p:cNvCxnSpPr>
              <a:cxnSpLocks noChangeShapeType="1"/>
              <a:stCxn id="757770" idx="4"/>
              <a:endCxn id="757767" idx="4"/>
            </p:cNvCxnSpPr>
            <p:nvPr/>
          </p:nvCxnSpPr>
          <p:spPr bwMode="auto">
            <a:xfrm rot="16200000" flipH="1">
              <a:off x="2227" y="145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8" name="AutoShape 41"/>
            <p:cNvCxnSpPr>
              <a:cxnSpLocks noChangeShapeType="1"/>
              <a:stCxn id="757770" idx="4"/>
              <a:endCxn id="757771" idx="4"/>
            </p:cNvCxnSpPr>
            <p:nvPr/>
          </p:nvCxnSpPr>
          <p:spPr bwMode="auto">
            <a:xfrm rot="16200000" flipH="1">
              <a:off x="2345" y="1335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49" name="AutoShape 42"/>
            <p:cNvCxnSpPr>
              <a:cxnSpLocks noChangeShapeType="1"/>
              <a:stCxn id="757770" idx="4"/>
              <a:endCxn id="757768" idx="4"/>
            </p:cNvCxnSpPr>
            <p:nvPr/>
          </p:nvCxnSpPr>
          <p:spPr bwMode="auto">
            <a:xfrm rot="16200000" flipH="1">
              <a:off x="2464" y="1216"/>
              <a:ext cx="1" cy="711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0" name="AutoShape 43"/>
            <p:cNvCxnSpPr>
              <a:cxnSpLocks noChangeShapeType="1"/>
              <a:stCxn id="757770" idx="4"/>
              <a:endCxn id="757772" idx="4"/>
            </p:cNvCxnSpPr>
            <p:nvPr/>
          </p:nvCxnSpPr>
          <p:spPr bwMode="auto">
            <a:xfrm rot="16200000" flipH="1">
              <a:off x="2583" y="1097"/>
              <a:ext cx="1" cy="949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1" name="AutoShape 44"/>
            <p:cNvCxnSpPr>
              <a:cxnSpLocks noChangeShapeType="1"/>
              <a:stCxn id="757767" idx="0"/>
              <a:endCxn id="757771" idx="0"/>
            </p:cNvCxnSpPr>
            <p:nvPr/>
          </p:nvCxnSpPr>
          <p:spPr bwMode="auto">
            <a:xfrm rot="5400000" flipV="1">
              <a:off x="2464" y="13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2" name="AutoShape 45"/>
            <p:cNvCxnSpPr>
              <a:cxnSpLocks noChangeShapeType="1"/>
              <a:stCxn id="757767" idx="0"/>
              <a:endCxn id="757768" idx="0"/>
            </p:cNvCxnSpPr>
            <p:nvPr/>
          </p:nvCxnSpPr>
          <p:spPr bwMode="auto">
            <a:xfrm rot="5400000" flipV="1">
              <a:off x="2582" y="12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3" name="AutoShape 46"/>
            <p:cNvCxnSpPr>
              <a:cxnSpLocks noChangeShapeType="1"/>
              <a:stCxn id="757767" idx="0"/>
              <a:endCxn id="757772" idx="0"/>
            </p:cNvCxnSpPr>
            <p:nvPr/>
          </p:nvCxnSpPr>
          <p:spPr bwMode="auto">
            <a:xfrm rot="5400000" flipV="1">
              <a:off x="2701" y="1101"/>
              <a:ext cx="1" cy="712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4" name="AutoShape 47"/>
            <p:cNvCxnSpPr>
              <a:cxnSpLocks noChangeShapeType="1"/>
              <a:stCxn id="757767" idx="0"/>
              <a:endCxn id="757773" idx="0"/>
            </p:cNvCxnSpPr>
            <p:nvPr/>
          </p:nvCxnSpPr>
          <p:spPr bwMode="auto">
            <a:xfrm rot="-5400000">
              <a:off x="2696" y="706"/>
              <a:ext cx="400" cy="1100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5" name="AutoShape 48"/>
            <p:cNvCxnSpPr>
              <a:cxnSpLocks noChangeShapeType="1"/>
              <a:stCxn id="757771" idx="4"/>
              <a:endCxn id="757768" idx="4"/>
            </p:cNvCxnSpPr>
            <p:nvPr/>
          </p:nvCxnSpPr>
          <p:spPr bwMode="auto">
            <a:xfrm rot="16200000" flipH="1">
              <a:off x="2701" y="145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6" name="AutoShape 49"/>
            <p:cNvCxnSpPr>
              <a:cxnSpLocks noChangeShapeType="1"/>
              <a:stCxn id="757771" idx="4"/>
              <a:endCxn id="757772" idx="4"/>
            </p:cNvCxnSpPr>
            <p:nvPr/>
          </p:nvCxnSpPr>
          <p:spPr bwMode="auto">
            <a:xfrm rot="16200000" flipH="1">
              <a:off x="2820" y="1334"/>
              <a:ext cx="1" cy="475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7" name="AutoShape 50"/>
            <p:cNvCxnSpPr>
              <a:cxnSpLocks noChangeShapeType="1"/>
              <a:stCxn id="757771" idx="4"/>
              <a:endCxn id="757778" idx="4"/>
            </p:cNvCxnSpPr>
            <p:nvPr/>
          </p:nvCxnSpPr>
          <p:spPr bwMode="auto">
            <a:xfrm rot="16200000" flipH="1">
              <a:off x="2821" y="1333"/>
              <a:ext cx="428" cy="904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8" name="AutoShape 51"/>
            <p:cNvCxnSpPr>
              <a:cxnSpLocks noChangeShapeType="1"/>
              <a:stCxn id="757771" idx="0"/>
              <a:endCxn id="757773" idx="0"/>
            </p:cNvCxnSpPr>
            <p:nvPr/>
          </p:nvCxnSpPr>
          <p:spPr bwMode="auto">
            <a:xfrm rot="-5400000">
              <a:off x="2815" y="824"/>
              <a:ext cx="400" cy="863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59" name="AutoShape 52"/>
            <p:cNvCxnSpPr>
              <a:cxnSpLocks noChangeShapeType="1"/>
              <a:stCxn id="757768" idx="0"/>
              <a:endCxn id="757772" idx="0"/>
            </p:cNvCxnSpPr>
            <p:nvPr/>
          </p:nvCxnSpPr>
          <p:spPr bwMode="auto">
            <a:xfrm rot="5400000" flipV="1">
              <a:off x="2938" y="133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0" name="AutoShape 53"/>
            <p:cNvCxnSpPr>
              <a:cxnSpLocks noChangeShapeType="1"/>
              <a:stCxn id="757768" idx="0"/>
              <a:endCxn id="757773" idx="0"/>
            </p:cNvCxnSpPr>
            <p:nvPr/>
          </p:nvCxnSpPr>
          <p:spPr bwMode="auto">
            <a:xfrm rot="-5400000">
              <a:off x="2933" y="943"/>
              <a:ext cx="400" cy="626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1" name="AutoShape 54"/>
            <p:cNvCxnSpPr>
              <a:cxnSpLocks noChangeShapeType="1"/>
              <a:stCxn id="757768" idx="4"/>
              <a:endCxn id="757778" idx="4"/>
            </p:cNvCxnSpPr>
            <p:nvPr/>
          </p:nvCxnSpPr>
          <p:spPr bwMode="auto">
            <a:xfrm rot="16200000" flipH="1">
              <a:off x="2940" y="1451"/>
              <a:ext cx="428" cy="667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2" name="AutoShape 55"/>
            <p:cNvCxnSpPr>
              <a:cxnSpLocks noChangeShapeType="1"/>
              <a:stCxn id="757768" idx="0"/>
              <a:endCxn id="757775" idx="0"/>
            </p:cNvCxnSpPr>
            <p:nvPr/>
          </p:nvCxnSpPr>
          <p:spPr bwMode="auto">
            <a:xfrm rot="-5400000">
              <a:off x="3052" y="824"/>
              <a:ext cx="400" cy="863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3" name="AutoShape 56"/>
            <p:cNvCxnSpPr>
              <a:cxnSpLocks noChangeShapeType="1"/>
              <a:stCxn id="757772" idx="0"/>
              <a:endCxn id="757773" idx="0"/>
            </p:cNvCxnSpPr>
            <p:nvPr/>
          </p:nvCxnSpPr>
          <p:spPr bwMode="auto">
            <a:xfrm rot="-5400000">
              <a:off x="3052" y="1062"/>
              <a:ext cx="400" cy="388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4" name="AutoShape 57"/>
            <p:cNvCxnSpPr>
              <a:cxnSpLocks noChangeShapeType="1"/>
              <a:stCxn id="757772" idx="4"/>
              <a:endCxn id="757778" idx="4"/>
            </p:cNvCxnSpPr>
            <p:nvPr/>
          </p:nvCxnSpPr>
          <p:spPr bwMode="auto">
            <a:xfrm rot="16200000" flipH="1">
              <a:off x="3059" y="1570"/>
              <a:ext cx="428" cy="429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5" name="AutoShape 58"/>
            <p:cNvCxnSpPr>
              <a:cxnSpLocks noChangeShapeType="1"/>
              <a:stCxn id="757772" idx="0"/>
              <a:endCxn id="757775" idx="0"/>
            </p:cNvCxnSpPr>
            <p:nvPr/>
          </p:nvCxnSpPr>
          <p:spPr bwMode="auto">
            <a:xfrm rot="-5400000">
              <a:off x="3171" y="943"/>
              <a:ext cx="400" cy="625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6" name="AutoShape 59"/>
            <p:cNvCxnSpPr>
              <a:cxnSpLocks noChangeShapeType="1"/>
              <a:stCxn id="757772" idx="4"/>
              <a:endCxn id="757777" idx="4"/>
            </p:cNvCxnSpPr>
            <p:nvPr/>
          </p:nvCxnSpPr>
          <p:spPr bwMode="auto">
            <a:xfrm rot="16200000" flipH="1">
              <a:off x="3177" y="1452"/>
              <a:ext cx="428" cy="666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7" name="AutoShape 60"/>
            <p:cNvCxnSpPr>
              <a:cxnSpLocks noChangeShapeType="1"/>
              <a:stCxn id="757773" idx="0"/>
              <a:endCxn id="757775" idx="0"/>
            </p:cNvCxnSpPr>
            <p:nvPr/>
          </p:nvCxnSpPr>
          <p:spPr bwMode="auto">
            <a:xfrm rot="5400000" flipV="1">
              <a:off x="3564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8" name="AutoShape 61"/>
            <p:cNvCxnSpPr>
              <a:cxnSpLocks noChangeShapeType="1"/>
              <a:stCxn id="757773" idx="0"/>
              <a:endCxn id="757774" idx="0"/>
            </p:cNvCxnSpPr>
            <p:nvPr/>
          </p:nvCxnSpPr>
          <p:spPr bwMode="auto">
            <a:xfrm rot="5400000" flipV="1">
              <a:off x="3682" y="8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69" name="AutoShape 62"/>
            <p:cNvCxnSpPr>
              <a:cxnSpLocks noChangeShapeType="1"/>
              <a:stCxn id="757773" idx="0"/>
              <a:endCxn id="757776" idx="0"/>
            </p:cNvCxnSpPr>
            <p:nvPr/>
          </p:nvCxnSpPr>
          <p:spPr bwMode="auto">
            <a:xfrm rot="5400000" flipV="1">
              <a:off x="3801" y="701"/>
              <a:ext cx="1" cy="712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0" name="AutoShape 63"/>
            <p:cNvCxnSpPr>
              <a:cxnSpLocks noChangeShapeType="1"/>
              <a:stCxn id="757778" idx="4"/>
              <a:endCxn id="757777" idx="4"/>
            </p:cNvCxnSpPr>
            <p:nvPr/>
          </p:nvCxnSpPr>
          <p:spPr bwMode="auto">
            <a:xfrm rot="16200000" flipH="1">
              <a:off x="3605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1" name="AutoShape 64"/>
            <p:cNvCxnSpPr>
              <a:cxnSpLocks noChangeShapeType="1"/>
              <a:stCxn id="757778" idx="4"/>
              <a:endCxn id="757779" idx="4"/>
            </p:cNvCxnSpPr>
            <p:nvPr/>
          </p:nvCxnSpPr>
          <p:spPr bwMode="auto">
            <a:xfrm rot="16200000" flipH="1">
              <a:off x="3724" y="1762"/>
              <a:ext cx="1" cy="475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2" name="AutoShape 65"/>
            <p:cNvCxnSpPr>
              <a:cxnSpLocks noChangeShapeType="1"/>
              <a:stCxn id="757775" idx="0"/>
              <a:endCxn id="757774" idx="0"/>
            </p:cNvCxnSpPr>
            <p:nvPr/>
          </p:nvCxnSpPr>
          <p:spPr bwMode="auto">
            <a:xfrm rot="5400000" flipV="1">
              <a:off x="3801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3" name="AutoShape 66"/>
            <p:cNvCxnSpPr>
              <a:cxnSpLocks noChangeShapeType="1"/>
              <a:stCxn id="757775" idx="0"/>
              <a:endCxn id="757776" idx="0"/>
            </p:cNvCxnSpPr>
            <p:nvPr/>
          </p:nvCxnSpPr>
          <p:spPr bwMode="auto">
            <a:xfrm rot="5400000" flipV="1">
              <a:off x="3920" y="819"/>
              <a:ext cx="1" cy="475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4" name="AutoShape 67"/>
            <p:cNvCxnSpPr>
              <a:cxnSpLocks noChangeShapeType="1"/>
              <a:stCxn id="757774" idx="0"/>
              <a:endCxn id="757776" idx="0"/>
            </p:cNvCxnSpPr>
            <p:nvPr/>
          </p:nvCxnSpPr>
          <p:spPr bwMode="auto">
            <a:xfrm rot="5400000" flipV="1">
              <a:off x="4038" y="93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5" name="AutoShape 68"/>
            <p:cNvCxnSpPr>
              <a:cxnSpLocks noChangeShapeType="1"/>
              <a:stCxn id="757777" idx="4"/>
              <a:endCxn id="757779" idx="4"/>
            </p:cNvCxnSpPr>
            <p:nvPr/>
          </p:nvCxnSpPr>
          <p:spPr bwMode="auto">
            <a:xfrm rot="16200000" flipH="1">
              <a:off x="3842" y="1881"/>
              <a:ext cx="1" cy="238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6" name="AutoShape 69"/>
            <p:cNvCxnSpPr>
              <a:cxnSpLocks noChangeShapeType="1"/>
              <a:stCxn id="757766" idx="4"/>
              <a:endCxn id="757787" idx="4"/>
            </p:cNvCxnSpPr>
            <p:nvPr/>
          </p:nvCxnSpPr>
          <p:spPr bwMode="auto">
            <a:xfrm rot="5400000">
              <a:off x="1323" y="1449"/>
              <a:ext cx="428" cy="671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7" name="AutoShape 70"/>
            <p:cNvCxnSpPr>
              <a:cxnSpLocks noChangeShapeType="1"/>
              <a:stCxn id="757766" idx="0"/>
              <a:endCxn id="757783" idx="0"/>
            </p:cNvCxnSpPr>
            <p:nvPr/>
          </p:nvCxnSpPr>
          <p:spPr bwMode="auto">
            <a:xfrm rot="5400000" flipH="1">
              <a:off x="1291" y="874"/>
              <a:ext cx="400" cy="763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8" name="AutoShape 71"/>
            <p:cNvCxnSpPr>
              <a:cxnSpLocks noChangeShapeType="1"/>
              <a:stCxn id="757769" idx="4"/>
              <a:endCxn id="757787" idx="4"/>
            </p:cNvCxnSpPr>
            <p:nvPr/>
          </p:nvCxnSpPr>
          <p:spPr bwMode="auto">
            <a:xfrm rot="5400000">
              <a:off x="1204" y="1568"/>
              <a:ext cx="428" cy="434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79" name="AutoShape 72"/>
            <p:cNvCxnSpPr>
              <a:cxnSpLocks noChangeShapeType="1"/>
              <a:stCxn id="757769" idx="0"/>
              <a:endCxn id="757783" idx="0"/>
            </p:cNvCxnSpPr>
            <p:nvPr/>
          </p:nvCxnSpPr>
          <p:spPr bwMode="auto">
            <a:xfrm rot="5400000" flipH="1">
              <a:off x="1172" y="993"/>
              <a:ext cx="400" cy="526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0" name="AutoShape 73"/>
            <p:cNvCxnSpPr>
              <a:cxnSpLocks noChangeShapeType="1"/>
              <a:stCxn id="757769" idx="4"/>
              <a:endCxn id="757785" idx="4"/>
            </p:cNvCxnSpPr>
            <p:nvPr/>
          </p:nvCxnSpPr>
          <p:spPr bwMode="auto">
            <a:xfrm rot="5400000">
              <a:off x="1086" y="1449"/>
              <a:ext cx="428" cy="671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1" name="AutoShape 74"/>
            <p:cNvCxnSpPr>
              <a:cxnSpLocks noChangeShapeType="1"/>
              <a:stCxn id="757765" idx="0"/>
              <a:endCxn id="757783" idx="0"/>
            </p:cNvCxnSpPr>
            <p:nvPr/>
          </p:nvCxnSpPr>
          <p:spPr bwMode="auto">
            <a:xfrm rot="5400000" flipH="1">
              <a:off x="1054" y="1111"/>
              <a:ext cx="400" cy="289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2" name="AutoShape 75"/>
            <p:cNvCxnSpPr>
              <a:cxnSpLocks noChangeShapeType="1"/>
              <a:stCxn id="757765" idx="4"/>
              <a:endCxn id="757787" idx="4"/>
            </p:cNvCxnSpPr>
            <p:nvPr/>
          </p:nvCxnSpPr>
          <p:spPr bwMode="auto">
            <a:xfrm rot="5400000">
              <a:off x="1086" y="1686"/>
              <a:ext cx="428" cy="197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3" name="AutoShape 76"/>
            <p:cNvCxnSpPr>
              <a:cxnSpLocks noChangeShapeType="1"/>
              <a:stCxn id="757765" idx="0"/>
              <a:endCxn id="757781" idx="0"/>
            </p:cNvCxnSpPr>
            <p:nvPr/>
          </p:nvCxnSpPr>
          <p:spPr bwMode="auto">
            <a:xfrm rot="5400000" flipH="1">
              <a:off x="935" y="993"/>
              <a:ext cx="400" cy="526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4" name="AutoShape 77"/>
            <p:cNvCxnSpPr>
              <a:cxnSpLocks noChangeShapeType="1"/>
              <a:stCxn id="757765" idx="4"/>
              <a:endCxn id="757785" idx="4"/>
            </p:cNvCxnSpPr>
            <p:nvPr/>
          </p:nvCxnSpPr>
          <p:spPr bwMode="auto">
            <a:xfrm rot="5400000">
              <a:off x="967" y="1568"/>
              <a:ext cx="428" cy="434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5" name="AutoShape 78"/>
            <p:cNvCxnSpPr>
              <a:cxnSpLocks noChangeShapeType="1"/>
              <a:stCxn id="757783" idx="0"/>
              <a:endCxn id="757781" idx="0"/>
            </p:cNvCxnSpPr>
            <p:nvPr/>
          </p:nvCxnSpPr>
          <p:spPr bwMode="auto">
            <a:xfrm rot="-5400000" flipH="1" flipV="1">
              <a:off x="990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6" name="AutoShape 79"/>
            <p:cNvCxnSpPr>
              <a:cxnSpLocks noChangeShapeType="1"/>
              <a:stCxn id="757783" idx="0"/>
              <a:endCxn id="757782" idx="0"/>
            </p:cNvCxnSpPr>
            <p:nvPr/>
          </p:nvCxnSpPr>
          <p:spPr bwMode="auto">
            <a:xfrm rot="-5400000" flipH="1" flipV="1">
              <a:off x="871" y="8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7" name="AutoShape 80"/>
            <p:cNvCxnSpPr>
              <a:cxnSpLocks noChangeShapeType="1"/>
              <a:stCxn id="757783" idx="0"/>
              <a:endCxn id="757780" idx="0"/>
            </p:cNvCxnSpPr>
            <p:nvPr/>
          </p:nvCxnSpPr>
          <p:spPr bwMode="auto">
            <a:xfrm rot="-5400000" flipH="1" flipV="1">
              <a:off x="753" y="701"/>
              <a:ext cx="1" cy="711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8" name="AutoShape 81"/>
            <p:cNvCxnSpPr>
              <a:cxnSpLocks noChangeShapeType="1"/>
              <a:stCxn id="757781" idx="0"/>
              <a:endCxn id="757782" idx="0"/>
            </p:cNvCxnSpPr>
            <p:nvPr/>
          </p:nvCxnSpPr>
          <p:spPr bwMode="auto">
            <a:xfrm rot="-5400000" flipH="1" flipV="1">
              <a:off x="753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89" name="AutoShape 82"/>
            <p:cNvCxnSpPr>
              <a:cxnSpLocks noChangeShapeType="1"/>
              <a:stCxn id="757781" idx="0"/>
              <a:endCxn id="757780" idx="0"/>
            </p:cNvCxnSpPr>
            <p:nvPr/>
          </p:nvCxnSpPr>
          <p:spPr bwMode="auto">
            <a:xfrm rot="-5400000" flipH="1" flipV="1">
              <a:off x="634" y="820"/>
              <a:ext cx="1" cy="474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0" name="AutoShape 83"/>
            <p:cNvCxnSpPr>
              <a:cxnSpLocks noChangeShapeType="1"/>
              <a:stCxn id="757782" idx="0"/>
              <a:endCxn id="757780" idx="0"/>
            </p:cNvCxnSpPr>
            <p:nvPr/>
          </p:nvCxnSpPr>
          <p:spPr bwMode="auto">
            <a:xfrm rot="-5400000" flipH="1" flipV="1">
              <a:off x="516" y="93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1" name="AutoShape 84"/>
            <p:cNvCxnSpPr>
              <a:cxnSpLocks noChangeShapeType="1"/>
              <a:stCxn id="757787" idx="4"/>
              <a:endCxn id="757785" idx="4"/>
            </p:cNvCxnSpPr>
            <p:nvPr/>
          </p:nvCxnSpPr>
          <p:spPr bwMode="auto">
            <a:xfrm rot="5400000">
              <a:off x="1082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2" name="AutoShape 85"/>
            <p:cNvCxnSpPr>
              <a:cxnSpLocks noChangeShapeType="1"/>
              <a:stCxn id="757787" idx="4"/>
              <a:endCxn id="757786" idx="4"/>
            </p:cNvCxnSpPr>
            <p:nvPr/>
          </p:nvCxnSpPr>
          <p:spPr bwMode="auto">
            <a:xfrm rot="5400000">
              <a:off x="963" y="1763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3" name="AutoShape 86"/>
            <p:cNvCxnSpPr>
              <a:cxnSpLocks noChangeShapeType="1"/>
              <a:stCxn id="757787" idx="4"/>
              <a:endCxn id="757784" idx="4"/>
            </p:cNvCxnSpPr>
            <p:nvPr/>
          </p:nvCxnSpPr>
          <p:spPr bwMode="auto">
            <a:xfrm rot="5400000">
              <a:off x="845" y="1644"/>
              <a:ext cx="1" cy="711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4" name="AutoShape 87"/>
            <p:cNvCxnSpPr>
              <a:cxnSpLocks noChangeShapeType="1"/>
              <a:stCxn id="757785" idx="4"/>
              <a:endCxn id="757786" idx="4"/>
            </p:cNvCxnSpPr>
            <p:nvPr/>
          </p:nvCxnSpPr>
          <p:spPr bwMode="auto">
            <a:xfrm rot="5400000">
              <a:off x="845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5" name="AutoShape 88"/>
            <p:cNvCxnSpPr>
              <a:cxnSpLocks noChangeShapeType="1"/>
              <a:stCxn id="757785" idx="4"/>
              <a:endCxn id="757784" idx="4"/>
            </p:cNvCxnSpPr>
            <p:nvPr/>
          </p:nvCxnSpPr>
          <p:spPr bwMode="auto">
            <a:xfrm rot="5400000">
              <a:off x="726" y="1763"/>
              <a:ext cx="1" cy="474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96" name="AutoShape 89"/>
            <p:cNvCxnSpPr>
              <a:cxnSpLocks noChangeShapeType="1"/>
              <a:stCxn id="757786" idx="4"/>
              <a:endCxn id="757784" idx="4"/>
            </p:cNvCxnSpPr>
            <p:nvPr/>
          </p:nvCxnSpPr>
          <p:spPr bwMode="auto">
            <a:xfrm rot="5400000">
              <a:off x="608" y="188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</p:grpSp>
      <p:sp>
        <p:nvSpPr>
          <p:cNvPr id="757850" name="Oval 90"/>
          <p:cNvSpPr>
            <a:spLocks noChangeArrowheads="1"/>
          </p:cNvSpPr>
          <p:nvPr/>
        </p:nvSpPr>
        <p:spPr bwMode="auto">
          <a:xfrm>
            <a:off x="6483350" y="3854450"/>
            <a:ext cx="265113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1" name="Oval 91"/>
          <p:cNvSpPr>
            <a:spLocks noChangeArrowheads="1"/>
          </p:cNvSpPr>
          <p:nvPr/>
        </p:nvSpPr>
        <p:spPr bwMode="auto">
          <a:xfrm>
            <a:off x="7573963" y="3854450"/>
            <a:ext cx="265112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2" name="Oval 92"/>
          <p:cNvSpPr>
            <a:spLocks noChangeArrowheads="1"/>
          </p:cNvSpPr>
          <p:nvPr/>
        </p:nvSpPr>
        <p:spPr bwMode="auto">
          <a:xfrm>
            <a:off x="7029450" y="3854450"/>
            <a:ext cx="265113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3" name="Oval 93"/>
          <p:cNvSpPr>
            <a:spLocks noChangeArrowheads="1"/>
          </p:cNvSpPr>
          <p:nvPr/>
        </p:nvSpPr>
        <p:spPr bwMode="auto">
          <a:xfrm>
            <a:off x="8120063" y="3854450"/>
            <a:ext cx="265112" cy="276225"/>
          </a:xfrm>
          <a:prstGeom prst="ellipse">
            <a:avLst/>
          </a:prstGeom>
          <a:solidFill>
            <a:srgbClr val="993366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6153" name="AutoShape 94"/>
          <p:cNvCxnSpPr>
            <a:cxnSpLocks noChangeShapeType="1"/>
            <a:stCxn id="757853" idx="4"/>
            <a:endCxn id="757852" idx="4"/>
          </p:cNvCxnSpPr>
          <p:nvPr/>
        </p:nvCxnSpPr>
        <p:spPr bwMode="auto">
          <a:xfrm rot="5400000">
            <a:off x="7706519" y="3586956"/>
            <a:ext cx="3175" cy="10906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54" name="AutoShape 95"/>
          <p:cNvCxnSpPr>
            <a:cxnSpLocks noChangeShapeType="1"/>
            <a:stCxn id="757853" idx="4"/>
            <a:endCxn id="757850" idx="4"/>
          </p:cNvCxnSpPr>
          <p:nvPr/>
        </p:nvCxnSpPr>
        <p:spPr bwMode="auto">
          <a:xfrm rot="5400000">
            <a:off x="7433469" y="3313906"/>
            <a:ext cx="3175" cy="16367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55" name="AutoShape 96"/>
          <p:cNvCxnSpPr>
            <a:cxnSpLocks noChangeShapeType="1"/>
            <a:stCxn id="757851" idx="4"/>
            <a:endCxn id="757850" idx="4"/>
          </p:cNvCxnSpPr>
          <p:nvPr/>
        </p:nvCxnSpPr>
        <p:spPr bwMode="auto">
          <a:xfrm rot="5400000">
            <a:off x="7161212" y="3586163"/>
            <a:ext cx="3175" cy="109220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sp>
        <p:nvSpPr>
          <p:cNvPr id="6156" name="Text Box 97"/>
          <p:cNvSpPr txBox="1">
            <a:spLocks noChangeArrowheads="1"/>
          </p:cNvSpPr>
          <p:nvPr/>
        </p:nvSpPr>
        <p:spPr bwMode="auto">
          <a:xfrm>
            <a:off x="6473825" y="3484563"/>
            <a:ext cx="2603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</a:p>
        </p:txBody>
      </p:sp>
      <p:sp>
        <p:nvSpPr>
          <p:cNvPr id="6157" name="Text Box 98"/>
          <p:cNvSpPr txBox="1">
            <a:spLocks noChangeArrowheads="1"/>
          </p:cNvSpPr>
          <p:nvPr/>
        </p:nvSpPr>
        <p:spPr bwMode="auto">
          <a:xfrm>
            <a:off x="6953250" y="3484563"/>
            <a:ext cx="344488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  <a:r>
              <a:rPr lang="en-US" baseline="-25000">
                <a:solidFill>
                  <a:schemeClr val="accent2"/>
                </a:solidFill>
              </a:rPr>
              <a:t>1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158" name="Text Box 99"/>
          <p:cNvSpPr txBox="1">
            <a:spLocks noChangeArrowheads="1"/>
          </p:cNvSpPr>
          <p:nvPr/>
        </p:nvSpPr>
        <p:spPr bwMode="auto">
          <a:xfrm>
            <a:off x="7516813" y="3484563"/>
            <a:ext cx="344487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  <a:r>
              <a:rPr lang="en-US" baseline="-25000">
                <a:solidFill>
                  <a:schemeClr val="accent2"/>
                </a:solidFill>
              </a:rPr>
              <a:t>2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159" name="Text Box 100"/>
          <p:cNvSpPr txBox="1">
            <a:spLocks noChangeArrowheads="1"/>
          </p:cNvSpPr>
          <p:nvPr/>
        </p:nvSpPr>
        <p:spPr bwMode="auto">
          <a:xfrm>
            <a:off x="8080375" y="3484563"/>
            <a:ext cx="344488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</a:t>
            </a:r>
            <a:r>
              <a:rPr lang="en-US" baseline="-25000">
                <a:solidFill>
                  <a:schemeClr val="accent2"/>
                </a:solidFill>
              </a:rPr>
              <a:t>3</a:t>
            </a:r>
            <a:endParaRPr lang="en-US">
              <a:solidFill>
                <a:schemeClr val="accent2"/>
              </a:solidFill>
            </a:endParaRPr>
          </a:p>
        </p:txBody>
      </p:sp>
      <p:cxnSp>
        <p:nvCxnSpPr>
          <p:cNvPr id="757861" name="AutoShape 101"/>
          <p:cNvCxnSpPr>
            <a:cxnSpLocks noChangeShapeType="1"/>
          </p:cNvCxnSpPr>
          <p:nvPr/>
        </p:nvCxnSpPr>
        <p:spPr bwMode="auto">
          <a:xfrm rot="5400000">
            <a:off x="7161212" y="3586163"/>
            <a:ext cx="3175" cy="1092200"/>
          </a:xfrm>
          <a:prstGeom prst="curvedConnector3">
            <a:avLst>
              <a:gd name="adj1" fmla="val 14300005"/>
            </a:avLst>
          </a:prstGeom>
          <a:noFill/>
          <a:ln w="19050">
            <a:solidFill>
              <a:srgbClr val="EAEAEA"/>
            </a:solidFill>
            <a:round/>
            <a:headEnd/>
            <a:tailEnd/>
          </a:ln>
        </p:spPr>
      </p:cxnSp>
      <p:cxnSp>
        <p:nvCxnSpPr>
          <p:cNvPr id="757862" name="AutoShape 102"/>
          <p:cNvCxnSpPr>
            <a:cxnSpLocks noChangeShapeType="1"/>
          </p:cNvCxnSpPr>
          <p:nvPr/>
        </p:nvCxnSpPr>
        <p:spPr bwMode="auto">
          <a:xfrm rot="5400000">
            <a:off x="7433469" y="3313906"/>
            <a:ext cx="3175" cy="1636713"/>
          </a:xfrm>
          <a:prstGeom prst="curvedConnector3">
            <a:avLst>
              <a:gd name="adj1" fmla="val 14300005"/>
            </a:avLst>
          </a:prstGeom>
          <a:noFill/>
          <a:ln w="19050">
            <a:solidFill>
              <a:srgbClr val="EAEAEA"/>
            </a:solidFill>
            <a:round/>
            <a:headEnd/>
            <a:tailEnd/>
          </a:ln>
        </p:spPr>
      </p:cxnSp>
      <p:cxnSp>
        <p:nvCxnSpPr>
          <p:cNvPr id="757863" name="AutoShape 103"/>
          <p:cNvCxnSpPr>
            <a:cxnSpLocks noChangeShapeType="1"/>
          </p:cNvCxnSpPr>
          <p:nvPr/>
        </p:nvCxnSpPr>
        <p:spPr bwMode="auto">
          <a:xfrm rot="5400000">
            <a:off x="7706519" y="3586956"/>
            <a:ext cx="3175" cy="1090613"/>
          </a:xfrm>
          <a:prstGeom prst="curvedConnector3">
            <a:avLst>
              <a:gd name="adj1" fmla="val 14300005"/>
            </a:avLst>
          </a:prstGeom>
          <a:noFill/>
          <a:ln w="19050">
            <a:solidFill>
              <a:srgbClr val="EAEAEA"/>
            </a:solidFill>
            <a:round/>
            <a:headEnd/>
            <a:tailEnd/>
          </a:ln>
        </p:spPr>
      </p:cxnSp>
      <p:cxnSp>
        <p:nvCxnSpPr>
          <p:cNvPr id="6163" name="AutoShape 104"/>
          <p:cNvCxnSpPr>
            <a:cxnSpLocks noChangeShapeType="1"/>
            <a:stCxn id="757853" idx="4"/>
            <a:endCxn id="757851" idx="4"/>
          </p:cNvCxnSpPr>
          <p:nvPr/>
        </p:nvCxnSpPr>
        <p:spPr bwMode="auto">
          <a:xfrm rot="5400000">
            <a:off x="7979569" y="3860006"/>
            <a:ext cx="3175" cy="54451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64" name="AutoShape 105"/>
          <p:cNvCxnSpPr>
            <a:cxnSpLocks noChangeShapeType="1"/>
            <a:stCxn id="757851" idx="4"/>
            <a:endCxn id="757852" idx="4"/>
          </p:cNvCxnSpPr>
          <p:nvPr/>
        </p:nvCxnSpPr>
        <p:spPr bwMode="auto">
          <a:xfrm rot="5400000">
            <a:off x="7434262" y="3859213"/>
            <a:ext cx="3175" cy="54610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6165" name="AutoShape 106"/>
          <p:cNvCxnSpPr>
            <a:cxnSpLocks noChangeShapeType="1"/>
            <a:stCxn id="757852" idx="4"/>
            <a:endCxn id="757850" idx="4"/>
          </p:cNvCxnSpPr>
          <p:nvPr/>
        </p:nvCxnSpPr>
        <p:spPr bwMode="auto">
          <a:xfrm rot="5400000">
            <a:off x="6888162" y="3859213"/>
            <a:ext cx="3175" cy="54610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grpSp>
        <p:nvGrpSpPr>
          <p:cNvPr id="3" name="Group 107"/>
          <p:cNvGrpSpPr>
            <a:grpSpLocks/>
          </p:cNvGrpSpPr>
          <p:nvPr/>
        </p:nvGrpSpPr>
        <p:grpSpPr bwMode="auto">
          <a:xfrm>
            <a:off x="2111375" y="5168900"/>
            <a:ext cx="5033963" cy="1346200"/>
            <a:chOff x="364" y="3176"/>
            <a:chExt cx="3875" cy="944"/>
          </a:xfrm>
        </p:grpSpPr>
        <p:sp>
          <p:nvSpPr>
            <p:cNvPr id="757868" name="Oval 108"/>
            <p:cNvSpPr>
              <a:spLocks noChangeArrowheads="1"/>
            </p:cNvSpPr>
            <p:nvPr/>
          </p:nvSpPr>
          <p:spPr bwMode="auto">
            <a:xfrm>
              <a:off x="1364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69" name="Oval 109"/>
            <p:cNvSpPr>
              <a:spLocks noChangeArrowheads="1"/>
            </p:cNvSpPr>
            <p:nvPr/>
          </p:nvSpPr>
          <p:spPr bwMode="auto">
            <a:xfrm>
              <a:off x="1838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0" name="Oval 110"/>
            <p:cNvSpPr>
              <a:spLocks noChangeArrowheads="1"/>
            </p:cNvSpPr>
            <p:nvPr/>
          </p:nvSpPr>
          <p:spPr bwMode="auto">
            <a:xfrm>
              <a:off x="2312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1" name="Oval 111"/>
            <p:cNvSpPr>
              <a:spLocks noChangeArrowheads="1"/>
            </p:cNvSpPr>
            <p:nvPr/>
          </p:nvSpPr>
          <p:spPr bwMode="auto">
            <a:xfrm>
              <a:off x="2786" y="3576"/>
              <a:ext cx="115" cy="11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2" name="Oval 112"/>
            <p:cNvSpPr>
              <a:spLocks noChangeArrowheads="1"/>
            </p:cNvSpPr>
            <p:nvPr/>
          </p:nvSpPr>
          <p:spPr bwMode="auto">
            <a:xfrm>
              <a:off x="1601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3" name="Oval 113"/>
            <p:cNvSpPr>
              <a:spLocks noChangeArrowheads="1"/>
            </p:cNvSpPr>
            <p:nvPr/>
          </p:nvSpPr>
          <p:spPr bwMode="auto">
            <a:xfrm>
              <a:off x="2075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4" name="Oval 114"/>
            <p:cNvSpPr>
              <a:spLocks noChangeArrowheads="1"/>
            </p:cNvSpPr>
            <p:nvPr/>
          </p:nvSpPr>
          <p:spPr bwMode="auto">
            <a:xfrm>
              <a:off x="2549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5" name="Oval 115"/>
            <p:cNvSpPr>
              <a:spLocks noChangeArrowheads="1"/>
            </p:cNvSpPr>
            <p:nvPr/>
          </p:nvSpPr>
          <p:spPr bwMode="auto">
            <a:xfrm>
              <a:off x="3024" y="3576"/>
              <a:ext cx="115" cy="1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6" name="Oval 116"/>
            <p:cNvSpPr>
              <a:spLocks noChangeArrowheads="1"/>
            </p:cNvSpPr>
            <p:nvPr/>
          </p:nvSpPr>
          <p:spPr bwMode="auto">
            <a:xfrm>
              <a:off x="3412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7" name="Oval 117"/>
            <p:cNvSpPr>
              <a:spLocks noChangeArrowheads="1"/>
            </p:cNvSpPr>
            <p:nvPr/>
          </p:nvSpPr>
          <p:spPr bwMode="auto">
            <a:xfrm>
              <a:off x="3886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8" name="Oval 118"/>
            <p:cNvSpPr>
              <a:spLocks noChangeArrowheads="1"/>
            </p:cNvSpPr>
            <p:nvPr/>
          </p:nvSpPr>
          <p:spPr bwMode="auto">
            <a:xfrm>
              <a:off x="3649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79" name="Oval 119"/>
            <p:cNvSpPr>
              <a:spLocks noChangeArrowheads="1"/>
            </p:cNvSpPr>
            <p:nvPr/>
          </p:nvSpPr>
          <p:spPr bwMode="auto">
            <a:xfrm>
              <a:off x="4124" y="3176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0" name="Oval 120"/>
            <p:cNvSpPr>
              <a:spLocks noChangeArrowheads="1"/>
            </p:cNvSpPr>
            <p:nvPr/>
          </p:nvSpPr>
          <p:spPr bwMode="auto">
            <a:xfrm>
              <a:off x="3690" y="400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1" name="Oval 121"/>
            <p:cNvSpPr>
              <a:spLocks noChangeArrowheads="1"/>
            </p:cNvSpPr>
            <p:nvPr/>
          </p:nvSpPr>
          <p:spPr bwMode="auto">
            <a:xfrm>
              <a:off x="3453" y="400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2" name="Oval 122"/>
            <p:cNvSpPr>
              <a:spLocks noChangeArrowheads="1"/>
            </p:cNvSpPr>
            <p:nvPr/>
          </p:nvSpPr>
          <p:spPr bwMode="auto">
            <a:xfrm>
              <a:off x="3929" y="4004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3" name="Oval 123"/>
            <p:cNvSpPr>
              <a:spLocks noChangeArrowheads="1"/>
            </p:cNvSpPr>
            <p:nvPr/>
          </p:nvSpPr>
          <p:spPr bwMode="auto">
            <a:xfrm>
              <a:off x="364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4" name="Oval 124"/>
            <p:cNvSpPr>
              <a:spLocks noChangeArrowheads="1"/>
            </p:cNvSpPr>
            <p:nvPr/>
          </p:nvSpPr>
          <p:spPr bwMode="auto">
            <a:xfrm>
              <a:off x="838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5" name="Oval 125"/>
            <p:cNvSpPr>
              <a:spLocks noChangeArrowheads="1"/>
            </p:cNvSpPr>
            <p:nvPr/>
          </p:nvSpPr>
          <p:spPr bwMode="auto">
            <a:xfrm>
              <a:off x="601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6" name="Oval 126"/>
            <p:cNvSpPr>
              <a:spLocks noChangeArrowheads="1"/>
            </p:cNvSpPr>
            <p:nvPr/>
          </p:nvSpPr>
          <p:spPr bwMode="auto">
            <a:xfrm>
              <a:off x="1075" y="3176"/>
              <a:ext cx="115" cy="11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7" name="Oval 127"/>
            <p:cNvSpPr>
              <a:spLocks noChangeArrowheads="1"/>
            </p:cNvSpPr>
            <p:nvPr/>
          </p:nvSpPr>
          <p:spPr bwMode="auto">
            <a:xfrm>
              <a:off x="456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8" name="Oval 128"/>
            <p:cNvSpPr>
              <a:spLocks noChangeArrowheads="1"/>
            </p:cNvSpPr>
            <p:nvPr/>
          </p:nvSpPr>
          <p:spPr bwMode="auto">
            <a:xfrm>
              <a:off x="930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89" name="Oval 129"/>
            <p:cNvSpPr>
              <a:spLocks noChangeArrowheads="1"/>
            </p:cNvSpPr>
            <p:nvPr/>
          </p:nvSpPr>
          <p:spPr bwMode="auto">
            <a:xfrm>
              <a:off x="693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7890" name="Oval 130"/>
            <p:cNvSpPr>
              <a:spLocks noChangeArrowheads="1"/>
            </p:cNvSpPr>
            <p:nvPr/>
          </p:nvSpPr>
          <p:spPr bwMode="auto">
            <a:xfrm>
              <a:off x="1167" y="4004"/>
              <a:ext cx="115" cy="115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0033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190" name="AutoShape 131"/>
            <p:cNvCxnSpPr>
              <a:cxnSpLocks noChangeShapeType="1"/>
              <a:stCxn id="757868" idx="0"/>
              <a:endCxn id="757872" idx="0"/>
            </p:cNvCxnSpPr>
            <p:nvPr/>
          </p:nvCxnSpPr>
          <p:spPr bwMode="auto">
            <a:xfrm rot="5400000" flipV="1">
              <a:off x="1540" y="34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1" name="AutoShape 132"/>
            <p:cNvCxnSpPr>
              <a:cxnSpLocks noChangeShapeType="1"/>
              <a:stCxn id="757872" idx="4"/>
              <a:endCxn id="757869" idx="4"/>
            </p:cNvCxnSpPr>
            <p:nvPr/>
          </p:nvCxnSpPr>
          <p:spPr bwMode="auto">
            <a:xfrm rot="16200000" flipH="1">
              <a:off x="1777" y="357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2" name="AutoShape 133"/>
            <p:cNvCxnSpPr>
              <a:cxnSpLocks noChangeShapeType="1"/>
              <a:stCxn id="757869" idx="0"/>
              <a:endCxn id="757873" idx="0"/>
            </p:cNvCxnSpPr>
            <p:nvPr/>
          </p:nvCxnSpPr>
          <p:spPr bwMode="auto">
            <a:xfrm rot="5400000" flipV="1">
              <a:off x="2014" y="34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3" name="AutoShape 134"/>
            <p:cNvCxnSpPr>
              <a:cxnSpLocks noChangeShapeType="1"/>
              <a:stCxn id="757873" idx="4"/>
              <a:endCxn id="757870" idx="4"/>
            </p:cNvCxnSpPr>
            <p:nvPr/>
          </p:nvCxnSpPr>
          <p:spPr bwMode="auto">
            <a:xfrm rot="16200000" flipH="1">
              <a:off x="2251" y="357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4" name="AutoShape 135"/>
            <p:cNvCxnSpPr>
              <a:cxnSpLocks noChangeShapeType="1"/>
              <a:stCxn id="757870" idx="0"/>
              <a:endCxn id="757874" idx="0"/>
            </p:cNvCxnSpPr>
            <p:nvPr/>
          </p:nvCxnSpPr>
          <p:spPr bwMode="auto">
            <a:xfrm rot="5400000" flipV="1">
              <a:off x="2488" y="34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5" name="AutoShape 136"/>
            <p:cNvCxnSpPr>
              <a:cxnSpLocks noChangeShapeType="1"/>
              <a:stCxn id="757874" idx="4"/>
              <a:endCxn id="757871" idx="4"/>
            </p:cNvCxnSpPr>
            <p:nvPr/>
          </p:nvCxnSpPr>
          <p:spPr bwMode="auto">
            <a:xfrm rot="16200000" flipH="1">
              <a:off x="2725" y="3573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6" name="AutoShape 137"/>
            <p:cNvCxnSpPr>
              <a:cxnSpLocks noChangeShapeType="1"/>
              <a:stCxn id="757871" idx="0"/>
              <a:endCxn id="757875" idx="0"/>
            </p:cNvCxnSpPr>
            <p:nvPr/>
          </p:nvCxnSpPr>
          <p:spPr bwMode="auto">
            <a:xfrm rot="5400000" flipV="1">
              <a:off x="2962" y="345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7" name="AutoShape 138"/>
            <p:cNvCxnSpPr>
              <a:cxnSpLocks noChangeShapeType="1"/>
              <a:stCxn id="757875" idx="0"/>
              <a:endCxn id="757876" idx="0"/>
            </p:cNvCxnSpPr>
            <p:nvPr/>
          </p:nvCxnSpPr>
          <p:spPr bwMode="auto">
            <a:xfrm rot="-5400000">
              <a:off x="3076" y="3182"/>
              <a:ext cx="400" cy="388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8" name="AutoShape 139"/>
            <p:cNvCxnSpPr>
              <a:cxnSpLocks noChangeShapeType="1"/>
              <a:stCxn id="757875" idx="4"/>
              <a:endCxn id="757881" idx="4"/>
            </p:cNvCxnSpPr>
            <p:nvPr/>
          </p:nvCxnSpPr>
          <p:spPr bwMode="auto">
            <a:xfrm rot="16200000" flipH="1">
              <a:off x="3083" y="3690"/>
              <a:ext cx="428" cy="429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199" name="AutoShape 140"/>
            <p:cNvCxnSpPr>
              <a:cxnSpLocks noChangeShapeType="1"/>
              <a:stCxn id="757876" idx="0"/>
              <a:endCxn id="757878" idx="0"/>
            </p:cNvCxnSpPr>
            <p:nvPr/>
          </p:nvCxnSpPr>
          <p:spPr bwMode="auto">
            <a:xfrm rot="5400000" flipV="1">
              <a:off x="3588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0" name="AutoShape 141"/>
            <p:cNvCxnSpPr>
              <a:cxnSpLocks noChangeShapeType="1"/>
              <a:stCxn id="757881" idx="4"/>
              <a:endCxn id="757880" idx="4"/>
            </p:cNvCxnSpPr>
            <p:nvPr/>
          </p:nvCxnSpPr>
          <p:spPr bwMode="auto">
            <a:xfrm rot="16200000" flipH="1">
              <a:off x="3629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1" name="AutoShape 142"/>
            <p:cNvCxnSpPr>
              <a:cxnSpLocks noChangeShapeType="1"/>
              <a:stCxn id="757878" idx="0"/>
              <a:endCxn id="757877" idx="0"/>
            </p:cNvCxnSpPr>
            <p:nvPr/>
          </p:nvCxnSpPr>
          <p:spPr bwMode="auto">
            <a:xfrm rot="5400000" flipV="1">
              <a:off x="3825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2" name="AutoShape 143"/>
            <p:cNvCxnSpPr>
              <a:cxnSpLocks noChangeShapeType="1"/>
              <a:stCxn id="757877" idx="0"/>
              <a:endCxn id="757879" idx="0"/>
            </p:cNvCxnSpPr>
            <p:nvPr/>
          </p:nvCxnSpPr>
          <p:spPr bwMode="auto">
            <a:xfrm rot="5400000" flipV="1">
              <a:off x="4062" y="3058"/>
              <a:ext cx="1" cy="238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3" name="AutoShape 144"/>
            <p:cNvCxnSpPr>
              <a:cxnSpLocks noChangeShapeType="1"/>
              <a:stCxn id="757880" idx="4"/>
              <a:endCxn id="757882" idx="4"/>
            </p:cNvCxnSpPr>
            <p:nvPr/>
          </p:nvCxnSpPr>
          <p:spPr bwMode="auto">
            <a:xfrm rot="16200000" flipH="1">
              <a:off x="3866" y="4001"/>
              <a:ext cx="1" cy="238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4" name="AutoShape 145"/>
            <p:cNvCxnSpPr>
              <a:cxnSpLocks noChangeShapeType="1"/>
              <a:stCxn id="757868" idx="0"/>
              <a:endCxn id="757886" idx="0"/>
            </p:cNvCxnSpPr>
            <p:nvPr/>
          </p:nvCxnSpPr>
          <p:spPr bwMode="auto">
            <a:xfrm rot="5400000" flipH="1">
              <a:off x="1078" y="3231"/>
              <a:ext cx="400" cy="289"/>
            </a:xfrm>
            <a:prstGeom prst="curvedConnector3">
              <a:avLst>
                <a:gd name="adj1" fmla="val 136000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5" name="AutoShape 146"/>
            <p:cNvCxnSpPr>
              <a:cxnSpLocks noChangeShapeType="1"/>
              <a:stCxn id="757868" idx="4"/>
              <a:endCxn id="757890" idx="4"/>
            </p:cNvCxnSpPr>
            <p:nvPr/>
          </p:nvCxnSpPr>
          <p:spPr bwMode="auto">
            <a:xfrm rot="5400000">
              <a:off x="1110" y="3806"/>
              <a:ext cx="428" cy="197"/>
            </a:xfrm>
            <a:prstGeom prst="curvedConnector3">
              <a:avLst>
                <a:gd name="adj1" fmla="val 133412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6" name="AutoShape 147"/>
            <p:cNvCxnSpPr>
              <a:cxnSpLocks noChangeShapeType="1"/>
              <a:stCxn id="757886" idx="0"/>
              <a:endCxn id="757884" idx="0"/>
            </p:cNvCxnSpPr>
            <p:nvPr/>
          </p:nvCxnSpPr>
          <p:spPr bwMode="auto">
            <a:xfrm rot="-5400000" flipH="1" flipV="1">
              <a:off x="1014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7" name="AutoShape 148"/>
            <p:cNvCxnSpPr>
              <a:cxnSpLocks noChangeShapeType="1"/>
              <a:stCxn id="757884" idx="0"/>
              <a:endCxn id="757885" idx="0"/>
            </p:cNvCxnSpPr>
            <p:nvPr/>
          </p:nvCxnSpPr>
          <p:spPr bwMode="auto">
            <a:xfrm rot="-5400000" flipH="1" flipV="1">
              <a:off x="777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8" name="AutoShape 149"/>
            <p:cNvCxnSpPr>
              <a:cxnSpLocks noChangeShapeType="1"/>
              <a:stCxn id="757885" idx="0"/>
              <a:endCxn id="757883" idx="0"/>
            </p:cNvCxnSpPr>
            <p:nvPr/>
          </p:nvCxnSpPr>
          <p:spPr bwMode="auto">
            <a:xfrm rot="-5400000" flipH="1" flipV="1">
              <a:off x="540" y="3058"/>
              <a:ext cx="1" cy="237"/>
            </a:xfrm>
            <a:prstGeom prst="curvedConnector3">
              <a:avLst>
                <a:gd name="adj1" fmla="val -144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09" name="AutoShape 150"/>
            <p:cNvCxnSpPr>
              <a:cxnSpLocks noChangeShapeType="1"/>
              <a:stCxn id="757890" idx="4"/>
              <a:endCxn id="757888" idx="4"/>
            </p:cNvCxnSpPr>
            <p:nvPr/>
          </p:nvCxnSpPr>
          <p:spPr bwMode="auto">
            <a:xfrm rot="5400000">
              <a:off x="1106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10" name="AutoShape 151"/>
            <p:cNvCxnSpPr>
              <a:cxnSpLocks noChangeShapeType="1"/>
              <a:stCxn id="757888" idx="4"/>
              <a:endCxn id="757889" idx="4"/>
            </p:cNvCxnSpPr>
            <p:nvPr/>
          </p:nvCxnSpPr>
          <p:spPr bwMode="auto">
            <a:xfrm rot="5400000">
              <a:off x="869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  <p:cxnSp>
          <p:nvCxnSpPr>
            <p:cNvPr id="6211" name="AutoShape 152"/>
            <p:cNvCxnSpPr>
              <a:cxnSpLocks noChangeShapeType="1"/>
              <a:stCxn id="757889" idx="4"/>
              <a:endCxn id="757887" idx="4"/>
            </p:cNvCxnSpPr>
            <p:nvPr/>
          </p:nvCxnSpPr>
          <p:spPr bwMode="auto">
            <a:xfrm rot="5400000">
              <a:off x="632" y="4001"/>
              <a:ext cx="1" cy="237"/>
            </a:xfrm>
            <a:prstGeom prst="curvedConnector3">
              <a:avLst>
                <a:gd name="adj1" fmla="val 14300005"/>
              </a:avLst>
            </a:prstGeom>
            <a:noFill/>
            <a:ln w="12700">
              <a:solidFill>
                <a:srgbClr val="003366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5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5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5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57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2. Merge Reads into Contigs</a:t>
            </a:r>
            <a:endParaRPr lang="en-US" smtClean="0"/>
          </a:p>
        </p:txBody>
      </p:sp>
      <p:sp>
        <p:nvSpPr>
          <p:cNvPr id="759811" name="Oval 3"/>
          <p:cNvSpPr>
            <a:spLocks noChangeArrowheads="1"/>
          </p:cNvSpPr>
          <p:nvPr/>
        </p:nvSpPr>
        <p:spPr bwMode="auto">
          <a:xfrm>
            <a:off x="2779713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2" name="Oval 4"/>
          <p:cNvSpPr>
            <a:spLocks noChangeArrowheads="1"/>
          </p:cNvSpPr>
          <p:nvPr/>
        </p:nvSpPr>
        <p:spPr bwMode="auto">
          <a:xfrm>
            <a:off x="3729038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3" name="Oval 5"/>
          <p:cNvSpPr>
            <a:spLocks noChangeArrowheads="1"/>
          </p:cNvSpPr>
          <p:nvPr/>
        </p:nvSpPr>
        <p:spPr bwMode="auto">
          <a:xfrm>
            <a:off x="4678363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4" name="Oval 6"/>
          <p:cNvSpPr>
            <a:spLocks noChangeArrowheads="1"/>
          </p:cNvSpPr>
          <p:nvPr/>
        </p:nvSpPr>
        <p:spPr bwMode="auto">
          <a:xfrm>
            <a:off x="5627688" y="3508375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5" name="Oval 7"/>
          <p:cNvSpPr>
            <a:spLocks noChangeArrowheads="1"/>
          </p:cNvSpPr>
          <p:nvPr/>
        </p:nvSpPr>
        <p:spPr bwMode="auto">
          <a:xfrm>
            <a:off x="3254375" y="3508375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6" name="Oval 8"/>
          <p:cNvSpPr>
            <a:spLocks noChangeArrowheads="1"/>
          </p:cNvSpPr>
          <p:nvPr/>
        </p:nvSpPr>
        <p:spPr bwMode="auto">
          <a:xfrm>
            <a:off x="4203700" y="3508375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7" name="Oval 9"/>
          <p:cNvSpPr>
            <a:spLocks noChangeArrowheads="1"/>
          </p:cNvSpPr>
          <p:nvPr/>
        </p:nvSpPr>
        <p:spPr bwMode="auto">
          <a:xfrm>
            <a:off x="5153025" y="3508375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8" name="Oval 10"/>
          <p:cNvSpPr>
            <a:spLocks noChangeArrowheads="1"/>
          </p:cNvSpPr>
          <p:nvPr/>
        </p:nvSpPr>
        <p:spPr bwMode="auto">
          <a:xfrm>
            <a:off x="6103938" y="3508375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19" name="Oval 11"/>
          <p:cNvSpPr>
            <a:spLocks noChangeArrowheads="1"/>
          </p:cNvSpPr>
          <p:nvPr/>
        </p:nvSpPr>
        <p:spPr bwMode="auto">
          <a:xfrm>
            <a:off x="6880225" y="2647950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0" name="Oval 12"/>
          <p:cNvSpPr>
            <a:spLocks noChangeArrowheads="1"/>
          </p:cNvSpPr>
          <p:nvPr/>
        </p:nvSpPr>
        <p:spPr bwMode="auto">
          <a:xfrm>
            <a:off x="7829550" y="2647950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1" name="Oval 13"/>
          <p:cNvSpPr>
            <a:spLocks noChangeArrowheads="1"/>
          </p:cNvSpPr>
          <p:nvPr/>
        </p:nvSpPr>
        <p:spPr bwMode="auto">
          <a:xfrm>
            <a:off x="7354888" y="2647950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2" name="Oval 14"/>
          <p:cNvSpPr>
            <a:spLocks noChangeArrowheads="1"/>
          </p:cNvSpPr>
          <p:nvPr/>
        </p:nvSpPr>
        <p:spPr bwMode="auto">
          <a:xfrm>
            <a:off x="8305800" y="2647950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3" name="Oval 15"/>
          <p:cNvSpPr>
            <a:spLocks noChangeArrowheads="1"/>
          </p:cNvSpPr>
          <p:nvPr/>
        </p:nvSpPr>
        <p:spPr bwMode="auto">
          <a:xfrm>
            <a:off x="7437438" y="4430713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4" name="Oval 16"/>
          <p:cNvSpPr>
            <a:spLocks noChangeArrowheads="1"/>
          </p:cNvSpPr>
          <p:nvPr/>
        </p:nvSpPr>
        <p:spPr bwMode="auto">
          <a:xfrm>
            <a:off x="6962775" y="4430713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5" name="Oval 17"/>
          <p:cNvSpPr>
            <a:spLocks noChangeArrowheads="1"/>
          </p:cNvSpPr>
          <p:nvPr/>
        </p:nvSpPr>
        <p:spPr bwMode="auto">
          <a:xfrm>
            <a:off x="7913688" y="4430713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6" name="Oval 18"/>
          <p:cNvSpPr>
            <a:spLocks noChangeArrowheads="1"/>
          </p:cNvSpPr>
          <p:nvPr/>
        </p:nvSpPr>
        <p:spPr bwMode="auto">
          <a:xfrm>
            <a:off x="777875" y="2647950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7" name="Oval 19"/>
          <p:cNvSpPr>
            <a:spLocks noChangeArrowheads="1"/>
          </p:cNvSpPr>
          <p:nvPr/>
        </p:nvSpPr>
        <p:spPr bwMode="auto">
          <a:xfrm>
            <a:off x="1727200" y="2647950"/>
            <a:ext cx="230188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8" name="Oval 20"/>
          <p:cNvSpPr>
            <a:spLocks noChangeArrowheads="1"/>
          </p:cNvSpPr>
          <p:nvPr/>
        </p:nvSpPr>
        <p:spPr bwMode="auto">
          <a:xfrm>
            <a:off x="1252538" y="2647950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29" name="Oval 21"/>
          <p:cNvSpPr>
            <a:spLocks noChangeArrowheads="1"/>
          </p:cNvSpPr>
          <p:nvPr/>
        </p:nvSpPr>
        <p:spPr bwMode="auto">
          <a:xfrm>
            <a:off x="2201863" y="2647950"/>
            <a:ext cx="230187" cy="2476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0" name="Oval 22"/>
          <p:cNvSpPr>
            <a:spLocks noChangeArrowheads="1"/>
          </p:cNvSpPr>
          <p:nvPr/>
        </p:nvSpPr>
        <p:spPr bwMode="auto">
          <a:xfrm>
            <a:off x="701675" y="4430713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1" name="Oval 23"/>
          <p:cNvSpPr>
            <a:spLocks noChangeArrowheads="1"/>
          </p:cNvSpPr>
          <p:nvPr/>
        </p:nvSpPr>
        <p:spPr bwMode="auto">
          <a:xfrm>
            <a:off x="1651000" y="4430713"/>
            <a:ext cx="230188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2" name="Oval 24"/>
          <p:cNvSpPr>
            <a:spLocks noChangeArrowheads="1"/>
          </p:cNvSpPr>
          <p:nvPr/>
        </p:nvSpPr>
        <p:spPr bwMode="auto">
          <a:xfrm>
            <a:off x="1176338" y="4430713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9833" name="Oval 25"/>
          <p:cNvSpPr>
            <a:spLocks noChangeArrowheads="1"/>
          </p:cNvSpPr>
          <p:nvPr/>
        </p:nvSpPr>
        <p:spPr bwMode="auto">
          <a:xfrm>
            <a:off x="2125663" y="4430713"/>
            <a:ext cx="230187" cy="247650"/>
          </a:xfrm>
          <a:prstGeom prst="ellipse">
            <a:avLst/>
          </a:prstGeom>
          <a:solidFill>
            <a:schemeClr val="hlink"/>
          </a:solidFill>
          <a:ln w="9525">
            <a:solidFill>
              <a:srgbClr val="003366"/>
            </a:solidFill>
            <a:round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7194" name="AutoShape 26"/>
          <p:cNvCxnSpPr>
            <a:cxnSpLocks noChangeShapeType="1"/>
            <a:stCxn id="759811" idx="0"/>
            <a:endCxn id="759815" idx="0"/>
          </p:cNvCxnSpPr>
          <p:nvPr/>
        </p:nvCxnSpPr>
        <p:spPr bwMode="auto">
          <a:xfrm rot="5400000" flipV="1">
            <a:off x="3131344" y="3272631"/>
            <a:ext cx="3175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5" name="AutoShape 27"/>
          <p:cNvCxnSpPr>
            <a:cxnSpLocks noChangeShapeType="1"/>
            <a:stCxn id="759815" idx="4"/>
            <a:endCxn id="759812" idx="4"/>
          </p:cNvCxnSpPr>
          <p:nvPr/>
        </p:nvCxnSpPr>
        <p:spPr bwMode="auto">
          <a:xfrm rot="16200000" flipH="1">
            <a:off x="3606006" y="3520282"/>
            <a:ext cx="3175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6" name="AutoShape 28"/>
          <p:cNvCxnSpPr>
            <a:cxnSpLocks noChangeShapeType="1"/>
            <a:stCxn id="759812" idx="0"/>
            <a:endCxn id="759816" idx="0"/>
          </p:cNvCxnSpPr>
          <p:nvPr/>
        </p:nvCxnSpPr>
        <p:spPr bwMode="auto">
          <a:xfrm rot="5400000" flipV="1">
            <a:off x="4080669" y="3272631"/>
            <a:ext cx="3175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7" name="AutoShape 29"/>
          <p:cNvCxnSpPr>
            <a:cxnSpLocks noChangeShapeType="1"/>
            <a:stCxn id="759816" idx="4"/>
            <a:endCxn id="759813" idx="4"/>
          </p:cNvCxnSpPr>
          <p:nvPr/>
        </p:nvCxnSpPr>
        <p:spPr bwMode="auto">
          <a:xfrm rot="16200000" flipH="1">
            <a:off x="4555331" y="3520282"/>
            <a:ext cx="3175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8" name="AutoShape 30"/>
          <p:cNvCxnSpPr>
            <a:cxnSpLocks noChangeShapeType="1"/>
            <a:stCxn id="759813" idx="0"/>
            <a:endCxn id="759817" idx="0"/>
          </p:cNvCxnSpPr>
          <p:nvPr/>
        </p:nvCxnSpPr>
        <p:spPr bwMode="auto">
          <a:xfrm rot="5400000" flipV="1">
            <a:off x="5029994" y="3272631"/>
            <a:ext cx="3175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199" name="AutoShape 31"/>
          <p:cNvCxnSpPr>
            <a:cxnSpLocks noChangeShapeType="1"/>
            <a:stCxn id="759817" idx="4"/>
            <a:endCxn id="759814" idx="4"/>
          </p:cNvCxnSpPr>
          <p:nvPr/>
        </p:nvCxnSpPr>
        <p:spPr bwMode="auto">
          <a:xfrm rot="16200000" flipH="1">
            <a:off x="5504656" y="3520282"/>
            <a:ext cx="3175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0" name="AutoShape 32"/>
          <p:cNvCxnSpPr>
            <a:cxnSpLocks noChangeShapeType="1"/>
            <a:stCxn id="759814" idx="0"/>
            <a:endCxn id="759818" idx="0"/>
          </p:cNvCxnSpPr>
          <p:nvPr/>
        </p:nvCxnSpPr>
        <p:spPr bwMode="auto">
          <a:xfrm rot="5400000" flipV="1">
            <a:off x="5980112" y="3271838"/>
            <a:ext cx="3175" cy="4762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1" name="AutoShape 33"/>
          <p:cNvCxnSpPr>
            <a:cxnSpLocks noChangeShapeType="1"/>
            <a:stCxn id="759818" idx="0"/>
            <a:endCxn id="759819" idx="0"/>
          </p:cNvCxnSpPr>
          <p:nvPr/>
        </p:nvCxnSpPr>
        <p:spPr bwMode="auto">
          <a:xfrm rot="-5400000">
            <a:off x="6177756" y="2690019"/>
            <a:ext cx="860425" cy="776288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2" name="AutoShape 34"/>
          <p:cNvCxnSpPr>
            <a:cxnSpLocks noChangeShapeType="1"/>
            <a:stCxn id="759818" idx="4"/>
            <a:endCxn id="759824" idx="4"/>
          </p:cNvCxnSpPr>
          <p:nvPr/>
        </p:nvCxnSpPr>
        <p:spPr bwMode="auto">
          <a:xfrm rot="16200000" flipH="1">
            <a:off x="6188075" y="3787775"/>
            <a:ext cx="922338" cy="858838"/>
          </a:xfrm>
          <a:prstGeom prst="curvedConnector3">
            <a:avLst>
              <a:gd name="adj1" fmla="val 133412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3" name="AutoShape 35"/>
          <p:cNvCxnSpPr>
            <a:cxnSpLocks noChangeShapeType="1"/>
            <a:stCxn id="759819" idx="0"/>
            <a:endCxn id="759821" idx="0"/>
          </p:cNvCxnSpPr>
          <p:nvPr/>
        </p:nvCxnSpPr>
        <p:spPr bwMode="auto">
          <a:xfrm rot="5400000" flipV="1">
            <a:off x="7232650" y="2411413"/>
            <a:ext cx="1588" cy="4746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4" name="AutoShape 36"/>
          <p:cNvCxnSpPr>
            <a:cxnSpLocks noChangeShapeType="1"/>
            <a:stCxn id="759824" idx="4"/>
            <a:endCxn id="759823" idx="4"/>
          </p:cNvCxnSpPr>
          <p:nvPr/>
        </p:nvCxnSpPr>
        <p:spPr bwMode="auto">
          <a:xfrm rot="16200000" flipH="1">
            <a:off x="7315200" y="4441826"/>
            <a:ext cx="1587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5" name="AutoShape 37"/>
          <p:cNvCxnSpPr>
            <a:cxnSpLocks noChangeShapeType="1"/>
            <a:stCxn id="759821" idx="0"/>
            <a:endCxn id="759820" idx="0"/>
          </p:cNvCxnSpPr>
          <p:nvPr/>
        </p:nvCxnSpPr>
        <p:spPr bwMode="auto">
          <a:xfrm rot="5400000" flipV="1">
            <a:off x="7707313" y="2411412"/>
            <a:ext cx="1588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6" name="AutoShape 38"/>
          <p:cNvCxnSpPr>
            <a:cxnSpLocks noChangeShapeType="1"/>
            <a:stCxn id="759820" idx="0"/>
            <a:endCxn id="759822" idx="0"/>
          </p:cNvCxnSpPr>
          <p:nvPr/>
        </p:nvCxnSpPr>
        <p:spPr bwMode="auto">
          <a:xfrm rot="5400000" flipV="1">
            <a:off x="8182769" y="2410619"/>
            <a:ext cx="1588" cy="476250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7" name="AutoShape 39"/>
          <p:cNvCxnSpPr>
            <a:cxnSpLocks noChangeShapeType="1"/>
            <a:stCxn id="759823" idx="4"/>
            <a:endCxn id="759825" idx="4"/>
          </p:cNvCxnSpPr>
          <p:nvPr/>
        </p:nvCxnSpPr>
        <p:spPr bwMode="auto">
          <a:xfrm rot="16200000" flipH="1">
            <a:off x="7790656" y="4441032"/>
            <a:ext cx="1587" cy="476250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8" name="AutoShape 40"/>
          <p:cNvCxnSpPr>
            <a:cxnSpLocks noChangeShapeType="1"/>
            <a:stCxn id="759811" idx="0"/>
            <a:endCxn id="759829" idx="0"/>
          </p:cNvCxnSpPr>
          <p:nvPr/>
        </p:nvCxnSpPr>
        <p:spPr bwMode="auto">
          <a:xfrm rot="5400000" flipH="1">
            <a:off x="2176462" y="2789238"/>
            <a:ext cx="860425" cy="577850"/>
          </a:xfrm>
          <a:prstGeom prst="curvedConnector3">
            <a:avLst>
              <a:gd name="adj1" fmla="val 136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09" name="AutoShape 41"/>
          <p:cNvCxnSpPr>
            <a:cxnSpLocks noChangeShapeType="1"/>
            <a:stCxn id="759811" idx="4"/>
            <a:endCxn id="759833" idx="4"/>
          </p:cNvCxnSpPr>
          <p:nvPr/>
        </p:nvCxnSpPr>
        <p:spPr bwMode="auto">
          <a:xfrm rot="5400000">
            <a:off x="2107406" y="3890169"/>
            <a:ext cx="922338" cy="654050"/>
          </a:xfrm>
          <a:prstGeom prst="curvedConnector3">
            <a:avLst>
              <a:gd name="adj1" fmla="val 124787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0" name="AutoShape 42"/>
          <p:cNvCxnSpPr>
            <a:cxnSpLocks noChangeShapeType="1"/>
            <a:stCxn id="759829" idx="0"/>
            <a:endCxn id="759827" idx="0"/>
          </p:cNvCxnSpPr>
          <p:nvPr/>
        </p:nvCxnSpPr>
        <p:spPr bwMode="auto">
          <a:xfrm rot="-5400000" flipH="1" flipV="1">
            <a:off x="2079625" y="2411413"/>
            <a:ext cx="1588" cy="4746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1" name="AutoShape 43"/>
          <p:cNvCxnSpPr>
            <a:cxnSpLocks noChangeShapeType="1"/>
            <a:stCxn id="759827" idx="0"/>
            <a:endCxn id="759828" idx="0"/>
          </p:cNvCxnSpPr>
          <p:nvPr/>
        </p:nvCxnSpPr>
        <p:spPr bwMode="auto">
          <a:xfrm rot="-5400000" flipH="1" flipV="1">
            <a:off x="1604963" y="2411412"/>
            <a:ext cx="1588" cy="474663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2" name="AutoShape 44"/>
          <p:cNvCxnSpPr>
            <a:cxnSpLocks noChangeShapeType="1"/>
            <a:stCxn id="759828" idx="0"/>
            <a:endCxn id="759826" idx="0"/>
          </p:cNvCxnSpPr>
          <p:nvPr/>
        </p:nvCxnSpPr>
        <p:spPr bwMode="auto">
          <a:xfrm rot="-5400000" flipH="1" flipV="1">
            <a:off x="1130300" y="2411413"/>
            <a:ext cx="1588" cy="474662"/>
          </a:xfrm>
          <a:prstGeom prst="curvedConnector3">
            <a:avLst>
              <a:gd name="adj1" fmla="val -144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3" name="AutoShape 45"/>
          <p:cNvCxnSpPr>
            <a:cxnSpLocks noChangeShapeType="1"/>
            <a:stCxn id="759833" idx="4"/>
            <a:endCxn id="759831" idx="4"/>
          </p:cNvCxnSpPr>
          <p:nvPr/>
        </p:nvCxnSpPr>
        <p:spPr bwMode="auto">
          <a:xfrm rot="5400000">
            <a:off x="2003425" y="4441826"/>
            <a:ext cx="1587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4" name="AutoShape 46"/>
          <p:cNvCxnSpPr>
            <a:cxnSpLocks noChangeShapeType="1"/>
            <a:stCxn id="759831" idx="4"/>
            <a:endCxn id="759832" idx="4"/>
          </p:cNvCxnSpPr>
          <p:nvPr/>
        </p:nvCxnSpPr>
        <p:spPr bwMode="auto">
          <a:xfrm rot="5400000">
            <a:off x="1528763" y="4441825"/>
            <a:ext cx="1587" cy="474663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215" name="AutoShape 47"/>
          <p:cNvCxnSpPr>
            <a:cxnSpLocks noChangeShapeType="1"/>
            <a:stCxn id="759832" idx="4"/>
            <a:endCxn id="759830" idx="4"/>
          </p:cNvCxnSpPr>
          <p:nvPr/>
        </p:nvCxnSpPr>
        <p:spPr bwMode="auto">
          <a:xfrm rot="5400000">
            <a:off x="1054100" y="4441826"/>
            <a:ext cx="1587" cy="474662"/>
          </a:xfrm>
          <a:prstGeom prst="curvedConnector3">
            <a:avLst>
              <a:gd name="adj1" fmla="val 14300005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</p:spPr>
      </p:cxnSp>
      <p:cxnSp>
        <p:nvCxnSpPr>
          <p:cNvPr id="759856" name="AutoShape 48"/>
          <p:cNvCxnSpPr>
            <a:cxnSpLocks noChangeShapeType="1"/>
            <a:stCxn id="759811" idx="4"/>
            <a:endCxn id="759833" idx="4"/>
          </p:cNvCxnSpPr>
          <p:nvPr/>
        </p:nvCxnSpPr>
        <p:spPr bwMode="auto">
          <a:xfrm rot="5400000">
            <a:off x="2107406" y="3890169"/>
            <a:ext cx="922338" cy="654050"/>
          </a:xfrm>
          <a:prstGeom prst="curvedConnector3">
            <a:avLst>
              <a:gd name="adj1" fmla="val 124787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cxnSp>
        <p:nvCxnSpPr>
          <p:cNvPr id="759857" name="AutoShape 49"/>
          <p:cNvCxnSpPr>
            <a:cxnSpLocks noChangeShapeType="1"/>
          </p:cNvCxnSpPr>
          <p:nvPr/>
        </p:nvCxnSpPr>
        <p:spPr bwMode="auto">
          <a:xfrm rot="5400000" flipH="1">
            <a:off x="2176462" y="2789238"/>
            <a:ext cx="860425" cy="577850"/>
          </a:xfrm>
          <a:prstGeom prst="curvedConnector3">
            <a:avLst>
              <a:gd name="adj1" fmla="val 136000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cxnSp>
        <p:nvCxnSpPr>
          <p:cNvPr id="759858" name="AutoShape 50"/>
          <p:cNvCxnSpPr>
            <a:cxnSpLocks noChangeShapeType="1"/>
          </p:cNvCxnSpPr>
          <p:nvPr/>
        </p:nvCxnSpPr>
        <p:spPr bwMode="auto">
          <a:xfrm rot="-5400000">
            <a:off x="6184106" y="2683669"/>
            <a:ext cx="860425" cy="776288"/>
          </a:xfrm>
          <a:prstGeom prst="curvedConnector3">
            <a:avLst>
              <a:gd name="adj1" fmla="val 136000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cxnSp>
        <p:nvCxnSpPr>
          <p:cNvPr id="759859" name="AutoShape 51"/>
          <p:cNvCxnSpPr>
            <a:cxnSpLocks noChangeShapeType="1"/>
          </p:cNvCxnSpPr>
          <p:nvPr/>
        </p:nvCxnSpPr>
        <p:spPr bwMode="auto">
          <a:xfrm rot="16200000" flipH="1">
            <a:off x="6188075" y="3794125"/>
            <a:ext cx="922338" cy="858838"/>
          </a:xfrm>
          <a:prstGeom prst="curvedConnector3">
            <a:avLst>
              <a:gd name="adj1" fmla="val 133412"/>
            </a:avLst>
          </a:prstGeom>
          <a:noFill/>
          <a:ln w="31750">
            <a:solidFill>
              <a:srgbClr val="FF00FF"/>
            </a:solidFill>
            <a:round/>
            <a:headEnd/>
            <a:tailEnd/>
          </a:ln>
        </p:spPr>
      </p:cxnSp>
      <p:sp>
        <p:nvSpPr>
          <p:cNvPr id="759860" name="Rectangle 52"/>
          <p:cNvSpPr>
            <a:spLocks noChangeArrowheads="1"/>
          </p:cNvSpPr>
          <p:nvPr/>
        </p:nvSpPr>
        <p:spPr bwMode="auto">
          <a:xfrm>
            <a:off x="2698750" y="3003550"/>
            <a:ext cx="3714750" cy="1257300"/>
          </a:xfrm>
          <a:prstGeom prst="rect">
            <a:avLst/>
          </a:prstGeom>
          <a:solidFill>
            <a:srgbClr val="99CC00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1" name="Rectangle 53"/>
          <p:cNvSpPr>
            <a:spLocks noChangeArrowheads="1"/>
          </p:cNvSpPr>
          <p:nvPr/>
        </p:nvSpPr>
        <p:spPr bwMode="auto">
          <a:xfrm>
            <a:off x="679450" y="2279650"/>
            <a:ext cx="1860550" cy="800100"/>
          </a:xfrm>
          <a:prstGeom prst="rect">
            <a:avLst/>
          </a:prstGeom>
          <a:solidFill>
            <a:srgbClr val="FF9900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2" name="Rectangle 54"/>
          <p:cNvSpPr>
            <a:spLocks noChangeArrowheads="1"/>
          </p:cNvSpPr>
          <p:nvPr/>
        </p:nvSpPr>
        <p:spPr bwMode="auto">
          <a:xfrm>
            <a:off x="571500" y="4197350"/>
            <a:ext cx="1860550" cy="800100"/>
          </a:xfrm>
          <a:prstGeom prst="rect">
            <a:avLst/>
          </a:prstGeom>
          <a:solidFill>
            <a:srgbClr val="33CCCC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3" name="Rectangle 55"/>
          <p:cNvSpPr>
            <a:spLocks noChangeArrowheads="1"/>
          </p:cNvSpPr>
          <p:nvPr/>
        </p:nvSpPr>
        <p:spPr bwMode="auto">
          <a:xfrm>
            <a:off x="6896100" y="4241800"/>
            <a:ext cx="1371600" cy="800100"/>
          </a:xfrm>
          <a:prstGeom prst="rect">
            <a:avLst/>
          </a:prstGeom>
          <a:solidFill>
            <a:srgbClr val="800080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9864" name="Rectangle 56"/>
          <p:cNvSpPr>
            <a:spLocks noChangeArrowheads="1"/>
          </p:cNvSpPr>
          <p:nvPr/>
        </p:nvSpPr>
        <p:spPr bwMode="auto">
          <a:xfrm>
            <a:off x="6794500" y="2311400"/>
            <a:ext cx="1860550" cy="800100"/>
          </a:xfrm>
          <a:prstGeom prst="rect">
            <a:avLst/>
          </a:prstGeom>
          <a:solidFill>
            <a:srgbClr val="3366FF">
              <a:alpha val="14902"/>
            </a:srgbClr>
          </a:solidFill>
          <a:ln w="38100">
            <a:solidFill>
              <a:srgbClr val="003366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9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9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9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5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59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59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9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59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60" grpId="0" animBg="1"/>
      <p:bldP spid="759861" grpId="0" animBg="1"/>
      <p:bldP spid="759862" grpId="0" animBg="1"/>
      <p:bldP spid="759863" grpId="0" animBg="1"/>
      <p:bldP spid="75986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68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8382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10668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21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137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152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22860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24384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2667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28194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>
            <a:off x="29718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31242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34290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449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4648200" y="51069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4876800" y="49545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502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518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533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56388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3505200" y="51069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57150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6019800" y="5259388"/>
            <a:ext cx="609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5867400" y="49545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6248400" y="51069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6172200" y="4954588"/>
            <a:ext cx="228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6994525" y="5264150"/>
            <a:ext cx="3810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V="1">
            <a:off x="7146925" y="5106988"/>
            <a:ext cx="381000" cy="4762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7375525" y="4959350"/>
            <a:ext cx="3810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>
            <a:off x="7527925" y="5264150"/>
            <a:ext cx="4572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7680325" y="5111750"/>
            <a:ext cx="381000" cy="0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>
            <a:off x="7832725" y="4959350"/>
            <a:ext cx="381000" cy="1588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2" name="Rectangle 34"/>
          <p:cNvSpPr>
            <a:spLocks noChangeArrowheads="1"/>
          </p:cNvSpPr>
          <p:nvPr/>
        </p:nvSpPr>
        <p:spPr bwMode="auto">
          <a:xfrm>
            <a:off x="685800" y="1981200"/>
            <a:ext cx="74517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Find all links between unique contigs</a:t>
            </a:r>
            <a:endParaRPr lang="en-US" altLang="en-US" sz="2000">
              <a:solidFill>
                <a:srgbClr val="003366"/>
              </a:solidFill>
              <a:latin typeface="Arial Unicode MS" pitchFamily="34" charset="-128"/>
              <a:sym typeface="Symbol" pitchFamily="18" charset="2"/>
            </a:endParaRPr>
          </a:p>
        </p:txBody>
      </p:sp>
      <p:sp>
        <p:nvSpPr>
          <p:cNvPr id="12323" name="Freeform 35"/>
          <p:cNvSpPr>
            <a:spLocks/>
          </p:cNvSpPr>
          <p:nvPr/>
        </p:nvSpPr>
        <p:spPr bwMode="auto">
          <a:xfrm>
            <a:off x="3276600" y="4548188"/>
            <a:ext cx="1600200" cy="558800"/>
          </a:xfrm>
          <a:custGeom>
            <a:avLst/>
            <a:gdLst>
              <a:gd name="T0" fmla="*/ 0 w 1008"/>
              <a:gd name="T1" fmla="*/ 256 h 352"/>
              <a:gd name="T2" fmla="*/ 480 w 1008"/>
              <a:gd name="T3" fmla="*/ 16 h 352"/>
              <a:gd name="T4" fmla="*/ 1008 w 1008"/>
              <a:gd name="T5" fmla="*/ 352 h 352"/>
              <a:gd name="T6" fmla="*/ 0 60000 65536"/>
              <a:gd name="T7" fmla="*/ 0 60000 65536"/>
              <a:gd name="T8" fmla="*/ 0 60000 65536"/>
              <a:gd name="T9" fmla="*/ 0 w 1008"/>
              <a:gd name="T10" fmla="*/ 0 h 352"/>
              <a:gd name="T11" fmla="*/ 1008 w 1008"/>
              <a:gd name="T12" fmla="*/ 352 h 3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352">
                <a:moveTo>
                  <a:pt x="0" y="256"/>
                </a:moveTo>
                <a:cubicBezTo>
                  <a:pt x="156" y="128"/>
                  <a:pt x="312" y="0"/>
                  <a:pt x="480" y="16"/>
                </a:cubicBezTo>
                <a:cubicBezTo>
                  <a:pt x="648" y="32"/>
                  <a:pt x="828" y="192"/>
                  <a:pt x="1008" y="352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4" name="Freeform 36"/>
          <p:cNvSpPr>
            <a:spLocks/>
          </p:cNvSpPr>
          <p:nvPr/>
        </p:nvSpPr>
        <p:spPr bwMode="auto">
          <a:xfrm>
            <a:off x="3581400" y="4776788"/>
            <a:ext cx="1143000" cy="482600"/>
          </a:xfrm>
          <a:custGeom>
            <a:avLst/>
            <a:gdLst>
              <a:gd name="T0" fmla="*/ 0 w 720"/>
              <a:gd name="T1" fmla="*/ 208 h 304"/>
              <a:gd name="T2" fmla="*/ 288 w 720"/>
              <a:gd name="T3" fmla="*/ 16 h 304"/>
              <a:gd name="T4" fmla="*/ 720 w 720"/>
              <a:gd name="T5" fmla="*/ 304 h 304"/>
              <a:gd name="T6" fmla="*/ 0 60000 65536"/>
              <a:gd name="T7" fmla="*/ 0 60000 65536"/>
              <a:gd name="T8" fmla="*/ 0 60000 65536"/>
              <a:gd name="T9" fmla="*/ 0 w 720"/>
              <a:gd name="T10" fmla="*/ 0 h 304"/>
              <a:gd name="T11" fmla="*/ 720 w 720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304">
                <a:moveTo>
                  <a:pt x="0" y="208"/>
                </a:moveTo>
                <a:cubicBezTo>
                  <a:pt x="84" y="104"/>
                  <a:pt x="168" y="0"/>
                  <a:pt x="288" y="16"/>
                </a:cubicBezTo>
                <a:cubicBezTo>
                  <a:pt x="408" y="32"/>
                  <a:pt x="564" y="168"/>
                  <a:pt x="720" y="304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5" name="Freeform 37"/>
          <p:cNvSpPr>
            <a:spLocks/>
          </p:cNvSpPr>
          <p:nvPr/>
        </p:nvSpPr>
        <p:spPr bwMode="auto">
          <a:xfrm>
            <a:off x="2819400" y="4421188"/>
            <a:ext cx="3124200" cy="533400"/>
          </a:xfrm>
          <a:custGeom>
            <a:avLst/>
            <a:gdLst>
              <a:gd name="T0" fmla="*/ 0 w 1968"/>
              <a:gd name="T1" fmla="*/ 336 h 336"/>
              <a:gd name="T2" fmla="*/ 864 w 1968"/>
              <a:gd name="T3" fmla="*/ 0 h 336"/>
              <a:gd name="T4" fmla="*/ 1968 w 1968"/>
              <a:gd name="T5" fmla="*/ 336 h 336"/>
              <a:gd name="T6" fmla="*/ 0 60000 65536"/>
              <a:gd name="T7" fmla="*/ 0 60000 65536"/>
              <a:gd name="T8" fmla="*/ 0 60000 65536"/>
              <a:gd name="T9" fmla="*/ 0 w 1968"/>
              <a:gd name="T10" fmla="*/ 0 h 336"/>
              <a:gd name="T11" fmla="*/ 1968 w 1968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36">
                <a:moveTo>
                  <a:pt x="0" y="336"/>
                </a:moveTo>
                <a:cubicBezTo>
                  <a:pt x="268" y="168"/>
                  <a:pt x="536" y="0"/>
                  <a:pt x="864" y="0"/>
                </a:cubicBezTo>
                <a:cubicBezTo>
                  <a:pt x="1192" y="0"/>
                  <a:pt x="1580" y="168"/>
                  <a:pt x="1968" y="33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6" name="Freeform 38"/>
          <p:cNvSpPr>
            <a:spLocks/>
          </p:cNvSpPr>
          <p:nvPr/>
        </p:nvSpPr>
        <p:spPr bwMode="auto">
          <a:xfrm>
            <a:off x="1295400" y="4700588"/>
            <a:ext cx="1371600" cy="406400"/>
          </a:xfrm>
          <a:custGeom>
            <a:avLst/>
            <a:gdLst>
              <a:gd name="T0" fmla="*/ 0 w 864"/>
              <a:gd name="T1" fmla="*/ 160 h 256"/>
              <a:gd name="T2" fmla="*/ 480 w 864"/>
              <a:gd name="T3" fmla="*/ 16 h 256"/>
              <a:gd name="T4" fmla="*/ 864 w 864"/>
              <a:gd name="T5" fmla="*/ 256 h 256"/>
              <a:gd name="T6" fmla="*/ 0 60000 65536"/>
              <a:gd name="T7" fmla="*/ 0 60000 65536"/>
              <a:gd name="T8" fmla="*/ 0 60000 65536"/>
              <a:gd name="T9" fmla="*/ 0 w 864"/>
              <a:gd name="T10" fmla="*/ 0 h 256"/>
              <a:gd name="T11" fmla="*/ 864 w 864"/>
              <a:gd name="T12" fmla="*/ 256 h 2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256">
                <a:moveTo>
                  <a:pt x="0" y="160"/>
                </a:moveTo>
                <a:cubicBezTo>
                  <a:pt x="168" y="80"/>
                  <a:pt x="336" y="0"/>
                  <a:pt x="480" y="16"/>
                </a:cubicBezTo>
                <a:cubicBezTo>
                  <a:pt x="624" y="32"/>
                  <a:pt x="744" y="144"/>
                  <a:pt x="864" y="25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Freeform 39"/>
          <p:cNvSpPr>
            <a:spLocks/>
          </p:cNvSpPr>
          <p:nvPr/>
        </p:nvSpPr>
        <p:spPr bwMode="auto">
          <a:xfrm>
            <a:off x="1447800" y="5106988"/>
            <a:ext cx="1066800" cy="152400"/>
          </a:xfrm>
          <a:custGeom>
            <a:avLst/>
            <a:gdLst>
              <a:gd name="T0" fmla="*/ 0 w 672"/>
              <a:gd name="T1" fmla="*/ 96 h 96"/>
              <a:gd name="T2" fmla="*/ 384 w 672"/>
              <a:gd name="T3" fmla="*/ 0 h 96"/>
              <a:gd name="T4" fmla="*/ 672 w 672"/>
              <a:gd name="T5" fmla="*/ 96 h 96"/>
              <a:gd name="T6" fmla="*/ 0 60000 65536"/>
              <a:gd name="T7" fmla="*/ 0 60000 65536"/>
              <a:gd name="T8" fmla="*/ 0 60000 65536"/>
              <a:gd name="T9" fmla="*/ 0 w 672"/>
              <a:gd name="T10" fmla="*/ 0 h 96"/>
              <a:gd name="T11" fmla="*/ 672 w 672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96">
                <a:moveTo>
                  <a:pt x="0" y="96"/>
                </a:moveTo>
                <a:cubicBezTo>
                  <a:pt x="136" y="48"/>
                  <a:pt x="272" y="0"/>
                  <a:pt x="384" y="0"/>
                </a:cubicBezTo>
                <a:cubicBezTo>
                  <a:pt x="496" y="0"/>
                  <a:pt x="584" y="48"/>
                  <a:pt x="672" y="9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Freeform 40"/>
          <p:cNvSpPr>
            <a:spLocks/>
          </p:cNvSpPr>
          <p:nvPr/>
        </p:nvSpPr>
        <p:spPr bwMode="auto">
          <a:xfrm>
            <a:off x="6392863" y="4783138"/>
            <a:ext cx="906462" cy="330200"/>
          </a:xfrm>
          <a:custGeom>
            <a:avLst/>
            <a:gdLst>
              <a:gd name="T0" fmla="*/ 0 w 571"/>
              <a:gd name="T1" fmla="*/ 203 h 208"/>
              <a:gd name="T2" fmla="*/ 235 w 571"/>
              <a:gd name="T3" fmla="*/ 1 h 208"/>
              <a:gd name="T4" fmla="*/ 571 w 571"/>
              <a:gd name="T5" fmla="*/ 208 h 208"/>
              <a:gd name="T6" fmla="*/ 0 60000 65536"/>
              <a:gd name="T7" fmla="*/ 0 60000 65536"/>
              <a:gd name="T8" fmla="*/ 0 60000 65536"/>
              <a:gd name="T9" fmla="*/ 0 w 571"/>
              <a:gd name="T10" fmla="*/ 0 h 208"/>
              <a:gd name="T11" fmla="*/ 571 w 571"/>
              <a:gd name="T12" fmla="*/ 208 h 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71" h="208">
                <a:moveTo>
                  <a:pt x="0" y="203"/>
                </a:moveTo>
                <a:cubicBezTo>
                  <a:pt x="70" y="101"/>
                  <a:pt x="140" y="0"/>
                  <a:pt x="235" y="1"/>
                </a:cubicBezTo>
                <a:cubicBezTo>
                  <a:pt x="330" y="2"/>
                  <a:pt x="450" y="105"/>
                  <a:pt x="571" y="208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0" y="1397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600">
                <a:solidFill>
                  <a:schemeClr val="accent2"/>
                </a:solidFill>
                <a:latin typeface="Arial Unicode MS" pitchFamily="34" charset="-128"/>
              </a:rPr>
              <a:t>3. Link Contigs into Supercontigs</a:t>
            </a:r>
          </a:p>
        </p:txBody>
      </p: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685800" y="2903538"/>
            <a:ext cx="76803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Connect contigs incrementally, if </a:t>
            </a: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  <a:sym typeface="Symbol" pitchFamily="18" charset="2"/>
              </a:rPr>
              <a:t> 2 forward-reverse links</a:t>
            </a:r>
          </a:p>
        </p:txBody>
      </p:sp>
      <p:sp>
        <p:nvSpPr>
          <p:cNvPr id="12331" name="Line 43"/>
          <p:cNvSpPr>
            <a:spLocks noChangeShapeType="1"/>
          </p:cNvSpPr>
          <p:nvPr/>
        </p:nvSpPr>
        <p:spPr bwMode="auto">
          <a:xfrm>
            <a:off x="685800" y="6402388"/>
            <a:ext cx="5943600" cy="1587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2" name="AutoShape 44"/>
          <p:cNvSpPr>
            <a:spLocks noChangeArrowheads="1"/>
          </p:cNvSpPr>
          <p:nvPr/>
        </p:nvSpPr>
        <p:spPr bwMode="auto">
          <a:xfrm>
            <a:off x="628650" y="4756150"/>
            <a:ext cx="129540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3" name="AutoShape 45"/>
          <p:cNvSpPr>
            <a:spLocks noChangeArrowheads="1"/>
          </p:cNvSpPr>
          <p:nvPr/>
        </p:nvSpPr>
        <p:spPr bwMode="auto">
          <a:xfrm>
            <a:off x="2241550" y="4756150"/>
            <a:ext cx="14922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4" name="AutoShape 46"/>
          <p:cNvSpPr>
            <a:spLocks noChangeArrowheads="1"/>
          </p:cNvSpPr>
          <p:nvPr/>
        </p:nvSpPr>
        <p:spPr bwMode="auto">
          <a:xfrm>
            <a:off x="4495800" y="4756150"/>
            <a:ext cx="21526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5" name="AutoShape 47"/>
          <p:cNvSpPr>
            <a:spLocks noChangeArrowheads="1"/>
          </p:cNvSpPr>
          <p:nvPr/>
        </p:nvSpPr>
        <p:spPr bwMode="auto">
          <a:xfrm>
            <a:off x="6991350" y="4756150"/>
            <a:ext cx="124460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336" name="AutoShape 48"/>
          <p:cNvCxnSpPr>
            <a:cxnSpLocks noChangeShapeType="1"/>
            <a:stCxn id="12332" idx="3"/>
            <a:endCxn id="12333" idx="1"/>
          </p:cNvCxnSpPr>
          <p:nvPr/>
        </p:nvCxnSpPr>
        <p:spPr bwMode="auto">
          <a:xfrm>
            <a:off x="1936750" y="5057775"/>
            <a:ext cx="2921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cxnSp>
        <p:nvCxnSpPr>
          <p:cNvPr id="12337" name="AutoShape 49"/>
          <p:cNvCxnSpPr>
            <a:cxnSpLocks noChangeShapeType="1"/>
            <a:stCxn id="12333" idx="3"/>
            <a:endCxn id="12334" idx="1"/>
          </p:cNvCxnSpPr>
          <p:nvPr/>
        </p:nvCxnSpPr>
        <p:spPr bwMode="auto">
          <a:xfrm>
            <a:off x="3746500" y="5057775"/>
            <a:ext cx="7366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6962775" y="6054725"/>
            <a:ext cx="1420813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Comic Sans MS" pitchFamily="66" charset="0"/>
              </a:rPr>
              <a:t>supercontig</a:t>
            </a:r>
          </a:p>
          <a:p>
            <a:r>
              <a:rPr lang="en-US" sz="1400">
                <a:solidFill>
                  <a:schemeClr val="accent2"/>
                </a:solidFill>
              </a:rPr>
              <a:t>(aka </a:t>
            </a:r>
            <a:r>
              <a:rPr lang="en-US" sz="1400" i="1">
                <a:solidFill>
                  <a:schemeClr val="accent2"/>
                </a:solidFill>
              </a:rPr>
              <a:t>scaffold</a:t>
            </a:r>
            <a:r>
              <a:rPr lang="en-US" sz="14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2339" name="Rectangle 51"/>
          <p:cNvSpPr>
            <a:spLocks noChangeArrowheads="1"/>
          </p:cNvSpPr>
          <p:nvPr/>
        </p:nvSpPr>
        <p:spPr bwMode="auto">
          <a:xfrm>
            <a:off x="1930400" y="6330950"/>
            <a:ext cx="29845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3746500" y="6330950"/>
            <a:ext cx="72390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23900" y="1790700"/>
            <a:ext cx="800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en-US" sz="2000">
                <a:solidFill>
                  <a:srgbClr val="003366"/>
                </a:solidFill>
                <a:latin typeface="Arial Unicode MS" pitchFamily="34" charset="-128"/>
              </a:rPr>
              <a:t>Fill gaps in supercontigs with paths of repeat contigs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en-US">
                <a:solidFill>
                  <a:srgbClr val="003366"/>
                </a:solidFill>
                <a:latin typeface="Arial Unicode MS" pitchFamily="34" charset="-128"/>
              </a:rPr>
              <a:t>	Complex algorithmic step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altLang="en-US" sz="1600">
                <a:solidFill>
                  <a:srgbClr val="003366"/>
                </a:solidFill>
                <a:latin typeface="Arial Unicode MS" pitchFamily="34" charset="-128"/>
              </a:rPr>
              <a:t>Exponential number of paths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altLang="en-US" sz="1600">
                <a:solidFill>
                  <a:srgbClr val="003366"/>
                </a:solidFill>
                <a:latin typeface="Arial Unicode MS" pitchFamily="34" charset="-128"/>
              </a:rPr>
              <a:t>Forward-reverse links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125413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en-US" sz="3600">
                <a:solidFill>
                  <a:schemeClr val="accent2"/>
                </a:solidFill>
                <a:latin typeface="Arial Unicode MS" pitchFamily="34" charset="-128"/>
              </a:rPr>
              <a:t>3. Link Contigs into Supercontigs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68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8382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10668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21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137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152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22860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24384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2667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28194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29718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31242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34290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4495800" y="52593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4648200" y="51069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4876800" y="49545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>
            <a:off x="5029200" y="5259388"/>
            <a:ext cx="4572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51816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5334000" y="49545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5638800" y="52593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>
            <a:off x="3505200" y="51069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Line 25"/>
          <p:cNvSpPr>
            <a:spLocks noChangeShapeType="1"/>
          </p:cNvSpPr>
          <p:nvPr/>
        </p:nvSpPr>
        <p:spPr bwMode="auto">
          <a:xfrm>
            <a:off x="5715000" y="5106988"/>
            <a:ext cx="3810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6019800" y="5259388"/>
            <a:ext cx="609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5867400" y="4954588"/>
            <a:ext cx="1524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6248400" y="5106988"/>
            <a:ext cx="3048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6172200" y="4954588"/>
            <a:ext cx="228600" cy="1587"/>
          </a:xfrm>
          <a:prstGeom prst="line">
            <a:avLst/>
          </a:prstGeom>
          <a:noFill/>
          <a:ln w="1905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2" name="Freeform 30"/>
          <p:cNvSpPr>
            <a:spLocks/>
          </p:cNvSpPr>
          <p:nvPr/>
        </p:nvSpPr>
        <p:spPr bwMode="auto">
          <a:xfrm>
            <a:off x="3276600" y="4548188"/>
            <a:ext cx="1600200" cy="558800"/>
          </a:xfrm>
          <a:custGeom>
            <a:avLst/>
            <a:gdLst>
              <a:gd name="T0" fmla="*/ 0 w 1008"/>
              <a:gd name="T1" fmla="*/ 256 h 352"/>
              <a:gd name="T2" fmla="*/ 480 w 1008"/>
              <a:gd name="T3" fmla="*/ 16 h 352"/>
              <a:gd name="T4" fmla="*/ 1008 w 1008"/>
              <a:gd name="T5" fmla="*/ 352 h 352"/>
              <a:gd name="T6" fmla="*/ 0 60000 65536"/>
              <a:gd name="T7" fmla="*/ 0 60000 65536"/>
              <a:gd name="T8" fmla="*/ 0 60000 65536"/>
              <a:gd name="T9" fmla="*/ 0 w 1008"/>
              <a:gd name="T10" fmla="*/ 0 h 352"/>
              <a:gd name="T11" fmla="*/ 1008 w 1008"/>
              <a:gd name="T12" fmla="*/ 352 h 3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352">
                <a:moveTo>
                  <a:pt x="0" y="256"/>
                </a:moveTo>
                <a:cubicBezTo>
                  <a:pt x="156" y="128"/>
                  <a:pt x="312" y="0"/>
                  <a:pt x="480" y="16"/>
                </a:cubicBezTo>
                <a:cubicBezTo>
                  <a:pt x="648" y="32"/>
                  <a:pt x="828" y="192"/>
                  <a:pt x="1008" y="352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3" name="Freeform 31"/>
          <p:cNvSpPr>
            <a:spLocks/>
          </p:cNvSpPr>
          <p:nvPr/>
        </p:nvSpPr>
        <p:spPr bwMode="auto">
          <a:xfrm>
            <a:off x="3581400" y="4776788"/>
            <a:ext cx="1143000" cy="482600"/>
          </a:xfrm>
          <a:custGeom>
            <a:avLst/>
            <a:gdLst>
              <a:gd name="T0" fmla="*/ 0 w 720"/>
              <a:gd name="T1" fmla="*/ 208 h 304"/>
              <a:gd name="T2" fmla="*/ 288 w 720"/>
              <a:gd name="T3" fmla="*/ 16 h 304"/>
              <a:gd name="T4" fmla="*/ 720 w 720"/>
              <a:gd name="T5" fmla="*/ 304 h 304"/>
              <a:gd name="T6" fmla="*/ 0 60000 65536"/>
              <a:gd name="T7" fmla="*/ 0 60000 65536"/>
              <a:gd name="T8" fmla="*/ 0 60000 65536"/>
              <a:gd name="T9" fmla="*/ 0 w 720"/>
              <a:gd name="T10" fmla="*/ 0 h 304"/>
              <a:gd name="T11" fmla="*/ 720 w 720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304">
                <a:moveTo>
                  <a:pt x="0" y="208"/>
                </a:moveTo>
                <a:cubicBezTo>
                  <a:pt x="84" y="104"/>
                  <a:pt x="168" y="0"/>
                  <a:pt x="288" y="16"/>
                </a:cubicBezTo>
                <a:cubicBezTo>
                  <a:pt x="408" y="32"/>
                  <a:pt x="564" y="168"/>
                  <a:pt x="720" y="304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4" name="Freeform 32"/>
          <p:cNvSpPr>
            <a:spLocks/>
          </p:cNvSpPr>
          <p:nvPr/>
        </p:nvSpPr>
        <p:spPr bwMode="auto">
          <a:xfrm>
            <a:off x="2819400" y="4421188"/>
            <a:ext cx="3124200" cy="533400"/>
          </a:xfrm>
          <a:custGeom>
            <a:avLst/>
            <a:gdLst>
              <a:gd name="T0" fmla="*/ 0 w 1968"/>
              <a:gd name="T1" fmla="*/ 336 h 336"/>
              <a:gd name="T2" fmla="*/ 864 w 1968"/>
              <a:gd name="T3" fmla="*/ 0 h 336"/>
              <a:gd name="T4" fmla="*/ 1968 w 1968"/>
              <a:gd name="T5" fmla="*/ 336 h 336"/>
              <a:gd name="T6" fmla="*/ 0 60000 65536"/>
              <a:gd name="T7" fmla="*/ 0 60000 65536"/>
              <a:gd name="T8" fmla="*/ 0 60000 65536"/>
              <a:gd name="T9" fmla="*/ 0 w 1968"/>
              <a:gd name="T10" fmla="*/ 0 h 336"/>
              <a:gd name="T11" fmla="*/ 1968 w 1968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36">
                <a:moveTo>
                  <a:pt x="0" y="336"/>
                </a:moveTo>
                <a:cubicBezTo>
                  <a:pt x="268" y="168"/>
                  <a:pt x="536" y="0"/>
                  <a:pt x="864" y="0"/>
                </a:cubicBezTo>
                <a:cubicBezTo>
                  <a:pt x="1192" y="0"/>
                  <a:pt x="1580" y="168"/>
                  <a:pt x="1968" y="33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5" name="Freeform 33"/>
          <p:cNvSpPr>
            <a:spLocks/>
          </p:cNvSpPr>
          <p:nvPr/>
        </p:nvSpPr>
        <p:spPr bwMode="auto">
          <a:xfrm>
            <a:off x="1295400" y="4700588"/>
            <a:ext cx="1371600" cy="406400"/>
          </a:xfrm>
          <a:custGeom>
            <a:avLst/>
            <a:gdLst>
              <a:gd name="T0" fmla="*/ 0 w 864"/>
              <a:gd name="T1" fmla="*/ 160 h 256"/>
              <a:gd name="T2" fmla="*/ 480 w 864"/>
              <a:gd name="T3" fmla="*/ 16 h 256"/>
              <a:gd name="T4" fmla="*/ 864 w 864"/>
              <a:gd name="T5" fmla="*/ 256 h 256"/>
              <a:gd name="T6" fmla="*/ 0 60000 65536"/>
              <a:gd name="T7" fmla="*/ 0 60000 65536"/>
              <a:gd name="T8" fmla="*/ 0 60000 65536"/>
              <a:gd name="T9" fmla="*/ 0 w 864"/>
              <a:gd name="T10" fmla="*/ 0 h 256"/>
              <a:gd name="T11" fmla="*/ 864 w 864"/>
              <a:gd name="T12" fmla="*/ 256 h 2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256">
                <a:moveTo>
                  <a:pt x="0" y="160"/>
                </a:moveTo>
                <a:cubicBezTo>
                  <a:pt x="168" y="80"/>
                  <a:pt x="336" y="0"/>
                  <a:pt x="480" y="16"/>
                </a:cubicBezTo>
                <a:cubicBezTo>
                  <a:pt x="624" y="32"/>
                  <a:pt x="744" y="144"/>
                  <a:pt x="864" y="25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6" name="Freeform 34"/>
          <p:cNvSpPr>
            <a:spLocks/>
          </p:cNvSpPr>
          <p:nvPr/>
        </p:nvSpPr>
        <p:spPr bwMode="auto">
          <a:xfrm>
            <a:off x="1447800" y="5106988"/>
            <a:ext cx="1066800" cy="152400"/>
          </a:xfrm>
          <a:custGeom>
            <a:avLst/>
            <a:gdLst>
              <a:gd name="T0" fmla="*/ 0 w 672"/>
              <a:gd name="T1" fmla="*/ 96 h 96"/>
              <a:gd name="T2" fmla="*/ 384 w 672"/>
              <a:gd name="T3" fmla="*/ 0 h 96"/>
              <a:gd name="T4" fmla="*/ 672 w 672"/>
              <a:gd name="T5" fmla="*/ 96 h 96"/>
              <a:gd name="T6" fmla="*/ 0 60000 65536"/>
              <a:gd name="T7" fmla="*/ 0 60000 65536"/>
              <a:gd name="T8" fmla="*/ 0 60000 65536"/>
              <a:gd name="T9" fmla="*/ 0 w 672"/>
              <a:gd name="T10" fmla="*/ 0 h 96"/>
              <a:gd name="T11" fmla="*/ 672 w 672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96">
                <a:moveTo>
                  <a:pt x="0" y="96"/>
                </a:moveTo>
                <a:cubicBezTo>
                  <a:pt x="136" y="48"/>
                  <a:pt x="272" y="0"/>
                  <a:pt x="384" y="0"/>
                </a:cubicBezTo>
                <a:cubicBezTo>
                  <a:pt x="496" y="0"/>
                  <a:pt x="584" y="48"/>
                  <a:pt x="672" y="96"/>
                </a:cubicBezTo>
              </a:path>
            </a:pathLst>
          </a:custGeom>
          <a:noFill/>
          <a:ln w="127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>
            <a:off x="685800" y="6402388"/>
            <a:ext cx="5943600" cy="1587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8" name="AutoShape 36"/>
          <p:cNvSpPr>
            <a:spLocks noChangeArrowheads="1"/>
          </p:cNvSpPr>
          <p:nvPr/>
        </p:nvSpPr>
        <p:spPr bwMode="auto">
          <a:xfrm>
            <a:off x="628650" y="4756150"/>
            <a:ext cx="129540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AutoShape 37"/>
          <p:cNvSpPr>
            <a:spLocks noChangeArrowheads="1"/>
          </p:cNvSpPr>
          <p:nvPr/>
        </p:nvSpPr>
        <p:spPr bwMode="auto">
          <a:xfrm>
            <a:off x="2241550" y="4756150"/>
            <a:ext cx="14922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AutoShape 38"/>
          <p:cNvSpPr>
            <a:spLocks noChangeArrowheads="1"/>
          </p:cNvSpPr>
          <p:nvPr/>
        </p:nvSpPr>
        <p:spPr bwMode="auto">
          <a:xfrm>
            <a:off x="4495800" y="4756150"/>
            <a:ext cx="2152650" cy="603250"/>
          </a:xfrm>
          <a:prstGeom prst="roundRect">
            <a:avLst>
              <a:gd name="adj" fmla="val 16667"/>
            </a:avLst>
          </a:prstGeom>
          <a:solidFill>
            <a:schemeClr val="accent1">
              <a:alpha val="14902"/>
            </a:schemeClr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51" name="AutoShape 39"/>
          <p:cNvCxnSpPr>
            <a:cxnSpLocks noChangeShapeType="1"/>
            <a:stCxn id="13348" idx="3"/>
            <a:endCxn id="13349" idx="1"/>
          </p:cNvCxnSpPr>
          <p:nvPr/>
        </p:nvCxnSpPr>
        <p:spPr bwMode="auto">
          <a:xfrm>
            <a:off x="1936750" y="5057775"/>
            <a:ext cx="2921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cxnSp>
        <p:nvCxnSpPr>
          <p:cNvPr id="13352" name="AutoShape 40"/>
          <p:cNvCxnSpPr>
            <a:cxnSpLocks noChangeShapeType="1"/>
            <a:stCxn id="13349" idx="3"/>
            <a:endCxn id="13350" idx="1"/>
          </p:cNvCxnSpPr>
          <p:nvPr/>
        </p:nvCxnSpPr>
        <p:spPr bwMode="auto">
          <a:xfrm>
            <a:off x="3746500" y="5057775"/>
            <a:ext cx="736600" cy="0"/>
          </a:xfrm>
          <a:prstGeom prst="straightConnector1">
            <a:avLst/>
          </a:prstGeom>
          <a:noFill/>
          <a:ln w="50800">
            <a:solidFill>
              <a:srgbClr val="800080"/>
            </a:solidFill>
            <a:round/>
            <a:headEnd/>
            <a:tailEnd/>
          </a:ln>
        </p:spPr>
      </p:cxn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1930400" y="6330950"/>
            <a:ext cx="29845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4" name="Rectangle 42"/>
          <p:cNvSpPr>
            <a:spLocks noChangeArrowheads="1"/>
          </p:cNvSpPr>
          <p:nvPr/>
        </p:nvSpPr>
        <p:spPr bwMode="auto">
          <a:xfrm>
            <a:off x="3746500" y="6330950"/>
            <a:ext cx="723900" cy="146050"/>
          </a:xfrm>
          <a:prstGeom prst="rect">
            <a:avLst/>
          </a:prstGeom>
          <a:solidFill>
            <a:srgbClr val="EAEAEA">
              <a:alpha val="89803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657350" y="3540125"/>
            <a:ext cx="850900" cy="539750"/>
            <a:chOff x="452" y="2048"/>
            <a:chExt cx="1716" cy="892"/>
          </a:xfrm>
        </p:grpSpPr>
        <p:sp>
          <p:nvSpPr>
            <p:cNvPr id="13377" name="Line 44"/>
            <p:cNvSpPr>
              <a:spLocks noChangeShapeType="1"/>
            </p:cNvSpPr>
            <p:nvPr/>
          </p:nvSpPr>
          <p:spPr bwMode="auto">
            <a:xfrm>
              <a:off x="480" y="288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45"/>
            <p:cNvSpPr>
              <a:spLocks noChangeShapeType="1"/>
            </p:cNvSpPr>
            <p:nvPr/>
          </p:nvSpPr>
          <p:spPr bwMode="auto">
            <a:xfrm>
              <a:off x="600" y="284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46"/>
            <p:cNvSpPr>
              <a:spLocks noChangeShapeType="1"/>
            </p:cNvSpPr>
            <p:nvPr/>
          </p:nvSpPr>
          <p:spPr bwMode="auto">
            <a:xfrm>
              <a:off x="648" y="2792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Line 47"/>
            <p:cNvSpPr>
              <a:spLocks noChangeShapeType="1"/>
            </p:cNvSpPr>
            <p:nvPr/>
          </p:nvSpPr>
          <p:spPr bwMode="auto">
            <a:xfrm>
              <a:off x="696" y="274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48"/>
            <p:cNvSpPr>
              <a:spLocks noChangeShapeType="1"/>
            </p:cNvSpPr>
            <p:nvPr/>
          </p:nvSpPr>
          <p:spPr bwMode="auto">
            <a:xfrm>
              <a:off x="744" y="269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49"/>
            <p:cNvSpPr>
              <a:spLocks noChangeShapeType="1"/>
            </p:cNvSpPr>
            <p:nvPr/>
          </p:nvSpPr>
          <p:spPr bwMode="auto">
            <a:xfrm>
              <a:off x="768" y="2648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50"/>
            <p:cNvSpPr>
              <a:spLocks noChangeShapeType="1"/>
            </p:cNvSpPr>
            <p:nvPr/>
          </p:nvSpPr>
          <p:spPr bwMode="auto">
            <a:xfrm>
              <a:off x="816" y="260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51"/>
            <p:cNvSpPr>
              <a:spLocks noChangeShapeType="1"/>
            </p:cNvSpPr>
            <p:nvPr/>
          </p:nvSpPr>
          <p:spPr bwMode="auto">
            <a:xfrm>
              <a:off x="984" y="2552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52"/>
            <p:cNvSpPr>
              <a:spLocks noChangeShapeType="1"/>
            </p:cNvSpPr>
            <p:nvPr/>
          </p:nvSpPr>
          <p:spPr bwMode="auto">
            <a:xfrm>
              <a:off x="912" y="250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53"/>
            <p:cNvSpPr>
              <a:spLocks noChangeShapeType="1"/>
            </p:cNvSpPr>
            <p:nvPr/>
          </p:nvSpPr>
          <p:spPr bwMode="auto">
            <a:xfrm>
              <a:off x="960" y="245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54"/>
            <p:cNvSpPr>
              <a:spLocks noChangeShapeType="1"/>
            </p:cNvSpPr>
            <p:nvPr/>
          </p:nvSpPr>
          <p:spPr bwMode="auto">
            <a:xfrm>
              <a:off x="1008" y="240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Line 55"/>
            <p:cNvSpPr>
              <a:spLocks noChangeShapeType="1"/>
            </p:cNvSpPr>
            <p:nvPr/>
          </p:nvSpPr>
          <p:spPr bwMode="auto">
            <a:xfrm>
              <a:off x="1056" y="236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Line 56"/>
            <p:cNvSpPr>
              <a:spLocks noChangeShapeType="1"/>
            </p:cNvSpPr>
            <p:nvPr/>
          </p:nvSpPr>
          <p:spPr bwMode="auto">
            <a:xfrm>
              <a:off x="1080" y="2312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Line 57"/>
            <p:cNvSpPr>
              <a:spLocks noChangeShapeType="1"/>
            </p:cNvSpPr>
            <p:nvPr/>
          </p:nvSpPr>
          <p:spPr bwMode="auto">
            <a:xfrm>
              <a:off x="1128" y="226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Line 58"/>
            <p:cNvSpPr>
              <a:spLocks noChangeShapeType="1"/>
            </p:cNvSpPr>
            <p:nvPr/>
          </p:nvSpPr>
          <p:spPr bwMode="auto">
            <a:xfrm>
              <a:off x="1296" y="2216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Line 59"/>
            <p:cNvSpPr>
              <a:spLocks noChangeShapeType="1"/>
            </p:cNvSpPr>
            <p:nvPr/>
          </p:nvSpPr>
          <p:spPr bwMode="auto">
            <a:xfrm>
              <a:off x="1152" y="2168"/>
              <a:ext cx="98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3" name="Line 60"/>
            <p:cNvSpPr>
              <a:spLocks noChangeShapeType="1"/>
            </p:cNvSpPr>
            <p:nvPr/>
          </p:nvSpPr>
          <p:spPr bwMode="auto">
            <a:xfrm>
              <a:off x="1296" y="2120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AutoShape 61"/>
            <p:cNvSpPr>
              <a:spLocks noChangeArrowheads="1"/>
            </p:cNvSpPr>
            <p:nvPr/>
          </p:nvSpPr>
          <p:spPr bwMode="auto">
            <a:xfrm>
              <a:off x="452" y="2048"/>
              <a:ext cx="1716" cy="892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14902"/>
              </a:srgbClr>
            </a:solidFill>
            <a:ln w="25400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3441700" y="3540125"/>
            <a:ext cx="1250950" cy="539750"/>
            <a:chOff x="452" y="2048"/>
            <a:chExt cx="1716" cy="892"/>
          </a:xfrm>
        </p:grpSpPr>
        <p:sp>
          <p:nvSpPr>
            <p:cNvPr id="13359" name="Line 63"/>
            <p:cNvSpPr>
              <a:spLocks noChangeShapeType="1"/>
            </p:cNvSpPr>
            <p:nvPr/>
          </p:nvSpPr>
          <p:spPr bwMode="auto">
            <a:xfrm>
              <a:off x="480" y="288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Line 64"/>
            <p:cNvSpPr>
              <a:spLocks noChangeShapeType="1"/>
            </p:cNvSpPr>
            <p:nvPr/>
          </p:nvSpPr>
          <p:spPr bwMode="auto">
            <a:xfrm>
              <a:off x="600" y="284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Line 65"/>
            <p:cNvSpPr>
              <a:spLocks noChangeShapeType="1"/>
            </p:cNvSpPr>
            <p:nvPr/>
          </p:nvSpPr>
          <p:spPr bwMode="auto">
            <a:xfrm>
              <a:off x="648" y="2792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Line 66"/>
            <p:cNvSpPr>
              <a:spLocks noChangeShapeType="1"/>
            </p:cNvSpPr>
            <p:nvPr/>
          </p:nvSpPr>
          <p:spPr bwMode="auto">
            <a:xfrm>
              <a:off x="696" y="274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67"/>
            <p:cNvSpPr>
              <a:spLocks noChangeShapeType="1"/>
            </p:cNvSpPr>
            <p:nvPr/>
          </p:nvSpPr>
          <p:spPr bwMode="auto">
            <a:xfrm>
              <a:off x="744" y="269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Line 68"/>
            <p:cNvSpPr>
              <a:spLocks noChangeShapeType="1"/>
            </p:cNvSpPr>
            <p:nvPr/>
          </p:nvSpPr>
          <p:spPr bwMode="auto">
            <a:xfrm>
              <a:off x="768" y="2648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Line 69"/>
            <p:cNvSpPr>
              <a:spLocks noChangeShapeType="1"/>
            </p:cNvSpPr>
            <p:nvPr/>
          </p:nvSpPr>
          <p:spPr bwMode="auto">
            <a:xfrm>
              <a:off x="816" y="260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Line 70"/>
            <p:cNvSpPr>
              <a:spLocks noChangeShapeType="1"/>
            </p:cNvSpPr>
            <p:nvPr/>
          </p:nvSpPr>
          <p:spPr bwMode="auto">
            <a:xfrm>
              <a:off x="984" y="2552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Line 71"/>
            <p:cNvSpPr>
              <a:spLocks noChangeShapeType="1"/>
            </p:cNvSpPr>
            <p:nvPr/>
          </p:nvSpPr>
          <p:spPr bwMode="auto">
            <a:xfrm>
              <a:off x="912" y="250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8" name="Line 72"/>
            <p:cNvSpPr>
              <a:spLocks noChangeShapeType="1"/>
            </p:cNvSpPr>
            <p:nvPr/>
          </p:nvSpPr>
          <p:spPr bwMode="auto">
            <a:xfrm>
              <a:off x="960" y="2456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73"/>
            <p:cNvSpPr>
              <a:spLocks noChangeShapeType="1"/>
            </p:cNvSpPr>
            <p:nvPr/>
          </p:nvSpPr>
          <p:spPr bwMode="auto">
            <a:xfrm>
              <a:off x="1008" y="2408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Line 74"/>
            <p:cNvSpPr>
              <a:spLocks noChangeShapeType="1"/>
            </p:cNvSpPr>
            <p:nvPr/>
          </p:nvSpPr>
          <p:spPr bwMode="auto">
            <a:xfrm>
              <a:off x="1056" y="2360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Line 75"/>
            <p:cNvSpPr>
              <a:spLocks noChangeShapeType="1"/>
            </p:cNvSpPr>
            <p:nvPr/>
          </p:nvSpPr>
          <p:spPr bwMode="auto">
            <a:xfrm>
              <a:off x="1080" y="2312"/>
              <a:ext cx="86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Line 76"/>
            <p:cNvSpPr>
              <a:spLocks noChangeShapeType="1"/>
            </p:cNvSpPr>
            <p:nvPr/>
          </p:nvSpPr>
          <p:spPr bwMode="auto">
            <a:xfrm>
              <a:off x="1128" y="2264"/>
              <a:ext cx="100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Line 77"/>
            <p:cNvSpPr>
              <a:spLocks noChangeShapeType="1"/>
            </p:cNvSpPr>
            <p:nvPr/>
          </p:nvSpPr>
          <p:spPr bwMode="auto">
            <a:xfrm>
              <a:off x="1296" y="2216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78"/>
            <p:cNvSpPr>
              <a:spLocks noChangeShapeType="1"/>
            </p:cNvSpPr>
            <p:nvPr/>
          </p:nvSpPr>
          <p:spPr bwMode="auto">
            <a:xfrm>
              <a:off x="1152" y="2168"/>
              <a:ext cx="98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79"/>
            <p:cNvSpPr>
              <a:spLocks noChangeShapeType="1"/>
            </p:cNvSpPr>
            <p:nvPr/>
          </p:nvSpPr>
          <p:spPr bwMode="auto">
            <a:xfrm>
              <a:off x="1296" y="2120"/>
              <a:ext cx="768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AutoShape 80"/>
            <p:cNvSpPr>
              <a:spLocks noChangeArrowheads="1"/>
            </p:cNvSpPr>
            <p:nvPr/>
          </p:nvSpPr>
          <p:spPr bwMode="auto">
            <a:xfrm>
              <a:off x="452" y="2048"/>
              <a:ext cx="1716" cy="892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14902"/>
              </a:srgbClr>
            </a:solidFill>
            <a:ln w="25400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74225" name="Rectangle 81"/>
          <p:cNvSpPr>
            <a:spLocks noChangeArrowheads="1"/>
          </p:cNvSpPr>
          <p:nvPr/>
        </p:nvSpPr>
        <p:spPr bwMode="auto">
          <a:xfrm>
            <a:off x="1930400" y="6357938"/>
            <a:ext cx="298450" cy="92075"/>
          </a:xfrm>
          <a:prstGeom prst="rect">
            <a:avLst/>
          </a:prstGeom>
          <a:solidFill>
            <a:srgbClr val="8000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4226" name="Rectangle 82"/>
          <p:cNvSpPr>
            <a:spLocks noChangeArrowheads="1"/>
          </p:cNvSpPr>
          <p:nvPr/>
        </p:nvSpPr>
        <p:spPr bwMode="auto">
          <a:xfrm>
            <a:off x="3740150" y="6357938"/>
            <a:ext cx="730250" cy="92075"/>
          </a:xfrm>
          <a:prstGeom prst="rect">
            <a:avLst/>
          </a:prstGeom>
          <a:solidFill>
            <a:srgbClr val="8000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7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225" grpId="0" animBg="1"/>
      <p:bldP spid="7742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Brujin</a:t>
            </a:r>
            <a:r>
              <a:rPr lang="en-US" dirty="0" smtClean="0"/>
              <a:t> Graph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4"/>
            <a:ext cx="8382000" cy="1947862"/>
          </a:xfrm>
        </p:spPr>
        <p:txBody>
          <a:bodyPr/>
          <a:lstStyle/>
          <a:p>
            <a:r>
              <a:rPr lang="en-US" dirty="0" smtClean="0"/>
              <a:t>Given sequence x</a:t>
            </a:r>
            <a:r>
              <a:rPr lang="en-US" baseline="-25000" dirty="0" smtClean="0"/>
              <a:t>1</a:t>
            </a:r>
            <a:r>
              <a:rPr lang="en-US" dirty="0" smtClean="0"/>
              <a:t>…</a:t>
            </a:r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r>
              <a:rPr lang="en-US" dirty="0" smtClean="0"/>
              <a:t>, k-</a:t>
            </a:r>
            <a:r>
              <a:rPr lang="en-US" dirty="0" err="1" smtClean="0"/>
              <a:t>mer</a:t>
            </a:r>
            <a:r>
              <a:rPr lang="en-US" dirty="0" smtClean="0"/>
              <a:t> length k,</a:t>
            </a:r>
          </a:p>
          <a:p>
            <a:pPr>
              <a:buNone/>
            </a:pPr>
            <a:r>
              <a:rPr lang="en-US" dirty="0" smtClean="0"/>
              <a:t>	Graph of 4</a:t>
            </a:r>
            <a:r>
              <a:rPr lang="en-US" baseline="30000" dirty="0" smtClean="0"/>
              <a:t>k</a:t>
            </a:r>
            <a:r>
              <a:rPr lang="en-US" dirty="0" smtClean="0"/>
              <a:t> vertices,</a:t>
            </a:r>
          </a:p>
          <a:p>
            <a:pPr>
              <a:buNone/>
            </a:pPr>
            <a:r>
              <a:rPr lang="en-US" dirty="0" smtClean="0"/>
              <a:t>	Edges between words with (k-1)-long overlap</a:t>
            </a:r>
          </a:p>
        </p:txBody>
      </p:sp>
      <p:pic>
        <p:nvPicPr>
          <p:cNvPr id="1032" name="Picture 8" descr="File:Contrail-overvi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450" y="3490912"/>
            <a:ext cx="6686550" cy="2657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80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4. Derive Consensus Sequence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298950"/>
            <a:ext cx="8299450" cy="14144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/>
              <a:t>Derive </a:t>
            </a:r>
            <a:r>
              <a:rPr lang="en-US" altLang="en-US" sz="2000" smtClean="0">
                <a:solidFill>
                  <a:srgbClr val="CC0000"/>
                </a:solidFill>
              </a:rPr>
              <a:t>multiple alignment</a:t>
            </a:r>
            <a:r>
              <a:rPr lang="en-US" altLang="en-US" sz="2000" smtClean="0"/>
              <a:t> from pairwise read alignments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486025" y="16668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 TTGATGGCGTAA CTA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486025" y="18192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TAGATTACACAGATTACTGACTTGATGGCGTAAACTA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486025" y="19716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 TTACACAGATTA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T</a:t>
            </a:r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TGACTT</a:t>
            </a:r>
            <a:r>
              <a:rPr lang="en-US" altLang="en-US" sz="1400" b="1">
                <a:solidFill>
                  <a:srgbClr val="FF0000"/>
                </a:solidFill>
                <a:latin typeface="Courier New" pitchFamily="49" charset="0"/>
              </a:rPr>
              <a:t>C</a:t>
            </a:r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ATGGCGTAA CTA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86025" y="21240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TAGATTACACAGATTACTGACTTGATGGCGTAA CTA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486025" y="22764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accent2"/>
                </a:solidFill>
                <a:latin typeface="Courier New" pitchFamily="49" charset="0"/>
              </a:rPr>
              <a:t>TAGATTACACAGATTACTGACTTGATGGGGTAA CTA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486025" y="3267075"/>
            <a:ext cx="4119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3333FF"/>
                </a:solidFill>
                <a:latin typeface="Courier New" pitchFamily="49" charset="0"/>
              </a:rPr>
              <a:t>TAGATTACACAGATTACTGACTTGATGGCGTAA CTA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2962275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432435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474345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5614988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6134100" y="2581275"/>
            <a:ext cx="0" cy="5429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6275" y="5243513"/>
            <a:ext cx="7772400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en-US" sz="2000">
                <a:latin typeface="Arial Unicode MS" pitchFamily="34" charset="-128"/>
              </a:rPr>
              <a:t>Derive each consensus base by weighted voting</a:t>
            </a:r>
          </a:p>
          <a:p>
            <a:pPr marL="342900" indent="-342900">
              <a:spcBef>
                <a:spcPct val="20000"/>
              </a:spcBef>
            </a:pPr>
            <a:endParaRPr lang="en-US" altLang="en-US" sz="2000">
              <a:latin typeface="Arial Unicode MS" pitchFamily="34" charset="-128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en-US" sz="2000">
                <a:latin typeface="Arial Unicode MS" pitchFamily="34" charset="-128"/>
              </a:rPr>
              <a:t>(</a:t>
            </a:r>
            <a:r>
              <a:rPr lang="en-US" altLang="en-US" sz="2000" b="1">
                <a:latin typeface="Arial Unicode MS" pitchFamily="34" charset="-128"/>
              </a:rPr>
              <a:t>Alternative:</a:t>
            </a:r>
            <a:r>
              <a:rPr lang="en-US" altLang="en-US" sz="2000">
                <a:latin typeface="Arial Unicode MS" pitchFamily="34" charset="-128"/>
              </a:rPr>
              <a:t> take maximum-quality letter)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History of WGA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4363"/>
            <a:ext cx="8382000" cy="4910137"/>
          </a:xfrm>
        </p:spPr>
        <p:txBody>
          <a:bodyPr/>
          <a:lstStyle/>
          <a:p>
            <a:pPr eaLnBrk="1" hangingPunct="1"/>
            <a:r>
              <a:rPr lang="en-US" sz="2400" smtClean="0">
                <a:sym typeface="Symbol" pitchFamily="18" charset="2"/>
              </a:rPr>
              <a:t>1982: -virus, 48,502 bp </a:t>
            </a: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1995: h-influenzae, 1 Mbp  </a:t>
            </a: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2000: fly, 100 Mbp</a:t>
            </a:r>
          </a:p>
          <a:p>
            <a:pPr eaLnBrk="1" hangingPunct="1"/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2001 – present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human (3Gbp), mouse (2.5Gbp), rat</a:t>
            </a:r>
            <a:r>
              <a:rPr lang="en-US" sz="2000" baseline="30000" smtClean="0">
                <a:sym typeface="Symbol" pitchFamily="18" charset="2"/>
              </a:rPr>
              <a:t>*</a:t>
            </a:r>
            <a:r>
              <a:rPr lang="en-US" sz="2000" smtClean="0">
                <a:sym typeface="Symbol" pitchFamily="18" charset="2"/>
              </a:rPr>
              <a:t>, chicken, dog, chimpanzee, several fungal genomes</a:t>
            </a:r>
          </a:p>
        </p:txBody>
      </p:sp>
      <p:pic>
        <p:nvPicPr>
          <p:cNvPr id="1008644" name="Picture 4" descr="ge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800225"/>
            <a:ext cx="3411538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8645" name="Text Box 5"/>
          <p:cNvSpPr txBox="1">
            <a:spLocks noChangeArrowheads="1"/>
          </p:cNvSpPr>
          <p:nvPr/>
        </p:nvSpPr>
        <p:spPr bwMode="auto">
          <a:xfrm>
            <a:off x="1584325" y="6145213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Gene Myers</a:t>
            </a:r>
          </a:p>
        </p:txBody>
      </p:sp>
      <p:pic>
        <p:nvPicPr>
          <p:cNvPr id="1008646" name="Picture 6" descr="philGre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6113" y="2522538"/>
            <a:ext cx="2874962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3219450" y="2117725"/>
            <a:ext cx="2895600" cy="1609725"/>
          </a:xfrm>
          <a:prstGeom prst="wedgeEllipseCallout">
            <a:avLst>
              <a:gd name="adj1" fmla="val -64472"/>
              <a:gd name="adj2" fmla="val 39843"/>
            </a:avLst>
          </a:prstGeom>
          <a:solidFill>
            <a:srgbClr val="FFFF99"/>
          </a:solidFill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latin typeface="Comic Sans MS" pitchFamily="66" charset="0"/>
              </a:rPr>
              <a:t>Let’s sequence the human genome with the shotgun strategy</a:t>
            </a:r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3562350" y="4784725"/>
            <a:ext cx="2914650" cy="1257300"/>
          </a:xfrm>
          <a:prstGeom prst="wedgeEllipseCallout">
            <a:avLst>
              <a:gd name="adj1" fmla="val 39870"/>
              <a:gd name="adj2" fmla="val -81185"/>
            </a:avLst>
          </a:prstGeom>
          <a:solidFill>
            <a:srgbClr val="FFCCFF"/>
          </a:solidFill>
          <a:ln w="158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>
                <a:latin typeface="Comic Sans MS" pitchFamily="66" charset="0"/>
              </a:rPr>
              <a:t>That is impossible, and a bad idea anyway</a:t>
            </a:r>
          </a:p>
        </p:txBody>
      </p:sp>
      <p:sp>
        <p:nvSpPr>
          <p:cNvPr id="1008649" name="Text Box 9"/>
          <p:cNvSpPr txBox="1">
            <a:spLocks noChangeArrowheads="1"/>
          </p:cNvSpPr>
          <p:nvPr/>
        </p:nvSpPr>
        <p:spPr bwMode="auto">
          <a:xfrm>
            <a:off x="6613525" y="558323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 Green</a:t>
            </a:r>
          </a:p>
        </p:txBody>
      </p:sp>
      <p:sp>
        <p:nvSpPr>
          <p:cNvPr id="1008650" name="Text Box 10"/>
          <p:cNvSpPr txBox="1">
            <a:spLocks noChangeArrowheads="1"/>
          </p:cNvSpPr>
          <p:nvPr/>
        </p:nvSpPr>
        <p:spPr bwMode="auto">
          <a:xfrm>
            <a:off x="860425" y="1439863"/>
            <a:ext cx="701675" cy="37623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1997</a:t>
            </a:r>
          </a:p>
        </p:txBody>
      </p:sp>
    </p:spTree>
    <p:extLst>
      <p:ext uri="{BB962C8B-B14F-4D97-AF65-F5344CB8AC3E}">
        <p14:creationId xmlns:p14="http://schemas.microsoft.com/office/powerpoint/2010/main" val="4238565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0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0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0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5" grpId="0"/>
      <p:bldP spid="1008647" grpId="0" animBg="1"/>
      <p:bldP spid="1008648" grpId="0" animBg="1"/>
      <p:bldP spid="1008649" grpId="0"/>
      <p:bldP spid="1008650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8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8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8794</TotalTime>
  <Words>1242</Words>
  <Application>Microsoft Macintosh PowerPoint</Application>
  <PresentationFormat>On-screen Show (4:3)</PresentationFormat>
  <Paragraphs>381</Paragraphs>
  <Slides>35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Default Design</vt:lpstr>
      <vt:lpstr>DNA Sequencing</vt:lpstr>
      <vt:lpstr>DNA sequencing</vt:lpstr>
      <vt:lpstr>Which representative of the species?</vt:lpstr>
      <vt:lpstr>Ancient sequencing technology – Sanger Gel Electrophoresis</vt:lpstr>
      <vt:lpstr>Illumina cluster concept</vt:lpstr>
      <vt:lpstr>Clonally Amplified Molecules on Flow Cell</vt:lpstr>
      <vt:lpstr>Sequencing by Synthesis, One Base at a Time</vt:lpstr>
      <vt:lpstr>Illumina HiSeq</vt:lpstr>
      <vt:lpstr>Method to sequence longer regions</vt:lpstr>
      <vt:lpstr>Two main assembly problems</vt:lpstr>
      <vt:lpstr>Resequencing: Read Mapping</vt:lpstr>
      <vt:lpstr>Resequencing: Variation Discovery</vt:lpstr>
      <vt:lpstr>PowerPoint Presentation</vt:lpstr>
      <vt:lpstr>Definition of Coverage</vt:lpstr>
      <vt:lpstr>Repeats</vt:lpstr>
      <vt:lpstr>Sequencing and Fragment Assembly</vt:lpstr>
      <vt:lpstr>What can we do about repeats?</vt:lpstr>
      <vt:lpstr>What can we do about repeats?</vt:lpstr>
      <vt:lpstr>What can we do about repeats?</vt:lpstr>
      <vt:lpstr>Sequencing and Fragment Assembly</vt:lpstr>
      <vt:lpstr>Sequencing and Fragment Assembly</vt:lpstr>
      <vt:lpstr>Fragment Assembly (in whole-genome shotgun sequencing)</vt:lpstr>
      <vt:lpstr>Fragment Assembly</vt:lpstr>
      <vt:lpstr>Steps to Assemble a Genome</vt:lpstr>
      <vt:lpstr>1. Find Overlapping Reads</vt:lpstr>
      <vt:lpstr>1. Find Overlapping Reads</vt:lpstr>
      <vt:lpstr>2. Merge Reads into Contigs</vt:lpstr>
      <vt:lpstr>2. Merge Reads into Contigs</vt:lpstr>
      <vt:lpstr>2. Merge Reads into Contigs</vt:lpstr>
      <vt:lpstr>2. Merge Reads into Contigs</vt:lpstr>
      <vt:lpstr>PowerPoint Presentation</vt:lpstr>
      <vt:lpstr>PowerPoint Presentation</vt:lpstr>
      <vt:lpstr>De Brujin Graph formulation</vt:lpstr>
      <vt:lpstr>4. Derive Consensus Sequence</vt:lpstr>
      <vt:lpstr>History of WGA</vt:lpstr>
    </vt:vector>
  </TitlesOfParts>
  <Company>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root</dc:creator>
  <cp:lastModifiedBy>Serafim</cp:lastModifiedBy>
  <cp:revision>100</cp:revision>
  <dcterms:created xsi:type="dcterms:W3CDTF">2004-01-05T20:49:43Z</dcterms:created>
  <dcterms:modified xsi:type="dcterms:W3CDTF">2015-04-02T19:11:23Z</dcterms:modified>
</cp:coreProperties>
</file>