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9"/>
  </p:notesMasterIdLst>
  <p:sldIdLst>
    <p:sldId id="256" r:id="rId2"/>
    <p:sldId id="361" r:id="rId3"/>
    <p:sldId id="258" r:id="rId4"/>
    <p:sldId id="259" r:id="rId5"/>
    <p:sldId id="274" r:id="rId6"/>
    <p:sldId id="260" r:id="rId7"/>
    <p:sldId id="298" r:id="rId8"/>
    <p:sldId id="275" r:id="rId9"/>
    <p:sldId id="276" r:id="rId10"/>
    <p:sldId id="277" r:id="rId11"/>
    <p:sldId id="261" r:id="rId12"/>
    <p:sldId id="26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362" r:id="rId26"/>
    <p:sldId id="295" r:id="rId27"/>
    <p:sldId id="263" r:id="rId28"/>
    <p:sldId id="264" r:id="rId29"/>
    <p:sldId id="265" r:id="rId30"/>
    <p:sldId id="266" r:id="rId31"/>
    <p:sldId id="267" r:id="rId32"/>
    <p:sldId id="278" r:id="rId33"/>
    <p:sldId id="268" r:id="rId34"/>
    <p:sldId id="279" r:id="rId35"/>
    <p:sldId id="269" r:id="rId36"/>
    <p:sldId id="280" r:id="rId37"/>
    <p:sldId id="270" r:id="rId38"/>
    <p:sldId id="281" r:id="rId39"/>
    <p:sldId id="271" r:id="rId40"/>
    <p:sldId id="282" r:id="rId41"/>
    <p:sldId id="272" r:id="rId42"/>
    <p:sldId id="296" r:id="rId43"/>
    <p:sldId id="363" r:id="rId44"/>
    <p:sldId id="364" r:id="rId45"/>
    <p:sldId id="366" r:id="rId46"/>
    <p:sldId id="365" r:id="rId47"/>
    <p:sldId id="367" r:id="rId48"/>
    <p:sldId id="358" r:id="rId49"/>
    <p:sldId id="368" r:id="rId50"/>
    <p:sldId id="369" r:id="rId51"/>
    <p:sldId id="370" r:id="rId52"/>
    <p:sldId id="371" r:id="rId53"/>
    <p:sldId id="372" r:id="rId54"/>
    <p:sldId id="373" r:id="rId55"/>
    <p:sldId id="374" r:id="rId56"/>
    <p:sldId id="375" r:id="rId57"/>
    <p:sldId id="376" r:id="rId58"/>
    <p:sldId id="377" r:id="rId59"/>
    <p:sldId id="379" r:id="rId60"/>
    <p:sldId id="380" r:id="rId61"/>
    <p:sldId id="359" r:id="rId62"/>
    <p:sldId id="381" r:id="rId63"/>
    <p:sldId id="382" r:id="rId64"/>
    <p:sldId id="383" r:id="rId65"/>
    <p:sldId id="384" r:id="rId66"/>
    <p:sldId id="385" r:id="rId67"/>
    <p:sldId id="386" r:id="rId68"/>
    <p:sldId id="387" r:id="rId69"/>
    <p:sldId id="388" r:id="rId70"/>
    <p:sldId id="389" r:id="rId71"/>
    <p:sldId id="390" r:id="rId72"/>
    <p:sldId id="391" r:id="rId73"/>
    <p:sldId id="392" r:id="rId74"/>
    <p:sldId id="393" r:id="rId75"/>
    <p:sldId id="394" r:id="rId76"/>
    <p:sldId id="395" r:id="rId77"/>
    <p:sldId id="297" r:id="rId78"/>
    <p:sldId id="304" r:id="rId79"/>
    <p:sldId id="303" r:id="rId80"/>
    <p:sldId id="307" r:id="rId81"/>
    <p:sldId id="305" r:id="rId82"/>
    <p:sldId id="306" r:id="rId83"/>
    <p:sldId id="308" r:id="rId84"/>
    <p:sldId id="309" r:id="rId85"/>
    <p:sldId id="322" r:id="rId86"/>
    <p:sldId id="396" r:id="rId87"/>
    <p:sldId id="397" r:id="rId88"/>
    <p:sldId id="398" r:id="rId89"/>
    <p:sldId id="399" r:id="rId90"/>
    <p:sldId id="310" r:id="rId91"/>
    <p:sldId id="311" r:id="rId92"/>
    <p:sldId id="312" r:id="rId93"/>
    <p:sldId id="313" r:id="rId94"/>
    <p:sldId id="316" r:id="rId95"/>
    <p:sldId id="315" r:id="rId96"/>
    <p:sldId id="314" r:id="rId97"/>
    <p:sldId id="317" r:id="rId98"/>
    <p:sldId id="319" r:id="rId99"/>
    <p:sldId id="320" r:id="rId100"/>
    <p:sldId id="327" r:id="rId101"/>
    <p:sldId id="357" r:id="rId102"/>
    <p:sldId id="328" r:id="rId103"/>
    <p:sldId id="329" r:id="rId104"/>
    <p:sldId id="330" r:id="rId105"/>
    <p:sldId id="331" r:id="rId106"/>
    <p:sldId id="332" r:id="rId107"/>
    <p:sldId id="333" r:id="rId108"/>
    <p:sldId id="342" r:id="rId109"/>
    <p:sldId id="334" r:id="rId110"/>
    <p:sldId id="335" r:id="rId111"/>
    <p:sldId id="337" r:id="rId112"/>
    <p:sldId id="338" r:id="rId113"/>
    <p:sldId id="339" r:id="rId114"/>
    <p:sldId id="340" r:id="rId115"/>
    <p:sldId id="350" r:id="rId116"/>
    <p:sldId id="341" r:id="rId117"/>
    <p:sldId id="343" r:id="rId118"/>
    <p:sldId id="344" r:id="rId119"/>
    <p:sldId id="345" r:id="rId120"/>
    <p:sldId id="353" r:id="rId121"/>
    <p:sldId id="354" r:id="rId122"/>
    <p:sldId id="355" r:id="rId123"/>
    <p:sldId id="356" r:id="rId124"/>
    <p:sldId id="346" r:id="rId125"/>
    <p:sldId id="349" r:id="rId126"/>
    <p:sldId id="351" r:id="rId127"/>
    <p:sldId id="347" r:id="rId1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7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58989913" cy="58989913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DE51F-9694-43B2-BEEA-F1B61A179420}" type="datetimeFigureOut">
              <a:rPr lang="en-US" smtClean="0"/>
              <a:pPr/>
              <a:t>10/1/2009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0538B-0227-4232-A110-410E6E566D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05FF0-0406-4DBB-B823-E4CAEDC3D8C8}" type="slidenum">
              <a:rPr lang="en-US"/>
              <a:pPr/>
              <a:t>121</a:t>
            </a:fld>
            <a:endParaRPr lang="en-US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D91E66-744C-459D-9C27-D04ADDBCFF8C}" type="slidenum">
              <a:rPr lang="en-US"/>
              <a:pPr/>
              <a:t>122</a:t>
            </a:fld>
            <a:endParaRPr lang="en-US"/>
          </a:p>
        </p:txBody>
      </p:sp>
      <p:sp>
        <p:nvSpPr>
          <p:cNvPr id="20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F2EBC4-55B3-4629-8B31-E81CC906F502}" type="slidenum">
              <a:rPr lang="en-US"/>
              <a:pPr/>
              <a:t>123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A07C5-4B98-4E03-9A46-CF98DB7D7A8F}" type="datetimeFigureOut">
              <a:rPr lang="en-US" smtClean="0"/>
              <a:pPr/>
              <a:t>10/1/2009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9.bin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1.bin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3.bin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CS448f: Image Processing For Photography and Vision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Fast Filtering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Problems in Computer Vision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Computer Vision in One Slide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1) Extract some features from some images </a:t>
            </a:r>
          </a:p>
          <a:p>
            <a:endParaRPr lang="en-US" smtClean="0"/>
          </a:p>
          <a:p>
            <a:pPr>
              <a:buNone/>
            </a:pPr>
            <a:r>
              <a:rPr lang="en-US" smtClean="0"/>
              <a:t>2) Use these to formulate some </a:t>
            </a:r>
            <a:r>
              <a:rPr lang="en-US" smtClean="0"/>
              <a:t>(hopefully linear) constraints</a:t>
            </a:r>
            <a:endParaRPr lang="en-US" smtClean="0"/>
          </a:p>
          <a:p>
            <a:endParaRPr lang="en-US" smtClean="0"/>
          </a:p>
          <a:p>
            <a:pPr>
              <a:buNone/>
            </a:pPr>
            <a:r>
              <a:rPr lang="en-US" smtClean="0"/>
              <a:t>3) Solve a </a:t>
            </a:r>
            <a:r>
              <a:rPr lang="en-US" smtClean="0"/>
              <a:t>system of </a:t>
            </a:r>
            <a:r>
              <a:rPr lang="en-US" smtClean="0"/>
              <a:t>equations </a:t>
            </a:r>
            <a:r>
              <a:rPr lang="en-US" smtClean="0"/>
              <a:t>your favorite method to produce...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Computer Vision in One Slide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smtClean="0"/>
              <a:t>0) Blur the input</a:t>
            </a:r>
          </a:p>
          <a:p>
            <a:endParaRPr lang="en-US" smtClean="0"/>
          </a:p>
          <a:p>
            <a:pPr>
              <a:buNone/>
            </a:pPr>
            <a:r>
              <a:rPr lang="en-US" smtClean="0"/>
              <a:t>1) Extract some features from some images </a:t>
            </a:r>
          </a:p>
          <a:p>
            <a:endParaRPr lang="en-US" smtClean="0"/>
          </a:p>
          <a:p>
            <a:pPr>
              <a:buNone/>
            </a:pPr>
            <a:r>
              <a:rPr lang="en-US" smtClean="0"/>
              <a:t>2</a:t>
            </a:r>
            <a:r>
              <a:rPr lang="en-US" smtClean="0"/>
              <a:t>) Use these to formulate some (hopefully linear) constraints</a:t>
            </a:r>
            <a:endParaRPr lang="en-US" smtClean="0"/>
          </a:p>
          <a:p>
            <a:endParaRPr lang="en-US" smtClean="0"/>
          </a:p>
          <a:p>
            <a:pPr>
              <a:buNone/>
            </a:pPr>
            <a:r>
              <a:rPr lang="en-US" smtClean="0"/>
              <a:t>3) </a:t>
            </a:r>
            <a:r>
              <a:rPr lang="en-US" smtClean="0"/>
              <a:t>Solve a system of equations your favorite method to produce...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we blur the input?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remove noise before processing</a:t>
            </a:r>
          </a:p>
          <a:p>
            <a:endParaRPr lang="en-US" dirty="0" smtClean="0"/>
          </a:p>
          <a:p>
            <a:r>
              <a:rPr lang="en-US" dirty="0" smtClean="0"/>
              <a:t>So we can use simpler filters later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To decompose the input into different frequency bands</a:t>
            </a:r>
          </a:p>
          <a:p>
            <a:pPr lvl="1"/>
            <a:r>
              <a:rPr lang="en-US" dirty="0" err="1" smtClean="0"/>
              <a:t>tonemapping</a:t>
            </a:r>
            <a:r>
              <a:rPr lang="en-US" dirty="0" smtClean="0"/>
              <a:t>, blending, etc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3962400" cy="5211763"/>
          </a:xfrm>
        </p:spPr>
        <p:txBody>
          <a:bodyPr>
            <a:normAutofit/>
          </a:bodyPr>
          <a:lstStyle/>
          <a:p>
            <a:r>
              <a:rPr lang="en-US" sz="3000" b="1" dirty="0" smtClean="0"/>
              <a:t>Fast Filtering</a:t>
            </a:r>
          </a:p>
          <a:p>
            <a:pPr lvl="1"/>
            <a:r>
              <a:rPr lang="en-US" sz="2600" dirty="0" smtClean="0"/>
              <a:t>Composing Filters</a:t>
            </a:r>
          </a:p>
          <a:p>
            <a:pPr lvl="1"/>
            <a:r>
              <a:rPr lang="en-US" sz="2600" dirty="0" smtClean="0"/>
              <a:t>Fast </a:t>
            </a:r>
            <a:r>
              <a:rPr lang="en-US" sz="2600" dirty="0" err="1" smtClean="0"/>
              <a:t>Rect</a:t>
            </a:r>
            <a:r>
              <a:rPr lang="en-US" sz="2600" dirty="0" smtClean="0"/>
              <a:t> and Gaussian Filters</a:t>
            </a:r>
          </a:p>
          <a:p>
            <a:pPr lvl="1"/>
            <a:r>
              <a:rPr lang="en-US" sz="2600" smtClean="0"/>
              <a:t>Local </a:t>
            </a:r>
            <a:r>
              <a:rPr lang="en-US" sz="2600" dirty="0" smtClean="0"/>
              <a:t>Histogram Filters</a:t>
            </a:r>
          </a:p>
          <a:p>
            <a:pPr lvl="1"/>
            <a:r>
              <a:rPr lang="en-US" sz="2600" smtClean="0"/>
              <a:t>The </a:t>
            </a:r>
            <a:r>
              <a:rPr lang="en-US" sz="2600" dirty="0" smtClean="0"/>
              <a:t>Bilateral Grid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00550" y="914400"/>
            <a:ext cx="4286250" cy="5211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Applications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Joint Bilateral Filter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600" dirty="0" smtClean="0"/>
              <a:t>Flash/No Flash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Joint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Bilateral </a:t>
            </a:r>
            <a:r>
              <a:rPr kumimoji="0" lang="en-US" sz="2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Upsample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3962400" cy="5211763"/>
          </a:xfrm>
        </p:spPr>
        <p:txBody>
          <a:bodyPr>
            <a:normAutofit/>
          </a:bodyPr>
          <a:lstStyle/>
          <a:p>
            <a:r>
              <a:rPr lang="en-US" sz="3000" b="1" dirty="0" smtClean="0"/>
              <a:t>Fast Filtering</a:t>
            </a:r>
          </a:p>
          <a:p>
            <a:pPr lvl="1"/>
            <a:r>
              <a:rPr lang="en-US" sz="2600" dirty="0" smtClean="0"/>
              <a:t>Composing Filters</a:t>
            </a:r>
          </a:p>
          <a:p>
            <a:pPr lvl="1"/>
            <a:r>
              <a:rPr lang="en-US" sz="2600" dirty="0" smtClean="0"/>
              <a:t>Fast </a:t>
            </a:r>
            <a:r>
              <a:rPr lang="en-US" sz="2600" dirty="0" err="1" smtClean="0"/>
              <a:t>Rect</a:t>
            </a:r>
            <a:r>
              <a:rPr lang="en-US" sz="2600" dirty="0" smtClean="0"/>
              <a:t> and Gaussian Filters</a:t>
            </a:r>
          </a:p>
          <a:p>
            <a:pPr lvl="1"/>
            <a:r>
              <a:rPr lang="en-US" sz="2600" smtClean="0"/>
              <a:t>Local </a:t>
            </a:r>
            <a:r>
              <a:rPr lang="en-US" sz="2600" dirty="0" smtClean="0"/>
              <a:t>Histogram Filters</a:t>
            </a:r>
          </a:p>
          <a:p>
            <a:pPr lvl="1"/>
            <a:r>
              <a:rPr lang="en-US" sz="2600" b="1" smtClean="0"/>
              <a:t>The </a:t>
            </a:r>
            <a:r>
              <a:rPr lang="en-US" sz="2600" b="1" dirty="0" smtClean="0"/>
              <a:t>Bilateral Grid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6200000" flipV="1">
            <a:off x="1171575" y="3171825"/>
            <a:ext cx="171450" cy="11430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0800000">
            <a:off x="1085850" y="3314700"/>
            <a:ext cx="171450" cy="11430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1085850" y="3600450"/>
            <a:ext cx="171450" cy="11430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1228725" y="3686175"/>
            <a:ext cx="171450" cy="11430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 flipH="1">
            <a:off x="3600450" y="3143250"/>
            <a:ext cx="342900" cy="685800"/>
            <a:chOff x="3486150" y="4572000"/>
            <a:chExt cx="285750" cy="685800"/>
          </a:xfrm>
        </p:grpSpPr>
        <p:cxnSp>
          <p:nvCxnSpPr>
            <p:cNvPr id="17" name="Straight Connector 16"/>
            <p:cNvCxnSpPr/>
            <p:nvPr/>
          </p:nvCxnSpPr>
          <p:spPr>
            <a:xfrm rot="16200000" flipV="1">
              <a:off x="3571875" y="4600575"/>
              <a:ext cx="171450" cy="11430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3486150" y="4743450"/>
              <a:ext cx="171450" cy="11430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0800000" flipV="1">
              <a:off x="3486150" y="5029200"/>
              <a:ext cx="171450" cy="11430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5400000">
              <a:off x="3629025" y="5114925"/>
              <a:ext cx="171450" cy="11430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285750" y="58293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thing is awesome.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 rot="5400000" flipH="1" flipV="1">
            <a:off x="914400" y="4400550"/>
            <a:ext cx="1943100" cy="8001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/>
          <p:cNvSpPr txBox="1">
            <a:spLocks/>
          </p:cNvSpPr>
          <p:nvPr/>
        </p:nvSpPr>
        <p:spPr>
          <a:xfrm>
            <a:off x="4400550" y="914400"/>
            <a:ext cx="4286250" cy="5211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Applications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Joint Bilateral Filter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600" dirty="0" smtClean="0"/>
              <a:t>Flash/No Flash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Joint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Bilateral </a:t>
            </a:r>
            <a:r>
              <a:rPr kumimoji="0" lang="en-US" sz="2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Upsample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"/>
            <a:ext cx="8229600" cy="1143000"/>
          </a:xfrm>
        </p:spPr>
        <p:txBody>
          <a:bodyPr/>
          <a:lstStyle/>
          <a:p>
            <a:r>
              <a:rPr lang="en-US" dirty="0" smtClean="0"/>
              <a:t>Composing Filters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2100"/>
            <a:ext cx="8229600" cy="4525963"/>
          </a:xfrm>
        </p:spPr>
        <p:txBody>
          <a:bodyPr/>
          <a:lstStyle/>
          <a:p>
            <a:r>
              <a:rPr lang="en-US" dirty="0" smtClean="0"/>
              <a:t>F is a bad gradient filter</a:t>
            </a:r>
          </a:p>
          <a:p>
            <a:r>
              <a:rPr lang="en-US" dirty="0" smtClean="0"/>
              <a:t>It’s cheap to evaluate </a:t>
            </a:r>
          </a:p>
          <a:p>
            <a:pPr lvl="1"/>
            <a:r>
              <a:rPr lang="en-US" dirty="0" err="1" smtClean="0"/>
              <a:t>val</a:t>
            </a:r>
            <a:r>
              <a:rPr lang="en-US" dirty="0" smtClean="0"/>
              <a:t> = </a:t>
            </a:r>
            <a:r>
              <a:rPr lang="en-US" dirty="0" err="1" smtClean="0"/>
              <a:t>Im</a:t>
            </a:r>
            <a:r>
              <a:rPr lang="en-US" dirty="0" smtClean="0"/>
              <a:t>(x+5, y) – </a:t>
            </a:r>
            <a:r>
              <a:rPr lang="en-US" dirty="0" err="1" smtClean="0"/>
              <a:t>Im</a:t>
            </a:r>
            <a:r>
              <a:rPr lang="en-US" dirty="0" smtClean="0"/>
              <a:t>(x-5, y)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G is a good gradient filter -&gt; </a:t>
            </a:r>
          </a:p>
          <a:p>
            <a:r>
              <a:rPr lang="en-US" dirty="0" smtClean="0"/>
              <a:t>It’s expensive to evaluate</a:t>
            </a:r>
          </a:p>
          <a:p>
            <a:pPr lvl="1"/>
            <a:r>
              <a:rPr lang="en-US" dirty="0" smtClean="0"/>
              <a:t>for (</a:t>
            </a:r>
            <a:r>
              <a:rPr lang="en-US" dirty="0" err="1" smtClean="0"/>
              <a:t>dx</a:t>
            </a:r>
            <a:r>
              <a:rPr lang="en-US" dirty="0" smtClean="0"/>
              <a:t>=-10; </a:t>
            </a:r>
            <a:r>
              <a:rPr lang="en-US" dirty="0" err="1" smtClean="0"/>
              <a:t>dx</a:t>
            </a:r>
            <a:r>
              <a:rPr lang="en-US" dirty="0" smtClean="0"/>
              <a:t>&lt;10; </a:t>
            </a:r>
            <a:r>
              <a:rPr lang="en-US" dirty="0" err="1" smtClean="0"/>
              <a:t>dx</a:t>
            </a:r>
            <a:r>
              <a:rPr lang="en-US" dirty="0" smtClean="0"/>
              <a:t>++)</a:t>
            </a:r>
          </a:p>
          <a:p>
            <a:pPr lvl="2">
              <a:buNone/>
            </a:pPr>
            <a:r>
              <a:rPr lang="en-US" dirty="0" err="1" smtClean="0"/>
              <a:t>val</a:t>
            </a:r>
            <a:r>
              <a:rPr lang="en-US" dirty="0" smtClean="0"/>
              <a:t> += filter(</a:t>
            </a:r>
            <a:r>
              <a:rPr lang="en-US" dirty="0" err="1" smtClean="0"/>
              <a:t>dx</a:t>
            </a:r>
            <a:r>
              <a:rPr lang="en-US" dirty="0" smtClean="0"/>
              <a:t>)*</a:t>
            </a:r>
            <a:r>
              <a:rPr lang="en-US" dirty="0" err="1" smtClean="0"/>
              <a:t>Im</a:t>
            </a:r>
            <a:r>
              <a:rPr lang="en-US" dirty="0" smtClean="0"/>
              <a:t>(</a:t>
            </a:r>
            <a:r>
              <a:rPr lang="en-US" dirty="0" err="1" smtClean="0"/>
              <a:t>x+dx</a:t>
            </a:r>
            <a:r>
              <a:rPr lang="en-US" dirty="0" smtClean="0"/>
              <a:t>, y)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400800" y="2438400"/>
            <a:ext cx="18669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 flipH="1" flipV="1">
            <a:off x="7354094" y="2247106"/>
            <a:ext cx="381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6896894" y="2628900"/>
            <a:ext cx="380206" cy="7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6439694" y="2399506"/>
            <a:ext cx="1752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600700" y="1981200"/>
            <a:ext cx="106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F=</a:t>
            </a:r>
            <a:endParaRPr lang="en-US" sz="4800" dirty="0"/>
          </a:p>
        </p:txBody>
      </p:sp>
      <p:sp>
        <p:nvSpPr>
          <p:cNvPr id="36" name="TextBox 35"/>
          <p:cNvSpPr txBox="1"/>
          <p:nvPr/>
        </p:nvSpPr>
        <p:spPr>
          <a:xfrm>
            <a:off x="5600700" y="4305300"/>
            <a:ext cx="106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G=</a:t>
            </a:r>
            <a:endParaRPr lang="en-US" sz="4800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6400800" y="4724400"/>
            <a:ext cx="18669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 flipH="1" flipV="1">
            <a:off x="6401594" y="4724400"/>
            <a:ext cx="18280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 38"/>
          <p:cNvSpPr/>
          <p:nvPr/>
        </p:nvSpPr>
        <p:spPr>
          <a:xfrm>
            <a:off x="7315200" y="4381500"/>
            <a:ext cx="452927" cy="350377"/>
          </a:xfrm>
          <a:custGeom>
            <a:avLst/>
            <a:gdLst>
              <a:gd name="connsiteX0" fmla="*/ 0 w 452927"/>
              <a:gd name="connsiteY0" fmla="*/ 350377 h 350377"/>
              <a:gd name="connsiteX1" fmla="*/ 230736 w 452927"/>
              <a:gd name="connsiteY1" fmla="*/ 0 h 350377"/>
              <a:gd name="connsiteX2" fmla="*/ 452927 w 452927"/>
              <a:gd name="connsiteY2" fmla="*/ 350377 h 350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2927" h="350377">
                <a:moveTo>
                  <a:pt x="0" y="350377"/>
                </a:moveTo>
                <a:cubicBezTo>
                  <a:pt x="77624" y="175188"/>
                  <a:pt x="155248" y="0"/>
                  <a:pt x="230736" y="0"/>
                </a:cubicBezTo>
                <a:cubicBezTo>
                  <a:pt x="306224" y="0"/>
                  <a:pt x="379575" y="175188"/>
                  <a:pt x="452927" y="350377"/>
                </a:cubicBezTo>
              </a:path>
            </a:pathLst>
          </a:cu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 flipV="1">
            <a:off x="6858000" y="4724400"/>
            <a:ext cx="452927" cy="336135"/>
          </a:xfrm>
          <a:custGeom>
            <a:avLst/>
            <a:gdLst>
              <a:gd name="connsiteX0" fmla="*/ 0 w 452927"/>
              <a:gd name="connsiteY0" fmla="*/ 350377 h 350377"/>
              <a:gd name="connsiteX1" fmla="*/ 230736 w 452927"/>
              <a:gd name="connsiteY1" fmla="*/ 0 h 350377"/>
              <a:gd name="connsiteX2" fmla="*/ 452927 w 452927"/>
              <a:gd name="connsiteY2" fmla="*/ 350377 h 350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2927" h="350377">
                <a:moveTo>
                  <a:pt x="0" y="350377"/>
                </a:moveTo>
                <a:cubicBezTo>
                  <a:pt x="77624" y="175188"/>
                  <a:pt x="155248" y="0"/>
                  <a:pt x="230736" y="0"/>
                </a:cubicBezTo>
                <a:cubicBezTo>
                  <a:pt x="306224" y="0"/>
                  <a:pt x="379575" y="175188"/>
                  <a:pt x="452927" y="350377"/>
                </a:cubicBezTo>
              </a:path>
            </a:pathLst>
          </a:cu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Composing Filters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But F * B = 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and convolution is </a:t>
            </a:r>
            <a:r>
              <a:rPr lang="en-US" b="1" dirty="0" smtClean="0"/>
              <a:t>associative</a:t>
            </a:r>
          </a:p>
          <a:p>
            <a:r>
              <a:rPr lang="en-US" dirty="0" smtClean="0"/>
              <a:t>so:    G*</a:t>
            </a:r>
            <a:r>
              <a:rPr lang="en-US" dirty="0" err="1" smtClean="0"/>
              <a:t>Im</a:t>
            </a:r>
            <a:r>
              <a:rPr lang="en-US" dirty="0" smtClean="0"/>
              <a:t> = (F*B)*</a:t>
            </a:r>
            <a:r>
              <a:rPr lang="en-US" dirty="0" err="1" smtClean="0"/>
              <a:t>Im</a:t>
            </a:r>
            <a:r>
              <a:rPr lang="en-US" dirty="0" smtClean="0"/>
              <a:t> = F*(B*</a:t>
            </a:r>
            <a:r>
              <a:rPr lang="en-US" dirty="0" err="1" smtClean="0"/>
              <a:t>Im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914400" y="3543300"/>
            <a:ext cx="18669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5400000" flipH="1" flipV="1">
            <a:off x="1867694" y="3352006"/>
            <a:ext cx="3810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1410494" y="3733800"/>
            <a:ext cx="380206" cy="7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953294" y="3504406"/>
            <a:ext cx="1752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248400" y="3543300"/>
            <a:ext cx="18669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6249194" y="3543300"/>
            <a:ext cx="18280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619500" y="3543300"/>
            <a:ext cx="18669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3658394" y="3504406"/>
            <a:ext cx="1752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14"/>
          <p:cNvSpPr/>
          <p:nvPr/>
        </p:nvSpPr>
        <p:spPr>
          <a:xfrm>
            <a:off x="4313846" y="3199688"/>
            <a:ext cx="452927" cy="350377"/>
          </a:xfrm>
          <a:custGeom>
            <a:avLst/>
            <a:gdLst>
              <a:gd name="connsiteX0" fmla="*/ 0 w 452927"/>
              <a:gd name="connsiteY0" fmla="*/ 350377 h 350377"/>
              <a:gd name="connsiteX1" fmla="*/ 230736 w 452927"/>
              <a:gd name="connsiteY1" fmla="*/ 0 h 350377"/>
              <a:gd name="connsiteX2" fmla="*/ 452927 w 452927"/>
              <a:gd name="connsiteY2" fmla="*/ 350377 h 350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2927" h="350377">
                <a:moveTo>
                  <a:pt x="0" y="350377"/>
                </a:moveTo>
                <a:cubicBezTo>
                  <a:pt x="77624" y="175188"/>
                  <a:pt x="155248" y="0"/>
                  <a:pt x="230736" y="0"/>
                </a:cubicBezTo>
                <a:cubicBezTo>
                  <a:pt x="306224" y="0"/>
                  <a:pt x="379575" y="175188"/>
                  <a:pt x="452927" y="350377"/>
                </a:cubicBezTo>
              </a:path>
            </a:pathLst>
          </a:cu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009900" y="32385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*</a:t>
            </a:r>
            <a:endParaRPr lang="en-US" sz="4800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3086100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=</a:t>
            </a:r>
            <a:endParaRPr lang="en-US" sz="4800" dirty="0"/>
          </a:p>
        </p:txBody>
      </p:sp>
      <p:sp>
        <p:nvSpPr>
          <p:cNvPr id="28" name="Freeform 27"/>
          <p:cNvSpPr/>
          <p:nvPr/>
        </p:nvSpPr>
        <p:spPr>
          <a:xfrm>
            <a:off x="7162800" y="3200400"/>
            <a:ext cx="452927" cy="350377"/>
          </a:xfrm>
          <a:custGeom>
            <a:avLst/>
            <a:gdLst>
              <a:gd name="connsiteX0" fmla="*/ 0 w 452927"/>
              <a:gd name="connsiteY0" fmla="*/ 350377 h 350377"/>
              <a:gd name="connsiteX1" fmla="*/ 230736 w 452927"/>
              <a:gd name="connsiteY1" fmla="*/ 0 h 350377"/>
              <a:gd name="connsiteX2" fmla="*/ 452927 w 452927"/>
              <a:gd name="connsiteY2" fmla="*/ 350377 h 350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2927" h="350377">
                <a:moveTo>
                  <a:pt x="0" y="350377"/>
                </a:moveTo>
                <a:cubicBezTo>
                  <a:pt x="77624" y="175188"/>
                  <a:pt x="155248" y="0"/>
                  <a:pt x="230736" y="0"/>
                </a:cubicBezTo>
                <a:cubicBezTo>
                  <a:pt x="306224" y="0"/>
                  <a:pt x="379575" y="175188"/>
                  <a:pt x="452927" y="350377"/>
                </a:cubicBezTo>
              </a:path>
            </a:pathLst>
          </a:cu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 flipV="1">
            <a:off x="6705600" y="3543300"/>
            <a:ext cx="452927" cy="336135"/>
          </a:xfrm>
          <a:custGeom>
            <a:avLst/>
            <a:gdLst>
              <a:gd name="connsiteX0" fmla="*/ 0 w 452927"/>
              <a:gd name="connsiteY0" fmla="*/ 350377 h 350377"/>
              <a:gd name="connsiteX1" fmla="*/ 230736 w 452927"/>
              <a:gd name="connsiteY1" fmla="*/ 0 h 350377"/>
              <a:gd name="connsiteX2" fmla="*/ 452927 w 452927"/>
              <a:gd name="connsiteY2" fmla="*/ 350377 h 350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2927" h="350377">
                <a:moveTo>
                  <a:pt x="0" y="350377"/>
                </a:moveTo>
                <a:cubicBezTo>
                  <a:pt x="77624" y="175188"/>
                  <a:pt x="155248" y="0"/>
                  <a:pt x="230736" y="0"/>
                </a:cubicBezTo>
                <a:cubicBezTo>
                  <a:pt x="306224" y="0"/>
                  <a:pt x="379575" y="175188"/>
                  <a:pt x="452927" y="350377"/>
                </a:cubicBezTo>
              </a:path>
            </a:pathLst>
          </a:cu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Composing Filters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So if you need to take lots of good filters:</a:t>
            </a:r>
          </a:p>
          <a:p>
            <a:r>
              <a:rPr lang="en-US" dirty="0" smtClean="0"/>
              <a:t>Blur the image nicely once Im</a:t>
            </a:r>
            <a:r>
              <a:rPr lang="en-US" baseline="-25000" dirty="0" smtClean="0"/>
              <a:t>2</a:t>
            </a:r>
            <a:r>
              <a:rPr lang="en-US" dirty="0" smtClean="0"/>
              <a:t> = (B*</a:t>
            </a:r>
            <a:r>
              <a:rPr lang="en-US" dirty="0" err="1" smtClean="0"/>
              <a:t>Im</a:t>
            </a:r>
            <a:r>
              <a:rPr lang="en-US" dirty="0" smtClean="0"/>
              <a:t>)</a:t>
            </a:r>
          </a:p>
          <a:p>
            <a:r>
              <a:rPr lang="en-US" dirty="0" smtClean="0"/>
              <a:t>Use super simple filters for everything else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      F</a:t>
            </a:r>
            <a:r>
              <a:rPr lang="en-US" baseline="-25000" dirty="0" smtClean="0"/>
              <a:t>1</a:t>
            </a:r>
            <a:r>
              <a:rPr lang="en-US" dirty="0" smtClean="0"/>
              <a:t> * Im</a:t>
            </a:r>
            <a:r>
              <a:rPr lang="en-US" baseline="-25000" dirty="0" smtClean="0"/>
              <a:t>2 </a:t>
            </a:r>
            <a:r>
              <a:rPr lang="en-US" dirty="0" smtClean="0"/>
              <a:t>    F</a:t>
            </a:r>
            <a:r>
              <a:rPr lang="en-US" baseline="-25000" dirty="0" smtClean="0"/>
              <a:t>2 </a:t>
            </a:r>
            <a:r>
              <a:rPr lang="en-US" dirty="0" smtClean="0"/>
              <a:t>* Im</a:t>
            </a:r>
            <a:r>
              <a:rPr lang="en-US" baseline="-25000" dirty="0" smtClean="0"/>
              <a:t>2</a:t>
            </a:r>
            <a:r>
              <a:rPr lang="en-US" dirty="0" smtClean="0"/>
              <a:t>    F</a:t>
            </a:r>
            <a:r>
              <a:rPr lang="en-US" baseline="-25000" dirty="0" smtClean="0"/>
              <a:t>3 </a:t>
            </a:r>
            <a:r>
              <a:rPr lang="en-US" dirty="0" smtClean="0"/>
              <a:t>* Im</a:t>
            </a:r>
            <a:r>
              <a:rPr lang="en-US" baseline="-25000" dirty="0" smtClean="0"/>
              <a:t>2      </a:t>
            </a:r>
            <a:r>
              <a:rPr lang="en-US" dirty="0" smtClean="0"/>
              <a:t>...</a:t>
            </a:r>
          </a:p>
          <a:p>
            <a:endParaRPr lang="en-US" dirty="0" smtClean="0"/>
          </a:p>
          <a:p>
            <a:r>
              <a:rPr lang="en-US" dirty="0" smtClean="0"/>
              <a:t>You only performed one expensive filter (B)</a:t>
            </a:r>
          </a:p>
          <a:p>
            <a:r>
              <a:rPr lang="en-US" dirty="0" smtClean="0"/>
              <a:t>Let’s make the expensive part as fast as possible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</a:t>
            </a:r>
            <a:r>
              <a:rPr lang="en-US" dirty="0" err="1" smtClean="0"/>
              <a:t>Rect</a:t>
            </a:r>
            <a:r>
              <a:rPr lang="en-US" dirty="0" smtClean="0"/>
              <a:t> Filters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Suggestions?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</a:t>
            </a:r>
            <a:r>
              <a:rPr lang="en-US" dirty="0" err="1" smtClean="0"/>
              <a:t>Rect</a:t>
            </a:r>
            <a:r>
              <a:rPr lang="en-US" dirty="0" smtClean="0"/>
              <a:t>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63" name="Group 62"/>
          <p:cNvGrpSpPr/>
          <p:nvPr/>
        </p:nvGrpSpPr>
        <p:grpSpPr>
          <a:xfrm>
            <a:off x="-1371600" y="2628900"/>
            <a:ext cx="3486944" cy="1943100"/>
            <a:chOff x="1600200" y="2628900"/>
            <a:chExt cx="3486944" cy="1943100"/>
          </a:xfrm>
        </p:grpSpPr>
        <p:cxnSp>
          <p:nvCxnSpPr>
            <p:cNvPr id="26" name="Straight Arrow Connector 25"/>
            <p:cNvCxnSpPr>
              <a:endCxn id="24" idx="2"/>
            </p:cNvCxnSpPr>
            <p:nvPr/>
          </p:nvCxnSpPr>
          <p:spPr>
            <a:xfrm rot="5400000" flipH="1" flipV="1">
              <a:off x="4715669" y="3342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15344" y="3410665"/>
              <a:ext cx="29718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10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14700" y="3943350"/>
              <a:ext cx="5715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70C0"/>
                  </a:solidFill>
                </a:rPr>
                <a:t>÷5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72794" y="2799556"/>
              <a:ext cx="457200" cy="457200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47156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351551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3515519" y="385683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3371850" y="3943350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 flipH="1" flipV="1"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12" idx="1"/>
            </p:cNvCxnSpPr>
            <p:nvPr/>
          </p:nvCxnSpPr>
          <p:spPr>
            <a:xfrm rot="10800000" flipV="1">
              <a:off x="1828800" y="3595330"/>
              <a:ext cx="286544" cy="5119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1600200" y="2800350"/>
              <a:ext cx="4572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stCxn id="55" idx="0"/>
            </p:cNvCxnSpPr>
            <p:nvPr/>
          </p:nvCxnSpPr>
          <p:spPr>
            <a:xfrm rot="5400000" flipH="1" flipV="1">
              <a:off x="1743075" y="2714625"/>
              <a:ext cx="171450" cy="158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13706" y="3029744"/>
              <a:ext cx="228600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endCxn id="55" idx="2"/>
            </p:cNvCxnSpPr>
            <p:nvPr/>
          </p:nvCxnSpPr>
          <p:spPr>
            <a:xfrm rot="5400000" flipH="1" flipV="1">
              <a:off x="1657350" y="3429000"/>
              <a:ext cx="342900" cy="1588"/>
            </a:xfrm>
            <a:prstGeom prst="line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</a:t>
            </a:r>
            <a:r>
              <a:rPr lang="en-US" dirty="0" err="1" smtClean="0"/>
              <a:t>Rect</a:t>
            </a:r>
            <a:r>
              <a:rPr lang="en-US" dirty="0" smtClean="0"/>
              <a:t>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62"/>
          <p:cNvGrpSpPr/>
          <p:nvPr/>
        </p:nvGrpSpPr>
        <p:grpSpPr>
          <a:xfrm>
            <a:off x="-742950" y="2628900"/>
            <a:ext cx="3486944" cy="1943100"/>
            <a:chOff x="1600200" y="2628900"/>
            <a:chExt cx="3486944" cy="1943100"/>
          </a:xfrm>
        </p:grpSpPr>
        <p:cxnSp>
          <p:nvCxnSpPr>
            <p:cNvPr id="26" name="Straight Arrow Connector 25"/>
            <p:cNvCxnSpPr>
              <a:endCxn id="24" idx="2"/>
            </p:cNvCxnSpPr>
            <p:nvPr/>
          </p:nvCxnSpPr>
          <p:spPr>
            <a:xfrm rot="5400000" flipH="1" flipV="1">
              <a:off x="4715669" y="3342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15344" y="3410665"/>
              <a:ext cx="29718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60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14700" y="3943350"/>
              <a:ext cx="5715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70C0"/>
                  </a:solidFill>
                </a:rPr>
                <a:t>÷5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72794" y="2799556"/>
              <a:ext cx="457200" cy="457200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47156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351551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3515519" y="385683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3371850" y="3943350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 flipH="1" flipV="1"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12" idx="1"/>
            </p:cNvCxnSpPr>
            <p:nvPr/>
          </p:nvCxnSpPr>
          <p:spPr>
            <a:xfrm rot="10800000" flipV="1">
              <a:off x="1828800" y="3595330"/>
              <a:ext cx="286544" cy="5119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1600200" y="2800350"/>
              <a:ext cx="4572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stCxn id="55" idx="0"/>
            </p:cNvCxnSpPr>
            <p:nvPr/>
          </p:nvCxnSpPr>
          <p:spPr>
            <a:xfrm rot="5400000" flipH="1" flipV="1">
              <a:off x="1743075" y="2714625"/>
              <a:ext cx="171450" cy="158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13706" y="3029744"/>
              <a:ext cx="228600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endCxn id="55" idx="2"/>
            </p:cNvCxnSpPr>
            <p:nvPr/>
          </p:nvCxnSpPr>
          <p:spPr>
            <a:xfrm rot="5400000" flipH="1" flipV="1">
              <a:off x="1657350" y="3429000"/>
              <a:ext cx="342900" cy="1588"/>
            </a:xfrm>
            <a:prstGeom prst="line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</a:t>
            </a:r>
            <a:r>
              <a:rPr lang="en-US" dirty="0" err="1" smtClean="0"/>
              <a:t>Rect</a:t>
            </a:r>
            <a:r>
              <a:rPr lang="en-US" dirty="0" smtClean="0"/>
              <a:t>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62"/>
          <p:cNvGrpSpPr/>
          <p:nvPr/>
        </p:nvGrpSpPr>
        <p:grpSpPr>
          <a:xfrm>
            <a:off x="-171450" y="2628900"/>
            <a:ext cx="3486944" cy="1943100"/>
            <a:chOff x="1600200" y="2628900"/>
            <a:chExt cx="3486944" cy="1943100"/>
          </a:xfrm>
        </p:grpSpPr>
        <p:cxnSp>
          <p:nvCxnSpPr>
            <p:cNvPr id="26" name="Straight Arrow Connector 25"/>
            <p:cNvCxnSpPr>
              <a:endCxn id="24" idx="2"/>
            </p:cNvCxnSpPr>
            <p:nvPr/>
          </p:nvCxnSpPr>
          <p:spPr>
            <a:xfrm rot="5400000" flipH="1" flipV="1">
              <a:off x="4715669" y="3342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15344" y="3410665"/>
              <a:ext cx="29718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110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14700" y="3943350"/>
              <a:ext cx="5715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70C0"/>
                  </a:solidFill>
                </a:rPr>
                <a:t>÷5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72794" y="2799556"/>
              <a:ext cx="457200" cy="457200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47156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351551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3515519" y="385683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3371850" y="3943350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 flipH="1" flipV="1"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12" idx="1"/>
            </p:cNvCxnSpPr>
            <p:nvPr/>
          </p:nvCxnSpPr>
          <p:spPr>
            <a:xfrm rot="10800000" flipV="1">
              <a:off x="1828800" y="3595330"/>
              <a:ext cx="286544" cy="5119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1600200" y="2800350"/>
              <a:ext cx="4572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stCxn id="55" idx="0"/>
            </p:cNvCxnSpPr>
            <p:nvPr/>
          </p:nvCxnSpPr>
          <p:spPr>
            <a:xfrm rot="5400000" flipH="1" flipV="1">
              <a:off x="1743075" y="2714625"/>
              <a:ext cx="171450" cy="158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13706" y="3029744"/>
              <a:ext cx="228600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endCxn id="55" idx="2"/>
            </p:cNvCxnSpPr>
            <p:nvPr/>
          </p:nvCxnSpPr>
          <p:spPr>
            <a:xfrm rot="5400000" flipH="1" flipV="1">
              <a:off x="1657350" y="3429000"/>
              <a:ext cx="342900" cy="1588"/>
            </a:xfrm>
            <a:prstGeom prst="line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</a:t>
            </a:r>
            <a:r>
              <a:rPr lang="en-US" dirty="0" err="1" smtClean="0"/>
              <a:t>Rect</a:t>
            </a:r>
            <a:r>
              <a:rPr lang="en-US" dirty="0" smtClean="0"/>
              <a:t>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62"/>
          <p:cNvGrpSpPr/>
          <p:nvPr/>
        </p:nvGrpSpPr>
        <p:grpSpPr>
          <a:xfrm>
            <a:off x="400050" y="2628900"/>
            <a:ext cx="3486944" cy="1943100"/>
            <a:chOff x="1600200" y="2628900"/>
            <a:chExt cx="3486944" cy="1943100"/>
          </a:xfrm>
        </p:grpSpPr>
        <p:cxnSp>
          <p:nvCxnSpPr>
            <p:cNvPr id="26" name="Straight Arrow Connector 25"/>
            <p:cNvCxnSpPr>
              <a:endCxn id="24" idx="2"/>
            </p:cNvCxnSpPr>
            <p:nvPr/>
          </p:nvCxnSpPr>
          <p:spPr>
            <a:xfrm rot="5400000" flipH="1" flipV="1">
              <a:off x="4715669" y="3342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15344" y="3410665"/>
              <a:ext cx="29718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170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14700" y="3943350"/>
              <a:ext cx="5715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70C0"/>
                  </a:solidFill>
                </a:rPr>
                <a:t>÷5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72794" y="2799556"/>
              <a:ext cx="457200" cy="457200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47156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351551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3515519" y="385683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3371850" y="3943350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 flipH="1" flipV="1"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12" idx="1"/>
            </p:cNvCxnSpPr>
            <p:nvPr/>
          </p:nvCxnSpPr>
          <p:spPr>
            <a:xfrm rot="10800000" flipV="1">
              <a:off x="1828800" y="3595330"/>
              <a:ext cx="286544" cy="5119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1600200" y="2800350"/>
              <a:ext cx="4572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stCxn id="55" idx="0"/>
            </p:cNvCxnSpPr>
            <p:nvPr/>
          </p:nvCxnSpPr>
          <p:spPr>
            <a:xfrm rot="5400000" flipH="1" flipV="1">
              <a:off x="1743075" y="2714625"/>
              <a:ext cx="171450" cy="158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13706" y="3029744"/>
              <a:ext cx="228600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endCxn id="55" idx="2"/>
            </p:cNvCxnSpPr>
            <p:nvPr/>
          </p:nvCxnSpPr>
          <p:spPr>
            <a:xfrm rot="5400000" flipH="1" flipV="1">
              <a:off x="1657350" y="3429000"/>
              <a:ext cx="342900" cy="1588"/>
            </a:xfrm>
            <a:prstGeom prst="line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</a:t>
            </a:r>
            <a:r>
              <a:rPr lang="en-US" dirty="0" err="1" smtClean="0"/>
              <a:t>Rect</a:t>
            </a:r>
            <a:r>
              <a:rPr lang="en-US" dirty="0" smtClean="0"/>
              <a:t>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62"/>
          <p:cNvGrpSpPr/>
          <p:nvPr/>
        </p:nvGrpSpPr>
        <p:grpSpPr>
          <a:xfrm>
            <a:off x="1028700" y="2628900"/>
            <a:ext cx="3486944" cy="1943100"/>
            <a:chOff x="1600200" y="2628900"/>
            <a:chExt cx="3486944" cy="1943100"/>
          </a:xfrm>
        </p:grpSpPr>
        <p:cxnSp>
          <p:nvCxnSpPr>
            <p:cNvPr id="26" name="Straight Arrow Connector 25"/>
            <p:cNvCxnSpPr>
              <a:endCxn id="24" idx="2"/>
            </p:cNvCxnSpPr>
            <p:nvPr/>
          </p:nvCxnSpPr>
          <p:spPr>
            <a:xfrm rot="5400000" flipH="1" flipV="1">
              <a:off x="4715669" y="3342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15344" y="3410665"/>
              <a:ext cx="29718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180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14700" y="3943350"/>
              <a:ext cx="5715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70C0"/>
                  </a:solidFill>
                </a:rPr>
                <a:t>÷5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72794" y="2799556"/>
              <a:ext cx="457200" cy="457200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47156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351551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3515519" y="385683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3371850" y="3943350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 flipH="1" flipV="1"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12" idx="1"/>
            </p:cNvCxnSpPr>
            <p:nvPr/>
          </p:nvCxnSpPr>
          <p:spPr>
            <a:xfrm rot="10800000" flipV="1">
              <a:off x="1828800" y="3595330"/>
              <a:ext cx="286544" cy="5119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1600200" y="2800350"/>
              <a:ext cx="4572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stCxn id="55" idx="0"/>
            </p:cNvCxnSpPr>
            <p:nvPr/>
          </p:nvCxnSpPr>
          <p:spPr>
            <a:xfrm rot="5400000" flipH="1" flipV="1">
              <a:off x="1743075" y="2714625"/>
              <a:ext cx="171450" cy="158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13706" y="3029744"/>
              <a:ext cx="228600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endCxn id="55" idx="2"/>
            </p:cNvCxnSpPr>
            <p:nvPr/>
          </p:nvCxnSpPr>
          <p:spPr>
            <a:xfrm rot="5400000" flipH="1" flipV="1">
              <a:off x="1657350" y="3429000"/>
              <a:ext cx="342900" cy="1588"/>
            </a:xfrm>
            <a:prstGeom prst="line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</a:t>
            </a:r>
            <a:r>
              <a:rPr lang="en-US" dirty="0" err="1" smtClean="0"/>
              <a:t>Rect</a:t>
            </a:r>
            <a:r>
              <a:rPr lang="en-US" dirty="0" smtClean="0"/>
              <a:t>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62"/>
          <p:cNvGrpSpPr/>
          <p:nvPr/>
        </p:nvGrpSpPr>
        <p:grpSpPr>
          <a:xfrm>
            <a:off x="1600200" y="2628900"/>
            <a:ext cx="3486944" cy="1943100"/>
            <a:chOff x="1600200" y="2628900"/>
            <a:chExt cx="3486944" cy="1943100"/>
          </a:xfrm>
        </p:grpSpPr>
        <p:cxnSp>
          <p:nvCxnSpPr>
            <p:cNvPr id="26" name="Straight Arrow Connector 25"/>
            <p:cNvCxnSpPr>
              <a:endCxn id="24" idx="2"/>
            </p:cNvCxnSpPr>
            <p:nvPr/>
          </p:nvCxnSpPr>
          <p:spPr>
            <a:xfrm rot="5400000" flipH="1" flipV="1">
              <a:off x="4715669" y="3342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15344" y="3410665"/>
              <a:ext cx="29718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180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14700" y="3943350"/>
              <a:ext cx="5715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70C0"/>
                  </a:solidFill>
                </a:rPr>
                <a:t>÷5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72794" y="2799556"/>
              <a:ext cx="457200" cy="457200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47156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351551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3515519" y="385683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3371850" y="3943350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 flipH="1" flipV="1"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12" idx="1"/>
            </p:cNvCxnSpPr>
            <p:nvPr/>
          </p:nvCxnSpPr>
          <p:spPr>
            <a:xfrm rot="10800000" flipV="1">
              <a:off x="1828800" y="3595330"/>
              <a:ext cx="286544" cy="5119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1600200" y="2800350"/>
              <a:ext cx="4572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stCxn id="55" idx="0"/>
            </p:cNvCxnSpPr>
            <p:nvPr/>
          </p:nvCxnSpPr>
          <p:spPr>
            <a:xfrm rot="5400000" flipH="1" flipV="1">
              <a:off x="1743075" y="2714625"/>
              <a:ext cx="171450" cy="158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13706" y="3029744"/>
              <a:ext cx="228600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endCxn id="55" idx="2"/>
            </p:cNvCxnSpPr>
            <p:nvPr/>
          </p:nvCxnSpPr>
          <p:spPr>
            <a:xfrm rot="5400000" flipH="1" flipV="1">
              <a:off x="1657350" y="3429000"/>
              <a:ext cx="342900" cy="1588"/>
            </a:xfrm>
            <a:prstGeom prst="line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</a:t>
            </a:r>
            <a:r>
              <a:rPr lang="en-US" dirty="0" err="1" smtClean="0"/>
              <a:t>Rect</a:t>
            </a:r>
            <a:r>
              <a:rPr lang="en-US" dirty="0" smtClean="0"/>
              <a:t>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62"/>
          <p:cNvGrpSpPr/>
          <p:nvPr/>
        </p:nvGrpSpPr>
        <p:grpSpPr>
          <a:xfrm>
            <a:off x="2228850" y="2628900"/>
            <a:ext cx="3486944" cy="1943100"/>
            <a:chOff x="1600200" y="2628900"/>
            <a:chExt cx="3486944" cy="1943100"/>
          </a:xfrm>
        </p:grpSpPr>
        <p:cxnSp>
          <p:nvCxnSpPr>
            <p:cNvPr id="26" name="Straight Arrow Connector 25"/>
            <p:cNvCxnSpPr>
              <a:endCxn id="24" idx="2"/>
            </p:cNvCxnSpPr>
            <p:nvPr/>
          </p:nvCxnSpPr>
          <p:spPr>
            <a:xfrm rot="5400000" flipH="1" flipV="1">
              <a:off x="4715669" y="3342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15344" y="3410665"/>
              <a:ext cx="29718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140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14700" y="3943350"/>
              <a:ext cx="5715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70C0"/>
                  </a:solidFill>
                </a:rPr>
                <a:t>÷5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72794" y="2799556"/>
              <a:ext cx="457200" cy="457200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47156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351551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3515519" y="385683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3371850" y="3943350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 flipH="1" flipV="1"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12" idx="1"/>
            </p:cNvCxnSpPr>
            <p:nvPr/>
          </p:nvCxnSpPr>
          <p:spPr>
            <a:xfrm rot="10800000" flipV="1">
              <a:off x="1828800" y="3595330"/>
              <a:ext cx="286544" cy="5119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1600200" y="2800350"/>
              <a:ext cx="4572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stCxn id="55" idx="0"/>
            </p:cNvCxnSpPr>
            <p:nvPr/>
          </p:nvCxnSpPr>
          <p:spPr>
            <a:xfrm rot="5400000" flipH="1" flipV="1">
              <a:off x="1743075" y="2714625"/>
              <a:ext cx="171450" cy="158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13706" y="3029744"/>
              <a:ext cx="228600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endCxn id="55" idx="2"/>
            </p:cNvCxnSpPr>
            <p:nvPr/>
          </p:nvCxnSpPr>
          <p:spPr>
            <a:xfrm rot="5400000" flipH="1" flipV="1">
              <a:off x="1657350" y="3429000"/>
              <a:ext cx="342900" cy="1588"/>
            </a:xfrm>
            <a:prstGeom prst="line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</a:t>
            </a:r>
            <a:r>
              <a:rPr lang="en-US" dirty="0" err="1" smtClean="0"/>
              <a:t>Rect</a:t>
            </a:r>
            <a:r>
              <a:rPr lang="en-US" dirty="0" smtClean="0"/>
              <a:t>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62"/>
          <p:cNvGrpSpPr/>
          <p:nvPr/>
        </p:nvGrpSpPr>
        <p:grpSpPr>
          <a:xfrm>
            <a:off x="2800350" y="2628900"/>
            <a:ext cx="3486944" cy="1943100"/>
            <a:chOff x="1600200" y="2628900"/>
            <a:chExt cx="3486944" cy="1943100"/>
          </a:xfrm>
        </p:grpSpPr>
        <p:cxnSp>
          <p:nvCxnSpPr>
            <p:cNvPr id="26" name="Straight Arrow Connector 25"/>
            <p:cNvCxnSpPr>
              <a:endCxn id="24" idx="2"/>
            </p:cNvCxnSpPr>
            <p:nvPr/>
          </p:nvCxnSpPr>
          <p:spPr>
            <a:xfrm rot="5400000" flipH="1" flipV="1">
              <a:off x="4715669" y="3342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15344" y="3410665"/>
              <a:ext cx="29718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140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14700" y="3943350"/>
              <a:ext cx="5715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70C0"/>
                  </a:solidFill>
                </a:rPr>
                <a:t>÷5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72794" y="2799556"/>
              <a:ext cx="457200" cy="457200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47156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351551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3515519" y="385683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3371850" y="3943350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 flipH="1" flipV="1"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12" idx="1"/>
            </p:cNvCxnSpPr>
            <p:nvPr/>
          </p:nvCxnSpPr>
          <p:spPr>
            <a:xfrm rot="10800000" flipV="1">
              <a:off x="1828800" y="3595330"/>
              <a:ext cx="286544" cy="5119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1600200" y="2800350"/>
              <a:ext cx="4572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stCxn id="55" idx="0"/>
            </p:cNvCxnSpPr>
            <p:nvPr/>
          </p:nvCxnSpPr>
          <p:spPr>
            <a:xfrm rot="5400000" flipH="1" flipV="1">
              <a:off x="1743075" y="2714625"/>
              <a:ext cx="171450" cy="158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13706" y="3029744"/>
              <a:ext cx="228600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endCxn id="55" idx="2"/>
            </p:cNvCxnSpPr>
            <p:nvPr/>
          </p:nvCxnSpPr>
          <p:spPr>
            <a:xfrm rot="5400000" flipH="1" flipV="1">
              <a:off x="1657350" y="3429000"/>
              <a:ext cx="342900" cy="1588"/>
            </a:xfrm>
            <a:prstGeom prst="line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</a:t>
            </a:r>
            <a:r>
              <a:rPr lang="en-US" dirty="0" err="1" smtClean="0"/>
              <a:t>Rect</a:t>
            </a:r>
            <a:r>
              <a:rPr lang="en-US" dirty="0" smtClean="0"/>
              <a:t>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62"/>
          <p:cNvGrpSpPr/>
          <p:nvPr/>
        </p:nvGrpSpPr>
        <p:grpSpPr>
          <a:xfrm>
            <a:off x="3371850" y="2628900"/>
            <a:ext cx="3486944" cy="1943100"/>
            <a:chOff x="1600200" y="2628900"/>
            <a:chExt cx="3486944" cy="1943100"/>
          </a:xfrm>
        </p:grpSpPr>
        <p:cxnSp>
          <p:nvCxnSpPr>
            <p:cNvPr id="26" name="Straight Arrow Connector 25"/>
            <p:cNvCxnSpPr>
              <a:endCxn id="24" idx="2"/>
            </p:cNvCxnSpPr>
            <p:nvPr/>
          </p:nvCxnSpPr>
          <p:spPr>
            <a:xfrm rot="5400000" flipH="1" flipV="1">
              <a:off x="4715669" y="3342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15344" y="3410665"/>
              <a:ext cx="29718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120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14700" y="3943350"/>
              <a:ext cx="5715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70C0"/>
                  </a:solidFill>
                </a:rPr>
                <a:t>÷5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72794" y="2799556"/>
              <a:ext cx="457200" cy="457200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47156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351551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3515519" y="385683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3371850" y="3943350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 flipH="1" flipV="1"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12" idx="1"/>
            </p:cNvCxnSpPr>
            <p:nvPr/>
          </p:nvCxnSpPr>
          <p:spPr>
            <a:xfrm rot="10800000" flipV="1">
              <a:off x="1828800" y="3595330"/>
              <a:ext cx="286544" cy="5119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1600200" y="2800350"/>
              <a:ext cx="4572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stCxn id="55" idx="0"/>
            </p:cNvCxnSpPr>
            <p:nvPr/>
          </p:nvCxnSpPr>
          <p:spPr>
            <a:xfrm rot="5400000" flipH="1" flipV="1">
              <a:off x="1743075" y="2714625"/>
              <a:ext cx="171450" cy="158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13706" y="3029744"/>
              <a:ext cx="228600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endCxn id="55" idx="2"/>
            </p:cNvCxnSpPr>
            <p:nvPr/>
          </p:nvCxnSpPr>
          <p:spPr>
            <a:xfrm rot="5400000" flipH="1" flipV="1">
              <a:off x="1657350" y="3429000"/>
              <a:ext cx="342900" cy="1588"/>
            </a:xfrm>
            <a:prstGeom prst="line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</a:t>
            </a:r>
            <a:r>
              <a:rPr lang="en-US" dirty="0" err="1" smtClean="0"/>
              <a:t>Rect</a:t>
            </a:r>
            <a:r>
              <a:rPr lang="en-US" dirty="0" smtClean="0"/>
              <a:t>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62"/>
          <p:cNvGrpSpPr/>
          <p:nvPr/>
        </p:nvGrpSpPr>
        <p:grpSpPr>
          <a:xfrm>
            <a:off x="4000500" y="2628900"/>
            <a:ext cx="3486944" cy="1943100"/>
            <a:chOff x="1600200" y="2628900"/>
            <a:chExt cx="3486944" cy="1943100"/>
          </a:xfrm>
        </p:grpSpPr>
        <p:cxnSp>
          <p:nvCxnSpPr>
            <p:cNvPr id="26" name="Straight Arrow Connector 25"/>
            <p:cNvCxnSpPr>
              <a:endCxn id="24" idx="2"/>
            </p:cNvCxnSpPr>
            <p:nvPr/>
          </p:nvCxnSpPr>
          <p:spPr>
            <a:xfrm rot="5400000" flipH="1" flipV="1">
              <a:off x="4715669" y="3342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15344" y="3410665"/>
              <a:ext cx="29718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160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14700" y="3943350"/>
              <a:ext cx="5715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70C0"/>
                  </a:solidFill>
                </a:rPr>
                <a:t>÷5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72794" y="2799556"/>
              <a:ext cx="457200" cy="457200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47156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351551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3515519" y="385683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3371850" y="3943350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 flipH="1" flipV="1"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12" idx="1"/>
            </p:cNvCxnSpPr>
            <p:nvPr/>
          </p:nvCxnSpPr>
          <p:spPr>
            <a:xfrm rot="10800000" flipV="1">
              <a:off x="1828800" y="3595330"/>
              <a:ext cx="286544" cy="5119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1600200" y="2800350"/>
              <a:ext cx="4572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stCxn id="55" idx="0"/>
            </p:cNvCxnSpPr>
            <p:nvPr/>
          </p:nvCxnSpPr>
          <p:spPr>
            <a:xfrm rot="5400000" flipH="1" flipV="1">
              <a:off x="1743075" y="2714625"/>
              <a:ext cx="171450" cy="158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13706" y="3029744"/>
              <a:ext cx="228600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endCxn id="55" idx="2"/>
            </p:cNvCxnSpPr>
            <p:nvPr/>
          </p:nvCxnSpPr>
          <p:spPr>
            <a:xfrm rot="5400000" flipH="1" flipV="1">
              <a:off x="1657350" y="3429000"/>
              <a:ext cx="342900" cy="1588"/>
            </a:xfrm>
            <a:prstGeom prst="line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</a:t>
            </a:r>
            <a:r>
              <a:rPr lang="en-US" dirty="0" err="1" smtClean="0"/>
              <a:t>Rect</a:t>
            </a:r>
            <a:r>
              <a:rPr lang="en-US" dirty="0" smtClean="0"/>
              <a:t>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62"/>
          <p:cNvGrpSpPr/>
          <p:nvPr/>
        </p:nvGrpSpPr>
        <p:grpSpPr>
          <a:xfrm>
            <a:off x="4629150" y="2628900"/>
            <a:ext cx="3486944" cy="1943100"/>
            <a:chOff x="1600200" y="2628900"/>
            <a:chExt cx="3486944" cy="1943100"/>
          </a:xfrm>
        </p:grpSpPr>
        <p:cxnSp>
          <p:nvCxnSpPr>
            <p:cNvPr id="26" name="Straight Arrow Connector 25"/>
            <p:cNvCxnSpPr>
              <a:endCxn id="24" idx="2"/>
            </p:cNvCxnSpPr>
            <p:nvPr/>
          </p:nvCxnSpPr>
          <p:spPr>
            <a:xfrm rot="5400000" flipH="1" flipV="1">
              <a:off x="4715669" y="3342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15344" y="3410665"/>
              <a:ext cx="29718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150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14700" y="3943350"/>
              <a:ext cx="5715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70C0"/>
                  </a:solidFill>
                </a:rPr>
                <a:t>÷5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72794" y="2799556"/>
              <a:ext cx="457200" cy="457200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47156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351551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3515519" y="385683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3371850" y="3943350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 flipH="1" flipV="1"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12" idx="1"/>
            </p:cNvCxnSpPr>
            <p:nvPr/>
          </p:nvCxnSpPr>
          <p:spPr>
            <a:xfrm rot="10800000" flipV="1">
              <a:off x="1828800" y="3595330"/>
              <a:ext cx="286544" cy="5119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1600200" y="2800350"/>
              <a:ext cx="4572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stCxn id="55" idx="0"/>
            </p:cNvCxnSpPr>
            <p:nvPr/>
          </p:nvCxnSpPr>
          <p:spPr>
            <a:xfrm rot="5400000" flipH="1" flipV="1">
              <a:off x="1743075" y="2714625"/>
              <a:ext cx="171450" cy="158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13706" y="3029744"/>
              <a:ext cx="228600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endCxn id="55" idx="2"/>
            </p:cNvCxnSpPr>
            <p:nvPr/>
          </p:nvCxnSpPr>
          <p:spPr>
            <a:xfrm rot="5400000" flipH="1" flipV="1">
              <a:off x="1657350" y="3429000"/>
              <a:ext cx="342900" cy="1588"/>
            </a:xfrm>
            <a:prstGeom prst="line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</a:t>
            </a:r>
            <a:r>
              <a:rPr lang="en-US" dirty="0" err="1" smtClean="0"/>
              <a:t>Rect</a:t>
            </a:r>
            <a:r>
              <a:rPr lang="en-US" dirty="0" smtClean="0"/>
              <a:t>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62"/>
          <p:cNvGrpSpPr/>
          <p:nvPr/>
        </p:nvGrpSpPr>
        <p:grpSpPr>
          <a:xfrm>
            <a:off x="5143500" y="2628900"/>
            <a:ext cx="3486944" cy="1943100"/>
            <a:chOff x="1600200" y="2628900"/>
            <a:chExt cx="3486944" cy="1943100"/>
          </a:xfrm>
        </p:grpSpPr>
        <p:cxnSp>
          <p:nvCxnSpPr>
            <p:cNvPr id="26" name="Straight Arrow Connector 25"/>
            <p:cNvCxnSpPr>
              <a:endCxn id="24" idx="2"/>
            </p:cNvCxnSpPr>
            <p:nvPr/>
          </p:nvCxnSpPr>
          <p:spPr>
            <a:xfrm rot="5400000" flipH="1" flipV="1">
              <a:off x="4715669" y="3342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15344" y="3410665"/>
              <a:ext cx="29718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140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14700" y="3943350"/>
              <a:ext cx="5715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70C0"/>
                  </a:solidFill>
                </a:rPr>
                <a:t>÷5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72794" y="2799556"/>
              <a:ext cx="457200" cy="457200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47156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351551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3515519" y="385683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3371850" y="3943350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 flipH="1" flipV="1">
              <a:off x="4686300" y="3028950"/>
              <a:ext cx="228600" cy="1588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12" idx="1"/>
            </p:cNvCxnSpPr>
            <p:nvPr/>
          </p:nvCxnSpPr>
          <p:spPr>
            <a:xfrm rot="10800000" flipV="1">
              <a:off x="1828800" y="3595330"/>
              <a:ext cx="286544" cy="5119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1600200" y="2800350"/>
              <a:ext cx="4572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stCxn id="55" idx="0"/>
            </p:cNvCxnSpPr>
            <p:nvPr/>
          </p:nvCxnSpPr>
          <p:spPr>
            <a:xfrm rot="5400000" flipH="1" flipV="1">
              <a:off x="1743075" y="2714625"/>
              <a:ext cx="171450" cy="158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13706" y="3029744"/>
              <a:ext cx="228600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endCxn id="55" idx="2"/>
            </p:cNvCxnSpPr>
            <p:nvPr/>
          </p:nvCxnSpPr>
          <p:spPr>
            <a:xfrm rot="5400000" flipH="1" flipV="1">
              <a:off x="1657350" y="3429000"/>
              <a:ext cx="342900" cy="1588"/>
            </a:xfrm>
            <a:prstGeom prst="line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</a:t>
            </a:r>
            <a:r>
              <a:rPr lang="en-US" dirty="0" err="1" smtClean="0"/>
              <a:t>Rect</a:t>
            </a:r>
            <a:r>
              <a:rPr lang="en-US" dirty="0" smtClean="0"/>
              <a:t> Filters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Complexity?</a:t>
            </a:r>
          </a:p>
          <a:p>
            <a:pPr lvl="1"/>
            <a:r>
              <a:rPr lang="en-US" dirty="0" smtClean="0"/>
              <a:t>Horizontal pass: O((</a:t>
            </a:r>
            <a:r>
              <a:rPr lang="en-US" dirty="0" err="1" smtClean="0"/>
              <a:t>w+f</a:t>
            </a:r>
            <a:r>
              <a:rPr lang="en-US" dirty="0" smtClean="0"/>
              <a:t>)h) = O(</a:t>
            </a:r>
            <a:r>
              <a:rPr lang="en-US" dirty="0" err="1" smtClean="0"/>
              <a:t>wh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Vertical pass: O((</a:t>
            </a:r>
            <a:r>
              <a:rPr lang="en-US" dirty="0" err="1" smtClean="0"/>
              <a:t>h+f</a:t>
            </a:r>
            <a:r>
              <a:rPr lang="en-US" dirty="0" smtClean="0"/>
              <a:t>)w) = O(</a:t>
            </a:r>
            <a:r>
              <a:rPr lang="en-US" dirty="0" err="1" smtClean="0"/>
              <a:t>wh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Total: O(</a:t>
            </a:r>
            <a:r>
              <a:rPr lang="en-US" dirty="0" err="1" smtClean="0"/>
              <a:t>wh</a:t>
            </a:r>
            <a:r>
              <a:rPr lang="en-US" dirty="0" smtClean="0"/>
              <a:t>)</a:t>
            </a:r>
          </a:p>
          <a:p>
            <a:r>
              <a:rPr lang="en-US" dirty="0" smtClean="0"/>
              <a:t>Precision can be an issue</a:t>
            </a:r>
          </a:p>
        </p:txBody>
      </p:sp>
      <p:graphicFrame>
        <p:nvGraphicFramePr>
          <p:cNvPr id="4" name="Content Placeholder 7"/>
          <p:cNvGraphicFramePr>
            <a:graphicFrameLocks/>
          </p:cNvGraphicFramePr>
          <p:nvPr/>
        </p:nvGraphicFramePr>
        <p:xfrm>
          <a:off x="1371600" y="440055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Content Placeholder 7"/>
          <p:cNvGraphicFramePr>
            <a:graphicFrameLocks/>
          </p:cNvGraphicFramePr>
          <p:nvPr/>
        </p:nvGraphicFramePr>
        <p:xfrm>
          <a:off x="1371600" y="531495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3000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3000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 rot="5400000">
            <a:off x="4171950" y="5086350"/>
            <a:ext cx="34290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Fast Rect Filters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How can I do this in-place?</a:t>
            </a:r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 Filters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we extend this to Gaussian filters?</a:t>
            </a:r>
          </a:p>
          <a:p>
            <a:r>
              <a:rPr lang="en-US" dirty="0" smtClean="0"/>
              <a:t>Common approach:</a:t>
            </a:r>
          </a:p>
          <a:p>
            <a:pPr lvl="1"/>
            <a:r>
              <a:rPr lang="en-US" dirty="0" smtClean="0"/>
              <a:t>Take FFT </a:t>
            </a:r>
            <a:r>
              <a:rPr lang="en-US" b="1" dirty="0" smtClean="0"/>
              <a:t>O(w h </a:t>
            </a:r>
            <a:r>
              <a:rPr lang="en-US" b="1" dirty="0" err="1" smtClean="0"/>
              <a:t>ln</a:t>
            </a:r>
            <a:r>
              <a:rPr lang="en-US" b="1" dirty="0" smtClean="0"/>
              <a:t>(w) </a:t>
            </a:r>
            <a:r>
              <a:rPr lang="en-US" b="1" dirty="0" err="1" smtClean="0"/>
              <a:t>ln</a:t>
            </a:r>
            <a:r>
              <a:rPr lang="en-US" b="1" dirty="0" smtClean="0"/>
              <a:t>(h))</a:t>
            </a:r>
          </a:p>
          <a:p>
            <a:pPr lvl="1"/>
            <a:r>
              <a:rPr lang="en-US" dirty="0" smtClean="0"/>
              <a:t>Multiply by FFT of Gaussian </a:t>
            </a:r>
            <a:r>
              <a:rPr lang="en-US" b="1" dirty="0" smtClean="0"/>
              <a:t>O(</a:t>
            </a:r>
            <a:r>
              <a:rPr lang="en-US" b="1" dirty="0" err="1" smtClean="0"/>
              <a:t>wh</a:t>
            </a:r>
            <a:r>
              <a:rPr lang="en-US" b="1" dirty="0" smtClean="0"/>
              <a:t>)</a:t>
            </a:r>
          </a:p>
          <a:p>
            <a:pPr lvl="1"/>
            <a:r>
              <a:rPr lang="en-US" dirty="0" smtClean="0"/>
              <a:t>Take inverse FFT </a:t>
            </a:r>
            <a:r>
              <a:rPr lang="en-US" b="1" dirty="0" smtClean="0"/>
              <a:t>O(w h </a:t>
            </a:r>
            <a:r>
              <a:rPr lang="en-US" b="1" dirty="0" err="1" smtClean="0"/>
              <a:t>ln</a:t>
            </a:r>
            <a:r>
              <a:rPr lang="en-US" b="1" dirty="0" smtClean="0"/>
              <a:t>(w) </a:t>
            </a:r>
            <a:r>
              <a:rPr lang="en-US" b="1" dirty="0" err="1" smtClean="0"/>
              <a:t>ln</a:t>
            </a:r>
            <a:r>
              <a:rPr lang="en-US" b="1" dirty="0" smtClean="0"/>
              <a:t>(h))</a:t>
            </a:r>
          </a:p>
          <a:p>
            <a:pPr lvl="1"/>
            <a:r>
              <a:rPr lang="en-US" dirty="0" smtClean="0"/>
              <a:t>Total cost: </a:t>
            </a:r>
            <a:r>
              <a:rPr lang="en-US" b="1" dirty="0" smtClean="0"/>
              <a:t>O(w </a:t>
            </a:r>
            <a:r>
              <a:rPr lang="en-US" b="1" dirty="0" err="1" smtClean="0"/>
              <a:t>ln</a:t>
            </a:r>
            <a:r>
              <a:rPr lang="en-US" b="1" dirty="0" smtClean="0"/>
              <a:t>(w) h </a:t>
            </a:r>
            <a:r>
              <a:rPr lang="en-US" b="1" dirty="0" err="1" smtClean="0"/>
              <a:t>ln</a:t>
            </a:r>
            <a:r>
              <a:rPr lang="en-US" b="1" dirty="0" smtClean="0"/>
              <a:t>(h))</a:t>
            </a:r>
          </a:p>
          <a:p>
            <a:r>
              <a:rPr lang="en-US" dirty="0" smtClean="0"/>
              <a:t>Cost independent of filter size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 smtClean="0"/>
          </a:p>
          <a:p>
            <a:r>
              <a:rPr lang="en-US" dirty="0" smtClean="0"/>
              <a:t>Not particularly cache coherent </a:t>
            </a:r>
            <a:r>
              <a:rPr lang="en-US" dirty="0" smtClean="0">
                <a:sym typeface="Wingdings" pitchFamily="2" charset="2"/>
              </a:rPr>
              <a:t>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 v </a:t>
            </a:r>
            <a:r>
              <a:rPr lang="en-US" dirty="0" err="1" smtClean="0"/>
              <a:t>Rect</a:t>
            </a:r>
            <a:endParaRPr lang="en-US" dirty="0"/>
          </a:p>
        </p:txBody>
      </p:sp>
      <p:pic>
        <p:nvPicPr>
          <p:cNvPr id="8" name="Content Placeholder 7" descr="rect_gaussian_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 v </a:t>
            </a:r>
            <a:r>
              <a:rPr lang="en-US" dirty="0" err="1" smtClean="0"/>
              <a:t>Rect</a:t>
            </a:r>
            <a:r>
              <a:rPr lang="en-US" dirty="0" smtClean="0"/>
              <a:t>*</a:t>
            </a:r>
            <a:r>
              <a:rPr lang="en-US" dirty="0" err="1" smtClean="0"/>
              <a:t>Rect</a:t>
            </a:r>
            <a:endParaRPr lang="en-US" dirty="0"/>
          </a:p>
        </p:txBody>
      </p:sp>
      <p:pic>
        <p:nvPicPr>
          <p:cNvPr id="8" name="Content Placeholder 7" descr="rect_gaussian_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 v Rect</a:t>
            </a:r>
            <a:r>
              <a:rPr lang="en-US" baseline="30000" dirty="0" smtClean="0"/>
              <a:t>3</a:t>
            </a:r>
            <a:endParaRPr lang="en-US" baseline="30000" dirty="0"/>
          </a:p>
        </p:txBody>
      </p:sp>
      <p:pic>
        <p:nvPicPr>
          <p:cNvPr id="8" name="Content Placeholder 7" descr="rect_gaussian_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 v Rect</a:t>
            </a:r>
            <a:r>
              <a:rPr lang="en-US" baseline="30000" dirty="0" smtClean="0"/>
              <a:t>4</a:t>
            </a:r>
            <a:endParaRPr lang="en-US" dirty="0"/>
          </a:p>
        </p:txBody>
      </p:sp>
      <p:pic>
        <p:nvPicPr>
          <p:cNvPr id="8" name="Content Placeholder 7" descr="rect_gaussian_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 v Rect</a:t>
            </a:r>
            <a:r>
              <a:rPr lang="en-US" baseline="30000" dirty="0" smtClean="0"/>
              <a:t>5</a:t>
            </a:r>
            <a:endParaRPr lang="en-US" dirty="0"/>
          </a:p>
        </p:txBody>
      </p:sp>
      <p:pic>
        <p:nvPicPr>
          <p:cNvPr id="8" name="Content Placeholder 7" descr="rect_gaussian_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</a:t>
            </a:r>
            <a:endParaRPr lang="en-US" dirty="0"/>
          </a:p>
        </p:txBody>
      </p:sp>
      <p:pic>
        <p:nvPicPr>
          <p:cNvPr id="4" name="Content Placeholder 3" descr="dog_blurred_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 smtClean="0"/>
              <a:t>Rect</a:t>
            </a:r>
            <a:r>
              <a:rPr lang="en-US" smtClean="0"/>
              <a:t> </a:t>
            </a:r>
            <a:r>
              <a:rPr lang="en-US" smtClean="0"/>
              <a:t>(RMS = 0.00983)</a:t>
            </a:r>
            <a:endParaRPr lang="en-US" dirty="0"/>
          </a:p>
        </p:txBody>
      </p:sp>
      <p:pic>
        <p:nvPicPr>
          <p:cNvPr id="5" name="Content Placeholder 4" descr="dog_blurred_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</a:t>
            </a:r>
            <a:endParaRPr lang="en-US" dirty="0"/>
          </a:p>
        </p:txBody>
      </p:sp>
      <p:pic>
        <p:nvPicPr>
          <p:cNvPr id="4" name="Content Placeholder 3" descr="dog_blurred_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Rect</a:t>
            </a:r>
            <a:r>
              <a:rPr lang="en-US" baseline="30000" smtClean="0"/>
              <a:t>2 </a:t>
            </a:r>
            <a:r>
              <a:rPr lang="en-US" smtClean="0"/>
              <a:t>(RMS = 0.00244)</a:t>
            </a:r>
            <a:endParaRPr lang="en-US" dirty="0"/>
          </a:p>
        </p:txBody>
      </p:sp>
      <p:pic>
        <p:nvPicPr>
          <p:cNvPr id="7" name="Content Placeholder 6" descr="dog_blurred_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</a:t>
            </a:r>
            <a:endParaRPr lang="en-US" dirty="0"/>
          </a:p>
        </p:txBody>
      </p:sp>
      <p:pic>
        <p:nvPicPr>
          <p:cNvPr id="4" name="Content Placeholder 3" descr="dog_blurred_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Rect</a:t>
            </a:r>
            <a:r>
              <a:rPr lang="en-US" baseline="30000" smtClean="0"/>
              <a:t>3 </a:t>
            </a:r>
            <a:r>
              <a:rPr lang="en-US" smtClean="0"/>
              <a:t>(RMS = 0.00173)</a:t>
            </a:r>
            <a:endParaRPr lang="en-US" baseline="30000" dirty="0"/>
          </a:p>
        </p:txBody>
      </p:sp>
      <p:pic>
        <p:nvPicPr>
          <p:cNvPr id="7" name="Content Placeholder 6" descr="dog_blurred_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</a:t>
            </a:r>
            <a:endParaRPr lang="en-US" dirty="0"/>
          </a:p>
        </p:txBody>
      </p:sp>
      <p:pic>
        <p:nvPicPr>
          <p:cNvPr id="4" name="Content Placeholder 3" descr="dog_blurred_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Rect</a:t>
            </a:r>
            <a:r>
              <a:rPr lang="en-US" baseline="30000" smtClean="0"/>
              <a:t>4</a:t>
            </a:r>
            <a:r>
              <a:rPr lang="en-US" smtClean="0"/>
              <a:t> </a:t>
            </a:r>
            <a:r>
              <a:rPr lang="en-US" smtClean="0"/>
              <a:t>(RMS = 0.00176)</a:t>
            </a:r>
            <a:endParaRPr lang="en-US" dirty="0"/>
          </a:p>
        </p:txBody>
      </p:sp>
      <p:pic>
        <p:nvPicPr>
          <p:cNvPr id="5" name="Content Placeholder 4" descr="dog_blurred_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</a:t>
            </a:r>
            <a:endParaRPr lang="en-US" dirty="0"/>
          </a:p>
        </p:txBody>
      </p:sp>
      <p:pic>
        <p:nvPicPr>
          <p:cNvPr id="4" name="Content Placeholder 3" descr="dog_blurred_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Rect</a:t>
            </a:r>
            <a:r>
              <a:rPr lang="en-US" baseline="30000" smtClean="0"/>
              <a:t>5</a:t>
            </a:r>
            <a:r>
              <a:rPr lang="en-US" smtClean="0"/>
              <a:t> </a:t>
            </a:r>
            <a:r>
              <a:rPr lang="en-US" smtClean="0"/>
              <a:t>(RMS = 0.00140)</a:t>
            </a:r>
            <a:endParaRPr lang="en-US" dirty="0"/>
          </a:p>
        </p:txBody>
      </p:sp>
      <p:pic>
        <p:nvPicPr>
          <p:cNvPr id="5" name="Content Placeholder 4" descr="dog_blurred_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 Filters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Conclusion: Just do 3 </a:t>
            </a:r>
            <a:r>
              <a:rPr lang="en-US" dirty="0" err="1" smtClean="0"/>
              <a:t>rect</a:t>
            </a:r>
            <a:r>
              <a:rPr lang="en-US" dirty="0" smtClean="0"/>
              <a:t> filters instead</a:t>
            </a:r>
          </a:p>
          <a:p>
            <a:r>
              <a:rPr lang="en-US" dirty="0" smtClean="0"/>
              <a:t>Cost: O(</a:t>
            </a:r>
            <a:r>
              <a:rPr lang="en-US" dirty="0" err="1" smtClean="0"/>
              <a:t>wh</a:t>
            </a:r>
            <a:r>
              <a:rPr lang="en-US" dirty="0" smtClean="0"/>
              <a:t>)</a:t>
            </a:r>
          </a:p>
          <a:p>
            <a:r>
              <a:rPr lang="en-US" dirty="0" smtClean="0"/>
              <a:t>Cost independent of filter size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 smtClean="0"/>
          </a:p>
          <a:p>
            <a:r>
              <a:rPr lang="en-US" dirty="0" smtClean="0"/>
              <a:t>More cache coherent </a:t>
            </a:r>
            <a:r>
              <a:rPr lang="en-US" dirty="0" smtClean="0">
                <a:sym typeface="Wingdings" pitchFamily="2" charset="2"/>
              </a:rPr>
              <a:t></a:t>
            </a:r>
          </a:p>
          <a:p>
            <a:r>
              <a:rPr lang="en-US" dirty="0" smtClean="0">
                <a:sym typeface="Wingdings" pitchFamily="2" charset="2"/>
              </a:rPr>
              <a:t>Be careful of edge conditions </a:t>
            </a:r>
            <a:endParaRPr lang="en-US" dirty="0" smtClean="0"/>
          </a:p>
          <a:p>
            <a:r>
              <a:rPr lang="en-US" smtClean="0"/>
              <a:t>Hard to construct the right filter sizes: </a:t>
            </a:r>
            <a:r>
              <a:rPr lang="en-US" smtClean="0">
                <a:sym typeface="Wingdings" pitchFamily="2" charset="2"/>
              </a:rPr>
              <a:t>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Filter sizes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Think of convolution as randomly scattering your data around nearby</a:t>
            </a:r>
          </a:p>
          <a:p>
            <a:r>
              <a:rPr lang="en-US" smtClean="0"/>
              <a:t>How far data is scattered is described by the </a:t>
            </a:r>
            <a:r>
              <a:rPr lang="en-US" b="1" smtClean="0"/>
              <a:t>standard deviation</a:t>
            </a:r>
            <a:r>
              <a:rPr lang="en-US" smtClean="0"/>
              <a:t> of the distribution</a:t>
            </a:r>
          </a:p>
          <a:p>
            <a:r>
              <a:rPr lang="en-US" smtClean="0"/>
              <a:t>standard deviation = sqrt(variance)</a:t>
            </a:r>
          </a:p>
          <a:p>
            <a:r>
              <a:rPr lang="en-US" smtClean="0"/>
              <a:t>Variance adds</a:t>
            </a:r>
          </a:p>
          <a:p>
            <a:pPr lvl="1"/>
            <a:r>
              <a:rPr lang="en-US" smtClean="0"/>
              <a:t>Performing a filter with variance v twice produces a filter with variance 2v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Filter sizes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Think of convolution as randomly scattering your data around nearby</a:t>
            </a:r>
          </a:p>
          <a:p>
            <a:r>
              <a:rPr lang="en-US" smtClean="0"/>
              <a:t>How far data is scattered is described by the </a:t>
            </a:r>
            <a:r>
              <a:rPr lang="en-US" b="1" smtClean="0"/>
              <a:t>standard deviation</a:t>
            </a:r>
            <a:r>
              <a:rPr lang="en-US" smtClean="0"/>
              <a:t> of the distribution</a:t>
            </a:r>
          </a:p>
          <a:p>
            <a:r>
              <a:rPr lang="en-US" smtClean="0"/>
              <a:t>standard deviation = sqrt(variance)</a:t>
            </a:r>
          </a:p>
          <a:p>
            <a:r>
              <a:rPr lang="en-US" smtClean="0"/>
              <a:t>Variance adds</a:t>
            </a:r>
          </a:p>
          <a:p>
            <a:pPr lvl="1"/>
            <a:r>
              <a:rPr lang="en-US" smtClean="0"/>
              <a:t>Performing a filter with variance v twice produces a filter with variance 2v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Filter Sizes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Variance adds</a:t>
            </a:r>
          </a:p>
          <a:p>
            <a:pPr lvl="1"/>
            <a:r>
              <a:rPr lang="en-US" smtClean="0"/>
              <a:t>Performing a filter with variance v twice produces a filter with </a:t>
            </a:r>
            <a:r>
              <a:rPr lang="en-US" smtClean="0"/>
              <a:t>variance </a:t>
            </a:r>
            <a:r>
              <a:rPr lang="en-US" smtClean="0"/>
              <a:t>2v</a:t>
            </a:r>
          </a:p>
          <a:p>
            <a:r>
              <a:rPr lang="en-US" smtClean="0"/>
              <a:t>Standard deviation scales</a:t>
            </a:r>
          </a:p>
          <a:p>
            <a:pPr lvl="1"/>
            <a:r>
              <a:rPr lang="en-US" smtClean="0"/>
              <a:t>A filter with standard deviation s, when scaled to be twice as wide, has standard deviation 2s</a:t>
            </a:r>
          </a:p>
          <a:p>
            <a:pPr>
              <a:buNone/>
            </a:pPr>
            <a:endParaRPr lang="en-US" smtClean="0"/>
          </a:p>
          <a:p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Constructing a Gaussian out of Rects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A rect filter of width 2w+1 has variance: w(w+1)/3</a:t>
            </a:r>
          </a:p>
          <a:p>
            <a:r>
              <a:rPr lang="en-US" smtClean="0"/>
              <a:t>Attainable standard deviations using a single rect [sqrt(w(w+1)/3)]:</a:t>
            </a:r>
          </a:p>
          <a:p>
            <a:pPr lvl="1"/>
            <a:r>
              <a:rPr lang="en-US" smtClean="0"/>
              <a:t>0.82  1.41  2  2.58  3.16  3.74  4.32 ...</a:t>
            </a:r>
          </a:p>
          <a:p>
            <a:r>
              <a:rPr lang="en-US" smtClean="0"/>
              <a:t>Composing three identical rects of width 2w+1 has variance: w(w+1)</a:t>
            </a:r>
          </a:p>
          <a:p>
            <a:r>
              <a:rPr lang="en-US" smtClean="0"/>
              <a:t>Attainable std devs [sqrt(w(w+1))]:</a:t>
            </a:r>
          </a:p>
          <a:p>
            <a:pPr lvl="1"/>
            <a:r>
              <a:rPr lang="en-US" smtClean="0"/>
              <a:t>1.41  2.45  3.46  4.47  5.48  6.48  7.48 ... 1632.5</a:t>
            </a:r>
          </a:p>
          <a:p>
            <a:pPr lvl="1"/>
            <a:endParaRPr lang="en-US" smtClean="0"/>
          </a:p>
          <a:p>
            <a:endParaRPr lang="en-US" smtClean="0"/>
          </a:p>
          <a:p>
            <a:pPr lvl="1"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Constructing a Gaussian out of Rects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Attainable standard deviations using three different odd rect filters:</a:t>
            </a:r>
          </a:p>
          <a:p>
            <a:pPr lvl="1"/>
            <a:r>
              <a:rPr lang="en-US" smtClean="0"/>
              <a:t>1.41  1.825  2.16  2.31  2.45  2.58  2.83  2.94  3.06 ... 8.25  8.29  8.32  8.37  8.41  8.45  8.48</a:t>
            </a:r>
          </a:p>
          <a:p>
            <a:r>
              <a:rPr lang="en-US" smtClean="0"/>
              <a:t>BUT: if they’re too different, the result won’t look Gaussian</a:t>
            </a:r>
          </a:p>
          <a:p>
            <a:r>
              <a:rPr lang="en-US" smtClean="0"/>
              <a:t>Viable approach: Get as close as possible with 3 identical rects, do the rest with a small Gaussian</a:t>
            </a:r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pPr lvl="1">
              <a:buNone/>
            </a:pPr>
            <a:endParaRPr lang="en-US" smtClean="0"/>
          </a:p>
          <a:p>
            <a:endParaRPr lang="en-US" smtClean="0"/>
          </a:p>
          <a:p>
            <a:pPr lvl="1"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Integral Images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Fast rects are good for filtering an image...</a:t>
            </a:r>
          </a:p>
          <a:p>
            <a:r>
              <a:rPr lang="en-US" smtClean="0"/>
              <a:t>But what if we need to compute lots of filters of different shapes and sizes quickly?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Classifiers need to do this</a:t>
            </a:r>
            <a:endParaRPr lang="en-US" smtClean="0"/>
          </a:p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714750" y="3600450"/>
            <a:ext cx="857250" cy="4572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-1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914650" y="3600450"/>
            <a:ext cx="742950" cy="1028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+1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29150" y="3600450"/>
            <a:ext cx="742950" cy="1028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+1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714750" y="4114800"/>
            <a:ext cx="857250" cy="51435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-2</a:t>
            </a:r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Integrate the Image ahead of time</a:t>
            </a:r>
            <a:endParaRPr lang="en-US"/>
          </a:p>
        </p:txBody>
      </p:sp>
      <p:graphicFrame>
        <p:nvGraphicFramePr>
          <p:cNvPr id="102402" name="Object 2"/>
          <p:cNvGraphicFramePr>
            <a:graphicFrameLocks noChangeAspect="1"/>
          </p:cNvGraphicFramePr>
          <p:nvPr/>
        </p:nvGraphicFramePr>
        <p:xfrm>
          <a:off x="2114550" y="1771650"/>
          <a:ext cx="5316538" cy="1233487"/>
        </p:xfrm>
        <a:graphic>
          <a:graphicData uri="http://schemas.openxmlformats.org/presentationml/2006/ole">
            <p:oleObj spid="_x0000_s102402" name="Equation" r:id="rId3" imgW="1968480" imgH="457200" progId="Equation.3">
              <p:embed/>
            </p:oleObj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3257550"/>
            <a:ext cx="8229600" cy="2868613"/>
          </a:xfrm>
        </p:spPr>
        <p:txBody>
          <a:bodyPr>
            <a:normAutofit/>
          </a:bodyPr>
          <a:lstStyle/>
          <a:p>
            <a:r>
              <a:rPr lang="en-US" smtClean="0"/>
              <a:t>Each pixel is the sum of everything above and left</a:t>
            </a:r>
          </a:p>
          <a:p>
            <a:r>
              <a:rPr lang="en-US" smtClean="0"/>
              <a:t>ImageStack -load dog1.jpg -integrate x </a:t>
            </a:r>
          </a:p>
          <a:p>
            <a:pPr lvl="1">
              <a:buNone/>
            </a:pPr>
            <a:r>
              <a:rPr lang="en-US" sz="3200" smtClean="0"/>
              <a:t>	</a:t>
            </a:r>
            <a:r>
              <a:rPr lang="en-US" sz="3200" smtClean="0"/>
              <a:t>		     -integrate y</a:t>
            </a:r>
          </a:p>
          <a:p>
            <a:pPr lvl="1">
              <a:buNone/>
            </a:pPr>
            <a:endParaRPr lang="en-US" sz="32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Integral Images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mtClean="0"/>
              <a:t>Fast to compute (just run along each row and column adding up)</a:t>
            </a:r>
          </a:p>
          <a:p>
            <a:r>
              <a:rPr lang="en-US" smtClean="0"/>
              <a:t>Allows for arbitrary sized rect filters</a:t>
            </a:r>
            <a:endParaRPr lang="en-US" sz="3200" smtClean="0"/>
          </a:p>
          <a:p>
            <a:pPr lvl="1">
              <a:buNone/>
            </a:pPr>
            <a:endParaRPr lang="en-US" sz="320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457450" y="3371850"/>
          <a:ext cx="4400550" cy="2966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Integral Images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mtClean="0"/>
              <a:t>Fast to compute (just run along each row and column adding up)</a:t>
            </a:r>
          </a:p>
          <a:p>
            <a:r>
              <a:rPr lang="en-US" smtClean="0"/>
              <a:t>Allows for arbitrary sized rect filters</a:t>
            </a:r>
            <a:endParaRPr lang="en-US" sz="3200" smtClean="0"/>
          </a:p>
          <a:p>
            <a:pPr lvl="1">
              <a:buNone/>
            </a:pPr>
            <a:endParaRPr lang="en-US" sz="320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457450" y="3371850"/>
          <a:ext cx="4400550" cy="2966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400300" y="3314700"/>
            <a:ext cx="2743200" cy="19431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486150" y="3714750"/>
            <a:ext cx="74295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600" smtClean="0">
                <a:solidFill>
                  <a:srgbClr val="0070C0"/>
                </a:solidFill>
              </a:rPr>
              <a:t>+</a:t>
            </a:r>
            <a:endParaRPr lang="en-US" sz="660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Integral Images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mtClean="0"/>
              <a:t>Fast to compute (just run along each row and column adding up)</a:t>
            </a:r>
          </a:p>
          <a:p>
            <a:r>
              <a:rPr lang="en-US" smtClean="0"/>
              <a:t>Allows for arbitrary sized rect filters</a:t>
            </a:r>
            <a:endParaRPr lang="en-US" sz="3200" smtClean="0"/>
          </a:p>
          <a:p>
            <a:pPr lvl="1">
              <a:buNone/>
            </a:pPr>
            <a:endParaRPr lang="en-US" sz="320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457450" y="3371850"/>
          <a:ext cx="4400550" cy="2966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400300" y="3314700"/>
            <a:ext cx="1428750" cy="19431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14650" y="3714750"/>
            <a:ext cx="74295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600" smtClean="0">
                <a:solidFill>
                  <a:srgbClr val="FF0000"/>
                </a:solidFill>
              </a:rPr>
              <a:t>-</a:t>
            </a:r>
            <a:endParaRPr lang="en-US" sz="6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Integral Images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mtClean="0"/>
              <a:t>Fast to compute (just run along each row and column adding up)</a:t>
            </a:r>
          </a:p>
          <a:p>
            <a:r>
              <a:rPr lang="en-US" smtClean="0"/>
              <a:t>Allows for arbitrary sized rect filters</a:t>
            </a:r>
            <a:endParaRPr lang="en-US" sz="3200" smtClean="0"/>
          </a:p>
          <a:p>
            <a:pPr lvl="1">
              <a:buNone/>
            </a:pPr>
            <a:endParaRPr lang="en-US" sz="320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457450" y="3371850"/>
          <a:ext cx="4400550" cy="2966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400300" y="3314700"/>
            <a:ext cx="2743200" cy="8572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543300" y="3143250"/>
            <a:ext cx="80010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600" smtClean="0">
                <a:solidFill>
                  <a:srgbClr val="FF0000"/>
                </a:solidFill>
              </a:rPr>
              <a:t>-</a:t>
            </a:r>
            <a:endParaRPr lang="en-US" sz="6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Integral Images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mtClean="0"/>
              <a:t>Fast to compute (just run along each row and column adding up)</a:t>
            </a:r>
          </a:p>
          <a:p>
            <a:r>
              <a:rPr lang="en-US" smtClean="0"/>
              <a:t>Allows for arbitrary sized rect filters</a:t>
            </a:r>
            <a:endParaRPr lang="en-US" sz="3200" smtClean="0"/>
          </a:p>
          <a:p>
            <a:pPr lvl="1">
              <a:buNone/>
            </a:pPr>
            <a:endParaRPr lang="en-US" sz="320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457450" y="3371850"/>
          <a:ext cx="4400550" cy="2966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  <a:gridCol w="440055"/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400300" y="3314700"/>
            <a:ext cx="1428750" cy="85725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00350" y="3143250"/>
            <a:ext cx="371475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600" smtClean="0">
                <a:solidFill>
                  <a:srgbClr val="0070C0"/>
                </a:solidFill>
              </a:rPr>
              <a:t>+</a:t>
            </a:r>
            <a:endParaRPr lang="en-US" sz="660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Integral Images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Fast sampling of arbitrary rects</a:t>
            </a:r>
          </a:p>
          <a:p>
            <a:r>
              <a:rPr lang="en-US" smtClean="0"/>
              <a:t>Precision can be an issue</a:t>
            </a:r>
          </a:p>
          <a:p>
            <a:r>
              <a:rPr lang="en-US" smtClean="0"/>
              <a:t>Can only be used for rect filters...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Higher Order Integral Images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Fast sampling of arbitrary polynomials</a:t>
            </a:r>
          </a:p>
        </p:txBody>
      </p:sp>
      <p:graphicFrame>
        <p:nvGraphicFramePr>
          <p:cNvPr id="104450" name="Object 2"/>
          <p:cNvGraphicFramePr>
            <a:graphicFrameLocks noChangeAspect="1"/>
          </p:cNvGraphicFramePr>
          <p:nvPr/>
        </p:nvGraphicFramePr>
        <p:xfrm>
          <a:off x="2314575" y="2547938"/>
          <a:ext cx="4457700" cy="1165225"/>
        </p:xfrm>
        <a:graphic>
          <a:graphicData uri="http://schemas.openxmlformats.org/presentationml/2006/ole">
            <p:oleObj spid="_x0000_s104450" name="Equation" r:id="rId3" imgW="1650960" imgH="431640" progId="Equation.3">
              <p:embed/>
            </p:oleObj>
          </a:graphicData>
        </a:graphic>
      </p:graphicFrame>
      <p:graphicFrame>
        <p:nvGraphicFramePr>
          <p:cNvPr id="104451" name="Object 3"/>
          <p:cNvGraphicFramePr>
            <a:graphicFrameLocks noChangeAspect="1"/>
          </p:cNvGraphicFramePr>
          <p:nvPr/>
        </p:nvGraphicFramePr>
        <p:xfrm>
          <a:off x="2195513" y="3862388"/>
          <a:ext cx="4699000" cy="1165225"/>
        </p:xfrm>
        <a:graphic>
          <a:graphicData uri="http://schemas.openxmlformats.org/presentationml/2006/ole">
            <p:oleObj spid="_x0000_s104451" name="Equation" r:id="rId4" imgW="1739880" imgH="431640" progId="Equation.3">
              <p:embed/>
            </p:oleObj>
          </a:graphicData>
        </a:graphic>
      </p:graphicFrame>
      <p:graphicFrame>
        <p:nvGraphicFramePr>
          <p:cNvPr id="104452" name="Object 4"/>
          <p:cNvGraphicFramePr>
            <a:graphicFrameLocks noChangeAspect="1"/>
          </p:cNvGraphicFramePr>
          <p:nvPr/>
        </p:nvGraphicFramePr>
        <p:xfrm>
          <a:off x="2109788" y="5176838"/>
          <a:ext cx="4868862" cy="1165225"/>
        </p:xfrm>
        <a:graphic>
          <a:graphicData uri="http://schemas.openxmlformats.org/presentationml/2006/ole">
            <p:oleObj spid="_x0000_s104452" name="Equation" r:id="rId5" imgW="1803240" imgH="431640" progId="Equation.3">
              <p:embed/>
            </p:oleObj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Higher Order Integral Images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Let’s say we want to evaluate a filter shaped like (4-x</a:t>
            </a:r>
            <a:r>
              <a:rPr lang="en-US" baseline="30000" smtClean="0"/>
              <a:t>2</a:t>
            </a:r>
            <a:r>
              <a:rPr lang="en-US" smtClean="0"/>
              <a:t>) centered around each pixel</a:t>
            </a:r>
          </a:p>
        </p:txBody>
      </p:sp>
      <p:pic>
        <p:nvPicPr>
          <p:cNvPr id="7" name="Picture 6" descr="polynomi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00300" y="2914650"/>
            <a:ext cx="4514850" cy="3386137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Higher Order Integral Images</a:t>
            </a:r>
            <a:endParaRPr lang="en-US"/>
          </a:p>
        </p:txBody>
      </p:sp>
      <p:graphicFrame>
        <p:nvGraphicFramePr>
          <p:cNvPr id="106498" name="Object 2"/>
          <p:cNvGraphicFramePr>
            <a:graphicFrameLocks noChangeAspect="1"/>
          </p:cNvGraphicFramePr>
          <p:nvPr/>
        </p:nvGraphicFramePr>
        <p:xfrm>
          <a:off x="2000250" y="1714500"/>
          <a:ext cx="5110163" cy="1165225"/>
        </p:xfrm>
        <a:graphic>
          <a:graphicData uri="http://schemas.openxmlformats.org/presentationml/2006/ole">
            <p:oleObj spid="_x0000_s106498" name="Equation" r:id="rId3" imgW="1892160" imgH="431640" progId="Equation.3">
              <p:embed/>
            </p:oleObj>
          </a:graphicData>
        </a:graphic>
      </p:graphicFrame>
      <p:graphicFrame>
        <p:nvGraphicFramePr>
          <p:cNvPr id="106499" name="Object 3"/>
          <p:cNvGraphicFramePr>
            <a:graphicFrameLocks noChangeAspect="1"/>
          </p:cNvGraphicFramePr>
          <p:nvPr/>
        </p:nvGraphicFramePr>
        <p:xfrm>
          <a:off x="3176587" y="3086100"/>
          <a:ext cx="3910013" cy="3563937"/>
        </p:xfrm>
        <a:graphic>
          <a:graphicData uri="http://schemas.openxmlformats.org/presentationml/2006/ole">
            <p:oleObj spid="_x0000_s106499" name="Equation" r:id="rId4" imgW="1447560" imgH="1320480" progId="Equation.3">
              <p:embed/>
            </p:oleObj>
          </a:graphicData>
        </a:graphic>
      </p:graphicFrame>
      <p:cxnSp>
        <p:nvCxnSpPr>
          <p:cNvPr id="13" name="Straight Connector 12"/>
          <p:cNvCxnSpPr/>
          <p:nvPr/>
        </p:nvCxnSpPr>
        <p:spPr>
          <a:xfrm rot="5400000">
            <a:off x="1285875" y="3914775"/>
            <a:ext cx="14287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000250" y="4629150"/>
            <a:ext cx="1143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Higher Order Integral Images</a:t>
            </a:r>
            <a:endParaRPr lang="en-US"/>
          </a:p>
        </p:txBody>
      </p:sp>
      <p:graphicFrame>
        <p:nvGraphicFramePr>
          <p:cNvPr id="107524" name="Object 4"/>
          <p:cNvGraphicFramePr>
            <a:graphicFrameLocks noChangeAspect="1"/>
          </p:cNvGraphicFramePr>
          <p:nvPr/>
        </p:nvGraphicFramePr>
        <p:xfrm>
          <a:off x="3829050" y="2057400"/>
          <a:ext cx="3910012" cy="3563938"/>
        </p:xfrm>
        <a:graphic>
          <a:graphicData uri="http://schemas.openxmlformats.org/presentationml/2006/ole">
            <p:oleObj spid="_x0000_s107524" name="Equation" r:id="rId3" imgW="1447560" imgH="1320480" progId="Equation.3">
              <p:embed/>
            </p:oleObj>
          </a:graphicData>
        </a:graphic>
      </p:graphicFrame>
      <p:sp>
        <p:nvSpPr>
          <p:cNvPr id="6" name="Oval 5"/>
          <p:cNvSpPr/>
          <p:nvPr/>
        </p:nvSpPr>
        <p:spPr>
          <a:xfrm>
            <a:off x="6172200" y="2000250"/>
            <a:ext cx="1657350" cy="12001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143500" y="3257550"/>
            <a:ext cx="2057400" cy="12573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800600" y="4457700"/>
            <a:ext cx="2114550" cy="12573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42900" y="1885950"/>
            <a:ext cx="348615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/>
              <a:t>We can compute each term using the integral images of various orders. </a:t>
            </a:r>
          </a:p>
          <a:p>
            <a:endParaRPr lang="en-US" sz="2800" smtClean="0"/>
          </a:p>
          <a:p>
            <a:r>
              <a:rPr lang="en-US" sz="2800" smtClean="0"/>
              <a:t>No summations over u required.</a:t>
            </a:r>
            <a:endParaRPr lang="en-US" sz="28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Gaussians using </a:t>
            </a:r>
            <a:br>
              <a:rPr lang="en-US" smtClean="0"/>
            </a:br>
            <a:r>
              <a:rPr lang="en-US" smtClean="0"/>
              <a:t>Higher Order Integral Images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Construct a polynomial that looks kinda like a Gaussian, e.g. (x-1)</a:t>
            </a:r>
            <a:r>
              <a:rPr lang="en-US" baseline="30000" smtClean="0"/>
              <a:t>2</a:t>
            </a:r>
            <a:r>
              <a:rPr lang="en-US" smtClean="0"/>
              <a:t>(x+1)</a:t>
            </a:r>
            <a:r>
              <a:rPr lang="en-US" baseline="30000" smtClean="0"/>
              <a:t>2</a:t>
            </a:r>
            <a:endParaRPr lang="en-US"/>
          </a:p>
        </p:txBody>
      </p:sp>
      <p:pic>
        <p:nvPicPr>
          <p:cNvPr id="4" name="Picture 3" descr="poly_gaussia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2971800"/>
            <a:ext cx="4572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IIR Filters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We can also use feedback loops to create Gaussians...</a:t>
            </a:r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IIR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64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26" name="Straight Arrow Connector 25"/>
          <p:cNvCxnSpPr>
            <a:stCxn id="48" idx="0"/>
            <a:endCxn id="24" idx="2"/>
          </p:cNvCxnSpPr>
          <p:nvPr/>
        </p:nvCxnSpPr>
        <p:spPr>
          <a:xfrm rot="5400000" flipH="1" flipV="1">
            <a:off x="1485900" y="3599656"/>
            <a:ext cx="686594" cy="794"/>
          </a:xfrm>
          <a:prstGeom prst="straightConnector1">
            <a:avLst/>
          </a:prstGeom>
          <a:ln w="25400">
            <a:solidFill>
              <a:srgbClr val="92D05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543050" y="3943350"/>
            <a:ext cx="5715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solidFill>
                  <a:srgbClr val="0070C0"/>
                </a:solidFill>
              </a:rPr>
              <a:t>÷2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00994" y="2799556"/>
            <a:ext cx="457200" cy="45720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24" idx="0"/>
          </p:cNvCxnSpPr>
          <p:nvPr/>
        </p:nvCxnSpPr>
        <p:spPr>
          <a:xfrm rot="5400000" flipH="1" flipV="1">
            <a:off x="1743869" y="2713831"/>
            <a:ext cx="171450" cy="1588"/>
          </a:xfrm>
          <a:prstGeom prst="straightConnector1">
            <a:avLst/>
          </a:prstGeom>
          <a:ln w="25400">
            <a:solidFill>
              <a:srgbClr val="92D05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5400000" flipH="1" flipV="1">
            <a:off x="1743869" y="4485481"/>
            <a:ext cx="171450" cy="1588"/>
          </a:xfrm>
          <a:prstGeom prst="straightConnector1">
            <a:avLst/>
          </a:prstGeom>
          <a:ln w="25400">
            <a:solidFill>
              <a:srgbClr val="0070C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1600200" y="3943350"/>
            <a:ext cx="4572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/>
          <p:nvPr/>
        </p:nvCxnSpPr>
        <p:spPr>
          <a:xfrm>
            <a:off x="1714500" y="3028950"/>
            <a:ext cx="228600" cy="1588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 flipH="1" flipV="1">
            <a:off x="1714500" y="3028950"/>
            <a:ext cx="228600" cy="1588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971550" y="3943350"/>
            <a:ext cx="457200" cy="45720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1085056" y="4172744"/>
            <a:ext cx="228600" cy="1588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 flipH="1" flipV="1">
            <a:off x="1085056" y="4172744"/>
            <a:ext cx="228600" cy="1588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6200000" flipH="1">
            <a:off x="1115219" y="4485481"/>
            <a:ext cx="171450" cy="1588"/>
          </a:xfrm>
          <a:prstGeom prst="straightConnector1">
            <a:avLst/>
          </a:prstGeom>
          <a:ln w="25400">
            <a:solidFill>
              <a:srgbClr val="92D05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hape 34"/>
          <p:cNvCxnSpPr>
            <a:stCxn id="22" idx="0"/>
          </p:cNvCxnSpPr>
          <p:nvPr/>
        </p:nvCxnSpPr>
        <p:spPr>
          <a:xfrm rot="5400000" flipH="1" flipV="1">
            <a:off x="1314450" y="3429000"/>
            <a:ext cx="400050" cy="628650"/>
          </a:xfrm>
          <a:prstGeom prst="bentConnector2">
            <a:avLst/>
          </a:prstGeom>
          <a:ln w="1905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IIR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64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1657350" y="2628900"/>
            <a:ext cx="1143000" cy="1943100"/>
            <a:chOff x="971550" y="2628900"/>
            <a:chExt cx="1143000" cy="1943100"/>
          </a:xfrm>
        </p:grpSpPr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17438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174386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6200000" flipH="1">
              <a:off x="1115219" y="4485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7"/>
            <p:cNvGrpSpPr/>
            <p:nvPr/>
          </p:nvGrpSpPr>
          <p:grpSpPr>
            <a:xfrm>
              <a:off x="971550" y="2799556"/>
              <a:ext cx="1143000" cy="1605459"/>
              <a:chOff x="971550" y="2799556"/>
              <a:chExt cx="1143000" cy="1605459"/>
            </a:xfrm>
          </p:grpSpPr>
          <p:cxnSp>
            <p:nvCxnSpPr>
              <p:cNvPr id="26" name="Straight Arrow Connector 25"/>
              <p:cNvCxnSpPr>
                <a:stCxn id="48" idx="0"/>
                <a:endCxn id="24" idx="2"/>
              </p:cNvCxnSpPr>
              <p:nvPr/>
            </p:nvCxnSpPr>
            <p:spPr>
              <a:xfrm rot="5400000" flipH="1" flipV="1">
                <a:off x="1485900" y="3599656"/>
                <a:ext cx="686594" cy="794"/>
              </a:xfrm>
              <a:prstGeom prst="straightConnector1">
                <a:avLst/>
              </a:prstGeom>
              <a:ln w="25400">
                <a:solidFill>
                  <a:srgbClr val="92D05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1543050" y="3943350"/>
                <a:ext cx="5715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smtClean="0">
                    <a:solidFill>
                      <a:srgbClr val="0070C0"/>
                    </a:solidFill>
                  </a:rPr>
                  <a:t>÷2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00994" y="2799556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60020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rot="5400000" flipH="1" flipV="1"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/>
              <p:cNvSpPr/>
              <p:nvPr/>
            </p:nvSpPr>
            <p:spPr>
              <a:xfrm>
                <a:off x="97155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rot="5400000" flipH="1" flipV="1"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hape 34"/>
              <p:cNvCxnSpPr>
                <a:stCxn id="22" idx="0"/>
              </p:cNvCxnSpPr>
              <p:nvPr/>
            </p:nvCxnSpPr>
            <p:spPr>
              <a:xfrm rot="5400000" flipH="1" flipV="1">
                <a:off x="1314450" y="3429000"/>
                <a:ext cx="400050" cy="628650"/>
              </a:xfrm>
              <a:prstGeom prst="bentConnector2">
                <a:avLst/>
              </a:prstGeom>
              <a:ln w="19050">
                <a:solidFill>
                  <a:srgbClr val="92D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IIR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32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64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18"/>
          <p:cNvGrpSpPr/>
          <p:nvPr/>
        </p:nvGrpSpPr>
        <p:grpSpPr>
          <a:xfrm>
            <a:off x="2228850" y="2628900"/>
            <a:ext cx="1143000" cy="1943100"/>
            <a:chOff x="971550" y="2628900"/>
            <a:chExt cx="1143000" cy="1943100"/>
          </a:xfrm>
        </p:grpSpPr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17438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174386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6200000" flipH="1">
              <a:off x="1115219" y="4485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17"/>
            <p:cNvGrpSpPr/>
            <p:nvPr/>
          </p:nvGrpSpPr>
          <p:grpSpPr>
            <a:xfrm>
              <a:off x="971550" y="2799556"/>
              <a:ext cx="1143000" cy="1605459"/>
              <a:chOff x="971550" y="2799556"/>
              <a:chExt cx="1143000" cy="1605459"/>
            </a:xfrm>
          </p:grpSpPr>
          <p:cxnSp>
            <p:nvCxnSpPr>
              <p:cNvPr id="26" name="Straight Arrow Connector 25"/>
              <p:cNvCxnSpPr>
                <a:stCxn id="48" idx="0"/>
                <a:endCxn id="24" idx="2"/>
              </p:cNvCxnSpPr>
              <p:nvPr/>
            </p:nvCxnSpPr>
            <p:spPr>
              <a:xfrm rot="5400000" flipH="1" flipV="1">
                <a:off x="1485900" y="3599656"/>
                <a:ext cx="686594" cy="794"/>
              </a:xfrm>
              <a:prstGeom prst="straightConnector1">
                <a:avLst/>
              </a:prstGeom>
              <a:ln w="25400">
                <a:solidFill>
                  <a:srgbClr val="92D05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1543050" y="3943350"/>
                <a:ext cx="5715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smtClean="0">
                    <a:solidFill>
                      <a:srgbClr val="0070C0"/>
                    </a:solidFill>
                  </a:rPr>
                  <a:t>÷2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00994" y="2799556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60020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rot="5400000" flipH="1" flipV="1"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/>
              <p:cNvSpPr/>
              <p:nvPr/>
            </p:nvSpPr>
            <p:spPr>
              <a:xfrm>
                <a:off x="97155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rot="5400000" flipH="1" flipV="1"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hape 34"/>
              <p:cNvCxnSpPr>
                <a:stCxn id="22" idx="0"/>
              </p:cNvCxnSpPr>
              <p:nvPr/>
            </p:nvCxnSpPr>
            <p:spPr>
              <a:xfrm rot="5400000" flipH="1" flipV="1">
                <a:off x="1314450" y="3429000"/>
                <a:ext cx="400050" cy="628650"/>
              </a:xfrm>
              <a:prstGeom prst="bentConnector2">
                <a:avLst/>
              </a:prstGeom>
              <a:ln w="19050">
                <a:solidFill>
                  <a:srgbClr val="92D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IIR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32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16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64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18"/>
          <p:cNvGrpSpPr/>
          <p:nvPr/>
        </p:nvGrpSpPr>
        <p:grpSpPr>
          <a:xfrm>
            <a:off x="2800350" y="2628900"/>
            <a:ext cx="1143000" cy="1943100"/>
            <a:chOff x="971550" y="2628900"/>
            <a:chExt cx="1143000" cy="1943100"/>
          </a:xfrm>
        </p:grpSpPr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17438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174386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6200000" flipH="1">
              <a:off x="1115219" y="4485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17"/>
            <p:cNvGrpSpPr/>
            <p:nvPr/>
          </p:nvGrpSpPr>
          <p:grpSpPr>
            <a:xfrm>
              <a:off x="971550" y="2799556"/>
              <a:ext cx="1143000" cy="1605459"/>
              <a:chOff x="971550" y="2799556"/>
              <a:chExt cx="1143000" cy="1605459"/>
            </a:xfrm>
          </p:grpSpPr>
          <p:cxnSp>
            <p:nvCxnSpPr>
              <p:cNvPr id="26" name="Straight Arrow Connector 25"/>
              <p:cNvCxnSpPr>
                <a:stCxn id="48" idx="0"/>
                <a:endCxn id="24" idx="2"/>
              </p:cNvCxnSpPr>
              <p:nvPr/>
            </p:nvCxnSpPr>
            <p:spPr>
              <a:xfrm rot="5400000" flipH="1" flipV="1">
                <a:off x="1485900" y="3599656"/>
                <a:ext cx="686594" cy="794"/>
              </a:xfrm>
              <a:prstGeom prst="straightConnector1">
                <a:avLst/>
              </a:prstGeom>
              <a:ln w="25400">
                <a:solidFill>
                  <a:srgbClr val="92D05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1543050" y="3943350"/>
                <a:ext cx="5715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smtClean="0">
                    <a:solidFill>
                      <a:srgbClr val="0070C0"/>
                    </a:solidFill>
                  </a:rPr>
                  <a:t>÷2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00994" y="2799556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60020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rot="5400000" flipH="1" flipV="1"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/>
              <p:cNvSpPr/>
              <p:nvPr/>
            </p:nvSpPr>
            <p:spPr>
              <a:xfrm>
                <a:off x="97155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rot="5400000" flipH="1" flipV="1"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hape 34"/>
              <p:cNvCxnSpPr>
                <a:stCxn id="22" idx="0"/>
              </p:cNvCxnSpPr>
              <p:nvPr/>
            </p:nvCxnSpPr>
            <p:spPr>
              <a:xfrm rot="5400000" flipH="1" flipV="1">
                <a:off x="1314450" y="3429000"/>
                <a:ext cx="400050" cy="628650"/>
              </a:xfrm>
              <a:prstGeom prst="bentConnector2">
                <a:avLst/>
              </a:prstGeom>
              <a:ln w="19050">
                <a:solidFill>
                  <a:srgbClr val="92D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IIR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32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16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8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64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18"/>
          <p:cNvGrpSpPr/>
          <p:nvPr/>
        </p:nvGrpSpPr>
        <p:grpSpPr>
          <a:xfrm>
            <a:off x="3371850" y="2628900"/>
            <a:ext cx="1143000" cy="1943100"/>
            <a:chOff x="971550" y="2628900"/>
            <a:chExt cx="1143000" cy="1943100"/>
          </a:xfrm>
        </p:grpSpPr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17438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174386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6200000" flipH="1">
              <a:off x="1115219" y="4485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17"/>
            <p:cNvGrpSpPr/>
            <p:nvPr/>
          </p:nvGrpSpPr>
          <p:grpSpPr>
            <a:xfrm>
              <a:off x="971550" y="2799556"/>
              <a:ext cx="1143000" cy="1605459"/>
              <a:chOff x="971550" y="2799556"/>
              <a:chExt cx="1143000" cy="1605459"/>
            </a:xfrm>
          </p:grpSpPr>
          <p:cxnSp>
            <p:nvCxnSpPr>
              <p:cNvPr id="26" name="Straight Arrow Connector 25"/>
              <p:cNvCxnSpPr>
                <a:stCxn id="48" idx="0"/>
                <a:endCxn id="24" idx="2"/>
              </p:cNvCxnSpPr>
              <p:nvPr/>
            </p:nvCxnSpPr>
            <p:spPr>
              <a:xfrm rot="5400000" flipH="1" flipV="1">
                <a:off x="1485900" y="3599656"/>
                <a:ext cx="686594" cy="794"/>
              </a:xfrm>
              <a:prstGeom prst="straightConnector1">
                <a:avLst/>
              </a:prstGeom>
              <a:ln w="25400">
                <a:solidFill>
                  <a:srgbClr val="92D05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1543050" y="3943350"/>
                <a:ext cx="5715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smtClean="0">
                    <a:solidFill>
                      <a:srgbClr val="0070C0"/>
                    </a:solidFill>
                  </a:rPr>
                  <a:t>÷2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00994" y="2799556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60020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rot="5400000" flipH="1" flipV="1"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/>
              <p:cNvSpPr/>
              <p:nvPr/>
            </p:nvSpPr>
            <p:spPr>
              <a:xfrm>
                <a:off x="97155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rot="5400000" flipH="1" flipV="1"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hape 34"/>
              <p:cNvCxnSpPr>
                <a:stCxn id="22" idx="0"/>
              </p:cNvCxnSpPr>
              <p:nvPr/>
            </p:nvCxnSpPr>
            <p:spPr>
              <a:xfrm rot="5400000" flipH="1" flipV="1">
                <a:off x="1314450" y="3429000"/>
                <a:ext cx="400050" cy="628650"/>
              </a:xfrm>
              <a:prstGeom prst="bentConnector2">
                <a:avLst/>
              </a:prstGeom>
              <a:ln w="19050">
                <a:solidFill>
                  <a:srgbClr val="92D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IIR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32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16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8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4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64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18"/>
          <p:cNvGrpSpPr/>
          <p:nvPr/>
        </p:nvGrpSpPr>
        <p:grpSpPr>
          <a:xfrm>
            <a:off x="4000500" y="2628900"/>
            <a:ext cx="1143000" cy="1943100"/>
            <a:chOff x="971550" y="2628900"/>
            <a:chExt cx="1143000" cy="1943100"/>
          </a:xfrm>
        </p:grpSpPr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17438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174386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6200000" flipH="1">
              <a:off x="1115219" y="4485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17"/>
            <p:cNvGrpSpPr/>
            <p:nvPr/>
          </p:nvGrpSpPr>
          <p:grpSpPr>
            <a:xfrm>
              <a:off x="971550" y="2799556"/>
              <a:ext cx="1143000" cy="1605459"/>
              <a:chOff x="971550" y="2799556"/>
              <a:chExt cx="1143000" cy="1605459"/>
            </a:xfrm>
          </p:grpSpPr>
          <p:cxnSp>
            <p:nvCxnSpPr>
              <p:cNvPr id="26" name="Straight Arrow Connector 25"/>
              <p:cNvCxnSpPr>
                <a:stCxn id="48" idx="0"/>
                <a:endCxn id="24" idx="2"/>
              </p:cNvCxnSpPr>
              <p:nvPr/>
            </p:nvCxnSpPr>
            <p:spPr>
              <a:xfrm rot="5400000" flipH="1" flipV="1">
                <a:off x="1485900" y="3599656"/>
                <a:ext cx="686594" cy="794"/>
              </a:xfrm>
              <a:prstGeom prst="straightConnector1">
                <a:avLst/>
              </a:prstGeom>
              <a:ln w="25400">
                <a:solidFill>
                  <a:srgbClr val="92D05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1543050" y="3943350"/>
                <a:ext cx="5715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smtClean="0">
                    <a:solidFill>
                      <a:srgbClr val="0070C0"/>
                    </a:solidFill>
                  </a:rPr>
                  <a:t>÷2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00994" y="2799556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60020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rot="5400000" flipH="1" flipV="1"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/>
              <p:cNvSpPr/>
              <p:nvPr/>
            </p:nvSpPr>
            <p:spPr>
              <a:xfrm>
                <a:off x="97155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rot="5400000" flipH="1" flipV="1"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hape 34"/>
              <p:cNvCxnSpPr>
                <a:stCxn id="22" idx="0"/>
              </p:cNvCxnSpPr>
              <p:nvPr/>
            </p:nvCxnSpPr>
            <p:spPr>
              <a:xfrm rot="5400000" flipH="1" flipV="1">
                <a:off x="1314450" y="3429000"/>
                <a:ext cx="400050" cy="628650"/>
              </a:xfrm>
              <a:prstGeom prst="bentConnector2">
                <a:avLst/>
              </a:prstGeom>
              <a:ln w="19050">
                <a:solidFill>
                  <a:srgbClr val="92D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IIR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32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16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8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4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64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18"/>
          <p:cNvGrpSpPr/>
          <p:nvPr/>
        </p:nvGrpSpPr>
        <p:grpSpPr>
          <a:xfrm>
            <a:off x="4572000" y="2628900"/>
            <a:ext cx="1143000" cy="1943100"/>
            <a:chOff x="971550" y="2628900"/>
            <a:chExt cx="1143000" cy="1943100"/>
          </a:xfrm>
        </p:grpSpPr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17438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174386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6200000" flipH="1">
              <a:off x="1115219" y="4485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17"/>
            <p:cNvGrpSpPr/>
            <p:nvPr/>
          </p:nvGrpSpPr>
          <p:grpSpPr>
            <a:xfrm>
              <a:off x="971550" y="2799556"/>
              <a:ext cx="1143000" cy="1605459"/>
              <a:chOff x="971550" y="2799556"/>
              <a:chExt cx="1143000" cy="1605459"/>
            </a:xfrm>
          </p:grpSpPr>
          <p:cxnSp>
            <p:nvCxnSpPr>
              <p:cNvPr id="26" name="Straight Arrow Connector 25"/>
              <p:cNvCxnSpPr>
                <a:stCxn id="48" idx="0"/>
                <a:endCxn id="24" idx="2"/>
              </p:cNvCxnSpPr>
              <p:nvPr/>
            </p:nvCxnSpPr>
            <p:spPr>
              <a:xfrm rot="5400000" flipH="1" flipV="1">
                <a:off x="1485900" y="3599656"/>
                <a:ext cx="686594" cy="794"/>
              </a:xfrm>
              <a:prstGeom prst="straightConnector1">
                <a:avLst/>
              </a:prstGeom>
              <a:ln w="25400">
                <a:solidFill>
                  <a:srgbClr val="92D05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1543050" y="3943350"/>
                <a:ext cx="5715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smtClean="0">
                    <a:solidFill>
                      <a:srgbClr val="0070C0"/>
                    </a:solidFill>
                  </a:rPr>
                  <a:t>÷2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00994" y="2799556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60020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rot="5400000" flipH="1" flipV="1"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/>
              <p:cNvSpPr/>
              <p:nvPr/>
            </p:nvSpPr>
            <p:spPr>
              <a:xfrm>
                <a:off x="97155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rot="5400000" flipH="1" flipV="1"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hape 34"/>
              <p:cNvCxnSpPr>
                <a:stCxn id="22" idx="0"/>
              </p:cNvCxnSpPr>
              <p:nvPr/>
            </p:nvCxnSpPr>
            <p:spPr>
              <a:xfrm rot="5400000" flipH="1" flipV="1">
                <a:off x="1314450" y="3429000"/>
                <a:ext cx="400050" cy="628650"/>
              </a:xfrm>
              <a:prstGeom prst="bentConnector2">
                <a:avLst/>
              </a:prstGeom>
              <a:ln w="19050">
                <a:solidFill>
                  <a:srgbClr val="92D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IIR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32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16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8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4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64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18"/>
          <p:cNvGrpSpPr/>
          <p:nvPr/>
        </p:nvGrpSpPr>
        <p:grpSpPr>
          <a:xfrm>
            <a:off x="5200650" y="2628900"/>
            <a:ext cx="1143000" cy="1943100"/>
            <a:chOff x="971550" y="2628900"/>
            <a:chExt cx="1143000" cy="1943100"/>
          </a:xfrm>
        </p:grpSpPr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17438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174386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6200000" flipH="1">
              <a:off x="1115219" y="4485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17"/>
            <p:cNvGrpSpPr/>
            <p:nvPr/>
          </p:nvGrpSpPr>
          <p:grpSpPr>
            <a:xfrm>
              <a:off x="971550" y="2799556"/>
              <a:ext cx="1143000" cy="1605459"/>
              <a:chOff x="971550" y="2799556"/>
              <a:chExt cx="1143000" cy="1605459"/>
            </a:xfrm>
          </p:grpSpPr>
          <p:cxnSp>
            <p:nvCxnSpPr>
              <p:cNvPr id="26" name="Straight Arrow Connector 25"/>
              <p:cNvCxnSpPr>
                <a:stCxn id="48" idx="0"/>
                <a:endCxn id="24" idx="2"/>
              </p:cNvCxnSpPr>
              <p:nvPr/>
            </p:nvCxnSpPr>
            <p:spPr>
              <a:xfrm rot="5400000" flipH="1" flipV="1">
                <a:off x="1485900" y="3599656"/>
                <a:ext cx="686594" cy="794"/>
              </a:xfrm>
              <a:prstGeom prst="straightConnector1">
                <a:avLst/>
              </a:prstGeom>
              <a:ln w="25400">
                <a:solidFill>
                  <a:srgbClr val="92D05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1543050" y="3943350"/>
                <a:ext cx="5715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smtClean="0">
                    <a:solidFill>
                      <a:srgbClr val="0070C0"/>
                    </a:solidFill>
                  </a:rPr>
                  <a:t>÷2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00994" y="2799556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60020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rot="5400000" flipH="1" flipV="1"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/>
              <p:cNvSpPr/>
              <p:nvPr/>
            </p:nvSpPr>
            <p:spPr>
              <a:xfrm>
                <a:off x="97155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rot="5400000" flipH="1" flipV="1"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hape 34"/>
              <p:cNvCxnSpPr>
                <a:stCxn id="22" idx="0"/>
              </p:cNvCxnSpPr>
              <p:nvPr/>
            </p:nvCxnSpPr>
            <p:spPr>
              <a:xfrm rot="5400000" flipH="1" flipV="1">
                <a:off x="1314450" y="3429000"/>
                <a:ext cx="400050" cy="628650"/>
              </a:xfrm>
              <a:prstGeom prst="bentConnector2">
                <a:avLst/>
              </a:prstGeom>
              <a:ln w="19050">
                <a:solidFill>
                  <a:srgbClr val="92D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IIR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32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16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8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4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0.5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64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18"/>
          <p:cNvGrpSpPr/>
          <p:nvPr/>
        </p:nvGrpSpPr>
        <p:grpSpPr>
          <a:xfrm>
            <a:off x="5772150" y="2628900"/>
            <a:ext cx="1143000" cy="1943100"/>
            <a:chOff x="971550" y="2628900"/>
            <a:chExt cx="1143000" cy="1943100"/>
          </a:xfrm>
        </p:grpSpPr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17438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174386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6200000" flipH="1">
              <a:off x="1115219" y="4485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17"/>
            <p:cNvGrpSpPr/>
            <p:nvPr/>
          </p:nvGrpSpPr>
          <p:grpSpPr>
            <a:xfrm>
              <a:off x="971550" y="2799556"/>
              <a:ext cx="1143000" cy="1605459"/>
              <a:chOff x="971550" y="2799556"/>
              <a:chExt cx="1143000" cy="1605459"/>
            </a:xfrm>
          </p:grpSpPr>
          <p:cxnSp>
            <p:nvCxnSpPr>
              <p:cNvPr id="26" name="Straight Arrow Connector 25"/>
              <p:cNvCxnSpPr>
                <a:stCxn id="48" idx="0"/>
                <a:endCxn id="24" idx="2"/>
              </p:cNvCxnSpPr>
              <p:nvPr/>
            </p:nvCxnSpPr>
            <p:spPr>
              <a:xfrm rot="5400000" flipH="1" flipV="1">
                <a:off x="1485900" y="3599656"/>
                <a:ext cx="686594" cy="794"/>
              </a:xfrm>
              <a:prstGeom prst="straightConnector1">
                <a:avLst/>
              </a:prstGeom>
              <a:ln w="25400">
                <a:solidFill>
                  <a:srgbClr val="92D05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1543050" y="3943350"/>
                <a:ext cx="5715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smtClean="0">
                    <a:solidFill>
                      <a:srgbClr val="0070C0"/>
                    </a:solidFill>
                  </a:rPr>
                  <a:t>÷2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00994" y="2799556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60020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rot="5400000" flipH="1" flipV="1"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/>
              <p:cNvSpPr/>
              <p:nvPr/>
            </p:nvSpPr>
            <p:spPr>
              <a:xfrm>
                <a:off x="97155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rot="5400000" flipH="1" flipV="1"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hape 34"/>
              <p:cNvCxnSpPr>
                <a:stCxn id="22" idx="0"/>
              </p:cNvCxnSpPr>
              <p:nvPr/>
            </p:nvCxnSpPr>
            <p:spPr>
              <a:xfrm rot="5400000" flipH="1" flipV="1">
                <a:off x="1314450" y="3429000"/>
                <a:ext cx="400050" cy="628650"/>
              </a:xfrm>
              <a:prstGeom prst="bentConnector2">
                <a:avLst/>
              </a:prstGeom>
              <a:ln w="19050">
                <a:solidFill>
                  <a:srgbClr val="92D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IIR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45720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32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16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8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4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0.5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0.25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217170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64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18"/>
          <p:cNvGrpSpPr/>
          <p:nvPr/>
        </p:nvGrpSpPr>
        <p:grpSpPr>
          <a:xfrm>
            <a:off x="6343650" y="2628900"/>
            <a:ext cx="1143000" cy="1943100"/>
            <a:chOff x="971550" y="2628900"/>
            <a:chExt cx="1143000" cy="1943100"/>
          </a:xfrm>
        </p:grpSpPr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17438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1743869" y="4485481"/>
              <a:ext cx="171450" cy="1588"/>
            </a:xfrm>
            <a:prstGeom prst="straightConnector1">
              <a:avLst/>
            </a:prstGeom>
            <a:ln w="25400">
              <a:solidFill>
                <a:srgbClr val="0070C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6200000" flipH="1">
              <a:off x="1115219" y="4485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17"/>
            <p:cNvGrpSpPr/>
            <p:nvPr/>
          </p:nvGrpSpPr>
          <p:grpSpPr>
            <a:xfrm>
              <a:off x="971550" y="2799556"/>
              <a:ext cx="1143000" cy="1605459"/>
              <a:chOff x="971550" y="2799556"/>
              <a:chExt cx="1143000" cy="1605459"/>
            </a:xfrm>
          </p:grpSpPr>
          <p:cxnSp>
            <p:nvCxnSpPr>
              <p:cNvPr id="26" name="Straight Arrow Connector 25"/>
              <p:cNvCxnSpPr>
                <a:stCxn id="48" idx="0"/>
                <a:endCxn id="24" idx="2"/>
              </p:cNvCxnSpPr>
              <p:nvPr/>
            </p:nvCxnSpPr>
            <p:spPr>
              <a:xfrm rot="5400000" flipH="1" flipV="1">
                <a:off x="1485900" y="3599656"/>
                <a:ext cx="686594" cy="794"/>
              </a:xfrm>
              <a:prstGeom prst="straightConnector1">
                <a:avLst/>
              </a:prstGeom>
              <a:ln w="25400">
                <a:solidFill>
                  <a:srgbClr val="92D05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1543050" y="3943350"/>
                <a:ext cx="5715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smtClean="0">
                    <a:solidFill>
                      <a:srgbClr val="0070C0"/>
                    </a:solidFill>
                  </a:rPr>
                  <a:t>÷2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00994" y="2799556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60020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rot="5400000" flipH="1" flipV="1"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/>
              <p:cNvSpPr/>
              <p:nvPr/>
            </p:nvSpPr>
            <p:spPr>
              <a:xfrm>
                <a:off x="97155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rot="5400000" flipH="1" flipV="1"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hape 34"/>
              <p:cNvCxnSpPr>
                <a:stCxn id="22" idx="0"/>
              </p:cNvCxnSpPr>
              <p:nvPr/>
            </p:nvCxnSpPr>
            <p:spPr>
              <a:xfrm rot="5400000" flipH="1" flipV="1">
                <a:off x="1314450" y="3429000"/>
                <a:ext cx="400050" cy="628650"/>
              </a:xfrm>
              <a:prstGeom prst="bentConnector2">
                <a:avLst/>
              </a:prstGeom>
              <a:ln w="19050">
                <a:solidFill>
                  <a:srgbClr val="92D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IIR = Infinite Impulse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 single spike has an effect that continues forever</a:t>
            </a:r>
          </a:p>
          <a:p>
            <a:r>
              <a:rPr lang="en-US" smtClean="0"/>
              <a:t>The example above was an exponential decay</a:t>
            </a:r>
          </a:p>
          <a:p>
            <a:r>
              <a:rPr lang="en-US" smtClean="0"/>
              <a:t>Equivalent to convolution by:</a:t>
            </a:r>
            <a:endParaRPr lang="en-US"/>
          </a:p>
        </p:txBody>
      </p:sp>
      <p:pic>
        <p:nvPicPr>
          <p:cNvPr id="4" name="Picture 3" descr="IIR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8900" y="3886200"/>
            <a:ext cx="3733800" cy="280035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IIR Filters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Can be done in place </a:t>
            </a:r>
            <a:r>
              <a:rPr lang="en-US" smtClean="0">
                <a:sym typeface="Wingdings" pitchFamily="2" charset="2"/>
              </a:rPr>
              <a:t></a:t>
            </a:r>
          </a:p>
          <a:p>
            <a:r>
              <a:rPr lang="en-US" smtClean="0">
                <a:sym typeface="Wingdings" pitchFamily="2" charset="2"/>
              </a:rPr>
              <a:t>Makes large, smooth filters, with very little computation </a:t>
            </a:r>
          </a:p>
          <a:p>
            <a:r>
              <a:rPr lang="en-US" smtClean="0">
                <a:sym typeface="Wingdings" pitchFamily="2" charset="2"/>
              </a:rPr>
              <a:t>Somewhat lopsided...</a:t>
            </a:r>
            <a:endParaRPr lang="en-US"/>
          </a:p>
        </p:txBody>
      </p:sp>
      <p:pic>
        <p:nvPicPr>
          <p:cNvPr id="4" name="Picture 3" descr="IIR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8900" y="3886200"/>
            <a:ext cx="3733800" cy="280035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IIR Filters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One forward pass, one backward pass</a:t>
            </a:r>
          </a:p>
          <a:p>
            <a:r>
              <a:rPr lang="en-US" smtClean="0"/>
              <a:t>= exponential decay convolved with flipped exponential decay</a:t>
            </a:r>
          </a:p>
          <a:p>
            <a:r>
              <a:rPr lang="en-US" smtClean="0"/>
              <a:t>Somewhat more Gaussian-ish</a:t>
            </a:r>
            <a:endParaRPr lang="en-US"/>
          </a:p>
        </p:txBody>
      </p:sp>
      <p:pic>
        <p:nvPicPr>
          <p:cNvPr id="5" name="Picture 4" descr="IIR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8900" y="3886200"/>
            <a:ext cx="3733799" cy="280035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More Advanced IIR Filters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600200" y="382905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/>
        </p:nvGraphicFramePr>
        <p:xfrm>
          <a:off x="1543050" y="1428750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  <a:gridCol w="594360"/>
              </a:tblGrid>
              <a:tr h="45720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18"/>
          <p:cNvGrpSpPr/>
          <p:nvPr/>
        </p:nvGrpSpPr>
        <p:grpSpPr>
          <a:xfrm>
            <a:off x="4000500" y="1885950"/>
            <a:ext cx="1086644" cy="1943100"/>
            <a:chOff x="971550" y="2628900"/>
            <a:chExt cx="1086644" cy="1943100"/>
          </a:xfrm>
        </p:grpSpPr>
        <p:cxnSp>
          <p:nvCxnSpPr>
            <p:cNvPr id="34" name="Straight Arrow Connector 33"/>
            <p:cNvCxnSpPr>
              <a:stCxn id="24" idx="0"/>
            </p:cNvCxnSpPr>
            <p:nvPr/>
          </p:nvCxnSpPr>
          <p:spPr>
            <a:xfrm rot="5400000" flipH="1" flipV="1">
              <a:off x="1743869" y="271383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6200000" flipH="1">
              <a:off x="1115219" y="4485481"/>
              <a:ext cx="171450" cy="1588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17"/>
            <p:cNvGrpSpPr/>
            <p:nvPr/>
          </p:nvGrpSpPr>
          <p:grpSpPr>
            <a:xfrm>
              <a:off x="971550" y="2799556"/>
              <a:ext cx="1086644" cy="1772444"/>
              <a:chOff x="971550" y="2799556"/>
              <a:chExt cx="1086644" cy="1772444"/>
            </a:xfrm>
          </p:grpSpPr>
          <p:cxnSp>
            <p:nvCxnSpPr>
              <p:cNvPr id="26" name="Straight Arrow Connector 25"/>
              <p:cNvCxnSpPr>
                <a:endCxn id="24" idx="2"/>
              </p:cNvCxnSpPr>
              <p:nvPr/>
            </p:nvCxnSpPr>
            <p:spPr>
              <a:xfrm rot="5400000" flipH="1" flipV="1">
                <a:off x="1171575" y="3913981"/>
                <a:ext cx="1315244" cy="794"/>
              </a:xfrm>
              <a:prstGeom prst="straightConnector1">
                <a:avLst/>
              </a:prstGeom>
              <a:ln w="25400">
                <a:solidFill>
                  <a:srgbClr val="92D05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ctangle 23"/>
              <p:cNvSpPr/>
              <p:nvPr/>
            </p:nvSpPr>
            <p:spPr>
              <a:xfrm>
                <a:off x="1600994" y="2799556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rot="5400000" flipH="1" flipV="1">
                <a:off x="1714500" y="3028950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/>
              <p:cNvSpPr/>
              <p:nvPr/>
            </p:nvSpPr>
            <p:spPr>
              <a:xfrm>
                <a:off x="971550" y="3943350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rot="5400000" flipH="1" flipV="1">
                <a:off x="1085056" y="4172744"/>
                <a:ext cx="228600" cy="1588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hape 34"/>
              <p:cNvCxnSpPr>
                <a:stCxn id="22" idx="0"/>
              </p:cNvCxnSpPr>
              <p:nvPr/>
            </p:nvCxnSpPr>
            <p:spPr>
              <a:xfrm rot="5400000" flipH="1" flipV="1">
                <a:off x="1314450" y="3429000"/>
                <a:ext cx="400050" cy="628650"/>
              </a:xfrm>
              <a:prstGeom prst="bentConnector2">
                <a:avLst/>
              </a:prstGeom>
              <a:ln w="19050">
                <a:solidFill>
                  <a:srgbClr val="92D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0" name="Straight Arrow Connector 19"/>
          <p:cNvCxnSpPr/>
          <p:nvPr/>
        </p:nvCxnSpPr>
        <p:spPr>
          <a:xfrm rot="16200000" flipH="1">
            <a:off x="3572669" y="3742531"/>
            <a:ext cx="171450" cy="1588"/>
          </a:xfrm>
          <a:prstGeom prst="straightConnector1">
            <a:avLst/>
          </a:prstGeom>
          <a:ln w="25400">
            <a:solidFill>
              <a:srgbClr val="92D05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429000" y="3200400"/>
            <a:ext cx="457200" cy="45720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>
            <a:off x="3542506" y="3429794"/>
            <a:ext cx="228600" cy="1588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3542506" y="3429794"/>
            <a:ext cx="228600" cy="1588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3001169" y="3742531"/>
            <a:ext cx="171450" cy="1588"/>
          </a:xfrm>
          <a:prstGeom prst="straightConnector1">
            <a:avLst/>
          </a:prstGeom>
          <a:ln w="25400">
            <a:solidFill>
              <a:srgbClr val="92D05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2857500" y="3200400"/>
            <a:ext cx="457200" cy="45720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/>
        </p:nvCxnSpPr>
        <p:spPr>
          <a:xfrm>
            <a:off x="2971006" y="3429794"/>
            <a:ext cx="228600" cy="1588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 flipH="1" flipV="1">
            <a:off x="2971006" y="3429794"/>
            <a:ext cx="228600" cy="1588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hape 35"/>
          <p:cNvCxnSpPr/>
          <p:nvPr/>
        </p:nvCxnSpPr>
        <p:spPr>
          <a:xfrm rot="5400000" flipH="1" flipV="1">
            <a:off x="3771900" y="2686050"/>
            <a:ext cx="400050" cy="628650"/>
          </a:xfrm>
          <a:prstGeom prst="bentConnector2">
            <a:avLst/>
          </a:prstGeom>
          <a:ln w="1905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hape 36"/>
          <p:cNvCxnSpPr/>
          <p:nvPr/>
        </p:nvCxnSpPr>
        <p:spPr>
          <a:xfrm rot="5400000" flipH="1" flipV="1">
            <a:off x="3200400" y="2686050"/>
            <a:ext cx="400050" cy="628650"/>
          </a:xfrm>
          <a:prstGeom prst="bentConnector2">
            <a:avLst/>
          </a:prstGeom>
          <a:ln w="1905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6200000" flipH="1">
            <a:off x="2429669" y="3742531"/>
            <a:ext cx="171450" cy="1588"/>
          </a:xfrm>
          <a:prstGeom prst="straightConnector1">
            <a:avLst/>
          </a:prstGeom>
          <a:ln w="25400">
            <a:solidFill>
              <a:srgbClr val="92D05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2286000" y="3200400"/>
            <a:ext cx="457200" cy="45720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/>
          <p:cNvCxnSpPr/>
          <p:nvPr/>
        </p:nvCxnSpPr>
        <p:spPr>
          <a:xfrm>
            <a:off x="2399506" y="3429794"/>
            <a:ext cx="228600" cy="1588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 flipH="1" flipV="1">
            <a:off x="2399506" y="3429794"/>
            <a:ext cx="228600" cy="1588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hape 41"/>
          <p:cNvCxnSpPr/>
          <p:nvPr/>
        </p:nvCxnSpPr>
        <p:spPr>
          <a:xfrm rot="5400000" flipH="1" flipV="1">
            <a:off x="2628900" y="2686050"/>
            <a:ext cx="400050" cy="628650"/>
          </a:xfrm>
          <a:prstGeom prst="bentConnector2">
            <a:avLst/>
          </a:prstGeom>
          <a:ln w="1905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2343150" y="2628900"/>
            <a:ext cx="400050" cy="400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a</a:t>
            </a:r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2914650" y="2628900"/>
            <a:ext cx="400050" cy="400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b</a:t>
            </a:r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486150" y="2628900"/>
            <a:ext cx="400050" cy="400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c</a:t>
            </a:r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057650" y="2628900"/>
            <a:ext cx="400050" cy="400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d</a:t>
            </a:r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4686300" y="2628900"/>
            <a:ext cx="400050" cy="400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e</a:t>
            </a:r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971550" y="4857750"/>
            <a:ext cx="72009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/>
              <a:t>Each output is a weighted average of the next input, and the last few outputs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ontent Placeholder 4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It’s possible to optimize the parameters to match a Gaussian of a certain std.dev.</a:t>
            </a:r>
          </a:p>
          <a:p>
            <a:r>
              <a:rPr lang="en-US" smtClean="0"/>
              <a:t>It’s harder to construct a family of them that scales across standard deviations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More Advanced IIR Filters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Filtering by </a:t>
            </a:r>
            <a:r>
              <a:rPr lang="en-US" dirty="0" err="1" smtClean="0"/>
              <a:t>Resampling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This looks like we just zoomed a small image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Can we filter by </a:t>
            </a:r>
            <a:r>
              <a:rPr lang="en-US" sz="2800" dirty="0" err="1" smtClean="0"/>
              <a:t>downsampling</a:t>
            </a:r>
            <a:r>
              <a:rPr lang="en-US" sz="2800" dirty="0" smtClean="0"/>
              <a:t> then </a:t>
            </a:r>
            <a:r>
              <a:rPr lang="en-US" sz="2800" dirty="0" err="1" smtClean="0"/>
              <a:t>upsampling</a:t>
            </a:r>
            <a:r>
              <a:rPr lang="en-US" sz="2800" dirty="0" smtClean="0"/>
              <a:t>?</a:t>
            </a:r>
          </a:p>
        </p:txBody>
      </p:sp>
      <p:pic>
        <p:nvPicPr>
          <p:cNvPr id="4" name="Content Placeholder 4" descr="dog_blurred_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8900" y="2343150"/>
            <a:ext cx="3443817" cy="2582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Filtering by Resampling</a:t>
            </a:r>
            <a:endParaRPr lang="en-US"/>
          </a:p>
        </p:txBody>
      </p:sp>
      <p:pic>
        <p:nvPicPr>
          <p:cNvPr id="4" name="Content Placeholder 3" descr="smiley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Filtering by Resampling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Downsampled with rect (averaging down)</a:t>
            </a:r>
          </a:p>
          <a:p>
            <a:r>
              <a:rPr lang="en-US" smtClean="0"/>
              <a:t>Upsampled with linear interpolation</a:t>
            </a:r>
            <a:endParaRPr lang="en-US"/>
          </a:p>
        </p:txBody>
      </p:sp>
      <p:pic>
        <p:nvPicPr>
          <p:cNvPr id="4" name="Picture 3" descr="smiley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2800350"/>
            <a:ext cx="3886200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Use better upsampling?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Downsampled with rect (averaging down)</a:t>
            </a:r>
          </a:p>
          <a:p>
            <a:r>
              <a:rPr lang="en-US" smtClean="0"/>
              <a:t>Upsampled with bicubic interpolation</a:t>
            </a:r>
            <a:endParaRPr lang="en-US"/>
          </a:p>
        </p:txBody>
      </p:sp>
      <p:pic>
        <p:nvPicPr>
          <p:cNvPr id="6" name="Picture 5" descr="smiley_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2800350"/>
            <a:ext cx="3886200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Use better downsampling?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Downsampled with tent filter</a:t>
            </a:r>
          </a:p>
          <a:p>
            <a:r>
              <a:rPr lang="en-US" smtClean="0"/>
              <a:t>Upsampled with linear interpolation</a:t>
            </a:r>
            <a:endParaRPr lang="en-US"/>
          </a:p>
        </p:txBody>
      </p:sp>
      <p:pic>
        <p:nvPicPr>
          <p:cNvPr id="5" name="Picture 4" descr="smiley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2800350"/>
            <a:ext cx="3886200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Use better downsampling?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Downsampled with bicubic filter</a:t>
            </a:r>
          </a:p>
          <a:p>
            <a:r>
              <a:rPr lang="en-US" smtClean="0"/>
              <a:t>Upsampled with linear interpolation</a:t>
            </a:r>
            <a:endParaRPr lang="en-US"/>
          </a:p>
        </p:txBody>
      </p:sp>
      <p:pic>
        <p:nvPicPr>
          <p:cNvPr id="5" name="Picture 4" descr="smiley_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2800350"/>
            <a:ext cx="3886200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Resampling Simulation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Best Resampling</a:t>
            </a:r>
            <a:endParaRPr lang="en-US"/>
          </a:p>
        </p:txBody>
      </p:sp>
      <p:pic>
        <p:nvPicPr>
          <p:cNvPr id="4" name="Content Placeholder 3" descr="smiley_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4600" y="2800350"/>
            <a:ext cx="3897313" cy="3897313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Downsampled, blurred, then upsampled with bicubic filter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What's the point?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Q: If we can blur quickly without </a:t>
            </a:r>
            <a:r>
              <a:rPr lang="en-US" dirty="0" err="1" smtClean="0"/>
              <a:t>resampling</a:t>
            </a:r>
            <a:r>
              <a:rPr lang="en-US" dirty="0" smtClean="0"/>
              <a:t>, why bother </a:t>
            </a:r>
            <a:r>
              <a:rPr lang="en-US" dirty="0" err="1" smtClean="0"/>
              <a:t>resampling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smtClean="0"/>
              <a:t>A: Memory use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Store the blurred image at low res, sample it at higher res as needed.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Recap: Fast Linear Filters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US" smtClean="0"/>
              <a:t>Separate into a sequence of simpler filters</a:t>
            </a:r>
          </a:p>
          <a:p>
            <a:pPr marL="914400" lvl="1" indent="-514350">
              <a:buNone/>
            </a:pPr>
            <a:r>
              <a:rPr lang="en-US" smtClean="0"/>
              <a:t>- e.g. Gaussian is separable across dimension</a:t>
            </a:r>
          </a:p>
          <a:p>
            <a:pPr marL="914400" lvl="1" indent="-514350">
              <a:buNone/>
            </a:pPr>
            <a:r>
              <a:rPr lang="en-US" smtClean="0"/>
              <a:t>- and can be decomposed into rect filters</a:t>
            </a:r>
          </a:p>
          <a:p>
            <a:pPr marL="514350" indent="-514350">
              <a:buNone/>
            </a:pPr>
            <a:r>
              <a:rPr lang="en-US" smtClean="0"/>
              <a:t>2) Separate into a sum of simpler filters</a:t>
            </a:r>
          </a:p>
          <a:p>
            <a:pPr marL="514350" indent="-514350">
              <a:buNone/>
            </a:pPr>
            <a:r>
              <a:rPr lang="en-US" smtClean="0"/>
              <a:t>	</a:t>
            </a:r>
            <a:endParaRPr lang="en-US" smtClean="0"/>
          </a:p>
          <a:p>
            <a:pPr marL="514350" indent="-514350">
              <a:buNone/>
            </a:pPr>
            <a:endParaRPr lang="en-US" smtClean="0"/>
          </a:p>
        </p:txBody>
      </p:sp>
      <p:pic>
        <p:nvPicPr>
          <p:cNvPr id="4" name="Picture 3" descr="sum_of_gaussi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86100" y="4000500"/>
            <a:ext cx="2914650" cy="2185987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Recap: Fast Linear Filters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None/>
            </a:pPr>
            <a:r>
              <a:rPr lang="en-US" smtClean="0"/>
              <a:t>3) Separate into a sum of easy-to-precompute components (integral images)</a:t>
            </a:r>
          </a:p>
          <a:p>
            <a:pPr marL="514350" indent="-514350">
              <a:buNone/>
            </a:pPr>
            <a:r>
              <a:rPr lang="en-US" smtClean="0"/>
              <a:t>	</a:t>
            </a:r>
            <a:r>
              <a:rPr lang="en-US" smtClean="0"/>
              <a:t>- great if you need to compute lots of different filters</a:t>
            </a:r>
          </a:p>
          <a:p>
            <a:pPr marL="514350" indent="-514350">
              <a:buNone/>
            </a:pPr>
            <a:endParaRPr lang="en-US" smtClean="0"/>
          </a:p>
          <a:p>
            <a:pPr marL="514350" indent="-514350">
              <a:buNone/>
            </a:pPr>
            <a:r>
              <a:rPr lang="en-US" smtClean="0"/>
              <a:t>4) Resample </a:t>
            </a:r>
          </a:p>
          <a:p>
            <a:pPr marL="514350" indent="-514350">
              <a:buNone/>
            </a:pPr>
            <a:r>
              <a:rPr lang="en-US" smtClean="0"/>
              <a:t>	</a:t>
            </a:r>
            <a:r>
              <a:rPr lang="en-US" smtClean="0"/>
              <a:t>- great if you need to save memory</a:t>
            </a:r>
          </a:p>
          <a:p>
            <a:pPr marL="514350" indent="-514350">
              <a:buNone/>
            </a:pPr>
            <a:endParaRPr lang="en-US" smtClean="0"/>
          </a:p>
          <a:p>
            <a:pPr marL="514350" indent="-514350">
              <a:buNone/>
            </a:pPr>
            <a:r>
              <a:rPr lang="en-US" smtClean="0"/>
              <a:t>5) Use feedback loops (IIR filters) </a:t>
            </a:r>
          </a:p>
          <a:p>
            <a:pPr marL="514350" indent="-514350">
              <a:buNone/>
            </a:pPr>
            <a:r>
              <a:rPr lang="en-US" smtClean="0"/>
              <a:t>	</a:t>
            </a:r>
            <a:r>
              <a:rPr lang="en-US" smtClean="0"/>
              <a:t>- great if you never need to change the std.dev. of your filter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Your mission: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Implement one of these fast Gaussian blur methods</a:t>
            </a:r>
          </a:p>
          <a:p>
            <a:r>
              <a:rPr lang="en-US" smtClean="0"/>
              <a:t>We only care about standard deviations above 2.</a:t>
            </a:r>
          </a:p>
          <a:p>
            <a:r>
              <a:rPr lang="en-US" smtClean="0"/>
              <a:t>We don’t care about boundary conditions (ie we’ll ignore everything within 3 standard deviations of the boundary)</a:t>
            </a:r>
          </a:p>
          <a:p>
            <a:r>
              <a:rPr lang="en-US" smtClean="0"/>
              <a:t>It should be faster than -gaussianblur, and accurate enough to have no visual artifacts</a:t>
            </a:r>
          </a:p>
          <a:p>
            <a:pPr lvl="1"/>
            <a:r>
              <a:rPr lang="en-US" smtClean="0"/>
              <a:t>precise timing and RMS requirements will be put up soon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Your mission: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This time we care more about speed and less about accuracy. (40% 20%)</a:t>
            </a:r>
          </a:p>
          <a:p>
            <a:r>
              <a:rPr lang="en-US" smtClean="0"/>
              <a:t>There will be a competition the Tuesday after the due date.</a:t>
            </a:r>
          </a:p>
          <a:p>
            <a:r>
              <a:rPr lang="en-US" smtClean="0"/>
              <a:t>Due next Thursday at 11:59pm.</a:t>
            </a:r>
          </a:p>
          <a:p>
            <a:r>
              <a:rPr lang="en-US" smtClean="0"/>
              <a:t>Email us as before to submit.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 Filtering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fast rect filter </a:t>
            </a:r>
          </a:p>
          <a:p>
            <a:pPr lvl="1"/>
            <a:r>
              <a:rPr lang="en-US" smtClean="0"/>
              <a:t>maintained a sum</a:t>
            </a:r>
          </a:p>
          <a:p>
            <a:pPr lvl="1"/>
            <a:r>
              <a:rPr lang="en-US" smtClean="0"/>
              <a:t>updated it for each new pixel</a:t>
            </a:r>
          </a:p>
          <a:p>
            <a:pPr lvl="1"/>
            <a:r>
              <a:rPr lang="en-US" smtClean="0"/>
              <a:t>didn't recompute from scratch</a:t>
            </a:r>
          </a:p>
          <a:p>
            <a:r>
              <a:rPr lang="en-US" smtClean="0"/>
              <a:t>What other data structures might we maintain and update for more complex filters?</a:t>
            </a:r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 Filtering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min filter, max filter, and median filter</a:t>
            </a:r>
          </a:p>
          <a:p>
            <a:pPr lvl="1"/>
            <a:r>
              <a:rPr lang="en-US" smtClean="0"/>
              <a:t>Only care about what pixel values fall into neighbourhood, not their location</a:t>
            </a:r>
          </a:p>
          <a:p>
            <a:pPr lvl="1"/>
            <a:r>
              <a:rPr lang="en-US" smtClean="0"/>
              <a:t>Maintain a histogram of the pixels under the filter window, update it as pixels enter and leave</a:t>
            </a:r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 Updating</a:t>
            </a:r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00150"/>
          <a:ext cx="822960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 Updating</a:t>
            </a:r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00150"/>
          <a:ext cx="822960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+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+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+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 Updating</a:t>
            </a:r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00150"/>
          <a:ext cx="822960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 Updating</a:t>
            </a:r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00150"/>
          <a:ext cx="822960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 Updating</a:t>
            </a:r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00150"/>
          <a:ext cx="822960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Histogram-Based Fast Median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>
            <a:normAutofit/>
          </a:bodyPr>
          <a:lstStyle/>
          <a:p>
            <a:r>
              <a:rPr lang="en-US" smtClean="0"/>
              <a:t>Maintain:</a:t>
            </a:r>
          </a:p>
          <a:p>
            <a:pPr lvl="1"/>
            <a:r>
              <a:rPr lang="en-US" smtClean="0"/>
              <a:t>hist = Local histogram</a:t>
            </a:r>
          </a:p>
          <a:p>
            <a:pPr lvl="1"/>
            <a:r>
              <a:rPr lang="en-US" smtClean="0"/>
              <a:t>med = Current Median</a:t>
            </a:r>
          </a:p>
          <a:p>
            <a:pPr lvl="1"/>
            <a:r>
              <a:rPr lang="en-US" smtClean="0"/>
              <a:t>lt = Number of pixels less than current median</a:t>
            </a:r>
          </a:p>
          <a:p>
            <a:pPr lvl="1"/>
            <a:r>
              <a:rPr lang="en-US" smtClean="0"/>
              <a:t>gt = Number of pixels greater than current median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Histogram-Based Fast Median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>
            <a:normAutofit/>
          </a:bodyPr>
          <a:lstStyle/>
          <a:p>
            <a:r>
              <a:rPr lang="en-US" smtClean="0"/>
              <a:t>while (lt &lt; gt):</a:t>
            </a:r>
          </a:p>
          <a:p>
            <a:pPr lvl="1"/>
            <a:r>
              <a:rPr lang="en-US" smtClean="0"/>
              <a:t>med--</a:t>
            </a:r>
          </a:p>
          <a:p>
            <a:pPr lvl="1"/>
            <a:r>
              <a:rPr lang="en-US" smtClean="0"/>
              <a:t>Update lt and gt using hist</a:t>
            </a:r>
          </a:p>
          <a:p>
            <a:r>
              <a:rPr lang="en-US" smtClean="0"/>
              <a:t>while (gt &lt; lt):</a:t>
            </a:r>
          </a:p>
          <a:p>
            <a:pPr lvl="1"/>
            <a:r>
              <a:rPr lang="en-US" smtClean="0"/>
              <a:t>med++</a:t>
            </a:r>
          </a:p>
          <a:p>
            <a:pPr lvl="1"/>
            <a:r>
              <a:rPr lang="en-US" smtClean="0"/>
              <a:t>Updated lt and gt using hist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Histogram-Based Fast Median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>
            <a:normAutofit/>
          </a:bodyPr>
          <a:lstStyle/>
          <a:p>
            <a:r>
              <a:rPr lang="en-US" smtClean="0"/>
              <a:t>Complexity?</a:t>
            </a:r>
          </a:p>
          <a:p>
            <a:r>
              <a:rPr lang="en-US" smtClean="0"/>
              <a:t>Extend this to percentile filters? </a:t>
            </a:r>
          </a:p>
          <a:p>
            <a:r>
              <a:rPr lang="en-US" smtClean="0"/>
              <a:t>Max filters? Min filters?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Bilateral Filter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Pixels are mixed with nearby pixels that have a similar value</a:t>
            </a:r>
            <a:endParaRPr lang="en-US" dirty="0" smtClean="0"/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1114425" y="4400550"/>
          <a:ext cx="3867150" cy="800100"/>
        </p:xfrm>
        <a:graphic>
          <a:graphicData uri="http://schemas.openxmlformats.org/presentationml/2006/ole">
            <p:oleObj spid="_x0000_s5124" name="Equation" r:id="rId3" imgW="1104840" imgH="228600" progId="Equation.3">
              <p:embed/>
            </p:oleObj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1331913" y="2857500"/>
          <a:ext cx="6896100" cy="2400300"/>
        </p:xfrm>
        <a:graphic>
          <a:graphicData uri="http://schemas.openxmlformats.org/presentationml/2006/ole">
            <p:oleObj spid="_x0000_s5126" name="Equation" r:id="rId4" imgW="2552400" imgH="888840" progId="Equation.3">
              <p:embed/>
            </p:oleObj>
          </a:graphicData>
        </a:graphic>
      </p:graphicFrame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Bilateral Filter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We can combine the exponential terms...</a:t>
            </a:r>
            <a:endParaRPr lang="en-US" dirty="0" smtClean="0"/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1114425" y="4400550"/>
          <a:ext cx="3867150" cy="800100"/>
        </p:xfrm>
        <a:graphic>
          <a:graphicData uri="http://schemas.openxmlformats.org/presentationml/2006/ole">
            <p:oleObj spid="_x0000_s93186" name="Equation" r:id="rId3" imgW="1104840" imgH="228600" progId="Equation.3">
              <p:embed/>
            </p:oleObj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1571625" y="2857500"/>
          <a:ext cx="6415088" cy="2400300"/>
        </p:xfrm>
        <a:graphic>
          <a:graphicData uri="http://schemas.openxmlformats.org/presentationml/2006/ole">
            <p:oleObj spid="_x0000_s93187" name="Equation" r:id="rId4" imgW="2374560" imgH="888840" progId="Equation.3">
              <p:embed/>
            </p:oleObj>
          </a:graphicData>
        </a:graphic>
      </p:graphicFrame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Linearizing the Bilateral Filter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product of an 1D </a:t>
            </a:r>
            <a:r>
              <a:rPr lang="en-US" dirty="0" err="1" smtClean="0"/>
              <a:t>gaussian</a:t>
            </a:r>
            <a:r>
              <a:rPr lang="en-US" dirty="0" smtClean="0"/>
              <a:t> and an 2D </a:t>
            </a:r>
            <a:r>
              <a:rPr lang="en-US" dirty="0" err="1" smtClean="0"/>
              <a:t>gaussian</a:t>
            </a:r>
            <a:r>
              <a:rPr lang="en-US" dirty="0" smtClean="0"/>
              <a:t> across different dimensions is a single 3D </a:t>
            </a:r>
            <a:r>
              <a:rPr lang="en-US" dirty="0" err="1" smtClean="0"/>
              <a:t>gaussian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 we're just blurring in some 3D space</a:t>
            </a:r>
          </a:p>
          <a:p>
            <a:r>
              <a:rPr lang="en-US" dirty="0" smtClean="0"/>
              <a:t>Axes are:</a:t>
            </a:r>
          </a:p>
          <a:p>
            <a:pPr lvl="1"/>
            <a:r>
              <a:rPr lang="en-US" dirty="0" smtClean="0"/>
              <a:t>image x coordinate</a:t>
            </a:r>
          </a:p>
          <a:p>
            <a:pPr lvl="1"/>
            <a:r>
              <a:rPr lang="en-US" dirty="0" smtClean="0"/>
              <a:t>image y coordinate</a:t>
            </a:r>
          </a:p>
          <a:p>
            <a:pPr lvl="1"/>
            <a:r>
              <a:rPr lang="en-US" dirty="0" smtClean="0"/>
              <a:t>pixel value</a:t>
            </a:r>
            <a:endParaRPr lang="en-US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Bilateral Grid – Step 1</a:t>
            </a:r>
            <a:br>
              <a:rPr lang="en-US" dirty="0" smtClean="0"/>
            </a:br>
            <a:r>
              <a:rPr lang="en-US" sz="3100" i="1" dirty="0" smtClean="0"/>
              <a:t>Chen et al SIGGRAPH 07</a:t>
            </a:r>
            <a:endParaRPr lang="en-US" sz="31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the 2D image </a:t>
            </a:r>
            <a:r>
              <a:rPr lang="en-US" dirty="0" err="1" smtClean="0"/>
              <a:t>Im</a:t>
            </a:r>
            <a:r>
              <a:rPr lang="en-US" dirty="0" smtClean="0"/>
              <a:t>(</a:t>
            </a:r>
            <a:r>
              <a:rPr lang="en-US" b="1" dirty="0" smtClean="0"/>
              <a:t>x</a:t>
            </a:r>
            <a:r>
              <a:rPr lang="en-US" dirty="0" smtClean="0"/>
              <a:t>, </a:t>
            </a:r>
            <a:r>
              <a:rPr lang="en-US" b="1" dirty="0" smtClean="0"/>
              <a:t>y</a:t>
            </a:r>
            <a:r>
              <a:rPr lang="en-US" dirty="0" smtClean="0"/>
              <a:t>)</a:t>
            </a:r>
          </a:p>
          <a:p>
            <a:r>
              <a:rPr lang="en-US" dirty="0" smtClean="0"/>
              <a:t>Create a 3D volume V(</a:t>
            </a:r>
            <a:r>
              <a:rPr lang="en-US" b="1" dirty="0" smtClean="0"/>
              <a:t>x</a:t>
            </a:r>
            <a:r>
              <a:rPr lang="en-US" dirty="0" smtClean="0"/>
              <a:t>, </a:t>
            </a:r>
            <a:r>
              <a:rPr lang="en-US" b="1" dirty="0" smtClean="0"/>
              <a:t>y</a:t>
            </a:r>
            <a:r>
              <a:rPr lang="en-US" dirty="0" smtClean="0"/>
              <a:t>, </a:t>
            </a:r>
            <a:r>
              <a:rPr lang="en-US" b="1" dirty="0" smtClean="0"/>
              <a:t>z</a:t>
            </a:r>
            <a:r>
              <a:rPr lang="en-US" dirty="0" smtClean="0"/>
              <a:t>), such that:</a:t>
            </a:r>
          </a:p>
          <a:p>
            <a:pPr lvl="1"/>
            <a:r>
              <a:rPr lang="en-US" dirty="0" smtClean="0"/>
              <a:t>Where </a:t>
            </a:r>
            <a:r>
              <a:rPr lang="en-US" dirty="0" err="1" smtClean="0"/>
              <a:t>Im</a:t>
            </a:r>
            <a:r>
              <a:rPr lang="en-US" dirty="0" smtClean="0"/>
              <a:t>(x, y) = z, V(</a:t>
            </a:r>
            <a:r>
              <a:rPr lang="en-US" b="1" dirty="0" smtClean="0"/>
              <a:t>x</a:t>
            </a:r>
            <a:r>
              <a:rPr lang="en-US" dirty="0" smtClean="0"/>
              <a:t>, </a:t>
            </a:r>
            <a:r>
              <a:rPr lang="en-US" b="1" dirty="0" smtClean="0"/>
              <a:t>y</a:t>
            </a:r>
            <a:r>
              <a:rPr lang="en-US" dirty="0" smtClean="0"/>
              <a:t>, </a:t>
            </a:r>
            <a:r>
              <a:rPr lang="en-US" b="1" dirty="0" smtClean="0"/>
              <a:t>z</a:t>
            </a:r>
            <a:r>
              <a:rPr lang="en-US" dirty="0" smtClean="0"/>
              <a:t>) = </a:t>
            </a:r>
            <a:r>
              <a:rPr lang="en-US" b="1" dirty="0" smtClean="0"/>
              <a:t>z</a:t>
            </a:r>
          </a:p>
          <a:p>
            <a:pPr lvl="1"/>
            <a:r>
              <a:rPr lang="en-US" dirty="0" smtClean="0"/>
              <a:t>Elsewhere, V(</a:t>
            </a:r>
            <a:r>
              <a:rPr lang="en-US" b="1" dirty="0" smtClean="0"/>
              <a:t>x</a:t>
            </a:r>
            <a:r>
              <a:rPr lang="en-US" dirty="0" smtClean="0"/>
              <a:t>, </a:t>
            </a:r>
            <a:r>
              <a:rPr lang="en-US" b="1" dirty="0" smtClean="0"/>
              <a:t>y</a:t>
            </a:r>
            <a:r>
              <a:rPr lang="en-US" dirty="0" smtClean="0"/>
              <a:t>, </a:t>
            </a:r>
            <a:r>
              <a:rPr lang="en-US" b="1" dirty="0" smtClean="0"/>
              <a:t>z</a:t>
            </a:r>
            <a:r>
              <a:rPr lang="en-US" dirty="0" smtClean="0"/>
              <a:t>) = 0</a:t>
            </a:r>
          </a:p>
          <a:p>
            <a:pPr lvl="1"/>
            <a:endParaRPr lang="en-US" dirty="0"/>
          </a:p>
        </p:txBody>
      </p:sp>
      <p:pic>
        <p:nvPicPr>
          <p:cNvPr id="4" name="Picture 3" descr="bilateral_input_b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29050"/>
            <a:ext cx="9144000" cy="24288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7" name="Straight Arrow Connector 6"/>
          <p:cNvCxnSpPr/>
          <p:nvPr/>
        </p:nvCxnSpPr>
        <p:spPr>
          <a:xfrm rot="5400000">
            <a:off x="4372769" y="4371975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1972469" y="4371181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6773069" y="4371181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bilateral_grid_b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29150"/>
            <a:ext cx="9144000" cy="2228850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Bilateral Grid – Step 2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7300"/>
            <a:ext cx="8229600" cy="4525963"/>
          </a:xfrm>
        </p:spPr>
        <p:txBody>
          <a:bodyPr/>
          <a:lstStyle/>
          <a:p>
            <a:r>
              <a:rPr lang="en-US" smtClean="0"/>
              <a:t>Blur the 3D volume (using a fast blur)</a:t>
            </a:r>
          </a:p>
          <a:p>
            <a:pPr lvl="1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372769" y="4371975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1972469" y="4371181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6773069" y="4371181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bilateral_grid_blurred_b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629150"/>
            <a:ext cx="9144000" cy="2228850"/>
          </a:xfrm>
          <a:prstGeom prst="rect">
            <a:avLst/>
          </a:prstGeom>
        </p:spPr>
      </p:pic>
      <p:pic>
        <p:nvPicPr>
          <p:cNvPr id="12" name="Picture 11" descr="bilateral_grid_b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828800"/>
            <a:ext cx="9144000" cy="2228850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Bilateral Grid – Step 3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Slice the volume at z values corresponding to the original pixel values</a:t>
            </a:r>
            <a:endParaRPr lang="en-US"/>
          </a:p>
        </p:txBody>
      </p:sp>
      <p:pic>
        <p:nvPicPr>
          <p:cNvPr id="4" name="Picture 3" descr="bilateral_grid_sliced_b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800350"/>
            <a:ext cx="9144000" cy="222885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rot="5400000">
            <a:off x="4372769" y="5228431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1972469" y="5227637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6773069" y="5227637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bilateral_input_b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543550"/>
            <a:ext cx="9144000" cy="2857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  <p:pic>
        <p:nvPicPr>
          <p:cNvPr id="7" name="Content Placeholder 6" descr="bilateral_input_bi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400300"/>
            <a:ext cx="9144000" cy="685800"/>
          </a:xfrm>
        </p:spPr>
      </p:pic>
      <p:pic>
        <p:nvPicPr>
          <p:cNvPr id="8" name="Picture 7" descr="bilateral_grid_output_b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600700"/>
            <a:ext cx="9144000" cy="685800"/>
          </a:xfrm>
          <a:prstGeom prst="rect">
            <a:avLst/>
          </a:prstGeom>
        </p:spPr>
      </p:pic>
      <p:pic>
        <p:nvPicPr>
          <p:cNvPr id="9" name="Picture 8" descr="bilateral_input_blurred_bi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V="1">
            <a:off x="0" y="3943350"/>
            <a:ext cx="9144000" cy="685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2057400"/>
            <a:ext cx="177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Input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600450"/>
            <a:ext cx="177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Regular blur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51435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Bilateral Grid Slice</a:t>
            </a:r>
            <a:endParaRPr lang="en-US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Pixel Influence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Each pixel blurred together with </a:t>
            </a:r>
          </a:p>
          <a:p>
            <a:pPr lvl="1"/>
            <a:r>
              <a:rPr lang="en-US" dirty="0" smtClean="0"/>
              <a:t>those nearby in space (x </a:t>
            </a:r>
            <a:r>
              <a:rPr lang="en-US" dirty="0" err="1" smtClean="0"/>
              <a:t>coord</a:t>
            </a:r>
            <a:r>
              <a:rPr lang="en-US" dirty="0" smtClean="0"/>
              <a:t> on this graph)</a:t>
            </a:r>
          </a:p>
          <a:p>
            <a:pPr lvl="1"/>
            <a:r>
              <a:rPr lang="en-US" dirty="0" smtClean="0"/>
              <a:t>and value (y </a:t>
            </a:r>
            <a:r>
              <a:rPr lang="en-US" dirty="0" err="1" smtClean="0"/>
              <a:t>coord</a:t>
            </a:r>
            <a:r>
              <a:rPr lang="en-US" dirty="0" smtClean="0"/>
              <a:t> on this graph)</a:t>
            </a:r>
            <a:endParaRPr lang="en-US" dirty="0"/>
          </a:p>
        </p:txBody>
      </p:sp>
      <p:pic>
        <p:nvPicPr>
          <p:cNvPr id="4" name="Picture 3" descr="bilateral_grid_blurred_b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143250"/>
            <a:ext cx="91440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Pixel Influence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Each pixel blurred together with </a:t>
            </a:r>
          </a:p>
          <a:p>
            <a:pPr lvl="1"/>
            <a:r>
              <a:rPr lang="en-US" dirty="0" smtClean="0"/>
              <a:t>those nearby in space (x </a:t>
            </a:r>
            <a:r>
              <a:rPr lang="en-US" dirty="0" err="1" smtClean="0"/>
              <a:t>coord</a:t>
            </a:r>
            <a:r>
              <a:rPr lang="en-US" dirty="0" smtClean="0"/>
              <a:t> on this graph)</a:t>
            </a:r>
          </a:p>
          <a:p>
            <a:pPr lvl="1"/>
            <a:r>
              <a:rPr lang="en-US" dirty="0" smtClean="0"/>
              <a:t>and value (y </a:t>
            </a:r>
            <a:r>
              <a:rPr lang="en-US" dirty="0" err="1" smtClean="0"/>
              <a:t>coord</a:t>
            </a:r>
            <a:r>
              <a:rPr lang="en-US" dirty="0" smtClean="0"/>
              <a:t> on this graph)</a:t>
            </a:r>
            <a:endParaRPr lang="en-US" dirty="0"/>
          </a:p>
        </p:txBody>
      </p:sp>
      <p:pic>
        <p:nvPicPr>
          <p:cNvPr id="4" name="Picture 3" descr="bilateral_grid_blurred_b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143250"/>
            <a:ext cx="9144000" cy="371475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rot="5400000" flipH="1" flipV="1">
            <a:off x="2114550" y="4114800"/>
            <a:ext cx="742950" cy="171450"/>
          </a:xfrm>
          <a:prstGeom prst="straightConnector1">
            <a:avLst/>
          </a:prstGeom>
          <a:ln w="22225"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5750" y="3714750"/>
            <a:ext cx="2000250" cy="646331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No crosstalk over this edge</a:t>
            </a:r>
            <a:endParaRPr lang="en-US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weight channel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actually just computes: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We need:</a:t>
            </a:r>
            <a:endParaRPr lang="en-US" dirty="0"/>
          </a:p>
        </p:txBody>
      </p:sp>
      <p:graphicFrame>
        <p:nvGraphicFramePr>
          <p:cNvPr id="83971" name="Object 3"/>
          <p:cNvGraphicFramePr>
            <a:graphicFrameLocks noChangeAspect="1"/>
          </p:cNvGraphicFramePr>
          <p:nvPr/>
        </p:nvGraphicFramePr>
        <p:xfrm>
          <a:off x="955675" y="4057650"/>
          <a:ext cx="7616825" cy="2400300"/>
        </p:xfrm>
        <a:graphic>
          <a:graphicData uri="http://schemas.openxmlformats.org/presentationml/2006/ole">
            <p:oleObj spid="_x0000_s83971" name="Equation" r:id="rId3" imgW="2819160" imgH="888840" progId="Equation.3">
              <p:embed/>
            </p:oleObj>
          </a:graphicData>
        </a:graphic>
      </p:graphicFrame>
      <p:graphicFrame>
        <p:nvGraphicFramePr>
          <p:cNvPr id="83972" name="Object 4"/>
          <p:cNvGraphicFramePr>
            <a:graphicFrameLocks noChangeAspect="1"/>
          </p:cNvGraphicFramePr>
          <p:nvPr/>
        </p:nvGraphicFramePr>
        <p:xfrm>
          <a:off x="930275" y="2171700"/>
          <a:ext cx="7513638" cy="1230313"/>
        </p:xfrm>
        <a:graphic>
          <a:graphicData uri="http://schemas.openxmlformats.org/presentationml/2006/ole">
            <p:oleObj spid="_x0000_s83972" name="Equation" r:id="rId4" imgW="2793960" imgH="457200" progId="Equation.3">
              <p:embed/>
            </p:oleObj>
          </a:graphicData>
        </a:graphic>
      </p:graphicFrame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weight channel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4450"/>
            <a:ext cx="8229600" cy="531495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Solution: add a weight channel</a:t>
            </a:r>
          </a:p>
          <a:p>
            <a:r>
              <a:rPr lang="en-US" dirty="0" smtClean="0"/>
              <a:t>Create a 3D volume V(</a:t>
            </a:r>
            <a:r>
              <a:rPr lang="en-US" b="1" dirty="0" smtClean="0"/>
              <a:t>x</a:t>
            </a:r>
            <a:r>
              <a:rPr lang="en-US" dirty="0" smtClean="0"/>
              <a:t>, </a:t>
            </a:r>
            <a:r>
              <a:rPr lang="en-US" b="1" dirty="0" smtClean="0"/>
              <a:t>y</a:t>
            </a:r>
            <a:r>
              <a:rPr lang="en-US" dirty="0" smtClean="0"/>
              <a:t>, </a:t>
            </a:r>
            <a:r>
              <a:rPr lang="en-US" b="1" dirty="0" smtClean="0"/>
              <a:t>z</a:t>
            </a:r>
            <a:r>
              <a:rPr lang="en-US" dirty="0" smtClean="0"/>
              <a:t>), such that:</a:t>
            </a:r>
          </a:p>
          <a:p>
            <a:pPr lvl="1"/>
            <a:r>
              <a:rPr lang="en-US" dirty="0" smtClean="0"/>
              <a:t>Where </a:t>
            </a:r>
            <a:r>
              <a:rPr lang="en-US" dirty="0" err="1" smtClean="0"/>
              <a:t>Im</a:t>
            </a:r>
            <a:r>
              <a:rPr lang="en-US" dirty="0" smtClean="0"/>
              <a:t>(x, y) = z, V(</a:t>
            </a:r>
            <a:r>
              <a:rPr lang="en-US" b="1" dirty="0" smtClean="0"/>
              <a:t>x</a:t>
            </a:r>
            <a:r>
              <a:rPr lang="en-US" dirty="0" smtClean="0"/>
              <a:t>, </a:t>
            </a:r>
            <a:r>
              <a:rPr lang="en-US" b="1" dirty="0" smtClean="0"/>
              <a:t>y</a:t>
            </a:r>
            <a:r>
              <a:rPr lang="en-US" dirty="0" smtClean="0"/>
              <a:t>, </a:t>
            </a:r>
            <a:r>
              <a:rPr lang="en-US" b="1" dirty="0" smtClean="0"/>
              <a:t>z</a:t>
            </a:r>
            <a:r>
              <a:rPr lang="en-US" dirty="0" smtClean="0"/>
              <a:t>) = (</a:t>
            </a:r>
            <a:r>
              <a:rPr lang="en-US" b="1" dirty="0" smtClean="0"/>
              <a:t>z,1)</a:t>
            </a:r>
          </a:p>
          <a:p>
            <a:pPr lvl="1"/>
            <a:r>
              <a:rPr lang="en-US" dirty="0" smtClean="0"/>
              <a:t>Elsewhere, V(</a:t>
            </a:r>
            <a:r>
              <a:rPr lang="en-US" b="1" dirty="0" smtClean="0"/>
              <a:t>x</a:t>
            </a:r>
            <a:r>
              <a:rPr lang="en-US" dirty="0" smtClean="0"/>
              <a:t>, </a:t>
            </a:r>
            <a:r>
              <a:rPr lang="en-US" b="1" dirty="0" smtClean="0"/>
              <a:t>y</a:t>
            </a:r>
            <a:r>
              <a:rPr lang="en-US" dirty="0" smtClean="0"/>
              <a:t>, </a:t>
            </a:r>
            <a:r>
              <a:rPr lang="en-US" b="1" dirty="0" smtClean="0"/>
              <a:t>z</a:t>
            </a:r>
            <a:r>
              <a:rPr lang="en-US" dirty="0" smtClean="0"/>
              <a:t>) = (0,0)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At the end, divide by the weight channel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7" name="Picture 6" descr="bilateral_grid_weight_b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43300"/>
            <a:ext cx="9144000" cy="1885950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Bilateral Grid = Local Histogram Transform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4450"/>
            <a:ext cx="8229600" cy="4525963"/>
          </a:xfrm>
        </p:spPr>
        <p:txBody>
          <a:bodyPr/>
          <a:lstStyle/>
          <a:p>
            <a:r>
              <a:rPr lang="en-US" dirty="0" smtClean="0"/>
              <a:t>Take the weight channel: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Blur in space (but not value)</a:t>
            </a:r>
            <a:endParaRPr lang="en-US" dirty="0"/>
          </a:p>
        </p:txBody>
      </p:sp>
      <p:pic>
        <p:nvPicPr>
          <p:cNvPr id="5" name="Picture 4" descr="bilateral_grid_weight_b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00250"/>
            <a:ext cx="9144000" cy="1885950"/>
          </a:xfrm>
          <a:prstGeom prst="rect">
            <a:avLst/>
          </a:prstGeom>
        </p:spPr>
      </p:pic>
      <p:pic>
        <p:nvPicPr>
          <p:cNvPr id="7" name="Picture 6" descr="bilateral_histogram_transfor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972050"/>
            <a:ext cx="9144000" cy="1885950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Bilateral Grid = Local Histogram Transform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One column is now the histogram of a region around a pixel!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we blur in value too, it’s just a histogram with fewer buckets</a:t>
            </a:r>
          </a:p>
          <a:p>
            <a:r>
              <a:rPr lang="en-US" dirty="0" smtClean="0"/>
              <a:t>Useful for median, min, max filters as well.</a:t>
            </a:r>
            <a:endParaRPr lang="en-US" dirty="0"/>
          </a:p>
        </p:txBody>
      </p:sp>
      <p:pic>
        <p:nvPicPr>
          <p:cNvPr id="4" name="Picture 3" descr="bilateral_histogram_transfor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314450" y="2571750"/>
            <a:ext cx="11658600" cy="18859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57650" y="2400300"/>
            <a:ext cx="285750" cy="2228850"/>
          </a:xfrm>
          <a:prstGeom prst="rect">
            <a:avLst/>
          </a:prstGeom>
          <a:solidFill>
            <a:schemeClr val="accent1">
              <a:alpha val="16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Elephant in the 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Why hasn’t anyone done this before?</a:t>
            </a:r>
          </a:p>
          <a:p>
            <a:endParaRPr lang="en-US" dirty="0" smtClean="0"/>
          </a:p>
          <a:p>
            <a:r>
              <a:rPr lang="en-US" dirty="0" smtClean="0"/>
              <a:t>For a 5 megapixel image at 3 bytes per pixel, the bilateral grid with 256 value buckets would take up:</a:t>
            </a:r>
          </a:p>
          <a:p>
            <a:pPr lvl="1"/>
            <a:r>
              <a:rPr lang="en-US" dirty="0" smtClean="0"/>
              <a:t>5*1024*1024*(3+1)*256 = </a:t>
            </a:r>
            <a:r>
              <a:rPr lang="en-US" dirty="0" smtClean="0">
                <a:solidFill>
                  <a:srgbClr val="FF0000"/>
                </a:solidFill>
              </a:rPr>
              <a:t>5120 Megabytes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But wait, we never need the original grid, just the original grid blurred...</a:t>
            </a:r>
            <a:endParaRPr lang="en-US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Filtering by </a:t>
            </a:r>
            <a:r>
              <a:rPr lang="en-US" dirty="0" err="1" smtClean="0"/>
              <a:t>Resampling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Construct the bilateral grid at low resolution</a:t>
            </a:r>
          </a:p>
          <a:p>
            <a:pPr lvl="1"/>
            <a:r>
              <a:rPr lang="en-US" sz="2600" dirty="0" smtClean="0"/>
              <a:t>Use a good </a:t>
            </a:r>
            <a:r>
              <a:rPr lang="en-US" sz="2600" dirty="0" err="1" smtClean="0"/>
              <a:t>downsampling</a:t>
            </a:r>
            <a:r>
              <a:rPr lang="en-US" sz="2600" dirty="0" smtClean="0"/>
              <a:t> filter to put values in the grid</a:t>
            </a:r>
          </a:p>
          <a:p>
            <a:pPr lvl="1"/>
            <a:r>
              <a:rPr lang="en-US" sz="2600" dirty="0" smtClean="0"/>
              <a:t>Blur the grid with a small kernel (</a:t>
            </a:r>
            <a:r>
              <a:rPr lang="en-US" sz="2600" dirty="0" err="1" smtClean="0"/>
              <a:t>eg</a:t>
            </a:r>
            <a:r>
              <a:rPr lang="en-US" sz="2600" dirty="0" smtClean="0"/>
              <a:t> 5x5)</a:t>
            </a:r>
          </a:p>
          <a:p>
            <a:pPr lvl="1"/>
            <a:r>
              <a:rPr lang="en-US" sz="2600" dirty="0" smtClean="0"/>
              <a:t>Use a good </a:t>
            </a:r>
            <a:r>
              <a:rPr lang="en-US" sz="2600" dirty="0" err="1" smtClean="0"/>
              <a:t>upsampling</a:t>
            </a:r>
            <a:r>
              <a:rPr lang="en-US" sz="2600" dirty="0" smtClean="0"/>
              <a:t> filter to slice the grid</a:t>
            </a:r>
          </a:p>
          <a:p>
            <a:r>
              <a:rPr lang="en-US" dirty="0" smtClean="0"/>
              <a:t>Complexity?</a:t>
            </a:r>
          </a:p>
          <a:p>
            <a:pPr lvl="1"/>
            <a:r>
              <a:rPr lang="en-US" dirty="0" smtClean="0"/>
              <a:t>Regular bilateral filter: O(w*h*f*f)</a:t>
            </a:r>
          </a:p>
          <a:p>
            <a:pPr lvl="1"/>
            <a:r>
              <a:rPr lang="en-US" dirty="0" smtClean="0"/>
              <a:t>Bilateral grid implementation:</a:t>
            </a:r>
          </a:p>
          <a:p>
            <a:pPr lvl="2"/>
            <a:r>
              <a:rPr lang="en-US" dirty="0" smtClean="0"/>
              <a:t>time: O(w*h) </a:t>
            </a:r>
          </a:p>
          <a:p>
            <a:pPr lvl="2"/>
            <a:r>
              <a:rPr lang="en-US" dirty="0" smtClean="0"/>
              <a:t>memory: O(w/f * h/f * 256/g) </a:t>
            </a:r>
            <a:endParaRPr lang="en-US" dirty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Filtering by </a:t>
            </a:r>
            <a:r>
              <a:rPr lang="en-US" dirty="0" err="1" smtClean="0"/>
              <a:t>Resampling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Construct the bilateral grid at low resolution</a:t>
            </a:r>
          </a:p>
          <a:p>
            <a:pPr lvl="1"/>
            <a:r>
              <a:rPr lang="en-US" sz="2600" dirty="0" smtClean="0"/>
              <a:t>Use a good </a:t>
            </a:r>
            <a:r>
              <a:rPr lang="en-US" sz="2600" dirty="0" err="1" smtClean="0"/>
              <a:t>downsampling</a:t>
            </a:r>
            <a:r>
              <a:rPr lang="en-US" sz="2600" dirty="0" smtClean="0"/>
              <a:t> filter to put values in the grid</a:t>
            </a:r>
          </a:p>
          <a:p>
            <a:pPr lvl="1"/>
            <a:r>
              <a:rPr lang="en-US" sz="2600" dirty="0" smtClean="0"/>
              <a:t>Blur the grid with a small kernel (</a:t>
            </a:r>
            <a:r>
              <a:rPr lang="en-US" sz="2600" dirty="0" err="1" smtClean="0"/>
              <a:t>eg</a:t>
            </a:r>
            <a:r>
              <a:rPr lang="en-US" sz="2600" dirty="0" smtClean="0"/>
              <a:t> 5x5)</a:t>
            </a:r>
          </a:p>
          <a:p>
            <a:pPr lvl="1"/>
            <a:r>
              <a:rPr lang="en-US" sz="2600" dirty="0" smtClean="0"/>
              <a:t>Use a good </a:t>
            </a:r>
            <a:r>
              <a:rPr lang="en-US" sz="2600" dirty="0" err="1" smtClean="0"/>
              <a:t>upsampling</a:t>
            </a:r>
            <a:r>
              <a:rPr lang="en-US" sz="2600" dirty="0" smtClean="0"/>
              <a:t> filter to slice the grid</a:t>
            </a:r>
          </a:p>
          <a:p>
            <a:r>
              <a:rPr lang="en-US" dirty="0" smtClean="0"/>
              <a:t>Complexity?</a:t>
            </a:r>
          </a:p>
          <a:p>
            <a:pPr lvl="1"/>
            <a:r>
              <a:rPr lang="en-US" dirty="0" smtClean="0"/>
              <a:t>Regular bilateral filter: O(w*h*f*f)</a:t>
            </a:r>
          </a:p>
          <a:p>
            <a:pPr lvl="1"/>
            <a:r>
              <a:rPr lang="en-US" dirty="0" smtClean="0"/>
              <a:t>Bilateral grid implementation:</a:t>
            </a:r>
          </a:p>
          <a:p>
            <a:pPr lvl="2"/>
            <a:r>
              <a:rPr lang="en-US" dirty="0" smtClean="0"/>
              <a:t>time: O(w*h) </a:t>
            </a:r>
          </a:p>
          <a:p>
            <a:pPr lvl="2"/>
            <a:r>
              <a:rPr lang="en-US" dirty="0" smtClean="0"/>
              <a:t>memory: O(w/f * h/f * 256/g)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00800" y="4972050"/>
            <a:ext cx="2000250" cy="646331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Gets smaller as the filter gets larger!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5429250" y="5429250"/>
            <a:ext cx="914400" cy="40005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Color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I’ve treated value as 1D, it’s really 3D</a:t>
            </a:r>
          </a:p>
          <a:p>
            <a:r>
              <a:rPr lang="en-US" dirty="0" smtClean="0"/>
              <a:t>The bilateral grid should hence really be 5D</a:t>
            </a:r>
          </a:p>
          <a:p>
            <a:r>
              <a:rPr lang="en-US" dirty="0" smtClean="0"/>
              <a:t>Memory usage starts to go up...</a:t>
            </a:r>
          </a:p>
          <a:p>
            <a:r>
              <a:rPr lang="en-US" dirty="0" smtClean="0"/>
              <a:t>Most people just use distance in luminance instead of full 3D distance</a:t>
            </a:r>
          </a:p>
          <a:p>
            <a:pPr lvl="1"/>
            <a:r>
              <a:rPr lang="en-US" b="1" i="1" dirty="0" smtClean="0"/>
              <a:t>values</a:t>
            </a:r>
            <a:r>
              <a:rPr lang="en-US" dirty="0" smtClean="0"/>
              <a:t> in grid are 3D colors (4 bytes per entry)</a:t>
            </a:r>
          </a:p>
          <a:p>
            <a:pPr lvl="1"/>
            <a:r>
              <a:rPr lang="en-US" b="1" i="1" dirty="0" smtClean="0"/>
              <a:t>positions</a:t>
            </a:r>
            <a:r>
              <a:rPr lang="en-US" dirty="0" smtClean="0"/>
              <a:t> of values is just the 1D luminance </a:t>
            </a:r>
          </a:p>
          <a:p>
            <a:pPr lvl="1">
              <a:buNone/>
            </a:pPr>
            <a:r>
              <a:rPr lang="en-US" dirty="0" smtClean="0"/>
              <a:t>    = (R+G+B)/3</a:t>
            </a:r>
            <a:endParaRPr lang="en-US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11312"/>
          </a:xfrm>
        </p:spPr>
        <p:txBody>
          <a:bodyPr>
            <a:noAutofit/>
          </a:bodyPr>
          <a:lstStyle/>
          <a:p>
            <a:r>
              <a:rPr lang="en-US" sz="4000" dirty="0" smtClean="0"/>
              <a:t>Using distance in 3D </a:t>
            </a:r>
            <a:br>
              <a:rPr lang="en-US" sz="4000" dirty="0" smtClean="0"/>
            </a:br>
            <a:r>
              <a:rPr lang="en-US" sz="4000" dirty="0" err="1" smtClean="0"/>
              <a:t>vs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Just using distance in luminance</a:t>
            </a:r>
            <a:endParaRPr lang="en-US" sz="4000" dirty="0"/>
          </a:p>
        </p:txBody>
      </p:sp>
      <p:pic>
        <p:nvPicPr>
          <p:cNvPr id="4" name="Content Placeholder 3" descr="color_bars_noisy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3314700"/>
            <a:ext cx="2438400" cy="2438400"/>
          </a:xfrm>
        </p:spPr>
      </p:pic>
      <p:pic>
        <p:nvPicPr>
          <p:cNvPr id="5" name="Picture 4" descr="color_bars_bilateral_ful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71850" y="3314700"/>
            <a:ext cx="2438400" cy="2438400"/>
          </a:xfrm>
          <a:prstGeom prst="rect">
            <a:avLst/>
          </a:prstGeom>
        </p:spPr>
      </p:pic>
      <p:pic>
        <p:nvPicPr>
          <p:cNvPr id="6" name="Picture 5" descr="color_bars_bilateral_lum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57900" y="3314700"/>
            <a:ext cx="2438400" cy="243840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rot="5400000">
            <a:off x="6915150" y="2971800"/>
            <a:ext cx="342900" cy="228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7229475" y="2943225"/>
            <a:ext cx="342900" cy="28575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57900" y="2514600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Same luminance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85850" y="5772150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Input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886200" y="5772150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Full Bilateral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829300" y="577215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Luminance Only Bilateral</a:t>
            </a:r>
            <a:endParaRPr lang="en-US" dirty="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Wait, this ‘limitation’ can be useful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Values</a:t>
            </a:r>
            <a:r>
              <a:rPr lang="en-US" dirty="0" smtClean="0"/>
              <a:t> in the bilateral grid are the things we want to blur</a:t>
            </a:r>
          </a:p>
          <a:p>
            <a:endParaRPr lang="en-US" dirty="0" smtClean="0"/>
          </a:p>
          <a:p>
            <a:r>
              <a:rPr lang="en-US" b="1" dirty="0" smtClean="0"/>
              <a:t>Positions</a:t>
            </a:r>
            <a:r>
              <a:rPr lang="en-US" dirty="0" smtClean="0"/>
              <a:t> (and hence distances) in the bilateral grid determine which values we mix</a:t>
            </a:r>
          </a:p>
          <a:p>
            <a:endParaRPr lang="en-US" dirty="0" smtClean="0"/>
          </a:p>
          <a:p>
            <a:r>
              <a:rPr lang="en-US" dirty="0" smtClean="0"/>
              <a:t>So we could, for example, get the positions from one image, and the values from another</a:t>
            </a:r>
            <a:endParaRPr lang="en-US" dirty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Joint Bilateral Filter</a:t>
            </a:r>
            <a:endParaRPr lang="en-US" dirty="0"/>
          </a:p>
        </p:txBody>
      </p:sp>
      <p:pic>
        <p:nvPicPr>
          <p:cNvPr id="4" name="Content Placeholder 3" descr="mask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257300"/>
            <a:ext cx="3276599" cy="2457450"/>
          </a:xfrm>
        </p:spPr>
      </p:pic>
      <p:pic>
        <p:nvPicPr>
          <p:cNvPr id="5" name="Picture 4" descr="dog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00700" y="1257300"/>
            <a:ext cx="3257550" cy="2443163"/>
          </a:xfrm>
          <a:prstGeom prst="rect">
            <a:avLst/>
          </a:prstGeom>
        </p:spPr>
      </p:pic>
      <p:pic>
        <p:nvPicPr>
          <p:cNvPr id="6" name="Picture 5" descr="joint_bilateral_do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4600" y="3771900"/>
            <a:ext cx="4114799" cy="3086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57600" y="200025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Reference Image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57600" y="1314450"/>
            <a:ext cx="177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Input Image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657600" y="280035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Result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143500" y="1485900"/>
            <a:ext cx="45720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3486150" y="2171700"/>
            <a:ext cx="28575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9" idx="2"/>
            <a:endCxn id="6" idx="0"/>
          </p:cNvCxnSpPr>
          <p:nvPr/>
        </p:nvCxnSpPr>
        <p:spPr>
          <a:xfrm rot="5400000">
            <a:off x="4270891" y="3470791"/>
            <a:ext cx="602218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Bilateral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Flash/No Flash photography</a:t>
            </a:r>
          </a:p>
          <a:p>
            <a:r>
              <a:rPr lang="en-US" dirty="0" smtClean="0"/>
              <a:t>Take a photo with flash (colors look bad)</a:t>
            </a:r>
          </a:p>
          <a:p>
            <a:r>
              <a:rPr lang="en-US" dirty="0" smtClean="0"/>
              <a:t>Take a photo without flash (noisy)</a:t>
            </a:r>
          </a:p>
          <a:p>
            <a:r>
              <a:rPr lang="en-US" dirty="0" smtClean="0"/>
              <a:t>Use the edges from the flash photo to help smooth the blurry photo</a:t>
            </a:r>
          </a:p>
          <a:p>
            <a:r>
              <a:rPr lang="en-US" dirty="0" smtClean="0"/>
              <a:t>Then add back in the high frequencies from the flash photo</a:t>
            </a:r>
          </a:p>
          <a:p>
            <a:r>
              <a:rPr lang="en-US" sz="2400" b="1" dirty="0" smtClean="0"/>
              <a:t>Digital Photography with Flash and No-Flash Image Pairs</a:t>
            </a:r>
          </a:p>
          <a:p>
            <a:pPr>
              <a:buNone/>
            </a:pPr>
            <a:r>
              <a:rPr lang="en-US" sz="2400" i="1" dirty="0" smtClean="0"/>
              <a:t>			</a:t>
            </a:r>
            <a:r>
              <a:rPr lang="en-US" sz="2400" i="1" dirty="0" err="1" smtClean="0"/>
              <a:t>Petschnigg</a:t>
            </a:r>
            <a:r>
              <a:rPr lang="en-US" sz="2400" i="1" dirty="0" smtClean="0"/>
              <a:t> et al, SIGGRAPH 04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Flash: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2763" name="Picture 11" descr="2004PetschniggFlashNoFlash_Page_1_Image_0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7713" y="0"/>
            <a:ext cx="585628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 Flash: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6860" name="Picture 12" descr="2004PetschniggFlashNoFlash_Page_1_Image_00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7713" y="0"/>
            <a:ext cx="585628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Result: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8900" name="Picture 4" descr="2004PetschniggFlashNoFlash_Page_1_Image_0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7713" y="0"/>
            <a:ext cx="585628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Joint Bilateral </a:t>
            </a:r>
            <a:r>
              <a:rPr lang="en-US" dirty="0" err="1" smtClean="0"/>
              <a:t>Upsample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 </a:t>
            </a:r>
            <a:r>
              <a:rPr lang="en-US" sz="3100" i="1" dirty="0" smtClean="0"/>
              <a:t>Kopf et al, SIGRAPH 07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Say we’ve computed something expensive at low resolution (</a:t>
            </a:r>
            <a:r>
              <a:rPr lang="en-US" dirty="0" err="1" smtClean="0"/>
              <a:t>eg</a:t>
            </a:r>
            <a:r>
              <a:rPr lang="en-US" dirty="0" smtClean="0"/>
              <a:t> </a:t>
            </a:r>
            <a:r>
              <a:rPr lang="en-US" dirty="0" err="1" smtClean="0"/>
              <a:t>tonemapping</a:t>
            </a:r>
            <a:r>
              <a:rPr lang="en-US" dirty="0" smtClean="0"/>
              <a:t>, or depth)</a:t>
            </a:r>
          </a:p>
          <a:p>
            <a:r>
              <a:rPr lang="en-US" dirty="0" smtClean="0"/>
              <a:t>We want to use the result at the original resolution</a:t>
            </a:r>
          </a:p>
          <a:p>
            <a:r>
              <a:rPr lang="en-US" dirty="0" smtClean="0"/>
              <a:t>Use the original image as the positions</a:t>
            </a:r>
          </a:p>
          <a:p>
            <a:r>
              <a:rPr lang="en-US" dirty="0" smtClean="0"/>
              <a:t>Use the low res solution as the values</a:t>
            </a:r>
          </a:p>
          <a:p>
            <a:r>
              <a:rPr lang="en-US" dirty="0" smtClean="0"/>
              <a:t>Since the bilateral grid is low resolution anyway, just:</a:t>
            </a:r>
          </a:p>
          <a:p>
            <a:pPr lvl="1"/>
            <a:r>
              <a:rPr lang="en-US" dirty="0" smtClean="0"/>
              <a:t>read in the low res values at positions given by the </a:t>
            </a:r>
            <a:r>
              <a:rPr lang="en-US" dirty="0" err="1" smtClean="0"/>
              <a:t>downsampled</a:t>
            </a:r>
            <a:r>
              <a:rPr lang="en-US" dirty="0" smtClean="0"/>
              <a:t> high res image</a:t>
            </a:r>
          </a:p>
          <a:p>
            <a:pPr lvl="1"/>
            <a:r>
              <a:rPr lang="en-US" dirty="0" smtClean="0"/>
              <a:t>slice using the high res image</a:t>
            </a:r>
            <a:endParaRPr lang="en-US" dirty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jb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28900"/>
            <a:ext cx="9043745" cy="40576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Joint Bilateral </a:t>
            </a:r>
            <a:r>
              <a:rPr lang="en-US" dirty="0" err="1" smtClean="0"/>
              <a:t>Upsample</a:t>
            </a:r>
            <a:r>
              <a:rPr lang="en-US" dirty="0" smtClean="0"/>
              <a:t> Example</a:t>
            </a:r>
            <a:br>
              <a:rPr lang="en-US" dirty="0" smtClean="0"/>
            </a:br>
            <a:endParaRPr lang="en-US" sz="31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Low resolution depth, high resolution color</a:t>
            </a:r>
          </a:p>
          <a:p>
            <a:r>
              <a:rPr lang="en-US" dirty="0" smtClean="0"/>
              <a:t>Depth edges probably occur at color edges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final use of the bilateral filter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2800" b="1" dirty="0" smtClean="0"/>
              <a:t>Video Enhancement Using Per-Pixel Virtual Exposures</a:t>
            </a:r>
          </a:p>
          <a:p>
            <a:pPr algn="ctr">
              <a:buNone/>
            </a:pPr>
            <a:r>
              <a:rPr lang="en-US" sz="2400" i="1" dirty="0" smtClean="0"/>
              <a:t>Bennett &amp; McMillan, SIGGRAPH 05</a:t>
            </a:r>
          </a:p>
          <a:p>
            <a:pPr algn="ctr">
              <a:buNone/>
            </a:pPr>
            <a:endParaRPr lang="en-US" sz="2400" i="1" dirty="0" smtClean="0"/>
          </a:p>
          <a:p>
            <a:r>
              <a:rPr lang="en-US" dirty="0" smtClean="0"/>
              <a:t>ASTA: Adaptive </a:t>
            </a:r>
            <a:r>
              <a:rPr lang="en-US" dirty="0" err="1" smtClean="0"/>
              <a:t>Spatio</a:t>
            </a:r>
            <a:r>
              <a:rPr lang="en-US" dirty="0" smtClean="0"/>
              <a:t>-Temporal Accumulation</a:t>
            </a:r>
          </a:p>
          <a:p>
            <a:r>
              <a:rPr lang="en-US" dirty="0" smtClean="0"/>
              <a:t>Do a 3D bilateral filter on a video</a:t>
            </a:r>
          </a:p>
          <a:p>
            <a:r>
              <a:rPr lang="en-US" dirty="0" smtClean="0"/>
              <a:t>Where something isn’t moving, it will mostly average over time</a:t>
            </a:r>
          </a:p>
          <a:p>
            <a:r>
              <a:rPr lang="en-US" dirty="0" smtClean="0"/>
              <a:t>Where something is moving, it will just average over space</a:t>
            </a:r>
            <a:endParaRPr lang="en-US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Filtering (even bilateral filtering) is O(w*h)</a:t>
            </a:r>
          </a:p>
          <a:p>
            <a:endParaRPr lang="en-US" dirty="0" smtClean="0"/>
          </a:p>
          <a:p>
            <a:r>
              <a:rPr lang="en-US" dirty="0" smtClean="0"/>
              <a:t>You can also filter by </a:t>
            </a:r>
            <a:r>
              <a:rPr lang="en-US" dirty="0" err="1" smtClean="0"/>
              <a:t>downsampling</a:t>
            </a:r>
            <a:r>
              <a:rPr lang="en-US" dirty="0" smtClean="0"/>
              <a:t>, possibly blurring a little, then </a:t>
            </a:r>
            <a:r>
              <a:rPr lang="en-US" dirty="0" err="1" smtClean="0"/>
              <a:t>upsampling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bilateral grid is a local histogram transform that’s useful for many things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2566</TotalTime>
  <Words>3071</Words>
  <Application>Microsoft Office PowerPoint</Application>
  <PresentationFormat>On-screen Show (4:3)</PresentationFormat>
  <Paragraphs>889</Paragraphs>
  <Slides>127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127</vt:i4>
      </vt:variant>
    </vt:vector>
  </HeadingPairs>
  <TitlesOfParts>
    <vt:vector size="130" baseType="lpstr">
      <vt:lpstr>Office Theme</vt:lpstr>
      <vt:lpstr>Equation</vt:lpstr>
      <vt:lpstr>Microsoft Equation 3.0</vt:lpstr>
      <vt:lpstr>CS448f: Image Processing For Photography and Vision</vt:lpstr>
      <vt:lpstr>Problems in Computer Vision</vt:lpstr>
      <vt:lpstr>Computer Vision in One Slide</vt:lpstr>
      <vt:lpstr>Computer Vision in One Slide</vt:lpstr>
      <vt:lpstr>Why do we blur the input?</vt:lpstr>
      <vt:lpstr>Slide 6</vt:lpstr>
      <vt:lpstr>Slide 7</vt:lpstr>
      <vt:lpstr>Composing Filters</vt:lpstr>
      <vt:lpstr>Composing Filters</vt:lpstr>
      <vt:lpstr>Composing Filters</vt:lpstr>
      <vt:lpstr>Fast Rect Filters</vt:lpstr>
      <vt:lpstr>Fast Rect Filters</vt:lpstr>
      <vt:lpstr>Fast Rect Filters</vt:lpstr>
      <vt:lpstr>Fast Rect Filters</vt:lpstr>
      <vt:lpstr>Fast Rect Filters</vt:lpstr>
      <vt:lpstr>Fast Rect Filters</vt:lpstr>
      <vt:lpstr>Fast Rect Filters</vt:lpstr>
      <vt:lpstr>Fast Rect Filters</vt:lpstr>
      <vt:lpstr>Fast Rect Filters</vt:lpstr>
      <vt:lpstr>Fast Rect Filters</vt:lpstr>
      <vt:lpstr>Fast Rect Filters</vt:lpstr>
      <vt:lpstr>Fast Rect Filters</vt:lpstr>
      <vt:lpstr>Fast Rect Filters</vt:lpstr>
      <vt:lpstr>Fast Rect Filters</vt:lpstr>
      <vt:lpstr>Fast Rect Filters</vt:lpstr>
      <vt:lpstr>Gaussian Filters</vt:lpstr>
      <vt:lpstr>Gaussian v Rect</vt:lpstr>
      <vt:lpstr>Gaussian v Rect*Rect</vt:lpstr>
      <vt:lpstr>Gaussian v Rect3</vt:lpstr>
      <vt:lpstr>Gaussian v Rect4</vt:lpstr>
      <vt:lpstr>Gaussian v Rect5</vt:lpstr>
      <vt:lpstr>Gaussian</vt:lpstr>
      <vt:lpstr>Rect (RMS = 0.00983)</vt:lpstr>
      <vt:lpstr>Gaussian</vt:lpstr>
      <vt:lpstr>Rect2 (RMS = 0.00244)</vt:lpstr>
      <vt:lpstr>Gaussian</vt:lpstr>
      <vt:lpstr>Rect3 (RMS = 0.00173)</vt:lpstr>
      <vt:lpstr>Gaussian</vt:lpstr>
      <vt:lpstr>Rect4 (RMS = 0.00176)</vt:lpstr>
      <vt:lpstr>Gaussian</vt:lpstr>
      <vt:lpstr>Rect5 (RMS = 0.00140)</vt:lpstr>
      <vt:lpstr>Gaussian Filters</vt:lpstr>
      <vt:lpstr>Filter sizes</vt:lpstr>
      <vt:lpstr>Filter sizes</vt:lpstr>
      <vt:lpstr>Filter Sizes</vt:lpstr>
      <vt:lpstr>Constructing a Gaussian out of Rects </vt:lpstr>
      <vt:lpstr>Constructing a Gaussian out of Rects </vt:lpstr>
      <vt:lpstr>Integral Images</vt:lpstr>
      <vt:lpstr>Integrate the Image ahead of time</vt:lpstr>
      <vt:lpstr>Integral Images</vt:lpstr>
      <vt:lpstr>Integral Images</vt:lpstr>
      <vt:lpstr>Integral Images</vt:lpstr>
      <vt:lpstr>Integral Images</vt:lpstr>
      <vt:lpstr>Integral Images</vt:lpstr>
      <vt:lpstr>Integral Images</vt:lpstr>
      <vt:lpstr>Higher Order Integral Images</vt:lpstr>
      <vt:lpstr>Higher Order Integral Images</vt:lpstr>
      <vt:lpstr>Higher Order Integral Images</vt:lpstr>
      <vt:lpstr>Higher Order Integral Images</vt:lpstr>
      <vt:lpstr>Gaussians using  Higher Order Integral Images</vt:lpstr>
      <vt:lpstr>IIR Filters</vt:lpstr>
      <vt:lpstr>IIR Filters</vt:lpstr>
      <vt:lpstr>IIR Filters</vt:lpstr>
      <vt:lpstr>IIR Filters</vt:lpstr>
      <vt:lpstr>IIR Filters</vt:lpstr>
      <vt:lpstr>IIR Filters</vt:lpstr>
      <vt:lpstr>IIR Filters</vt:lpstr>
      <vt:lpstr>IIR Filters</vt:lpstr>
      <vt:lpstr>IIR Filters</vt:lpstr>
      <vt:lpstr>IIR Filters</vt:lpstr>
      <vt:lpstr>IIR Filters</vt:lpstr>
      <vt:lpstr>IIR = Infinite Impulse Response</vt:lpstr>
      <vt:lpstr>IIR Filters</vt:lpstr>
      <vt:lpstr>IIR Filters</vt:lpstr>
      <vt:lpstr>More Advanced IIR Filters</vt:lpstr>
      <vt:lpstr>More Advanced IIR Filters</vt:lpstr>
      <vt:lpstr>Filtering by Resampling</vt:lpstr>
      <vt:lpstr>Filtering by Resampling</vt:lpstr>
      <vt:lpstr>Filtering by Resampling</vt:lpstr>
      <vt:lpstr>Use better upsampling?</vt:lpstr>
      <vt:lpstr>Use better downsampling?</vt:lpstr>
      <vt:lpstr>Use better downsampling?</vt:lpstr>
      <vt:lpstr>Resampling Simulation</vt:lpstr>
      <vt:lpstr>Best Resampling</vt:lpstr>
      <vt:lpstr>What's the point?</vt:lpstr>
      <vt:lpstr>Recap: Fast Linear Filters</vt:lpstr>
      <vt:lpstr>Recap: Fast Linear Filters</vt:lpstr>
      <vt:lpstr>Your mission:</vt:lpstr>
      <vt:lpstr>Your mission:</vt:lpstr>
      <vt:lpstr>Histogram Filtering</vt:lpstr>
      <vt:lpstr>Histogram Filtering</vt:lpstr>
      <vt:lpstr>Histogram Updating</vt:lpstr>
      <vt:lpstr>Histogram Updating</vt:lpstr>
      <vt:lpstr>Histogram Updating</vt:lpstr>
      <vt:lpstr>Histogram Updating</vt:lpstr>
      <vt:lpstr>Histogram Updating</vt:lpstr>
      <vt:lpstr>Histogram-Based Fast Median</vt:lpstr>
      <vt:lpstr>Histogram-Based Fast Median</vt:lpstr>
      <vt:lpstr>Histogram-Based Fast Median</vt:lpstr>
      <vt:lpstr>The Bilateral Filter</vt:lpstr>
      <vt:lpstr>The Bilateral Filter</vt:lpstr>
      <vt:lpstr>Linearizing the Bilateral Filter</vt:lpstr>
      <vt:lpstr>The Bilateral Grid – Step 1 Chen et al SIGGRAPH 07</vt:lpstr>
      <vt:lpstr>The Bilateral Grid – Step 2</vt:lpstr>
      <vt:lpstr>The Bilateral Grid – Step 3</vt:lpstr>
      <vt:lpstr>Comparison</vt:lpstr>
      <vt:lpstr>Pixel Influence</vt:lpstr>
      <vt:lpstr>Pixel Influence</vt:lpstr>
      <vt:lpstr>The weight channel</vt:lpstr>
      <vt:lpstr>The weight channel</vt:lpstr>
      <vt:lpstr>Bilateral Grid = Local Histogram Transform</vt:lpstr>
      <vt:lpstr>Bilateral Grid = Local Histogram Transform</vt:lpstr>
      <vt:lpstr>The Elephant in the Room</vt:lpstr>
      <vt:lpstr>Use Filtering by Resampling!</vt:lpstr>
      <vt:lpstr>Use Filtering by Resampling!</vt:lpstr>
      <vt:lpstr>Dealing with Color</vt:lpstr>
      <vt:lpstr>Using distance in 3D  vs Just using distance in luminance</vt:lpstr>
      <vt:lpstr>Wait, this ‘limitation’ can be useful</vt:lpstr>
      <vt:lpstr>Joint Bilateral Filter</vt:lpstr>
      <vt:lpstr>Joint Bilateral Application</vt:lpstr>
      <vt:lpstr>Flash:</vt:lpstr>
      <vt:lpstr>No Flash:</vt:lpstr>
      <vt:lpstr>Result:</vt:lpstr>
      <vt:lpstr>Joint Bilateral Upsample  Kopf et al, SIGRAPH 07</vt:lpstr>
      <vt:lpstr>Joint Bilateral Upsample Example </vt:lpstr>
      <vt:lpstr>One final use of the bilateral filter</vt:lpstr>
      <vt:lpstr>Key Ideas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Filtering &amp; Joint Image Filtering</dc:title>
  <dc:creator>Andrew Adams</dc:creator>
  <cp:lastModifiedBy>abadams</cp:lastModifiedBy>
  <cp:revision>316</cp:revision>
  <dcterms:created xsi:type="dcterms:W3CDTF">2008-05-09T20:06:23Z</dcterms:created>
  <dcterms:modified xsi:type="dcterms:W3CDTF">2009-10-01T19:58:18Z</dcterms:modified>
</cp:coreProperties>
</file>