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6" r:id="rId2"/>
    <p:sldId id="297" r:id="rId3"/>
    <p:sldId id="304" r:id="rId4"/>
    <p:sldId id="303" r:id="rId5"/>
    <p:sldId id="307" r:id="rId6"/>
    <p:sldId id="305" r:id="rId7"/>
    <p:sldId id="306" r:id="rId8"/>
    <p:sldId id="308" r:id="rId9"/>
    <p:sldId id="309" r:id="rId10"/>
    <p:sldId id="400" r:id="rId11"/>
    <p:sldId id="322" r:id="rId12"/>
    <p:sldId id="396" r:id="rId13"/>
    <p:sldId id="397" r:id="rId14"/>
    <p:sldId id="310" r:id="rId15"/>
    <p:sldId id="311" r:id="rId16"/>
    <p:sldId id="312" r:id="rId17"/>
    <p:sldId id="313" r:id="rId18"/>
    <p:sldId id="316" r:id="rId19"/>
    <p:sldId id="315" r:id="rId20"/>
    <p:sldId id="314" r:id="rId21"/>
    <p:sldId id="317" r:id="rId22"/>
    <p:sldId id="319" r:id="rId23"/>
    <p:sldId id="320" r:id="rId24"/>
    <p:sldId id="426" r:id="rId25"/>
    <p:sldId id="427" r:id="rId26"/>
    <p:sldId id="428" r:id="rId27"/>
    <p:sldId id="401" r:id="rId28"/>
    <p:sldId id="402" r:id="rId29"/>
    <p:sldId id="403" r:id="rId30"/>
    <p:sldId id="404" r:id="rId31"/>
    <p:sldId id="405" r:id="rId32"/>
    <p:sldId id="406" r:id="rId33"/>
    <p:sldId id="407" r:id="rId34"/>
    <p:sldId id="408" r:id="rId35"/>
    <p:sldId id="409" r:id="rId36"/>
    <p:sldId id="410" r:id="rId37"/>
    <p:sldId id="411" r:id="rId38"/>
    <p:sldId id="412" r:id="rId39"/>
    <p:sldId id="413" r:id="rId40"/>
    <p:sldId id="414" r:id="rId41"/>
    <p:sldId id="418" r:id="rId42"/>
    <p:sldId id="419" r:id="rId43"/>
    <p:sldId id="415" r:id="rId44"/>
    <p:sldId id="327" r:id="rId45"/>
    <p:sldId id="417" r:id="rId46"/>
    <p:sldId id="416" r:id="rId47"/>
    <p:sldId id="420" r:id="rId48"/>
    <p:sldId id="421" r:id="rId49"/>
    <p:sldId id="357" r:id="rId50"/>
    <p:sldId id="328" r:id="rId51"/>
    <p:sldId id="329" r:id="rId52"/>
    <p:sldId id="330" r:id="rId53"/>
    <p:sldId id="331" r:id="rId54"/>
    <p:sldId id="332" r:id="rId55"/>
    <p:sldId id="333" r:id="rId56"/>
    <p:sldId id="337" r:id="rId57"/>
    <p:sldId id="338" r:id="rId58"/>
    <p:sldId id="339" r:id="rId59"/>
    <p:sldId id="340" r:id="rId60"/>
    <p:sldId id="422" r:id="rId61"/>
    <p:sldId id="341" r:id="rId62"/>
    <p:sldId id="423" r:id="rId63"/>
    <p:sldId id="343" r:id="rId64"/>
    <p:sldId id="344" r:id="rId65"/>
    <p:sldId id="345" r:id="rId66"/>
    <p:sldId id="353" r:id="rId67"/>
    <p:sldId id="354" r:id="rId68"/>
    <p:sldId id="355" r:id="rId69"/>
    <p:sldId id="356" r:id="rId70"/>
    <p:sldId id="346" r:id="rId71"/>
    <p:sldId id="349" r:id="rId72"/>
    <p:sldId id="424" r:id="rId73"/>
    <p:sldId id="425" r:id="rId74"/>
    <p:sldId id="347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E51F-9694-43B2-BEEA-F1B61A17942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0538B-0227-4232-A110-410E6E566D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05FF0-0406-4DBB-B823-E4CAEDC3D8C8}" type="slidenum">
              <a:rPr lang="en-US"/>
              <a:pPr/>
              <a:t>67</a:t>
            </a:fld>
            <a:endParaRPr 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91E66-744C-459D-9C27-D04ADDBCFF8C}" type="slidenum">
              <a:rPr lang="en-US"/>
              <a:pPr/>
              <a:t>68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F2EBC4-55B3-4629-8B31-E81CC906F502}" type="slidenum">
              <a:rPr lang="en-US"/>
              <a:pPr/>
              <a:t>69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A07C5-4B98-4E03-9A46-CF98DB7D7A8F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CS448f: Image Processing For Photography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Fast Filtering Continued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by </a:t>
            </a:r>
            <a:r>
              <a:rPr lang="en-US" dirty="0" err="1" smtClean="0"/>
              <a:t>Resampling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This looks like we just zoomed a small image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Can we filter by </a:t>
            </a:r>
            <a:r>
              <a:rPr lang="en-US" sz="2800" dirty="0" err="1" smtClean="0"/>
              <a:t>downsampling</a:t>
            </a:r>
            <a:r>
              <a:rPr lang="en-US" sz="2800" dirty="0" smtClean="0"/>
              <a:t> then </a:t>
            </a:r>
            <a:r>
              <a:rPr lang="en-US" sz="2800" dirty="0" err="1" smtClean="0"/>
              <a:t>upsampling</a:t>
            </a:r>
            <a:r>
              <a:rPr lang="en-US" sz="2800" dirty="0" smtClean="0"/>
              <a:t>?</a:t>
            </a:r>
          </a:p>
        </p:txBody>
      </p:sp>
      <p:pic>
        <p:nvPicPr>
          <p:cNvPr id="4" name="Content Placeholder 4" descr="dog_blurred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2343150"/>
            <a:ext cx="3443817" cy="2582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Filtering by Resampling</a:t>
            </a:r>
            <a:endParaRPr lang="en-US"/>
          </a:p>
        </p:txBody>
      </p:sp>
      <p:pic>
        <p:nvPicPr>
          <p:cNvPr id="4" name="Content Placeholder 3" descr="smile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Filtering by Resampling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rect (averaging down)</a:t>
            </a:r>
          </a:p>
          <a:p>
            <a:r>
              <a:rPr lang="en-US" smtClean="0"/>
              <a:t>Upsampled with linear interpolation</a:t>
            </a:r>
            <a:endParaRPr lang="en-US"/>
          </a:p>
        </p:txBody>
      </p:sp>
      <p:pic>
        <p:nvPicPr>
          <p:cNvPr id="4" name="Picture 3" descr="smiley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better upsampling?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rect (averaging down)</a:t>
            </a:r>
          </a:p>
          <a:p>
            <a:r>
              <a:rPr lang="en-US" smtClean="0"/>
              <a:t>Upsampled with bicubic interpolation</a:t>
            </a:r>
            <a:endParaRPr lang="en-US"/>
          </a:p>
        </p:txBody>
      </p:sp>
      <p:pic>
        <p:nvPicPr>
          <p:cNvPr id="6" name="Picture 5" descr="smiley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better downsampling?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tent filter</a:t>
            </a:r>
          </a:p>
          <a:p>
            <a:r>
              <a:rPr lang="en-US" smtClean="0"/>
              <a:t>Upsampled with linear interpolation</a:t>
            </a:r>
            <a:endParaRPr lang="en-US"/>
          </a:p>
        </p:txBody>
      </p:sp>
      <p:pic>
        <p:nvPicPr>
          <p:cNvPr id="5" name="Picture 4" descr="smiley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better downsampling?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Downsampled with bicubic filter</a:t>
            </a:r>
          </a:p>
          <a:p>
            <a:r>
              <a:rPr lang="en-US" smtClean="0"/>
              <a:t>Upsampled with linear interpolation</a:t>
            </a:r>
            <a:endParaRPr lang="en-US"/>
          </a:p>
        </p:txBody>
      </p:sp>
      <p:pic>
        <p:nvPicPr>
          <p:cNvPr id="5" name="Picture 4" descr="smiley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862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Resampling Simulation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Best Resampling</a:t>
            </a:r>
            <a:endParaRPr lang="en-US"/>
          </a:p>
        </p:txBody>
      </p:sp>
      <p:pic>
        <p:nvPicPr>
          <p:cNvPr id="4" name="Content Placeholder 3" descr="smiley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97313" cy="3897313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Downsampled, blurred, then upsampled with bicubic filter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Best Resampling</a:t>
            </a:r>
            <a:endParaRPr lang="en-US"/>
          </a:p>
        </p:txBody>
      </p:sp>
      <p:pic>
        <p:nvPicPr>
          <p:cNvPr id="4" name="Content Placeholder 3" descr="smiley_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2800350"/>
            <a:ext cx="3897313" cy="3897313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Equivalent to downsampled, then upsampled with a blurred bicubic filter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What's the point?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Q: If we can blur quickly without </a:t>
            </a:r>
            <a:r>
              <a:rPr lang="en-US" dirty="0" err="1" smtClean="0"/>
              <a:t>resampling</a:t>
            </a:r>
            <a:r>
              <a:rPr lang="en-US" dirty="0" smtClean="0"/>
              <a:t>, why bother </a:t>
            </a:r>
            <a:r>
              <a:rPr lang="en-US" dirty="0" err="1" smtClean="0"/>
              <a:t>resampling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A: Memory use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Store the blurred image at low res, sample it at higher res as needed.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Recap: Fast Linear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smtClean="0"/>
              <a:t>Separate into a sequence of simpler filters</a:t>
            </a:r>
          </a:p>
          <a:p>
            <a:pPr marL="914400" lvl="1" indent="-514350">
              <a:buNone/>
            </a:pPr>
            <a:r>
              <a:rPr lang="en-US" smtClean="0"/>
              <a:t>- e.g. Gaussian is separable across dimension</a:t>
            </a:r>
          </a:p>
          <a:p>
            <a:pPr marL="914400" lvl="1" indent="-514350">
              <a:buNone/>
            </a:pPr>
            <a:r>
              <a:rPr lang="en-US" smtClean="0"/>
              <a:t>- and can be decomposed into rect filters</a:t>
            </a:r>
          </a:p>
          <a:p>
            <a:pPr marL="514350" indent="-514350">
              <a:buNone/>
            </a:pPr>
            <a:r>
              <a:rPr lang="en-US" smtClean="0"/>
              <a:t>2) Separate into a sum of simpler filters</a:t>
            </a:r>
          </a:p>
          <a:p>
            <a:pPr marL="514350" indent="-514350">
              <a:buNone/>
            </a:pPr>
            <a:r>
              <a:rPr lang="en-US" smtClean="0"/>
              <a:t>	</a:t>
            </a:r>
          </a:p>
          <a:p>
            <a:pPr marL="514350" indent="-514350">
              <a:buNone/>
            </a:pPr>
            <a:endParaRPr lang="en-US" smtClean="0"/>
          </a:p>
        </p:txBody>
      </p:sp>
      <p:pic>
        <p:nvPicPr>
          <p:cNvPr id="4" name="Picture 3" descr="sum_of_gaussi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6100" y="4000500"/>
            <a:ext cx="2914650" cy="21859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Recap: Fast Linear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None/>
            </a:pPr>
            <a:r>
              <a:rPr lang="en-US" smtClean="0"/>
              <a:t>3) Separate into a sum of easy-to-precompute components (integral images)</a:t>
            </a:r>
          </a:p>
          <a:p>
            <a:pPr marL="514350" indent="-514350">
              <a:buNone/>
            </a:pPr>
            <a:r>
              <a:rPr lang="en-US" smtClean="0"/>
              <a:t>	- great if you need to compute lots of different filters</a:t>
            </a:r>
          </a:p>
          <a:p>
            <a:pPr marL="514350" indent="-514350">
              <a:buNone/>
            </a:pPr>
            <a:endParaRPr lang="en-US" smtClean="0"/>
          </a:p>
          <a:p>
            <a:pPr marL="514350" indent="-514350">
              <a:buNone/>
            </a:pPr>
            <a:r>
              <a:rPr lang="en-US" smtClean="0"/>
              <a:t>4) Resample </a:t>
            </a:r>
          </a:p>
          <a:p>
            <a:pPr marL="514350" indent="-514350">
              <a:buNone/>
            </a:pPr>
            <a:r>
              <a:rPr lang="en-US" smtClean="0"/>
              <a:t>	- great if you need to save memory</a:t>
            </a:r>
          </a:p>
          <a:p>
            <a:pPr marL="514350" indent="-514350">
              <a:buNone/>
            </a:pPr>
            <a:endParaRPr lang="en-US" smtClean="0"/>
          </a:p>
          <a:p>
            <a:pPr marL="514350" indent="-514350">
              <a:buNone/>
            </a:pPr>
            <a:r>
              <a:rPr lang="en-US" smtClean="0"/>
              <a:t>5) Use feedback loops (IIR filters) </a:t>
            </a:r>
          </a:p>
          <a:p>
            <a:pPr marL="514350" indent="-514350">
              <a:buNone/>
            </a:pPr>
            <a:r>
              <a:rPr lang="en-US" smtClean="0"/>
              <a:t>	- great, but hard to change the std.dev of your filter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Filtering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fast rect filter </a:t>
            </a:r>
          </a:p>
          <a:p>
            <a:pPr lvl="1"/>
            <a:r>
              <a:rPr lang="en-US" smtClean="0"/>
              <a:t>maintained a sum</a:t>
            </a:r>
          </a:p>
          <a:p>
            <a:pPr lvl="1"/>
            <a:r>
              <a:rPr lang="en-US" smtClean="0"/>
              <a:t>updated it for each new pixel</a:t>
            </a:r>
          </a:p>
          <a:p>
            <a:pPr lvl="1"/>
            <a:r>
              <a:rPr lang="en-US" smtClean="0"/>
              <a:t>didn't recompute from scratch</a:t>
            </a:r>
          </a:p>
          <a:p>
            <a:r>
              <a:rPr lang="en-US" smtClean="0"/>
              <a:t>What other data structures might we maintain and update for more complex filters?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Filtering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min filter, max filter, and median filter</a:t>
            </a:r>
          </a:p>
          <a:p>
            <a:pPr lvl="1"/>
            <a:r>
              <a:rPr lang="en-US" smtClean="0"/>
              <a:t>Only care about what pixel values fall into neighbourhood, not their location</a:t>
            </a:r>
          </a:p>
          <a:p>
            <a:pPr lvl="1"/>
            <a:r>
              <a:rPr lang="en-US" smtClean="0"/>
              <a:t>Maintain a histogram of the pixels under the filter window, update it as pixels enter and leave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+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+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+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Updating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Histogram-Based Fast Median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r>
              <a:rPr lang="en-US" smtClean="0"/>
              <a:t>Maintain:</a:t>
            </a:r>
          </a:p>
          <a:p>
            <a:pPr lvl="1"/>
            <a:r>
              <a:rPr lang="en-US" smtClean="0"/>
              <a:t>hist = Local histogram</a:t>
            </a:r>
          </a:p>
          <a:p>
            <a:pPr lvl="1"/>
            <a:r>
              <a:rPr lang="en-US" smtClean="0"/>
              <a:t>med = Current Median</a:t>
            </a:r>
          </a:p>
          <a:p>
            <a:pPr lvl="1"/>
            <a:r>
              <a:rPr lang="en-US" smtClean="0"/>
              <a:t>lt = Number of pixels less than current median</a:t>
            </a:r>
          </a:p>
          <a:p>
            <a:pPr lvl="1"/>
            <a:r>
              <a:rPr lang="en-US" smtClean="0"/>
              <a:t>gt = Number of pixels greater than current median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Histogram-Based Fast Median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r>
              <a:rPr lang="en-US" smtClean="0"/>
              <a:t>while (lt &lt; gt):</a:t>
            </a:r>
          </a:p>
          <a:p>
            <a:pPr lvl="1"/>
            <a:r>
              <a:rPr lang="en-US" smtClean="0"/>
              <a:t>med--</a:t>
            </a:r>
          </a:p>
          <a:p>
            <a:pPr lvl="1"/>
            <a:r>
              <a:rPr lang="en-US" smtClean="0"/>
              <a:t>Update lt and gt using hist</a:t>
            </a:r>
          </a:p>
          <a:p>
            <a:r>
              <a:rPr lang="en-US" smtClean="0"/>
              <a:t>while (gt &lt; lt):</a:t>
            </a:r>
          </a:p>
          <a:p>
            <a:pPr lvl="1"/>
            <a:r>
              <a:rPr lang="en-US" smtClean="0"/>
              <a:t>med++</a:t>
            </a:r>
          </a:p>
          <a:p>
            <a:pPr lvl="1"/>
            <a:r>
              <a:rPr lang="en-US" smtClean="0"/>
              <a:t>Updated lt and gt using hist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Histogram-Based Fast Median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r>
              <a:rPr lang="en-US" smtClean="0"/>
              <a:t>Complexity?</a:t>
            </a:r>
          </a:p>
          <a:p>
            <a:r>
              <a:rPr lang="en-US" smtClean="0"/>
              <a:t>Extend this to percentile filters? </a:t>
            </a:r>
          </a:p>
          <a:p>
            <a:r>
              <a:rPr lang="en-US" smtClean="0"/>
              <a:t>Max filters? Min filters?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of a min filter: dehazing</a:t>
            </a:r>
            <a:endParaRPr lang="en-US"/>
          </a:p>
        </p:txBody>
      </p:sp>
      <p:pic>
        <p:nvPicPr>
          <p:cNvPr id="4" name="Content Placeholder 3" descr="view-from-empire-state-build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3050" y="1600200"/>
            <a:ext cx="6027312" cy="45259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Large-support min </a:t>
            </a:r>
            <a:r>
              <a:rPr lang="en-US" smtClean="0"/>
              <a:t>filter</a:t>
            </a:r>
            <a:endParaRPr lang="en-US"/>
          </a:p>
        </p:txBody>
      </p:sp>
      <p:pic>
        <p:nvPicPr>
          <p:cNvPr id="6" name="Content Placeholder 5" descr="haz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3050" y="1600200"/>
            <a:ext cx="6027734" cy="452628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Difference (brightened)</a:t>
            </a:r>
            <a:endParaRPr lang="en-US"/>
          </a:p>
        </p:txBody>
      </p:sp>
      <p:pic>
        <p:nvPicPr>
          <p:cNvPr id="5" name="Content Placeholder 4" descr="view-from-empire-state-building_dehaz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3050" y="1600200"/>
            <a:ext cx="6027734" cy="452628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Weighted Blurs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Perform a Gaussian Blur weighted by some mask</a:t>
            </a:r>
          </a:p>
          <a:p>
            <a:r>
              <a:rPr lang="en-US" smtClean="0"/>
              <a:t>Pixels with low weight do not contribute to their neighbors</a:t>
            </a:r>
          </a:p>
          <a:p>
            <a:r>
              <a:rPr lang="en-US" smtClean="0"/>
              <a:t>Pixels with high weight do contribute to their neighbors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Weighted Blurs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Can be expressed as: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Where w is some weight term</a:t>
            </a:r>
          </a:p>
          <a:p>
            <a:r>
              <a:rPr lang="en-US" smtClean="0"/>
              <a:t>How can we implement this quickly?</a:t>
            </a:r>
          </a:p>
        </p:txBody>
      </p:sp>
      <p:graphicFrame>
        <p:nvGraphicFramePr>
          <p:cNvPr id="225282" name="Object 2"/>
          <p:cNvGraphicFramePr>
            <a:graphicFrameLocks noChangeAspect="1"/>
          </p:cNvGraphicFramePr>
          <p:nvPr/>
        </p:nvGraphicFramePr>
        <p:xfrm>
          <a:off x="2017713" y="2400300"/>
          <a:ext cx="5524500" cy="2400300"/>
        </p:xfrm>
        <a:graphic>
          <a:graphicData uri="http://schemas.openxmlformats.org/presentationml/2006/ole">
            <p:oleObj spid="_x0000_s225282" name="Equation" r:id="rId3" imgW="2044440" imgH="888840" progId="Equation.3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Weighted Blurs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Use homogeneous coordinates for color!</a:t>
            </a:r>
          </a:p>
          <a:p>
            <a:r>
              <a:rPr lang="en-US" smtClean="0"/>
              <a:t>Homogeneous coordinates uses (d+1) values to represent d-dimensional space</a:t>
            </a:r>
          </a:p>
          <a:p>
            <a:r>
              <a:rPr lang="en-US" smtClean="0"/>
              <a:t>All values of the form [a.r, a.g, a.b, a] are equivalent, regardless of a.</a:t>
            </a:r>
          </a:p>
          <a:p>
            <a:r>
              <a:rPr lang="en-US" smtClean="0"/>
              <a:t>To convert back to regular coordinates, divide through by the last coordinate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Weighted Blurs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is red: [1, 0, 0, 1]</a:t>
            </a:r>
          </a:p>
          <a:p>
            <a:r>
              <a:rPr lang="en-US" smtClean="0"/>
              <a:t>This is the same red: [37.3, 0, 0, 37.3]</a:t>
            </a:r>
          </a:p>
          <a:p>
            <a:r>
              <a:rPr lang="en-US" smtClean="0"/>
              <a:t>This is dark cyan: [0, 3, 3, 6]</a:t>
            </a:r>
          </a:p>
          <a:p>
            <a:r>
              <a:rPr lang="en-US" smtClean="0"/>
              <a:t>This is undefined: [0, 0, 0, 0]</a:t>
            </a:r>
          </a:p>
          <a:p>
            <a:r>
              <a:rPr lang="en-US" smtClean="0"/>
              <a:t>This is infinite: [1, 5, 2, 0]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Weighted Blurs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Addition of homogeneous coordinates is </a:t>
            </a:r>
            <a:r>
              <a:rPr lang="en-US" i="1" smtClean="0"/>
              <a:t>weighted averaging</a:t>
            </a:r>
          </a:p>
          <a:p>
            <a:r>
              <a:rPr lang="en-US" smtClean="0"/>
              <a:t>[x.r</a:t>
            </a:r>
            <a:r>
              <a:rPr lang="en-US" baseline="-25000" smtClean="0"/>
              <a:t>0</a:t>
            </a:r>
            <a:r>
              <a:rPr lang="en-US" smtClean="0"/>
              <a:t> x.g</a:t>
            </a:r>
            <a:r>
              <a:rPr lang="en-US" baseline="-25000" smtClean="0"/>
              <a:t>0</a:t>
            </a:r>
            <a:r>
              <a:rPr lang="en-US" smtClean="0"/>
              <a:t> x.b</a:t>
            </a:r>
            <a:r>
              <a:rPr lang="en-US" baseline="-25000" smtClean="0"/>
              <a:t>0</a:t>
            </a:r>
            <a:r>
              <a:rPr lang="en-US" smtClean="0"/>
              <a:t> x] + [y.r</a:t>
            </a:r>
            <a:r>
              <a:rPr lang="en-US" baseline="-25000" smtClean="0"/>
              <a:t>1</a:t>
            </a:r>
            <a:r>
              <a:rPr lang="en-US" smtClean="0"/>
              <a:t> y.g</a:t>
            </a:r>
            <a:r>
              <a:rPr lang="en-US" baseline="-25000" smtClean="0"/>
              <a:t>1</a:t>
            </a:r>
            <a:r>
              <a:rPr lang="en-US" smtClean="0"/>
              <a:t> y.b</a:t>
            </a:r>
            <a:r>
              <a:rPr lang="en-US" baseline="-25000" smtClean="0"/>
              <a:t>1</a:t>
            </a:r>
            <a:r>
              <a:rPr lang="en-US" smtClean="0"/>
              <a:t> y]</a:t>
            </a:r>
          </a:p>
          <a:p>
            <a:pPr>
              <a:buNone/>
            </a:pPr>
            <a:r>
              <a:rPr lang="en-US" smtClean="0"/>
              <a:t>= [x.r</a:t>
            </a:r>
            <a:r>
              <a:rPr lang="en-US" baseline="-25000" smtClean="0"/>
              <a:t>0</a:t>
            </a:r>
            <a:r>
              <a:rPr lang="en-US" smtClean="0"/>
              <a:t>+y.r</a:t>
            </a:r>
            <a:r>
              <a:rPr lang="en-US" baseline="-25000" smtClean="0"/>
              <a:t>1</a:t>
            </a:r>
            <a:r>
              <a:rPr lang="en-US" smtClean="0"/>
              <a:t>   x.g</a:t>
            </a:r>
            <a:r>
              <a:rPr lang="en-US" baseline="-25000" smtClean="0"/>
              <a:t>0</a:t>
            </a:r>
            <a:r>
              <a:rPr lang="en-US" smtClean="0"/>
              <a:t>+y.g</a:t>
            </a:r>
            <a:r>
              <a:rPr lang="en-US" baseline="-25000" smtClean="0"/>
              <a:t>1</a:t>
            </a:r>
            <a:r>
              <a:rPr lang="en-US" smtClean="0"/>
              <a:t>   x.b</a:t>
            </a:r>
            <a:r>
              <a:rPr lang="en-US" baseline="-25000" smtClean="0"/>
              <a:t>0</a:t>
            </a:r>
            <a:r>
              <a:rPr lang="en-US" smtClean="0"/>
              <a:t>+y.b</a:t>
            </a:r>
            <a:r>
              <a:rPr lang="en-US" baseline="-25000" smtClean="0"/>
              <a:t>1</a:t>
            </a:r>
            <a:r>
              <a:rPr lang="en-US" smtClean="0"/>
              <a:t>   x+y]</a:t>
            </a:r>
          </a:p>
          <a:p>
            <a:pPr>
              <a:buNone/>
            </a:pPr>
            <a:r>
              <a:rPr lang="en-US" smtClean="0"/>
              <a:t>= [(x.r</a:t>
            </a:r>
            <a:r>
              <a:rPr lang="en-US" baseline="-25000" smtClean="0"/>
              <a:t>0</a:t>
            </a:r>
            <a:r>
              <a:rPr lang="en-US" smtClean="0"/>
              <a:t>+y.r</a:t>
            </a:r>
            <a:r>
              <a:rPr lang="en-US" baseline="-25000" smtClean="0"/>
              <a:t>1</a:t>
            </a:r>
            <a:r>
              <a:rPr lang="en-US" smtClean="0"/>
              <a:t>)/(x+y)  </a:t>
            </a:r>
          </a:p>
          <a:p>
            <a:pPr>
              <a:buNone/>
            </a:pPr>
            <a:r>
              <a:rPr lang="en-US" smtClean="0"/>
              <a:t>    (x.g</a:t>
            </a:r>
            <a:r>
              <a:rPr lang="en-US" baseline="-25000" smtClean="0"/>
              <a:t>0</a:t>
            </a:r>
            <a:r>
              <a:rPr lang="en-US" smtClean="0"/>
              <a:t>+y.g</a:t>
            </a:r>
            <a:r>
              <a:rPr lang="en-US" baseline="-25000" smtClean="0"/>
              <a:t>1</a:t>
            </a:r>
            <a:r>
              <a:rPr lang="en-US" smtClean="0"/>
              <a:t>)/(x+y)</a:t>
            </a:r>
          </a:p>
          <a:p>
            <a:pPr>
              <a:buNone/>
            </a:pPr>
            <a:r>
              <a:rPr lang="en-US" smtClean="0"/>
              <a:t>    (x.b</a:t>
            </a:r>
            <a:r>
              <a:rPr lang="en-US" baseline="-25000" smtClean="0"/>
              <a:t>0</a:t>
            </a:r>
            <a:r>
              <a:rPr lang="en-US" smtClean="0"/>
              <a:t>+y.b</a:t>
            </a:r>
            <a:r>
              <a:rPr lang="en-US" baseline="-25000" smtClean="0"/>
              <a:t>1</a:t>
            </a:r>
            <a:r>
              <a:rPr lang="en-US" smtClean="0"/>
              <a:t>)/(x+y)]</a:t>
            </a:r>
          </a:p>
          <a:p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Weighted Blurs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Often the weight is called alpha and used to encode transparency, in which case this is known as “premultiplied alpha”.</a:t>
            </a:r>
          </a:p>
          <a:p>
            <a:r>
              <a:rPr lang="en-US" smtClean="0"/>
              <a:t>We’ll use it to perform weighted blurs.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Image:</a:t>
            </a:r>
            <a:endParaRPr lang="en-US"/>
          </a:p>
        </p:txBody>
      </p:sp>
      <p:pic>
        <p:nvPicPr>
          <p:cNvPr id="4" name="Content Placeholder 3" descr="do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Weight:</a:t>
            </a:r>
            <a:endParaRPr lang="en-US"/>
          </a:p>
        </p:txBody>
      </p:sp>
      <p:pic>
        <p:nvPicPr>
          <p:cNvPr id="6" name="Content Placeholder 5" descr="mask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Result:</a:t>
            </a:r>
            <a:endParaRPr lang="en-US"/>
          </a:p>
        </p:txBody>
      </p:sp>
      <p:pic>
        <p:nvPicPr>
          <p:cNvPr id="4" name="Content Placeholder 3" descr="result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Result: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Why bother with uniform weights?</a:t>
            </a:r>
          </a:p>
          <a:p>
            <a:r>
              <a:rPr lang="en-US" smtClean="0"/>
              <a:t>Well... at least it gets rid of the sum of the weights term in the denominator of all of these equations:</a:t>
            </a:r>
            <a:endParaRPr lang="en-US"/>
          </a:p>
        </p:txBody>
      </p:sp>
      <p:graphicFrame>
        <p:nvGraphicFramePr>
          <p:cNvPr id="228354" name="Object 2"/>
          <p:cNvGraphicFramePr>
            <a:graphicFrameLocks noChangeAspect="1"/>
          </p:cNvGraphicFramePr>
          <p:nvPr/>
        </p:nvGraphicFramePr>
        <p:xfrm>
          <a:off x="2497138" y="4583113"/>
          <a:ext cx="4494212" cy="1235075"/>
        </p:xfrm>
        <a:graphic>
          <a:graphicData uri="http://schemas.openxmlformats.org/presentationml/2006/ole">
            <p:oleObj spid="_x0000_s228354" name="Equation" r:id="rId3" imgW="1663560" imgH="457200" progId="Equation.3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Weight:</a:t>
            </a:r>
            <a:endParaRPr lang="en-US"/>
          </a:p>
        </p:txBody>
      </p:sp>
      <p:pic>
        <p:nvPicPr>
          <p:cNvPr id="5" name="Content Placeholder 4" descr="mask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Result: Like a max filter but faster</a:t>
            </a:r>
            <a:endParaRPr lang="en-US"/>
          </a:p>
        </p:txBody>
      </p:sp>
      <p:pic>
        <p:nvPicPr>
          <p:cNvPr id="4" name="Content Placeholder 3" descr="result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Weight:</a:t>
            </a:r>
            <a:endParaRPr lang="en-US"/>
          </a:p>
        </p:txBody>
      </p:sp>
      <p:pic>
        <p:nvPicPr>
          <p:cNvPr id="6" name="Content Placeholder 5" descr="mask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Result: Like a min filter but faster</a:t>
            </a:r>
            <a:endParaRPr lang="en-US"/>
          </a:p>
        </p:txBody>
      </p:sp>
      <p:pic>
        <p:nvPicPr>
          <p:cNvPr id="6" name="Content Placeholder 5" descr="result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Weight:</a:t>
            </a:r>
            <a:endParaRPr lang="en-US"/>
          </a:p>
        </p:txBody>
      </p:sp>
      <p:pic>
        <p:nvPicPr>
          <p:cNvPr id="5" name="Content Placeholder 4" descr="mask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8" cy="4525963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Result: A blur that ignores the dog</a:t>
            </a:r>
            <a:endParaRPr lang="en-US"/>
          </a:p>
        </p:txBody>
      </p:sp>
      <p:pic>
        <p:nvPicPr>
          <p:cNvPr id="5" name="Content Placeholder 4" descr="result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ImageStack: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Convert to homogeneous coordinates:</a:t>
            </a:r>
          </a:p>
          <a:p>
            <a:pPr lvl="1"/>
            <a:r>
              <a:rPr lang="en-US" sz="2200" smtClean="0">
                <a:latin typeface="Courier New" pitchFamily="49" charset="0"/>
                <a:cs typeface="Courier New" pitchFamily="49" charset="0"/>
              </a:rPr>
              <a:t>ImageStack -load dog1.jpg -load mask.png </a:t>
            </a:r>
          </a:p>
          <a:p>
            <a:pPr lvl="1">
              <a:buNone/>
            </a:pPr>
            <a:r>
              <a:rPr lang="en-US" sz="2200" smtClean="0">
                <a:latin typeface="Courier New" pitchFamily="49" charset="0"/>
                <a:cs typeface="Courier New" pitchFamily="49" charset="0"/>
              </a:rPr>
              <a:t>    -multiply -load mask.png -adjoin c ...</a:t>
            </a:r>
          </a:p>
          <a:p>
            <a:r>
              <a:rPr lang="en-US" smtClean="0"/>
              <a:t>Perform the blur</a:t>
            </a:r>
          </a:p>
          <a:p>
            <a:pPr lvl="1"/>
            <a:r>
              <a:rPr lang="en-US" sz="2000" smtClean="0">
                <a:latin typeface="Courier New" pitchFamily="49" charset="0"/>
                <a:cs typeface="Courier New" pitchFamily="49" charset="0"/>
              </a:rPr>
              <a:t>... -gaussianblur 4 ...</a:t>
            </a:r>
          </a:p>
          <a:p>
            <a:r>
              <a:rPr lang="en-US" smtClean="0"/>
              <a:t>Convert back to regular coordinates</a:t>
            </a:r>
          </a:p>
          <a:p>
            <a:pPr lvl="1"/>
            <a:r>
              <a:rPr lang="en-US" sz="2000" smtClean="0">
                <a:latin typeface="Courier New" pitchFamily="49" charset="0"/>
                <a:cs typeface="Courier New" pitchFamily="49" charset="0"/>
              </a:rPr>
              <a:t>... -evalchannels “[0]/[3]” “[1]/[3]” “[2]/[3]” </a:t>
            </a:r>
          </a:p>
          <a:p>
            <a:pPr lvl="1">
              <a:buNone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-save output.png</a:t>
            </a:r>
          </a:p>
          <a:p>
            <a:pPr lvl="1">
              <a:buNone/>
            </a:pPr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Pixels are mixed with nearby pixels that have a similar value</a:t>
            </a:r>
          </a:p>
          <a:p>
            <a:endParaRPr lang="en-US" smtClean="0"/>
          </a:p>
          <a:p>
            <a:endParaRPr lang="en-US" smtClean="0"/>
          </a:p>
          <a:p>
            <a:pPr>
              <a:buNone/>
            </a:pPr>
            <a:endParaRPr lang="en-US" smtClean="0"/>
          </a:p>
          <a:p>
            <a:r>
              <a:rPr lang="en-US" smtClean="0"/>
              <a:t>Is this a weighted blur?</a:t>
            </a:r>
            <a:endParaRPr lang="en-US" dirty="0" smtClean="0"/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314450" y="2971800"/>
          <a:ext cx="6827837" cy="1233488"/>
        </p:xfrm>
        <a:graphic>
          <a:graphicData uri="http://schemas.openxmlformats.org/presentationml/2006/ole">
            <p:oleObj spid="_x0000_s5127" name="Equation" r:id="rId3" imgW="2527200" imgH="457200" progId="Equation.3">
              <p:embed/>
            </p:oleObj>
          </a:graphicData>
        </a:graphic>
      </p:graphicFrame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2921000" y="5187950"/>
          <a:ext cx="3533775" cy="685800"/>
        </p:xfrm>
        <a:graphic>
          <a:graphicData uri="http://schemas.openxmlformats.org/presentationml/2006/ole">
            <p:oleObj spid="_x0000_s5128" name="Equation" r:id="rId4" imgW="13078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mtClean="0"/>
          </a:p>
          <a:p>
            <a:endParaRPr lang="en-US" smtClean="0"/>
          </a:p>
          <a:p>
            <a:pPr>
              <a:buNone/>
            </a:pPr>
            <a:endParaRPr lang="en-US" smtClean="0"/>
          </a:p>
          <a:p>
            <a:r>
              <a:rPr lang="en-US" smtClean="0"/>
              <a:t>No, there’s no single weight per pixel </a:t>
            </a:r>
            <a:r>
              <a:rPr lang="en-US" smtClean="0">
                <a:sym typeface="Wingdings" pitchFamily="2" charset="2"/>
              </a:rPr>
              <a:t></a:t>
            </a:r>
          </a:p>
          <a:p>
            <a:r>
              <a:rPr lang="en-US" smtClean="0">
                <a:sym typeface="Wingdings" pitchFamily="2" charset="2"/>
              </a:rPr>
              <a:t>What if we picked a fixed intensity level a, and computed:</a:t>
            </a:r>
          </a:p>
          <a:p>
            <a:endParaRPr lang="en-US" smtClean="0">
              <a:sym typeface="Wingdings" pitchFamily="2" charset="2"/>
            </a:endParaRPr>
          </a:p>
          <a:p>
            <a:endParaRPr lang="en-US" dirty="0" smtClean="0"/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347788" y="1771650"/>
          <a:ext cx="6827837" cy="1233487"/>
        </p:xfrm>
        <a:graphic>
          <a:graphicData uri="http://schemas.openxmlformats.org/presentationml/2006/ole">
            <p:oleObj spid="_x0000_s230402" name="Equation" r:id="rId3" imgW="2527200" imgH="457200" progId="Equation.3">
              <p:embed/>
            </p:oleObj>
          </a:graphicData>
        </a:graphic>
      </p:graphicFrame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1468438" y="5086350"/>
          <a:ext cx="6518275" cy="1233488"/>
        </p:xfrm>
        <a:graphic>
          <a:graphicData uri="http://schemas.openxmlformats.org/presentationml/2006/ole">
            <p:oleObj spid="_x0000_s230403" name="Equation" r:id="rId4" imgW="2412720" imgH="457200" progId="Equation.3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mtClean="0"/>
          </a:p>
          <a:p>
            <a:endParaRPr lang="en-US" smtClean="0"/>
          </a:p>
          <a:p>
            <a:pPr>
              <a:buNone/>
            </a:pPr>
            <a:endParaRPr lang="en-US" smtClean="0"/>
          </a:p>
          <a:p>
            <a:r>
              <a:rPr lang="en-US" smtClean="0"/>
              <a:t>This formula is correct when I(x) = a</a:t>
            </a:r>
          </a:p>
          <a:p>
            <a:r>
              <a:rPr lang="en-US" smtClean="0">
                <a:sym typeface="Wingdings" pitchFamily="2" charset="2"/>
              </a:rPr>
              <a:t>And is just a weighted blur, where the weight is:</a:t>
            </a:r>
          </a:p>
          <a:p>
            <a:endParaRPr lang="en-US" smtClean="0">
              <a:sym typeface="Wingdings" pitchFamily="2" charset="2"/>
            </a:endParaRPr>
          </a:p>
          <a:p>
            <a:endParaRPr lang="en-US" smtClean="0">
              <a:sym typeface="Wingdings" pitchFamily="2" charset="2"/>
            </a:endParaRPr>
          </a:p>
          <a:p>
            <a:endParaRPr lang="en-US" dirty="0" smtClean="0"/>
          </a:p>
        </p:txBody>
      </p:sp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1468438" y="1828800"/>
          <a:ext cx="6518275" cy="1233488"/>
        </p:xfrm>
        <a:graphic>
          <a:graphicData uri="http://schemas.openxmlformats.org/presentationml/2006/ole">
            <p:oleObj spid="_x0000_s229380" name="Equation" r:id="rId3" imgW="2412720" imgH="457200" progId="Equation.3">
              <p:embed/>
            </p:oleObj>
          </a:graphicData>
        </a:graphic>
      </p:graphicFrame>
      <p:graphicFrame>
        <p:nvGraphicFramePr>
          <p:cNvPr id="229384" name="Object 8"/>
          <p:cNvGraphicFramePr>
            <a:graphicFrameLocks noChangeAspect="1"/>
          </p:cNvGraphicFramePr>
          <p:nvPr/>
        </p:nvGraphicFramePr>
        <p:xfrm>
          <a:off x="3041650" y="5187950"/>
          <a:ext cx="3294063" cy="685800"/>
        </p:xfrm>
        <a:graphic>
          <a:graphicData uri="http://schemas.openxmlformats.org/presentationml/2006/ole">
            <p:oleObj spid="_x0000_s229384" name="Equation" r:id="rId4" imgW="121896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So we have a formula that only works for pixel values close to a</a:t>
            </a:r>
          </a:p>
          <a:p>
            <a:r>
              <a:rPr lang="en-US" smtClean="0">
                <a:sym typeface="Wingdings" pitchFamily="2" charset="2"/>
              </a:rPr>
              <a:t>How can we extend it to work for all pixel values?</a:t>
            </a:r>
          </a:p>
          <a:p>
            <a:endParaRPr lang="en-US" smtClean="0">
              <a:sym typeface="Wingdings" pitchFamily="2" charset="2"/>
            </a:endParaRPr>
          </a:p>
          <a:p>
            <a:endParaRPr lang="en-US" smtClean="0">
              <a:sym typeface="Wingdings" pitchFamily="2" charset="2"/>
            </a:endParaRP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1) Pick lots of values of </a:t>
            </a:r>
            <a:r>
              <a:rPr lang="en-US" i="1" smtClean="0"/>
              <a:t>a</a:t>
            </a:r>
          </a:p>
          <a:p>
            <a:r>
              <a:rPr lang="en-US" smtClean="0"/>
              <a:t>2) Do a weighted blur at each value</a:t>
            </a:r>
          </a:p>
          <a:p>
            <a:r>
              <a:rPr lang="en-US" smtClean="0"/>
              <a:t>3) Each output pixel takes its value from the blur with the closest </a:t>
            </a:r>
            <a:r>
              <a:rPr lang="en-US" i="1" smtClean="0"/>
              <a:t>a</a:t>
            </a:r>
          </a:p>
          <a:p>
            <a:pPr lvl="1"/>
            <a:r>
              <a:rPr lang="en-US" smtClean="0"/>
              <a:t>or interpolate between the nearest 2 </a:t>
            </a:r>
            <a:r>
              <a:rPr lang="en-US" i="1" smtClean="0"/>
              <a:t>a</a:t>
            </a:r>
            <a:r>
              <a:rPr lang="en-US" smtClean="0"/>
              <a:t>’s</a:t>
            </a:r>
          </a:p>
          <a:p>
            <a:r>
              <a:rPr lang="en-US" smtClean="0"/>
              <a:t>Fast Bilateral Filtering for the Display of High-Dynamic-Range Images</a:t>
            </a:r>
          </a:p>
          <a:p>
            <a:pPr lvl="1"/>
            <a:r>
              <a:rPr lang="en-US" smtClean="0"/>
              <a:t>Durand and Dorsey 2002</a:t>
            </a:r>
          </a:p>
          <a:p>
            <a:pPr lvl="1"/>
            <a:r>
              <a:rPr lang="en-US" smtClean="0"/>
              <a:t>Used an FFT to do the blur for each value of a</a:t>
            </a:r>
          </a:p>
          <a:p>
            <a:pPr lvl="1">
              <a:buNone/>
            </a:pPr>
            <a:endParaRPr lang="en-US" smtClean="0">
              <a:sym typeface="Wingdings" pitchFamily="2" charset="2"/>
            </a:endParaRPr>
          </a:p>
          <a:p>
            <a:endParaRPr lang="en-US" smtClean="0">
              <a:sym typeface="Wingdings" pitchFamily="2" charset="2"/>
            </a:endParaRPr>
          </a:p>
          <a:p>
            <a:endParaRPr lang="en-US" smtClean="0">
              <a:sym typeface="Wingdings" pitchFamily="2" charset="2"/>
            </a:endParaRP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Here’s a better way to think of it:</a:t>
            </a:r>
          </a:p>
          <a:p>
            <a:r>
              <a:rPr lang="en-US" smtClean="0"/>
              <a:t>We can combine the exponential terms...</a:t>
            </a:r>
            <a:endParaRPr lang="en-US" dirty="0" smtClean="0"/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485900" y="5143500"/>
          <a:ext cx="6346825" cy="1233487"/>
        </p:xfrm>
        <a:graphic>
          <a:graphicData uri="http://schemas.openxmlformats.org/presentationml/2006/ole">
            <p:oleObj spid="_x0000_s93187" name="Equation" r:id="rId3" imgW="2349360" imgH="457200" progId="Equation.3">
              <p:embed/>
            </p:oleObj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/>
        </p:nvGraphicFramePr>
        <p:xfrm>
          <a:off x="1485900" y="3086100"/>
          <a:ext cx="6518275" cy="1233488"/>
        </p:xfrm>
        <a:graphic>
          <a:graphicData uri="http://schemas.openxmlformats.org/presentationml/2006/ole">
            <p:oleObj spid="_x0000_s93188" name="Equation" r:id="rId4" imgW="2412720" imgH="457200" progId="Equation.3">
              <p:embed/>
            </p:oleObj>
          </a:graphicData>
        </a:graphic>
      </p:graphicFrame>
      <p:cxnSp>
        <p:nvCxnSpPr>
          <p:cNvPr id="8" name="Straight Arrow Connector 7"/>
          <p:cNvCxnSpPr/>
          <p:nvPr/>
        </p:nvCxnSpPr>
        <p:spPr>
          <a:xfrm rot="5400000">
            <a:off x="4400550" y="4743450"/>
            <a:ext cx="685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Linearizing the Bilateral Filter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product of an 1D </a:t>
            </a:r>
            <a:r>
              <a:rPr lang="en-US" dirty="0" err="1" smtClean="0"/>
              <a:t>gaussian</a:t>
            </a:r>
            <a:r>
              <a:rPr lang="en-US" dirty="0" smtClean="0"/>
              <a:t> and an 2D </a:t>
            </a:r>
            <a:r>
              <a:rPr lang="en-US" dirty="0" err="1" smtClean="0"/>
              <a:t>gaussian</a:t>
            </a:r>
            <a:r>
              <a:rPr lang="en-US" dirty="0" smtClean="0"/>
              <a:t> across different dimensions is a single 3D </a:t>
            </a:r>
            <a:r>
              <a:rPr lang="en-US" dirty="0" err="1" smtClean="0"/>
              <a:t>gaussian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 we're </a:t>
            </a:r>
            <a:r>
              <a:rPr lang="en-US" smtClean="0"/>
              <a:t>just doing a weighted 3D blur</a:t>
            </a:r>
            <a:endParaRPr lang="en-US" dirty="0" smtClean="0"/>
          </a:p>
          <a:p>
            <a:r>
              <a:rPr lang="en-US" dirty="0" smtClean="0"/>
              <a:t>Axes are:</a:t>
            </a:r>
          </a:p>
          <a:p>
            <a:pPr lvl="1"/>
            <a:r>
              <a:rPr lang="en-US" dirty="0" smtClean="0"/>
              <a:t>image x coordinate</a:t>
            </a:r>
          </a:p>
          <a:p>
            <a:pPr lvl="1"/>
            <a:r>
              <a:rPr lang="en-US" dirty="0" smtClean="0"/>
              <a:t>image y coordinate</a:t>
            </a:r>
          </a:p>
          <a:p>
            <a:pPr lvl="1"/>
            <a:r>
              <a:rPr lang="en-US" dirty="0" smtClean="0"/>
              <a:t>pixel value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Bilateral Grid – Step 1</a:t>
            </a:r>
            <a:br>
              <a:rPr lang="en-US" dirty="0" smtClean="0"/>
            </a:br>
            <a:r>
              <a:rPr lang="en-US" sz="3100" i="1" dirty="0" smtClean="0"/>
              <a:t>Chen et al SIGGRAPH 07</a:t>
            </a:r>
            <a:endParaRPr lang="en-US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the 2D image </a:t>
            </a:r>
            <a:r>
              <a:rPr lang="en-US" dirty="0" err="1" smtClean="0"/>
              <a:t>Im</a:t>
            </a:r>
            <a:r>
              <a:rPr lang="en-US" dirty="0" smtClean="0"/>
              <a:t>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Create a 3D volume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), such that:</a:t>
            </a:r>
          </a:p>
          <a:p>
            <a:pPr lvl="1"/>
            <a:r>
              <a:rPr lang="en-US" dirty="0" smtClean="0"/>
              <a:t>Where </a:t>
            </a:r>
            <a:r>
              <a:rPr lang="en-US" dirty="0" err="1" smtClean="0"/>
              <a:t>Im</a:t>
            </a:r>
            <a:r>
              <a:rPr lang="en-US" dirty="0" smtClean="0"/>
              <a:t>(x, y) = z,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 </a:t>
            </a:r>
            <a:r>
              <a:rPr lang="en-US" smtClean="0"/>
              <a:t>= (</a:t>
            </a:r>
            <a:r>
              <a:rPr lang="en-US" b="1" smtClean="0"/>
              <a:t>z, 1)</a:t>
            </a:r>
            <a:endParaRPr lang="en-US" b="1" dirty="0" smtClean="0"/>
          </a:p>
          <a:p>
            <a:pPr lvl="1"/>
            <a:r>
              <a:rPr lang="en-US" dirty="0" smtClean="0"/>
              <a:t>Elsewhere, V(</a:t>
            </a:r>
            <a:r>
              <a:rPr lang="en-US" b="1" dirty="0" smtClean="0"/>
              <a:t>x</a:t>
            </a:r>
            <a:r>
              <a:rPr lang="en-US" dirty="0" smtClean="0"/>
              <a:t>, </a:t>
            </a:r>
            <a:r>
              <a:rPr lang="en-US" b="1" dirty="0" smtClean="0"/>
              <a:t>y</a:t>
            </a:r>
            <a:r>
              <a:rPr lang="en-US" dirty="0" smtClean="0"/>
              <a:t>, </a:t>
            </a:r>
            <a:r>
              <a:rPr lang="en-US" b="1" dirty="0" smtClean="0"/>
              <a:t>z</a:t>
            </a:r>
            <a:r>
              <a:rPr lang="en-US" dirty="0" smtClean="0"/>
              <a:t>) </a:t>
            </a:r>
            <a:r>
              <a:rPr lang="en-US" smtClean="0"/>
              <a:t>= (0, 0)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bilateral_input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29050"/>
            <a:ext cx="9144000" cy="2428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7" name="Straight Arrow Connector 6"/>
          <p:cNvCxnSpPr/>
          <p:nvPr/>
        </p:nvCxnSpPr>
        <p:spPr>
          <a:xfrm rot="5400000">
            <a:off x="4372769" y="4371975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9724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7730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bilateral_grid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29150"/>
            <a:ext cx="91440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Grid – Step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0"/>
            <a:ext cx="8229600" cy="4525963"/>
          </a:xfrm>
        </p:spPr>
        <p:txBody>
          <a:bodyPr/>
          <a:lstStyle/>
          <a:p>
            <a:r>
              <a:rPr lang="en-US" smtClean="0"/>
              <a:t>Blur the 3D volume (using a fast blur)</a:t>
            </a:r>
          </a:p>
          <a:p>
            <a:pPr lvl="1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72769" y="4371975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9724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773069" y="437118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bilateral_grid_blurr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29150"/>
            <a:ext cx="9144000" cy="2228850"/>
          </a:xfrm>
          <a:prstGeom prst="rect">
            <a:avLst/>
          </a:prstGeom>
        </p:spPr>
      </p:pic>
      <p:pic>
        <p:nvPicPr>
          <p:cNvPr id="12" name="Picture 11" descr="bilateral_grid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28800"/>
            <a:ext cx="91440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Bilateral Grid – Step 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Slice the volume at z values corresponding to the original pixel values</a:t>
            </a:r>
            <a:endParaRPr lang="en-US"/>
          </a:p>
        </p:txBody>
      </p:sp>
      <p:pic>
        <p:nvPicPr>
          <p:cNvPr id="4" name="Picture 3" descr="bilateral_grid_slic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00350"/>
            <a:ext cx="9144000" cy="222885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rot="5400000">
            <a:off x="4372769" y="5228431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1972469" y="5227637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773069" y="5227637"/>
            <a:ext cx="399256" cy="79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bilateral_input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543550"/>
            <a:ext cx="9144000" cy="2857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pic>
        <p:nvPicPr>
          <p:cNvPr id="7" name="Content Placeholder 6" descr="bilateral_input_b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400300"/>
            <a:ext cx="9144000" cy="685800"/>
          </a:xfrm>
        </p:spPr>
      </p:pic>
      <p:pic>
        <p:nvPicPr>
          <p:cNvPr id="8" name="Picture 7" descr="bilateral_grid_output_b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600700"/>
            <a:ext cx="9144000" cy="685800"/>
          </a:xfrm>
          <a:prstGeom prst="rect">
            <a:avLst/>
          </a:prstGeom>
        </p:spPr>
      </p:pic>
      <p:pic>
        <p:nvPicPr>
          <p:cNvPr id="9" name="Picture 8" descr="bilateral_input_blurred_b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V="1">
            <a:off x="0" y="3943350"/>
            <a:ext cx="9144000" cy="685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205740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60045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Regular blur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1435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Bilateral Grid Slice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Pixel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Each pixel blurred together with </a:t>
            </a:r>
          </a:p>
          <a:p>
            <a:pPr lvl="1"/>
            <a:r>
              <a:rPr lang="en-US" dirty="0" smtClean="0"/>
              <a:t>those nearby in space (x </a:t>
            </a:r>
            <a:r>
              <a:rPr lang="en-US" dirty="0" err="1" smtClean="0"/>
              <a:t>coord</a:t>
            </a:r>
            <a:r>
              <a:rPr lang="en-US" dirty="0" smtClean="0"/>
              <a:t> on this graph)</a:t>
            </a:r>
          </a:p>
          <a:p>
            <a:pPr lvl="1"/>
            <a:r>
              <a:rPr lang="en-US" dirty="0" smtClean="0"/>
              <a:t>and value (y </a:t>
            </a:r>
            <a:r>
              <a:rPr lang="en-US" dirty="0" err="1" smtClean="0"/>
              <a:t>coord</a:t>
            </a:r>
            <a:r>
              <a:rPr lang="en-US" dirty="0" smtClean="0"/>
              <a:t> on this graph)</a:t>
            </a:r>
            <a:endParaRPr lang="en-US" dirty="0"/>
          </a:p>
        </p:txBody>
      </p:sp>
      <p:pic>
        <p:nvPicPr>
          <p:cNvPr id="4" name="Picture 3" descr="bilateral_grid_blurred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3250"/>
            <a:ext cx="91440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Bilateral Grid = Local Histogram Transform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525963"/>
          </a:xfrm>
        </p:spPr>
        <p:txBody>
          <a:bodyPr/>
          <a:lstStyle/>
          <a:p>
            <a:r>
              <a:rPr lang="en-US" dirty="0" smtClean="0"/>
              <a:t>Take the weight channel: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Blur in space (but not value)</a:t>
            </a:r>
            <a:endParaRPr lang="en-US" dirty="0"/>
          </a:p>
        </p:txBody>
      </p:sp>
      <p:pic>
        <p:nvPicPr>
          <p:cNvPr id="5" name="Picture 4" descr="bilateral_grid_weight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50"/>
            <a:ext cx="9144000" cy="1885950"/>
          </a:xfrm>
          <a:prstGeom prst="rect">
            <a:avLst/>
          </a:prstGeom>
        </p:spPr>
      </p:pic>
      <p:pic>
        <p:nvPicPr>
          <p:cNvPr id="7" name="Picture 6" descr="bilateral_histogram_transfor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972050"/>
            <a:ext cx="9144000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Bilateral Grid = Local Histogram Transform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One column is now the histogram of a region around a pixel!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we blur in value too, it’s just a histogram with fewer buckets</a:t>
            </a:r>
          </a:p>
          <a:p>
            <a:r>
              <a:rPr lang="en-US" dirty="0" smtClean="0"/>
              <a:t>Useful for median, min, max filters as well.</a:t>
            </a:r>
            <a:endParaRPr lang="en-US" dirty="0"/>
          </a:p>
        </p:txBody>
      </p:sp>
      <p:pic>
        <p:nvPicPr>
          <p:cNvPr id="4" name="Picture 3" descr="bilateral_histogram_transfor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14450" y="2571750"/>
            <a:ext cx="11658600" cy="1885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57650" y="2400300"/>
            <a:ext cx="285750" cy="2228850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Elephant in the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hasn’t anyone done this before?</a:t>
            </a:r>
          </a:p>
          <a:p>
            <a:endParaRPr lang="en-US" dirty="0" smtClean="0"/>
          </a:p>
          <a:p>
            <a:r>
              <a:rPr lang="en-US" dirty="0" smtClean="0"/>
              <a:t>For a 5 megapixel image at 3 bytes per pixel, the bilateral grid with 256 value buckets would take up:</a:t>
            </a:r>
          </a:p>
          <a:p>
            <a:pPr lvl="1"/>
            <a:r>
              <a:rPr lang="en-US" dirty="0" smtClean="0"/>
              <a:t>5*1024*1024*(3+1)*256 = </a:t>
            </a:r>
            <a:r>
              <a:rPr lang="en-US" dirty="0" smtClean="0">
                <a:solidFill>
                  <a:srgbClr val="FF0000"/>
                </a:solidFill>
              </a:rPr>
              <a:t>5120 Megabytes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But wait, we never need the original grid, just the original grid blurred...</a:t>
            </a: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Filtering by </a:t>
            </a:r>
            <a:r>
              <a:rPr lang="en-US" dirty="0" err="1" smtClean="0"/>
              <a:t>Resampling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Construct the bilateral grid at low resolution</a:t>
            </a:r>
          </a:p>
          <a:p>
            <a:pPr lvl="1"/>
            <a:r>
              <a:rPr lang="en-US" sz="2600" dirty="0" smtClean="0"/>
              <a:t>Use a good </a:t>
            </a:r>
            <a:r>
              <a:rPr lang="en-US" sz="2600" dirty="0" err="1" smtClean="0"/>
              <a:t>downsampling</a:t>
            </a:r>
            <a:r>
              <a:rPr lang="en-US" sz="2600" dirty="0" smtClean="0"/>
              <a:t> filter to put values in the grid</a:t>
            </a:r>
          </a:p>
          <a:p>
            <a:pPr lvl="1"/>
            <a:r>
              <a:rPr lang="en-US" sz="2600" dirty="0" smtClean="0"/>
              <a:t>Blur the grid with a small kernel (</a:t>
            </a:r>
            <a:r>
              <a:rPr lang="en-US" sz="2600" dirty="0" err="1" smtClean="0"/>
              <a:t>eg</a:t>
            </a:r>
            <a:r>
              <a:rPr lang="en-US" sz="2600" dirty="0" smtClean="0"/>
              <a:t> 5x5)</a:t>
            </a:r>
          </a:p>
          <a:p>
            <a:pPr lvl="1"/>
            <a:r>
              <a:rPr lang="en-US" sz="2600" dirty="0" smtClean="0"/>
              <a:t>Use a good </a:t>
            </a:r>
            <a:r>
              <a:rPr lang="en-US" sz="2600" dirty="0" err="1" smtClean="0"/>
              <a:t>upsampling</a:t>
            </a:r>
            <a:r>
              <a:rPr lang="en-US" sz="2600" dirty="0" smtClean="0"/>
              <a:t> filter to slice the grid</a:t>
            </a:r>
          </a:p>
          <a:p>
            <a:r>
              <a:rPr lang="en-US" dirty="0" smtClean="0"/>
              <a:t>Complexity?</a:t>
            </a:r>
          </a:p>
          <a:p>
            <a:pPr lvl="1"/>
            <a:r>
              <a:rPr lang="en-US" dirty="0" smtClean="0"/>
              <a:t>Regular bilateral filter: O(w*h*f*f)</a:t>
            </a:r>
          </a:p>
          <a:p>
            <a:pPr lvl="1"/>
            <a:r>
              <a:rPr lang="en-US" dirty="0" smtClean="0"/>
              <a:t>Bilateral grid implementation:</a:t>
            </a:r>
          </a:p>
          <a:p>
            <a:pPr lvl="2"/>
            <a:r>
              <a:rPr lang="en-US" dirty="0" smtClean="0"/>
              <a:t>time: O(w*h) </a:t>
            </a:r>
          </a:p>
          <a:p>
            <a:pPr lvl="2"/>
            <a:r>
              <a:rPr lang="en-US" dirty="0" smtClean="0"/>
              <a:t>memory: O(w/f * h/f * 256/g) 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Filtering by </a:t>
            </a:r>
            <a:r>
              <a:rPr lang="en-US" dirty="0" err="1" smtClean="0"/>
              <a:t>Resampling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 Fast Approximation of the Bilateral Filter using a Signal Processing Approach</a:t>
            </a:r>
          </a:p>
          <a:p>
            <a:pPr lvl="1"/>
            <a:r>
              <a:rPr lang="en-US" smtClean="0"/>
              <a:t>Paris and Durand 2006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I’ve treated value as 1D, it’s really 3D</a:t>
            </a:r>
          </a:p>
          <a:p>
            <a:r>
              <a:rPr lang="en-US" dirty="0" smtClean="0"/>
              <a:t>The bilateral grid should hence really be 5D</a:t>
            </a:r>
          </a:p>
          <a:p>
            <a:r>
              <a:rPr lang="en-US" dirty="0" smtClean="0"/>
              <a:t>Memory usage starts to go </a:t>
            </a:r>
            <a:r>
              <a:rPr lang="en-US" smtClean="0"/>
              <a:t>up...</a:t>
            </a:r>
          </a:p>
          <a:p>
            <a:r>
              <a:rPr lang="en-US" smtClean="0"/>
              <a:t>Cost of splatting and slicing = 2</a:t>
            </a:r>
            <a:r>
              <a:rPr lang="en-US" baseline="30000" smtClean="0"/>
              <a:t>d</a:t>
            </a:r>
            <a:endParaRPr lang="en-US" baseline="30000" dirty="0" smtClean="0"/>
          </a:p>
          <a:p>
            <a:r>
              <a:rPr lang="en-US" dirty="0" smtClean="0"/>
              <a:t>Most people just use distance in luminance instead of full 3D distance</a:t>
            </a:r>
          </a:p>
          <a:p>
            <a:pPr lvl="1"/>
            <a:r>
              <a:rPr lang="en-US" b="1" i="1" dirty="0" smtClean="0"/>
              <a:t>values</a:t>
            </a:r>
            <a:r>
              <a:rPr lang="en-US" dirty="0" smtClean="0"/>
              <a:t> in grid are 3D colors (4 bytes per entry)</a:t>
            </a:r>
          </a:p>
          <a:p>
            <a:pPr lvl="1"/>
            <a:r>
              <a:rPr lang="en-US" b="1" i="1" dirty="0" smtClean="0"/>
              <a:t>positions</a:t>
            </a:r>
            <a:r>
              <a:rPr lang="en-US" dirty="0" smtClean="0"/>
              <a:t> of values is just the 1D luminance </a:t>
            </a:r>
          </a:p>
          <a:p>
            <a:pPr lvl="1">
              <a:buNone/>
            </a:pPr>
            <a:r>
              <a:rPr lang="en-US" dirty="0" smtClean="0"/>
              <a:t>    = (R+G+B</a:t>
            </a:r>
            <a:r>
              <a:rPr lang="en-US" smtClean="0"/>
              <a:t>)/3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Bilateral Grid Demo and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11312"/>
          </a:xfrm>
        </p:spPr>
        <p:txBody>
          <a:bodyPr>
            <a:noAutofit/>
          </a:bodyPr>
          <a:lstStyle/>
          <a:p>
            <a:r>
              <a:rPr lang="en-US" sz="4000" dirty="0" smtClean="0"/>
              <a:t>Using distance in 3D </a:t>
            </a:r>
            <a:br>
              <a:rPr lang="en-US" sz="4000" dirty="0" smtClean="0"/>
            </a:br>
            <a:r>
              <a:rPr lang="en-US" sz="4000" dirty="0" err="1" smtClean="0"/>
              <a:t>vs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Just using distance in luminance</a:t>
            </a:r>
            <a:endParaRPr lang="en-US" sz="4000" dirty="0"/>
          </a:p>
        </p:txBody>
      </p:sp>
      <p:pic>
        <p:nvPicPr>
          <p:cNvPr id="4" name="Content Placeholder 3" descr="color_bars_nois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3314700"/>
            <a:ext cx="2438400" cy="2438400"/>
          </a:xfrm>
        </p:spPr>
      </p:pic>
      <p:pic>
        <p:nvPicPr>
          <p:cNvPr id="5" name="Picture 4" descr="color_bars_bilateral_fu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1850" y="3314700"/>
            <a:ext cx="2438400" cy="2438400"/>
          </a:xfrm>
          <a:prstGeom prst="rect">
            <a:avLst/>
          </a:prstGeom>
        </p:spPr>
      </p:pic>
      <p:pic>
        <p:nvPicPr>
          <p:cNvPr id="6" name="Picture 5" descr="color_bars_bilateral_lum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7900" y="3314700"/>
            <a:ext cx="2438400" cy="24384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rot="5400000">
            <a:off x="6915150" y="2971800"/>
            <a:ext cx="342900" cy="228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7229475" y="2943225"/>
            <a:ext cx="342900" cy="28575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57900" y="2514600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Same luminance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85850" y="577215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86200" y="577215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Full Bilateral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29300" y="577215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Luminance Only Bilateral</a:t>
            </a: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There is a disconnect between positions and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Values</a:t>
            </a:r>
            <a:r>
              <a:rPr lang="en-US" dirty="0" smtClean="0"/>
              <a:t> in the bilateral grid are the things we want to blur</a:t>
            </a:r>
          </a:p>
          <a:p>
            <a:endParaRPr lang="en-US" dirty="0" smtClean="0"/>
          </a:p>
          <a:p>
            <a:r>
              <a:rPr lang="en-US" b="1" dirty="0" smtClean="0"/>
              <a:t>Positions</a:t>
            </a:r>
            <a:r>
              <a:rPr lang="en-US" dirty="0" smtClean="0"/>
              <a:t> (and hence distances) in the bilateral grid determine which values we mix</a:t>
            </a:r>
          </a:p>
          <a:p>
            <a:endParaRPr lang="en-US" dirty="0" smtClean="0"/>
          </a:p>
          <a:p>
            <a:r>
              <a:rPr lang="en-US" dirty="0" smtClean="0"/>
              <a:t>So we could, for example, get the positions from one image, and the values from another</a:t>
            </a: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Joint Bilateral Filter</a:t>
            </a:r>
            <a:endParaRPr lang="en-US" dirty="0"/>
          </a:p>
        </p:txBody>
      </p:sp>
      <p:pic>
        <p:nvPicPr>
          <p:cNvPr id="4" name="Content Placeholder 3" descr="mas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257300"/>
            <a:ext cx="3276599" cy="2457450"/>
          </a:xfrm>
        </p:spPr>
      </p:pic>
      <p:pic>
        <p:nvPicPr>
          <p:cNvPr id="5" name="Picture 4" descr="do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00700" y="1257300"/>
            <a:ext cx="3257550" cy="2443163"/>
          </a:xfrm>
          <a:prstGeom prst="rect">
            <a:avLst/>
          </a:prstGeom>
        </p:spPr>
      </p:pic>
      <p:pic>
        <p:nvPicPr>
          <p:cNvPr id="6" name="Picture 5" descr="joint_bilateral_do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3771900"/>
            <a:ext cx="4114799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7600" y="200025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 Image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131445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Input Image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280035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Result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43500" y="1485900"/>
            <a:ext cx="457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3486150" y="2171700"/>
            <a:ext cx="28575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2"/>
            <a:endCxn id="6" idx="0"/>
          </p:cNvCxnSpPr>
          <p:nvPr/>
        </p:nvCxnSpPr>
        <p:spPr>
          <a:xfrm rot="5400000">
            <a:off x="4270891" y="3470791"/>
            <a:ext cx="602218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Bilateral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Flash/No Flash photography</a:t>
            </a:r>
          </a:p>
          <a:p>
            <a:r>
              <a:rPr lang="en-US" dirty="0" smtClean="0"/>
              <a:t>Take a photo with flash (colors look bad)</a:t>
            </a:r>
          </a:p>
          <a:p>
            <a:r>
              <a:rPr lang="en-US" dirty="0" smtClean="0"/>
              <a:t>Take a photo without flash (noisy)</a:t>
            </a:r>
          </a:p>
          <a:p>
            <a:r>
              <a:rPr lang="en-US" dirty="0" smtClean="0"/>
              <a:t>Use the edges from the flash photo to help smooth the blurry photo</a:t>
            </a:r>
          </a:p>
          <a:p>
            <a:r>
              <a:rPr lang="en-US" dirty="0" smtClean="0"/>
              <a:t>Then add back in the high frequencies from the flash photo</a:t>
            </a:r>
          </a:p>
          <a:p>
            <a:r>
              <a:rPr lang="en-US" sz="2400" b="1" dirty="0" smtClean="0"/>
              <a:t>Digital Photography with Flash and No-Flash Image Pairs</a:t>
            </a:r>
          </a:p>
          <a:p>
            <a:pPr>
              <a:buNone/>
            </a:pPr>
            <a:r>
              <a:rPr lang="en-US" sz="2400" i="1" dirty="0" smtClean="0"/>
              <a:t>			</a:t>
            </a:r>
            <a:r>
              <a:rPr lang="en-US" sz="2400" i="1" dirty="0" err="1" smtClean="0"/>
              <a:t>Petschnigg</a:t>
            </a:r>
            <a:r>
              <a:rPr lang="en-US" sz="2400" i="1" dirty="0" smtClean="0"/>
              <a:t> et al, SIGGRAPH 04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Flash: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2763" name="Picture 11" descr="2004PetschniggFlashNoFlash_Page_1_Image_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713" y="0"/>
            <a:ext cx="58562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 Flash: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6860" name="Picture 12" descr="2004PetschniggFlashNoFlash_Page_1_Image_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713" y="0"/>
            <a:ext cx="58562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Result: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8900" name="Picture 4" descr="2004PetschniggFlashNoFlash_Page_1_Image_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713" y="0"/>
            <a:ext cx="58562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Joint Bilateral </a:t>
            </a:r>
            <a:r>
              <a:rPr lang="en-US" dirty="0" err="1" smtClean="0"/>
              <a:t>Upsample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 </a:t>
            </a:r>
            <a:r>
              <a:rPr lang="en-US" sz="3100" i="1" dirty="0" smtClean="0"/>
              <a:t>Kopf et al, SIGRAPH 07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Say we’ve computed something expensive at low resolution (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tonemapping</a:t>
            </a:r>
            <a:r>
              <a:rPr lang="en-US" dirty="0" smtClean="0"/>
              <a:t>, or depth)</a:t>
            </a:r>
          </a:p>
          <a:p>
            <a:r>
              <a:rPr lang="en-US" dirty="0" smtClean="0"/>
              <a:t>We want to use the result at the original resolution</a:t>
            </a:r>
          </a:p>
          <a:p>
            <a:r>
              <a:rPr lang="en-US" dirty="0" smtClean="0"/>
              <a:t>Use the original image as the positions</a:t>
            </a:r>
          </a:p>
          <a:p>
            <a:r>
              <a:rPr lang="en-US" dirty="0" smtClean="0"/>
              <a:t>Use the low res solution as the values</a:t>
            </a:r>
          </a:p>
          <a:p>
            <a:r>
              <a:rPr lang="en-US" dirty="0" smtClean="0"/>
              <a:t>Since the bilateral grid is low resolution anyway, just:</a:t>
            </a:r>
          </a:p>
          <a:p>
            <a:pPr lvl="1"/>
            <a:r>
              <a:rPr lang="en-US" dirty="0" smtClean="0"/>
              <a:t>read in the low res values at positions given by the </a:t>
            </a:r>
            <a:r>
              <a:rPr lang="en-US" dirty="0" err="1" smtClean="0"/>
              <a:t>downsampled</a:t>
            </a:r>
            <a:r>
              <a:rPr lang="en-US" dirty="0" smtClean="0"/>
              <a:t> high res image</a:t>
            </a:r>
          </a:p>
          <a:p>
            <a:pPr lvl="1"/>
            <a:r>
              <a:rPr lang="en-US" dirty="0" smtClean="0"/>
              <a:t>slice using the high res image</a:t>
            </a:r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b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28900"/>
            <a:ext cx="9043745" cy="4057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Joint Bilateral </a:t>
            </a:r>
            <a:r>
              <a:rPr lang="en-US" dirty="0" err="1" smtClean="0"/>
              <a:t>Upsample</a:t>
            </a:r>
            <a:r>
              <a:rPr lang="en-US" dirty="0" smtClean="0"/>
              <a:t> Example</a:t>
            </a:r>
            <a:br>
              <a:rPr lang="en-US" dirty="0" smtClean="0"/>
            </a:br>
            <a:endParaRPr lang="en-US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Low resolution depth, high resolution color</a:t>
            </a:r>
          </a:p>
          <a:p>
            <a:r>
              <a:rPr lang="en-US" dirty="0" smtClean="0"/>
              <a:t>Depth edges probably occur at color edges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Non-Local Means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Average each pixel with other pixels that have similar local neighborhoods</a:t>
            </a:r>
          </a:p>
          <a:p>
            <a:r>
              <a:rPr lang="en-US" smtClean="0"/>
              <a:t>Slow as hell</a:t>
            </a:r>
          </a:p>
          <a:p>
            <a:pPr lvl="1"/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Think of it this way: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Blur pixels with other pixels that are nearby in patch-space</a:t>
            </a:r>
          </a:p>
          <a:p>
            <a:r>
              <a:rPr lang="en-US" smtClean="0"/>
              <a:t>Can use a bilateral grid!</a:t>
            </a:r>
          </a:p>
          <a:p>
            <a:pPr lvl="1"/>
            <a:r>
              <a:rPr lang="en-US" smtClean="0"/>
              <a:t>Except dimensionality too high</a:t>
            </a:r>
          </a:p>
          <a:p>
            <a:pPr lvl="1"/>
            <a:r>
              <a:rPr lang="en-US" smtClean="0"/>
              <a:t>Not enough memory</a:t>
            </a:r>
          </a:p>
          <a:p>
            <a:pPr lvl="1"/>
            <a:r>
              <a:rPr lang="en-US" smtClean="0"/>
              <a:t>Splatting and Slicing too costly (2</a:t>
            </a:r>
            <a:r>
              <a:rPr lang="en-US" baseline="30000" smtClean="0"/>
              <a:t>d</a:t>
            </a:r>
            <a:r>
              <a:rPr lang="en-US" smtClean="0"/>
              <a:t>)</a:t>
            </a:r>
          </a:p>
          <a:p>
            <a:r>
              <a:rPr lang="en-US" smtClean="0"/>
              <a:t>Solution: Use a different data structure to represent blurry high-D space</a:t>
            </a:r>
          </a:p>
          <a:p>
            <a:r>
              <a:rPr lang="en-US" smtClean="0"/>
              <a:t>(video)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Filtering (even bilateral filtering) is O(w*h)</a:t>
            </a:r>
          </a:p>
          <a:p>
            <a:endParaRPr lang="en-US" dirty="0" smtClean="0"/>
          </a:p>
          <a:p>
            <a:r>
              <a:rPr lang="en-US" dirty="0" smtClean="0"/>
              <a:t>You can also filter by </a:t>
            </a:r>
            <a:r>
              <a:rPr lang="en-US" dirty="0" err="1" smtClean="0"/>
              <a:t>downsampling</a:t>
            </a:r>
            <a:r>
              <a:rPr lang="en-US" dirty="0" smtClean="0"/>
              <a:t>, possibly blurring a little, then </a:t>
            </a:r>
            <a:r>
              <a:rPr lang="en-US" dirty="0" err="1" smtClean="0"/>
              <a:t>upsampling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bilateral grid is a local histogram transform that’s useful for many things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8746</TotalTime>
  <Words>1758</Words>
  <Application>Microsoft Office PowerPoint</Application>
  <PresentationFormat>On-screen Show (4:3)</PresentationFormat>
  <Paragraphs>319</Paragraphs>
  <Slides>74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7" baseType="lpstr">
      <vt:lpstr>Office Theme</vt:lpstr>
      <vt:lpstr>Microsoft Equation 3.0</vt:lpstr>
      <vt:lpstr>Equation</vt:lpstr>
      <vt:lpstr>CS448f: Image Processing For Photography and Vision</vt:lpstr>
      <vt:lpstr>Filtering by Resampling</vt:lpstr>
      <vt:lpstr>Filtering by Resampling</vt:lpstr>
      <vt:lpstr>Filtering by Resampling</vt:lpstr>
      <vt:lpstr>Use better upsampling?</vt:lpstr>
      <vt:lpstr>Use better downsampling?</vt:lpstr>
      <vt:lpstr>Use better downsampling?</vt:lpstr>
      <vt:lpstr>Resampling Simulation</vt:lpstr>
      <vt:lpstr>Best Resampling</vt:lpstr>
      <vt:lpstr>Best Resampling</vt:lpstr>
      <vt:lpstr>What's the point?</vt:lpstr>
      <vt:lpstr>Recap: Fast Linear Filters</vt:lpstr>
      <vt:lpstr>Recap: Fast Linear Filters</vt:lpstr>
      <vt:lpstr>Histogram Filtering</vt:lpstr>
      <vt:lpstr>Histogram Filtering</vt:lpstr>
      <vt:lpstr>Histogram Updating</vt:lpstr>
      <vt:lpstr>Histogram Updating</vt:lpstr>
      <vt:lpstr>Histogram Updating</vt:lpstr>
      <vt:lpstr>Histogram Updating</vt:lpstr>
      <vt:lpstr>Histogram Updating</vt:lpstr>
      <vt:lpstr>Histogram-Based Fast Median</vt:lpstr>
      <vt:lpstr>Histogram-Based Fast Median</vt:lpstr>
      <vt:lpstr>Histogram-Based Fast Median</vt:lpstr>
      <vt:lpstr>Use of a min filter: dehazing</vt:lpstr>
      <vt:lpstr>Large-support min filter</vt:lpstr>
      <vt:lpstr>Difference (brightened)</vt:lpstr>
      <vt:lpstr>Weighted Blurs</vt:lpstr>
      <vt:lpstr>Weighted Blurs</vt:lpstr>
      <vt:lpstr>Weighted Blurs</vt:lpstr>
      <vt:lpstr>Weighted Blurs</vt:lpstr>
      <vt:lpstr>Weighted Blurs</vt:lpstr>
      <vt:lpstr>Weighted Blurs</vt:lpstr>
      <vt:lpstr>Image:</vt:lpstr>
      <vt:lpstr>Weight:</vt:lpstr>
      <vt:lpstr>Result:</vt:lpstr>
      <vt:lpstr>Result:</vt:lpstr>
      <vt:lpstr>Weight:</vt:lpstr>
      <vt:lpstr>Result: Like a max filter but faster</vt:lpstr>
      <vt:lpstr>Weight:</vt:lpstr>
      <vt:lpstr>Result: Like a min filter but faster</vt:lpstr>
      <vt:lpstr>Weight:</vt:lpstr>
      <vt:lpstr>Result: A blur that ignores the dog</vt:lpstr>
      <vt:lpstr>In ImageStack:</vt:lpstr>
      <vt:lpstr>The Bilateral Filter</vt:lpstr>
      <vt:lpstr>The Bilateral Filter</vt:lpstr>
      <vt:lpstr>The Bilateral Filter</vt:lpstr>
      <vt:lpstr>The Bilateral Filter</vt:lpstr>
      <vt:lpstr>The Bilateral Filter</vt:lpstr>
      <vt:lpstr>The Bilateral Filter</vt:lpstr>
      <vt:lpstr>Linearizing the Bilateral Filter</vt:lpstr>
      <vt:lpstr>The Bilateral Grid – Step 1 Chen et al SIGGRAPH 07</vt:lpstr>
      <vt:lpstr>The Bilateral Grid – Step 2</vt:lpstr>
      <vt:lpstr>The Bilateral Grid – Step 3</vt:lpstr>
      <vt:lpstr>Comparison</vt:lpstr>
      <vt:lpstr>Pixel Influence</vt:lpstr>
      <vt:lpstr>Bilateral Grid = Local Histogram Transform</vt:lpstr>
      <vt:lpstr>Bilateral Grid = Local Histogram Transform</vt:lpstr>
      <vt:lpstr>The Elephant in the Room</vt:lpstr>
      <vt:lpstr>Use Filtering by Resampling!</vt:lpstr>
      <vt:lpstr>Use Filtering by Resampling!</vt:lpstr>
      <vt:lpstr>Dealing with Color</vt:lpstr>
      <vt:lpstr>Bilateral Grid Demo and Video</vt:lpstr>
      <vt:lpstr>Using distance in 3D  vs Just using distance in luminance</vt:lpstr>
      <vt:lpstr>There is a disconnect between positions and values</vt:lpstr>
      <vt:lpstr>Joint Bilateral Filter</vt:lpstr>
      <vt:lpstr>Joint Bilateral Application</vt:lpstr>
      <vt:lpstr>Flash:</vt:lpstr>
      <vt:lpstr>No Flash:</vt:lpstr>
      <vt:lpstr>Result:</vt:lpstr>
      <vt:lpstr>Joint Bilateral Upsample  Kopf et al, SIGRAPH 07</vt:lpstr>
      <vt:lpstr>Joint Bilateral Upsample Example </vt:lpstr>
      <vt:lpstr>Non-Local Means</vt:lpstr>
      <vt:lpstr>Think of it this way:</vt:lpstr>
      <vt:lpstr>Key Ideas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Filtering &amp; Joint Image Filtering</dc:title>
  <dc:creator>Andrew Adams</dc:creator>
  <cp:lastModifiedBy>abadams</cp:lastModifiedBy>
  <cp:revision>335</cp:revision>
  <dcterms:created xsi:type="dcterms:W3CDTF">2008-05-09T20:06:23Z</dcterms:created>
  <dcterms:modified xsi:type="dcterms:W3CDTF">2009-10-06T23:52:19Z</dcterms:modified>
</cp:coreProperties>
</file>