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77" r:id="rId3"/>
    <p:sldId id="335" r:id="rId4"/>
    <p:sldId id="336" r:id="rId5"/>
    <p:sldId id="337" r:id="rId6"/>
    <p:sldId id="338" r:id="rId7"/>
    <p:sldId id="339" r:id="rId8"/>
    <p:sldId id="340" r:id="rId9"/>
    <p:sldId id="341" r:id="rId10"/>
    <p:sldId id="342" r:id="rId11"/>
    <p:sldId id="343" r:id="rId12"/>
    <p:sldId id="344" r:id="rId13"/>
    <p:sldId id="345" r:id="rId14"/>
    <p:sldId id="346" r:id="rId15"/>
    <p:sldId id="347" r:id="rId16"/>
    <p:sldId id="348" r:id="rId17"/>
    <p:sldId id="349" r:id="rId18"/>
    <p:sldId id="35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31" d="100"/>
          <a:sy n="131" d="100"/>
        </p:scale>
        <p:origin x="-2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58989913" cy="58989913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CDE51F-9694-43B2-BEEA-F1B61A179420}" type="datetimeFigureOut">
              <a:rPr lang="en-US" smtClean="0"/>
              <a:pPr/>
              <a:t>10/22/2009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10538B-0227-4232-A110-410E6E566D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0538B-0227-4232-A110-410E6E566D88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10/22/2009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10/22/2009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10/22/2009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10/22/2009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10/22/2009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10/22/2009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10/22/2009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10/22/2009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10/22/2009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10/22/2009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10/22/2009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9A07C5-4B98-4E03-9A46-CF98DB7D7A8F}" type="datetimeFigureOut">
              <a:rPr lang="en-US" smtClean="0"/>
              <a:pPr/>
              <a:t>10/22/2009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CS448f: Image Processing For Photography and Vision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Wavelets Continued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Last Time: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Last time we saw the Daubechies filter satisfied the following:</a:t>
            </a:r>
          </a:p>
          <a:p>
            <a:pPr lvl="1"/>
            <a:r>
              <a:rPr lang="en-US" smtClean="0"/>
              <a:t>fully orthogonal</a:t>
            </a:r>
          </a:p>
          <a:p>
            <a:pPr lvl="1"/>
            <a:r>
              <a:rPr lang="en-US" smtClean="0"/>
              <a:t>four taps</a:t>
            </a:r>
          </a:p>
          <a:p>
            <a:pPr lvl="1"/>
            <a:r>
              <a:rPr lang="en-US" smtClean="0"/>
              <a:t>as smooth as possible</a:t>
            </a:r>
          </a:p>
          <a:p>
            <a:pPr lvl="1"/>
            <a:r>
              <a:rPr lang="en-US" smtClean="0"/>
              <a:t>wavelet filter a simple modification of the scaling filter</a:t>
            </a:r>
          </a:p>
          <a:p>
            <a:r>
              <a:rPr lang="en-US" smtClean="0"/>
              <a:t>Why did we care about our wavelet basis functions being orthogonal?</a:t>
            </a:r>
            <a:endParaRPr lang="en-US" sz="2200" b="1" smtClean="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Orthogonality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Why did we care about our wavelet basis </a:t>
            </a:r>
            <a:r>
              <a:rPr lang="en-US" smtClean="0">
                <a:latin typeface="+mj-lt"/>
              </a:rPr>
              <a:t>functions being orthogonal?</a:t>
            </a:r>
          </a:p>
          <a:p>
            <a:pPr lvl="1"/>
            <a:r>
              <a:rPr lang="en-US" smtClean="0">
                <a:cs typeface="Consolas" pitchFamily="49" charset="0"/>
              </a:rPr>
              <a:t>Easy to invert</a:t>
            </a:r>
          </a:p>
          <a:p>
            <a:pPr lvl="1"/>
            <a:r>
              <a:rPr lang="en-US" smtClean="0">
                <a:cs typeface="Consolas" pitchFamily="49" charset="0"/>
              </a:rPr>
              <a:t>Orthogonal transforms preserve distance</a:t>
            </a:r>
          </a:p>
          <a:p>
            <a:r>
              <a:rPr lang="en-US" smtClean="0">
                <a:cs typeface="Consolas" pitchFamily="49" charset="0"/>
              </a:rPr>
              <a:t>We can probably relax this requirement, provided we get something that’s still easy to invert</a:t>
            </a:r>
          </a:p>
          <a:p>
            <a:pPr lvl="1"/>
            <a:endParaRPr lang="en-US" smtClean="0">
              <a:cs typeface="Consolas" pitchFamily="49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Lifting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Let’s construct our filters using the following sequence:</a:t>
            </a:r>
          </a:p>
          <a:p>
            <a:pPr lvl="1"/>
            <a:r>
              <a:rPr lang="en-US" smtClean="0"/>
              <a:t>Divide the inputs into evens and odds</a:t>
            </a:r>
          </a:p>
          <a:p>
            <a:pPr lvl="1"/>
            <a:r>
              <a:rPr lang="en-US" smtClean="0"/>
              <a:t>Add some function of the odds to the evens</a:t>
            </a:r>
          </a:p>
          <a:p>
            <a:pPr lvl="1"/>
            <a:r>
              <a:rPr lang="en-US" smtClean="0"/>
              <a:t>Add some function of the evens to the odds</a:t>
            </a:r>
          </a:p>
          <a:p>
            <a:pPr lvl="1"/>
            <a:r>
              <a:rPr lang="en-US" smtClean="0"/>
              <a:t>Repeat as long as you like</a:t>
            </a:r>
          </a:p>
          <a:p>
            <a:pPr lvl="1"/>
            <a:r>
              <a:rPr lang="en-US" smtClean="0"/>
              <a:t>Eventually the evens form a coarse layer and the odds form a fine layer</a:t>
            </a:r>
          </a:p>
          <a:p>
            <a:r>
              <a:rPr lang="en-US" smtClean="0"/>
              <a:t>This is easy to invert</a:t>
            </a:r>
          </a:p>
          <a:p>
            <a:pPr lvl="1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Forward Transform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71500" y="3314700"/>
            <a:ext cx="914400" cy="6286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Input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943100" y="2400300"/>
            <a:ext cx="914400" cy="571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Evens</a:t>
            </a: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943100" y="4229100"/>
            <a:ext cx="914400" cy="571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Odds</a:t>
            </a:r>
            <a:endParaRPr lang="en-US"/>
          </a:p>
        </p:txBody>
      </p:sp>
      <p:cxnSp>
        <p:nvCxnSpPr>
          <p:cNvPr id="8" name="Shape 7"/>
          <p:cNvCxnSpPr>
            <a:stCxn id="4" idx="0"/>
            <a:endCxn id="5" idx="1"/>
          </p:cNvCxnSpPr>
          <p:nvPr/>
        </p:nvCxnSpPr>
        <p:spPr>
          <a:xfrm rot="5400000" flipH="1" flipV="1">
            <a:off x="1171575" y="2543175"/>
            <a:ext cx="628650" cy="914400"/>
          </a:xfrm>
          <a:prstGeom prst="bentConnector2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hape 11"/>
          <p:cNvCxnSpPr>
            <a:stCxn id="4" idx="2"/>
            <a:endCxn id="6" idx="1"/>
          </p:cNvCxnSpPr>
          <p:nvPr/>
        </p:nvCxnSpPr>
        <p:spPr>
          <a:xfrm rot="16200000" flipH="1">
            <a:off x="1200150" y="3771900"/>
            <a:ext cx="571500" cy="914400"/>
          </a:xfrm>
          <a:prstGeom prst="bentConnector2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hape 13"/>
          <p:cNvCxnSpPr>
            <a:stCxn id="5" idx="3"/>
            <a:endCxn id="17" idx="0"/>
          </p:cNvCxnSpPr>
          <p:nvPr/>
        </p:nvCxnSpPr>
        <p:spPr>
          <a:xfrm>
            <a:off x="2857500" y="2686050"/>
            <a:ext cx="914400" cy="1657350"/>
          </a:xfrm>
          <a:prstGeom prst="bentConnector2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3314700" y="3314700"/>
            <a:ext cx="914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Filter 1</a:t>
            </a:r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600450" y="4343400"/>
            <a:ext cx="342900" cy="342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+</a:t>
            </a:r>
            <a:endParaRPr lang="en-US"/>
          </a:p>
        </p:txBody>
      </p:sp>
      <p:cxnSp>
        <p:nvCxnSpPr>
          <p:cNvPr id="20" name="Straight Arrow Connector 19"/>
          <p:cNvCxnSpPr>
            <a:stCxn id="6" idx="3"/>
            <a:endCxn id="17" idx="2"/>
          </p:cNvCxnSpPr>
          <p:nvPr/>
        </p:nvCxnSpPr>
        <p:spPr>
          <a:xfrm>
            <a:off x="2857500" y="4514850"/>
            <a:ext cx="74295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5029200" y="2514600"/>
            <a:ext cx="342900" cy="342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+</a:t>
            </a:r>
            <a:endParaRPr lang="en-US"/>
          </a:p>
        </p:txBody>
      </p:sp>
      <p:cxnSp>
        <p:nvCxnSpPr>
          <p:cNvPr id="31" name="Straight Arrow Connector 30"/>
          <p:cNvCxnSpPr>
            <a:stCxn id="5" idx="3"/>
            <a:endCxn id="29" idx="2"/>
          </p:cNvCxnSpPr>
          <p:nvPr/>
        </p:nvCxnSpPr>
        <p:spPr>
          <a:xfrm>
            <a:off x="2857500" y="2686050"/>
            <a:ext cx="21717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hape 33"/>
          <p:cNvCxnSpPr>
            <a:stCxn id="17" idx="6"/>
            <a:endCxn id="29" idx="4"/>
          </p:cNvCxnSpPr>
          <p:nvPr/>
        </p:nvCxnSpPr>
        <p:spPr>
          <a:xfrm flipV="1">
            <a:off x="3943350" y="2857500"/>
            <a:ext cx="1257300" cy="1657350"/>
          </a:xfrm>
          <a:prstGeom prst="bentConnector2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4743450" y="3314700"/>
            <a:ext cx="914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Filter 2</a:t>
            </a:r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6457950" y="2400300"/>
            <a:ext cx="914400" cy="571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Coarse</a:t>
            </a:r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6457950" y="4229100"/>
            <a:ext cx="914400" cy="571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Fine</a:t>
            </a:r>
            <a:endParaRPr lang="en-US"/>
          </a:p>
        </p:txBody>
      </p:sp>
      <p:cxnSp>
        <p:nvCxnSpPr>
          <p:cNvPr id="38" name="Straight Arrow Connector 37"/>
          <p:cNvCxnSpPr>
            <a:stCxn id="29" idx="6"/>
            <a:endCxn id="35" idx="1"/>
          </p:cNvCxnSpPr>
          <p:nvPr/>
        </p:nvCxnSpPr>
        <p:spPr>
          <a:xfrm>
            <a:off x="5372100" y="2686050"/>
            <a:ext cx="108585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17" idx="6"/>
            <a:endCxn id="36" idx="1"/>
          </p:cNvCxnSpPr>
          <p:nvPr/>
        </p:nvCxnSpPr>
        <p:spPr>
          <a:xfrm>
            <a:off x="3943350" y="4514850"/>
            <a:ext cx="2514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Inverse Transform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71500" y="3314700"/>
            <a:ext cx="914400" cy="6286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Output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943100" y="2400300"/>
            <a:ext cx="914400" cy="571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Evens</a:t>
            </a: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943100" y="4229100"/>
            <a:ext cx="914400" cy="571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Odds</a:t>
            </a:r>
            <a:endParaRPr lang="en-US"/>
          </a:p>
        </p:txBody>
      </p:sp>
      <p:cxnSp>
        <p:nvCxnSpPr>
          <p:cNvPr id="8" name="Shape 7"/>
          <p:cNvCxnSpPr>
            <a:stCxn id="5" idx="1"/>
            <a:endCxn id="4" idx="0"/>
          </p:cNvCxnSpPr>
          <p:nvPr/>
        </p:nvCxnSpPr>
        <p:spPr>
          <a:xfrm rot="10800000" flipV="1">
            <a:off x="1028700" y="2686050"/>
            <a:ext cx="914400" cy="628650"/>
          </a:xfrm>
          <a:prstGeom prst="bentConnector2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hape 11"/>
          <p:cNvCxnSpPr>
            <a:stCxn id="6" idx="1"/>
            <a:endCxn id="4" idx="2"/>
          </p:cNvCxnSpPr>
          <p:nvPr/>
        </p:nvCxnSpPr>
        <p:spPr>
          <a:xfrm rot="10800000">
            <a:off x="1028700" y="3943350"/>
            <a:ext cx="914400" cy="571500"/>
          </a:xfrm>
          <a:prstGeom prst="bentConnector2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hape 13"/>
          <p:cNvCxnSpPr>
            <a:stCxn id="5" idx="3"/>
            <a:endCxn id="17" idx="0"/>
          </p:cNvCxnSpPr>
          <p:nvPr/>
        </p:nvCxnSpPr>
        <p:spPr>
          <a:xfrm>
            <a:off x="2857500" y="2686050"/>
            <a:ext cx="914400" cy="1657350"/>
          </a:xfrm>
          <a:prstGeom prst="bentConnector2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3314700" y="3314700"/>
            <a:ext cx="914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Filter 1</a:t>
            </a:r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600450" y="4343400"/>
            <a:ext cx="342900" cy="342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-</a:t>
            </a:r>
            <a:endParaRPr lang="en-US"/>
          </a:p>
        </p:txBody>
      </p:sp>
      <p:cxnSp>
        <p:nvCxnSpPr>
          <p:cNvPr id="20" name="Straight Arrow Connector 19"/>
          <p:cNvCxnSpPr>
            <a:stCxn id="17" idx="2"/>
            <a:endCxn id="6" idx="3"/>
          </p:cNvCxnSpPr>
          <p:nvPr/>
        </p:nvCxnSpPr>
        <p:spPr>
          <a:xfrm rot="10800000">
            <a:off x="2857500" y="4514850"/>
            <a:ext cx="74295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5029200" y="2514600"/>
            <a:ext cx="342900" cy="342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-</a:t>
            </a:r>
            <a:endParaRPr lang="en-US"/>
          </a:p>
        </p:txBody>
      </p:sp>
      <p:cxnSp>
        <p:nvCxnSpPr>
          <p:cNvPr id="31" name="Straight Arrow Connector 30"/>
          <p:cNvCxnSpPr>
            <a:stCxn id="29" idx="2"/>
            <a:endCxn id="5" idx="3"/>
          </p:cNvCxnSpPr>
          <p:nvPr/>
        </p:nvCxnSpPr>
        <p:spPr>
          <a:xfrm rot="10800000">
            <a:off x="2857500" y="2686050"/>
            <a:ext cx="21717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hape 33"/>
          <p:cNvCxnSpPr>
            <a:stCxn id="17" idx="6"/>
            <a:endCxn id="29" idx="4"/>
          </p:cNvCxnSpPr>
          <p:nvPr/>
        </p:nvCxnSpPr>
        <p:spPr>
          <a:xfrm flipV="1">
            <a:off x="3943350" y="2857500"/>
            <a:ext cx="1257300" cy="1657350"/>
          </a:xfrm>
          <a:prstGeom prst="bentConnector2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4743450" y="3314700"/>
            <a:ext cx="914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Filter 2</a:t>
            </a:r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6457950" y="2400300"/>
            <a:ext cx="914400" cy="571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Coarse</a:t>
            </a:r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6457950" y="4229100"/>
            <a:ext cx="914400" cy="571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Fine</a:t>
            </a:r>
            <a:endParaRPr lang="en-US"/>
          </a:p>
        </p:txBody>
      </p:sp>
      <p:cxnSp>
        <p:nvCxnSpPr>
          <p:cNvPr id="38" name="Straight Arrow Connector 37"/>
          <p:cNvCxnSpPr>
            <a:stCxn id="35" idx="1"/>
            <a:endCxn id="29" idx="6"/>
          </p:cNvCxnSpPr>
          <p:nvPr/>
        </p:nvCxnSpPr>
        <p:spPr>
          <a:xfrm rot="10800000">
            <a:off x="5372100" y="2686050"/>
            <a:ext cx="108585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36" idx="1"/>
            <a:endCxn id="17" idx="6"/>
          </p:cNvCxnSpPr>
          <p:nvPr/>
        </p:nvCxnSpPr>
        <p:spPr>
          <a:xfrm rot="10800000">
            <a:off x="3943350" y="4514850"/>
            <a:ext cx="2514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makes a good fine layer?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Average value is 0</a:t>
            </a:r>
          </a:p>
          <a:p>
            <a:r>
              <a:rPr lang="en-US" smtClean="0"/>
              <a:t>So filter 1 should probably be something that enforces that.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makes a good coarse layer?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Why is subsampling bad?</a:t>
            </a:r>
          </a:p>
          <a:p>
            <a:pPr lvl="1"/>
            <a:r>
              <a:rPr lang="en-US" smtClean="0"/>
              <a:t>Some pixels in the input count more than others</a:t>
            </a:r>
          </a:p>
          <a:p>
            <a:r>
              <a:rPr lang="en-US" smtClean="0"/>
              <a:t>Each pixel in the input should count equally</a:t>
            </a:r>
          </a:p>
          <a:p>
            <a:pPr lvl="1"/>
            <a:r>
              <a:rPr lang="en-US" smtClean="0"/>
              <a:t>E.g. Averaging down</a:t>
            </a:r>
          </a:p>
          <a:p>
            <a:r>
              <a:rPr lang="en-US" smtClean="0"/>
              <a:t>Something should sum up to 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Let’s track the linear transform</a:t>
            </a:r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50863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</a:tblGrid>
              <a:tr h="635794"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Divide the rows into even and odd</a:t>
            </a:r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508635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</a:tblGrid>
              <a:tr h="635794"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Add a filter of the even rows to the odd rows: [-½ 0 -½]</a:t>
            </a:r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508635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</a:tblGrid>
              <a:tr h="635794"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-½ 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-½ 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smtClean="0"/>
                        <a:t>-½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-½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-½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-½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-½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5" name="Straight Arrow Connector 4"/>
          <p:cNvCxnSpPr/>
          <p:nvPr/>
        </p:nvCxnSpPr>
        <p:spPr>
          <a:xfrm rot="5400000" flipH="1" flipV="1">
            <a:off x="2914650" y="2857500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2915444" y="3542506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 flipH="1" flipV="1">
            <a:off x="857250" y="1600200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858044" y="2285206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 flipH="1" flipV="1">
            <a:off x="4972050" y="4114800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4972844" y="4799806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 flipH="1" flipV="1">
            <a:off x="7029450" y="5372100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>
            <a:off x="7030244" y="6057106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The odd rows are now a fine layer</a:t>
            </a:r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508635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</a:tblGrid>
              <a:tr h="635794"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-½ 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-½ 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smtClean="0"/>
                        <a:t>-½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-½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-½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-½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-½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Add a filter of the odd rows to the even rows: [ ¼ 0 ¼ ]</a:t>
            </a:r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508635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</a:tblGrid>
              <a:tr h="635794"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-½ 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-½ 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smtClean="0"/>
                        <a:t>-½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-½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-½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-½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-½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4" name="Straight Arrow Connector 3"/>
          <p:cNvCxnSpPr/>
          <p:nvPr/>
        </p:nvCxnSpPr>
        <p:spPr>
          <a:xfrm rot="5400000" flipH="1" flipV="1">
            <a:off x="857250" y="2228850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rot="5400000">
            <a:off x="858044" y="2913856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 flipH="1" flipV="1">
            <a:off x="1885950" y="2228850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1886744" y="2913856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2914650" y="2228850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2915444" y="2913856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 flipH="1" flipV="1">
            <a:off x="2914650" y="3486150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2915444" y="4171156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 flipH="1" flipV="1">
            <a:off x="3943350" y="3486150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3944144" y="4171156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 flipH="1" flipV="1">
            <a:off x="4972050" y="3486150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4972844" y="4171156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 flipH="1" flipV="1">
            <a:off x="4972050" y="4743450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>
            <a:off x="4972844" y="5428456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 flipH="1" flipV="1">
            <a:off x="6000750" y="4743450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>
            <a:off x="6001544" y="5428456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5400000" flipH="1" flipV="1">
            <a:off x="7029450" y="4743450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5400000">
            <a:off x="7030244" y="5428456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5400000" flipH="1" flipV="1">
            <a:off x="7029450" y="6057900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5400000">
            <a:off x="7030244" y="6742906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5400000" flipH="1" flipV="1">
            <a:off x="8058150" y="6057900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5400000">
            <a:off x="8058944" y="6742906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5400000">
            <a:off x="858044" y="1599406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Add a filter of the odd rows to the even rows: [ ¼ 0 ¼ ]</a:t>
            </a:r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508635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</a:tblGrid>
              <a:tr h="635794"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¾</a:t>
                      </a:r>
                      <a:r>
                        <a:rPr lang="en-US" sz="2800" baseline="0" smtClean="0"/>
                        <a:t> 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¼ 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-1/8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-½ 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-½ 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-1/8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¼ 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¾</a:t>
                      </a:r>
                      <a:r>
                        <a:rPr lang="en-US" sz="2800" baseline="0" smtClean="0"/>
                        <a:t> 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¼ 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-1/8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smtClean="0"/>
                        <a:t>-½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-½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-1/8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¼ 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¾</a:t>
                      </a:r>
                      <a:r>
                        <a:rPr lang="en-US" sz="2800" baseline="0" smtClean="0"/>
                        <a:t> 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¼ 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-1/8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-½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-½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-1/8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¼ 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¾</a:t>
                      </a:r>
                      <a:r>
                        <a:rPr lang="en-US" sz="2800" baseline="0" smtClean="0"/>
                        <a:t> 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¼</a:t>
                      </a:r>
                      <a:r>
                        <a:rPr lang="en-US" sz="2800" baseline="0" smtClean="0"/>
                        <a:t> </a:t>
                      </a:r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-½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4" name="Straight Arrow Connector 3"/>
          <p:cNvCxnSpPr/>
          <p:nvPr/>
        </p:nvCxnSpPr>
        <p:spPr>
          <a:xfrm rot="5400000" flipH="1" flipV="1">
            <a:off x="857250" y="2228850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rot="5400000">
            <a:off x="858044" y="2913856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 flipH="1" flipV="1">
            <a:off x="1885950" y="2228850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1886744" y="2913856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2914650" y="2228850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2915444" y="2913856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 flipH="1" flipV="1">
            <a:off x="2914650" y="3486150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2915444" y="4171156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 flipH="1" flipV="1">
            <a:off x="3943350" y="3486150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3944144" y="4171156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 flipH="1" flipV="1">
            <a:off x="4972050" y="3486150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4972844" y="4171156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 flipH="1" flipV="1">
            <a:off x="4972050" y="4743450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>
            <a:off x="4972844" y="5428456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 flipH="1" flipV="1">
            <a:off x="6000750" y="4743450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>
            <a:off x="6001544" y="5428456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5400000" flipH="1" flipV="1">
            <a:off x="7029450" y="4743450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5400000">
            <a:off x="7030244" y="5428456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5400000" flipH="1" flipV="1">
            <a:off x="7029450" y="6057900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5400000">
            <a:off x="7030244" y="6742906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5400000" flipH="1" flipV="1">
            <a:off x="8058150" y="6057900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5400000">
            <a:off x="8058944" y="6742906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5400000">
            <a:off x="858044" y="1599406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Why did I pick ¼?</a:t>
            </a:r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508635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</a:tblGrid>
              <a:tr h="635794"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¾</a:t>
                      </a:r>
                      <a:r>
                        <a:rPr lang="en-US" sz="2800" baseline="0" smtClean="0"/>
                        <a:t> 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¼ 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-1/8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-½ 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-½ 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-1/8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¼ 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¾</a:t>
                      </a:r>
                      <a:r>
                        <a:rPr lang="en-US" sz="2800" baseline="0" smtClean="0"/>
                        <a:t> 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¼ 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-1/8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smtClean="0"/>
                        <a:t>-½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-½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-1/8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¼ 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¾</a:t>
                      </a:r>
                      <a:r>
                        <a:rPr lang="en-US" sz="2800" baseline="0" smtClean="0"/>
                        <a:t> 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¼ 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-1/8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-½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-½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-1/8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¼ 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¾</a:t>
                      </a:r>
                      <a:r>
                        <a:rPr lang="en-US" sz="2800" baseline="0" smtClean="0"/>
                        <a:t> 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¼</a:t>
                      </a:r>
                      <a:r>
                        <a:rPr lang="en-US" sz="2800" baseline="0" smtClean="0"/>
                        <a:t> </a:t>
                      </a:r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-½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smtClean="0"/>
              <a:t>In the coarse layer, each input pixel now counts equally (sum along columns is constant)</a:t>
            </a:r>
            <a:endParaRPr lang="en-US" sz="320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508635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</a:tblGrid>
              <a:tr h="635794"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¾</a:t>
                      </a:r>
                      <a:r>
                        <a:rPr lang="en-US" sz="2800" baseline="0" smtClean="0"/>
                        <a:t> 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¼ 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-1/8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-½ 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-½ 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-1/8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¼ 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¾</a:t>
                      </a:r>
                      <a:r>
                        <a:rPr lang="en-US" sz="2800" baseline="0" smtClean="0"/>
                        <a:t> 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¼ 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-1/8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smtClean="0"/>
                        <a:t>-½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-½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-1/8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¼ 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¾</a:t>
                      </a:r>
                      <a:r>
                        <a:rPr lang="en-US" sz="2800" baseline="0" smtClean="0"/>
                        <a:t> 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¼ 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-1/8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-½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-½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-1/8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¼ 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¾</a:t>
                      </a:r>
                      <a:r>
                        <a:rPr lang="en-US" sz="2800" baseline="0" smtClean="0"/>
                        <a:t> 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¼</a:t>
                      </a:r>
                      <a:r>
                        <a:rPr lang="en-US" sz="2800" baseline="0" smtClean="0"/>
                        <a:t> </a:t>
                      </a:r>
                      <a:endParaRPr lang="en-US" sz="2800"/>
                    </a:p>
                  </a:txBody>
                  <a:tcPr anchor="ctr"/>
                </a:tc>
              </a:tr>
              <a:tr h="63579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-½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1</a:t>
                      </a:r>
                      <a:endParaRPr lang="en-US" sz="280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Lifting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71500" y="2343150"/>
            <a:ext cx="914400" cy="6286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Input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943100" y="1428750"/>
            <a:ext cx="914400" cy="571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Evens</a:t>
            </a: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943100" y="3257550"/>
            <a:ext cx="914400" cy="571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Odds</a:t>
            </a:r>
            <a:endParaRPr lang="en-US"/>
          </a:p>
        </p:txBody>
      </p:sp>
      <p:cxnSp>
        <p:nvCxnSpPr>
          <p:cNvPr id="7" name="Shape 6"/>
          <p:cNvCxnSpPr>
            <a:stCxn id="4" idx="0"/>
            <a:endCxn id="5" idx="1"/>
          </p:cNvCxnSpPr>
          <p:nvPr/>
        </p:nvCxnSpPr>
        <p:spPr>
          <a:xfrm rot="5400000" flipH="1" flipV="1">
            <a:off x="1171575" y="1571625"/>
            <a:ext cx="628650" cy="914400"/>
          </a:xfrm>
          <a:prstGeom prst="bentConnector2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hape 7"/>
          <p:cNvCxnSpPr>
            <a:stCxn id="4" idx="2"/>
            <a:endCxn id="6" idx="1"/>
          </p:cNvCxnSpPr>
          <p:nvPr/>
        </p:nvCxnSpPr>
        <p:spPr>
          <a:xfrm rot="16200000" flipH="1">
            <a:off x="1200150" y="2800350"/>
            <a:ext cx="571500" cy="914400"/>
          </a:xfrm>
          <a:prstGeom prst="bentConnector2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hape 8"/>
          <p:cNvCxnSpPr>
            <a:stCxn id="5" idx="3"/>
            <a:endCxn id="11" idx="0"/>
          </p:cNvCxnSpPr>
          <p:nvPr/>
        </p:nvCxnSpPr>
        <p:spPr>
          <a:xfrm>
            <a:off x="2857500" y="1714500"/>
            <a:ext cx="914400" cy="1657350"/>
          </a:xfrm>
          <a:prstGeom prst="bentConnector2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3257550" y="2343150"/>
            <a:ext cx="10287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Predict</a:t>
            </a: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600450" y="3371850"/>
            <a:ext cx="342900" cy="342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-</a:t>
            </a:r>
            <a:endParaRPr lang="en-US"/>
          </a:p>
        </p:txBody>
      </p:sp>
      <p:cxnSp>
        <p:nvCxnSpPr>
          <p:cNvPr id="12" name="Straight Arrow Connector 11"/>
          <p:cNvCxnSpPr>
            <a:stCxn id="6" idx="3"/>
            <a:endCxn id="11" idx="2"/>
          </p:cNvCxnSpPr>
          <p:nvPr/>
        </p:nvCxnSpPr>
        <p:spPr>
          <a:xfrm>
            <a:off x="2857500" y="3543300"/>
            <a:ext cx="74295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5029200" y="1543050"/>
            <a:ext cx="342900" cy="342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+</a:t>
            </a:r>
            <a:endParaRPr lang="en-US"/>
          </a:p>
        </p:txBody>
      </p:sp>
      <p:cxnSp>
        <p:nvCxnSpPr>
          <p:cNvPr id="14" name="Straight Arrow Connector 13"/>
          <p:cNvCxnSpPr>
            <a:stCxn id="5" idx="3"/>
            <a:endCxn id="13" idx="2"/>
          </p:cNvCxnSpPr>
          <p:nvPr/>
        </p:nvCxnSpPr>
        <p:spPr>
          <a:xfrm>
            <a:off x="2857500" y="1714500"/>
            <a:ext cx="21717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hape 14"/>
          <p:cNvCxnSpPr>
            <a:stCxn id="11" idx="6"/>
            <a:endCxn id="13" idx="4"/>
          </p:cNvCxnSpPr>
          <p:nvPr/>
        </p:nvCxnSpPr>
        <p:spPr>
          <a:xfrm flipV="1">
            <a:off x="3943350" y="1885950"/>
            <a:ext cx="1257300" cy="1657350"/>
          </a:xfrm>
          <a:prstGeom prst="bentConnector2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6457950" y="1428750"/>
            <a:ext cx="914400" cy="571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Coarse</a:t>
            </a:r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457950" y="3257550"/>
            <a:ext cx="914400" cy="571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Fine</a:t>
            </a:r>
            <a:endParaRPr lang="en-US"/>
          </a:p>
        </p:txBody>
      </p:sp>
      <p:cxnSp>
        <p:nvCxnSpPr>
          <p:cNvPr id="19" name="Straight Arrow Connector 18"/>
          <p:cNvCxnSpPr>
            <a:stCxn id="13" idx="6"/>
            <a:endCxn id="17" idx="1"/>
          </p:cNvCxnSpPr>
          <p:nvPr/>
        </p:nvCxnSpPr>
        <p:spPr>
          <a:xfrm>
            <a:off x="5372100" y="1714500"/>
            <a:ext cx="108585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1" idx="6"/>
            <a:endCxn id="18" idx="1"/>
          </p:cNvCxnSpPr>
          <p:nvPr/>
        </p:nvCxnSpPr>
        <p:spPr>
          <a:xfrm>
            <a:off x="3943350" y="3543300"/>
            <a:ext cx="2514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4686300" y="2343150"/>
            <a:ext cx="10287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Update</a:t>
            </a:r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514350" y="4114800"/>
            <a:ext cx="771525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2800" smtClean="0"/>
              <a:t> Using an interpolation for the predict filter gives an appropriate fine layer</a:t>
            </a:r>
          </a:p>
          <a:p>
            <a:pPr>
              <a:buFontTx/>
              <a:buChar char="-"/>
            </a:pPr>
            <a:endParaRPr lang="en-US" sz="2800" smtClean="0"/>
          </a:p>
          <a:p>
            <a:pPr>
              <a:buFontTx/>
              <a:buChar char="-"/>
            </a:pPr>
            <a:r>
              <a:rPr lang="en-US" sz="2800" smtClean="0"/>
              <a:t> The update filter can be computed from the predict filter</a:t>
            </a:r>
            <a:endParaRPr lang="en-US" sz="28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Wavelets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 coarse/fine decomposition that is fast to compute and takes no more memory than the original</a:t>
            </a:r>
          </a:p>
          <a:p>
            <a:r>
              <a:rPr lang="en-US" smtClean="0"/>
              <a:t>Better or worse than a Laplacian pyramid?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18787</TotalTime>
  <Words>551</Words>
  <Application>Microsoft Office PowerPoint</Application>
  <PresentationFormat>On-screen Show (4:3)</PresentationFormat>
  <Paragraphs>221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CS448f: Image Processing For Photography and Vision</vt:lpstr>
      <vt:lpstr>Last Time:</vt:lpstr>
      <vt:lpstr>Orthogonality</vt:lpstr>
      <vt:lpstr>Lifting</vt:lpstr>
      <vt:lpstr>Forward Transform</vt:lpstr>
      <vt:lpstr>Inverse Transform</vt:lpstr>
      <vt:lpstr>What makes a good fine layer?</vt:lpstr>
      <vt:lpstr>What makes a good coarse layer?</vt:lpstr>
      <vt:lpstr>Let’s track the linear transform</vt:lpstr>
      <vt:lpstr>Divide the rows into even and odd</vt:lpstr>
      <vt:lpstr>Add a filter of the even rows to the odd rows: [-½ 0 -½]</vt:lpstr>
      <vt:lpstr>The odd rows are now a fine layer</vt:lpstr>
      <vt:lpstr>Add a filter of the odd rows to the even rows: [ ¼ 0 ¼ ]</vt:lpstr>
      <vt:lpstr>Add a filter of the odd rows to the even rows: [ ¼ 0 ¼ ]</vt:lpstr>
      <vt:lpstr>Why did I pick ¼?</vt:lpstr>
      <vt:lpstr>In the coarse layer, each input pixel now counts equally (sum along columns is constant)</vt:lpstr>
      <vt:lpstr>Lifting</vt:lpstr>
      <vt:lpstr>Wavelets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Fast Filtering &amp; Joint Image Filtering</dc:title>
  <dc:creator>Andrew Adams</dc:creator>
  <cp:lastModifiedBy>abadams</cp:lastModifiedBy>
  <cp:revision>684</cp:revision>
  <dcterms:created xsi:type="dcterms:W3CDTF">2008-05-09T20:06:23Z</dcterms:created>
  <dcterms:modified xsi:type="dcterms:W3CDTF">2009-10-22T18:33:03Z</dcterms:modified>
</cp:coreProperties>
</file>