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.xml"/><Relationship Id="rId4" Type="http://schemas.openxmlformats.org/officeDocument/2006/relationships/notesMaster" Target="notesMasters/notesMaster.xml"/><Relationship Id="rId9" Type="http://schemas.openxmlformats.org/officeDocument/2006/relationships/slide" Target="slides/slide4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7" Type="http://schemas.openxmlformats.org/officeDocument/2006/relationships/font" Target="fonts/Roboto-boldItalic.fntdata"/><Relationship Id="rId5" Type="http://schemas.openxmlformats.org/officeDocument/2006/relationships/slide" Target="slides/slide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.xml.rels><?xml version="1.0" encoding="UTF-8" standalone="yes"?><Relationships xmlns="http://schemas.openxmlformats.org/package/2006/relationships"><Relationship Id="rId1" Type="http://schemas.openxmlformats.org/officeDocument/2006/relationships/theme" Target="../theme/theme.xml"/></Relationships>
</file>

<file path=ppt/notesMasters/notesMaster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.xml"/></Relationships>
</file>

<file path=ppt/notesSlides/notesSlide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599" cy="897599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599" cy="897599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90525" y="1819275"/>
            <a:ext cx="8222100" cy="9335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90525" y="2789130"/>
            <a:ext cx="8222100" cy="4328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460950" y="2065350"/>
            <a:ext cx="8222100" cy="10127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200"/>
            </a:lvl1pPr>
            <a:lvl2pPr lvl="1">
              <a:spcBef>
                <a:spcPts val="0"/>
              </a:spcBef>
              <a:buSzPct val="100000"/>
              <a:defRPr sz="4200"/>
            </a:lvl2pPr>
            <a:lvl3pPr lvl="2">
              <a:spcBef>
                <a:spcPts val="0"/>
              </a:spcBef>
              <a:buSzPct val="100000"/>
              <a:defRPr sz="4200"/>
            </a:lvl3pPr>
            <a:lvl4pPr lvl="3">
              <a:spcBef>
                <a:spcPts val="0"/>
              </a:spcBef>
              <a:buSzPct val="100000"/>
              <a:defRPr sz="4200"/>
            </a:lvl4pPr>
            <a:lvl5pPr lvl="4">
              <a:spcBef>
                <a:spcPts val="0"/>
              </a:spcBef>
              <a:buSzPct val="100000"/>
              <a:defRPr sz="4200"/>
            </a:lvl5pPr>
            <a:lvl6pPr lvl="5">
              <a:spcBef>
                <a:spcPts val="0"/>
              </a:spcBef>
              <a:buSzPct val="100000"/>
              <a:defRPr sz="4200"/>
            </a:lvl6pPr>
            <a:lvl7pPr lvl="6">
              <a:spcBef>
                <a:spcPts val="0"/>
              </a:spcBef>
              <a:buSzPct val="100000"/>
              <a:defRPr sz="4200"/>
            </a:lvl7pPr>
            <a:lvl8pPr lvl="7">
              <a:spcBef>
                <a:spcPts val="0"/>
              </a:spcBef>
              <a:buSzPct val="100000"/>
              <a:defRPr sz="4200"/>
            </a:lvl8pPr>
            <a:lvl9pPr lvl="8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flipH="1" rot="10800000">
            <a:off x="0" y="1685999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" name="Shape 21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flipH="1" rot="10800000">
            <a:off x="0" y="1685999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" name="Shape 27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471900" y="1919075"/>
            <a:ext cx="3999899" cy="2710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2" type="body"/>
          </p:nvPr>
        </p:nvSpPr>
        <p:spPr>
          <a:xfrm>
            <a:off x="4694250" y="1919075"/>
            <a:ext cx="3999899" cy="2710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flipH="1" rot="10800000">
            <a:off x="0" y="656399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" name="Shape 34"/>
          <p:cNvSpPr txBox="1"/>
          <p:nvPr>
            <p:ph type="title"/>
          </p:nvPr>
        </p:nvSpPr>
        <p:spPr>
          <a:xfrm>
            <a:off x="98250" y="16350"/>
            <a:ext cx="8826599" cy="602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flipH="1" rot="10800000">
            <a:off x="3276600" y="25"/>
            <a:ext cx="5867400" cy="51434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499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 txBox="1"/>
          <p:nvPr>
            <p:ph type="title"/>
          </p:nvPr>
        </p:nvSpPr>
        <p:spPr>
          <a:xfrm>
            <a:off x="226077" y="357800"/>
            <a:ext cx="2807999" cy="9533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226075" y="1465800"/>
            <a:ext cx="2807999" cy="31634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4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4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8" name="Shape 48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subTitle"/>
          </p:nvPr>
        </p:nvSpPr>
        <p:spPr>
          <a:xfrm>
            <a:off x="265500" y="2779466"/>
            <a:ext cx="4045199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flipH="1" rot="10800000">
            <a:off x="0" y="0"/>
            <a:ext cx="9144000" cy="46958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" name="Shape 54"/>
          <p:cNvSpPr/>
          <p:nvPr/>
        </p:nvSpPr>
        <p:spPr>
          <a:xfrm flipH="1" rot="10800000">
            <a:off x="0" y="4622724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57150" y="4696825"/>
            <a:ext cx="8381999" cy="446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523541" y="4695623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notesSlide" Target="../notesSlides/notesSlide.xml"/></Relationships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type="ctrTitle"/>
          </p:nvPr>
        </p:nvSpPr>
        <p:spPr>
          <a:xfrm>
            <a:off x="390525" y="1819275"/>
            <a:ext cx="8222100" cy="9335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Hadoop</a:t>
            </a:r>
          </a:p>
        </p:txBody>
      </p:sp>
      <p:sp>
        <p:nvSpPr>
          <p:cNvPr id="68" name="Shape 68"/>
          <p:cNvSpPr txBox="1"/>
          <p:nvPr>
            <p:ph idx="1" type="subTitle"/>
          </p:nvPr>
        </p:nvSpPr>
        <p:spPr>
          <a:xfrm>
            <a:off x="390525" y="2789130"/>
            <a:ext cx="8222100" cy="432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Motivation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Sometimes you just have too much data</a:t>
            </a:r>
          </a:p>
        </p:txBody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few hundred KB can be processed in Excel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 few hundred MB can be processed with a script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 few TB can be stored in a database on a hard drive</a:t>
            </a:r>
          </a:p>
          <a:p>
            <a:pPr lvl="0">
              <a:spcBef>
                <a:spcPts val="0"/>
              </a:spcBef>
              <a:buNone/>
            </a:pPr>
            <a:r>
              <a:rPr b="1" lang="en"/>
              <a:t>What do you do when you have hundreds of TB? </a:t>
            </a:r>
            <a:r>
              <a:rPr lang="en"/>
              <a:t>You have to store the data on hundreds of different computers.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Motivation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Divide and conquer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Imagine if you had to do 100 Math 51 psets. It might take 100 weeks.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Now imagine 100 students doing 1 pset each. It would only take 1 week, because all the psets are getting worked on at once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Similarly, instead of 1 computer doing 100 tasks, you could have 100 computers doing 1 task each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/>
              <a:t>How do you decide which computer does which task?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Motivation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Ease of use</a:t>
            </a:r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Hadoop simplifies the process. Hadoop is good at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Handling HUGE quantities of data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Parallelizing work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Continuing even when some of the computers doing the work break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Hadoop does many of the scary things for you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it works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Examples are coming</a:t>
            </a:r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It’s built on a tool called MapReduce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In the Map Stage, each computer analyzes its chunk of data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In the Shuffle Stage, each computer gives pieces of the analysis to other computers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 the Reduce Stage, each computer synthesizes the pieces of analysis it was given in the Shuffle Stage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Wordcount Example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The problem</a:t>
            </a: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471900" y="1919075"/>
            <a:ext cx="8222100" cy="2947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Suppose we want to count the number of times any one word occurs in our data.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For example, in the phrase “One fish, two fish, red fish, blue fish”: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“One” occurs 1 time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“Fish” occurs 4 times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“Two” occurs 1 time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“Red” occurs 1 time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“Blue” occurs 1 time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Wordcount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1: Read the data</a:t>
            </a:r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471900" y="1919075"/>
            <a:ext cx="5166900" cy="2947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say we have 2 input files and 4 computers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Hadoop gives each computer a portion of the data</a:t>
            </a:r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8800" y="180975"/>
            <a:ext cx="3505200" cy="478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Wordcount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2: Map Stage</a:t>
            </a: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471900" y="1919075"/>
            <a:ext cx="5492400" cy="2947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computer processes its data by separating each word</a:t>
            </a: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6762" y="809225"/>
            <a:ext cx="2867025" cy="405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Wordcount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3: Shuffle Stage</a:t>
            </a:r>
          </a:p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471900" y="1919075"/>
            <a:ext cx="5710799" cy="2947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it has analyzed so far is given to other computers for further processing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this case, it’s every occurrence of each word to a different computer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2875" y="457200"/>
            <a:ext cx="2362200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Wordcount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4: Reduce Stage</a:t>
            </a:r>
          </a:p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471900" y="1919075"/>
            <a:ext cx="6043200" cy="2947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computer synthesizes the information it was given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adds up the occurrences of each word from wherever it came from</a:t>
            </a:r>
          </a:p>
        </p:txBody>
      </p:sp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7437" y="357187"/>
            <a:ext cx="2219325" cy="465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Wordcount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5: Read the final output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471900" y="1919075"/>
            <a:ext cx="4058400" cy="2947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You’re done! Hadoop now spits the processed data back out</a:t>
            </a:r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887" y="685362"/>
            <a:ext cx="2505075" cy="43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Wordcount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All together now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 b="18372" l="0" r="0" t="7635"/>
          <a:stretch/>
        </p:blipFill>
        <p:spPr>
          <a:xfrm>
            <a:off x="1219675" y="1672925"/>
            <a:ext cx="6726550" cy="326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0" y="4831800"/>
            <a:ext cx="91440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200"/>
              <a:t>Image credit: http://kickstarthadoop.blogspot.com/2011/04/word-count-hadoop-map-reduce-example.html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Average Example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The Problem</a:t>
            </a:r>
          </a:p>
        </p:txBody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Say we have a bunch of movie ratings, and we want to find the average rating for each movie.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if Avengers had: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4 star ratings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5 star ratings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Its average rating would be 4.5 stars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Average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1: Read the data</a:t>
            </a:r>
          </a:p>
        </p:txBody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data would be given to a bunch of different computers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1 might have Avengers: 4 stars, Avengers: 2 stars, Harry Potter: 5 stars, Harry Potter: 5 stars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2 might have Harry Potter: 5 stars, Avengers: 4 stars, Harry Potter: 3 stars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Average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2: Map Stage</a:t>
            </a:r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computer would parse their data into key value pairs.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1 would have: &lt;Avengers, 4&gt;, &lt;Avengers, 2&gt;, &lt;Harry Potter, 5&gt;, &lt;Harry Potter, 5&gt;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2 would have: &lt;Harry Potter, 5&gt;, &lt;Avengers, 3&gt;, &lt;Harry Potter, 3&gt;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Average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3: Shuffle Stage</a:t>
            </a:r>
          </a:p>
        </p:txBody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computer would send their data to the other computers.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1 would send &lt;Avengers, 4&gt;, &lt;Avengers, 2&gt; to Computer 2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1 would keep &lt;Harry Potter, 5&gt;, &lt;Harry Potter, 5&gt;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2 would keep &lt;Avengers, 3&gt;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2 would send &lt;Harry Potter, 5&gt;, &lt;Harry Potter, 3&gt; to Computer 1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Average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4: Reduce Stage</a:t>
            </a:r>
          </a:p>
        </p:txBody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computer would process their data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1 would have &lt;Harry Potter, 5&gt;, &lt;Harry Potter, 5&gt;, &lt;Harry Potter, 5&gt;, &lt;Harry Potter, 3&gt;.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would be averaged to &lt;Harry Potter, 4.5&gt;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2 would have &lt;Avengers, 3&gt;, &lt;Avengers, 4&gt;, &lt;Avengers, 2&gt;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would be averaged to &lt;Avengers, 3&gt;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Average Example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Step 5: The answer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Hadoop would give the result back to whoever asked for it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1 would send you &lt;Harry Potter, 4.5&gt;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2 would send you &lt;Avengers, 3&gt;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now have the average ratings for each movie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type="title"/>
          </p:nvPr>
        </p:nvSpPr>
        <p:spPr>
          <a:xfrm>
            <a:off x="471900" y="738725"/>
            <a:ext cx="8222100" cy="767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Problems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Slow and inflexible</a:t>
            </a:r>
          </a:p>
        </p:txBody>
      </p:sp>
      <p:sp>
        <p:nvSpPr>
          <p:cNvPr id="182" name="Shape 18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It has to send data in between all these machines, which can make it slower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You’re forced to put your code into two functions: map and reduce. You don’t have much control over anything else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These tradeoffs can be worth it when you have hundreds of TB of data or an analysis that takes a long time on one machine. But if you don’t have that much data, you might consider just using a more conventional technique</a:t>
            </a:r>
          </a:p>
        </p:txBody>
      </p:sp>
    </p:spTree>
  </p:cSld>
  <p:clrMapOvr>
    <a:masterClrMapping/>
  </p:clrMapOvr>
  <p:transition spd="slow">
    <p:cut/>
  </p:transition>
</p:sld>
</file>

<file path=ppt/theme/theme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