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6" r:id="rId4"/>
    <p:sldId id="259" r:id="rId5"/>
    <p:sldId id="260" r:id="rId6"/>
    <p:sldId id="261" r:id="rId7"/>
    <p:sldId id="263" r:id="rId8"/>
    <p:sldId id="270" r:id="rId9"/>
    <p:sldId id="264" r:id="rId10"/>
    <p:sldId id="265" r:id="rId11"/>
    <p:sldId id="267" r:id="rId12"/>
    <p:sldId id="268" r:id="rId13"/>
    <p:sldId id="257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20" y="-7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5280831-8845-49B4-B024-2686F082090C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4D89D5-CC5B-47A3-BF1E-F88485279D6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80831-8845-49B4-B024-2686F082090C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4D89D5-CC5B-47A3-BF1E-F88485279D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5280831-8845-49B4-B024-2686F082090C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44D89D5-CC5B-47A3-BF1E-F88485279D6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80831-8845-49B4-B024-2686F082090C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4D89D5-CC5B-47A3-BF1E-F88485279D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80831-8845-49B4-B024-2686F082090C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4D89D5-CC5B-47A3-BF1E-F88485279D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80831-8845-49B4-B024-2686F082090C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4D89D5-CC5B-47A3-BF1E-F88485279D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5280831-8845-49B4-B024-2686F082090C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4D89D5-CC5B-47A3-BF1E-F88485279D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80831-8845-49B4-B024-2686F082090C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4D89D5-CC5B-47A3-BF1E-F88485279D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80831-8845-49B4-B024-2686F082090C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4D89D5-CC5B-47A3-BF1E-F88485279D6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80831-8845-49B4-B024-2686F082090C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4D89D5-CC5B-47A3-BF1E-F88485279D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5280831-8845-49B4-B024-2686F082090C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4D89D5-CC5B-47A3-BF1E-F88485279D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5280831-8845-49B4-B024-2686F082090C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44D89D5-CC5B-47A3-BF1E-F88485279D6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 Brokers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Katherine Sun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49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</a:t>
            </a:r>
            <a:endParaRPr lang="en-US" dirty="0"/>
          </a:p>
        </p:txBody>
      </p:sp>
      <p:pic>
        <p:nvPicPr>
          <p:cNvPr id="2050" name="Picture 2" descr="http://memesvault.com/wp-content/uploads/Wat-Meme-Old-Lady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04800"/>
            <a:ext cx="2837824" cy="503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Collects information (about people)</a:t>
            </a:r>
          </a:p>
          <a:p>
            <a:pPr lvl="1"/>
            <a:r>
              <a:rPr lang="en-US" dirty="0" smtClean="0"/>
              <a:t>Public Records</a:t>
            </a:r>
          </a:p>
          <a:p>
            <a:pPr lvl="1"/>
            <a:r>
              <a:rPr lang="en-US" dirty="0" smtClean="0"/>
              <a:t>Web browsing</a:t>
            </a:r>
          </a:p>
          <a:p>
            <a:pPr lvl="1"/>
            <a:r>
              <a:rPr lang="en-US" dirty="0" smtClean="0"/>
              <a:t>Credit Card History</a:t>
            </a:r>
          </a:p>
          <a:p>
            <a:pPr lvl="1"/>
            <a:r>
              <a:rPr lang="en-US" dirty="0" smtClean="0"/>
              <a:t>Other data brokers</a:t>
            </a:r>
          </a:p>
          <a:p>
            <a:r>
              <a:rPr lang="en-US" dirty="0" smtClean="0"/>
              <a:t>Sells for:</a:t>
            </a:r>
          </a:p>
          <a:p>
            <a:pPr lvl="1"/>
            <a:r>
              <a:rPr lang="en-US" dirty="0" smtClean="0"/>
              <a:t>Advertising</a:t>
            </a:r>
          </a:p>
          <a:p>
            <a:pPr lvl="1"/>
            <a:r>
              <a:rPr lang="en-US" dirty="0" smtClean="0"/>
              <a:t>Identification</a:t>
            </a:r>
          </a:p>
          <a:p>
            <a:pPr lvl="1"/>
            <a:r>
              <a:rPr lang="en-US" dirty="0" smtClean="0"/>
              <a:t>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62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BIG?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Acxiom</a:t>
            </a:r>
          </a:p>
          <a:p>
            <a:pPr lvl="1"/>
            <a:r>
              <a:rPr lang="en-US" dirty="0" smtClean="0"/>
              <a:t>1.4 billion consumer transactions</a:t>
            </a:r>
          </a:p>
          <a:p>
            <a:pPr lvl="1"/>
            <a:r>
              <a:rPr lang="en-US" dirty="0" smtClean="0"/>
              <a:t>700 billion data elements</a:t>
            </a:r>
          </a:p>
          <a:p>
            <a:pPr lvl="1"/>
            <a:r>
              <a:rPr lang="en-US" dirty="0" smtClean="0"/>
              <a:t>3 billion added a month</a:t>
            </a:r>
            <a:endParaRPr lang="en-US" dirty="0"/>
          </a:p>
        </p:txBody>
      </p:sp>
      <p:pic>
        <p:nvPicPr>
          <p:cNvPr id="5122" name="Picture 2" descr="http://www.chuckstoyland.com/potpourri/jackalope%20postcards/Jackalope%20Riding%20Jack%20Rabbit/10%20Jackalope%20Riding%20Jack%20Rab%20PC%2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505200"/>
            <a:ext cx="4686300" cy="2977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08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Biggest and </a:t>
            </a:r>
            <a:r>
              <a:rPr lang="en-US" dirty="0" err="1" smtClean="0"/>
              <a:t>Baddest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Axciom</a:t>
            </a:r>
            <a:endParaRPr lang="en-US" dirty="0" smtClean="0"/>
          </a:p>
          <a:p>
            <a:pPr lvl="1"/>
            <a:r>
              <a:rPr lang="en-US" dirty="0" smtClean="0"/>
              <a:t>1.15B revenue (2012)</a:t>
            </a:r>
          </a:p>
          <a:p>
            <a:r>
              <a:rPr lang="en-US" dirty="0" smtClean="0"/>
              <a:t>Equifax</a:t>
            </a:r>
          </a:p>
          <a:p>
            <a:r>
              <a:rPr lang="en-US" dirty="0" smtClean="0"/>
              <a:t>Experian</a:t>
            </a:r>
          </a:p>
          <a:p>
            <a:r>
              <a:rPr lang="en-US" dirty="0" err="1" smtClean="0"/>
              <a:t>TransUnion</a:t>
            </a:r>
            <a:endParaRPr lang="en-US" dirty="0"/>
          </a:p>
        </p:txBody>
      </p:sp>
      <p:pic>
        <p:nvPicPr>
          <p:cNvPr id="3074" name="Picture 2" descr="https://andrewsidea.files.wordpress.com/2010/07/goodbadugly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581400"/>
            <a:ext cx="4649787" cy="2615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72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Danger zone</a:t>
            </a:r>
            <a:endParaRPr lang="en-US" dirty="0"/>
          </a:p>
        </p:txBody>
      </p:sp>
      <p:pic>
        <p:nvPicPr>
          <p:cNvPr id="4098" name="Picture 2" descr="http://www.dangerzone.me/images/archer_hea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990600"/>
            <a:ext cx="3962400" cy="5479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69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Acxiom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2003, 1.6 billion customer records stolen between client transmission</a:t>
            </a:r>
          </a:p>
          <a:p>
            <a:pPr lvl="1"/>
            <a:r>
              <a:rPr lang="en-US" dirty="0" smtClean="0"/>
              <a:t>2 Hackers sentenced to 8 year prison terms</a:t>
            </a:r>
            <a:endParaRPr lang="en-US" dirty="0"/>
          </a:p>
        </p:txBody>
      </p:sp>
      <p:pic>
        <p:nvPicPr>
          <p:cNvPr id="8194" name="Picture 2" descr="http://d21532kvzc3714.cloudfront.net/wp-content/uploads/2014/07/acxiom-logo-re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762000"/>
            <a:ext cx="29146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memecrunch.com/meme/140O1/i-am-very-very-sneaky/image.png?w=400&amp;c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429000"/>
            <a:ext cx="52832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63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Sequoia one </a:t>
            </a:r>
            <a:r>
              <a:rPr lang="en-US" dirty="0" err="1" smtClean="0"/>
              <a:t>llc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Gen x Marketing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Illegally sold payday loan applicant’s financial information</a:t>
            </a:r>
          </a:p>
          <a:p>
            <a:r>
              <a:rPr lang="en-US" dirty="0" smtClean="0"/>
              <a:t>Buyer: Ideal Financial Solutions Inc.</a:t>
            </a:r>
          </a:p>
          <a:p>
            <a:r>
              <a:rPr lang="en-US" dirty="0" smtClean="0"/>
              <a:t>Debited $7.1 million from 500,000 people through unauthorized charges</a:t>
            </a:r>
            <a:endParaRPr lang="en-US" dirty="0"/>
          </a:p>
        </p:txBody>
      </p:sp>
      <p:pic>
        <p:nvPicPr>
          <p:cNvPr id="4" name="Picture 4" descr="https://memecrunch.com/meme/140O1/i-am-very-very-sneaky/image.png?w=400&amp;c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038600"/>
            <a:ext cx="4597400" cy="258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832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Targeting Vulnerable Communities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…identified </a:t>
            </a:r>
            <a:r>
              <a:rPr lang="en-US" dirty="0"/>
              <a:t>marketing lists with titles like “‘Rural and Barely Making It,’ ‘Ethnic Second-City Strugglers,’ ‘Retiring on Empty: Singles,’ ‘Tough Start: Young Single Parents,’ and ‘Credit Crunched: City </a:t>
            </a:r>
            <a:r>
              <a:rPr lang="en-US" dirty="0" smtClean="0"/>
              <a:t>Families.'”</a:t>
            </a:r>
          </a:p>
          <a:p>
            <a:r>
              <a:rPr lang="en-US" dirty="0"/>
              <a:t> “Assimilation Codes,” indicating a person’s degree of familiarity with the English language</a:t>
            </a:r>
            <a:r>
              <a:rPr lang="en-US" dirty="0" smtClean="0"/>
              <a:t>.</a:t>
            </a:r>
          </a:p>
          <a:p>
            <a:r>
              <a:rPr lang="en-US" dirty="0" smtClean="0"/>
              <a:t>Should this profiling be allowed?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63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Aboutthedata.com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website created by Acxiom for transparency</a:t>
            </a:r>
          </a:p>
          <a:p>
            <a:pPr lvl="1"/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2360" y="2438400"/>
            <a:ext cx="4686300" cy="395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 descr="http://risovach.ru/upload/2014/01/mem/spanch-bob_39042335_orig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399597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720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Trade commission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“Data Brokers: A Call for Transparency and Accountability”</a:t>
            </a:r>
          </a:p>
          <a:p>
            <a:r>
              <a:rPr lang="en-US" dirty="0" smtClean="0"/>
              <a:t>May 2014</a:t>
            </a:r>
          </a:p>
          <a:p>
            <a:r>
              <a:rPr lang="en-US" dirty="0" smtClean="0"/>
              <a:t>Lack of Transparency</a:t>
            </a:r>
          </a:p>
          <a:p>
            <a:pPr lvl="1"/>
            <a:r>
              <a:rPr lang="en-US" dirty="0" smtClean="0"/>
              <a:t>Data brokers hide how they get their data and who they give it to</a:t>
            </a:r>
          </a:p>
          <a:p>
            <a:r>
              <a:rPr lang="en-US" dirty="0" smtClean="0"/>
              <a:t>Sensitive Bins</a:t>
            </a:r>
          </a:p>
          <a:p>
            <a:pPr lvl="1"/>
            <a:r>
              <a:rPr lang="en-US" dirty="0" smtClean="0"/>
              <a:t>“Urban Scramble” “Mobile Mixers” – Low Income Latino/Afro-</a:t>
            </a:r>
            <a:r>
              <a:rPr lang="en-US" dirty="0" err="1" smtClean="0"/>
              <a:t>Amer</a:t>
            </a:r>
            <a:endParaRPr lang="en-US" dirty="0" smtClean="0"/>
          </a:p>
          <a:p>
            <a:pPr lvl="1"/>
            <a:r>
              <a:rPr lang="en-US" dirty="0" smtClean="0"/>
              <a:t>“Rural Everlasting” – singles over 66 with “low net worth and education”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15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Unnecessary storing of consumer data</a:t>
            </a:r>
          </a:p>
          <a:p>
            <a:r>
              <a:rPr lang="en-US" dirty="0" smtClean="0"/>
              <a:t>Lack of consumer ability to delete data</a:t>
            </a:r>
            <a:endParaRPr lang="en-US" dirty="0"/>
          </a:p>
        </p:txBody>
      </p:sp>
      <p:pic>
        <p:nvPicPr>
          <p:cNvPr id="9218" name="Picture 2" descr="http://images4.fanpop.com/image/photos/16300000/cute-kittens-cute-kittens-16383513-600-4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8194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9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edits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Centralized Portal</a:t>
            </a:r>
          </a:p>
          <a:p>
            <a:pPr lvl="1"/>
            <a:r>
              <a:rPr lang="en-US" dirty="0" smtClean="0"/>
              <a:t>A cohesive site with information and opt-out</a:t>
            </a:r>
          </a:p>
          <a:p>
            <a:pPr lvl="1"/>
            <a:r>
              <a:rPr lang="en-US" dirty="0" smtClean="0"/>
              <a:t>Data Broker Accountability and Transparency Act</a:t>
            </a:r>
          </a:p>
          <a:p>
            <a:r>
              <a:rPr lang="en-US" dirty="0" smtClean="0"/>
              <a:t>Consumer Access</a:t>
            </a:r>
          </a:p>
          <a:p>
            <a:pPr lvl="1"/>
            <a:r>
              <a:rPr lang="en-US" dirty="0" smtClean="0"/>
              <a:t>Know what your data says, ability to opt out, ability to edit wrong data</a:t>
            </a:r>
          </a:p>
          <a:p>
            <a:r>
              <a:rPr lang="en-US" dirty="0" smtClean="0"/>
              <a:t>Consumer Notice</a:t>
            </a:r>
          </a:p>
          <a:p>
            <a:pPr lvl="1"/>
            <a:r>
              <a:rPr lang="en-US" dirty="0" smtClean="0"/>
              <a:t>Make retailers tell people their data is being collected</a:t>
            </a:r>
          </a:p>
          <a:p>
            <a:r>
              <a:rPr lang="en-US" dirty="0" smtClean="0"/>
              <a:t>Protect Sensitive Data</a:t>
            </a:r>
          </a:p>
          <a:p>
            <a:pPr lvl="1"/>
            <a:r>
              <a:rPr lang="en-US" dirty="0" smtClean="0"/>
              <a:t>Health records, etc.</a:t>
            </a:r>
          </a:p>
        </p:txBody>
      </p:sp>
    </p:spTree>
    <p:extLst>
      <p:ext uri="{BB962C8B-B14F-4D97-AF65-F5344CB8AC3E}">
        <p14:creationId xmlns:p14="http://schemas.microsoft.com/office/powerpoint/2010/main" val="217127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Opting - 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require you to be a member to opt out.</a:t>
            </a:r>
          </a:p>
          <a:p>
            <a:r>
              <a:rPr lang="en-US" dirty="0" smtClean="0"/>
              <a:t>Some require… additional ID to opt out.</a:t>
            </a:r>
          </a:p>
          <a:p>
            <a:r>
              <a:rPr lang="en-US" dirty="0" smtClean="0"/>
              <a:t>Mailing, driver’s license, some even ask for social security.</a:t>
            </a:r>
          </a:p>
          <a:p>
            <a:r>
              <a:rPr lang="en-US" dirty="0" smtClean="0"/>
              <a:t>Mass opt-out sites are not honored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343400"/>
            <a:ext cx="7952836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156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White Pages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Phone, 4 </a:t>
            </a:r>
            <a:r>
              <a:rPr lang="en-US" dirty="0" err="1" smtClean="0"/>
              <a:t>prev</a:t>
            </a:r>
            <a:r>
              <a:rPr lang="en-US" dirty="0" smtClean="0"/>
              <a:t> addresses, and age for Jennifer </a:t>
            </a:r>
            <a:r>
              <a:rPr lang="en-US" dirty="0" err="1" smtClean="0"/>
              <a:t>Widom</a:t>
            </a:r>
            <a:endParaRPr lang="en-US" dirty="0" smtClean="0"/>
          </a:p>
          <a:p>
            <a:r>
              <a:rPr lang="en-US" dirty="0" smtClean="0"/>
              <a:t>No information on Katherine Sun (yay?)</a:t>
            </a:r>
          </a:p>
          <a:p>
            <a:r>
              <a:rPr lang="en-US" dirty="0" smtClean="0"/>
              <a:t>No information on </a:t>
            </a:r>
            <a:r>
              <a:rPr lang="en-US" dirty="0" err="1" smtClean="0"/>
              <a:t>Akash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901440"/>
            <a:ext cx="625891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http://static.fjcdn.com/gifs/hi+there+FJ.+just+saying+hi+hope+you+had+a_ec6607_357563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95800"/>
            <a:ext cx="2540282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59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188</TotalTime>
  <Words>354</Words>
  <Application>Microsoft Office PowerPoint</Application>
  <PresentationFormat>On-screen Show (4:3)</PresentationFormat>
  <Paragraphs>67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Opulent</vt:lpstr>
      <vt:lpstr>Data Brokers</vt:lpstr>
      <vt:lpstr>WAT</vt:lpstr>
      <vt:lpstr>HOW BIG?</vt:lpstr>
      <vt:lpstr>Biggest and Baddest</vt:lpstr>
      <vt:lpstr>Danger zone</vt:lpstr>
      <vt:lpstr>Acxiom </vt:lpstr>
      <vt:lpstr>Sequoia one llc Gen x Marketing</vt:lpstr>
      <vt:lpstr>Targeting Vulnerable Communities</vt:lpstr>
      <vt:lpstr>Aboutthedata.com</vt:lpstr>
      <vt:lpstr>Federal Trade commission</vt:lpstr>
      <vt:lpstr>Cont.</vt:lpstr>
      <vt:lpstr>Proposed edits</vt:lpstr>
      <vt:lpstr>Opting - Out</vt:lpstr>
      <vt:lpstr>White Pages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Brokers</dc:title>
  <dc:creator>Katherine Sun</dc:creator>
  <cp:lastModifiedBy>Katherine Sun</cp:lastModifiedBy>
  <cp:revision>8</cp:revision>
  <dcterms:created xsi:type="dcterms:W3CDTF">2015-11-18T16:23:34Z</dcterms:created>
  <dcterms:modified xsi:type="dcterms:W3CDTF">2015-11-18T19:32:28Z</dcterms:modified>
</cp:coreProperties>
</file>