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.xml"/><Relationship Id="rId4" Type="http://schemas.openxmlformats.org/officeDocument/2006/relationships/notesMaster" Target="notesMasters/notesMaster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slide" Target="slides/slide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notesSlide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Source: http://www.smartdatacollective.com/charles-settles/199906/big-data-big-money-roi-business-intelligence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Source: http://techcrunch.com/2012/11/25/the-big-data-fallacy-data-%E2%89%A0-information-%E2%89%A0-insights/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Source: http://siliconangle.com/blog/2014/03/24/google-flu-trends-a-case-of-big-data-gone-bad/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Source: http://data.heapanalytics.com/how-to-lie-with-data-visualization/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Source: https://en.wikipedia.org/wiki/Misleading_graph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Source: http://www.politifact.com/truth-o-meter/statements/2015/oct/01/jason-chaffetz/chart-shown-planned-parenthood-hearing-misleading-/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Source: http://www.politifact.com/truth-o-meter/statements/2015/oct/01/jason-chaffetz/chart-shown-planned-parenthood-hearing-misleading-/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Source: http://www.politifact.com/truth-o-meter/statements/2015/oct/01/jason-chaffetz/chart-shown-planned-parenthood-hearing-misleading-/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Source: http://www.politifact.com/truth-o-meter/statements/2015/oct/01/jason-chaffetz/chart-shown-planned-parenthood-hearing-misleading-/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5200"/>
            </a:lvl1pPr>
            <a:lvl2pPr lvl="1" rtl="0" algn="ctr">
              <a:spcBef>
                <a:spcPts val="0"/>
              </a:spcBef>
              <a:buSzPct val="100000"/>
              <a:defRPr sz="5200"/>
            </a:lvl2pPr>
            <a:lvl3pPr lvl="2" rtl="0" algn="ctr">
              <a:spcBef>
                <a:spcPts val="0"/>
              </a:spcBef>
              <a:buSzPct val="100000"/>
              <a:defRPr sz="5200"/>
            </a:lvl3pPr>
            <a:lvl4pPr lvl="3" rtl="0" algn="ctr">
              <a:spcBef>
                <a:spcPts val="0"/>
              </a:spcBef>
              <a:buSzPct val="100000"/>
              <a:defRPr sz="5200"/>
            </a:lvl4pPr>
            <a:lvl5pPr lvl="4" rtl="0" algn="ctr">
              <a:spcBef>
                <a:spcPts val="0"/>
              </a:spcBef>
              <a:buSzPct val="100000"/>
              <a:defRPr sz="5200"/>
            </a:lvl5pPr>
            <a:lvl6pPr lvl="5" rtl="0" algn="ctr">
              <a:spcBef>
                <a:spcPts val="0"/>
              </a:spcBef>
              <a:buSzPct val="100000"/>
              <a:defRPr sz="5200"/>
            </a:lvl6pPr>
            <a:lvl7pPr lvl="6" rtl="0" algn="ctr">
              <a:spcBef>
                <a:spcPts val="0"/>
              </a:spcBef>
              <a:buSzPct val="100000"/>
              <a:defRPr sz="5200"/>
            </a:lvl7pPr>
            <a:lvl8pPr lvl="7" rtl="0" algn="ctr">
              <a:spcBef>
                <a:spcPts val="0"/>
              </a:spcBef>
              <a:buSzPct val="100000"/>
              <a:defRPr sz="5200"/>
            </a:lvl8pPr>
            <a:lvl9pPr lvl="8" rtl="0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3600"/>
            </a:lvl1pPr>
            <a:lvl2pPr lvl="1" rtl="0" algn="ctr">
              <a:spcBef>
                <a:spcPts val="0"/>
              </a:spcBef>
              <a:buSzPct val="100000"/>
              <a:defRPr sz="3600"/>
            </a:lvl2pPr>
            <a:lvl3pPr lvl="2" rtl="0" algn="ctr">
              <a:spcBef>
                <a:spcPts val="0"/>
              </a:spcBef>
              <a:buSzPct val="100000"/>
              <a:defRPr sz="3600"/>
            </a:lvl3pPr>
            <a:lvl4pPr lvl="3" rtl="0" algn="ctr">
              <a:spcBef>
                <a:spcPts val="0"/>
              </a:spcBef>
              <a:buSzPct val="100000"/>
              <a:defRPr sz="3600"/>
            </a:lvl4pPr>
            <a:lvl5pPr lvl="4" rtl="0" algn="ctr">
              <a:spcBef>
                <a:spcPts val="0"/>
              </a:spcBef>
              <a:buSzPct val="100000"/>
              <a:defRPr sz="3600"/>
            </a:lvl5pPr>
            <a:lvl6pPr lvl="5" rtl="0" algn="ctr">
              <a:spcBef>
                <a:spcPts val="0"/>
              </a:spcBef>
              <a:buSzPct val="100000"/>
              <a:defRPr sz="3600"/>
            </a:lvl6pPr>
            <a:lvl7pPr lvl="6" rtl="0" algn="ctr">
              <a:spcBef>
                <a:spcPts val="0"/>
              </a:spcBef>
              <a:buSzPct val="100000"/>
              <a:defRPr sz="3600"/>
            </a:lvl7pPr>
            <a:lvl8pPr lvl="7" rtl="0" algn="ctr">
              <a:spcBef>
                <a:spcPts val="0"/>
              </a:spcBef>
              <a:buSzPct val="100000"/>
              <a:defRPr sz="3600"/>
            </a:lvl8pPr>
            <a:lvl9pPr lvl="8" rtl="0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4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4200"/>
            </a:lvl1pPr>
            <a:lvl2pPr lvl="1" rtl="0" algn="ctr">
              <a:spcBef>
                <a:spcPts val="0"/>
              </a:spcBef>
              <a:buSzPct val="100000"/>
              <a:defRPr sz="4200"/>
            </a:lvl2pPr>
            <a:lvl3pPr lvl="2" rtl="0" algn="ctr">
              <a:spcBef>
                <a:spcPts val="0"/>
              </a:spcBef>
              <a:buSzPct val="100000"/>
              <a:defRPr sz="4200"/>
            </a:lvl3pPr>
            <a:lvl4pPr lvl="3" rtl="0" algn="ctr">
              <a:spcBef>
                <a:spcPts val="0"/>
              </a:spcBef>
              <a:buSzPct val="100000"/>
              <a:defRPr sz="4200"/>
            </a:lvl4pPr>
            <a:lvl5pPr lvl="4" rtl="0" algn="ctr">
              <a:spcBef>
                <a:spcPts val="0"/>
              </a:spcBef>
              <a:buSzPct val="100000"/>
              <a:defRPr sz="4200"/>
            </a:lvl5pPr>
            <a:lvl6pPr lvl="5" rtl="0" algn="ctr">
              <a:spcBef>
                <a:spcPts val="0"/>
              </a:spcBef>
              <a:buSzPct val="100000"/>
              <a:defRPr sz="4200"/>
            </a:lvl6pPr>
            <a:lvl7pPr lvl="6" rtl="0" algn="ctr">
              <a:spcBef>
                <a:spcPts val="0"/>
              </a:spcBef>
              <a:buSzPct val="100000"/>
              <a:defRPr sz="4200"/>
            </a:lvl7pPr>
            <a:lvl8pPr lvl="7" rtl="0" algn="ctr">
              <a:spcBef>
                <a:spcPts val="0"/>
              </a:spcBef>
              <a:buSzPct val="100000"/>
              <a:defRPr sz="4200"/>
            </a:lvl8pPr>
            <a:lvl9pPr lvl="8" rtl="0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12000"/>
            </a:lvl1pPr>
            <a:lvl2pPr lvl="1" rtl="0" algn="ctr">
              <a:spcBef>
                <a:spcPts val="0"/>
              </a:spcBef>
              <a:buSzPct val="100000"/>
              <a:defRPr sz="12000"/>
            </a:lvl2pPr>
            <a:lvl3pPr lvl="2" rtl="0" algn="ctr">
              <a:spcBef>
                <a:spcPts val="0"/>
              </a:spcBef>
              <a:buSzPct val="100000"/>
              <a:defRPr sz="12000"/>
            </a:lvl3pPr>
            <a:lvl4pPr lvl="3" rtl="0" algn="ctr">
              <a:spcBef>
                <a:spcPts val="0"/>
              </a:spcBef>
              <a:buSzPct val="100000"/>
              <a:defRPr sz="12000"/>
            </a:lvl4pPr>
            <a:lvl5pPr lvl="4" rtl="0" algn="ctr">
              <a:spcBef>
                <a:spcPts val="0"/>
              </a:spcBef>
              <a:buSzPct val="100000"/>
              <a:defRPr sz="12000"/>
            </a:lvl5pPr>
            <a:lvl6pPr lvl="5" rtl="0" algn="ctr">
              <a:spcBef>
                <a:spcPts val="0"/>
              </a:spcBef>
              <a:buSzPct val="100000"/>
              <a:defRPr sz="12000"/>
            </a:lvl6pPr>
            <a:lvl7pPr lvl="6" rtl="0" algn="ctr">
              <a:spcBef>
                <a:spcPts val="0"/>
              </a:spcBef>
              <a:buSzPct val="100000"/>
              <a:defRPr sz="12000"/>
            </a:lvl7pPr>
            <a:lvl8pPr lvl="7" rtl="0" algn="ctr">
              <a:spcBef>
                <a:spcPts val="0"/>
              </a:spcBef>
              <a:buSzPct val="100000"/>
              <a:defRPr sz="12000"/>
            </a:lvl8pPr>
            <a:lvl9pPr lvl="8" rtl="0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defRPr/>
            </a:lvl1pPr>
            <a:lvl2pPr lvl="1" rtl="0" algn="ctr">
              <a:spcBef>
                <a:spcPts val="0"/>
              </a:spcBef>
              <a:defRPr/>
            </a:lvl2pPr>
            <a:lvl3pPr lvl="2" rtl="0" algn="ctr">
              <a:spcBef>
                <a:spcPts val="0"/>
              </a:spcBef>
              <a:defRPr/>
            </a:lvl3pPr>
            <a:lvl4pPr lvl="3" rtl="0" algn="ctr">
              <a:spcBef>
                <a:spcPts val="0"/>
              </a:spcBef>
              <a:defRPr/>
            </a:lvl4pPr>
            <a:lvl5pPr lvl="4" rtl="0" algn="ctr">
              <a:spcBef>
                <a:spcPts val="0"/>
              </a:spcBef>
              <a:defRPr/>
            </a:lvl5pPr>
            <a:lvl6pPr lvl="5" rtl="0" algn="ctr">
              <a:spcBef>
                <a:spcPts val="0"/>
              </a:spcBef>
              <a:defRPr/>
            </a:lvl6pPr>
            <a:lvl7pPr lvl="6" rtl="0" algn="ctr">
              <a:spcBef>
                <a:spcPts val="0"/>
              </a:spcBef>
              <a:defRPr/>
            </a:lvl7pPr>
            <a:lvl8pPr lvl="7" rtl="0" algn="ctr">
              <a:spcBef>
                <a:spcPts val="0"/>
              </a:spcBef>
              <a:defRPr/>
            </a:lvl8pPr>
            <a:lvl9pPr lvl="8"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defRPr sz="1800">
                <a:solidFill>
                  <a:schemeClr val="lt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notesSlide" Target="../notesSlides/notesSlide.xml"/></Relationships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3.png"/><Relationship Id="rId4" Type="http://schemas.openxmlformats.org/officeDocument/2006/relationships/image" Target="../media/image0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4.png"/><Relationship Id="rId4" Type="http://schemas.openxmlformats.org/officeDocument/2006/relationships/image" Target="../media/image02.png"/><Relationship Id="rId5" Type="http://schemas.openxmlformats.org/officeDocument/2006/relationships/image" Target="../media/image05.png"/><Relationship Id="rId6" Type="http://schemas.openxmlformats.org/officeDocument/2006/relationships/image" Target="../media/image01.png"/><Relationship Id="rId7" Type="http://schemas.openxmlformats.org/officeDocument/2006/relationships/image" Target="../media/image0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propublica.org/article/asians-nearly-twice-as-likely-to-get-higher-price-from-princeton-review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slide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Big Data Fallacies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A Journey into the Dark Side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sz="2000">
                <a:solidFill>
                  <a:srgbClr val="FFFFFF"/>
                </a:solidFill>
              </a:rPr>
              <a:t>Kevin Li</a:t>
            </a:r>
          </a:p>
        </p:txBody>
      </p:sp>
    </p:spTree>
  </p:cSld>
  <p:clrMapOvr>
    <a:masterClrMapping/>
  </p:clrMapOvr>
  <p:transition spd="slow">
    <p:cut/>
  </p:transition>
</p:sld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2575" y="0"/>
            <a:ext cx="105338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/>
        </p:nvSpPr>
        <p:spPr>
          <a:xfrm>
            <a:off x="2855550" y="1823300"/>
            <a:ext cx="3600899" cy="1457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6500">
                <a:solidFill>
                  <a:srgbClr val="FFFFFF"/>
                </a:solidFill>
              </a:rPr>
              <a:t>Big Data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1519425" y="3297675"/>
            <a:ext cx="29151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500">
                <a:solidFill>
                  <a:srgbClr val="FFFFFF"/>
                </a:solidFill>
              </a:rPr>
              <a:t>Massive Data Sets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5048300" y="1007750"/>
            <a:ext cx="29151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>
                <a:solidFill>
                  <a:srgbClr val="FFFFFF"/>
                </a:solidFill>
              </a:rPr>
              <a:t>Databases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5414550" y="3590325"/>
            <a:ext cx="3218999" cy="6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Data Mining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641525" y="427500"/>
            <a:ext cx="3039000" cy="754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000">
                <a:solidFill>
                  <a:srgbClr val="FFFFFF"/>
                </a:solidFill>
              </a:rPr>
              <a:t>Visualization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334475" y="1260500"/>
            <a:ext cx="34248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</a:rPr>
              <a:t>Artificial Intelligence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574000" y="4029275"/>
            <a:ext cx="4378200" cy="934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Machine Learning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4198075" y="315150"/>
            <a:ext cx="36579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500">
                <a:solidFill>
                  <a:srgbClr val="FFFFFF"/>
                </a:solidFill>
              </a:rPr>
              <a:t>Information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461450" y="2160950"/>
            <a:ext cx="2352299" cy="754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>
                <a:solidFill>
                  <a:srgbClr val="FFFFFF"/>
                </a:solidFill>
              </a:rPr>
              <a:t>Optimization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6516600" y="2093425"/>
            <a:ext cx="2476199" cy="6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>
                <a:solidFill>
                  <a:srgbClr val="FFFFFF"/>
                </a:solidFill>
              </a:rPr>
              <a:t>Statistical Learning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4907150" y="2993800"/>
            <a:ext cx="3218999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>
                <a:solidFill>
                  <a:srgbClr val="FFFFFF"/>
                </a:solidFill>
              </a:rPr>
              <a:t>Data Structures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4276875" y="4265625"/>
            <a:ext cx="4535699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500">
                <a:solidFill>
                  <a:srgbClr val="FFFFFF"/>
                </a:solidFill>
              </a:rPr>
              <a:t>Modeling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6764200" y="4445700"/>
            <a:ext cx="2228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>
                <a:solidFill>
                  <a:srgbClr val="FFFFFF"/>
                </a:solidFill>
              </a:rPr>
              <a:t>Cloud Computing</a:t>
            </a: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/>
        </p:nvSpPr>
        <p:spPr>
          <a:xfrm>
            <a:off x="2855550" y="1823300"/>
            <a:ext cx="3600899" cy="1457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500">
                <a:solidFill>
                  <a:srgbClr val="FFFFFF"/>
                </a:solidFill>
              </a:rPr>
              <a:t>CS 46N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1519425" y="3297675"/>
            <a:ext cx="29151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CS 341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5048300" y="1007750"/>
            <a:ext cx="29151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500">
                <a:solidFill>
                  <a:srgbClr val="FFFFFF"/>
                </a:solidFill>
              </a:rPr>
              <a:t>CS 145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5414550" y="3590325"/>
            <a:ext cx="3218999" cy="6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500">
                <a:solidFill>
                  <a:srgbClr val="FFFFFF"/>
                </a:solidFill>
              </a:rPr>
              <a:t>STATS 202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889125" y="343350"/>
            <a:ext cx="2476199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>
                <a:solidFill>
                  <a:srgbClr val="FFFFFF"/>
                </a:solidFill>
              </a:rPr>
              <a:t>CS 448B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720325" y="1260500"/>
            <a:ext cx="30390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CS 221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1204275" y="4029275"/>
            <a:ext cx="3747900" cy="934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500">
                <a:solidFill>
                  <a:srgbClr val="FFFFFF"/>
                </a:solidFill>
              </a:rPr>
              <a:t>CS 229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4198075" y="315150"/>
            <a:ext cx="3657900" cy="5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CS 124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461450" y="2160950"/>
            <a:ext cx="2352299" cy="754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solidFill>
                  <a:srgbClr val="FFFFFF"/>
                </a:solidFill>
              </a:rPr>
              <a:t>CME 375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6516600" y="2093425"/>
            <a:ext cx="2476199" cy="65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solidFill>
                  <a:srgbClr val="FFFFFF"/>
                </a:solidFill>
              </a:rPr>
              <a:t>CS 229T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4907150" y="2993800"/>
            <a:ext cx="3218999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CS 166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4276875" y="4265625"/>
            <a:ext cx="4535699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CS 264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6764200" y="4445700"/>
            <a:ext cx="2228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solidFill>
                  <a:srgbClr val="FFFFFF"/>
                </a:solidFill>
              </a:rPr>
              <a:t>CS 309A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11700" y="2285400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/>
              <a:t>Could it ever go wrong?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Bigger ≠ Better</a:t>
            </a:r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6803" y="1186924"/>
            <a:ext cx="3970400" cy="369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7189"/>
            <a:ext cx="9144000" cy="4389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087" y="1063673"/>
            <a:ext cx="8803825" cy="301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How to find the best model?</a:t>
            </a:r>
          </a:p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Find out if a student will major in CS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Given 50,000 student profiles with their major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Construct a major “predictor”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How should we use the data?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How complex should the model be?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How do we tell if our model is good?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Rote Learning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2125025" y="1439100"/>
            <a:ext cx="4769400" cy="2265300"/>
          </a:xfrm>
          <a:prstGeom prst="rect">
            <a:avLst/>
          </a:prstGeom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</a:rPr>
              <a:t> 0 error algorithm</a:t>
            </a:r>
          </a:p>
          <a:p>
            <a:pPr indent="-3556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000">
                <a:solidFill>
                  <a:srgbClr val="FFFFFF"/>
                </a:solidFill>
              </a:rPr>
              <a:t>Training: store data set</a:t>
            </a:r>
          </a:p>
          <a:p>
            <a:pPr indent="-3556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000">
                <a:solidFill>
                  <a:srgbClr val="FFFFFF"/>
                </a:solidFill>
              </a:rPr>
              <a:t>Model: </a:t>
            </a:r>
          </a:p>
          <a:p>
            <a:pPr indent="-355600" lvl="1" marL="9144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000">
                <a:solidFill>
                  <a:srgbClr val="FFFFFF"/>
                </a:solidFill>
              </a:rPr>
              <a:t>If student in data, return major</a:t>
            </a:r>
          </a:p>
          <a:p>
            <a:pPr indent="-355600" lvl="1" marL="91440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000">
                <a:solidFill>
                  <a:srgbClr val="FFFFFF"/>
                </a:solidFill>
              </a:rPr>
              <a:t>Otherwise, </a:t>
            </a:r>
            <a:r>
              <a:rPr lang="en" sz="2000">
                <a:solidFill>
                  <a:srgbClr val="FF0000"/>
                </a:solidFill>
              </a:rPr>
              <a:t>crash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737750" y="4010900"/>
            <a:ext cx="77724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Focus on improving unforeseen future performance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How to prevent overfitting?</a:t>
            </a:r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Focus on relevant parts of data - select fewer features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Keep the model simple - restrict the predictor’s complexity</a:t>
            </a:r>
          </a:p>
          <a:p>
            <a:pPr indent="-381000" lvl="0" marL="45720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Test your model - use validation sets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type="title"/>
          </p:nvPr>
        </p:nvSpPr>
        <p:spPr>
          <a:xfrm>
            <a:off x="311700" y="2051850"/>
            <a:ext cx="8520599" cy="1039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Say... we processed the data correctly,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what else can go wrong?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Statistics can lie.</a:t>
            </a:r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Study that collected data on income and education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Found that white Americans need a higher level of education to achieve the same level of income as black Americans</a:t>
            </a:r>
          </a:p>
          <a:p>
            <a:pPr indent="-381000" lvl="0" marL="45720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Conclusion: reverse discrimination??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426000" y="4358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Graphs can also lie.</a:t>
            </a:r>
          </a:p>
        </p:txBody>
      </p:sp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00" y="1507297"/>
            <a:ext cx="3927125" cy="29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7975" y="1507295"/>
            <a:ext cx="4058299" cy="304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Graphs can also lie.</a:t>
            </a:r>
          </a:p>
        </p:txBody>
      </p:sp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7" y="1017725"/>
            <a:ext cx="3095625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9525" y="1046287"/>
            <a:ext cx="1752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8550" y="1079637"/>
            <a:ext cx="333375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3092150"/>
            <a:ext cx="401955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07900" y="3119850"/>
            <a:ext cx="4501051" cy="135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9112" y="0"/>
            <a:ext cx="5465773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649" y="282049"/>
            <a:ext cx="6536325" cy="46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Shape 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574" y="322125"/>
            <a:ext cx="7812700" cy="440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Shape 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700" y="206449"/>
            <a:ext cx="6941125" cy="47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/>
          <p:nvPr>
            <p:ph type="title"/>
          </p:nvPr>
        </p:nvSpPr>
        <p:spPr>
          <a:xfrm>
            <a:off x="311700" y="233617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Perfect data + Correct analysis = Happy ending?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311700" y="2285400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/>
              <a:t>No.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Twitter auto-tagging</a:t>
            </a:r>
          </a:p>
        </p:txBody>
      </p:sp>
      <p:pic>
        <p:nvPicPr>
          <p:cNvPr id="198" name="Shape 1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7789" y="1097698"/>
            <a:ext cx="6475909" cy="364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Can machines be racist?</a:t>
            </a:r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Princeton Review uses big data to determine quotes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Pricing determined by ZIP code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Asians  twice as likely to be offered higher price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Even in lower income neighborhoods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http://www.propublica.org/article/asians-nearly-twice-as-likely-to-get-higher-price-from-princeton-review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Racist?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Preventable?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What is the takeaway?</a:t>
            </a:r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Big Data is not easy to use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Big Data isn’t always trustworthy</a:t>
            </a:r>
          </a:p>
          <a:p>
            <a:pPr indent="-381000" lvl="0" marL="457200" rtl="0">
              <a:spcBef>
                <a:spcPts val="0"/>
              </a:spcBef>
              <a:buClr>
                <a:srgbClr val="FFFFFF"/>
              </a:buClr>
              <a:buSzPct val="100000"/>
              <a:buChar char="-"/>
            </a:pPr>
            <a:r>
              <a:rPr lang="en" sz="2400">
                <a:solidFill>
                  <a:srgbClr val="FFFFFF"/>
                </a:solidFill>
              </a:rPr>
              <a:t>Big Data can’t immediately solve everything</a:t>
            </a:r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3550" y="2664387"/>
            <a:ext cx="3524250" cy="21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.xml><?xml version="1.0" encoding="utf-8"?>
<a:theme xmlns:a="http://schemas.openxmlformats.org/drawingml/2006/main" xmlns:r="http://schemas.openxmlformats.org/officeDocument/2006/relationships" name="simple-dark-2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