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59" r:id="rId6"/>
    <p:sldId id="260" r:id="rId7"/>
    <p:sldId id="261"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100" d="100"/>
          <a:sy n="100" d="100"/>
        </p:scale>
        <p:origin x="174"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10/26/2015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10/26/2015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jstor.org/stable/2749114?seq=4#page_scan_tab_contents" TargetMode="External"/><Relationship Id="rId7" Type="http://schemas.openxmlformats.org/officeDocument/2006/relationships/hyperlink" Target="http://www.history.com/topics/great-depression" TargetMode="External"/><Relationship Id="rId2" Type="http://schemas.openxmlformats.org/officeDocument/2006/relationships/hyperlink" Target="https://www.math.upenn.edu/~deturck/m170/wk4/lecture/case1.html" TargetMode="External"/><Relationship Id="rId1" Type="http://schemas.openxmlformats.org/officeDocument/2006/relationships/slideLayout" Target="../slideLayouts/slideLayout2.xml"/><Relationship Id="rId6" Type="http://schemas.openxmlformats.org/officeDocument/2006/relationships/hyperlink" Target="http://www.mnforsustain.org/united_states_population_growth_graph.htm" TargetMode="External"/><Relationship Id="rId5" Type="http://schemas.openxmlformats.org/officeDocument/2006/relationships/hyperlink" Target="https://www.ma.utexas.edu/users/mks/statmistakes/biasedsampling.html" TargetMode="External"/><Relationship Id="rId4" Type="http://schemas.openxmlformats.org/officeDocument/2006/relationships/hyperlink" Target="http://historymatters.gmu.edu/d/516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3" y="1135116"/>
            <a:ext cx="8791575" cy="1428915"/>
          </a:xfrm>
        </p:spPr>
        <p:txBody>
          <a:bodyPr/>
          <a:lstStyle/>
          <a:p>
            <a:pPr algn="ctr"/>
            <a:r>
              <a:rPr lang="en-US" dirty="0" smtClean="0"/>
              <a:t>The Effect of sampling bias on big data</a:t>
            </a:r>
            <a:endParaRPr lang="en-US" dirty="0"/>
          </a:p>
        </p:txBody>
      </p:sp>
      <p:sp>
        <p:nvSpPr>
          <p:cNvPr id="3" name="Subtitle 2"/>
          <p:cNvSpPr>
            <a:spLocks noGrp="1"/>
          </p:cNvSpPr>
          <p:nvPr>
            <p:ph type="subTitle" idx="1"/>
          </p:nvPr>
        </p:nvSpPr>
        <p:spPr>
          <a:xfrm>
            <a:off x="3823299" y="3887842"/>
            <a:ext cx="4897821" cy="1411013"/>
          </a:xfrm>
        </p:spPr>
        <p:txBody>
          <a:bodyPr>
            <a:normAutofit/>
          </a:bodyPr>
          <a:lstStyle/>
          <a:p>
            <a:pPr algn="ctr"/>
            <a:r>
              <a:rPr lang="en-US" sz="1600" dirty="0" smtClean="0"/>
              <a:t>By using the Readers digest poll of the 1936 election as a case study, we examine how the sample of data used affects the outcome of the Survey.</a:t>
            </a:r>
            <a:endParaRPr lang="en-US" sz="1600" dirty="0"/>
          </a:p>
        </p:txBody>
      </p:sp>
      <p:sp>
        <p:nvSpPr>
          <p:cNvPr id="4" name="TextBox 3"/>
          <p:cNvSpPr txBox="1"/>
          <p:nvPr/>
        </p:nvSpPr>
        <p:spPr>
          <a:xfrm>
            <a:off x="5200646" y="5791669"/>
            <a:ext cx="2143125" cy="830997"/>
          </a:xfrm>
          <a:prstGeom prst="rect">
            <a:avLst/>
          </a:prstGeom>
          <a:noFill/>
        </p:spPr>
        <p:txBody>
          <a:bodyPr wrap="square" rtlCol="0">
            <a:spAutoFit/>
          </a:bodyPr>
          <a:lstStyle/>
          <a:p>
            <a:pPr algn="ctr"/>
            <a:r>
              <a:rPr lang="en-US" sz="1200" dirty="0" smtClean="0"/>
              <a:t>Rachel Heymach</a:t>
            </a:r>
          </a:p>
          <a:p>
            <a:pPr algn="ctr"/>
            <a:r>
              <a:rPr lang="en-US" sz="1200" dirty="0" smtClean="0"/>
              <a:t>CS46</a:t>
            </a:r>
          </a:p>
          <a:p>
            <a:pPr algn="ctr"/>
            <a:r>
              <a:rPr lang="en-US" sz="1200" dirty="0" smtClean="0"/>
              <a:t>Jennifer </a:t>
            </a:r>
            <a:r>
              <a:rPr lang="en-US" sz="1200" dirty="0" err="1" smtClean="0"/>
              <a:t>Widom</a:t>
            </a:r>
            <a:endParaRPr lang="en-US" sz="1200" dirty="0" smtClean="0"/>
          </a:p>
          <a:p>
            <a:pPr algn="ctr"/>
            <a:r>
              <a:rPr lang="en-US" sz="1200" dirty="0" smtClean="0"/>
              <a:t>Akash Das </a:t>
            </a:r>
            <a:r>
              <a:rPr lang="en-US" sz="1200" dirty="0" err="1"/>
              <a:t>S</a:t>
            </a:r>
            <a:r>
              <a:rPr lang="en-US" sz="1200" dirty="0" err="1" smtClean="0"/>
              <a:t>arma</a:t>
            </a:r>
            <a:endParaRPr lang="en-US" sz="1200" dirty="0"/>
          </a:p>
        </p:txBody>
      </p:sp>
    </p:spTree>
    <p:extLst>
      <p:ext uri="{BB962C8B-B14F-4D97-AF65-F5344CB8AC3E}">
        <p14:creationId xmlns:p14="http://schemas.microsoft.com/office/powerpoint/2010/main" val="2859514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Background history</a:t>
            </a:r>
            <a:endParaRPr lang="en-US" dirty="0"/>
          </a:p>
        </p:txBody>
      </p:sp>
      <p:sp>
        <p:nvSpPr>
          <p:cNvPr id="3" name="Content Placeholder 2"/>
          <p:cNvSpPr>
            <a:spLocks noGrp="1"/>
          </p:cNvSpPr>
          <p:nvPr>
            <p:ph idx="1"/>
          </p:nvPr>
        </p:nvSpPr>
        <p:spPr/>
        <p:txBody>
          <a:bodyPr/>
          <a:lstStyle/>
          <a:p>
            <a:pPr marL="0" indent="0">
              <a:buNone/>
            </a:pPr>
            <a:r>
              <a:rPr lang="en-US" dirty="0" smtClean="0"/>
              <a:t>	Before the 1936 poll, Readers digest was known for their unprecedented accuracy in predicting presidential elections, including the election of 1932 which was correct and was within 1% of the recorded poll results. During the 1930’s, the US was in the middle of the great depression.</a:t>
            </a:r>
            <a:endParaRPr lang="en-US" dirty="0"/>
          </a:p>
        </p:txBody>
      </p:sp>
    </p:spTree>
    <p:extLst>
      <p:ext uri="{BB962C8B-B14F-4D97-AF65-F5344CB8AC3E}">
        <p14:creationId xmlns:p14="http://schemas.microsoft.com/office/powerpoint/2010/main" val="1212556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the survey was conducted</a:t>
            </a:r>
            <a:endParaRPr lang="en-US" dirty="0"/>
          </a:p>
        </p:txBody>
      </p:sp>
      <p:sp>
        <p:nvSpPr>
          <p:cNvPr id="3" name="Content Placeholder 2"/>
          <p:cNvSpPr>
            <a:spLocks noGrp="1"/>
          </p:cNvSpPr>
          <p:nvPr>
            <p:ph idx="1"/>
          </p:nvPr>
        </p:nvSpPr>
        <p:spPr/>
        <p:txBody>
          <a:bodyPr/>
          <a:lstStyle/>
          <a:p>
            <a:pPr marL="0" indent="0">
              <a:buNone/>
            </a:pPr>
            <a:r>
              <a:rPr lang="en-US" dirty="0" smtClean="0"/>
              <a:t>Reader’s Digest sent out 10 million mock ballots to a randomized sample from lists such as phone directories, club membership lists, and magazine subscriptions. This sample is very large and contained almost a tenth of the population (although they claim that it represented 1 in 4). From there they used the data collected from the 2.4 million surveys sent back to determine that Landon was going to win over Roosevelt with 57% to 43% respectively. </a:t>
            </a:r>
            <a:endParaRPr lang="en-US" dirty="0"/>
          </a:p>
        </p:txBody>
      </p:sp>
    </p:spTree>
    <p:extLst>
      <p:ext uri="{BB962C8B-B14F-4D97-AF65-F5344CB8AC3E}">
        <p14:creationId xmlns:p14="http://schemas.microsoft.com/office/powerpoint/2010/main" val="3656692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9187" y="2399693"/>
            <a:ext cx="9905998" cy="1478570"/>
          </a:xfrm>
        </p:spPr>
        <p:txBody>
          <a:bodyPr/>
          <a:lstStyle/>
          <a:p>
            <a:pPr algn="ctr"/>
            <a:r>
              <a:rPr lang="en-US" dirty="0" smtClean="0"/>
              <a:t>The data</a:t>
            </a:r>
            <a:endParaRPr lang="en-US" dirty="0"/>
          </a:p>
        </p:txBody>
      </p:sp>
      <p:pic>
        <p:nvPicPr>
          <p:cNvPr id="4" name="Content Placeholder 3"/>
          <p:cNvPicPr>
            <a:picLocks noGrp="1" noChangeAspect="1"/>
          </p:cNvPicPr>
          <p:nvPr>
            <p:ph idx="1"/>
          </p:nvPr>
        </p:nvPicPr>
        <p:blipFill>
          <a:blip r:embed="rId2"/>
          <a:stretch>
            <a:fillRect/>
          </a:stretch>
        </p:blipFill>
        <p:spPr>
          <a:xfrm>
            <a:off x="4022723" y="444324"/>
            <a:ext cx="4448175" cy="5389307"/>
          </a:xfrm>
          <a:prstGeom prst="rect">
            <a:avLst/>
          </a:prstGeom>
        </p:spPr>
      </p:pic>
      <p:sp>
        <p:nvSpPr>
          <p:cNvPr id="5" name="TextBox 4"/>
          <p:cNvSpPr txBox="1"/>
          <p:nvPr/>
        </p:nvSpPr>
        <p:spPr>
          <a:xfrm>
            <a:off x="4591050" y="5981700"/>
            <a:ext cx="3648075" cy="276999"/>
          </a:xfrm>
          <a:prstGeom prst="rect">
            <a:avLst/>
          </a:prstGeom>
          <a:noFill/>
        </p:spPr>
        <p:txBody>
          <a:bodyPr wrap="square" rtlCol="0">
            <a:spAutoFit/>
          </a:bodyPr>
          <a:lstStyle/>
          <a:p>
            <a:r>
              <a:rPr lang="en-US" sz="1200" dirty="0" smtClean="0"/>
              <a:t>Chart from </a:t>
            </a:r>
            <a:r>
              <a:rPr lang="en-US" sz="1200" dirty="0"/>
              <a:t>http://historymatters.gmu.edu/d/5168/</a:t>
            </a:r>
            <a:endParaRPr lang="en-US" sz="1200" dirty="0"/>
          </a:p>
        </p:txBody>
      </p:sp>
    </p:spTree>
    <p:extLst>
      <p:ext uri="{BB962C8B-B14F-4D97-AF65-F5344CB8AC3E}">
        <p14:creationId xmlns:p14="http://schemas.microsoft.com/office/powerpoint/2010/main" val="12801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Does anyone else see flaws???</a:t>
            </a:r>
            <a:endParaRPr lang="en-US" dirty="0"/>
          </a:p>
        </p:txBody>
      </p:sp>
      <p:sp>
        <p:nvSpPr>
          <p:cNvPr id="3" name="Content Placeholder 2"/>
          <p:cNvSpPr>
            <a:spLocks noGrp="1"/>
          </p:cNvSpPr>
          <p:nvPr>
            <p:ph idx="1"/>
          </p:nvPr>
        </p:nvSpPr>
        <p:spPr/>
        <p:txBody>
          <a:bodyPr/>
          <a:lstStyle/>
          <a:p>
            <a:pPr marL="0" indent="0">
              <a:buNone/>
            </a:pPr>
            <a:r>
              <a:rPr lang="en-US" dirty="0" smtClean="0"/>
              <a:t>Flaw #1: The sample selected was from phone directories and magazine 	  		subscriptions. In 1936. During the depression. Many people were 		homeless during this time and telephones were considered 			luxuries for even the people who managed to keep their homes.</a:t>
            </a:r>
          </a:p>
          <a:p>
            <a:pPr marL="0" indent="0">
              <a:buNone/>
            </a:pPr>
            <a:r>
              <a:rPr lang="en-US" dirty="0" smtClean="0"/>
              <a:t>This type of sample bias comes into play when the sample selected (mainly middle-upper class citizens in this case) do not properly represent the population you are predicting the outcome for (the entire US population).</a:t>
            </a:r>
            <a:endParaRPr lang="en-US" dirty="0"/>
          </a:p>
        </p:txBody>
      </p:sp>
    </p:spTree>
    <p:extLst>
      <p:ext uri="{BB962C8B-B14F-4D97-AF65-F5344CB8AC3E}">
        <p14:creationId xmlns:p14="http://schemas.microsoft.com/office/powerpoint/2010/main" val="4191272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Does anyone else see flaws???</a:t>
            </a:r>
          </a:p>
        </p:txBody>
      </p:sp>
      <p:sp>
        <p:nvSpPr>
          <p:cNvPr id="3" name="Content Placeholder 2"/>
          <p:cNvSpPr>
            <a:spLocks noGrp="1"/>
          </p:cNvSpPr>
          <p:nvPr>
            <p:ph idx="1"/>
          </p:nvPr>
        </p:nvSpPr>
        <p:spPr>
          <a:xfrm>
            <a:off x="1141412" y="2249487"/>
            <a:ext cx="9905999" cy="4103688"/>
          </a:xfrm>
        </p:spPr>
        <p:txBody>
          <a:bodyPr>
            <a:normAutofit lnSpcReduction="10000"/>
          </a:bodyPr>
          <a:lstStyle/>
          <a:p>
            <a:pPr marL="0" indent="0">
              <a:buNone/>
            </a:pPr>
            <a:r>
              <a:rPr lang="en-US" dirty="0" smtClean="0"/>
              <a:t>Flaw #2: out of 128 million people in the US in 1936, 10 million people were 		asked to respond, of that 10 million only 2.4 million mailed back 		their surveys.</a:t>
            </a:r>
          </a:p>
          <a:p>
            <a:pPr marL="0" indent="0">
              <a:buNone/>
            </a:pPr>
            <a:r>
              <a:rPr lang="en-US" dirty="0" smtClean="0"/>
              <a:t>This flaw in the poll is called nonresponse bias and actually resulted for two reasons. The first reason is that with mail surveys, the mock ballot could have been seen as another random piece of junk mail and thrown away. The second reason, bringing a more substantial bias is due to the fact that people with stronger opinions are often the ones to share them and people who are shy or unsure of their actions won’t respond as often.</a:t>
            </a:r>
            <a:endParaRPr lang="en-US" dirty="0"/>
          </a:p>
        </p:txBody>
      </p:sp>
    </p:spTree>
    <p:extLst>
      <p:ext uri="{BB962C8B-B14F-4D97-AF65-F5344CB8AC3E}">
        <p14:creationId xmlns:p14="http://schemas.microsoft.com/office/powerpoint/2010/main" val="3770838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result</a:t>
            </a:r>
            <a:endParaRPr lang="en-US" dirty="0"/>
          </a:p>
        </p:txBody>
      </p:sp>
      <p:sp>
        <p:nvSpPr>
          <p:cNvPr id="3" name="Content Placeholder 2"/>
          <p:cNvSpPr>
            <a:spLocks noGrp="1"/>
          </p:cNvSpPr>
          <p:nvPr>
            <p:ph idx="1"/>
          </p:nvPr>
        </p:nvSpPr>
        <p:spPr/>
        <p:txBody>
          <a:bodyPr/>
          <a:lstStyle/>
          <a:p>
            <a:pPr marL="0" indent="0">
              <a:buNone/>
            </a:pPr>
            <a:r>
              <a:rPr lang="en-US" dirty="0" smtClean="0"/>
              <a:t>As expected, since the sample was not representative of the population, the sample poll did not accurately depict the national population’s poll in 1936. Reader’s Digest had a record high of 19% in sampling error, the greatest error of any major public opinion poll.</a:t>
            </a:r>
            <a:endParaRPr lang="en-US" dirty="0"/>
          </a:p>
        </p:txBody>
      </p:sp>
    </p:spTree>
    <p:extLst>
      <p:ext uri="{BB962C8B-B14F-4D97-AF65-F5344CB8AC3E}">
        <p14:creationId xmlns:p14="http://schemas.microsoft.com/office/powerpoint/2010/main" val="3188803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avoid sample bias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It is important when creating your sample for big data projects that the sample is as close to unbiased as possible. Phone surveys are cheaper but less affective as in person surveys. Surveys of convenience occur when the sample is not random, rather just taken in the simplest way possible. As mentioned earlier, call in and mail surveys often result in nonresponse bias and only show the strongest of opinions instead of a more distributed spread. Larger samples result in more precise data with smaller standard deviations but only when the sample in unbiased. It is often better to have an unbiased smaller sample than to have a large bias sample as the size often just increases the errors caused by the sampling bias.</a:t>
            </a:r>
            <a:endParaRPr lang="en-US" dirty="0"/>
          </a:p>
        </p:txBody>
      </p:sp>
    </p:spTree>
    <p:extLst>
      <p:ext uri="{BB962C8B-B14F-4D97-AF65-F5344CB8AC3E}">
        <p14:creationId xmlns:p14="http://schemas.microsoft.com/office/powerpoint/2010/main" val="16548149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 internet (sources)</a:t>
            </a:r>
            <a:endParaRPr lang="en-US" dirty="0"/>
          </a:p>
        </p:txBody>
      </p:sp>
      <p:sp>
        <p:nvSpPr>
          <p:cNvPr id="3" name="Content Placeholder 2"/>
          <p:cNvSpPr>
            <a:spLocks noGrp="1"/>
          </p:cNvSpPr>
          <p:nvPr>
            <p:ph idx="1"/>
          </p:nvPr>
        </p:nvSpPr>
        <p:spPr/>
        <p:txBody>
          <a:bodyPr/>
          <a:lstStyle/>
          <a:p>
            <a:pPr marL="0" indent="0">
              <a:buNone/>
            </a:pPr>
            <a:r>
              <a:rPr lang="en-US" dirty="0">
                <a:hlinkClick r:id="rId2"/>
              </a:rPr>
              <a:t>https://www.math.upenn.edu/~</a:t>
            </a:r>
            <a:r>
              <a:rPr lang="en-US" dirty="0" smtClean="0">
                <a:hlinkClick r:id="rId2"/>
              </a:rPr>
              <a:t>deturck/m170/wk4/lecture/case1.html</a:t>
            </a:r>
            <a:endParaRPr lang="en-US" dirty="0" smtClean="0"/>
          </a:p>
          <a:p>
            <a:pPr marL="0" indent="0">
              <a:buNone/>
            </a:pPr>
            <a:r>
              <a:rPr lang="en-US" dirty="0">
                <a:hlinkClick r:id="rId3"/>
              </a:rPr>
              <a:t>http://</a:t>
            </a:r>
            <a:r>
              <a:rPr lang="en-US" dirty="0" smtClean="0">
                <a:hlinkClick r:id="rId3"/>
              </a:rPr>
              <a:t>www.jstor.org/stable/2749114?seq=4#page_scan_tab_contents</a:t>
            </a:r>
            <a:endParaRPr lang="en-US" dirty="0" smtClean="0"/>
          </a:p>
          <a:p>
            <a:pPr marL="0" indent="0">
              <a:buNone/>
            </a:pPr>
            <a:r>
              <a:rPr lang="en-US" dirty="0">
                <a:hlinkClick r:id="rId4"/>
              </a:rPr>
              <a:t>http://historymatters.gmu.edu/d/5168</a:t>
            </a:r>
            <a:r>
              <a:rPr lang="en-US" dirty="0" smtClean="0">
                <a:hlinkClick r:id="rId4"/>
              </a:rPr>
              <a:t>/</a:t>
            </a:r>
            <a:endParaRPr lang="en-US" dirty="0" smtClean="0"/>
          </a:p>
          <a:p>
            <a:pPr marL="0" indent="0">
              <a:buNone/>
            </a:pPr>
            <a:r>
              <a:rPr lang="en-US" dirty="0">
                <a:hlinkClick r:id="rId5"/>
              </a:rPr>
              <a:t>https://</a:t>
            </a:r>
            <a:r>
              <a:rPr lang="en-US" dirty="0" smtClean="0">
                <a:hlinkClick r:id="rId5"/>
              </a:rPr>
              <a:t>www.ma.utexas.edu/users/mks/statmistakes/biasedsampling.html</a:t>
            </a:r>
            <a:endParaRPr lang="en-US" dirty="0" smtClean="0"/>
          </a:p>
          <a:p>
            <a:pPr marL="0" indent="0">
              <a:buNone/>
            </a:pPr>
            <a:r>
              <a:rPr lang="en-US" dirty="0">
                <a:hlinkClick r:id="rId6"/>
              </a:rPr>
              <a:t>http://</a:t>
            </a:r>
            <a:r>
              <a:rPr lang="en-US" dirty="0" smtClean="0">
                <a:hlinkClick r:id="rId6"/>
              </a:rPr>
              <a:t>www.mnforsustain.org/united_states_population_growth_graph.htm</a:t>
            </a:r>
            <a:endParaRPr lang="en-US" dirty="0" smtClean="0"/>
          </a:p>
          <a:p>
            <a:pPr marL="0" indent="0">
              <a:buNone/>
            </a:pPr>
            <a:r>
              <a:rPr lang="en-US" dirty="0">
                <a:hlinkClick r:id="rId7"/>
              </a:rPr>
              <a:t>http://</a:t>
            </a:r>
            <a:r>
              <a:rPr lang="en-US" dirty="0" smtClean="0">
                <a:hlinkClick r:id="rId7"/>
              </a:rPr>
              <a:t>www.history.com/topics/great-depression</a:t>
            </a:r>
            <a:endParaRPr lang="en-US" dirty="0" smtClean="0"/>
          </a:p>
          <a:p>
            <a:pPr marL="0" indent="0">
              <a:buNone/>
            </a:pPr>
            <a:endParaRPr lang="en-US" dirty="0"/>
          </a:p>
        </p:txBody>
      </p:sp>
    </p:spTree>
    <p:extLst>
      <p:ext uri="{BB962C8B-B14F-4D97-AF65-F5344CB8AC3E}">
        <p14:creationId xmlns:p14="http://schemas.microsoft.com/office/powerpoint/2010/main" val="4429768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68</TotalTime>
  <Words>404</Words>
  <Application>Microsoft Office PowerPoint</Application>
  <PresentationFormat>Widescreen</PresentationFormat>
  <Paragraphs>29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Tw Cen MT</vt:lpstr>
      <vt:lpstr>Circuit</vt:lpstr>
      <vt:lpstr>The Effect of sampling bias on big data</vt:lpstr>
      <vt:lpstr>Background history</vt:lpstr>
      <vt:lpstr>How the survey was conducted</vt:lpstr>
      <vt:lpstr>The data</vt:lpstr>
      <vt:lpstr>Does anyone else see flaws???</vt:lpstr>
      <vt:lpstr>Does anyone else see flaws???</vt:lpstr>
      <vt:lpstr>The result</vt:lpstr>
      <vt:lpstr>How to avoid sample bias</vt:lpstr>
      <vt:lpstr>Thank you internet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 of sampling bias on big data</dc:title>
  <dc:creator>Rachel Heymach</dc:creator>
  <cp:lastModifiedBy>Rachel Heymach</cp:lastModifiedBy>
  <cp:revision>7</cp:revision>
  <dcterms:created xsi:type="dcterms:W3CDTF">2015-10-26T22:26:37Z</dcterms:created>
  <dcterms:modified xsi:type="dcterms:W3CDTF">2015-10-26T23:34:47Z</dcterms:modified>
</cp:coreProperties>
</file>