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aleway"/>
      <p:regular r:id="rId21"/>
      <p:bold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Factors: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Low-cost, low-power sensor technology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Widespread wireless connectivity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Huge amounts of available and affordable cloud-based storage and computational power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Plenty of internet addresses to go round (IPv6 = 2^128 addresses)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" name="Shape 11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2371725" y="630225"/>
            <a:ext cx="6331500" cy="15419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2390266" y="3238450"/>
            <a:ext cx="6331500" cy="1241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" name="Shape 18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" name="Shape 19"/>
          <p:cNvSpPr txBox="1"/>
          <p:nvPr>
            <p:ph type="title"/>
          </p:nvPr>
        </p:nvSpPr>
        <p:spPr>
          <a:xfrm>
            <a:off x="406425" y="1806825"/>
            <a:ext cx="8296799" cy="15419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hape 22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" name="Shape 23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" name="Shape 24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" name="Shape 25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9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" name="Shape 30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Shape 31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Shape 32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2400302" y="1602675"/>
            <a:ext cx="3071400" cy="3002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4" name="Shape 34"/>
          <p:cNvSpPr txBox="1"/>
          <p:nvPr>
            <p:ph idx="2" type="body"/>
          </p:nvPr>
        </p:nvSpPr>
        <p:spPr>
          <a:xfrm>
            <a:off x="5650571" y="1602675"/>
            <a:ext cx="3071400" cy="3002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303300" y="411575"/>
            <a:ext cx="8520599" cy="639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hape 40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Shape 41"/>
          <p:cNvSpPr txBox="1"/>
          <p:nvPr>
            <p:ph type="title"/>
          </p:nvPr>
        </p:nvSpPr>
        <p:spPr>
          <a:xfrm>
            <a:off x="319500" y="936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319500" y="1846803"/>
            <a:ext cx="2807999" cy="2806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hape 45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" name="Shape 46"/>
          <p:cNvSpPr txBox="1"/>
          <p:nvPr>
            <p:ph type="title"/>
          </p:nvPr>
        </p:nvSpPr>
        <p:spPr>
          <a:xfrm>
            <a:off x="283103" y="712140"/>
            <a:ext cx="6244199" cy="38354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0" y="12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50" name="Shape 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" name="Shape 51"/>
          <p:cNvSpPr txBox="1"/>
          <p:nvPr>
            <p:ph type="title"/>
          </p:nvPr>
        </p:nvSpPr>
        <p:spPr>
          <a:xfrm>
            <a:off x="265500" y="1397350"/>
            <a:ext cx="4045199" cy="1318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" type="subTitle"/>
          </p:nvPr>
        </p:nvSpPr>
        <p:spPr>
          <a:xfrm>
            <a:off x="265500" y="2735370"/>
            <a:ext cx="4045199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53" name="Shape 53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Shape 58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Shape 62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Shape 63"/>
          <p:cNvSpPr txBox="1"/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2.png"/><Relationship Id="rId4" Type="http://schemas.openxmlformats.org/officeDocument/2006/relationships/image" Target="../media/image05.png"/><Relationship Id="rId9" Type="http://schemas.openxmlformats.org/officeDocument/2006/relationships/image" Target="../media/image06.png"/><Relationship Id="rId5" Type="http://schemas.openxmlformats.org/officeDocument/2006/relationships/image" Target="../media/image03.png"/><Relationship Id="rId6" Type="http://schemas.openxmlformats.org/officeDocument/2006/relationships/image" Target="../media/image01.png"/><Relationship Id="rId7" Type="http://schemas.openxmlformats.org/officeDocument/2006/relationships/image" Target="../media/image04.png"/><Relationship Id="rId8" Type="http://schemas.openxmlformats.org/officeDocument/2006/relationships/image" Target="../media/image0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0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ctrTitle"/>
          </p:nvPr>
        </p:nvSpPr>
        <p:spPr>
          <a:xfrm>
            <a:off x="2371725" y="630225"/>
            <a:ext cx="6331500" cy="1541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Internet of Things</a:t>
            </a:r>
          </a:p>
        </p:txBody>
      </p:sp>
      <p:sp>
        <p:nvSpPr>
          <p:cNvPr id="73" name="Shape 73"/>
          <p:cNvSpPr txBox="1"/>
          <p:nvPr>
            <p:ph idx="1" type="subTitle"/>
          </p:nvPr>
        </p:nvSpPr>
        <p:spPr>
          <a:xfrm>
            <a:off x="2390266" y="3238450"/>
            <a:ext cx="6331500" cy="12416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2400"/>
              <a:t>Exploring Big Data’s Missing Soulmate</a:t>
            </a:r>
          </a:p>
          <a:p>
            <a:pPr lvl="0">
              <a:spcBef>
                <a:spcPts val="0"/>
              </a:spcBef>
              <a:buNone/>
            </a:pPr>
            <a:r>
              <a:rPr i="1" lang="en"/>
              <a:t>Shrey Gupta, Stanford University, CS46N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What’s an Internet of Things?	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A network of physical “things” embedded with electronic chips, sensors, software and network connectivity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Allows for normal objects to become “smart” by collecting and sharing data, and adjusting accordingly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Seen as an extremely granular level of infrastructure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375" y="379500"/>
            <a:ext cx="3652924" cy="37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>
            <p:ph idx="1" type="body"/>
          </p:nvPr>
        </p:nvSpPr>
        <p:spPr>
          <a:xfrm>
            <a:off x="328025" y="4162825"/>
            <a:ext cx="8388600" cy="4565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Examples of the IOT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575" y="379500"/>
            <a:ext cx="2676624" cy="26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3225" y="462550"/>
            <a:ext cx="2776849" cy="290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750" y="1675950"/>
            <a:ext cx="2676624" cy="267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68270">
            <a:off x="3557175" y="433974"/>
            <a:ext cx="3365698" cy="336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6700" y="736762"/>
            <a:ext cx="1962074" cy="196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80225" y="1751023"/>
            <a:ext cx="2676624" cy="252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06425" y="1806825"/>
            <a:ext cx="8296799" cy="15419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Grand Vision:</a:t>
            </a:r>
          </a:p>
          <a:p>
            <a:pPr lvl="0">
              <a:spcBef>
                <a:spcPts val="0"/>
              </a:spcBef>
              <a:buNone/>
            </a:pPr>
            <a:r>
              <a:rPr b="0" lang="en"/>
              <a:t>Direct integration between the </a:t>
            </a:r>
            <a:r>
              <a:rPr lang="en"/>
              <a:t>physical</a:t>
            </a:r>
            <a:r>
              <a:rPr b="0" lang="en"/>
              <a:t> world and the </a:t>
            </a:r>
            <a:r>
              <a:rPr lang="en"/>
              <a:t>digital</a:t>
            </a:r>
            <a:r>
              <a:rPr b="0" lang="en"/>
              <a:t> world.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503249" y="712150"/>
            <a:ext cx="8137500" cy="3835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0" lang="en"/>
              <a:t>“In the next century, planet earth will don an electronic skin. It will use the Internet as a scaffold to support and transmit its sensations.”</a:t>
            </a:r>
          </a:p>
          <a:p>
            <a:pPr lvl="0">
              <a:spcBef>
                <a:spcPts val="0"/>
              </a:spcBef>
              <a:buNone/>
            </a:pPr>
            <a:r>
              <a:rPr b="0" lang="en" sz="2400"/>
              <a:t>--Neil Gross, Bloomberg, 1999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Review of Big Data: The 4 V’s</a:t>
            </a:r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2410100" y="1595775"/>
            <a:ext cx="6321599" cy="1973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rtl="0">
              <a:spcBef>
                <a:spcPts val="0"/>
              </a:spcBef>
              <a:buNone/>
            </a:pP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VOLUME: Scale of Data 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	</a:t>
            </a: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VARIETY: Forms and sources of Data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	</a:t>
            </a: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VELOCITY: Rate of Data Production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+	</a:t>
            </a:r>
            <a:r>
              <a:rPr b="1" lang="en">
                <a:solidFill>
                  <a:srgbClr val="080E1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VERACITY: Accuracy of Data Collected</a:t>
            </a:r>
          </a:p>
        </p:txBody>
      </p:sp>
      <p:cxnSp>
        <p:nvCxnSpPr>
          <p:cNvPr id="108" name="Shape 108"/>
          <p:cNvCxnSpPr/>
          <p:nvPr/>
        </p:nvCxnSpPr>
        <p:spPr>
          <a:xfrm>
            <a:off x="2526175" y="3641000"/>
            <a:ext cx="6012900" cy="23699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09" name="Shape 109"/>
          <p:cNvSpPr txBox="1"/>
          <p:nvPr/>
        </p:nvSpPr>
        <p:spPr>
          <a:xfrm>
            <a:off x="2846350" y="3812125"/>
            <a:ext cx="4067999" cy="521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>
                <a:solidFill>
                  <a:srgbClr val="080E1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VALUE: Applications of Big Data</a:t>
            </a:r>
          </a:p>
        </p:txBody>
      </p:sp>
      <p:sp>
        <p:nvSpPr>
          <p:cNvPr id="110" name="Shape 110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Review of Big Data: The </a:t>
            </a:r>
            <a:r>
              <a:rPr lang="en">
                <a:solidFill>
                  <a:srgbClr val="FF0000"/>
                </a:solidFill>
              </a:rPr>
              <a:t>5</a:t>
            </a:r>
            <a:r>
              <a:rPr lang="en"/>
              <a:t> V’s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/>
              <a:t>IOT + Big Data = New Possibilities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VOLUME: More data available than ever before!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VARIETY: Data from all varieties of physical objects!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VELOCITY: Data can be collected at more frequent intervals!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VERACITY: Data is more specific and accurate to real world!</a:t>
            </a:r>
          </a:p>
        </p:txBody>
      </p:sp>
      <p:sp>
        <p:nvSpPr>
          <p:cNvPr id="116" name="Shape 116"/>
          <p:cNvSpPr txBox="1"/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the IOT Augments Big Data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idx="1" type="body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>
                <a:latin typeface="Raleway"/>
                <a:ea typeface="Raleway"/>
                <a:cs typeface="Raleway"/>
                <a:sym typeface="Raleway"/>
              </a:rPr>
              <a:t>IOT Connected Devices by 2020.</a:t>
            </a:r>
          </a:p>
        </p:txBody>
      </p:sp>
      <p:sp>
        <p:nvSpPr>
          <p:cNvPr id="122" name="Shape 122"/>
          <p:cNvSpPr txBox="1"/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32 billion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hape 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275" y="172674"/>
            <a:ext cx="6427550" cy="446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Efficiency: Smart grids can predict power consumption patterns and build reserves accordingly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Secure: Ability to detect and signal grid disruptions to other microgrids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Sustainability: Lower footprint and emissions due to more efficient electricity routing</a:t>
            </a:r>
          </a:p>
        </p:txBody>
      </p:sp>
      <p:sp>
        <p:nvSpPr>
          <p:cNvPr id="133" name="Shape 133"/>
          <p:cNvSpPr txBox="1"/>
          <p:nvPr>
            <p:ph type="title"/>
          </p:nvPr>
        </p:nvSpPr>
        <p:spPr>
          <a:xfrm>
            <a:off x="265500" y="1397350"/>
            <a:ext cx="4045199" cy="1318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Smart Grid</a:t>
            </a:r>
          </a:p>
        </p:txBody>
      </p:sp>
      <p:sp>
        <p:nvSpPr>
          <p:cNvPr id="134" name="Shape 134"/>
          <p:cNvSpPr txBox="1"/>
          <p:nvPr>
            <p:ph idx="1" type="subTitle"/>
          </p:nvPr>
        </p:nvSpPr>
        <p:spPr>
          <a:xfrm>
            <a:off x="265500" y="2735370"/>
            <a:ext cx="4045199" cy="134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vision for a more efficient, secure, and sustainable power grid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50087"/>
            <a:ext cx="7620000" cy="4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idx="1" type="body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/>
              <a:t>Economic Benefit from Smart Grid by 2035</a:t>
            </a:r>
          </a:p>
        </p:txBody>
      </p:sp>
      <p:sp>
        <p:nvSpPr>
          <p:cNvPr id="145" name="Shape 145"/>
          <p:cNvSpPr txBox="1"/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2.03 trillion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265500" y="1397350"/>
            <a:ext cx="4045199" cy="13181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Vehicle to Vehicle Networks</a:t>
            </a:r>
          </a:p>
        </p:txBody>
      </p:sp>
      <p:sp>
        <p:nvSpPr>
          <p:cNvPr id="151" name="Shape 151"/>
          <p:cNvSpPr txBox="1"/>
          <p:nvPr>
            <p:ph idx="1" type="subTitle"/>
          </p:nvPr>
        </p:nvSpPr>
        <p:spPr>
          <a:xfrm>
            <a:off x="265500" y="2735370"/>
            <a:ext cx="4045199" cy="134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V2V Networks reimagine traffic control and roadside safety</a:t>
            </a:r>
          </a:p>
        </p:txBody>
      </p:sp>
      <p:sp>
        <p:nvSpPr>
          <p:cNvPr id="152" name="Shape 152"/>
          <p:cNvSpPr txBox="1"/>
          <p:nvPr>
            <p:ph idx="2" type="body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Traffic control: Cars can communicate with each other and road infrastructure to provide efficient traffic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Traffic signals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More efficient car spacing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Safety: Cars can sense their surroundings and communicate their intents, preventing accidents.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3700" y="176223"/>
            <a:ext cx="6860750" cy="431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idx="1" type="body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/>
              <a:t>Reduction in Car Accidents</a:t>
            </a:r>
          </a:p>
        </p:txBody>
      </p:sp>
      <p:sp>
        <p:nvSpPr>
          <p:cNvPr id="163" name="Shape 163"/>
          <p:cNvSpPr txBox="1"/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83%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625" y="8925"/>
            <a:ext cx="857249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