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75" r:id="rId1"/>
  </p:sldMasterIdLst>
  <p:sldIdLst>
    <p:sldId id="256" r:id="rId2"/>
    <p:sldId id="262" r:id="rId3"/>
    <p:sldId id="258" r:id="rId4"/>
    <p:sldId id="259" r:id="rId5"/>
    <p:sldId id="264" r:id="rId6"/>
    <p:sldId id="260" r:id="rId7"/>
    <p:sldId id="263" r:id="rId8"/>
    <p:sldId id="261" r:id="rId9"/>
    <p:sldId id="267" r:id="rId10"/>
    <p:sldId id="265" r:id="rId11"/>
    <p:sldId id="266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5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86D-7B6E-BC43-B80F-5F028CDAF4E6}" type="datetimeFigureOut">
              <a:rPr lang="en-US" smtClean="0"/>
              <a:t>11/5/15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86D-7B6E-BC43-B80F-5F028CDAF4E6}" type="datetimeFigureOut">
              <a:rPr lang="en-US" smtClean="0"/>
              <a:t>11/5/15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CB55-399E-724F-B73E-B064C24F716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86D-7B6E-BC43-B80F-5F028CDAF4E6}" type="datetimeFigureOut">
              <a:rPr lang="en-US" smtClean="0"/>
              <a:t>11/5/15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CB55-399E-724F-B73E-B064C24F71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86D-7B6E-BC43-B80F-5F028CDAF4E6}" type="datetimeFigureOut">
              <a:rPr lang="en-US" smtClean="0"/>
              <a:t>11/5/15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CB55-399E-724F-B73E-B064C24F71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86D-7B6E-BC43-B80F-5F028CDAF4E6}" type="datetimeFigureOut">
              <a:rPr lang="en-US" smtClean="0"/>
              <a:t>11/5/15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CB55-399E-724F-B73E-B064C24F71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86D-7B6E-BC43-B80F-5F028CDAF4E6}" type="datetimeFigureOut">
              <a:rPr lang="en-US" smtClean="0"/>
              <a:t>11/5/15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CB55-399E-724F-B73E-B064C24F71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86D-7B6E-BC43-B80F-5F028CDAF4E6}" type="datetimeFigureOut">
              <a:rPr lang="en-US" smtClean="0"/>
              <a:t>11/5/15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CB55-399E-724F-B73E-B064C24F71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86D-7B6E-BC43-B80F-5F028CDAF4E6}" type="datetimeFigureOut">
              <a:rPr lang="en-US" smtClean="0"/>
              <a:t>11/5/15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CB55-399E-724F-B73E-B064C24F71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86D-7B6E-BC43-B80F-5F028CDAF4E6}" type="datetimeFigureOut">
              <a:rPr lang="en-US" smtClean="0"/>
              <a:t>11/5/15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CB55-399E-724F-B73E-B064C24F71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86D-7B6E-BC43-B80F-5F028CDAF4E6}" type="datetimeFigureOut">
              <a:rPr lang="en-US" smtClean="0"/>
              <a:t>11/5/15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CB55-399E-724F-B73E-B064C24F71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86D-7B6E-BC43-B80F-5F028CDAF4E6}" type="datetimeFigureOut">
              <a:rPr lang="en-US" smtClean="0"/>
              <a:t>11/5/15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ECB55-399E-724F-B73E-B064C24F71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EAB0586D-7B6E-BC43-B80F-5F028CDAF4E6}" type="datetimeFigureOut">
              <a:rPr lang="en-US" smtClean="0"/>
              <a:t>11/5/15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BCECB55-399E-724F-B73E-B064C24F716B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Travis Ramirez</a:t>
            </a:r>
          </a:p>
          <a:p>
            <a:r>
              <a:rPr lang="en-US" dirty="0" smtClean="0"/>
              <a:t>11/?/2015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Mr. Watson and Big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5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000" dirty="0" smtClean="0"/>
              <a:t>Necessity </a:t>
            </a:r>
          </a:p>
          <a:p>
            <a:r>
              <a:rPr lang="en-US" sz="3000" dirty="0"/>
              <a:t>U</a:t>
            </a:r>
            <a:r>
              <a:rPr lang="en-US" sz="3000" dirty="0" smtClean="0"/>
              <a:t>nique taste buds</a:t>
            </a:r>
            <a:endParaRPr lang="en-US" sz="3000" dirty="0"/>
          </a:p>
          <a:p>
            <a:r>
              <a:rPr lang="en-US" sz="3000" dirty="0" smtClean="0"/>
              <a:t>What is a good dish?</a:t>
            </a:r>
            <a:endParaRPr lang="en-US" sz="3000" dirty="0"/>
          </a:p>
          <a:p>
            <a:r>
              <a:rPr lang="en-US" sz="3000" dirty="0" smtClean="0"/>
              <a:t>Peanut Butter and Jelly Sandwich</a:t>
            </a:r>
            <a:endParaRPr lang="en-US" sz="3000" dirty="0"/>
          </a:p>
          <a:p>
            <a:r>
              <a:rPr lang="en-US" sz="3000" dirty="0" smtClean="0"/>
              <a:t>Ketchup and Mustard Hotdog</a:t>
            </a:r>
          </a:p>
          <a:p>
            <a:r>
              <a:rPr lang="en-US" sz="3000" dirty="0" smtClean="0"/>
              <a:t>What’s your favorite ice cream flavor?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 descr="Screen Shot 2015-11-05 at 6.38.52 AM.png"/>
          <p:cNvPicPr>
            <a:picLocks noGrp="1" noChangeAspect="1"/>
          </p:cNvPicPr>
          <p:nvPr>
            <p:ph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0" r="-3452"/>
          <a:stretch/>
        </p:blipFill>
        <p:spPr>
          <a:xfrm>
            <a:off x="4206875" y="1600200"/>
            <a:ext cx="4937125" cy="41148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179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Shot 2015-11-05 at 6.47.09 AM.png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r="2161"/>
          <a:stretch/>
        </p:blipFill>
        <p:spPr>
          <a:xfrm>
            <a:off x="380999" y="1600200"/>
            <a:ext cx="4270375" cy="4114800"/>
          </a:xfrm>
        </p:spPr>
      </p:pic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4216400" cy="4114800"/>
          </a:xfrm>
        </p:spPr>
        <p:txBody>
          <a:bodyPr>
            <a:noAutofit/>
          </a:bodyPr>
          <a:lstStyle/>
          <a:p>
            <a:r>
              <a:rPr lang="en-US" sz="2400" dirty="0" smtClean="0"/>
              <a:t>Bacon is better</a:t>
            </a:r>
          </a:p>
          <a:p>
            <a:r>
              <a:rPr lang="en-US" sz="2400" dirty="0" smtClean="0"/>
              <a:t>906,539 user ratings</a:t>
            </a:r>
          </a:p>
          <a:p>
            <a:r>
              <a:rPr lang="en-US" sz="2400" dirty="0" smtClean="0"/>
              <a:t>Sandwiches with bacon had largest improvements in ratings</a:t>
            </a:r>
          </a:p>
          <a:p>
            <a:r>
              <a:rPr lang="en-US" sz="2400" dirty="0" smtClean="0"/>
              <a:t>Computer scientist confirmed results and also noted: cream cheese, whipped cream, strawberries, and avocado.</a:t>
            </a:r>
          </a:p>
          <a:p>
            <a:r>
              <a:rPr lang="en-US" sz="2400" dirty="0" smtClean="0"/>
              <a:t>Potential big data in our food?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BACON?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52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1885950"/>
            <a:ext cx="3733800" cy="433285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sz="2800" dirty="0"/>
              <a:t>IBM researchers joined the food industry analytics by creating a computer program that generates original recipes. </a:t>
            </a:r>
            <a:endParaRPr lang="en-US" sz="2800" dirty="0" smtClean="0"/>
          </a:p>
          <a:p>
            <a:pPr lvl="0"/>
            <a:r>
              <a:rPr lang="en-US" sz="2800" dirty="0" smtClean="0"/>
              <a:t>“Mr. Watson” is a cognitive technology that processes more like a human than a computer </a:t>
            </a:r>
          </a:p>
          <a:p>
            <a:r>
              <a:rPr lang="en-US" sz="2800" dirty="0"/>
              <a:t>Watson ingests a huge amount of unstructured data — recipes, books, academic studies, </a:t>
            </a:r>
            <a:r>
              <a:rPr lang="en-US" sz="2800" dirty="0" smtClean="0"/>
              <a:t>tweets.</a:t>
            </a:r>
            <a:r>
              <a:rPr lang="en-US" sz="2800" dirty="0"/>
              <a:t> </a:t>
            </a:r>
            <a:endParaRPr lang="en-US" sz="2800" dirty="0" smtClean="0"/>
          </a:p>
          <a:p>
            <a:pPr lvl="0"/>
            <a:r>
              <a:rPr lang="en-US" sz="2800" dirty="0" smtClean="0"/>
              <a:t>New flavors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 descr="Screen Shot 2015-11-05 at 6.50.51 AM.png"/>
          <p:cNvPicPr>
            <a:picLocks noGrp="1" noChangeAspect="1"/>
          </p:cNvPicPr>
          <p:nvPr>
            <p:ph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868" r="-40809"/>
          <a:stretch/>
        </p:blipFill>
        <p:spPr>
          <a:xfrm>
            <a:off x="2771035" y="1600200"/>
            <a:ext cx="8016206" cy="41148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 is Mr. Watson?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636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09599" y="1483756"/>
            <a:ext cx="3662412" cy="473392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Program asks for parameters for the type of </a:t>
            </a:r>
            <a:r>
              <a:rPr lang="en-US" dirty="0" smtClean="0"/>
              <a:t>recipe.   (ingredient, dish)</a:t>
            </a:r>
            <a:endParaRPr lang="en-US" dirty="0"/>
          </a:p>
          <a:p>
            <a:pPr lvl="0"/>
            <a:r>
              <a:rPr lang="en-US" dirty="0"/>
              <a:t>Computer searches </a:t>
            </a:r>
            <a:r>
              <a:rPr lang="en-US" dirty="0" smtClean="0"/>
              <a:t>through </a:t>
            </a:r>
            <a:r>
              <a:rPr lang="en-US" dirty="0"/>
              <a:t>collection of data that includes relationships </a:t>
            </a:r>
            <a:r>
              <a:rPr lang="en-US" dirty="0" smtClean="0"/>
              <a:t>of ingredients in particular recipes </a:t>
            </a:r>
            <a:r>
              <a:rPr lang="en-US" dirty="0"/>
              <a:t>and the chemical compounds present in each ingredient. </a:t>
            </a:r>
          </a:p>
          <a:p>
            <a:pPr lvl="0"/>
            <a:r>
              <a:rPr lang="en-US" dirty="0"/>
              <a:t>Computer starts to generate new ideas based on traditional recipes and the </a:t>
            </a:r>
            <a:r>
              <a:rPr lang="en-US" dirty="0" smtClean="0"/>
              <a:t>parameters.</a:t>
            </a:r>
            <a:endParaRPr lang="en-US" dirty="0"/>
          </a:p>
          <a:p>
            <a:pPr lvl="0"/>
            <a:r>
              <a:rPr lang="en-US" dirty="0"/>
              <a:t>The computer selects the big ideas based on novelty and quality.</a:t>
            </a:r>
          </a:p>
          <a:p>
            <a:pPr lvl="0"/>
            <a:r>
              <a:rPr lang="en-US" dirty="0"/>
              <a:t>The recipes are created and presented as a list for the team to go try in the kitchen.</a:t>
            </a:r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Computer Programming</a:t>
            </a:r>
            <a:endParaRPr lang="en-US" dirty="0"/>
          </a:p>
        </p:txBody>
      </p:sp>
      <p:pic>
        <p:nvPicPr>
          <p:cNvPr id="9" name="Content Placeholder 8" descr="Screen Shot 2015-11-05 at 6.11.07 AM.png"/>
          <p:cNvPicPr>
            <a:picLocks noGrp="1" noChangeAspect="1"/>
          </p:cNvPicPr>
          <p:nvPr>
            <p:ph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692" t="1" r="-34214" b="336"/>
          <a:stretch/>
        </p:blipFill>
        <p:spPr>
          <a:xfrm>
            <a:off x="2853899" y="1417637"/>
            <a:ext cx="7537872" cy="4553729"/>
          </a:xfrm>
        </p:spPr>
      </p:pic>
    </p:spTree>
    <p:extLst>
      <p:ext uri="{BB962C8B-B14F-4D97-AF65-F5344CB8AC3E}">
        <p14:creationId xmlns:p14="http://schemas.microsoft.com/office/powerpoint/2010/main" val="2768510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1306"/>
            <a:ext cx="7924800" cy="750888"/>
          </a:xfrm>
        </p:spPr>
        <p:txBody>
          <a:bodyPr/>
          <a:lstStyle/>
          <a:p>
            <a:pPr algn="ctr"/>
            <a:r>
              <a:rPr lang="en-US" dirty="0" smtClean="0"/>
              <a:t>How it works?</a:t>
            </a:r>
            <a:endParaRPr lang="en-US" dirty="0"/>
          </a:p>
        </p:txBody>
      </p:sp>
      <p:pic>
        <p:nvPicPr>
          <p:cNvPr id="4" name="Content Placeholder 3" descr="Screen Shot 2015-11-05 at 6.11.41 AM.png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900" r="-2240" b="-9064"/>
          <a:stretch/>
        </p:blipFill>
        <p:spPr>
          <a:xfrm>
            <a:off x="609600" y="1042194"/>
            <a:ext cx="8280800" cy="5815806"/>
          </a:xfrm>
        </p:spPr>
      </p:pic>
    </p:spTree>
    <p:extLst>
      <p:ext uri="{BB962C8B-B14F-4D97-AF65-F5344CB8AC3E}">
        <p14:creationId xmlns:p14="http://schemas.microsoft.com/office/powerpoint/2010/main" val="2316495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654550"/>
          </a:xfrm>
        </p:spPr>
        <p:txBody>
          <a:bodyPr>
            <a:normAutofit fontScale="55000" lnSpcReduction="20000"/>
          </a:bodyPr>
          <a:lstStyle/>
          <a:p>
            <a:r>
              <a:rPr lang="en-US" sz="3400" dirty="0"/>
              <a:t>Each recipe </a:t>
            </a:r>
            <a:r>
              <a:rPr lang="en-US" sz="3400" dirty="0" smtClean="0"/>
              <a:t>is </a:t>
            </a:r>
            <a:r>
              <a:rPr lang="en-US" sz="3400" dirty="0"/>
              <a:t>rated by three metrics. </a:t>
            </a:r>
            <a:endParaRPr lang="en-US" sz="3400" dirty="0" smtClean="0"/>
          </a:p>
          <a:p>
            <a:r>
              <a:rPr lang="en-US" sz="3400" dirty="0"/>
              <a:t>“Surprise” measures how rare </a:t>
            </a:r>
            <a:r>
              <a:rPr lang="en-US" sz="3400" dirty="0" smtClean="0"/>
              <a:t>the </a:t>
            </a:r>
            <a:r>
              <a:rPr lang="en-US" sz="3400" dirty="0"/>
              <a:t>flavor </a:t>
            </a:r>
            <a:r>
              <a:rPr lang="en-US" sz="3400" dirty="0" smtClean="0"/>
              <a:t>combination is. </a:t>
            </a:r>
          </a:p>
          <a:p>
            <a:r>
              <a:rPr lang="en-US" sz="3400" dirty="0" smtClean="0"/>
              <a:t>“Pleasantness</a:t>
            </a:r>
            <a:r>
              <a:rPr lang="en-US" sz="3400" dirty="0"/>
              <a:t>,</a:t>
            </a:r>
            <a:r>
              <a:rPr lang="en-US" sz="3400" dirty="0" smtClean="0"/>
              <a:t>” measures how much  people enjoy a flavor </a:t>
            </a:r>
            <a:r>
              <a:rPr lang="en-US" sz="3400" dirty="0"/>
              <a:t>on a molecular level </a:t>
            </a:r>
            <a:endParaRPr lang="en-US" sz="3400" dirty="0" smtClean="0"/>
          </a:p>
          <a:p>
            <a:r>
              <a:rPr lang="en-US" sz="3400" dirty="0" smtClean="0"/>
              <a:t>“Synergy or pairing” factors </a:t>
            </a:r>
            <a:r>
              <a:rPr lang="en-US" sz="3400" dirty="0"/>
              <a:t>in </a:t>
            </a:r>
            <a:r>
              <a:rPr lang="en-US" sz="3400" dirty="0" smtClean="0"/>
              <a:t>how well </a:t>
            </a:r>
            <a:r>
              <a:rPr lang="en-US" sz="3400" dirty="0"/>
              <a:t>common </a:t>
            </a:r>
            <a:r>
              <a:rPr lang="en-US" sz="3400" dirty="0" smtClean="0"/>
              <a:t>compounds mix together. </a:t>
            </a:r>
          </a:p>
          <a:p>
            <a:pPr lvl="0"/>
            <a:r>
              <a:rPr lang="en-US" sz="3400" dirty="0"/>
              <a:t>Data is the secret ingredient in </a:t>
            </a:r>
            <a:r>
              <a:rPr lang="en-US" sz="3400" dirty="0" smtClean="0"/>
              <a:t>the quest to </a:t>
            </a:r>
            <a:r>
              <a:rPr lang="en-US" sz="3400" dirty="0"/>
              <a:t>a new recipe.</a:t>
            </a:r>
          </a:p>
          <a:p>
            <a:pPr lvl="0"/>
            <a:r>
              <a:rPr lang="en-US" sz="3400" dirty="0" smtClean="0"/>
              <a:t>Brings </a:t>
            </a:r>
            <a:r>
              <a:rPr lang="en-US" sz="3400" dirty="0"/>
              <a:t>a new flavor </a:t>
            </a:r>
            <a:r>
              <a:rPr lang="en-US" sz="3400" dirty="0" smtClean="0"/>
              <a:t>to the </a:t>
            </a:r>
            <a:r>
              <a:rPr lang="en-US" sz="3400" dirty="0"/>
              <a:t>market by making the development process more efficient.</a:t>
            </a:r>
          </a:p>
          <a:p>
            <a:endParaRPr lang="en-US" sz="2000" dirty="0"/>
          </a:p>
        </p:txBody>
      </p:sp>
      <p:pic>
        <p:nvPicPr>
          <p:cNvPr id="16" name="Content Placeholder 15" descr="Screen Shot 2015-11-05 at 6.24.33 AM.png"/>
          <p:cNvPicPr>
            <a:picLocks noGrp="1" noChangeAspect="1"/>
          </p:cNvPicPr>
          <p:nvPr>
            <p:ph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350" r="1095" b="7018"/>
          <a:stretch/>
        </p:blipFill>
        <p:spPr>
          <a:xfrm>
            <a:off x="3018447" y="1600200"/>
            <a:ext cx="5789483" cy="437116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Rating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505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845050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en-US" sz="3000" b="1" dirty="0"/>
              <a:t>Portuguese lobster roll</a:t>
            </a:r>
            <a:r>
              <a:rPr lang="en-US" sz="3000" dirty="0"/>
              <a:t>, with appetizing “saffron fluid gel</a:t>
            </a:r>
            <a:r>
              <a:rPr lang="en-US" sz="3000" dirty="0" smtClean="0"/>
              <a:t>”</a:t>
            </a:r>
            <a:endParaRPr lang="en-US" sz="3000" b="1" dirty="0" smtClean="0"/>
          </a:p>
          <a:p>
            <a:pPr lvl="0" fontAlgn="base"/>
            <a:r>
              <a:rPr lang="en-US" sz="3000" b="1" dirty="0" smtClean="0"/>
              <a:t>Belgian </a:t>
            </a:r>
            <a:r>
              <a:rPr lang="en-US" sz="3000" b="1" dirty="0"/>
              <a:t>bacon pudding</a:t>
            </a:r>
            <a:r>
              <a:rPr lang="en-US" sz="3000" dirty="0"/>
              <a:t>, a desert containing dried porcini mushrooms</a:t>
            </a:r>
          </a:p>
          <a:p>
            <a:pPr lvl="0" fontAlgn="base"/>
            <a:r>
              <a:rPr lang="en-US" sz="3000" b="1" dirty="0"/>
              <a:t>Vietnamese apple kebab</a:t>
            </a:r>
            <a:r>
              <a:rPr lang="en-US" sz="3000" dirty="0"/>
              <a:t>, with the vaunted mushroom-and-strawberry pairing</a:t>
            </a:r>
          </a:p>
          <a:p>
            <a:pPr lvl="0" fontAlgn="base"/>
            <a:r>
              <a:rPr lang="en-US" sz="3000" b="1" dirty="0" smtClean="0"/>
              <a:t>Hoof</a:t>
            </a:r>
            <a:r>
              <a:rPr lang="en-US" sz="3000" b="1" dirty="0"/>
              <a:t>-n-Honey ale</a:t>
            </a:r>
            <a:r>
              <a:rPr lang="en-US" sz="3000" dirty="0"/>
              <a:t>, with veal stock</a:t>
            </a:r>
          </a:p>
          <a:p>
            <a:pPr lvl="0" fontAlgn="base"/>
            <a:r>
              <a:rPr lang="en-US" sz="3000" b="1" dirty="0"/>
              <a:t>Thai-Jewish chicken</a:t>
            </a:r>
            <a:r>
              <a:rPr lang="en-US" sz="3000" dirty="0"/>
              <a:t>, with potato latkes </a:t>
            </a:r>
            <a:r>
              <a:rPr lang="en-US" sz="3000" i="1" dirty="0"/>
              <a:t>and</a:t>
            </a:r>
            <a:r>
              <a:rPr lang="en-US" sz="3000" dirty="0"/>
              <a:t> rice balls</a:t>
            </a:r>
          </a:p>
          <a:p>
            <a:pPr lvl="0" fontAlgn="base"/>
            <a:r>
              <a:rPr lang="en-US" sz="3000" b="1" dirty="0"/>
              <a:t>The shrimp cocktail</a:t>
            </a:r>
            <a:r>
              <a:rPr lang="en-US" sz="3000" dirty="0"/>
              <a:t>, which is a beverage with actual shrimp in it</a:t>
            </a:r>
          </a:p>
          <a:p>
            <a:pPr lvl="0" fontAlgn="base"/>
            <a:r>
              <a:rPr lang="en-US" sz="3000" b="1" dirty="0"/>
              <a:t>Kenyan Brussels spouts,</a:t>
            </a:r>
            <a:r>
              <a:rPr lang="en-US" sz="3000" dirty="0"/>
              <a:t> with cardamom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 descr="Screen Shot 2015-11-05 at 6.14.39 AM.png"/>
          <p:cNvPicPr>
            <a:picLocks noGrp="1" noChangeAspect="1"/>
          </p:cNvPicPr>
          <p:nvPr>
            <p:ph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42" r="-10491"/>
          <a:stretch/>
        </p:blipFill>
        <p:spPr>
          <a:xfrm>
            <a:off x="3843159" y="1600200"/>
            <a:ext cx="5591551" cy="41148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IBM Recipe 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9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197"/>
            <a:ext cx="7924800" cy="1143000"/>
          </a:xfrm>
        </p:spPr>
        <p:txBody>
          <a:bodyPr/>
          <a:lstStyle/>
          <a:p>
            <a:pPr algn="ctr"/>
            <a:r>
              <a:rPr lang="en-US" dirty="0" smtClean="0"/>
              <a:t>Cross-Cultural Foods</a:t>
            </a:r>
            <a:endParaRPr lang="en-US" dirty="0"/>
          </a:p>
        </p:txBody>
      </p:sp>
      <p:pic>
        <p:nvPicPr>
          <p:cNvPr id="6" name="Content Placeholder 5" descr="Screen Shot 2015-11-05 at 6.30.10 AM.png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371"/>
          <a:stretch/>
        </p:blipFill>
        <p:spPr>
          <a:xfrm>
            <a:off x="609600" y="1434272"/>
            <a:ext cx="7736767" cy="2474186"/>
          </a:xfrm>
        </p:spPr>
      </p:pic>
      <p:pic>
        <p:nvPicPr>
          <p:cNvPr id="9" name="Picture 8" descr="Screen Shot 2015-11-05 at 6.29.4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961273"/>
            <a:ext cx="7736767" cy="234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3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Would YOU EAT…?</a:t>
            </a:r>
            <a:endParaRPr lang="en-US" dirty="0"/>
          </a:p>
        </p:txBody>
      </p:sp>
      <p:pic>
        <p:nvPicPr>
          <p:cNvPr id="4" name="Content Placeholder 3" descr="Screen Shot 2015-11-05 at 6.26.53 AM.p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5" b="11495"/>
          <a:stretch>
            <a:fillRect/>
          </a:stretch>
        </p:blipFill>
        <p:spPr>
          <a:xfrm>
            <a:off x="395862" y="1649549"/>
            <a:ext cx="8412068" cy="4716326"/>
          </a:xfrm>
        </p:spPr>
      </p:pic>
    </p:spTree>
    <p:extLst>
      <p:ext uri="{BB962C8B-B14F-4D97-AF65-F5344CB8AC3E}">
        <p14:creationId xmlns:p14="http://schemas.microsoft.com/office/powerpoint/2010/main" val="4119245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Would you eat…?</a:t>
            </a:r>
            <a:endParaRPr lang="en-US" dirty="0"/>
          </a:p>
        </p:txBody>
      </p:sp>
      <p:pic>
        <p:nvPicPr>
          <p:cNvPr id="4" name="Content Placeholder 3" descr="Screen Shot 2015-11-05 at 6.27.10 AM.png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2" t="-1427" r="-1" b="286"/>
          <a:stretch/>
        </p:blipFill>
        <p:spPr>
          <a:xfrm>
            <a:off x="395862" y="1682540"/>
            <a:ext cx="8138538" cy="4826209"/>
          </a:xfrm>
        </p:spPr>
      </p:pic>
    </p:spTree>
    <p:extLst>
      <p:ext uri="{BB962C8B-B14F-4D97-AF65-F5344CB8AC3E}">
        <p14:creationId xmlns:p14="http://schemas.microsoft.com/office/powerpoint/2010/main" val="3269041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Would you Eat…?</a:t>
            </a:r>
            <a:endParaRPr lang="en-US" dirty="0"/>
          </a:p>
        </p:txBody>
      </p:sp>
      <p:pic>
        <p:nvPicPr>
          <p:cNvPr id="4" name="Content Placeholder 3" descr="Screen Shot 2015-11-05 at 6.27.41 AM.png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91" b="-10584"/>
          <a:stretch/>
        </p:blipFill>
        <p:spPr>
          <a:xfrm>
            <a:off x="257999" y="1715531"/>
            <a:ext cx="8648896" cy="5558980"/>
          </a:xfrm>
        </p:spPr>
      </p:pic>
    </p:spTree>
    <p:extLst>
      <p:ext uri="{BB962C8B-B14F-4D97-AF65-F5344CB8AC3E}">
        <p14:creationId xmlns:p14="http://schemas.microsoft.com/office/powerpoint/2010/main" val="1709354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09600" y="5616715"/>
            <a:ext cx="7924800" cy="1241285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2000" dirty="0"/>
              <a:t>Austrian Chocolate Burrito, which has a beef filling flavored with dark chocolate and ground cinnamon, a cocoa-apricot purée, and mashed </a:t>
            </a:r>
            <a:r>
              <a:rPr lang="en-US" sz="2000" dirty="0" err="1"/>
              <a:t>edamame</a:t>
            </a:r>
            <a:r>
              <a:rPr lang="en-US" sz="2000" dirty="0"/>
              <a:t> (100 percent surprise, 75 percent pleasant, and 45 percent synergy).</a:t>
            </a:r>
          </a:p>
          <a:p>
            <a:endParaRPr lang="en-US" dirty="0"/>
          </a:p>
        </p:txBody>
      </p:sp>
      <p:pic>
        <p:nvPicPr>
          <p:cNvPr id="7" name="Content Placeholder 6" descr="Screen Shot 2015-11-05 at 6.21.07 AM.png"/>
          <p:cNvPicPr>
            <a:picLocks noGrp="1" noChangeAspect="1"/>
          </p:cNvPicPr>
          <p:nvPr>
            <p:ph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" b="-2057"/>
          <a:stretch/>
        </p:blipFill>
        <p:spPr>
          <a:xfrm>
            <a:off x="609600" y="1417638"/>
            <a:ext cx="7924800" cy="4204574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42674"/>
            <a:ext cx="7924800" cy="1143000"/>
          </a:xfrm>
        </p:spPr>
        <p:txBody>
          <a:bodyPr/>
          <a:lstStyle/>
          <a:p>
            <a:pPr algn="ctr"/>
            <a:r>
              <a:rPr lang="en-US" dirty="0" smtClean="0"/>
              <a:t>Would you eat…?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167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055632" y="4338314"/>
            <a:ext cx="7191492" cy="1376686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Content Placeholder 4" descr="Screen Shot 2015-11-05 at 6.12.35 AM.png"/>
          <p:cNvPicPr>
            <a:picLocks noGrp="1" noChangeAspect="1"/>
          </p:cNvPicPr>
          <p:nvPr>
            <p:ph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" r="1655"/>
          <a:stretch/>
        </p:blipFill>
        <p:spPr>
          <a:xfrm>
            <a:off x="334263" y="1417638"/>
            <a:ext cx="8508111" cy="517525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748505"/>
            <a:ext cx="7924800" cy="544513"/>
          </a:xfrm>
        </p:spPr>
        <p:txBody>
          <a:bodyPr/>
          <a:lstStyle/>
          <a:p>
            <a:pPr algn="ctr"/>
            <a:r>
              <a:rPr lang="en-US" dirty="0" smtClean="0"/>
              <a:t>The Future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157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Horizon.thmx</Template>
  <TotalTime>100</TotalTime>
  <Words>430</Words>
  <Application>Microsoft Macintosh PowerPoint</Application>
  <PresentationFormat>On-screen Show (4:3)</PresentationFormat>
  <Paragraphs>50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Horizon</vt:lpstr>
      <vt:lpstr>Mr. Watson and Big Data</vt:lpstr>
      <vt:lpstr>FOOD</vt:lpstr>
      <vt:lpstr>BACON?</vt:lpstr>
      <vt:lpstr>WHO is Mr. Watson?</vt:lpstr>
      <vt:lpstr>Computer Programming</vt:lpstr>
      <vt:lpstr>How it works?</vt:lpstr>
      <vt:lpstr>Rating System</vt:lpstr>
      <vt:lpstr>IBM Recipe Examples</vt:lpstr>
      <vt:lpstr>Cross-Cultural Foods</vt:lpstr>
      <vt:lpstr>Would YOU EAT…?</vt:lpstr>
      <vt:lpstr>Would you eat…?</vt:lpstr>
      <vt:lpstr>Would you Eat…?</vt:lpstr>
      <vt:lpstr>Would you eat…?</vt:lpstr>
      <vt:lpstr>The Future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Mr. Watson and Big Data</dc:title>
  <dc:creator>Travis Ramirez</dc:creator>
  <cp:lastModifiedBy>Travis Ramirez</cp:lastModifiedBy>
  <cp:revision>11</cp:revision>
  <dcterms:created xsi:type="dcterms:W3CDTF">2015-11-05T14:34:35Z</dcterms:created>
  <dcterms:modified xsi:type="dcterms:W3CDTF">2015-11-05T19:30:40Z</dcterms:modified>
</cp:coreProperties>
</file>