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image/png" Extension="png"/>
  <Default ContentType="application/xml" Extension="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6.xml"/>
  <Override ContentType="application/vnd.openxmlformats-officedocument.presentationml.slide+xml" PartName="/ppt/slides/slide21.xml"/>
  <Override ContentType="application/vnd.openxmlformats-officedocument.presentationml.slide+xml" PartName="/ppt/slides/slide2.xml"/>
  <Override ContentType="application/vnd.openxmlformats-officedocument.presentationml.slide+xml" PartName="/ppt/slides/slide26.xml"/>
  <Override ContentType="application/vnd.openxmlformats-officedocument.presentationml.slide+xml" PartName="/ppt/slides/slide25.xml"/>
  <Override ContentType="application/vnd.openxmlformats-officedocument.presentationml.slide+xml" PartName="/ppt/slides/slide6.xml"/>
  <Override ContentType="application/vnd.openxmlformats-officedocument.presentationml.slide+xml" PartName="/ppt/slides/slide3.xml"/>
  <Override ContentType="application/vnd.openxmlformats-officedocument.presentationml.slide+xml" PartName="/ppt/slides/slide17.xml"/>
  <Override ContentType="application/vnd.openxmlformats-officedocument.presentationml.slide+xml" PartName="/ppt/slides/slide24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0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1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19.xml"/>
  <Override ContentType="application/vnd.openxmlformats-officedocument.presentationml.slide+xml" PartName="/ppt/slides/slide4.xml"/>
  <Override ContentType="application/vnd.openxmlformats-officedocument.presentationml.slide+xml" PartName="/ppt/slides/slide14.xml"/>
  <Override ContentType="application/vnd.openxmlformats-officedocument.presentationml.slide+xml" PartName="/ppt/slides/slide5.xml"/>
  <Override ContentType="application/vnd.openxmlformats-officedocument.presentationml.slide+xml" PartName="/ppt/slides/slide22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12" Type="http://schemas.openxmlformats.org/officeDocument/2006/relationships/slide" Target="slides/slide7.xml"/><Relationship Id="rId31" Type="http://schemas.openxmlformats.org/officeDocument/2006/relationships/slide" Target="slides/slide26.xml"/><Relationship Id="rId13" Type="http://schemas.openxmlformats.org/officeDocument/2006/relationships/slide" Target="slides/slide8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29" Type="http://schemas.openxmlformats.org/officeDocument/2006/relationships/slide" Target="slides/slide2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" Type="http://schemas.openxmlformats.org/officeDocument/2006/relationships/presProps" Target="presProps.xml"/><Relationship Id="rId21" Type="http://schemas.openxmlformats.org/officeDocument/2006/relationships/slide" Target="slides/slide16.xml"/><Relationship Id="rId1" Type="http://schemas.openxmlformats.org/officeDocument/2006/relationships/theme" Target="theme/theme1.xml"/><Relationship Id="rId22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23" Type="http://schemas.openxmlformats.org/officeDocument/2006/relationships/slide" Target="slides/slide18.xml"/><Relationship Id="rId3" Type="http://schemas.openxmlformats.org/officeDocument/2006/relationships/tableStyles" Target="tableStyles.xml"/><Relationship Id="rId24" Type="http://schemas.openxmlformats.org/officeDocument/2006/relationships/slide" Target="slides/slide19.xml"/><Relationship Id="rId20" Type="http://schemas.openxmlformats.org/officeDocument/2006/relationships/slide" Target="slides/slide15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9" name="Shape 1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2" name="Shape 1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5" name="Shape 20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0" y="0"/>
            <a:ext cx="9144000" cy="35183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0" name="Shape 10"/>
          <p:cNvCxnSpPr/>
          <p:nvPr/>
        </p:nvCxnSpPr>
        <p:spPr>
          <a:xfrm>
            <a:off x="0" y="3496604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Shape 11"/>
          <p:cNvSpPr txBox="1"/>
          <p:nvPr>
            <p:ph type="ctrTitle"/>
          </p:nvPr>
        </p:nvSpPr>
        <p:spPr>
          <a:xfrm>
            <a:off x="685800" y="1867781"/>
            <a:ext cx="7772400" cy="1648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SzPct val="100000"/>
              <a:defRPr sz="7200"/>
            </a:lvl1pPr>
            <a:lvl2pPr>
              <a:spcBef>
                <a:spcPts val="0"/>
              </a:spcBef>
              <a:buSzPct val="100000"/>
              <a:defRPr sz="7200"/>
            </a:lvl2pPr>
            <a:lvl3pPr>
              <a:spcBef>
                <a:spcPts val="0"/>
              </a:spcBef>
              <a:buSzPct val="100000"/>
              <a:defRPr sz="7200"/>
            </a:lvl3pPr>
            <a:lvl4pPr>
              <a:spcBef>
                <a:spcPts val="0"/>
              </a:spcBef>
              <a:buSzPct val="100000"/>
              <a:defRPr sz="7200"/>
            </a:lvl4pPr>
            <a:lvl5pPr>
              <a:spcBef>
                <a:spcPts val="0"/>
              </a:spcBef>
              <a:buSzPct val="100000"/>
              <a:defRPr sz="7200"/>
            </a:lvl5pPr>
            <a:lvl6pPr>
              <a:spcBef>
                <a:spcPts val="0"/>
              </a:spcBef>
              <a:buSzPct val="100000"/>
              <a:defRPr sz="7200"/>
            </a:lvl6pPr>
            <a:lvl7pPr>
              <a:spcBef>
                <a:spcPts val="0"/>
              </a:spcBef>
              <a:buSzPct val="100000"/>
              <a:defRPr sz="7200"/>
            </a:lvl7pPr>
            <a:lvl8pPr>
              <a:spcBef>
                <a:spcPts val="0"/>
              </a:spcBef>
              <a:buSzPct val="100000"/>
              <a:defRPr sz="7200"/>
            </a:lvl8pPr>
            <a:lvl9pPr>
              <a:spcBef>
                <a:spcPts val="0"/>
              </a:spcBef>
              <a:buSzPct val="100000"/>
              <a:defRPr sz="7200"/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x="685800" y="3627026"/>
            <a:ext cx="7772400" cy="774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0" y="0"/>
            <a:ext cx="9144000" cy="11499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6" name="Shape 16"/>
          <p:cNvCxnSpPr/>
          <p:nvPr/>
        </p:nvCxnSpPr>
        <p:spPr>
          <a:xfrm>
            <a:off x="0" y="1127875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" name="Shape 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0"/>
            <a:ext cx="9144000" cy="1149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2" name="Shape 22"/>
          <p:cNvCxnSpPr/>
          <p:nvPr/>
        </p:nvCxnSpPr>
        <p:spPr>
          <a:xfrm>
            <a:off x="0" y="1127875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" name="Shape 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0" y="0"/>
            <a:ext cx="9144000" cy="11499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9" name="Shape 29"/>
          <p:cNvCxnSpPr/>
          <p:nvPr/>
        </p:nvCxnSpPr>
        <p:spPr>
          <a:xfrm>
            <a:off x="0" y="1127875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Shape 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None/>
              <a:defRPr sz="18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34" name="Shape 34"/>
          <p:cNvSpPr/>
          <p:nvPr/>
        </p:nvSpPr>
        <p:spPr>
          <a:xfrm>
            <a:off x="4274" y="0"/>
            <a:ext cx="9144000" cy="4406399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5" name="Shape 35"/>
          <p:cNvCxnSpPr/>
          <p:nvPr/>
        </p:nvCxnSpPr>
        <p:spPr>
          <a:xfrm>
            <a:off x="0" y="4384371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" name="Shape 36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bg>
      <p:bgPr>
        <a:solidFill>
          <a:schemeClr val="dk2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09.png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2.jpg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4.jpg"/></Relationships>
</file>

<file path=ppt/slides/_rels/slide1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7.jpg"/><Relationship Id="rId3" Type="http://schemas.openxmlformats.org/officeDocument/2006/relationships/image" Target="../media/image01.png"/></Relationships>
</file>

<file path=ppt/slides/_rels/slide1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6.png"/><Relationship Id="rId3" Type="http://schemas.openxmlformats.org/officeDocument/2006/relationships/image" Target="../media/image05.png"/></Relationships>
</file>

<file path=ppt/slides/_rels/slide1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3.png"/><Relationship Id="rId3" Type="http://schemas.openxmlformats.org/officeDocument/2006/relationships/image" Target="../media/image08.png"/></Relationships>
</file>

<file path=ppt/slides/_rels/slide1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youtube.com/v/UGnqsG3YY-E" TargetMode="External"/><Relationship Id="rId5" Type="http://schemas.openxmlformats.org/officeDocument/2006/relationships/image" Target="../media/image00.jpg"/></Relationships>
</file>

<file path=ppt/slides/_rels/slide1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Relationship Id="rId3" Type="http://schemas.openxmlformats.org/officeDocument/2006/relationships/image" Target="../media/image15.jpg"/></Relationships>
</file>

<file path=ppt/slides/_rels/slide1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Relationship Id="rId3" Type="http://schemas.openxmlformats.org/officeDocument/2006/relationships/image" Target="../media/image16.jpg"/><Relationship Id="rId5" Type="http://schemas.openxmlformats.org/officeDocument/2006/relationships/image" Target="../media/image13.jpg"/></Relationships>
</file>

<file path=ppt/slides/_rels/slide1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youtube.com/v/td4yv_7-3zw" TargetMode="External"/><Relationship Id="rId5" Type="http://schemas.openxmlformats.org/officeDocument/2006/relationships/image" Target="../media/image10.jpg"/></Relationships>
</file>

<file path=ppt/slides/_rels/slide2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8.jpg"/></Relationships>
</file>

<file path=ppt/slides/_rels/slide2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so.org/iso/iso_technical_committee.html?commid=52500" TargetMode="External"/><Relationship Id="rId3" Type="http://schemas.openxmlformats.org/officeDocument/2006/relationships/hyperlink" Target="http://www.princetonreview.com/college-hopes-worries-press-release.aspx" TargetMode="External"/><Relationship Id="rId6" Type="http://schemas.openxmlformats.org/officeDocument/2006/relationships/hyperlink" Target="http://www.usclimatedata.com/climate/palo-alto/california/united-states/usca0830" TargetMode="External"/><Relationship Id="rId5" Type="http://schemas.openxmlformats.org/officeDocument/2006/relationships/hyperlink" Target="http://www.bestcountryreports.com/Precipitation_Map_Japan.php" TargetMode="External"/><Relationship Id="rId7" Type="http://schemas.openxmlformats.org/officeDocument/2006/relationships/hyperlink" Target="https://www.spokefly.com/blog/top-10-countries-bicycles-per-capita/" TargetMode="External"/></Relationships>
</file>

<file path=ppt/slides/_rels/slide2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Relationship Id="rId3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idx="1" type="subTitle"/>
          </p:nvPr>
        </p:nvSpPr>
        <p:spPr>
          <a:xfrm>
            <a:off x="685800" y="4254676"/>
            <a:ext cx="7772400" cy="774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1800"/>
              <a:t>Michael Araya, Ravina Jain, Elizabeth Overton, Michael Tucker</a:t>
            </a:r>
          </a:p>
        </p:txBody>
      </p:sp>
      <p:pic>
        <p:nvPicPr>
          <p:cNvPr id="41" name="Shape 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413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194700" y="205975"/>
            <a:ext cx="8492099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Need for Dry Bike Seats At Stanford</a:t>
            </a:r>
          </a:p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8,180 acres of land</a:t>
            </a:r>
          </a:p>
          <a:p>
            <a:pPr indent="-4191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Over 18,000 bike racks</a:t>
            </a:r>
          </a:p>
          <a:p>
            <a:pPr indent="-4191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Average of 16.18 inches of rain per year</a:t>
            </a:r>
          </a:p>
          <a:p>
            <a:pPr indent="-4191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Majority of Rain: November-March</a:t>
            </a:r>
          </a:p>
          <a:p>
            <a:pPr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1100"/>
              <a:t>&lt;http://transportation.stanford.edu/alt_transportation/BikingAtStanford.shtml&gt;.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1200"/>
              <a:t>&lt;http://facts.stanford.edu/about/lands</a:t>
            </a:r>
            <a:r>
              <a:rPr lang="en" sz="800"/>
              <a:t>&gt;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Prevalence of Wet Bikes Worldwide</a:t>
            </a:r>
          </a:p>
        </p:txBody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China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Population: 1,342,700,000 people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Biking population: &gt;500,000,000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Japan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Population: 127,370,000 people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Biking population: 72,540,000 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lvl="0">
              <a:spcBef>
                <a:spcPts val="0"/>
              </a:spcBef>
              <a:buNone/>
            </a:pPr>
            <a:r>
              <a:rPr lang="en" sz="1000"/>
              <a:t>https://www.spokefly.com/blog/top-10-countries-bicycles-per-capita/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Current Solutions</a:t>
            </a:r>
          </a:p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Paper Towels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Time Consuming (Forget to grab. Run back to room)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Wasteful (3 billion lbs used annually. 45 lbs/person)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Plastic Bags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No convenient place to put after use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Also wasteful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lvl="0" rtl="0">
              <a:spcBef>
                <a:spcPts val="0"/>
              </a:spcBef>
              <a:buNone/>
            </a:pPr>
            <a:r>
              <a:rPr lang="en" sz="1000"/>
              <a:t>https://theenergy.coop/community/blog/banish-paper-towel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Design Constraints</a:t>
            </a:r>
          </a:p>
        </p:txBody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For our design our solution should: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Keep the rider’s butt dry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Be activated in under 20 seconds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Not be wasteful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Not be a hassle/inconvenience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Cost less than $10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Objective Tree</a:t>
            </a:r>
          </a:p>
        </p:txBody>
      </p:sp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6675" y="1277950"/>
            <a:ext cx="5050649" cy="38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Design Alternatives Considered</a:t>
            </a:r>
          </a:p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Super-hydrophobic spray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 Removable bike seat that is carried with the user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Weather-notification Application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indent="-419100" lvl="0" marL="457200">
              <a:spcBef>
                <a:spcPts val="0"/>
              </a:spcBef>
              <a:buClr>
                <a:schemeClr val="dk1"/>
              </a:buClr>
              <a:buSzPct val="125000"/>
              <a:buFont typeface="Arial"/>
              <a:buChar char="●"/>
            </a:pPr>
            <a:r>
              <a:rPr lang="en" sz="2400"/>
              <a:t>Flip-over bike seat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Spray that repels water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Delicate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u="sng"/>
              <a:t>Flaw: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Becomes inactive after experiencing substantial amount of friction/abrasion</a:t>
            </a:r>
          </a:p>
          <a:p>
            <a:pPr indent="0" marL="0" rtl="0" algn="ctr">
              <a:spcBef>
                <a:spcPts val="0"/>
              </a:spcBef>
              <a:buNone/>
            </a:pPr>
            <a:r>
              <a:rPr i="1" lang="en" sz="2200"/>
              <a:t>Doesn’t work for a product with a one-time installation because friction from bike riders is enough to disrupt water-phobic properties of spray</a:t>
            </a:r>
          </a:p>
          <a:p>
            <a:pPr indent="0" marL="0" rtl="0" algn="l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indent="0" lvl="0" marL="0" algn="l">
              <a:spcBef>
                <a:spcPts val="0"/>
              </a:spcBef>
              <a:buNone/>
            </a:pPr>
            <a:r>
              <a:rPr lang="en" sz="1000">
                <a:latin typeface="Trebuchet MS"/>
                <a:ea typeface="Trebuchet MS"/>
                <a:cs typeface="Trebuchet MS"/>
                <a:sym typeface="Trebuchet MS"/>
              </a:rPr>
              <a:t>http://neicorporation.com/products/coatings/superhydrophobic-coating/</a:t>
            </a:r>
          </a:p>
        </p:txBody>
      </p:sp>
      <p:sp>
        <p:nvSpPr>
          <p:cNvPr id="83" name="Shape 8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Superhydrophobic Spray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Removeable Bike Seat</a:t>
            </a:r>
          </a:p>
        </p:txBody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User can carry and velcro to his/her backpack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u="sng"/>
              <a:t>Flaw: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Require a totally new bike seat to be created to allow the bike seat to be disconnected from bike</a:t>
            </a:r>
          </a:p>
          <a:p>
            <a:pPr lvl="0" algn="ctr">
              <a:spcBef>
                <a:spcPts val="0"/>
              </a:spcBef>
              <a:buNone/>
            </a:pPr>
            <a:r>
              <a:rPr i="1" lang="en" sz="2200"/>
              <a:t>This idea would cause hassle to the user requiring individual to remember the bike seat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Weather Notification App</a:t>
            </a:r>
          </a:p>
        </p:txBody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Weather application that notifies the user when they need to cover their bike seat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Black body effect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4191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Larger hassle and unreliable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Flip Over Bike Seat</a:t>
            </a:r>
          </a:p>
        </p:txBody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78450" y="1200137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Hinge that connects 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the seat post and the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bike seat  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Flips open to the side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 with the press of a button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000"/>
          </a:p>
          <a:p>
            <a:pPr lvl="0" rtl="0" algn="ctr">
              <a:spcBef>
                <a:spcPts val="0"/>
              </a:spcBef>
              <a:buNone/>
            </a:pPr>
            <a:r>
              <a:rPr lang="en" sz="2400" u="sng"/>
              <a:t>Flaw:</a:t>
            </a:r>
            <a:r>
              <a:rPr lang="en" sz="2400"/>
              <a:t> After testing, we determined that the flipped over bike seat didn’t keep the bike seat completely dry </a:t>
            </a:r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9900" y="1294700"/>
            <a:ext cx="4271724" cy="2885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Basis for Design Selection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Simplicity, intuitiveness, and cost</a:t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13100"/>
            <a:ext cx="4012099" cy="301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2100" y="2139550"/>
            <a:ext cx="4945349" cy="255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Results of Alternative Analysis</a:t>
            </a:r>
          </a:p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259975" y="133000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marL="0" rtl="0">
              <a:spcBef>
                <a:spcPts val="0"/>
              </a:spcBef>
              <a:buNone/>
            </a:pPr>
            <a:r>
              <a:rPr lang="en" sz="2400"/>
              <a:t>We simulated rain via pouring water on the seat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Water collected on bottom of flip-over seat.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Complicated set-up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Difficult to build.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May compromise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" sz="2400"/>
              <a:t>	rider safety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  <p:pic>
        <p:nvPicPr>
          <p:cNvPr id="117" name="Shape 117"/>
          <p:cNvPicPr preferRelativeResize="0"/>
          <p:nvPr/>
        </p:nvPicPr>
        <p:blipFill rotWithShape="1">
          <a:blip r:embed="rId3">
            <a:alphaModFix/>
          </a:blip>
          <a:srcRect b="30652" l="0" r="0" t="16779"/>
          <a:stretch/>
        </p:blipFill>
        <p:spPr>
          <a:xfrm>
            <a:off x="3419525" y="2406600"/>
            <a:ext cx="3560224" cy="2438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 rotWithShape="1">
          <a:blip r:embed="rId4">
            <a:alphaModFix/>
          </a:blip>
          <a:srcRect b="5137" l="22603" r="20774" t="14210"/>
          <a:stretch/>
        </p:blipFill>
        <p:spPr>
          <a:xfrm>
            <a:off x="6979748" y="1281312"/>
            <a:ext cx="1888924" cy="3563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Final Design</a:t>
            </a:r>
          </a:p>
        </p:txBody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Retractable bike seat cover: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Will pull out of an apparatus connected under the bike seat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Will hook on the front of the bike seat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After done using, the cover will unhook and retract into apparatus using tape measure-like mechanism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Model of Recoil Mechanism</a:t>
            </a:r>
          </a:p>
        </p:txBody>
      </p:sp>
      <p:pic>
        <p:nvPicPr>
          <p:cNvPr id="130" name="Shape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650" y="1647925"/>
            <a:ext cx="4238625" cy="283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Shape 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800" y="1284273"/>
            <a:ext cx="1877475" cy="372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Mechanism Testing</a:t>
            </a:r>
          </a:p>
        </p:txBody>
      </p:sp>
      <p:sp>
        <p:nvSpPr>
          <p:cNvPr id="137" name="Shape 137">
            <a:hlinkClick r:id="rId4"/>
          </p:cNvPr>
          <p:cNvSpPr/>
          <p:nvPr/>
        </p:nvSpPr>
        <p:spPr>
          <a:xfrm>
            <a:off x="1929650" y="1193425"/>
            <a:ext cx="5284700" cy="3963525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Final Prototype</a:t>
            </a:r>
          </a:p>
        </p:txBody>
      </p:sp>
      <p:pic>
        <p:nvPicPr>
          <p:cNvPr id="143" name="Shape 143"/>
          <p:cNvPicPr preferRelativeResize="0"/>
          <p:nvPr/>
        </p:nvPicPr>
        <p:blipFill rotWithShape="1">
          <a:blip r:embed="rId3">
            <a:alphaModFix/>
          </a:blip>
          <a:srcRect b="31288" l="0" r="0" t="11698"/>
          <a:stretch/>
        </p:blipFill>
        <p:spPr>
          <a:xfrm>
            <a:off x="457200" y="1620500"/>
            <a:ext cx="3820500" cy="287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 rotWithShape="1">
          <a:blip r:embed="rId4">
            <a:alphaModFix/>
          </a:blip>
          <a:srcRect b="15035" l="0" r="0" t="40309"/>
          <a:stretch/>
        </p:blipFill>
        <p:spPr>
          <a:xfrm>
            <a:off x="4635725" y="1905775"/>
            <a:ext cx="3890425" cy="230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Final Prototype</a:t>
            </a:r>
          </a:p>
        </p:txBody>
      </p:sp>
      <p:pic>
        <p:nvPicPr>
          <p:cNvPr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122" y="1255050"/>
            <a:ext cx="2883572" cy="3844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0097" y="1255046"/>
            <a:ext cx="2883572" cy="3844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6087" y="1233199"/>
            <a:ext cx="2916339" cy="3888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Prototype in Action</a:t>
            </a:r>
          </a:p>
        </p:txBody>
      </p:sp>
      <p:sp>
        <p:nvSpPr>
          <p:cNvPr id="158" name="Shape 158">
            <a:hlinkClick r:id="rId4"/>
          </p:cNvPr>
          <p:cNvSpPr/>
          <p:nvPr/>
        </p:nvSpPr>
        <p:spPr>
          <a:xfrm>
            <a:off x="1619600" y="1186700"/>
            <a:ext cx="5904800" cy="3909750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Final Materials</a:t>
            </a:r>
          </a:p>
        </p:txBody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Materials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Tarp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2” PVC Pipe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2 tape measures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3 threaded metal dowels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Wooden dowels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Bike light connector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5 screws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4 nuts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Cost Analysis</a:t>
            </a:r>
          </a:p>
        </p:txBody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064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arenR"/>
            </a:pPr>
            <a:r>
              <a:rPr lang="en" sz="2800"/>
              <a:t>Tape Measure: $4.49 x 2</a:t>
            </a:r>
          </a:p>
          <a:p>
            <a:pPr indent="-4064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arenR"/>
            </a:pPr>
            <a:r>
              <a:rPr lang="en" sz="2800"/>
              <a:t>Tarp: $5</a:t>
            </a:r>
          </a:p>
          <a:p>
            <a:pPr indent="-4064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arenR"/>
            </a:pPr>
            <a:r>
              <a:rPr lang="en" sz="2800"/>
              <a:t>Rods: $2</a:t>
            </a:r>
          </a:p>
          <a:p>
            <a:pPr indent="-4064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arenR"/>
            </a:pPr>
            <a:r>
              <a:rPr lang="en" sz="2800"/>
              <a:t>PVC Pipe: $3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 sz="2800"/>
              <a:t>---------------------------------------------	</a:t>
            </a:r>
          </a:p>
          <a:p>
            <a:pPr indent="457200"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 sz="2800"/>
              <a:t>Total: $18.98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Failures</a:t>
            </a:r>
          </a:p>
        </p:txBody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PVC Pipe Slit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Tape Measure holes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Properly aligning mechanism to minimize friction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Future Implementation</a:t>
            </a:r>
          </a:p>
        </p:txBody>
      </p:sp>
      <p:sp>
        <p:nvSpPr>
          <p:cNvPr id="182" name="Shape 182"/>
          <p:cNvSpPr txBox="1"/>
          <p:nvPr>
            <p:ph idx="1" type="body"/>
          </p:nvPr>
        </p:nvSpPr>
        <p:spPr>
          <a:xfrm>
            <a:off x="0" y="12444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Mass manufactured for $10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Target: professors, commuters, and</a:t>
            </a:r>
          </a:p>
          <a:p>
            <a:pPr indent="457200" rtl="0">
              <a:spcBef>
                <a:spcPts val="0"/>
              </a:spcBef>
              <a:buNone/>
            </a:pPr>
            <a:r>
              <a:rPr lang="en" sz="2400"/>
              <a:t>anyone who uses their bike for </a:t>
            </a:r>
          </a:p>
          <a:p>
            <a:pPr indent="457200" rtl="0">
              <a:spcBef>
                <a:spcPts val="0"/>
              </a:spcBef>
              <a:buNone/>
            </a:pPr>
            <a:r>
              <a:rPr lang="en" sz="2400"/>
              <a:t>transportation 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Personalization: drawer-liners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  <p:pic>
        <p:nvPicPr>
          <p:cNvPr id="183" name="Shape 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6725" y="1362465"/>
            <a:ext cx="3441900" cy="3489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Future Design Research</a:t>
            </a:r>
          </a:p>
        </p:txBody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Solution to wet bike handles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Continually perfect bike seat design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Reduce size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Initiated by button press</a:t>
            </a:r>
          </a:p>
          <a:p>
            <a:pPr indent="-381000" lvl="1" marL="91440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Rain detection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Works Cited</a:t>
            </a:r>
          </a:p>
        </p:txBody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lvl="0" marL="4000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/>
              <a:t>Becky. "Banish the Paper Towel." Banish the Paper Towel. The Energy Co-op, 15 Nov. 2014. Web. 17 Mar. 2015. &lt;https://theenergy.coop/community/blog/banish-paper-towel&gt;.</a:t>
            </a:r>
          </a:p>
          <a:p>
            <a:pPr lvl="0" marL="4000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/>
              <a:t>"Bicycling at Stanford." Bicycling at Stanford. Stanford University, 2009. Web. 17 Mar.         2015. &lt;http://transportation.stanford.edu/alt_transportation/BikingAtStanford.shtml&gt;.</a:t>
            </a:r>
          </a:p>
          <a:p>
            <a:pPr lvl="0" marL="4000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rgbClr val="333333"/>
                </a:solidFill>
              </a:rPr>
              <a:t>"College Hopes and Worries." </a:t>
            </a:r>
            <a:r>
              <a:rPr i="1" lang="en" sz="900">
                <a:solidFill>
                  <a:srgbClr val="333333"/>
                </a:solidFill>
              </a:rPr>
              <a:t>The Princeton Review</a:t>
            </a:r>
            <a:r>
              <a:rPr lang="en" sz="900">
                <a:solidFill>
                  <a:srgbClr val="333333"/>
                </a:solidFill>
              </a:rPr>
              <a:t>. Web. 12 Mar. 2015.    &lt;</a:t>
            </a:r>
            <a:r>
              <a:rPr lang="en" sz="900" u="sng">
                <a:solidFill>
                  <a:srgbClr val="1155CC"/>
                </a:solidFill>
                <a:hlinkClick r:id="rId3"/>
              </a:rPr>
              <a:t>http://www.princetonreview.com/college-hopes-worries-press-release.aspx</a:t>
            </a:r>
            <a:r>
              <a:rPr lang="en" sz="900">
                <a:solidFill>
                  <a:srgbClr val="333333"/>
                </a:solidFill>
              </a:rPr>
              <a:t>&gt;.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/>
              <a:t>“Plastics Pipes, Fittings and Valves for the Transport of Fluids.” </a:t>
            </a:r>
            <a:r>
              <a:rPr i="1" lang="en" sz="900"/>
              <a:t>ISO</a:t>
            </a:r>
            <a:r>
              <a:rPr lang="en" sz="900"/>
              <a:t>. 15 March 2015 </a:t>
            </a:r>
          </a:p>
          <a:p>
            <a:pPr indent="457200" lvl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/>
              <a:t>&lt;</a:t>
            </a:r>
            <a:r>
              <a:rPr lang="en" sz="900" u="sng">
                <a:solidFill>
                  <a:srgbClr val="1155CC"/>
                </a:solidFill>
                <a:hlinkClick r:id="rId4"/>
              </a:rPr>
              <a:t>http://www.iso.org/iso/iso_technical_committee.html?commid=52500</a:t>
            </a:r>
            <a:r>
              <a:rPr lang="en" sz="900"/>
              <a:t>&gt;.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rgbClr val="333333"/>
                </a:solidFill>
              </a:rPr>
              <a:t>“Precipitation Map of Japan.” </a:t>
            </a:r>
            <a:r>
              <a:rPr i="1" lang="en" sz="900">
                <a:solidFill>
                  <a:srgbClr val="333333"/>
                </a:solidFill>
              </a:rPr>
              <a:t>World Trade Press</a:t>
            </a:r>
            <a:r>
              <a:rPr lang="en" sz="900">
                <a:solidFill>
                  <a:srgbClr val="333333"/>
                </a:solidFill>
              </a:rPr>
              <a:t>. 15 March 2015. Web. 	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900">
                <a:solidFill>
                  <a:srgbClr val="333333"/>
                </a:solidFill>
              </a:rPr>
              <a:t>	&lt;</a:t>
            </a:r>
            <a:r>
              <a:rPr lang="en" sz="900" u="sng">
                <a:solidFill>
                  <a:srgbClr val="1155CC"/>
                </a:solidFill>
                <a:hlinkClick r:id="rId5"/>
              </a:rPr>
              <a:t>http://www.bestcountryreports.com/Precipitation_Map_Japan.php</a:t>
            </a:r>
            <a:r>
              <a:rPr lang="en" sz="900">
                <a:solidFill>
                  <a:srgbClr val="333333"/>
                </a:solidFill>
              </a:rPr>
              <a:t>&gt;.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rgbClr val="333333"/>
                </a:solidFill>
              </a:rPr>
              <a:t>"Superhydrophobic Coatings." </a:t>
            </a:r>
            <a:r>
              <a:rPr i="1" lang="en" sz="900">
                <a:solidFill>
                  <a:srgbClr val="333333"/>
                </a:solidFill>
              </a:rPr>
              <a:t>NEI Corporation</a:t>
            </a:r>
            <a:r>
              <a:rPr lang="en" sz="900">
                <a:solidFill>
                  <a:srgbClr val="333333"/>
                </a:solidFill>
              </a:rPr>
              <a:t>. Web. &lt;http://neicorporation.com/products/coatings/superhydrophobic-coating/&gt;.</a:t>
            </a:r>
          </a:p>
          <a:p>
            <a:pPr lvl="0" marL="4000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rgbClr val="333333"/>
                </a:solidFill>
              </a:rPr>
              <a:t>"Temperature - Precipitation - Sunshine - Snowfall." Climate Palo Alto. US Climate Data, 2015. Web. 17 Mar. 2015. &lt;</a:t>
            </a:r>
            <a:r>
              <a:rPr lang="en" sz="900" u="sng">
                <a:solidFill>
                  <a:srgbClr val="1155CC"/>
                </a:solidFill>
                <a:hlinkClick r:id="rId6"/>
              </a:rPr>
              <a:t>http://www.usclimatedata.com/climate/palo-alto/california/united-states/usca0830</a:t>
            </a:r>
            <a:r>
              <a:rPr lang="en" sz="900">
                <a:solidFill>
                  <a:srgbClr val="333333"/>
                </a:solidFill>
              </a:rPr>
              <a:t>&gt;.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rgbClr val="333333"/>
                </a:solidFill>
              </a:rPr>
              <a:t>“Top 10 Countries with Most Bicycles per Capita.” </a:t>
            </a:r>
            <a:r>
              <a:rPr i="1" lang="en" sz="900">
                <a:solidFill>
                  <a:srgbClr val="333333"/>
                </a:solidFill>
              </a:rPr>
              <a:t>Spokefly</a:t>
            </a:r>
            <a:r>
              <a:rPr lang="en" sz="900">
                <a:solidFill>
                  <a:srgbClr val="333333"/>
                </a:solidFill>
              </a:rPr>
              <a:t>. 15 March 2015. Web.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22222"/>
              <a:buFont typeface="Arial"/>
              <a:buNone/>
            </a:pPr>
            <a:r>
              <a:rPr lang="en" sz="900">
                <a:solidFill>
                  <a:srgbClr val="333333"/>
                </a:solidFill>
              </a:rPr>
              <a:t>	&lt;</a:t>
            </a:r>
            <a:r>
              <a:rPr lang="en" sz="900" u="sng">
                <a:solidFill>
                  <a:srgbClr val="1155CC"/>
                </a:solidFill>
                <a:hlinkClick r:id="rId7"/>
              </a:rPr>
              <a:t>https://www.spokefly.com/blog/top-10-countries-bicycles-per-capita/</a:t>
            </a:r>
            <a:r>
              <a:rPr lang="en" sz="900">
                <a:solidFill>
                  <a:srgbClr val="333333"/>
                </a:solidFill>
              </a:rPr>
              <a:t>&gt;.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R.E.M.M. Life</a:t>
            </a:r>
          </a:p>
        </p:txBody>
      </p:sp>
      <p:pic>
        <p:nvPicPr>
          <p:cNvPr id="201" name="Shape 2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8172" y="1147041"/>
            <a:ext cx="2956822" cy="3942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Shape 2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7500" y="1147050"/>
            <a:ext cx="2956823" cy="394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name="biz">
  <a:themeElements>
    <a:clrScheme name="Custom 233">
      <a:dk1>
        <a:srgbClr val="000000"/>
      </a:dk1>
      <a:lt1>
        <a:srgbClr val="FFFFFF"/>
      </a:lt1>
      <a:dk2>
        <a:srgbClr val="2388DB"/>
      </a:dk2>
      <a:lt2>
        <a:srgbClr val="BBD7F8"/>
      </a:lt2>
      <a:accent1>
        <a:srgbClr val="80B606"/>
      </a:accent1>
      <a:accent2>
        <a:srgbClr val="E29F1D"/>
      </a:accent2>
      <a:accent3>
        <a:srgbClr val="1D6FB2"/>
      </a:accent3>
      <a:accent4>
        <a:srgbClr val="3FAC98"/>
      </a:accent4>
      <a:accent5>
        <a:srgbClr val="5B57BB"/>
      </a:accent5>
      <a:accent6>
        <a:srgbClr val="D1505E"/>
      </a:accent6>
      <a:hlink>
        <a:srgbClr val="185DA2"/>
      </a:hlink>
      <a:folHlink>
        <a:srgbClr val="0048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