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25"/>
  </p:notesMasterIdLst>
  <p:sldIdLst>
    <p:sldId id="256" r:id="rId2"/>
    <p:sldId id="257" r:id="rId3"/>
    <p:sldId id="258" r:id="rId4"/>
    <p:sldId id="277" r:id="rId5"/>
    <p:sldId id="267" r:id="rId6"/>
    <p:sldId id="259" r:id="rId7"/>
    <p:sldId id="260" r:id="rId8"/>
    <p:sldId id="261" r:id="rId9"/>
    <p:sldId id="262" r:id="rId10"/>
    <p:sldId id="264" r:id="rId11"/>
    <p:sldId id="265" r:id="rId12"/>
    <p:sldId id="263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6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2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EC831-478D-FB4D-8AB6-89CFF1CC4414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0B66B943-14E1-AF47-86C7-32F67DACD1E2}">
      <dgm:prSet phldrT="[Text]"/>
      <dgm:spPr/>
      <dgm:t>
        <a:bodyPr/>
        <a:lstStyle/>
        <a:p>
          <a:r>
            <a:rPr lang="en-US"/>
            <a:t>Computer or other Charging Source</a:t>
          </a:r>
        </a:p>
      </dgm:t>
    </dgm:pt>
    <dgm:pt modelId="{A618BC24-3647-8F45-931E-46AA21D301A2}" type="parTrans" cxnId="{969EB4A0-DDCA-6D4C-AFE1-4050ED9359A2}">
      <dgm:prSet/>
      <dgm:spPr/>
      <dgm:t>
        <a:bodyPr/>
        <a:lstStyle/>
        <a:p>
          <a:endParaRPr lang="en-US"/>
        </a:p>
      </dgm:t>
    </dgm:pt>
    <dgm:pt modelId="{2D4EAC31-B8BD-A04A-8D1F-950353E73670}" type="sibTrans" cxnId="{969EB4A0-DDCA-6D4C-AFE1-4050ED9359A2}">
      <dgm:prSet/>
      <dgm:spPr/>
      <dgm:t>
        <a:bodyPr/>
        <a:lstStyle/>
        <a:p>
          <a:endParaRPr lang="en-US"/>
        </a:p>
      </dgm:t>
    </dgm:pt>
    <dgm:pt modelId="{AF6FB9C7-89FE-D444-A95E-8B30C8BC0E67}">
      <dgm:prSet phldrT="[Text]"/>
      <dgm:spPr/>
      <dgm:t>
        <a:bodyPr/>
        <a:lstStyle/>
        <a:p>
          <a:r>
            <a:rPr lang="en-US"/>
            <a:t>Male-USB</a:t>
          </a:r>
        </a:p>
      </dgm:t>
    </dgm:pt>
    <dgm:pt modelId="{EE4473CD-9FFB-C446-9273-5BC15A571765}" type="parTrans" cxnId="{A34F1917-6CC2-3C45-8A26-D48053C4355A}">
      <dgm:prSet/>
      <dgm:spPr/>
      <dgm:t>
        <a:bodyPr/>
        <a:lstStyle/>
        <a:p>
          <a:endParaRPr lang="en-US"/>
        </a:p>
      </dgm:t>
    </dgm:pt>
    <dgm:pt modelId="{B72D2D05-57E9-F744-A8EA-983BAE5B209C}" type="sibTrans" cxnId="{A34F1917-6CC2-3C45-8A26-D48053C4355A}">
      <dgm:prSet/>
      <dgm:spPr/>
      <dgm:t>
        <a:bodyPr/>
        <a:lstStyle/>
        <a:p>
          <a:endParaRPr lang="en-US"/>
        </a:p>
      </dgm:t>
    </dgm:pt>
    <dgm:pt modelId="{D68BDA68-256F-2349-B495-2FA340AA973F}">
      <dgm:prSet phldrT="[Text]"/>
      <dgm:spPr/>
      <dgm:t>
        <a:bodyPr/>
        <a:lstStyle/>
        <a:p>
          <a:r>
            <a:rPr lang="en-US" dirty="0"/>
            <a:t>Circuit</a:t>
          </a:r>
        </a:p>
      </dgm:t>
    </dgm:pt>
    <dgm:pt modelId="{FB6BD729-9603-2148-B4BB-B8BE146B4EEC}" type="parTrans" cxnId="{58D3667C-710E-4644-B097-D7DE0B002E07}">
      <dgm:prSet/>
      <dgm:spPr/>
      <dgm:t>
        <a:bodyPr/>
        <a:lstStyle/>
        <a:p>
          <a:endParaRPr lang="en-US"/>
        </a:p>
      </dgm:t>
    </dgm:pt>
    <dgm:pt modelId="{C6D5D125-D897-944A-BE3E-550143808289}" type="sibTrans" cxnId="{58D3667C-710E-4644-B097-D7DE0B002E07}">
      <dgm:prSet/>
      <dgm:spPr/>
      <dgm:t>
        <a:bodyPr/>
        <a:lstStyle/>
        <a:p>
          <a:endParaRPr lang="en-US"/>
        </a:p>
      </dgm:t>
    </dgm:pt>
    <dgm:pt modelId="{D944AAF2-F464-4945-A4E7-B41CD77E26F3}">
      <dgm:prSet phldrT="[Text]"/>
      <dgm:spPr/>
      <dgm:t>
        <a:bodyPr/>
        <a:lstStyle/>
        <a:p>
          <a:r>
            <a:rPr lang="en-US"/>
            <a:t>Battery</a:t>
          </a:r>
        </a:p>
      </dgm:t>
    </dgm:pt>
    <dgm:pt modelId="{DAAFC826-7A8C-BF45-8738-A2070097C102}" type="parTrans" cxnId="{193503D1-179C-8743-99D1-63AE5AFD1B6B}">
      <dgm:prSet/>
      <dgm:spPr/>
      <dgm:t>
        <a:bodyPr/>
        <a:lstStyle/>
        <a:p>
          <a:endParaRPr lang="en-US"/>
        </a:p>
      </dgm:t>
    </dgm:pt>
    <dgm:pt modelId="{1DA4ECA4-8439-A140-8139-A77D23BE520A}" type="sibTrans" cxnId="{193503D1-179C-8743-99D1-63AE5AFD1B6B}">
      <dgm:prSet/>
      <dgm:spPr/>
      <dgm:t>
        <a:bodyPr/>
        <a:lstStyle/>
        <a:p>
          <a:endParaRPr lang="en-US"/>
        </a:p>
      </dgm:t>
    </dgm:pt>
    <dgm:pt modelId="{E6D7267F-5A06-4B4B-B958-72264C38D9AF}">
      <dgm:prSet phldrT="[Text]"/>
      <dgm:spPr/>
      <dgm:t>
        <a:bodyPr/>
        <a:lstStyle/>
        <a:p>
          <a:r>
            <a:rPr lang="en-US" dirty="0"/>
            <a:t>Circuit</a:t>
          </a:r>
        </a:p>
      </dgm:t>
    </dgm:pt>
    <dgm:pt modelId="{5C5E0B29-AD42-7F49-8A3D-10C19CED4413}" type="parTrans" cxnId="{DA452965-BFFE-A847-9E70-C0CB23C40F54}">
      <dgm:prSet/>
      <dgm:spPr/>
      <dgm:t>
        <a:bodyPr/>
        <a:lstStyle/>
        <a:p>
          <a:endParaRPr lang="en-US"/>
        </a:p>
      </dgm:t>
    </dgm:pt>
    <dgm:pt modelId="{4D478DC3-826F-2748-813D-2E0F49D4EE57}" type="sibTrans" cxnId="{DA452965-BFFE-A847-9E70-C0CB23C40F54}">
      <dgm:prSet/>
      <dgm:spPr/>
      <dgm:t>
        <a:bodyPr/>
        <a:lstStyle/>
        <a:p>
          <a:endParaRPr lang="en-US"/>
        </a:p>
      </dgm:t>
    </dgm:pt>
    <dgm:pt modelId="{2BF53BBF-8278-3642-AE9C-BE37AC559760}">
      <dgm:prSet phldrT="[Text]"/>
      <dgm:spPr/>
      <dgm:t>
        <a:bodyPr/>
        <a:lstStyle/>
        <a:p>
          <a:r>
            <a:rPr lang="en-US" dirty="0"/>
            <a:t>Lightning Port</a:t>
          </a:r>
        </a:p>
      </dgm:t>
    </dgm:pt>
    <dgm:pt modelId="{8D5FE313-1692-9C46-AE6D-6394BD90D0CC}" type="parTrans" cxnId="{8A936D9E-6206-C44C-80A3-7B7A1C71A0B4}">
      <dgm:prSet/>
      <dgm:spPr/>
      <dgm:t>
        <a:bodyPr/>
        <a:lstStyle/>
        <a:p>
          <a:endParaRPr lang="en-US"/>
        </a:p>
      </dgm:t>
    </dgm:pt>
    <dgm:pt modelId="{077EFB49-77C9-1D4F-9F74-1E8DBDC3BBBA}" type="sibTrans" cxnId="{8A936D9E-6206-C44C-80A3-7B7A1C71A0B4}">
      <dgm:prSet/>
      <dgm:spPr/>
      <dgm:t>
        <a:bodyPr/>
        <a:lstStyle/>
        <a:p>
          <a:endParaRPr lang="en-US"/>
        </a:p>
      </dgm:t>
    </dgm:pt>
    <dgm:pt modelId="{A26BE2E7-01F2-334C-88BB-8FE9E2109D0E}">
      <dgm:prSet phldrT="[Text]"/>
      <dgm:spPr/>
      <dgm:t>
        <a:bodyPr/>
        <a:lstStyle/>
        <a:p>
          <a:r>
            <a:rPr lang="en-US" dirty="0"/>
            <a:t>iPhone</a:t>
          </a:r>
        </a:p>
      </dgm:t>
    </dgm:pt>
    <dgm:pt modelId="{08B29F56-B00B-5944-ACF0-B673823D9091}" type="parTrans" cxnId="{EF845A03-CF6A-AB4B-A184-60107CE2CEB2}">
      <dgm:prSet/>
      <dgm:spPr/>
      <dgm:t>
        <a:bodyPr/>
        <a:lstStyle/>
        <a:p>
          <a:endParaRPr lang="en-US"/>
        </a:p>
      </dgm:t>
    </dgm:pt>
    <dgm:pt modelId="{639FFB19-5673-C749-B1F6-D091F4C84A10}" type="sibTrans" cxnId="{EF845A03-CF6A-AB4B-A184-60107CE2CEB2}">
      <dgm:prSet/>
      <dgm:spPr/>
      <dgm:t>
        <a:bodyPr/>
        <a:lstStyle/>
        <a:p>
          <a:endParaRPr lang="en-US"/>
        </a:p>
      </dgm:t>
    </dgm:pt>
    <dgm:pt modelId="{FA2AD09E-B088-8F44-BF5A-E39435D4F7C5}" type="pres">
      <dgm:prSet presAssocID="{6BFEC831-478D-FB4D-8AB6-89CFF1CC4414}" presName="CompostProcess" presStyleCnt="0">
        <dgm:presLayoutVars>
          <dgm:dir/>
          <dgm:resizeHandles val="exact"/>
        </dgm:presLayoutVars>
      </dgm:prSet>
      <dgm:spPr/>
    </dgm:pt>
    <dgm:pt modelId="{6731674D-8DBA-6949-AA5D-55AB7C4E1A30}" type="pres">
      <dgm:prSet presAssocID="{6BFEC831-478D-FB4D-8AB6-89CFF1CC4414}" presName="arrow" presStyleLbl="bgShp" presStyleIdx="0" presStyleCnt="1" custScaleX="117647" custScaleY="38083"/>
      <dgm:spPr/>
    </dgm:pt>
    <dgm:pt modelId="{FFCC4B4F-DB2D-6541-A188-F445FC2D41EC}" type="pres">
      <dgm:prSet presAssocID="{6BFEC831-478D-FB4D-8AB6-89CFF1CC4414}" presName="linearProcess" presStyleCnt="0"/>
      <dgm:spPr/>
    </dgm:pt>
    <dgm:pt modelId="{2D4F0672-40A0-FD4F-854F-37E29C4D21AC}" type="pres">
      <dgm:prSet presAssocID="{0B66B943-14E1-AF47-86C7-32F67DACD1E2}" presName="textNode" presStyleLbl="node1" presStyleIdx="0" presStyleCnt="7" custScaleY="332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E00BAC-57AF-2A44-B835-57B0012896D2}" type="pres">
      <dgm:prSet presAssocID="{2D4EAC31-B8BD-A04A-8D1F-950353E73670}" presName="sibTrans" presStyleCnt="0"/>
      <dgm:spPr/>
    </dgm:pt>
    <dgm:pt modelId="{98EF65B9-D412-D54D-B8EF-E3630992D0E5}" type="pres">
      <dgm:prSet presAssocID="{AF6FB9C7-89FE-D444-A95E-8B30C8BC0E67}" presName="textNode" presStyleLbl="node1" presStyleIdx="1" presStyleCnt="7" custScaleY="315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41F040-233C-8844-9B3B-07E929EAEF81}" type="pres">
      <dgm:prSet presAssocID="{B72D2D05-57E9-F744-A8EA-983BAE5B209C}" presName="sibTrans" presStyleCnt="0"/>
      <dgm:spPr/>
    </dgm:pt>
    <dgm:pt modelId="{AB45BEF1-0DCA-5A44-93A1-4D420E233177}" type="pres">
      <dgm:prSet presAssocID="{D68BDA68-256F-2349-B495-2FA340AA973F}" presName="textNode" presStyleLbl="node1" presStyleIdx="2" presStyleCnt="7" custScaleY="315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39A94-03C3-0C49-BCEF-D56A5AB3237D}" type="pres">
      <dgm:prSet presAssocID="{C6D5D125-D897-944A-BE3E-550143808289}" presName="sibTrans" presStyleCnt="0"/>
      <dgm:spPr/>
    </dgm:pt>
    <dgm:pt modelId="{D024491F-9387-F947-801E-5DFD615B8AEA}" type="pres">
      <dgm:prSet presAssocID="{D944AAF2-F464-4945-A4E7-B41CD77E26F3}" presName="textNode" presStyleLbl="node1" presStyleIdx="3" presStyleCnt="7" custScaleY="29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2A3695-FCE2-DF4B-B6E3-48A242F6482C}" type="pres">
      <dgm:prSet presAssocID="{1DA4ECA4-8439-A140-8139-A77D23BE520A}" presName="sibTrans" presStyleCnt="0"/>
      <dgm:spPr/>
    </dgm:pt>
    <dgm:pt modelId="{4C491FC3-A429-8640-AAC8-3D0D5A123ABD}" type="pres">
      <dgm:prSet presAssocID="{E6D7267F-5A06-4B4B-B958-72264C38D9AF}" presName="textNode" presStyleLbl="node1" presStyleIdx="4" presStyleCnt="7" custScaleY="29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FBDB8B-01F7-D04D-A865-685A7C739293}" type="pres">
      <dgm:prSet presAssocID="{4D478DC3-826F-2748-813D-2E0F49D4EE57}" presName="sibTrans" presStyleCnt="0"/>
      <dgm:spPr/>
    </dgm:pt>
    <dgm:pt modelId="{70AB0A1E-B250-7E4B-AF1E-0D2363FEE7CE}" type="pres">
      <dgm:prSet presAssocID="{2BF53BBF-8278-3642-AE9C-BE37AC559760}" presName="textNode" presStyleLbl="node1" presStyleIdx="5" presStyleCnt="7" custScaleY="303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E0CFB2-F9E9-3B4E-8F3B-0018DC6BF514}" type="pres">
      <dgm:prSet presAssocID="{077EFB49-77C9-1D4F-9F74-1E8DBDC3BBBA}" presName="sibTrans" presStyleCnt="0"/>
      <dgm:spPr/>
    </dgm:pt>
    <dgm:pt modelId="{DD3EE189-8073-824E-ADB2-425EA51905F2}" type="pres">
      <dgm:prSet presAssocID="{A26BE2E7-01F2-334C-88BB-8FE9E2109D0E}" presName="textNode" presStyleLbl="node1" presStyleIdx="6" presStyleCnt="7" custScaleY="286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3503D1-179C-8743-99D1-63AE5AFD1B6B}" srcId="{6BFEC831-478D-FB4D-8AB6-89CFF1CC4414}" destId="{D944AAF2-F464-4945-A4E7-B41CD77E26F3}" srcOrd="3" destOrd="0" parTransId="{DAAFC826-7A8C-BF45-8738-A2070097C102}" sibTransId="{1DA4ECA4-8439-A140-8139-A77D23BE520A}"/>
    <dgm:cxn modelId="{969EB4A0-DDCA-6D4C-AFE1-4050ED9359A2}" srcId="{6BFEC831-478D-FB4D-8AB6-89CFF1CC4414}" destId="{0B66B943-14E1-AF47-86C7-32F67DACD1E2}" srcOrd="0" destOrd="0" parTransId="{A618BC24-3647-8F45-931E-46AA21D301A2}" sibTransId="{2D4EAC31-B8BD-A04A-8D1F-950353E73670}"/>
    <dgm:cxn modelId="{DA452965-BFFE-A847-9E70-C0CB23C40F54}" srcId="{6BFEC831-478D-FB4D-8AB6-89CFF1CC4414}" destId="{E6D7267F-5A06-4B4B-B958-72264C38D9AF}" srcOrd="4" destOrd="0" parTransId="{5C5E0B29-AD42-7F49-8A3D-10C19CED4413}" sibTransId="{4D478DC3-826F-2748-813D-2E0F49D4EE57}"/>
    <dgm:cxn modelId="{924564CD-4378-A444-A9E7-4B881E33EDFE}" type="presOf" srcId="{6BFEC831-478D-FB4D-8AB6-89CFF1CC4414}" destId="{FA2AD09E-B088-8F44-BF5A-E39435D4F7C5}" srcOrd="0" destOrd="0" presId="urn:microsoft.com/office/officeart/2005/8/layout/hProcess9"/>
    <dgm:cxn modelId="{A34F1917-6CC2-3C45-8A26-D48053C4355A}" srcId="{6BFEC831-478D-FB4D-8AB6-89CFF1CC4414}" destId="{AF6FB9C7-89FE-D444-A95E-8B30C8BC0E67}" srcOrd="1" destOrd="0" parTransId="{EE4473CD-9FFB-C446-9273-5BC15A571765}" sibTransId="{B72D2D05-57E9-F744-A8EA-983BAE5B209C}"/>
    <dgm:cxn modelId="{58D3667C-710E-4644-B097-D7DE0B002E07}" srcId="{6BFEC831-478D-FB4D-8AB6-89CFF1CC4414}" destId="{D68BDA68-256F-2349-B495-2FA340AA973F}" srcOrd="2" destOrd="0" parTransId="{FB6BD729-9603-2148-B4BB-B8BE146B4EEC}" sibTransId="{C6D5D125-D897-944A-BE3E-550143808289}"/>
    <dgm:cxn modelId="{2C2EAB39-1B29-5A47-A991-E80A2880BBE3}" type="presOf" srcId="{AF6FB9C7-89FE-D444-A95E-8B30C8BC0E67}" destId="{98EF65B9-D412-D54D-B8EF-E3630992D0E5}" srcOrd="0" destOrd="0" presId="urn:microsoft.com/office/officeart/2005/8/layout/hProcess9"/>
    <dgm:cxn modelId="{761F3D3E-F2D2-A840-B0EA-E82657BD2040}" type="presOf" srcId="{A26BE2E7-01F2-334C-88BB-8FE9E2109D0E}" destId="{DD3EE189-8073-824E-ADB2-425EA51905F2}" srcOrd="0" destOrd="0" presId="urn:microsoft.com/office/officeart/2005/8/layout/hProcess9"/>
    <dgm:cxn modelId="{8A936D9E-6206-C44C-80A3-7B7A1C71A0B4}" srcId="{6BFEC831-478D-FB4D-8AB6-89CFF1CC4414}" destId="{2BF53BBF-8278-3642-AE9C-BE37AC559760}" srcOrd="5" destOrd="0" parTransId="{8D5FE313-1692-9C46-AE6D-6394BD90D0CC}" sibTransId="{077EFB49-77C9-1D4F-9F74-1E8DBDC3BBBA}"/>
    <dgm:cxn modelId="{98D40BCA-6161-FE49-8047-6E8D2037B33F}" type="presOf" srcId="{E6D7267F-5A06-4B4B-B958-72264C38D9AF}" destId="{4C491FC3-A429-8640-AAC8-3D0D5A123ABD}" srcOrd="0" destOrd="0" presId="urn:microsoft.com/office/officeart/2005/8/layout/hProcess9"/>
    <dgm:cxn modelId="{910634C1-BEEF-0A43-B3F9-5F956478118A}" type="presOf" srcId="{2BF53BBF-8278-3642-AE9C-BE37AC559760}" destId="{70AB0A1E-B250-7E4B-AF1E-0D2363FEE7CE}" srcOrd="0" destOrd="0" presId="urn:microsoft.com/office/officeart/2005/8/layout/hProcess9"/>
    <dgm:cxn modelId="{EF845A03-CF6A-AB4B-A184-60107CE2CEB2}" srcId="{6BFEC831-478D-FB4D-8AB6-89CFF1CC4414}" destId="{A26BE2E7-01F2-334C-88BB-8FE9E2109D0E}" srcOrd="6" destOrd="0" parTransId="{08B29F56-B00B-5944-ACF0-B673823D9091}" sibTransId="{639FFB19-5673-C749-B1F6-D091F4C84A10}"/>
    <dgm:cxn modelId="{89C823B8-4F38-0D47-AFB5-7807B11CA281}" type="presOf" srcId="{D68BDA68-256F-2349-B495-2FA340AA973F}" destId="{AB45BEF1-0DCA-5A44-93A1-4D420E233177}" srcOrd="0" destOrd="0" presId="urn:microsoft.com/office/officeart/2005/8/layout/hProcess9"/>
    <dgm:cxn modelId="{0CDDD6EC-E510-2B4D-9341-56E32ECB1227}" type="presOf" srcId="{0B66B943-14E1-AF47-86C7-32F67DACD1E2}" destId="{2D4F0672-40A0-FD4F-854F-37E29C4D21AC}" srcOrd="0" destOrd="0" presId="urn:microsoft.com/office/officeart/2005/8/layout/hProcess9"/>
    <dgm:cxn modelId="{FFB76FC1-75EA-5745-ADF4-74F4BCD2447B}" type="presOf" srcId="{D944AAF2-F464-4945-A4E7-B41CD77E26F3}" destId="{D024491F-9387-F947-801E-5DFD615B8AEA}" srcOrd="0" destOrd="0" presId="urn:microsoft.com/office/officeart/2005/8/layout/hProcess9"/>
    <dgm:cxn modelId="{362BF7F7-0EE0-714E-AC77-FEB7922B698E}" type="presParOf" srcId="{FA2AD09E-B088-8F44-BF5A-E39435D4F7C5}" destId="{6731674D-8DBA-6949-AA5D-55AB7C4E1A30}" srcOrd="0" destOrd="0" presId="urn:microsoft.com/office/officeart/2005/8/layout/hProcess9"/>
    <dgm:cxn modelId="{A6E1991F-CE4C-5748-99E8-C74F4597B41A}" type="presParOf" srcId="{FA2AD09E-B088-8F44-BF5A-E39435D4F7C5}" destId="{FFCC4B4F-DB2D-6541-A188-F445FC2D41EC}" srcOrd="1" destOrd="0" presId="urn:microsoft.com/office/officeart/2005/8/layout/hProcess9"/>
    <dgm:cxn modelId="{9FCCF967-7098-3E45-8F09-8BE030F53154}" type="presParOf" srcId="{FFCC4B4F-DB2D-6541-A188-F445FC2D41EC}" destId="{2D4F0672-40A0-FD4F-854F-37E29C4D21AC}" srcOrd="0" destOrd="0" presId="urn:microsoft.com/office/officeart/2005/8/layout/hProcess9"/>
    <dgm:cxn modelId="{02B2E101-D499-B042-A8FE-F91117BB5B57}" type="presParOf" srcId="{FFCC4B4F-DB2D-6541-A188-F445FC2D41EC}" destId="{44E00BAC-57AF-2A44-B835-57B0012896D2}" srcOrd="1" destOrd="0" presId="urn:microsoft.com/office/officeart/2005/8/layout/hProcess9"/>
    <dgm:cxn modelId="{C7E5D816-7718-CC41-B42D-75319013D599}" type="presParOf" srcId="{FFCC4B4F-DB2D-6541-A188-F445FC2D41EC}" destId="{98EF65B9-D412-D54D-B8EF-E3630992D0E5}" srcOrd="2" destOrd="0" presId="urn:microsoft.com/office/officeart/2005/8/layout/hProcess9"/>
    <dgm:cxn modelId="{4DC42DCC-8999-4049-A6A6-CB8E4D406771}" type="presParOf" srcId="{FFCC4B4F-DB2D-6541-A188-F445FC2D41EC}" destId="{5D41F040-233C-8844-9B3B-07E929EAEF81}" srcOrd="3" destOrd="0" presId="urn:microsoft.com/office/officeart/2005/8/layout/hProcess9"/>
    <dgm:cxn modelId="{23841BEB-329D-E242-A92E-254F487899D8}" type="presParOf" srcId="{FFCC4B4F-DB2D-6541-A188-F445FC2D41EC}" destId="{AB45BEF1-0DCA-5A44-93A1-4D420E233177}" srcOrd="4" destOrd="0" presId="urn:microsoft.com/office/officeart/2005/8/layout/hProcess9"/>
    <dgm:cxn modelId="{91DAAB46-1139-6A44-B6F5-9D7377C7FF21}" type="presParOf" srcId="{FFCC4B4F-DB2D-6541-A188-F445FC2D41EC}" destId="{E6239A94-03C3-0C49-BCEF-D56A5AB3237D}" srcOrd="5" destOrd="0" presId="urn:microsoft.com/office/officeart/2005/8/layout/hProcess9"/>
    <dgm:cxn modelId="{896AE935-AD7B-D048-8445-A2AB70B13C50}" type="presParOf" srcId="{FFCC4B4F-DB2D-6541-A188-F445FC2D41EC}" destId="{D024491F-9387-F947-801E-5DFD615B8AEA}" srcOrd="6" destOrd="0" presId="urn:microsoft.com/office/officeart/2005/8/layout/hProcess9"/>
    <dgm:cxn modelId="{571FF5D0-7A8B-6740-8413-E20EE4D4C079}" type="presParOf" srcId="{FFCC4B4F-DB2D-6541-A188-F445FC2D41EC}" destId="{272A3695-FCE2-DF4B-B6E3-48A242F6482C}" srcOrd="7" destOrd="0" presId="urn:microsoft.com/office/officeart/2005/8/layout/hProcess9"/>
    <dgm:cxn modelId="{2A209F7E-CAF7-E841-8099-07C0514DF5E5}" type="presParOf" srcId="{FFCC4B4F-DB2D-6541-A188-F445FC2D41EC}" destId="{4C491FC3-A429-8640-AAC8-3D0D5A123ABD}" srcOrd="8" destOrd="0" presId="urn:microsoft.com/office/officeart/2005/8/layout/hProcess9"/>
    <dgm:cxn modelId="{C747D758-A8CF-8E49-BA3B-22D683B9E209}" type="presParOf" srcId="{FFCC4B4F-DB2D-6541-A188-F445FC2D41EC}" destId="{6DFBDB8B-01F7-D04D-A865-685A7C739293}" srcOrd="9" destOrd="0" presId="urn:microsoft.com/office/officeart/2005/8/layout/hProcess9"/>
    <dgm:cxn modelId="{446F1D09-597C-5246-987C-0F4647C0890D}" type="presParOf" srcId="{FFCC4B4F-DB2D-6541-A188-F445FC2D41EC}" destId="{70AB0A1E-B250-7E4B-AF1E-0D2363FEE7CE}" srcOrd="10" destOrd="0" presId="urn:microsoft.com/office/officeart/2005/8/layout/hProcess9"/>
    <dgm:cxn modelId="{03A43C37-C86F-7A41-8959-9F03EFD632A2}" type="presParOf" srcId="{FFCC4B4F-DB2D-6541-A188-F445FC2D41EC}" destId="{B7E0CFB2-F9E9-3B4E-8F3B-0018DC6BF514}" srcOrd="11" destOrd="0" presId="urn:microsoft.com/office/officeart/2005/8/layout/hProcess9"/>
    <dgm:cxn modelId="{9318DC5B-2E84-6648-90B8-6AA61A58BFE0}" type="presParOf" srcId="{FFCC4B4F-DB2D-6541-A188-F445FC2D41EC}" destId="{DD3EE189-8073-824E-ADB2-425EA51905F2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1674D-8DBA-6949-AA5D-55AB7C4E1A30}">
      <dsp:nvSpPr>
        <dsp:cNvPr id="0" name=""/>
        <dsp:cNvSpPr/>
      </dsp:nvSpPr>
      <dsp:spPr>
        <a:xfrm>
          <a:off x="1" y="1228793"/>
          <a:ext cx="7819958" cy="15115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4F0672-40A0-FD4F-854F-37E29C4D21AC}">
      <dsp:nvSpPr>
        <dsp:cNvPr id="0" name=""/>
        <dsp:cNvSpPr/>
      </dsp:nvSpPr>
      <dsp:spPr>
        <a:xfrm>
          <a:off x="668" y="1720561"/>
          <a:ext cx="1071044" cy="528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Computer or other Charging Source</a:t>
          </a:r>
        </a:p>
      </dsp:txBody>
      <dsp:txXfrm>
        <a:off x="26445" y="1746338"/>
        <a:ext cx="1019490" cy="476487"/>
      </dsp:txXfrm>
    </dsp:sp>
    <dsp:sp modelId="{98EF65B9-D412-D54D-B8EF-E3630992D0E5}">
      <dsp:nvSpPr>
        <dsp:cNvPr id="0" name=""/>
        <dsp:cNvSpPr/>
      </dsp:nvSpPr>
      <dsp:spPr>
        <a:xfrm>
          <a:off x="1125265" y="1733857"/>
          <a:ext cx="1071044" cy="501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Male-USB</a:t>
          </a:r>
        </a:p>
      </dsp:txBody>
      <dsp:txXfrm>
        <a:off x="1149744" y="1758336"/>
        <a:ext cx="1022086" cy="452490"/>
      </dsp:txXfrm>
    </dsp:sp>
    <dsp:sp modelId="{AB45BEF1-0DCA-5A44-93A1-4D420E233177}">
      <dsp:nvSpPr>
        <dsp:cNvPr id="0" name=""/>
        <dsp:cNvSpPr/>
      </dsp:nvSpPr>
      <dsp:spPr>
        <a:xfrm>
          <a:off x="2249861" y="1733857"/>
          <a:ext cx="1071044" cy="501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Circuit</a:t>
          </a:r>
        </a:p>
      </dsp:txBody>
      <dsp:txXfrm>
        <a:off x="2274340" y="1758336"/>
        <a:ext cx="1022086" cy="452490"/>
      </dsp:txXfrm>
    </dsp:sp>
    <dsp:sp modelId="{D024491F-9387-F947-801E-5DFD615B8AEA}">
      <dsp:nvSpPr>
        <dsp:cNvPr id="0" name=""/>
        <dsp:cNvSpPr/>
      </dsp:nvSpPr>
      <dsp:spPr>
        <a:xfrm>
          <a:off x="3374458" y="1747146"/>
          <a:ext cx="1071044" cy="47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Battery</a:t>
          </a:r>
        </a:p>
      </dsp:txBody>
      <dsp:txXfrm>
        <a:off x="3397639" y="1770327"/>
        <a:ext cx="1024682" cy="428508"/>
      </dsp:txXfrm>
    </dsp:sp>
    <dsp:sp modelId="{4C491FC3-A429-8640-AAC8-3D0D5A123ABD}">
      <dsp:nvSpPr>
        <dsp:cNvPr id="0" name=""/>
        <dsp:cNvSpPr/>
      </dsp:nvSpPr>
      <dsp:spPr>
        <a:xfrm>
          <a:off x="4499055" y="1753711"/>
          <a:ext cx="1071044" cy="461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Circuit</a:t>
          </a:r>
        </a:p>
      </dsp:txBody>
      <dsp:txXfrm>
        <a:off x="4521595" y="1776251"/>
        <a:ext cx="1025964" cy="416660"/>
      </dsp:txXfrm>
    </dsp:sp>
    <dsp:sp modelId="{70AB0A1E-B250-7E4B-AF1E-0D2363FEE7CE}">
      <dsp:nvSpPr>
        <dsp:cNvPr id="0" name=""/>
        <dsp:cNvSpPr/>
      </dsp:nvSpPr>
      <dsp:spPr>
        <a:xfrm>
          <a:off x="5623652" y="1743542"/>
          <a:ext cx="1071044" cy="4820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Lightning Port</a:t>
          </a:r>
        </a:p>
      </dsp:txBody>
      <dsp:txXfrm>
        <a:off x="5647185" y="1767075"/>
        <a:ext cx="1023978" cy="435012"/>
      </dsp:txXfrm>
    </dsp:sp>
    <dsp:sp modelId="{DD3EE189-8073-824E-ADB2-425EA51905F2}">
      <dsp:nvSpPr>
        <dsp:cNvPr id="0" name=""/>
        <dsp:cNvSpPr/>
      </dsp:nvSpPr>
      <dsp:spPr>
        <a:xfrm>
          <a:off x="6748249" y="1756839"/>
          <a:ext cx="1071044" cy="4554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iPhone</a:t>
          </a:r>
        </a:p>
      </dsp:txBody>
      <dsp:txXfrm>
        <a:off x="6770484" y="1779074"/>
        <a:ext cx="1026574" cy="411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0E702-52FD-D142-9C0F-788C5DB6C6E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8D7C6-D825-6A4D-9827-65570F6C3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17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32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07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23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34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10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40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03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06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5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3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31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34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27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1645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60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47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27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925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726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42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56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67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8D7C6-D825-6A4D-9827-65570F6C39D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37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3/18/15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3/18/15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50000"/>
              </a:lnSpc>
              <a:spcBef>
                <a:spcPts val="0"/>
              </a:spcBef>
            </a:pP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Torch</a:t>
            </a:r>
            <a:r>
              <a:rPr lang="en-US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sz="18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Future of Portable Charge</a:t>
            </a:r>
            <a:endParaRPr lang="en-US" sz="18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0663" y="4922479"/>
            <a:ext cx="6461760" cy="591248"/>
          </a:xfrm>
        </p:spPr>
        <p:txBody>
          <a:bodyPr/>
          <a:lstStyle/>
          <a:p>
            <a:r>
              <a:rPr lang="en-US" dirty="0" smtClean="0"/>
              <a:t>By Andy Feis, Sam </a:t>
            </a:r>
            <a:r>
              <a:rPr lang="en-US" dirty="0" err="1" smtClean="0"/>
              <a:t>Schwager</a:t>
            </a:r>
            <a:r>
              <a:rPr lang="en-US" dirty="0" smtClean="0"/>
              <a:t> and Cameron Van de </a:t>
            </a:r>
            <a:r>
              <a:rPr lang="en-US" dirty="0" err="1" smtClean="0"/>
              <a:t>Graaf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26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7620000" cy="48006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Always on the move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Running out/low on battery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Emergency Situations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Pocket Size </a:t>
            </a:r>
            <a:r>
              <a:rPr lang="en-US" dirty="0" smtClean="0">
                <a:sym typeface="Wingdings"/>
              </a:rPr>
              <a:t> Finite Space</a:t>
            </a:r>
            <a:endParaRPr lang="en-US" dirty="0"/>
          </a:p>
        </p:txBody>
      </p:sp>
      <p:pic>
        <p:nvPicPr>
          <p:cNvPr id="4" name="Picture 3" descr="busy_street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040" y="671076"/>
            <a:ext cx="3387160" cy="2419400"/>
          </a:xfrm>
          <a:prstGeom prst="rect">
            <a:avLst/>
          </a:prstGeom>
        </p:spPr>
      </p:pic>
      <p:pic>
        <p:nvPicPr>
          <p:cNvPr id="5" name="Picture 4" descr="lowbthqtip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040" y="3440052"/>
            <a:ext cx="3392392" cy="29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39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030" y="2247961"/>
            <a:ext cx="3353135" cy="3302677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err="1" smtClean="0"/>
              <a:t>Astro</a:t>
            </a:r>
            <a:r>
              <a:rPr lang="en-US" dirty="0" smtClean="0"/>
              <a:t> E4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Charged by USB Port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Piezoelectric Technology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Why These Fail?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 descr="anker_astro_e4_review_0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8165" y="1471600"/>
            <a:ext cx="4760196" cy="2427700"/>
          </a:xfrm>
          <a:prstGeom prst="rect">
            <a:avLst/>
          </a:prstGeom>
        </p:spPr>
      </p:pic>
      <p:pic>
        <p:nvPicPr>
          <p:cNvPr id="5" name="Picture 4" descr="ampy-phone-charger-1099631-TwoByOn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8165" y="4086757"/>
            <a:ext cx="4760196" cy="238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92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10" y="0"/>
            <a:ext cx="7441363" cy="68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32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pic>
        <p:nvPicPr>
          <p:cNvPr id="4" name="Picture 3" descr="Screen Shot 2015-03-14 at 11.31.54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0679" y="1562313"/>
            <a:ext cx="55118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51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Torch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0950"/>
            <a:ext cx="3626450" cy="412250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Keychain Accessory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Wireless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Multi-Functional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Portability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Usability while Charging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726" y="1536810"/>
            <a:ext cx="4465488" cy="18599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4933" y="3632581"/>
            <a:ext cx="3511497" cy="27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22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a market?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$10.94 Billion portable battery market</a:t>
            </a:r>
          </a:p>
          <a:p>
            <a:r>
              <a:rPr lang="en-US" dirty="0" smtClean="0"/>
              <a:t>Asia, North America, Europe</a:t>
            </a:r>
          </a:p>
          <a:p>
            <a:r>
              <a:rPr lang="en-US" dirty="0" smtClean="0"/>
              <a:t>BYD Battery Co., Energizer Holding etc.</a:t>
            </a:r>
          </a:p>
          <a:p>
            <a:r>
              <a:rPr lang="en-US" dirty="0" smtClean="0"/>
              <a:t>iPhone 47.4% US Market Share</a:t>
            </a:r>
          </a:p>
          <a:p>
            <a:pPr marL="11430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Macintosh HD:private:var:folders:8v:600s9vp92g50g959wcn926lc0000gn:T:TemporaryItems:portable-battery-pack-marke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631" y="3368722"/>
            <a:ext cx="7186581" cy="30320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154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Who</a:t>
            </a:r>
            <a:r>
              <a:rPr lang="en-US" dirty="0" smtClean="0"/>
              <a:t> is our market?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19 Million College Students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1 Million Greek Life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Pocket Issue</a:t>
            </a:r>
          </a:p>
          <a:p>
            <a:pPr lvl="1"/>
            <a:r>
              <a:rPr lang="en-US" dirty="0" smtClean="0"/>
              <a:t>Keys</a:t>
            </a:r>
          </a:p>
          <a:p>
            <a:pPr lvl="1"/>
            <a:r>
              <a:rPr lang="en-US" dirty="0" smtClean="0"/>
              <a:t>Cards</a:t>
            </a:r>
          </a:p>
          <a:p>
            <a:pPr lvl="1"/>
            <a:r>
              <a:rPr lang="en-US" dirty="0" smtClean="0"/>
              <a:t>Other Accessories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2268" y="1622663"/>
            <a:ext cx="3979231" cy="25550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4212268" y="4338499"/>
            <a:ext cx="3452614" cy="227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72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Research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3610" y="6233453"/>
            <a:ext cx="5957667" cy="405526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US" dirty="0" smtClean="0"/>
              <a:t>Results from Mobile-Social Polling Application – Survey Size 186</a:t>
            </a:r>
            <a:endParaRPr lang="en-US" dirty="0"/>
          </a:p>
        </p:txBody>
      </p:sp>
      <p:pic>
        <p:nvPicPr>
          <p:cNvPr id="4" name="Picture 3" descr="Macintosh HD:Users:Cameron:Downloads:torch_market_research_survey (1).pd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626" y="1321187"/>
            <a:ext cx="8038680" cy="4851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77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 smtClean="0"/>
              <a:t>Why</a:t>
            </a:r>
            <a:r>
              <a:rPr lang="en-US" dirty="0" smtClean="0"/>
              <a:t> Torch?</a:t>
            </a:r>
            <a:endParaRPr lang="en-US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483" y="1624623"/>
            <a:ext cx="6902882" cy="38828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6466" y="5797295"/>
            <a:ext cx="297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Succulent Margins???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3216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Really…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Solving a Need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Safety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Convenience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Elegant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808" y="825271"/>
            <a:ext cx="3976802" cy="2982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808" y="3807872"/>
            <a:ext cx="3623212" cy="217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84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#1 – The “Shell”</a:t>
            </a:r>
            <a:endParaRPr lang="en-US" dirty="0"/>
          </a:p>
        </p:txBody>
      </p:sp>
      <p:pic>
        <p:nvPicPr>
          <p:cNvPr id="5" name="Picture 4" descr="Screen Shot 2015-03-10 at 9.11.59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5557" y="2189238"/>
            <a:ext cx="3966339" cy="3147664"/>
          </a:xfrm>
          <a:prstGeom prst="rect">
            <a:avLst/>
          </a:prstGeom>
        </p:spPr>
      </p:pic>
      <p:pic>
        <p:nvPicPr>
          <p:cNvPr id="6" name="Picture 5" descr="Macintosh HD:Users:andyfeis:Desktop:Screen Shot 2015-03-10 at 9.13.34 PM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723012"/>
            <a:ext cx="3396423" cy="44658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714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#1 – The Electronics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976520"/>
              </p:ext>
            </p:extLst>
          </p:nvPr>
        </p:nvGraphicFramePr>
        <p:xfrm>
          <a:off x="225083" y="3616877"/>
          <a:ext cx="7819962" cy="3969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Macintosh HD:Users:andyfeis:Desktop:IMG_1636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8183" y="1659242"/>
            <a:ext cx="4380230" cy="32823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195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#1 Realization</a:t>
            </a:r>
            <a:endParaRPr lang="en-US" dirty="0"/>
          </a:p>
        </p:txBody>
      </p:sp>
      <p:pic>
        <p:nvPicPr>
          <p:cNvPr id="4" name="Picture 3" descr="Screen Shot 2015-03-12 at 5.03.47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54" y="2187726"/>
            <a:ext cx="7642146" cy="372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69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Estimates: Version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4800600"/>
          </a:xfrm>
        </p:spPr>
        <p:txBody>
          <a:bodyPr/>
          <a:lstStyle/>
          <a:p>
            <a:pPr lvl="0">
              <a:lnSpc>
                <a:spcPct val="200000"/>
              </a:lnSpc>
            </a:pPr>
            <a:r>
              <a:rPr lang="en-US" dirty="0"/>
              <a:t>Circuitry - $7.00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Battery - $11.00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Stainless steel shell - $1.50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Lightning port male part - $1.00 (Licensed from Apple)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USB male part - $1.00</a:t>
            </a:r>
          </a:p>
          <a:p>
            <a:pPr lvl="0">
              <a:lnSpc>
                <a:spcPct val="200000"/>
              </a:lnSpc>
            </a:pPr>
            <a:r>
              <a:rPr lang="en-US" b="1" i="1" dirty="0"/>
              <a:t>Total Cost - $21.50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868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Increased Size of Shell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Decreased Electrical Components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Cut Costs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V2 Cost Estimate:</a:t>
            </a:r>
          </a:p>
          <a:p>
            <a:pPr lvl="1">
              <a:lnSpc>
                <a:spcPct val="150000"/>
              </a:lnSpc>
            </a:pPr>
            <a:r>
              <a:rPr lang="en-US" sz="1400" dirty="0"/>
              <a:t>Circuitry - $3.50</a:t>
            </a:r>
          </a:p>
          <a:p>
            <a:pPr lvl="1">
              <a:lnSpc>
                <a:spcPct val="150000"/>
              </a:lnSpc>
            </a:pPr>
            <a:r>
              <a:rPr lang="en-US" sz="1400" dirty="0"/>
              <a:t>Battery - $4.50</a:t>
            </a:r>
          </a:p>
          <a:p>
            <a:pPr lvl="1">
              <a:lnSpc>
                <a:spcPct val="150000"/>
              </a:lnSpc>
            </a:pPr>
            <a:r>
              <a:rPr lang="en-US" sz="1400" dirty="0"/>
              <a:t>Stainless steel - $0.50</a:t>
            </a:r>
          </a:p>
          <a:p>
            <a:pPr lvl="1">
              <a:lnSpc>
                <a:spcPct val="150000"/>
              </a:lnSpc>
            </a:pPr>
            <a:r>
              <a:rPr lang="en-US" sz="1400" dirty="0"/>
              <a:t>Lightning port male part - $0.75</a:t>
            </a:r>
          </a:p>
          <a:p>
            <a:pPr lvl="1">
              <a:lnSpc>
                <a:spcPct val="150000"/>
              </a:lnSpc>
            </a:pPr>
            <a:r>
              <a:rPr lang="en-US" sz="1400" dirty="0"/>
              <a:t>USB male part - $0.75</a:t>
            </a:r>
          </a:p>
          <a:p>
            <a:pPr lvl="1">
              <a:lnSpc>
                <a:spcPct val="150000"/>
              </a:lnSpc>
            </a:pPr>
            <a:r>
              <a:rPr lang="en-US" sz="1400" b="1" i="1" dirty="0"/>
              <a:t>Total Cost - $10.00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26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249" y="274638"/>
            <a:ext cx="7668901" cy="1143000"/>
          </a:xfrm>
        </p:spPr>
        <p:txBody>
          <a:bodyPr/>
          <a:lstStyle/>
          <a:p>
            <a:r>
              <a:rPr lang="en-US" dirty="0" smtClean="0"/>
              <a:t>Business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6856"/>
            <a:ext cx="7620000" cy="48006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Augmenting the College </a:t>
            </a:r>
            <a:r>
              <a:rPr lang="en-US" dirty="0" smtClean="0"/>
              <a:t>Lifestyle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Nodal Expansion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Greek Life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Building on Proven Success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Case-Study Model…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915" y="419314"/>
            <a:ext cx="2193916" cy="2972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289" y="3730450"/>
            <a:ext cx="2837006" cy="283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94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Studies – Capturing the College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04" y="2724735"/>
            <a:ext cx="7620000" cy="384487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Southern Tide</a:t>
            </a:r>
          </a:p>
          <a:p>
            <a:pPr>
              <a:lnSpc>
                <a:spcPct val="200000"/>
              </a:lnSpc>
            </a:pPr>
            <a:r>
              <a:rPr lang="en-US" dirty="0" err="1" smtClean="0"/>
              <a:t>Yik</a:t>
            </a:r>
            <a:r>
              <a:rPr lang="en-US" dirty="0" smtClean="0"/>
              <a:t>-Yak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Raging Mammoth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8427" y="3115536"/>
            <a:ext cx="2308773" cy="23087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398" y="1825024"/>
            <a:ext cx="2581023" cy="25810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373" y="4147352"/>
            <a:ext cx="2582048" cy="258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10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Colleges/Licensing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194" y="1825049"/>
            <a:ext cx="7620000" cy="48006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Partnering with Bookstores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College Licensing Fees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$</a:t>
            </a:r>
            <a:r>
              <a:rPr lang="en-US" dirty="0" smtClean="0"/>
              <a:t>4,500 - $21,200/10 Schools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Customization of Greek Letters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Distribution Channels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055" y="1240813"/>
            <a:ext cx="3286146" cy="3286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477" y="3962626"/>
            <a:ext cx="3469724" cy="251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89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79213"/>
          </a:xfrm>
        </p:spPr>
        <p:txBody>
          <a:bodyPr/>
          <a:lstStyle/>
          <a:p>
            <a:pPr algn="ctr"/>
            <a:r>
              <a:rPr lang="en-US" dirty="0" smtClean="0"/>
              <a:t>Torch Financials – Bear Case</a:t>
            </a:r>
            <a:endParaRPr lang="en-US" dirty="0"/>
          </a:p>
        </p:txBody>
      </p:sp>
      <p:pic>
        <p:nvPicPr>
          <p:cNvPr id="4" name="Picture 3" descr="Macintosh HD:Users:Cameron:Downloads:torch_revenue2c_cost2c_and_profit_projections_-_bear_case.pd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623575"/>
            <a:ext cx="7620000" cy="46456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018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Torch Financials – Bull Case</a:t>
            </a:r>
            <a:endParaRPr lang="en-US" dirty="0"/>
          </a:p>
        </p:txBody>
      </p:sp>
      <p:pic>
        <p:nvPicPr>
          <p:cNvPr id="4" name="Picture 3" descr="Macintosh HD:Users:Cameron:Downloads:torch_revenue2c_cost2c_and_profit_projections_-_bull_case.pd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974" y="1626613"/>
            <a:ext cx="7324243" cy="4658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6357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the Torch – The Future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1827" y="1984922"/>
            <a:ext cx="4646358" cy="2323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35" y="1758403"/>
            <a:ext cx="4330700" cy="952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627002"/>
            <a:ext cx="3154628" cy="21117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913" y="4163425"/>
            <a:ext cx="3510895" cy="236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2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5580" y="4926005"/>
            <a:ext cx="5080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Teachers</a:t>
            </a:r>
            <a:r>
              <a:rPr lang="en-US" dirty="0"/>
              <a:t>: Andrea Goldsmith and My </a:t>
            </a:r>
            <a:r>
              <a:rPr lang="en-US" dirty="0" smtClean="0"/>
              <a:t>Le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Project Adviser: Mark Leather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393" y="1706989"/>
            <a:ext cx="3617406" cy="2640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5803" y="1706989"/>
            <a:ext cx="3993551" cy="26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98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209</TotalTime>
  <Words>397</Words>
  <Application>Microsoft Macintosh PowerPoint</Application>
  <PresentationFormat>On-screen Show (4:3)</PresentationFormat>
  <Paragraphs>137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Adjacency</vt:lpstr>
      <vt:lpstr>Torch  The Future of Portable Charge</vt:lpstr>
      <vt:lpstr>The Problem</vt:lpstr>
      <vt:lpstr>Possible Solutions</vt:lpstr>
      <vt:lpstr>PowerPoint Presentation</vt:lpstr>
      <vt:lpstr>Design Process</vt:lpstr>
      <vt:lpstr>Introducing Torch</vt:lpstr>
      <vt:lpstr>Is there a market?</vt:lpstr>
      <vt:lpstr>Who is our market?</vt:lpstr>
      <vt:lpstr>Market Research Survey</vt:lpstr>
      <vt:lpstr>Why Torch?</vt:lpstr>
      <vt:lpstr>But Really…</vt:lpstr>
      <vt:lpstr>Prototype #1 – The “Shell”</vt:lpstr>
      <vt:lpstr>Prototype #1 – The Electronics</vt:lpstr>
      <vt:lpstr>Prototype #1 Realization</vt:lpstr>
      <vt:lpstr>Cost Estimates: Version 1</vt:lpstr>
      <vt:lpstr>Version #2</vt:lpstr>
      <vt:lpstr>Business Model</vt:lpstr>
      <vt:lpstr>Case Studies – Capturing the College Market</vt:lpstr>
      <vt:lpstr>Colleges/Licensing</vt:lpstr>
      <vt:lpstr>Torch Financials – Bear Case</vt:lpstr>
      <vt:lpstr>Torch Financials – Bull Case</vt:lpstr>
      <vt:lpstr>Passing the Torch – The Future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Torch  Reinventing the Future of Portable Charge</dc:title>
  <dc:creator>Andy Feis</dc:creator>
  <cp:lastModifiedBy>Andy Feis</cp:lastModifiedBy>
  <cp:revision>18</cp:revision>
  <dcterms:created xsi:type="dcterms:W3CDTF">2015-03-15T05:23:26Z</dcterms:created>
  <dcterms:modified xsi:type="dcterms:W3CDTF">2015-03-18T09:04:46Z</dcterms:modified>
</cp:coreProperties>
</file>