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1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2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3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4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5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6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7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18.xml" ContentType="application/vnd.openxmlformats-officedocument.theme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9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61" r:id="rId2"/>
    <p:sldMasterId id="2147483685" r:id="rId3"/>
    <p:sldMasterId id="2147483709" r:id="rId4"/>
    <p:sldMasterId id="2147483721" r:id="rId5"/>
    <p:sldMasterId id="2147483733" r:id="rId6"/>
    <p:sldMasterId id="2147483745" r:id="rId7"/>
    <p:sldMasterId id="2147483757" r:id="rId8"/>
    <p:sldMasterId id="2147483769" r:id="rId9"/>
    <p:sldMasterId id="2147483781" r:id="rId10"/>
    <p:sldMasterId id="2147483793" r:id="rId11"/>
    <p:sldMasterId id="2147483808" r:id="rId12"/>
    <p:sldMasterId id="2147483823" r:id="rId13"/>
    <p:sldMasterId id="2147483897" r:id="rId14"/>
    <p:sldMasterId id="2147483909" r:id="rId15"/>
    <p:sldMasterId id="2147483921" r:id="rId16"/>
    <p:sldMasterId id="2147483933" r:id="rId17"/>
    <p:sldMasterId id="2147483945" r:id="rId18"/>
    <p:sldMasterId id="2147483970" r:id="rId19"/>
    <p:sldMasterId id="2147483982" r:id="rId20"/>
  </p:sldMasterIdLst>
  <p:notesMasterIdLst>
    <p:notesMasterId r:id="rId71"/>
  </p:notesMasterIdLst>
  <p:handoutMasterIdLst>
    <p:handoutMasterId r:id="rId72"/>
  </p:handoutMasterIdLst>
  <p:sldIdLst>
    <p:sldId id="506" r:id="rId21"/>
    <p:sldId id="540" r:id="rId22"/>
    <p:sldId id="541" r:id="rId23"/>
    <p:sldId id="440" r:id="rId24"/>
    <p:sldId id="464" r:id="rId25"/>
    <p:sldId id="465" r:id="rId26"/>
    <p:sldId id="507" r:id="rId27"/>
    <p:sldId id="508" r:id="rId28"/>
    <p:sldId id="509" r:id="rId29"/>
    <p:sldId id="510" r:id="rId30"/>
    <p:sldId id="511" r:id="rId31"/>
    <p:sldId id="512" r:id="rId32"/>
    <p:sldId id="513" r:id="rId33"/>
    <p:sldId id="514" r:id="rId34"/>
    <p:sldId id="515" r:id="rId35"/>
    <p:sldId id="516" r:id="rId36"/>
    <p:sldId id="517" r:id="rId37"/>
    <p:sldId id="518" r:id="rId38"/>
    <p:sldId id="519" r:id="rId39"/>
    <p:sldId id="520" r:id="rId40"/>
    <p:sldId id="521" r:id="rId41"/>
    <p:sldId id="522" r:id="rId42"/>
    <p:sldId id="409" r:id="rId43"/>
    <p:sldId id="410" r:id="rId44"/>
    <p:sldId id="491" r:id="rId45"/>
    <p:sldId id="411" r:id="rId46"/>
    <p:sldId id="500" r:id="rId47"/>
    <p:sldId id="536" r:id="rId48"/>
    <p:sldId id="481" r:id="rId49"/>
    <p:sldId id="483" r:id="rId50"/>
    <p:sldId id="484" r:id="rId51"/>
    <p:sldId id="499" r:id="rId52"/>
    <p:sldId id="537" r:id="rId53"/>
    <p:sldId id="538" r:id="rId54"/>
    <p:sldId id="417" r:id="rId55"/>
    <p:sldId id="501" r:id="rId56"/>
    <p:sldId id="503" r:id="rId57"/>
    <p:sldId id="539" r:id="rId58"/>
    <p:sldId id="525" r:id="rId59"/>
    <p:sldId id="419" r:id="rId60"/>
    <p:sldId id="477" r:id="rId61"/>
    <p:sldId id="450" r:id="rId62"/>
    <p:sldId id="526" r:id="rId63"/>
    <p:sldId id="527" r:id="rId64"/>
    <p:sldId id="528" r:id="rId65"/>
    <p:sldId id="544" r:id="rId66"/>
    <p:sldId id="545" r:id="rId67"/>
    <p:sldId id="546" r:id="rId68"/>
    <p:sldId id="547" r:id="rId69"/>
    <p:sldId id="421" r:id="rId70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9900"/>
    <a:srgbClr val="33CC33"/>
    <a:srgbClr val="000000"/>
    <a:srgbClr val="CC0000"/>
    <a:srgbClr val="CC0099"/>
    <a:srgbClr val="990099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87"/>
    <p:restoredTop sz="90929"/>
  </p:normalViewPr>
  <p:slideViewPr>
    <p:cSldViewPr snapToGrid="0">
      <p:cViewPr varScale="1">
        <p:scale>
          <a:sx n="92" d="100"/>
          <a:sy n="92" d="100"/>
        </p:scale>
        <p:origin x="81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66" Type="http://schemas.openxmlformats.org/officeDocument/2006/relationships/slide" Target="slides/slide46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slide" Target="slides/slide4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slide" Target="slides/slide50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22.wmf"/><Relationship Id="rId1" Type="http://schemas.openxmlformats.org/officeDocument/2006/relationships/image" Target="../media/image30.wmf"/><Relationship Id="rId4" Type="http://schemas.openxmlformats.org/officeDocument/2006/relationships/image" Target="../media/image32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image" Target="../media/image37.wmf"/><Relationship Id="rId7" Type="http://schemas.openxmlformats.org/officeDocument/2006/relationships/image" Target="../media/image41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11" Type="http://schemas.openxmlformats.org/officeDocument/2006/relationships/image" Target="../media/image45.wmf"/><Relationship Id="rId5" Type="http://schemas.openxmlformats.org/officeDocument/2006/relationships/image" Target="../media/image39.wmf"/><Relationship Id="rId10" Type="http://schemas.openxmlformats.org/officeDocument/2006/relationships/image" Target="../media/image44.wmf"/><Relationship Id="rId4" Type="http://schemas.openxmlformats.org/officeDocument/2006/relationships/image" Target="../media/image38.wmf"/><Relationship Id="rId9" Type="http://schemas.openxmlformats.org/officeDocument/2006/relationships/image" Target="../media/image4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4" Type="http://schemas.openxmlformats.org/officeDocument/2006/relationships/image" Target="../media/image61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4" Type="http://schemas.openxmlformats.org/officeDocument/2006/relationships/image" Target="../media/image65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t" anchorCtr="0" compatLnSpc="1">
            <a:prstTxWarp prst="textNoShape">
              <a:avLst/>
            </a:prstTxWarp>
          </a:bodyPr>
          <a:lstStyle>
            <a:lvl1pPr defTabSz="9302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t" anchorCtr="0" compatLnSpc="1">
            <a:prstTxWarp prst="textNoShape">
              <a:avLst/>
            </a:prstTxWarp>
          </a:bodyPr>
          <a:lstStyle>
            <a:lvl1pPr algn="r" defTabSz="9302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b" anchorCtr="0" compatLnSpc="1">
            <a:prstTxWarp prst="textNoShape">
              <a:avLst/>
            </a:prstTxWarp>
          </a:bodyPr>
          <a:lstStyle>
            <a:lvl1pPr defTabSz="9302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b" anchorCtr="0" compatLnSpc="1">
            <a:prstTxWarp prst="textNoShape">
              <a:avLst/>
            </a:prstTxWarp>
          </a:bodyPr>
          <a:lstStyle>
            <a:lvl1pPr algn="r" defTabSz="9302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F0F92D41-53E2-4969-B9F3-985150A1A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8236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t" anchorCtr="0" compatLnSpc="1">
            <a:prstTxWarp prst="textNoShape">
              <a:avLst/>
            </a:prstTxWarp>
          </a:bodyPr>
          <a:lstStyle>
            <a:lvl1pPr defTabSz="9302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t" anchorCtr="0" compatLnSpc="1">
            <a:prstTxWarp prst="textNoShape">
              <a:avLst/>
            </a:prstTxWarp>
          </a:bodyPr>
          <a:lstStyle>
            <a:lvl1pPr algn="r" defTabSz="9302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08488"/>
            <a:ext cx="5133975" cy="417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6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b" anchorCtr="0" compatLnSpc="1">
            <a:prstTxWarp prst="textNoShape">
              <a:avLst/>
            </a:prstTxWarp>
          </a:bodyPr>
          <a:lstStyle>
            <a:lvl1pPr defTabSz="9302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6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b" anchorCtr="0" compatLnSpc="1">
            <a:prstTxWarp prst="textNoShape">
              <a:avLst/>
            </a:prstTxWarp>
          </a:bodyPr>
          <a:lstStyle>
            <a:lvl1pPr algn="r" defTabSz="9302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193A0BCA-4AC0-4BBA-9B32-D252E6DFDD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652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0C1B48-A3E3-4BA5-8EAB-5CF84B416E1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009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02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2D03A1-4C07-4088-92E7-207FFCEB418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302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6866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4CF05-F597-46CE-BBF1-0ABB7262FD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FFC2E-CD8F-49A0-838A-81604A2E2E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AC22E-C853-4D23-BDA0-CB292E4F16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CD63F-9EA5-4729-8C13-4799D5874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0299B-7647-4B9E-8164-BECD83A5E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66658-A5BE-4327-BC9A-BEDA819D19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83A1A-8216-4093-B1CA-041E457A6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7DE7D-73D4-40FD-899E-1F5651C874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84A52E-2F2D-4F1D-B788-5ED1DB19BD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7008D-8402-4CD2-B386-9718C29FB6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78BC05-37D5-44CF-A7AE-C06ACF778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966DF-8329-4AA6-956F-463F126E383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079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79D29-71FB-4962-A074-11198769C68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685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5E324-97E3-4067-9096-59E6E1DB823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4229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DE282-79BA-4BA1-8B7B-346037BDE29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155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A1B16-BA51-49B3-8DFB-1786CB29E0B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09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97517-EE42-4D7E-A506-A1D8E571885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336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EC8FE-3683-4D55-A53D-C7D1EA3B2E6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3468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5FDCA-00C3-4B6A-941A-0BA1F0E7EFF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6976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160604-D44F-4900-A18C-DFAAB7EBEF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1170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D2F6F-F616-42CD-BE3D-AB0EBD4AC4C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575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ED593-C1A1-419C-9208-BB8902BBFD0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2665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4520D-D860-4C8E-9A32-66ACE88B4DD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3289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61733-DC87-4F69-8D4B-7241968E867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9081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46DE03-6AB1-48BE-A35F-80E29EC38F6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5713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1A1D0-3000-4549-9917-3BC36F16320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484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52815-6201-4AF9-BCBE-A8B59F6BE42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5787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1C414-0C5D-428B-A941-DA1ADC10F99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4974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59469-57D7-498D-9070-A79AB985E8B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073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14684-5073-4ECC-9483-2DC94FC9FF7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85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BECA0-BBFD-4F0D-8A74-861D58DB2A7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9037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FCC97-A924-4428-A790-930F2A75521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1024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66272B-D6AB-480E-88F7-C1DE5FB1D5B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25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C3594-DB65-4DA4-8B76-14EC221C299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2170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F7996-D5A3-4B17-84C0-0C6C59910B4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2513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EF7C3-7C4F-456C-AEE3-56507F60A6E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5857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17E9E-5D02-44E2-9600-FF0DC4F42C3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093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EBCD6-B295-45A6-9ADB-F3621974BEF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332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CAC5C-BB00-4CE5-B3C2-F3265D4A60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7652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AA575-A7CA-4C15-9164-2AD81833D6E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9518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8EFE34-4DEC-4CE5-94F1-B1A42629C63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0943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2BE59-976C-4640-ACFA-BFAEEFD62B2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0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4D12B-E4CA-43F4-830B-9FEBBF909EF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558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8AB38-6548-44F0-BE32-0B61B2A1C2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1805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C3594-DB65-4DA4-8B76-14EC221C299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639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F7996-D5A3-4B17-84C0-0C6C59910B4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2104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EF7C3-7C4F-456C-AEE3-56507F60A6E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3873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17E9E-5D02-44E2-9600-FF0DC4F42C3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5923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EBCD6-B295-45A6-9ADB-F3621974BEF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4979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CAC5C-BB00-4CE5-B3C2-F3265D4A60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451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AA575-A7CA-4C15-9164-2AD81833D6E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0461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8EFE34-4DEC-4CE5-94F1-B1A42629C63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4426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2BE59-976C-4640-ACFA-BFAEEFD62B2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4652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4D12B-E4CA-43F4-830B-9FEBBF909EF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0672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8AB38-6548-44F0-BE32-0B61B2A1C2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58175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C3594-DB65-4DA4-8B76-14EC221C299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493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F7996-D5A3-4B17-84C0-0C6C59910B4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855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EF7C3-7C4F-456C-AEE3-56507F60A6E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2634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17E9E-5D02-44E2-9600-FF0DC4F42C3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41756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EBCD6-B295-45A6-9ADB-F3621974BEF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7079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CAC5C-BB00-4CE5-B3C2-F3265D4A60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4685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AA575-A7CA-4C15-9164-2AD81833D6E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91827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8EFE34-4DEC-4CE5-94F1-B1A42629C63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8270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2BE59-976C-4640-ACFA-BFAEEFD62B2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04589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4D12B-E4CA-43F4-830B-9FEBBF909EF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85931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8AB38-6548-44F0-BE32-0B61B2A1C2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73409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A86FB-9452-474A-AA86-FBCD0C205D6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17530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0D0AC-9465-4601-A0F6-5BC6599CFB9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4381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F9CE8-CDC8-4B1A-9931-A75B36C3632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69126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888B2-3CB9-40D1-B50B-61ABB4A860D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94813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E48A7-2340-4ADE-8582-2EFDDDB371C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437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7CB25-CBE9-4A57-938F-3BC89D8A147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57581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DD039-F344-47AE-A175-C67E202E8CC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68728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36508-79E0-4070-8213-841EC02F524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22556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F3710-E05C-4EDE-BDEE-073CEF01EE0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51770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168E4-D4A9-4FB1-9113-BC01C05F94E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73793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E4BED-94E9-49D9-94E9-8A1B40CF835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34054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A86FB-9452-474A-AA86-FBCD0C205D6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28959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0D0AC-9465-4601-A0F6-5BC6599CFB9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93125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F9CE8-CDC8-4B1A-9931-A75B36C3632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2107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888B2-3CB9-40D1-B50B-61ABB4A860D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91677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E48A7-2340-4ADE-8582-2EFDDDB371C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934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7CB25-CBE9-4A57-938F-3BC89D8A147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29230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DD039-F344-47AE-A175-C67E202E8CC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83711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36508-79E0-4070-8213-841EC02F524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25928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F3710-E05C-4EDE-BDEE-073CEF01EE0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16126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168E4-D4A9-4FB1-9113-BC01C05F94E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24121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E4BED-94E9-49D9-94E9-8A1B40CF835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7167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4B2F0-32A1-401D-A12D-6A2E122A0DA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92987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5294B-AB9F-4FBB-A3C7-125B67FC679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60952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F4254C-45A4-416F-A127-F990D36732B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26191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7A382D-C390-4A56-A0E3-B919A94438D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85997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E6C6E-D433-48CE-BE41-A556C5063D4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7259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EF2C9-83A0-4BCE-A8D2-48FE9D4A7C7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11212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034BD-8560-4DF6-88F7-8F62DAA4DE8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57005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2BD97-30C1-4B0D-82C2-F0D9F696349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98053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3D475-2C3F-4DF2-AD97-50FA7A35E26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41484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8D9EB-1862-4751-9676-4070B4CEEE9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20209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C0862-F4E9-4545-BA0C-B1191E44616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96230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CD7327-177C-41CA-9E6B-420649797454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25779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BB1959-67FD-41CB-960B-DA343E09BBD3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73656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EFDA26-BE77-40CF-97A0-C1039DD7EE54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10846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F23043-C38A-4450-96BC-DF5442A2DBEB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37720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B5DD1-DE25-41EE-BD34-53CF237DAB5D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01317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5EDFD2-DE04-46C6-9FC7-145FA3C4F584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12237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576D0-6C71-4BBB-B889-6B3F1E7EC302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2812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4C76C0-324E-4B27-8F82-E2CF2F264026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45895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DBB709-C3F0-40AC-87C5-D12139F251B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56401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E85854-E32B-4A39-8E62-E02E3B597876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89504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646687-4965-4E25-BD5D-3792EC3272D6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51455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A4E3B-60BE-4BAA-9ADE-18DA857CC59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36502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44D80D-7279-45E5-9BBA-24303814262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29542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B3CC9-C174-49FF-88B9-E636FE7CB68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16082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BA55D-BE5E-4F54-95FD-722844DF554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52048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5C40E-919B-463E-8031-ED37A9093BE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14504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C239A-7BA3-46FC-A9AF-6516197D4DA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45168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5A003-47B3-436E-BF80-F8F420F8793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99475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94B97-6F48-4178-94AE-CBF429C4AEC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20748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78C6A-9FC7-4473-9244-57EC51A58BE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28693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63A66-F5AF-4CA8-A90C-88684AB2E76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70968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2E9E8-39B3-4CE2-AC52-AE857CD0AAD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37332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49F2DA1-7EBE-414F-BD8C-EEF79987F317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68281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86E2E-5EAE-4B31-9769-9E57C4CB6A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79322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079DB-C132-4C5B-BBE6-7A49B2A699D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52980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A4E3B-60BE-4BAA-9ADE-18DA857CC59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41001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44D80D-7279-45E5-9BBA-24303814262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0653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B3CC9-C174-49FF-88B9-E636FE7CB68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70320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BA55D-BE5E-4F54-95FD-722844DF554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49173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5C40E-919B-463E-8031-ED37A9093BE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02962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C239A-7BA3-46FC-A9AF-6516197D4DA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41673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5A003-47B3-436E-BF80-F8F420F8793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57064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94B97-6F48-4178-94AE-CBF429C4AEC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40684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78C6A-9FC7-4473-9244-57EC51A58BE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78158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63A66-F5AF-4CA8-A90C-88684AB2E76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97110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2E9E8-39B3-4CE2-AC52-AE857CD0AAD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61482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49F2DA1-7EBE-414F-BD8C-EEF79987F317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83046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86E2E-5EAE-4B31-9769-9E57C4CB6A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37322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079DB-C132-4C5B-BBE6-7A49B2A699D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35936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A4E3B-60BE-4BAA-9ADE-18DA857CC59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19803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44D80D-7279-45E5-9BBA-24303814262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23166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B3CC9-C174-49FF-88B9-E636FE7CB68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77028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BA55D-BE5E-4F54-95FD-722844DF554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27965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5C40E-919B-463E-8031-ED37A9093BE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72532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C239A-7BA3-46FC-A9AF-6516197D4DA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8575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5A003-47B3-436E-BF80-F8F420F8793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25443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94B97-6F48-4178-94AE-CBF429C4AEC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04627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78C6A-9FC7-4473-9244-57EC51A58BE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08515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63A66-F5AF-4CA8-A90C-88684AB2E76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29030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2E9E8-39B3-4CE2-AC52-AE857CD0AAD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72601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49F2DA1-7EBE-414F-BD8C-EEF79987F317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35481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782C57-0551-497A-B5EB-5EC011A2E6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08657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0A159-0A7D-47BD-B284-D4BDD3A747F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17636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DF226-5882-4FD7-BD19-A13D85ED51B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91423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1C622-9733-44E4-BD10-DDEBCA8191D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69506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402AF-A00B-44BC-A828-401E3CF9979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28595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18001-74C8-47EB-8708-DEE80009C1B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99596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8631E-FB68-424C-99DD-9F5DF38EC56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35177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8EBE8-1742-427D-81A8-3316D102649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07779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82CDD-F18B-422E-A4FD-132D6E855AC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37102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37786-E73A-43DC-B8D7-8C80A2BEAF2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43775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0BC6A-591B-45B4-8A52-7727575772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58600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AA558-8A91-4130-A8BC-713209CA53A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48454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E12F3-7B6F-4D2B-8539-2CFB7733AD3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45051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E6C19-343C-4CAE-8847-99E3F6C3787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42312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2A03C-959B-4BB8-9CA0-CF505D95516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18334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DCB9E-CB4E-4F1B-ACFB-2A731328371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48740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B4988-91EB-4F29-8205-C39DE2889B9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61788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55AB2-C89D-42AC-AD2B-3A139EE7624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19335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7F0F8D-A888-4AEA-9323-783B58CAFAE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892007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CBE46-49EB-44B5-96A7-9874FC49A58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80237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EEBB58-3E01-4350-B972-4B0F643742A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76960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DB815-5CBC-495C-B9D8-EE111C8FE19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02009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26249-5A26-4865-97D0-C2647EDD5E9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00462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91518-B7DD-4E08-A346-443205D4813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9011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322DD-D4F1-49EC-A4E5-C50EF0B534E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92019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D1375-4018-4857-AA0E-B51A3E7AFD6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71545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D7A05-695D-49BE-B7EB-D99D6B0C04C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08062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2DAE0-601B-4490-A03A-D3E31ACE76E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29471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188EF-C453-4A70-8F54-A240CC3E175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876140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BF9DE-15BA-402D-843E-B17B0B7C52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315491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48751-4287-47CF-B90F-348292F48E1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65406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A1D4C-54D5-4177-8AE2-6638FD0E48B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9621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140F0-EC11-4797-B5C9-16EC63E729C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940807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D185B-49EA-41F3-982E-DD4BE8272680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74389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CA2DEF-59F8-4F91-8718-29D7170F6F7D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18631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7533B2-39D0-411E-8881-A2A1FD1A348D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38222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114A5D-9F45-4B1C-B78F-A75F5B1743C9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9630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5CBB7B-E2A0-42E8-9C35-962B6EF64AF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57209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271EEC-8E27-4DE2-8E4C-E1781E16A9CA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16476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3A8A76-A988-4C2C-B0AD-4D43B56F52F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34615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3E0F9F-2577-434A-A03D-7886FF6567E6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41370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B8DA83-4989-4AFB-AD55-F5433629BF70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85288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83E687-5331-4C9E-ADB6-8C3A72CF0A0F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42633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459E2-9661-43C7-874B-232252AA99B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32525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75874CB-76C6-4483-AB42-6C8EBC5C5AA7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219963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B267E5-9BAF-4AE7-932D-3792769713E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1607801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D89B68-59B5-4704-8BE5-923AED6FFC93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824425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141D66-BB9E-49C3-9F93-2877272A97FA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001556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5528EE-2352-4760-8DD3-0F70CCA1E7C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259859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8095D77-9231-4994-AD70-29596C2BD8C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93852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9B377C-16B8-4873-89BD-016710387769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206343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41BD302-2217-4590-B40A-54967D39489F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7924769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783C48-CE74-47F1-BF85-463EA9BC915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735482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34146D-DEAC-4BCA-94B9-A8D470E9384D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4355589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3A15E4-255C-4409-9AB6-ECBE0A22EBF2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594126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F6F1B1-5373-46BF-88A8-C54EB95A40CD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8824397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194A3F-ECFA-4553-A698-A779B477ACD7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146900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583A9E-7DE1-464D-B0C5-2EAF34308E97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1901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879BCE-F0FC-467E-B288-F56704726D9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3691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F6B0BF-86B1-491D-92AE-3DF7503D0AD9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6420067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62A90E-5282-4F9B-A2EF-031FAC4ADA22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217282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D54231-0908-44A9-831D-C5EF84D1436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3400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1D895C-BB24-4A4C-A91C-4931C4AF6C74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997324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D3F9E5-B831-4D09-9BD6-CA577411991F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631027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ACFB73-F094-4C17-ADF8-04716D16389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19197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28600"/>
            <a:ext cx="19812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912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232ECE-A5CA-439A-91EB-25A6F98369B2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843359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6F5E9C-6164-4DF8-9C26-04826C881E3D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96056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6287C8-7248-4223-8029-C3176996FF5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009034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1C599F-9E19-424E-A238-6703F53CD7E6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909480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909B568-57E5-4CFB-8076-E5F2873AB2C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15614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C405B5-9D2E-4596-A973-0062AFB39715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647679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12A34C-5C3C-41C4-92E0-8AA28DBEE2B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9016975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D72D06-A4CB-40E9-A9A7-0B4775915CC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2143050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C0D2EB-C74E-4FEA-8A45-39E21B41AAC5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996306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D68CF9-0C98-4380-A117-69C083E1619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2916934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DE6C76-E54A-43EB-89D3-3FBA62E4ECD9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133782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983BD7-CF25-4D25-BBF6-6BE065BE3EA4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1301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5.xml"/><Relationship Id="rId12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9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90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212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211.xml"/><Relationship Id="rId11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9.xml"/><Relationship Id="rId9" Type="http://schemas.openxmlformats.org/officeDocument/2006/relationships/slideLayout" Target="../slideLayouts/slideLayout214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fld id="{093F52EF-961B-4524-BFE3-24B2DEB98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A5905430-0B20-4A7E-BC5F-37637399D147}" type="slidenum">
              <a:rPr lang="en-US">
                <a:solidFill>
                  <a:srgbClr val="FFFFFF"/>
                </a:solidFill>
                <a:cs typeface="+mn-cs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>
              <a:defRPr/>
            </a:pPr>
            <a:endParaRPr lang="en-US" alt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>
              <a:defRPr/>
            </a:pPr>
            <a:endParaRPr lang="en-US" alt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8724191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D14D5FBE-8C4B-4051-B267-8AE6549B8036}" type="slidenum">
              <a:rPr lang="en-US">
                <a:solidFill>
                  <a:srgbClr val="FFFFFF"/>
                </a:solidFill>
                <a:cs typeface="+mn-cs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>
              <a:defRPr/>
            </a:pPr>
            <a:endParaRPr lang="en-US" alt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>
              <a:defRPr/>
            </a:pPr>
            <a:endParaRPr lang="en-US" alt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481707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58E68F72-E631-4309-A52D-DFAE7EB8C4E5}" type="slidenum">
              <a:rPr lang="en-US">
                <a:solidFill>
                  <a:srgbClr val="FFFFFF"/>
                </a:solidFill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0077538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58E68F72-E631-4309-A52D-DFAE7EB8C4E5}" type="slidenum">
              <a:rPr lang="en-US">
                <a:solidFill>
                  <a:srgbClr val="FFFFFF"/>
                </a:solidFill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7472854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58E68F72-E631-4309-A52D-DFAE7EB8C4E5}" type="slidenum">
              <a:rPr lang="en-US">
                <a:solidFill>
                  <a:srgbClr val="FFFFFF"/>
                </a:solidFill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1957505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5DDEB984-A4BA-435E-A438-E862A2B7046B}" type="slidenum">
              <a:rPr lang="en-US">
                <a:solidFill>
                  <a:srgbClr val="FFFFFF"/>
                </a:solidFill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628883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5DDEB984-A4BA-435E-A438-E862A2B7046B}" type="slidenum">
              <a:rPr lang="en-US">
                <a:solidFill>
                  <a:srgbClr val="FFFFFF"/>
                </a:solidFill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4133197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DB934693-962B-47F7-8685-5DBA7E20D494}" type="slidenum">
              <a:rPr lang="en-US">
                <a:solidFill>
                  <a:srgbClr val="FFFFFF"/>
                </a:solidFill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1867573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/>
            <a:fld id="{8010FBC1-9905-4672-B6DD-0ADCDD94EEAA}" type="slidenum">
              <a:rPr lang="en-US" altLang="en-US">
                <a:solidFill>
                  <a:srgbClr val="FFFFFF"/>
                </a:solidFill>
                <a:cs typeface="+mn-cs"/>
              </a:rPr>
              <a:pPr eaLnBrk="0" hangingPunct="0"/>
              <a:t>‹#›</a:t>
            </a:fld>
            <a:endParaRPr lang="en-US" alt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>
              <a:defRPr/>
            </a:pPr>
            <a:endParaRPr lang="en-US" alt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>
              <a:defRPr/>
            </a:pPr>
            <a:endParaRPr lang="en-US" alt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1125831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anose="05000000000000000000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DBBD28B5-3445-4932-A41D-3E4A611B3D5D}" type="slidenum">
              <a:rPr lang="en-US">
                <a:solidFill>
                  <a:srgbClr val="FFFFFF"/>
                </a:solidFill>
                <a:cs typeface="+mn-cs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0192661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DBBD28B5-3445-4932-A41D-3E4A611B3D5D}" type="slidenum">
              <a:rPr lang="en-US">
                <a:solidFill>
                  <a:srgbClr val="FFFFFF"/>
                </a:solidFill>
                <a:cs typeface="+mn-cs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1894601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DBBD28B5-3445-4932-A41D-3E4A611B3D5D}" type="slidenum">
              <a:rPr lang="en-US">
                <a:solidFill>
                  <a:srgbClr val="FFFFFF"/>
                </a:solidFill>
                <a:cs typeface="+mn-cs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4145825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31648160-6B5A-43BE-A334-7FE19116E277}" type="slidenum">
              <a:rPr lang="en-US">
                <a:solidFill>
                  <a:srgbClr val="FFFFFF"/>
                </a:solidFill>
                <a:cs typeface="+mn-cs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6568711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02D04D03-EBD6-43EB-B081-D56071E174E8}" type="slidenum">
              <a:rPr lang="en-US">
                <a:solidFill>
                  <a:srgbClr val="FFFFFF"/>
                </a:solidFill>
                <a:cs typeface="+mn-cs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1470034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52A0A501-90F1-4B39-ABD3-5842324BCE08}" type="slidenum">
              <a:rPr lang="en-US">
                <a:solidFill>
                  <a:srgbClr val="FFFFFF"/>
                </a:solidFill>
                <a:cs typeface="+mn-cs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>
              <a:defRPr/>
            </a:pPr>
            <a:endParaRPr lang="en-US" alt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>
              <a:defRPr/>
            </a:pPr>
            <a:endParaRPr lang="en-US" alt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7933724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/>
            <a:fld id="{D9ACF998-C6F6-45D1-8E1D-0229BFA54297}" type="slidenum">
              <a:rPr lang="en-US" altLang="en-US">
                <a:solidFill>
                  <a:srgbClr val="FFFFFF"/>
                </a:solidFill>
                <a:cs typeface="+mn-cs"/>
              </a:rPr>
              <a:pPr eaLnBrk="0" hangingPunct="0"/>
              <a:t>‹#›</a:t>
            </a:fld>
            <a:endParaRPr lang="en-US" alt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>
              <a:defRPr/>
            </a:pPr>
            <a:endParaRPr lang="en-US" alt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>
              <a:defRPr/>
            </a:pPr>
            <a:endParaRPr lang="en-US" alt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5763466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anose="05000000000000000000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0A28B8-946F-4561-815F-6A6C65481368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5854567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F373064-761F-4DA9-95F0-F5A5CE7E3553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4096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026286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28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4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0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930BE1C-6085-430F-9572-0F576B503B4A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2179753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6.bin"/><Relationship Id="rId3" Type="http://schemas.openxmlformats.org/officeDocument/2006/relationships/image" Target="../media/image4.wmf"/><Relationship Id="rId7" Type="http://schemas.openxmlformats.org/officeDocument/2006/relationships/image" Target="../media/image2.wmf"/><Relationship Id="rId12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png"/><Relationship Id="rId5" Type="http://schemas.openxmlformats.org/officeDocument/2006/relationships/image" Target="../media/image1.wmf"/><Relationship Id="rId15" Type="http://schemas.openxmlformats.org/officeDocument/2006/relationships/oleObject" Target="../embeddings/oleObject7.bin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4.bin"/><Relationship Id="rId1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8.wmf"/><Relationship Id="rId4" Type="http://schemas.openxmlformats.org/officeDocument/2006/relationships/image" Target="../media/image2.wmf"/><Relationship Id="rId9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8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24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4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90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9.emf"/><Relationship Id="rId4" Type="http://schemas.openxmlformats.org/officeDocument/2006/relationships/image" Target="../media/image28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32.wmf"/><Relationship Id="rId4" Type="http://schemas.openxmlformats.org/officeDocument/2006/relationships/image" Target="../media/image30.wmf"/><Relationship Id="rId9" Type="http://schemas.openxmlformats.org/officeDocument/2006/relationships/oleObject" Target="../embeddings/oleObject31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3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oleObject" Target="../embeddings/oleObject39.bin"/><Relationship Id="rId18" Type="http://schemas.openxmlformats.org/officeDocument/2006/relationships/image" Target="../media/image42.wmf"/><Relationship Id="rId3" Type="http://schemas.openxmlformats.org/officeDocument/2006/relationships/oleObject" Target="../embeddings/oleObject34.bin"/><Relationship Id="rId21" Type="http://schemas.openxmlformats.org/officeDocument/2006/relationships/oleObject" Target="../embeddings/oleObject43.bin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39.wmf"/><Relationship Id="rId1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1.wmf"/><Relationship Id="rId20" Type="http://schemas.openxmlformats.org/officeDocument/2006/relationships/image" Target="../media/image43.w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38.bin"/><Relationship Id="rId24" Type="http://schemas.openxmlformats.org/officeDocument/2006/relationships/image" Target="../media/image45.wmf"/><Relationship Id="rId5" Type="http://schemas.openxmlformats.org/officeDocument/2006/relationships/oleObject" Target="../embeddings/oleObject35.bin"/><Relationship Id="rId15" Type="http://schemas.openxmlformats.org/officeDocument/2006/relationships/oleObject" Target="../embeddings/oleObject40.bin"/><Relationship Id="rId23" Type="http://schemas.openxmlformats.org/officeDocument/2006/relationships/oleObject" Target="../embeddings/oleObject44.bin"/><Relationship Id="rId10" Type="http://schemas.openxmlformats.org/officeDocument/2006/relationships/image" Target="../media/image38.wmf"/><Relationship Id="rId19" Type="http://schemas.openxmlformats.org/officeDocument/2006/relationships/oleObject" Target="../embeddings/oleObject42.bin"/><Relationship Id="rId4" Type="http://schemas.openxmlformats.org/officeDocument/2006/relationships/image" Target="../media/image35.wmf"/><Relationship Id="rId9" Type="http://schemas.openxmlformats.org/officeDocument/2006/relationships/oleObject" Target="../embeddings/oleObject37.bin"/><Relationship Id="rId14" Type="http://schemas.openxmlformats.org/officeDocument/2006/relationships/image" Target="../media/image40.wmf"/><Relationship Id="rId22" Type="http://schemas.openxmlformats.org/officeDocument/2006/relationships/image" Target="../media/image44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46.wmf"/><Relationship Id="rId9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5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55.wmf"/><Relationship Id="rId4" Type="http://schemas.openxmlformats.org/officeDocument/2006/relationships/oleObject" Target="../embeddings/oleObject48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116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51.bin"/><Relationship Id="rId10" Type="http://schemas.openxmlformats.org/officeDocument/2006/relationships/image" Target="../media/image61.wmf"/><Relationship Id="rId4" Type="http://schemas.openxmlformats.org/officeDocument/2006/relationships/image" Target="../media/image58.wmf"/><Relationship Id="rId9" Type="http://schemas.openxmlformats.org/officeDocument/2006/relationships/oleObject" Target="../embeddings/oleObject53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126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3.wmf"/><Relationship Id="rId5" Type="http://schemas.openxmlformats.org/officeDocument/2006/relationships/oleObject" Target="../embeddings/oleObject55.bin"/><Relationship Id="rId10" Type="http://schemas.openxmlformats.org/officeDocument/2006/relationships/image" Target="../media/image65.wmf"/><Relationship Id="rId4" Type="http://schemas.openxmlformats.org/officeDocument/2006/relationships/image" Target="../media/image62.wmf"/><Relationship Id="rId9" Type="http://schemas.openxmlformats.org/officeDocument/2006/relationships/oleObject" Target="../embeddings/oleObject57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140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66.w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image" Target="../media/image69.png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218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60.bin"/><Relationship Id="rId5" Type="http://schemas.openxmlformats.org/officeDocument/2006/relationships/image" Target="../media/image68.wmf"/><Relationship Id="rId4" Type="http://schemas.openxmlformats.org/officeDocument/2006/relationships/oleObject" Target="../embeddings/oleObject59.bin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ext Box 4"/>
          <p:cNvSpPr txBox="1">
            <a:spLocks noChangeArrowheads="1"/>
          </p:cNvSpPr>
          <p:nvPr/>
        </p:nvSpPr>
        <p:spPr bwMode="auto">
          <a:xfrm>
            <a:off x="1152525" y="198220"/>
            <a:ext cx="7020512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3600" b="1" dirty="0">
                <a:solidFill>
                  <a:srgbClr val="0033CC"/>
                </a:solidFill>
                <a:cs typeface="+mn-cs"/>
              </a:rPr>
              <a:t>EE 359: Wireless Communications</a:t>
            </a:r>
            <a:endParaRPr lang="en-US" sz="2000" b="1" dirty="0">
              <a:solidFill>
                <a:srgbClr val="0033CC"/>
              </a:solidFill>
              <a:cs typeface="+mn-cs"/>
            </a:endParaRPr>
          </a:p>
        </p:txBody>
      </p:sp>
      <p:sp>
        <p:nvSpPr>
          <p:cNvPr id="1034" name="Text Box 5"/>
          <p:cNvSpPr txBox="1">
            <a:spLocks noChangeArrowheads="1"/>
          </p:cNvSpPr>
          <p:nvPr/>
        </p:nvSpPr>
        <p:spPr bwMode="auto">
          <a:xfrm>
            <a:off x="781653" y="914400"/>
            <a:ext cx="7558479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3600" b="1" i="1" dirty="0" smtClean="0">
                <a:solidFill>
                  <a:srgbClr val="000000"/>
                </a:solidFill>
                <a:cs typeface="+mn-cs"/>
              </a:rPr>
              <a:t>Announcements and Course Summary</a:t>
            </a:r>
            <a:endParaRPr lang="en-US" sz="3600" b="1" i="1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1035" name="Picture 49" descr="C:\Program Files\Common Files\Microsoft Shared\Clipart\cagcat50\bl00393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8" y="2281238"/>
            <a:ext cx="1785938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29"/>
          <p:cNvGraphicFramePr>
            <a:graphicFrameLocks noChangeAspect="1"/>
          </p:cNvGraphicFramePr>
          <p:nvPr/>
        </p:nvGraphicFramePr>
        <p:xfrm>
          <a:off x="1387475" y="2155825"/>
          <a:ext cx="3494088" cy="267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7" name="Clip" r:id="rId4" imgW="2826720" imgH="3497040" progId="">
                  <p:embed/>
                </p:oleObj>
              </mc:Choice>
              <mc:Fallback>
                <p:oleObj name="Clip" r:id="rId4" imgW="2826720" imgH="3497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475" y="2155825"/>
                        <a:ext cx="3494088" cy="2679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Line 33"/>
          <p:cNvSpPr>
            <a:spLocks noChangeShapeType="1"/>
          </p:cNvSpPr>
          <p:nvPr/>
        </p:nvSpPr>
        <p:spPr bwMode="auto">
          <a:xfrm flipV="1">
            <a:off x="2274888" y="2411413"/>
            <a:ext cx="0" cy="163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37" name="AutoShape 34"/>
          <p:cNvSpPr>
            <a:spLocks noChangeArrowheads="1"/>
          </p:cNvSpPr>
          <p:nvPr/>
        </p:nvSpPr>
        <p:spPr bwMode="auto">
          <a:xfrm flipV="1">
            <a:off x="2189163" y="2386013"/>
            <a:ext cx="185737" cy="1270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38" name="Line 35"/>
          <p:cNvSpPr>
            <a:spLocks noChangeShapeType="1"/>
          </p:cNvSpPr>
          <p:nvPr/>
        </p:nvSpPr>
        <p:spPr bwMode="auto">
          <a:xfrm flipH="1">
            <a:off x="1566863" y="2462213"/>
            <a:ext cx="546100" cy="19954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39" name="Line 41"/>
          <p:cNvSpPr>
            <a:spLocks noChangeShapeType="1"/>
          </p:cNvSpPr>
          <p:nvPr/>
        </p:nvSpPr>
        <p:spPr bwMode="auto">
          <a:xfrm>
            <a:off x="2689225" y="2503488"/>
            <a:ext cx="100013" cy="26749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40" name="Line 3"/>
          <p:cNvSpPr>
            <a:spLocks noChangeShapeType="1"/>
          </p:cNvSpPr>
          <p:nvPr/>
        </p:nvSpPr>
        <p:spPr bwMode="auto">
          <a:xfrm flipV="1">
            <a:off x="1676400" y="6003925"/>
            <a:ext cx="5497513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graphicFrame>
        <p:nvGraphicFramePr>
          <p:cNvPr id="1027" name="Object 4"/>
          <p:cNvGraphicFramePr>
            <a:graphicFrameLocks noChangeAspect="1"/>
          </p:cNvGraphicFramePr>
          <p:nvPr/>
        </p:nvGraphicFramePr>
        <p:xfrm>
          <a:off x="4987925" y="6267450"/>
          <a:ext cx="1092200" cy="217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8" name="Clip" r:id="rId6" imgW="6544800" imgH="1706400" progId="">
                  <p:embed/>
                </p:oleObj>
              </mc:Choice>
              <mc:Fallback>
                <p:oleObj name="Clip" r:id="rId6" imgW="6544800" imgH="17064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7925" y="6267450"/>
                        <a:ext cx="1092200" cy="217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41" name="Group 8"/>
          <p:cNvGrpSpPr>
            <a:grpSpLocks/>
          </p:cNvGrpSpPr>
          <p:nvPr/>
        </p:nvGrpSpPr>
        <p:grpSpPr bwMode="auto">
          <a:xfrm>
            <a:off x="3376613" y="6064250"/>
            <a:ext cx="0" cy="182563"/>
            <a:chOff x="1344" y="1856"/>
            <a:chExt cx="122" cy="166"/>
          </a:xfrm>
        </p:grpSpPr>
        <p:sp>
          <p:nvSpPr>
            <p:cNvPr id="1145" name="Line 9"/>
            <p:cNvSpPr>
              <a:spLocks noChangeShapeType="1"/>
            </p:cNvSpPr>
            <p:nvPr/>
          </p:nvSpPr>
          <p:spPr bwMode="auto">
            <a:xfrm flipV="1">
              <a:off x="1400" y="1878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146" name="AutoShape 10"/>
            <p:cNvSpPr>
              <a:spLocks noChangeArrowheads="1"/>
            </p:cNvSpPr>
            <p:nvPr/>
          </p:nvSpPr>
          <p:spPr bwMode="auto">
            <a:xfrm flipV="1">
              <a:off x="1344" y="1856"/>
              <a:ext cx="122" cy="111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</p:grpSp>
      <p:grpSp>
        <p:nvGrpSpPr>
          <p:cNvPr id="1042" name="Group 11"/>
          <p:cNvGrpSpPr>
            <a:grpSpLocks/>
          </p:cNvGrpSpPr>
          <p:nvPr/>
        </p:nvGrpSpPr>
        <p:grpSpPr bwMode="auto">
          <a:xfrm>
            <a:off x="1770063" y="6064250"/>
            <a:ext cx="2309812" cy="420688"/>
            <a:chOff x="1966" y="2585"/>
            <a:chExt cx="1373" cy="308"/>
          </a:xfrm>
        </p:grpSpPr>
        <p:graphicFrame>
          <p:nvGraphicFramePr>
            <p:cNvPr id="1031" name="Object 12"/>
            <p:cNvGraphicFramePr>
              <a:graphicFrameLocks noChangeAspect="1"/>
            </p:cNvGraphicFramePr>
            <p:nvPr/>
          </p:nvGraphicFramePr>
          <p:xfrm>
            <a:off x="1966" y="2734"/>
            <a:ext cx="648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59" name="Clip" r:id="rId8" imgW="6544800" imgH="1706400" progId="">
                    <p:embed/>
                  </p:oleObj>
                </mc:Choice>
                <mc:Fallback>
                  <p:oleObj name="Clip" r:id="rId8" imgW="6544800" imgH="17064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6" y="2734"/>
                          <a:ext cx="648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2" name="Object 13"/>
            <p:cNvGraphicFramePr>
              <a:graphicFrameLocks noChangeAspect="1"/>
            </p:cNvGraphicFramePr>
            <p:nvPr/>
          </p:nvGraphicFramePr>
          <p:xfrm>
            <a:off x="2690" y="2734"/>
            <a:ext cx="64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60" name="Clip" r:id="rId9" imgW="6544800" imgH="1706400" progId="">
                    <p:embed/>
                  </p:oleObj>
                </mc:Choice>
                <mc:Fallback>
                  <p:oleObj name="Clip" r:id="rId9" imgW="6544800" imgH="17064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0" y="2734"/>
                          <a:ext cx="649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41" name="Line 14"/>
            <p:cNvSpPr>
              <a:spLocks noChangeShapeType="1"/>
            </p:cNvSpPr>
            <p:nvPr/>
          </p:nvSpPr>
          <p:spPr bwMode="auto">
            <a:xfrm flipV="1">
              <a:off x="2220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142" name="AutoShape 15"/>
            <p:cNvSpPr>
              <a:spLocks noChangeArrowheads="1"/>
            </p:cNvSpPr>
            <p:nvPr/>
          </p:nvSpPr>
          <p:spPr bwMode="auto">
            <a:xfrm flipV="1">
              <a:off x="2171" y="2585"/>
              <a:ext cx="106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143" name="Line 16"/>
            <p:cNvSpPr>
              <a:spLocks noChangeShapeType="1"/>
            </p:cNvSpPr>
            <p:nvPr/>
          </p:nvSpPr>
          <p:spPr bwMode="auto">
            <a:xfrm flipV="1">
              <a:off x="2945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144" name="AutoShape 17"/>
            <p:cNvSpPr>
              <a:spLocks noChangeArrowheads="1"/>
            </p:cNvSpPr>
            <p:nvPr/>
          </p:nvSpPr>
          <p:spPr bwMode="auto">
            <a:xfrm flipV="1">
              <a:off x="2896" y="2585"/>
              <a:ext cx="105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</p:grpSp>
      <p:sp>
        <p:nvSpPr>
          <p:cNvPr id="1043" name="Line 18"/>
          <p:cNvSpPr>
            <a:spLocks noChangeShapeType="1"/>
          </p:cNvSpPr>
          <p:nvPr/>
        </p:nvSpPr>
        <p:spPr bwMode="auto">
          <a:xfrm flipV="1">
            <a:off x="1736725" y="6611938"/>
            <a:ext cx="549910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grpSp>
        <p:nvGrpSpPr>
          <p:cNvPr id="1044" name="Group 19"/>
          <p:cNvGrpSpPr>
            <a:grpSpLocks/>
          </p:cNvGrpSpPr>
          <p:nvPr/>
        </p:nvGrpSpPr>
        <p:grpSpPr bwMode="auto">
          <a:xfrm>
            <a:off x="4365625" y="5227638"/>
            <a:ext cx="184150" cy="746125"/>
            <a:chOff x="3267" y="2423"/>
            <a:chExt cx="111" cy="544"/>
          </a:xfrm>
        </p:grpSpPr>
        <p:sp>
          <p:nvSpPr>
            <p:cNvPr id="1137" name="Rectangle 20"/>
            <p:cNvSpPr>
              <a:spLocks noChangeArrowheads="1"/>
            </p:cNvSpPr>
            <p:nvPr/>
          </p:nvSpPr>
          <p:spPr bwMode="auto">
            <a:xfrm>
              <a:off x="3267" y="2567"/>
              <a:ext cx="111" cy="400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grpSp>
          <p:nvGrpSpPr>
            <p:cNvPr id="1138" name="Group 21"/>
            <p:cNvGrpSpPr>
              <a:grpSpLocks/>
            </p:cNvGrpSpPr>
            <p:nvPr/>
          </p:nvGrpSpPr>
          <p:grpSpPr bwMode="auto">
            <a:xfrm>
              <a:off x="3272" y="2423"/>
              <a:ext cx="106" cy="152"/>
              <a:chOff x="3284" y="2417"/>
              <a:chExt cx="106" cy="152"/>
            </a:xfrm>
          </p:grpSpPr>
          <p:sp>
            <p:nvSpPr>
              <p:cNvPr id="1139" name="Line 22"/>
              <p:cNvSpPr>
                <a:spLocks noChangeShapeType="1"/>
              </p:cNvSpPr>
              <p:nvPr/>
            </p:nvSpPr>
            <p:spPr bwMode="auto">
              <a:xfrm flipV="1">
                <a:off x="3339" y="2453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  <p:sp>
            <p:nvSpPr>
              <p:cNvPr id="1140" name="AutoShape 23"/>
              <p:cNvSpPr>
                <a:spLocks noChangeArrowheads="1"/>
              </p:cNvSpPr>
              <p:nvPr/>
            </p:nvSpPr>
            <p:spPr bwMode="auto">
              <a:xfrm flipV="1">
                <a:off x="3284" y="2417"/>
                <a:ext cx="106" cy="9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</p:grpSp>
      </p:grpSp>
      <p:grpSp>
        <p:nvGrpSpPr>
          <p:cNvPr id="1045" name="Group 24"/>
          <p:cNvGrpSpPr>
            <a:grpSpLocks/>
          </p:cNvGrpSpPr>
          <p:nvPr/>
        </p:nvGrpSpPr>
        <p:grpSpPr bwMode="auto">
          <a:xfrm>
            <a:off x="5959475" y="5227638"/>
            <a:ext cx="187325" cy="746125"/>
            <a:chOff x="3267" y="2423"/>
            <a:chExt cx="111" cy="544"/>
          </a:xfrm>
        </p:grpSpPr>
        <p:sp>
          <p:nvSpPr>
            <p:cNvPr id="1133" name="Rectangle 25"/>
            <p:cNvSpPr>
              <a:spLocks noChangeArrowheads="1"/>
            </p:cNvSpPr>
            <p:nvPr/>
          </p:nvSpPr>
          <p:spPr bwMode="auto">
            <a:xfrm>
              <a:off x="3267" y="2567"/>
              <a:ext cx="111" cy="400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grpSp>
          <p:nvGrpSpPr>
            <p:cNvPr id="1134" name="Group 29"/>
            <p:cNvGrpSpPr>
              <a:grpSpLocks/>
            </p:cNvGrpSpPr>
            <p:nvPr/>
          </p:nvGrpSpPr>
          <p:grpSpPr bwMode="auto">
            <a:xfrm>
              <a:off x="3272" y="2423"/>
              <a:ext cx="106" cy="152"/>
              <a:chOff x="3284" y="2417"/>
              <a:chExt cx="106" cy="152"/>
            </a:xfrm>
          </p:grpSpPr>
          <p:sp>
            <p:nvSpPr>
              <p:cNvPr id="1135" name="Line 27"/>
              <p:cNvSpPr>
                <a:spLocks noChangeShapeType="1"/>
              </p:cNvSpPr>
              <p:nvPr/>
            </p:nvSpPr>
            <p:spPr bwMode="auto">
              <a:xfrm flipV="1">
                <a:off x="3339" y="2453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  <p:sp>
            <p:nvSpPr>
              <p:cNvPr id="1136" name="AutoShape 28"/>
              <p:cNvSpPr>
                <a:spLocks noChangeArrowheads="1"/>
              </p:cNvSpPr>
              <p:nvPr/>
            </p:nvSpPr>
            <p:spPr bwMode="auto">
              <a:xfrm flipV="1">
                <a:off x="3284" y="2417"/>
                <a:ext cx="106" cy="9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</p:grpSp>
      </p:grpSp>
      <p:graphicFrame>
        <p:nvGraphicFramePr>
          <p:cNvPr id="1028" name="Object 30"/>
          <p:cNvGraphicFramePr>
            <a:graphicFrameLocks noChangeAspect="1"/>
          </p:cNvGraphicFramePr>
          <p:nvPr/>
        </p:nvGraphicFramePr>
        <p:xfrm>
          <a:off x="6223000" y="6267450"/>
          <a:ext cx="1092200" cy="217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1" name="Clip" r:id="rId10" imgW="6544800" imgH="1706400" progId="">
                  <p:embed/>
                </p:oleObj>
              </mc:Choice>
              <mc:Fallback>
                <p:oleObj name="Clip" r:id="rId10" imgW="6544800" imgH="17064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0" y="6267450"/>
                        <a:ext cx="1092200" cy="217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6" name="Line 31"/>
          <p:cNvSpPr>
            <a:spLocks noChangeShapeType="1"/>
          </p:cNvSpPr>
          <p:nvPr/>
        </p:nvSpPr>
        <p:spPr bwMode="auto">
          <a:xfrm flipV="1">
            <a:off x="2406650" y="5318125"/>
            <a:ext cx="1897063" cy="7334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47" name="Line 36"/>
          <p:cNvSpPr>
            <a:spLocks noChangeShapeType="1"/>
          </p:cNvSpPr>
          <p:nvPr/>
        </p:nvSpPr>
        <p:spPr bwMode="auto">
          <a:xfrm flipH="1">
            <a:off x="3429000" y="5391150"/>
            <a:ext cx="874713" cy="660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48" name="Line 37"/>
          <p:cNvSpPr>
            <a:spLocks noChangeShapeType="1"/>
          </p:cNvSpPr>
          <p:nvPr/>
        </p:nvSpPr>
        <p:spPr bwMode="auto">
          <a:xfrm flipH="1">
            <a:off x="5418138" y="5318125"/>
            <a:ext cx="509587" cy="660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49" name="Line 38"/>
          <p:cNvSpPr>
            <a:spLocks noChangeShapeType="1"/>
          </p:cNvSpPr>
          <p:nvPr/>
        </p:nvSpPr>
        <p:spPr bwMode="auto">
          <a:xfrm>
            <a:off x="6146800" y="5391150"/>
            <a:ext cx="511175" cy="660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50" name="Line 40"/>
          <p:cNvSpPr>
            <a:spLocks noChangeShapeType="1"/>
          </p:cNvSpPr>
          <p:nvPr/>
        </p:nvSpPr>
        <p:spPr bwMode="auto">
          <a:xfrm>
            <a:off x="4595813" y="5243513"/>
            <a:ext cx="13001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51" name="Line 42"/>
          <p:cNvSpPr>
            <a:spLocks noChangeShapeType="1"/>
          </p:cNvSpPr>
          <p:nvPr/>
        </p:nvSpPr>
        <p:spPr bwMode="auto">
          <a:xfrm>
            <a:off x="2625725" y="6051550"/>
            <a:ext cx="6572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52" name="Line 43"/>
          <p:cNvSpPr>
            <a:spLocks noChangeShapeType="1"/>
          </p:cNvSpPr>
          <p:nvPr/>
        </p:nvSpPr>
        <p:spPr bwMode="auto">
          <a:xfrm>
            <a:off x="5562600" y="6126163"/>
            <a:ext cx="9493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53" name="Rectangle 46"/>
          <p:cNvSpPr>
            <a:spLocks noChangeArrowheads="1"/>
          </p:cNvSpPr>
          <p:nvPr/>
        </p:nvSpPr>
        <p:spPr bwMode="auto">
          <a:xfrm>
            <a:off x="3025775" y="4483100"/>
            <a:ext cx="157163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54" name="Line 47"/>
          <p:cNvSpPr>
            <a:spLocks noChangeShapeType="1"/>
          </p:cNvSpPr>
          <p:nvPr/>
        </p:nvSpPr>
        <p:spPr bwMode="auto">
          <a:xfrm>
            <a:off x="3111500" y="4387850"/>
            <a:ext cx="0" cy="1238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55" name="Line 51"/>
          <p:cNvSpPr>
            <a:spLocks noChangeShapeType="1"/>
          </p:cNvSpPr>
          <p:nvPr/>
        </p:nvSpPr>
        <p:spPr bwMode="auto">
          <a:xfrm>
            <a:off x="2284413" y="2443163"/>
            <a:ext cx="239712" cy="2068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56" name="Line 53"/>
          <p:cNvSpPr>
            <a:spLocks noChangeShapeType="1"/>
          </p:cNvSpPr>
          <p:nvPr/>
        </p:nvSpPr>
        <p:spPr bwMode="auto">
          <a:xfrm>
            <a:off x="2322513" y="2466975"/>
            <a:ext cx="714375" cy="1905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57" name="Line 54"/>
          <p:cNvSpPr>
            <a:spLocks noChangeShapeType="1"/>
          </p:cNvSpPr>
          <p:nvPr/>
        </p:nvSpPr>
        <p:spPr bwMode="auto">
          <a:xfrm>
            <a:off x="2566988" y="4459288"/>
            <a:ext cx="4857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grpSp>
        <p:nvGrpSpPr>
          <p:cNvPr id="1058" name="Group 51"/>
          <p:cNvGrpSpPr>
            <a:grpSpLocks/>
          </p:cNvGrpSpPr>
          <p:nvPr/>
        </p:nvGrpSpPr>
        <p:grpSpPr bwMode="auto">
          <a:xfrm>
            <a:off x="2498725" y="4537075"/>
            <a:ext cx="157163" cy="295275"/>
            <a:chOff x="4431" y="3005"/>
            <a:chExt cx="99" cy="186"/>
          </a:xfrm>
        </p:grpSpPr>
        <p:sp>
          <p:nvSpPr>
            <p:cNvPr id="1131" name="Rectangle 49"/>
            <p:cNvSpPr>
              <a:spLocks noChangeArrowheads="1"/>
            </p:cNvSpPr>
            <p:nvPr/>
          </p:nvSpPr>
          <p:spPr bwMode="auto">
            <a:xfrm>
              <a:off x="4431" y="3065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132" name="Line 50"/>
            <p:cNvSpPr>
              <a:spLocks noChangeShapeType="1"/>
            </p:cNvSpPr>
            <p:nvPr/>
          </p:nvSpPr>
          <p:spPr bwMode="auto">
            <a:xfrm>
              <a:off x="4485" y="3005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</p:grpSp>
      <p:sp>
        <p:nvSpPr>
          <p:cNvPr id="1059" name="Line 52"/>
          <p:cNvSpPr>
            <a:spLocks noChangeShapeType="1"/>
          </p:cNvSpPr>
          <p:nvPr/>
        </p:nvSpPr>
        <p:spPr bwMode="auto">
          <a:xfrm flipV="1">
            <a:off x="1566863" y="4541838"/>
            <a:ext cx="957262" cy="444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60" name="Rectangle 55"/>
          <p:cNvSpPr>
            <a:spLocks noChangeArrowheads="1"/>
          </p:cNvSpPr>
          <p:nvPr/>
        </p:nvSpPr>
        <p:spPr bwMode="auto">
          <a:xfrm>
            <a:off x="1482725" y="4602163"/>
            <a:ext cx="157163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61" name="Line 56"/>
          <p:cNvSpPr>
            <a:spLocks noChangeShapeType="1"/>
          </p:cNvSpPr>
          <p:nvPr/>
        </p:nvSpPr>
        <p:spPr bwMode="auto">
          <a:xfrm>
            <a:off x="1549400" y="4516438"/>
            <a:ext cx="4763" cy="12858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62" name="Rectangle 57"/>
          <p:cNvSpPr>
            <a:spLocks noChangeArrowheads="1"/>
          </p:cNvSpPr>
          <p:nvPr/>
        </p:nvSpPr>
        <p:spPr bwMode="auto">
          <a:xfrm>
            <a:off x="1276350" y="5070475"/>
            <a:ext cx="157163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63" name="Line 58"/>
          <p:cNvSpPr>
            <a:spLocks noChangeShapeType="1"/>
          </p:cNvSpPr>
          <p:nvPr/>
        </p:nvSpPr>
        <p:spPr bwMode="auto">
          <a:xfrm>
            <a:off x="1357313" y="4970463"/>
            <a:ext cx="4762" cy="12858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grpSp>
        <p:nvGrpSpPr>
          <p:cNvPr id="1064" name="Group 59"/>
          <p:cNvGrpSpPr>
            <a:grpSpLocks/>
          </p:cNvGrpSpPr>
          <p:nvPr/>
        </p:nvGrpSpPr>
        <p:grpSpPr bwMode="auto">
          <a:xfrm>
            <a:off x="415925" y="4694238"/>
            <a:ext cx="157163" cy="295275"/>
            <a:chOff x="4431" y="3005"/>
            <a:chExt cx="99" cy="186"/>
          </a:xfrm>
        </p:grpSpPr>
        <p:sp>
          <p:nvSpPr>
            <p:cNvPr id="1129" name="Rectangle 60"/>
            <p:cNvSpPr>
              <a:spLocks noChangeArrowheads="1"/>
            </p:cNvSpPr>
            <p:nvPr/>
          </p:nvSpPr>
          <p:spPr bwMode="auto">
            <a:xfrm>
              <a:off x="4431" y="3065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130" name="Line 61"/>
            <p:cNvSpPr>
              <a:spLocks noChangeShapeType="1"/>
            </p:cNvSpPr>
            <p:nvPr/>
          </p:nvSpPr>
          <p:spPr bwMode="auto">
            <a:xfrm>
              <a:off x="4485" y="3005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</p:grpSp>
      <p:sp>
        <p:nvSpPr>
          <p:cNvPr id="1065" name="Rectangle 62"/>
          <p:cNvSpPr>
            <a:spLocks noChangeArrowheads="1"/>
          </p:cNvSpPr>
          <p:nvPr/>
        </p:nvSpPr>
        <p:spPr bwMode="auto">
          <a:xfrm>
            <a:off x="900113" y="4738688"/>
            <a:ext cx="157162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66" name="Line 63"/>
          <p:cNvSpPr>
            <a:spLocks noChangeShapeType="1"/>
          </p:cNvSpPr>
          <p:nvPr/>
        </p:nvSpPr>
        <p:spPr bwMode="auto">
          <a:xfrm>
            <a:off x="966788" y="4652963"/>
            <a:ext cx="4762" cy="12858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67" name="Rectangle 64"/>
          <p:cNvSpPr>
            <a:spLocks noChangeArrowheads="1"/>
          </p:cNvSpPr>
          <p:nvPr/>
        </p:nvSpPr>
        <p:spPr bwMode="auto">
          <a:xfrm>
            <a:off x="1652588" y="5356225"/>
            <a:ext cx="157162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68" name="Line 65"/>
          <p:cNvSpPr>
            <a:spLocks noChangeShapeType="1"/>
          </p:cNvSpPr>
          <p:nvPr/>
        </p:nvSpPr>
        <p:spPr bwMode="auto">
          <a:xfrm>
            <a:off x="1733550" y="5256213"/>
            <a:ext cx="4763" cy="12858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69" name="Rectangle 66"/>
          <p:cNvSpPr>
            <a:spLocks noChangeArrowheads="1"/>
          </p:cNvSpPr>
          <p:nvPr/>
        </p:nvSpPr>
        <p:spPr bwMode="auto">
          <a:xfrm>
            <a:off x="747713" y="5330825"/>
            <a:ext cx="157162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70" name="Line 67"/>
          <p:cNvSpPr>
            <a:spLocks noChangeShapeType="1"/>
          </p:cNvSpPr>
          <p:nvPr/>
        </p:nvSpPr>
        <p:spPr bwMode="auto">
          <a:xfrm>
            <a:off x="833438" y="5235575"/>
            <a:ext cx="0" cy="1238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71" name="Line 68"/>
          <p:cNvSpPr>
            <a:spLocks noChangeShapeType="1"/>
          </p:cNvSpPr>
          <p:nvPr/>
        </p:nvSpPr>
        <p:spPr bwMode="auto">
          <a:xfrm>
            <a:off x="561975" y="4705350"/>
            <a:ext cx="330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72" name="Line 69"/>
          <p:cNvSpPr>
            <a:spLocks noChangeShapeType="1"/>
          </p:cNvSpPr>
          <p:nvPr/>
        </p:nvSpPr>
        <p:spPr bwMode="auto">
          <a:xfrm flipV="1">
            <a:off x="1011238" y="4556125"/>
            <a:ext cx="450850" cy="1190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73" name="Line 70"/>
          <p:cNvSpPr>
            <a:spLocks noChangeShapeType="1"/>
          </p:cNvSpPr>
          <p:nvPr/>
        </p:nvSpPr>
        <p:spPr bwMode="auto">
          <a:xfrm>
            <a:off x="1520825" y="4630738"/>
            <a:ext cx="180975" cy="584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74" name="Line 71"/>
          <p:cNvSpPr>
            <a:spLocks noChangeShapeType="1"/>
          </p:cNvSpPr>
          <p:nvPr/>
        </p:nvSpPr>
        <p:spPr bwMode="auto">
          <a:xfrm>
            <a:off x="547688" y="4765675"/>
            <a:ext cx="223837" cy="4492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75" name="Line 72"/>
          <p:cNvSpPr>
            <a:spLocks noChangeShapeType="1"/>
          </p:cNvSpPr>
          <p:nvPr/>
        </p:nvSpPr>
        <p:spPr bwMode="auto">
          <a:xfrm flipV="1">
            <a:off x="771525" y="4645025"/>
            <a:ext cx="165100" cy="5254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76" name="Line 73"/>
          <p:cNvSpPr>
            <a:spLocks noChangeShapeType="1"/>
          </p:cNvSpPr>
          <p:nvPr/>
        </p:nvSpPr>
        <p:spPr bwMode="auto">
          <a:xfrm>
            <a:off x="966788" y="4675188"/>
            <a:ext cx="330200" cy="330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77" name="Line 74"/>
          <p:cNvSpPr>
            <a:spLocks noChangeShapeType="1"/>
          </p:cNvSpPr>
          <p:nvPr/>
        </p:nvSpPr>
        <p:spPr bwMode="auto">
          <a:xfrm flipV="1">
            <a:off x="831850" y="5019675"/>
            <a:ext cx="388938" cy="165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78" name="Line 75"/>
          <p:cNvSpPr>
            <a:spLocks noChangeShapeType="1"/>
          </p:cNvSpPr>
          <p:nvPr/>
        </p:nvSpPr>
        <p:spPr bwMode="auto">
          <a:xfrm>
            <a:off x="1385888" y="5005388"/>
            <a:ext cx="285750" cy="255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79" name="Line 76"/>
          <p:cNvSpPr>
            <a:spLocks noChangeShapeType="1"/>
          </p:cNvSpPr>
          <p:nvPr/>
        </p:nvSpPr>
        <p:spPr bwMode="auto">
          <a:xfrm flipV="1">
            <a:off x="1739900" y="4632325"/>
            <a:ext cx="760413" cy="5381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80" name="Rectangle 78"/>
          <p:cNvSpPr>
            <a:spLocks noChangeArrowheads="1"/>
          </p:cNvSpPr>
          <p:nvPr/>
        </p:nvSpPr>
        <p:spPr bwMode="auto">
          <a:xfrm>
            <a:off x="3106738" y="3135313"/>
            <a:ext cx="157162" cy="200025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81" name="Line 79"/>
          <p:cNvSpPr>
            <a:spLocks noChangeShapeType="1"/>
          </p:cNvSpPr>
          <p:nvPr/>
        </p:nvSpPr>
        <p:spPr bwMode="auto">
          <a:xfrm>
            <a:off x="3192463" y="3040063"/>
            <a:ext cx="0" cy="1238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82" name="Rectangle 81"/>
          <p:cNvSpPr>
            <a:spLocks noChangeArrowheads="1"/>
          </p:cNvSpPr>
          <p:nvPr/>
        </p:nvSpPr>
        <p:spPr bwMode="auto">
          <a:xfrm>
            <a:off x="3873500" y="2087563"/>
            <a:ext cx="157163" cy="200025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83" name="Line 82"/>
          <p:cNvSpPr>
            <a:spLocks noChangeShapeType="1"/>
          </p:cNvSpPr>
          <p:nvPr/>
        </p:nvSpPr>
        <p:spPr bwMode="auto">
          <a:xfrm>
            <a:off x="3959225" y="1992313"/>
            <a:ext cx="0" cy="1238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84" name="Rectangle 84"/>
          <p:cNvSpPr>
            <a:spLocks noChangeArrowheads="1"/>
          </p:cNvSpPr>
          <p:nvPr/>
        </p:nvSpPr>
        <p:spPr bwMode="auto">
          <a:xfrm>
            <a:off x="2840038" y="2225675"/>
            <a:ext cx="157162" cy="200025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85" name="Line 85"/>
          <p:cNvSpPr>
            <a:spLocks noChangeShapeType="1"/>
          </p:cNvSpPr>
          <p:nvPr/>
        </p:nvSpPr>
        <p:spPr bwMode="auto">
          <a:xfrm>
            <a:off x="2925763" y="2130425"/>
            <a:ext cx="0" cy="1238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86" name="Line 86"/>
          <p:cNvSpPr>
            <a:spLocks noChangeShapeType="1"/>
          </p:cNvSpPr>
          <p:nvPr/>
        </p:nvSpPr>
        <p:spPr bwMode="auto">
          <a:xfrm flipV="1">
            <a:off x="2400300" y="2206625"/>
            <a:ext cx="471488" cy="1714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87" name="Line 87"/>
          <p:cNvSpPr>
            <a:spLocks noChangeShapeType="1"/>
          </p:cNvSpPr>
          <p:nvPr/>
        </p:nvSpPr>
        <p:spPr bwMode="auto">
          <a:xfrm flipV="1">
            <a:off x="2957513" y="2078038"/>
            <a:ext cx="914400" cy="714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88" name="Line 88"/>
          <p:cNvSpPr>
            <a:spLocks noChangeShapeType="1"/>
          </p:cNvSpPr>
          <p:nvPr/>
        </p:nvSpPr>
        <p:spPr bwMode="auto">
          <a:xfrm>
            <a:off x="2957513" y="2192338"/>
            <a:ext cx="225425" cy="8477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89" name="Line 89"/>
          <p:cNvSpPr>
            <a:spLocks noChangeShapeType="1"/>
          </p:cNvSpPr>
          <p:nvPr/>
        </p:nvSpPr>
        <p:spPr bwMode="auto">
          <a:xfrm flipV="1">
            <a:off x="3214688" y="2078038"/>
            <a:ext cx="671512" cy="8286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pic>
        <p:nvPicPr>
          <p:cNvPr id="1090" name="Picture 3" descr="Image-006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766777">
            <a:off x="5021263" y="2011363"/>
            <a:ext cx="3943350" cy="207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1" name="AutoShape 14"/>
          <p:cNvSpPr>
            <a:spLocks/>
          </p:cNvSpPr>
          <p:nvPr/>
        </p:nvSpPr>
        <p:spPr bwMode="auto">
          <a:xfrm rot="-425145">
            <a:off x="4513263" y="1876425"/>
            <a:ext cx="1806575" cy="458788"/>
          </a:xfrm>
          <a:prstGeom prst="curvedDownArrow">
            <a:avLst>
              <a:gd name="adj1" fmla="val 79629"/>
              <a:gd name="adj2" fmla="val 159259"/>
              <a:gd name="adj3" fmla="val 33333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 anchor="ctr">
            <a:spAutoFit/>
          </a:bodyPr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92" name="AutoShape 14"/>
          <p:cNvSpPr>
            <a:spLocks/>
          </p:cNvSpPr>
          <p:nvPr/>
        </p:nvSpPr>
        <p:spPr bwMode="auto">
          <a:xfrm rot="-10211178">
            <a:off x="4837113" y="3841750"/>
            <a:ext cx="1541462" cy="458788"/>
          </a:xfrm>
          <a:prstGeom prst="curvedDownArrow">
            <a:avLst>
              <a:gd name="adj1" fmla="val 79672"/>
              <a:gd name="adj2" fmla="val 159375"/>
              <a:gd name="adj3" fmla="val 33333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 anchor="ctr">
            <a:spAutoFit/>
          </a:bodyPr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pic>
        <p:nvPicPr>
          <p:cNvPr id="1093" name="Picture 11" descr="http://www.fotosearch.com/bthumb/IMZ/IMZ405/sps0635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08488" y="4632325"/>
            <a:ext cx="750887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4" name="Rectangle 51"/>
          <p:cNvSpPr>
            <a:spLocks noChangeArrowheads="1"/>
          </p:cNvSpPr>
          <p:nvPr/>
        </p:nvSpPr>
        <p:spPr bwMode="auto">
          <a:xfrm>
            <a:off x="1096963" y="3295650"/>
            <a:ext cx="76200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95" name="Line 52"/>
          <p:cNvSpPr>
            <a:spLocks noChangeShapeType="1"/>
          </p:cNvSpPr>
          <p:nvPr/>
        </p:nvSpPr>
        <p:spPr bwMode="auto">
          <a:xfrm>
            <a:off x="1136650" y="3248025"/>
            <a:ext cx="1588" cy="61913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96" name="Rectangle 53"/>
          <p:cNvSpPr>
            <a:spLocks noChangeArrowheads="1"/>
          </p:cNvSpPr>
          <p:nvPr/>
        </p:nvSpPr>
        <p:spPr bwMode="auto">
          <a:xfrm>
            <a:off x="674688" y="3621088"/>
            <a:ext cx="76200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97" name="Line 54"/>
          <p:cNvSpPr>
            <a:spLocks noChangeShapeType="1"/>
          </p:cNvSpPr>
          <p:nvPr/>
        </p:nvSpPr>
        <p:spPr bwMode="auto">
          <a:xfrm>
            <a:off x="714375" y="3573463"/>
            <a:ext cx="1588" cy="60325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98" name="Rectangle 55"/>
          <p:cNvSpPr>
            <a:spLocks noChangeArrowheads="1"/>
          </p:cNvSpPr>
          <p:nvPr/>
        </p:nvSpPr>
        <p:spPr bwMode="auto">
          <a:xfrm>
            <a:off x="1038225" y="3597275"/>
            <a:ext cx="74613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099" name="Line 56"/>
          <p:cNvSpPr>
            <a:spLocks noChangeShapeType="1"/>
          </p:cNvSpPr>
          <p:nvPr/>
        </p:nvSpPr>
        <p:spPr bwMode="auto">
          <a:xfrm>
            <a:off x="1079500" y="3552825"/>
            <a:ext cx="0" cy="58738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00" name="Rectangle 57"/>
          <p:cNvSpPr>
            <a:spLocks noChangeArrowheads="1"/>
          </p:cNvSpPr>
          <p:nvPr/>
        </p:nvSpPr>
        <p:spPr bwMode="auto">
          <a:xfrm>
            <a:off x="565150" y="3321050"/>
            <a:ext cx="74613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01" name="Line 58"/>
          <p:cNvSpPr>
            <a:spLocks noChangeShapeType="1"/>
          </p:cNvSpPr>
          <p:nvPr/>
        </p:nvSpPr>
        <p:spPr bwMode="auto">
          <a:xfrm>
            <a:off x="603250" y="3273425"/>
            <a:ext cx="3175" cy="61913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02" name="Rectangle 59"/>
          <p:cNvSpPr>
            <a:spLocks noChangeArrowheads="1"/>
          </p:cNvSpPr>
          <p:nvPr/>
        </p:nvSpPr>
        <p:spPr bwMode="auto">
          <a:xfrm>
            <a:off x="858838" y="3203575"/>
            <a:ext cx="74612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03" name="Line 60"/>
          <p:cNvSpPr>
            <a:spLocks noChangeShapeType="1"/>
          </p:cNvSpPr>
          <p:nvPr/>
        </p:nvSpPr>
        <p:spPr bwMode="auto">
          <a:xfrm>
            <a:off x="896938" y="3155950"/>
            <a:ext cx="3175" cy="60325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04" name="Rectangle 61"/>
          <p:cNvSpPr>
            <a:spLocks noChangeArrowheads="1"/>
          </p:cNvSpPr>
          <p:nvPr/>
        </p:nvSpPr>
        <p:spPr bwMode="auto">
          <a:xfrm>
            <a:off x="858838" y="3754438"/>
            <a:ext cx="74612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05" name="Line 62"/>
          <p:cNvSpPr>
            <a:spLocks noChangeShapeType="1"/>
          </p:cNvSpPr>
          <p:nvPr/>
        </p:nvSpPr>
        <p:spPr bwMode="auto">
          <a:xfrm>
            <a:off x="896938" y="3706813"/>
            <a:ext cx="3175" cy="60325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06" name="Line 63"/>
          <p:cNvSpPr>
            <a:spLocks noChangeShapeType="1"/>
          </p:cNvSpPr>
          <p:nvPr/>
        </p:nvSpPr>
        <p:spPr bwMode="auto">
          <a:xfrm flipV="1">
            <a:off x="642938" y="3200400"/>
            <a:ext cx="206375" cy="88900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07" name="Line 64"/>
          <p:cNvSpPr>
            <a:spLocks noChangeShapeType="1"/>
          </p:cNvSpPr>
          <p:nvPr/>
        </p:nvSpPr>
        <p:spPr bwMode="auto">
          <a:xfrm flipH="1">
            <a:off x="922338" y="3586163"/>
            <a:ext cx="123825" cy="149225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08" name="Line 65"/>
          <p:cNvSpPr>
            <a:spLocks noChangeShapeType="1"/>
          </p:cNvSpPr>
          <p:nvPr/>
        </p:nvSpPr>
        <p:spPr bwMode="auto">
          <a:xfrm>
            <a:off x="631825" y="3379788"/>
            <a:ext cx="53975" cy="184150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09" name="Line 66"/>
          <p:cNvSpPr>
            <a:spLocks noChangeShapeType="1"/>
          </p:cNvSpPr>
          <p:nvPr/>
        </p:nvSpPr>
        <p:spPr bwMode="auto">
          <a:xfrm flipH="1">
            <a:off x="1071563" y="3298825"/>
            <a:ext cx="28575" cy="244475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10" name="Line 67"/>
          <p:cNvSpPr>
            <a:spLocks noChangeShapeType="1"/>
          </p:cNvSpPr>
          <p:nvPr/>
        </p:nvSpPr>
        <p:spPr bwMode="auto">
          <a:xfrm>
            <a:off x="938213" y="3160713"/>
            <a:ext cx="165100" cy="107950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11" name="Line 68"/>
          <p:cNvSpPr>
            <a:spLocks noChangeShapeType="1"/>
          </p:cNvSpPr>
          <p:nvPr/>
        </p:nvSpPr>
        <p:spPr bwMode="auto">
          <a:xfrm>
            <a:off x="742950" y="3565525"/>
            <a:ext cx="166688" cy="109538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12" name="Line 69"/>
          <p:cNvSpPr>
            <a:spLocks noChangeShapeType="1"/>
          </p:cNvSpPr>
          <p:nvPr/>
        </p:nvSpPr>
        <p:spPr bwMode="auto">
          <a:xfrm flipH="1">
            <a:off x="762000" y="3230563"/>
            <a:ext cx="109538" cy="319087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13" name="Line 70"/>
          <p:cNvSpPr>
            <a:spLocks noChangeShapeType="1"/>
          </p:cNvSpPr>
          <p:nvPr/>
        </p:nvSpPr>
        <p:spPr bwMode="auto">
          <a:xfrm flipH="1">
            <a:off x="781050" y="3289300"/>
            <a:ext cx="288925" cy="300038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14" name="Line 71"/>
          <p:cNvSpPr>
            <a:spLocks noChangeShapeType="1"/>
          </p:cNvSpPr>
          <p:nvPr/>
        </p:nvSpPr>
        <p:spPr bwMode="auto">
          <a:xfrm flipH="1" flipV="1">
            <a:off x="668338" y="3348038"/>
            <a:ext cx="350837" cy="190500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15" name="Rectangle 53"/>
          <p:cNvSpPr>
            <a:spLocks noChangeArrowheads="1"/>
          </p:cNvSpPr>
          <p:nvPr/>
        </p:nvSpPr>
        <p:spPr bwMode="auto">
          <a:xfrm>
            <a:off x="749300" y="2857500"/>
            <a:ext cx="76200" cy="93663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16" name="Line 54"/>
          <p:cNvSpPr>
            <a:spLocks noChangeShapeType="1"/>
          </p:cNvSpPr>
          <p:nvPr/>
        </p:nvSpPr>
        <p:spPr bwMode="auto">
          <a:xfrm>
            <a:off x="788988" y="2808288"/>
            <a:ext cx="1587" cy="61912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17" name="Rectangle 59"/>
          <p:cNvSpPr>
            <a:spLocks noChangeArrowheads="1"/>
          </p:cNvSpPr>
          <p:nvPr/>
        </p:nvSpPr>
        <p:spPr bwMode="auto">
          <a:xfrm>
            <a:off x="931863" y="2439988"/>
            <a:ext cx="76200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18" name="Line 60"/>
          <p:cNvSpPr>
            <a:spLocks noChangeShapeType="1"/>
          </p:cNvSpPr>
          <p:nvPr/>
        </p:nvSpPr>
        <p:spPr bwMode="auto">
          <a:xfrm>
            <a:off x="971550" y="2392363"/>
            <a:ext cx="3175" cy="61912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19" name="Rectangle 61"/>
          <p:cNvSpPr>
            <a:spLocks noChangeArrowheads="1"/>
          </p:cNvSpPr>
          <p:nvPr/>
        </p:nvSpPr>
        <p:spPr bwMode="auto">
          <a:xfrm>
            <a:off x="839788" y="2990850"/>
            <a:ext cx="76200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20" name="Line 62"/>
          <p:cNvSpPr>
            <a:spLocks noChangeShapeType="1"/>
          </p:cNvSpPr>
          <p:nvPr/>
        </p:nvSpPr>
        <p:spPr bwMode="auto">
          <a:xfrm>
            <a:off x="971550" y="2943225"/>
            <a:ext cx="3175" cy="61913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21" name="Line 68"/>
          <p:cNvSpPr>
            <a:spLocks noChangeShapeType="1"/>
          </p:cNvSpPr>
          <p:nvPr/>
        </p:nvSpPr>
        <p:spPr bwMode="auto">
          <a:xfrm>
            <a:off x="817563" y="2803525"/>
            <a:ext cx="85725" cy="173038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22" name="Line 69"/>
          <p:cNvSpPr>
            <a:spLocks noChangeShapeType="1"/>
          </p:cNvSpPr>
          <p:nvPr/>
        </p:nvSpPr>
        <p:spPr bwMode="auto">
          <a:xfrm flipH="1">
            <a:off x="836613" y="2466975"/>
            <a:ext cx="111125" cy="320675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23" name="Line 70"/>
          <p:cNvSpPr>
            <a:spLocks noChangeShapeType="1"/>
          </p:cNvSpPr>
          <p:nvPr/>
        </p:nvSpPr>
        <p:spPr bwMode="auto">
          <a:xfrm>
            <a:off x="1152525" y="3259138"/>
            <a:ext cx="396875" cy="120015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graphicFrame>
        <p:nvGraphicFramePr>
          <p:cNvPr id="1029" name="Object 16"/>
          <p:cNvGraphicFramePr>
            <a:graphicFrameLocks noChangeAspect="1"/>
          </p:cNvGraphicFramePr>
          <p:nvPr/>
        </p:nvGraphicFramePr>
        <p:xfrm>
          <a:off x="1751013" y="1766888"/>
          <a:ext cx="333375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2" name="Clip" r:id="rId13" imgW="5317920" imgH="3085560" progId="">
                  <p:embed/>
                </p:oleObj>
              </mc:Choice>
              <mc:Fallback>
                <p:oleObj name="Clip" r:id="rId13" imgW="5317920" imgH="3085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1013" y="1766888"/>
                        <a:ext cx="333375" cy="293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18"/>
          <p:cNvGraphicFramePr>
            <a:graphicFrameLocks noChangeAspect="1"/>
          </p:cNvGraphicFramePr>
          <p:nvPr/>
        </p:nvGraphicFramePr>
        <p:xfrm>
          <a:off x="393700" y="1782763"/>
          <a:ext cx="334963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3" name="Clip" r:id="rId15" imgW="5317920" imgH="3085560" progId="">
                  <p:embed/>
                </p:oleObj>
              </mc:Choice>
              <mc:Fallback>
                <p:oleObj name="Clip" r:id="rId15" imgW="5317920" imgH="3085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700" y="1782763"/>
                        <a:ext cx="334963" cy="293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4" name="Line 10"/>
          <p:cNvSpPr>
            <a:spLocks noChangeShapeType="1"/>
          </p:cNvSpPr>
          <p:nvPr/>
        </p:nvSpPr>
        <p:spPr bwMode="auto">
          <a:xfrm>
            <a:off x="790575" y="1946275"/>
            <a:ext cx="911225" cy="46038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25" name="Line 87"/>
          <p:cNvSpPr>
            <a:spLocks noChangeShapeType="1"/>
          </p:cNvSpPr>
          <p:nvPr/>
        </p:nvSpPr>
        <p:spPr bwMode="auto">
          <a:xfrm>
            <a:off x="2011363" y="1992313"/>
            <a:ext cx="849312" cy="163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26" name="Line 69"/>
          <p:cNvSpPr>
            <a:spLocks noChangeShapeType="1"/>
          </p:cNvSpPr>
          <p:nvPr/>
        </p:nvSpPr>
        <p:spPr bwMode="auto">
          <a:xfrm flipH="1">
            <a:off x="1057275" y="1995488"/>
            <a:ext cx="836613" cy="458787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27" name="Line 35"/>
          <p:cNvSpPr>
            <a:spLocks noChangeShapeType="1"/>
          </p:cNvSpPr>
          <p:nvPr/>
        </p:nvSpPr>
        <p:spPr bwMode="auto">
          <a:xfrm>
            <a:off x="3979863" y="2087563"/>
            <a:ext cx="1062037" cy="26511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128" name="Line 35"/>
          <p:cNvSpPr>
            <a:spLocks noChangeShapeType="1"/>
          </p:cNvSpPr>
          <p:nvPr/>
        </p:nvSpPr>
        <p:spPr bwMode="auto">
          <a:xfrm>
            <a:off x="4038600" y="2087563"/>
            <a:ext cx="1054100" cy="12604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571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Announcements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2725" y="1712913"/>
            <a:ext cx="8680450" cy="4999614"/>
          </a:xfrm>
        </p:spPr>
        <p:txBody>
          <a:bodyPr/>
          <a:lstStyle/>
          <a:p>
            <a:pPr marL="342900" lvl="1" indent="-342900">
              <a:buClr>
                <a:srgbClr val="0000CC"/>
              </a:buClr>
              <a:buSzPct val="75000"/>
              <a:defRPr/>
            </a:pPr>
            <a:r>
              <a:rPr lang="en-US" dirty="0" smtClean="0">
                <a:solidFill>
                  <a:srgbClr val="0033CC"/>
                </a:solidFill>
              </a:rPr>
              <a:t>Last HW and bonus HW questions due </a:t>
            </a:r>
            <a:r>
              <a:rPr lang="en-US" dirty="0" smtClean="0">
                <a:solidFill>
                  <a:srgbClr val="FF0000"/>
                </a:solidFill>
              </a:rPr>
              <a:t>Sunday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12/10</a:t>
            </a:r>
            <a:r>
              <a:rPr lang="en-US" dirty="0">
                <a:solidFill>
                  <a:srgbClr val="0033CC"/>
                </a:solidFill>
              </a:rPr>
              <a:t> at 4 pm (no late HWs</a:t>
            </a:r>
            <a:r>
              <a:rPr lang="en-US" dirty="0" smtClean="0">
                <a:solidFill>
                  <a:srgbClr val="0033CC"/>
                </a:solidFill>
              </a:rPr>
              <a:t>). </a:t>
            </a:r>
          </a:p>
          <a:p>
            <a:pPr marL="342900" lvl="1" indent="-342900">
              <a:buClr>
                <a:srgbClr val="0000CC"/>
              </a:buClr>
              <a:buSzPct val="75000"/>
              <a:defRPr/>
            </a:pPr>
            <a:r>
              <a:rPr lang="en-US" dirty="0" smtClean="0">
                <a:solidFill>
                  <a:srgbClr val="0033CC"/>
                </a:solidFill>
              </a:rPr>
              <a:t>Final </a:t>
            </a:r>
            <a:r>
              <a:rPr lang="en-US" dirty="0">
                <a:solidFill>
                  <a:srgbClr val="0033CC"/>
                </a:solidFill>
              </a:rPr>
              <a:t>projects must be posted </a:t>
            </a:r>
            <a:r>
              <a:rPr lang="en-US" dirty="0">
                <a:solidFill>
                  <a:srgbClr val="FF0000"/>
                </a:solidFill>
              </a:rPr>
              <a:t>12/9 </a:t>
            </a:r>
            <a:r>
              <a:rPr lang="en-US" dirty="0" smtClean="0">
                <a:solidFill>
                  <a:srgbClr val="FF0000"/>
                </a:solidFill>
              </a:rPr>
              <a:t>(Sat)</a:t>
            </a:r>
            <a:r>
              <a:rPr lang="en-US" dirty="0" smtClean="0">
                <a:solidFill>
                  <a:srgbClr val="0033CC"/>
                </a:solidFill>
              </a:rPr>
              <a:t> at </a:t>
            </a:r>
            <a:r>
              <a:rPr lang="en-US" dirty="0">
                <a:solidFill>
                  <a:srgbClr val="0033CC"/>
                </a:solidFill>
              </a:rPr>
              <a:t>midnight.</a:t>
            </a:r>
          </a:p>
          <a:p>
            <a:pPr marL="342900" lvl="1" indent="-342900">
              <a:buClr>
                <a:srgbClr val="0000CC"/>
              </a:buClr>
              <a:buSzPct val="75000"/>
              <a:defRPr/>
            </a:pPr>
            <a:r>
              <a:rPr lang="en-US" dirty="0">
                <a:solidFill>
                  <a:srgbClr val="0033CC"/>
                </a:solidFill>
              </a:rPr>
              <a:t>25 bonus points for course evaluations (online)</a:t>
            </a:r>
          </a:p>
          <a:p>
            <a:pPr marL="342900" lvl="1" indent="-342900">
              <a:buClr>
                <a:srgbClr val="0000CC"/>
              </a:buClr>
              <a:buSzPct val="75000"/>
              <a:defRPr/>
            </a:pPr>
            <a:r>
              <a:rPr lang="en-US" dirty="0" smtClean="0">
                <a:solidFill>
                  <a:srgbClr val="0033CC"/>
                </a:solidFill>
              </a:rPr>
              <a:t>Final </a:t>
            </a:r>
            <a:r>
              <a:rPr lang="en-US" dirty="0" smtClean="0">
                <a:solidFill>
                  <a:srgbClr val="FF0000"/>
                </a:solidFill>
              </a:rPr>
              <a:t>12/13/2017, 12:15-3:15pm </a:t>
            </a:r>
            <a:r>
              <a:rPr lang="en-US" dirty="0" smtClean="0">
                <a:solidFill>
                  <a:srgbClr val="0033CC"/>
                </a:solidFill>
              </a:rPr>
              <a:t>in Thornton 102 </a:t>
            </a:r>
            <a:r>
              <a:rPr lang="en-US" dirty="0" smtClean="0">
                <a:solidFill>
                  <a:srgbClr val="CC0000"/>
                </a:solidFill>
              </a:rPr>
              <a:t>(here) </a:t>
            </a:r>
          </a:p>
          <a:p>
            <a:pPr marL="742950" lvl="2" indent="-342900">
              <a:lnSpc>
                <a:spcPct val="90000"/>
              </a:lnSpc>
              <a:buSzPct val="75000"/>
              <a:defRPr/>
            </a:pPr>
            <a:r>
              <a:rPr lang="en-US" dirty="0" smtClean="0">
                <a:solidFill>
                  <a:srgbClr val="0033CC"/>
                </a:solidFill>
              </a:rPr>
              <a:t>Covers Chapters 9, 10, 12, 13.1-13.2, 13.4, 14.1-14.4, 15.1-15.4 (+ earlier </a:t>
            </a:r>
            <a:r>
              <a:rPr lang="en-US" dirty="0" err="1" smtClean="0">
                <a:solidFill>
                  <a:srgbClr val="0033CC"/>
                </a:solidFill>
              </a:rPr>
              <a:t>chps</a:t>
            </a:r>
            <a:r>
              <a:rPr lang="en-US" dirty="0" smtClean="0">
                <a:solidFill>
                  <a:srgbClr val="0033CC"/>
                </a:solidFill>
              </a:rPr>
              <a:t>)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33CC"/>
                </a:solidFill>
              </a:rPr>
              <a:t>Similar format to MT, but longer: open book, notes.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33CC"/>
                </a:solidFill>
              </a:rPr>
              <a:t>If you need a book or calculator, </a:t>
            </a:r>
            <a:r>
              <a:rPr lang="en-US" sz="2400" dirty="0" smtClean="0">
                <a:solidFill>
                  <a:srgbClr val="CC0000"/>
                </a:solidFill>
              </a:rPr>
              <a:t>let us know by 12/8 (Fri)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33CC"/>
                </a:solidFill>
              </a:rPr>
              <a:t>Practice finals posted (10 bonus points). Turn in for </a:t>
            </a:r>
            <a:r>
              <a:rPr lang="en-US" sz="2400" dirty="0" err="1" smtClean="0">
                <a:solidFill>
                  <a:srgbClr val="0033CC"/>
                </a:solidFill>
              </a:rPr>
              <a:t>solns</a:t>
            </a:r>
            <a:r>
              <a:rPr lang="en-US" sz="2400" dirty="0" smtClean="0">
                <a:solidFill>
                  <a:srgbClr val="0033CC"/>
                </a:solidFill>
              </a:rPr>
              <a:t>, by exam for bonus pts</a:t>
            </a:r>
          </a:p>
          <a:p>
            <a:pPr marL="742950" lvl="2" indent="-342900">
              <a:lnSpc>
                <a:spcPct val="90000"/>
              </a:lnSpc>
              <a:buSzPct val="75000"/>
              <a:defRPr/>
            </a:pPr>
            <a:r>
              <a:rPr lang="en-US" dirty="0" smtClean="0">
                <a:solidFill>
                  <a:srgbClr val="0033CC"/>
                </a:solidFill>
              </a:rPr>
              <a:t>Final review and discussion section: </a:t>
            </a:r>
            <a:r>
              <a:rPr lang="en-US" dirty="0">
                <a:solidFill>
                  <a:srgbClr val="0033CC"/>
                </a:solidFill>
              </a:rPr>
              <a:t>Monday, 12/11, </a:t>
            </a:r>
            <a:r>
              <a:rPr lang="en-US" dirty="0" smtClean="0">
                <a:solidFill>
                  <a:srgbClr val="0033CC"/>
                </a:solidFill>
              </a:rPr>
              <a:t>2-4pm, Packard 364. </a:t>
            </a:r>
          </a:p>
        </p:txBody>
      </p:sp>
    </p:spTree>
    <p:extLst>
      <p:ext uri="{BB962C8B-B14F-4D97-AF65-F5344CB8AC3E}">
        <p14:creationId xmlns:p14="http://schemas.microsoft.com/office/powerpoint/2010/main" val="7897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OHs leading up to final exam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87" y="1565560"/>
            <a:ext cx="8793678" cy="507908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2800" dirty="0" smtClean="0"/>
              <a:t>Mine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/>
              <a:t>This week: today after class, Fri 12-1pm &amp; by appt. 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/>
              <a:t>Next week: Sun 12/10: 5-6pm, Tue 12/11 10:30-12 &amp; by appt.</a:t>
            </a:r>
          </a:p>
          <a:p>
            <a:pPr lvl="1">
              <a:lnSpc>
                <a:spcPct val="40000"/>
              </a:lnSpc>
            </a:pPr>
            <a:endParaRPr lang="en-US" sz="1600" dirty="0"/>
          </a:p>
          <a:p>
            <a:r>
              <a:rPr lang="en-US" sz="2800" dirty="0" smtClean="0"/>
              <a:t>TAs: </a:t>
            </a:r>
          </a:p>
          <a:p>
            <a:pPr lvl="1"/>
            <a:r>
              <a:rPr lang="en-US" sz="2400" dirty="0" smtClean="0"/>
              <a:t>Thursday</a:t>
            </a:r>
            <a:r>
              <a:rPr lang="en-US" sz="2400" dirty="0"/>
              <a:t>, 12/7, 5-6pm </a:t>
            </a:r>
            <a:r>
              <a:rPr lang="en-US" sz="2400" dirty="0" err="1"/>
              <a:t>Milind</a:t>
            </a:r>
            <a:r>
              <a:rPr lang="en-US" sz="2400" dirty="0"/>
              <a:t> OH</a:t>
            </a:r>
          </a:p>
          <a:p>
            <a:pPr lvl="1"/>
            <a:r>
              <a:rPr lang="en-US" sz="2400" dirty="0"/>
              <a:t>Thursday, 12/7,  6-7pm </a:t>
            </a:r>
            <a:r>
              <a:rPr lang="en-US" sz="2400" dirty="0" err="1"/>
              <a:t>Milind</a:t>
            </a:r>
            <a:r>
              <a:rPr lang="en-US" sz="2400" dirty="0"/>
              <a:t> Email OH</a:t>
            </a:r>
          </a:p>
          <a:p>
            <a:pPr lvl="1"/>
            <a:r>
              <a:rPr lang="en-US" sz="2400" dirty="0"/>
              <a:t>Saturday, 12/9, 2-4pm Tom OH (HW8 + Exam questions)</a:t>
            </a:r>
          </a:p>
          <a:p>
            <a:pPr lvl="1"/>
            <a:r>
              <a:rPr lang="en-US" sz="2400" dirty="0"/>
              <a:t>Monday, 12/11, 2-4pm Final review</a:t>
            </a:r>
          </a:p>
          <a:p>
            <a:pPr lvl="1"/>
            <a:r>
              <a:rPr lang="en-US" sz="2400" dirty="0"/>
              <a:t>Monday, 12/11, 4-6pm Tom </a:t>
            </a:r>
            <a:r>
              <a:rPr lang="en-US" sz="2400" dirty="0" smtClean="0"/>
              <a:t>OH</a:t>
            </a:r>
          </a:p>
          <a:p>
            <a:pPr lvl="1"/>
            <a:r>
              <a:rPr lang="en-US" sz="2400" dirty="0" smtClean="0"/>
              <a:t>Tuesday, 12/12 </a:t>
            </a:r>
            <a:r>
              <a:rPr lang="en-US" sz="2400" smtClean="0"/>
              <a:t>2-4pm Milind OH</a:t>
            </a:r>
            <a:endParaRPr lang="en-US" sz="2400" dirty="0"/>
          </a:p>
          <a:p>
            <a:pPr lvl="1"/>
            <a:r>
              <a:rPr lang="en-US" sz="2400" dirty="0"/>
              <a:t>Wednesday, 12/13, 9:30am-11:30am, </a:t>
            </a:r>
            <a:r>
              <a:rPr lang="en-US" sz="2400" dirty="0" smtClean="0"/>
              <a:t>Tom OH</a:t>
            </a:r>
          </a:p>
        </p:txBody>
      </p:sp>
    </p:spTree>
    <p:extLst>
      <p:ext uri="{BB962C8B-B14F-4D97-AF65-F5344CB8AC3E}">
        <p14:creationId xmlns:p14="http://schemas.microsoft.com/office/powerpoint/2010/main" val="408391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Summary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550" y="1638877"/>
            <a:ext cx="8288564" cy="501313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Signal Propagation and Channel Models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Modulation and Performance Metrics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Impact of Channel on Performance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Fundamental Capacity Limits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Flat Fading Mitigation: Diversity and Adaptive Modulation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ISI Mitigation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Equalization </a:t>
            </a:r>
            <a:r>
              <a:rPr lang="en-US" sz="2000" dirty="0" smtClean="0">
                <a:solidFill>
                  <a:srgbClr val="CC0000"/>
                </a:solidFill>
              </a:rPr>
              <a:t>(not covered)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Multicarrier Modulation/OFDM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Spread Spectrum</a:t>
            </a:r>
          </a:p>
          <a:p>
            <a:pPr lvl="1">
              <a:lnSpc>
                <a:spcPct val="5000"/>
              </a:lnSpc>
            </a:pPr>
            <a:endParaRPr lang="en-US" sz="2400" dirty="0" smtClean="0"/>
          </a:p>
          <a:p>
            <a:pPr>
              <a:lnSpc>
                <a:spcPct val="70000"/>
              </a:lnSpc>
            </a:pPr>
            <a:r>
              <a:rPr lang="en-US" sz="2400" dirty="0" smtClean="0"/>
              <a:t>Multiuser Systems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Multiple access: time/frequency/code/space division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Random access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Cellular Systems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Multiuser Detection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Area Spectral Efficiency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61950"/>
            <a:ext cx="7848600" cy="8763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mtClean="0"/>
              <a:t>Future Wireless Networks</a:t>
            </a:r>
          </a:p>
        </p:txBody>
      </p:sp>
      <p:sp>
        <p:nvSpPr>
          <p:cNvPr id="1032" name="Line 3"/>
          <p:cNvSpPr>
            <a:spLocks noChangeShapeType="1"/>
          </p:cNvSpPr>
          <p:nvPr/>
        </p:nvSpPr>
        <p:spPr bwMode="auto">
          <a:xfrm flipV="1">
            <a:off x="1181100" y="5892800"/>
            <a:ext cx="627380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5153025" y="6167438"/>
          <a:ext cx="1139825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6" name="Clip" r:id="rId3" imgW="6544800" imgH="1706400" progId="">
                  <p:embed/>
                </p:oleObj>
              </mc:Choice>
              <mc:Fallback>
                <p:oleObj name="Clip" r:id="rId3" imgW="6544800" imgH="170640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3025" y="6167438"/>
                        <a:ext cx="1139825" cy="22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33" name="Group 5"/>
          <p:cNvGrpSpPr>
            <a:grpSpLocks/>
          </p:cNvGrpSpPr>
          <p:nvPr/>
        </p:nvGrpSpPr>
        <p:grpSpPr bwMode="auto">
          <a:xfrm>
            <a:off x="6810375" y="5956300"/>
            <a:ext cx="184150" cy="188913"/>
            <a:chOff x="1344" y="1856"/>
            <a:chExt cx="122" cy="166"/>
          </a:xfrm>
        </p:grpSpPr>
        <p:sp>
          <p:nvSpPr>
            <p:cNvPr id="1095" name="Line 6"/>
            <p:cNvSpPr>
              <a:spLocks noChangeShapeType="1"/>
            </p:cNvSpPr>
            <p:nvPr/>
          </p:nvSpPr>
          <p:spPr bwMode="auto">
            <a:xfrm flipV="1">
              <a:off x="1400" y="1878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6" name="AutoShape 7"/>
            <p:cNvSpPr>
              <a:spLocks noChangeArrowheads="1"/>
            </p:cNvSpPr>
            <p:nvPr/>
          </p:nvSpPr>
          <p:spPr bwMode="auto">
            <a:xfrm flipV="1">
              <a:off x="1344" y="1856"/>
              <a:ext cx="122" cy="111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1034" name="Group 8"/>
          <p:cNvGrpSpPr>
            <a:grpSpLocks/>
          </p:cNvGrpSpPr>
          <p:nvPr/>
        </p:nvGrpSpPr>
        <p:grpSpPr bwMode="auto">
          <a:xfrm>
            <a:off x="5514975" y="5956300"/>
            <a:ext cx="185738" cy="188913"/>
            <a:chOff x="1344" y="1856"/>
            <a:chExt cx="122" cy="166"/>
          </a:xfrm>
        </p:grpSpPr>
        <p:sp>
          <p:nvSpPr>
            <p:cNvPr id="1093" name="Line 9"/>
            <p:cNvSpPr>
              <a:spLocks noChangeShapeType="1"/>
            </p:cNvSpPr>
            <p:nvPr/>
          </p:nvSpPr>
          <p:spPr bwMode="auto">
            <a:xfrm flipV="1">
              <a:off x="1400" y="1878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4" name="AutoShape 10"/>
            <p:cNvSpPr>
              <a:spLocks noChangeArrowheads="1"/>
            </p:cNvSpPr>
            <p:nvPr/>
          </p:nvSpPr>
          <p:spPr bwMode="auto">
            <a:xfrm flipV="1">
              <a:off x="1344" y="1856"/>
              <a:ext cx="122" cy="111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1035" name="Group 11"/>
          <p:cNvGrpSpPr>
            <a:grpSpLocks/>
          </p:cNvGrpSpPr>
          <p:nvPr/>
        </p:nvGrpSpPr>
        <p:grpSpPr bwMode="auto">
          <a:xfrm>
            <a:off x="1279525" y="5956300"/>
            <a:ext cx="2409825" cy="436563"/>
            <a:chOff x="1966" y="2585"/>
            <a:chExt cx="1373" cy="308"/>
          </a:xfrm>
        </p:grpSpPr>
        <p:graphicFrame>
          <p:nvGraphicFramePr>
            <p:cNvPr id="1029" name="Object 12"/>
            <p:cNvGraphicFramePr>
              <a:graphicFrameLocks noChangeAspect="1"/>
            </p:cNvGraphicFramePr>
            <p:nvPr/>
          </p:nvGraphicFramePr>
          <p:xfrm>
            <a:off x="1966" y="2734"/>
            <a:ext cx="648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87" name="Clip" r:id="rId5" imgW="6544800" imgH="1706400" progId="">
                    <p:embed/>
                  </p:oleObj>
                </mc:Choice>
                <mc:Fallback>
                  <p:oleObj name="Clip" r:id="rId5" imgW="6544800" imgH="1706400" progId="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6" y="2734"/>
                          <a:ext cx="648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0" name="Object 13"/>
            <p:cNvGraphicFramePr>
              <a:graphicFrameLocks noChangeAspect="1"/>
            </p:cNvGraphicFramePr>
            <p:nvPr/>
          </p:nvGraphicFramePr>
          <p:xfrm>
            <a:off x="2690" y="2734"/>
            <a:ext cx="64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88" name="Clip" r:id="rId6" imgW="6544800" imgH="1706400" progId="">
                    <p:embed/>
                  </p:oleObj>
                </mc:Choice>
                <mc:Fallback>
                  <p:oleObj name="Clip" r:id="rId6" imgW="6544800" imgH="1706400" progId="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0" y="2734"/>
                          <a:ext cx="649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89" name="Line 14"/>
            <p:cNvSpPr>
              <a:spLocks noChangeShapeType="1"/>
            </p:cNvSpPr>
            <p:nvPr/>
          </p:nvSpPr>
          <p:spPr bwMode="auto">
            <a:xfrm flipV="1">
              <a:off x="2220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0" name="AutoShape 15"/>
            <p:cNvSpPr>
              <a:spLocks noChangeArrowheads="1"/>
            </p:cNvSpPr>
            <p:nvPr/>
          </p:nvSpPr>
          <p:spPr bwMode="auto">
            <a:xfrm flipV="1">
              <a:off x="2171" y="2585"/>
              <a:ext cx="106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1091" name="Line 16"/>
            <p:cNvSpPr>
              <a:spLocks noChangeShapeType="1"/>
            </p:cNvSpPr>
            <p:nvPr/>
          </p:nvSpPr>
          <p:spPr bwMode="auto">
            <a:xfrm flipV="1">
              <a:off x="2945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2" name="AutoShape 17"/>
            <p:cNvSpPr>
              <a:spLocks noChangeArrowheads="1"/>
            </p:cNvSpPr>
            <p:nvPr/>
          </p:nvSpPr>
          <p:spPr bwMode="auto">
            <a:xfrm flipV="1">
              <a:off x="2896" y="2585"/>
              <a:ext cx="105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sp>
        <p:nvSpPr>
          <p:cNvPr id="1036" name="Line 18"/>
          <p:cNvSpPr>
            <a:spLocks noChangeShapeType="1"/>
          </p:cNvSpPr>
          <p:nvPr/>
        </p:nvSpPr>
        <p:spPr bwMode="auto">
          <a:xfrm flipV="1">
            <a:off x="1244600" y="6524625"/>
            <a:ext cx="627380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37" name="Group 19"/>
          <p:cNvGrpSpPr>
            <a:grpSpLocks/>
          </p:cNvGrpSpPr>
          <p:nvPr/>
        </p:nvGrpSpPr>
        <p:grpSpPr bwMode="auto">
          <a:xfrm>
            <a:off x="3987800" y="5087938"/>
            <a:ext cx="193675" cy="774700"/>
            <a:chOff x="3267" y="2423"/>
            <a:chExt cx="111" cy="544"/>
          </a:xfrm>
        </p:grpSpPr>
        <p:sp>
          <p:nvSpPr>
            <p:cNvPr id="1085" name="Rectangle 20"/>
            <p:cNvSpPr>
              <a:spLocks noChangeArrowheads="1"/>
            </p:cNvSpPr>
            <p:nvPr/>
          </p:nvSpPr>
          <p:spPr bwMode="auto">
            <a:xfrm>
              <a:off x="3267" y="2567"/>
              <a:ext cx="111" cy="400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grpSp>
          <p:nvGrpSpPr>
            <p:cNvPr id="1086" name="Group 21"/>
            <p:cNvGrpSpPr>
              <a:grpSpLocks/>
            </p:cNvGrpSpPr>
            <p:nvPr/>
          </p:nvGrpSpPr>
          <p:grpSpPr bwMode="auto">
            <a:xfrm>
              <a:off x="3272" y="2423"/>
              <a:ext cx="106" cy="152"/>
              <a:chOff x="3284" y="2417"/>
              <a:chExt cx="106" cy="152"/>
            </a:xfrm>
          </p:grpSpPr>
          <p:sp>
            <p:nvSpPr>
              <p:cNvPr id="1087" name="Line 22"/>
              <p:cNvSpPr>
                <a:spLocks noChangeShapeType="1"/>
              </p:cNvSpPr>
              <p:nvPr/>
            </p:nvSpPr>
            <p:spPr bwMode="auto">
              <a:xfrm flipV="1">
                <a:off x="3339" y="2453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8" name="AutoShape 23"/>
              <p:cNvSpPr>
                <a:spLocks noChangeArrowheads="1"/>
              </p:cNvSpPr>
              <p:nvPr/>
            </p:nvSpPr>
            <p:spPr bwMode="auto">
              <a:xfrm flipV="1">
                <a:off x="3284" y="2417"/>
                <a:ext cx="106" cy="9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</p:grpSp>
      <p:grpSp>
        <p:nvGrpSpPr>
          <p:cNvPr id="1038" name="Group 24"/>
          <p:cNvGrpSpPr>
            <a:grpSpLocks/>
          </p:cNvGrpSpPr>
          <p:nvPr/>
        </p:nvGrpSpPr>
        <p:grpSpPr bwMode="auto">
          <a:xfrm>
            <a:off x="6165850" y="5087938"/>
            <a:ext cx="196850" cy="774700"/>
            <a:chOff x="3267" y="2423"/>
            <a:chExt cx="111" cy="544"/>
          </a:xfrm>
        </p:grpSpPr>
        <p:sp>
          <p:nvSpPr>
            <p:cNvPr id="1081" name="Rectangle 25"/>
            <p:cNvSpPr>
              <a:spLocks noChangeArrowheads="1"/>
            </p:cNvSpPr>
            <p:nvPr/>
          </p:nvSpPr>
          <p:spPr bwMode="auto">
            <a:xfrm>
              <a:off x="3267" y="2567"/>
              <a:ext cx="111" cy="400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grpSp>
          <p:nvGrpSpPr>
            <p:cNvPr id="1082" name="Group 26"/>
            <p:cNvGrpSpPr>
              <a:grpSpLocks/>
            </p:cNvGrpSpPr>
            <p:nvPr/>
          </p:nvGrpSpPr>
          <p:grpSpPr bwMode="auto">
            <a:xfrm>
              <a:off x="3272" y="2423"/>
              <a:ext cx="106" cy="152"/>
              <a:chOff x="3284" y="2417"/>
              <a:chExt cx="106" cy="152"/>
            </a:xfrm>
          </p:grpSpPr>
          <p:sp>
            <p:nvSpPr>
              <p:cNvPr id="1083" name="Line 27"/>
              <p:cNvSpPr>
                <a:spLocks noChangeShapeType="1"/>
              </p:cNvSpPr>
              <p:nvPr/>
            </p:nvSpPr>
            <p:spPr bwMode="auto">
              <a:xfrm flipV="1">
                <a:off x="3339" y="2453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4" name="AutoShape 28"/>
              <p:cNvSpPr>
                <a:spLocks noChangeArrowheads="1"/>
              </p:cNvSpPr>
              <p:nvPr/>
            </p:nvSpPr>
            <p:spPr bwMode="auto">
              <a:xfrm flipV="1">
                <a:off x="3284" y="2417"/>
                <a:ext cx="106" cy="9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</p:grpSp>
      <p:graphicFrame>
        <p:nvGraphicFramePr>
          <p:cNvPr id="1027" name="Object 29"/>
          <p:cNvGraphicFramePr>
            <a:graphicFrameLocks noChangeAspect="1"/>
          </p:cNvGraphicFramePr>
          <p:nvPr/>
        </p:nvGraphicFramePr>
        <p:xfrm>
          <a:off x="1866900" y="2438400"/>
          <a:ext cx="3657600" cy="2693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" name="Clip" r:id="rId7" imgW="2826720" imgH="3497040" progId="">
                  <p:embed/>
                </p:oleObj>
              </mc:Choice>
              <mc:Fallback>
                <p:oleObj name="Clip" r:id="rId7" imgW="2826720" imgH="3497040" progId="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6900" y="2438400"/>
                        <a:ext cx="3657600" cy="2693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9" name="Picture 30" descr="C:\Program Files\Common Files\Microsoft Shared\Clipart\cagcat50\pe01561_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3675" y="2735263"/>
            <a:ext cx="137160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0" name="AutoShape 31"/>
          <p:cNvSpPr>
            <a:spLocks noChangeArrowheads="1"/>
          </p:cNvSpPr>
          <p:nvPr/>
        </p:nvSpPr>
        <p:spPr bwMode="auto">
          <a:xfrm>
            <a:off x="179388" y="2706688"/>
            <a:ext cx="2057400" cy="1066800"/>
          </a:xfrm>
          <a:prstGeom prst="rightArrowCallout">
            <a:avLst>
              <a:gd name="adj1" fmla="val 25000"/>
              <a:gd name="adj2" fmla="val 25000"/>
              <a:gd name="adj3" fmla="val 32143"/>
              <a:gd name="adj4" fmla="val 66667"/>
            </a:avLst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pic>
        <p:nvPicPr>
          <p:cNvPr id="1041" name="Picture 32" descr="C:\Program Files\Common Files\Microsoft Shared\Clipart\cagcat50\bd06663_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38300" y="4724400"/>
            <a:ext cx="1116013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8" name="Object 33"/>
          <p:cNvGraphicFramePr>
            <a:graphicFrameLocks noChangeAspect="1"/>
          </p:cNvGraphicFramePr>
          <p:nvPr/>
        </p:nvGraphicFramePr>
        <p:xfrm>
          <a:off x="6442075" y="6167438"/>
          <a:ext cx="1139825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" name="Clip" r:id="rId11" imgW="6544800" imgH="1706400" progId="">
                  <p:embed/>
                </p:oleObj>
              </mc:Choice>
              <mc:Fallback>
                <p:oleObj name="Clip" r:id="rId11" imgW="6544800" imgH="1706400" progId="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2075" y="6167438"/>
                        <a:ext cx="1139825" cy="22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2" name="Line 34"/>
          <p:cNvSpPr>
            <a:spLocks noChangeShapeType="1"/>
          </p:cNvSpPr>
          <p:nvPr/>
        </p:nvSpPr>
        <p:spPr bwMode="auto">
          <a:xfrm flipV="1">
            <a:off x="1943100" y="5181600"/>
            <a:ext cx="1981200" cy="762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3" name="Line 35"/>
          <p:cNvSpPr>
            <a:spLocks noChangeShapeType="1"/>
          </p:cNvSpPr>
          <p:nvPr/>
        </p:nvSpPr>
        <p:spPr bwMode="auto">
          <a:xfrm>
            <a:off x="2628900" y="5181600"/>
            <a:ext cx="1219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044" name="Group 36"/>
          <p:cNvGrpSpPr>
            <a:grpSpLocks/>
          </p:cNvGrpSpPr>
          <p:nvPr/>
        </p:nvGrpSpPr>
        <p:grpSpPr bwMode="auto">
          <a:xfrm>
            <a:off x="2476500" y="2590800"/>
            <a:ext cx="185738" cy="188913"/>
            <a:chOff x="1344" y="1856"/>
            <a:chExt cx="122" cy="166"/>
          </a:xfrm>
        </p:grpSpPr>
        <p:sp>
          <p:nvSpPr>
            <p:cNvPr id="1079" name="Line 37"/>
            <p:cNvSpPr>
              <a:spLocks noChangeShapeType="1"/>
            </p:cNvSpPr>
            <p:nvPr/>
          </p:nvSpPr>
          <p:spPr bwMode="auto">
            <a:xfrm flipV="1">
              <a:off x="1400" y="1878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0" name="AutoShape 38"/>
            <p:cNvSpPr>
              <a:spLocks noChangeArrowheads="1"/>
            </p:cNvSpPr>
            <p:nvPr/>
          </p:nvSpPr>
          <p:spPr bwMode="auto">
            <a:xfrm flipV="1">
              <a:off x="1344" y="1856"/>
              <a:ext cx="122" cy="111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sp>
        <p:nvSpPr>
          <p:cNvPr id="1045" name="Line 39"/>
          <p:cNvSpPr>
            <a:spLocks noChangeShapeType="1"/>
          </p:cNvSpPr>
          <p:nvPr/>
        </p:nvSpPr>
        <p:spPr bwMode="auto">
          <a:xfrm flipH="1">
            <a:off x="1612900" y="2667000"/>
            <a:ext cx="787400" cy="11128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6" name="Line 40"/>
          <p:cNvSpPr>
            <a:spLocks noChangeShapeType="1"/>
          </p:cNvSpPr>
          <p:nvPr/>
        </p:nvSpPr>
        <p:spPr bwMode="auto">
          <a:xfrm flipH="1">
            <a:off x="3009900" y="5257800"/>
            <a:ext cx="91440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7" name="Line 41"/>
          <p:cNvSpPr>
            <a:spLocks noChangeShapeType="1"/>
          </p:cNvSpPr>
          <p:nvPr/>
        </p:nvSpPr>
        <p:spPr bwMode="auto">
          <a:xfrm flipH="1">
            <a:off x="5600700" y="5181600"/>
            <a:ext cx="53340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8" name="Line 42"/>
          <p:cNvSpPr>
            <a:spLocks noChangeShapeType="1"/>
          </p:cNvSpPr>
          <p:nvPr/>
        </p:nvSpPr>
        <p:spPr bwMode="auto">
          <a:xfrm>
            <a:off x="6362700" y="5257800"/>
            <a:ext cx="53340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9" name="Text Box 43"/>
          <p:cNvSpPr txBox="1">
            <a:spLocks noChangeArrowheads="1"/>
          </p:cNvSpPr>
          <p:nvPr/>
        </p:nvSpPr>
        <p:spPr bwMode="auto">
          <a:xfrm>
            <a:off x="5713413" y="2122488"/>
            <a:ext cx="2876550" cy="2289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800" b="1">
                <a:solidFill>
                  <a:srgbClr val="0000FF"/>
                </a:solidFill>
                <a:latin typeface="Garamond" pitchFamily="18" charset="0"/>
              </a:rPr>
              <a:t>Wireless Internet access</a:t>
            </a:r>
          </a:p>
          <a:p>
            <a:pPr eaLnBrk="0" hangingPunct="0"/>
            <a:r>
              <a:rPr lang="en-US" sz="1800" b="1">
                <a:solidFill>
                  <a:srgbClr val="0000FF"/>
                </a:solidFill>
                <a:latin typeface="Garamond" pitchFamily="18" charset="0"/>
              </a:rPr>
              <a:t>Nth generation Cellular</a:t>
            </a:r>
          </a:p>
          <a:p>
            <a:pPr eaLnBrk="0" hangingPunct="0"/>
            <a:r>
              <a:rPr lang="en-US" sz="1800" b="1">
                <a:solidFill>
                  <a:srgbClr val="0000FF"/>
                </a:solidFill>
                <a:latin typeface="Garamond" pitchFamily="18" charset="0"/>
              </a:rPr>
              <a:t>Wireless Ad Hoc Networks</a:t>
            </a:r>
          </a:p>
          <a:p>
            <a:pPr eaLnBrk="0" hangingPunct="0"/>
            <a:r>
              <a:rPr lang="en-US" sz="1800" b="1">
                <a:solidFill>
                  <a:srgbClr val="0000FF"/>
                </a:solidFill>
                <a:latin typeface="Garamond" pitchFamily="18" charset="0"/>
              </a:rPr>
              <a:t>Sensor Networks </a:t>
            </a:r>
          </a:p>
          <a:p>
            <a:pPr eaLnBrk="0" hangingPunct="0"/>
            <a:r>
              <a:rPr lang="en-US" sz="1800" b="1">
                <a:solidFill>
                  <a:srgbClr val="0000FF"/>
                </a:solidFill>
                <a:latin typeface="Garamond" pitchFamily="18" charset="0"/>
              </a:rPr>
              <a:t>Wireless Entertainment</a:t>
            </a:r>
          </a:p>
          <a:p>
            <a:pPr eaLnBrk="0" hangingPunct="0"/>
            <a:r>
              <a:rPr lang="en-US" sz="1800" b="1">
                <a:solidFill>
                  <a:srgbClr val="0000FF"/>
                </a:solidFill>
                <a:latin typeface="Garamond" pitchFamily="18" charset="0"/>
              </a:rPr>
              <a:t>Smart Homes/Spaces</a:t>
            </a:r>
          </a:p>
          <a:p>
            <a:pPr eaLnBrk="0" hangingPunct="0"/>
            <a:r>
              <a:rPr lang="en-US" sz="1800" b="1">
                <a:solidFill>
                  <a:srgbClr val="0000FF"/>
                </a:solidFill>
                <a:latin typeface="Garamond" pitchFamily="18" charset="0"/>
              </a:rPr>
              <a:t>Automated Highways</a:t>
            </a:r>
          </a:p>
          <a:p>
            <a:pPr eaLnBrk="0" hangingPunct="0"/>
            <a:r>
              <a:rPr lang="en-US" sz="1800" b="1">
                <a:solidFill>
                  <a:srgbClr val="0000FF"/>
                </a:solidFill>
                <a:latin typeface="Garamond" pitchFamily="18" charset="0"/>
              </a:rPr>
              <a:t>All this and more…</a:t>
            </a:r>
            <a:endParaRPr lang="en-US" sz="1800"/>
          </a:p>
        </p:txBody>
      </p:sp>
      <p:sp>
        <p:nvSpPr>
          <p:cNvPr id="1050" name="Line 44"/>
          <p:cNvSpPr>
            <a:spLocks noChangeShapeType="1"/>
          </p:cNvSpPr>
          <p:nvPr/>
        </p:nvSpPr>
        <p:spPr bwMode="auto">
          <a:xfrm>
            <a:off x="4229100" y="5105400"/>
            <a:ext cx="1828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51" name="Line 45"/>
          <p:cNvSpPr>
            <a:spLocks noChangeShapeType="1"/>
          </p:cNvSpPr>
          <p:nvPr/>
        </p:nvSpPr>
        <p:spPr bwMode="auto">
          <a:xfrm>
            <a:off x="2705100" y="2667000"/>
            <a:ext cx="1371600" cy="2362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52" name="Line 46"/>
          <p:cNvSpPr>
            <a:spLocks noChangeShapeType="1"/>
          </p:cNvSpPr>
          <p:nvPr/>
        </p:nvSpPr>
        <p:spPr bwMode="auto">
          <a:xfrm>
            <a:off x="2171700" y="5943600"/>
            <a:ext cx="685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53" name="Line 47"/>
          <p:cNvSpPr>
            <a:spLocks noChangeShapeType="1"/>
          </p:cNvSpPr>
          <p:nvPr/>
        </p:nvSpPr>
        <p:spPr bwMode="auto">
          <a:xfrm>
            <a:off x="5753100" y="6019800"/>
            <a:ext cx="990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54" name="Text Box 48"/>
          <p:cNvSpPr txBox="1">
            <a:spLocks noChangeArrowheads="1"/>
          </p:cNvSpPr>
          <p:nvPr/>
        </p:nvSpPr>
        <p:spPr bwMode="auto">
          <a:xfrm>
            <a:off x="361950" y="1663700"/>
            <a:ext cx="8348663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b="1" i="1">
                <a:solidFill>
                  <a:srgbClr val="CC0000"/>
                </a:solidFill>
              </a:rPr>
              <a:t>Ubiquitous Communication Among People and Devices</a:t>
            </a:r>
            <a:endParaRPr lang="en-US" sz="2800" i="1"/>
          </a:p>
        </p:txBody>
      </p:sp>
      <p:sp>
        <p:nvSpPr>
          <p:cNvPr id="1055" name="Rectangle 49"/>
          <p:cNvSpPr>
            <a:spLocks noChangeArrowheads="1"/>
          </p:cNvSpPr>
          <p:nvPr/>
        </p:nvSpPr>
        <p:spPr bwMode="auto">
          <a:xfrm>
            <a:off x="1543050" y="3894138"/>
            <a:ext cx="157163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056" name="Line 50"/>
          <p:cNvSpPr>
            <a:spLocks noChangeShapeType="1"/>
          </p:cNvSpPr>
          <p:nvPr/>
        </p:nvSpPr>
        <p:spPr bwMode="auto">
          <a:xfrm>
            <a:off x="1609725" y="3808413"/>
            <a:ext cx="4763" cy="12858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57" name="Rectangle 51"/>
          <p:cNvSpPr>
            <a:spLocks noChangeArrowheads="1"/>
          </p:cNvSpPr>
          <p:nvPr/>
        </p:nvSpPr>
        <p:spPr bwMode="auto">
          <a:xfrm>
            <a:off x="1336675" y="4362450"/>
            <a:ext cx="157163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058" name="Line 52"/>
          <p:cNvSpPr>
            <a:spLocks noChangeShapeType="1"/>
          </p:cNvSpPr>
          <p:nvPr/>
        </p:nvSpPr>
        <p:spPr bwMode="auto">
          <a:xfrm>
            <a:off x="1417638" y="4262438"/>
            <a:ext cx="4762" cy="12858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059" name="Group 53"/>
          <p:cNvGrpSpPr>
            <a:grpSpLocks/>
          </p:cNvGrpSpPr>
          <p:nvPr/>
        </p:nvGrpSpPr>
        <p:grpSpPr bwMode="auto">
          <a:xfrm>
            <a:off x="476250" y="3986213"/>
            <a:ext cx="157163" cy="295275"/>
            <a:chOff x="4431" y="3005"/>
            <a:chExt cx="99" cy="186"/>
          </a:xfrm>
        </p:grpSpPr>
        <p:sp>
          <p:nvSpPr>
            <p:cNvPr id="1077" name="Rectangle 54"/>
            <p:cNvSpPr>
              <a:spLocks noChangeArrowheads="1"/>
            </p:cNvSpPr>
            <p:nvPr/>
          </p:nvSpPr>
          <p:spPr bwMode="auto">
            <a:xfrm>
              <a:off x="4431" y="3065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1078" name="Line 55"/>
            <p:cNvSpPr>
              <a:spLocks noChangeShapeType="1"/>
            </p:cNvSpPr>
            <p:nvPr/>
          </p:nvSpPr>
          <p:spPr bwMode="auto">
            <a:xfrm>
              <a:off x="4485" y="3005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60" name="Rectangle 56"/>
          <p:cNvSpPr>
            <a:spLocks noChangeArrowheads="1"/>
          </p:cNvSpPr>
          <p:nvPr/>
        </p:nvSpPr>
        <p:spPr bwMode="auto">
          <a:xfrm>
            <a:off x="960438" y="4030663"/>
            <a:ext cx="157162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061" name="Line 57"/>
          <p:cNvSpPr>
            <a:spLocks noChangeShapeType="1"/>
          </p:cNvSpPr>
          <p:nvPr/>
        </p:nvSpPr>
        <p:spPr bwMode="auto">
          <a:xfrm>
            <a:off x="1027113" y="3944938"/>
            <a:ext cx="4762" cy="12858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62" name="Rectangle 58"/>
          <p:cNvSpPr>
            <a:spLocks noChangeArrowheads="1"/>
          </p:cNvSpPr>
          <p:nvPr/>
        </p:nvSpPr>
        <p:spPr bwMode="auto">
          <a:xfrm>
            <a:off x="1712913" y="4648200"/>
            <a:ext cx="157162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063" name="Line 59"/>
          <p:cNvSpPr>
            <a:spLocks noChangeShapeType="1"/>
          </p:cNvSpPr>
          <p:nvPr/>
        </p:nvSpPr>
        <p:spPr bwMode="auto">
          <a:xfrm>
            <a:off x="1793875" y="4548188"/>
            <a:ext cx="4763" cy="12858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64" name="Rectangle 60"/>
          <p:cNvSpPr>
            <a:spLocks noChangeArrowheads="1"/>
          </p:cNvSpPr>
          <p:nvPr/>
        </p:nvSpPr>
        <p:spPr bwMode="auto">
          <a:xfrm>
            <a:off x="808038" y="4622800"/>
            <a:ext cx="157162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065" name="Line 61"/>
          <p:cNvSpPr>
            <a:spLocks noChangeShapeType="1"/>
          </p:cNvSpPr>
          <p:nvPr/>
        </p:nvSpPr>
        <p:spPr bwMode="auto">
          <a:xfrm>
            <a:off x="893763" y="4527550"/>
            <a:ext cx="0" cy="1238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66" name="Line 62"/>
          <p:cNvSpPr>
            <a:spLocks noChangeShapeType="1"/>
          </p:cNvSpPr>
          <p:nvPr/>
        </p:nvSpPr>
        <p:spPr bwMode="auto">
          <a:xfrm>
            <a:off x="622300" y="3997325"/>
            <a:ext cx="330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67" name="Line 63"/>
          <p:cNvSpPr>
            <a:spLocks noChangeShapeType="1"/>
          </p:cNvSpPr>
          <p:nvPr/>
        </p:nvSpPr>
        <p:spPr bwMode="auto">
          <a:xfrm flipV="1">
            <a:off x="1071563" y="3848100"/>
            <a:ext cx="450850" cy="1190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68" name="Line 64"/>
          <p:cNvSpPr>
            <a:spLocks noChangeShapeType="1"/>
          </p:cNvSpPr>
          <p:nvPr/>
        </p:nvSpPr>
        <p:spPr bwMode="auto">
          <a:xfrm>
            <a:off x="1581150" y="3922713"/>
            <a:ext cx="180975" cy="584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69" name="Line 65"/>
          <p:cNvSpPr>
            <a:spLocks noChangeShapeType="1"/>
          </p:cNvSpPr>
          <p:nvPr/>
        </p:nvSpPr>
        <p:spPr bwMode="auto">
          <a:xfrm>
            <a:off x="608013" y="4057650"/>
            <a:ext cx="223837" cy="4492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70" name="Line 66"/>
          <p:cNvSpPr>
            <a:spLocks noChangeShapeType="1"/>
          </p:cNvSpPr>
          <p:nvPr/>
        </p:nvSpPr>
        <p:spPr bwMode="auto">
          <a:xfrm flipV="1">
            <a:off x="831850" y="3937000"/>
            <a:ext cx="165100" cy="5254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71" name="Line 67"/>
          <p:cNvSpPr>
            <a:spLocks noChangeShapeType="1"/>
          </p:cNvSpPr>
          <p:nvPr/>
        </p:nvSpPr>
        <p:spPr bwMode="auto">
          <a:xfrm>
            <a:off x="1027113" y="3967163"/>
            <a:ext cx="330200" cy="330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72" name="Line 68"/>
          <p:cNvSpPr>
            <a:spLocks noChangeShapeType="1"/>
          </p:cNvSpPr>
          <p:nvPr/>
        </p:nvSpPr>
        <p:spPr bwMode="auto">
          <a:xfrm flipV="1">
            <a:off x="892175" y="4311650"/>
            <a:ext cx="388938" cy="165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73" name="Line 69"/>
          <p:cNvSpPr>
            <a:spLocks noChangeShapeType="1"/>
          </p:cNvSpPr>
          <p:nvPr/>
        </p:nvSpPr>
        <p:spPr bwMode="auto">
          <a:xfrm>
            <a:off x="1446213" y="4297363"/>
            <a:ext cx="285750" cy="255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74" name="Line 70"/>
          <p:cNvSpPr>
            <a:spLocks noChangeShapeType="1"/>
          </p:cNvSpPr>
          <p:nvPr/>
        </p:nvSpPr>
        <p:spPr bwMode="auto">
          <a:xfrm flipH="1">
            <a:off x="1562100" y="2630488"/>
            <a:ext cx="773113" cy="3571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2455" name="Text Box 71"/>
          <p:cNvSpPr txBox="1">
            <a:spLocks noChangeArrowheads="1"/>
          </p:cNvSpPr>
          <p:nvPr/>
        </p:nvSpPr>
        <p:spPr bwMode="auto">
          <a:xfrm>
            <a:off x="5462588" y="4365625"/>
            <a:ext cx="3408362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>
              <a:buFontTx/>
              <a:buChar char="•"/>
            </a:pPr>
            <a:r>
              <a:rPr lang="en-US" sz="1800" b="1">
                <a:solidFill>
                  <a:srgbClr val="FF0000"/>
                </a:solidFill>
                <a:latin typeface="Garamond" pitchFamily="18" charset="0"/>
              </a:rPr>
              <a:t>Hard Delay/Energy Constraints</a:t>
            </a:r>
          </a:p>
        </p:txBody>
      </p:sp>
      <p:sp>
        <p:nvSpPr>
          <p:cNvPr id="272456" name="Text Box 72"/>
          <p:cNvSpPr txBox="1">
            <a:spLocks noChangeArrowheads="1"/>
          </p:cNvSpPr>
          <p:nvPr/>
        </p:nvSpPr>
        <p:spPr bwMode="auto">
          <a:xfrm>
            <a:off x="5748338" y="4614863"/>
            <a:ext cx="2709862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>
              <a:buFontTx/>
              <a:buChar char="•"/>
            </a:pPr>
            <a:r>
              <a:rPr lang="en-US" sz="1800" b="1">
                <a:solidFill>
                  <a:srgbClr val="FF0000"/>
                </a:solidFill>
                <a:latin typeface="Garamond" pitchFamily="18" charset="0"/>
              </a:rPr>
              <a:t>Hard Rate Requirements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455" grpId="0" autoUpdateAnimBg="0"/>
      <p:bldP spid="272456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Design Challenges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0388" y="1936750"/>
            <a:ext cx="8224837" cy="44053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/>
              <a:t>Wireless channels are a difficult and capacity-limited broadcast communications medium</a:t>
            </a:r>
          </a:p>
          <a:p>
            <a:pPr>
              <a:lnSpc>
                <a:spcPct val="20000"/>
              </a:lnSpc>
            </a:pPr>
            <a:endParaRPr lang="en-US" sz="2800" smtClean="0"/>
          </a:p>
          <a:p>
            <a:pPr>
              <a:lnSpc>
                <a:spcPct val="90000"/>
              </a:lnSpc>
            </a:pPr>
            <a:r>
              <a:rPr lang="en-US" sz="2800" smtClean="0"/>
              <a:t>Traffic patterns, user locations, and network conditions are constantly changing</a:t>
            </a:r>
          </a:p>
          <a:p>
            <a:pPr>
              <a:lnSpc>
                <a:spcPct val="30000"/>
              </a:lnSpc>
            </a:pPr>
            <a:endParaRPr lang="en-US" sz="2800" smtClean="0"/>
          </a:p>
          <a:p>
            <a:pPr>
              <a:lnSpc>
                <a:spcPct val="90000"/>
              </a:lnSpc>
            </a:pPr>
            <a:r>
              <a:rPr lang="en-US" sz="2800" smtClean="0"/>
              <a:t>Applications are heterogeneous with hard constraints that must be met by the network</a:t>
            </a:r>
          </a:p>
          <a:p>
            <a:pPr>
              <a:lnSpc>
                <a:spcPct val="20000"/>
              </a:lnSpc>
            </a:pPr>
            <a:endParaRPr lang="en-US" sz="2800" smtClean="0"/>
          </a:p>
          <a:p>
            <a:pPr>
              <a:lnSpc>
                <a:spcPct val="90000"/>
              </a:lnSpc>
            </a:pPr>
            <a:r>
              <a:rPr lang="en-US" sz="2800" smtClean="0"/>
              <a:t>Energy, delay, and rate constraints change design principles across all layers of the protocol stack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Signal Propagation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248518" y="1612902"/>
            <a:ext cx="4702622" cy="4114800"/>
          </a:xfrm>
        </p:spPr>
        <p:txBody>
          <a:bodyPr/>
          <a:lstStyle/>
          <a:p>
            <a:r>
              <a:rPr lang="en-US" sz="2800" dirty="0" smtClean="0"/>
              <a:t>Path Loss</a:t>
            </a:r>
          </a:p>
          <a:p>
            <a:pPr lvl="1"/>
            <a:r>
              <a:rPr lang="en-US" sz="2400" dirty="0" smtClean="0"/>
              <a:t>Free space, 2-path, general ray tracing, </a:t>
            </a:r>
            <a:r>
              <a:rPr lang="en-US" sz="2400" dirty="0" err="1" smtClean="0"/>
              <a:t>mmwave</a:t>
            </a:r>
            <a:endParaRPr lang="en-US" sz="2400" dirty="0" smtClean="0"/>
          </a:p>
          <a:p>
            <a:pPr lvl="1"/>
            <a:r>
              <a:rPr lang="en-US" sz="2400" dirty="0" smtClean="0"/>
              <a:t>Simplified model</a:t>
            </a:r>
          </a:p>
          <a:p>
            <a:endParaRPr lang="en-US" sz="2800" dirty="0" smtClean="0"/>
          </a:p>
          <a:p>
            <a:r>
              <a:rPr lang="en-US" sz="2800" dirty="0" smtClean="0"/>
              <a:t>Shadowing</a:t>
            </a:r>
          </a:p>
          <a:p>
            <a:pPr lvl="1"/>
            <a:r>
              <a:rPr lang="en-US" sz="2400" dirty="0" smtClean="0"/>
              <a:t>dB value is Gaussian</a:t>
            </a:r>
          </a:p>
          <a:p>
            <a:pPr lvl="1"/>
            <a:r>
              <a:rPr lang="en-US" sz="2400" dirty="0" smtClean="0"/>
              <a:t>Find path loss exponent and shadow STD  by curve fitting</a:t>
            </a:r>
          </a:p>
          <a:p>
            <a:r>
              <a:rPr lang="en-US" sz="2800" dirty="0" smtClean="0"/>
              <a:t>Multipath</a:t>
            </a:r>
          </a:p>
          <a:p>
            <a:pPr lvl="1"/>
            <a:r>
              <a:rPr lang="en-US" sz="2400" dirty="0" smtClean="0"/>
              <a:t>Ray tracing</a:t>
            </a:r>
          </a:p>
          <a:p>
            <a:pPr lvl="1"/>
            <a:r>
              <a:rPr lang="en-US" sz="2400" dirty="0" smtClean="0"/>
              <a:t>Statistical model</a:t>
            </a:r>
          </a:p>
        </p:txBody>
      </p:sp>
      <p:grpSp>
        <p:nvGrpSpPr>
          <p:cNvPr id="14340" name="Group 1028"/>
          <p:cNvGrpSpPr>
            <a:grpSpLocks/>
          </p:cNvGrpSpPr>
          <p:nvPr/>
        </p:nvGrpSpPr>
        <p:grpSpPr bwMode="auto">
          <a:xfrm>
            <a:off x="4585602" y="1880284"/>
            <a:ext cx="4056063" cy="1489075"/>
            <a:chOff x="2304" y="1395"/>
            <a:chExt cx="2555" cy="938"/>
          </a:xfrm>
        </p:grpSpPr>
        <p:sp>
          <p:nvSpPr>
            <p:cNvPr id="14350" name="Rectangle 1029" descr="Granite"/>
            <p:cNvSpPr>
              <a:spLocks noChangeArrowheads="1"/>
            </p:cNvSpPr>
            <p:nvPr/>
          </p:nvSpPr>
          <p:spPr bwMode="auto">
            <a:xfrm>
              <a:off x="3581" y="1841"/>
              <a:ext cx="214" cy="418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351" name="Rectangle 1030" descr="Granite"/>
            <p:cNvSpPr>
              <a:spLocks noChangeArrowheads="1"/>
            </p:cNvSpPr>
            <p:nvPr/>
          </p:nvSpPr>
          <p:spPr bwMode="auto">
            <a:xfrm>
              <a:off x="3140" y="1395"/>
              <a:ext cx="271" cy="430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352" name="Line 1031"/>
            <p:cNvSpPr>
              <a:spLocks noChangeShapeType="1"/>
            </p:cNvSpPr>
            <p:nvPr/>
          </p:nvSpPr>
          <p:spPr bwMode="auto">
            <a:xfrm flipV="1">
              <a:off x="2496" y="1559"/>
              <a:ext cx="813" cy="35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353" name="Line 1032"/>
            <p:cNvSpPr>
              <a:spLocks noChangeShapeType="1"/>
            </p:cNvSpPr>
            <p:nvPr/>
          </p:nvSpPr>
          <p:spPr bwMode="auto">
            <a:xfrm>
              <a:off x="3314" y="1564"/>
              <a:ext cx="1159" cy="38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14354" name="Group 1033"/>
            <p:cNvGrpSpPr>
              <a:grpSpLocks/>
            </p:cNvGrpSpPr>
            <p:nvPr/>
          </p:nvGrpSpPr>
          <p:grpSpPr bwMode="auto">
            <a:xfrm>
              <a:off x="2304" y="1929"/>
              <a:ext cx="144" cy="297"/>
              <a:chOff x="805" y="3660"/>
              <a:chExt cx="144" cy="297"/>
            </a:xfrm>
          </p:grpSpPr>
          <p:sp>
            <p:nvSpPr>
              <p:cNvPr id="14418" name="Line 1034"/>
              <p:cNvSpPr>
                <a:spLocks noChangeShapeType="1"/>
              </p:cNvSpPr>
              <p:nvPr/>
            </p:nvSpPr>
            <p:spPr bwMode="auto">
              <a:xfrm>
                <a:off x="876" y="3765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419" name="AutoShape 1035"/>
              <p:cNvSpPr>
                <a:spLocks noChangeArrowheads="1"/>
              </p:cNvSpPr>
              <p:nvPr/>
            </p:nvSpPr>
            <p:spPr bwMode="auto">
              <a:xfrm>
                <a:off x="805" y="3660"/>
                <a:ext cx="144" cy="14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0 w 21600"/>
                  <a:gd name="T13" fmla="*/ 4500 h 21600"/>
                  <a:gd name="T14" fmla="*/ 17100 w 21600"/>
                  <a:gd name="T15" fmla="*/ 171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4355" name="Line 1036"/>
            <p:cNvSpPr>
              <a:spLocks noChangeShapeType="1"/>
            </p:cNvSpPr>
            <p:nvPr/>
          </p:nvSpPr>
          <p:spPr bwMode="auto">
            <a:xfrm>
              <a:off x="2482" y="1956"/>
              <a:ext cx="2012" cy="2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14356" name="Group 1037"/>
            <p:cNvGrpSpPr>
              <a:grpSpLocks/>
            </p:cNvGrpSpPr>
            <p:nvPr/>
          </p:nvGrpSpPr>
          <p:grpSpPr bwMode="auto">
            <a:xfrm>
              <a:off x="4273" y="2013"/>
              <a:ext cx="586" cy="261"/>
              <a:chOff x="3835" y="3383"/>
              <a:chExt cx="586" cy="261"/>
            </a:xfrm>
          </p:grpSpPr>
          <p:sp>
            <p:nvSpPr>
              <p:cNvPr id="14359" name="Freeform 1038"/>
              <p:cNvSpPr>
                <a:spLocks/>
              </p:cNvSpPr>
              <p:nvPr/>
            </p:nvSpPr>
            <p:spPr bwMode="auto">
              <a:xfrm>
                <a:off x="3858" y="3430"/>
                <a:ext cx="510" cy="146"/>
              </a:xfrm>
              <a:custGeom>
                <a:avLst/>
                <a:gdLst>
                  <a:gd name="T0" fmla="*/ 0 w 353"/>
                  <a:gd name="T1" fmla="*/ 603 h 83"/>
                  <a:gd name="T2" fmla="*/ 0 w 353"/>
                  <a:gd name="T3" fmla="*/ 1377 h 83"/>
                  <a:gd name="T4" fmla="*/ 2216 w 353"/>
                  <a:gd name="T5" fmla="*/ 1377 h 83"/>
                  <a:gd name="T6" fmla="*/ 2122 w 353"/>
                  <a:gd name="T7" fmla="*/ 795 h 83"/>
                  <a:gd name="T8" fmla="*/ 1540 w 353"/>
                  <a:gd name="T9" fmla="*/ 603 h 83"/>
                  <a:gd name="T10" fmla="*/ 1263 w 353"/>
                  <a:gd name="T11" fmla="*/ 0 h 83"/>
                  <a:gd name="T12" fmla="*/ 578 w 353"/>
                  <a:gd name="T13" fmla="*/ 0 h 83"/>
                  <a:gd name="T14" fmla="*/ 394 w 353"/>
                  <a:gd name="T15" fmla="*/ 603 h 83"/>
                  <a:gd name="T16" fmla="*/ 0 w 353"/>
                  <a:gd name="T17" fmla="*/ 603 h 8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53"/>
                  <a:gd name="T28" fmla="*/ 0 h 83"/>
                  <a:gd name="T29" fmla="*/ 353 w 353"/>
                  <a:gd name="T30" fmla="*/ 83 h 8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53" h="83">
                    <a:moveTo>
                      <a:pt x="0" y="36"/>
                    </a:moveTo>
                    <a:lnTo>
                      <a:pt x="0" y="82"/>
                    </a:lnTo>
                    <a:lnTo>
                      <a:pt x="352" y="82"/>
                    </a:lnTo>
                    <a:lnTo>
                      <a:pt x="337" y="47"/>
                    </a:lnTo>
                    <a:lnTo>
                      <a:pt x="245" y="36"/>
                    </a:lnTo>
                    <a:lnTo>
                      <a:pt x="201" y="0"/>
                    </a:lnTo>
                    <a:lnTo>
                      <a:pt x="92" y="0"/>
                    </a:lnTo>
                    <a:lnTo>
                      <a:pt x="63" y="36"/>
                    </a:lnTo>
                    <a:lnTo>
                      <a:pt x="0" y="36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0" name="Freeform 1039"/>
              <p:cNvSpPr>
                <a:spLocks/>
              </p:cNvSpPr>
              <p:nvPr/>
            </p:nvSpPr>
            <p:spPr bwMode="auto">
              <a:xfrm>
                <a:off x="3858" y="3430"/>
                <a:ext cx="510" cy="146"/>
              </a:xfrm>
              <a:custGeom>
                <a:avLst/>
                <a:gdLst>
                  <a:gd name="T0" fmla="*/ 0 w 353"/>
                  <a:gd name="T1" fmla="*/ 603 h 83"/>
                  <a:gd name="T2" fmla="*/ 0 w 353"/>
                  <a:gd name="T3" fmla="*/ 1377 h 83"/>
                  <a:gd name="T4" fmla="*/ 2216 w 353"/>
                  <a:gd name="T5" fmla="*/ 1377 h 83"/>
                  <a:gd name="T6" fmla="*/ 2122 w 353"/>
                  <a:gd name="T7" fmla="*/ 795 h 83"/>
                  <a:gd name="T8" fmla="*/ 1540 w 353"/>
                  <a:gd name="T9" fmla="*/ 603 h 83"/>
                  <a:gd name="T10" fmla="*/ 1263 w 353"/>
                  <a:gd name="T11" fmla="*/ 0 h 83"/>
                  <a:gd name="T12" fmla="*/ 578 w 353"/>
                  <a:gd name="T13" fmla="*/ 0 h 83"/>
                  <a:gd name="T14" fmla="*/ 394 w 353"/>
                  <a:gd name="T15" fmla="*/ 603 h 83"/>
                  <a:gd name="T16" fmla="*/ 0 w 353"/>
                  <a:gd name="T17" fmla="*/ 603 h 83"/>
                  <a:gd name="T18" fmla="*/ 0 w 353"/>
                  <a:gd name="T19" fmla="*/ 603 h 8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53"/>
                  <a:gd name="T31" fmla="*/ 0 h 83"/>
                  <a:gd name="T32" fmla="*/ 353 w 353"/>
                  <a:gd name="T33" fmla="*/ 83 h 8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53" h="83">
                    <a:moveTo>
                      <a:pt x="0" y="36"/>
                    </a:moveTo>
                    <a:lnTo>
                      <a:pt x="0" y="82"/>
                    </a:lnTo>
                    <a:lnTo>
                      <a:pt x="352" y="82"/>
                    </a:lnTo>
                    <a:lnTo>
                      <a:pt x="337" y="47"/>
                    </a:lnTo>
                    <a:lnTo>
                      <a:pt x="245" y="36"/>
                    </a:lnTo>
                    <a:lnTo>
                      <a:pt x="201" y="0"/>
                    </a:lnTo>
                    <a:lnTo>
                      <a:pt x="92" y="0"/>
                    </a:lnTo>
                    <a:lnTo>
                      <a:pt x="63" y="36"/>
                    </a:lnTo>
                    <a:lnTo>
                      <a:pt x="0" y="36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1" name="Freeform 1040"/>
              <p:cNvSpPr>
                <a:spLocks/>
              </p:cNvSpPr>
              <p:nvPr/>
            </p:nvSpPr>
            <p:spPr bwMode="auto">
              <a:xfrm>
                <a:off x="4245" y="3516"/>
                <a:ext cx="43" cy="60"/>
              </a:xfrm>
              <a:custGeom>
                <a:avLst/>
                <a:gdLst>
                  <a:gd name="T0" fmla="*/ 176 w 30"/>
                  <a:gd name="T1" fmla="*/ 561 h 34"/>
                  <a:gd name="T2" fmla="*/ 0 w 30"/>
                  <a:gd name="T3" fmla="*/ 561 h 34"/>
                  <a:gd name="T4" fmla="*/ 0 w 30"/>
                  <a:gd name="T5" fmla="*/ 468 h 34"/>
                  <a:gd name="T6" fmla="*/ 13 w 30"/>
                  <a:gd name="T7" fmla="*/ 358 h 34"/>
                  <a:gd name="T8" fmla="*/ 39 w 30"/>
                  <a:gd name="T9" fmla="*/ 268 h 34"/>
                  <a:gd name="T10" fmla="*/ 42 w 30"/>
                  <a:gd name="T11" fmla="*/ 175 h 34"/>
                  <a:gd name="T12" fmla="*/ 80 w 30"/>
                  <a:gd name="T13" fmla="*/ 106 h 34"/>
                  <a:gd name="T14" fmla="*/ 100 w 30"/>
                  <a:gd name="T15" fmla="*/ 65 h 34"/>
                  <a:gd name="T16" fmla="*/ 138 w 30"/>
                  <a:gd name="T17" fmla="*/ 37 h 34"/>
                  <a:gd name="T18" fmla="*/ 176 w 30"/>
                  <a:gd name="T19" fmla="*/ 0 h 34"/>
                  <a:gd name="T20" fmla="*/ 176 w 30"/>
                  <a:gd name="T21" fmla="*/ 0 h 34"/>
                  <a:gd name="T22" fmla="*/ 176 w 30"/>
                  <a:gd name="T23" fmla="*/ 37 h 34"/>
                  <a:gd name="T24" fmla="*/ 176 w 30"/>
                  <a:gd name="T25" fmla="*/ 37 h 34"/>
                  <a:gd name="T26" fmla="*/ 176 w 30"/>
                  <a:gd name="T27" fmla="*/ 65 h 34"/>
                  <a:gd name="T28" fmla="*/ 176 w 30"/>
                  <a:gd name="T29" fmla="*/ 138 h 34"/>
                  <a:gd name="T30" fmla="*/ 176 w 30"/>
                  <a:gd name="T31" fmla="*/ 268 h 34"/>
                  <a:gd name="T32" fmla="*/ 176 w 30"/>
                  <a:gd name="T33" fmla="*/ 395 h 34"/>
                  <a:gd name="T34" fmla="*/ 176 w 30"/>
                  <a:gd name="T35" fmla="*/ 561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0"/>
                  <a:gd name="T55" fmla="*/ 0 h 34"/>
                  <a:gd name="T56" fmla="*/ 30 w 30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0" h="34">
                    <a:moveTo>
                      <a:pt x="29" y="33"/>
                    </a:moveTo>
                    <a:lnTo>
                      <a:pt x="0" y="33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6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9" y="0"/>
                    </a:lnTo>
                    <a:lnTo>
                      <a:pt x="29" y="2"/>
                    </a:lnTo>
                    <a:lnTo>
                      <a:pt x="29" y="4"/>
                    </a:lnTo>
                    <a:lnTo>
                      <a:pt x="29" y="8"/>
                    </a:lnTo>
                    <a:lnTo>
                      <a:pt x="29" y="16"/>
                    </a:lnTo>
                    <a:lnTo>
                      <a:pt x="29" y="23"/>
                    </a:lnTo>
                    <a:lnTo>
                      <a:pt x="29" y="3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2" name="Freeform 1041"/>
              <p:cNvSpPr>
                <a:spLocks/>
              </p:cNvSpPr>
              <p:nvPr/>
            </p:nvSpPr>
            <p:spPr bwMode="auto">
              <a:xfrm>
                <a:off x="4245" y="3516"/>
                <a:ext cx="43" cy="60"/>
              </a:xfrm>
              <a:custGeom>
                <a:avLst/>
                <a:gdLst>
                  <a:gd name="T0" fmla="*/ 0 w 30"/>
                  <a:gd name="T1" fmla="*/ 561 h 34"/>
                  <a:gd name="T2" fmla="*/ 0 w 30"/>
                  <a:gd name="T3" fmla="*/ 468 h 34"/>
                  <a:gd name="T4" fmla="*/ 13 w 30"/>
                  <a:gd name="T5" fmla="*/ 358 h 34"/>
                  <a:gd name="T6" fmla="*/ 39 w 30"/>
                  <a:gd name="T7" fmla="*/ 268 h 34"/>
                  <a:gd name="T8" fmla="*/ 42 w 30"/>
                  <a:gd name="T9" fmla="*/ 175 h 34"/>
                  <a:gd name="T10" fmla="*/ 80 w 30"/>
                  <a:gd name="T11" fmla="*/ 106 h 34"/>
                  <a:gd name="T12" fmla="*/ 100 w 30"/>
                  <a:gd name="T13" fmla="*/ 65 h 34"/>
                  <a:gd name="T14" fmla="*/ 138 w 30"/>
                  <a:gd name="T15" fmla="*/ 37 h 34"/>
                  <a:gd name="T16" fmla="*/ 176 w 30"/>
                  <a:gd name="T17" fmla="*/ 0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4"/>
                  <a:gd name="T29" fmla="*/ 30 w 30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4">
                    <a:moveTo>
                      <a:pt x="0" y="33"/>
                    </a:moveTo>
                    <a:lnTo>
                      <a:pt x="0" y="27"/>
                    </a:lnTo>
                    <a:lnTo>
                      <a:pt x="2" y="21"/>
                    </a:lnTo>
                    <a:lnTo>
                      <a:pt x="6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9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3" name="Freeform 1042"/>
              <p:cNvSpPr>
                <a:spLocks/>
              </p:cNvSpPr>
              <p:nvPr/>
            </p:nvSpPr>
            <p:spPr bwMode="auto">
              <a:xfrm>
                <a:off x="4287" y="3516"/>
                <a:ext cx="45" cy="60"/>
              </a:xfrm>
              <a:custGeom>
                <a:avLst/>
                <a:gdLst>
                  <a:gd name="T0" fmla="*/ 0 w 31"/>
                  <a:gd name="T1" fmla="*/ 561 h 34"/>
                  <a:gd name="T2" fmla="*/ 0 w 31"/>
                  <a:gd name="T3" fmla="*/ 0 h 34"/>
                  <a:gd name="T4" fmla="*/ 32 w 31"/>
                  <a:gd name="T5" fmla="*/ 37 h 34"/>
                  <a:gd name="T6" fmla="*/ 70 w 31"/>
                  <a:gd name="T7" fmla="*/ 65 h 34"/>
                  <a:gd name="T8" fmla="*/ 109 w 31"/>
                  <a:gd name="T9" fmla="*/ 106 h 34"/>
                  <a:gd name="T10" fmla="*/ 135 w 31"/>
                  <a:gd name="T11" fmla="*/ 175 h 34"/>
                  <a:gd name="T12" fmla="*/ 155 w 31"/>
                  <a:gd name="T13" fmla="*/ 268 h 34"/>
                  <a:gd name="T14" fmla="*/ 168 w 31"/>
                  <a:gd name="T15" fmla="*/ 358 h 34"/>
                  <a:gd name="T16" fmla="*/ 183 w 31"/>
                  <a:gd name="T17" fmla="*/ 468 h 34"/>
                  <a:gd name="T18" fmla="*/ 196 w 31"/>
                  <a:gd name="T19" fmla="*/ 561 h 34"/>
                  <a:gd name="T20" fmla="*/ 196 w 31"/>
                  <a:gd name="T21" fmla="*/ 561 h 34"/>
                  <a:gd name="T22" fmla="*/ 183 w 31"/>
                  <a:gd name="T23" fmla="*/ 561 h 34"/>
                  <a:gd name="T24" fmla="*/ 183 w 31"/>
                  <a:gd name="T25" fmla="*/ 561 h 34"/>
                  <a:gd name="T26" fmla="*/ 168 w 31"/>
                  <a:gd name="T27" fmla="*/ 561 h 34"/>
                  <a:gd name="T28" fmla="*/ 148 w 31"/>
                  <a:gd name="T29" fmla="*/ 561 h 34"/>
                  <a:gd name="T30" fmla="*/ 109 w 31"/>
                  <a:gd name="T31" fmla="*/ 561 h 34"/>
                  <a:gd name="T32" fmla="*/ 60 w 31"/>
                  <a:gd name="T33" fmla="*/ 561 h 34"/>
                  <a:gd name="T34" fmla="*/ 0 w 31"/>
                  <a:gd name="T35" fmla="*/ 561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1"/>
                  <a:gd name="T55" fmla="*/ 0 h 34"/>
                  <a:gd name="T56" fmla="*/ 31 w 31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1" h="34">
                    <a:moveTo>
                      <a:pt x="0" y="33"/>
                    </a:moveTo>
                    <a:lnTo>
                      <a:pt x="0" y="0"/>
                    </a:lnTo>
                    <a:lnTo>
                      <a:pt x="5" y="2"/>
                    </a:lnTo>
                    <a:lnTo>
                      <a:pt x="11" y="4"/>
                    </a:lnTo>
                    <a:lnTo>
                      <a:pt x="17" y="6"/>
                    </a:lnTo>
                    <a:lnTo>
                      <a:pt x="21" y="10"/>
                    </a:lnTo>
                    <a:lnTo>
                      <a:pt x="24" y="16"/>
                    </a:lnTo>
                    <a:lnTo>
                      <a:pt x="26" y="21"/>
                    </a:lnTo>
                    <a:lnTo>
                      <a:pt x="28" y="27"/>
                    </a:lnTo>
                    <a:lnTo>
                      <a:pt x="30" y="33"/>
                    </a:lnTo>
                    <a:lnTo>
                      <a:pt x="28" y="33"/>
                    </a:lnTo>
                    <a:lnTo>
                      <a:pt x="26" y="33"/>
                    </a:lnTo>
                    <a:lnTo>
                      <a:pt x="23" y="33"/>
                    </a:lnTo>
                    <a:lnTo>
                      <a:pt x="17" y="33"/>
                    </a:lnTo>
                    <a:lnTo>
                      <a:pt x="9" y="33"/>
                    </a:lnTo>
                    <a:lnTo>
                      <a:pt x="0" y="3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4" name="Freeform 1043"/>
              <p:cNvSpPr>
                <a:spLocks/>
              </p:cNvSpPr>
              <p:nvPr/>
            </p:nvSpPr>
            <p:spPr bwMode="auto">
              <a:xfrm>
                <a:off x="4287" y="3516"/>
                <a:ext cx="45" cy="60"/>
              </a:xfrm>
              <a:custGeom>
                <a:avLst/>
                <a:gdLst>
                  <a:gd name="T0" fmla="*/ 0 w 31"/>
                  <a:gd name="T1" fmla="*/ 0 h 34"/>
                  <a:gd name="T2" fmla="*/ 32 w 31"/>
                  <a:gd name="T3" fmla="*/ 37 h 34"/>
                  <a:gd name="T4" fmla="*/ 70 w 31"/>
                  <a:gd name="T5" fmla="*/ 65 h 34"/>
                  <a:gd name="T6" fmla="*/ 109 w 31"/>
                  <a:gd name="T7" fmla="*/ 106 h 34"/>
                  <a:gd name="T8" fmla="*/ 135 w 31"/>
                  <a:gd name="T9" fmla="*/ 175 h 34"/>
                  <a:gd name="T10" fmla="*/ 155 w 31"/>
                  <a:gd name="T11" fmla="*/ 268 h 34"/>
                  <a:gd name="T12" fmla="*/ 168 w 31"/>
                  <a:gd name="T13" fmla="*/ 358 h 34"/>
                  <a:gd name="T14" fmla="*/ 183 w 31"/>
                  <a:gd name="T15" fmla="*/ 468 h 34"/>
                  <a:gd name="T16" fmla="*/ 196 w 31"/>
                  <a:gd name="T17" fmla="*/ 561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1"/>
                  <a:gd name="T28" fmla="*/ 0 h 34"/>
                  <a:gd name="T29" fmla="*/ 31 w 31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1" h="34">
                    <a:moveTo>
                      <a:pt x="0" y="0"/>
                    </a:moveTo>
                    <a:lnTo>
                      <a:pt x="5" y="2"/>
                    </a:lnTo>
                    <a:lnTo>
                      <a:pt x="11" y="4"/>
                    </a:lnTo>
                    <a:lnTo>
                      <a:pt x="17" y="6"/>
                    </a:lnTo>
                    <a:lnTo>
                      <a:pt x="21" y="10"/>
                    </a:lnTo>
                    <a:lnTo>
                      <a:pt x="24" y="16"/>
                    </a:lnTo>
                    <a:lnTo>
                      <a:pt x="26" y="21"/>
                    </a:lnTo>
                    <a:lnTo>
                      <a:pt x="28" y="27"/>
                    </a:lnTo>
                    <a:lnTo>
                      <a:pt x="30" y="3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5" name="Freeform 1044"/>
              <p:cNvSpPr>
                <a:spLocks/>
              </p:cNvSpPr>
              <p:nvPr/>
            </p:nvSpPr>
            <p:spPr bwMode="auto">
              <a:xfrm>
                <a:off x="4251" y="3523"/>
                <a:ext cx="75" cy="93"/>
              </a:xfrm>
              <a:custGeom>
                <a:avLst/>
                <a:gdLst>
                  <a:gd name="T0" fmla="*/ 156 w 52"/>
                  <a:gd name="T1" fmla="*/ 0 h 53"/>
                  <a:gd name="T2" fmla="*/ 185 w 52"/>
                  <a:gd name="T3" fmla="*/ 0 h 53"/>
                  <a:gd name="T4" fmla="*/ 225 w 52"/>
                  <a:gd name="T5" fmla="*/ 37 h 53"/>
                  <a:gd name="T6" fmla="*/ 252 w 52"/>
                  <a:gd name="T7" fmla="*/ 65 h 53"/>
                  <a:gd name="T8" fmla="*/ 273 w 52"/>
                  <a:gd name="T9" fmla="*/ 135 h 53"/>
                  <a:gd name="T10" fmla="*/ 300 w 52"/>
                  <a:gd name="T11" fmla="*/ 200 h 53"/>
                  <a:gd name="T12" fmla="*/ 306 w 52"/>
                  <a:gd name="T13" fmla="*/ 265 h 53"/>
                  <a:gd name="T14" fmla="*/ 320 w 52"/>
                  <a:gd name="T15" fmla="*/ 351 h 53"/>
                  <a:gd name="T16" fmla="*/ 320 w 52"/>
                  <a:gd name="T17" fmla="*/ 444 h 53"/>
                  <a:gd name="T18" fmla="*/ 320 w 52"/>
                  <a:gd name="T19" fmla="*/ 514 h 53"/>
                  <a:gd name="T20" fmla="*/ 306 w 52"/>
                  <a:gd name="T21" fmla="*/ 616 h 53"/>
                  <a:gd name="T22" fmla="*/ 300 w 52"/>
                  <a:gd name="T23" fmla="*/ 665 h 53"/>
                  <a:gd name="T24" fmla="*/ 273 w 52"/>
                  <a:gd name="T25" fmla="*/ 730 h 53"/>
                  <a:gd name="T26" fmla="*/ 252 w 52"/>
                  <a:gd name="T27" fmla="*/ 795 h 53"/>
                  <a:gd name="T28" fmla="*/ 225 w 52"/>
                  <a:gd name="T29" fmla="*/ 832 h 53"/>
                  <a:gd name="T30" fmla="*/ 185 w 52"/>
                  <a:gd name="T31" fmla="*/ 865 h 53"/>
                  <a:gd name="T32" fmla="*/ 156 w 52"/>
                  <a:gd name="T33" fmla="*/ 865 h 53"/>
                  <a:gd name="T34" fmla="*/ 128 w 52"/>
                  <a:gd name="T35" fmla="*/ 865 h 53"/>
                  <a:gd name="T36" fmla="*/ 95 w 52"/>
                  <a:gd name="T37" fmla="*/ 832 h 53"/>
                  <a:gd name="T38" fmla="*/ 69 w 52"/>
                  <a:gd name="T39" fmla="*/ 795 h 53"/>
                  <a:gd name="T40" fmla="*/ 42 w 52"/>
                  <a:gd name="T41" fmla="*/ 730 h 53"/>
                  <a:gd name="T42" fmla="*/ 19 w 52"/>
                  <a:gd name="T43" fmla="*/ 665 h 53"/>
                  <a:gd name="T44" fmla="*/ 13 w 52"/>
                  <a:gd name="T45" fmla="*/ 616 h 53"/>
                  <a:gd name="T46" fmla="*/ 0 w 52"/>
                  <a:gd name="T47" fmla="*/ 514 h 53"/>
                  <a:gd name="T48" fmla="*/ 0 w 52"/>
                  <a:gd name="T49" fmla="*/ 444 h 53"/>
                  <a:gd name="T50" fmla="*/ 0 w 52"/>
                  <a:gd name="T51" fmla="*/ 351 h 53"/>
                  <a:gd name="T52" fmla="*/ 13 w 52"/>
                  <a:gd name="T53" fmla="*/ 265 h 53"/>
                  <a:gd name="T54" fmla="*/ 19 w 52"/>
                  <a:gd name="T55" fmla="*/ 200 h 53"/>
                  <a:gd name="T56" fmla="*/ 42 w 52"/>
                  <a:gd name="T57" fmla="*/ 135 h 53"/>
                  <a:gd name="T58" fmla="*/ 69 w 52"/>
                  <a:gd name="T59" fmla="*/ 65 h 53"/>
                  <a:gd name="T60" fmla="*/ 95 w 52"/>
                  <a:gd name="T61" fmla="*/ 37 h 53"/>
                  <a:gd name="T62" fmla="*/ 128 w 52"/>
                  <a:gd name="T63" fmla="*/ 0 h 53"/>
                  <a:gd name="T64" fmla="*/ 156 w 52"/>
                  <a:gd name="T65" fmla="*/ 0 h 5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2"/>
                  <a:gd name="T100" fmla="*/ 0 h 53"/>
                  <a:gd name="T101" fmla="*/ 52 w 52"/>
                  <a:gd name="T102" fmla="*/ 53 h 5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2" h="53">
                    <a:moveTo>
                      <a:pt x="25" y="0"/>
                    </a:moveTo>
                    <a:lnTo>
                      <a:pt x="30" y="0"/>
                    </a:lnTo>
                    <a:lnTo>
                      <a:pt x="36" y="2"/>
                    </a:lnTo>
                    <a:lnTo>
                      <a:pt x="40" y="4"/>
                    </a:lnTo>
                    <a:lnTo>
                      <a:pt x="44" y="8"/>
                    </a:lnTo>
                    <a:lnTo>
                      <a:pt x="48" y="12"/>
                    </a:lnTo>
                    <a:lnTo>
                      <a:pt x="49" y="16"/>
                    </a:lnTo>
                    <a:lnTo>
                      <a:pt x="51" y="21"/>
                    </a:lnTo>
                    <a:lnTo>
                      <a:pt x="51" y="27"/>
                    </a:lnTo>
                    <a:lnTo>
                      <a:pt x="51" y="31"/>
                    </a:lnTo>
                    <a:lnTo>
                      <a:pt x="49" y="37"/>
                    </a:lnTo>
                    <a:lnTo>
                      <a:pt x="48" y="40"/>
                    </a:lnTo>
                    <a:lnTo>
                      <a:pt x="44" y="44"/>
                    </a:lnTo>
                    <a:lnTo>
                      <a:pt x="40" y="48"/>
                    </a:lnTo>
                    <a:lnTo>
                      <a:pt x="36" y="50"/>
                    </a:lnTo>
                    <a:lnTo>
                      <a:pt x="30" y="52"/>
                    </a:lnTo>
                    <a:lnTo>
                      <a:pt x="25" y="52"/>
                    </a:lnTo>
                    <a:lnTo>
                      <a:pt x="21" y="52"/>
                    </a:lnTo>
                    <a:lnTo>
                      <a:pt x="15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3" y="40"/>
                    </a:lnTo>
                    <a:lnTo>
                      <a:pt x="2" y="37"/>
                    </a:lnTo>
                    <a:lnTo>
                      <a:pt x="0" y="31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3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2"/>
                    </a:lnTo>
                    <a:lnTo>
                      <a:pt x="21" y="0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6" name="Freeform 1045"/>
              <p:cNvSpPr>
                <a:spLocks/>
              </p:cNvSpPr>
              <p:nvPr/>
            </p:nvSpPr>
            <p:spPr bwMode="auto">
              <a:xfrm>
                <a:off x="4251" y="3523"/>
                <a:ext cx="75" cy="93"/>
              </a:xfrm>
              <a:custGeom>
                <a:avLst/>
                <a:gdLst>
                  <a:gd name="T0" fmla="*/ 156 w 52"/>
                  <a:gd name="T1" fmla="*/ 0 h 53"/>
                  <a:gd name="T2" fmla="*/ 185 w 52"/>
                  <a:gd name="T3" fmla="*/ 0 h 53"/>
                  <a:gd name="T4" fmla="*/ 225 w 52"/>
                  <a:gd name="T5" fmla="*/ 37 h 53"/>
                  <a:gd name="T6" fmla="*/ 252 w 52"/>
                  <a:gd name="T7" fmla="*/ 65 h 53"/>
                  <a:gd name="T8" fmla="*/ 273 w 52"/>
                  <a:gd name="T9" fmla="*/ 135 h 53"/>
                  <a:gd name="T10" fmla="*/ 300 w 52"/>
                  <a:gd name="T11" fmla="*/ 200 h 53"/>
                  <a:gd name="T12" fmla="*/ 306 w 52"/>
                  <a:gd name="T13" fmla="*/ 265 h 53"/>
                  <a:gd name="T14" fmla="*/ 320 w 52"/>
                  <a:gd name="T15" fmla="*/ 351 h 53"/>
                  <a:gd name="T16" fmla="*/ 320 w 52"/>
                  <a:gd name="T17" fmla="*/ 444 h 53"/>
                  <a:gd name="T18" fmla="*/ 320 w 52"/>
                  <a:gd name="T19" fmla="*/ 514 h 53"/>
                  <a:gd name="T20" fmla="*/ 306 w 52"/>
                  <a:gd name="T21" fmla="*/ 616 h 53"/>
                  <a:gd name="T22" fmla="*/ 300 w 52"/>
                  <a:gd name="T23" fmla="*/ 665 h 53"/>
                  <a:gd name="T24" fmla="*/ 273 w 52"/>
                  <a:gd name="T25" fmla="*/ 730 h 53"/>
                  <a:gd name="T26" fmla="*/ 252 w 52"/>
                  <a:gd name="T27" fmla="*/ 795 h 53"/>
                  <a:gd name="T28" fmla="*/ 225 w 52"/>
                  <a:gd name="T29" fmla="*/ 832 h 53"/>
                  <a:gd name="T30" fmla="*/ 185 w 52"/>
                  <a:gd name="T31" fmla="*/ 865 h 53"/>
                  <a:gd name="T32" fmla="*/ 156 w 52"/>
                  <a:gd name="T33" fmla="*/ 865 h 53"/>
                  <a:gd name="T34" fmla="*/ 128 w 52"/>
                  <a:gd name="T35" fmla="*/ 865 h 53"/>
                  <a:gd name="T36" fmla="*/ 95 w 52"/>
                  <a:gd name="T37" fmla="*/ 832 h 53"/>
                  <a:gd name="T38" fmla="*/ 69 w 52"/>
                  <a:gd name="T39" fmla="*/ 795 h 53"/>
                  <a:gd name="T40" fmla="*/ 42 w 52"/>
                  <a:gd name="T41" fmla="*/ 730 h 53"/>
                  <a:gd name="T42" fmla="*/ 19 w 52"/>
                  <a:gd name="T43" fmla="*/ 665 h 53"/>
                  <a:gd name="T44" fmla="*/ 13 w 52"/>
                  <a:gd name="T45" fmla="*/ 616 h 53"/>
                  <a:gd name="T46" fmla="*/ 0 w 52"/>
                  <a:gd name="T47" fmla="*/ 514 h 53"/>
                  <a:gd name="T48" fmla="*/ 0 w 52"/>
                  <a:gd name="T49" fmla="*/ 444 h 53"/>
                  <a:gd name="T50" fmla="*/ 0 w 52"/>
                  <a:gd name="T51" fmla="*/ 351 h 53"/>
                  <a:gd name="T52" fmla="*/ 13 w 52"/>
                  <a:gd name="T53" fmla="*/ 265 h 53"/>
                  <a:gd name="T54" fmla="*/ 19 w 52"/>
                  <a:gd name="T55" fmla="*/ 200 h 53"/>
                  <a:gd name="T56" fmla="*/ 42 w 52"/>
                  <a:gd name="T57" fmla="*/ 135 h 53"/>
                  <a:gd name="T58" fmla="*/ 69 w 52"/>
                  <a:gd name="T59" fmla="*/ 65 h 53"/>
                  <a:gd name="T60" fmla="*/ 95 w 52"/>
                  <a:gd name="T61" fmla="*/ 37 h 53"/>
                  <a:gd name="T62" fmla="*/ 128 w 52"/>
                  <a:gd name="T63" fmla="*/ 0 h 53"/>
                  <a:gd name="T64" fmla="*/ 156 w 52"/>
                  <a:gd name="T65" fmla="*/ 0 h 53"/>
                  <a:gd name="T66" fmla="*/ 156 w 52"/>
                  <a:gd name="T67" fmla="*/ 0 h 53"/>
                  <a:gd name="T68" fmla="*/ 156 w 52"/>
                  <a:gd name="T69" fmla="*/ 0 h 5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2"/>
                  <a:gd name="T106" fmla="*/ 0 h 53"/>
                  <a:gd name="T107" fmla="*/ 52 w 52"/>
                  <a:gd name="T108" fmla="*/ 53 h 5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2" h="53">
                    <a:moveTo>
                      <a:pt x="25" y="0"/>
                    </a:moveTo>
                    <a:lnTo>
                      <a:pt x="30" y="0"/>
                    </a:lnTo>
                    <a:lnTo>
                      <a:pt x="36" y="2"/>
                    </a:lnTo>
                    <a:lnTo>
                      <a:pt x="40" y="4"/>
                    </a:lnTo>
                    <a:lnTo>
                      <a:pt x="44" y="8"/>
                    </a:lnTo>
                    <a:lnTo>
                      <a:pt x="48" y="12"/>
                    </a:lnTo>
                    <a:lnTo>
                      <a:pt x="49" y="16"/>
                    </a:lnTo>
                    <a:lnTo>
                      <a:pt x="51" y="21"/>
                    </a:lnTo>
                    <a:lnTo>
                      <a:pt x="51" y="27"/>
                    </a:lnTo>
                    <a:lnTo>
                      <a:pt x="51" y="31"/>
                    </a:lnTo>
                    <a:lnTo>
                      <a:pt x="49" y="37"/>
                    </a:lnTo>
                    <a:lnTo>
                      <a:pt x="48" y="40"/>
                    </a:lnTo>
                    <a:lnTo>
                      <a:pt x="44" y="44"/>
                    </a:lnTo>
                    <a:lnTo>
                      <a:pt x="40" y="48"/>
                    </a:lnTo>
                    <a:lnTo>
                      <a:pt x="36" y="50"/>
                    </a:lnTo>
                    <a:lnTo>
                      <a:pt x="30" y="52"/>
                    </a:lnTo>
                    <a:lnTo>
                      <a:pt x="25" y="52"/>
                    </a:lnTo>
                    <a:lnTo>
                      <a:pt x="21" y="52"/>
                    </a:lnTo>
                    <a:lnTo>
                      <a:pt x="15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3" y="40"/>
                    </a:lnTo>
                    <a:lnTo>
                      <a:pt x="2" y="37"/>
                    </a:lnTo>
                    <a:lnTo>
                      <a:pt x="0" y="31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3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2"/>
                    </a:lnTo>
                    <a:lnTo>
                      <a:pt x="21" y="0"/>
                    </a:lnTo>
                    <a:lnTo>
                      <a:pt x="25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7" name="Freeform 1046"/>
              <p:cNvSpPr>
                <a:spLocks/>
              </p:cNvSpPr>
              <p:nvPr/>
            </p:nvSpPr>
            <p:spPr bwMode="auto">
              <a:xfrm>
                <a:off x="4267" y="3544"/>
                <a:ext cx="43" cy="51"/>
              </a:xfrm>
              <a:custGeom>
                <a:avLst/>
                <a:gdLst>
                  <a:gd name="T0" fmla="*/ 86 w 30"/>
                  <a:gd name="T1" fmla="*/ 0 h 29"/>
                  <a:gd name="T2" fmla="*/ 100 w 30"/>
                  <a:gd name="T3" fmla="*/ 0 h 29"/>
                  <a:gd name="T4" fmla="*/ 115 w 30"/>
                  <a:gd name="T5" fmla="*/ 0 h 29"/>
                  <a:gd name="T6" fmla="*/ 128 w 30"/>
                  <a:gd name="T7" fmla="*/ 37 h 29"/>
                  <a:gd name="T8" fmla="*/ 155 w 30"/>
                  <a:gd name="T9" fmla="*/ 65 h 29"/>
                  <a:gd name="T10" fmla="*/ 155 w 30"/>
                  <a:gd name="T11" fmla="*/ 86 h 29"/>
                  <a:gd name="T12" fmla="*/ 165 w 30"/>
                  <a:gd name="T13" fmla="*/ 114 h 29"/>
                  <a:gd name="T14" fmla="*/ 176 w 30"/>
                  <a:gd name="T15" fmla="*/ 179 h 29"/>
                  <a:gd name="T16" fmla="*/ 176 w 30"/>
                  <a:gd name="T17" fmla="*/ 216 h 29"/>
                  <a:gd name="T18" fmla="*/ 176 w 30"/>
                  <a:gd name="T19" fmla="*/ 288 h 29"/>
                  <a:gd name="T20" fmla="*/ 165 w 30"/>
                  <a:gd name="T21" fmla="*/ 315 h 29"/>
                  <a:gd name="T22" fmla="*/ 155 w 30"/>
                  <a:gd name="T23" fmla="*/ 380 h 29"/>
                  <a:gd name="T24" fmla="*/ 155 w 30"/>
                  <a:gd name="T25" fmla="*/ 417 h 29"/>
                  <a:gd name="T26" fmla="*/ 128 w 30"/>
                  <a:gd name="T27" fmla="*/ 452 h 29"/>
                  <a:gd name="T28" fmla="*/ 115 w 30"/>
                  <a:gd name="T29" fmla="*/ 452 h 29"/>
                  <a:gd name="T30" fmla="*/ 100 w 30"/>
                  <a:gd name="T31" fmla="*/ 468 h 29"/>
                  <a:gd name="T32" fmla="*/ 86 w 30"/>
                  <a:gd name="T33" fmla="*/ 468 h 29"/>
                  <a:gd name="T34" fmla="*/ 70 w 30"/>
                  <a:gd name="T35" fmla="*/ 468 h 29"/>
                  <a:gd name="T36" fmla="*/ 47 w 30"/>
                  <a:gd name="T37" fmla="*/ 452 h 29"/>
                  <a:gd name="T38" fmla="*/ 39 w 30"/>
                  <a:gd name="T39" fmla="*/ 452 h 29"/>
                  <a:gd name="T40" fmla="*/ 27 w 30"/>
                  <a:gd name="T41" fmla="*/ 417 h 29"/>
                  <a:gd name="T42" fmla="*/ 13 w 30"/>
                  <a:gd name="T43" fmla="*/ 380 h 29"/>
                  <a:gd name="T44" fmla="*/ 13 w 30"/>
                  <a:gd name="T45" fmla="*/ 315 h 29"/>
                  <a:gd name="T46" fmla="*/ 0 w 30"/>
                  <a:gd name="T47" fmla="*/ 288 h 29"/>
                  <a:gd name="T48" fmla="*/ 0 w 30"/>
                  <a:gd name="T49" fmla="*/ 216 h 29"/>
                  <a:gd name="T50" fmla="*/ 0 w 30"/>
                  <a:gd name="T51" fmla="*/ 179 h 29"/>
                  <a:gd name="T52" fmla="*/ 13 w 30"/>
                  <a:gd name="T53" fmla="*/ 114 h 29"/>
                  <a:gd name="T54" fmla="*/ 13 w 30"/>
                  <a:gd name="T55" fmla="*/ 86 h 29"/>
                  <a:gd name="T56" fmla="*/ 27 w 30"/>
                  <a:gd name="T57" fmla="*/ 65 h 29"/>
                  <a:gd name="T58" fmla="*/ 39 w 30"/>
                  <a:gd name="T59" fmla="*/ 37 h 29"/>
                  <a:gd name="T60" fmla="*/ 47 w 30"/>
                  <a:gd name="T61" fmla="*/ 0 h 29"/>
                  <a:gd name="T62" fmla="*/ 70 w 30"/>
                  <a:gd name="T63" fmla="*/ 0 h 29"/>
                  <a:gd name="T64" fmla="*/ 86 w 30"/>
                  <a:gd name="T65" fmla="*/ 0 h 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0"/>
                  <a:gd name="T100" fmla="*/ 0 h 29"/>
                  <a:gd name="T101" fmla="*/ 30 w 30"/>
                  <a:gd name="T102" fmla="*/ 29 h 2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0" h="29">
                    <a:moveTo>
                      <a:pt x="14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5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11"/>
                    </a:lnTo>
                    <a:lnTo>
                      <a:pt x="29" y="13"/>
                    </a:lnTo>
                    <a:lnTo>
                      <a:pt x="29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5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4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8" name="Freeform 1047"/>
              <p:cNvSpPr>
                <a:spLocks/>
              </p:cNvSpPr>
              <p:nvPr/>
            </p:nvSpPr>
            <p:spPr bwMode="auto">
              <a:xfrm>
                <a:off x="4267" y="3544"/>
                <a:ext cx="43" cy="51"/>
              </a:xfrm>
              <a:custGeom>
                <a:avLst/>
                <a:gdLst>
                  <a:gd name="T0" fmla="*/ 86 w 30"/>
                  <a:gd name="T1" fmla="*/ 0 h 29"/>
                  <a:gd name="T2" fmla="*/ 100 w 30"/>
                  <a:gd name="T3" fmla="*/ 0 h 29"/>
                  <a:gd name="T4" fmla="*/ 115 w 30"/>
                  <a:gd name="T5" fmla="*/ 0 h 29"/>
                  <a:gd name="T6" fmla="*/ 128 w 30"/>
                  <a:gd name="T7" fmla="*/ 37 h 29"/>
                  <a:gd name="T8" fmla="*/ 155 w 30"/>
                  <a:gd name="T9" fmla="*/ 65 h 29"/>
                  <a:gd name="T10" fmla="*/ 155 w 30"/>
                  <a:gd name="T11" fmla="*/ 86 h 29"/>
                  <a:gd name="T12" fmla="*/ 165 w 30"/>
                  <a:gd name="T13" fmla="*/ 114 h 29"/>
                  <a:gd name="T14" fmla="*/ 176 w 30"/>
                  <a:gd name="T15" fmla="*/ 179 h 29"/>
                  <a:gd name="T16" fmla="*/ 176 w 30"/>
                  <a:gd name="T17" fmla="*/ 216 h 29"/>
                  <a:gd name="T18" fmla="*/ 176 w 30"/>
                  <a:gd name="T19" fmla="*/ 288 h 29"/>
                  <a:gd name="T20" fmla="*/ 165 w 30"/>
                  <a:gd name="T21" fmla="*/ 315 h 29"/>
                  <a:gd name="T22" fmla="*/ 155 w 30"/>
                  <a:gd name="T23" fmla="*/ 380 h 29"/>
                  <a:gd name="T24" fmla="*/ 155 w 30"/>
                  <a:gd name="T25" fmla="*/ 417 h 29"/>
                  <a:gd name="T26" fmla="*/ 128 w 30"/>
                  <a:gd name="T27" fmla="*/ 452 h 29"/>
                  <a:gd name="T28" fmla="*/ 115 w 30"/>
                  <a:gd name="T29" fmla="*/ 452 h 29"/>
                  <a:gd name="T30" fmla="*/ 100 w 30"/>
                  <a:gd name="T31" fmla="*/ 468 h 29"/>
                  <a:gd name="T32" fmla="*/ 86 w 30"/>
                  <a:gd name="T33" fmla="*/ 468 h 29"/>
                  <a:gd name="T34" fmla="*/ 70 w 30"/>
                  <a:gd name="T35" fmla="*/ 468 h 29"/>
                  <a:gd name="T36" fmla="*/ 47 w 30"/>
                  <a:gd name="T37" fmla="*/ 452 h 29"/>
                  <a:gd name="T38" fmla="*/ 39 w 30"/>
                  <a:gd name="T39" fmla="*/ 452 h 29"/>
                  <a:gd name="T40" fmla="*/ 27 w 30"/>
                  <a:gd name="T41" fmla="*/ 417 h 29"/>
                  <a:gd name="T42" fmla="*/ 13 w 30"/>
                  <a:gd name="T43" fmla="*/ 380 h 29"/>
                  <a:gd name="T44" fmla="*/ 13 w 30"/>
                  <a:gd name="T45" fmla="*/ 315 h 29"/>
                  <a:gd name="T46" fmla="*/ 0 w 30"/>
                  <a:gd name="T47" fmla="*/ 288 h 29"/>
                  <a:gd name="T48" fmla="*/ 0 w 30"/>
                  <a:gd name="T49" fmla="*/ 216 h 29"/>
                  <a:gd name="T50" fmla="*/ 0 w 30"/>
                  <a:gd name="T51" fmla="*/ 179 h 29"/>
                  <a:gd name="T52" fmla="*/ 13 w 30"/>
                  <a:gd name="T53" fmla="*/ 114 h 29"/>
                  <a:gd name="T54" fmla="*/ 13 w 30"/>
                  <a:gd name="T55" fmla="*/ 86 h 29"/>
                  <a:gd name="T56" fmla="*/ 27 w 30"/>
                  <a:gd name="T57" fmla="*/ 65 h 29"/>
                  <a:gd name="T58" fmla="*/ 39 w 30"/>
                  <a:gd name="T59" fmla="*/ 37 h 29"/>
                  <a:gd name="T60" fmla="*/ 47 w 30"/>
                  <a:gd name="T61" fmla="*/ 0 h 29"/>
                  <a:gd name="T62" fmla="*/ 70 w 30"/>
                  <a:gd name="T63" fmla="*/ 0 h 29"/>
                  <a:gd name="T64" fmla="*/ 86 w 30"/>
                  <a:gd name="T65" fmla="*/ 0 h 29"/>
                  <a:gd name="T66" fmla="*/ 86 w 30"/>
                  <a:gd name="T67" fmla="*/ 0 h 29"/>
                  <a:gd name="T68" fmla="*/ 86 w 30"/>
                  <a:gd name="T69" fmla="*/ 0 h 2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"/>
                  <a:gd name="T106" fmla="*/ 0 h 29"/>
                  <a:gd name="T107" fmla="*/ 30 w 30"/>
                  <a:gd name="T108" fmla="*/ 29 h 2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" h="29">
                    <a:moveTo>
                      <a:pt x="14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5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11"/>
                    </a:lnTo>
                    <a:lnTo>
                      <a:pt x="29" y="13"/>
                    </a:lnTo>
                    <a:lnTo>
                      <a:pt x="29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5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4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9" name="Freeform 1048"/>
              <p:cNvSpPr>
                <a:spLocks/>
              </p:cNvSpPr>
              <p:nvPr/>
            </p:nvSpPr>
            <p:spPr bwMode="auto">
              <a:xfrm>
                <a:off x="4272" y="3551"/>
                <a:ext cx="32" cy="39"/>
              </a:xfrm>
              <a:custGeom>
                <a:avLst/>
                <a:gdLst>
                  <a:gd name="T0" fmla="*/ 68 w 22"/>
                  <a:gd name="T1" fmla="*/ 0 h 22"/>
                  <a:gd name="T2" fmla="*/ 70 w 22"/>
                  <a:gd name="T3" fmla="*/ 0 h 22"/>
                  <a:gd name="T4" fmla="*/ 99 w 22"/>
                  <a:gd name="T5" fmla="*/ 0 h 22"/>
                  <a:gd name="T6" fmla="*/ 111 w 22"/>
                  <a:gd name="T7" fmla="*/ 21 h 22"/>
                  <a:gd name="T8" fmla="*/ 111 w 22"/>
                  <a:gd name="T9" fmla="*/ 21 h 22"/>
                  <a:gd name="T10" fmla="*/ 127 w 22"/>
                  <a:gd name="T11" fmla="*/ 50 h 22"/>
                  <a:gd name="T12" fmla="*/ 138 w 22"/>
                  <a:gd name="T13" fmla="*/ 89 h 22"/>
                  <a:gd name="T14" fmla="*/ 138 w 22"/>
                  <a:gd name="T15" fmla="*/ 117 h 22"/>
                  <a:gd name="T16" fmla="*/ 138 w 22"/>
                  <a:gd name="T17" fmla="*/ 195 h 22"/>
                  <a:gd name="T18" fmla="*/ 138 w 22"/>
                  <a:gd name="T19" fmla="*/ 229 h 22"/>
                  <a:gd name="T20" fmla="*/ 138 w 22"/>
                  <a:gd name="T21" fmla="*/ 268 h 22"/>
                  <a:gd name="T22" fmla="*/ 127 w 22"/>
                  <a:gd name="T23" fmla="*/ 296 h 22"/>
                  <a:gd name="T24" fmla="*/ 111 w 22"/>
                  <a:gd name="T25" fmla="*/ 333 h 22"/>
                  <a:gd name="T26" fmla="*/ 111 w 22"/>
                  <a:gd name="T27" fmla="*/ 333 h 22"/>
                  <a:gd name="T28" fmla="*/ 99 w 22"/>
                  <a:gd name="T29" fmla="*/ 367 h 22"/>
                  <a:gd name="T30" fmla="*/ 70 w 22"/>
                  <a:gd name="T31" fmla="*/ 367 h 22"/>
                  <a:gd name="T32" fmla="*/ 68 w 22"/>
                  <a:gd name="T33" fmla="*/ 367 h 22"/>
                  <a:gd name="T34" fmla="*/ 52 w 22"/>
                  <a:gd name="T35" fmla="*/ 367 h 22"/>
                  <a:gd name="T36" fmla="*/ 41 w 22"/>
                  <a:gd name="T37" fmla="*/ 367 h 22"/>
                  <a:gd name="T38" fmla="*/ 28 w 22"/>
                  <a:gd name="T39" fmla="*/ 333 h 22"/>
                  <a:gd name="T40" fmla="*/ 13 w 22"/>
                  <a:gd name="T41" fmla="*/ 333 h 22"/>
                  <a:gd name="T42" fmla="*/ 0 w 22"/>
                  <a:gd name="T43" fmla="*/ 296 h 22"/>
                  <a:gd name="T44" fmla="*/ 0 w 22"/>
                  <a:gd name="T45" fmla="*/ 268 h 22"/>
                  <a:gd name="T46" fmla="*/ 0 w 22"/>
                  <a:gd name="T47" fmla="*/ 229 h 22"/>
                  <a:gd name="T48" fmla="*/ 0 w 22"/>
                  <a:gd name="T49" fmla="*/ 195 h 22"/>
                  <a:gd name="T50" fmla="*/ 0 w 22"/>
                  <a:gd name="T51" fmla="*/ 117 h 22"/>
                  <a:gd name="T52" fmla="*/ 0 w 22"/>
                  <a:gd name="T53" fmla="*/ 89 h 22"/>
                  <a:gd name="T54" fmla="*/ 0 w 22"/>
                  <a:gd name="T55" fmla="*/ 50 h 22"/>
                  <a:gd name="T56" fmla="*/ 13 w 22"/>
                  <a:gd name="T57" fmla="*/ 21 h 22"/>
                  <a:gd name="T58" fmla="*/ 28 w 22"/>
                  <a:gd name="T59" fmla="*/ 21 h 22"/>
                  <a:gd name="T60" fmla="*/ 41 w 22"/>
                  <a:gd name="T61" fmla="*/ 0 h 22"/>
                  <a:gd name="T62" fmla="*/ 52 w 22"/>
                  <a:gd name="T63" fmla="*/ 0 h 22"/>
                  <a:gd name="T64" fmla="*/ 68 w 22"/>
                  <a:gd name="T65" fmla="*/ 0 h 2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"/>
                  <a:gd name="T100" fmla="*/ 0 h 22"/>
                  <a:gd name="T101" fmla="*/ 22 w 22"/>
                  <a:gd name="T102" fmla="*/ 22 h 2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" h="22">
                    <a:moveTo>
                      <a:pt x="10" y="0"/>
                    </a:moveTo>
                    <a:lnTo>
                      <a:pt x="11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3"/>
                    </a:lnTo>
                    <a:lnTo>
                      <a:pt x="21" y="5"/>
                    </a:lnTo>
                    <a:lnTo>
                      <a:pt x="21" y="7"/>
                    </a:lnTo>
                    <a:lnTo>
                      <a:pt x="21" y="11"/>
                    </a:lnTo>
                    <a:lnTo>
                      <a:pt x="21" y="13"/>
                    </a:lnTo>
                    <a:lnTo>
                      <a:pt x="21" y="15"/>
                    </a:lnTo>
                    <a:lnTo>
                      <a:pt x="19" y="17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21"/>
                    </a:lnTo>
                    <a:lnTo>
                      <a:pt x="4" y="19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70" name="Freeform 1049"/>
              <p:cNvSpPr>
                <a:spLocks/>
              </p:cNvSpPr>
              <p:nvPr/>
            </p:nvSpPr>
            <p:spPr bwMode="auto">
              <a:xfrm>
                <a:off x="4272" y="3551"/>
                <a:ext cx="32" cy="39"/>
              </a:xfrm>
              <a:custGeom>
                <a:avLst/>
                <a:gdLst>
                  <a:gd name="T0" fmla="*/ 68 w 22"/>
                  <a:gd name="T1" fmla="*/ 0 h 22"/>
                  <a:gd name="T2" fmla="*/ 70 w 22"/>
                  <a:gd name="T3" fmla="*/ 0 h 22"/>
                  <a:gd name="T4" fmla="*/ 99 w 22"/>
                  <a:gd name="T5" fmla="*/ 0 h 22"/>
                  <a:gd name="T6" fmla="*/ 111 w 22"/>
                  <a:gd name="T7" fmla="*/ 21 h 22"/>
                  <a:gd name="T8" fmla="*/ 111 w 22"/>
                  <a:gd name="T9" fmla="*/ 21 h 22"/>
                  <a:gd name="T10" fmla="*/ 127 w 22"/>
                  <a:gd name="T11" fmla="*/ 50 h 22"/>
                  <a:gd name="T12" fmla="*/ 138 w 22"/>
                  <a:gd name="T13" fmla="*/ 89 h 22"/>
                  <a:gd name="T14" fmla="*/ 138 w 22"/>
                  <a:gd name="T15" fmla="*/ 117 h 22"/>
                  <a:gd name="T16" fmla="*/ 138 w 22"/>
                  <a:gd name="T17" fmla="*/ 195 h 22"/>
                  <a:gd name="T18" fmla="*/ 138 w 22"/>
                  <a:gd name="T19" fmla="*/ 229 h 22"/>
                  <a:gd name="T20" fmla="*/ 138 w 22"/>
                  <a:gd name="T21" fmla="*/ 268 h 22"/>
                  <a:gd name="T22" fmla="*/ 127 w 22"/>
                  <a:gd name="T23" fmla="*/ 296 h 22"/>
                  <a:gd name="T24" fmla="*/ 111 w 22"/>
                  <a:gd name="T25" fmla="*/ 333 h 22"/>
                  <a:gd name="T26" fmla="*/ 111 w 22"/>
                  <a:gd name="T27" fmla="*/ 333 h 22"/>
                  <a:gd name="T28" fmla="*/ 99 w 22"/>
                  <a:gd name="T29" fmla="*/ 367 h 22"/>
                  <a:gd name="T30" fmla="*/ 70 w 22"/>
                  <a:gd name="T31" fmla="*/ 367 h 22"/>
                  <a:gd name="T32" fmla="*/ 68 w 22"/>
                  <a:gd name="T33" fmla="*/ 367 h 22"/>
                  <a:gd name="T34" fmla="*/ 52 w 22"/>
                  <a:gd name="T35" fmla="*/ 367 h 22"/>
                  <a:gd name="T36" fmla="*/ 41 w 22"/>
                  <a:gd name="T37" fmla="*/ 367 h 22"/>
                  <a:gd name="T38" fmla="*/ 28 w 22"/>
                  <a:gd name="T39" fmla="*/ 333 h 22"/>
                  <a:gd name="T40" fmla="*/ 13 w 22"/>
                  <a:gd name="T41" fmla="*/ 333 h 22"/>
                  <a:gd name="T42" fmla="*/ 0 w 22"/>
                  <a:gd name="T43" fmla="*/ 296 h 22"/>
                  <a:gd name="T44" fmla="*/ 0 w 22"/>
                  <a:gd name="T45" fmla="*/ 268 h 22"/>
                  <a:gd name="T46" fmla="*/ 0 w 22"/>
                  <a:gd name="T47" fmla="*/ 229 h 22"/>
                  <a:gd name="T48" fmla="*/ 0 w 22"/>
                  <a:gd name="T49" fmla="*/ 195 h 22"/>
                  <a:gd name="T50" fmla="*/ 0 w 22"/>
                  <a:gd name="T51" fmla="*/ 117 h 22"/>
                  <a:gd name="T52" fmla="*/ 0 w 22"/>
                  <a:gd name="T53" fmla="*/ 89 h 22"/>
                  <a:gd name="T54" fmla="*/ 0 w 22"/>
                  <a:gd name="T55" fmla="*/ 50 h 22"/>
                  <a:gd name="T56" fmla="*/ 13 w 22"/>
                  <a:gd name="T57" fmla="*/ 21 h 22"/>
                  <a:gd name="T58" fmla="*/ 28 w 22"/>
                  <a:gd name="T59" fmla="*/ 21 h 22"/>
                  <a:gd name="T60" fmla="*/ 41 w 22"/>
                  <a:gd name="T61" fmla="*/ 0 h 22"/>
                  <a:gd name="T62" fmla="*/ 52 w 22"/>
                  <a:gd name="T63" fmla="*/ 0 h 22"/>
                  <a:gd name="T64" fmla="*/ 68 w 22"/>
                  <a:gd name="T65" fmla="*/ 0 h 22"/>
                  <a:gd name="T66" fmla="*/ 68 w 22"/>
                  <a:gd name="T67" fmla="*/ 0 h 22"/>
                  <a:gd name="T68" fmla="*/ 68 w 22"/>
                  <a:gd name="T69" fmla="*/ 0 h 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2"/>
                  <a:gd name="T106" fmla="*/ 0 h 22"/>
                  <a:gd name="T107" fmla="*/ 22 w 22"/>
                  <a:gd name="T108" fmla="*/ 22 h 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2" h="22">
                    <a:moveTo>
                      <a:pt x="10" y="0"/>
                    </a:moveTo>
                    <a:lnTo>
                      <a:pt x="11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3"/>
                    </a:lnTo>
                    <a:lnTo>
                      <a:pt x="21" y="5"/>
                    </a:lnTo>
                    <a:lnTo>
                      <a:pt x="21" y="7"/>
                    </a:lnTo>
                    <a:lnTo>
                      <a:pt x="21" y="11"/>
                    </a:lnTo>
                    <a:lnTo>
                      <a:pt x="21" y="13"/>
                    </a:lnTo>
                    <a:lnTo>
                      <a:pt x="21" y="15"/>
                    </a:lnTo>
                    <a:lnTo>
                      <a:pt x="19" y="17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21"/>
                    </a:lnTo>
                    <a:lnTo>
                      <a:pt x="4" y="19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71" name="Freeform 1050"/>
              <p:cNvSpPr>
                <a:spLocks/>
              </p:cNvSpPr>
              <p:nvPr/>
            </p:nvSpPr>
            <p:spPr bwMode="auto">
              <a:xfrm>
                <a:off x="3977" y="3493"/>
                <a:ext cx="92" cy="65"/>
              </a:xfrm>
              <a:custGeom>
                <a:avLst/>
                <a:gdLst>
                  <a:gd name="T0" fmla="*/ 0 w 64"/>
                  <a:gd name="T1" fmla="*/ 249 h 37"/>
                  <a:gd name="T2" fmla="*/ 0 w 64"/>
                  <a:gd name="T3" fmla="*/ 0 h 37"/>
                  <a:gd name="T4" fmla="*/ 388 w 64"/>
                  <a:gd name="T5" fmla="*/ 0 h 37"/>
                  <a:gd name="T6" fmla="*/ 388 w 64"/>
                  <a:gd name="T7" fmla="*/ 603 h 37"/>
                  <a:gd name="T8" fmla="*/ 128 w 64"/>
                  <a:gd name="T9" fmla="*/ 603 h 37"/>
                  <a:gd name="T10" fmla="*/ 0 w 64"/>
                  <a:gd name="T11" fmla="*/ 249 h 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"/>
                  <a:gd name="T19" fmla="*/ 0 h 37"/>
                  <a:gd name="T20" fmla="*/ 64 w 64"/>
                  <a:gd name="T21" fmla="*/ 37 h 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" h="37">
                    <a:moveTo>
                      <a:pt x="0" y="15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63" y="36"/>
                    </a:lnTo>
                    <a:lnTo>
                      <a:pt x="21" y="36"/>
                    </a:lnTo>
                    <a:lnTo>
                      <a:pt x="0" y="15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72" name="Freeform 1051"/>
              <p:cNvSpPr>
                <a:spLocks/>
              </p:cNvSpPr>
              <p:nvPr/>
            </p:nvSpPr>
            <p:spPr bwMode="auto">
              <a:xfrm>
                <a:off x="3977" y="3493"/>
                <a:ext cx="92" cy="65"/>
              </a:xfrm>
              <a:custGeom>
                <a:avLst/>
                <a:gdLst>
                  <a:gd name="T0" fmla="*/ 0 w 64"/>
                  <a:gd name="T1" fmla="*/ 249 h 37"/>
                  <a:gd name="T2" fmla="*/ 0 w 64"/>
                  <a:gd name="T3" fmla="*/ 0 h 37"/>
                  <a:gd name="T4" fmla="*/ 388 w 64"/>
                  <a:gd name="T5" fmla="*/ 0 h 37"/>
                  <a:gd name="T6" fmla="*/ 388 w 64"/>
                  <a:gd name="T7" fmla="*/ 603 h 37"/>
                  <a:gd name="T8" fmla="*/ 128 w 64"/>
                  <a:gd name="T9" fmla="*/ 603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37"/>
                  <a:gd name="T17" fmla="*/ 64 w 64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37">
                    <a:moveTo>
                      <a:pt x="0" y="15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63" y="36"/>
                    </a:lnTo>
                    <a:lnTo>
                      <a:pt x="21" y="36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73" name="Freeform 1052"/>
              <p:cNvSpPr>
                <a:spLocks/>
              </p:cNvSpPr>
              <p:nvPr/>
            </p:nvSpPr>
            <p:spPr bwMode="auto">
              <a:xfrm>
                <a:off x="3977" y="3520"/>
                <a:ext cx="31" cy="42"/>
              </a:xfrm>
              <a:custGeom>
                <a:avLst/>
                <a:gdLst>
                  <a:gd name="T0" fmla="*/ 0 w 22"/>
                  <a:gd name="T1" fmla="*/ 376 h 24"/>
                  <a:gd name="T2" fmla="*/ 0 w 22"/>
                  <a:gd name="T3" fmla="*/ 0 h 24"/>
                  <a:gd name="T4" fmla="*/ 23 w 22"/>
                  <a:gd name="T5" fmla="*/ 0 h 24"/>
                  <a:gd name="T6" fmla="*/ 45 w 22"/>
                  <a:gd name="T7" fmla="*/ 37 h 24"/>
                  <a:gd name="T8" fmla="*/ 63 w 22"/>
                  <a:gd name="T9" fmla="*/ 65 h 24"/>
                  <a:gd name="T10" fmla="*/ 83 w 22"/>
                  <a:gd name="T11" fmla="*/ 101 h 24"/>
                  <a:gd name="T12" fmla="*/ 96 w 22"/>
                  <a:gd name="T13" fmla="*/ 171 h 24"/>
                  <a:gd name="T14" fmla="*/ 107 w 22"/>
                  <a:gd name="T15" fmla="*/ 228 h 24"/>
                  <a:gd name="T16" fmla="*/ 117 w 22"/>
                  <a:gd name="T17" fmla="*/ 299 h 24"/>
                  <a:gd name="T18" fmla="*/ 117 w 22"/>
                  <a:gd name="T19" fmla="*/ 376 h 24"/>
                  <a:gd name="T20" fmla="*/ 117 w 22"/>
                  <a:gd name="T21" fmla="*/ 376 h 24"/>
                  <a:gd name="T22" fmla="*/ 117 w 22"/>
                  <a:gd name="T23" fmla="*/ 376 h 24"/>
                  <a:gd name="T24" fmla="*/ 107 w 22"/>
                  <a:gd name="T25" fmla="*/ 376 h 24"/>
                  <a:gd name="T26" fmla="*/ 107 w 22"/>
                  <a:gd name="T27" fmla="*/ 376 h 24"/>
                  <a:gd name="T28" fmla="*/ 83 w 22"/>
                  <a:gd name="T29" fmla="*/ 376 h 24"/>
                  <a:gd name="T30" fmla="*/ 63 w 22"/>
                  <a:gd name="T31" fmla="*/ 376 h 24"/>
                  <a:gd name="T32" fmla="*/ 45 w 22"/>
                  <a:gd name="T33" fmla="*/ 376 h 24"/>
                  <a:gd name="T34" fmla="*/ 0 w 22"/>
                  <a:gd name="T35" fmla="*/ 376 h 2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2"/>
                  <a:gd name="T55" fmla="*/ 0 h 24"/>
                  <a:gd name="T56" fmla="*/ 22 w 22"/>
                  <a:gd name="T57" fmla="*/ 24 h 2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2" h="24">
                    <a:moveTo>
                      <a:pt x="0" y="2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8" y="2"/>
                    </a:lnTo>
                    <a:lnTo>
                      <a:pt x="11" y="4"/>
                    </a:lnTo>
                    <a:lnTo>
                      <a:pt x="15" y="6"/>
                    </a:lnTo>
                    <a:lnTo>
                      <a:pt x="17" y="10"/>
                    </a:lnTo>
                    <a:lnTo>
                      <a:pt x="19" y="14"/>
                    </a:lnTo>
                    <a:lnTo>
                      <a:pt x="21" y="18"/>
                    </a:lnTo>
                    <a:lnTo>
                      <a:pt x="21" y="23"/>
                    </a:lnTo>
                    <a:lnTo>
                      <a:pt x="19" y="23"/>
                    </a:lnTo>
                    <a:lnTo>
                      <a:pt x="15" y="23"/>
                    </a:lnTo>
                    <a:lnTo>
                      <a:pt x="11" y="23"/>
                    </a:lnTo>
                    <a:lnTo>
                      <a:pt x="8" y="23"/>
                    </a:lnTo>
                    <a:lnTo>
                      <a:pt x="0" y="23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74" name="Freeform 1053"/>
              <p:cNvSpPr>
                <a:spLocks/>
              </p:cNvSpPr>
              <p:nvPr/>
            </p:nvSpPr>
            <p:spPr bwMode="auto">
              <a:xfrm>
                <a:off x="3977" y="3520"/>
                <a:ext cx="31" cy="42"/>
              </a:xfrm>
              <a:custGeom>
                <a:avLst/>
                <a:gdLst>
                  <a:gd name="T0" fmla="*/ 0 w 22"/>
                  <a:gd name="T1" fmla="*/ 0 h 24"/>
                  <a:gd name="T2" fmla="*/ 23 w 22"/>
                  <a:gd name="T3" fmla="*/ 0 h 24"/>
                  <a:gd name="T4" fmla="*/ 45 w 22"/>
                  <a:gd name="T5" fmla="*/ 37 h 24"/>
                  <a:gd name="T6" fmla="*/ 63 w 22"/>
                  <a:gd name="T7" fmla="*/ 65 h 24"/>
                  <a:gd name="T8" fmla="*/ 83 w 22"/>
                  <a:gd name="T9" fmla="*/ 101 h 24"/>
                  <a:gd name="T10" fmla="*/ 96 w 22"/>
                  <a:gd name="T11" fmla="*/ 171 h 24"/>
                  <a:gd name="T12" fmla="*/ 107 w 22"/>
                  <a:gd name="T13" fmla="*/ 228 h 24"/>
                  <a:gd name="T14" fmla="*/ 117 w 22"/>
                  <a:gd name="T15" fmla="*/ 299 h 24"/>
                  <a:gd name="T16" fmla="*/ 117 w 22"/>
                  <a:gd name="T17" fmla="*/ 3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"/>
                  <a:gd name="T28" fmla="*/ 0 h 24"/>
                  <a:gd name="T29" fmla="*/ 22 w 2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" h="24">
                    <a:moveTo>
                      <a:pt x="0" y="0"/>
                    </a:moveTo>
                    <a:lnTo>
                      <a:pt x="4" y="0"/>
                    </a:lnTo>
                    <a:lnTo>
                      <a:pt x="8" y="2"/>
                    </a:lnTo>
                    <a:lnTo>
                      <a:pt x="11" y="4"/>
                    </a:lnTo>
                    <a:lnTo>
                      <a:pt x="15" y="6"/>
                    </a:lnTo>
                    <a:lnTo>
                      <a:pt x="17" y="10"/>
                    </a:lnTo>
                    <a:lnTo>
                      <a:pt x="19" y="14"/>
                    </a:lnTo>
                    <a:lnTo>
                      <a:pt x="21" y="18"/>
                    </a:lnTo>
                    <a:lnTo>
                      <a:pt x="21" y="2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75" name="Freeform 1054"/>
              <p:cNvSpPr>
                <a:spLocks/>
              </p:cNvSpPr>
              <p:nvPr/>
            </p:nvSpPr>
            <p:spPr bwMode="auto">
              <a:xfrm>
                <a:off x="3919" y="3516"/>
                <a:ext cx="42" cy="60"/>
              </a:xfrm>
              <a:custGeom>
                <a:avLst/>
                <a:gdLst>
                  <a:gd name="T0" fmla="*/ 178 w 29"/>
                  <a:gd name="T1" fmla="*/ 561 h 34"/>
                  <a:gd name="T2" fmla="*/ 0 w 29"/>
                  <a:gd name="T3" fmla="*/ 561 h 34"/>
                  <a:gd name="T4" fmla="*/ 0 w 29"/>
                  <a:gd name="T5" fmla="*/ 468 h 34"/>
                  <a:gd name="T6" fmla="*/ 13 w 29"/>
                  <a:gd name="T7" fmla="*/ 358 h 34"/>
                  <a:gd name="T8" fmla="*/ 28 w 29"/>
                  <a:gd name="T9" fmla="*/ 268 h 34"/>
                  <a:gd name="T10" fmla="*/ 42 w 29"/>
                  <a:gd name="T11" fmla="*/ 175 h 34"/>
                  <a:gd name="T12" fmla="*/ 85 w 29"/>
                  <a:gd name="T13" fmla="*/ 106 h 34"/>
                  <a:gd name="T14" fmla="*/ 109 w 29"/>
                  <a:gd name="T15" fmla="*/ 65 h 34"/>
                  <a:gd name="T16" fmla="*/ 146 w 29"/>
                  <a:gd name="T17" fmla="*/ 37 h 34"/>
                  <a:gd name="T18" fmla="*/ 178 w 29"/>
                  <a:gd name="T19" fmla="*/ 0 h 34"/>
                  <a:gd name="T20" fmla="*/ 178 w 29"/>
                  <a:gd name="T21" fmla="*/ 0 h 34"/>
                  <a:gd name="T22" fmla="*/ 178 w 29"/>
                  <a:gd name="T23" fmla="*/ 37 h 34"/>
                  <a:gd name="T24" fmla="*/ 178 w 29"/>
                  <a:gd name="T25" fmla="*/ 37 h 34"/>
                  <a:gd name="T26" fmla="*/ 178 w 29"/>
                  <a:gd name="T27" fmla="*/ 65 h 34"/>
                  <a:gd name="T28" fmla="*/ 178 w 29"/>
                  <a:gd name="T29" fmla="*/ 138 h 34"/>
                  <a:gd name="T30" fmla="*/ 178 w 29"/>
                  <a:gd name="T31" fmla="*/ 268 h 34"/>
                  <a:gd name="T32" fmla="*/ 178 w 29"/>
                  <a:gd name="T33" fmla="*/ 395 h 34"/>
                  <a:gd name="T34" fmla="*/ 178 w 29"/>
                  <a:gd name="T35" fmla="*/ 561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34"/>
                  <a:gd name="T56" fmla="*/ 29 w 29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34">
                    <a:moveTo>
                      <a:pt x="28" y="33"/>
                    </a:moveTo>
                    <a:lnTo>
                      <a:pt x="0" y="33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4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8" y="4"/>
                    </a:lnTo>
                    <a:lnTo>
                      <a:pt x="28" y="8"/>
                    </a:lnTo>
                    <a:lnTo>
                      <a:pt x="28" y="16"/>
                    </a:lnTo>
                    <a:lnTo>
                      <a:pt x="28" y="23"/>
                    </a:lnTo>
                    <a:lnTo>
                      <a:pt x="28" y="3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76" name="Freeform 1055"/>
              <p:cNvSpPr>
                <a:spLocks/>
              </p:cNvSpPr>
              <p:nvPr/>
            </p:nvSpPr>
            <p:spPr bwMode="auto">
              <a:xfrm>
                <a:off x="3919" y="3516"/>
                <a:ext cx="42" cy="60"/>
              </a:xfrm>
              <a:custGeom>
                <a:avLst/>
                <a:gdLst>
                  <a:gd name="T0" fmla="*/ 0 w 29"/>
                  <a:gd name="T1" fmla="*/ 561 h 34"/>
                  <a:gd name="T2" fmla="*/ 0 w 29"/>
                  <a:gd name="T3" fmla="*/ 468 h 34"/>
                  <a:gd name="T4" fmla="*/ 13 w 29"/>
                  <a:gd name="T5" fmla="*/ 358 h 34"/>
                  <a:gd name="T6" fmla="*/ 28 w 29"/>
                  <a:gd name="T7" fmla="*/ 268 h 34"/>
                  <a:gd name="T8" fmla="*/ 42 w 29"/>
                  <a:gd name="T9" fmla="*/ 175 h 34"/>
                  <a:gd name="T10" fmla="*/ 85 w 29"/>
                  <a:gd name="T11" fmla="*/ 106 h 34"/>
                  <a:gd name="T12" fmla="*/ 109 w 29"/>
                  <a:gd name="T13" fmla="*/ 65 h 34"/>
                  <a:gd name="T14" fmla="*/ 146 w 29"/>
                  <a:gd name="T15" fmla="*/ 37 h 34"/>
                  <a:gd name="T16" fmla="*/ 178 w 29"/>
                  <a:gd name="T17" fmla="*/ 0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"/>
                  <a:gd name="T28" fmla="*/ 0 h 34"/>
                  <a:gd name="T29" fmla="*/ 29 w 29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" h="34">
                    <a:moveTo>
                      <a:pt x="0" y="33"/>
                    </a:moveTo>
                    <a:lnTo>
                      <a:pt x="0" y="27"/>
                    </a:lnTo>
                    <a:lnTo>
                      <a:pt x="2" y="21"/>
                    </a:lnTo>
                    <a:lnTo>
                      <a:pt x="4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8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77" name="Freeform 1056"/>
              <p:cNvSpPr>
                <a:spLocks/>
              </p:cNvSpPr>
              <p:nvPr/>
            </p:nvSpPr>
            <p:spPr bwMode="auto">
              <a:xfrm>
                <a:off x="3959" y="3516"/>
                <a:ext cx="43" cy="60"/>
              </a:xfrm>
              <a:custGeom>
                <a:avLst/>
                <a:gdLst>
                  <a:gd name="T0" fmla="*/ 0 w 30"/>
                  <a:gd name="T1" fmla="*/ 561 h 34"/>
                  <a:gd name="T2" fmla="*/ 0 w 30"/>
                  <a:gd name="T3" fmla="*/ 0 h 34"/>
                  <a:gd name="T4" fmla="*/ 39 w 30"/>
                  <a:gd name="T5" fmla="*/ 37 h 34"/>
                  <a:gd name="T6" fmla="*/ 70 w 30"/>
                  <a:gd name="T7" fmla="*/ 65 h 34"/>
                  <a:gd name="T8" fmla="*/ 109 w 30"/>
                  <a:gd name="T9" fmla="*/ 106 h 34"/>
                  <a:gd name="T10" fmla="*/ 136 w 30"/>
                  <a:gd name="T11" fmla="*/ 175 h 34"/>
                  <a:gd name="T12" fmla="*/ 155 w 30"/>
                  <a:gd name="T13" fmla="*/ 268 h 34"/>
                  <a:gd name="T14" fmla="*/ 165 w 30"/>
                  <a:gd name="T15" fmla="*/ 358 h 34"/>
                  <a:gd name="T16" fmla="*/ 176 w 30"/>
                  <a:gd name="T17" fmla="*/ 468 h 34"/>
                  <a:gd name="T18" fmla="*/ 176 w 30"/>
                  <a:gd name="T19" fmla="*/ 561 h 34"/>
                  <a:gd name="T20" fmla="*/ 176 w 30"/>
                  <a:gd name="T21" fmla="*/ 561 h 34"/>
                  <a:gd name="T22" fmla="*/ 176 w 30"/>
                  <a:gd name="T23" fmla="*/ 561 h 34"/>
                  <a:gd name="T24" fmla="*/ 176 w 30"/>
                  <a:gd name="T25" fmla="*/ 561 h 34"/>
                  <a:gd name="T26" fmla="*/ 165 w 30"/>
                  <a:gd name="T27" fmla="*/ 561 h 34"/>
                  <a:gd name="T28" fmla="*/ 138 w 30"/>
                  <a:gd name="T29" fmla="*/ 561 h 34"/>
                  <a:gd name="T30" fmla="*/ 109 w 30"/>
                  <a:gd name="T31" fmla="*/ 561 h 34"/>
                  <a:gd name="T32" fmla="*/ 60 w 30"/>
                  <a:gd name="T33" fmla="*/ 561 h 34"/>
                  <a:gd name="T34" fmla="*/ 0 w 30"/>
                  <a:gd name="T35" fmla="*/ 561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0"/>
                  <a:gd name="T55" fmla="*/ 0 h 34"/>
                  <a:gd name="T56" fmla="*/ 30 w 30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0" h="34">
                    <a:moveTo>
                      <a:pt x="0" y="33"/>
                    </a:moveTo>
                    <a:lnTo>
                      <a:pt x="0" y="0"/>
                    </a:lnTo>
                    <a:lnTo>
                      <a:pt x="6" y="2"/>
                    </a:lnTo>
                    <a:lnTo>
                      <a:pt x="12" y="4"/>
                    </a:lnTo>
                    <a:lnTo>
                      <a:pt x="18" y="6"/>
                    </a:lnTo>
                    <a:lnTo>
                      <a:pt x="22" y="10"/>
                    </a:lnTo>
                    <a:lnTo>
                      <a:pt x="25" y="16"/>
                    </a:lnTo>
                    <a:lnTo>
                      <a:pt x="27" y="21"/>
                    </a:lnTo>
                    <a:lnTo>
                      <a:pt x="29" y="27"/>
                    </a:lnTo>
                    <a:lnTo>
                      <a:pt x="29" y="33"/>
                    </a:lnTo>
                    <a:lnTo>
                      <a:pt x="27" y="33"/>
                    </a:lnTo>
                    <a:lnTo>
                      <a:pt x="23" y="33"/>
                    </a:lnTo>
                    <a:lnTo>
                      <a:pt x="18" y="33"/>
                    </a:lnTo>
                    <a:lnTo>
                      <a:pt x="10" y="33"/>
                    </a:lnTo>
                    <a:lnTo>
                      <a:pt x="0" y="3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78" name="Freeform 1057"/>
              <p:cNvSpPr>
                <a:spLocks/>
              </p:cNvSpPr>
              <p:nvPr/>
            </p:nvSpPr>
            <p:spPr bwMode="auto">
              <a:xfrm>
                <a:off x="3959" y="3516"/>
                <a:ext cx="43" cy="60"/>
              </a:xfrm>
              <a:custGeom>
                <a:avLst/>
                <a:gdLst>
                  <a:gd name="T0" fmla="*/ 0 w 30"/>
                  <a:gd name="T1" fmla="*/ 0 h 34"/>
                  <a:gd name="T2" fmla="*/ 39 w 30"/>
                  <a:gd name="T3" fmla="*/ 37 h 34"/>
                  <a:gd name="T4" fmla="*/ 70 w 30"/>
                  <a:gd name="T5" fmla="*/ 65 h 34"/>
                  <a:gd name="T6" fmla="*/ 109 w 30"/>
                  <a:gd name="T7" fmla="*/ 106 h 34"/>
                  <a:gd name="T8" fmla="*/ 136 w 30"/>
                  <a:gd name="T9" fmla="*/ 175 h 34"/>
                  <a:gd name="T10" fmla="*/ 155 w 30"/>
                  <a:gd name="T11" fmla="*/ 268 h 34"/>
                  <a:gd name="T12" fmla="*/ 165 w 30"/>
                  <a:gd name="T13" fmla="*/ 358 h 34"/>
                  <a:gd name="T14" fmla="*/ 176 w 30"/>
                  <a:gd name="T15" fmla="*/ 468 h 34"/>
                  <a:gd name="T16" fmla="*/ 176 w 30"/>
                  <a:gd name="T17" fmla="*/ 561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4"/>
                  <a:gd name="T29" fmla="*/ 30 w 30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4">
                    <a:moveTo>
                      <a:pt x="0" y="0"/>
                    </a:moveTo>
                    <a:lnTo>
                      <a:pt x="6" y="2"/>
                    </a:lnTo>
                    <a:lnTo>
                      <a:pt x="12" y="4"/>
                    </a:lnTo>
                    <a:lnTo>
                      <a:pt x="18" y="6"/>
                    </a:lnTo>
                    <a:lnTo>
                      <a:pt x="22" y="10"/>
                    </a:lnTo>
                    <a:lnTo>
                      <a:pt x="25" y="16"/>
                    </a:lnTo>
                    <a:lnTo>
                      <a:pt x="27" y="21"/>
                    </a:lnTo>
                    <a:lnTo>
                      <a:pt x="29" y="27"/>
                    </a:lnTo>
                    <a:lnTo>
                      <a:pt x="29" y="3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79" name="Freeform 1058"/>
              <p:cNvSpPr>
                <a:spLocks/>
              </p:cNvSpPr>
              <p:nvPr/>
            </p:nvSpPr>
            <p:spPr bwMode="auto">
              <a:xfrm>
                <a:off x="3922" y="3523"/>
                <a:ext cx="78" cy="93"/>
              </a:xfrm>
              <a:custGeom>
                <a:avLst/>
                <a:gdLst>
                  <a:gd name="T0" fmla="*/ 165 w 54"/>
                  <a:gd name="T1" fmla="*/ 0 h 53"/>
                  <a:gd name="T2" fmla="*/ 198 w 54"/>
                  <a:gd name="T3" fmla="*/ 0 h 53"/>
                  <a:gd name="T4" fmla="*/ 225 w 54"/>
                  <a:gd name="T5" fmla="*/ 37 h 53"/>
                  <a:gd name="T6" fmla="*/ 264 w 54"/>
                  <a:gd name="T7" fmla="*/ 65 h 53"/>
                  <a:gd name="T8" fmla="*/ 286 w 54"/>
                  <a:gd name="T9" fmla="*/ 135 h 53"/>
                  <a:gd name="T10" fmla="*/ 311 w 54"/>
                  <a:gd name="T11" fmla="*/ 200 h 53"/>
                  <a:gd name="T12" fmla="*/ 324 w 54"/>
                  <a:gd name="T13" fmla="*/ 265 h 53"/>
                  <a:gd name="T14" fmla="*/ 334 w 54"/>
                  <a:gd name="T15" fmla="*/ 351 h 53"/>
                  <a:gd name="T16" fmla="*/ 334 w 54"/>
                  <a:gd name="T17" fmla="*/ 444 h 53"/>
                  <a:gd name="T18" fmla="*/ 334 w 54"/>
                  <a:gd name="T19" fmla="*/ 514 h 53"/>
                  <a:gd name="T20" fmla="*/ 324 w 54"/>
                  <a:gd name="T21" fmla="*/ 616 h 53"/>
                  <a:gd name="T22" fmla="*/ 311 w 54"/>
                  <a:gd name="T23" fmla="*/ 665 h 53"/>
                  <a:gd name="T24" fmla="*/ 286 w 54"/>
                  <a:gd name="T25" fmla="*/ 730 h 53"/>
                  <a:gd name="T26" fmla="*/ 264 w 54"/>
                  <a:gd name="T27" fmla="*/ 795 h 53"/>
                  <a:gd name="T28" fmla="*/ 225 w 54"/>
                  <a:gd name="T29" fmla="*/ 832 h 53"/>
                  <a:gd name="T30" fmla="*/ 198 w 54"/>
                  <a:gd name="T31" fmla="*/ 865 h 53"/>
                  <a:gd name="T32" fmla="*/ 165 w 54"/>
                  <a:gd name="T33" fmla="*/ 865 h 53"/>
                  <a:gd name="T34" fmla="*/ 130 w 54"/>
                  <a:gd name="T35" fmla="*/ 865 h 53"/>
                  <a:gd name="T36" fmla="*/ 108 w 54"/>
                  <a:gd name="T37" fmla="*/ 832 h 53"/>
                  <a:gd name="T38" fmla="*/ 69 w 54"/>
                  <a:gd name="T39" fmla="*/ 795 h 53"/>
                  <a:gd name="T40" fmla="*/ 42 w 54"/>
                  <a:gd name="T41" fmla="*/ 730 h 53"/>
                  <a:gd name="T42" fmla="*/ 29 w 54"/>
                  <a:gd name="T43" fmla="*/ 665 h 53"/>
                  <a:gd name="T44" fmla="*/ 19 w 54"/>
                  <a:gd name="T45" fmla="*/ 616 h 53"/>
                  <a:gd name="T46" fmla="*/ 13 w 54"/>
                  <a:gd name="T47" fmla="*/ 514 h 53"/>
                  <a:gd name="T48" fmla="*/ 0 w 54"/>
                  <a:gd name="T49" fmla="*/ 444 h 53"/>
                  <a:gd name="T50" fmla="*/ 13 w 54"/>
                  <a:gd name="T51" fmla="*/ 351 h 53"/>
                  <a:gd name="T52" fmla="*/ 19 w 54"/>
                  <a:gd name="T53" fmla="*/ 265 h 53"/>
                  <a:gd name="T54" fmla="*/ 29 w 54"/>
                  <a:gd name="T55" fmla="*/ 200 h 53"/>
                  <a:gd name="T56" fmla="*/ 42 w 54"/>
                  <a:gd name="T57" fmla="*/ 135 h 53"/>
                  <a:gd name="T58" fmla="*/ 69 w 54"/>
                  <a:gd name="T59" fmla="*/ 65 h 53"/>
                  <a:gd name="T60" fmla="*/ 108 w 54"/>
                  <a:gd name="T61" fmla="*/ 37 h 53"/>
                  <a:gd name="T62" fmla="*/ 130 w 54"/>
                  <a:gd name="T63" fmla="*/ 0 h 53"/>
                  <a:gd name="T64" fmla="*/ 165 w 54"/>
                  <a:gd name="T65" fmla="*/ 0 h 5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4"/>
                  <a:gd name="T100" fmla="*/ 0 h 53"/>
                  <a:gd name="T101" fmla="*/ 54 w 54"/>
                  <a:gd name="T102" fmla="*/ 53 h 5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4" h="53">
                    <a:moveTo>
                      <a:pt x="26" y="0"/>
                    </a:moveTo>
                    <a:lnTo>
                      <a:pt x="32" y="0"/>
                    </a:lnTo>
                    <a:lnTo>
                      <a:pt x="36" y="2"/>
                    </a:lnTo>
                    <a:lnTo>
                      <a:pt x="42" y="4"/>
                    </a:lnTo>
                    <a:lnTo>
                      <a:pt x="46" y="8"/>
                    </a:lnTo>
                    <a:lnTo>
                      <a:pt x="49" y="12"/>
                    </a:lnTo>
                    <a:lnTo>
                      <a:pt x="51" y="16"/>
                    </a:lnTo>
                    <a:lnTo>
                      <a:pt x="53" y="21"/>
                    </a:lnTo>
                    <a:lnTo>
                      <a:pt x="53" y="27"/>
                    </a:lnTo>
                    <a:lnTo>
                      <a:pt x="53" y="31"/>
                    </a:lnTo>
                    <a:lnTo>
                      <a:pt x="51" y="37"/>
                    </a:lnTo>
                    <a:lnTo>
                      <a:pt x="49" y="40"/>
                    </a:lnTo>
                    <a:lnTo>
                      <a:pt x="46" y="44"/>
                    </a:lnTo>
                    <a:lnTo>
                      <a:pt x="42" y="48"/>
                    </a:lnTo>
                    <a:lnTo>
                      <a:pt x="36" y="50"/>
                    </a:lnTo>
                    <a:lnTo>
                      <a:pt x="32" y="52"/>
                    </a:lnTo>
                    <a:lnTo>
                      <a:pt x="26" y="52"/>
                    </a:lnTo>
                    <a:lnTo>
                      <a:pt x="21" y="52"/>
                    </a:lnTo>
                    <a:lnTo>
                      <a:pt x="17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5" y="40"/>
                    </a:lnTo>
                    <a:lnTo>
                      <a:pt x="3" y="37"/>
                    </a:lnTo>
                    <a:lnTo>
                      <a:pt x="2" y="31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3" y="16"/>
                    </a:lnTo>
                    <a:lnTo>
                      <a:pt x="5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7" y="2"/>
                    </a:lnTo>
                    <a:lnTo>
                      <a:pt x="21" y="0"/>
                    </a:lnTo>
                    <a:lnTo>
                      <a:pt x="26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80" name="Freeform 1059"/>
              <p:cNvSpPr>
                <a:spLocks/>
              </p:cNvSpPr>
              <p:nvPr/>
            </p:nvSpPr>
            <p:spPr bwMode="auto">
              <a:xfrm>
                <a:off x="3922" y="3523"/>
                <a:ext cx="78" cy="93"/>
              </a:xfrm>
              <a:custGeom>
                <a:avLst/>
                <a:gdLst>
                  <a:gd name="T0" fmla="*/ 165 w 54"/>
                  <a:gd name="T1" fmla="*/ 0 h 53"/>
                  <a:gd name="T2" fmla="*/ 198 w 54"/>
                  <a:gd name="T3" fmla="*/ 0 h 53"/>
                  <a:gd name="T4" fmla="*/ 225 w 54"/>
                  <a:gd name="T5" fmla="*/ 37 h 53"/>
                  <a:gd name="T6" fmla="*/ 264 w 54"/>
                  <a:gd name="T7" fmla="*/ 65 h 53"/>
                  <a:gd name="T8" fmla="*/ 286 w 54"/>
                  <a:gd name="T9" fmla="*/ 135 h 53"/>
                  <a:gd name="T10" fmla="*/ 311 w 54"/>
                  <a:gd name="T11" fmla="*/ 200 h 53"/>
                  <a:gd name="T12" fmla="*/ 324 w 54"/>
                  <a:gd name="T13" fmla="*/ 265 h 53"/>
                  <a:gd name="T14" fmla="*/ 334 w 54"/>
                  <a:gd name="T15" fmla="*/ 351 h 53"/>
                  <a:gd name="T16" fmla="*/ 334 w 54"/>
                  <a:gd name="T17" fmla="*/ 444 h 53"/>
                  <a:gd name="T18" fmla="*/ 334 w 54"/>
                  <a:gd name="T19" fmla="*/ 514 h 53"/>
                  <a:gd name="T20" fmla="*/ 324 w 54"/>
                  <a:gd name="T21" fmla="*/ 616 h 53"/>
                  <a:gd name="T22" fmla="*/ 311 w 54"/>
                  <a:gd name="T23" fmla="*/ 665 h 53"/>
                  <a:gd name="T24" fmla="*/ 286 w 54"/>
                  <a:gd name="T25" fmla="*/ 730 h 53"/>
                  <a:gd name="T26" fmla="*/ 264 w 54"/>
                  <a:gd name="T27" fmla="*/ 795 h 53"/>
                  <a:gd name="T28" fmla="*/ 225 w 54"/>
                  <a:gd name="T29" fmla="*/ 832 h 53"/>
                  <a:gd name="T30" fmla="*/ 198 w 54"/>
                  <a:gd name="T31" fmla="*/ 865 h 53"/>
                  <a:gd name="T32" fmla="*/ 165 w 54"/>
                  <a:gd name="T33" fmla="*/ 865 h 53"/>
                  <a:gd name="T34" fmla="*/ 130 w 54"/>
                  <a:gd name="T35" fmla="*/ 865 h 53"/>
                  <a:gd name="T36" fmla="*/ 108 w 54"/>
                  <a:gd name="T37" fmla="*/ 832 h 53"/>
                  <a:gd name="T38" fmla="*/ 69 w 54"/>
                  <a:gd name="T39" fmla="*/ 795 h 53"/>
                  <a:gd name="T40" fmla="*/ 42 w 54"/>
                  <a:gd name="T41" fmla="*/ 730 h 53"/>
                  <a:gd name="T42" fmla="*/ 29 w 54"/>
                  <a:gd name="T43" fmla="*/ 665 h 53"/>
                  <a:gd name="T44" fmla="*/ 19 w 54"/>
                  <a:gd name="T45" fmla="*/ 616 h 53"/>
                  <a:gd name="T46" fmla="*/ 13 w 54"/>
                  <a:gd name="T47" fmla="*/ 514 h 53"/>
                  <a:gd name="T48" fmla="*/ 0 w 54"/>
                  <a:gd name="T49" fmla="*/ 444 h 53"/>
                  <a:gd name="T50" fmla="*/ 13 w 54"/>
                  <a:gd name="T51" fmla="*/ 351 h 53"/>
                  <a:gd name="T52" fmla="*/ 19 w 54"/>
                  <a:gd name="T53" fmla="*/ 265 h 53"/>
                  <a:gd name="T54" fmla="*/ 29 w 54"/>
                  <a:gd name="T55" fmla="*/ 200 h 53"/>
                  <a:gd name="T56" fmla="*/ 42 w 54"/>
                  <a:gd name="T57" fmla="*/ 135 h 53"/>
                  <a:gd name="T58" fmla="*/ 69 w 54"/>
                  <a:gd name="T59" fmla="*/ 65 h 53"/>
                  <a:gd name="T60" fmla="*/ 108 w 54"/>
                  <a:gd name="T61" fmla="*/ 37 h 53"/>
                  <a:gd name="T62" fmla="*/ 130 w 54"/>
                  <a:gd name="T63" fmla="*/ 0 h 53"/>
                  <a:gd name="T64" fmla="*/ 165 w 54"/>
                  <a:gd name="T65" fmla="*/ 0 h 53"/>
                  <a:gd name="T66" fmla="*/ 165 w 54"/>
                  <a:gd name="T67" fmla="*/ 0 h 53"/>
                  <a:gd name="T68" fmla="*/ 165 w 54"/>
                  <a:gd name="T69" fmla="*/ 0 h 5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4"/>
                  <a:gd name="T106" fmla="*/ 0 h 53"/>
                  <a:gd name="T107" fmla="*/ 54 w 54"/>
                  <a:gd name="T108" fmla="*/ 53 h 5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4" h="53">
                    <a:moveTo>
                      <a:pt x="26" y="0"/>
                    </a:moveTo>
                    <a:lnTo>
                      <a:pt x="32" y="0"/>
                    </a:lnTo>
                    <a:lnTo>
                      <a:pt x="36" y="2"/>
                    </a:lnTo>
                    <a:lnTo>
                      <a:pt x="42" y="4"/>
                    </a:lnTo>
                    <a:lnTo>
                      <a:pt x="46" y="8"/>
                    </a:lnTo>
                    <a:lnTo>
                      <a:pt x="49" y="12"/>
                    </a:lnTo>
                    <a:lnTo>
                      <a:pt x="51" y="16"/>
                    </a:lnTo>
                    <a:lnTo>
                      <a:pt x="53" y="21"/>
                    </a:lnTo>
                    <a:lnTo>
                      <a:pt x="53" y="27"/>
                    </a:lnTo>
                    <a:lnTo>
                      <a:pt x="53" y="31"/>
                    </a:lnTo>
                    <a:lnTo>
                      <a:pt x="51" y="37"/>
                    </a:lnTo>
                    <a:lnTo>
                      <a:pt x="49" y="40"/>
                    </a:lnTo>
                    <a:lnTo>
                      <a:pt x="46" y="44"/>
                    </a:lnTo>
                    <a:lnTo>
                      <a:pt x="42" y="48"/>
                    </a:lnTo>
                    <a:lnTo>
                      <a:pt x="36" y="50"/>
                    </a:lnTo>
                    <a:lnTo>
                      <a:pt x="32" y="52"/>
                    </a:lnTo>
                    <a:lnTo>
                      <a:pt x="26" y="52"/>
                    </a:lnTo>
                    <a:lnTo>
                      <a:pt x="21" y="52"/>
                    </a:lnTo>
                    <a:lnTo>
                      <a:pt x="17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5" y="40"/>
                    </a:lnTo>
                    <a:lnTo>
                      <a:pt x="3" y="37"/>
                    </a:lnTo>
                    <a:lnTo>
                      <a:pt x="2" y="31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3" y="16"/>
                    </a:lnTo>
                    <a:lnTo>
                      <a:pt x="5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7" y="2"/>
                    </a:lnTo>
                    <a:lnTo>
                      <a:pt x="21" y="0"/>
                    </a:lnTo>
                    <a:lnTo>
                      <a:pt x="26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81" name="Freeform 1060"/>
              <p:cNvSpPr>
                <a:spLocks/>
              </p:cNvSpPr>
              <p:nvPr/>
            </p:nvSpPr>
            <p:spPr bwMode="auto">
              <a:xfrm>
                <a:off x="3940" y="3544"/>
                <a:ext cx="44" cy="51"/>
              </a:xfrm>
              <a:custGeom>
                <a:avLst/>
                <a:gdLst>
                  <a:gd name="T0" fmla="*/ 88 w 30"/>
                  <a:gd name="T1" fmla="*/ 0 h 29"/>
                  <a:gd name="T2" fmla="*/ 116 w 30"/>
                  <a:gd name="T3" fmla="*/ 0 h 29"/>
                  <a:gd name="T4" fmla="*/ 129 w 30"/>
                  <a:gd name="T5" fmla="*/ 0 h 29"/>
                  <a:gd name="T6" fmla="*/ 142 w 30"/>
                  <a:gd name="T7" fmla="*/ 37 h 29"/>
                  <a:gd name="T8" fmla="*/ 157 w 30"/>
                  <a:gd name="T9" fmla="*/ 65 h 29"/>
                  <a:gd name="T10" fmla="*/ 170 w 30"/>
                  <a:gd name="T11" fmla="*/ 86 h 29"/>
                  <a:gd name="T12" fmla="*/ 188 w 30"/>
                  <a:gd name="T13" fmla="*/ 114 h 29"/>
                  <a:gd name="T14" fmla="*/ 188 w 30"/>
                  <a:gd name="T15" fmla="*/ 179 h 29"/>
                  <a:gd name="T16" fmla="*/ 198 w 30"/>
                  <a:gd name="T17" fmla="*/ 216 h 29"/>
                  <a:gd name="T18" fmla="*/ 188 w 30"/>
                  <a:gd name="T19" fmla="*/ 288 h 29"/>
                  <a:gd name="T20" fmla="*/ 188 w 30"/>
                  <a:gd name="T21" fmla="*/ 315 h 29"/>
                  <a:gd name="T22" fmla="*/ 170 w 30"/>
                  <a:gd name="T23" fmla="*/ 380 h 29"/>
                  <a:gd name="T24" fmla="*/ 157 w 30"/>
                  <a:gd name="T25" fmla="*/ 417 h 29"/>
                  <a:gd name="T26" fmla="*/ 142 w 30"/>
                  <a:gd name="T27" fmla="*/ 452 h 29"/>
                  <a:gd name="T28" fmla="*/ 129 w 30"/>
                  <a:gd name="T29" fmla="*/ 452 h 29"/>
                  <a:gd name="T30" fmla="*/ 116 w 30"/>
                  <a:gd name="T31" fmla="*/ 468 h 29"/>
                  <a:gd name="T32" fmla="*/ 88 w 30"/>
                  <a:gd name="T33" fmla="*/ 468 h 29"/>
                  <a:gd name="T34" fmla="*/ 82 w 30"/>
                  <a:gd name="T35" fmla="*/ 468 h 29"/>
                  <a:gd name="T36" fmla="*/ 56 w 30"/>
                  <a:gd name="T37" fmla="*/ 452 h 29"/>
                  <a:gd name="T38" fmla="*/ 41 w 30"/>
                  <a:gd name="T39" fmla="*/ 452 h 29"/>
                  <a:gd name="T40" fmla="*/ 28 w 30"/>
                  <a:gd name="T41" fmla="*/ 417 h 29"/>
                  <a:gd name="T42" fmla="*/ 13 w 30"/>
                  <a:gd name="T43" fmla="*/ 380 h 29"/>
                  <a:gd name="T44" fmla="*/ 0 w 30"/>
                  <a:gd name="T45" fmla="*/ 315 h 29"/>
                  <a:gd name="T46" fmla="*/ 0 w 30"/>
                  <a:gd name="T47" fmla="*/ 288 h 29"/>
                  <a:gd name="T48" fmla="*/ 0 w 30"/>
                  <a:gd name="T49" fmla="*/ 216 h 29"/>
                  <a:gd name="T50" fmla="*/ 0 w 30"/>
                  <a:gd name="T51" fmla="*/ 179 h 29"/>
                  <a:gd name="T52" fmla="*/ 0 w 30"/>
                  <a:gd name="T53" fmla="*/ 114 h 29"/>
                  <a:gd name="T54" fmla="*/ 13 w 30"/>
                  <a:gd name="T55" fmla="*/ 86 h 29"/>
                  <a:gd name="T56" fmla="*/ 28 w 30"/>
                  <a:gd name="T57" fmla="*/ 65 h 29"/>
                  <a:gd name="T58" fmla="*/ 41 w 30"/>
                  <a:gd name="T59" fmla="*/ 37 h 29"/>
                  <a:gd name="T60" fmla="*/ 56 w 30"/>
                  <a:gd name="T61" fmla="*/ 0 h 29"/>
                  <a:gd name="T62" fmla="*/ 82 w 30"/>
                  <a:gd name="T63" fmla="*/ 0 h 29"/>
                  <a:gd name="T64" fmla="*/ 88 w 30"/>
                  <a:gd name="T65" fmla="*/ 0 h 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0"/>
                  <a:gd name="T100" fmla="*/ 0 h 29"/>
                  <a:gd name="T101" fmla="*/ 30 w 30"/>
                  <a:gd name="T102" fmla="*/ 29 h 2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0" h="29">
                    <a:moveTo>
                      <a:pt x="13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7" y="11"/>
                    </a:lnTo>
                    <a:lnTo>
                      <a:pt x="29" y="13"/>
                    </a:lnTo>
                    <a:lnTo>
                      <a:pt x="27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3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3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3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82" name="Freeform 1061"/>
              <p:cNvSpPr>
                <a:spLocks/>
              </p:cNvSpPr>
              <p:nvPr/>
            </p:nvSpPr>
            <p:spPr bwMode="auto">
              <a:xfrm>
                <a:off x="3940" y="3544"/>
                <a:ext cx="44" cy="51"/>
              </a:xfrm>
              <a:custGeom>
                <a:avLst/>
                <a:gdLst>
                  <a:gd name="T0" fmla="*/ 88 w 30"/>
                  <a:gd name="T1" fmla="*/ 0 h 29"/>
                  <a:gd name="T2" fmla="*/ 116 w 30"/>
                  <a:gd name="T3" fmla="*/ 0 h 29"/>
                  <a:gd name="T4" fmla="*/ 129 w 30"/>
                  <a:gd name="T5" fmla="*/ 0 h 29"/>
                  <a:gd name="T6" fmla="*/ 142 w 30"/>
                  <a:gd name="T7" fmla="*/ 37 h 29"/>
                  <a:gd name="T8" fmla="*/ 157 w 30"/>
                  <a:gd name="T9" fmla="*/ 65 h 29"/>
                  <a:gd name="T10" fmla="*/ 170 w 30"/>
                  <a:gd name="T11" fmla="*/ 86 h 29"/>
                  <a:gd name="T12" fmla="*/ 188 w 30"/>
                  <a:gd name="T13" fmla="*/ 114 h 29"/>
                  <a:gd name="T14" fmla="*/ 188 w 30"/>
                  <a:gd name="T15" fmla="*/ 179 h 29"/>
                  <a:gd name="T16" fmla="*/ 198 w 30"/>
                  <a:gd name="T17" fmla="*/ 216 h 29"/>
                  <a:gd name="T18" fmla="*/ 188 w 30"/>
                  <a:gd name="T19" fmla="*/ 288 h 29"/>
                  <a:gd name="T20" fmla="*/ 188 w 30"/>
                  <a:gd name="T21" fmla="*/ 315 h 29"/>
                  <a:gd name="T22" fmla="*/ 170 w 30"/>
                  <a:gd name="T23" fmla="*/ 380 h 29"/>
                  <a:gd name="T24" fmla="*/ 157 w 30"/>
                  <a:gd name="T25" fmla="*/ 417 h 29"/>
                  <a:gd name="T26" fmla="*/ 142 w 30"/>
                  <a:gd name="T27" fmla="*/ 452 h 29"/>
                  <a:gd name="T28" fmla="*/ 129 w 30"/>
                  <a:gd name="T29" fmla="*/ 452 h 29"/>
                  <a:gd name="T30" fmla="*/ 116 w 30"/>
                  <a:gd name="T31" fmla="*/ 468 h 29"/>
                  <a:gd name="T32" fmla="*/ 88 w 30"/>
                  <a:gd name="T33" fmla="*/ 468 h 29"/>
                  <a:gd name="T34" fmla="*/ 82 w 30"/>
                  <a:gd name="T35" fmla="*/ 468 h 29"/>
                  <a:gd name="T36" fmla="*/ 56 w 30"/>
                  <a:gd name="T37" fmla="*/ 452 h 29"/>
                  <a:gd name="T38" fmla="*/ 41 w 30"/>
                  <a:gd name="T39" fmla="*/ 452 h 29"/>
                  <a:gd name="T40" fmla="*/ 28 w 30"/>
                  <a:gd name="T41" fmla="*/ 417 h 29"/>
                  <a:gd name="T42" fmla="*/ 13 w 30"/>
                  <a:gd name="T43" fmla="*/ 380 h 29"/>
                  <a:gd name="T44" fmla="*/ 0 w 30"/>
                  <a:gd name="T45" fmla="*/ 315 h 29"/>
                  <a:gd name="T46" fmla="*/ 0 w 30"/>
                  <a:gd name="T47" fmla="*/ 288 h 29"/>
                  <a:gd name="T48" fmla="*/ 0 w 30"/>
                  <a:gd name="T49" fmla="*/ 216 h 29"/>
                  <a:gd name="T50" fmla="*/ 0 w 30"/>
                  <a:gd name="T51" fmla="*/ 179 h 29"/>
                  <a:gd name="T52" fmla="*/ 0 w 30"/>
                  <a:gd name="T53" fmla="*/ 114 h 29"/>
                  <a:gd name="T54" fmla="*/ 13 w 30"/>
                  <a:gd name="T55" fmla="*/ 86 h 29"/>
                  <a:gd name="T56" fmla="*/ 28 w 30"/>
                  <a:gd name="T57" fmla="*/ 65 h 29"/>
                  <a:gd name="T58" fmla="*/ 41 w 30"/>
                  <a:gd name="T59" fmla="*/ 37 h 29"/>
                  <a:gd name="T60" fmla="*/ 56 w 30"/>
                  <a:gd name="T61" fmla="*/ 0 h 29"/>
                  <a:gd name="T62" fmla="*/ 82 w 30"/>
                  <a:gd name="T63" fmla="*/ 0 h 29"/>
                  <a:gd name="T64" fmla="*/ 88 w 30"/>
                  <a:gd name="T65" fmla="*/ 0 h 29"/>
                  <a:gd name="T66" fmla="*/ 88 w 30"/>
                  <a:gd name="T67" fmla="*/ 0 h 29"/>
                  <a:gd name="T68" fmla="*/ 88 w 30"/>
                  <a:gd name="T69" fmla="*/ 0 h 2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"/>
                  <a:gd name="T106" fmla="*/ 0 h 29"/>
                  <a:gd name="T107" fmla="*/ 30 w 30"/>
                  <a:gd name="T108" fmla="*/ 29 h 2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" h="29">
                    <a:moveTo>
                      <a:pt x="13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7" y="11"/>
                    </a:lnTo>
                    <a:lnTo>
                      <a:pt x="29" y="13"/>
                    </a:lnTo>
                    <a:lnTo>
                      <a:pt x="27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3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3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3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83" name="Freeform 1062"/>
              <p:cNvSpPr>
                <a:spLocks/>
              </p:cNvSpPr>
              <p:nvPr/>
            </p:nvSpPr>
            <p:spPr bwMode="auto">
              <a:xfrm>
                <a:off x="3943" y="3551"/>
                <a:ext cx="35" cy="39"/>
              </a:xfrm>
              <a:custGeom>
                <a:avLst/>
                <a:gdLst>
                  <a:gd name="T0" fmla="*/ 73 w 24"/>
                  <a:gd name="T1" fmla="*/ 0 h 22"/>
                  <a:gd name="T2" fmla="*/ 87 w 24"/>
                  <a:gd name="T3" fmla="*/ 0 h 22"/>
                  <a:gd name="T4" fmla="*/ 101 w 24"/>
                  <a:gd name="T5" fmla="*/ 0 h 22"/>
                  <a:gd name="T6" fmla="*/ 112 w 24"/>
                  <a:gd name="T7" fmla="*/ 21 h 22"/>
                  <a:gd name="T8" fmla="*/ 127 w 24"/>
                  <a:gd name="T9" fmla="*/ 21 h 22"/>
                  <a:gd name="T10" fmla="*/ 140 w 24"/>
                  <a:gd name="T11" fmla="*/ 50 h 22"/>
                  <a:gd name="T12" fmla="*/ 140 w 24"/>
                  <a:gd name="T13" fmla="*/ 89 h 22"/>
                  <a:gd name="T14" fmla="*/ 155 w 24"/>
                  <a:gd name="T15" fmla="*/ 117 h 22"/>
                  <a:gd name="T16" fmla="*/ 155 w 24"/>
                  <a:gd name="T17" fmla="*/ 195 h 22"/>
                  <a:gd name="T18" fmla="*/ 155 w 24"/>
                  <a:gd name="T19" fmla="*/ 229 h 22"/>
                  <a:gd name="T20" fmla="*/ 140 w 24"/>
                  <a:gd name="T21" fmla="*/ 268 h 22"/>
                  <a:gd name="T22" fmla="*/ 140 w 24"/>
                  <a:gd name="T23" fmla="*/ 296 h 22"/>
                  <a:gd name="T24" fmla="*/ 127 w 24"/>
                  <a:gd name="T25" fmla="*/ 333 h 22"/>
                  <a:gd name="T26" fmla="*/ 112 w 24"/>
                  <a:gd name="T27" fmla="*/ 333 h 22"/>
                  <a:gd name="T28" fmla="*/ 101 w 24"/>
                  <a:gd name="T29" fmla="*/ 367 h 22"/>
                  <a:gd name="T30" fmla="*/ 87 w 24"/>
                  <a:gd name="T31" fmla="*/ 367 h 22"/>
                  <a:gd name="T32" fmla="*/ 73 w 24"/>
                  <a:gd name="T33" fmla="*/ 367 h 22"/>
                  <a:gd name="T34" fmla="*/ 69 w 24"/>
                  <a:gd name="T35" fmla="*/ 367 h 22"/>
                  <a:gd name="T36" fmla="*/ 55 w 24"/>
                  <a:gd name="T37" fmla="*/ 367 h 22"/>
                  <a:gd name="T38" fmla="*/ 41 w 24"/>
                  <a:gd name="T39" fmla="*/ 333 h 22"/>
                  <a:gd name="T40" fmla="*/ 28 w 24"/>
                  <a:gd name="T41" fmla="*/ 333 h 22"/>
                  <a:gd name="T42" fmla="*/ 13 w 24"/>
                  <a:gd name="T43" fmla="*/ 296 h 22"/>
                  <a:gd name="T44" fmla="*/ 13 w 24"/>
                  <a:gd name="T45" fmla="*/ 268 h 22"/>
                  <a:gd name="T46" fmla="*/ 0 w 24"/>
                  <a:gd name="T47" fmla="*/ 229 h 22"/>
                  <a:gd name="T48" fmla="*/ 0 w 24"/>
                  <a:gd name="T49" fmla="*/ 195 h 22"/>
                  <a:gd name="T50" fmla="*/ 0 w 24"/>
                  <a:gd name="T51" fmla="*/ 117 h 22"/>
                  <a:gd name="T52" fmla="*/ 13 w 24"/>
                  <a:gd name="T53" fmla="*/ 89 h 22"/>
                  <a:gd name="T54" fmla="*/ 13 w 24"/>
                  <a:gd name="T55" fmla="*/ 50 h 22"/>
                  <a:gd name="T56" fmla="*/ 28 w 24"/>
                  <a:gd name="T57" fmla="*/ 21 h 22"/>
                  <a:gd name="T58" fmla="*/ 41 w 24"/>
                  <a:gd name="T59" fmla="*/ 21 h 22"/>
                  <a:gd name="T60" fmla="*/ 55 w 24"/>
                  <a:gd name="T61" fmla="*/ 0 h 22"/>
                  <a:gd name="T62" fmla="*/ 69 w 24"/>
                  <a:gd name="T63" fmla="*/ 0 h 22"/>
                  <a:gd name="T64" fmla="*/ 73 w 24"/>
                  <a:gd name="T65" fmla="*/ 0 h 2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4"/>
                  <a:gd name="T100" fmla="*/ 0 h 22"/>
                  <a:gd name="T101" fmla="*/ 24 w 24"/>
                  <a:gd name="T102" fmla="*/ 22 h 2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4" h="22">
                    <a:moveTo>
                      <a:pt x="11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1"/>
                    </a:lnTo>
                    <a:lnTo>
                      <a:pt x="21" y="3"/>
                    </a:lnTo>
                    <a:lnTo>
                      <a:pt x="21" y="5"/>
                    </a:lnTo>
                    <a:lnTo>
                      <a:pt x="23" y="7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1" y="15"/>
                    </a:lnTo>
                    <a:lnTo>
                      <a:pt x="21" y="17"/>
                    </a:lnTo>
                    <a:lnTo>
                      <a:pt x="19" y="19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3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19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2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6" y="1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84" name="Freeform 1063"/>
              <p:cNvSpPr>
                <a:spLocks/>
              </p:cNvSpPr>
              <p:nvPr/>
            </p:nvSpPr>
            <p:spPr bwMode="auto">
              <a:xfrm>
                <a:off x="3943" y="3551"/>
                <a:ext cx="35" cy="39"/>
              </a:xfrm>
              <a:custGeom>
                <a:avLst/>
                <a:gdLst>
                  <a:gd name="T0" fmla="*/ 73 w 24"/>
                  <a:gd name="T1" fmla="*/ 0 h 22"/>
                  <a:gd name="T2" fmla="*/ 87 w 24"/>
                  <a:gd name="T3" fmla="*/ 0 h 22"/>
                  <a:gd name="T4" fmla="*/ 101 w 24"/>
                  <a:gd name="T5" fmla="*/ 0 h 22"/>
                  <a:gd name="T6" fmla="*/ 112 w 24"/>
                  <a:gd name="T7" fmla="*/ 21 h 22"/>
                  <a:gd name="T8" fmla="*/ 127 w 24"/>
                  <a:gd name="T9" fmla="*/ 21 h 22"/>
                  <a:gd name="T10" fmla="*/ 140 w 24"/>
                  <a:gd name="T11" fmla="*/ 50 h 22"/>
                  <a:gd name="T12" fmla="*/ 140 w 24"/>
                  <a:gd name="T13" fmla="*/ 89 h 22"/>
                  <a:gd name="T14" fmla="*/ 155 w 24"/>
                  <a:gd name="T15" fmla="*/ 117 h 22"/>
                  <a:gd name="T16" fmla="*/ 155 w 24"/>
                  <a:gd name="T17" fmla="*/ 195 h 22"/>
                  <a:gd name="T18" fmla="*/ 155 w 24"/>
                  <a:gd name="T19" fmla="*/ 229 h 22"/>
                  <a:gd name="T20" fmla="*/ 140 w 24"/>
                  <a:gd name="T21" fmla="*/ 268 h 22"/>
                  <a:gd name="T22" fmla="*/ 140 w 24"/>
                  <a:gd name="T23" fmla="*/ 296 h 22"/>
                  <a:gd name="T24" fmla="*/ 127 w 24"/>
                  <a:gd name="T25" fmla="*/ 333 h 22"/>
                  <a:gd name="T26" fmla="*/ 112 w 24"/>
                  <a:gd name="T27" fmla="*/ 333 h 22"/>
                  <a:gd name="T28" fmla="*/ 101 w 24"/>
                  <a:gd name="T29" fmla="*/ 367 h 22"/>
                  <a:gd name="T30" fmla="*/ 87 w 24"/>
                  <a:gd name="T31" fmla="*/ 367 h 22"/>
                  <a:gd name="T32" fmla="*/ 73 w 24"/>
                  <a:gd name="T33" fmla="*/ 367 h 22"/>
                  <a:gd name="T34" fmla="*/ 69 w 24"/>
                  <a:gd name="T35" fmla="*/ 367 h 22"/>
                  <a:gd name="T36" fmla="*/ 55 w 24"/>
                  <a:gd name="T37" fmla="*/ 367 h 22"/>
                  <a:gd name="T38" fmla="*/ 41 w 24"/>
                  <a:gd name="T39" fmla="*/ 333 h 22"/>
                  <a:gd name="T40" fmla="*/ 28 w 24"/>
                  <a:gd name="T41" fmla="*/ 333 h 22"/>
                  <a:gd name="T42" fmla="*/ 13 w 24"/>
                  <a:gd name="T43" fmla="*/ 296 h 22"/>
                  <a:gd name="T44" fmla="*/ 13 w 24"/>
                  <a:gd name="T45" fmla="*/ 268 h 22"/>
                  <a:gd name="T46" fmla="*/ 0 w 24"/>
                  <a:gd name="T47" fmla="*/ 229 h 22"/>
                  <a:gd name="T48" fmla="*/ 0 w 24"/>
                  <a:gd name="T49" fmla="*/ 195 h 22"/>
                  <a:gd name="T50" fmla="*/ 0 w 24"/>
                  <a:gd name="T51" fmla="*/ 117 h 22"/>
                  <a:gd name="T52" fmla="*/ 13 w 24"/>
                  <a:gd name="T53" fmla="*/ 89 h 22"/>
                  <a:gd name="T54" fmla="*/ 13 w 24"/>
                  <a:gd name="T55" fmla="*/ 50 h 22"/>
                  <a:gd name="T56" fmla="*/ 28 w 24"/>
                  <a:gd name="T57" fmla="*/ 21 h 22"/>
                  <a:gd name="T58" fmla="*/ 41 w 24"/>
                  <a:gd name="T59" fmla="*/ 21 h 22"/>
                  <a:gd name="T60" fmla="*/ 55 w 24"/>
                  <a:gd name="T61" fmla="*/ 0 h 22"/>
                  <a:gd name="T62" fmla="*/ 69 w 24"/>
                  <a:gd name="T63" fmla="*/ 0 h 22"/>
                  <a:gd name="T64" fmla="*/ 73 w 24"/>
                  <a:gd name="T65" fmla="*/ 0 h 22"/>
                  <a:gd name="T66" fmla="*/ 73 w 24"/>
                  <a:gd name="T67" fmla="*/ 0 h 22"/>
                  <a:gd name="T68" fmla="*/ 73 w 24"/>
                  <a:gd name="T69" fmla="*/ 0 h 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4"/>
                  <a:gd name="T106" fmla="*/ 0 h 22"/>
                  <a:gd name="T107" fmla="*/ 24 w 24"/>
                  <a:gd name="T108" fmla="*/ 22 h 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4" h="22">
                    <a:moveTo>
                      <a:pt x="11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1"/>
                    </a:lnTo>
                    <a:lnTo>
                      <a:pt x="21" y="3"/>
                    </a:lnTo>
                    <a:lnTo>
                      <a:pt x="21" y="5"/>
                    </a:lnTo>
                    <a:lnTo>
                      <a:pt x="23" y="7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1" y="15"/>
                    </a:lnTo>
                    <a:lnTo>
                      <a:pt x="21" y="17"/>
                    </a:lnTo>
                    <a:lnTo>
                      <a:pt x="19" y="19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3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19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2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6" y="1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1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85" name="Freeform 1064"/>
              <p:cNvSpPr>
                <a:spLocks/>
              </p:cNvSpPr>
              <p:nvPr/>
            </p:nvSpPr>
            <p:spPr bwMode="auto">
              <a:xfrm>
                <a:off x="3858" y="3493"/>
                <a:ext cx="25" cy="83"/>
              </a:xfrm>
              <a:custGeom>
                <a:avLst/>
                <a:gdLst>
                  <a:gd name="T0" fmla="*/ 0 w 17"/>
                  <a:gd name="T1" fmla="*/ 0 h 47"/>
                  <a:gd name="T2" fmla="*/ 110 w 17"/>
                  <a:gd name="T3" fmla="*/ 0 h 47"/>
                  <a:gd name="T4" fmla="*/ 110 w 17"/>
                  <a:gd name="T5" fmla="*/ 789 h 47"/>
                  <a:gd name="T6" fmla="*/ 0 w 17"/>
                  <a:gd name="T7" fmla="*/ 789 h 47"/>
                  <a:gd name="T8" fmla="*/ 0 w 17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47"/>
                  <a:gd name="T17" fmla="*/ 17 w 17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47">
                    <a:moveTo>
                      <a:pt x="0" y="0"/>
                    </a:moveTo>
                    <a:lnTo>
                      <a:pt x="16" y="0"/>
                    </a:lnTo>
                    <a:lnTo>
                      <a:pt x="16" y="46"/>
                    </a:lnTo>
                    <a:lnTo>
                      <a:pt x="0" y="4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86" name="Freeform 1065"/>
              <p:cNvSpPr>
                <a:spLocks/>
              </p:cNvSpPr>
              <p:nvPr/>
            </p:nvSpPr>
            <p:spPr bwMode="auto">
              <a:xfrm>
                <a:off x="3858" y="3493"/>
                <a:ext cx="25" cy="83"/>
              </a:xfrm>
              <a:custGeom>
                <a:avLst/>
                <a:gdLst>
                  <a:gd name="T0" fmla="*/ 0 w 17"/>
                  <a:gd name="T1" fmla="*/ 0 h 47"/>
                  <a:gd name="T2" fmla="*/ 110 w 17"/>
                  <a:gd name="T3" fmla="*/ 0 h 47"/>
                  <a:gd name="T4" fmla="*/ 110 w 17"/>
                  <a:gd name="T5" fmla="*/ 789 h 47"/>
                  <a:gd name="T6" fmla="*/ 0 w 17"/>
                  <a:gd name="T7" fmla="*/ 789 h 47"/>
                  <a:gd name="T8" fmla="*/ 0 w 17"/>
                  <a:gd name="T9" fmla="*/ 0 h 47"/>
                  <a:gd name="T10" fmla="*/ 0 w 17"/>
                  <a:gd name="T11" fmla="*/ 0 h 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47"/>
                  <a:gd name="T20" fmla="*/ 17 w 17"/>
                  <a:gd name="T21" fmla="*/ 47 h 4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47">
                    <a:moveTo>
                      <a:pt x="0" y="0"/>
                    </a:moveTo>
                    <a:lnTo>
                      <a:pt x="16" y="0"/>
                    </a:lnTo>
                    <a:lnTo>
                      <a:pt x="16" y="46"/>
                    </a:lnTo>
                    <a:lnTo>
                      <a:pt x="0" y="4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87" name="Line 1066"/>
              <p:cNvSpPr>
                <a:spLocks noChangeShapeType="1"/>
              </p:cNvSpPr>
              <p:nvPr/>
            </p:nvSpPr>
            <p:spPr bwMode="auto">
              <a:xfrm>
                <a:off x="3949" y="3493"/>
                <a:ext cx="2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88" name="Freeform 1067"/>
              <p:cNvSpPr>
                <a:spLocks/>
              </p:cNvSpPr>
              <p:nvPr/>
            </p:nvSpPr>
            <p:spPr bwMode="auto">
              <a:xfrm>
                <a:off x="3949" y="3430"/>
                <a:ext cx="206" cy="65"/>
              </a:xfrm>
              <a:custGeom>
                <a:avLst/>
                <a:gdLst>
                  <a:gd name="T0" fmla="*/ 183 w 143"/>
                  <a:gd name="T1" fmla="*/ 0 h 37"/>
                  <a:gd name="T2" fmla="*/ 0 w 143"/>
                  <a:gd name="T3" fmla="*/ 603 h 37"/>
                  <a:gd name="T4" fmla="*/ 117 w 143"/>
                  <a:gd name="T5" fmla="*/ 603 h 37"/>
                  <a:gd name="T6" fmla="*/ 236 w 143"/>
                  <a:gd name="T7" fmla="*/ 86 h 37"/>
                  <a:gd name="T8" fmla="*/ 882 w 143"/>
                  <a:gd name="T9" fmla="*/ 86 h 37"/>
                  <a:gd name="T10" fmla="*/ 857 w 143"/>
                  <a:gd name="T11" fmla="*/ 0 h 37"/>
                  <a:gd name="T12" fmla="*/ 183 w 143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37"/>
                  <a:gd name="T23" fmla="*/ 143 w 143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37">
                    <a:moveTo>
                      <a:pt x="29" y="0"/>
                    </a:moveTo>
                    <a:lnTo>
                      <a:pt x="0" y="36"/>
                    </a:lnTo>
                    <a:lnTo>
                      <a:pt x="19" y="36"/>
                    </a:lnTo>
                    <a:lnTo>
                      <a:pt x="38" y="5"/>
                    </a:lnTo>
                    <a:lnTo>
                      <a:pt x="142" y="5"/>
                    </a:lnTo>
                    <a:lnTo>
                      <a:pt x="138" y="0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89" name="Freeform 1068"/>
              <p:cNvSpPr>
                <a:spLocks/>
              </p:cNvSpPr>
              <p:nvPr/>
            </p:nvSpPr>
            <p:spPr bwMode="auto">
              <a:xfrm>
                <a:off x="3949" y="3430"/>
                <a:ext cx="206" cy="65"/>
              </a:xfrm>
              <a:custGeom>
                <a:avLst/>
                <a:gdLst>
                  <a:gd name="T0" fmla="*/ 183 w 143"/>
                  <a:gd name="T1" fmla="*/ 0 h 37"/>
                  <a:gd name="T2" fmla="*/ 0 w 143"/>
                  <a:gd name="T3" fmla="*/ 603 h 37"/>
                  <a:gd name="T4" fmla="*/ 117 w 143"/>
                  <a:gd name="T5" fmla="*/ 603 h 37"/>
                  <a:gd name="T6" fmla="*/ 236 w 143"/>
                  <a:gd name="T7" fmla="*/ 86 h 37"/>
                  <a:gd name="T8" fmla="*/ 882 w 143"/>
                  <a:gd name="T9" fmla="*/ 86 h 37"/>
                  <a:gd name="T10" fmla="*/ 857 w 143"/>
                  <a:gd name="T11" fmla="*/ 0 h 37"/>
                  <a:gd name="T12" fmla="*/ 183 w 143"/>
                  <a:gd name="T13" fmla="*/ 0 h 37"/>
                  <a:gd name="T14" fmla="*/ 183 w 143"/>
                  <a:gd name="T15" fmla="*/ 0 h 3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3"/>
                  <a:gd name="T25" fmla="*/ 0 h 37"/>
                  <a:gd name="T26" fmla="*/ 143 w 143"/>
                  <a:gd name="T27" fmla="*/ 37 h 3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3" h="37">
                    <a:moveTo>
                      <a:pt x="29" y="0"/>
                    </a:moveTo>
                    <a:lnTo>
                      <a:pt x="0" y="36"/>
                    </a:lnTo>
                    <a:lnTo>
                      <a:pt x="19" y="36"/>
                    </a:lnTo>
                    <a:lnTo>
                      <a:pt x="38" y="5"/>
                    </a:lnTo>
                    <a:lnTo>
                      <a:pt x="142" y="5"/>
                    </a:lnTo>
                    <a:lnTo>
                      <a:pt x="138" y="0"/>
                    </a:lnTo>
                    <a:lnTo>
                      <a:pt x="29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90" name="Freeform 1069"/>
              <p:cNvSpPr>
                <a:spLocks/>
              </p:cNvSpPr>
              <p:nvPr/>
            </p:nvSpPr>
            <p:spPr bwMode="auto">
              <a:xfrm>
                <a:off x="4082" y="3439"/>
                <a:ext cx="120" cy="56"/>
              </a:xfrm>
              <a:custGeom>
                <a:avLst/>
                <a:gdLst>
                  <a:gd name="T0" fmla="*/ 280 w 83"/>
                  <a:gd name="T1" fmla="*/ 0 h 32"/>
                  <a:gd name="T2" fmla="*/ 0 w 83"/>
                  <a:gd name="T3" fmla="*/ 0 h 32"/>
                  <a:gd name="T4" fmla="*/ 0 w 83"/>
                  <a:gd name="T5" fmla="*/ 502 h 32"/>
                  <a:gd name="T6" fmla="*/ 520 w 83"/>
                  <a:gd name="T7" fmla="*/ 502 h 32"/>
                  <a:gd name="T8" fmla="*/ 280 w 83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32"/>
                  <a:gd name="T17" fmla="*/ 83 w 83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32">
                    <a:moveTo>
                      <a:pt x="44" y="0"/>
                    </a:moveTo>
                    <a:lnTo>
                      <a:pt x="0" y="0"/>
                    </a:lnTo>
                    <a:lnTo>
                      <a:pt x="0" y="31"/>
                    </a:lnTo>
                    <a:lnTo>
                      <a:pt x="82" y="31"/>
                    </a:lnTo>
                    <a:lnTo>
                      <a:pt x="44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91" name="Freeform 1070"/>
              <p:cNvSpPr>
                <a:spLocks/>
              </p:cNvSpPr>
              <p:nvPr/>
            </p:nvSpPr>
            <p:spPr bwMode="auto">
              <a:xfrm>
                <a:off x="4082" y="3439"/>
                <a:ext cx="120" cy="56"/>
              </a:xfrm>
              <a:custGeom>
                <a:avLst/>
                <a:gdLst>
                  <a:gd name="T0" fmla="*/ 280 w 83"/>
                  <a:gd name="T1" fmla="*/ 0 h 32"/>
                  <a:gd name="T2" fmla="*/ 0 w 83"/>
                  <a:gd name="T3" fmla="*/ 0 h 32"/>
                  <a:gd name="T4" fmla="*/ 0 w 83"/>
                  <a:gd name="T5" fmla="*/ 502 h 32"/>
                  <a:gd name="T6" fmla="*/ 520 w 83"/>
                  <a:gd name="T7" fmla="*/ 502 h 32"/>
                  <a:gd name="T8" fmla="*/ 280 w 83"/>
                  <a:gd name="T9" fmla="*/ 0 h 32"/>
                  <a:gd name="T10" fmla="*/ 280 w 83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32"/>
                  <a:gd name="T20" fmla="*/ 83 w 83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32">
                    <a:moveTo>
                      <a:pt x="44" y="0"/>
                    </a:moveTo>
                    <a:lnTo>
                      <a:pt x="0" y="0"/>
                    </a:lnTo>
                    <a:lnTo>
                      <a:pt x="0" y="31"/>
                    </a:lnTo>
                    <a:lnTo>
                      <a:pt x="82" y="31"/>
                    </a:lnTo>
                    <a:lnTo>
                      <a:pt x="44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92" name="Freeform 1071"/>
              <p:cNvSpPr>
                <a:spLocks/>
              </p:cNvSpPr>
              <p:nvPr/>
            </p:nvSpPr>
            <p:spPr bwMode="auto">
              <a:xfrm>
                <a:off x="3977" y="3439"/>
                <a:ext cx="92" cy="56"/>
              </a:xfrm>
              <a:custGeom>
                <a:avLst/>
                <a:gdLst>
                  <a:gd name="T0" fmla="*/ 388 w 64"/>
                  <a:gd name="T1" fmla="*/ 502 h 32"/>
                  <a:gd name="T2" fmla="*/ 388 w 64"/>
                  <a:gd name="T3" fmla="*/ 0 h 32"/>
                  <a:gd name="T4" fmla="*/ 115 w 64"/>
                  <a:gd name="T5" fmla="*/ 0 h 32"/>
                  <a:gd name="T6" fmla="*/ 0 w 64"/>
                  <a:gd name="T7" fmla="*/ 502 h 32"/>
                  <a:gd name="T8" fmla="*/ 388 w 64"/>
                  <a:gd name="T9" fmla="*/ 502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32"/>
                  <a:gd name="T17" fmla="*/ 64 w 6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32">
                    <a:moveTo>
                      <a:pt x="63" y="31"/>
                    </a:moveTo>
                    <a:lnTo>
                      <a:pt x="63" y="0"/>
                    </a:lnTo>
                    <a:lnTo>
                      <a:pt x="19" y="0"/>
                    </a:lnTo>
                    <a:lnTo>
                      <a:pt x="0" y="31"/>
                    </a:lnTo>
                    <a:lnTo>
                      <a:pt x="63" y="31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93" name="Freeform 1072"/>
              <p:cNvSpPr>
                <a:spLocks/>
              </p:cNvSpPr>
              <p:nvPr/>
            </p:nvSpPr>
            <p:spPr bwMode="auto">
              <a:xfrm>
                <a:off x="3977" y="3439"/>
                <a:ext cx="92" cy="56"/>
              </a:xfrm>
              <a:custGeom>
                <a:avLst/>
                <a:gdLst>
                  <a:gd name="T0" fmla="*/ 388 w 64"/>
                  <a:gd name="T1" fmla="*/ 502 h 32"/>
                  <a:gd name="T2" fmla="*/ 388 w 64"/>
                  <a:gd name="T3" fmla="*/ 0 h 32"/>
                  <a:gd name="T4" fmla="*/ 115 w 64"/>
                  <a:gd name="T5" fmla="*/ 0 h 32"/>
                  <a:gd name="T6" fmla="*/ 0 w 64"/>
                  <a:gd name="T7" fmla="*/ 502 h 32"/>
                  <a:gd name="T8" fmla="*/ 388 w 64"/>
                  <a:gd name="T9" fmla="*/ 502 h 32"/>
                  <a:gd name="T10" fmla="*/ 388 w 64"/>
                  <a:gd name="T11" fmla="*/ 50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"/>
                  <a:gd name="T19" fmla="*/ 0 h 32"/>
                  <a:gd name="T20" fmla="*/ 64 w 6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" h="32">
                    <a:moveTo>
                      <a:pt x="63" y="31"/>
                    </a:moveTo>
                    <a:lnTo>
                      <a:pt x="63" y="0"/>
                    </a:lnTo>
                    <a:lnTo>
                      <a:pt x="19" y="0"/>
                    </a:lnTo>
                    <a:lnTo>
                      <a:pt x="0" y="31"/>
                    </a:lnTo>
                    <a:lnTo>
                      <a:pt x="63" y="31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94" name="Freeform 1073"/>
              <p:cNvSpPr>
                <a:spLocks/>
              </p:cNvSpPr>
              <p:nvPr/>
            </p:nvSpPr>
            <p:spPr bwMode="auto">
              <a:xfrm>
                <a:off x="3858" y="3493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7F7F7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95" name="Freeform 1074"/>
              <p:cNvSpPr>
                <a:spLocks/>
              </p:cNvSpPr>
              <p:nvPr/>
            </p:nvSpPr>
            <p:spPr bwMode="auto">
              <a:xfrm>
                <a:off x="3858" y="3493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96" name="Freeform 1075"/>
              <p:cNvSpPr>
                <a:spLocks/>
              </p:cNvSpPr>
              <p:nvPr/>
            </p:nvSpPr>
            <p:spPr bwMode="auto">
              <a:xfrm>
                <a:off x="4148" y="3472"/>
                <a:ext cx="25" cy="41"/>
              </a:xfrm>
              <a:custGeom>
                <a:avLst/>
                <a:gdLst>
                  <a:gd name="T0" fmla="*/ 88 w 17"/>
                  <a:gd name="T1" fmla="*/ 0 h 23"/>
                  <a:gd name="T2" fmla="*/ 0 w 17"/>
                  <a:gd name="T3" fmla="*/ 362 h 23"/>
                  <a:gd name="T4" fmla="*/ 28 w 17"/>
                  <a:gd name="T5" fmla="*/ 398 h 23"/>
                  <a:gd name="T6" fmla="*/ 110 w 17"/>
                  <a:gd name="T7" fmla="*/ 37 h 23"/>
                  <a:gd name="T8" fmla="*/ 88 w 17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23"/>
                  <a:gd name="T17" fmla="*/ 17 w 17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23">
                    <a:moveTo>
                      <a:pt x="13" y="0"/>
                    </a:moveTo>
                    <a:lnTo>
                      <a:pt x="0" y="20"/>
                    </a:lnTo>
                    <a:lnTo>
                      <a:pt x="4" y="22"/>
                    </a:lnTo>
                    <a:lnTo>
                      <a:pt x="16" y="2"/>
                    </a:lnTo>
                    <a:lnTo>
                      <a:pt x="13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97" name="Freeform 1076"/>
              <p:cNvSpPr>
                <a:spLocks/>
              </p:cNvSpPr>
              <p:nvPr/>
            </p:nvSpPr>
            <p:spPr bwMode="auto">
              <a:xfrm>
                <a:off x="4148" y="3472"/>
                <a:ext cx="25" cy="41"/>
              </a:xfrm>
              <a:custGeom>
                <a:avLst/>
                <a:gdLst>
                  <a:gd name="T0" fmla="*/ 88 w 17"/>
                  <a:gd name="T1" fmla="*/ 0 h 23"/>
                  <a:gd name="T2" fmla="*/ 0 w 17"/>
                  <a:gd name="T3" fmla="*/ 362 h 23"/>
                  <a:gd name="T4" fmla="*/ 28 w 17"/>
                  <a:gd name="T5" fmla="*/ 398 h 23"/>
                  <a:gd name="T6" fmla="*/ 110 w 17"/>
                  <a:gd name="T7" fmla="*/ 37 h 23"/>
                  <a:gd name="T8" fmla="*/ 88 w 17"/>
                  <a:gd name="T9" fmla="*/ 0 h 23"/>
                  <a:gd name="T10" fmla="*/ 88 w 17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23"/>
                  <a:gd name="T20" fmla="*/ 17 w 17"/>
                  <a:gd name="T21" fmla="*/ 23 h 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23">
                    <a:moveTo>
                      <a:pt x="13" y="0"/>
                    </a:moveTo>
                    <a:lnTo>
                      <a:pt x="0" y="20"/>
                    </a:lnTo>
                    <a:lnTo>
                      <a:pt x="4" y="22"/>
                    </a:lnTo>
                    <a:lnTo>
                      <a:pt x="16" y="2"/>
                    </a:lnTo>
                    <a:lnTo>
                      <a:pt x="13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98" name="Freeform 1077"/>
              <p:cNvSpPr>
                <a:spLocks/>
              </p:cNvSpPr>
              <p:nvPr/>
            </p:nvSpPr>
            <p:spPr bwMode="auto">
              <a:xfrm>
                <a:off x="4082" y="3464"/>
                <a:ext cx="40" cy="94"/>
              </a:xfrm>
              <a:custGeom>
                <a:avLst/>
                <a:gdLst>
                  <a:gd name="T0" fmla="*/ 41 w 28"/>
                  <a:gd name="T1" fmla="*/ 818 h 54"/>
                  <a:gd name="T2" fmla="*/ 0 w 28"/>
                  <a:gd name="T3" fmla="*/ 28 h 54"/>
                  <a:gd name="T4" fmla="*/ 67 w 28"/>
                  <a:gd name="T5" fmla="*/ 0 h 54"/>
                  <a:gd name="T6" fmla="*/ 163 w 28"/>
                  <a:gd name="T7" fmla="*/ 846 h 54"/>
                  <a:gd name="T8" fmla="*/ 41 w 28"/>
                  <a:gd name="T9" fmla="*/ 818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54"/>
                  <a:gd name="T17" fmla="*/ 28 w 28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54">
                    <a:moveTo>
                      <a:pt x="7" y="51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27" y="53"/>
                    </a:lnTo>
                    <a:lnTo>
                      <a:pt x="7" y="51"/>
                    </a:lnTo>
                  </a:path>
                </a:pathLst>
              </a:custGeom>
              <a:solidFill>
                <a:srgbClr val="7F7F7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99" name="Freeform 1078"/>
              <p:cNvSpPr>
                <a:spLocks/>
              </p:cNvSpPr>
              <p:nvPr/>
            </p:nvSpPr>
            <p:spPr bwMode="auto">
              <a:xfrm>
                <a:off x="4082" y="3464"/>
                <a:ext cx="40" cy="94"/>
              </a:xfrm>
              <a:custGeom>
                <a:avLst/>
                <a:gdLst>
                  <a:gd name="T0" fmla="*/ 41 w 28"/>
                  <a:gd name="T1" fmla="*/ 818 h 54"/>
                  <a:gd name="T2" fmla="*/ 0 w 28"/>
                  <a:gd name="T3" fmla="*/ 28 h 54"/>
                  <a:gd name="T4" fmla="*/ 67 w 28"/>
                  <a:gd name="T5" fmla="*/ 0 h 54"/>
                  <a:gd name="T6" fmla="*/ 163 w 28"/>
                  <a:gd name="T7" fmla="*/ 846 h 5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"/>
                  <a:gd name="T13" fmla="*/ 0 h 54"/>
                  <a:gd name="T14" fmla="*/ 28 w 28"/>
                  <a:gd name="T15" fmla="*/ 54 h 5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54">
                    <a:moveTo>
                      <a:pt x="7" y="51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27" y="5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400" name="Freeform 1079"/>
              <p:cNvSpPr>
                <a:spLocks/>
              </p:cNvSpPr>
              <p:nvPr/>
            </p:nvSpPr>
            <p:spPr bwMode="auto">
              <a:xfrm>
                <a:off x="4082" y="3493"/>
                <a:ext cx="120" cy="65"/>
              </a:xfrm>
              <a:custGeom>
                <a:avLst/>
                <a:gdLst>
                  <a:gd name="T0" fmla="*/ 0 w 83"/>
                  <a:gd name="T1" fmla="*/ 0 h 37"/>
                  <a:gd name="T2" fmla="*/ 520 w 83"/>
                  <a:gd name="T3" fmla="*/ 0 h 37"/>
                  <a:gd name="T4" fmla="*/ 520 w 83"/>
                  <a:gd name="T5" fmla="*/ 603 h 37"/>
                  <a:gd name="T6" fmla="*/ 0 w 83"/>
                  <a:gd name="T7" fmla="*/ 603 h 37"/>
                  <a:gd name="T8" fmla="*/ 0 w 83"/>
                  <a:gd name="T9" fmla="*/ 0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37"/>
                  <a:gd name="T17" fmla="*/ 83 w 83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37">
                    <a:moveTo>
                      <a:pt x="0" y="0"/>
                    </a:moveTo>
                    <a:lnTo>
                      <a:pt x="82" y="0"/>
                    </a:lnTo>
                    <a:lnTo>
                      <a:pt x="82" y="36"/>
                    </a:lnTo>
                    <a:lnTo>
                      <a:pt x="0" y="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401" name="Freeform 1080"/>
              <p:cNvSpPr>
                <a:spLocks/>
              </p:cNvSpPr>
              <p:nvPr/>
            </p:nvSpPr>
            <p:spPr bwMode="auto">
              <a:xfrm>
                <a:off x="4082" y="3493"/>
                <a:ext cx="120" cy="65"/>
              </a:xfrm>
              <a:custGeom>
                <a:avLst/>
                <a:gdLst>
                  <a:gd name="T0" fmla="*/ 0 w 83"/>
                  <a:gd name="T1" fmla="*/ 0 h 37"/>
                  <a:gd name="T2" fmla="*/ 520 w 83"/>
                  <a:gd name="T3" fmla="*/ 0 h 37"/>
                  <a:gd name="T4" fmla="*/ 520 w 83"/>
                  <a:gd name="T5" fmla="*/ 603 h 37"/>
                  <a:gd name="T6" fmla="*/ 0 w 83"/>
                  <a:gd name="T7" fmla="*/ 603 h 37"/>
                  <a:gd name="T8" fmla="*/ 0 w 83"/>
                  <a:gd name="T9" fmla="*/ 0 h 37"/>
                  <a:gd name="T10" fmla="*/ 0 w 83"/>
                  <a:gd name="T11" fmla="*/ 0 h 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37"/>
                  <a:gd name="T20" fmla="*/ 83 w 83"/>
                  <a:gd name="T21" fmla="*/ 37 h 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37">
                    <a:moveTo>
                      <a:pt x="0" y="0"/>
                    </a:moveTo>
                    <a:lnTo>
                      <a:pt x="82" y="0"/>
                    </a:lnTo>
                    <a:lnTo>
                      <a:pt x="82" y="36"/>
                    </a:lnTo>
                    <a:lnTo>
                      <a:pt x="0" y="3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402" name="Freeform 1081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403" name="Freeform 1082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404" name="Freeform 1083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405" name="Freeform 1084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406" name="Freeform 1085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90 w 17"/>
                  <a:gd name="T3" fmla="*/ 0 h 17"/>
                  <a:gd name="T4" fmla="*/ 9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407" name="Freeform 1086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90 w 17"/>
                  <a:gd name="T3" fmla="*/ 0 h 17"/>
                  <a:gd name="T4" fmla="*/ 9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408" name="Freeform 1087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90 w 17"/>
                  <a:gd name="T3" fmla="*/ 0 h 17"/>
                  <a:gd name="T4" fmla="*/ 9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409" name="Freeform 1088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90 w 17"/>
                  <a:gd name="T3" fmla="*/ 0 h 17"/>
                  <a:gd name="T4" fmla="*/ 9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410" name="Freeform 1089"/>
              <p:cNvSpPr>
                <a:spLocks/>
              </p:cNvSpPr>
              <p:nvPr/>
            </p:nvSpPr>
            <p:spPr bwMode="auto">
              <a:xfrm>
                <a:off x="4336" y="3513"/>
                <a:ext cx="32" cy="63"/>
              </a:xfrm>
              <a:custGeom>
                <a:avLst/>
                <a:gdLst>
                  <a:gd name="T0" fmla="*/ 41 w 22"/>
                  <a:gd name="T1" fmla="*/ 0 h 36"/>
                  <a:gd name="T2" fmla="*/ 0 w 22"/>
                  <a:gd name="T3" fmla="*/ 65 h 36"/>
                  <a:gd name="T4" fmla="*/ 87 w 22"/>
                  <a:gd name="T5" fmla="*/ 572 h 36"/>
                  <a:gd name="T6" fmla="*/ 138 w 22"/>
                  <a:gd name="T7" fmla="*/ 572 h 36"/>
                  <a:gd name="T8" fmla="*/ 41 w 22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36"/>
                  <a:gd name="T17" fmla="*/ 22 w 22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36">
                    <a:moveTo>
                      <a:pt x="6" y="0"/>
                    </a:moveTo>
                    <a:lnTo>
                      <a:pt x="0" y="4"/>
                    </a:lnTo>
                    <a:lnTo>
                      <a:pt x="13" y="35"/>
                    </a:lnTo>
                    <a:lnTo>
                      <a:pt x="21" y="35"/>
                    </a:lnTo>
                    <a:lnTo>
                      <a:pt x="6" y="0"/>
                    </a:lnTo>
                  </a:path>
                </a:pathLst>
              </a:custGeom>
              <a:solidFill>
                <a:srgbClr val="7F7F7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411" name="Freeform 1090"/>
              <p:cNvSpPr>
                <a:spLocks/>
              </p:cNvSpPr>
              <p:nvPr/>
            </p:nvSpPr>
            <p:spPr bwMode="auto">
              <a:xfrm>
                <a:off x="4336" y="3513"/>
                <a:ext cx="32" cy="63"/>
              </a:xfrm>
              <a:custGeom>
                <a:avLst/>
                <a:gdLst>
                  <a:gd name="T0" fmla="*/ 41 w 22"/>
                  <a:gd name="T1" fmla="*/ 0 h 36"/>
                  <a:gd name="T2" fmla="*/ 0 w 22"/>
                  <a:gd name="T3" fmla="*/ 65 h 36"/>
                  <a:gd name="T4" fmla="*/ 87 w 22"/>
                  <a:gd name="T5" fmla="*/ 572 h 36"/>
                  <a:gd name="T6" fmla="*/ 138 w 22"/>
                  <a:gd name="T7" fmla="*/ 572 h 36"/>
                  <a:gd name="T8" fmla="*/ 41 w 22"/>
                  <a:gd name="T9" fmla="*/ 0 h 36"/>
                  <a:gd name="T10" fmla="*/ 41 w 22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"/>
                  <a:gd name="T19" fmla="*/ 0 h 36"/>
                  <a:gd name="T20" fmla="*/ 22 w 22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" h="36">
                    <a:moveTo>
                      <a:pt x="6" y="0"/>
                    </a:moveTo>
                    <a:lnTo>
                      <a:pt x="0" y="4"/>
                    </a:lnTo>
                    <a:lnTo>
                      <a:pt x="13" y="35"/>
                    </a:lnTo>
                    <a:lnTo>
                      <a:pt x="21" y="35"/>
                    </a:lnTo>
                    <a:lnTo>
                      <a:pt x="6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412" name="Freeform 1091"/>
              <p:cNvSpPr>
                <a:spLocks/>
              </p:cNvSpPr>
              <p:nvPr/>
            </p:nvSpPr>
            <p:spPr bwMode="auto">
              <a:xfrm>
                <a:off x="3850" y="3556"/>
                <a:ext cx="34" cy="30"/>
              </a:xfrm>
              <a:custGeom>
                <a:avLst/>
                <a:gdLst>
                  <a:gd name="T0" fmla="*/ 40 w 24"/>
                  <a:gd name="T1" fmla="*/ 0 h 17"/>
                  <a:gd name="T2" fmla="*/ 74 w 24"/>
                  <a:gd name="T3" fmla="*/ 0 h 17"/>
                  <a:gd name="T4" fmla="*/ 85 w 24"/>
                  <a:gd name="T5" fmla="*/ 0 h 17"/>
                  <a:gd name="T6" fmla="*/ 96 w 24"/>
                  <a:gd name="T7" fmla="*/ 37 h 17"/>
                  <a:gd name="T8" fmla="*/ 108 w 24"/>
                  <a:gd name="T9" fmla="*/ 37 h 17"/>
                  <a:gd name="T10" fmla="*/ 120 w 24"/>
                  <a:gd name="T11" fmla="*/ 37 h 17"/>
                  <a:gd name="T12" fmla="*/ 120 w 24"/>
                  <a:gd name="T13" fmla="*/ 65 h 17"/>
                  <a:gd name="T14" fmla="*/ 135 w 24"/>
                  <a:gd name="T15" fmla="*/ 106 h 17"/>
                  <a:gd name="T16" fmla="*/ 135 w 24"/>
                  <a:gd name="T17" fmla="*/ 106 h 17"/>
                  <a:gd name="T18" fmla="*/ 135 w 24"/>
                  <a:gd name="T19" fmla="*/ 138 h 17"/>
                  <a:gd name="T20" fmla="*/ 135 w 24"/>
                  <a:gd name="T21" fmla="*/ 175 h 17"/>
                  <a:gd name="T22" fmla="*/ 135 w 24"/>
                  <a:gd name="T23" fmla="*/ 203 h 17"/>
                  <a:gd name="T24" fmla="*/ 120 w 24"/>
                  <a:gd name="T25" fmla="*/ 203 h 17"/>
                  <a:gd name="T26" fmla="*/ 120 w 24"/>
                  <a:gd name="T27" fmla="*/ 244 h 17"/>
                  <a:gd name="T28" fmla="*/ 108 w 24"/>
                  <a:gd name="T29" fmla="*/ 244 h 17"/>
                  <a:gd name="T30" fmla="*/ 96 w 24"/>
                  <a:gd name="T31" fmla="*/ 268 h 17"/>
                  <a:gd name="T32" fmla="*/ 85 w 24"/>
                  <a:gd name="T33" fmla="*/ 268 h 17"/>
                  <a:gd name="T34" fmla="*/ 74 w 24"/>
                  <a:gd name="T35" fmla="*/ 268 h 17"/>
                  <a:gd name="T36" fmla="*/ 40 w 24"/>
                  <a:gd name="T37" fmla="*/ 268 h 17"/>
                  <a:gd name="T38" fmla="*/ 37 w 24"/>
                  <a:gd name="T39" fmla="*/ 268 h 17"/>
                  <a:gd name="T40" fmla="*/ 26 w 24"/>
                  <a:gd name="T41" fmla="*/ 268 h 17"/>
                  <a:gd name="T42" fmla="*/ 26 w 24"/>
                  <a:gd name="T43" fmla="*/ 244 h 17"/>
                  <a:gd name="T44" fmla="*/ 13 w 24"/>
                  <a:gd name="T45" fmla="*/ 244 h 17"/>
                  <a:gd name="T46" fmla="*/ 0 w 24"/>
                  <a:gd name="T47" fmla="*/ 203 h 17"/>
                  <a:gd name="T48" fmla="*/ 0 w 24"/>
                  <a:gd name="T49" fmla="*/ 203 h 17"/>
                  <a:gd name="T50" fmla="*/ 0 w 24"/>
                  <a:gd name="T51" fmla="*/ 175 h 17"/>
                  <a:gd name="T52" fmla="*/ 0 w 24"/>
                  <a:gd name="T53" fmla="*/ 138 h 17"/>
                  <a:gd name="T54" fmla="*/ 0 w 24"/>
                  <a:gd name="T55" fmla="*/ 106 h 17"/>
                  <a:gd name="T56" fmla="*/ 0 w 24"/>
                  <a:gd name="T57" fmla="*/ 106 h 17"/>
                  <a:gd name="T58" fmla="*/ 0 w 24"/>
                  <a:gd name="T59" fmla="*/ 65 h 17"/>
                  <a:gd name="T60" fmla="*/ 13 w 24"/>
                  <a:gd name="T61" fmla="*/ 37 h 17"/>
                  <a:gd name="T62" fmla="*/ 26 w 24"/>
                  <a:gd name="T63" fmla="*/ 37 h 17"/>
                  <a:gd name="T64" fmla="*/ 26 w 24"/>
                  <a:gd name="T65" fmla="*/ 37 h 17"/>
                  <a:gd name="T66" fmla="*/ 37 w 24"/>
                  <a:gd name="T67" fmla="*/ 0 h 17"/>
                  <a:gd name="T68" fmla="*/ 40 w 24"/>
                  <a:gd name="T69" fmla="*/ 0 h 1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4"/>
                  <a:gd name="T106" fmla="*/ 0 h 17"/>
                  <a:gd name="T107" fmla="*/ 24 w 24"/>
                  <a:gd name="T108" fmla="*/ 17 h 1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4" h="17">
                    <a:moveTo>
                      <a:pt x="7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1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13" y="16"/>
                    </a:lnTo>
                    <a:lnTo>
                      <a:pt x="7" y="16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413" name="Freeform 1092"/>
              <p:cNvSpPr>
                <a:spLocks/>
              </p:cNvSpPr>
              <p:nvPr/>
            </p:nvSpPr>
            <p:spPr bwMode="auto">
              <a:xfrm>
                <a:off x="3850" y="3556"/>
                <a:ext cx="34" cy="30"/>
              </a:xfrm>
              <a:custGeom>
                <a:avLst/>
                <a:gdLst>
                  <a:gd name="T0" fmla="*/ 40 w 24"/>
                  <a:gd name="T1" fmla="*/ 0 h 17"/>
                  <a:gd name="T2" fmla="*/ 74 w 24"/>
                  <a:gd name="T3" fmla="*/ 0 h 17"/>
                  <a:gd name="T4" fmla="*/ 74 w 24"/>
                  <a:gd name="T5" fmla="*/ 0 h 17"/>
                  <a:gd name="T6" fmla="*/ 85 w 24"/>
                  <a:gd name="T7" fmla="*/ 0 h 17"/>
                  <a:gd name="T8" fmla="*/ 96 w 24"/>
                  <a:gd name="T9" fmla="*/ 37 h 17"/>
                  <a:gd name="T10" fmla="*/ 108 w 24"/>
                  <a:gd name="T11" fmla="*/ 37 h 17"/>
                  <a:gd name="T12" fmla="*/ 120 w 24"/>
                  <a:gd name="T13" fmla="*/ 37 h 17"/>
                  <a:gd name="T14" fmla="*/ 120 w 24"/>
                  <a:gd name="T15" fmla="*/ 65 h 17"/>
                  <a:gd name="T16" fmla="*/ 135 w 24"/>
                  <a:gd name="T17" fmla="*/ 106 h 17"/>
                  <a:gd name="T18" fmla="*/ 135 w 24"/>
                  <a:gd name="T19" fmla="*/ 106 h 17"/>
                  <a:gd name="T20" fmla="*/ 135 w 24"/>
                  <a:gd name="T21" fmla="*/ 138 h 17"/>
                  <a:gd name="T22" fmla="*/ 135 w 24"/>
                  <a:gd name="T23" fmla="*/ 138 h 17"/>
                  <a:gd name="T24" fmla="*/ 135 w 24"/>
                  <a:gd name="T25" fmla="*/ 138 h 17"/>
                  <a:gd name="T26" fmla="*/ 135 w 24"/>
                  <a:gd name="T27" fmla="*/ 138 h 17"/>
                  <a:gd name="T28" fmla="*/ 135 w 24"/>
                  <a:gd name="T29" fmla="*/ 175 h 17"/>
                  <a:gd name="T30" fmla="*/ 135 w 24"/>
                  <a:gd name="T31" fmla="*/ 203 h 17"/>
                  <a:gd name="T32" fmla="*/ 120 w 24"/>
                  <a:gd name="T33" fmla="*/ 203 h 17"/>
                  <a:gd name="T34" fmla="*/ 120 w 24"/>
                  <a:gd name="T35" fmla="*/ 244 h 17"/>
                  <a:gd name="T36" fmla="*/ 108 w 24"/>
                  <a:gd name="T37" fmla="*/ 244 h 17"/>
                  <a:gd name="T38" fmla="*/ 96 w 24"/>
                  <a:gd name="T39" fmla="*/ 268 h 17"/>
                  <a:gd name="T40" fmla="*/ 85 w 24"/>
                  <a:gd name="T41" fmla="*/ 268 h 17"/>
                  <a:gd name="T42" fmla="*/ 74 w 24"/>
                  <a:gd name="T43" fmla="*/ 268 h 17"/>
                  <a:gd name="T44" fmla="*/ 74 w 24"/>
                  <a:gd name="T45" fmla="*/ 268 h 17"/>
                  <a:gd name="T46" fmla="*/ 40 w 24"/>
                  <a:gd name="T47" fmla="*/ 268 h 17"/>
                  <a:gd name="T48" fmla="*/ 40 w 24"/>
                  <a:gd name="T49" fmla="*/ 268 h 17"/>
                  <a:gd name="T50" fmla="*/ 37 w 24"/>
                  <a:gd name="T51" fmla="*/ 268 h 17"/>
                  <a:gd name="T52" fmla="*/ 26 w 24"/>
                  <a:gd name="T53" fmla="*/ 268 h 17"/>
                  <a:gd name="T54" fmla="*/ 26 w 24"/>
                  <a:gd name="T55" fmla="*/ 244 h 17"/>
                  <a:gd name="T56" fmla="*/ 13 w 24"/>
                  <a:gd name="T57" fmla="*/ 244 h 17"/>
                  <a:gd name="T58" fmla="*/ 0 w 24"/>
                  <a:gd name="T59" fmla="*/ 203 h 17"/>
                  <a:gd name="T60" fmla="*/ 0 w 24"/>
                  <a:gd name="T61" fmla="*/ 203 h 17"/>
                  <a:gd name="T62" fmla="*/ 0 w 24"/>
                  <a:gd name="T63" fmla="*/ 175 h 17"/>
                  <a:gd name="T64" fmla="*/ 0 w 24"/>
                  <a:gd name="T65" fmla="*/ 138 h 17"/>
                  <a:gd name="T66" fmla="*/ 0 w 24"/>
                  <a:gd name="T67" fmla="*/ 138 h 17"/>
                  <a:gd name="T68" fmla="*/ 0 w 24"/>
                  <a:gd name="T69" fmla="*/ 138 h 17"/>
                  <a:gd name="T70" fmla="*/ 0 w 24"/>
                  <a:gd name="T71" fmla="*/ 138 h 17"/>
                  <a:gd name="T72" fmla="*/ 0 w 24"/>
                  <a:gd name="T73" fmla="*/ 106 h 17"/>
                  <a:gd name="T74" fmla="*/ 0 w 24"/>
                  <a:gd name="T75" fmla="*/ 106 h 17"/>
                  <a:gd name="T76" fmla="*/ 0 w 24"/>
                  <a:gd name="T77" fmla="*/ 65 h 17"/>
                  <a:gd name="T78" fmla="*/ 13 w 24"/>
                  <a:gd name="T79" fmla="*/ 37 h 17"/>
                  <a:gd name="T80" fmla="*/ 26 w 24"/>
                  <a:gd name="T81" fmla="*/ 37 h 17"/>
                  <a:gd name="T82" fmla="*/ 26 w 24"/>
                  <a:gd name="T83" fmla="*/ 37 h 17"/>
                  <a:gd name="T84" fmla="*/ 37 w 24"/>
                  <a:gd name="T85" fmla="*/ 0 h 17"/>
                  <a:gd name="T86" fmla="*/ 40 w 24"/>
                  <a:gd name="T87" fmla="*/ 0 h 17"/>
                  <a:gd name="T88" fmla="*/ 40 w 24"/>
                  <a:gd name="T89" fmla="*/ 0 h 17"/>
                  <a:gd name="T90" fmla="*/ 40 w 24"/>
                  <a:gd name="T91" fmla="*/ 0 h 1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4"/>
                  <a:gd name="T139" fmla="*/ 0 h 17"/>
                  <a:gd name="T140" fmla="*/ 24 w 24"/>
                  <a:gd name="T141" fmla="*/ 17 h 1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4" h="17">
                    <a:moveTo>
                      <a:pt x="7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1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13" y="16"/>
                    </a:lnTo>
                    <a:lnTo>
                      <a:pt x="7" y="16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7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414" name="Freeform 1093"/>
              <p:cNvSpPr>
                <a:spLocks/>
              </p:cNvSpPr>
              <p:nvPr/>
            </p:nvSpPr>
            <p:spPr bwMode="auto">
              <a:xfrm>
                <a:off x="4342" y="3556"/>
                <a:ext cx="34" cy="30"/>
              </a:xfrm>
              <a:custGeom>
                <a:avLst/>
                <a:gdLst>
                  <a:gd name="T0" fmla="*/ 52 w 24"/>
                  <a:gd name="T1" fmla="*/ 0 h 17"/>
                  <a:gd name="T2" fmla="*/ 85 w 24"/>
                  <a:gd name="T3" fmla="*/ 0 h 17"/>
                  <a:gd name="T4" fmla="*/ 96 w 24"/>
                  <a:gd name="T5" fmla="*/ 0 h 17"/>
                  <a:gd name="T6" fmla="*/ 108 w 24"/>
                  <a:gd name="T7" fmla="*/ 37 h 17"/>
                  <a:gd name="T8" fmla="*/ 108 w 24"/>
                  <a:gd name="T9" fmla="*/ 37 h 17"/>
                  <a:gd name="T10" fmla="*/ 120 w 24"/>
                  <a:gd name="T11" fmla="*/ 37 h 17"/>
                  <a:gd name="T12" fmla="*/ 135 w 24"/>
                  <a:gd name="T13" fmla="*/ 65 h 17"/>
                  <a:gd name="T14" fmla="*/ 135 w 24"/>
                  <a:gd name="T15" fmla="*/ 106 h 17"/>
                  <a:gd name="T16" fmla="*/ 135 w 24"/>
                  <a:gd name="T17" fmla="*/ 106 h 17"/>
                  <a:gd name="T18" fmla="*/ 135 w 24"/>
                  <a:gd name="T19" fmla="*/ 138 h 17"/>
                  <a:gd name="T20" fmla="*/ 135 w 24"/>
                  <a:gd name="T21" fmla="*/ 175 h 17"/>
                  <a:gd name="T22" fmla="*/ 135 w 24"/>
                  <a:gd name="T23" fmla="*/ 203 h 17"/>
                  <a:gd name="T24" fmla="*/ 135 w 24"/>
                  <a:gd name="T25" fmla="*/ 203 h 17"/>
                  <a:gd name="T26" fmla="*/ 120 w 24"/>
                  <a:gd name="T27" fmla="*/ 244 h 17"/>
                  <a:gd name="T28" fmla="*/ 108 w 24"/>
                  <a:gd name="T29" fmla="*/ 244 h 17"/>
                  <a:gd name="T30" fmla="*/ 108 w 24"/>
                  <a:gd name="T31" fmla="*/ 268 h 17"/>
                  <a:gd name="T32" fmla="*/ 96 w 24"/>
                  <a:gd name="T33" fmla="*/ 268 h 17"/>
                  <a:gd name="T34" fmla="*/ 85 w 24"/>
                  <a:gd name="T35" fmla="*/ 268 h 17"/>
                  <a:gd name="T36" fmla="*/ 52 w 24"/>
                  <a:gd name="T37" fmla="*/ 268 h 17"/>
                  <a:gd name="T38" fmla="*/ 47 w 24"/>
                  <a:gd name="T39" fmla="*/ 268 h 17"/>
                  <a:gd name="T40" fmla="*/ 37 w 24"/>
                  <a:gd name="T41" fmla="*/ 268 h 17"/>
                  <a:gd name="T42" fmla="*/ 26 w 24"/>
                  <a:gd name="T43" fmla="*/ 244 h 17"/>
                  <a:gd name="T44" fmla="*/ 13 w 24"/>
                  <a:gd name="T45" fmla="*/ 244 h 17"/>
                  <a:gd name="T46" fmla="*/ 13 w 24"/>
                  <a:gd name="T47" fmla="*/ 203 h 17"/>
                  <a:gd name="T48" fmla="*/ 0 w 24"/>
                  <a:gd name="T49" fmla="*/ 203 h 17"/>
                  <a:gd name="T50" fmla="*/ 0 w 24"/>
                  <a:gd name="T51" fmla="*/ 175 h 17"/>
                  <a:gd name="T52" fmla="*/ 0 w 24"/>
                  <a:gd name="T53" fmla="*/ 138 h 17"/>
                  <a:gd name="T54" fmla="*/ 0 w 24"/>
                  <a:gd name="T55" fmla="*/ 106 h 17"/>
                  <a:gd name="T56" fmla="*/ 0 w 24"/>
                  <a:gd name="T57" fmla="*/ 106 h 17"/>
                  <a:gd name="T58" fmla="*/ 13 w 24"/>
                  <a:gd name="T59" fmla="*/ 65 h 17"/>
                  <a:gd name="T60" fmla="*/ 13 w 24"/>
                  <a:gd name="T61" fmla="*/ 37 h 17"/>
                  <a:gd name="T62" fmla="*/ 26 w 24"/>
                  <a:gd name="T63" fmla="*/ 37 h 17"/>
                  <a:gd name="T64" fmla="*/ 37 w 24"/>
                  <a:gd name="T65" fmla="*/ 37 h 17"/>
                  <a:gd name="T66" fmla="*/ 47 w 24"/>
                  <a:gd name="T67" fmla="*/ 0 h 17"/>
                  <a:gd name="T68" fmla="*/ 52 w 24"/>
                  <a:gd name="T69" fmla="*/ 0 h 1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4"/>
                  <a:gd name="T106" fmla="*/ 0 h 17"/>
                  <a:gd name="T107" fmla="*/ 24 w 24"/>
                  <a:gd name="T108" fmla="*/ 17 h 1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4" h="17">
                    <a:moveTo>
                      <a:pt x="9" y="0"/>
                    </a:moveTo>
                    <a:lnTo>
                      <a:pt x="15" y="0"/>
                    </a:lnTo>
                    <a:lnTo>
                      <a:pt x="17" y="0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9" y="16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6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415" name="Freeform 1094"/>
              <p:cNvSpPr>
                <a:spLocks/>
              </p:cNvSpPr>
              <p:nvPr/>
            </p:nvSpPr>
            <p:spPr bwMode="auto">
              <a:xfrm>
                <a:off x="4342" y="3556"/>
                <a:ext cx="34" cy="30"/>
              </a:xfrm>
              <a:custGeom>
                <a:avLst/>
                <a:gdLst>
                  <a:gd name="T0" fmla="*/ 52 w 24"/>
                  <a:gd name="T1" fmla="*/ 0 h 17"/>
                  <a:gd name="T2" fmla="*/ 85 w 24"/>
                  <a:gd name="T3" fmla="*/ 0 h 17"/>
                  <a:gd name="T4" fmla="*/ 85 w 24"/>
                  <a:gd name="T5" fmla="*/ 0 h 17"/>
                  <a:gd name="T6" fmla="*/ 96 w 24"/>
                  <a:gd name="T7" fmla="*/ 0 h 17"/>
                  <a:gd name="T8" fmla="*/ 108 w 24"/>
                  <a:gd name="T9" fmla="*/ 37 h 17"/>
                  <a:gd name="T10" fmla="*/ 108 w 24"/>
                  <a:gd name="T11" fmla="*/ 37 h 17"/>
                  <a:gd name="T12" fmla="*/ 120 w 24"/>
                  <a:gd name="T13" fmla="*/ 37 h 17"/>
                  <a:gd name="T14" fmla="*/ 135 w 24"/>
                  <a:gd name="T15" fmla="*/ 65 h 17"/>
                  <a:gd name="T16" fmla="*/ 135 w 24"/>
                  <a:gd name="T17" fmla="*/ 106 h 17"/>
                  <a:gd name="T18" fmla="*/ 135 w 24"/>
                  <a:gd name="T19" fmla="*/ 106 h 17"/>
                  <a:gd name="T20" fmla="*/ 135 w 24"/>
                  <a:gd name="T21" fmla="*/ 138 h 17"/>
                  <a:gd name="T22" fmla="*/ 135 w 24"/>
                  <a:gd name="T23" fmla="*/ 138 h 17"/>
                  <a:gd name="T24" fmla="*/ 135 w 24"/>
                  <a:gd name="T25" fmla="*/ 138 h 17"/>
                  <a:gd name="T26" fmla="*/ 135 w 24"/>
                  <a:gd name="T27" fmla="*/ 138 h 17"/>
                  <a:gd name="T28" fmla="*/ 135 w 24"/>
                  <a:gd name="T29" fmla="*/ 175 h 17"/>
                  <a:gd name="T30" fmla="*/ 135 w 24"/>
                  <a:gd name="T31" fmla="*/ 203 h 17"/>
                  <a:gd name="T32" fmla="*/ 135 w 24"/>
                  <a:gd name="T33" fmla="*/ 203 h 17"/>
                  <a:gd name="T34" fmla="*/ 120 w 24"/>
                  <a:gd name="T35" fmla="*/ 244 h 17"/>
                  <a:gd name="T36" fmla="*/ 108 w 24"/>
                  <a:gd name="T37" fmla="*/ 244 h 17"/>
                  <a:gd name="T38" fmla="*/ 108 w 24"/>
                  <a:gd name="T39" fmla="*/ 268 h 17"/>
                  <a:gd name="T40" fmla="*/ 96 w 24"/>
                  <a:gd name="T41" fmla="*/ 268 h 17"/>
                  <a:gd name="T42" fmla="*/ 85 w 24"/>
                  <a:gd name="T43" fmla="*/ 268 h 17"/>
                  <a:gd name="T44" fmla="*/ 85 w 24"/>
                  <a:gd name="T45" fmla="*/ 268 h 17"/>
                  <a:gd name="T46" fmla="*/ 52 w 24"/>
                  <a:gd name="T47" fmla="*/ 268 h 17"/>
                  <a:gd name="T48" fmla="*/ 52 w 24"/>
                  <a:gd name="T49" fmla="*/ 268 h 17"/>
                  <a:gd name="T50" fmla="*/ 47 w 24"/>
                  <a:gd name="T51" fmla="*/ 268 h 17"/>
                  <a:gd name="T52" fmla="*/ 37 w 24"/>
                  <a:gd name="T53" fmla="*/ 268 h 17"/>
                  <a:gd name="T54" fmla="*/ 26 w 24"/>
                  <a:gd name="T55" fmla="*/ 244 h 17"/>
                  <a:gd name="T56" fmla="*/ 13 w 24"/>
                  <a:gd name="T57" fmla="*/ 244 h 17"/>
                  <a:gd name="T58" fmla="*/ 13 w 24"/>
                  <a:gd name="T59" fmla="*/ 203 h 17"/>
                  <a:gd name="T60" fmla="*/ 0 w 24"/>
                  <a:gd name="T61" fmla="*/ 203 h 17"/>
                  <a:gd name="T62" fmla="*/ 0 w 24"/>
                  <a:gd name="T63" fmla="*/ 175 h 17"/>
                  <a:gd name="T64" fmla="*/ 0 w 24"/>
                  <a:gd name="T65" fmla="*/ 138 h 17"/>
                  <a:gd name="T66" fmla="*/ 0 w 24"/>
                  <a:gd name="T67" fmla="*/ 138 h 17"/>
                  <a:gd name="T68" fmla="*/ 0 w 24"/>
                  <a:gd name="T69" fmla="*/ 138 h 17"/>
                  <a:gd name="T70" fmla="*/ 0 w 24"/>
                  <a:gd name="T71" fmla="*/ 138 h 17"/>
                  <a:gd name="T72" fmla="*/ 0 w 24"/>
                  <a:gd name="T73" fmla="*/ 106 h 17"/>
                  <a:gd name="T74" fmla="*/ 0 w 24"/>
                  <a:gd name="T75" fmla="*/ 106 h 17"/>
                  <a:gd name="T76" fmla="*/ 13 w 24"/>
                  <a:gd name="T77" fmla="*/ 65 h 17"/>
                  <a:gd name="T78" fmla="*/ 13 w 24"/>
                  <a:gd name="T79" fmla="*/ 37 h 17"/>
                  <a:gd name="T80" fmla="*/ 26 w 24"/>
                  <a:gd name="T81" fmla="*/ 37 h 17"/>
                  <a:gd name="T82" fmla="*/ 37 w 24"/>
                  <a:gd name="T83" fmla="*/ 37 h 17"/>
                  <a:gd name="T84" fmla="*/ 47 w 24"/>
                  <a:gd name="T85" fmla="*/ 0 h 17"/>
                  <a:gd name="T86" fmla="*/ 52 w 24"/>
                  <a:gd name="T87" fmla="*/ 0 h 17"/>
                  <a:gd name="T88" fmla="*/ 52 w 24"/>
                  <a:gd name="T89" fmla="*/ 0 h 17"/>
                  <a:gd name="T90" fmla="*/ 52 w 24"/>
                  <a:gd name="T91" fmla="*/ 0 h 1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4"/>
                  <a:gd name="T139" fmla="*/ 0 h 17"/>
                  <a:gd name="T140" fmla="*/ 24 w 24"/>
                  <a:gd name="T141" fmla="*/ 17 h 1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4" h="17">
                    <a:moveTo>
                      <a:pt x="9" y="0"/>
                    </a:moveTo>
                    <a:lnTo>
                      <a:pt x="15" y="0"/>
                    </a:lnTo>
                    <a:lnTo>
                      <a:pt x="17" y="0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9" y="16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6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416" name="Freeform 1095"/>
              <p:cNvSpPr>
                <a:spLocks/>
              </p:cNvSpPr>
              <p:nvPr/>
            </p:nvSpPr>
            <p:spPr bwMode="auto">
              <a:xfrm>
                <a:off x="3835" y="3614"/>
                <a:ext cx="586" cy="30"/>
              </a:xfrm>
              <a:custGeom>
                <a:avLst/>
                <a:gdLst>
                  <a:gd name="T0" fmla="*/ 2537 w 406"/>
                  <a:gd name="T1" fmla="*/ 138 h 17"/>
                  <a:gd name="T2" fmla="*/ 2537 w 406"/>
                  <a:gd name="T3" fmla="*/ 0 h 17"/>
                  <a:gd name="T4" fmla="*/ 0 w 406"/>
                  <a:gd name="T5" fmla="*/ 0 h 17"/>
                  <a:gd name="T6" fmla="*/ 0 w 406"/>
                  <a:gd name="T7" fmla="*/ 268 h 17"/>
                  <a:gd name="T8" fmla="*/ 2537 w 406"/>
                  <a:gd name="T9" fmla="*/ 268 h 17"/>
                  <a:gd name="T10" fmla="*/ 2537 w 406"/>
                  <a:gd name="T11" fmla="*/ 138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6"/>
                  <a:gd name="T19" fmla="*/ 0 h 17"/>
                  <a:gd name="T20" fmla="*/ 406 w 406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6" h="17">
                    <a:moveTo>
                      <a:pt x="405" y="8"/>
                    </a:moveTo>
                    <a:lnTo>
                      <a:pt x="405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405" y="16"/>
                    </a:lnTo>
                    <a:lnTo>
                      <a:pt x="405" y="8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417" name="Line 1096"/>
              <p:cNvSpPr>
                <a:spLocks noChangeShapeType="1"/>
              </p:cNvSpPr>
              <p:nvPr/>
            </p:nvSpPr>
            <p:spPr bwMode="auto">
              <a:xfrm flipV="1">
                <a:off x="4089" y="3383"/>
                <a:ext cx="0" cy="4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4357" name="Line 1097"/>
            <p:cNvSpPr>
              <a:spLocks noChangeShapeType="1"/>
            </p:cNvSpPr>
            <p:nvPr/>
          </p:nvSpPr>
          <p:spPr bwMode="auto">
            <a:xfrm>
              <a:off x="2377" y="2330"/>
              <a:ext cx="223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358" name="Text Box 1098"/>
            <p:cNvSpPr txBox="1">
              <a:spLocks noChangeArrowheads="1"/>
            </p:cNvSpPr>
            <p:nvPr/>
          </p:nvSpPr>
          <p:spPr bwMode="auto">
            <a:xfrm>
              <a:off x="3298" y="2045"/>
              <a:ext cx="223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>
                  <a:solidFill>
                    <a:srgbClr val="000000"/>
                  </a:solidFill>
                </a:rPr>
                <a:t>d</a:t>
              </a:r>
            </a:p>
          </p:txBody>
        </p:sp>
      </p:grpSp>
      <p:grpSp>
        <p:nvGrpSpPr>
          <p:cNvPr id="14341" name="Group 1099"/>
          <p:cNvGrpSpPr>
            <a:grpSpLocks/>
          </p:cNvGrpSpPr>
          <p:nvPr/>
        </p:nvGrpSpPr>
        <p:grpSpPr bwMode="auto">
          <a:xfrm>
            <a:off x="4816203" y="4241802"/>
            <a:ext cx="3578225" cy="1984375"/>
            <a:chOff x="1636" y="2837"/>
            <a:chExt cx="2254" cy="1250"/>
          </a:xfrm>
        </p:grpSpPr>
        <p:sp>
          <p:nvSpPr>
            <p:cNvPr id="14342" name="Line 1100"/>
            <p:cNvSpPr>
              <a:spLocks noChangeShapeType="1"/>
            </p:cNvSpPr>
            <p:nvPr/>
          </p:nvSpPr>
          <p:spPr bwMode="auto">
            <a:xfrm>
              <a:off x="2210" y="2885"/>
              <a:ext cx="0" cy="9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343" name="Line 1101"/>
            <p:cNvSpPr>
              <a:spLocks noChangeShapeType="1"/>
            </p:cNvSpPr>
            <p:nvPr/>
          </p:nvSpPr>
          <p:spPr bwMode="auto">
            <a:xfrm>
              <a:off x="2222" y="3773"/>
              <a:ext cx="166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344" name="Freeform 1102"/>
            <p:cNvSpPr>
              <a:spLocks/>
            </p:cNvSpPr>
            <p:nvPr/>
          </p:nvSpPr>
          <p:spPr bwMode="auto">
            <a:xfrm rot="-316973">
              <a:off x="2510" y="2837"/>
              <a:ext cx="1260" cy="828"/>
            </a:xfrm>
            <a:custGeom>
              <a:avLst/>
              <a:gdLst>
                <a:gd name="T0" fmla="*/ 0 w 1260"/>
                <a:gd name="T1" fmla="*/ 0 h 828"/>
                <a:gd name="T2" fmla="*/ 48 w 1260"/>
                <a:gd name="T3" fmla="*/ 180 h 828"/>
                <a:gd name="T4" fmla="*/ 144 w 1260"/>
                <a:gd name="T5" fmla="*/ 324 h 828"/>
                <a:gd name="T6" fmla="*/ 276 w 1260"/>
                <a:gd name="T7" fmla="*/ 444 h 828"/>
                <a:gd name="T8" fmla="*/ 528 w 1260"/>
                <a:gd name="T9" fmla="*/ 600 h 828"/>
                <a:gd name="T10" fmla="*/ 888 w 1260"/>
                <a:gd name="T11" fmla="*/ 744 h 828"/>
                <a:gd name="T12" fmla="*/ 1188 w 1260"/>
                <a:gd name="T13" fmla="*/ 816 h 828"/>
                <a:gd name="T14" fmla="*/ 1260 w 1260"/>
                <a:gd name="T15" fmla="*/ 816 h 8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60"/>
                <a:gd name="T25" fmla="*/ 0 h 828"/>
                <a:gd name="T26" fmla="*/ 1260 w 1260"/>
                <a:gd name="T27" fmla="*/ 828 h 8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60" h="828">
                  <a:moveTo>
                    <a:pt x="0" y="0"/>
                  </a:moveTo>
                  <a:cubicBezTo>
                    <a:pt x="12" y="63"/>
                    <a:pt x="24" y="126"/>
                    <a:pt x="48" y="180"/>
                  </a:cubicBezTo>
                  <a:cubicBezTo>
                    <a:pt x="72" y="234"/>
                    <a:pt x="106" y="280"/>
                    <a:pt x="144" y="324"/>
                  </a:cubicBezTo>
                  <a:cubicBezTo>
                    <a:pt x="182" y="368"/>
                    <a:pt x="212" y="398"/>
                    <a:pt x="276" y="444"/>
                  </a:cubicBezTo>
                  <a:cubicBezTo>
                    <a:pt x="340" y="490"/>
                    <a:pt x="426" y="550"/>
                    <a:pt x="528" y="600"/>
                  </a:cubicBezTo>
                  <a:cubicBezTo>
                    <a:pt x="630" y="650"/>
                    <a:pt x="778" y="708"/>
                    <a:pt x="888" y="744"/>
                  </a:cubicBezTo>
                  <a:cubicBezTo>
                    <a:pt x="998" y="780"/>
                    <a:pt x="1126" y="804"/>
                    <a:pt x="1188" y="816"/>
                  </a:cubicBezTo>
                  <a:cubicBezTo>
                    <a:pt x="1250" y="828"/>
                    <a:pt x="1248" y="816"/>
                    <a:pt x="1260" y="816"/>
                  </a:cubicBezTo>
                </a:path>
              </a:pathLst>
            </a:custGeom>
            <a:noFill/>
            <a:ln w="381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345" name="Freeform 1103"/>
            <p:cNvSpPr>
              <a:spLocks/>
            </p:cNvSpPr>
            <p:nvPr/>
          </p:nvSpPr>
          <p:spPr bwMode="auto">
            <a:xfrm>
              <a:off x="2498" y="2939"/>
              <a:ext cx="1356" cy="796"/>
            </a:xfrm>
            <a:custGeom>
              <a:avLst/>
              <a:gdLst>
                <a:gd name="T0" fmla="*/ 0 w 1356"/>
                <a:gd name="T1" fmla="*/ 18 h 796"/>
                <a:gd name="T2" fmla="*/ 144 w 1356"/>
                <a:gd name="T3" fmla="*/ 18 h 796"/>
                <a:gd name="T4" fmla="*/ 240 w 1356"/>
                <a:gd name="T5" fmla="*/ 126 h 796"/>
                <a:gd name="T6" fmla="*/ 252 w 1356"/>
                <a:gd name="T7" fmla="*/ 270 h 796"/>
                <a:gd name="T8" fmla="*/ 240 w 1356"/>
                <a:gd name="T9" fmla="*/ 438 h 796"/>
                <a:gd name="T10" fmla="*/ 288 w 1356"/>
                <a:gd name="T11" fmla="*/ 546 h 796"/>
                <a:gd name="T12" fmla="*/ 396 w 1356"/>
                <a:gd name="T13" fmla="*/ 582 h 796"/>
                <a:gd name="T14" fmla="*/ 504 w 1356"/>
                <a:gd name="T15" fmla="*/ 546 h 796"/>
                <a:gd name="T16" fmla="*/ 588 w 1356"/>
                <a:gd name="T17" fmla="*/ 462 h 796"/>
                <a:gd name="T18" fmla="*/ 780 w 1356"/>
                <a:gd name="T19" fmla="*/ 414 h 796"/>
                <a:gd name="T20" fmla="*/ 924 w 1356"/>
                <a:gd name="T21" fmla="*/ 474 h 796"/>
                <a:gd name="T22" fmla="*/ 1008 w 1356"/>
                <a:gd name="T23" fmla="*/ 594 h 796"/>
                <a:gd name="T24" fmla="*/ 1068 w 1356"/>
                <a:gd name="T25" fmla="*/ 714 h 796"/>
                <a:gd name="T26" fmla="*/ 1200 w 1356"/>
                <a:gd name="T27" fmla="*/ 786 h 796"/>
                <a:gd name="T28" fmla="*/ 1356 w 1356"/>
                <a:gd name="T29" fmla="*/ 774 h 7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56"/>
                <a:gd name="T46" fmla="*/ 0 h 796"/>
                <a:gd name="T47" fmla="*/ 1356 w 1356"/>
                <a:gd name="T48" fmla="*/ 796 h 7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56" h="796">
                  <a:moveTo>
                    <a:pt x="0" y="18"/>
                  </a:moveTo>
                  <a:cubicBezTo>
                    <a:pt x="52" y="9"/>
                    <a:pt x="104" y="0"/>
                    <a:pt x="144" y="18"/>
                  </a:cubicBezTo>
                  <a:cubicBezTo>
                    <a:pt x="184" y="36"/>
                    <a:pt x="222" y="84"/>
                    <a:pt x="240" y="126"/>
                  </a:cubicBezTo>
                  <a:cubicBezTo>
                    <a:pt x="258" y="168"/>
                    <a:pt x="252" y="218"/>
                    <a:pt x="252" y="270"/>
                  </a:cubicBezTo>
                  <a:cubicBezTo>
                    <a:pt x="252" y="322"/>
                    <a:pt x="234" y="392"/>
                    <a:pt x="240" y="438"/>
                  </a:cubicBezTo>
                  <a:cubicBezTo>
                    <a:pt x="246" y="484"/>
                    <a:pt x="262" y="522"/>
                    <a:pt x="288" y="546"/>
                  </a:cubicBezTo>
                  <a:cubicBezTo>
                    <a:pt x="314" y="570"/>
                    <a:pt x="360" y="582"/>
                    <a:pt x="396" y="582"/>
                  </a:cubicBezTo>
                  <a:cubicBezTo>
                    <a:pt x="432" y="582"/>
                    <a:pt x="472" y="566"/>
                    <a:pt x="504" y="546"/>
                  </a:cubicBezTo>
                  <a:cubicBezTo>
                    <a:pt x="536" y="526"/>
                    <a:pt x="542" y="484"/>
                    <a:pt x="588" y="462"/>
                  </a:cubicBezTo>
                  <a:cubicBezTo>
                    <a:pt x="634" y="440"/>
                    <a:pt x="724" y="412"/>
                    <a:pt x="780" y="414"/>
                  </a:cubicBezTo>
                  <a:cubicBezTo>
                    <a:pt x="836" y="416"/>
                    <a:pt x="886" y="444"/>
                    <a:pt x="924" y="474"/>
                  </a:cubicBezTo>
                  <a:cubicBezTo>
                    <a:pt x="962" y="504"/>
                    <a:pt x="984" y="554"/>
                    <a:pt x="1008" y="594"/>
                  </a:cubicBezTo>
                  <a:cubicBezTo>
                    <a:pt x="1032" y="634"/>
                    <a:pt x="1036" y="682"/>
                    <a:pt x="1068" y="714"/>
                  </a:cubicBezTo>
                  <a:cubicBezTo>
                    <a:pt x="1100" y="746"/>
                    <a:pt x="1152" y="776"/>
                    <a:pt x="1200" y="786"/>
                  </a:cubicBezTo>
                  <a:cubicBezTo>
                    <a:pt x="1248" y="796"/>
                    <a:pt x="1302" y="785"/>
                    <a:pt x="1356" y="774"/>
                  </a:cubicBezTo>
                </a:path>
              </a:pathLst>
            </a:custGeom>
            <a:noFill/>
            <a:ln w="38100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346" name="Freeform 1104"/>
            <p:cNvSpPr>
              <a:spLocks/>
            </p:cNvSpPr>
            <p:nvPr/>
          </p:nvSpPr>
          <p:spPr bwMode="auto">
            <a:xfrm>
              <a:off x="2534" y="2855"/>
              <a:ext cx="1" cy="90"/>
            </a:xfrm>
            <a:custGeom>
              <a:avLst/>
              <a:gdLst>
                <a:gd name="T0" fmla="*/ 0 w 1"/>
                <a:gd name="T1" fmla="*/ 90 h 90"/>
                <a:gd name="T2" fmla="*/ 0 w 1"/>
                <a:gd name="T3" fmla="*/ 6 h 90"/>
                <a:gd name="T4" fmla="*/ 0 w 1"/>
                <a:gd name="T5" fmla="*/ 90 h 90"/>
                <a:gd name="T6" fmla="*/ 0 60000 65536"/>
                <a:gd name="T7" fmla="*/ 0 60000 65536"/>
                <a:gd name="T8" fmla="*/ 0 60000 65536"/>
                <a:gd name="T9" fmla="*/ 0 w 1"/>
                <a:gd name="T10" fmla="*/ 0 h 90"/>
                <a:gd name="T11" fmla="*/ 1 w 1"/>
                <a:gd name="T12" fmla="*/ 90 h 9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90">
                  <a:moveTo>
                    <a:pt x="0" y="90"/>
                  </a:moveTo>
                  <a:cubicBezTo>
                    <a:pt x="0" y="90"/>
                    <a:pt x="0" y="0"/>
                    <a:pt x="0" y="6"/>
                  </a:cubicBezTo>
                  <a:cubicBezTo>
                    <a:pt x="0" y="12"/>
                    <a:pt x="0" y="90"/>
                    <a:pt x="0" y="9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347" name="Freeform 1105"/>
            <p:cNvSpPr>
              <a:spLocks/>
            </p:cNvSpPr>
            <p:nvPr/>
          </p:nvSpPr>
          <p:spPr bwMode="auto">
            <a:xfrm>
              <a:off x="2509" y="2903"/>
              <a:ext cx="1345" cy="895"/>
            </a:xfrm>
            <a:custGeom>
              <a:avLst/>
              <a:gdLst>
                <a:gd name="T0" fmla="*/ 1 w 1345"/>
                <a:gd name="T1" fmla="*/ 42 h 895"/>
                <a:gd name="T2" fmla="*/ 13 w 1345"/>
                <a:gd name="T3" fmla="*/ 6 h 895"/>
                <a:gd name="T4" fmla="*/ 49 w 1345"/>
                <a:gd name="T5" fmla="*/ 78 h 895"/>
                <a:gd name="T6" fmla="*/ 85 w 1345"/>
                <a:gd name="T7" fmla="*/ 54 h 895"/>
                <a:gd name="T8" fmla="*/ 97 w 1345"/>
                <a:gd name="T9" fmla="*/ 6 h 895"/>
                <a:gd name="T10" fmla="*/ 109 w 1345"/>
                <a:gd name="T11" fmla="*/ 42 h 895"/>
                <a:gd name="T12" fmla="*/ 121 w 1345"/>
                <a:gd name="T13" fmla="*/ 90 h 895"/>
                <a:gd name="T14" fmla="*/ 157 w 1345"/>
                <a:gd name="T15" fmla="*/ 78 h 895"/>
                <a:gd name="T16" fmla="*/ 193 w 1345"/>
                <a:gd name="T17" fmla="*/ 54 h 895"/>
                <a:gd name="T18" fmla="*/ 205 w 1345"/>
                <a:gd name="T19" fmla="*/ 102 h 895"/>
                <a:gd name="T20" fmla="*/ 265 w 1345"/>
                <a:gd name="T21" fmla="*/ 258 h 895"/>
                <a:gd name="T22" fmla="*/ 265 w 1345"/>
                <a:gd name="T23" fmla="*/ 330 h 895"/>
                <a:gd name="T24" fmla="*/ 289 w 1345"/>
                <a:gd name="T25" fmla="*/ 510 h 895"/>
                <a:gd name="T26" fmla="*/ 313 w 1345"/>
                <a:gd name="T27" fmla="*/ 678 h 895"/>
                <a:gd name="T28" fmla="*/ 361 w 1345"/>
                <a:gd name="T29" fmla="*/ 618 h 895"/>
                <a:gd name="T30" fmla="*/ 397 w 1345"/>
                <a:gd name="T31" fmla="*/ 642 h 895"/>
                <a:gd name="T32" fmla="*/ 409 w 1345"/>
                <a:gd name="T33" fmla="*/ 678 h 895"/>
                <a:gd name="T34" fmla="*/ 445 w 1345"/>
                <a:gd name="T35" fmla="*/ 666 h 895"/>
                <a:gd name="T36" fmla="*/ 433 w 1345"/>
                <a:gd name="T37" fmla="*/ 618 h 895"/>
                <a:gd name="T38" fmla="*/ 445 w 1345"/>
                <a:gd name="T39" fmla="*/ 558 h 895"/>
                <a:gd name="T40" fmla="*/ 457 w 1345"/>
                <a:gd name="T41" fmla="*/ 522 h 895"/>
                <a:gd name="T42" fmla="*/ 493 w 1345"/>
                <a:gd name="T43" fmla="*/ 546 h 895"/>
                <a:gd name="T44" fmla="*/ 541 w 1345"/>
                <a:gd name="T45" fmla="*/ 606 h 895"/>
                <a:gd name="T46" fmla="*/ 601 w 1345"/>
                <a:gd name="T47" fmla="*/ 654 h 895"/>
                <a:gd name="T48" fmla="*/ 649 w 1345"/>
                <a:gd name="T49" fmla="*/ 510 h 895"/>
                <a:gd name="T50" fmla="*/ 649 w 1345"/>
                <a:gd name="T51" fmla="*/ 366 h 895"/>
                <a:gd name="T52" fmla="*/ 673 w 1345"/>
                <a:gd name="T53" fmla="*/ 438 h 895"/>
                <a:gd name="T54" fmla="*/ 721 w 1345"/>
                <a:gd name="T55" fmla="*/ 546 h 895"/>
                <a:gd name="T56" fmla="*/ 793 w 1345"/>
                <a:gd name="T57" fmla="*/ 486 h 895"/>
                <a:gd name="T58" fmla="*/ 817 w 1345"/>
                <a:gd name="T59" fmla="*/ 522 h 895"/>
                <a:gd name="T60" fmla="*/ 889 w 1345"/>
                <a:gd name="T61" fmla="*/ 414 h 895"/>
                <a:gd name="T62" fmla="*/ 925 w 1345"/>
                <a:gd name="T63" fmla="*/ 426 h 895"/>
                <a:gd name="T64" fmla="*/ 913 w 1345"/>
                <a:gd name="T65" fmla="*/ 534 h 895"/>
                <a:gd name="T66" fmla="*/ 937 w 1345"/>
                <a:gd name="T67" fmla="*/ 714 h 895"/>
                <a:gd name="T68" fmla="*/ 997 w 1345"/>
                <a:gd name="T69" fmla="*/ 630 h 895"/>
                <a:gd name="T70" fmla="*/ 997 w 1345"/>
                <a:gd name="T71" fmla="*/ 630 h 895"/>
                <a:gd name="T72" fmla="*/ 1033 w 1345"/>
                <a:gd name="T73" fmla="*/ 606 h 895"/>
                <a:gd name="T74" fmla="*/ 1081 w 1345"/>
                <a:gd name="T75" fmla="*/ 762 h 895"/>
                <a:gd name="T76" fmla="*/ 1141 w 1345"/>
                <a:gd name="T77" fmla="*/ 894 h 895"/>
                <a:gd name="T78" fmla="*/ 1165 w 1345"/>
                <a:gd name="T79" fmla="*/ 822 h 895"/>
                <a:gd name="T80" fmla="*/ 1177 w 1345"/>
                <a:gd name="T81" fmla="*/ 786 h 895"/>
                <a:gd name="T82" fmla="*/ 1297 w 1345"/>
                <a:gd name="T83" fmla="*/ 882 h 895"/>
                <a:gd name="T84" fmla="*/ 1333 w 1345"/>
                <a:gd name="T85" fmla="*/ 870 h 895"/>
                <a:gd name="T86" fmla="*/ 1345 w 1345"/>
                <a:gd name="T87" fmla="*/ 834 h 89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345"/>
                <a:gd name="T133" fmla="*/ 0 h 895"/>
                <a:gd name="T134" fmla="*/ 1345 w 1345"/>
                <a:gd name="T135" fmla="*/ 895 h 89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345" h="895">
                  <a:moveTo>
                    <a:pt x="1" y="42"/>
                  </a:moveTo>
                  <a:cubicBezTo>
                    <a:pt x="5" y="30"/>
                    <a:pt x="0" y="6"/>
                    <a:pt x="13" y="6"/>
                  </a:cubicBezTo>
                  <a:cubicBezTo>
                    <a:pt x="29" y="6"/>
                    <a:pt x="46" y="69"/>
                    <a:pt x="49" y="78"/>
                  </a:cubicBezTo>
                  <a:cubicBezTo>
                    <a:pt x="61" y="70"/>
                    <a:pt x="77" y="66"/>
                    <a:pt x="85" y="54"/>
                  </a:cubicBezTo>
                  <a:cubicBezTo>
                    <a:pt x="94" y="40"/>
                    <a:pt x="82" y="13"/>
                    <a:pt x="97" y="6"/>
                  </a:cubicBezTo>
                  <a:cubicBezTo>
                    <a:pt x="108" y="0"/>
                    <a:pt x="106" y="30"/>
                    <a:pt x="109" y="42"/>
                  </a:cubicBezTo>
                  <a:cubicBezTo>
                    <a:pt x="114" y="58"/>
                    <a:pt x="117" y="74"/>
                    <a:pt x="121" y="90"/>
                  </a:cubicBezTo>
                  <a:cubicBezTo>
                    <a:pt x="133" y="86"/>
                    <a:pt x="146" y="84"/>
                    <a:pt x="157" y="78"/>
                  </a:cubicBezTo>
                  <a:cubicBezTo>
                    <a:pt x="170" y="72"/>
                    <a:pt x="180" y="48"/>
                    <a:pt x="193" y="54"/>
                  </a:cubicBezTo>
                  <a:cubicBezTo>
                    <a:pt x="208" y="61"/>
                    <a:pt x="201" y="86"/>
                    <a:pt x="205" y="102"/>
                  </a:cubicBezTo>
                  <a:cubicBezTo>
                    <a:pt x="221" y="175"/>
                    <a:pt x="200" y="214"/>
                    <a:pt x="265" y="258"/>
                  </a:cubicBezTo>
                  <a:cubicBezTo>
                    <a:pt x="297" y="354"/>
                    <a:pt x="265" y="234"/>
                    <a:pt x="265" y="330"/>
                  </a:cubicBezTo>
                  <a:cubicBezTo>
                    <a:pt x="265" y="352"/>
                    <a:pt x="286" y="483"/>
                    <a:pt x="289" y="510"/>
                  </a:cubicBezTo>
                  <a:cubicBezTo>
                    <a:pt x="307" y="668"/>
                    <a:pt x="286" y="596"/>
                    <a:pt x="313" y="678"/>
                  </a:cubicBezTo>
                  <a:cubicBezTo>
                    <a:pt x="320" y="656"/>
                    <a:pt x="325" y="618"/>
                    <a:pt x="361" y="618"/>
                  </a:cubicBezTo>
                  <a:cubicBezTo>
                    <a:pt x="375" y="618"/>
                    <a:pt x="385" y="634"/>
                    <a:pt x="397" y="642"/>
                  </a:cubicBezTo>
                  <a:cubicBezTo>
                    <a:pt x="401" y="654"/>
                    <a:pt x="398" y="672"/>
                    <a:pt x="409" y="678"/>
                  </a:cubicBezTo>
                  <a:cubicBezTo>
                    <a:pt x="420" y="684"/>
                    <a:pt x="440" y="678"/>
                    <a:pt x="445" y="666"/>
                  </a:cubicBezTo>
                  <a:cubicBezTo>
                    <a:pt x="451" y="651"/>
                    <a:pt x="437" y="634"/>
                    <a:pt x="433" y="618"/>
                  </a:cubicBezTo>
                  <a:cubicBezTo>
                    <a:pt x="437" y="598"/>
                    <a:pt x="440" y="578"/>
                    <a:pt x="445" y="558"/>
                  </a:cubicBezTo>
                  <a:cubicBezTo>
                    <a:pt x="448" y="546"/>
                    <a:pt x="445" y="525"/>
                    <a:pt x="457" y="522"/>
                  </a:cubicBezTo>
                  <a:cubicBezTo>
                    <a:pt x="471" y="519"/>
                    <a:pt x="481" y="538"/>
                    <a:pt x="493" y="546"/>
                  </a:cubicBezTo>
                  <a:cubicBezTo>
                    <a:pt x="516" y="616"/>
                    <a:pt x="487" y="552"/>
                    <a:pt x="541" y="606"/>
                  </a:cubicBezTo>
                  <a:cubicBezTo>
                    <a:pt x="595" y="660"/>
                    <a:pt x="531" y="631"/>
                    <a:pt x="601" y="654"/>
                  </a:cubicBezTo>
                  <a:cubicBezTo>
                    <a:pt x="632" y="607"/>
                    <a:pt x="638" y="565"/>
                    <a:pt x="649" y="510"/>
                  </a:cubicBezTo>
                  <a:cubicBezTo>
                    <a:pt x="640" y="476"/>
                    <a:pt x="613" y="390"/>
                    <a:pt x="649" y="366"/>
                  </a:cubicBezTo>
                  <a:cubicBezTo>
                    <a:pt x="670" y="352"/>
                    <a:pt x="665" y="414"/>
                    <a:pt x="673" y="438"/>
                  </a:cubicBezTo>
                  <a:cubicBezTo>
                    <a:pt x="687" y="480"/>
                    <a:pt x="697" y="509"/>
                    <a:pt x="721" y="546"/>
                  </a:cubicBezTo>
                  <a:cubicBezTo>
                    <a:pt x="750" y="458"/>
                    <a:pt x="720" y="468"/>
                    <a:pt x="793" y="486"/>
                  </a:cubicBezTo>
                  <a:cubicBezTo>
                    <a:pt x="801" y="498"/>
                    <a:pt x="803" y="522"/>
                    <a:pt x="817" y="522"/>
                  </a:cubicBezTo>
                  <a:cubicBezTo>
                    <a:pt x="839" y="522"/>
                    <a:pt x="877" y="432"/>
                    <a:pt x="889" y="414"/>
                  </a:cubicBezTo>
                  <a:cubicBezTo>
                    <a:pt x="901" y="418"/>
                    <a:pt x="923" y="414"/>
                    <a:pt x="925" y="426"/>
                  </a:cubicBezTo>
                  <a:cubicBezTo>
                    <a:pt x="932" y="462"/>
                    <a:pt x="913" y="498"/>
                    <a:pt x="913" y="534"/>
                  </a:cubicBezTo>
                  <a:cubicBezTo>
                    <a:pt x="913" y="578"/>
                    <a:pt x="929" y="665"/>
                    <a:pt x="937" y="714"/>
                  </a:cubicBezTo>
                  <a:lnTo>
                    <a:pt x="997" y="630"/>
                  </a:lnTo>
                  <a:cubicBezTo>
                    <a:pt x="997" y="630"/>
                    <a:pt x="997" y="630"/>
                    <a:pt x="997" y="630"/>
                  </a:cubicBezTo>
                  <a:cubicBezTo>
                    <a:pt x="1009" y="622"/>
                    <a:pt x="1021" y="614"/>
                    <a:pt x="1033" y="606"/>
                  </a:cubicBezTo>
                  <a:cubicBezTo>
                    <a:pt x="1065" y="654"/>
                    <a:pt x="1069" y="706"/>
                    <a:pt x="1081" y="762"/>
                  </a:cubicBezTo>
                  <a:cubicBezTo>
                    <a:pt x="1110" y="895"/>
                    <a:pt x="1066" y="869"/>
                    <a:pt x="1141" y="894"/>
                  </a:cubicBezTo>
                  <a:cubicBezTo>
                    <a:pt x="1149" y="870"/>
                    <a:pt x="1157" y="846"/>
                    <a:pt x="1165" y="822"/>
                  </a:cubicBezTo>
                  <a:cubicBezTo>
                    <a:pt x="1169" y="810"/>
                    <a:pt x="1177" y="786"/>
                    <a:pt x="1177" y="786"/>
                  </a:cubicBezTo>
                  <a:cubicBezTo>
                    <a:pt x="1251" y="811"/>
                    <a:pt x="1223" y="857"/>
                    <a:pt x="1297" y="882"/>
                  </a:cubicBezTo>
                  <a:cubicBezTo>
                    <a:pt x="1309" y="878"/>
                    <a:pt x="1324" y="879"/>
                    <a:pt x="1333" y="870"/>
                  </a:cubicBezTo>
                  <a:cubicBezTo>
                    <a:pt x="1342" y="861"/>
                    <a:pt x="1345" y="834"/>
                    <a:pt x="1345" y="834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348" name="Text Box 1106"/>
            <p:cNvSpPr txBox="1">
              <a:spLocks noChangeArrowheads="1"/>
            </p:cNvSpPr>
            <p:nvPr/>
          </p:nvSpPr>
          <p:spPr bwMode="auto">
            <a:xfrm>
              <a:off x="1636" y="2923"/>
              <a:ext cx="503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>
                  <a:solidFill>
                    <a:srgbClr val="000000"/>
                  </a:solidFill>
                </a:rPr>
                <a:t>P</a:t>
              </a:r>
              <a:r>
                <a:rPr lang="en-US" b="1" baseline="-25000">
                  <a:solidFill>
                    <a:srgbClr val="000000"/>
                  </a:solidFill>
                </a:rPr>
                <a:t>r</a:t>
              </a:r>
              <a:r>
                <a:rPr lang="en-US" b="1">
                  <a:solidFill>
                    <a:srgbClr val="000000"/>
                  </a:solidFill>
                </a:rPr>
                <a:t>/P</a:t>
              </a:r>
              <a:r>
                <a:rPr lang="en-US" b="1" baseline="-25000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14349" name="Text Box 1107"/>
            <p:cNvSpPr txBox="1">
              <a:spLocks noChangeArrowheads="1"/>
            </p:cNvSpPr>
            <p:nvPr/>
          </p:nvSpPr>
          <p:spPr bwMode="auto">
            <a:xfrm>
              <a:off x="3388" y="3799"/>
              <a:ext cx="492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>
                  <a:solidFill>
                    <a:srgbClr val="000000"/>
                  </a:solidFill>
                </a:rPr>
                <a:t>d=vt</a:t>
              </a:r>
              <a:endParaRPr lang="en-US" b="1" baseline="-2500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4420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1635398"/>
              </p:ext>
            </p:extLst>
          </p:nvPr>
        </p:nvGraphicFramePr>
        <p:xfrm>
          <a:off x="875905" y="3067504"/>
          <a:ext cx="346233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0" name="Equation" r:id="rId4" imgW="1777680" imgH="469800" progId="Equation.3">
                  <p:embed/>
                </p:oleObj>
              </mc:Choice>
              <mc:Fallback>
                <p:oleObj name="Equation" r:id="rId4" imgW="177768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5905" y="3067504"/>
                        <a:ext cx="3462338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434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mtClean="0"/>
              <a:t>Outage Probability</a:t>
            </a:r>
            <a:br>
              <a:rPr lang="en-US" smtClean="0"/>
            </a:br>
            <a:r>
              <a:rPr lang="en-US" smtClean="0"/>
              <a:t>and Cell Coverage Area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790700"/>
            <a:ext cx="8572500" cy="4819650"/>
          </a:xfrm>
        </p:spPr>
        <p:txBody>
          <a:bodyPr/>
          <a:lstStyle/>
          <a:p>
            <a:r>
              <a:rPr lang="en-US" dirty="0" smtClean="0"/>
              <a:t>Path loss: circular cells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Path </a:t>
            </a:r>
            <a:r>
              <a:rPr lang="en-US" dirty="0" err="1" smtClean="0"/>
              <a:t>loss+shadowing</a:t>
            </a:r>
            <a:r>
              <a:rPr lang="en-US" dirty="0" smtClean="0"/>
              <a:t>: amoeba cells</a:t>
            </a:r>
          </a:p>
          <a:p>
            <a:pPr lvl="1"/>
            <a:r>
              <a:rPr lang="en-US" dirty="0" smtClean="0"/>
              <a:t>Tradeoff between coverage and interference</a:t>
            </a:r>
          </a:p>
          <a:p>
            <a:r>
              <a:rPr lang="en-US" dirty="0" smtClean="0"/>
              <a:t>Outage probability</a:t>
            </a:r>
          </a:p>
          <a:p>
            <a:pPr lvl="1"/>
            <a:r>
              <a:rPr lang="en-US" dirty="0" smtClean="0"/>
              <a:t>Probability received power below given minimum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Cell coverage area </a:t>
            </a:r>
          </a:p>
          <a:p>
            <a:pPr lvl="1"/>
            <a:r>
              <a:rPr lang="en-US" dirty="0" smtClean="0"/>
              <a:t>% of cell locations at desired power</a:t>
            </a:r>
          </a:p>
          <a:p>
            <a:pPr lvl="1"/>
            <a:r>
              <a:rPr lang="en-US" dirty="0" smtClean="0"/>
              <a:t>Increases as shadowing variance decreases</a:t>
            </a:r>
          </a:p>
          <a:p>
            <a:pPr lvl="1"/>
            <a:r>
              <a:rPr lang="en-US" dirty="0" smtClean="0"/>
              <a:t>Large % indicates interference to other cells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029450" y="1673225"/>
            <a:ext cx="1847850" cy="1470025"/>
            <a:chOff x="4044" y="1018"/>
            <a:chExt cx="1560" cy="1202"/>
          </a:xfrm>
        </p:grpSpPr>
        <p:sp>
          <p:nvSpPr>
            <p:cNvPr id="2054" name="Freeform 5"/>
            <p:cNvSpPr>
              <a:spLocks/>
            </p:cNvSpPr>
            <p:nvPr/>
          </p:nvSpPr>
          <p:spPr bwMode="auto">
            <a:xfrm>
              <a:off x="4044" y="1018"/>
              <a:ext cx="1560" cy="1202"/>
            </a:xfrm>
            <a:custGeom>
              <a:avLst/>
              <a:gdLst>
                <a:gd name="T0" fmla="*/ 972 w 1560"/>
                <a:gd name="T1" fmla="*/ 122 h 1202"/>
                <a:gd name="T2" fmla="*/ 996 w 1560"/>
                <a:gd name="T3" fmla="*/ 194 h 1202"/>
                <a:gd name="T4" fmla="*/ 1008 w 1560"/>
                <a:gd name="T5" fmla="*/ 230 h 1202"/>
                <a:gd name="T6" fmla="*/ 972 w 1560"/>
                <a:gd name="T7" fmla="*/ 362 h 1202"/>
                <a:gd name="T8" fmla="*/ 1272 w 1560"/>
                <a:gd name="T9" fmla="*/ 542 h 1202"/>
                <a:gd name="T10" fmla="*/ 1404 w 1560"/>
                <a:gd name="T11" fmla="*/ 602 h 1202"/>
                <a:gd name="T12" fmla="*/ 1476 w 1560"/>
                <a:gd name="T13" fmla="*/ 650 h 1202"/>
                <a:gd name="T14" fmla="*/ 1560 w 1560"/>
                <a:gd name="T15" fmla="*/ 794 h 1202"/>
                <a:gd name="T16" fmla="*/ 1536 w 1560"/>
                <a:gd name="T17" fmla="*/ 902 h 1202"/>
                <a:gd name="T18" fmla="*/ 1368 w 1560"/>
                <a:gd name="T19" fmla="*/ 1046 h 1202"/>
                <a:gd name="T20" fmla="*/ 1308 w 1560"/>
                <a:gd name="T21" fmla="*/ 1082 h 1202"/>
                <a:gd name="T22" fmla="*/ 1236 w 1560"/>
                <a:gd name="T23" fmla="*/ 1106 h 1202"/>
                <a:gd name="T24" fmla="*/ 756 w 1560"/>
                <a:gd name="T25" fmla="*/ 1094 h 1202"/>
                <a:gd name="T26" fmla="*/ 552 w 1560"/>
                <a:gd name="T27" fmla="*/ 1154 h 1202"/>
                <a:gd name="T28" fmla="*/ 288 w 1560"/>
                <a:gd name="T29" fmla="*/ 1202 h 1202"/>
                <a:gd name="T30" fmla="*/ 72 w 1560"/>
                <a:gd name="T31" fmla="*/ 1130 h 1202"/>
                <a:gd name="T32" fmla="*/ 0 w 1560"/>
                <a:gd name="T33" fmla="*/ 974 h 1202"/>
                <a:gd name="T34" fmla="*/ 24 w 1560"/>
                <a:gd name="T35" fmla="*/ 902 h 1202"/>
                <a:gd name="T36" fmla="*/ 132 w 1560"/>
                <a:gd name="T37" fmla="*/ 842 h 1202"/>
                <a:gd name="T38" fmla="*/ 264 w 1560"/>
                <a:gd name="T39" fmla="*/ 794 h 1202"/>
                <a:gd name="T40" fmla="*/ 336 w 1560"/>
                <a:gd name="T41" fmla="*/ 758 h 1202"/>
                <a:gd name="T42" fmla="*/ 372 w 1560"/>
                <a:gd name="T43" fmla="*/ 686 h 1202"/>
                <a:gd name="T44" fmla="*/ 420 w 1560"/>
                <a:gd name="T45" fmla="*/ 530 h 1202"/>
                <a:gd name="T46" fmla="*/ 432 w 1560"/>
                <a:gd name="T47" fmla="*/ 254 h 1202"/>
                <a:gd name="T48" fmla="*/ 504 w 1560"/>
                <a:gd name="T49" fmla="*/ 146 h 1202"/>
                <a:gd name="T50" fmla="*/ 660 w 1560"/>
                <a:gd name="T51" fmla="*/ 2 h 1202"/>
                <a:gd name="T52" fmla="*/ 864 w 1560"/>
                <a:gd name="T53" fmla="*/ 38 h 1202"/>
                <a:gd name="T54" fmla="*/ 936 w 1560"/>
                <a:gd name="T55" fmla="*/ 62 h 1202"/>
                <a:gd name="T56" fmla="*/ 948 w 1560"/>
                <a:gd name="T57" fmla="*/ 98 h 1202"/>
                <a:gd name="T58" fmla="*/ 972 w 1560"/>
                <a:gd name="T59" fmla="*/ 122 h 120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560"/>
                <a:gd name="T91" fmla="*/ 0 h 1202"/>
                <a:gd name="T92" fmla="*/ 1560 w 1560"/>
                <a:gd name="T93" fmla="*/ 1202 h 120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560" h="1202">
                  <a:moveTo>
                    <a:pt x="972" y="122"/>
                  </a:moveTo>
                  <a:cubicBezTo>
                    <a:pt x="980" y="146"/>
                    <a:pt x="988" y="170"/>
                    <a:pt x="996" y="194"/>
                  </a:cubicBezTo>
                  <a:cubicBezTo>
                    <a:pt x="1000" y="206"/>
                    <a:pt x="1008" y="230"/>
                    <a:pt x="1008" y="230"/>
                  </a:cubicBezTo>
                  <a:cubicBezTo>
                    <a:pt x="981" y="338"/>
                    <a:pt x="994" y="295"/>
                    <a:pt x="972" y="362"/>
                  </a:cubicBezTo>
                  <a:cubicBezTo>
                    <a:pt x="1009" y="512"/>
                    <a:pt x="1138" y="527"/>
                    <a:pt x="1272" y="542"/>
                  </a:cubicBezTo>
                  <a:cubicBezTo>
                    <a:pt x="1321" y="554"/>
                    <a:pt x="1361" y="576"/>
                    <a:pt x="1404" y="602"/>
                  </a:cubicBezTo>
                  <a:cubicBezTo>
                    <a:pt x="1429" y="617"/>
                    <a:pt x="1476" y="650"/>
                    <a:pt x="1476" y="650"/>
                  </a:cubicBezTo>
                  <a:cubicBezTo>
                    <a:pt x="1509" y="700"/>
                    <a:pt x="1542" y="739"/>
                    <a:pt x="1560" y="794"/>
                  </a:cubicBezTo>
                  <a:cubicBezTo>
                    <a:pt x="1555" y="822"/>
                    <a:pt x="1551" y="872"/>
                    <a:pt x="1536" y="902"/>
                  </a:cubicBezTo>
                  <a:cubicBezTo>
                    <a:pt x="1502" y="970"/>
                    <a:pt x="1430" y="1008"/>
                    <a:pt x="1368" y="1046"/>
                  </a:cubicBezTo>
                  <a:cubicBezTo>
                    <a:pt x="1348" y="1058"/>
                    <a:pt x="1330" y="1075"/>
                    <a:pt x="1308" y="1082"/>
                  </a:cubicBezTo>
                  <a:cubicBezTo>
                    <a:pt x="1284" y="1090"/>
                    <a:pt x="1236" y="1106"/>
                    <a:pt x="1236" y="1106"/>
                  </a:cubicBezTo>
                  <a:cubicBezTo>
                    <a:pt x="924" y="1073"/>
                    <a:pt x="1084" y="1078"/>
                    <a:pt x="756" y="1094"/>
                  </a:cubicBezTo>
                  <a:cubicBezTo>
                    <a:pt x="686" y="1108"/>
                    <a:pt x="621" y="1137"/>
                    <a:pt x="552" y="1154"/>
                  </a:cubicBezTo>
                  <a:cubicBezTo>
                    <a:pt x="463" y="1176"/>
                    <a:pt x="380" y="1191"/>
                    <a:pt x="288" y="1202"/>
                  </a:cubicBezTo>
                  <a:cubicBezTo>
                    <a:pt x="214" y="1177"/>
                    <a:pt x="138" y="1174"/>
                    <a:pt x="72" y="1130"/>
                  </a:cubicBezTo>
                  <a:cubicBezTo>
                    <a:pt x="28" y="1065"/>
                    <a:pt x="18" y="1047"/>
                    <a:pt x="0" y="974"/>
                  </a:cubicBezTo>
                  <a:cubicBezTo>
                    <a:pt x="8" y="950"/>
                    <a:pt x="16" y="926"/>
                    <a:pt x="24" y="902"/>
                  </a:cubicBezTo>
                  <a:cubicBezTo>
                    <a:pt x="38" y="860"/>
                    <a:pt x="103" y="853"/>
                    <a:pt x="132" y="842"/>
                  </a:cubicBezTo>
                  <a:cubicBezTo>
                    <a:pt x="175" y="825"/>
                    <a:pt x="225" y="820"/>
                    <a:pt x="264" y="794"/>
                  </a:cubicBezTo>
                  <a:cubicBezTo>
                    <a:pt x="311" y="763"/>
                    <a:pt x="286" y="775"/>
                    <a:pt x="336" y="758"/>
                  </a:cubicBezTo>
                  <a:cubicBezTo>
                    <a:pt x="380" y="627"/>
                    <a:pt x="310" y="826"/>
                    <a:pt x="372" y="686"/>
                  </a:cubicBezTo>
                  <a:cubicBezTo>
                    <a:pt x="393" y="638"/>
                    <a:pt x="407" y="582"/>
                    <a:pt x="420" y="530"/>
                  </a:cubicBezTo>
                  <a:cubicBezTo>
                    <a:pt x="424" y="438"/>
                    <a:pt x="425" y="346"/>
                    <a:pt x="432" y="254"/>
                  </a:cubicBezTo>
                  <a:cubicBezTo>
                    <a:pt x="436" y="202"/>
                    <a:pt x="470" y="176"/>
                    <a:pt x="504" y="146"/>
                  </a:cubicBezTo>
                  <a:cubicBezTo>
                    <a:pt x="558" y="98"/>
                    <a:pt x="600" y="42"/>
                    <a:pt x="660" y="2"/>
                  </a:cubicBezTo>
                  <a:cubicBezTo>
                    <a:pt x="817" y="16"/>
                    <a:pt x="750" y="0"/>
                    <a:pt x="864" y="38"/>
                  </a:cubicBezTo>
                  <a:cubicBezTo>
                    <a:pt x="888" y="46"/>
                    <a:pt x="936" y="62"/>
                    <a:pt x="936" y="62"/>
                  </a:cubicBezTo>
                  <a:cubicBezTo>
                    <a:pt x="940" y="74"/>
                    <a:pt x="940" y="88"/>
                    <a:pt x="948" y="98"/>
                  </a:cubicBezTo>
                  <a:cubicBezTo>
                    <a:pt x="969" y="124"/>
                    <a:pt x="1004" y="122"/>
                    <a:pt x="972" y="122"/>
                  </a:cubicBezTo>
                  <a:close/>
                </a:path>
              </a:pathLst>
            </a:custGeom>
            <a:solidFill>
              <a:srgbClr val="CC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55" name="Oval 4"/>
            <p:cNvSpPr>
              <a:spLocks noChangeArrowheads="1"/>
            </p:cNvSpPr>
            <p:nvPr/>
          </p:nvSpPr>
          <p:spPr bwMode="auto">
            <a:xfrm>
              <a:off x="4284" y="1188"/>
              <a:ext cx="1068" cy="1008"/>
            </a:xfrm>
            <a:prstGeom prst="ellips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56" name="AutoShape 6"/>
            <p:cNvSpPr>
              <a:spLocks noChangeArrowheads="1"/>
            </p:cNvSpPr>
            <p:nvPr/>
          </p:nvSpPr>
          <p:spPr bwMode="auto">
            <a:xfrm>
              <a:off x="4764" y="1548"/>
              <a:ext cx="96" cy="216"/>
            </a:xfrm>
            <a:prstGeom prst="can">
              <a:avLst>
                <a:gd name="adj" fmla="val 56250"/>
              </a:avLst>
            </a:prstGeom>
            <a:solidFill>
              <a:srgbClr val="0033CC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2050" name="Object 1024"/>
          <p:cNvGraphicFramePr>
            <a:graphicFrameLocks noChangeAspect="1"/>
          </p:cNvGraphicFramePr>
          <p:nvPr/>
        </p:nvGraphicFramePr>
        <p:xfrm>
          <a:off x="8413750" y="1733550"/>
          <a:ext cx="3365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4" name="Equation" r:id="rId3" imgW="164880" imgH="228600" progId="Equation.3">
                  <p:embed/>
                </p:oleObj>
              </mc:Choice>
              <mc:Fallback>
                <p:oleObj name="Equation" r:id="rId3" imgW="164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750" y="1733550"/>
                        <a:ext cx="336550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424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Statistical Multipath Model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416304"/>
            <a:ext cx="8172450" cy="310061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2400" dirty="0" smtClean="0"/>
              <a:t>Random # of multipath components, each with </a:t>
            </a:r>
            <a:r>
              <a:rPr lang="en-US" sz="2400" dirty="0" smtClean="0">
                <a:solidFill>
                  <a:srgbClr val="0033CC"/>
                </a:solidFill>
              </a:rPr>
              <a:t>varying amplitude, phase, </a:t>
            </a:r>
            <a:r>
              <a:rPr lang="en-US" sz="2400" dirty="0" err="1" smtClean="0">
                <a:solidFill>
                  <a:srgbClr val="0033CC"/>
                </a:solidFill>
              </a:rPr>
              <a:t>doppler</a:t>
            </a:r>
            <a:r>
              <a:rPr lang="en-US" sz="2400" dirty="0" smtClean="0">
                <a:solidFill>
                  <a:srgbClr val="0033CC"/>
                </a:solidFill>
              </a:rPr>
              <a:t>, and delay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33CC"/>
                </a:solidFill>
              </a:rPr>
              <a:t>Leads to time-varying channel impulse response</a:t>
            </a:r>
          </a:p>
          <a:p>
            <a:pPr lvl="1">
              <a:lnSpc>
                <a:spcPct val="90000"/>
              </a:lnSpc>
            </a:pPr>
            <a:endParaRPr lang="en-US" sz="2000" dirty="0" smtClean="0">
              <a:solidFill>
                <a:srgbClr val="0033CC"/>
              </a:solidFill>
            </a:endParaRPr>
          </a:p>
          <a:p>
            <a:pPr lvl="1">
              <a:lnSpc>
                <a:spcPct val="90000"/>
              </a:lnSpc>
            </a:pPr>
            <a:endParaRPr lang="en-US" sz="2000" dirty="0" smtClean="0">
              <a:solidFill>
                <a:srgbClr val="0033CC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400" dirty="0" smtClean="0"/>
              <a:t>Narrowband channel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No signal distortion, just a complex amplitude gain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Signal amplitude varies randomly (Rayleigh, </a:t>
            </a:r>
            <a:r>
              <a:rPr lang="en-US" sz="2000" dirty="0" err="1" smtClean="0"/>
              <a:t>Ricean</a:t>
            </a:r>
            <a:r>
              <a:rPr lang="en-US" sz="2000" dirty="0" smtClean="0"/>
              <a:t>, </a:t>
            </a:r>
            <a:r>
              <a:rPr lang="en-US" sz="2000" dirty="0" err="1" smtClean="0"/>
              <a:t>Nakagami</a:t>
            </a:r>
            <a:r>
              <a:rPr lang="en-US" sz="2000" dirty="0" smtClean="0"/>
              <a:t>).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order statistics (Bessel function), Average fade duration</a:t>
            </a:r>
          </a:p>
        </p:txBody>
      </p:sp>
      <p:grpSp>
        <p:nvGrpSpPr>
          <p:cNvPr id="83" name="Group 82"/>
          <p:cNvGrpSpPr/>
          <p:nvPr/>
        </p:nvGrpSpPr>
        <p:grpSpPr>
          <a:xfrm>
            <a:off x="2017485" y="1656445"/>
            <a:ext cx="2948668" cy="1522184"/>
            <a:chOff x="2487613" y="1627416"/>
            <a:chExt cx="3262312" cy="1784350"/>
          </a:xfrm>
        </p:grpSpPr>
        <p:sp>
          <p:nvSpPr>
            <p:cNvPr id="15364" name="Rectangle 4" descr="Granite"/>
            <p:cNvSpPr>
              <a:spLocks noChangeArrowheads="1"/>
            </p:cNvSpPr>
            <p:nvPr/>
          </p:nvSpPr>
          <p:spPr bwMode="auto">
            <a:xfrm>
              <a:off x="3927475" y="1825854"/>
              <a:ext cx="390525" cy="598487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15365" name="Group 5"/>
            <p:cNvGrpSpPr>
              <a:grpSpLocks/>
            </p:cNvGrpSpPr>
            <p:nvPr/>
          </p:nvGrpSpPr>
          <p:grpSpPr bwMode="auto">
            <a:xfrm>
              <a:off x="2487613" y="2549754"/>
              <a:ext cx="312737" cy="614362"/>
              <a:chOff x="805" y="3660"/>
              <a:chExt cx="144" cy="297"/>
            </a:xfrm>
          </p:grpSpPr>
          <p:sp>
            <p:nvSpPr>
              <p:cNvPr id="15440" name="Line 6"/>
              <p:cNvSpPr>
                <a:spLocks noChangeShapeType="1"/>
              </p:cNvSpPr>
              <p:nvPr/>
            </p:nvSpPr>
            <p:spPr bwMode="auto">
              <a:xfrm>
                <a:off x="876" y="3765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41" name="AutoShape 7"/>
              <p:cNvSpPr>
                <a:spLocks noChangeArrowheads="1"/>
              </p:cNvSpPr>
              <p:nvPr/>
            </p:nvSpPr>
            <p:spPr bwMode="auto">
              <a:xfrm>
                <a:off x="805" y="3660"/>
                <a:ext cx="144" cy="14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0 w 21600"/>
                  <a:gd name="T13" fmla="*/ 4500 h 21600"/>
                  <a:gd name="T14" fmla="*/ 17100 w 21600"/>
                  <a:gd name="T15" fmla="*/ 171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5366" name="Line 8"/>
            <p:cNvSpPr>
              <a:spLocks noChangeShapeType="1"/>
            </p:cNvSpPr>
            <p:nvPr/>
          </p:nvSpPr>
          <p:spPr bwMode="auto">
            <a:xfrm>
              <a:off x="2967038" y="2673579"/>
              <a:ext cx="2130425" cy="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67" name="Line 9"/>
            <p:cNvSpPr>
              <a:spLocks noChangeShapeType="1"/>
            </p:cNvSpPr>
            <p:nvPr/>
          </p:nvSpPr>
          <p:spPr bwMode="auto">
            <a:xfrm flipV="1">
              <a:off x="3044825" y="2075091"/>
              <a:ext cx="1065213" cy="547688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68" name="Line 10"/>
            <p:cNvSpPr>
              <a:spLocks noChangeShapeType="1"/>
            </p:cNvSpPr>
            <p:nvPr/>
          </p:nvSpPr>
          <p:spPr bwMode="auto">
            <a:xfrm>
              <a:off x="4057650" y="2100491"/>
              <a:ext cx="962025" cy="447675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69" name="Line 11"/>
            <p:cNvSpPr>
              <a:spLocks noChangeShapeType="1"/>
            </p:cNvSpPr>
            <p:nvPr/>
          </p:nvSpPr>
          <p:spPr bwMode="auto">
            <a:xfrm>
              <a:off x="3044825" y="2673579"/>
              <a:ext cx="1169988" cy="62230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0" name="Line 12"/>
            <p:cNvSpPr>
              <a:spLocks noChangeShapeType="1"/>
            </p:cNvSpPr>
            <p:nvPr/>
          </p:nvSpPr>
          <p:spPr bwMode="auto">
            <a:xfrm flipV="1">
              <a:off x="4214813" y="2797404"/>
              <a:ext cx="857250" cy="498475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1" name="Rectangle 13" descr="10%"/>
            <p:cNvSpPr>
              <a:spLocks noChangeArrowheads="1"/>
            </p:cNvSpPr>
            <p:nvPr/>
          </p:nvSpPr>
          <p:spPr bwMode="auto">
            <a:xfrm>
              <a:off x="3746500" y="3295879"/>
              <a:ext cx="987425" cy="115887"/>
            </a:xfrm>
            <a:prstGeom prst="rect">
              <a:avLst/>
            </a:prstGeom>
            <a:pattFill prst="pct10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2" name="Rectangle 14" descr="Denim"/>
            <p:cNvSpPr>
              <a:spLocks noChangeArrowheads="1"/>
            </p:cNvSpPr>
            <p:nvPr/>
          </p:nvSpPr>
          <p:spPr bwMode="auto">
            <a:xfrm>
              <a:off x="4708525" y="1627416"/>
              <a:ext cx="388938" cy="596900"/>
            </a:xfrm>
            <a:prstGeom prst="rect">
              <a:avLst/>
            </a:prstGeom>
            <a:blipFill dpi="0" rotWithShape="0">
              <a:blip r:embed="rId4" cstate="print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3" name="Line 15"/>
            <p:cNvSpPr>
              <a:spLocks noChangeShapeType="1"/>
            </p:cNvSpPr>
            <p:nvPr/>
          </p:nvSpPr>
          <p:spPr bwMode="auto">
            <a:xfrm flipV="1">
              <a:off x="3070225" y="1925866"/>
              <a:ext cx="1819275" cy="64770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4" name="Line 16"/>
            <p:cNvSpPr>
              <a:spLocks noChangeShapeType="1"/>
            </p:cNvSpPr>
            <p:nvPr/>
          </p:nvSpPr>
          <p:spPr bwMode="auto">
            <a:xfrm>
              <a:off x="4967288" y="1925866"/>
              <a:ext cx="728662" cy="449263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5" name="Line 17"/>
            <p:cNvSpPr>
              <a:spLocks noChangeShapeType="1"/>
            </p:cNvSpPr>
            <p:nvPr/>
          </p:nvSpPr>
          <p:spPr bwMode="auto">
            <a:xfrm>
              <a:off x="4960938" y="1944916"/>
              <a:ext cx="314325" cy="657225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6" name="Line 18"/>
            <p:cNvSpPr>
              <a:spLocks noChangeShapeType="1"/>
            </p:cNvSpPr>
            <p:nvPr/>
          </p:nvSpPr>
          <p:spPr bwMode="auto">
            <a:xfrm>
              <a:off x="4967288" y="1902054"/>
              <a:ext cx="598487" cy="173037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7" name="Rectangle 19"/>
            <p:cNvSpPr>
              <a:spLocks noChangeArrowheads="1"/>
            </p:cNvSpPr>
            <p:nvPr/>
          </p:nvSpPr>
          <p:spPr bwMode="auto">
            <a:xfrm>
              <a:off x="3036888" y="2067154"/>
              <a:ext cx="244475" cy="26987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8" name="Line 20"/>
            <p:cNvSpPr>
              <a:spLocks noChangeShapeType="1"/>
            </p:cNvSpPr>
            <p:nvPr/>
          </p:nvSpPr>
          <p:spPr bwMode="auto">
            <a:xfrm flipV="1">
              <a:off x="2844800" y="2067154"/>
              <a:ext cx="419100" cy="608012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9" name="Line 21"/>
            <p:cNvSpPr>
              <a:spLocks noChangeShapeType="1"/>
            </p:cNvSpPr>
            <p:nvPr/>
          </p:nvSpPr>
          <p:spPr bwMode="auto">
            <a:xfrm>
              <a:off x="3281363" y="2067154"/>
              <a:ext cx="1819275" cy="43815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15380" name="Group 22"/>
            <p:cNvGrpSpPr>
              <a:grpSpLocks/>
            </p:cNvGrpSpPr>
            <p:nvPr/>
          </p:nvGrpSpPr>
          <p:grpSpPr bwMode="auto">
            <a:xfrm>
              <a:off x="4962525" y="2667229"/>
              <a:ext cx="787400" cy="347662"/>
              <a:chOff x="3835" y="3383"/>
              <a:chExt cx="586" cy="261"/>
            </a:xfrm>
          </p:grpSpPr>
          <p:sp>
            <p:nvSpPr>
              <p:cNvPr id="15381" name="Freeform 23"/>
              <p:cNvSpPr>
                <a:spLocks/>
              </p:cNvSpPr>
              <p:nvPr/>
            </p:nvSpPr>
            <p:spPr bwMode="auto">
              <a:xfrm>
                <a:off x="3858" y="3430"/>
                <a:ext cx="510" cy="146"/>
              </a:xfrm>
              <a:custGeom>
                <a:avLst/>
                <a:gdLst>
                  <a:gd name="T0" fmla="*/ 0 w 353"/>
                  <a:gd name="T1" fmla="*/ 603 h 83"/>
                  <a:gd name="T2" fmla="*/ 0 w 353"/>
                  <a:gd name="T3" fmla="*/ 1377 h 83"/>
                  <a:gd name="T4" fmla="*/ 2216 w 353"/>
                  <a:gd name="T5" fmla="*/ 1377 h 83"/>
                  <a:gd name="T6" fmla="*/ 2122 w 353"/>
                  <a:gd name="T7" fmla="*/ 795 h 83"/>
                  <a:gd name="T8" fmla="*/ 1540 w 353"/>
                  <a:gd name="T9" fmla="*/ 603 h 83"/>
                  <a:gd name="T10" fmla="*/ 1263 w 353"/>
                  <a:gd name="T11" fmla="*/ 0 h 83"/>
                  <a:gd name="T12" fmla="*/ 578 w 353"/>
                  <a:gd name="T13" fmla="*/ 0 h 83"/>
                  <a:gd name="T14" fmla="*/ 394 w 353"/>
                  <a:gd name="T15" fmla="*/ 603 h 83"/>
                  <a:gd name="T16" fmla="*/ 0 w 353"/>
                  <a:gd name="T17" fmla="*/ 603 h 8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53"/>
                  <a:gd name="T28" fmla="*/ 0 h 83"/>
                  <a:gd name="T29" fmla="*/ 353 w 353"/>
                  <a:gd name="T30" fmla="*/ 83 h 8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53" h="83">
                    <a:moveTo>
                      <a:pt x="0" y="36"/>
                    </a:moveTo>
                    <a:lnTo>
                      <a:pt x="0" y="82"/>
                    </a:lnTo>
                    <a:lnTo>
                      <a:pt x="352" y="82"/>
                    </a:lnTo>
                    <a:lnTo>
                      <a:pt x="337" y="47"/>
                    </a:lnTo>
                    <a:lnTo>
                      <a:pt x="245" y="36"/>
                    </a:lnTo>
                    <a:lnTo>
                      <a:pt x="201" y="0"/>
                    </a:lnTo>
                    <a:lnTo>
                      <a:pt x="92" y="0"/>
                    </a:lnTo>
                    <a:lnTo>
                      <a:pt x="63" y="36"/>
                    </a:lnTo>
                    <a:lnTo>
                      <a:pt x="0" y="36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82" name="Freeform 24"/>
              <p:cNvSpPr>
                <a:spLocks/>
              </p:cNvSpPr>
              <p:nvPr/>
            </p:nvSpPr>
            <p:spPr bwMode="auto">
              <a:xfrm>
                <a:off x="3858" y="3430"/>
                <a:ext cx="510" cy="146"/>
              </a:xfrm>
              <a:custGeom>
                <a:avLst/>
                <a:gdLst>
                  <a:gd name="T0" fmla="*/ 0 w 353"/>
                  <a:gd name="T1" fmla="*/ 603 h 83"/>
                  <a:gd name="T2" fmla="*/ 0 w 353"/>
                  <a:gd name="T3" fmla="*/ 1377 h 83"/>
                  <a:gd name="T4" fmla="*/ 2216 w 353"/>
                  <a:gd name="T5" fmla="*/ 1377 h 83"/>
                  <a:gd name="T6" fmla="*/ 2122 w 353"/>
                  <a:gd name="T7" fmla="*/ 795 h 83"/>
                  <a:gd name="T8" fmla="*/ 1540 w 353"/>
                  <a:gd name="T9" fmla="*/ 603 h 83"/>
                  <a:gd name="T10" fmla="*/ 1263 w 353"/>
                  <a:gd name="T11" fmla="*/ 0 h 83"/>
                  <a:gd name="T12" fmla="*/ 578 w 353"/>
                  <a:gd name="T13" fmla="*/ 0 h 83"/>
                  <a:gd name="T14" fmla="*/ 394 w 353"/>
                  <a:gd name="T15" fmla="*/ 603 h 83"/>
                  <a:gd name="T16" fmla="*/ 0 w 353"/>
                  <a:gd name="T17" fmla="*/ 603 h 83"/>
                  <a:gd name="T18" fmla="*/ 0 w 353"/>
                  <a:gd name="T19" fmla="*/ 603 h 8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53"/>
                  <a:gd name="T31" fmla="*/ 0 h 83"/>
                  <a:gd name="T32" fmla="*/ 353 w 353"/>
                  <a:gd name="T33" fmla="*/ 83 h 8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53" h="83">
                    <a:moveTo>
                      <a:pt x="0" y="36"/>
                    </a:moveTo>
                    <a:lnTo>
                      <a:pt x="0" y="82"/>
                    </a:lnTo>
                    <a:lnTo>
                      <a:pt x="352" y="82"/>
                    </a:lnTo>
                    <a:lnTo>
                      <a:pt x="337" y="47"/>
                    </a:lnTo>
                    <a:lnTo>
                      <a:pt x="245" y="36"/>
                    </a:lnTo>
                    <a:lnTo>
                      <a:pt x="201" y="0"/>
                    </a:lnTo>
                    <a:lnTo>
                      <a:pt x="92" y="0"/>
                    </a:lnTo>
                    <a:lnTo>
                      <a:pt x="63" y="36"/>
                    </a:lnTo>
                    <a:lnTo>
                      <a:pt x="0" y="36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83" name="Freeform 25"/>
              <p:cNvSpPr>
                <a:spLocks/>
              </p:cNvSpPr>
              <p:nvPr/>
            </p:nvSpPr>
            <p:spPr bwMode="auto">
              <a:xfrm>
                <a:off x="4245" y="3516"/>
                <a:ext cx="43" cy="60"/>
              </a:xfrm>
              <a:custGeom>
                <a:avLst/>
                <a:gdLst>
                  <a:gd name="T0" fmla="*/ 176 w 30"/>
                  <a:gd name="T1" fmla="*/ 561 h 34"/>
                  <a:gd name="T2" fmla="*/ 0 w 30"/>
                  <a:gd name="T3" fmla="*/ 561 h 34"/>
                  <a:gd name="T4" fmla="*/ 0 w 30"/>
                  <a:gd name="T5" fmla="*/ 468 h 34"/>
                  <a:gd name="T6" fmla="*/ 13 w 30"/>
                  <a:gd name="T7" fmla="*/ 358 h 34"/>
                  <a:gd name="T8" fmla="*/ 39 w 30"/>
                  <a:gd name="T9" fmla="*/ 268 h 34"/>
                  <a:gd name="T10" fmla="*/ 42 w 30"/>
                  <a:gd name="T11" fmla="*/ 175 h 34"/>
                  <a:gd name="T12" fmla="*/ 80 w 30"/>
                  <a:gd name="T13" fmla="*/ 106 h 34"/>
                  <a:gd name="T14" fmla="*/ 100 w 30"/>
                  <a:gd name="T15" fmla="*/ 65 h 34"/>
                  <a:gd name="T16" fmla="*/ 138 w 30"/>
                  <a:gd name="T17" fmla="*/ 37 h 34"/>
                  <a:gd name="T18" fmla="*/ 176 w 30"/>
                  <a:gd name="T19" fmla="*/ 0 h 34"/>
                  <a:gd name="T20" fmla="*/ 176 w 30"/>
                  <a:gd name="T21" fmla="*/ 0 h 34"/>
                  <a:gd name="T22" fmla="*/ 176 w 30"/>
                  <a:gd name="T23" fmla="*/ 37 h 34"/>
                  <a:gd name="T24" fmla="*/ 176 w 30"/>
                  <a:gd name="T25" fmla="*/ 37 h 34"/>
                  <a:gd name="T26" fmla="*/ 176 w 30"/>
                  <a:gd name="T27" fmla="*/ 65 h 34"/>
                  <a:gd name="T28" fmla="*/ 176 w 30"/>
                  <a:gd name="T29" fmla="*/ 138 h 34"/>
                  <a:gd name="T30" fmla="*/ 176 w 30"/>
                  <a:gd name="T31" fmla="*/ 268 h 34"/>
                  <a:gd name="T32" fmla="*/ 176 w 30"/>
                  <a:gd name="T33" fmla="*/ 395 h 34"/>
                  <a:gd name="T34" fmla="*/ 176 w 30"/>
                  <a:gd name="T35" fmla="*/ 561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0"/>
                  <a:gd name="T55" fmla="*/ 0 h 34"/>
                  <a:gd name="T56" fmla="*/ 30 w 30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0" h="34">
                    <a:moveTo>
                      <a:pt x="29" y="33"/>
                    </a:moveTo>
                    <a:lnTo>
                      <a:pt x="0" y="33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6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9" y="0"/>
                    </a:lnTo>
                    <a:lnTo>
                      <a:pt x="29" y="2"/>
                    </a:lnTo>
                    <a:lnTo>
                      <a:pt x="29" y="4"/>
                    </a:lnTo>
                    <a:lnTo>
                      <a:pt x="29" y="8"/>
                    </a:lnTo>
                    <a:lnTo>
                      <a:pt x="29" y="16"/>
                    </a:lnTo>
                    <a:lnTo>
                      <a:pt x="29" y="23"/>
                    </a:lnTo>
                    <a:lnTo>
                      <a:pt x="29" y="3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84" name="Freeform 26"/>
              <p:cNvSpPr>
                <a:spLocks/>
              </p:cNvSpPr>
              <p:nvPr/>
            </p:nvSpPr>
            <p:spPr bwMode="auto">
              <a:xfrm>
                <a:off x="4245" y="3516"/>
                <a:ext cx="43" cy="60"/>
              </a:xfrm>
              <a:custGeom>
                <a:avLst/>
                <a:gdLst>
                  <a:gd name="T0" fmla="*/ 0 w 30"/>
                  <a:gd name="T1" fmla="*/ 561 h 34"/>
                  <a:gd name="T2" fmla="*/ 0 w 30"/>
                  <a:gd name="T3" fmla="*/ 468 h 34"/>
                  <a:gd name="T4" fmla="*/ 13 w 30"/>
                  <a:gd name="T5" fmla="*/ 358 h 34"/>
                  <a:gd name="T6" fmla="*/ 39 w 30"/>
                  <a:gd name="T7" fmla="*/ 268 h 34"/>
                  <a:gd name="T8" fmla="*/ 42 w 30"/>
                  <a:gd name="T9" fmla="*/ 175 h 34"/>
                  <a:gd name="T10" fmla="*/ 80 w 30"/>
                  <a:gd name="T11" fmla="*/ 106 h 34"/>
                  <a:gd name="T12" fmla="*/ 100 w 30"/>
                  <a:gd name="T13" fmla="*/ 65 h 34"/>
                  <a:gd name="T14" fmla="*/ 138 w 30"/>
                  <a:gd name="T15" fmla="*/ 37 h 34"/>
                  <a:gd name="T16" fmla="*/ 176 w 30"/>
                  <a:gd name="T17" fmla="*/ 0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4"/>
                  <a:gd name="T29" fmla="*/ 30 w 30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4">
                    <a:moveTo>
                      <a:pt x="0" y="33"/>
                    </a:moveTo>
                    <a:lnTo>
                      <a:pt x="0" y="27"/>
                    </a:lnTo>
                    <a:lnTo>
                      <a:pt x="2" y="21"/>
                    </a:lnTo>
                    <a:lnTo>
                      <a:pt x="6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9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85" name="Freeform 27"/>
              <p:cNvSpPr>
                <a:spLocks/>
              </p:cNvSpPr>
              <p:nvPr/>
            </p:nvSpPr>
            <p:spPr bwMode="auto">
              <a:xfrm>
                <a:off x="4287" y="3516"/>
                <a:ext cx="45" cy="60"/>
              </a:xfrm>
              <a:custGeom>
                <a:avLst/>
                <a:gdLst>
                  <a:gd name="T0" fmla="*/ 0 w 31"/>
                  <a:gd name="T1" fmla="*/ 561 h 34"/>
                  <a:gd name="T2" fmla="*/ 0 w 31"/>
                  <a:gd name="T3" fmla="*/ 0 h 34"/>
                  <a:gd name="T4" fmla="*/ 32 w 31"/>
                  <a:gd name="T5" fmla="*/ 37 h 34"/>
                  <a:gd name="T6" fmla="*/ 70 w 31"/>
                  <a:gd name="T7" fmla="*/ 65 h 34"/>
                  <a:gd name="T8" fmla="*/ 109 w 31"/>
                  <a:gd name="T9" fmla="*/ 106 h 34"/>
                  <a:gd name="T10" fmla="*/ 135 w 31"/>
                  <a:gd name="T11" fmla="*/ 175 h 34"/>
                  <a:gd name="T12" fmla="*/ 155 w 31"/>
                  <a:gd name="T13" fmla="*/ 268 h 34"/>
                  <a:gd name="T14" fmla="*/ 168 w 31"/>
                  <a:gd name="T15" fmla="*/ 358 h 34"/>
                  <a:gd name="T16" fmla="*/ 183 w 31"/>
                  <a:gd name="T17" fmla="*/ 468 h 34"/>
                  <a:gd name="T18" fmla="*/ 196 w 31"/>
                  <a:gd name="T19" fmla="*/ 561 h 34"/>
                  <a:gd name="T20" fmla="*/ 196 w 31"/>
                  <a:gd name="T21" fmla="*/ 561 h 34"/>
                  <a:gd name="T22" fmla="*/ 183 w 31"/>
                  <a:gd name="T23" fmla="*/ 561 h 34"/>
                  <a:gd name="T24" fmla="*/ 183 w 31"/>
                  <a:gd name="T25" fmla="*/ 561 h 34"/>
                  <a:gd name="T26" fmla="*/ 168 w 31"/>
                  <a:gd name="T27" fmla="*/ 561 h 34"/>
                  <a:gd name="T28" fmla="*/ 148 w 31"/>
                  <a:gd name="T29" fmla="*/ 561 h 34"/>
                  <a:gd name="T30" fmla="*/ 109 w 31"/>
                  <a:gd name="T31" fmla="*/ 561 h 34"/>
                  <a:gd name="T32" fmla="*/ 60 w 31"/>
                  <a:gd name="T33" fmla="*/ 561 h 34"/>
                  <a:gd name="T34" fmla="*/ 0 w 31"/>
                  <a:gd name="T35" fmla="*/ 561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1"/>
                  <a:gd name="T55" fmla="*/ 0 h 34"/>
                  <a:gd name="T56" fmla="*/ 31 w 31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1" h="34">
                    <a:moveTo>
                      <a:pt x="0" y="33"/>
                    </a:moveTo>
                    <a:lnTo>
                      <a:pt x="0" y="0"/>
                    </a:lnTo>
                    <a:lnTo>
                      <a:pt x="5" y="2"/>
                    </a:lnTo>
                    <a:lnTo>
                      <a:pt x="11" y="4"/>
                    </a:lnTo>
                    <a:lnTo>
                      <a:pt x="17" y="6"/>
                    </a:lnTo>
                    <a:lnTo>
                      <a:pt x="21" y="10"/>
                    </a:lnTo>
                    <a:lnTo>
                      <a:pt x="24" y="16"/>
                    </a:lnTo>
                    <a:lnTo>
                      <a:pt x="26" y="21"/>
                    </a:lnTo>
                    <a:lnTo>
                      <a:pt x="28" y="27"/>
                    </a:lnTo>
                    <a:lnTo>
                      <a:pt x="30" y="33"/>
                    </a:lnTo>
                    <a:lnTo>
                      <a:pt x="28" y="33"/>
                    </a:lnTo>
                    <a:lnTo>
                      <a:pt x="26" y="33"/>
                    </a:lnTo>
                    <a:lnTo>
                      <a:pt x="23" y="33"/>
                    </a:lnTo>
                    <a:lnTo>
                      <a:pt x="17" y="33"/>
                    </a:lnTo>
                    <a:lnTo>
                      <a:pt x="9" y="33"/>
                    </a:lnTo>
                    <a:lnTo>
                      <a:pt x="0" y="3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86" name="Freeform 28"/>
              <p:cNvSpPr>
                <a:spLocks/>
              </p:cNvSpPr>
              <p:nvPr/>
            </p:nvSpPr>
            <p:spPr bwMode="auto">
              <a:xfrm>
                <a:off x="4287" y="3516"/>
                <a:ext cx="45" cy="60"/>
              </a:xfrm>
              <a:custGeom>
                <a:avLst/>
                <a:gdLst>
                  <a:gd name="T0" fmla="*/ 0 w 31"/>
                  <a:gd name="T1" fmla="*/ 0 h 34"/>
                  <a:gd name="T2" fmla="*/ 32 w 31"/>
                  <a:gd name="T3" fmla="*/ 37 h 34"/>
                  <a:gd name="T4" fmla="*/ 70 w 31"/>
                  <a:gd name="T5" fmla="*/ 65 h 34"/>
                  <a:gd name="T6" fmla="*/ 109 w 31"/>
                  <a:gd name="T7" fmla="*/ 106 h 34"/>
                  <a:gd name="T8" fmla="*/ 135 w 31"/>
                  <a:gd name="T9" fmla="*/ 175 h 34"/>
                  <a:gd name="T10" fmla="*/ 155 w 31"/>
                  <a:gd name="T11" fmla="*/ 268 h 34"/>
                  <a:gd name="T12" fmla="*/ 168 w 31"/>
                  <a:gd name="T13" fmla="*/ 358 h 34"/>
                  <a:gd name="T14" fmla="*/ 183 w 31"/>
                  <a:gd name="T15" fmla="*/ 468 h 34"/>
                  <a:gd name="T16" fmla="*/ 196 w 31"/>
                  <a:gd name="T17" fmla="*/ 561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1"/>
                  <a:gd name="T28" fmla="*/ 0 h 34"/>
                  <a:gd name="T29" fmla="*/ 31 w 31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1" h="34">
                    <a:moveTo>
                      <a:pt x="0" y="0"/>
                    </a:moveTo>
                    <a:lnTo>
                      <a:pt x="5" y="2"/>
                    </a:lnTo>
                    <a:lnTo>
                      <a:pt x="11" y="4"/>
                    </a:lnTo>
                    <a:lnTo>
                      <a:pt x="17" y="6"/>
                    </a:lnTo>
                    <a:lnTo>
                      <a:pt x="21" y="10"/>
                    </a:lnTo>
                    <a:lnTo>
                      <a:pt x="24" y="16"/>
                    </a:lnTo>
                    <a:lnTo>
                      <a:pt x="26" y="21"/>
                    </a:lnTo>
                    <a:lnTo>
                      <a:pt x="28" y="27"/>
                    </a:lnTo>
                    <a:lnTo>
                      <a:pt x="30" y="3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87" name="Freeform 29"/>
              <p:cNvSpPr>
                <a:spLocks/>
              </p:cNvSpPr>
              <p:nvPr/>
            </p:nvSpPr>
            <p:spPr bwMode="auto">
              <a:xfrm>
                <a:off x="4251" y="3523"/>
                <a:ext cx="75" cy="93"/>
              </a:xfrm>
              <a:custGeom>
                <a:avLst/>
                <a:gdLst>
                  <a:gd name="T0" fmla="*/ 156 w 52"/>
                  <a:gd name="T1" fmla="*/ 0 h 53"/>
                  <a:gd name="T2" fmla="*/ 185 w 52"/>
                  <a:gd name="T3" fmla="*/ 0 h 53"/>
                  <a:gd name="T4" fmla="*/ 225 w 52"/>
                  <a:gd name="T5" fmla="*/ 37 h 53"/>
                  <a:gd name="T6" fmla="*/ 252 w 52"/>
                  <a:gd name="T7" fmla="*/ 65 h 53"/>
                  <a:gd name="T8" fmla="*/ 273 w 52"/>
                  <a:gd name="T9" fmla="*/ 135 h 53"/>
                  <a:gd name="T10" fmla="*/ 300 w 52"/>
                  <a:gd name="T11" fmla="*/ 200 h 53"/>
                  <a:gd name="T12" fmla="*/ 306 w 52"/>
                  <a:gd name="T13" fmla="*/ 265 h 53"/>
                  <a:gd name="T14" fmla="*/ 320 w 52"/>
                  <a:gd name="T15" fmla="*/ 351 h 53"/>
                  <a:gd name="T16" fmla="*/ 320 w 52"/>
                  <a:gd name="T17" fmla="*/ 444 h 53"/>
                  <a:gd name="T18" fmla="*/ 320 w 52"/>
                  <a:gd name="T19" fmla="*/ 514 h 53"/>
                  <a:gd name="T20" fmla="*/ 306 w 52"/>
                  <a:gd name="T21" fmla="*/ 616 h 53"/>
                  <a:gd name="T22" fmla="*/ 300 w 52"/>
                  <a:gd name="T23" fmla="*/ 665 h 53"/>
                  <a:gd name="T24" fmla="*/ 273 w 52"/>
                  <a:gd name="T25" fmla="*/ 730 h 53"/>
                  <a:gd name="T26" fmla="*/ 252 w 52"/>
                  <a:gd name="T27" fmla="*/ 795 h 53"/>
                  <a:gd name="T28" fmla="*/ 225 w 52"/>
                  <a:gd name="T29" fmla="*/ 832 h 53"/>
                  <a:gd name="T30" fmla="*/ 185 w 52"/>
                  <a:gd name="T31" fmla="*/ 865 h 53"/>
                  <a:gd name="T32" fmla="*/ 156 w 52"/>
                  <a:gd name="T33" fmla="*/ 865 h 53"/>
                  <a:gd name="T34" fmla="*/ 128 w 52"/>
                  <a:gd name="T35" fmla="*/ 865 h 53"/>
                  <a:gd name="T36" fmla="*/ 95 w 52"/>
                  <a:gd name="T37" fmla="*/ 832 h 53"/>
                  <a:gd name="T38" fmla="*/ 69 w 52"/>
                  <a:gd name="T39" fmla="*/ 795 h 53"/>
                  <a:gd name="T40" fmla="*/ 42 w 52"/>
                  <a:gd name="T41" fmla="*/ 730 h 53"/>
                  <a:gd name="T42" fmla="*/ 19 w 52"/>
                  <a:gd name="T43" fmla="*/ 665 h 53"/>
                  <a:gd name="T44" fmla="*/ 13 w 52"/>
                  <a:gd name="T45" fmla="*/ 616 h 53"/>
                  <a:gd name="T46" fmla="*/ 0 w 52"/>
                  <a:gd name="T47" fmla="*/ 514 h 53"/>
                  <a:gd name="T48" fmla="*/ 0 w 52"/>
                  <a:gd name="T49" fmla="*/ 444 h 53"/>
                  <a:gd name="T50" fmla="*/ 0 w 52"/>
                  <a:gd name="T51" fmla="*/ 351 h 53"/>
                  <a:gd name="T52" fmla="*/ 13 w 52"/>
                  <a:gd name="T53" fmla="*/ 265 h 53"/>
                  <a:gd name="T54" fmla="*/ 19 w 52"/>
                  <a:gd name="T55" fmla="*/ 200 h 53"/>
                  <a:gd name="T56" fmla="*/ 42 w 52"/>
                  <a:gd name="T57" fmla="*/ 135 h 53"/>
                  <a:gd name="T58" fmla="*/ 69 w 52"/>
                  <a:gd name="T59" fmla="*/ 65 h 53"/>
                  <a:gd name="T60" fmla="*/ 95 w 52"/>
                  <a:gd name="T61" fmla="*/ 37 h 53"/>
                  <a:gd name="T62" fmla="*/ 128 w 52"/>
                  <a:gd name="T63" fmla="*/ 0 h 53"/>
                  <a:gd name="T64" fmla="*/ 156 w 52"/>
                  <a:gd name="T65" fmla="*/ 0 h 5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2"/>
                  <a:gd name="T100" fmla="*/ 0 h 53"/>
                  <a:gd name="T101" fmla="*/ 52 w 52"/>
                  <a:gd name="T102" fmla="*/ 53 h 5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2" h="53">
                    <a:moveTo>
                      <a:pt x="25" y="0"/>
                    </a:moveTo>
                    <a:lnTo>
                      <a:pt x="30" y="0"/>
                    </a:lnTo>
                    <a:lnTo>
                      <a:pt x="36" y="2"/>
                    </a:lnTo>
                    <a:lnTo>
                      <a:pt x="40" y="4"/>
                    </a:lnTo>
                    <a:lnTo>
                      <a:pt x="44" y="8"/>
                    </a:lnTo>
                    <a:lnTo>
                      <a:pt x="48" y="12"/>
                    </a:lnTo>
                    <a:lnTo>
                      <a:pt x="49" y="16"/>
                    </a:lnTo>
                    <a:lnTo>
                      <a:pt x="51" y="21"/>
                    </a:lnTo>
                    <a:lnTo>
                      <a:pt x="51" y="27"/>
                    </a:lnTo>
                    <a:lnTo>
                      <a:pt x="51" y="31"/>
                    </a:lnTo>
                    <a:lnTo>
                      <a:pt x="49" y="37"/>
                    </a:lnTo>
                    <a:lnTo>
                      <a:pt x="48" y="40"/>
                    </a:lnTo>
                    <a:lnTo>
                      <a:pt x="44" y="44"/>
                    </a:lnTo>
                    <a:lnTo>
                      <a:pt x="40" y="48"/>
                    </a:lnTo>
                    <a:lnTo>
                      <a:pt x="36" y="50"/>
                    </a:lnTo>
                    <a:lnTo>
                      <a:pt x="30" y="52"/>
                    </a:lnTo>
                    <a:lnTo>
                      <a:pt x="25" y="52"/>
                    </a:lnTo>
                    <a:lnTo>
                      <a:pt x="21" y="52"/>
                    </a:lnTo>
                    <a:lnTo>
                      <a:pt x="15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3" y="40"/>
                    </a:lnTo>
                    <a:lnTo>
                      <a:pt x="2" y="37"/>
                    </a:lnTo>
                    <a:lnTo>
                      <a:pt x="0" y="31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3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2"/>
                    </a:lnTo>
                    <a:lnTo>
                      <a:pt x="21" y="0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88" name="Freeform 30"/>
              <p:cNvSpPr>
                <a:spLocks/>
              </p:cNvSpPr>
              <p:nvPr/>
            </p:nvSpPr>
            <p:spPr bwMode="auto">
              <a:xfrm>
                <a:off x="4251" y="3523"/>
                <a:ext cx="75" cy="93"/>
              </a:xfrm>
              <a:custGeom>
                <a:avLst/>
                <a:gdLst>
                  <a:gd name="T0" fmla="*/ 156 w 52"/>
                  <a:gd name="T1" fmla="*/ 0 h 53"/>
                  <a:gd name="T2" fmla="*/ 185 w 52"/>
                  <a:gd name="T3" fmla="*/ 0 h 53"/>
                  <a:gd name="T4" fmla="*/ 225 w 52"/>
                  <a:gd name="T5" fmla="*/ 37 h 53"/>
                  <a:gd name="T6" fmla="*/ 252 w 52"/>
                  <a:gd name="T7" fmla="*/ 65 h 53"/>
                  <a:gd name="T8" fmla="*/ 273 w 52"/>
                  <a:gd name="T9" fmla="*/ 135 h 53"/>
                  <a:gd name="T10" fmla="*/ 300 w 52"/>
                  <a:gd name="T11" fmla="*/ 200 h 53"/>
                  <a:gd name="T12" fmla="*/ 306 w 52"/>
                  <a:gd name="T13" fmla="*/ 265 h 53"/>
                  <a:gd name="T14" fmla="*/ 320 w 52"/>
                  <a:gd name="T15" fmla="*/ 351 h 53"/>
                  <a:gd name="T16" fmla="*/ 320 w 52"/>
                  <a:gd name="T17" fmla="*/ 444 h 53"/>
                  <a:gd name="T18" fmla="*/ 320 w 52"/>
                  <a:gd name="T19" fmla="*/ 514 h 53"/>
                  <a:gd name="T20" fmla="*/ 306 w 52"/>
                  <a:gd name="T21" fmla="*/ 616 h 53"/>
                  <a:gd name="T22" fmla="*/ 300 w 52"/>
                  <a:gd name="T23" fmla="*/ 665 h 53"/>
                  <a:gd name="T24" fmla="*/ 273 w 52"/>
                  <a:gd name="T25" fmla="*/ 730 h 53"/>
                  <a:gd name="T26" fmla="*/ 252 w 52"/>
                  <a:gd name="T27" fmla="*/ 795 h 53"/>
                  <a:gd name="T28" fmla="*/ 225 w 52"/>
                  <a:gd name="T29" fmla="*/ 832 h 53"/>
                  <a:gd name="T30" fmla="*/ 185 w 52"/>
                  <a:gd name="T31" fmla="*/ 865 h 53"/>
                  <a:gd name="T32" fmla="*/ 156 w 52"/>
                  <a:gd name="T33" fmla="*/ 865 h 53"/>
                  <a:gd name="T34" fmla="*/ 128 w 52"/>
                  <a:gd name="T35" fmla="*/ 865 h 53"/>
                  <a:gd name="T36" fmla="*/ 95 w 52"/>
                  <a:gd name="T37" fmla="*/ 832 h 53"/>
                  <a:gd name="T38" fmla="*/ 69 w 52"/>
                  <a:gd name="T39" fmla="*/ 795 h 53"/>
                  <a:gd name="T40" fmla="*/ 42 w 52"/>
                  <a:gd name="T41" fmla="*/ 730 h 53"/>
                  <a:gd name="T42" fmla="*/ 19 w 52"/>
                  <a:gd name="T43" fmla="*/ 665 h 53"/>
                  <a:gd name="T44" fmla="*/ 13 w 52"/>
                  <a:gd name="T45" fmla="*/ 616 h 53"/>
                  <a:gd name="T46" fmla="*/ 0 w 52"/>
                  <a:gd name="T47" fmla="*/ 514 h 53"/>
                  <a:gd name="T48" fmla="*/ 0 w 52"/>
                  <a:gd name="T49" fmla="*/ 444 h 53"/>
                  <a:gd name="T50" fmla="*/ 0 w 52"/>
                  <a:gd name="T51" fmla="*/ 351 h 53"/>
                  <a:gd name="T52" fmla="*/ 13 w 52"/>
                  <a:gd name="T53" fmla="*/ 265 h 53"/>
                  <a:gd name="T54" fmla="*/ 19 w 52"/>
                  <a:gd name="T55" fmla="*/ 200 h 53"/>
                  <a:gd name="T56" fmla="*/ 42 w 52"/>
                  <a:gd name="T57" fmla="*/ 135 h 53"/>
                  <a:gd name="T58" fmla="*/ 69 w 52"/>
                  <a:gd name="T59" fmla="*/ 65 h 53"/>
                  <a:gd name="T60" fmla="*/ 95 w 52"/>
                  <a:gd name="T61" fmla="*/ 37 h 53"/>
                  <a:gd name="T62" fmla="*/ 128 w 52"/>
                  <a:gd name="T63" fmla="*/ 0 h 53"/>
                  <a:gd name="T64" fmla="*/ 156 w 52"/>
                  <a:gd name="T65" fmla="*/ 0 h 53"/>
                  <a:gd name="T66" fmla="*/ 156 w 52"/>
                  <a:gd name="T67" fmla="*/ 0 h 53"/>
                  <a:gd name="T68" fmla="*/ 156 w 52"/>
                  <a:gd name="T69" fmla="*/ 0 h 5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2"/>
                  <a:gd name="T106" fmla="*/ 0 h 53"/>
                  <a:gd name="T107" fmla="*/ 52 w 52"/>
                  <a:gd name="T108" fmla="*/ 53 h 5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2" h="53">
                    <a:moveTo>
                      <a:pt x="25" y="0"/>
                    </a:moveTo>
                    <a:lnTo>
                      <a:pt x="30" y="0"/>
                    </a:lnTo>
                    <a:lnTo>
                      <a:pt x="36" y="2"/>
                    </a:lnTo>
                    <a:lnTo>
                      <a:pt x="40" y="4"/>
                    </a:lnTo>
                    <a:lnTo>
                      <a:pt x="44" y="8"/>
                    </a:lnTo>
                    <a:lnTo>
                      <a:pt x="48" y="12"/>
                    </a:lnTo>
                    <a:lnTo>
                      <a:pt x="49" y="16"/>
                    </a:lnTo>
                    <a:lnTo>
                      <a:pt x="51" y="21"/>
                    </a:lnTo>
                    <a:lnTo>
                      <a:pt x="51" y="27"/>
                    </a:lnTo>
                    <a:lnTo>
                      <a:pt x="51" y="31"/>
                    </a:lnTo>
                    <a:lnTo>
                      <a:pt x="49" y="37"/>
                    </a:lnTo>
                    <a:lnTo>
                      <a:pt x="48" y="40"/>
                    </a:lnTo>
                    <a:lnTo>
                      <a:pt x="44" y="44"/>
                    </a:lnTo>
                    <a:lnTo>
                      <a:pt x="40" y="48"/>
                    </a:lnTo>
                    <a:lnTo>
                      <a:pt x="36" y="50"/>
                    </a:lnTo>
                    <a:lnTo>
                      <a:pt x="30" y="52"/>
                    </a:lnTo>
                    <a:lnTo>
                      <a:pt x="25" y="52"/>
                    </a:lnTo>
                    <a:lnTo>
                      <a:pt x="21" y="52"/>
                    </a:lnTo>
                    <a:lnTo>
                      <a:pt x="15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3" y="40"/>
                    </a:lnTo>
                    <a:lnTo>
                      <a:pt x="2" y="37"/>
                    </a:lnTo>
                    <a:lnTo>
                      <a:pt x="0" y="31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3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2"/>
                    </a:lnTo>
                    <a:lnTo>
                      <a:pt x="21" y="0"/>
                    </a:lnTo>
                    <a:lnTo>
                      <a:pt x="25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89" name="Freeform 31"/>
              <p:cNvSpPr>
                <a:spLocks/>
              </p:cNvSpPr>
              <p:nvPr/>
            </p:nvSpPr>
            <p:spPr bwMode="auto">
              <a:xfrm>
                <a:off x="4267" y="3544"/>
                <a:ext cx="43" cy="51"/>
              </a:xfrm>
              <a:custGeom>
                <a:avLst/>
                <a:gdLst>
                  <a:gd name="T0" fmla="*/ 86 w 30"/>
                  <a:gd name="T1" fmla="*/ 0 h 29"/>
                  <a:gd name="T2" fmla="*/ 100 w 30"/>
                  <a:gd name="T3" fmla="*/ 0 h 29"/>
                  <a:gd name="T4" fmla="*/ 115 w 30"/>
                  <a:gd name="T5" fmla="*/ 0 h 29"/>
                  <a:gd name="T6" fmla="*/ 128 w 30"/>
                  <a:gd name="T7" fmla="*/ 37 h 29"/>
                  <a:gd name="T8" fmla="*/ 155 w 30"/>
                  <a:gd name="T9" fmla="*/ 65 h 29"/>
                  <a:gd name="T10" fmla="*/ 155 w 30"/>
                  <a:gd name="T11" fmla="*/ 86 h 29"/>
                  <a:gd name="T12" fmla="*/ 165 w 30"/>
                  <a:gd name="T13" fmla="*/ 114 h 29"/>
                  <a:gd name="T14" fmla="*/ 176 w 30"/>
                  <a:gd name="T15" fmla="*/ 179 h 29"/>
                  <a:gd name="T16" fmla="*/ 176 w 30"/>
                  <a:gd name="T17" fmla="*/ 216 h 29"/>
                  <a:gd name="T18" fmla="*/ 176 w 30"/>
                  <a:gd name="T19" fmla="*/ 288 h 29"/>
                  <a:gd name="T20" fmla="*/ 165 w 30"/>
                  <a:gd name="T21" fmla="*/ 315 h 29"/>
                  <a:gd name="T22" fmla="*/ 155 w 30"/>
                  <a:gd name="T23" fmla="*/ 380 h 29"/>
                  <a:gd name="T24" fmla="*/ 155 w 30"/>
                  <a:gd name="T25" fmla="*/ 417 h 29"/>
                  <a:gd name="T26" fmla="*/ 128 w 30"/>
                  <a:gd name="T27" fmla="*/ 452 h 29"/>
                  <a:gd name="T28" fmla="*/ 115 w 30"/>
                  <a:gd name="T29" fmla="*/ 452 h 29"/>
                  <a:gd name="T30" fmla="*/ 100 w 30"/>
                  <a:gd name="T31" fmla="*/ 468 h 29"/>
                  <a:gd name="T32" fmla="*/ 86 w 30"/>
                  <a:gd name="T33" fmla="*/ 468 h 29"/>
                  <a:gd name="T34" fmla="*/ 70 w 30"/>
                  <a:gd name="T35" fmla="*/ 468 h 29"/>
                  <a:gd name="T36" fmla="*/ 47 w 30"/>
                  <a:gd name="T37" fmla="*/ 452 h 29"/>
                  <a:gd name="T38" fmla="*/ 39 w 30"/>
                  <a:gd name="T39" fmla="*/ 452 h 29"/>
                  <a:gd name="T40" fmla="*/ 27 w 30"/>
                  <a:gd name="T41" fmla="*/ 417 h 29"/>
                  <a:gd name="T42" fmla="*/ 13 w 30"/>
                  <a:gd name="T43" fmla="*/ 380 h 29"/>
                  <a:gd name="T44" fmla="*/ 13 w 30"/>
                  <a:gd name="T45" fmla="*/ 315 h 29"/>
                  <a:gd name="T46" fmla="*/ 0 w 30"/>
                  <a:gd name="T47" fmla="*/ 288 h 29"/>
                  <a:gd name="T48" fmla="*/ 0 w 30"/>
                  <a:gd name="T49" fmla="*/ 216 h 29"/>
                  <a:gd name="T50" fmla="*/ 0 w 30"/>
                  <a:gd name="T51" fmla="*/ 179 h 29"/>
                  <a:gd name="T52" fmla="*/ 13 w 30"/>
                  <a:gd name="T53" fmla="*/ 114 h 29"/>
                  <a:gd name="T54" fmla="*/ 13 w 30"/>
                  <a:gd name="T55" fmla="*/ 86 h 29"/>
                  <a:gd name="T56" fmla="*/ 27 w 30"/>
                  <a:gd name="T57" fmla="*/ 65 h 29"/>
                  <a:gd name="T58" fmla="*/ 39 w 30"/>
                  <a:gd name="T59" fmla="*/ 37 h 29"/>
                  <a:gd name="T60" fmla="*/ 47 w 30"/>
                  <a:gd name="T61" fmla="*/ 0 h 29"/>
                  <a:gd name="T62" fmla="*/ 70 w 30"/>
                  <a:gd name="T63" fmla="*/ 0 h 29"/>
                  <a:gd name="T64" fmla="*/ 86 w 30"/>
                  <a:gd name="T65" fmla="*/ 0 h 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0"/>
                  <a:gd name="T100" fmla="*/ 0 h 29"/>
                  <a:gd name="T101" fmla="*/ 30 w 30"/>
                  <a:gd name="T102" fmla="*/ 29 h 2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0" h="29">
                    <a:moveTo>
                      <a:pt x="14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5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11"/>
                    </a:lnTo>
                    <a:lnTo>
                      <a:pt x="29" y="13"/>
                    </a:lnTo>
                    <a:lnTo>
                      <a:pt x="29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5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4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90" name="Freeform 32"/>
              <p:cNvSpPr>
                <a:spLocks/>
              </p:cNvSpPr>
              <p:nvPr/>
            </p:nvSpPr>
            <p:spPr bwMode="auto">
              <a:xfrm>
                <a:off x="4267" y="3544"/>
                <a:ext cx="43" cy="51"/>
              </a:xfrm>
              <a:custGeom>
                <a:avLst/>
                <a:gdLst>
                  <a:gd name="T0" fmla="*/ 86 w 30"/>
                  <a:gd name="T1" fmla="*/ 0 h 29"/>
                  <a:gd name="T2" fmla="*/ 100 w 30"/>
                  <a:gd name="T3" fmla="*/ 0 h 29"/>
                  <a:gd name="T4" fmla="*/ 115 w 30"/>
                  <a:gd name="T5" fmla="*/ 0 h 29"/>
                  <a:gd name="T6" fmla="*/ 128 w 30"/>
                  <a:gd name="T7" fmla="*/ 37 h 29"/>
                  <a:gd name="T8" fmla="*/ 155 w 30"/>
                  <a:gd name="T9" fmla="*/ 65 h 29"/>
                  <a:gd name="T10" fmla="*/ 155 w 30"/>
                  <a:gd name="T11" fmla="*/ 86 h 29"/>
                  <a:gd name="T12" fmla="*/ 165 w 30"/>
                  <a:gd name="T13" fmla="*/ 114 h 29"/>
                  <a:gd name="T14" fmla="*/ 176 w 30"/>
                  <a:gd name="T15" fmla="*/ 179 h 29"/>
                  <a:gd name="T16" fmla="*/ 176 w 30"/>
                  <a:gd name="T17" fmla="*/ 216 h 29"/>
                  <a:gd name="T18" fmla="*/ 176 w 30"/>
                  <a:gd name="T19" fmla="*/ 288 h 29"/>
                  <a:gd name="T20" fmla="*/ 165 w 30"/>
                  <a:gd name="T21" fmla="*/ 315 h 29"/>
                  <a:gd name="T22" fmla="*/ 155 w 30"/>
                  <a:gd name="T23" fmla="*/ 380 h 29"/>
                  <a:gd name="T24" fmla="*/ 155 w 30"/>
                  <a:gd name="T25" fmla="*/ 417 h 29"/>
                  <a:gd name="T26" fmla="*/ 128 w 30"/>
                  <a:gd name="T27" fmla="*/ 452 h 29"/>
                  <a:gd name="T28" fmla="*/ 115 w 30"/>
                  <a:gd name="T29" fmla="*/ 452 h 29"/>
                  <a:gd name="T30" fmla="*/ 100 w 30"/>
                  <a:gd name="T31" fmla="*/ 468 h 29"/>
                  <a:gd name="T32" fmla="*/ 86 w 30"/>
                  <a:gd name="T33" fmla="*/ 468 h 29"/>
                  <a:gd name="T34" fmla="*/ 70 w 30"/>
                  <a:gd name="T35" fmla="*/ 468 h 29"/>
                  <a:gd name="T36" fmla="*/ 47 w 30"/>
                  <a:gd name="T37" fmla="*/ 452 h 29"/>
                  <a:gd name="T38" fmla="*/ 39 w 30"/>
                  <a:gd name="T39" fmla="*/ 452 h 29"/>
                  <a:gd name="T40" fmla="*/ 27 w 30"/>
                  <a:gd name="T41" fmla="*/ 417 h 29"/>
                  <a:gd name="T42" fmla="*/ 13 w 30"/>
                  <a:gd name="T43" fmla="*/ 380 h 29"/>
                  <a:gd name="T44" fmla="*/ 13 w 30"/>
                  <a:gd name="T45" fmla="*/ 315 h 29"/>
                  <a:gd name="T46" fmla="*/ 0 w 30"/>
                  <a:gd name="T47" fmla="*/ 288 h 29"/>
                  <a:gd name="T48" fmla="*/ 0 w 30"/>
                  <a:gd name="T49" fmla="*/ 216 h 29"/>
                  <a:gd name="T50" fmla="*/ 0 w 30"/>
                  <a:gd name="T51" fmla="*/ 179 h 29"/>
                  <a:gd name="T52" fmla="*/ 13 w 30"/>
                  <a:gd name="T53" fmla="*/ 114 h 29"/>
                  <a:gd name="T54" fmla="*/ 13 w 30"/>
                  <a:gd name="T55" fmla="*/ 86 h 29"/>
                  <a:gd name="T56" fmla="*/ 27 w 30"/>
                  <a:gd name="T57" fmla="*/ 65 h 29"/>
                  <a:gd name="T58" fmla="*/ 39 w 30"/>
                  <a:gd name="T59" fmla="*/ 37 h 29"/>
                  <a:gd name="T60" fmla="*/ 47 w 30"/>
                  <a:gd name="T61" fmla="*/ 0 h 29"/>
                  <a:gd name="T62" fmla="*/ 70 w 30"/>
                  <a:gd name="T63" fmla="*/ 0 h 29"/>
                  <a:gd name="T64" fmla="*/ 86 w 30"/>
                  <a:gd name="T65" fmla="*/ 0 h 29"/>
                  <a:gd name="T66" fmla="*/ 86 w 30"/>
                  <a:gd name="T67" fmla="*/ 0 h 29"/>
                  <a:gd name="T68" fmla="*/ 86 w 30"/>
                  <a:gd name="T69" fmla="*/ 0 h 2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"/>
                  <a:gd name="T106" fmla="*/ 0 h 29"/>
                  <a:gd name="T107" fmla="*/ 30 w 30"/>
                  <a:gd name="T108" fmla="*/ 29 h 2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" h="29">
                    <a:moveTo>
                      <a:pt x="14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5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11"/>
                    </a:lnTo>
                    <a:lnTo>
                      <a:pt x="29" y="13"/>
                    </a:lnTo>
                    <a:lnTo>
                      <a:pt x="29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5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4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91" name="Freeform 33"/>
              <p:cNvSpPr>
                <a:spLocks/>
              </p:cNvSpPr>
              <p:nvPr/>
            </p:nvSpPr>
            <p:spPr bwMode="auto">
              <a:xfrm>
                <a:off x="4272" y="3551"/>
                <a:ext cx="32" cy="39"/>
              </a:xfrm>
              <a:custGeom>
                <a:avLst/>
                <a:gdLst>
                  <a:gd name="T0" fmla="*/ 68 w 22"/>
                  <a:gd name="T1" fmla="*/ 0 h 22"/>
                  <a:gd name="T2" fmla="*/ 70 w 22"/>
                  <a:gd name="T3" fmla="*/ 0 h 22"/>
                  <a:gd name="T4" fmla="*/ 99 w 22"/>
                  <a:gd name="T5" fmla="*/ 0 h 22"/>
                  <a:gd name="T6" fmla="*/ 111 w 22"/>
                  <a:gd name="T7" fmla="*/ 21 h 22"/>
                  <a:gd name="T8" fmla="*/ 111 w 22"/>
                  <a:gd name="T9" fmla="*/ 21 h 22"/>
                  <a:gd name="T10" fmla="*/ 127 w 22"/>
                  <a:gd name="T11" fmla="*/ 50 h 22"/>
                  <a:gd name="T12" fmla="*/ 138 w 22"/>
                  <a:gd name="T13" fmla="*/ 89 h 22"/>
                  <a:gd name="T14" fmla="*/ 138 w 22"/>
                  <a:gd name="T15" fmla="*/ 117 h 22"/>
                  <a:gd name="T16" fmla="*/ 138 w 22"/>
                  <a:gd name="T17" fmla="*/ 195 h 22"/>
                  <a:gd name="T18" fmla="*/ 138 w 22"/>
                  <a:gd name="T19" fmla="*/ 229 h 22"/>
                  <a:gd name="T20" fmla="*/ 138 w 22"/>
                  <a:gd name="T21" fmla="*/ 268 h 22"/>
                  <a:gd name="T22" fmla="*/ 127 w 22"/>
                  <a:gd name="T23" fmla="*/ 296 h 22"/>
                  <a:gd name="T24" fmla="*/ 111 w 22"/>
                  <a:gd name="T25" fmla="*/ 333 h 22"/>
                  <a:gd name="T26" fmla="*/ 111 w 22"/>
                  <a:gd name="T27" fmla="*/ 333 h 22"/>
                  <a:gd name="T28" fmla="*/ 99 w 22"/>
                  <a:gd name="T29" fmla="*/ 367 h 22"/>
                  <a:gd name="T30" fmla="*/ 70 w 22"/>
                  <a:gd name="T31" fmla="*/ 367 h 22"/>
                  <a:gd name="T32" fmla="*/ 68 w 22"/>
                  <a:gd name="T33" fmla="*/ 367 h 22"/>
                  <a:gd name="T34" fmla="*/ 52 w 22"/>
                  <a:gd name="T35" fmla="*/ 367 h 22"/>
                  <a:gd name="T36" fmla="*/ 41 w 22"/>
                  <a:gd name="T37" fmla="*/ 367 h 22"/>
                  <a:gd name="T38" fmla="*/ 28 w 22"/>
                  <a:gd name="T39" fmla="*/ 333 h 22"/>
                  <a:gd name="T40" fmla="*/ 13 w 22"/>
                  <a:gd name="T41" fmla="*/ 333 h 22"/>
                  <a:gd name="T42" fmla="*/ 0 w 22"/>
                  <a:gd name="T43" fmla="*/ 296 h 22"/>
                  <a:gd name="T44" fmla="*/ 0 w 22"/>
                  <a:gd name="T45" fmla="*/ 268 h 22"/>
                  <a:gd name="T46" fmla="*/ 0 w 22"/>
                  <a:gd name="T47" fmla="*/ 229 h 22"/>
                  <a:gd name="T48" fmla="*/ 0 w 22"/>
                  <a:gd name="T49" fmla="*/ 195 h 22"/>
                  <a:gd name="T50" fmla="*/ 0 w 22"/>
                  <a:gd name="T51" fmla="*/ 117 h 22"/>
                  <a:gd name="T52" fmla="*/ 0 w 22"/>
                  <a:gd name="T53" fmla="*/ 89 h 22"/>
                  <a:gd name="T54" fmla="*/ 0 w 22"/>
                  <a:gd name="T55" fmla="*/ 50 h 22"/>
                  <a:gd name="T56" fmla="*/ 13 w 22"/>
                  <a:gd name="T57" fmla="*/ 21 h 22"/>
                  <a:gd name="T58" fmla="*/ 28 w 22"/>
                  <a:gd name="T59" fmla="*/ 21 h 22"/>
                  <a:gd name="T60" fmla="*/ 41 w 22"/>
                  <a:gd name="T61" fmla="*/ 0 h 22"/>
                  <a:gd name="T62" fmla="*/ 52 w 22"/>
                  <a:gd name="T63" fmla="*/ 0 h 22"/>
                  <a:gd name="T64" fmla="*/ 68 w 22"/>
                  <a:gd name="T65" fmla="*/ 0 h 2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"/>
                  <a:gd name="T100" fmla="*/ 0 h 22"/>
                  <a:gd name="T101" fmla="*/ 22 w 22"/>
                  <a:gd name="T102" fmla="*/ 22 h 2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" h="22">
                    <a:moveTo>
                      <a:pt x="10" y="0"/>
                    </a:moveTo>
                    <a:lnTo>
                      <a:pt x="11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3"/>
                    </a:lnTo>
                    <a:lnTo>
                      <a:pt x="21" y="5"/>
                    </a:lnTo>
                    <a:lnTo>
                      <a:pt x="21" y="7"/>
                    </a:lnTo>
                    <a:lnTo>
                      <a:pt x="21" y="11"/>
                    </a:lnTo>
                    <a:lnTo>
                      <a:pt x="21" y="13"/>
                    </a:lnTo>
                    <a:lnTo>
                      <a:pt x="21" y="15"/>
                    </a:lnTo>
                    <a:lnTo>
                      <a:pt x="19" y="17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21"/>
                    </a:lnTo>
                    <a:lnTo>
                      <a:pt x="4" y="19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92" name="Freeform 34"/>
              <p:cNvSpPr>
                <a:spLocks/>
              </p:cNvSpPr>
              <p:nvPr/>
            </p:nvSpPr>
            <p:spPr bwMode="auto">
              <a:xfrm>
                <a:off x="4272" y="3551"/>
                <a:ext cx="32" cy="39"/>
              </a:xfrm>
              <a:custGeom>
                <a:avLst/>
                <a:gdLst>
                  <a:gd name="T0" fmla="*/ 68 w 22"/>
                  <a:gd name="T1" fmla="*/ 0 h 22"/>
                  <a:gd name="T2" fmla="*/ 70 w 22"/>
                  <a:gd name="T3" fmla="*/ 0 h 22"/>
                  <a:gd name="T4" fmla="*/ 99 w 22"/>
                  <a:gd name="T5" fmla="*/ 0 h 22"/>
                  <a:gd name="T6" fmla="*/ 111 w 22"/>
                  <a:gd name="T7" fmla="*/ 21 h 22"/>
                  <a:gd name="T8" fmla="*/ 111 w 22"/>
                  <a:gd name="T9" fmla="*/ 21 h 22"/>
                  <a:gd name="T10" fmla="*/ 127 w 22"/>
                  <a:gd name="T11" fmla="*/ 50 h 22"/>
                  <a:gd name="T12" fmla="*/ 138 w 22"/>
                  <a:gd name="T13" fmla="*/ 89 h 22"/>
                  <a:gd name="T14" fmla="*/ 138 w 22"/>
                  <a:gd name="T15" fmla="*/ 117 h 22"/>
                  <a:gd name="T16" fmla="*/ 138 w 22"/>
                  <a:gd name="T17" fmla="*/ 195 h 22"/>
                  <a:gd name="T18" fmla="*/ 138 w 22"/>
                  <a:gd name="T19" fmla="*/ 229 h 22"/>
                  <a:gd name="T20" fmla="*/ 138 w 22"/>
                  <a:gd name="T21" fmla="*/ 268 h 22"/>
                  <a:gd name="T22" fmla="*/ 127 w 22"/>
                  <a:gd name="T23" fmla="*/ 296 h 22"/>
                  <a:gd name="T24" fmla="*/ 111 w 22"/>
                  <a:gd name="T25" fmla="*/ 333 h 22"/>
                  <a:gd name="T26" fmla="*/ 111 w 22"/>
                  <a:gd name="T27" fmla="*/ 333 h 22"/>
                  <a:gd name="T28" fmla="*/ 99 w 22"/>
                  <a:gd name="T29" fmla="*/ 367 h 22"/>
                  <a:gd name="T30" fmla="*/ 70 w 22"/>
                  <a:gd name="T31" fmla="*/ 367 h 22"/>
                  <a:gd name="T32" fmla="*/ 68 w 22"/>
                  <a:gd name="T33" fmla="*/ 367 h 22"/>
                  <a:gd name="T34" fmla="*/ 52 w 22"/>
                  <a:gd name="T35" fmla="*/ 367 h 22"/>
                  <a:gd name="T36" fmla="*/ 41 w 22"/>
                  <a:gd name="T37" fmla="*/ 367 h 22"/>
                  <a:gd name="T38" fmla="*/ 28 w 22"/>
                  <a:gd name="T39" fmla="*/ 333 h 22"/>
                  <a:gd name="T40" fmla="*/ 13 w 22"/>
                  <a:gd name="T41" fmla="*/ 333 h 22"/>
                  <a:gd name="T42" fmla="*/ 0 w 22"/>
                  <a:gd name="T43" fmla="*/ 296 h 22"/>
                  <a:gd name="T44" fmla="*/ 0 w 22"/>
                  <a:gd name="T45" fmla="*/ 268 h 22"/>
                  <a:gd name="T46" fmla="*/ 0 w 22"/>
                  <a:gd name="T47" fmla="*/ 229 h 22"/>
                  <a:gd name="T48" fmla="*/ 0 w 22"/>
                  <a:gd name="T49" fmla="*/ 195 h 22"/>
                  <a:gd name="T50" fmla="*/ 0 w 22"/>
                  <a:gd name="T51" fmla="*/ 117 h 22"/>
                  <a:gd name="T52" fmla="*/ 0 w 22"/>
                  <a:gd name="T53" fmla="*/ 89 h 22"/>
                  <a:gd name="T54" fmla="*/ 0 w 22"/>
                  <a:gd name="T55" fmla="*/ 50 h 22"/>
                  <a:gd name="T56" fmla="*/ 13 w 22"/>
                  <a:gd name="T57" fmla="*/ 21 h 22"/>
                  <a:gd name="T58" fmla="*/ 28 w 22"/>
                  <a:gd name="T59" fmla="*/ 21 h 22"/>
                  <a:gd name="T60" fmla="*/ 41 w 22"/>
                  <a:gd name="T61" fmla="*/ 0 h 22"/>
                  <a:gd name="T62" fmla="*/ 52 w 22"/>
                  <a:gd name="T63" fmla="*/ 0 h 22"/>
                  <a:gd name="T64" fmla="*/ 68 w 22"/>
                  <a:gd name="T65" fmla="*/ 0 h 22"/>
                  <a:gd name="T66" fmla="*/ 68 w 22"/>
                  <a:gd name="T67" fmla="*/ 0 h 22"/>
                  <a:gd name="T68" fmla="*/ 68 w 22"/>
                  <a:gd name="T69" fmla="*/ 0 h 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2"/>
                  <a:gd name="T106" fmla="*/ 0 h 22"/>
                  <a:gd name="T107" fmla="*/ 22 w 22"/>
                  <a:gd name="T108" fmla="*/ 22 h 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2" h="22">
                    <a:moveTo>
                      <a:pt x="10" y="0"/>
                    </a:moveTo>
                    <a:lnTo>
                      <a:pt x="11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3"/>
                    </a:lnTo>
                    <a:lnTo>
                      <a:pt x="21" y="5"/>
                    </a:lnTo>
                    <a:lnTo>
                      <a:pt x="21" y="7"/>
                    </a:lnTo>
                    <a:lnTo>
                      <a:pt x="21" y="11"/>
                    </a:lnTo>
                    <a:lnTo>
                      <a:pt x="21" y="13"/>
                    </a:lnTo>
                    <a:lnTo>
                      <a:pt x="21" y="15"/>
                    </a:lnTo>
                    <a:lnTo>
                      <a:pt x="19" y="17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21"/>
                    </a:lnTo>
                    <a:lnTo>
                      <a:pt x="4" y="19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93" name="Freeform 35"/>
              <p:cNvSpPr>
                <a:spLocks/>
              </p:cNvSpPr>
              <p:nvPr/>
            </p:nvSpPr>
            <p:spPr bwMode="auto">
              <a:xfrm>
                <a:off x="3977" y="3493"/>
                <a:ext cx="92" cy="65"/>
              </a:xfrm>
              <a:custGeom>
                <a:avLst/>
                <a:gdLst>
                  <a:gd name="T0" fmla="*/ 0 w 64"/>
                  <a:gd name="T1" fmla="*/ 249 h 37"/>
                  <a:gd name="T2" fmla="*/ 0 w 64"/>
                  <a:gd name="T3" fmla="*/ 0 h 37"/>
                  <a:gd name="T4" fmla="*/ 388 w 64"/>
                  <a:gd name="T5" fmla="*/ 0 h 37"/>
                  <a:gd name="T6" fmla="*/ 388 w 64"/>
                  <a:gd name="T7" fmla="*/ 603 h 37"/>
                  <a:gd name="T8" fmla="*/ 128 w 64"/>
                  <a:gd name="T9" fmla="*/ 603 h 37"/>
                  <a:gd name="T10" fmla="*/ 0 w 64"/>
                  <a:gd name="T11" fmla="*/ 249 h 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"/>
                  <a:gd name="T19" fmla="*/ 0 h 37"/>
                  <a:gd name="T20" fmla="*/ 64 w 64"/>
                  <a:gd name="T21" fmla="*/ 37 h 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" h="37">
                    <a:moveTo>
                      <a:pt x="0" y="15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63" y="36"/>
                    </a:lnTo>
                    <a:lnTo>
                      <a:pt x="21" y="36"/>
                    </a:lnTo>
                    <a:lnTo>
                      <a:pt x="0" y="15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94" name="Freeform 36"/>
              <p:cNvSpPr>
                <a:spLocks/>
              </p:cNvSpPr>
              <p:nvPr/>
            </p:nvSpPr>
            <p:spPr bwMode="auto">
              <a:xfrm>
                <a:off x="3977" y="3493"/>
                <a:ext cx="92" cy="65"/>
              </a:xfrm>
              <a:custGeom>
                <a:avLst/>
                <a:gdLst>
                  <a:gd name="T0" fmla="*/ 0 w 64"/>
                  <a:gd name="T1" fmla="*/ 249 h 37"/>
                  <a:gd name="T2" fmla="*/ 0 w 64"/>
                  <a:gd name="T3" fmla="*/ 0 h 37"/>
                  <a:gd name="T4" fmla="*/ 388 w 64"/>
                  <a:gd name="T5" fmla="*/ 0 h 37"/>
                  <a:gd name="T6" fmla="*/ 388 w 64"/>
                  <a:gd name="T7" fmla="*/ 603 h 37"/>
                  <a:gd name="T8" fmla="*/ 128 w 64"/>
                  <a:gd name="T9" fmla="*/ 603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37"/>
                  <a:gd name="T17" fmla="*/ 64 w 64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37">
                    <a:moveTo>
                      <a:pt x="0" y="15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63" y="36"/>
                    </a:lnTo>
                    <a:lnTo>
                      <a:pt x="21" y="36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95" name="Freeform 37"/>
              <p:cNvSpPr>
                <a:spLocks/>
              </p:cNvSpPr>
              <p:nvPr/>
            </p:nvSpPr>
            <p:spPr bwMode="auto">
              <a:xfrm>
                <a:off x="3977" y="3520"/>
                <a:ext cx="31" cy="42"/>
              </a:xfrm>
              <a:custGeom>
                <a:avLst/>
                <a:gdLst>
                  <a:gd name="T0" fmla="*/ 0 w 22"/>
                  <a:gd name="T1" fmla="*/ 376 h 24"/>
                  <a:gd name="T2" fmla="*/ 0 w 22"/>
                  <a:gd name="T3" fmla="*/ 0 h 24"/>
                  <a:gd name="T4" fmla="*/ 23 w 22"/>
                  <a:gd name="T5" fmla="*/ 0 h 24"/>
                  <a:gd name="T6" fmla="*/ 45 w 22"/>
                  <a:gd name="T7" fmla="*/ 37 h 24"/>
                  <a:gd name="T8" fmla="*/ 63 w 22"/>
                  <a:gd name="T9" fmla="*/ 65 h 24"/>
                  <a:gd name="T10" fmla="*/ 83 w 22"/>
                  <a:gd name="T11" fmla="*/ 101 h 24"/>
                  <a:gd name="T12" fmla="*/ 96 w 22"/>
                  <a:gd name="T13" fmla="*/ 171 h 24"/>
                  <a:gd name="T14" fmla="*/ 107 w 22"/>
                  <a:gd name="T15" fmla="*/ 228 h 24"/>
                  <a:gd name="T16" fmla="*/ 117 w 22"/>
                  <a:gd name="T17" fmla="*/ 299 h 24"/>
                  <a:gd name="T18" fmla="*/ 117 w 22"/>
                  <a:gd name="T19" fmla="*/ 376 h 24"/>
                  <a:gd name="T20" fmla="*/ 117 w 22"/>
                  <a:gd name="T21" fmla="*/ 376 h 24"/>
                  <a:gd name="T22" fmla="*/ 117 w 22"/>
                  <a:gd name="T23" fmla="*/ 376 h 24"/>
                  <a:gd name="T24" fmla="*/ 107 w 22"/>
                  <a:gd name="T25" fmla="*/ 376 h 24"/>
                  <a:gd name="T26" fmla="*/ 107 w 22"/>
                  <a:gd name="T27" fmla="*/ 376 h 24"/>
                  <a:gd name="T28" fmla="*/ 83 w 22"/>
                  <a:gd name="T29" fmla="*/ 376 h 24"/>
                  <a:gd name="T30" fmla="*/ 63 w 22"/>
                  <a:gd name="T31" fmla="*/ 376 h 24"/>
                  <a:gd name="T32" fmla="*/ 45 w 22"/>
                  <a:gd name="T33" fmla="*/ 376 h 24"/>
                  <a:gd name="T34" fmla="*/ 0 w 22"/>
                  <a:gd name="T35" fmla="*/ 376 h 2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2"/>
                  <a:gd name="T55" fmla="*/ 0 h 24"/>
                  <a:gd name="T56" fmla="*/ 22 w 22"/>
                  <a:gd name="T57" fmla="*/ 24 h 2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2" h="24">
                    <a:moveTo>
                      <a:pt x="0" y="2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8" y="2"/>
                    </a:lnTo>
                    <a:lnTo>
                      <a:pt x="11" y="4"/>
                    </a:lnTo>
                    <a:lnTo>
                      <a:pt x="15" y="6"/>
                    </a:lnTo>
                    <a:lnTo>
                      <a:pt x="17" y="10"/>
                    </a:lnTo>
                    <a:lnTo>
                      <a:pt x="19" y="14"/>
                    </a:lnTo>
                    <a:lnTo>
                      <a:pt x="21" y="18"/>
                    </a:lnTo>
                    <a:lnTo>
                      <a:pt x="21" y="23"/>
                    </a:lnTo>
                    <a:lnTo>
                      <a:pt x="19" y="23"/>
                    </a:lnTo>
                    <a:lnTo>
                      <a:pt x="15" y="23"/>
                    </a:lnTo>
                    <a:lnTo>
                      <a:pt x="11" y="23"/>
                    </a:lnTo>
                    <a:lnTo>
                      <a:pt x="8" y="23"/>
                    </a:lnTo>
                    <a:lnTo>
                      <a:pt x="0" y="23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96" name="Freeform 38"/>
              <p:cNvSpPr>
                <a:spLocks/>
              </p:cNvSpPr>
              <p:nvPr/>
            </p:nvSpPr>
            <p:spPr bwMode="auto">
              <a:xfrm>
                <a:off x="3977" y="3520"/>
                <a:ext cx="31" cy="42"/>
              </a:xfrm>
              <a:custGeom>
                <a:avLst/>
                <a:gdLst>
                  <a:gd name="T0" fmla="*/ 0 w 22"/>
                  <a:gd name="T1" fmla="*/ 0 h 24"/>
                  <a:gd name="T2" fmla="*/ 23 w 22"/>
                  <a:gd name="T3" fmla="*/ 0 h 24"/>
                  <a:gd name="T4" fmla="*/ 45 w 22"/>
                  <a:gd name="T5" fmla="*/ 37 h 24"/>
                  <a:gd name="T6" fmla="*/ 63 w 22"/>
                  <a:gd name="T7" fmla="*/ 65 h 24"/>
                  <a:gd name="T8" fmla="*/ 83 w 22"/>
                  <a:gd name="T9" fmla="*/ 101 h 24"/>
                  <a:gd name="T10" fmla="*/ 96 w 22"/>
                  <a:gd name="T11" fmla="*/ 171 h 24"/>
                  <a:gd name="T12" fmla="*/ 107 w 22"/>
                  <a:gd name="T13" fmla="*/ 228 h 24"/>
                  <a:gd name="T14" fmla="*/ 117 w 22"/>
                  <a:gd name="T15" fmla="*/ 299 h 24"/>
                  <a:gd name="T16" fmla="*/ 117 w 22"/>
                  <a:gd name="T17" fmla="*/ 3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"/>
                  <a:gd name="T28" fmla="*/ 0 h 24"/>
                  <a:gd name="T29" fmla="*/ 22 w 2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" h="24">
                    <a:moveTo>
                      <a:pt x="0" y="0"/>
                    </a:moveTo>
                    <a:lnTo>
                      <a:pt x="4" y="0"/>
                    </a:lnTo>
                    <a:lnTo>
                      <a:pt x="8" y="2"/>
                    </a:lnTo>
                    <a:lnTo>
                      <a:pt x="11" y="4"/>
                    </a:lnTo>
                    <a:lnTo>
                      <a:pt x="15" y="6"/>
                    </a:lnTo>
                    <a:lnTo>
                      <a:pt x="17" y="10"/>
                    </a:lnTo>
                    <a:lnTo>
                      <a:pt x="19" y="14"/>
                    </a:lnTo>
                    <a:lnTo>
                      <a:pt x="21" y="18"/>
                    </a:lnTo>
                    <a:lnTo>
                      <a:pt x="21" y="2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97" name="Freeform 39"/>
              <p:cNvSpPr>
                <a:spLocks/>
              </p:cNvSpPr>
              <p:nvPr/>
            </p:nvSpPr>
            <p:spPr bwMode="auto">
              <a:xfrm>
                <a:off x="3919" y="3516"/>
                <a:ext cx="42" cy="60"/>
              </a:xfrm>
              <a:custGeom>
                <a:avLst/>
                <a:gdLst>
                  <a:gd name="T0" fmla="*/ 178 w 29"/>
                  <a:gd name="T1" fmla="*/ 561 h 34"/>
                  <a:gd name="T2" fmla="*/ 0 w 29"/>
                  <a:gd name="T3" fmla="*/ 561 h 34"/>
                  <a:gd name="T4" fmla="*/ 0 w 29"/>
                  <a:gd name="T5" fmla="*/ 468 h 34"/>
                  <a:gd name="T6" fmla="*/ 13 w 29"/>
                  <a:gd name="T7" fmla="*/ 358 h 34"/>
                  <a:gd name="T8" fmla="*/ 28 w 29"/>
                  <a:gd name="T9" fmla="*/ 268 h 34"/>
                  <a:gd name="T10" fmla="*/ 42 w 29"/>
                  <a:gd name="T11" fmla="*/ 175 h 34"/>
                  <a:gd name="T12" fmla="*/ 85 w 29"/>
                  <a:gd name="T13" fmla="*/ 106 h 34"/>
                  <a:gd name="T14" fmla="*/ 109 w 29"/>
                  <a:gd name="T15" fmla="*/ 65 h 34"/>
                  <a:gd name="T16" fmla="*/ 146 w 29"/>
                  <a:gd name="T17" fmla="*/ 37 h 34"/>
                  <a:gd name="T18" fmla="*/ 178 w 29"/>
                  <a:gd name="T19" fmla="*/ 0 h 34"/>
                  <a:gd name="T20" fmla="*/ 178 w 29"/>
                  <a:gd name="T21" fmla="*/ 0 h 34"/>
                  <a:gd name="T22" fmla="*/ 178 w 29"/>
                  <a:gd name="T23" fmla="*/ 37 h 34"/>
                  <a:gd name="T24" fmla="*/ 178 w 29"/>
                  <a:gd name="T25" fmla="*/ 37 h 34"/>
                  <a:gd name="T26" fmla="*/ 178 w 29"/>
                  <a:gd name="T27" fmla="*/ 65 h 34"/>
                  <a:gd name="T28" fmla="*/ 178 w 29"/>
                  <a:gd name="T29" fmla="*/ 138 h 34"/>
                  <a:gd name="T30" fmla="*/ 178 w 29"/>
                  <a:gd name="T31" fmla="*/ 268 h 34"/>
                  <a:gd name="T32" fmla="*/ 178 w 29"/>
                  <a:gd name="T33" fmla="*/ 395 h 34"/>
                  <a:gd name="T34" fmla="*/ 178 w 29"/>
                  <a:gd name="T35" fmla="*/ 561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34"/>
                  <a:gd name="T56" fmla="*/ 29 w 29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34">
                    <a:moveTo>
                      <a:pt x="28" y="33"/>
                    </a:moveTo>
                    <a:lnTo>
                      <a:pt x="0" y="33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4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8" y="4"/>
                    </a:lnTo>
                    <a:lnTo>
                      <a:pt x="28" y="8"/>
                    </a:lnTo>
                    <a:lnTo>
                      <a:pt x="28" y="16"/>
                    </a:lnTo>
                    <a:lnTo>
                      <a:pt x="28" y="23"/>
                    </a:lnTo>
                    <a:lnTo>
                      <a:pt x="28" y="3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98" name="Freeform 40"/>
              <p:cNvSpPr>
                <a:spLocks/>
              </p:cNvSpPr>
              <p:nvPr/>
            </p:nvSpPr>
            <p:spPr bwMode="auto">
              <a:xfrm>
                <a:off x="3919" y="3516"/>
                <a:ext cx="42" cy="60"/>
              </a:xfrm>
              <a:custGeom>
                <a:avLst/>
                <a:gdLst>
                  <a:gd name="T0" fmla="*/ 0 w 29"/>
                  <a:gd name="T1" fmla="*/ 561 h 34"/>
                  <a:gd name="T2" fmla="*/ 0 w 29"/>
                  <a:gd name="T3" fmla="*/ 468 h 34"/>
                  <a:gd name="T4" fmla="*/ 13 w 29"/>
                  <a:gd name="T5" fmla="*/ 358 h 34"/>
                  <a:gd name="T6" fmla="*/ 28 w 29"/>
                  <a:gd name="T7" fmla="*/ 268 h 34"/>
                  <a:gd name="T8" fmla="*/ 42 w 29"/>
                  <a:gd name="T9" fmla="*/ 175 h 34"/>
                  <a:gd name="T10" fmla="*/ 85 w 29"/>
                  <a:gd name="T11" fmla="*/ 106 h 34"/>
                  <a:gd name="T12" fmla="*/ 109 w 29"/>
                  <a:gd name="T13" fmla="*/ 65 h 34"/>
                  <a:gd name="T14" fmla="*/ 146 w 29"/>
                  <a:gd name="T15" fmla="*/ 37 h 34"/>
                  <a:gd name="T16" fmla="*/ 178 w 29"/>
                  <a:gd name="T17" fmla="*/ 0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"/>
                  <a:gd name="T28" fmla="*/ 0 h 34"/>
                  <a:gd name="T29" fmla="*/ 29 w 29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" h="34">
                    <a:moveTo>
                      <a:pt x="0" y="33"/>
                    </a:moveTo>
                    <a:lnTo>
                      <a:pt x="0" y="27"/>
                    </a:lnTo>
                    <a:lnTo>
                      <a:pt x="2" y="21"/>
                    </a:lnTo>
                    <a:lnTo>
                      <a:pt x="4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8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99" name="Freeform 41"/>
              <p:cNvSpPr>
                <a:spLocks/>
              </p:cNvSpPr>
              <p:nvPr/>
            </p:nvSpPr>
            <p:spPr bwMode="auto">
              <a:xfrm>
                <a:off x="3959" y="3516"/>
                <a:ext cx="43" cy="60"/>
              </a:xfrm>
              <a:custGeom>
                <a:avLst/>
                <a:gdLst>
                  <a:gd name="T0" fmla="*/ 0 w 30"/>
                  <a:gd name="T1" fmla="*/ 561 h 34"/>
                  <a:gd name="T2" fmla="*/ 0 w 30"/>
                  <a:gd name="T3" fmla="*/ 0 h 34"/>
                  <a:gd name="T4" fmla="*/ 39 w 30"/>
                  <a:gd name="T5" fmla="*/ 37 h 34"/>
                  <a:gd name="T6" fmla="*/ 70 w 30"/>
                  <a:gd name="T7" fmla="*/ 65 h 34"/>
                  <a:gd name="T8" fmla="*/ 109 w 30"/>
                  <a:gd name="T9" fmla="*/ 106 h 34"/>
                  <a:gd name="T10" fmla="*/ 136 w 30"/>
                  <a:gd name="T11" fmla="*/ 175 h 34"/>
                  <a:gd name="T12" fmla="*/ 155 w 30"/>
                  <a:gd name="T13" fmla="*/ 268 h 34"/>
                  <a:gd name="T14" fmla="*/ 165 w 30"/>
                  <a:gd name="T15" fmla="*/ 358 h 34"/>
                  <a:gd name="T16" fmla="*/ 176 w 30"/>
                  <a:gd name="T17" fmla="*/ 468 h 34"/>
                  <a:gd name="T18" fmla="*/ 176 w 30"/>
                  <a:gd name="T19" fmla="*/ 561 h 34"/>
                  <a:gd name="T20" fmla="*/ 176 w 30"/>
                  <a:gd name="T21" fmla="*/ 561 h 34"/>
                  <a:gd name="T22" fmla="*/ 176 w 30"/>
                  <a:gd name="T23" fmla="*/ 561 h 34"/>
                  <a:gd name="T24" fmla="*/ 176 w 30"/>
                  <a:gd name="T25" fmla="*/ 561 h 34"/>
                  <a:gd name="T26" fmla="*/ 165 w 30"/>
                  <a:gd name="T27" fmla="*/ 561 h 34"/>
                  <a:gd name="T28" fmla="*/ 138 w 30"/>
                  <a:gd name="T29" fmla="*/ 561 h 34"/>
                  <a:gd name="T30" fmla="*/ 109 w 30"/>
                  <a:gd name="T31" fmla="*/ 561 h 34"/>
                  <a:gd name="T32" fmla="*/ 60 w 30"/>
                  <a:gd name="T33" fmla="*/ 561 h 34"/>
                  <a:gd name="T34" fmla="*/ 0 w 30"/>
                  <a:gd name="T35" fmla="*/ 561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0"/>
                  <a:gd name="T55" fmla="*/ 0 h 34"/>
                  <a:gd name="T56" fmla="*/ 30 w 30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0" h="34">
                    <a:moveTo>
                      <a:pt x="0" y="33"/>
                    </a:moveTo>
                    <a:lnTo>
                      <a:pt x="0" y="0"/>
                    </a:lnTo>
                    <a:lnTo>
                      <a:pt x="6" y="2"/>
                    </a:lnTo>
                    <a:lnTo>
                      <a:pt x="12" y="4"/>
                    </a:lnTo>
                    <a:lnTo>
                      <a:pt x="18" y="6"/>
                    </a:lnTo>
                    <a:lnTo>
                      <a:pt x="22" y="10"/>
                    </a:lnTo>
                    <a:lnTo>
                      <a:pt x="25" y="16"/>
                    </a:lnTo>
                    <a:lnTo>
                      <a:pt x="27" y="21"/>
                    </a:lnTo>
                    <a:lnTo>
                      <a:pt x="29" y="27"/>
                    </a:lnTo>
                    <a:lnTo>
                      <a:pt x="29" y="33"/>
                    </a:lnTo>
                    <a:lnTo>
                      <a:pt x="27" y="33"/>
                    </a:lnTo>
                    <a:lnTo>
                      <a:pt x="23" y="33"/>
                    </a:lnTo>
                    <a:lnTo>
                      <a:pt x="18" y="33"/>
                    </a:lnTo>
                    <a:lnTo>
                      <a:pt x="10" y="33"/>
                    </a:lnTo>
                    <a:lnTo>
                      <a:pt x="0" y="3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00" name="Freeform 42"/>
              <p:cNvSpPr>
                <a:spLocks/>
              </p:cNvSpPr>
              <p:nvPr/>
            </p:nvSpPr>
            <p:spPr bwMode="auto">
              <a:xfrm>
                <a:off x="3959" y="3516"/>
                <a:ext cx="43" cy="60"/>
              </a:xfrm>
              <a:custGeom>
                <a:avLst/>
                <a:gdLst>
                  <a:gd name="T0" fmla="*/ 0 w 30"/>
                  <a:gd name="T1" fmla="*/ 0 h 34"/>
                  <a:gd name="T2" fmla="*/ 39 w 30"/>
                  <a:gd name="T3" fmla="*/ 37 h 34"/>
                  <a:gd name="T4" fmla="*/ 70 w 30"/>
                  <a:gd name="T5" fmla="*/ 65 h 34"/>
                  <a:gd name="T6" fmla="*/ 109 w 30"/>
                  <a:gd name="T7" fmla="*/ 106 h 34"/>
                  <a:gd name="T8" fmla="*/ 136 w 30"/>
                  <a:gd name="T9" fmla="*/ 175 h 34"/>
                  <a:gd name="T10" fmla="*/ 155 w 30"/>
                  <a:gd name="T11" fmla="*/ 268 h 34"/>
                  <a:gd name="T12" fmla="*/ 165 w 30"/>
                  <a:gd name="T13" fmla="*/ 358 h 34"/>
                  <a:gd name="T14" fmla="*/ 176 w 30"/>
                  <a:gd name="T15" fmla="*/ 468 h 34"/>
                  <a:gd name="T16" fmla="*/ 176 w 30"/>
                  <a:gd name="T17" fmla="*/ 561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4"/>
                  <a:gd name="T29" fmla="*/ 30 w 30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4">
                    <a:moveTo>
                      <a:pt x="0" y="0"/>
                    </a:moveTo>
                    <a:lnTo>
                      <a:pt x="6" y="2"/>
                    </a:lnTo>
                    <a:lnTo>
                      <a:pt x="12" y="4"/>
                    </a:lnTo>
                    <a:lnTo>
                      <a:pt x="18" y="6"/>
                    </a:lnTo>
                    <a:lnTo>
                      <a:pt x="22" y="10"/>
                    </a:lnTo>
                    <a:lnTo>
                      <a:pt x="25" y="16"/>
                    </a:lnTo>
                    <a:lnTo>
                      <a:pt x="27" y="21"/>
                    </a:lnTo>
                    <a:lnTo>
                      <a:pt x="29" y="27"/>
                    </a:lnTo>
                    <a:lnTo>
                      <a:pt x="29" y="3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01" name="Freeform 43"/>
              <p:cNvSpPr>
                <a:spLocks/>
              </p:cNvSpPr>
              <p:nvPr/>
            </p:nvSpPr>
            <p:spPr bwMode="auto">
              <a:xfrm>
                <a:off x="3922" y="3523"/>
                <a:ext cx="78" cy="93"/>
              </a:xfrm>
              <a:custGeom>
                <a:avLst/>
                <a:gdLst>
                  <a:gd name="T0" fmla="*/ 165 w 54"/>
                  <a:gd name="T1" fmla="*/ 0 h 53"/>
                  <a:gd name="T2" fmla="*/ 198 w 54"/>
                  <a:gd name="T3" fmla="*/ 0 h 53"/>
                  <a:gd name="T4" fmla="*/ 225 w 54"/>
                  <a:gd name="T5" fmla="*/ 37 h 53"/>
                  <a:gd name="T6" fmla="*/ 264 w 54"/>
                  <a:gd name="T7" fmla="*/ 65 h 53"/>
                  <a:gd name="T8" fmla="*/ 286 w 54"/>
                  <a:gd name="T9" fmla="*/ 135 h 53"/>
                  <a:gd name="T10" fmla="*/ 311 w 54"/>
                  <a:gd name="T11" fmla="*/ 200 h 53"/>
                  <a:gd name="T12" fmla="*/ 324 w 54"/>
                  <a:gd name="T13" fmla="*/ 265 h 53"/>
                  <a:gd name="T14" fmla="*/ 334 w 54"/>
                  <a:gd name="T15" fmla="*/ 351 h 53"/>
                  <a:gd name="T16" fmla="*/ 334 w 54"/>
                  <a:gd name="T17" fmla="*/ 444 h 53"/>
                  <a:gd name="T18" fmla="*/ 334 w 54"/>
                  <a:gd name="T19" fmla="*/ 514 h 53"/>
                  <a:gd name="T20" fmla="*/ 324 w 54"/>
                  <a:gd name="T21" fmla="*/ 616 h 53"/>
                  <a:gd name="T22" fmla="*/ 311 w 54"/>
                  <a:gd name="T23" fmla="*/ 665 h 53"/>
                  <a:gd name="T24" fmla="*/ 286 w 54"/>
                  <a:gd name="T25" fmla="*/ 730 h 53"/>
                  <a:gd name="T26" fmla="*/ 264 w 54"/>
                  <a:gd name="T27" fmla="*/ 795 h 53"/>
                  <a:gd name="T28" fmla="*/ 225 w 54"/>
                  <a:gd name="T29" fmla="*/ 832 h 53"/>
                  <a:gd name="T30" fmla="*/ 198 w 54"/>
                  <a:gd name="T31" fmla="*/ 865 h 53"/>
                  <a:gd name="T32" fmla="*/ 165 w 54"/>
                  <a:gd name="T33" fmla="*/ 865 h 53"/>
                  <a:gd name="T34" fmla="*/ 130 w 54"/>
                  <a:gd name="T35" fmla="*/ 865 h 53"/>
                  <a:gd name="T36" fmla="*/ 108 w 54"/>
                  <a:gd name="T37" fmla="*/ 832 h 53"/>
                  <a:gd name="T38" fmla="*/ 69 w 54"/>
                  <a:gd name="T39" fmla="*/ 795 h 53"/>
                  <a:gd name="T40" fmla="*/ 42 w 54"/>
                  <a:gd name="T41" fmla="*/ 730 h 53"/>
                  <a:gd name="T42" fmla="*/ 29 w 54"/>
                  <a:gd name="T43" fmla="*/ 665 h 53"/>
                  <a:gd name="T44" fmla="*/ 19 w 54"/>
                  <a:gd name="T45" fmla="*/ 616 h 53"/>
                  <a:gd name="T46" fmla="*/ 13 w 54"/>
                  <a:gd name="T47" fmla="*/ 514 h 53"/>
                  <a:gd name="T48" fmla="*/ 0 w 54"/>
                  <a:gd name="T49" fmla="*/ 444 h 53"/>
                  <a:gd name="T50" fmla="*/ 13 w 54"/>
                  <a:gd name="T51" fmla="*/ 351 h 53"/>
                  <a:gd name="T52" fmla="*/ 19 w 54"/>
                  <a:gd name="T53" fmla="*/ 265 h 53"/>
                  <a:gd name="T54" fmla="*/ 29 w 54"/>
                  <a:gd name="T55" fmla="*/ 200 h 53"/>
                  <a:gd name="T56" fmla="*/ 42 w 54"/>
                  <a:gd name="T57" fmla="*/ 135 h 53"/>
                  <a:gd name="T58" fmla="*/ 69 w 54"/>
                  <a:gd name="T59" fmla="*/ 65 h 53"/>
                  <a:gd name="T60" fmla="*/ 108 w 54"/>
                  <a:gd name="T61" fmla="*/ 37 h 53"/>
                  <a:gd name="T62" fmla="*/ 130 w 54"/>
                  <a:gd name="T63" fmla="*/ 0 h 53"/>
                  <a:gd name="T64" fmla="*/ 165 w 54"/>
                  <a:gd name="T65" fmla="*/ 0 h 5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4"/>
                  <a:gd name="T100" fmla="*/ 0 h 53"/>
                  <a:gd name="T101" fmla="*/ 54 w 54"/>
                  <a:gd name="T102" fmla="*/ 53 h 5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4" h="53">
                    <a:moveTo>
                      <a:pt x="26" y="0"/>
                    </a:moveTo>
                    <a:lnTo>
                      <a:pt x="32" y="0"/>
                    </a:lnTo>
                    <a:lnTo>
                      <a:pt x="36" y="2"/>
                    </a:lnTo>
                    <a:lnTo>
                      <a:pt x="42" y="4"/>
                    </a:lnTo>
                    <a:lnTo>
                      <a:pt x="46" y="8"/>
                    </a:lnTo>
                    <a:lnTo>
                      <a:pt x="49" y="12"/>
                    </a:lnTo>
                    <a:lnTo>
                      <a:pt x="51" y="16"/>
                    </a:lnTo>
                    <a:lnTo>
                      <a:pt x="53" y="21"/>
                    </a:lnTo>
                    <a:lnTo>
                      <a:pt x="53" y="27"/>
                    </a:lnTo>
                    <a:lnTo>
                      <a:pt x="53" y="31"/>
                    </a:lnTo>
                    <a:lnTo>
                      <a:pt x="51" y="37"/>
                    </a:lnTo>
                    <a:lnTo>
                      <a:pt x="49" y="40"/>
                    </a:lnTo>
                    <a:lnTo>
                      <a:pt x="46" y="44"/>
                    </a:lnTo>
                    <a:lnTo>
                      <a:pt x="42" y="48"/>
                    </a:lnTo>
                    <a:lnTo>
                      <a:pt x="36" y="50"/>
                    </a:lnTo>
                    <a:lnTo>
                      <a:pt x="32" y="52"/>
                    </a:lnTo>
                    <a:lnTo>
                      <a:pt x="26" y="52"/>
                    </a:lnTo>
                    <a:lnTo>
                      <a:pt x="21" y="52"/>
                    </a:lnTo>
                    <a:lnTo>
                      <a:pt x="17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5" y="40"/>
                    </a:lnTo>
                    <a:lnTo>
                      <a:pt x="3" y="37"/>
                    </a:lnTo>
                    <a:lnTo>
                      <a:pt x="2" y="31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3" y="16"/>
                    </a:lnTo>
                    <a:lnTo>
                      <a:pt x="5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7" y="2"/>
                    </a:lnTo>
                    <a:lnTo>
                      <a:pt x="21" y="0"/>
                    </a:lnTo>
                    <a:lnTo>
                      <a:pt x="26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02" name="Freeform 44"/>
              <p:cNvSpPr>
                <a:spLocks/>
              </p:cNvSpPr>
              <p:nvPr/>
            </p:nvSpPr>
            <p:spPr bwMode="auto">
              <a:xfrm>
                <a:off x="3922" y="3523"/>
                <a:ext cx="78" cy="93"/>
              </a:xfrm>
              <a:custGeom>
                <a:avLst/>
                <a:gdLst>
                  <a:gd name="T0" fmla="*/ 165 w 54"/>
                  <a:gd name="T1" fmla="*/ 0 h 53"/>
                  <a:gd name="T2" fmla="*/ 198 w 54"/>
                  <a:gd name="T3" fmla="*/ 0 h 53"/>
                  <a:gd name="T4" fmla="*/ 225 w 54"/>
                  <a:gd name="T5" fmla="*/ 37 h 53"/>
                  <a:gd name="T6" fmla="*/ 264 w 54"/>
                  <a:gd name="T7" fmla="*/ 65 h 53"/>
                  <a:gd name="T8" fmla="*/ 286 w 54"/>
                  <a:gd name="T9" fmla="*/ 135 h 53"/>
                  <a:gd name="T10" fmla="*/ 311 w 54"/>
                  <a:gd name="T11" fmla="*/ 200 h 53"/>
                  <a:gd name="T12" fmla="*/ 324 w 54"/>
                  <a:gd name="T13" fmla="*/ 265 h 53"/>
                  <a:gd name="T14" fmla="*/ 334 w 54"/>
                  <a:gd name="T15" fmla="*/ 351 h 53"/>
                  <a:gd name="T16" fmla="*/ 334 w 54"/>
                  <a:gd name="T17" fmla="*/ 444 h 53"/>
                  <a:gd name="T18" fmla="*/ 334 w 54"/>
                  <a:gd name="T19" fmla="*/ 514 h 53"/>
                  <a:gd name="T20" fmla="*/ 324 w 54"/>
                  <a:gd name="T21" fmla="*/ 616 h 53"/>
                  <a:gd name="T22" fmla="*/ 311 w 54"/>
                  <a:gd name="T23" fmla="*/ 665 h 53"/>
                  <a:gd name="T24" fmla="*/ 286 w 54"/>
                  <a:gd name="T25" fmla="*/ 730 h 53"/>
                  <a:gd name="T26" fmla="*/ 264 w 54"/>
                  <a:gd name="T27" fmla="*/ 795 h 53"/>
                  <a:gd name="T28" fmla="*/ 225 w 54"/>
                  <a:gd name="T29" fmla="*/ 832 h 53"/>
                  <a:gd name="T30" fmla="*/ 198 w 54"/>
                  <a:gd name="T31" fmla="*/ 865 h 53"/>
                  <a:gd name="T32" fmla="*/ 165 w 54"/>
                  <a:gd name="T33" fmla="*/ 865 h 53"/>
                  <a:gd name="T34" fmla="*/ 130 w 54"/>
                  <a:gd name="T35" fmla="*/ 865 h 53"/>
                  <a:gd name="T36" fmla="*/ 108 w 54"/>
                  <a:gd name="T37" fmla="*/ 832 h 53"/>
                  <a:gd name="T38" fmla="*/ 69 w 54"/>
                  <a:gd name="T39" fmla="*/ 795 h 53"/>
                  <a:gd name="T40" fmla="*/ 42 w 54"/>
                  <a:gd name="T41" fmla="*/ 730 h 53"/>
                  <a:gd name="T42" fmla="*/ 29 w 54"/>
                  <a:gd name="T43" fmla="*/ 665 h 53"/>
                  <a:gd name="T44" fmla="*/ 19 w 54"/>
                  <a:gd name="T45" fmla="*/ 616 h 53"/>
                  <a:gd name="T46" fmla="*/ 13 w 54"/>
                  <a:gd name="T47" fmla="*/ 514 h 53"/>
                  <a:gd name="T48" fmla="*/ 0 w 54"/>
                  <a:gd name="T49" fmla="*/ 444 h 53"/>
                  <a:gd name="T50" fmla="*/ 13 w 54"/>
                  <a:gd name="T51" fmla="*/ 351 h 53"/>
                  <a:gd name="T52" fmla="*/ 19 w 54"/>
                  <a:gd name="T53" fmla="*/ 265 h 53"/>
                  <a:gd name="T54" fmla="*/ 29 w 54"/>
                  <a:gd name="T55" fmla="*/ 200 h 53"/>
                  <a:gd name="T56" fmla="*/ 42 w 54"/>
                  <a:gd name="T57" fmla="*/ 135 h 53"/>
                  <a:gd name="T58" fmla="*/ 69 w 54"/>
                  <a:gd name="T59" fmla="*/ 65 h 53"/>
                  <a:gd name="T60" fmla="*/ 108 w 54"/>
                  <a:gd name="T61" fmla="*/ 37 h 53"/>
                  <a:gd name="T62" fmla="*/ 130 w 54"/>
                  <a:gd name="T63" fmla="*/ 0 h 53"/>
                  <a:gd name="T64" fmla="*/ 165 w 54"/>
                  <a:gd name="T65" fmla="*/ 0 h 53"/>
                  <a:gd name="T66" fmla="*/ 165 w 54"/>
                  <a:gd name="T67" fmla="*/ 0 h 53"/>
                  <a:gd name="T68" fmla="*/ 165 w 54"/>
                  <a:gd name="T69" fmla="*/ 0 h 5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4"/>
                  <a:gd name="T106" fmla="*/ 0 h 53"/>
                  <a:gd name="T107" fmla="*/ 54 w 54"/>
                  <a:gd name="T108" fmla="*/ 53 h 5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4" h="53">
                    <a:moveTo>
                      <a:pt x="26" y="0"/>
                    </a:moveTo>
                    <a:lnTo>
                      <a:pt x="32" y="0"/>
                    </a:lnTo>
                    <a:lnTo>
                      <a:pt x="36" y="2"/>
                    </a:lnTo>
                    <a:lnTo>
                      <a:pt x="42" y="4"/>
                    </a:lnTo>
                    <a:lnTo>
                      <a:pt x="46" y="8"/>
                    </a:lnTo>
                    <a:lnTo>
                      <a:pt x="49" y="12"/>
                    </a:lnTo>
                    <a:lnTo>
                      <a:pt x="51" y="16"/>
                    </a:lnTo>
                    <a:lnTo>
                      <a:pt x="53" y="21"/>
                    </a:lnTo>
                    <a:lnTo>
                      <a:pt x="53" y="27"/>
                    </a:lnTo>
                    <a:lnTo>
                      <a:pt x="53" y="31"/>
                    </a:lnTo>
                    <a:lnTo>
                      <a:pt x="51" y="37"/>
                    </a:lnTo>
                    <a:lnTo>
                      <a:pt x="49" y="40"/>
                    </a:lnTo>
                    <a:lnTo>
                      <a:pt x="46" y="44"/>
                    </a:lnTo>
                    <a:lnTo>
                      <a:pt x="42" y="48"/>
                    </a:lnTo>
                    <a:lnTo>
                      <a:pt x="36" y="50"/>
                    </a:lnTo>
                    <a:lnTo>
                      <a:pt x="32" y="52"/>
                    </a:lnTo>
                    <a:lnTo>
                      <a:pt x="26" y="52"/>
                    </a:lnTo>
                    <a:lnTo>
                      <a:pt x="21" y="52"/>
                    </a:lnTo>
                    <a:lnTo>
                      <a:pt x="17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5" y="40"/>
                    </a:lnTo>
                    <a:lnTo>
                      <a:pt x="3" y="37"/>
                    </a:lnTo>
                    <a:lnTo>
                      <a:pt x="2" y="31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3" y="16"/>
                    </a:lnTo>
                    <a:lnTo>
                      <a:pt x="5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7" y="2"/>
                    </a:lnTo>
                    <a:lnTo>
                      <a:pt x="21" y="0"/>
                    </a:lnTo>
                    <a:lnTo>
                      <a:pt x="26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03" name="Freeform 45"/>
              <p:cNvSpPr>
                <a:spLocks/>
              </p:cNvSpPr>
              <p:nvPr/>
            </p:nvSpPr>
            <p:spPr bwMode="auto">
              <a:xfrm>
                <a:off x="3940" y="3544"/>
                <a:ext cx="44" cy="51"/>
              </a:xfrm>
              <a:custGeom>
                <a:avLst/>
                <a:gdLst>
                  <a:gd name="T0" fmla="*/ 88 w 30"/>
                  <a:gd name="T1" fmla="*/ 0 h 29"/>
                  <a:gd name="T2" fmla="*/ 116 w 30"/>
                  <a:gd name="T3" fmla="*/ 0 h 29"/>
                  <a:gd name="T4" fmla="*/ 129 w 30"/>
                  <a:gd name="T5" fmla="*/ 0 h 29"/>
                  <a:gd name="T6" fmla="*/ 142 w 30"/>
                  <a:gd name="T7" fmla="*/ 37 h 29"/>
                  <a:gd name="T8" fmla="*/ 157 w 30"/>
                  <a:gd name="T9" fmla="*/ 65 h 29"/>
                  <a:gd name="T10" fmla="*/ 170 w 30"/>
                  <a:gd name="T11" fmla="*/ 86 h 29"/>
                  <a:gd name="T12" fmla="*/ 188 w 30"/>
                  <a:gd name="T13" fmla="*/ 114 h 29"/>
                  <a:gd name="T14" fmla="*/ 188 w 30"/>
                  <a:gd name="T15" fmla="*/ 179 h 29"/>
                  <a:gd name="T16" fmla="*/ 198 w 30"/>
                  <a:gd name="T17" fmla="*/ 216 h 29"/>
                  <a:gd name="T18" fmla="*/ 188 w 30"/>
                  <a:gd name="T19" fmla="*/ 288 h 29"/>
                  <a:gd name="T20" fmla="*/ 188 w 30"/>
                  <a:gd name="T21" fmla="*/ 315 h 29"/>
                  <a:gd name="T22" fmla="*/ 170 w 30"/>
                  <a:gd name="T23" fmla="*/ 380 h 29"/>
                  <a:gd name="T24" fmla="*/ 157 w 30"/>
                  <a:gd name="T25" fmla="*/ 417 h 29"/>
                  <a:gd name="T26" fmla="*/ 142 w 30"/>
                  <a:gd name="T27" fmla="*/ 452 h 29"/>
                  <a:gd name="T28" fmla="*/ 129 w 30"/>
                  <a:gd name="T29" fmla="*/ 452 h 29"/>
                  <a:gd name="T30" fmla="*/ 116 w 30"/>
                  <a:gd name="T31" fmla="*/ 468 h 29"/>
                  <a:gd name="T32" fmla="*/ 88 w 30"/>
                  <a:gd name="T33" fmla="*/ 468 h 29"/>
                  <a:gd name="T34" fmla="*/ 82 w 30"/>
                  <a:gd name="T35" fmla="*/ 468 h 29"/>
                  <a:gd name="T36" fmla="*/ 56 w 30"/>
                  <a:gd name="T37" fmla="*/ 452 h 29"/>
                  <a:gd name="T38" fmla="*/ 41 w 30"/>
                  <a:gd name="T39" fmla="*/ 452 h 29"/>
                  <a:gd name="T40" fmla="*/ 28 w 30"/>
                  <a:gd name="T41" fmla="*/ 417 h 29"/>
                  <a:gd name="T42" fmla="*/ 13 w 30"/>
                  <a:gd name="T43" fmla="*/ 380 h 29"/>
                  <a:gd name="T44" fmla="*/ 0 w 30"/>
                  <a:gd name="T45" fmla="*/ 315 h 29"/>
                  <a:gd name="T46" fmla="*/ 0 w 30"/>
                  <a:gd name="T47" fmla="*/ 288 h 29"/>
                  <a:gd name="T48" fmla="*/ 0 w 30"/>
                  <a:gd name="T49" fmla="*/ 216 h 29"/>
                  <a:gd name="T50" fmla="*/ 0 w 30"/>
                  <a:gd name="T51" fmla="*/ 179 h 29"/>
                  <a:gd name="T52" fmla="*/ 0 w 30"/>
                  <a:gd name="T53" fmla="*/ 114 h 29"/>
                  <a:gd name="T54" fmla="*/ 13 w 30"/>
                  <a:gd name="T55" fmla="*/ 86 h 29"/>
                  <a:gd name="T56" fmla="*/ 28 w 30"/>
                  <a:gd name="T57" fmla="*/ 65 h 29"/>
                  <a:gd name="T58" fmla="*/ 41 w 30"/>
                  <a:gd name="T59" fmla="*/ 37 h 29"/>
                  <a:gd name="T60" fmla="*/ 56 w 30"/>
                  <a:gd name="T61" fmla="*/ 0 h 29"/>
                  <a:gd name="T62" fmla="*/ 82 w 30"/>
                  <a:gd name="T63" fmla="*/ 0 h 29"/>
                  <a:gd name="T64" fmla="*/ 88 w 30"/>
                  <a:gd name="T65" fmla="*/ 0 h 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0"/>
                  <a:gd name="T100" fmla="*/ 0 h 29"/>
                  <a:gd name="T101" fmla="*/ 30 w 30"/>
                  <a:gd name="T102" fmla="*/ 29 h 2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0" h="29">
                    <a:moveTo>
                      <a:pt x="13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7" y="11"/>
                    </a:lnTo>
                    <a:lnTo>
                      <a:pt x="29" y="13"/>
                    </a:lnTo>
                    <a:lnTo>
                      <a:pt x="27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3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3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3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04" name="Freeform 46"/>
              <p:cNvSpPr>
                <a:spLocks/>
              </p:cNvSpPr>
              <p:nvPr/>
            </p:nvSpPr>
            <p:spPr bwMode="auto">
              <a:xfrm>
                <a:off x="3940" y="3544"/>
                <a:ext cx="44" cy="51"/>
              </a:xfrm>
              <a:custGeom>
                <a:avLst/>
                <a:gdLst>
                  <a:gd name="T0" fmla="*/ 88 w 30"/>
                  <a:gd name="T1" fmla="*/ 0 h 29"/>
                  <a:gd name="T2" fmla="*/ 116 w 30"/>
                  <a:gd name="T3" fmla="*/ 0 h 29"/>
                  <a:gd name="T4" fmla="*/ 129 w 30"/>
                  <a:gd name="T5" fmla="*/ 0 h 29"/>
                  <a:gd name="T6" fmla="*/ 142 w 30"/>
                  <a:gd name="T7" fmla="*/ 37 h 29"/>
                  <a:gd name="T8" fmla="*/ 157 w 30"/>
                  <a:gd name="T9" fmla="*/ 65 h 29"/>
                  <a:gd name="T10" fmla="*/ 170 w 30"/>
                  <a:gd name="T11" fmla="*/ 86 h 29"/>
                  <a:gd name="T12" fmla="*/ 188 w 30"/>
                  <a:gd name="T13" fmla="*/ 114 h 29"/>
                  <a:gd name="T14" fmla="*/ 188 w 30"/>
                  <a:gd name="T15" fmla="*/ 179 h 29"/>
                  <a:gd name="T16" fmla="*/ 198 w 30"/>
                  <a:gd name="T17" fmla="*/ 216 h 29"/>
                  <a:gd name="T18" fmla="*/ 188 w 30"/>
                  <a:gd name="T19" fmla="*/ 288 h 29"/>
                  <a:gd name="T20" fmla="*/ 188 w 30"/>
                  <a:gd name="T21" fmla="*/ 315 h 29"/>
                  <a:gd name="T22" fmla="*/ 170 w 30"/>
                  <a:gd name="T23" fmla="*/ 380 h 29"/>
                  <a:gd name="T24" fmla="*/ 157 w 30"/>
                  <a:gd name="T25" fmla="*/ 417 h 29"/>
                  <a:gd name="T26" fmla="*/ 142 w 30"/>
                  <a:gd name="T27" fmla="*/ 452 h 29"/>
                  <a:gd name="T28" fmla="*/ 129 w 30"/>
                  <a:gd name="T29" fmla="*/ 452 h 29"/>
                  <a:gd name="T30" fmla="*/ 116 w 30"/>
                  <a:gd name="T31" fmla="*/ 468 h 29"/>
                  <a:gd name="T32" fmla="*/ 88 w 30"/>
                  <a:gd name="T33" fmla="*/ 468 h 29"/>
                  <a:gd name="T34" fmla="*/ 82 w 30"/>
                  <a:gd name="T35" fmla="*/ 468 h 29"/>
                  <a:gd name="T36" fmla="*/ 56 w 30"/>
                  <a:gd name="T37" fmla="*/ 452 h 29"/>
                  <a:gd name="T38" fmla="*/ 41 w 30"/>
                  <a:gd name="T39" fmla="*/ 452 h 29"/>
                  <a:gd name="T40" fmla="*/ 28 w 30"/>
                  <a:gd name="T41" fmla="*/ 417 h 29"/>
                  <a:gd name="T42" fmla="*/ 13 w 30"/>
                  <a:gd name="T43" fmla="*/ 380 h 29"/>
                  <a:gd name="T44" fmla="*/ 0 w 30"/>
                  <a:gd name="T45" fmla="*/ 315 h 29"/>
                  <a:gd name="T46" fmla="*/ 0 w 30"/>
                  <a:gd name="T47" fmla="*/ 288 h 29"/>
                  <a:gd name="T48" fmla="*/ 0 w 30"/>
                  <a:gd name="T49" fmla="*/ 216 h 29"/>
                  <a:gd name="T50" fmla="*/ 0 w 30"/>
                  <a:gd name="T51" fmla="*/ 179 h 29"/>
                  <a:gd name="T52" fmla="*/ 0 w 30"/>
                  <a:gd name="T53" fmla="*/ 114 h 29"/>
                  <a:gd name="T54" fmla="*/ 13 w 30"/>
                  <a:gd name="T55" fmla="*/ 86 h 29"/>
                  <a:gd name="T56" fmla="*/ 28 w 30"/>
                  <a:gd name="T57" fmla="*/ 65 h 29"/>
                  <a:gd name="T58" fmla="*/ 41 w 30"/>
                  <a:gd name="T59" fmla="*/ 37 h 29"/>
                  <a:gd name="T60" fmla="*/ 56 w 30"/>
                  <a:gd name="T61" fmla="*/ 0 h 29"/>
                  <a:gd name="T62" fmla="*/ 82 w 30"/>
                  <a:gd name="T63" fmla="*/ 0 h 29"/>
                  <a:gd name="T64" fmla="*/ 88 w 30"/>
                  <a:gd name="T65" fmla="*/ 0 h 29"/>
                  <a:gd name="T66" fmla="*/ 88 w 30"/>
                  <a:gd name="T67" fmla="*/ 0 h 29"/>
                  <a:gd name="T68" fmla="*/ 88 w 30"/>
                  <a:gd name="T69" fmla="*/ 0 h 2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"/>
                  <a:gd name="T106" fmla="*/ 0 h 29"/>
                  <a:gd name="T107" fmla="*/ 30 w 30"/>
                  <a:gd name="T108" fmla="*/ 29 h 2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" h="29">
                    <a:moveTo>
                      <a:pt x="13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7" y="11"/>
                    </a:lnTo>
                    <a:lnTo>
                      <a:pt x="29" y="13"/>
                    </a:lnTo>
                    <a:lnTo>
                      <a:pt x="27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3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3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3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05" name="Freeform 47"/>
              <p:cNvSpPr>
                <a:spLocks/>
              </p:cNvSpPr>
              <p:nvPr/>
            </p:nvSpPr>
            <p:spPr bwMode="auto">
              <a:xfrm>
                <a:off x="3943" y="3551"/>
                <a:ext cx="35" cy="39"/>
              </a:xfrm>
              <a:custGeom>
                <a:avLst/>
                <a:gdLst>
                  <a:gd name="T0" fmla="*/ 73 w 24"/>
                  <a:gd name="T1" fmla="*/ 0 h 22"/>
                  <a:gd name="T2" fmla="*/ 87 w 24"/>
                  <a:gd name="T3" fmla="*/ 0 h 22"/>
                  <a:gd name="T4" fmla="*/ 101 w 24"/>
                  <a:gd name="T5" fmla="*/ 0 h 22"/>
                  <a:gd name="T6" fmla="*/ 112 w 24"/>
                  <a:gd name="T7" fmla="*/ 21 h 22"/>
                  <a:gd name="T8" fmla="*/ 127 w 24"/>
                  <a:gd name="T9" fmla="*/ 21 h 22"/>
                  <a:gd name="T10" fmla="*/ 140 w 24"/>
                  <a:gd name="T11" fmla="*/ 50 h 22"/>
                  <a:gd name="T12" fmla="*/ 140 w 24"/>
                  <a:gd name="T13" fmla="*/ 89 h 22"/>
                  <a:gd name="T14" fmla="*/ 155 w 24"/>
                  <a:gd name="T15" fmla="*/ 117 h 22"/>
                  <a:gd name="T16" fmla="*/ 155 w 24"/>
                  <a:gd name="T17" fmla="*/ 195 h 22"/>
                  <a:gd name="T18" fmla="*/ 155 w 24"/>
                  <a:gd name="T19" fmla="*/ 229 h 22"/>
                  <a:gd name="T20" fmla="*/ 140 w 24"/>
                  <a:gd name="T21" fmla="*/ 268 h 22"/>
                  <a:gd name="T22" fmla="*/ 140 w 24"/>
                  <a:gd name="T23" fmla="*/ 296 h 22"/>
                  <a:gd name="T24" fmla="*/ 127 w 24"/>
                  <a:gd name="T25" fmla="*/ 333 h 22"/>
                  <a:gd name="T26" fmla="*/ 112 w 24"/>
                  <a:gd name="T27" fmla="*/ 333 h 22"/>
                  <a:gd name="T28" fmla="*/ 101 w 24"/>
                  <a:gd name="T29" fmla="*/ 367 h 22"/>
                  <a:gd name="T30" fmla="*/ 87 w 24"/>
                  <a:gd name="T31" fmla="*/ 367 h 22"/>
                  <a:gd name="T32" fmla="*/ 73 w 24"/>
                  <a:gd name="T33" fmla="*/ 367 h 22"/>
                  <a:gd name="T34" fmla="*/ 69 w 24"/>
                  <a:gd name="T35" fmla="*/ 367 h 22"/>
                  <a:gd name="T36" fmla="*/ 55 w 24"/>
                  <a:gd name="T37" fmla="*/ 367 h 22"/>
                  <a:gd name="T38" fmla="*/ 41 w 24"/>
                  <a:gd name="T39" fmla="*/ 333 h 22"/>
                  <a:gd name="T40" fmla="*/ 28 w 24"/>
                  <a:gd name="T41" fmla="*/ 333 h 22"/>
                  <a:gd name="T42" fmla="*/ 13 w 24"/>
                  <a:gd name="T43" fmla="*/ 296 h 22"/>
                  <a:gd name="T44" fmla="*/ 13 w 24"/>
                  <a:gd name="T45" fmla="*/ 268 h 22"/>
                  <a:gd name="T46" fmla="*/ 0 w 24"/>
                  <a:gd name="T47" fmla="*/ 229 h 22"/>
                  <a:gd name="T48" fmla="*/ 0 w 24"/>
                  <a:gd name="T49" fmla="*/ 195 h 22"/>
                  <a:gd name="T50" fmla="*/ 0 w 24"/>
                  <a:gd name="T51" fmla="*/ 117 h 22"/>
                  <a:gd name="T52" fmla="*/ 13 w 24"/>
                  <a:gd name="T53" fmla="*/ 89 h 22"/>
                  <a:gd name="T54" fmla="*/ 13 w 24"/>
                  <a:gd name="T55" fmla="*/ 50 h 22"/>
                  <a:gd name="T56" fmla="*/ 28 w 24"/>
                  <a:gd name="T57" fmla="*/ 21 h 22"/>
                  <a:gd name="T58" fmla="*/ 41 w 24"/>
                  <a:gd name="T59" fmla="*/ 21 h 22"/>
                  <a:gd name="T60" fmla="*/ 55 w 24"/>
                  <a:gd name="T61" fmla="*/ 0 h 22"/>
                  <a:gd name="T62" fmla="*/ 69 w 24"/>
                  <a:gd name="T63" fmla="*/ 0 h 22"/>
                  <a:gd name="T64" fmla="*/ 73 w 24"/>
                  <a:gd name="T65" fmla="*/ 0 h 2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4"/>
                  <a:gd name="T100" fmla="*/ 0 h 22"/>
                  <a:gd name="T101" fmla="*/ 24 w 24"/>
                  <a:gd name="T102" fmla="*/ 22 h 2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4" h="22">
                    <a:moveTo>
                      <a:pt x="11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1"/>
                    </a:lnTo>
                    <a:lnTo>
                      <a:pt x="21" y="3"/>
                    </a:lnTo>
                    <a:lnTo>
                      <a:pt x="21" y="5"/>
                    </a:lnTo>
                    <a:lnTo>
                      <a:pt x="23" y="7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1" y="15"/>
                    </a:lnTo>
                    <a:lnTo>
                      <a:pt x="21" y="17"/>
                    </a:lnTo>
                    <a:lnTo>
                      <a:pt x="19" y="19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3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19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2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6" y="1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06" name="Freeform 48"/>
              <p:cNvSpPr>
                <a:spLocks/>
              </p:cNvSpPr>
              <p:nvPr/>
            </p:nvSpPr>
            <p:spPr bwMode="auto">
              <a:xfrm>
                <a:off x="3943" y="3551"/>
                <a:ext cx="35" cy="39"/>
              </a:xfrm>
              <a:custGeom>
                <a:avLst/>
                <a:gdLst>
                  <a:gd name="T0" fmla="*/ 73 w 24"/>
                  <a:gd name="T1" fmla="*/ 0 h 22"/>
                  <a:gd name="T2" fmla="*/ 87 w 24"/>
                  <a:gd name="T3" fmla="*/ 0 h 22"/>
                  <a:gd name="T4" fmla="*/ 101 w 24"/>
                  <a:gd name="T5" fmla="*/ 0 h 22"/>
                  <a:gd name="T6" fmla="*/ 112 w 24"/>
                  <a:gd name="T7" fmla="*/ 21 h 22"/>
                  <a:gd name="T8" fmla="*/ 127 w 24"/>
                  <a:gd name="T9" fmla="*/ 21 h 22"/>
                  <a:gd name="T10" fmla="*/ 140 w 24"/>
                  <a:gd name="T11" fmla="*/ 50 h 22"/>
                  <a:gd name="T12" fmla="*/ 140 w 24"/>
                  <a:gd name="T13" fmla="*/ 89 h 22"/>
                  <a:gd name="T14" fmla="*/ 155 w 24"/>
                  <a:gd name="T15" fmla="*/ 117 h 22"/>
                  <a:gd name="T16" fmla="*/ 155 w 24"/>
                  <a:gd name="T17" fmla="*/ 195 h 22"/>
                  <a:gd name="T18" fmla="*/ 155 w 24"/>
                  <a:gd name="T19" fmla="*/ 229 h 22"/>
                  <a:gd name="T20" fmla="*/ 140 w 24"/>
                  <a:gd name="T21" fmla="*/ 268 h 22"/>
                  <a:gd name="T22" fmla="*/ 140 w 24"/>
                  <a:gd name="T23" fmla="*/ 296 h 22"/>
                  <a:gd name="T24" fmla="*/ 127 w 24"/>
                  <a:gd name="T25" fmla="*/ 333 h 22"/>
                  <a:gd name="T26" fmla="*/ 112 w 24"/>
                  <a:gd name="T27" fmla="*/ 333 h 22"/>
                  <a:gd name="T28" fmla="*/ 101 w 24"/>
                  <a:gd name="T29" fmla="*/ 367 h 22"/>
                  <a:gd name="T30" fmla="*/ 87 w 24"/>
                  <a:gd name="T31" fmla="*/ 367 h 22"/>
                  <a:gd name="T32" fmla="*/ 73 w 24"/>
                  <a:gd name="T33" fmla="*/ 367 h 22"/>
                  <a:gd name="T34" fmla="*/ 69 w 24"/>
                  <a:gd name="T35" fmla="*/ 367 h 22"/>
                  <a:gd name="T36" fmla="*/ 55 w 24"/>
                  <a:gd name="T37" fmla="*/ 367 h 22"/>
                  <a:gd name="T38" fmla="*/ 41 w 24"/>
                  <a:gd name="T39" fmla="*/ 333 h 22"/>
                  <a:gd name="T40" fmla="*/ 28 w 24"/>
                  <a:gd name="T41" fmla="*/ 333 h 22"/>
                  <a:gd name="T42" fmla="*/ 13 w 24"/>
                  <a:gd name="T43" fmla="*/ 296 h 22"/>
                  <a:gd name="T44" fmla="*/ 13 w 24"/>
                  <a:gd name="T45" fmla="*/ 268 h 22"/>
                  <a:gd name="T46" fmla="*/ 0 w 24"/>
                  <a:gd name="T47" fmla="*/ 229 h 22"/>
                  <a:gd name="T48" fmla="*/ 0 w 24"/>
                  <a:gd name="T49" fmla="*/ 195 h 22"/>
                  <a:gd name="T50" fmla="*/ 0 w 24"/>
                  <a:gd name="T51" fmla="*/ 117 h 22"/>
                  <a:gd name="T52" fmla="*/ 13 w 24"/>
                  <a:gd name="T53" fmla="*/ 89 h 22"/>
                  <a:gd name="T54" fmla="*/ 13 w 24"/>
                  <a:gd name="T55" fmla="*/ 50 h 22"/>
                  <a:gd name="T56" fmla="*/ 28 w 24"/>
                  <a:gd name="T57" fmla="*/ 21 h 22"/>
                  <a:gd name="T58" fmla="*/ 41 w 24"/>
                  <a:gd name="T59" fmla="*/ 21 h 22"/>
                  <a:gd name="T60" fmla="*/ 55 w 24"/>
                  <a:gd name="T61" fmla="*/ 0 h 22"/>
                  <a:gd name="T62" fmla="*/ 69 w 24"/>
                  <a:gd name="T63" fmla="*/ 0 h 22"/>
                  <a:gd name="T64" fmla="*/ 73 w 24"/>
                  <a:gd name="T65" fmla="*/ 0 h 22"/>
                  <a:gd name="T66" fmla="*/ 73 w 24"/>
                  <a:gd name="T67" fmla="*/ 0 h 22"/>
                  <a:gd name="T68" fmla="*/ 73 w 24"/>
                  <a:gd name="T69" fmla="*/ 0 h 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4"/>
                  <a:gd name="T106" fmla="*/ 0 h 22"/>
                  <a:gd name="T107" fmla="*/ 24 w 24"/>
                  <a:gd name="T108" fmla="*/ 22 h 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4" h="22">
                    <a:moveTo>
                      <a:pt x="11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1"/>
                    </a:lnTo>
                    <a:lnTo>
                      <a:pt x="21" y="3"/>
                    </a:lnTo>
                    <a:lnTo>
                      <a:pt x="21" y="5"/>
                    </a:lnTo>
                    <a:lnTo>
                      <a:pt x="23" y="7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1" y="15"/>
                    </a:lnTo>
                    <a:lnTo>
                      <a:pt x="21" y="17"/>
                    </a:lnTo>
                    <a:lnTo>
                      <a:pt x="19" y="19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3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19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2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6" y="1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1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07" name="Freeform 49"/>
              <p:cNvSpPr>
                <a:spLocks/>
              </p:cNvSpPr>
              <p:nvPr/>
            </p:nvSpPr>
            <p:spPr bwMode="auto">
              <a:xfrm>
                <a:off x="3858" y="3493"/>
                <a:ext cx="25" cy="83"/>
              </a:xfrm>
              <a:custGeom>
                <a:avLst/>
                <a:gdLst>
                  <a:gd name="T0" fmla="*/ 0 w 17"/>
                  <a:gd name="T1" fmla="*/ 0 h 47"/>
                  <a:gd name="T2" fmla="*/ 110 w 17"/>
                  <a:gd name="T3" fmla="*/ 0 h 47"/>
                  <a:gd name="T4" fmla="*/ 110 w 17"/>
                  <a:gd name="T5" fmla="*/ 789 h 47"/>
                  <a:gd name="T6" fmla="*/ 0 w 17"/>
                  <a:gd name="T7" fmla="*/ 789 h 47"/>
                  <a:gd name="T8" fmla="*/ 0 w 17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47"/>
                  <a:gd name="T17" fmla="*/ 17 w 17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47">
                    <a:moveTo>
                      <a:pt x="0" y="0"/>
                    </a:moveTo>
                    <a:lnTo>
                      <a:pt x="16" y="0"/>
                    </a:lnTo>
                    <a:lnTo>
                      <a:pt x="16" y="46"/>
                    </a:lnTo>
                    <a:lnTo>
                      <a:pt x="0" y="4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08" name="Freeform 50"/>
              <p:cNvSpPr>
                <a:spLocks/>
              </p:cNvSpPr>
              <p:nvPr/>
            </p:nvSpPr>
            <p:spPr bwMode="auto">
              <a:xfrm>
                <a:off x="3858" y="3493"/>
                <a:ext cx="25" cy="83"/>
              </a:xfrm>
              <a:custGeom>
                <a:avLst/>
                <a:gdLst>
                  <a:gd name="T0" fmla="*/ 0 w 17"/>
                  <a:gd name="T1" fmla="*/ 0 h 47"/>
                  <a:gd name="T2" fmla="*/ 110 w 17"/>
                  <a:gd name="T3" fmla="*/ 0 h 47"/>
                  <a:gd name="T4" fmla="*/ 110 w 17"/>
                  <a:gd name="T5" fmla="*/ 789 h 47"/>
                  <a:gd name="T6" fmla="*/ 0 w 17"/>
                  <a:gd name="T7" fmla="*/ 789 h 47"/>
                  <a:gd name="T8" fmla="*/ 0 w 17"/>
                  <a:gd name="T9" fmla="*/ 0 h 47"/>
                  <a:gd name="T10" fmla="*/ 0 w 17"/>
                  <a:gd name="T11" fmla="*/ 0 h 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47"/>
                  <a:gd name="T20" fmla="*/ 17 w 17"/>
                  <a:gd name="T21" fmla="*/ 47 h 4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47">
                    <a:moveTo>
                      <a:pt x="0" y="0"/>
                    </a:moveTo>
                    <a:lnTo>
                      <a:pt x="16" y="0"/>
                    </a:lnTo>
                    <a:lnTo>
                      <a:pt x="16" y="46"/>
                    </a:lnTo>
                    <a:lnTo>
                      <a:pt x="0" y="4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09" name="Line 51"/>
              <p:cNvSpPr>
                <a:spLocks noChangeShapeType="1"/>
              </p:cNvSpPr>
              <p:nvPr/>
            </p:nvSpPr>
            <p:spPr bwMode="auto">
              <a:xfrm>
                <a:off x="3949" y="3493"/>
                <a:ext cx="2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10" name="Freeform 52"/>
              <p:cNvSpPr>
                <a:spLocks/>
              </p:cNvSpPr>
              <p:nvPr/>
            </p:nvSpPr>
            <p:spPr bwMode="auto">
              <a:xfrm>
                <a:off x="3949" y="3430"/>
                <a:ext cx="206" cy="65"/>
              </a:xfrm>
              <a:custGeom>
                <a:avLst/>
                <a:gdLst>
                  <a:gd name="T0" fmla="*/ 183 w 143"/>
                  <a:gd name="T1" fmla="*/ 0 h 37"/>
                  <a:gd name="T2" fmla="*/ 0 w 143"/>
                  <a:gd name="T3" fmla="*/ 603 h 37"/>
                  <a:gd name="T4" fmla="*/ 117 w 143"/>
                  <a:gd name="T5" fmla="*/ 603 h 37"/>
                  <a:gd name="T6" fmla="*/ 236 w 143"/>
                  <a:gd name="T7" fmla="*/ 86 h 37"/>
                  <a:gd name="T8" fmla="*/ 882 w 143"/>
                  <a:gd name="T9" fmla="*/ 86 h 37"/>
                  <a:gd name="T10" fmla="*/ 857 w 143"/>
                  <a:gd name="T11" fmla="*/ 0 h 37"/>
                  <a:gd name="T12" fmla="*/ 183 w 143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37"/>
                  <a:gd name="T23" fmla="*/ 143 w 143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37">
                    <a:moveTo>
                      <a:pt x="29" y="0"/>
                    </a:moveTo>
                    <a:lnTo>
                      <a:pt x="0" y="36"/>
                    </a:lnTo>
                    <a:lnTo>
                      <a:pt x="19" y="36"/>
                    </a:lnTo>
                    <a:lnTo>
                      <a:pt x="38" y="5"/>
                    </a:lnTo>
                    <a:lnTo>
                      <a:pt x="142" y="5"/>
                    </a:lnTo>
                    <a:lnTo>
                      <a:pt x="138" y="0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11" name="Freeform 53"/>
              <p:cNvSpPr>
                <a:spLocks/>
              </p:cNvSpPr>
              <p:nvPr/>
            </p:nvSpPr>
            <p:spPr bwMode="auto">
              <a:xfrm>
                <a:off x="3949" y="3430"/>
                <a:ext cx="206" cy="65"/>
              </a:xfrm>
              <a:custGeom>
                <a:avLst/>
                <a:gdLst>
                  <a:gd name="T0" fmla="*/ 183 w 143"/>
                  <a:gd name="T1" fmla="*/ 0 h 37"/>
                  <a:gd name="T2" fmla="*/ 0 w 143"/>
                  <a:gd name="T3" fmla="*/ 603 h 37"/>
                  <a:gd name="T4" fmla="*/ 117 w 143"/>
                  <a:gd name="T5" fmla="*/ 603 h 37"/>
                  <a:gd name="T6" fmla="*/ 236 w 143"/>
                  <a:gd name="T7" fmla="*/ 86 h 37"/>
                  <a:gd name="T8" fmla="*/ 882 w 143"/>
                  <a:gd name="T9" fmla="*/ 86 h 37"/>
                  <a:gd name="T10" fmla="*/ 857 w 143"/>
                  <a:gd name="T11" fmla="*/ 0 h 37"/>
                  <a:gd name="T12" fmla="*/ 183 w 143"/>
                  <a:gd name="T13" fmla="*/ 0 h 37"/>
                  <a:gd name="T14" fmla="*/ 183 w 143"/>
                  <a:gd name="T15" fmla="*/ 0 h 3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3"/>
                  <a:gd name="T25" fmla="*/ 0 h 37"/>
                  <a:gd name="T26" fmla="*/ 143 w 143"/>
                  <a:gd name="T27" fmla="*/ 37 h 3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3" h="37">
                    <a:moveTo>
                      <a:pt x="29" y="0"/>
                    </a:moveTo>
                    <a:lnTo>
                      <a:pt x="0" y="36"/>
                    </a:lnTo>
                    <a:lnTo>
                      <a:pt x="19" y="36"/>
                    </a:lnTo>
                    <a:lnTo>
                      <a:pt x="38" y="5"/>
                    </a:lnTo>
                    <a:lnTo>
                      <a:pt x="142" y="5"/>
                    </a:lnTo>
                    <a:lnTo>
                      <a:pt x="138" y="0"/>
                    </a:lnTo>
                    <a:lnTo>
                      <a:pt x="29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12" name="Freeform 54"/>
              <p:cNvSpPr>
                <a:spLocks/>
              </p:cNvSpPr>
              <p:nvPr/>
            </p:nvSpPr>
            <p:spPr bwMode="auto">
              <a:xfrm>
                <a:off x="4082" y="3439"/>
                <a:ext cx="120" cy="56"/>
              </a:xfrm>
              <a:custGeom>
                <a:avLst/>
                <a:gdLst>
                  <a:gd name="T0" fmla="*/ 280 w 83"/>
                  <a:gd name="T1" fmla="*/ 0 h 32"/>
                  <a:gd name="T2" fmla="*/ 0 w 83"/>
                  <a:gd name="T3" fmla="*/ 0 h 32"/>
                  <a:gd name="T4" fmla="*/ 0 w 83"/>
                  <a:gd name="T5" fmla="*/ 502 h 32"/>
                  <a:gd name="T6" fmla="*/ 520 w 83"/>
                  <a:gd name="T7" fmla="*/ 502 h 32"/>
                  <a:gd name="T8" fmla="*/ 280 w 83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32"/>
                  <a:gd name="T17" fmla="*/ 83 w 83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32">
                    <a:moveTo>
                      <a:pt x="44" y="0"/>
                    </a:moveTo>
                    <a:lnTo>
                      <a:pt x="0" y="0"/>
                    </a:lnTo>
                    <a:lnTo>
                      <a:pt x="0" y="31"/>
                    </a:lnTo>
                    <a:lnTo>
                      <a:pt x="82" y="31"/>
                    </a:lnTo>
                    <a:lnTo>
                      <a:pt x="44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13" name="Freeform 55"/>
              <p:cNvSpPr>
                <a:spLocks/>
              </p:cNvSpPr>
              <p:nvPr/>
            </p:nvSpPr>
            <p:spPr bwMode="auto">
              <a:xfrm>
                <a:off x="4082" y="3439"/>
                <a:ext cx="120" cy="56"/>
              </a:xfrm>
              <a:custGeom>
                <a:avLst/>
                <a:gdLst>
                  <a:gd name="T0" fmla="*/ 280 w 83"/>
                  <a:gd name="T1" fmla="*/ 0 h 32"/>
                  <a:gd name="T2" fmla="*/ 0 w 83"/>
                  <a:gd name="T3" fmla="*/ 0 h 32"/>
                  <a:gd name="T4" fmla="*/ 0 w 83"/>
                  <a:gd name="T5" fmla="*/ 502 h 32"/>
                  <a:gd name="T6" fmla="*/ 520 w 83"/>
                  <a:gd name="T7" fmla="*/ 502 h 32"/>
                  <a:gd name="T8" fmla="*/ 280 w 83"/>
                  <a:gd name="T9" fmla="*/ 0 h 32"/>
                  <a:gd name="T10" fmla="*/ 280 w 83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32"/>
                  <a:gd name="T20" fmla="*/ 83 w 83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32">
                    <a:moveTo>
                      <a:pt x="44" y="0"/>
                    </a:moveTo>
                    <a:lnTo>
                      <a:pt x="0" y="0"/>
                    </a:lnTo>
                    <a:lnTo>
                      <a:pt x="0" y="31"/>
                    </a:lnTo>
                    <a:lnTo>
                      <a:pt x="82" y="31"/>
                    </a:lnTo>
                    <a:lnTo>
                      <a:pt x="44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14" name="Freeform 56"/>
              <p:cNvSpPr>
                <a:spLocks/>
              </p:cNvSpPr>
              <p:nvPr/>
            </p:nvSpPr>
            <p:spPr bwMode="auto">
              <a:xfrm>
                <a:off x="3977" y="3439"/>
                <a:ext cx="92" cy="56"/>
              </a:xfrm>
              <a:custGeom>
                <a:avLst/>
                <a:gdLst>
                  <a:gd name="T0" fmla="*/ 388 w 64"/>
                  <a:gd name="T1" fmla="*/ 502 h 32"/>
                  <a:gd name="T2" fmla="*/ 388 w 64"/>
                  <a:gd name="T3" fmla="*/ 0 h 32"/>
                  <a:gd name="T4" fmla="*/ 115 w 64"/>
                  <a:gd name="T5" fmla="*/ 0 h 32"/>
                  <a:gd name="T6" fmla="*/ 0 w 64"/>
                  <a:gd name="T7" fmla="*/ 502 h 32"/>
                  <a:gd name="T8" fmla="*/ 388 w 64"/>
                  <a:gd name="T9" fmla="*/ 502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32"/>
                  <a:gd name="T17" fmla="*/ 64 w 6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32">
                    <a:moveTo>
                      <a:pt x="63" y="31"/>
                    </a:moveTo>
                    <a:lnTo>
                      <a:pt x="63" y="0"/>
                    </a:lnTo>
                    <a:lnTo>
                      <a:pt x="19" y="0"/>
                    </a:lnTo>
                    <a:lnTo>
                      <a:pt x="0" y="31"/>
                    </a:lnTo>
                    <a:lnTo>
                      <a:pt x="63" y="31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15" name="Freeform 57"/>
              <p:cNvSpPr>
                <a:spLocks/>
              </p:cNvSpPr>
              <p:nvPr/>
            </p:nvSpPr>
            <p:spPr bwMode="auto">
              <a:xfrm>
                <a:off x="3977" y="3439"/>
                <a:ext cx="92" cy="56"/>
              </a:xfrm>
              <a:custGeom>
                <a:avLst/>
                <a:gdLst>
                  <a:gd name="T0" fmla="*/ 388 w 64"/>
                  <a:gd name="T1" fmla="*/ 502 h 32"/>
                  <a:gd name="T2" fmla="*/ 388 w 64"/>
                  <a:gd name="T3" fmla="*/ 0 h 32"/>
                  <a:gd name="T4" fmla="*/ 115 w 64"/>
                  <a:gd name="T5" fmla="*/ 0 h 32"/>
                  <a:gd name="T6" fmla="*/ 0 w 64"/>
                  <a:gd name="T7" fmla="*/ 502 h 32"/>
                  <a:gd name="T8" fmla="*/ 388 w 64"/>
                  <a:gd name="T9" fmla="*/ 502 h 32"/>
                  <a:gd name="T10" fmla="*/ 388 w 64"/>
                  <a:gd name="T11" fmla="*/ 50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"/>
                  <a:gd name="T19" fmla="*/ 0 h 32"/>
                  <a:gd name="T20" fmla="*/ 64 w 6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" h="32">
                    <a:moveTo>
                      <a:pt x="63" y="31"/>
                    </a:moveTo>
                    <a:lnTo>
                      <a:pt x="63" y="0"/>
                    </a:lnTo>
                    <a:lnTo>
                      <a:pt x="19" y="0"/>
                    </a:lnTo>
                    <a:lnTo>
                      <a:pt x="0" y="31"/>
                    </a:lnTo>
                    <a:lnTo>
                      <a:pt x="63" y="31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16" name="Freeform 58"/>
              <p:cNvSpPr>
                <a:spLocks/>
              </p:cNvSpPr>
              <p:nvPr/>
            </p:nvSpPr>
            <p:spPr bwMode="auto">
              <a:xfrm>
                <a:off x="3858" y="3493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7F7F7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17" name="Freeform 59"/>
              <p:cNvSpPr>
                <a:spLocks/>
              </p:cNvSpPr>
              <p:nvPr/>
            </p:nvSpPr>
            <p:spPr bwMode="auto">
              <a:xfrm>
                <a:off x="3858" y="3493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18" name="Freeform 60"/>
              <p:cNvSpPr>
                <a:spLocks/>
              </p:cNvSpPr>
              <p:nvPr/>
            </p:nvSpPr>
            <p:spPr bwMode="auto">
              <a:xfrm>
                <a:off x="4148" y="3472"/>
                <a:ext cx="25" cy="41"/>
              </a:xfrm>
              <a:custGeom>
                <a:avLst/>
                <a:gdLst>
                  <a:gd name="T0" fmla="*/ 88 w 17"/>
                  <a:gd name="T1" fmla="*/ 0 h 23"/>
                  <a:gd name="T2" fmla="*/ 0 w 17"/>
                  <a:gd name="T3" fmla="*/ 362 h 23"/>
                  <a:gd name="T4" fmla="*/ 28 w 17"/>
                  <a:gd name="T5" fmla="*/ 398 h 23"/>
                  <a:gd name="T6" fmla="*/ 110 w 17"/>
                  <a:gd name="T7" fmla="*/ 37 h 23"/>
                  <a:gd name="T8" fmla="*/ 88 w 17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23"/>
                  <a:gd name="T17" fmla="*/ 17 w 17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23">
                    <a:moveTo>
                      <a:pt x="13" y="0"/>
                    </a:moveTo>
                    <a:lnTo>
                      <a:pt x="0" y="20"/>
                    </a:lnTo>
                    <a:lnTo>
                      <a:pt x="4" y="22"/>
                    </a:lnTo>
                    <a:lnTo>
                      <a:pt x="16" y="2"/>
                    </a:lnTo>
                    <a:lnTo>
                      <a:pt x="13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19" name="Freeform 61"/>
              <p:cNvSpPr>
                <a:spLocks/>
              </p:cNvSpPr>
              <p:nvPr/>
            </p:nvSpPr>
            <p:spPr bwMode="auto">
              <a:xfrm>
                <a:off x="4148" y="3472"/>
                <a:ext cx="25" cy="41"/>
              </a:xfrm>
              <a:custGeom>
                <a:avLst/>
                <a:gdLst>
                  <a:gd name="T0" fmla="*/ 88 w 17"/>
                  <a:gd name="T1" fmla="*/ 0 h 23"/>
                  <a:gd name="T2" fmla="*/ 0 w 17"/>
                  <a:gd name="T3" fmla="*/ 362 h 23"/>
                  <a:gd name="T4" fmla="*/ 28 w 17"/>
                  <a:gd name="T5" fmla="*/ 398 h 23"/>
                  <a:gd name="T6" fmla="*/ 110 w 17"/>
                  <a:gd name="T7" fmla="*/ 37 h 23"/>
                  <a:gd name="T8" fmla="*/ 88 w 17"/>
                  <a:gd name="T9" fmla="*/ 0 h 23"/>
                  <a:gd name="T10" fmla="*/ 88 w 17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23"/>
                  <a:gd name="T20" fmla="*/ 17 w 17"/>
                  <a:gd name="T21" fmla="*/ 23 h 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23">
                    <a:moveTo>
                      <a:pt x="13" y="0"/>
                    </a:moveTo>
                    <a:lnTo>
                      <a:pt x="0" y="20"/>
                    </a:lnTo>
                    <a:lnTo>
                      <a:pt x="4" y="22"/>
                    </a:lnTo>
                    <a:lnTo>
                      <a:pt x="16" y="2"/>
                    </a:lnTo>
                    <a:lnTo>
                      <a:pt x="13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20" name="Freeform 62"/>
              <p:cNvSpPr>
                <a:spLocks/>
              </p:cNvSpPr>
              <p:nvPr/>
            </p:nvSpPr>
            <p:spPr bwMode="auto">
              <a:xfrm>
                <a:off x="4082" y="3464"/>
                <a:ext cx="40" cy="94"/>
              </a:xfrm>
              <a:custGeom>
                <a:avLst/>
                <a:gdLst>
                  <a:gd name="T0" fmla="*/ 41 w 28"/>
                  <a:gd name="T1" fmla="*/ 818 h 54"/>
                  <a:gd name="T2" fmla="*/ 0 w 28"/>
                  <a:gd name="T3" fmla="*/ 28 h 54"/>
                  <a:gd name="T4" fmla="*/ 67 w 28"/>
                  <a:gd name="T5" fmla="*/ 0 h 54"/>
                  <a:gd name="T6" fmla="*/ 163 w 28"/>
                  <a:gd name="T7" fmla="*/ 846 h 54"/>
                  <a:gd name="T8" fmla="*/ 41 w 28"/>
                  <a:gd name="T9" fmla="*/ 818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54"/>
                  <a:gd name="T17" fmla="*/ 28 w 28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54">
                    <a:moveTo>
                      <a:pt x="7" y="51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27" y="53"/>
                    </a:lnTo>
                    <a:lnTo>
                      <a:pt x="7" y="51"/>
                    </a:lnTo>
                  </a:path>
                </a:pathLst>
              </a:custGeom>
              <a:solidFill>
                <a:srgbClr val="7F7F7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21" name="Freeform 63"/>
              <p:cNvSpPr>
                <a:spLocks/>
              </p:cNvSpPr>
              <p:nvPr/>
            </p:nvSpPr>
            <p:spPr bwMode="auto">
              <a:xfrm>
                <a:off x="4082" y="3464"/>
                <a:ext cx="40" cy="94"/>
              </a:xfrm>
              <a:custGeom>
                <a:avLst/>
                <a:gdLst>
                  <a:gd name="T0" fmla="*/ 41 w 28"/>
                  <a:gd name="T1" fmla="*/ 818 h 54"/>
                  <a:gd name="T2" fmla="*/ 0 w 28"/>
                  <a:gd name="T3" fmla="*/ 28 h 54"/>
                  <a:gd name="T4" fmla="*/ 67 w 28"/>
                  <a:gd name="T5" fmla="*/ 0 h 54"/>
                  <a:gd name="T6" fmla="*/ 163 w 28"/>
                  <a:gd name="T7" fmla="*/ 846 h 5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"/>
                  <a:gd name="T13" fmla="*/ 0 h 54"/>
                  <a:gd name="T14" fmla="*/ 28 w 28"/>
                  <a:gd name="T15" fmla="*/ 54 h 5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54">
                    <a:moveTo>
                      <a:pt x="7" y="51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27" y="5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22" name="Freeform 64"/>
              <p:cNvSpPr>
                <a:spLocks/>
              </p:cNvSpPr>
              <p:nvPr/>
            </p:nvSpPr>
            <p:spPr bwMode="auto">
              <a:xfrm>
                <a:off x="4082" y="3493"/>
                <a:ext cx="120" cy="65"/>
              </a:xfrm>
              <a:custGeom>
                <a:avLst/>
                <a:gdLst>
                  <a:gd name="T0" fmla="*/ 0 w 83"/>
                  <a:gd name="T1" fmla="*/ 0 h 37"/>
                  <a:gd name="T2" fmla="*/ 520 w 83"/>
                  <a:gd name="T3" fmla="*/ 0 h 37"/>
                  <a:gd name="T4" fmla="*/ 520 w 83"/>
                  <a:gd name="T5" fmla="*/ 603 h 37"/>
                  <a:gd name="T6" fmla="*/ 0 w 83"/>
                  <a:gd name="T7" fmla="*/ 603 h 37"/>
                  <a:gd name="T8" fmla="*/ 0 w 83"/>
                  <a:gd name="T9" fmla="*/ 0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37"/>
                  <a:gd name="T17" fmla="*/ 83 w 83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37">
                    <a:moveTo>
                      <a:pt x="0" y="0"/>
                    </a:moveTo>
                    <a:lnTo>
                      <a:pt x="82" y="0"/>
                    </a:lnTo>
                    <a:lnTo>
                      <a:pt x="82" y="36"/>
                    </a:lnTo>
                    <a:lnTo>
                      <a:pt x="0" y="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23" name="Freeform 65"/>
              <p:cNvSpPr>
                <a:spLocks/>
              </p:cNvSpPr>
              <p:nvPr/>
            </p:nvSpPr>
            <p:spPr bwMode="auto">
              <a:xfrm>
                <a:off x="4082" y="3493"/>
                <a:ext cx="120" cy="65"/>
              </a:xfrm>
              <a:custGeom>
                <a:avLst/>
                <a:gdLst>
                  <a:gd name="T0" fmla="*/ 0 w 83"/>
                  <a:gd name="T1" fmla="*/ 0 h 37"/>
                  <a:gd name="T2" fmla="*/ 520 w 83"/>
                  <a:gd name="T3" fmla="*/ 0 h 37"/>
                  <a:gd name="T4" fmla="*/ 520 w 83"/>
                  <a:gd name="T5" fmla="*/ 603 h 37"/>
                  <a:gd name="T6" fmla="*/ 0 w 83"/>
                  <a:gd name="T7" fmla="*/ 603 h 37"/>
                  <a:gd name="T8" fmla="*/ 0 w 83"/>
                  <a:gd name="T9" fmla="*/ 0 h 37"/>
                  <a:gd name="T10" fmla="*/ 0 w 83"/>
                  <a:gd name="T11" fmla="*/ 0 h 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37"/>
                  <a:gd name="T20" fmla="*/ 83 w 83"/>
                  <a:gd name="T21" fmla="*/ 37 h 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37">
                    <a:moveTo>
                      <a:pt x="0" y="0"/>
                    </a:moveTo>
                    <a:lnTo>
                      <a:pt x="82" y="0"/>
                    </a:lnTo>
                    <a:lnTo>
                      <a:pt x="82" y="36"/>
                    </a:lnTo>
                    <a:lnTo>
                      <a:pt x="0" y="3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24" name="Freeform 66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25" name="Freeform 67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26" name="Freeform 68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27" name="Freeform 69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28" name="Freeform 70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90 w 17"/>
                  <a:gd name="T3" fmla="*/ 0 h 17"/>
                  <a:gd name="T4" fmla="*/ 9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29" name="Freeform 71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90 w 17"/>
                  <a:gd name="T3" fmla="*/ 0 h 17"/>
                  <a:gd name="T4" fmla="*/ 9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30" name="Freeform 72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90 w 17"/>
                  <a:gd name="T3" fmla="*/ 0 h 17"/>
                  <a:gd name="T4" fmla="*/ 9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31" name="Freeform 73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90 w 17"/>
                  <a:gd name="T3" fmla="*/ 0 h 17"/>
                  <a:gd name="T4" fmla="*/ 9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32" name="Freeform 74"/>
              <p:cNvSpPr>
                <a:spLocks/>
              </p:cNvSpPr>
              <p:nvPr/>
            </p:nvSpPr>
            <p:spPr bwMode="auto">
              <a:xfrm>
                <a:off x="4336" y="3513"/>
                <a:ext cx="32" cy="63"/>
              </a:xfrm>
              <a:custGeom>
                <a:avLst/>
                <a:gdLst>
                  <a:gd name="T0" fmla="*/ 41 w 22"/>
                  <a:gd name="T1" fmla="*/ 0 h 36"/>
                  <a:gd name="T2" fmla="*/ 0 w 22"/>
                  <a:gd name="T3" fmla="*/ 65 h 36"/>
                  <a:gd name="T4" fmla="*/ 87 w 22"/>
                  <a:gd name="T5" fmla="*/ 572 h 36"/>
                  <a:gd name="T6" fmla="*/ 138 w 22"/>
                  <a:gd name="T7" fmla="*/ 572 h 36"/>
                  <a:gd name="T8" fmla="*/ 41 w 22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36"/>
                  <a:gd name="T17" fmla="*/ 22 w 22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36">
                    <a:moveTo>
                      <a:pt x="6" y="0"/>
                    </a:moveTo>
                    <a:lnTo>
                      <a:pt x="0" y="4"/>
                    </a:lnTo>
                    <a:lnTo>
                      <a:pt x="13" y="35"/>
                    </a:lnTo>
                    <a:lnTo>
                      <a:pt x="21" y="35"/>
                    </a:lnTo>
                    <a:lnTo>
                      <a:pt x="6" y="0"/>
                    </a:lnTo>
                  </a:path>
                </a:pathLst>
              </a:custGeom>
              <a:solidFill>
                <a:srgbClr val="7F7F7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33" name="Freeform 75"/>
              <p:cNvSpPr>
                <a:spLocks/>
              </p:cNvSpPr>
              <p:nvPr/>
            </p:nvSpPr>
            <p:spPr bwMode="auto">
              <a:xfrm>
                <a:off x="4336" y="3513"/>
                <a:ext cx="32" cy="63"/>
              </a:xfrm>
              <a:custGeom>
                <a:avLst/>
                <a:gdLst>
                  <a:gd name="T0" fmla="*/ 41 w 22"/>
                  <a:gd name="T1" fmla="*/ 0 h 36"/>
                  <a:gd name="T2" fmla="*/ 0 w 22"/>
                  <a:gd name="T3" fmla="*/ 65 h 36"/>
                  <a:gd name="T4" fmla="*/ 87 w 22"/>
                  <a:gd name="T5" fmla="*/ 572 h 36"/>
                  <a:gd name="T6" fmla="*/ 138 w 22"/>
                  <a:gd name="T7" fmla="*/ 572 h 36"/>
                  <a:gd name="T8" fmla="*/ 41 w 22"/>
                  <a:gd name="T9" fmla="*/ 0 h 36"/>
                  <a:gd name="T10" fmla="*/ 41 w 22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"/>
                  <a:gd name="T19" fmla="*/ 0 h 36"/>
                  <a:gd name="T20" fmla="*/ 22 w 22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" h="36">
                    <a:moveTo>
                      <a:pt x="6" y="0"/>
                    </a:moveTo>
                    <a:lnTo>
                      <a:pt x="0" y="4"/>
                    </a:lnTo>
                    <a:lnTo>
                      <a:pt x="13" y="35"/>
                    </a:lnTo>
                    <a:lnTo>
                      <a:pt x="21" y="35"/>
                    </a:lnTo>
                    <a:lnTo>
                      <a:pt x="6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34" name="Freeform 76"/>
              <p:cNvSpPr>
                <a:spLocks/>
              </p:cNvSpPr>
              <p:nvPr/>
            </p:nvSpPr>
            <p:spPr bwMode="auto">
              <a:xfrm>
                <a:off x="3850" y="3556"/>
                <a:ext cx="34" cy="30"/>
              </a:xfrm>
              <a:custGeom>
                <a:avLst/>
                <a:gdLst>
                  <a:gd name="T0" fmla="*/ 40 w 24"/>
                  <a:gd name="T1" fmla="*/ 0 h 17"/>
                  <a:gd name="T2" fmla="*/ 74 w 24"/>
                  <a:gd name="T3" fmla="*/ 0 h 17"/>
                  <a:gd name="T4" fmla="*/ 85 w 24"/>
                  <a:gd name="T5" fmla="*/ 0 h 17"/>
                  <a:gd name="T6" fmla="*/ 96 w 24"/>
                  <a:gd name="T7" fmla="*/ 37 h 17"/>
                  <a:gd name="T8" fmla="*/ 108 w 24"/>
                  <a:gd name="T9" fmla="*/ 37 h 17"/>
                  <a:gd name="T10" fmla="*/ 120 w 24"/>
                  <a:gd name="T11" fmla="*/ 37 h 17"/>
                  <a:gd name="T12" fmla="*/ 120 w 24"/>
                  <a:gd name="T13" fmla="*/ 65 h 17"/>
                  <a:gd name="T14" fmla="*/ 135 w 24"/>
                  <a:gd name="T15" fmla="*/ 106 h 17"/>
                  <a:gd name="T16" fmla="*/ 135 w 24"/>
                  <a:gd name="T17" fmla="*/ 106 h 17"/>
                  <a:gd name="T18" fmla="*/ 135 w 24"/>
                  <a:gd name="T19" fmla="*/ 138 h 17"/>
                  <a:gd name="T20" fmla="*/ 135 w 24"/>
                  <a:gd name="T21" fmla="*/ 175 h 17"/>
                  <a:gd name="T22" fmla="*/ 135 w 24"/>
                  <a:gd name="T23" fmla="*/ 203 h 17"/>
                  <a:gd name="T24" fmla="*/ 120 w 24"/>
                  <a:gd name="T25" fmla="*/ 203 h 17"/>
                  <a:gd name="T26" fmla="*/ 120 w 24"/>
                  <a:gd name="T27" fmla="*/ 244 h 17"/>
                  <a:gd name="T28" fmla="*/ 108 w 24"/>
                  <a:gd name="T29" fmla="*/ 244 h 17"/>
                  <a:gd name="T30" fmla="*/ 96 w 24"/>
                  <a:gd name="T31" fmla="*/ 268 h 17"/>
                  <a:gd name="T32" fmla="*/ 85 w 24"/>
                  <a:gd name="T33" fmla="*/ 268 h 17"/>
                  <a:gd name="T34" fmla="*/ 74 w 24"/>
                  <a:gd name="T35" fmla="*/ 268 h 17"/>
                  <a:gd name="T36" fmla="*/ 40 w 24"/>
                  <a:gd name="T37" fmla="*/ 268 h 17"/>
                  <a:gd name="T38" fmla="*/ 37 w 24"/>
                  <a:gd name="T39" fmla="*/ 268 h 17"/>
                  <a:gd name="T40" fmla="*/ 26 w 24"/>
                  <a:gd name="T41" fmla="*/ 268 h 17"/>
                  <a:gd name="T42" fmla="*/ 26 w 24"/>
                  <a:gd name="T43" fmla="*/ 244 h 17"/>
                  <a:gd name="T44" fmla="*/ 13 w 24"/>
                  <a:gd name="T45" fmla="*/ 244 h 17"/>
                  <a:gd name="T46" fmla="*/ 0 w 24"/>
                  <a:gd name="T47" fmla="*/ 203 h 17"/>
                  <a:gd name="T48" fmla="*/ 0 w 24"/>
                  <a:gd name="T49" fmla="*/ 203 h 17"/>
                  <a:gd name="T50" fmla="*/ 0 w 24"/>
                  <a:gd name="T51" fmla="*/ 175 h 17"/>
                  <a:gd name="T52" fmla="*/ 0 w 24"/>
                  <a:gd name="T53" fmla="*/ 138 h 17"/>
                  <a:gd name="T54" fmla="*/ 0 w 24"/>
                  <a:gd name="T55" fmla="*/ 106 h 17"/>
                  <a:gd name="T56" fmla="*/ 0 w 24"/>
                  <a:gd name="T57" fmla="*/ 106 h 17"/>
                  <a:gd name="T58" fmla="*/ 0 w 24"/>
                  <a:gd name="T59" fmla="*/ 65 h 17"/>
                  <a:gd name="T60" fmla="*/ 13 w 24"/>
                  <a:gd name="T61" fmla="*/ 37 h 17"/>
                  <a:gd name="T62" fmla="*/ 26 w 24"/>
                  <a:gd name="T63" fmla="*/ 37 h 17"/>
                  <a:gd name="T64" fmla="*/ 26 w 24"/>
                  <a:gd name="T65" fmla="*/ 37 h 17"/>
                  <a:gd name="T66" fmla="*/ 37 w 24"/>
                  <a:gd name="T67" fmla="*/ 0 h 17"/>
                  <a:gd name="T68" fmla="*/ 40 w 24"/>
                  <a:gd name="T69" fmla="*/ 0 h 1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4"/>
                  <a:gd name="T106" fmla="*/ 0 h 17"/>
                  <a:gd name="T107" fmla="*/ 24 w 24"/>
                  <a:gd name="T108" fmla="*/ 17 h 1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4" h="17">
                    <a:moveTo>
                      <a:pt x="7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1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13" y="16"/>
                    </a:lnTo>
                    <a:lnTo>
                      <a:pt x="7" y="16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35" name="Freeform 77"/>
              <p:cNvSpPr>
                <a:spLocks/>
              </p:cNvSpPr>
              <p:nvPr/>
            </p:nvSpPr>
            <p:spPr bwMode="auto">
              <a:xfrm>
                <a:off x="3850" y="3556"/>
                <a:ext cx="34" cy="30"/>
              </a:xfrm>
              <a:custGeom>
                <a:avLst/>
                <a:gdLst>
                  <a:gd name="T0" fmla="*/ 40 w 24"/>
                  <a:gd name="T1" fmla="*/ 0 h 17"/>
                  <a:gd name="T2" fmla="*/ 74 w 24"/>
                  <a:gd name="T3" fmla="*/ 0 h 17"/>
                  <a:gd name="T4" fmla="*/ 74 w 24"/>
                  <a:gd name="T5" fmla="*/ 0 h 17"/>
                  <a:gd name="T6" fmla="*/ 85 w 24"/>
                  <a:gd name="T7" fmla="*/ 0 h 17"/>
                  <a:gd name="T8" fmla="*/ 96 w 24"/>
                  <a:gd name="T9" fmla="*/ 37 h 17"/>
                  <a:gd name="T10" fmla="*/ 108 w 24"/>
                  <a:gd name="T11" fmla="*/ 37 h 17"/>
                  <a:gd name="T12" fmla="*/ 120 w 24"/>
                  <a:gd name="T13" fmla="*/ 37 h 17"/>
                  <a:gd name="T14" fmla="*/ 120 w 24"/>
                  <a:gd name="T15" fmla="*/ 65 h 17"/>
                  <a:gd name="T16" fmla="*/ 135 w 24"/>
                  <a:gd name="T17" fmla="*/ 106 h 17"/>
                  <a:gd name="T18" fmla="*/ 135 w 24"/>
                  <a:gd name="T19" fmla="*/ 106 h 17"/>
                  <a:gd name="T20" fmla="*/ 135 w 24"/>
                  <a:gd name="T21" fmla="*/ 138 h 17"/>
                  <a:gd name="T22" fmla="*/ 135 w 24"/>
                  <a:gd name="T23" fmla="*/ 138 h 17"/>
                  <a:gd name="T24" fmla="*/ 135 w 24"/>
                  <a:gd name="T25" fmla="*/ 138 h 17"/>
                  <a:gd name="T26" fmla="*/ 135 w 24"/>
                  <a:gd name="T27" fmla="*/ 138 h 17"/>
                  <a:gd name="T28" fmla="*/ 135 w 24"/>
                  <a:gd name="T29" fmla="*/ 175 h 17"/>
                  <a:gd name="T30" fmla="*/ 135 w 24"/>
                  <a:gd name="T31" fmla="*/ 203 h 17"/>
                  <a:gd name="T32" fmla="*/ 120 w 24"/>
                  <a:gd name="T33" fmla="*/ 203 h 17"/>
                  <a:gd name="T34" fmla="*/ 120 w 24"/>
                  <a:gd name="T35" fmla="*/ 244 h 17"/>
                  <a:gd name="T36" fmla="*/ 108 w 24"/>
                  <a:gd name="T37" fmla="*/ 244 h 17"/>
                  <a:gd name="T38" fmla="*/ 96 w 24"/>
                  <a:gd name="T39" fmla="*/ 268 h 17"/>
                  <a:gd name="T40" fmla="*/ 85 w 24"/>
                  <a:gd name="T41" fmla="*/ 268 h 17"/>
                  <a:gd name="T42" fmla="*/ 74 w 24"/>
                  <a:gd name="T43" fmla="*/ 268 h 17"/>
                  <a:gd name="T44" fmla="*/ 74 w 24"/>
                  <a:gd name="T45" fmla="*/ 268 h 17"/>
                  <a:gd name="T46" fmla="*/ 40 w 24"/>
                  <a:gd name="T47" fmla="*/ 268 h 17"/>
                  <a:gd name="T48" fmla="*/ 40 w 24"/>
                  <a:gd name="T49" fmla="*/ 268 h 17"/>
                  <a:gd name="T50" fmla="*/ 37 w 24"/>
                  <a:gd name="T51" fmla="*/ 268 h 17"/>
                  <a:gd name="T52" fmla="*/ 26 w 24"/>
                  <a:gd name="T53" fmla="*/ 268 h 17"/>
                  <a:gd name="T54" fmla="*/ 26 w 24"/>
                  <a:gd name="T55" fmla="*/ 244 h 17"/>
                  <a:gd name="T56" fmla="*/ 13 w 24"/>
                  <a:gd name="T57" fmla="*/ 244 h 17"/>
                  <a:gd name="T58" fmla="*/ 0 w 24"/>
                  <a:gd name="T59" fmla="*/ 203 h 17"/>
                  <a:gd name="T60" fmla="*/ 0 w 24"/>
                  <a:gd name="T61" fmla="*/ 203 h 17"/>
                  <a:gd name="T62" fmla="*/ 0 w 24"/>
                  <a:gd name="T63" fmla="*/ 175 h 17"/>
                  <a:gd name="T64" fmla="*/ 0 w 24"/>
                  <a:gd name="T65" fmla="*/ 138 h 17"/>
                  <a:gd name="T66" fmla="*/ 0 w 24"/>
                  <a:gd name="T67" fmla="*/ 138 h 17"/>
                  <a:gd name="T68" fmla="*/ 0 w 24"/>
                  <a:gd name="T69" fmla="*/ 138 h 17"/>
                  <a:gd name="T70" fmla="*/ 0 w 24"/>
                  <a:gd name="T71" fmla="*/ 138 h 17"/>
                  <a:gd name="T72" fmla="*/ 0 w 24"/>
                  <a:gd name="T73" fmla="*/ 106 h 17"/>
                  <a:gd name="T74" fmla="*/ 0 w 24"/>
                  <a:gd name="T75" fmla="*/ 106 h 17"/>
                  <a:gd name="T76" fmla="*/ 0 w 24"/>
                  <a:gd name="T77" fmla="*/ 65 h 17"/>
                  <a:gd name="T78" fmla="*/ 13 w 24"/>
                  <a:gd name="T79" fmla="*/ 37 h 17"/>
                  <a:gd name="T80" fmla="*/ 26 w 24"/>
                  <a:gd name="T81" fmla="*/ 37 h 17"/>
                  <a:gd name="T82" fmla="*/ 26 w 24"/>
                  <a:gd name="T83" fmla="*/ 37 h 17"/>
                  <a:gd name="T84" fmla="*/ 37 w 24"/>
                  <a:gd name="T85" fmla="*/ 0 h 17"/>
                  <a:gd name="T86" fmla="*/ 40 w 24"/>
                  <a:gd name="T87" fmla="*/ 0 h 17"/>
                  <a:gd name="T88" fmla="*/ 40 w 24"/>
                  <a:gd name="T89" fmla="*/ 0 h 17"/>
                  <a:gd name="T90" fmla="*/ 40 w 24"/>
                  <a:gd name="T91" fmla="*/ 0 h 1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4"/>
                  <a:gd name="T139" fmla="*/ 0 h 17"/>
                  <a:gd name="T140" fmla="*/ 24 w 24"/>
                  <a:gd name="T141" fmla="*/ 17 h 1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4" h="17">
                    <a:moveTo>
                      <a:pt x="7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1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13" y="16"/>
                    </a:lnTo>
                    <a:lnTo>
                      <a:pt x="7" y="16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7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36" name="Freeform 78"/>
              <p:cNvSpPr>
                <a:spLocks/>
              </p:cNvSpPr>
              <p:nvPr/>
            </p:nvSpPr>
            <p:spPr bwMode="auto">
              <a:xfrm>
                <a:off x="4342" y="3556"/>
                <a:ext cx="34" cy="30"/>
              </a:xfrm>
              <a:custGeom>
                <a:avLst/>
                <a:gdLst>
                  <a:gd name="T0" fmla="*/ 52 w 24"/>
                  <a:gd name="T1" fmla="*/ 0 h 17"/>
                  <a:gd name="T2" fmla="*/ 85 w 24"/>
                  <a:gd name="T3" fmla="*/ 0 h 17"/>
                  <a:gd name="T4" fmla="*/ 96 w 24"/>
                  <a:gd name="T5" fmla="*/ 0 h 17"/>
                  <a:gd name="T6" fmla="*/ 108 w 24"/>
                  <a:gd name="T7" fmla="*/ 37 h 17"/>
                  <a:gd name="T8" fmla="*/ 108 w 24"/>
                  <a:gd name="T9" fmla="*/ 37 h 17"/>
                  <a:gd name="T10" fmla="*/ 120 w 24"/>
                  <a:gd name="T11" fmla="*/ 37 h 17"/>
                  <a:gd name="T12" fmla="*/ 135 w 24"/>
                  <a:gd name="T13" fmla="*/ 65 h 17"/>
                  <a:gd name="T14" fmla="*/ 135 w 24"/>
                  <a:gd name="T15" fmla="*/ 106 h 17"/>
                  <a:gd name="T16" fmla="*/ 135 w 24"/>
                  <a:gd name="T17" fmla="*/ 106 h 17"/>
                  <a:gd name="T18" fmla="*/ 135 w 24"/>
                  <a:gd name="T19" fmla="*/ 138 h 17"/>
                  <a:gd name="T20" fmla="*/ 135 w 24"/>
                  <a:gd name="T21" fmla="*/ 175 h 17"/>
                  <a:gd name="T22" fmla="*/ 135 w 24"/>
                  <a:gd name="T23" fmla="*/ 203 h 17"/>
                  <a:gd name="T24" fmla="*/ 135 w 24"/>
                  <a:gd name="T25" fmla="*/ 203 h 17"/>
                  <a:gd name="T26" fmla="*/ 120 w 24"/>
                  <a:gd name="T27" fmla="*/ 244 h 17"/>
                  <a:gd name="T28" fmla="*/ 108 w 24"/>
                  <a:gd name="T29" fmla="*/ 244 h 17"/>
                  <a:gd name="T30" fmla="*/ 108 w 24"/>
                  <a:gd name="T31" fmla="*/ 268 h 17"/>
                  <a:gd name="T32" fmla="*/ 96 w 24"/>
                  <a:gd name="T33" fmla="*/ 268 h 17"/>
                  <a:gd name="T34" fmla="*/ 85 w 24"/>
                  <a:gd name="T35" fmla="*/ 268 h 17"/>
                  <a:gd name="T36" fmla="*/ 52 w 24"/>
                  <a:gd name="T37" fmla="*/ 268 h 17"/>
                  <a:gd name="T38" fmla="*/ 47 w 24"/>
                  <a:gd name="T39" fmla="*/ 268 h 17"/>
                  <a:gd name="T40" fmla="*/ 37 w 24"/>
                  <a:gd name="T41" fmla="*/ 268 h 17"/>
                  <a:gd name="T42" fmla="*/ 26 w 24"/>
                  <a:gd name="T43" fmla="*/ 244 h 17"/>
                  <a:gd name="T44" fmla="*/ 13 w 24"/>
                  <a:gd name="T45" fmla="*/ 244 h 17"/>
                  <a:gd name="T46" fmla="*/ 13 w 24"/>
                  <a:gd name="T47" fmla="*/ 203 h 17"/>
                  <a:gd name="T48" fmla="*/ 0 w 24"/>
                  <a:gd name="T49" fmla="*/ 203 h 17"/>
                  <a:gd name="T50" fmla="*/ 0 w 24"/>
                  <a:gd name="T51" fmla="*/ 175 h 17"/>
                  <a:gd name="T52" fmla="*/ 0 w 24"/>
                  <a:gd name="T53" fmla="*/ 138 h 17"/>
                  <a:gd name="T54" fmla="*/ 0 w 24"/>
                  <a:gd name="T55" fmla="*/ 106 h 17"/>
                  <a:gd name="T56" fmla="*/ 0 w 24"/>
                  <a:gd name="T57" fmla="*/ 106 h 17"/>
                  <a:gd name="T58" fmla="*/ 13 w 24"/>
                  <a:gd name="T59" fmla="*/ 65 h 17"/>
                  <a:gd name="T60" fmla="*/ 13 w 24"/>
                  <a:gd name="T61" fmla="*/ 37 h 17"/>
                  <a:gd name="T62" fmla="*/ 26 w 24"/>
                  <a:gd name="T63" fmla="*/ 37 h 17"/>
                  <a:gd name="T64" fmla="*/ 37 w 24"/>
                  <a:gd name="T65" fmla="*/ 37 h 17"/>
                  <a:gd name="T66" fmla="*/ 47 w 24"/>
                  <a:gd name="T67" fmla="*/ 0 h 17"/>
                  <a:gd name="T68" fmla="*/ 52 w 24"/>
                  <a:gd name="T69" fmla="*/ 0 h 1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4"/>
                  <a:gd name="T106" fmla="*/ 0 h 17"/>
                  <a:gd name="T107" fmla="*/ 24 w 24"/>
                  <a:gd name="T108" fmla="*/ 17 h 1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4" h="17">
                    <a:moveTo>
                      <a:pt x="9" y="0"/>
                    </a:moveTo>
                    <a:lnTo>
                      <a:pt x="15" y="0"/>
                    </a:lnTo>
                    <a:lnTo>
                      <a:pt x="17" y="0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9" y="16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6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37" name="Freeform 79"/>
              <p:cNvSpPr>
                <a:spLocks/>
              </p:cNvSpPr>
              <p:nvPr/>
            </p:nvSpPr>
            <p:spPr bwMode="auto">
              <a:xfrm>
                <a:off x="4342" y="3556"/>
                <a:ext cx="34" cy="30"/>
              </a:xfrm>
              <a:custGeom>
                <a:avLst/>
                <a:gdLst>
                  <a:gd name="T0" fmla="*/ 52 w 24"/>
                  <a:gd name="T1" fmla="*/ 0 h 17"/>
                  <a:gd name="T2" fmla="*/ 85 w 24"/>
                  <a:gd name="T3" fmla="*/ 0 h 17"/>
                  <a:gd name="T4" fmla="*/ 85 w 24"/>
                  <a:gd name="T5" fmla="*/ 0 h 17"/>
                  <a:gd name="T6" fmla="*/ 96 w 24"/>
                  <a:gd name="T7" fmla="*/ 0 h 17"/>
                  <a:gd name="T8" fmla="*/ 108 w 24"/>
                  <a:gd name="T9" fmla="*/ 37 h 17"/>
                  <a:gd name="T10" fmla="*/ 108 w 24"/>
                  <a:gd name="T11" fmla="*/ 37 h 17"/>
                  <a:gd name="T12" fmla="*/ 120 w 24"/>
                  <a:gd name="T13" fmla="*/ 37 h 17"/>
                  <a:gd name="T14" fmla="*/ 135 w 24"/>
                  <a:gd name="T15" fmla="*/ 65 h 17"/>
                  <a:gd name="T16" fmla="*/ 135 w 24"/>
                  <a:gd name="T17" fmla="*/ 106 h 17"/>
                  <a:gd name="T18" fmla="*/ 135 w 24"/>
                  <a:gd name="T19" fmla="*/ 106 h 17"/>
                  <a:gd name="T20" fmla="*/ 135 w 24"/>
                  <a:gd name="T21" fmla="*/ 138 h 17"/>
                  <a:gd name="T22" fmla="*/ 135 w 24"/>
                  <a:gd name="T23" fmla="*/ 138 h 17"/>
                  <a:gd name="T24" fmla="*/ 135 w 24"/>
                  <a:gd name="T25" fmla="*/ 138 h 17"/>
                  <a:gd name="T26" fmla="*/ 135 w 24"/>
                  <a:gd name="T27" fmla="*/ 138 h 17"/>
                  <a:gd name="T28" fmla="*/ 135 w 24"/>
                  <a:gd name="T29" fmla="*/ 175 h 17"/>
                  <a:gd name="T30" fmla="*/ 135 w 24"/>
                  <a:gd name="T31" fmla="*/ 203 h 17"/>
                  <a:gd name="T32" fmla="*/ 135 w 24"/>
                  <a:gd name="T33" fmla="*/ 203 h 17"/>
                  <a:gd name="T34" fmla="*/ 120 w 24"/>
                  <a:gd name="T35" fmla="*/ 244 h 17"/>
                  <a:gd name="T36" fmla="*/ 108 w 24"/>
                  <a:gd name="T37" fmla="*/ 244 h 17"/>
                  <a:gd name="T38" fmla="*/ 108 w 24"/>
                  <a:gd name="T39" fmla="*/ 268 h 17"/>
                  <a:gd name="T40" fmla="*/ 96 w 24"/>
                  <a:gd name="T41" fmla="*/ 268 h 17"/>
                  <a:gd name="T42" fmla="*/ 85 w 24"/>
                  <a:gd name="T43" fmla="*/ 268 h 17"/>
                  <a:gd name="T44" fmla="*/ 85 w 24"/>
                  <a:gd name="T45" fmla="*/ 268 h 17"/>
                  <a:gd name="T46" fmla="*/ 52 w 24"/>
                  <a:gd name="T47" fmla="*/ 268 h 17"/>
                  <a:gd name="T48" fmla="*/ 52 w 24"/>
                  <a:gd name="T49" fmla="*/ 268 h 17"/>
                  <a:gd name="T50" fmla="*/ 47 w 24"/>
                  <a:gd name="T51" fmla="*/ 268 h 17"/>
                  <a:gd name="T52" fmla="*/ 37 w 24"/>
                  <a:gd name="T53" fmla="*/ 268 h 17"/>
                  <a:gd name="T54" fmla="*/ 26 w 24"/>
                  <a:gd name="T55" fmla="*/ 244 h 17"/>
                  <a:gd name="T56" fmla="*/ 13 w 24"/>
                  <a:gd name="T57" fmla="*/ 244 h 17"/>
                  <a:gd name="T58" fmla="*/ 13 w 24"/>
                  <a:gd name="T59" fmla="*/ 203 h 17"/>
                  <a:gd name="T60" fmla="*/ 0 w 24"/>
                  <a:gd name="T61" fmla="*/ 203 h 17"/>
                  <a:gd name="T62" fmla="*/ 0 w 24"/>
                  <a:gd name="T63" fmla="*/ 175 h 17"/>
                  <a:gd name="T64" fmla="*/ 0 w 24"/>
                  <a:gd name="T65" fmla="*/ 138 h 17"/>
                  <a:gd name="T66" fmla="*/ 0 w 24"/>
                  <a:gd name="T67" fmla="*/ 138 h 17"/>
                  <a:gd name="T68" fmla="*/ 0 w 24"/>
                  <a:gd name="T69" fmla="*/ 138 h 17"/>
                  <a:gd name="T70" fmla="*/ 0 w 24"/>
                  <a:gd name="T71" fmla="*/ 138 h 17"/>
                  <a:gd name="T72" fmla="*/ 0 w 24"/>
                  <a:gd name="T73" fmla="*/ 106 h 17"/>
                  <a:gd name="T74" fmla="*/ 0 w 24"/>
                  <a:gd name="T75" fmla="*/ 106 h 17"/>
                  <a:gd name="T76" fmla="*/ 13 w 24"/>
                  <a:gd name="T77" fmla="*/ 65 h 17"/>
                  <a:gd name="T78" fmla="*/ 13 w 24"/>
                  <a:gd name="T79" fmla="*/ 37 h 17"/>
                  <a:gd name="T80" fmla="*/ 26 w 24"/>
                  <a:gd name="T81" fmla="*/ 37 h 17"/>
                  <a:gd name="T82" fmla="*/ 37 w 24"/>
                  <a:gd name="T83" fmla="*/ 37 h 17"/>
                  <a:gd name="T84" fmla="*/ 47 w 24"/>
                  <a:gd name="T85" fmla="*/ 0 h 17"/>
                  <a:gd name="T86" fmla="*/ 52 w 24"/>
                  <a:gd name="T87" fmla="*/ 0 h 17"/>
                  <a:gd name="T88" fmla="*/ 52 w 24"/>
                  <a:gd name="T89" fmla="*/ 0 h 17"/>
                  <a:gd name="T90" fmla="*/ 52 w 24"/>
                  <a:gd name="T91" fmla="*/ 0 h 1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4"/>
                  <a:gd name="T139" fmla="*/ 0 h 17"/>
                  <a:gd name="T140" fmla="*/ 24 w 24"/>
                  <a:gd name="T141" fmla="*/ 17 h 1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4" h="17">
                    <a:moveTo>
                      <a:pt x="9" y="0"/>
                    </a:moveTo>
                    <a:lnTo>
                      <a:pt x="15" y="0"/>
                    </a:lnTo>
                    <a:lnTo>
                      <a:pt x="17" y="0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9" y="16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6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38" name="Freeform 80"/>
              <p:cNvSpPr>
                <a:spLocks/>
              </p:cNvSpPr>
              <p:nvPr/>
            </p:nvSpPr>
            <p:spPr bwMode="auto">
              <a:xfrm>
                <a:off x="3835" y="3614"/>
                <a:ext cx="586" cy="30"/>
              </a:xfrm>
              <a:custGeom>
                <a:avLst/>
                <a:gdLst>
                  <a:gd name="T0" fmla="*/ 2537 w 406"/>
                  <a:gd name="T1" fmla="*/ 138 h 17"/>
                  <a:gd name="T2" fmla="*/ 2537 w 406"/>
                  <a:gd name="T3" fmla="*/ 0 h 17"/>
                  <a:gd name="T4" fmla="*/ 0 w 406"/>
                  <a:gd name="T5" fmla="*/ 0 h 17"/>
                  <a:gd name="T6" fmla="*/ 0 w 406"/>
                  <a:gd name="T7" fmla="*/ 268 h 17"/>
                  <a:gd name="T8" fmla="*/ 2537 w 406"/>
                  <a:gd name="T9" fmla="*/ 268 h 17"/>
                  <a:gd name="T10" fmla="*/ 2537 w 406"/>
                  <a:gd name="T11" fmla="*/ 138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6"/>
                  <a:gd name="T19" fmla="*/ 0 h 17"/>
                  <a:gd name="T20" fmla="*/ 406 w 406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6" h="17">
                    <a:moveTo>
                      <a:pt x="405" y="8"/>
                    </a:moveTo>
                    <a:lnTo>
                      <a:pt x="405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405" y="16"/>
                    </a:lnTo>
                    <a:lnTo>
                      <a:pt x="405" y="8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439" name="Line 81"/>
              <p:cNvSpPr>
                <a:spLocks noChangeShapeType="1"/>
              </p:cNvSpPr>
              <p:nvPr/>
            </p:nvSpPr>
            <p:spPr bwMode="auto">
              <a:xfrm flipV="1">
                <a:off x="4089" y="3383"/>
                <a:ext cx="0" cy="4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</p:grpSp>
      <p:graphicFrame>
        <p:nvGraphicFramePr>
          <p:cNvPr id="15442" name="Object 1024"/>
          <p:cNvGraphicFramePr>
            <a:graphicFrameLocks noChangeAspect="1"/>
          </p:cNvGraphicFramePr>
          <p:nvPr/>
        </p:nvGraphicFramePr>
        <p:xfrm>
          <a:off x="2365828" y="4490215"/>
          <a:ext cx="4070578" cy="809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7" name="Equation" r:id="rId5" imgW="2171520" imgH="431640" progId="Equation.3">
                  <p:embed/>
                </p:oleObj>
              </mc:Choice>
              <mc:Fallback>
                <p:oleObj name="Equation" r:id="rId5" imgW="21715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5828" y="4490215"/>
                        <a:ext cx="4070578" cy="8093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13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Wideband Channels</a:t>
            </a:r>
          </a:p>
        </p:txBody>
      </p:sp>
      <p:sp>
        <p:nvSpPr>
          <p:cNvPr id="41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2229" y="1719943"/>
            <a:ext cx="8650513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Individual multipath components resolvable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True when time difference between components exceeds signal bandwidth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>
              <a:lnSpc>
                <a:spcPct val="80000"/>
              </a:lnSpc>
              <a:buNone/>
            </a:pPr>
            <a:endParaRPr lang="en-US" dirty="0" smtClean="0"/>
          </a:p>
          <a:p>
            <a:pPr>
              <a:lnSpc>
                <a:spcPct val="80000"/>
              </a:lnSpc>
              <a:buNone/>
            </a:pPr>
            <a:r>
              <a:rPr lang="en-US" dirty="0" smtClean="0"/>
              <a:t>	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Scattering function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 lvl="1"/>
            <a:r>
              <a:rPr lang="en-US" dirty="0" smtClean="0"/>
              <a:t>Yields delay spread/coherence BW (</a:t>
            </a:r>
            <a:r>
              <a:rPr lang="en-US" dirty="0" smtClean="0">
                <a:latin typeface="Symbol" pitchFamily="18" charset="2"/>
              </a:rPr>
              <a:t>s</a:t>
            </a:r>
            <a:r>
              <a:rPr lang="en-US" baseline="-25000" dirty="0" smtClean="0">
                <a:latin typeface="Symbol" pitchFamily="18" charset="2"/>
              </a:rPr>
              <a:t>t</a:t>
            </a:r>
            <a:r>
              <a:rPr lang="en-US" dirty="0" smtClean="0"/>
              <a:t>~1/</a:t>
            </a:r>
            <a:r>
              <a:rPr lang="en-US" dirty="0" err="1" smtClean="0"/>
              <a:t>B</a:t>
            </a:r>
            <a:r>
              <a:rPr lang="en-US" baseline="-25000" dirty="0" err="1" smtClean="0"/>
              <a:t>c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Yields Doppler spread/coherence time (B</a:t>
            </a:r>
            <a:r>
              <a:rPr lang="en-US" baseline="-25000" dirty="0" smtClean="0"/>
              <a:t>d</a:t>
            </a:r>
            <a:r>
              <a:rPr lang="en-US" dirty="0" smtClean="0"/>
              <a:t>~1/</a:t>
            </a:r>
            <a:r>
              <a:rPr lang="en-US" dirty="0" err="1" smtClean="0"/>
              <a:t>T</a:t>
            </a:r>
            <a:r>
              <a:rPr lang="en-US" baseline="-25000" dirty="0" err="1" smtClean="0"/>
              <a:t>c</a:t>
            </a:r>
            <a:r>
              <a:rPr lang="en-US" dirty="0" smtClean="0"/>
              <a:t>)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1030512" y="3214024"/>
            <a:ext cx="2635640" cy="1467540"/>
            <a:chOff x="5607042" y="3112424"/>
            <a:chExt cx="2957513" cy="1785005"/>
          </a:xfrm>
        </p:grpSpPr>
        <p:graphicFrame>
          <p:nvGraphicFramePr>
            <p:cNvPr id="4099" name="Object 5"/>
            <p:cNvGraphicFramePr>
              <a:graphicFrameLocks noChangeAspect="1"/>
            </p:cNvGraphicFramePr>
            <p:nvPr/>
          </p:nvGraphicFramePr>
          <p:xfrm>
            <a:off x="6216641" y="3112424"/>
            <a:ext cx="1397000" cy="419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02" name="Equation" r:id="rId3" imgW="761760" imgH="228600" progId="Equation.3">
                    <p:embed/>
                  </p:oleObj>
                </mc:Choice>
                <mc:Fallback>
                  <p:oleObj name="Equation" r:id="rId3" imgW="76176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16641" y="3112424"/>
                          <a:ext cx="1397000" cy="4191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5607042" y="3550581"/>
              <a:ext cx="2957513" cy="1042989"/>
              <a:chOff x="3336" y="3144"/>
              <a:chExt cx="1863" cy="657"/>
            </a:xfrm>
          </p:grpSpPr>
          <p:sp>
            <p:nvSpPr>
              <p:cNvPr id="4116" name="Rectangle 14"/>
              <p:cNvSpPr>
                <a:spLocks noChangeArrowheads="1"/>
              </p:cNvSpPr>
              <p:nvPr/>
            </p:nvSpPr>
            <p:spPr bwMode="auto">
              <a:xfrm>
                <a:off x="3492" y="3144"/>
                <a:ext cx="156" cy="57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17" name="Rectangle 15"/>
              <p:cNvSpPr>
                <a:spLocks noChangeArrowheads="1"/>
              </p:cNvSpPr>
              <p:nvPr/>
            </p:nvSpPr>
            <p:spPr bwMode="auto">
              <a:xfrm>
                <a:off x="4104" y="3144"/>
                <a:ext cx="156" cy="576"/>
              </a:xfrm>
              <a:prstGeom prst="rect">
                <a:avLst/>
              </a:prstGeom>
              <a:solidFill>
                <a:srgbClr val="4016C6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18" name="Rectangle 16"/>
              <p:cNvSpPr>
                <a:spLocks noChangeArrowheads="1"/>
              </p:cNvSpPr>
              <p:nvPr/>
            </p:nvSpPr>
            <p:spPr bwMode="auto">
              <a:xfrm>
                <a:off x="4620" y="3144"/>
                <a:ext cx="156" cy="576"/>
              </a:xfrm>
              <a:prstGeom prst="rect">
                <a:avLst/>
              </a:prstGeom>
              <a:solidFill>
                <a:srgbClr val="0099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19" name="Line 17"/>
              <p:cNvSpPr>
                <a:spLocks noChangeShapeType="1"/>
              </p:cNvSpPr>
              <p:nvPr/>
            </p:nvSpPr>
            <p:spPr bwMode="auto">
              <a:xfrm flipV="1">
                <a:off x="3336" y="3720"/>
                <a:ext cx="164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20" name="Text Box 18"/>
              <p:cNvSpPr txBox="1">
                <a:spLocks noChangeArrowheads="1"/>
              </p:cNvSpPr>
              <p:nvPr/>
            </p:nvSpPr>
            <p:spPr bwMode="auto">
              <a:xfrm>
                <a:off x="4999" y="3513"/>
                <a:ext cx="200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srgbClr val="000000"/>
                    </a:solidFill>
                    <a:latin typeface="Symbol" pitchFamily="18" charset="2"/>
                  </a:rPr>
                  <a:t>t</a:t>
                </a:r>
              </a:p>
            </p:txBody>
          </p:sp>
          <p:sp>
            <p:nvSpPr>
              <p:cNvPr id="4121" name="Line 19"/>
              <p:cNvSpPr>
                <a:spLocks noChangeShapeType="1"/>
              </p:cNvSpPr>
              <p:nvPr/>
            </p:nvSpPr>
            <p:spPr bwMode="auto">
              <a:xfrm>
                <a:off x="3636" y="3384"/>
                <a:ext cx="48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graphicFrame>
            <p:nvGraphicFramePr>
              <p:cNvPr id="4100" name="Object 20"/>
              <p:cNvGraphicFramePr>
                <a:graphicFrameLocks noChangeAspect="1"/>
              </p:cNvGraphicFramePr>
              <p:nvPr/>
            </p:nvGraphicFramePr>
            <p:xfrm>
              <a:off x="3737" y="3427"/>
              <a:ext cx="293" cy="2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503" name="Equation" r:id="rId5" imgW="253800" imgH="215640" progId="Equation.3">
                      <p:embed/>
                    </p:oleObj>
                  </mc:Choice>
                  <mc:Fallback>
                    <p:oleObj name="Equation" r:id="rId5" imgW="253800" imgH="2156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37" y="3427"/>
                            <a:ext cx="293" cy="2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122" name="Line 21"/>
              <p:cNvSpPr>
                <a:spLocks noChangeShapeType="1"/>
              </p:cNvSpPr>
              <p:nvPr/>
            </p:nvSpPr>
            <p:spPr bwMode="auto">
              <a:xfrm flipV="1">
                <a:off x="4260" y="3384"/>
                <a:ext cx="372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graphicFrame>
            <p:nvGraphicFramePr>
              <p:cNvPr id="4101" name="Object 22"/>
              <p:cNvGraphicFramePr>
                <a:graphicFrameLocks noChangeAspect="1"/>
              </p:cNvGraphicFramePr>
              <p:nvPr/>
            </p:nvGraphicFramePr>
            <p:xfrm>
              <a:off x="4306" y="3427"/>
              <a:ext cx="307" cy="2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504" name="Equation" r:id="rId7" imgW="266400" imgH="215640" progId="Equation.3">
                      <p:embed/>
                    </p:oleObj>
                  </mc:Choice>
                  <mc:Fallback>
                    <p:oleObj name="Equation" r:id="rId7" imgW="266400" imgH="2156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06" y="3427"/>
                            <a:ext cx="307" cy="2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107" name="Text Box 24"/>
            <p:cNvSpPr txBox="1">
              <a:spLocks noChangeArrowheads="1"/>
            </p:cNvSpPr>
            <p:nvPr/>
          </p:nvSpPr>
          <p:spPr bwMode="auto">
            <a:xfrm>
              <a:off x="6205704" y="4448201"/>
              <a:ext cx="1353752" cy="44922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1800" b="1" dirty="0">
                  <a:solidFill>
                    <a:srgbClr val="000000"/>
                  </a:solidFill>
                </a:rPr>
                <a:t>Wideband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425398" y="4775200"/>
            <a:ext cx="2342680" cy="1114705"/>
            <a:chOff x="4476750" y="4681980"/>
            <a:chExt cx="2776636" cy="1201995"/>
          </a:xfrm>
        </p:grpSpPr>
        <p:sp>
          <p:nvSpPr>
            <p:cNvPr id="35" name="Line 4"/>
            <p:cNvSpPr>
              <a:spLocks noChangeShapeType="1"/>
            </p:cNvSpPr>
            <p:nvPr/>
          </p:nvSpPr>
          <p:spPr bwMode="auto">
            <a:xfrm>
              <a:off x="4478490" y="4994998"/>
              <a:ext cx="10962" cy="7054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6" name="Line 5"/>
            <p:cNvSpPr>
              <a:spLocks noChangeShapeType="1"/>
            </p:cNvSpPr>
            <p:nvPr/>
          </p:nvSpPr>
          <p:spPr bwMode="auto">
            <a:xfrm flipV="1">
              <a:off x="4478488" y="4955946"/>
              <a:ext cx="1863575" cy="71203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7" name="Line 6"/>
            <p:cNvSpPr>
              <a:spLocks noChangeShapeType="1"/>
            </p:cNvSpPr>
            <p:nvPr/>
          </p:nvSpPr>
          <p:spPr bwMode="auto">
            <a:xfrm flipV="1">
              <a:off x="4495687" y="5676671"/>
              <a:ext cx="2308338" cy="69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8" name="Text Box 7"/>
            <p:cNvSpPr txBox="1">
              <a:spLocks noChangeArrowheads="1"/>
            </p:cNvSpPr>
            <p:nvPr/>
          </p:nvSpPr>
          <p:spPr bwMode="auto">
            <a:xfrm>
              <a:off x="6874918" y="5386158"/>
              <a:ext cx="378468" cy="49781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33CC"/>
                  </a:solidFill>
                  <a:latin typeface="Symbol" pitchFamily="18" charset="2"/>
                </a:rPr>
                <a:t>t</a:t>
              </a:r>
              <a:endParaRPr lang="en-US" dirty="0">
                <a:solidFill>
                  <a:srgbClr val="0033CC"/>
                </a:solidFill>
                <a:latin typeface="Symbol" pitchFamily="18" charset="2"/>
              </a:endParaRPr>
            </a:p>
          </p:txBody>
        </p:sp>
        <p:sp>
          <p:nvSpPr>
            <p:cNvPr id="39" name="Text Box 8"/>
            <p:cNvSpPr txBox="1">
              <a:spLocks noChangeArrowheads="1"/>
            </p:cNvSpPr>
            <p:nvPr/>
          </p:nvSpPr>
          <p:spPr bwMode="auto">
            <a:xfrm>
              <a:off x="6357391" y="4681980"/>
              <a:ext cx="418368" cy="49781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0033CC"/>
                  </a:solidFill>
                  <a:latin typeface="Symbol" pitchFamily="18" charset="2"/>
                </a:rPr>
                <a:t>r</a:t>
              </a:r>
            </a:p>
          </p:txBody>
        </p:sp>
        <p:sp>
          <p:nvSpPr>
            <p:cNvPr id="40" name="Freeform 9"/>
            <p:cNvSpPr>
              <a:spLocks/>
            </p:cNvSpPr>
            <p:nvPr/>
          </p:nvSpPr>
          <p:spPr bwMode="auto">
            <a:xfrm>
              <a:off x="4514850" y="5103585"/>
              <a:ext cx="1809750" cy="558800"/>
            </a:xfrm>
            <a:custGeom>
              <a:avLst/>
              <a:gdLst>
                <a:gd name="T0" fmla="*/ 0 w 1140"/>
                <a:gd name="T1" fmla="*/ 2147483647 h 352"/>
                <a:gd name="T2" fmla="*/ 2147483647 w 1140"/>
                <a:gd name="T3" fmla="*/ 2147483647 h 352"/>
                <a:gd name="T4" fmla="*/ 2147483647 w 1140"/>
                <a:gd name="T5" fmla="*/ 2147483647 h 352"/>
                <a:gd name="T6" fmla="*/ 2147483647 w 1140"/>
                <a:gd name="T7" fmla="*/ 2147483647 h 352"/>
                <a:gd name="T8" fmla="*/ 2147483647 w 1140"/>
                <a:gd name="T9" fmla="*/ 2147483647 h 352"/>
                <a:gd name="T10" fmla="*/ 2147483647 w 1140"/>
                <a:gd name="T11" fmla="*/ 2147483647 h 3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40"/>
                <a:gd name="T19" fmla="*/ 0 h 352"/>
                <a:gd name="T20" fmla="*/ 1140 w 1140"/>
                <a:gd name="T21" fmla="*/ 352 h 3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40" h="352">
                  <a:moveTo>
                    <a:pt x="0" y="4"/>
                  </a:moveTo>
                  <a:cubicBezTo>
                    <a:pt x="68" y="2"/>
                    <a:pt x="136" y="0"/>
                    <a:pt x="216" y="16"/>
                  </a:cubicBezTo>
                  <a:cubicBezTo>
                    <a:pt x="296" y="32"/>
                    <a:pt x="386" y="66"/>
                    <a:pt x="480" y="100"/>
                  </a:cubicBezTo>
                  <a:cubicBezTo>
                    <a:pt x="574" y="134"/>
                    <a:pt x="698" y="184"/>
                    <a:pt x="780" y="220"/>
                  </a:cubicBezTo>
                  <a:cubicBezTo>
                    <a:pt x="862" y="256"/>
                    <a:pt x="912" y="294"/>
                    <a:pt x="972" y="316"/>
                  </a:cubicBezTo>
                  <a:cubicBezTo>
                    <a:pt x="1032" y="338"/>
                    <a:pt x="1086" y="345"/>
                    <a:pt x="1140" y="352"/>
                  </a:cubicBezTo>
                </a:path>
              </a:pathLst>
            </a:custGeom>
            <a:noFill/>
            <a:ln w="38100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4667250" y="4973410"/>
              <a:ext cx="1390650" cy="295275"/>
            </a:xfrm>
            <a:custGeom>
              <a:avLst/>
              <a:gdLst>
                <a:gd name="T0" fmla="*/ 0 w 876"/>
                <a:gd name="T1" fmla="*/ 2147483647 h 186"/>
                <a:gd name="T2" fmla="*/ 2147483647 w 876"/>
                <a:gd name="T3" fmla="*/ 2147483647 h 186"/>
                <a:gd name="T4" fmla="*/ 2147483647 w 876"/>
                <a:gd name="T5" fmla="*/ 2147483647 h 186"/>
                <a:gd name="T6" fmla="*/ 2147483647 w 876"/>
                <a:gd name="T7" fmla="*/ 2147483647 h 186"/>
                <a:gd name="T8" fmla="*/ 2147483647 w 876"/>
                <a:gd name="T9" fmla="*/ 2147483647 h 186"/>
                <a:gd name="T10" fmla="*/ 2147483647 w 876"/>
                <a:gd name="T11" fmla="*/ 2147483647 h 1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76"/>
                <a:gd name="T19" fmla="*/ 0 h 186"/>
                <a:gd name="T20" fmla="*/ 876 w 876"/>
                <a:gd name="T21" fmla="*/ 186 h 1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76" h="186">
                  <a:moveTo>
                    <a:pt x="0" y="110"/>
                  </a:moveTo>
                  <a:cubicBezTo>
                    <a:pt x="141" y="128"/>
                    <a:pt x="282" y="146"/>
                    <a:pt x="372" y="158"/>
                  </a:cubicBezTo>
                  <a:cubicBezTo>
                    <a:pt x="462" y="170"/>
                    <a:pt x="498" y="186"/>
                    <a:pt x="540" y="182"/>
                  </a:cubicBezTo>
                  <a:cubicBezTo>
                    <a:pt x="582" y="178"/>
                    <a:pt x="586" y="162"/>
                    <a:pt x="624" y="134"/>
                  </a:cubicBezTo>
                  <a:cubicBezTo>
                    <a:pt x="662" y="106"/>
                    <a:pt x="726" y="28"/>
                    <a:pt x="768" y="14"/>
                  </a:cubicBezTo>
                  <a:cubicBezTo>
                    <a:pt x="810" y="0"/>
                    <a:pt x="843" y="25"/>
                    <a:pt x="876" y="50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4476750" y="5128985"/>
              <a:ext cx="1771650" cy="387350"/>
            </a:xfrm>
            <a:custGeom>
              <a:avLst/>
              <a:gdLst>
                <a:gd name="T0" fmla="*/ 0 w 1116"/>
                <a:gd name="T1" fmla="*/ 0 h 244"/>
                <a:gd name="T2" fmla="*/ 2147483647 w 1116"/>
                <a:gd name="T3" fmla="*/ 2147483647 h 244"/>
                <a:gd name="T4" fmla="*/ 2147483647 w 1116"/>
                <a:gd name="T5" fmla="*/ 2147483647 h 244"/>
                <a:gd name="T6" fmla="*/ 2147483647 w 1116"/>
                <a:gd name="T7" fmla="*/ 2147483647 h 244"/>
                <a:gd name="T8" fmla="*/ 2147483647 w 1116"/>
                <a:gd name="T9" fmla="*/ 2147483647 h 244"/>
                <a:gd name="T10" fmla="*/ 2147483647 w 1116"/>
                <a:gd name="T11" fmla="*/ 2147483647 h 244"/>
                <a:gd name="T12" fmla="*/ 2147483647 w 1116"/>
                <a:gd name="T13" fmla="*/ 2147483647 h 2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16"/>
                <a:gd name="T22" fmla="*/ 0 h 244"/>
                <a:gd name="T23" fmla="*/ 1116 w 1116"/>
                <a:gd name="T24" fmla="*/ 244 h 2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16" h="244">
                  <a:moveTo>
                    <a:pt x="0" y="0"/>
                  </a:moveTo>
                  <a:cubicBezTo>
                    <a:pt x="83" y="10"/>
                    <a:pt x="166" y="20"/>
                    <a:pt x="240" y="48"/>
                  </a:cubicBezTo>
                  <a:cubicBezTo>
                    <a:pt x="314" y="76"/>
                    <a:pt x="382" y="138"/>
                    <a:pt x="444" y="168"/>
                  </a:cubicBezTo>
                  <a:cubicBezTo>
                    <a:pt x="506" y="198"/>
                    <a:pt x="544" y="244"/>
                    <a:pt x="612" y="228"/>
                  </a:cubicBezTo>
                  <a:cubicBezTo>
                    <a:pt x="680" y="212"/>
                    <a:pt x="782" y="88"/>
                    <a:pt x="852" y="72"/>
                  </a:cubicBezTo>
                  <a:cubicBezTo>
                    <a:pt x="922" y="56"/>
                    <a:pt x="988" y="110"/>
                    <a:pt x="1032" y="132"/>
                  </a:cubicBezTo>
                  <a:cubicBezTo>
                    <a:pt x="1076" y="154"/>
                    <a:pt x="1096" y="179"/>
                    <a:pt x="1116" y="204"/>
                  </a:cubicBez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1422400" y="5355772"/>
            <a:ext cx="3024868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0000CC"/>
                </a:solidFill>
                <a:latin typeface="Garamond" pitchFamily="18" charset="0"/>
              </a:rPr>
              <a:t>s(</a:t>
            </a:r>
            <a:r>
              <a:rPr lang="en-US" b="1" i="1" dirty="0" err="1">
                <a:solidFill>
                  <a:srgbClr val="0000CC"/>
                </a:solidFill>
                <a:latin typeface="Symbol" pitchFamily="18" charset="2"/>
              </a:rPr>
              <a:t>t</a:t>
            </a:r>
            <a:r>
              <a:rPr lang="en-US" b="1" i="1" dirty="0" err="1">
                <a:solidFill>
                  <a:srgbClr val="0000CC"/>
                </a:solidFill>
                <a:latin typeface="Garamond" pitchFamily="18" charset="0"/>
              </a:rPr>
              <a:t>,</a:t>
            </a:r>
            <a:r>
              <a:rPr lang="en-US" b="1" i="1" dirty="0" err="1">
                <a:solidFill>
                  <a:srgbClr val="0000CC"/>
                </a:solidFill>
                <a:latin typeface="Symbol" pitchFamily="18" charset="2"/>
              </a:rPr>
              <a:t>r</a:t>
            </a:r>
            <a:r>
              <a:rPr lang="en-US" b="1" i="1" dirty="0">
                <a:solidFill>
                  <a:srgbClr val="0000CC"/>
                </a:solidFill>
                <a:latin typeface="Garamond" pitchFamily="18" charset="0"/>
              </a:rPr>
              <a:t>)=</a:t>
            </a:r>
            <a:r>
              <a:rPr lang="en-US" sz="2800" b="1" i="1" dirty="0" err="1">
                <a:solidFill>
                  <a:srgbClr val="0000CC"/>
                </a:solidFill>
                <a:latin typeface="Monotype Corsiva" pitchFamily="66" charset="0"/>
              </a:rPr>
              <a:t>F</a:t>
            </a:r>
            <a:r>
              <a:rPr lang="en-US" b="1" i="1" baseline="-25000" dirty="0" err="1">
                <a:solidFill>
                  <a:srgbClr val="0000CC"/>
                </a:solidFill>
                <a:latin typeface="Symbol" pitchFamily="18" charset="2"/>
              </a:rPr>
              <a:t>D</a:t>
            </a:r>
            <a:r>
              <a:rPr lang="en-US" b="1" i="1" baseline="-25000" dirty="0" err="1">
                <a:solidFill>
                  <a:srgbClr val="0000CC"/>
                </a:solidFill>
                <a:latin typeface="Garamond" pitchFamily="18" charset="0"/>
              </a:rPr>
              <a:t>t</a:t>
            </a:r>
            <a:r>
              <a:rPr lang="en-US" b="1" dirty="0">
                <a:solidFill>
                  <a:srgbClr val="0000CC"/>
                </a:solidFill>
                <a:latin typeface="Garamond" pitchFamily="18" charset="0"/>
              </a:rPr>
              <a:t>[A</a:t>
            </a:r>
            <a:r>
              <a:rPr lang="en-US" b="1" baseline="-25000" dirty="0">
                <a:solidFill>
                  <a:srgbClr val="0000CC"/>
                </a:solidFill>
                <a:latin typeface="Garamond" pitchFamily="18" charset="0"/>
              </a:rPr>
              <a:t>c</a:t>
            </a:r>
            <a:r>
              <a:rPr lang="en-US" b="1" dirty="0">
                <a:solidFill>
                  <a:srgbClr val="0000CC"/>
                </a:solidFill>
                <a:latin typeface="Garamond" pitchFamily="18" charset="0"/>
              </a:rPr>
              <a:t>(</a:t>
            </a:r>
            <a:r>
              <a:rPr lang="en-US" b="1" dirty="0" err="1">
                <a:solidFill>
                  <a:srgbClr val="0000CC"/>
                </a:solidFill>
                <a:latin typeface="Symbol" pitchFamily="18" charset="2"/>
              </a:rPr>
              <a:t>t</a:t>
            </a:r>
            <a:r>
              <a:rPr lang="en-US" b="1" dirty="0" err="1">
                <a:solidFill>
                  <a:srgbClr val="0000CC"/>
                </a:solidFill>
                <a:latin typeface="Garamond" pitchFamily="18" charset="0"/>
              </a:rPr>
              <a:t>,</a:t>
            </a:r>
            <a:r>
              <a:rPr lang="en-US" b="1" dirty="0" err="1">
                <a:solidFill>
                  <a:srgbClr val="0000CC"/>
                </a:solidFill>
                <a:latin typeface="Symbol" pitchFamily="18" charset="2"/>
              </a:rPr>
              <a:t>D</a:t>
            </a:r>
            <a:r>
              <a:rPr lang="en-US" b="1" dirty="0" err="1">
                <a:solidFill>
                  <a:srgbClr val="0000CC"/>
                </a:solidFill>
                <a:latin typeface="Garamond" pitchFamily="18" charset="0"/>
              </a:rPr>
              <a:t>t</a:t>
            </a:r>
            <a:r>
              <a:rPr lang="en-US" b="1" dirty="0">
                <a:solidFill>
                  <a:srgbClr val="0000CC"/>
                </a:solidFill>
                <a:latin typeface="Garamond" pitchFamily="18" charset="0"/>
              </a:rPr>
              <a:t>)]</a:t>
            </a:r>
            <a:endParaRPr lang="en-US" b="1" i="1" dirty="0">
              <a:solidFill>
                <a:srgbClr val="0000CC"/>
              </a:solidFill>
              <a:latin typeface="Garamond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785333" y="5515423"/>
            <a:ext cx="2199128" cy="338554"/>
          </a:xfrm>
          <a:prstGeom prst="rect">
            <a:avLst/>
          </a:prstGeom>
          <a:noFill/>
          <a:ln>
            <a:solidFill>
              <a:srgbClr val="0066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474747"/>
                </a:solidFill>
              </a:rPr>
              <a:t>Delay Power Spectrum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369329" y="4782457"/>
            <a:ext cx="2411814" cy="338554"/>
          </a:xfrm>
          <a:prstGeom prst="rect">
            <a:avLst/>
          </a:prstGeom>
          <a:noFill/>
          <a:ln>
            <a:solidFill>
              <a:srgbClr val="0066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474747"/>
                </a:solidFill>
              </a:rPr>
              <a:t>Doppler Power Spectrum</a:t>
            </a:r>
          </a:p>
        </p:txBody>
      </p:sp>
      <p:sp>
        <p:nvSpPr>
          <p:cNvPr id="47" name="Line 26"/>
          <p:cNvSpPr>
            <a:spLocks noChangeShapeType="1"/>
          </p:cNvSpPr>
          <p:nvPr/>
        </p:nvSpPr>
        <p:spPr bwMode="auto">
          <a:xfrm flipV="1">
            <a:off x="5148943" y="4402818"/>
            <a:ext cx="26273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8" name="Text Box 27"/>
          <p:cNvSpPr txBox="1">
            <a:spLocks noChangeArrowheads="1"/>
          </p:cNvSpPr>
          <p:nvPr/>
        </p:nvSpPr>
        <p:spPr bwMode="auto">
          <a:xfrm>
            <a:off x="7798481" y="4191681"/>
            <a:ext cx="27622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  <a:latin typeface="Garamond" pitchFamily="18" charset="0"/>
              </a:rPr>
              <a:t>f</a:t>
            </a:r>
          </a:p>
        </p:txBody>
      </p:sp>
      <p:grpSp>
        <p:nvGrpSpPr>
          <p:cNvPr id="49" name="Group 28"/>
          <p:cNvGrpSpPr>
            <a:grpSpLocks/>
          </p:cNvGrpSpPr>
          <p:nvPr/>
        </p:nvGrpSpPr>
        <p:grpSpPr bwMode="auto">
          <a:xfrm>
            <a:off x="5587093" y="3697968"/>
            <a:ext cx="1905000" cy="723900"/>
            <a:chOff x="3612" y="2772"/>
            <a:chExt cx="1200" cy="456"/>
          </a:xfrm>
        </p:grpSpPr>
        <p:sp>
          <p:nvSpPr>
            <p:cNvPr id="50" name="Arc 29"/>
            <p:cNvSpPr>
              <a:spLocks/>
            </p:cNvSpPr>
            <p:nvPr/>
          </p:nvSpPr>
          <p:spPr bwMode="auto">
            <a:xfrm>
              <a:off x="4212" y="2772"/>
              <a:ext cx="600" cy="4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1" name="Arc 30"/>
            <p:cNvSpPr>
              <a:spLocks/>
            </p:cNvSpPr>
            <p:nvPr/>
          </p:nvSpPr>
          <p:spPr bwMode="auto">
            <a:xfrm flipH="1">
              <a:off x="3612" y="2772"/>
              <a:ext cx="600" cy="4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2" name="Group 31"/>
          <p:cNvGrpSpPr>
            <a:grpSpLocks/>
          </p:cNvGrpSpPr>
          <p:nvPr/>
        </p:nvGrpSpPr>
        <p:grpSpPr bwMode="auto">
          <a:xfrm>
            <a:off x="6025243" y="3697968"/>
            <a:ext cx="1066800" cy="723900"/>
            <a:chOff x="3612" y="2772"/>
            <a:chExt cx="1200" cy="456"/>
          </a:xfrm>
        </p:grpSpPr>
        <p:sp>
          <p:nvSpPr>
            <p:cNvPr id="53" name="Arc 32"/>
            <p:cNvSpPr>
              <a:spLocks/>
            </p:cNvSpPr>
            <p:nvPr/>
          </p:nvSpPr>
          <p:spPr bwMode="auto">
            <a:xfrm>
              <a:off x="4212" y="2772"/>
              <a:ext cx="600" cy="4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4" name="Arc 33"/>
            <p:cNvSpPr>
              <a:spLocks/>
            </p:cNvSpPr>
            <p:nvPr/>
          </p:nvSpPr>
          <p:spPr bwMode="auto">
            <a:xfrm flipH="1">
              <a:off x="3612" y="2772"/>
              <a:ext cx="600" cy="4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55" name="Object 3"/>
          <p:cNvGraphicFramePr>
            <a:graphicFrameLocks noChangeAspect="1"/>
          </p:cNvGraphicFramePr>
          <p:nvPr/>
        </p:nvGraphicFramePr>
        <p:xfrm>
          <a:off x="5955393" y="3237593"/>
          <a:ext cx="112553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5" name="Equation" r:id="rId9" imgW="609480" imgH="228600" progId="Equation.3">
                  <p:embed/>
                </p:oleObj>
              </mc:Choice>
              <mc:Fallback>
                <p:oleObj name="Equation" r:id="rId9" imgW="609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5393" y="3237593"/>
                        <a:ext cx="1125538" cy="422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Text Box 35"/>
          <p:cNvSpPr txBox="1">
            <a:spLocks noChangeArrowheads="1"/>
          </p:cNvSpPr>
          <p:nvPr/>
        </p:nvSpPr>
        <p:spPr bwMode="auto">
          <a:xfrm>
            <a:off x="6180818" y="3929743"/>
            <a:ext cx="8001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33CC"/>
                </a:solidFill>
              </a:rPr>
              <a:t>A</a:t>
            </a:r>
            <a:r>
              <a:rPr lang="en-US" b="1" baseline="-25000">
                <a:solidFill>
                  <a:srgbClr val="0033CC"/>
                </a:solidFill>
              </a:rPr>
              <a:t>c</a:t>
            </a:r>
            <a:r>
              <a:rPr lang="en-US" b="1">
                <a:solidFill>
                  <a:srgbClr val="0033CC"/>
                </a:solidFill>
              </a:rPr>
              <a:t>(f)</a:t>
            </a:r>
          </a:p>
        </p:txBody>
      </p:sp>
      <p:sp>
        <p:nvSpPr>
          <p:cNvPr id="57" name="AutoShape 36"/>
          <p:cNvSpPr>
            <a:spLocks noChangeArrowheads="1"/>
          </p:cNvSpPr>
          <p:nvPr/>
        </p:nvSpPr>
        <p:spPr bwMode="auto">
          <a:xfrm>
            <a:off x="3929743" y="3659868"/>
            <a:ext cx="1047750" cy="457200"/>
          </a:xfrm>
          <a:prstGeom prst="leftRightArrow">
            <a:avLst>
              <a:gd name="adj1" fmla="val 50000"/>
              <a:gd name="adj2" fmla="val 4583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8" name="Text Box 37"/>
          <p:cNvSpPr txBox="1">
            <a:spLocks noChangeArrowheads="1"/>
          </p:cNvSpPr>
          <p:nvPr/>
        </p:nvSpPr>
        <p:spPr bwMode="auto">
          <a:xfrm>
            <a:off x="6504668" y="4326618"/>
            <a:ext cx="3365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59" name="Text Box 38"/>
          <p:cNvSpPr txBox="1">
            <a:spLocks noChangeArrowheads="1"/>
          </p:cNvSpPr>
          <p:nvPr/>
        </p:nvSpPr>
        <p:spPr bwMode="auto">
          <a:xfrm>
            <a:off x="6933746" y="4368797"/>
            <a:ext cx="441146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solidFill>
                  <a:srgbClr val="000000"/>
                </a:solidFill>
              </a:rPr>
              <a:t>Bc</a:t>
            </a:r>
            <a:endParaRPr 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35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098"/>
          <p:cNvSpPr>
            <a:spLocks noGrp="1" noChangeArrowheads="1"/>
          </p:cNvSpPr>
          <p:nvPr>
            <p:ph type="title"/>
          </p:nvPr>
        </p:nvSpPr>
        <p:spPr>
          <a:xfrm>
            <a:off x="99778" y="228600"/>
            <a:ext cx="9001593" cy="1143000"/>
          </a:xfrm>
        </p:spPr>
        <p:txBody>
          <a:bodyPr/>
          <a:lstStyle/>
          <a:p>
            <a:r>
              <a:rPr lang="en-US" dirty="0" smtClean="0"/>
              <a:t>Capacity of Flat Fading Channels</a:t>
            </a:r>
          </a:p>
        </p:txBody>
      </p:sp>
      <p:sp>
        <p:nvSpPr>
          <p:cNvPr id="2052" name="Rectangle 4099"/>
          <p:cNvSpPr>
            <a:spLocks noGrp="1" noChangeArrowheads="1"/>
          </p:cNvSpPr>
          <p:nvPr>
            <p:ph type="body" idx="1"/>
          </p:nvPr>
        </p:nvSpPr>
        <p:spPr>
          <a:xfrm>
            <a:off x="342900" y="1619250"/>
            <a:ext cx="8515350" cy="45529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Channel Capacity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Maximum data rate that can be transmitted over a channel with arbitrarily small error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Capacity of AWGN Channel: Blog</a:t>
            </a:r>
            <a:r>
              <a:rPr lang="en-US" baseline="-25000" dirty="0" smtClean="0"/>
              <a:t>2</a:t>
            </a:r>
            <a:r>
              <a:rPr lang="en-US" dirty="0" smtClean="0"/>
              <a:t>[1+</a:t>
            </a:r>
            <a:r>
              <a:rPr lang="en-US" dirty="0" smtClean="0">
                <a:latin typeface="Symbol" pitchFamily="18" charset="2"/>
              </a:rPr>
              <a:t>g</a:t>
            </a:r>
            <a:r>
              <a:rPr lang="en-US" dirty="0" smtClean="0"/>
              <a:t>] bps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Symbol" pitchFamily="18" charset="2"/>
              </a:rPr>
              <a:t>g</a:t>
            </a:r>
            <a:r>
              <a:rPr lang="en-US" dirty="0" smtClean="0"/>
              <a:t>=</a:t>
            </a:r>
            <a:r>
              <a:rPr lang="en-US" dirty="0" err="1" smtClean="0"/>
              <a:t>P</a:t>
            </a:r>
            <a:r>
              <a:rPr lang="en-US" baseline="-25000" dirty="0" err="1" smtClean="0"/>
              <a:t>r</a:t>
            </a:r>
            <a:r>
              <a:rPr lang="en-US" dirty="0" smtClean="0"/>
              <a:t>/(N</a:t>
            </a:r>
            <a:r>
              <a:rPr lang="en-US" baseline="-25000" dirty="0" smtClean="0"/>
              <a:t>0</a:t>
            </a:r>
            <a:r>
              <a:rPr lang="en-US" dirty="0" smtClean="0"/>
              <a:t>B) is the receiver SNR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Capacity of Flat-Fading Channels</a:t>
            </a:r>
          </a:p>
          <a:p>
            <a:pPr lvl="1"/>
            <a:r>
              <a:rPr lang="en-US" dirty="0" smtClean="0"/>
              <a:t>Nothing known: capacity typically zero</a:t>
            </a:r>
          </a:p>
          <a:p>
            <a:pPr lvl="1"/>
            <a:r>
              <a:rPr lang="en-US" dirty="0" smtClean="0"/>
              <a:t>Fading Statistics Known (few results)</a:t>
            </a:r>
          </a:p>
          <a:p>
            <a:pPr lvl="1"/>
            <a:r>
              <a:rPr lang="en-US" dirty="0" smtClean="0"/>
              <a:t>Fading Known at RX (average capacity)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8535338"/>
              </p:ext>
            </p:extLst>
          </p:nvPr>
        </p:nvGraphicFramePr>
        <p:xfrm>
          <a:off x="212725" y="5648325"/>
          <a:ext cx="826770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7" name="Equation" r:id="rId3" imgW="3301920" imgH="482400" progId="Equation.3">
                  <p:embed/>
                </p:oleObj>
              </mc:Choice>
              <mc:Fallback>
                <p:oleObj name="Equation" r:id="rId3" imgW="33019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" y="5648325"/>
                        <a:ext cx="8267700" cy="1209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72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4099"/>
          <p:cNvSpPr>
            <a:spLocks noGrp="1" noChangeArrowheads="1"/>
          </p:cNvSpPr>
          <p:nvPr>
            <p:ph type="body" idx="1"/>
          </p:nvPr>
        </p:nvSpPr>
        <p:spPr>
          <a:xfrm>
            <a:off x="323850" y="1657350"/>
            <a:ext cx="8629650" cy="45529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Capacity in Flat-Fading: </a:t>
            </a:r>
            <a:r>
              <a:rPr lang="en-US" dirty="0" smtClean="0">
                <a:latin typeface="Symbol" pitchFamily="18" charset="2"/>
              </a:rPr>
              <a:t>g</a:t>
            </a:r>
            <a:r>
              <a:rPr lang="en-US" dirty="0" smtClean="0"/>
              <a:t> known at TX/RX</a:t>
            </a:r>
          </a:p>
          <a:p>
            <a:pPr lvl="2"/>
            <a:endParaRPr lang="en-US" sz="2800" dirty="0" smtClean="0"/>
          </a:p>
          <a:p>
            <a:pPr marL="914400" lvl="2" indent="0">
              <a:buNone/>
            </a:pPr>
            <a:endParaRPr lang="en-US" sz="2800" dirty="0" smtClean="0"/>
          </a:p>
          <a:p>
            <a:r>
              <a:rPr lang="en-US" sz="3600" dirty="0" smtClean="0"/>
              <a:t>Optimal Rate and Power Adaptation</a:t>
            </a:r>
          </a:p>
          <a:p>
            <a:endParaRPr lang="en-US" sz="3600" dirty="0"/>
          </a:p>
          <a:p>
            <a:endParaRPr lang="en-US" sz="3600" dirty="0" smtClean="0"/>
          </a:p>
          <a:p>
            <a:pPr>
              <a:lnSpc>
                <a:spcPct val="10000"/>
              </a:lnSpc>
            </a:pPr>
            <a:endParaRPr lang="en-US" sz="3600" dirty="0" smtClean="0"/>
          </a:p>
          <a:p>
            <a:endParaRPr lang="en-US" sz="3600" dirty="0"/>
          </a:p>
          <a:p>
            <a:r>
              <a:rPr lang="en-US" sz="2400" dirty="0" smtClean="0"/>
              <a:t>The instantaneous power/rate only depend on p(</a:t>
            </a:r>
            <a:r>
              <a:rPr lang="en-US" sz="2400" dirty="0" smtClean="0">
                <a:latin typeface="Symbol" panose="05050102010706020507" pitchFamily="18" charset="2"/>
              </a:rPr>
              <a:t>g</a:t>
            </a:r>
            <a:r>
              <a:rPr lang="en-US" sz="2400" dirty="0" smtClean="0"/>
              <a:t>) through </a:t>
            </a:r>
            <a:r>
              <a:rPr lang="en-US" sz="2400" dirty="0" smtClean="0">
                <a:latin typeface="Symbol" panose="05050102010706020507" pitchFamily="18" charset="2"/>
              </a:rPr>
              <a:t>g</a:t>
            </a:r>
            <a:r>
              <a:rPr lang="en-US" sz="2400" baseline="-25000" dirty="0"/>
              <a:t>0</a:t>
            </a:r>
            <a:endParaRPr lang="en-US" sz="2400" baseline="-25000" dirty="0" smtClean="0"/>
          </a:p>
          <a:p>
            <a:pPr lvl="2"/>
            <a:endParaRPr lang="en-US" sz="2800" dirty="0" smtClean="0"/>
          </a:p>
          <a:p>
            <a:pPr lvl="2"/>
            <a:endParaRPr lang="en-US" sz="2800" dirty="0" smtClean="0"/>
          </a:p>
          <a:p>
            <a:pPr lvl="2"/>
            <a:endParaRPr lang="en-US" sz="2800" dirty="0" smtClean="0"/>
          </a:p>
          <a:p>
            <a:pPr lvl="2">
              <a:lnSpc>
                <a:spcPct val="50000"/>
              </a:lnSpc>
            </a:pPr>
            <a:endParaRPr lang="en-US" sz="2800" dirty="0" smtClean="0"/>
          </a:p>
          <a:p>
            <a:pPr marL="914400" lvl="2" indent="0">
              <a:buNone/>
            </a:pPr>
            <a:endParaRPr lang="en-US" sz="2800" dirty="0" smtClean="0"/>
          </a:p>
          <a:p>
            <a:pPr lvl="2"/>
            <a:endParaRPr lang="en-US" sz="2800" dirty="0" smtClean="0"/>
          </a:p>
          <a:p>
            <a:pPr lvl="2"/>
            <a:endParaRPr lang="en-US" sz="2800" dirty="0" smtClean="0"/>
          </a:p>
          <a:p>
            <a:pPr lvl="2"/>
            <a:endParaRPr lang="en-US" sz="2800" dirty="0" smtClean="0"/>
          </a:p>
          <a:p>
            <a:pPr lvl="2">
              <a:buFont typeface="ZapfDingbats" pitchFamily="82" charset="2"/>
              <a:buNone/>
            </a:pPr>
            <a:endParaRPr lang="en-US" sz="2800" dirty="0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/>
          </p:nvPr>
        </p:nvGraphicFramePr>
        <p:xfrm>
          <a:off x="1035170" y="2021682"/>
          <a:ext cx="6503987" cy="99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0" name="Equation" r:id="rId3" imgW="3644640" imgH="558720" progId="Equation.3">
                  <p:embed/>
                </p:oleObj>
              </mc:Choice>
              <mc:Fallback>
                <p:oleObj name="Equation" r:id="rId3" imgW="3644640" imgH="558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5170" y="2021682"/>
                        <a:ext cx="6503987" cy="998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2049"/>
          <p:cNvGraphicFramePr>
            <a:graphicFrameLocks/>
          </p:cNvGraphicFramePr>
          <p:nvPr>
            <p:extLst/>
          </p:nvPr>
        </p:nvGraphicFramePr>
        <p:xfrm>
          <a:off x="1560819" y="5080794"/>
          <a:ext cx="2608263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1" name="Equation" r:id="rId5" imgW="1485720" imgH="495000" progId="Equation.3">
                  <p:embed/>
                </p:oleObj>
              </mc:Choice>
              <mc:Fallback>
                <p:oleObj name="Equation" r:id="rId5" imgW="1485720" imgH="4950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819" y="5080794"/>
                        <a:ext cx="2608263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2048"/>
          <p:cNvGraphicFramePr>
            <a:graphicFrameLocks/>
          </p:cNvGraphicFramePr>
          <p:nvPr>
            <p:extLst/>
          </p:nvPr>
        </p:nvGraphicFramePr>
        <p:xfrm>
          <a:off x="859459" y="3974463"/>
          <a:ext cx="3731586" cy="944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2" name="Equation" r:id="rId7" imgW="1625400" imgH="520560" progId="Equation.3">
                  <p:embed/>
                </p:oleObj>
              </mc:Choice>
              <mc:Fallback>
                <p:oleObj name="Equation" r:id="rId7" imgW="1625400" imgH="52056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459" y="3974463"/>
                        <a:ext cx="3731586" cy="9442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1030"/>
          <p:cNvGrpSpPr>
            <a:grpSpLocks/>
          </p:cNvGrpSpPr>
          <p:nvPr/>
        </p:nvGrpSpPr>
        <p:grpSpPr bwMode="auto">
          <a:xfrm>
            <a:off x="5381466" y="4074058"/>
            <a:ext cx="3203575" cy="2058987"/>
            <a:chOff x="3072" y="1197"/>
            <a:chExt cx="2018" cy="1297"/>
          </a:xfrm>
        </p:grpSpPr>
        <p:sp>
          <p:nvSpPr>
            <p:cNvPr id="22" name="Arc 1031"/>
            <p:cNvSpPr>
              <a:spLocks/>
            </p:cNvSpPr>
            <p:nvPr/>
          </p:nvSpPr>
          <p:spPr bwMode="auto">
            <a:xfrm>
              <a:off x="3178" y="1305"/>
              <a:ext cx="57" cy="1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3" name="Line 1032"/>
            <p:cNvSpPr>
              <a:spLocks noChangeShapeType="1"/>
            </p:cNvSpPr>
            <p:nvPr/>
          </p:nvSpPr>
          <p:spPr bwMode="auto">
            <a:xfrm>
              <a:off x="3117" y="1197"/>
              <a:ext cx="0" cy="102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" name="Line 1033"/>
            <p:cNvSpPr>
              <a:spLocks noChangeShapeType="1"/>
            </p:cNvSpPr>
            <p:nvPr/>
          </p:nvSpPr>
          <p:spPr bwMode="auto">
            <a:xfrm>
              <a:off x="3107" y="2224"/>
              <a:ext cx="173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graphicFrame>
          <p:nvGraphicFramePr>
            <p:cNvPr id="25" name="Object 2050"/>
            <p:cNvGraphicFramePr>
              <a:graphicFrameLocks/>
            </p:cNvGraphicFramePr>
            <p:nvPr/>
          </p:nvGraphicFramePr>
          <p:xfrm>
            <a:off x="4936" y="1211"/>
            <a:ext cx="154" cy="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3" name="Equation" r:id="rId9" imgW="253800" imgH="609480" progId="Equation.3">
                    <p:embed/>
                  </p:oleObj>
                </mc:Choice>
                <mc:Fallback>
                  <p:oleObj name="Equation" r:id="rId9" imgW="253800" imgH="609480" progId="Equation.3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36" y="1211"/>
                          <a:ext cx="154" cy="3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" name="Arc 1035"/>
            <p:cNvSpPr>
              <a:spLocks/>
            </p:cNvSpPr>
            <p:nvPr/>
          </p:nvSpPr>
          <p:spPr bwMode="auto">
            <a:xfrm rot="10800000">
              <a:off x="3190" y="1397"/>
              <a:ext cx="1668" cy="627"/>
            </a:xfrm>
            <a:custGeom>
              <a:avLst/>
              <a:gdLst>
                <a:gd name="T0" fmla="*/ 0 w 21612"/>
                <a:gd name="T1" fmla="*/ 0 h 21600"/>
                <a:gd name="T2" fmla="*/ 0 w 21612"/>
                <a:gd name="T3" fmla="*/ 0 h 21600"/>
                <a:gd name="T4" fmla="*/ 0 w 21612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12"/>
                <a:gd name="T10" fmla="*/ 0 h 21600"/>
                <a:gd name="T11" fmla="*/ 21612 w 2161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12" h="21600" fill="none" extrusionOk="0">
                  <a:moveTo>
                    <a:pt x="0" y="0"/>
                  </a:moveTo>
                  <a:cubicBezTo>
                    <a:pt x="4" y="0"/>
                    <a:pt x="8" y="-1"/>
                    <a:pt x="13" y="0"/>
                  </a:cubicBezTo>
                  <a:cubicBezTo>
                    <a:pt x="11875" y="0"/>
                    <a:pt x="21517" y="9566"/>
                    <a:pt x="21612" y="21427"/>
                  </a:cubicBezTo>
                </a:path>
                <a:path w="21612" h="21600" stroke="0" extrusionOk="0">
                  <a:moveTo>
                    <a:pt x="0" y="0"/>
                  </a:moveTo>
                  <a:cubicBezTo>
                    <a:pt x="4" y="0"/>
                    <a:pt x="8" y="-1"/>
                    <a:pt x="13" y="0"/>
                  </a:cubicBezTo>
                  <a:cubicBezTo>
                    <a:pt x="11875" y="0"/>
                    <a:pt x="21517" y="9566"/>
                    <a:pt x="21612" y="21427"/>
                  </a:cubicBezTo>
                  <a:lnTo>
                    <a:pt x="13" y="21600"/>
                  </a:lnTo>
                  <a:close/>
                </a:path>
              </a:pathLst>
            </a:custGeom>
            <a:solidFill>
              <a:srgbClr val="0000CC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" name="Line 1036"/>
            <p:cNvSpPr>
              <a:spLocks noChangeShapeType="1"/>
            </p:cNvSpPr>
            <p:nvPr/>
          </p:nvSpPr>
          <p:spPr bwMode="auto">
            <a:xfrm>
              <a:off x="4935" y="2021"/>
              <a:ext cx="152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8" name="Rectangle 1037"/>
            <p:cNvSpPr>
              <a:spLocks noChangeArrowheads="1"/>
            </p:cNvSpPr>
            <p:nvPr/>
          </p:nvSpPr>
          <p:spPr bwMode="auto">
            <a:xfrm>
              <a:off x="4979" y="1846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700">
                  <a:solidFill>
                    <a:srgbClr val="000000"/>
                  </a:solidFill>
                </a:rPr>
                <a:t>1</a:t>
              </a: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9" name="Rectangle 1038"/>
            <p:cNvSpPr>
              <a:spLocks noChangeArrowheads="1"/>
            </p:cNvSpPr>
            <p:nvPr/>
          </p:nvSpPr>
          <p:spPr bwMode="auto">
            <a:xfrm>
              <a:off x="4978" y="2024"/>
              <a:ext cx="5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700" i="1">
                  <a:solidFill>
                    <a:srgbClr val="000000"/>
                  </a:solidFill>
                  <a:latin typeface="Symbol" pitchFamily="18" charset="2"/>
                </a:rPr>
                <a:t>g</a:t>
              </a: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0" name="Line 1039"/>
            <p:cNvSpPr>
              <a:spLocks noChangeShapeType="1"/>
            </p:cNvSpPr>
            <p:nvPr/>
          </p:nvSpPr>
          <p:spPr bwMode="auto">
            <a:xfrm>
              <a:off x="3124" y="1387"/>
              <a:ext cx="1736" cy="0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1" name="Line 1040"/>
            <p:cNvSpPr>
              <a:spLocks noChangeShapeType="1"/>
            </p:cNvSpPr>
            <p:nvPr/>
          </p:nvSpPr>
          <p:spPr bwMode="auto">
            <a:xfrm>
              <a:off x="3186" y="1395"/>
              <a:ext cx="0" cy="8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2" name="Rectangle 1041"/>
            <p:cNvSpPr>
              <a:spLocks noChangeArrowheads="1"/>
            </p:cNvSpPr>
            <p:nvPr/>
          </p:nvSpPr>
          <p:spPr bwMode="auto">
            <a:xfrm>
              <a:off x="3072" y="2175"/>
              <a:ext cx="23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  <a:latin typeface="Symbol" pitchFamily="18" charset="2"/>
                </a:rPr>
                <a:t>g</a:t>
              </a:r>
              <a:r>
                <a:rPr lang="en-US" sz="2000" b="1" baseline="-25000">
                  <a:solidFill>
                    <a:srgbClr val="000000"/>
                  </a:solidFill>
                  <a:latin typeface="Garamond" pitchFamily="18" charset="0"/>
                </a:rPr>
                <a:t>0</a:t>
              </a:r>
            </a:p>
          </p:txBody>
        </p:sp>
        <p:sp>
          <p:nvSpPr>
            <p:cNvPr id="33" name="Rectangle 1042"/>
            <p:cNvSpPr>
              <a:spLocks noChangeArrowheads="1"/>
            </p:cNvSpPr>
            <p:nvPr/>
          </p:nvSpPr>
          <p:spPr bwMode="auto">
            <a:xfrm>
              <a:off x="4667" y="2244"/>
              <a:ext cx="1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  <a:latin typeface="Symbol" pitchFamily="18" charset="2"/>
                </a:rPr>
                <a:t>g</a:t>
              </a:r>
            </a:p>
          </p:txBody>
        </p:sp>
      </p:grpSp>
      <p:sp>
        <p:nvSpPr>
          <p:cNvPr id="34" name="Text Box 1044"/>
          <p:cNvSpPr txBox="1">
            <a:spLocks noChangeArrowheads="1"/>
          </p:cNvSpPr>
          <p:nvPr/>
        </p:nvSpPr>
        <p:spPr bwMode="auto">
          <a:xfrm>
            <a:off x="5887878" y="3726395"/>
            <a:ext cx="1654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r>
              <a:rPr lang="en-US" i="1">
                <a:solidFill>
                  <a:srgbClr val="CC0000"/>
                </a:solidFill>
              </a:rPr>
              <a:t>Waterfilling</a:t>
            </a:r>
          </a:p>
        </p:txBody>
      </p:sp>
    </p:spTree>
    <p:extLst>
      <p:ext uri="{BB962C8B-B14F-4D97-AF65-F5344CB8AC3E}">
        <p14:creationId xmlns:p14="http://schemas.microsoft.com/office/powerpoint/2010/main" val="76976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Channel Inversion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790700"/>
            <a:ext cx="7848600" cy="4800600"/>
          </a:xfrm>
        </p:spPr>
        <p:txBody>
          <a:bodyPr/>
          <a:lstStyle/>
          <a:p>
            <a:r>
              <a:rPr lang="en-US" smtClean="0"/>
              <a:t>Fading inverted to maintain constant SNR</a:t>
            </a:r>
          </a:p>
          <a:p>
            <a:r>
              <a:rPr lang="en-US" smtClean="0"/>
              <a:t>Simplifies design (fixed rate)</a:t>
            </a:r>
          </a:p>
          <a:p>
            <a:r>
              <a:rPr lang="en-US" smtClean="0"/>
              <a:t>Greatly reduces capacity</a:t>
            </a:r>
          </a:p>
          <a:p>
            <a:pPr lvl="1"/>
            <a:r>
              <a:rPr lang="en-US" smtClean="0"/>
              <a:t>Capacity is zero in Rayleigh fading</a:t>
            </a:r>
          </a:p>
          <a:p>
            <a:r>
              <a:rPr lang="en-US" smtClean="0"/>
              <a:t>Truncated inversion</a:t>
            </a:r>
          </a:p>
          <a:p>
            <a:pPr lvl="1"/>
            <a:r>
              <a:rPr lang="en-US" smtClean="0"/>
              <a:t>Invert channel above cutoff fade depth</a:t>
            </a:r>
          </a:p>
          <a:p>
            <a:pPr lvl="1"/>
            <a:r>
              <a:rPr lang="en-US" smtClean="0"/>
              <a:t>Constant SNR (fixed rate) above cutoff</a:t>
            </a:r>
          </a:p>
          <a:p>
            <a:pPr lvl="1"/>
            <a:r>
              <a:rPr lang="en-US" smtClean="0"/>
              <a:t>Cutoff greatly increases capacity</a:t>
            </a:r>
          </a:p>
          <a:p>
            <a:pPr lvl="2"/>
            <a:r>
              <a:rPr lang="en-US" smtClean="0"/>
              <a:t>Close to optimal</a:t>
            </a:r>
          </a:p>
        </p:txBody>
      </p:sp>
    </p:spTree>
    <p:extLst>
      <p:ext uri="{BB962C8B-B14F-4D97-AF65-F5344CB8AC3E}">
        <p14:creationId xmlns:p14="http://schemas.microsoft.com/office/powerpoint/2010/main" val="369657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mtClean="0"/>
              <a:t>Frequency Selective </a:t>
            </a:r>
            <a:br>
              <a:rPr lang="en-US" smtClean="0"/>
            </a:br>
            <a:r>
              <a:rPr lang="en-US" smtClean="0"/>
              <a:t>Fading Channels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676400"/>
            <a:ext cx="809625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For time-invariant channels, capacity achieved by water-filling in frequency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Capacity of time-varying channel unknown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Approximate by dividing into </a:t>
            </a:r>
            <a:r>
              <a:rPr lang="en-US" dirty="0" err="1" smtClean="0"/>
              <a:t>subbands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Each </a:t>
            </a:r>
            <a:r>
              <a:rPr lang="en-US" dirty="0" err="1" smtClean="0"/>
              <a:t>subband</a:t>
            </a:r>
            <a:r>
              <a:rPr lang="en-US" dirty="0" smtClean="0"/>
              <a:t> has width </a:t>
            </a:r>
            <a:r>
              <a:rPr lang="en-US" dirty="0" err="1" smtClean="0"/>
              <a:t>B</a:t>
            </a:r>
            <a:r>
              <a:rPr lang="en-US" baseline="-25000" dirty="0" err="1" smtClean="0"/>
              <a:t>c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Independent fading in each </a:t>
            </a:r>
            <a:r>
              <a:rPr lang="en-US" dirty="0" err="1" smtClean="0"/>
              <a:t>subband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Capacity is the sum of </a:t>
            </a:r>
            <a:r>
              <a:rPr lang="en-US" dirty="0" err="1" smtClean="0"/>
              <a:t>subband</a:t>
            </a:r>
            <a:r>
              <a:rPr lang="en-US" dirty="0" smtClean="0"/>
              <a:t> capacities</a:t>
            </a: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971550" y="6457950"/>
            <a:ext cx="75247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245" name="Freeform 15"/>
          <p:cNvSpPr>
            <a:spLocks/>
          </p:cNvSpPr>
          <p:nvPr/>
        </p:nvSpPr>
        <p:spPr bwMode="auto">
          <a:xfrm>
            <a:off x="971550" y="5680075"/>
            <a:ext cx="7124700" cy="593725"/>
          </a:xfrm>
          <a:custGeom>
            <a:avLst/>
            <a:gdLst>
              <a:gd name="T0" fmla="*/ 0 w 4488"/>
              <a:gd name="T1" fmla="*/ 2147483647 h 374"/>
              <a:gd name="T2" fmla="*/ 2147483647 w 4488"/>
              <a:gd name="T3" fmla="*/ 2147483647 h 374"/>
              <a:gd name="T4" fmla="*/ 2147483647 w 4488"/>
              <a:gd name="T5" fmla="*/ 2147483647 h 374"/>
              <a:gd name="T6" fmla="*/ 2147483647 w 4488"/>
              <a:gd name="T7" fmla="*/ 2147483647 h 374"/>
              <a:gd name="T8" fmla="*/ 2147483647 w 4488"/>
              <a:gd name="T9" fmla="*/ 2147483647 h 374"/>
              <a:gd name="T10" fmla="*/ 2147483647 w 4488"/>
              <a:gd name="T11" fmla="*/ 2147483647 h 374"/>
              <a:gd name="T12" fmla="*/ 2147483647 w 4488"/>
              <a:gd name="T13" fmla="*/ 2147483647 h 374"/>
              <a:gd name="T14" fmla="*/ 2147483647 w 4488"/>
              <a:gd name="T15" fmla="*/ 2147483647 h 374"/>
              <a:gd name="T16" fmla="*/ 2147483647 w 4488"/>
              <a:gd name="T17" fmla="*/ 2147483647 h 37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488"/>
              <a:gd name="T28" fmla="*/ 0 h 374"/>
              <a:gd name="T29" fmla="*/ 4488 w 4488"/>
              <a:gd name="T30" fmla="*/ 374 h 37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488" h="374">
                <a:moveTo>
                  <a:pt x="0" y="214"/>
                </a:moveTo>
                <a:cubicBezTo>
                  <a:pt x="177" y="188"/>
                  <a:pt x="354" y="162"/>
                  <a:pt x="540" y="142"/>
                </a:cubicBezTo>
                <a:cubicBezTo>
                  <a:pt x="726" y="122"/>
                  <a:pt x="928" y="84"/>
                  <a:pt x="1116" y="94"/>
                </a:cubicBezTo>
                <a:cubicBezTo>
                  <a:pt x="1304" y="104"/>
                  <a:pt x="1480" y="164"/>
                  <a:pt x="1668" y="202"/>
                </a:cubicBezTo>
                <a:cubicBezTo>
                  <a:pt x="1856" y="240"/>
                  <a:pt x="2062" y="296"/>
                  <a:pt x="2244" y="322"/>
                </a:cubicBezTo>
                <a:cubicBezTo>
                  <a:pt x="2426" y="348"/>
                  <a:pt x="2580" y="374"/>
                  <a:pt x="2760" y="358"/>
                </a:cubicBezTo>
                <a:cubicBezTo>
                  <a:pt x="2940" y="342"/>
                  <a:pt x="3142" y="280"/>
                  <a:pt x="3324" y="226"/>
                </a:cubicBezTo>
                <a:cubicBezTo>
                  <a:pt x="3506" y="172"/>
                  <a:pt x="3658" y="68"/>
                  <a:pt x="3852" y="34"/>
                </a:cubicBezTo>
                <a:cubicBezTo>
                  <a:pt x="4046" y="0"/>
                  <a:pt x="4267" y="11"/>
                  <a:pt x="4488" y="22"/>
                </a:cubicBezTo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971550" y="5619750"/>
            <a:ext cx="7143750" cy="876300"/>
            <a:chOff x="576" y="3552"/>
            <a:chExt cx="4500" cy="552"/>
          </a:xfrm>
        </p:grpSpPr>
        <p:sp>
          <p:nvSpPr>
            <p:cNvPr id="10253" name="Line 14"/>
            <p:cNvSpPr>
              <a:spLocks noChangeShapeType="1"/>
            </p:cNvSpPr>
            <p:nvPr/>
          </p:nvSpPr>
          <p:spPr bwMode="auto">
            <a:xfrm>
              <a:off x="5076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254" name="Line 6"/>
            <p:cNvSpPr>
              <a:spLocks noChangeShapeType="1"/>
            </p:cNvSpPr>
            <p:nvPr/>
          </p:nvSpPr>
          <p:spPr bwMode="auto">
            <a:xfrm>
              <a:off x="1104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255" name="Line 7"/>
            <p:cNvSpPr>
              <a:spLocks noChangeShapeType="1"/>
            </p:cNvSpPr>
            <p:nvPr/>
          </p:nvSpPr>
          <p:spPr bwMode="auto">
            <a:xfrm>
              <a:off x="576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256" name="Line 8"/>
            <p:cNvSpPr>
              <a:spLocks noChangeShapeType="1"/>
            </p:cNvSpPr>
            <p:nvPr/>
          </p:nvSpPr>
          <p:spPr bwMode="auto">
            <a:xfrm>
              <a:off x="1668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257" name="Line 9"/>
            <p:cNvSpPr>
              <a:spLocks noChangeShapeType="1"/>
            </p:cNvSpPr>
            <p:nvPr/>
          </p:nvSpPr>
          <p:spPr bwMode="auto">
            <a:xfrm>
              <a:off x="2232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258" name="Line 10"/>
            <p:cNvSpPr>
              <a:spLocks noChangeShapeType="1"/>
            </p:cNvSpPr>
            <p:nvPr/>
          </p:nvSpPr>
          <p:spPr bwMode="auto">
            <a:xfrm>
              <a:off x="2796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259" name="Line 11"/>
            <p:cNvSpPr>
              <a:spLocks noChangeShapeType="1"/>
            </p:cNvSpPr>
            <p:nvPr/>
          </p:nvSpPr>
          <p:spPr bwMode="auto">
            <a:xfrm>
              <a:off x="3324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260" name="Line 12"/>
            <p:cNvSpPr>
              <a:spLocks noChangeShapeType="1"/>
            </p:cNvSpPr>
            <p:nvPr/>
          </p:nvSpPr>
          <p:spPr bwMode="auto">
            <a:xfrm>
              <a:off x="3888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261" name="Line 13"/>
            <p:cNvSpPr>
              <a:spLocks noChangeShapeType="1"/>
            </p:cNvSpPr>
            <p:nvPr/>
          </p:nvSpPr>
          <p:spPr bwMode="auto">
            <a:xfrm>
              <a:off x="4476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262" name="Line 16"/>
            <p:cNvSpPr>
              <a:spLocks noChangeShapeType="1"/>
            </p:cNvSpPr>
            <p:nvPr/>
          </p:nvSpPr>
          <p:spPr bwMode="auto">
            <a:xfrm flipV="1">
              <a:off x="4500" y="3996"/>
              <a:ext cx="576" cy="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263" name="Text Box 17"/>
            <p:cNvSpPr txBox="1">
              <a:spLocks noChangeArrowheads="1"/>
            </p:cNvSpPr>
            <p:nvPr/>
          </p:nvSpPr>
          <p:spPr bwMode="auto">
            <a:xfrm>
              <a:off x="4634" y="3722"/>
              <a:ext cx="30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B</a:t>
              </a:r>
              <a:r>
                <a:rPr lang="en-US" b="1" baseline="-25000">
                  <a:solidFill>
                    <a:srgbClr val="0033CC"/>
                  </a:solidFill>
                </a:rPr>
                <a:t>c</a:t>
              </a:r>
            </a:p>
          </p:txBody>
        </p:sp>
      </p:grpSp>
      <p:sp>
        <p:nvSpPr>
          <p:cNvPr id="10247" name="Text Box 18"/>
          <p:cNvSpPr txBox="1">
            <a:spLocks noChangeArrowheads="1"/>
          </p:cNvSpPr>
          <p:nvPr/>
        </p:nvSpPr>
        <p:spPr bwMode="auto">
          <a:xfrm>
            <a:off x="8499475" y="6153150"/>
            <a:ext cx="2857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f</a:t>
            </a:r>
            <a:endParaRPr lang="en-US" b="1" baseline="-25000">
              <a:solidFill>
                <a:srgbClr val="000000"/>
              </a:solidFill>
            </a:endParaRPr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952500" y="5775325"/>
            <a:ext cx="7600950" cy="457200"/>
            <a:chOff x="564" y="3650"/>
            <a:chExt cx="4788" cy="288"/>
          </a:xfrm>
        </p:grpSpPr>
        <p:sp>
          <p:nvSpPr>
            <p:cNvPr id="10250" name="Line 19"/>
            <p:cNvSpPr>
              <a:spLocks noChangeShapeType="1"/>
            </p:cNvSpPr>
            <p:nvPr/>
          </p:nvSpPr>
          <p:spPr bwMode="auto">
            <a:xfrm>
              <a:off x="564" y="3660"/>
              <a:ext cx="4788" cy="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251" name="Line 20"/>
            <p:cNvSpPr>
              <a:spLocks noChangeShapeType="1"/>
            </p:cNvSpPr>
            <p:nvPr/>
          </p:nvSpPr>
          <p:spPr bwMode="auto">
            <a:xfrm>
              <a:off x="2988" y="3672"/>
              <a:ext cx="0" cy="264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252" name="Text Box 21"/>
            <p:cNvSpPr txBox="1">
              <a:spLocks noChangeArrowheads="1"/>
            </p:cNvSpPr>
            <p:nvPr/>
          </p:nvSpPr>
          <p:spPr bwMode="auto">
            <a:xfrm>
              <a:off x="3038" y="3650"/>
              <a:ext cx="233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CC0000"/>
                  </a:solidFill>
                </a:rPr>
                <a:t>P</a:t>
              </a:r>
            </a:p>
          </p:txBody>
        </p:sp>
      </p:grpSp>
      <p:sp>
        <p:nvSpPr>
          <p:cNvPr id="10249" name="Text Box 26"/>
          <p:cNvSpPr txBox="1">
            <a:spLocks noChangeArrowheads="1"/>
          </p:cNvSpPr>
          <p:nvPr/>
        </p:nvSpPr>
        <p:spPr bwMode="auto">
          <a:xfrm>
            <a:off x="7013575" y="5219700"/>
            <a:ext cx="11969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1/|H(f)|</a:t>
            </a:r>
            <a:r>
              <a:rPr lang="en-US" b="1" baseline="30000">
                <a:solidFill>
                  <a:srgbClr val="0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5541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96397" y="315555"/>
            <a:ext cx="78486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Linear Modulation in AWGN: MPSK and MQAM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771650"/>
            <a:ext cx="84582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dirty="0" smtClean="0"/>
              <a:t>ML detection induces decision regions</a:t>
            </a:r>
          </a:p>
          <a:p>
            <a:pPr lvl="1">
              <a:lnSpc>
                <a:spcPct val="70000"/>
              </a:lnSpc>
            </a:pPr>
            <a:r>
              <a:rPr lang="en-US" dirty="0" smtClean="0"/>
              <a:t>Example: 8PSK</a:t>
            </a:r>
          </a:p>
          <a:p>
            <a:pPr>
              <a:lnSpc>
                <a:spcPct val="110000"/>
              </a:lnSpc>
            </a:pPr>
            <a:endParaRPr lang="en-US" dirty="0" smtClean="0"/>
          </a:p>
          <a:p>
            <a:pPr>
              <a:lnSpc>
                <a:spcPct val="110000"/>
              </a:lnSpc>
            </a:pPr>
            <a:endParaRPr lang="en-US" dirty="0" smtClean="0"/>
          </a:p>
          <a:p>
            <a:pPr>
              <a:lnSpc>
                <a:spcPct val="110000"/>
              </a:lnSpc>
            </a:pPr>
            <a:r>
              <a:rPr lang="en-US" dirty="0" smtClean="0"/>
              <a:t>P</a:t>
            </a:r>
            <a:r>
              <a:rPr lang="en-US" baseline="-25000" dirty="0" smtClean="0"/>
              <a:t>s</a:t>
            </a:r>
            <a:r>
              <a:rPr lang="en-US" dirty="0" smtClean="0"/>
              <a:t> depends on</a:t>
            </a:r>
          </a:p>
          <a:p>
            <a:pPr lvl="1">
              <a:lnSpc>
                <a:spcPct val="70000"/>
              </a:lnSpc>
            </a:pPr>
            <a:r>
              <a:rPr lang="en-US" dirty="0" smtClean="0"/>
              <a:t># of nearest neighbors</a:t>
            </a:r>
            <a:endParaRPr lang="en-US" baseline="-25000" dirty="0" smtClean="0"/>
          </a:p>
          <a:p>
            <a:pPr lvl="1">
              <a:lnSpc>
                <a:spcPct val="70000"/>
              </a:lnSpc>
            </a:pPr>
            <a:r>
              <a:rPr lang="en-US" dirty="0" smtClean="0"/>
              <a:t>Minimum distance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min</a:t>
            </a:r>
            <a:r>
              <a:rPr lang="en-US" i="1" baseline="-25000" dirty="0" smtClean="0"/>
              <a:t> </a:t>
            </a:r>
            <a:r>
              <a:rPr lang="en-US" i="1" dirty="0" smtClean="0"/>
              <a:t>(depends on </a:t>
            </a:r>
            <a:r>
              <a:rPr lang="en-US" i="1" dirty="0" err="1" smtClean="0">
                <a:latin typeface="Symbol" pitchFamily="18" charset="2"/>
              </a:rPr>
              <a:t>g</a:t>
            </a:r>
            <a:r>
              <a:rPr lang="en-US" i="1" baseline="-25000" dirty="0" err="1" smtClean="0"/>
              <a:t>s</a:t>
            </a:r>
            <a:r>
              <a:rPr lang="en-US" i="1" dirty="0" smtClean="0"/>
              <a:t>)</a:t>
            </a:r>
          </a:p>
          <a:p>
            <a:pPr lvl="1">
              <a:lnSpc>
                <a:spcPct val="70000"/>
              </a:lnSpc>
            </a:pPr>
            <a:r>
              <a:rPr lang="en-US" dirty="0" smtClean="0"/>
              <a:t>Approximate expression    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2660650" y="5867400"/>
          <a:ext cx="31369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4" name="Equation" r:id="rId3" imgW="1155600" imgH="266400" progId="Equation.3">
                  <p:embed/>
                </p:oleObj>
              </mc:Choice>
              <mc:Fallback>
                <p:oleObj name="Equation" r:id="rId3" imgW="115560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0650" y="5867400"/>
                        <a:ext cx="31369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01" name="Group 5"/>
          <p:cNvGrpSpPr>
            <a:grpSpLocks/>
          </p:cNvGrpSpPr>
          <p:nvPr/>
        </p:nvGrpSpPr>
        <p:grpSpPr bwMode="auto">
          <a:xfrm>
            <a:off x="3571875" y="2266950"/>
            <a:ext cx="3497263" cy="2171700"/>
            <a:chOff x="3234" y="2568"/>
            <a:chExt cx="2300" cy="1488"/>
          </a:xfrm>
        </p:grpSpPr>
        <p:sp>
          <p:nvSpPr>
            <p:cNvPr id="4102" name="Oval 6"/>
            <p:cNvSpPr>
              <a:spLocks noChangeArrowheads="1"/>
            </p:cNvSpPr>
            <p:nvPr/>
          </p:nvSpPr>
          <p:spPr bwMode="auto">
            <a:xfrm>
              <a:off x="3468" y="2760"/>
              <a:ext cx="1224" cy="106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03" name="Oval 7"/>
            <p:cNvSpPr>
              <a:spLocks noChangeArrowheads="1"/>
            </p:cNvSpPr>
            <p:nvPr/>
          </p:nvSpPr>
          <p:spPr bwMode="auto">
            <a:xfrm>
              <a:off x="4200" y="2724"/>
              <a:ext cx="132" cy="1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4104" name="Group 8"/>
            <p:cNvGrpSpPr>
              <a:grpSpLocks/>
            </p:cNvGrpSpPr>
            <p:nvPr/>
          </p:nvGrpSpPr>
          <p:grpSpPr bwMode="auto">
            <a:xfrm>
              <a:off x="3246" y="2568"/>
              <a:ext cx="1656" cy="1476"/>
              <a:chOff x="3654" y="2676"/>
              <a:chExt cx="1356" cy="1356"/>
            </a:xfrm>
          </p:grpSpPr>
          <p:sp>
            <p:nvSpPr>
              <p:cNvPr id="4117" name="Line 9"/>
              <p:cNvSpPr>
                <a:spLocks noChangeShapeType="1"/>
              </p:cNvSpPr>
              <p:nvPr/>
            </p:nvSpPr>
            <p:spPr bwMode="auto">
              <a:xfrm>
                <a:off x="4332" y="2676"/>
                <a:ext cx="0" cy="135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18" name="Line 10"/>
              <p:cNvSpPr>
                <a:spLocks noChangeShapeType="1"/>
              </p:cNvSpPr>
              <p:nvPr/>
            </p:nvSpPr>
            <p:spPr bwMode="auto">
              <a:xfrm rot="5400000">
                <a:off x="4332" y="2676"/>
                <a:ext cx="0" cy="135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105" name="Group 11"/>
            <p:cNvGrpSpPr>
              <a:grpSpLocks/>
            </p:cNvGrpSpPr>
            <p:nvPr/>
          </p:nvGrpSpPr>
          <p:grpSpPr bwMode="auto">
            <a:xfrm rot="2549099">
              <a:off x="3234" y="2580"/>
              <a:ext cx="1656" cy="1476"/>
              <a:chOff x="3654" y="2676"/>
              <a:chExt cx="1356" cy="1356"/>
            </a:xfrm>
          </p:grpSpPr>
          <p:sp>
            <p:nvSpPr>
              <p:cNvPr id="4115" name="Line 12"/>
              <p:cNvSpPr>
                <a:spLocks noChangeShapeType="1"/>
              </p:cNvSpPr>
              <p:nvPr/>
            </p:nvSpPr>
            <p:spPr bwMode="auto">
              <a:xfrm>
                <a:off x="4332" y="2676"/>
                <a:ext cx="0" cy="135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16" name="Line 13"/>
              <p:cNvSpPr>
                <a:spLocks noChangeShapeType="1"/>
              </p:cNvSpPr>
              <p:nvPr/>
            </p:nvSpPr>
            <p:spPr bwMode="auto">
              <a:xfrm rot="5400000">
                <a:off x="4332" y="2676"/>
                <a:ext cx="0" cy="135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106" name="Oval 14"/>
            <p:cNvSpPr>
              <a:spLocks noChangeArrowheads="1"/>
            </p:cNvSpPr>
            <p:nvPr/>
          </p:nvSpPr>
          <p:spPr bwMode="auto">
            <a:xfrm>
              <a:off x="4572" y="2976"/>
              <a:ext cx="132" cy="1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07" name="Oval 15"/>
            <p:cNvSpPr>
              <a:spLocks noChangeArrowheads="1"/>
            </p:cNvSpPr>
            <p:nvPr/>
          </p:nvSpPr>
          <p:spPr bwMode="auto">
            <a:xfrm>
              <a:off x="4584" y="3468"/>
              <a:ext cx="132" cy="1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08" name="Oval 16"/>
            <p:cNvSpPr>
              <a:spLocks noChangeArrowheads="1"/>
            </p:cNvSpPr>
            <p:nvPr/>
          </p:nvSpPr>
          <p:spPr bwMode="auto">
            <a:xfrm>
              <a:off x="4236" y="3756"/>
              <a:ext cx="132" cy="1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09" name="Oval 17"/>
            <p:cNvSpPr>
              <a:spLocks noChangeArrowheads="1"/>
            </p:cNvSpPr>
            <p:nvPr/>
          </p:nvSpPr>
          <p:spPr bwMode="auto">
            <a:xfrm>
              <a:off x="3792" y="3720"/>
              <a:ext cx="132" cy="1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10" name="Oval 18"/>
            <p:cNvSpPr>
              <a:spLocks noChangeArrowheads="1"/>
            </p:cNvSpPr>
            <p:nvPr/>
          </p:nvSpPr>
          <p:spPr bwMode="auto">
            <a:xfrm>
              <a:off x="3468" y="3468"/>
              <a:ext cx="132" cy="1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11" name="Oval 19"/>
            <p:cNvSpPr>
              <a:spLocks noChangeArrowheads="1"/>
            </p:cNvSpPr>
            <p:nvPr/>
          </p:nvSpPr>
          <p:spPr bwMode="auto">
            <a:xfrm>
              <a:off x="3444" y="3060"/>
              <a:ext cx="132" cy="1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12" name="Oval 20"/>
            <p:cNvSpPr>
              <a:spLocks noChangeArrowheads="1"/>
            </p:cNvSpPr>
            <p:nvPr/>
          </p:nvSpPr>
          <p:spPr bwMode="auto">
            <a:xfrm>
              <a:off x="3756" y="2736"/>
              <a:ext cx="132" cy="1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13" name="Line 21"/>
            <p:cNvSpPr>
              <a:spLocks noChangeShapeType="1"/>
            </p:cNvSpPr>
            <p:nvPr/>
          </p:nvSpPr>
          <p:spPr bwMode="auto">
            <a:xfrm>
              <a:off x="5040" y="3060"/>
              <a:ext cx="0" cy="50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14" name="Text Box 22"/>
            <p:cNvSpPr txBox="1">
              <a:spLocks noChangeArrowheads="1"/>
            </p:cNvSpPr>
            <p:nvPr/>
          </p:nvSpPr>
          <p:spPr bwMode="auto">
            <a:xfrm>
              <a:off x="5078" y="3170"/>
              <a:ext cx="456" cy="3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>
                  <a:solidFill>
                    <a:srgbClr val="000000"/>
                  </a:solidFill>
                </a:rPr>
                <a:t>d</a:t>
              </a:r>
              <a:r>
                <a:rPr lang="en-US" b="1" baseline="-25000">
                  <a:solidFill>
                    <a:srgbClr val="000000"/>
                  </a:solidFill>
                </a:rPr>
                <a:t>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517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Linear Modulation in Fading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1338" y="1735138"/>
            <a:ext cx="8096250" cy="4114800"/>
          </a:xfrm>
        </p:spPr>
        <p:txBody>
          <a:bodyPr/>
          <a:lstStyle/>
          <a:p>
            <a:r>
              <a:rPr lang="en-US" smtClean="0"/>
              <a:t>In fading </a:t>
            </a:r>
            <a:r>
              <a:rPr lang="en-US" i="1" smtClean="0">
                <a:latin typeface="Symbol" pitchFamily="18" charset="2"/>
              </a:rPr>
              <a:t>g</a:t>
            </a:r>
            <a:r>
              <a:rPr lang="en-US" i="1" baseline="-25000" smtClean="0"/>
              <a:t>s</a:t>
            </a:r>
            <a:r>
              <a:rPr lang="en-US" i="1" smtClean="0"/>
              <a:t> </a:t>
            </a:r>
            <a:r>
              <a:rPr lang="en-US" smtClean="0"/>
              <a:t>and therefore </a:t>
            </a:r>
            <a:r>
              <a:rPr lang="en-US" i="1" smtClean="0"/>
              <a:t>P</a:t>
            </a:r>
            <a:r>
              <a:rPr lang="en-US" i="1" baseline="-25000" smtClean="0"/>
              <a:t>s</a:t>
            </a:r>
            <a:r>
              <a:rPr lang="en-US" i="1" smtClean="0"/>
              <a:t> </a:t>
            </a:r>
            <a:r>
              <a:rPr lang="en-US" smtClean="0"/>
              <a:t>random</a:t>
            </a:r>
          </a:p>
          <a:p>
            <a:pPr>
              <a:lnSpc>
                <a:spcPct val="80000"/>
              </a:lnSpc>
            </a:pPr>
            <a:r>
              <a:rPr lang="en-US" smtClean="0"/>
              <a:t>Metrics: </a:t>
            </a:r>
            <a:r>
              <a:rPr lang="en-US" smtClean="0">
                <a:solidFill>
                  <a:srgbClr val="CC0000"/>
                </a:solidFill>
              </a:rPr>
              <a:t>outage</a:t>
            </a:r>
            <a:r>
              <a:rPr lang="en-US" smtClean="0"/>
              <a:t>, </a:t>
            </a:r>
            <a:r>
              <a:rPr lang="en-US" smtClean="0">
                <a:solidFill>
                  <a:srgbClr val="008000"/>
                </a:solidFill>
              </a:rPr>
              <a:t>average </a:t>
            </a:r>
            <a:r>
              <a:rPr lang="en-US" i="1" smtClean="0">
                <a:solidFill>
                  <a:srgbClr val="008000"/>
                </a:solidFill>
              </a:rPr>
              <a:t>P</a:t>
            </a:r>
            <a:r>
              <a:rPr lang="en-US" i="1" baseline="-25000" smtClean="0">
                <a:solidFill>
                  <a:srgbClr val="008000"/>
                </a:solidFill>
              </a:rPr>
              <a:t>s</a:t>
            </a:r>
            <a:r>
              <a:rPr lang="en-US" smtClean="0"/>
              <a:t> , combined outage and average.</a:t>
            </a:r>
          </a:p>
        </p:txBody>
      </p:sp>
      <p:sp>
        <p:nvSpPr>
          <p:cNvPr id="5125" name="Line 4"/>
          <p:cNvSpPr>
            <a:spLocks noChangeShapeType="1"/>
          </p:cNvSpPr>
          <p:nvPr/>
        </p:nvSpPr>
        <p:spPr bwMode="auto">
          <a:xfrm>
            <a:off x="1247775" y="3749675"/>
            <a:ext cx="0" cy="1943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26" name="Line 5"/>
          <p:cNvSpPr>
            <a:spLocks noChangeShapeType="1"/>
          </p:cNvSpPr>
          <p:nvPr/>
        </p:nvSpPr>
        <p:spPr bwMode="auto">
          <a:xfrm>
            <a:off x="1263650" y="4384675"/>
            <a:ext cx="58674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27" name="Freeform 6"/>
          <p:cNvSpPr>
            <a:spLocks/>
          </p:cNvSpPr>
          <p:nvPr/>
        </p:nvSpPr>
        <p:spPr bwMode="auto">
          <a:xfrm>
            <a:off x="1247775" y="3768725"/>
            <a:ext cx="5353050" cy="1933575"/>
          </a:xfrm>
          <a:custGeom>
            <a:avLst/>
            <a:gdLst>
              <a:gd name="T0" fmla="*/ 0 w 3372"/>
              <a:gd name="T1" fmla="*/ 2147483647 h 1218"/>
              <a:gd name="T2" fmla="*/ 2147483647 w 3372"/>
              <a:gd name="T3" fmla="*/ 2147483647 h 1218"/>
              <a:gd name="T4" fmla="*/ 2147483647 w 3372"/>
              <a:gd name="T5" fmla="*/ 2147483647 h 1218"/>
              <a:gd name="T6" fmla="*/ 2147483647 w 3372"/>
              <a:gd name="T7" fmla="*/ 2147483647 h 1218"/>
              <a:gd name="T8" fmla="*/ 2147483647 w 3372"/>
              <a:gd name="T9" fmla="*/ 2147483647 h 1218"/>
              <a:gd name="T10" fmla="*/ 2147483647 w 3372"/>
              <a:gd name="T11" fmla="*/ 2147483647 h 1218"/>
              <a:gd name="T12" fmla="*/ 2147483647 w 3372"/>
              <a:gd name="T13" fmla="*/ 2147483647 h 1218"/>
              <a:gd name="T14" fmla="*/ 2147483647 w 3372"/>
              <a:gd name="T15" fmla="*/ 2147483647 h 1218"/>
              <a:gd name="T16" fmla="*/ 2147483647 w 3372"/>
              <a:gd name="T17" fmla="*/ 2147483647 h 1218"/>
              <a:gd name="T18" fmla="*/ 2147483647 w 3372"/>
              <a:gd name="T19" fmla="*/ 2147483647 h 1218"/>
              <a:gd name="T20" fmla="*/ 2147483647 w 3372"/>
              <a:gd name="T21" fmla="*/ 2147483647 h 1218"/>
              <a:gd name="T22" fmla="*/ 2147483647 w 3372"/>
              <a:gd name="T23" fmla="*/ 0 h 121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372"/>
              <a:gd name="T37" fmla="*/ 0 h 1218"/>
              <a:gd name="T38" fmla="*/ 3372 w 3372"/>
              <a:gd name="T39" fmla="*/ 1218 h 121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372" h="1218">
                <a:moveTo>
                  <a:pt x="0" y="228"/>
                </a:moveTo>
                <a:cubicBezTo>
                  <a:pt x="65" y="176"/>
                  <a:pt x="130" y="124"/>
                  <a:pt x="192" y="108"/>
                </a:cubicBezTo>
                <a:cubicBezTo>
                  <a:pt x="254" y="92"/>
                  <a:pt x="314" y="104"/>
                  <a:pt x="372" y="132"/>
                </a:cubicBezTo>
                <a:cubicBezTo>
                  <a:pt x="430" y="160"/>
                  <a:pt x="484" y="212"/>
                  <a:pt x="540" y="276"/>
                </a:cubicBezTo>
                <a:cubicBezTo>
                  <a:pt x="596" y="340"/>
                  <a:pt x="640" y="408"/>
                  <a:pt x="708" y="516"/>
                </a:cubicBezTo>
                <a:cubicBezTo>
                  <a:pt x="776" y="624"/>
                  <a:pt x="832" y="812"/>
                  <a:pt x="948" y="924"/>
                </a:cubicBezTo>
                <a:cubicBezTo>
                  <a:pt x="1064" y="1036"/>
                  <a:pt x="1262" y="1158"/>
                  <a:pt x="1404" y="1188"/>
                </a:cubicBezTo>
                <a:cubicBezTo>
                  <a:pt x="1546" y="1218"/>
                  <a:pt x="1696" y="1172"/>
                  <a:pt x="1800" y="1104"/>
                </a:cubicBezTo>
                <a:cubicBezTo>
                  <a:pt x="1904" y="1036"/>
                  <a:pt x="1912" y="864"/>
                  <a:pt x="2028" y="780"/>
                </a:cubicBezTo>
                <a:cubicBezTo>
                  <a:pt x="2144" y="696"/>
                  <a:pt x="2374" y="684"/>
                  <a:pt x="2496" y="600"/>
                </a:cubicBezTo>
                <a:cubicBezTo>
                  <a:pt x="2618" y="516"/>
                  <a:pt x="2614" y="376"/>
                  <a:pt x="2760" y="276"/>
                </a:cubicBezTo>
                <a:cubicBezTo>
                  <a:pt x="2906" y="176"/>
                  <a:pt x="3266" y="50"/>
                  <a:pt x="3372" y="0"/>
                </a:cubicBezTo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28" name="Text Box 7"/>
          <p:cNvSpPr txBox="1">
            <a:spLocks noChangeArrowheads="1"/>
          </p:cNvSpPr>
          <p:nvPr/>
        </p:nvSpPr>
        <p:spPr bwMode="auto">
          <a:xfrm>
            <a:off x="6581775" y="3394075"/>
            <a:ext cx="544513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b="1" i="1">
                <a:solidFill>
                  <a:srgbClr val="000000"/>
                </a:solidFill>
                <a:latin typeface="Garamond" pitchFamily="18" charset="0"/>
              </a:rPr>
              <a:t>P</a:t>
            </a:r>
            <a:r>
              <a:rPr lang="en-US" sz="3200" b="1" i="1" baseline="-25000">
                <a:solidFill>
                  <a:srgbClr val="000000"/>
                </a:solidFill>
                <a:latin typeface="Garamond" pitchFamily="18" charset="0"/>
              </a:rPr>
              <a:t>s</a:t>
            </a:r>
          </a:p>
        </p:txBody>
      </p:sp>
      <p:sp>
        <p:nvSpPr>
          <p:cNvPr id="5129" name="Text Box 8"/>
          <p:cNvSpPr txBox="1">
            <a:spLocks noChangeArrowheads="1"/>
          </p:cNvSpPr>
          <p:nvPr/>
        </p:nvSpPr>
        <p:spPr bwMode="auto">
          <a:xfrm>
            <a:off x="7148513" y="4132263"/>
            <a:ext cx="1096962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b="1" i="1">
                <a:solidFill>
                  <a:srgbClr val="CC0000"/>
                </a:solidFill>
                <a:latin typeface="Garamond" pitchFamily="18" charset="0"/>
              </a:rPr>
              <a:t>P</a:t>
            </a:r>
            <a:r>
              <a:rPr lang="en-US" b="1" i="1" baseline="-25000">
                <a:solidFill>
                  <a:srgbClr val="CC0000"/>
                </a:solidFill>
                <a:latin typeface="Garamond" pitchFamily="18" charset="0"/>
              </a:rPr>
              <a:t>s(target)</a:t>
            </a:r>
          </a:p>
        </p:txBody>
      </p:sp>
      <p:sp>
        <p:nvSpPr>
          <p:cNvPr id="5130" name="Line 9"/>
          <p:cNvSpPr>
            <a:spLocks noChangeShapeType="1"/>
          </p:cNvSpPr>
          <p:nvPr/>
        </p:nvSpPr>
        <p:spPr bwMode="auto">
          <a:xfrm>
            <a:off x="4732338" y="3944938"/>
            <a:ext cx="704850" cy="32385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31" name="Text Box 10"/>
          <p:cNvSpPr txBox="1">
            <a:spLocks noChangeArrowheads="1"/>
          </p:cNvSpPr>
          <p:nvPr/>
        </p:nvSpPr>
        <p:spPr bwMode="auto">
          <a:xfrm>
            <a:off x="3419475" y="3622675"/>
            <a:ext cx="1497013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2800" b="1">
                <a:solidFill>
                  <a:srgbClr val="CC0000"/>
                </a:solidFill>
                <a:latin typeface="Garamond" pitchFamily="18" charset="0"/>
              </a:rPr>
              <a:t>Outage</a:t>
            </a:r>
            <a:endParaRPr lang="en-US" sz="2800" b="1" baseline="-25000">
              <a:solidFill>
                <a:srgbClr val="CC0000"/>
              </a:solidFill>
              <a:latin typeface="Garamond" pitchFamily="18" charset="0"/>
            </a:endParaRPr>
          </a:p>
        </p:txBody>
      </p:sp>
      <p:sp>
        <p:nvSpPr>
          <p:cNvPr id="5132" name="Line 11"/>
          <p:cNvSpPr>
            <a:spLocks noChangeShapeType="1"/>
          </p:cNvSpPr>
          <p:nvPr/>
        </p:nvSpPr>
        <p:spPr bwMode="auto">
          <a:xfrm>
            <a:off x="1247775" y="5162550"/>
            <a:ext cx="58674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5133" name="Group 12"/>
          <p:cNvGrpSpPr>
            <a:grpSpLocks/>
          </p:cNvGrpSpPr>
          <p:nvPr/>
        </p:nvGrpSpPr>
        <p:grpSpPr bwMode="auto">
          <a:xfrm>
            <a:off x="7158038" y="4894263"/>
            <a:ext cx="544512" cy="579437"/>
            <a:chOff x="4646" y="2663"/>
            <a:chExt cx="343" cy="365"/>
          </a:xfrm>
        </p:grpSpPr>
        <p:sp>
          <p:nvSpPr>
            <p:cNvPr id="5141" name="Text Box 13"/>
            <p:cNvSpPr txBox="1">
              <a:spLocks noChangeArrowheads="1"/>
            </p:cNvSpPr>
            <p:nvPr/>
          </p:nvSpPr>
          <p:spPr bwMode="auto">
            <a:xfrm>
              <a:off x="4646" y="2663"/>
              <a:ext cx="343" cy="3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200" b="1" i="1">
                  <a:solidFill>
                    <a:srgbClr val="008000"/>
                  </a:solidFill>
                  <a:latin typeface="Garamond" pitchFamily="18" charset="0"/>
                </a:rPr>
                <a:t>P</a:t>
              </a:r>
              <a:r>
                <a:rPr lang="en-US" sz="3200" b="1" i="1" baseline="-25000">
                  <a:solidFill>
                    <a:srgbClr val="008000"/>
                  </a:solidFill>
                  <a:latin typeface="Garamond" pitchFamily="18" charset="0"/>
                </a:rPr>
                <a:t>s</a:t>
              </a:r>
            </a:p>
          </p:txBody>
        </p:sp>
        <p:sp>
          <p:nvSpPr>
            <p:cNvPr id="5142" name="Line 14"/>
            <p:cNvSpPr>
              <a:spLocks noChangeShapeType="1"/>
            </p:cNvSpPr>
            <p:nvPr/>
          </p:nvSpPr>
          <p:spPr bwMode="auto">
            <a:xfrm>
              <a:off x="4752" y="2724"/>
              <a:ext cx="144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134" name="Group 15"/>
          <p:cNvGrpSpPr>
            <a:grpSpLocks/>
          </p:cNvGrpSpPr>
          <p:nvPr/>
        </p:nvGrpSpPr>
        <p:grpSpPr bwMode="auto">
          <a:xfrm>
            <a:off x="3460750" y="5788025"/>
            <a:ext cx="477838" cy="495300"/>
            <a:chOff x="2366" y="3612"/>
            <a:chExt cx="301" cy="312"/>
          </a:xfrm>
        </p:grpSpPr>
        <p:sp>
          <p:nvSpPr>
            <p:cNvPr id="5139" name="Line 16"/>
            <p:cNvSpPr>
              <a:spLocks noChangeShapeType="1"/>
            </p:cNvSpPr>
            <p:nvPr/>
          </p:nvSpPr>
          <p:spPr bwMode="auto">
            <a:xfrm>
              <a:off x="2412" y="3612"/>
              <a:ext cx="204" cy="0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140" name="Text Box 17"/>
            <p:cNvSpPr txBox="1">
              <a:spLocks noChangeArrowheads="1"/>
            </p:cNvSpPr>
            <p:nvPr/>
          </p:nvSpPr>
          <p:spPr bwMode="auto">
            <a:xfrm>
              <a:off x="2366" y="3636"/>
              <a:ext cx="30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 i="1">
                  <a:solidFill>
                    <a:srgbClr val="CC0000"/>
                  </a:solidFill>
                  <a:latin typeface="Garamond" pitchFamily="18" charset="0"/>
                </a:rPr>
                <a:t>T</a:t>
              </a:r>
              <a:r>
                <a:rPr lang="en-US" b="1" i="1" baseline="-25000">
                  <a:solidFill>
                    <a:srgbClr val="CC0000"/>
                  </a:solidFill>
                  <a:latin typeface="Garamond" pitchFamily="18" charset="0"/>
                </a:rPr>
                <a:t>s</a:t>
              </a:r>
            </a:p>
          </p:txBody>
        </p:sp>
      </p:grpSp>
      <p:sp>
        <p:nvSpPr>
          <p:cNvPr id="5135" name="Line 18"/>
          <p:cNvSpPr>
            <a:spLocks noChangeShapeType="1"/>
          </p:cNvSpPr>
          <p:nvPr/>
        </p:nvSpPr>
        <p:spPr bwMode="auto">
          <a:xfrm>
            <a:off x="1362075" y="3806825"/>
            <a:ext cx="628650" cy="0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36" name="Text Box 19"/>
          <p:cNvSpPr txBox="1">
            <a:spLocks noChangeArrowheads="1"/>
          </p:cNvSpPr>
          <p:nvPr/>
        </p:nvSpPr>
        <p:spPr bwMode="auto">
          <a:xfrm>
            <a:off x="1441450" y="3368675"/>
            <a:ext cx="47783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b="1" i="1">
                <a:solidFill>
                  <a:srgbClr val="009900"/>
                </a:solidFill>
                <a:latin typeface="Garamond" pitchFamily="18" charset="0"/>
              </a:rPr>
              <a:t>T</a:t>
            </a:r>
            <a:r>
              <a:rPr lang="en-US" b="1" i="1" baseline="-25000">
                <a:solidFill>
                  <a:srgbClr val="009900"/>
                </a:solidFill>
                <a:latin typeface="Garamond" pitchFamily="18" charset="0"/>
              </a:rPr>
              <a:t>s</a:t>
            </a:r>
          </a:p>
        </p:txBody>
      </p:sp>
      <p:grpSp>
        <p:nvGrpSpPr>
          <p:cNvPr id="5137" name="Group 20"/>
          <p:cNvGrpSpPr>
            <a:grpSpLocks/>
          </p:cNvGrpSpPr>
          <p:nvPr/>
        </p:nvGrpSpPr>
        <p:grpSpPr bwMode="auto">
          <a:xfrm>
            <a:off x="4811713" y="5556250"/>
            <a:ext cx="3810000" cy="838200"/>
            <a:chOff x="3192" y="3624"/>
            <a:chExt cx="2400" cy="528"/>
          </a:xfrm>
        </p:grpSpPr>
        <p:graphicFrame>
          <p:nvGraphicFramePr>
            <p:cNvPr id="5122" name="Object 21"/>
            <p:cNvGraphicFramePr>
              <a:graphicFrameLocks noChangeAspect="1"/>
            </p:cNvGraphicFramePr>
            <p:nvPr/>
          </p:nvGraphicFramePr>
          <p:xfrm>
            <a:off x="3344" y="3692"/>
            <a:ext cx="2062" cy="4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47" name="Equation" r:id="rId3" imgW="1346040" imgH="279360" progId="Equation.3">
                    <p:embed/>
                  </p:oleObj>
                </mc:Choice>
                <mc:Fallback>
                  <p:oleObj name="Equation" r:id="rId3" imgW="1346040" imgH="27936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44" y="3692"/>
                          <a:ext cx="2062" cy="4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38" name="Rectangle 22"/>
            <p:cNvSpPr>
              <a:spLocks noChangeArrowheads="1"/>
            </p:cNvSpPr>
            <p:nvPr/>
          </p:nvSpPr>
          <p:spPr bwMode="auto">
            <a:xfrm>
              <a:off x="3192" y="3624"/>
              <a:ext cx="2400" cy="528"/>
            </a:xfrm>
            <a:prstGeom prst="rect">
              <a:avLst/>
            </a:prstGeom>
            <a:noFill/>
            <a:ln w="28575">
              <a:solidFill>
                <a:srgbClr val="0099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767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4400" dirty="0" smtClean="0"/>
              <a:t>Moment Generating </a:t>
            </a:r>
            <a:br>
              <a:rPr lang="en-US" sz="4400" dirty="0" smtClean="0"/>
            </a:br>
            <a:r>
              <a:rPr lang="en-US" sz="4400" dirty="0" smtClean="0"/>
              <a:t>Function Approach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267700" cy="4114800"/>
          </a:xfrm>
        </p:spPr>
        <p:txBody>
          <a:bodyPr/>
          <a:lstStyle/>
          <a:p>
            <a:r>
              <a:rPr lang="en-US" smtClean="0"/>
              <a:t>Simplifies average </a:t>
            </a:r>
            <a:r>
              <a:rPr lang="en-US" i="1" smtClean="0"/>
              <a:t>P</a:t>
            </a:r>
            <a:r>
              <a:rPr lang="en-US" i="1" baseline="-25000" smtClean="0"/>
              <a:t>s</a:t>
            </a:r>
            <a:r>
              <a:rPr lang="en-US" smtClean="0"/>
              <a:t> calculation</a:t>
            </a:r>
          </a:p>
          <a:p>
            <a:r>
              <a:rPr lang="en-US" smtClean="0"/>
              <a:t>Uses alternate Q function representation</a:t>
            </a:r>
          </a:p>
          <a:p>
            <a:r>
              <a:rPr lang="en-US" i="1" smtClean="0"/>
              <a:t>P</a:t>
            </a:r>
            <a:r>
              <a:rPr lang="en-US" i="1" baseline="-25000" smtClean="0"/>
              <a:t>s</a:t>
            </a:r>
            <a:r>
              <a:rPr lang="en-US" smtClean="0"/>
              <a:t> reduces to MGF of  </a:t>
            </a:r>
            <a:r>
              <a:rPr lang="en-US" smtClean="0">
                <a:latin typeface="Symbol" pitchFamily="18" charset="2"/>
              </a:rPr>
              <a:t>g</a:t>
            </a:r>
            <a:r>
              <a:rPr lang="en-US" baseline="-25000" smtClean="0"/>
              <a:t>s</a:t>
            </a:r>
            <a:r>
              <a:rPr lang="en-US" smtClean="0"/>
              <a:t> distribution</a:t>
            </a:r>
          </a:p>
          <a:p>
            <a:pPr>
              <a:lnSpc>
                <a:spcPct val="40000"/>
              </a:lnSpc>
            </a:pPr>
            <a:endParaRPr lang="en-US" smtClean="0"/>
          </a:p>
          <a:p>
            <a:pPr>
              <a:lnSpc>
                <a:spcPct val="100000"/>
              </a:lnSpc>
            </a:pPr>
            <a:r>
              <a:rPr lang="en-US" smtClean="0"/>
              <a:t>Closed form or simple numerical calculation for general fading distributions</a:t>
            </a:r>
          </a:p>
          <a:p>
            <a:pPr>
              <a:lnSpc>
                <a:spcPct val="100000"/>
              </a:lnSpc>
            </a:pPr>
            <a:r>
              <a:rPr lang="en-US" smtClean="0"/>
              <a:t>Fading greatly increases average </a:t>
            </a:r>
            <a:r>
              <a:rPr lang="en-US" i="1" smtClean="0"/>
              <a:t>P</a:t>
            </a:r>
            <a:r>
              <a:rPr lang="en-US" i="1" baseline="-25000" smtClean="0"/>
              <a:t>s</a:t>
            </a:r>
            <a:r>
              <a:rPr lang="en-US" smtClean="0"/>
              <a:t> .</a:t>
            </a: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1085850" y="3543300"/>
            <a:ext cx="285750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61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Doppler Effects</a:t>
            </a:r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80204" y="1748287"/>
            <a:ext cx="7848600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High </a:t>
            </a:r>
            <a:r>
              <a:rPr lang="en-US" dirty="0" err="1" smtClean="0"/>
              <a:t>doppler</a:t>
            </a:r>
            <a:r>
              <a:rPr lang="en-US" dirty="0" smtClean="0"/>
              <a:t> causes channel phase to </a:t>
            </a:r>
            <a:r>
              <a:rPr lang="en-US" dirty="0" err="1" smtClean="0"/>
              <a:t>decorrelate</a:t>
            </a:r>
            <a:r>
              <a:rPr lang="en-US" dirty="0" smtClean="0"/>
              <a:t> between symbols</a:t>
            </a:r>
          </a:p>
          <a:p>
            <a:pPr lvl="2">
              <a:lnSpc>
                <a:spcPct val="2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Leads to an irreducible error floor for differential modulation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Increasing power does not reduce error</a:t>
            </a:r>
          </a:p>
          <a:p>
            <a:pPr lvl="2">
              <a:lnSpc>
                <a:spcPct val="4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Error floor depends on </a:t>
            </a:r>
            <a:r>
              <a:rPr lang="en-US" dirty="0" err="1" smtClean="0"/>
              <a:t>f</a:t>
            </a:r>
            <a:r>
              <a:rPr lang="en-US" baseline="-25000" dirty="0" err="1"/>
              <a:t>D</a:t>
            </a:r>
            <a:r>
              <a:rPr lang="en-US" dirty="0" err="1" smtClean="0"/>
              <a:t>T</a:t>
            </a:r>
            <a:r>
              <a:rPr lang="en-US" baseline="-25000" dirty="0" err="1" smtClean="0"/>
              <a:t>b</a:t>
            </a:r>
            <a:r>
              <a:rPr lang="en-US" baseline="-25000" dirty="0" smtClean="0"/>
              <a:t> </a:t>
            </a:r>
            <a:r>
              <a:rPr lang="en-US" dirty="0" smtClean="0"/>
              <a:t>as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431833"/>
            <a:ext cx="7345675" cy="116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6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279187" y="1688083"/>
            <a:ext cx="8476624" cy="45529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 smtClean="0"/>
              <a:t>Delay spread exceeding a symbol time causes ISI (self interference).</a:t>
            </a:r>
          </a:p>
          <a:p>
            <a:pPr lvl="2">
              <a:lnSpc>
                <a:spcPct val="100000"/>
              </a:lnSpc>
            </a:pPr>
            <a:endParaRPr lang="en-US" sz="2000" dirty="0" smtClean="0"/>
          </a:p>
          <a:p>
            <a:pPr lvl="1">
              <a:lnSpc>
                <a:spcPct val="140000"/>
              </a:lnSpc>
            </a:pPr>
            <a:endParaRPr lang="en-US" sz="2400" dirty="0" smtClean="0"/>
          </a:p>
          <a:p>
            <a:pPr marL="914400" lvl="2" indent="0">
              <a:lnSpc>
                <a:spcPct val="180000"/>
              </a:lnSpc>
              <a:buNone/>
            </a:pPr>
            <a:endParaRPr lang="en-US" sz="2000" dirty="0" smtClean="0"/>
          </a:p>
          <a:p>
            <a:pPr>
              <a:lnSpc>
                <a:spcPct val="30000"/>
              </a:lnSpc>
            </a:pP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ISI leads to irreducible error floor: 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Increasing signal power increases ISI power</a:t>
            </a:r>
          </a:p>
          <a:p>
            <a:pPr>
              <a:lnSpc>
                <a:spcPct val="20000"/>
              </a:lnSpc>
            </a:pP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ISI imposes data rate constraint: </a:t>
            </a:r>
            <a:r>
              <a:rPr lang="en-US" sz="2800" dirty="0" err="1" smtClean="0"/>
              <a:t>T</a:t>
            </a:r>
            <a:r>
              <a:rPr lang="en-US" sz="2800" baseline="-25000" dirty="0" err="1" smtClean="0"/>
              <a:t>s</a:t>
            </a:r>
            <a:r>
              <a:rPr lang="en-US" sz="2800" dirty="0" smtClean="0"/>
              <a:t>&gt;&gt;T</a:t>
            </a:r>
            <a:r>
              <a:rPr lang="en-US" sz="2800" baseline="-25000" dirty="0" smtClean="0"/>
              <a:t>m</a:t>
            </a:r>
            <a:r>
              <a:rPr lang="en-US" sz="2800" dirty="0" smtClean="0"/>
              <a:t> (</a:t>
            </a:r>
            <a:r>
              <a:rPr lang="en-US" sz="2800" dirty="0" err="1" smtClean="0"/>
              <a:t>R</a:t>
            </a:r>
            <a:r>
              <a:rPr lang="en-US" sz="2800" baseline="-25000" dirty="0" err="1" smtClean="0"/>
              <a:t>s</a:t>
            </a:r>
            <a:r>
              <a:rPr lang="en-US" sz="2800" dirty="0" smtClean="0"/>
              <a:t>&lt;&lt;</a:t>
            </a:r>
            <a:r>
              <a:rPr lang="en-US" sz="2800" dirty="0" err="1" smtClean="0"/>
              <a:t>B</a:t>
            </a:r>
            <a:r>
              <a:rPr lang="en-US" sz="2800" baseline="-25000" dirty="0" err="1" smtClean="0"/>
              <a:t>c</a:t>
            </a:r>
            <a:r>
              <a:rPr lang="en-US" sz="2800" dirty="0" smtClean="0"/>
              <a:t>) </a:t>
            </a:r>
          </a:p>
        </p:txBody>
      </p:sp>
      <p:sp>
        <p:nvSpPr>
          <p:cNvPr id="7171" name="Rectangle 1027"/>
          <p:cNvSpPr>
            <a:spLocks noChangeArrowheads="1"/>
          </p:cNvSpPr>
          <p:nvPr/>
        </p:nvSpPr>
        <p:spPr bwMode="auto">
          <a:xfrm>
            <a:off x="2105500" y="2948724"/>
            <a:ext cx="533400" cy="6096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</a:endParaRPr>
          </a:p>
        </p:txBody>
      </p:sp>
      <p:sp>
        <p:nvSpPr>
          <p:cNvPr id="7172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 Spread (ISI) Effects</a:t>
            </a:r>
          </a:p>
        </p:txBody>
      </p:sp>
      <p:sp>
        <p:nvSpPr>
          <p:cNvPr id="7173" name="Line 1029"/>
          <p:cNvSpPr>
            <a:spLocks noChangeShapeType="1"/>
          </p:cNvSpPr>
          <p:nvPr/>
        </p:nvSpPr>
        <p:spPr bwMode="auto">
          <a:xfrm flipV="1">
            <a:off x="2353150" y="3005874"/>
            <a:ext cx="0" cy="533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</a:endParaRPr>
          </a:p>
        </p:txBody>
      </p:sp>
      <p:sp>
        <p:nvSpPr>
          <p:cNvPr id="7174" name="Text Box 1030"/>
          <p:cNvSpPr txBox="1">
            <a:spLocks noChangeArrowheads="1"/>
          </p:cNvSpPr>
          <p:nvPr/>
        </p:nvSpPr>
        <p:spPr bwMode="auto">
          <a:xfrm>
            <a:off x="2242025" y="3534512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r>
              <a:rPr lang="en-US" sz="2000" b="1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7176" name="Rectangle 1032"/>
          <p:cNvSpPr>
            <a:spLocks noChangeArrowheads="1"/>
          </p:cNvSpPr>
          <p:nvPr/>
        </p:nvSpPr>
        <p:spPr bwMode="auto">
          <a:xfrm>
            <a:off x="3158102" y="3515462"/>
            <a:ext cx="533400" cy="609600"/>
          </a:xfrm>
          <a:prstGeom prst="rect">
            <a:avLst/>
          </a:prstGeom>
          <a:solidFill>
            <a:srgbClr val="0099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</a:endParaRPr>
          </a:p>
        </p:txBody>
      </p:sp>
      <p:sp>
        <p:nvSpPr>
          <p:cNvPr id="7177" name="Rectangle 1033"/>
          <p:cNvSpPr>
            <a:spLocks noChangeArrowheads="1"/>
          </p:cNvSpPr>
          <p:nvPr/>
        </p:nvSpPr>
        <p:spPr bwMode="auto">
          <a:xfrm>
            <a:off x="3724750" y="2929674"/>
            <a:ext cx="533400" cy="6096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</a:endParaRPr>
          </a:p>
        </p:txBody>
      </p:sp>
      <p:sp>
        <p:nvSpPr>
          <p:cNvPr id="7178" name="Rectangle 1034"/>
          <p:cNvSpPr>
            <a:spLocks noChangeArrowheads="1"/>
          </p:cNvSpPr>
          <p:nvPr/>
        </p:nvSpPr>
        <p:spPr bwMode="auto">
          <a:xfrm>
            <a:off x="4302600" y="3532715"/>
            <a:ext cx="533400" cy="60960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</a:endParaRPr>
          </a:p>
        </p:txBody>
      </p:sp>
      <p:sp>
        <p:nvSpPr>
          <p:cNvPr id="7179" name="Line 1035"/>
          <p:cNvSpPr>
            <a:spLocks noChangeShapeType="1"/>
          </p:cNvSpPr>
          <p:nvPr/>
        </p:nvSpPr>
        <p:spPr bwMode="auto">
          <a:xfrm>
            <a:off x="1953100" y="3539274"/>
            <a:ext cx="36004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" name="Group 1036"/>
          <p:cNvGrpSpPr>
            <a:grpSpLocks/>
          </p:cNvGrpSpPr>
          <p:nvPr/>
        </p:nvGrpSpPr>
        <p:grpSpPr bwMode="auto">
          <a:xfrm>
            <a:off x="4334350" y="2929674"/>
            <a:ext cx="571500" cy="982663"/>
            <a:chOff x="2904" y="2076"/>
            <a:chExt cx="360" cy="619"/>
          </a:xfrm>
        </p:grpSpPr>
        <p:sp>
          <p:nvSpPr>
            <p:cNvPr id="7190" name="Rectangle 1037"/>
            <p:cNvSpPr>
              <a:spLocks noChangeArrowheads="1"/>
            </p:cNvSpPr>
            <p:nvPr/>
          </p:nvSpPr>
          <p:spPr bwMode="auto">
            <a:xfrm>
              <a:off x="2904" y="2076"/>
              <a:ext cx="336" cy="3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191" name="Line 1038"/>
            <p:cNvSpPr>
              <a:spLocks noChangeShapeType="1"/>
            </p:cNvSpPr>
            <p:nvPr/>
          </p:nvSpPr>
          <p:spPr bwMode="auto">
            <a:xfrm flipV="1">
              <a:off x="3084" y="211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192" name="Text Box 1039"/>
            <p:cNvSpPr txBox="1">
              <a:spLocks noChangeArrowheads="1"/>
            </p:cNvSpPr>
            <p:nvPr/>
          </p:nvSpPr>
          <p:spPr bwMode="auto">
            <a:xfrm>
              <a:off x="2954" y="2445"/>
              <a:ext cx="31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hangingPunct="0"/>
              <a:r>
                <a:rPr lang="en-US" sz="2000" b="1" dirty="0">
                  <a:solidFill>
                    <a:srgbClr val="000000"/>
                  </a:solidFill>
                </a:rPr>
                <a:t>T</a:t>
              </a:r>
              <a:r>
                <a:rPr lang="en-US" sz="2000" b="1" baseline="-25000" dirty="0">
                  <a:solidFill>
                    <a:srgbClr val="000000"/>
                  </a:solidFill>
                </a:rPr>
                <a:t>m</a:t>
              </a:r>
            </a:p>
          </p:txBody>
        </p:sp>
        <p:grpSp>
          <p:nvGrpSpPr>
            <p:cNvPr id="7193" name="Group 1040"/>
            <p:cNvGrpSpPr>
              <a:grpSpLocks/>
            </p:cNvGrpSpPr>
            <p:nvPr/>
          </p:nvGrpSpPr>
          <p:grpSpPr bwMode="auto">
            <a:xfrm>
              <a:off x="2904" y="2088"/>
              <a:ext cx="336" cy="384"/>
              <a:chOff x="2904" y="2088"/>
              <a:chExt cx="336" cy="384"/>
            </a:xfrm>
          </p:grpSpPr>
          <p:sp>
            <p:nvSpPr>
              <p:cNvPr id="7194" name="Rectangle 1041"/>
              <p:cNvSpPr>
                <a:spLocks noChangeArrowheads="1"/>
              </p:cNvSpPr>
              <p:nvPr/>
            </p:nvSpPr>
            <p:spPr bwMode="auto">
              <a:xfrm>
                <a:off x="2904" y="2088"/>
                <a:ext cx="336" cy="384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ysDot"/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7195" name="Line 1042"/>
              <p:cNvSpPr>
                <a:spLocks noChangeShapeType="1"/>
              </p:cNvSpPr>
              <p:nvPr/>
            </p:nvSpPr>
            <p:spPr bwMode="auto">
              <a:xfrm flipV="1">
                <a:off x="3072" y="2112"/>
                <a:ext cx="0" cy="3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hangingPunct="0"/>
                <a:endParaRPr 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7181" name="Text Box 1043"/>
          <p:cNvSpPr txBox="1">
            <a:spLocks noChangeArrowheads="1"/>
          </p:cNvSpPr>
          <p:nvPr/>
        </p:nvSpPr>
        <p:spPr bwMode="auto">
          <a:xfrm>
            <a:off x="2222975" y="3496412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7182" name="Text Box 1044"/>
          <p:cNvSpPr txBox="1">
            <a:spLocks noChangeArrowheads="1"/>
          </p:cNvSpPr>
          <p:nvPr/>
        </p:nvSpPr>
        <p:spPr bwMode="auto">
          <a:xfrm>
            <a:off x="2242025" y="2582012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r>
              <a:rPr lang="en-US" sz="2000" b="1">
                <a:solidFill>
                  <a:srgbClr val="CC0099"/>
                </a:solidFill>
              </a:rPr>
              <a:t>1</a:t>
            </a:r>
          </a:p>
        </p:txBody>
      </p:sp>
      <p:sp>
        <p:nvSpPr>
          <p:cNvPr id="7184" name="Text Box 1046"/>
          <p:cNvSpPr txBox="1">
            <a:spLocks noChangeArrowheads="1"/>
          </p:cNvSpPr>
          <p:nvPr/>
        </p:nvSpPr>
        <p:spPr bwMode="auto">
          <a:xfrm>
            <a:off x="3269227" y="4073303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r>
              <a:rPr lang="en-US" sz="2000" b="1" dirty="0">
                <a:solidFill>
                  <a:srgbClr val="009900"/>
                </a:solidFill>
              </a:rPr>
              <a:t>3</a:t>
            </a:r>
          </a:p>
        </p:txBody>
      </p:sp>
      <p:sp>
        <p:nvSpPr>
          <p:cNvPr id="7185" name="Text Box 1047"/>
          <p:cNvSpPr txBox="1">
            <a:spLocks noChangeArrowheads="1"/>
          </p:cNvSpPr>
          <p:nvPr/>
        </p:nvSpPr>
        <p:spPr bwMode="auto">
          <a:xfrm>
            <a:off x="3880325" y="2601062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r>
              <a:rPr lang="en-US" sz="2000" b="1" dirty="0">
                <a:solidFill>
                  <a:srgbClr val="FAFD00"/>
                </a:solidFill>
              </a:rPr>
              <a:t>4</a:t>
            </a:r>
          </a:p>
        </p:txBody>
      </p:sp>
      <p:sp>
        <p:nvSpPr>
          <p:cNvPr id="7186" name="Text Box 1048"/>
          <p:cNvSpPr txBox="1">
            <a:spLocks noChangeArrowheads="1"/>
          </p:cNvSpPr>
          <p:nvPr/>
        </p:nvSpPr>
        <p:spPr bwMode="auto">
          <a:xfrm>
            <a:off x="4407974" y="4062790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r>
              <a:rPr lang="en-US" sz="2000" b="1" dirty="0">
                <a:solidFill>
                  <a:srgbClr val="00DFCA"/>
                </a:solidFill>
              </a:rPr>
              <a:t>5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638900" y="2582012"/>
            <a:ext cx="533400" cy="1425575"/>
            <a:chOff x="2914650" y="3024188"/>
            <a:chExt cx="533400" cy="1425575"/>
          </a:xfrm>
        </p:grpSpPr>
        <p:sp>
          <p:nvSpPr>
            <p:cNvPr id="7175" name="Rectangle 1031"/>
            <p:cNvSpPr>
              <a:spLocks noChangeArrowheads="1"/>
            </p:cNvSpPr>
            <p:nvPr/>
          </p:nvSpPr>
          <p:spPr bwMode="auto">
            <a:xfrm>
              <a:off x="2914650" y="3371850"/>
              <a:ext cx="533400" cy="609600"/>
            </a:xfrm>
            <a:prstGeom prst="rect">
              <a:avLst/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183" name="Text Box 1045"/>
            <p:cNvSpPr txBox="1">
              <a:spLocks noChangeArrowheads="1"/>
            </p:cNvSpPr>
            <p:nvPr/>
          </p:nvSpPr>
          <p:spPr bwMode="auto">
            <a:xfrm>
              <a:off x="3013075" y="3024188"/>
              <a:ext cx="3111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hangingPunct="0"/>
              <a:r>
                <a:rPr lang="en-US" sz="2000" b="1">
                  <a:solidFill>
                    <a:srgbClr val="0033CC"/>
                  </a:solidFill>
                </a:rPr>
                <a:t>2</a:t>
              </a:r>
            </a:p>
          </p:txBody>
        </p:sp>
        <p:sp>
          <p:nvSpPr>
            <p:cNvPr id="7187" name="Line 1049"/>
            <p:cNvSpPr>
              <a:spLocks noChangeShapeType="1"/>
            </p:cNvSpPr>
            <p:nvPr/>
          </p:nvSpPr>
          <p:spPr bwMode="auto">
            <a:xfrm flipH="1" flipV="1">
              <a:off x="3200400" y="3905250"/>
              <a:ext cx="0" cy="1714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188" name="Text Box 1050"/>
            <p:cNvSpPr txBox="1">
              <a:spLocks noChangeArrowheads="1"/>
            </p:cNvSpPr>
            <p:nvPr/>
          </p:nvSpPr>
          <p:spPr bwMode="auto">
            <a:xfrm>
              <a:off x="3127375" y="4052888"/>
              <a:ext cx="1841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hangingPunct="0"/>
              <a:endParaRPr lang="en-US" sz="2000">
                <a:solidFill>
                  <a:srgbClr val="000000"/>
                </a:solidFill>
              </a:endParaRPr>
            </a:p>
          </p:txBody>
        </p:sp>
        <p:sp>
          <p:nvSpPr>
            <p:cNvPr id="7189" name="Text Box 1051"/>
            <p:cNvSpPr txBox="1">
              <a:spLocks noChangeArrowheads="1"/>
            </p:cNvSpPr>
            <p:nvPr/>
          </p:nvSpPr>
          <p:spPr bwMode="auto">
            <a:xfrm>
              <a:off x="3013075" y="3995738"/>
              <a:ext cx="417513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hangingPunct="0"/>
              <a:r>
                <a:rPr lang="en-US" sz="2000" b="1" dirty="0" err="1">
                  <a:solidFill>
                    <a:srgbClr val="000000"/>
                  </a:solidFill>
                </a:rPr>
                <a:t>T</a:t>
              </a:r>
              <a:r>
                <a:rPr lang="en-US" sz="2000" b="1" baseline="-25000" dirty="0" err="1">
                  <a:solidFill>
                    <a:srgbClr val="000000"/>
                  </a:solidFill>
                </a:rPr>
                <a:t>s</a:t>
              </a:r>
              <a:endParaRPr lang="en-US" sz="2000" b="1" baseline="-25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9" name="Group 4"/>
          <p:cNvGrpSpPr>
            <a:grpSpLocks/>
          </p:cNvGrpSpPr>
          <p:nvPr/>
        </p:nvGrpSpPr>
        <p:grpSpPr bwMode="auto">
          <a:xfrm>
            <a:off x="5898937" y="2666149"/>
            <a:ext cx="2228850" cy="679450"/>
            <a:chOff x="1747" y="1488"/>
            <a:chExt cx="1404" cy="428"/>
          </a:xfrm>
        </p:grpSpPr>
        <p:grpSp>
          <p:nvGrpSpPr>
            <p:cNvPr id="30" name="Group 5"/>
            <p:cNvGrpSpPr>
              <a:grpSpLocks/>
            </p:cNvGrpSpPr>
            <p:nvPr/>
          </p:nvGrpSpPr>
          <p:grpSpPr bwMode="auto">
            <a:xfrm>
              <a:off x="1747" y="1488"/>
              <a:ext cx="1404" cy="309"/>
              <a:chOff x="3451" y="1236"/>
              <a:chExt cx="1404" cy="309"/>
            </a:xfrm>
          </p:grpSpPr>
          <p:grpSp>
            <p:nvGrpSpPr>
              <p:cNvPr id="34" name="Group 6"/>
              <p:cNvGrpSpPr>
                <a:grpSpLocks/>
              </p:cNvGrpSpPr>
              <p:nvPr/>
            </p:nvGrpSpPr>
            <p:grpSpPr bwMode="auto">
              <a:xfrm>
                <a:off x="3451" y="1248"/>
                <a:ext cx="144" cy="297"/>
                <a:chOff x="805" y="3660"/>
                <a:chExt cx="144" cy="297"/>
              </a:xfrm>
            </p:grpSpPr>
            <p:sp>
              <p:nvSpPr>
                <p:cNvPr id="39" name="Line 7"/>
                <p:cNvSpPr>
                  <a:spLocks noChangeShapeType="1"/>
                </p:cNvSpPr>
                <p:nvPr/>
              </p:nvSpPr>
              <p:spPr bwMode="auto">
                <a:xfrm>
                  <a:off x="876" y="3765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bg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hangingPunct="0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" name="AutoShape 8"/>
                <p:cNvSpPr>
                  <a:spLocks noChangeArrowheads="1"/>
                </p:cNvSpPr>
                <p:nvPr/>
              </p:nvSpPr>
              <p:spPr bwMode="auto">
                <a:xfrm>
                  <a:off x="805" y="3660"/>
                  <a:ext cx="144" cy="1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0 w 21600"/>
                    <a:gd name="T13" fmla="*/ 4500 h 21600"/>
                    <a:gd name="T14" fmla="*/ 17100 w 21600"/>
                    <a:gd name="T15" fmla="*/ 171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12700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5" name="Group 9"/>
              <p:cNvGrpSpPr>
                <a:grpSpLocks/>
              </p:cNvGrpSpPr>
              <p:nvPr/>
            </p:nvGrpSpPr>
            <p:grpSpPr bwMode="auto">
              <a:xfrm>
                <a:off x="4711" y="1236"/>
                <a:ext cx="144" cy="297"/>
                <a:chOff x="805" y="3660"/>
                <a:chExt cx="144" cy="297"/>
              </a:xfrm>
            </p:grpSpPr>
            <p:sp>
              <p:nvSpPr>
                <p:cNvPr id="37" name="Line 10"/>
                <p:cNvSpPr>
                  <a:spLocks noChangeShapeType="1"/>
                </p:cNvSpPr>
                <p:nvPr/>
              </p:nvSpPr>
              <p:spPr bwMode="auto">
                <a:xfrm>
                  <a:off x="876" y="3765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bg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hangingPunct="0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8" name="AutoShape 11"/>
                <p:cNvSpPr>
                  <a:spLocks noChangeArrowheads="1"/>
                </p:cNvSpPr>
                <p:nvPr/>
              </p:nvSpPr>
              <p:spPr bwMode="auto">
                <a:xfrm>
                  <a:off x="805" y="3660"/>
                  <a:ext cx="144" cy="1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0 w 21600"/>
                    <a:gd name="T13" fmla="*/ 4500 h 21600"/>
                    <a:gd name="T14" fmla="*/ 17100 w 21600"/>
                    <a:gd name="T15" fmla="*/ 171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12700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36" name="Line 12"/>
              <p:cNvSpPr>
                <a:spLocks noChangeShapeType="1"/>
              </p:cNvSpPr>
              <p:nvPr/>
            </p:nvSpPr>
            <p:spPr bwMode="auto">
              <a:xfrm>
                <a:off x="3672" y="1308"/>
                <a:ext cx="984" cy="0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hangingPunct="0"/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1" name="Line 13"/>
            <p:cNvSpPr>
              <a:spLocks noChangeShapeType="1"/>
            </p:cNvSpPr>
            <p:nvPr/>
          </p:nvSpPr>
          <p:spPr bwMode="auto">
            <a:xfrm>
              <a:off x="2004" y="1560"/>
              <a:ext cx="540" cy="30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2" name="Line 14"/>
            <p:cNvSpPr>
              <a:spLocks noChangeShapeType="1"/>
            </p:cNvSpPr>
            <p:nvPr/>
          </p:nvSpPr>
          <p:spPr bwMode="auto">
            <a:xfrm flipV="1">
              <a:off x="2544" y="1620"/>
              <a:ext cx="396" cy="24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3" name="Rectangle 15" descr="10%"/>
            <p:cNvSpPr>
              <a:spLocks noChangeArrowheads="1"/>
            </p:cNvSpPr>
            <p:nvPr/>
          </p:nvSpPr>
          <p:spPr bwMode="auto">
            <a:xfrm>
              <a:off x="2328" y="1860"/>
              <a:ext cx="456" cy="56"/>
            </a:xfrm>
            <a:prstGeom prst="rect">
              <a:avLst/>
            </a:prstGeom>
            <a:pattFill prst="pct10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928" y="4390880"/>
            <a:ext cx="2996400" cy="5788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48574" y="2865787"/>
            <a:ext cx="763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200" dirty="0" smtClean="0">
                <a:solidFill>
                  <a:srgbClr val="474747"/>
                </a:solidFill>
              </a:rPr>
              <a:t>Delay T</a:t>
            </a:r>
            <a:r>
              <a:rPr lang="en-US" sz="1200" baseline="-25000" dirty="0" smtClean="0">
                <a:solidFill>
                  <a:srgbClr val="474747"/>
                </a:solidFill>
              </a:rPr>
              <a:t>m</a:t>
            </a:r>
            <a:endParaRPr lang="en-US" sz="1200" baseline="-25000" dirty="0">
              <a:solidFill>
                <a:srgbClr val="474747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717" y="6080608"/>
            <a:ext cx="4713564" cy="62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 animBg="1"/>
      <p:bldP spid="7177" grpId="0" animBg="1"/>
      <p:bldP spid="7178" grpId="0" animBg="1"/>
      <p:bldP spid="7184" grpId="0"/>
      <p:bldP spid="7185" grpId="0"/>
      <p:bldP spid="718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Diversity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113" y="1676400"/>
            <a:ext cx="8461375" cy="4579938"/>
          </a:xfrm>
        </p:spPr>
        <p:txBody>
          <a:bodyPr/>
          <a:lstStyle/>
          <a:p>
            <a:r>
              <a:rPr lang="en-US" sz="2800" dirty="0" smtClean="0"/>
              <a:t>Send bits over independent fading paths</a:t>
            </a:r>
          </a:p>
          <a:p>
            <a:pPr lvl="1"/>
            <a:r>
              <a:rPr lang="en-US" sz="2400" dirty="0" smtClean="0"/>
              <a:t>Combine paths to mitigate fading effects.</a:t>
            </a:r>
          </a:p>
          <a:p>
            <a:pPr lvl="1">
              <a:lnSpc>
                <a:spcPct val="20000"/>
              </a:lnSpc>
            </a:pPr>
            <a:endParaRPr lang="en-US" sz="2400" dirty="0" smtClean="0"/>
          </a:p>
          <a:p>
            <a:r>
              <a:rPr lang="en-US" sz="2800" dirty="0" smtClean="0"/>
              <a:t>Independent fading paths</a:t>
            </a:r>
          </a:p>
          <a:p>
            <a:pPr lvl="1"/>
            <a:r>
              <a:rPr lang="en-US" sz="2400" dirty="0" smtClean="0"/>
              <a:t>Space, time, frequency, polarization diversity.</a:t>
            </a:r>
          </a:p>
          <a:p>
            <a:pPr lvl="1">
              <a:lnSpc>
                <a:spcPct val="20000"/>
              </a:lnSpc>
            </a:pPr>
            <a:endParaRPr lang="en-US" sz="2400" dirty="0" smtClean="0"/>
          </a:p>
          <a:p>
            <a:r>
              <a:rPr lang="en-US" sz="2800" dirty="0" smtClean="0"/>
              <a:t>Combining techniques</a:t>
            </a:r>
          </a:p>
          <a:p>
            <a:pPr lvl="1"/>
            <a:r>
              <a:rPr lang="en-US" sz="2400" dirty="0" smtClean="0"/>
              <a:t>Selection combining (SC)</a:t>
            </a:r>
          </a:p>
          <a:p>
            <a:pPr lvl="1"/>
            <a:r>
              <a:rPr lang="en-US" sz="2400" dirty="0" smtClean="0"/>
              <a:t>Maximal ratio combining (MRC)</a:t>
            </a:r>
          </a:p>
          <a:p>
            <a:pPr lvl="4">
              <a:lnSpc>
                <a:spcPct val="30000"/>
              </a:lnSpc>
            </a:pPr>
            <a:endParaRPr lang="en-US" sz="1600" dirty="0" smtClean="0"/>
          </a:p>
          <a:p>
            <a:r>
              <a:rPr lang="en-US" sz="2800" dirty="0" smtClean="0"/>
              <a:t>Can have diversity at TX or RX</a:t>
            </a:r>
          </a:p>
          <a:p>
            <a:pPr lvl="1"/>
            <a:r>
              <a:rPr lang="en-US" sz="2400" dirty="0" smtClean="0"/>
              <a:t>In TX diversity, weights constrained by TX power </a:t>
            </a:r>
          </a:p>
        </p:txBody>
      </p:sp>
    </p:spTree>
    <p:extLst>
      <p:ext uri="{BB962C8B-B14F-4D97-AF65-F5344CB8AC3E}">
        <p14:creationId xmlns:p14="http://schemas.microsoft.com/office/powerpoint/2010/main" val="94654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Selection Combining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1820863"/>
            <a:ext cx="8037512" cy="5037137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mtClean="0"/>
              <a:t>Selects the path with the highest gain</a:t>
            </a:r>
          </a:p>
          <a:p>
            <a:pPr>
              <a:lnSpc>
                <a:spcPct val="110000"/>
              </a:lnSpc>
            </a:pPr>
            <a:r>
              <a:rPr lang="en-US" smtClean="0"/>
              <a:t>Combiner SNR is the maximum of the branch SNRs.</a:t>
            </a:r>
          </a:p>
          <a:p>
            <a:pPr>
              <a:lnSpc>
                <a:spcPct val="110000"/>
              </a:lnSpc>
            </a:pPr>
            <a:r>
              <a:rPr lang="en-US" smtClean="0"/>
              <a:t>CDF easy to obtain, pdf found by differentiating.</a:t>
            </a:r>
          </a:p>
          <a:p>
            <a:pPr>
              <a:lnSpc>
                <a:spcPct val="110000"/>
              </a:lnSpc>
            </a:pPr>
            <a:r>
              <a:rPr lang="en-US" smtClean="0"/>
              <a:t>Diminishing returns with number of antennas.</a:t>
            </a:r>
          </a:p>
          <a:p>
            <a:pPr>
              <a:lnSpc>
                <a:spcPct val="110000"/>
              </a:lnSpc>
            </a:pPr>
            <a:r>
              <a:rPr lang="en-US" smtClean="0"/>
              <a:t>Can get up to about 20 dB of gain.</a:t>
            </a:r>
          </a:p>
        </p:txBody>
      </p:sp>
    </p:spTree>
    <p:extLst>
      <p:ext uri="{BB962C8B-B14F-4D97-AF65-F5344CB8AC3E}">
        <p14:creationId xmlns:p14="http://schemas.microsoft.com/office/powerpoint/2010/main" val="222590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mtClean="0"/>
              <a:t>MRC and its Performance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8950" y="1711325"/>
            <a:ext cx="78486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/>
              <a:t>With MRC, </a:t>
            </a:r>
            <a:r>
              <a:rPr lang="en-US" sz="2800" dirty="0" err="1" smtClean="0">
                <a:latin typeface="Symbol" pitchFamily="18" charset="2"/>
              </a:rPr>
              <a:t>g</a:t>
            </a:r>
            <a:r>
              <a:rPr lang="en-US" sz="2800" baseline="-25000" dirty="0" err="1" smtClean="0">
                <a:latin typeface="Symbol" pitchFamily="18" charset="2"/>
              </a:rPr>
              <a:t>S</a:t>
            </a:r>
            <a:r>
              <a:rPr lang="en-US" sz="2800" dirty="0" smtClean="0"/>
              <a:t>=</a:t>
            </a:r>
            <a:r>
              <a:rPr lang="en-US" sz="2800" dirty="0" smtClean="0">
                <a:sym typeface="Symbol" pitchFamily="18" charset="2"/>
              </a:rPr>
              <a:t></a:t>
            </a:r>
            <a:r>
              <a:rPr lang="en-US" sz="2800" dirty="0" err="1" smtClean="0">
                <a:latin typeface="Symbol" pitchFamily="18" charset="2"/>
                <a:sym typeface="Symbol" pitchFamily="18" charset="2"/>
              </a:rPr>
              <a:t>g</a:t>
            </a:r>
            <a:r>
              <a:rPr lang="en-US" sz="2800" baseline="-25000" dirty="0" err="1" smtClean="0">
                <a:sym typeface="Symbol" pitchFamily="18" charset="2"/>
              </a:rPr>
              <a:t>i</a:t>
            </a:r>
            <a:r>
              <a:rPr lang="en-US" sz="2800" baseline="-25000" dirty="0" smtClean="0">
                <a:sym typeface="Symbol" pitchFamily="18" charset="2"/>
              </a:rPr>
              <a:t> </a:t>
            </a:r>
            <a:r>
              <a:rPr lang="en-US" sz="2800" dirty="0" smtClean="0">
                <a:sym typeface="Symbol" pitchFamily="18" charset="2"/>
              </a:rPr>
              <a:t>for branch SNRs</a:t>
            </a:r>
            <a:r>
              <a:rPr lang="en-US" sz="2800" baseline="-25000" dirty="0" smtClean="0">
                <a:sym typeface="Symbol" pitchFamily="18" charset="2"/>
              </a:rPr>
              <a:t> </a:t>
            </a:r>
            <a:r>
              <a:rPr lang="en-US" sz="2800" dirty="0" err="1" smtClean="0">
                <a:latin typeface="Symbol" pitchFamily="18" charset="2"/>
                <a:sym typeface="Symbol" pitchFamily="18" charset="2"/>
              </a:rPr>
              <a:t>g</a:t>
            </a:r>
            <a:r>
              <a:rPr lang="en-US" sz="2800" baseline="-25000" dirty="0" err="1" smtClean="0">
                <a:sym typeface="Symbol" pitchFamily="18" charset="2"/>
              </a:rPr>
              <a:t>i</a:t>
            </a:r>
            <a:endParaRPr lang="en-US" sz="2800" baseline="-25000" dirty="0" smtClean="0">
              <a:sym typeface="Symbol" pitchFamily="18" charset="2"/>
            </a:endParaRPr>
          </a:p>
          <a:p>
            <a:pPr lvl="1">
              <a:lnSpc>
                <a:spcPct val="70000"/>
              </a:lnSpc>
            </a:pPr>
            <a:r>
              <a:rPr lang="en-US" sz="2400" dirty="0" smtClean="0">
                <a:sym typeface="Symbol" pitchFamily="18" charset="2"/>
              </a:rPr>
              <a:t>Optimal technique to maximize output SNR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>
                <a:sym typeface="Symbol" pitchFamily="18" charset="2"/>
              </a:rPr>
              <a:t>Yields 20-40 dB performance gains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>
                <a:sym typeface="Symbol" pitchFamily="18" charset="2"/>
              </a:rPr>
              <a:t>Distribution of </a:t>
            </a:r>
            <a:r>
              <a:rPr lang="en-US" sz="2400" dirty="0" err="1" smtClean="0">
                <a:latin typeface="Symbol" pitchFamily="18" charset="2"/>
              </a:rPr>
              <a:t>g</a:t>
            </a:r>
            <a:r>
              <a:rPr lang="en-US" sz="2400" baseline="-25000" dirty="0" err="1" smtClean="0">
                <a:latin typeface="Symbol" pitchFamily="18" charset="2"/>
              </a:rPr>
              <a:t>S</a:t>
            </a:r>
            <a:r>
              <a:rPr lang="en-US" sz="2400" dirty="0" smtClean="0">
                <a:sym typeface="Symbol" pitchFamily="18" charset="2"/>
              </a:rPr>
              <a:t> hard to obtain</a:t>
            </a:r>
          </a:p>
          <a:p>
            <a:pPr>
              <a:lnSpc>
                <a:spcPct val="110000"/>
              </a:lnSpc>
            </a:pPr>
            <a:r>
              <a:rPr lang="en-US" sz="2800" dirty="0" smtClean="0">
                <a:sym typeface="Symbol" pitchFamily="18" charset="2"/>
              </a:rPr>
              <a:t>Standard average BER calculation</a:t>
            </a:r>
          </a:p>
          <a:p>
            <a:pPr>
              <a:lnSpc>
                <a:spcPct val="110000"/>
              </a:lnSpc>
            </a:pPr>
            <a:endParaRPr lang="en-US" sz="2800" dirty="0" smtClean="0">
              <a:sym typeface="Symbol" pitchFamily="18" charset="2"/>
            </a:endParaRPr>
          </a:p>
          <a:p>
            <a:pPr lvl="1">
              <a:lnSpc>
                <a:spcPct val="20000"/>
              </a:lnSpc>
            </a:pPr>
            <a:endParaRPr lang="en-US" sz="2400" dirty="0" smtClean="0">
              <a:sym typeface="Symbol" pitchFamily="18" charset="2"/>
            </a:endParaRPr>
          </a:p>
          <a:p>
            <a:pPr lvl="1">
              <a:lnSpc>
                <a:spcPct val="70000"/>
              </a:lnSpc>
            </a:pPr>
            <a:r>
              <a:rPr lang="en-US" sz="2400" dirty="0" smtClean="0">
                <a:sym typeface="Symbol" pitchFamily="18" charset="2"/>
              </a:rPr>
              <a:t>Hard to obtain in closed form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>
                <a:sym typeface="Symbol" pitchFamily="18" charset="2"/>
              </a:rPr>
              <a:t>Integral often diverges</a:t>
            </a:r>
          </a:p>
          <a:p>
            <a:pPr>
              <a:lnSpc>
                <a:spcPct val="130000"/>
              </a:lnSpc>
            </a:pPr>
            <a:r>
              <a:rPr lang="en-US" sz="2800" dirty="0" smtClean="0">
                <a:sym typeface="Symbol" pitchFamily="18" charset="2"/>
              </a:rPr>
              <a:t>MGF Approach:</a:t>
            </a:r>
          </a:p>
          <a:p>
            <a:pPr lvl="4">
              <a:lnSpc>
                <a:spcPct val="80000"/>
              </a:lnSpc>
            </a:pPr>
            <a:endParaRPr lang="en-US" sz="1600" dirty="0">
              <a:sym typeface="Symbol" pitchFamily="18" charset="2"/>
            </a:endParaRPr>
          </a:p>
          <a:p>
            <a:pPr>
              <a:lnSpc>
                <a:spcPct val="130000"/>
              </a:lnSpc>
            </a:pPr>
            <a:r>
              <a:rPr lang="en-US" sz="2800" dirty="0">
                <a:sym typeface="Symbol" pitchFamily="18" charset="2"/>
              </a:rPr>
              <a:t>TX diversity has same gains as RX diversity</a:t>
            </a:r>
          </a:p>
          <a:p>
            <a:pPr>
              <a:lnSpc>
                <a:spcPct val="130000"/>
              </a:lnSpc>
            </a:pPr>
            <a:endParaRPr lang="en-US" sz="2800" dirty="0" smtClean="0">
              <a:sym typeface="Symbol" pitchFamily="18" charset="2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374650" y="3814763"/>
          <a:ext cx="8318500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1" name="Equation" r:id="rId3" imgW="4584600" imgH="279360" progId="Equation.3">
                  <p:embed/>
                </p:oleObj>
              </mc:Choice>
              <mc:Fallback>
                <p:oleObj name="Equation" r:id="rId3" imgW="45846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50" y="3814763"/>
                        <a:ext cx="8318500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554636" y="4067969"/>
            <a:ext cx="119921" cy="181742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284157" y="4116017"/>
            <a:ext cx="119921" cy="181742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021371" y="4110669"/>
            <a:ext cx="119921" cy="181742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1468" y="3951843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800" i="1" dirty="0" smtClean="0">
                <a:solidFill>
                  <a:srgbClr val="000000"/>
                </a:solidFill>
              </a:rPr>
              <a:t>s</a:t>
            </a:r>
            <a:endParaRPr lang="en-US" sz="1800" i="1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06900" y="3941828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800" i="1" dirty="0" smtClean="0">
                <a:solidFill>
                  <a:srgbClr val="000000"/>
                </a:solidFill>
              </a:rPr>
              <a:t>s</a:t>
            </a:r>
            <a:endParaRPr lang="en-US" sz="1800" i="1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24088" y="3941828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800" i="1" dirty="0" smtClean="0">
                <a:solidFill>
                  <a:srgbClr val="000000"/>
                </a:solidFill>
              </a:rPr>
              <a:t>s</a:t>
            </a:r>
            <a:endParaRPr lang="en-US" sz="1800" i="1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7717" y="5106918"/>
            <a:ext cx="4733865" cy="98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28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28613" y="228600"/>
            <a:ext cx="8501062" cy="1143000"/>
          </a:xfrm>
        </p:spPr>
        <p:txBody>
          <a:bodyPr/>
          <a:lstStyle/>
          <a:p>
            <a:r>
              <a:rPr lang="en-US" sz="4000" smtClean="0"/>
              <a:t>Variable-Rate Variable-Power MQAM</a:t>
            </a:r>
          </a:p>
        </p:txBody>
      </p:sp>
      <p:grpSp>
        <p:nvGrpSpPr>
          <p:cNvPr id="22531" name="Group 3"/>
          <p:cNvGrpSpPr>
            <a:grpSpLocks/>
          </p:cNvGrpSpPr>
          <p:nvPr/>
        </p:nvGrpSpPr>
        <p:grpSpPr bwMode="auto">
          <a:xfrm>
            <a:off x="287338" y="1763713"/>
            <a:ext cx="8542337" cy="4206875"/>
            <a:chOff x="221" y="1431"/>
            <a:chExt cx="5381" cy="2650"/>
          </a:xfrm>
        </p:grpSpPr>
        <p:grpSp>
          <p:nvGrpSpPr>
            <p:cNvPr id="22533" name="Group 4"/>
            <p:cNvGrpSpPr>
              <a:grpSpLocks/>
            </p:cNvGrpSpPr>
            <p:nvPr/>
          </p:nvGrpSpPr>
          <p:grpSpPr bwMode="auto">
            <a:xfrm>
              <a:off x="221" y="1431"/>
              <a:ext cx="5381" cy="1571"/>
              <a:chOff x="221" y="1431"/>
              <a:chExt cx="5381" cy="1571"/>
            </a:xfrm>
          </p:grpSpPr>
          <p:grpSp>
            <p:nvGrpSpPr>
              <p:cNvPr id="22562" name="Group 5"/>
              <p:cNvGrpSpPr>
                <a:grpSpLocks/>
              </p:cNvGrpSpPr>
              <p:nvPr/>
            </p:nvGrpSpPr>
            <p:grpSpPr bwMode="auto">
              <a:xfrm>
                <a:off x="221" y="1872"/>
                <a:ext cx="762" cy="592"/>
                <a:chOff x="221" y="1872"/>
                <a:chExt cx="762" cy="592"/>
              </a:xfrm>
            </p:grpSpPr>
            <p:sp>
              <p:nvSpPr>
                <p:cNvPr id="22582" name="AutoShape 6"/>
                <p:cNvSpPr>
                  <a:spLocks noChangeArrowheads="1"/>
                </p:cNvSpPr>
                <p:nvPr/>
              </p:nvSpPr>
              <p:spPr bwMode="auto">
                <a:xfrm>
                  <a:off x="247" y="1872"/>
                  <a:ext cx="736" cy="592"/>
                </a:xfrm>
                <a:prstGeom prst="rightArrow">
                  <a:avLst>
                    <a:gd name="adj1" fmla="val 50000"/>
                    <a:gd name="adj2" fmla="val 62168"/>
                  </a:avLst>
                </a:prstGeom>
                <a:noFill/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/>
                </a:p>
              </p:txBody>
            </p:sp>
            <p:sp>
              <p:nvSpPr>
                <p:cNvPr id="22583" name="Rectangle 7"/>
                <p:cNvSpPr>
                  <a:spLocks noChangeArrowheads="1"/>
                </p:cNvSpPr>
                <p:nvPr/>
              </p:nvSpPr>
              <p:spPr bwMode="auto">
                <a:xfrm>
                  <a:off x="221" y="1999"/>
                  <a:ext cx="627" cy="33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eaLnBrk="0" hangingPunct="0"/>
                  <a:r>
                    <a:rPr lang="en-US" sz="1600" b="1">
                      <a:solidFill>
                        <a:srgbClr val="000000"/>
                      </a:solidFill>
                      <a:latin typeface="Garamond" pitchFamily="18" charset="0"/>
                    </a:rPr>
                    <a:t>Uncoded</a:t>
                  </a:r>
                </a:p>
                <a:p>
                  <a:pPr eaLnBrk="0" hangingPunct="0">
                    <a:lnSpc>
                      <a:spcPct val="80000"/>
                    </a:lnSpc>
                  </a:pPr>
                  <a:r>
                    <a:rPr lang="en-US" sz="1600" b="1">
                      <a:solidFill>
                        <a:srgbClr val="000000"/>
                      </a:solidFill>
                      <a:latin typeface="Garamond" pitchFamily="18" charset="0"/>
                    </a:rPr>
                    <a:t>Data Bits</a:t>
                  </a:r>
                </a:p>
              </p:txBody>
            </p:sp>
          </p:grpSp>
          <p:grpSp>
            <p:nvGrpSpPr>
              <p:cNvPr id="22563" name="Group 8"/>
              <p:cNvGrpSpPr>
                <a:grpSpLocks/>
              </p:cNvGrpSpPr>
              <p:nvPr/>
            </p:nvGrpSpPr>
            <p:grpSpPr bwMode="auto">
              <a:xfrm>
                <a:off x="1007" y="1912"/>
                <a:ext cx="600" cy="512"/>
                <a:chOff x="1007" y="1912"/>
                <a:chExt cx="600" cy="512"/>
              </a:xfrm>
            </p:grpSpPr>
            <p:sp>
              <p:nvSpPr>
                <p:cNvPr id="22580" name="Rectangle 9"/>
                <p:cNvSpPr>
                  <a:spLocks noChangeArrowheads="1"/>
                </p:cNvSpPr>
                <p:nvPr/>
              </p:nvSpPr>
              <p:spPr bwMode="auto">
                <a:xfrm>
                  <a:off x="1007" y="1912"/>
                  <a:ext cx="600" cy="512"/>
                </a:xfrm>
                <a:prstGeom prst="rect">
                  <a:avLst/>
                </a:prstGeom>
                <a:noFill/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/>
                </a:p>
              </p:txBody>
            </p:sp>
            <p:sp>
              <p:nvSpPr>
                <p:cNvPr id="22581" name="Rectangle 10"/>
                <p:cNvSpPr>
                  <a:spLocks noChangeArrowheads="1"/>
                </p:cNvSpPr>
                <p:nvPr/>
              </p:nvSpPr>
              <p:spPr bwMode="auto">
                <a:xfrm>
                  <a:off x="1061" y="2059"/>
                  <a:ext cx="509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eaLnBrk="0" hangingPunct="0"/>
                  <a:r>
                    <a:rPr lang="en-US" sz="2000" b="1">
                      <a:solidFill>
                        <a:srgbClr val="000000"/>
                      </a:solidFill>
                      <a:latin typeface="Garamond" pitchFamily="18" charset="0"/>
                    </a:rPr>
                    <a:t>Delay</a:t>
                  </a:r>
                </a:p>
              </p:txBody>
            </p:sp>
          </p:grpSp>
          <p:sp>
            <p:nvSpPr>
              <p:cNvPr id="22564" name="AutoShape 11"/>
              <p:cNvSpPr>
                <a:spLocks noChangeArrowheads="1"/>
              </p:cNvSpPr>
              <p:nvPr/>
            </p:nvSpPr>
            <p:spPr bwMode="auto">
              <a:xfrm>
                <a:off x="1615" y="1940"/>
                <a:ext cx="736" cy="456"/>
              </a:xfrm>
              <a:prstGeom prst="rightArrow">
                <a:avLst>
                  <a:gd name="adj1" fmla="val 50000"/>
                  <a:gd name="adj2" fmla="val 80709"/>
                </a:avLst>
              </a:prstGeom>
              <a:noFill/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grpSp>
            <p:nvGrpSpPr>
              <p:cNvPr id="22565" name="Group 12"/>
              <p:cNvGrpSpPr>
                <a:grpSpLocks/>
              </p:cNvGrpSpPr>
              <p:nvPr/>
            </p:nvGrpSpPr>
            <p:grpSpPr bwMode="auto">
              <a:xfrm>
                <a:off x="2358" y="1912"/>
                <a:ext cx="664" cy="512"/>
                <a:chOff x="2358" y="1912"/>
                <a:chExt cx="664" cy="512"/>
              </a:xfrm>
            </p:grpSpPr>
            <p:sp>
              <p:nvSpPr>
                <p:cNvPr id="22578" name="Rectangle 13"/>
                <p:cNvSpPr>
                  <a:spLocks noChangeArrowheads="1"/>
                </p:cNvSpPr>
                <p:nvPr/>
              </p:nvSpPr>
              <p:spPr bwMode="auto">
                <a:xfrm>
                  <a:off x="2358" y="1912"/>
                  <a:ext cx="664" cy="512"/>
                </a:xfrm>
                <a:prstGeom prst="rect">
                  <a:avLst/>
                </a:prstGeom>
                <a:noFill/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/>
                </a:p>
              </p:txBody>
            </p:sp>
            <p:sp>
              <p:nvSpPr>
                <p:cNvPr id="22579" name="Rectangle 14"/>
                <p:cNvSpPr>
                  <a:spLocks noChangeArrowheads="1"/>
                </p:cNvSpPr>
                <p:nvPr/>
              </p:nvSpPr>
              <p:spPr bwMode="auto">
                <a:xfrm>
                  <a:off x="2364" y="1963"/>
                  <a:ext cx="653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eaLnBrk="0" hangingPunct="0"/>
                  <a:r>
                    <a:rPr lang="en-US" sz="2000" b="1">
                      <a:solidFill>
                        <a:srgbClr val="000000"/>
                      </a:solidFill>
                      <a:latin typeface="Garamond" pitchFamily="18" charset="0"/>
                    </a:rPr>
                    <a:t>  Point</a:t>
                  </a:r>
                </a:p>
                <a:p>
                  <a:pPr eaLnBrk="0" hangingPunct="0">
                    <a:lnSpc>
                      <a:spcPct val="70000"/>
                    </a:lnSpc>
                  </a:pPr>
                  <a:r>
                    <a:rPr lang="en-US" sz="2000" b="1">
                      <a:solidFill>
                        <a:srgbClr val="000000"/>
                      </a:solidFill>
                      <a:latin typeface="Garamond" pitchFamily="18" charset="0"/>
                    </a:rPr>
                    <a:t>Selector</a:t>
                  </a:r>
                </a:p>
              </p:txBody>
            </p:sp>
          </p:grpSp>
          <p:sp>
            <p:nvSpPr>
              <p:cNvPr id="22566" name="AutoShape 15"/>
              <p:cNvSpPr>
                <a:spLocks noChangeArrowheads="1"/>
              </p:cNvSpPr>
              <p:nvPr/>
            </p:nvSpPr>
            <p:spPr bwMode="auto">
              <a:xfrm>
                <a:off x="3031" y="1940"/>
                <a:ext cx="736" cy="456"/>
              </a:xfrm>
              <a:prstGeom prst="rightArrow">
                <a:avLst>
                  <a:gd name="adj1" fmla="val 50000"/>
                  <a:gd name="adj2" fmla="val 80709"/>
                </a:avLst>
              </a:prstGeom>
              <a:noFill/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grpSp>
            <p:nvGrpSpPr>
              <p:cNvPr id="22567" name="Group 16"/>
              <p:cNvGrpSpPr>
                <a:grpSpLocks/>
              </p:cNvGrpSpPr>
              <p:nvPr/>
            </p:nvGrpSpPr>
            <p:grpSpPr bwMode="auto">
              <a:xfrm>
                <a:off x="3781" y="1860"/>
                <a:ext cx="889" cy="616"/>
                <a:chOff x="3781" y="1860"/>
                <a:chExt cx="889" cy="616"/>
              </a:xfrm>
            </p:grpSpPr>
            <p:sp>
              <p:nvSpPr>
                <p:cNvPr id="22576" name="Rectangle 17"/>
                <p:cNvSpPr>
                  <a:spLocks noChangeArrowheads="1"/>
                </p:cNvSpPr>
                <p:nvPr/>
              </p:nvSpPr>
              <p:spPr bwMode="auto">
                <a:xfrm>
                  <a:off x="3781" y="1860"/>
                  <a:ext cx="889" cy="616"/>
                </a:xfrm>
                <a:prstGeom prst="rect">
                  <a:avLst/>
                </a:prstGeom>
                <a:noFill/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/>
                </a:p>
              </p:txBody>
            </p:sp>
            <p:sp>
              <p:nvSpPr>
                <p:cNvPr id="22577" name="Rectangle 18"/>
                <p:cNvSpPr>
                  <a:spLocks noChangeArrowheads="1"/>
                </p:cNvSpPr>
                <p:nvPr/>
              </p:nvSpPr>
              <p:spPr bwMode="auto">
                <a:xfrm>
                  <a:off x="3783" y="1879"/>
                  <a:ext cx="884" cy="5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eaLnBrk="0" hangingPunct="0"/>
                  <a:r>
                    <a:rPr lang="en-US" sz="2000" b="1">
                      <a:solidFill>
                        <a:srgbClr val="000000"/>
                      </a:solidFill>
                      <a:latin typeface="Garamond" pitchFamily="18" charset="0"/>
                    </a:rPr>
                    <a:t>M(</a:t>
                  </a:r>
                  <a:r>
                    <a:rPr lang="en-US" sz="2000" b="1">
                      <a:solidFill>
                        <a:srgbClr val="000000"/>
                      </a:solidFill>
                      <a:latin typeface="Symbol" pitchFamily="18" charset="2"/>
                    </a:rPr>
                    <a:t>g</a:t>
                  </a:r>
                  <a:r>
                    <a:rPr lang="en-US" sz="2000" b="1">
                      <a:solidFill>
                        <a:srgbClr val="000000"/>
                      </a:solidFill>
                      <a:latin typeface="Garamond" pitchFamily="18" charset="0"/>
                    </a:rPr>
                    <a:t>)-QAM</a:t>
                  </a:r>
                </a:p>
                <a:p>
                  <a:pPr eaLnBrk="0" hangingPunct="0">
                    <a:lnSpc>
                      <a:spcPct val="80000"/>
                    </a:lnSpc>
                  </a:pPr>
                  <a:r>
                    <a:rPr lang="en-US" sz="2000" b="1">
                      <a:solidFill>
                        <a:srgbClr val="000000"/>
                      </a:solidFill>
                      <a:latin typeface="Garamond" pitchFamily="18" charset="0"/>
                    </a:rPr>
                    <a:t> Modulator</a:t>
                  </a:r>
                </a:p>
                <a:p>
                  <a:pPr eaLnBrk="0" hangingPunct="0">
                    <a:lnSpc>
                      <a:spcPct val="90000"/>
                    </a:lnSpc>
                  </a:pPr>
                  <a:r>
                    <a:rPr lang="en-US" sz="2000" b="1">
                      <a:solidFill>
                        <a:srgbClr val="000000"/>
                      </a:solidFill>
                      <a:latin typeface="Garamond" pitchFamily="18" charset="0"/>
                    </a:rPr>
                    <a:t>Power: S(</a:t>
                  </a:r>
                  <a:r>
                    <a:rPr lang="en-US" sz="2000" b="1">
                      <a:solidFill>
                        <a:srgbClr val="000000"/>
                      </a:solidFill>
                      <a:latin typeface="Symbol" pitchFamily="18" charset="2"/>
                    </a:rPr>
                    <a:t>g</a:t>
                  </a:r>
                  <a:r>
                    <a:rPr lang="en-US" sz="2000" b="1">
                      <a:solidFill>
                        <a:srgbClr val="000000"/>
                      </a:solidFill>
                      <a:latin typeface="Garamond" pitchFamily="18" charset="0"/>
                    </a:rPr>
                    <a:t>)</a:t>
                  </a:r>
                </a:p>
              </p:txBody>
            </p:sp>
          </p:grpSp>
          <p:sp>
            <p:nvSpPr>
              <p:cNvPr id="22568" name="AutoShape 19"/>
              <p:cNvSpPr>
                <a:spLocks noChangeArrowheads="1"/>
              </p:cNvSpPr>
              <p:nvPr/>
            </p:nvSpPr>
            <p:spPr bwMode="auto">
              <a:xfrm>
                <a:off x="4679" y="1940"/>
                <a:ext cx="736" cy="456"/>
              </a:xfrm>
              <a:prstGeom prst="rightArrow">
                <a:avLst>
                  <a:gd name="adj1" fmla="val 50000"/>
                  <a:gd name="adj2" fmla="val 80709"/>
                </a:avLst>
              </a:prstGeom>
              <a:noFill/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22569" name="Rectangle 20"/>
              <p:cNvSpPr>
                <a:spLocks noChangeArrowheads="1"/>
              </p:cNvSpPr>
              <p:nvPr/>
            </p:nvSpPr>
            <p:spPr bwMode="auto">
              <a:xfrm>
                <a:off x="4686" y="1615"/>
                <a:ext cx="91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:r>
                  <a:rPr lang="en-US" sz="2000" b="1">
                    <a:solidFill>
                      <a:srgbClr val="000000"/>
                    </a:solidFill>
                    <a:latin typeface="Garamond" pitchFamily="18" charset="0"/>
                  </a:rPr>
                  <a:t>To Channel</a:t>
                </a:r>
              </a:p>
            </p:txBody>
          </p:sp>
          <p:sp>
            <p:nvSpPr>
              <p:cNvPr id="22570" name="Line 21"/>
              <p:cNvSpPr>
                <a:spLocks noChangeShapeType="1"/>
              </p:cNvSpPr>
              <p:nvPr/>
            </p:nvSpPr>
            <p:spPr bwMode="auto">
              <a:xfrm flipV="1">
                <a:off x="1303" y="242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stealth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71" name="Line 22"/>
              <p:cNvSpPr>
                <a:spLocks noChangeShapeType="1"/>
              </p:cNvSpPr>
              <p:nvPr/>
            </p:nvSpPr>
            <p:spPr bwMode="auto">
              <a:xfrm flipV="1">
                <a:off x="4239" y="2476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stealth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72" name="Rectangle 23"/>
              <p:cNvSpPr>
                <a:spLocks noChangeArrowheads="1"/>
              </p:cNvSpPr>
              <p:nvPr/>
            </p:nvSpPr>
            <p:spPr bwMode="auto">
              <a:xfrm>
                <a:off x="1109" y="2650"/>
                <a:ext cx="39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:r>
                  <a:rPr lang="en-US" b="1">
                    <a:solidFill>
                      <a:srgbClr val="000000"/>
                    </a:solidFill>
                    <a:latin typeface="Symbol" pitchFamily="18" charset="2"/>
                  </a:rPr>
                  <a:t>g</a:t>
                </a:r>
                <a:r>
                  <a:rPr lang="en-US" b="1">
                    <a:solidFill>
                      <a:srgbClr val="000000"/>
                    </a:solidFill>
                    <a:latin typeface="Garamond" pitchFamily="18" charset="0"/>
                  </a:rPr>
                  <a:t>(t)</a:t>
                </a:r>
              </a:p>
            </p:txBody>
          </p:sp>
          <p:sp>
            <p:nvSpPr>
              <p:cNvPr id="22573" name="Rectangle 24"/>
              <p:cNvSpPr>
                <a:spLocks noChangeArrowheads="1"/>
              </p:cNvSpPr>
              <p:nvPr/>
            </p:nvSpPr>
            <p:spPr bwMode="auto">
              <a:xfrm>
                <a:off x="4045" y="2714"/>
                <a:ext cx="39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:r>
                  <a:rPr lang="en-US" b="1">
                    <a:solidFill>
                      <a:srgbClr val="000000"/>
                    </a:solidFill>
                    <a:latin typeface="Symbol" pitchFamily="18" charset="2"/>
                  </a:rPr>
                  <a:t>g</a:t>
                </a:r>
                <a:r>
                  <a:rPr lang="en-US" b="1">
                    <a:solidFill>
                      <a:srgbClr val="000000"/>
                    </a:solidFill>
                    <a:latin typeface="Garamond" pitchFamily="18" charset="0"/>
                  </a:rPr>
                  <a:t>(t)</a:t>
                </a:r>
              </a:p>
            </p:txBody>
          </p:sp>
          <p:sp>
            <p:nvSpPr>
              <p:cNvPr id="22574" name="Rectangle 25"/>
              <p:cNvSpPr>
                <a:spLocks noChangeArrowheads="1"/>
              </p:cNvSpPr>
              <p:nvPr/>
            </p:nvSpPr>
            <p:spPr bwMode="auto">
              <a:xfrm>
                <a:off x="1421" y="1508"/>
                <a:ext cx="105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:r>
                  <a:rPr lang="en-US" sz="2000" b="1">
                    <a:solidFill>
                      <a:srgbClr val="0000FF"/>
                    </a:solidFill>
                    <a:latin typeface="Garamond" pitchFamily="18" charset="0"/>
                  </a:rPr>
                  <a:t>log</a:t>
                </a:r>
                <a:r>
                  <a:rPr lang="en-US" sz="2000" b="1" baseline="-25000">
                    <a:solidFill>
                      <a:srgbClr val="0000FF"/>
                    </a:solidFill>
                    <a:latin typeface="Garamond" pitchFamily="18" charset="0"/>
                  </a:rPr>
                  <a:t>2</a:t>
                </a:r>
                <a:r>
                  <a:rPr lang="en-US" sz="2000" b="1">
                    <a:solidFill>
                      <a:srgbClr val="0000FF"/>
                    </a:solidFill>
                    <a:latin typeface="Garamond" pitchFamily="18" charset="0"/>
                  </a:rPr>
                  <a:t> M(</a:t>
                </a:r>
                <a:r>
                  <a:rPr lang="en-US" sz="2000" b="1">
                    <a:solidFill>
                      <a:srgbClr val="0000FF"/>
                    </a:solidFill>
                    <a:latin typeface="Symbol" pitchFamily="18" charset="2"/>
                  </a:rPr>
                  <a:t>g</a:t>
                </a:r>
                <a:r>
                  <a:rPr lang="en-US" sz="2000" b="1">
                    <a:solidFill>
                      <a:srgbClr val="0000FF"/>
                    </a:solidFill>
                    <a:latin typeface="Garamond" pitchFamily="18" charset="0"/>
                  </a:rPr>
                  <a:t>) Bits</a:t>
                </a:r>
              </a:p>
            </p:txBody>
          </p:sp>
          <p:sp>
            <p:nvSpPr>
              <p:cNvPr id="22575" name="Rectangle 26"/>
              <p:cNvSpPr>
                <a:spLocks noChangeArrowheads="1"/>
              </p:cNvSpPr>
              <p:nvPr/>
            </p:nvSpPr>
            <p:spPr bwMode="auto">
              <a:xfrm>
                <a:off x="2957" y="1431"/>
                <a:ext cx="913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:r>
                  <a:rPr lang="en-US" sz="2000" b="1">
                    <a:solidFill>
                      <a:srgbClr val="0000FF"/>
                    </a:solidFill>
                    <a:latin typeface="Garamond" pitchFamily="18" charset="0"/>
                  </a:rPr>
                  <a:t>One of the</a:t>
                </a:r>
              </a:p>
              <a:p>
                <a:pPr eaLnBrk="0" hangingPunct="0">
                  <a:lnSpc>
                    <a:spcPct val="80000"/>
                  </a:lnSpc>
                </a:pPr>
                <a:r>
                  <a:rPr lang="en-US" sz="2000" b="1">
                    <a:solidFill>
                      <a:srgbClr val="0000FF"/>
                    </a:solidFill>
                    <a:latin typeface="Garamond" pitchFamily="18" charset="0"/>
                  </a:rPr>
                  <a:t>M(</a:t>
                </a:r>
                <a:r>
                  <a:rPr lang="en-US" sz="2000" b="1">
                    <a:solidFill>
                      <a:srgbClr val="0000FF"/>
                    </a:solidFill>
                    <a:latin typeface="Symbol" pitchFamily="18" charset="2"/>
                  </a:rPr>
                  <a:t>g</a:t>
                </a:r>
                <a:r>
                  <a:rPr lang="en-US" sz="2000" b="1">
                    <a:solidFill>
                      <a:srgbClr val="0000FF"/>
                    </a:solidFill>
                    <a:latin typeface="Garamond" pitchFamily="18" charset="0"/>
                  </a:rPr>
                  <a:t>) Points</a:t>
                </a:r>
              </a:p>
            </p:txBody>
          </p:sp>
        </p:grpSp>
        <p:sp>
          <p:nvSpPr>
            <p:cNvPr id="22534" name="Line 27"/>
            <p:cNvSpPr>
              <a:spLocks noChangeShapeType="1"/>
            </p:cNvSpPr>
            <p:nvPr/>
          </p:nvSpPr>
          <p:spPr bwMode="auto">
            <a:xfrm>
              <a:off x="2702" y="2752"/>
              <a:ext cx="0" cy="99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5" name="Line 28"/>
            <p:cNvSpPr>
              <a:spLocks noChangeShapeType="1"/>
            </p:cNvSpPr>
            <p:nvPr/>
          </p:nvSpPr>
          <p:spPr bwMode="auto">
            <a:xfrm>
              <a:off x="2207" y="3247"/>
              <a:ext cx="991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6" name="Oval 29"/>
            <p:cNvSpPr>
              <a:spLocks noChangeArrowheads="1"/>
            </p:cNvSpPr>
            <p:nvPr/>
          </p:nvSpPr>
          <p:spPr bwMode="auto">
            <a:xfrm>
              <a:off x="2260" y="2843"/>
              <a:ext cx="64" cy="64"/>
            </a:xfrm>
            <a:prstGeom prst="ellipse">
              <a:avLst/>
            </a:prstGeom>
            <a:solidFill>
              <a:srgbClr val="99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2537" name="Oval 30"/>
            <p:cNvSpPr>
              <a:spLocks noChangeArrowheads="1"/>
            </p:cNvSpPr>
            <p:nvPr/>
          </p:nvSpPr>
          <p:spPr bwMode="auto">
            <a:xfrm>
              <a:off x="2528" y="2847"/>
              <a:ext cx="64" cy="64"/>
            </a:xfrm>
            <a:prstGeom prst="ellipse">
              <a:avLst/>
            </a:prstGeom>
            <a:solidFill>
              <a:srgbClr val="99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2538" name="Oval 31"/>
            <p:cNvSpPr>
              <a:spLocks noChangeArrowheads="1"/>
            </p:cNvSpPr>
            <p:nvPr/>
          </p:nvSpPr>
          <p:spPr bwMode="auto">
            <a:xfrm>
              <a:off x="2532" y="3091"/>
              <a:ext cx="64" cy="64"/>
            </a:xfrm>
            <a:prstGeom prst="ellipse">
              <a:avLst/>
            </a:prstGeom>
            <a:solidFill>
              <a:srgbClr val="0000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2539" name="Oval 32"/>
            <p:cNvSpPr>
              <a:spLocks noChangeArrowheads="1"/>
            </p:cNvSpPr>
            <p:nvPr/>
          </p:nvSpPr>
          <p:spPr bwMode="auto">
            <a:xfrm>
              <a:off x="2260" y="3091"/>
              <a:ext cx="64" cy="64"/>
            </a:xfrm>
            <a:prstGeom prst="ellipse">
              <a:avLst/>
            </a:prstGeom>
            <a:solidFill>
              <a:srgbClr val="99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2540" name="Oval 33"/>
            <p:cNvSpPr>
              <a:spLocks noChangeArrowheads="1"/>
            </p:cNvSpPr>
            <p:nvPr/>
          </p:nvSpPr>
          <p:spPr bwMode="auto">
            <a:xfrm>
              <a:off x="2800" y="2843"/>
              <a:ext cx="64" cy="64"/>
            </a:xfrm>
            <a:prstGeom prst="ellipse">
              <a:avLst/>
            </a:prstGeom>
            <a:solidFill>
              <a:srgbClr val="99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2541" name="Oval 34"/>
            <p:cNvSpPr>
              <a:spLocks noChangeArrowheads="1"/>
            </p:cNvSpPr>
            <p:nvPr/>
          </p:nvSpPr>
          <p:spPr bwMode="auto">
            <a:xfrm>
              <a:off x="3068" y="2847"/>
              <a:ext cx="64" cy="64"/>
            </a:xfrm>
            <a:prstGeom prst="ellipse">
              <a:avLst/>
            </a:prstGeom>
            <a:solidFill>
              <a:srgbClr val="99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2542" name="Oval 35"/>
            <p:cNvSpPr>
              <a:spLocks noChangeArrowheads="1"/>
            </p:cNvSpPr>
            <p:nvPr/>
          </p:nvSpPr>
          <p:spPr bwMode="auto">
            <a:xfrm>
              <a:off x="3072" y="3091"/>
              <a:ext cx="64" cy="64"/>
            </a:xfrm>
            <a:prstGeom prst="ellipse">
              <a:avLst/>
            </a:prstGeom>
            <a:solidFill>
              <a:srgbClr val="99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2543" name="Oval 36"/>
            <p:cNvSpPr>
              <a:spLocks noChangeArrowheads="1"/>
            </p:cNvSpPr>
            <p:nvPr/>
          </p:nvSpPr>
          <p:spPr bwMode="auto">
            <a:xfrm>
              <a:off x="2800" y="3091"/>
              <a:ext cx="64" cy="64"/>
            </a:xfrm>
            <a:prstGeom prst="ellipse">
              <a:avLst/>
            </a:prstGeom>
            <a:solidFill>
              <a:srgbClr val="CC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2544" name="Oval 37"/>
            <p:cNvSpPr>
              <a:spLocks noChangeArrowheads="1"/>
            </p:cNvSpPr>
            <p:nvPr/>
          </p:nvSpPr>
          <p:spPr bwMode="auto">
            <a:xfrm>
              <a:off x="2268" y="3339"/>
              <a:ext cx="64" cy="64"/>
            </a:xfrm>
            <a:prstGeom prst="ellipse">
              <a:avLst/>
            </a:prstGeom>
            <a:solidFill>
              <a:srgbClr val="99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2545" name="Oval 38"/>
            <p:cNvSpPr>
              <a:spLocks noChangeArrowheads="1"/>
            </p:cNvSpPr>
            <p:nvPr/>
          </p:nvSpPr>
          <p:spPr bwMode="auto">
            <a:xfrm>
              <a:off x="2536" y="3343"/>
              <a:ext cx="64" cy="64"/>
            </a:xfrm>
            <a:prstGeom prst="ellipse">
              <a:avLst/>
            </a:prstGeom>
            <a:solidFill>
              <a:srgbClr val="CC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2546" name="Oval 39"/>
            <p:cNvSpPr>
              <a:spLocks noChangeArrowheads="1"/>
            </p:cNvSpPr>
            <p:nvPr/>
          </p:nvSpPr>
          <p:spPr bwMode="auto">
            <a:xfrm>
              <a:off x="2540" y="3587"/>
              <a:ext cx="64" cy="64"/>
            </a:xfrm>
            <a:prstGeom prst="ellipse">
              <a:avLst/>
            </a:prstGeom>
            <a:solidFill>
              <a:srgbClr val="99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2547" name="Oval 40"/>
            <p:cNvSpPr>
              <a:spLocks noChangeArrowheads="1"/>
            </p:cNvSpPr>
            <p:nvPr/>
          </p:nvSpPr>
          <p:spPr bwMode="auto">
            <a:xfrm>
              <a:off x="2268" y="3587"/>
              <a:ext cx="64" cy="64"/>
            </a:xfrm>
            <a:prstGeom prst="ellipse">
              <a:avLst/>
            </a:prstGeom>
            <a:solidFill>
              <a:srgbClr val="99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2548" name="Oval 41"/>
            <p:cNvSpPr>
              <a:spLocks noChangeArrowheads="1"/>
            </p:cNvSpPr>
            <p:nvPr/>
          </p:nvSpPr>
          <p:spPr bwMode="auto">
            <a:xfrm>
              <a:off x="2808" y="3339"/>
              <a:ext cx="64" cy="64"/>
            </a:xfrm>
            <a:prstGeom prst="ellipse">
              <a:avLst/>
            </a:prstGeom>
            <a:solidFill>
              <a:srgbClr val="0000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2549" name="Oval 42"/>
            <p:cNvSpPr>
              <a:spLocks noChangeArrowheads="1"/>
            </p:cNvSpPr>
            <p:nvPr/>
          </p:nvSpPr>
          <p:spPr bwMode="auto">
            <a:xfrm>
              <a:off x="3076" y="3343"/>
              <a:ext cx="64" cy="64"/>
            </a:xfrm>
            <a:prstGeom prst="ellipse">
              <a:avLst/>
            </a:prstGeom>
            <a:solidFill>
              <a:srgbClr val="99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2550" name="Oval 43"/>
            <p:cNvSpPr>
              <a:spLocks noChangeArrowheads="1"/>
            </p:cNvSpPr>
            <p:nvPr/>
          </p:nvSpPr>
          <p:spPr bwMode="auto">
            <a:xfrm>
              <a:off x="3080" y="3587"/>
              <a:ext cx="64" cy="64"/>
            </a:xfrm>
            <a:prstGeom prst="ellipse">
              <a:avLst/>
            </a:prstGeom>
            <a:solidFill>
              <a:srgbClr val="99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2551" name="Oval 44"/>
            <p:cNvSpPr>
              <a:spLocks noChangeArrowheads="1"/>
            </p:cNvSpPr>
            <p:nvPr/>
          </p:nvSpPr>
          <p:spPr bwMode="auto">
            <a:xfrm>
              <a:off x="2808" y="3587"/>
              <a:ext cx="64" cy="64"/>
            </a:xfrm>
            <a:prstGeom prst="ellipse">
              <a:avLst/>
            </a:prstGeom>
            <a:solidFill>
              <a:srgbClr val="99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2552" name="Oval 45"/>
            <p:cNvSpPr>
              <a:spLocks noChangeArrowheads="1"/>
            </p:cNvSpPr>
            <p:nvPr/>
          </p:nvSpPr>
          <p:spPr bwMode="auto">
            <a:xfrm>
              <a:off x="2033" y="3957"/>
              <a:ext cx="48" cy="48"/>
            </a:xfrm>
            <a:prstGeom prst="ellipse">
              <a:avLst/>
            </a:prstGeom>
            <a:solidFill>
              <a:srgbClr val="0000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2553" name="Rectangle 46"/>
            <p:cNvSpPr>
              <a:spLocks noChangeArrowheads="1"/>
            </p:cNvSpPr>
            <p:nvPr/>
          </p:nvSpPr>
          <p:spPr bwMode="auto">
            <a:xfrm>
              <a:off x="2035" y="3889"/>
              <a:ext cx="39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400" b="1">
                  <a:solidFill>
                    <a:srgbClr val="000000"/>
                  </a:solidFill>
                  <a:latin typeface="Garamond" pitchFamily="18" charset="0"/>
                </a:rPr>
                <a:t>BSPK</a:t>
              </a:r>
            </a:p>
          </p:txBody>
        </p:sp>
        <p:grpSp>
          <p:nvGrpSpPr>
            <p:cNvPr id="22554" name="Group 47"/>
            <p:cNvGrpSpPr>
              <a:grpSpLocks/>
            </p:cNvGrpSpPr>
            <p:nvPr/>
          </p:nvGrpSpPr>
          <p:grpSpPr bwMode="auto">
            <a:xfrm>
              <a:off x="2501" y="3925"/>
              <a:ext cx="48" cy="112"/>
              <a:chOff x="2501" y="3925"/>
              <a:chExt cx="48" cy="112"/>
            </a:xfrm>
          </p:grpSpPr>
          <p:sp>
            <p:nvSpPr>
              <p:cNvPr id="22560" name="Oval 48"/>
              <p:cNvSpPr>
                <a:spLocks noChangeArrowheads="1"/>
              </p:cNvSpPr>
              <p:nvPr/>
            </p:nvSpPr>
            <p:spPr bwMode="auto">
              <a:xfrm>
                <a:off x="2501" y="3925"/>
                <a:ext cx="48" cy="48"/>
              </a:xfrm>
              <a:prstGeom prst="ellipse">
                <a:avLst/>
              </a:prstGeom>
              <a:solidFill>
                <a:srgbClr val="0000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22561" name="Oval 49"/>
              <p:cNvSpPr>
                <a:spLocks noChangeArrowheads="1"/>
              </p:cNvSpPr>
              <p:nvPr/>
            </p:nvSpPr>
            <p:spPr bwMode="auto">
              <a:xfrm>
                <a:off x="2501" y="3989"/>
                <a:ext cx="48" cy="48"/>
              </a:xfrm>
              <a:prstGeom prst="ellipse">
                <a:avLst/>
              </a:prstGeom>
              <a:solidFill>
                <a:srgbClr val="CC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  <p:sp>
          <p:nvSpPr>
            <p:cNvPr id="22555" name="Rectangle 50"/>
            <p:cNvSpPr>
              <a:spLocks noChangeArrowheads="1"/>
            </p:cNvSpPr>
            <p:nvPr/>
          </p:nvSpPr>
          <p:spPr bwMode="auto">
            <a:xfrm>
              <a:off x="2507" y="3885"/>
              <a:ext cx="47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400" b="1">
                  <a:solidFill>
                    <a:srgbClr val="000000"/>
                  </a:solidFill>
                  <a:latin typeface="Garamond" pitchFamily="18" charset="0"/>
                </a:rPr>
                <a:t>4-QAM</a:t>
              </a:r>
            </a:p>
          </p:txBody>
        </p:sp>
        <p:sp>
          <p:nvSpPr>
            <p:cNvPr id="22556" name="Rectangle 51"/>
            <p:cNvSpPr>
              <a:spLocks noChangeArrowheads="1"/>
            </p:cNvSpPr>
            <p:nvPr/>
          </p:nvSpPr>
          <p:spPr bwMode="auto">
            <a:xfrm>
              <a:off x="3039" y="3881"/>
              <a:ext cx="51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400" b="1">
                  <a:solidFill>
                    <a:srgbClr val="000000"/>
                  </a:solidFill>
                  <a:latin typeface="Garamond" pitchFamily="18" charset="0"/>
                </a:rPr>
                <a:t>16-QAM</a:t>
              </a:r>
            </a:p>
          </p:txBody>
        </p:sp>
        <p:sp>
          <p:nvSpPr>
            <p:cNvPr id="22557" name="Oval 52"/>
            <p:cNvSpPr>
              <a:spLocks noChangeArrowheads="1"/>
            </p:cNvSpPr>
            <p:nvPr/>
          </p:nvSpPr>
          <p:spPr bwMode="auto">
            <a:xfrm>
              <a:off x="3029" y="3893"/>
              <a:ext cx="48" cy="48"/>
            </a:xfrm>
            <a:prstGeom prst="ellipse">
              <a:avLst/>
            </a:prstGeom>
            <a:solidFill>
              <a:srgbClr val="0000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2558" name="Oval 53"/>
            <p:cNvSpPr>
              <a:spLocks noChangeArrowheads="1"/>
            </p:cNvSpPr>
            <p:nvPr/>
          </p:nvSpPr>
          <p:spPr bwMode="auto">
            <a:xfrm>
              <a:off x="3029" y="3957"/>
              <a:ext cx="48" cy="48"/>
            </a:xfrm>
            <a:prstGeom prst="ellipse">
              <a:avLst/>
            </a:prstGeom>
            <a:solidFill>
              <a:srgbClr val="CC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2559" name="Oval 54"/>
            <p:cNvSpPr>
              <a:spLocks noChangeArrowheads="1"/>
            </p:cNvSpPr>
            <p:nvPr/>
          </p:nvSpPr>
          <p:spPr bwMode="auto">
            <a:xfrm>
              <a:off x="3029" y="4021"/>
              <a:ext cx="48" cy="48"/>
            </a:xfrm>
            <a:prstGeom prst="ellipse">
              <a:avLst/>
            </a:prstGeom>
            <a:solidFill>
              <a:srgbClr val="99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sp>
        <p:nvSpPr>
          <p:cNvPr id="22532" name="Text Box 55"/>
          <p:cNvSpPr txBox="1">
            <a:spLocks noChangeArrowheads="1"/>
          </p:cNvSpPr>
          <p:nvPr/>
        </p:nvSpPr>
        <p:spPr bwMode="auto">
          <a:xfrm>
            <a:off x="1169988" y="6130925"/>
            <a:ext cx="6205537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i="1">
                <a:solidFill>
                  <a:srgbClr val="CC0000"/>
                </a:solidFill>
              </a:rPr>
              <a:t>Goal: Optimize S(</a:t>
            </a:r>
            <a:r>
              <a:rPr lang="en-US" i="1">
                <a:solidFill>
                  <a:srgbClr val="CC0000"/>
                </a:solidFill>
                <a:latin typeface="Symbol" pitchFamily="18" charset="2"/>
              </a:rPr>
              <a:t>g</a:t>
            </a:r>
            <a:r>
              <a:rPr lang="en-US" i="1">
                <a:solidFill>
                  <a:srgbClr val="CC0000"/>
                </a:solidFill>
              </a:rPr>
              <a:t>) and M(</a:t>
            </a:r>
            <a:r>
              <a:rPr lang="en-US" i="1">
                <a:solidFill>
                  <a:srgbClr val="CC0000"/>
                </a:solidFill>
                <a:latin typeface="Symbol" pitchFamily="18" charset="2"/>
              </a:rPr>
              <a:t>g</a:t>
            </a:r>
            <a:r>
              <a:rPr lang="en-US" i="1">
                <a:solidFill>
                  <a:srgbClr val="CC0000"/>
                </a:solidFill>
              </a:rPr>
              <a:t>) to maximize EM(</a:t>
            </a:r>
            <a:r>
              <a:rPr lang="en-US" i="1">
                <a:solidFill>
                  <a:srgbClr val="CC0000"/>
                </a:solidFill>
                <a:latin typeface="Symbol" pitchFamily="18" charset="2"/>
              </a:rPr>
              <a:t>g</a:t>
            </a:r>
            <a:r>
              <a:rPr lang="en-US" i="1">
                <a:solidFill>
                  <a:srgbClr val="CC0000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Optimal Adaptive Scheme</a:t>
            </a:r>
          </a:p>
        </p:txBody>
      </p:sp>
      <p:sp>
        <p:nvSpPr>
          <p:cNvPr id="71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Power Water-Filling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endParaRPr lang="en-US" smtClean="0"/>
          </a:p>
          <a:p>
            <a:r>
              <a:rPr lang="en-US" smtClean="0"/>
              <a:t>Spectral Efficiency</a:t>
            </a:r>
          </a:p>
        </p:txBody>
      </p:sp>
      <p:graphicFrame>
        <p:nvGraphicFramePr>
          <p:cNvPr id="7170" name="Object 4"/>
          <p:cNvGraphicFramePr>
            <a:graphicFrameLocks/>
          </p:cNvGraphicFramePr>
          <p:nvPr/>
        </p:nvGraphicFramePr>
        <p:xfrm>
          <a:off x="1493838" y="2778125"/>
          <a:ext cx="2930525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8" name="Equation" r:id="rId3" imgW="2450880" imgH="647640" progId="Equation.3">
                  <p:embed/>
                </p:oleObj>
              </mc:Choice>
              <mc:Fallback>
                <p:oleObj name="Equation" r:id="rId3" imgW="2450880" imgH="647640" progId="Equation.3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3838" y="2778125"/>
                        <a:ext cx="2930525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6" name="Rectangle 5"/>
          <p:cNvSpPr>
            <a:spLocks noChangeArrowheads="1"/>
          </p:cNvSpPr>
          <p:nvPr/>
        </p:nvSpPr>
        <p:spPr bwMode="auto">
          <a:xfrm>
            <a:off x="7105650" y="4727575"/>
            <a:ext cx="288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>
                <a:latin typeface="Symbol" pitchFamily="18" charset="2"/>
              </a:rPr>
              <a:t>g</a:t>
            </a:r>
          </a:p>
        </p:txBody>
      </p:sp>
      <p:grpSp>
        <p:nvGrpSpPr>
          <p:cNvPr id="7177" name="Group 6"/>
          <p:cNvGrpSpPr>
            <a:grpSpLocks/>
          </p:cNvGrpSpPr>
          <p:nvPr/>
        </p:nvGrpSpPr>
        <p:grpSpPr bwMode="auto">
          <a:xfrm>
            <a:off x="4876800" y="1900238"/>
            <a:ext cx="3228975" cy="2058987"/>
            <a:chOff x="3072" y="1197"/>
            <a:chExt cx="2034" cy="1297"/>
          </a:xfrm>
        </p:grpSpPr>
        <p:sp>
          <p:nvSpPr>
            <p:cNvPr id="7179" name="Arc 7"/>
            <p:cNvSpPr>
              <a:spLocks/>
            </p:cNvSpPr>
            <p:nvPr/>
          </p:nvSpPr>
          <p:spPr bwMode="auto">
            <a:xfrm>
              <a:off x="3178" y="1305"/>
              <a:ext cx="57" cy="1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0" name="Line 8"/>
            <p:cNvSpPr>
              <a:spLocks noChangeShapeType="1"/>
            </p:cNvSpPr>
            <p:nvPr/>
          </p:nvSpPr>
          <p:spPr bwMode="auto">
            <a:xfrm>
              <a:off x="3117" y="1197"/>
              <a:ext cx="0" cy="102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1" name="Line 9"/>
            <p:cNvSpPr>
              <a:spLocks noChangeShapeType="1"/>
            </p:cNvSpPr>
            <p:nvPr/>
          </p:nvSpPr>
          <p:spPr bwMode="auto">
            <a:xfrm>
              <a:off x="3107" y="2224"/>
              <a:ext cx="173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7172" name="Object 10"/>
            <p:cNvGraphicFramePr>
              <a:graphicFrameLocks/>
            </p:cNvGraphicFramePr>
            <p:nvPr/>
          </p:nvGraphicFramePr>
          <p:xfrm>
            <a:off x="4936" y="1211"/>
            <a:ext cx="154" cy="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99" name="Equation" r:id="rId5" imgW="253800" imgH="609480" progId="Equation.3">
                    <p:embed/>
                  </p:oleObj>
                </mc:Choice>
                <mc:Fallback>
                  <p:oleObj name="Equation" r:id="rId5" imgW="253800" imgH="609480" progId="Equation.3">
                    <p:embed/>
                    <p:pic>
                      <p:nvPicPr>
                        <p:cNvPr id="0" name="Object 10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36" y="1211"/>
                          <a:ext cx="154" cy="3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2" name="Arc 11"/>
            <p:cNvSpPr>
              <a:spLocks/>
            </p:cNvSpPr>
            <p:nvPr/>
          </p:nvSpPr>
          <p:spPr bwMode="auto">
            <a:xfrm rot="10800000">
              <a:off x="3190" y="1397"/>
              <a:ext cx="1668" cy="627"/>
            </a:xfrm>
            <a:custGeom>
              <a:avLst/>
              <a:gdLst>
                <a:gd name="T0" fmla="*/ 0 w 21612"/>
                <a:gd name="T1" fmla="*/ 0 h 21600"/>
                <a:gd name="T2" fmla="*/ 0 w 21612"/>
                <a:gd name="T3" fmla="*/ 0 h 21600"/>
                <a:gd name="T4" fmla="*/ 0 w 21612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12"/>
                <a:gd name="T10" fmla="*/ 0 h 21600"/>
                <a:gd name="T11" fmla="*/ 21612 w 2161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12" h="21600" fill="none" extrusionOk="0">
                  <a:moveTo>
                    <a:pt x="0" y="0"/>
                  </a:moveTo>
                  <a:cubicBezTo>
                    <a:pt x="4" y="0"/>
                    <a:pt x="8" y="-1"/>
                    <a:pt x="13" y="0"/>
                  </a:cubicBezTo>
                  <a:cubicBezTo>
                    <a:pt x="11875" y="0"/>
                    <a:pt x="21517" y="9566"/>
                    <a:pt x="21612" y="21427"/>
                  </a:cubicBezTo>
                </a:path>
                <a:path w="21612" h="21600" stroke="0" extrusionOk="0">
                  <a:moveTo>
                    <a:pt x="0" y="0"/>
                  </a:moveTo>
                  <a:cubicBezTo>
                    <a:pt x="4" y="0"/>
                    <a:pt x="8" y="-1"/>
                    <a:pt x="13" y="0"/>
                  </a:cubicBezTo>
                  <a:cubicBezTo>
                    <a:pt x="11875" y="0"/>
                    <a:pt x="21517" y="9566"/>
                    <a:pt x="21612" y="21427"/>
                  </a:cubicBezTo>
                  <a:lnTo>
                    <a:pt x="13" y="21600"/>
                  </a:lnTo>
                  <a:close/>
                </a:path>
              </a:pathLst>
            </a:custGeom>
            <a:solidFill>
              <a:srgbClr val="0000CC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7173" name="Object 12"/>
            <p:cNvGraphicFramePr>
              <a:graphicFrameLocks/>
            </p:cNvGraphicFramePr>
            <p:nvPr/>
          </p:nvGraphicFramePr>
          <p:xfrm>
            <a:off x="4920" y="1847"/>
            <a:ext cx="186" cy="3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00" name="Equation" r:id="rId7" imgW="317160" imgH="596880" progId="Equation.3">
                    <p:embed/>
                  </p:oleObj>
                </mc:Choice>
                <mc:Fallback>
                  <p:oleObj name="Equation" r:id="rId7" imgW="317160" imgH="596880" progId="Equation.3">
                    <p:embed/>
                    <p:pic>
                      <p:nvPicPr>
                        <p:cNvPr id="0" name="Object 12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20" y="1847"/>
                          <a:ext cx="186" cy="3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3" name="Line 13"/>
            <p:cNvSpPr>
              <a:spLocks noChangeShapeType="1"/>
            </p:cNvSpPr>
            <p:nvPr/>
          </p:nvSpPr>
          <p:spPr bwMode="auto">
            <a:xfrm>
              <a:off x="3124" y="1387"/>
              <a:ext cx="1736" cy="0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4" name="Line 14"/>
            <p:cNvSpPr>
              <a:spLocks noChangeShapeType="1"/>
            </p:cNvSpPr>
            <p:nvPr/>
          </p:nvSpPr>
          <p:spPr bwMode="auto">
            <a:xfrm>
              <a:off x="3186" y="1395"/>
              <a:ext cx="0" cy="8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5" name="Rectangle 15"/>
            <p:cNvSpPr>
              <a:spLocks noChangeArrowheads="1"/>
            </p:cNvSpPr>
            <p:nvPr/>
          </p:nvSpPr>
          <p:spPr bwMode="auto">
            <a:xfrm>
              <a:off x="3072" y="2175"/>
              <a:ext cx="23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  <a:latin typeface="Symbol" pitchFamily="18" charset="2"/>
                </a:rPr>
                <a:t>g</a:t>
              </a:r>
              <a:r>
                <a:rPr lang="en-US" sz="2000" b="1" baseline="-25000">
                  <a:solidFill>
                    <a:srgbClr val="000000"/>
                  </a:solidFill>
                  <a:latin typeface="Garamond" pitchFamily="18" charset="0"/>
                </a:rPr>
                <a:t>k</a:t>
              </a:r>
            </a:p>
          </p:txBody>
        </p:sp>
        <p:sp>
          <p:nvSpPr>
            <p:cNvPr id="7186" name="Rectangle 16"/>
            <p:cNvSpPr>
              <a:spLocks noChangeArrowheads="1"/>
            </p:cNvSpPr>
            <p:nvPr/>
          </p:nvSpPr>
          <p:spPr bwMode="auto">
            <a:xfrm>
              <a:off x="4667" y="2244"/>
              <a:ext cx="18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  <a:latin typeface="Symbol" pitchFamily="18" charset="2"/>
                </a:rPr>
                <a:t>g</a:t>
              </a:r>
            </a:p>
          </p:txBody>
        </p:sp>
      </p:grpSp>
      <p:graphicFrame>
        <p:nvGraphicFramePr>
          <p:cNvPr id="7171" name="Object 17"/>
          <p:cNvGraphicFramePr>
            <a:graphicFrameLocks/>
          </p:cNvGraphicFramePr>
          <p:nvPr/>
        </p:nvGraphicFramePr>
        <p:xfrm>
          <a:off x="1828800" y="4727575"/>
          <a:ext cx="2595563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1" name="Equation" r:id="rId9" imgW="2171520" imgH="672840" progId="Equation.3">
                  <p:embed/>
                </p:oleObj>
              </mc:Choice>
              <mc:Fallback>
                <p:oleObj name="Equation" r:id="rId9" imgW="2171520" imgH="672840" progId="Equation.3">
                  <p:embed/>
                  <p:pic>
                    <p:nvPicPr>
                      <p:cNvPr id="0" name="Object 17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727575"/>
                        <a:ext cx="2595563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8" name="Rectangle 18"/>
          <p:cNvSpPr>
            <a:spLocks noChangeArrowheads="1"/>
          </p:cNvSpPr>
          <p:nvPr/>
        </p:nvSpPr>
        <p:spPr bwMode="auto">
          <a:xfrm>
            <a:off x="549275" y="5867400"/>
            <a:ext cx="7750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b="1" i="1">
                <a:solidFill>
                  <a:srgbClr val="CC0000"/>
                </a:solidFill>
                <a:latin typeface="Garamond" pitchFamily="18" charset="0"/>
              </a:rPr>
              <a:t>Equals Shannon capacity with an effective power loss of </a:t>
            </a:r>
            <a:r>
              <a:rPr lang="en-US" i="1">
                <a:solidFill>
                  <a:srgbClr val="CC0000"/>
                </a:solidFill>
                <a:latin typeface="Math"/>
              </a:rPr>
              <a:t>K</a:t>
            </a:r>
            <a:r>
              <a:rPr lang="en-US" b="1" i="1">
                <a:solidFill>
                  <a:srgbClr val="CC0000"/>
                </a:solidFill>
                <a:latin typeface="Garamond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Constellation Restriction</a:t>
            </a:r>
          </a:p>
        </p:txBody>
      </p:sp>
      <p:sp>
        <p:nvSpPr>
          <p:cNvPr id="8197" name="Line 4"/>
          <p:cNvSpPr>
            <a:spLocks noChangeShapeType="1"/>
          </p:cNvSpPr>
          <p:nvPr/>
        </p:nvSpPr>
        <p:spPr bwMode="auto">
          <a:xfrm flipV="1">
            <a:off x="1468438" y="1849438"/>
            <a:ext cx="5394325" cy="1897062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Line 5"/>
          <p:cNvSpPr>
            <a:spLocks noChangeShapeType="1"/>
          </p:cNvSpPr>
          <p:nvPr/>
        </p:nvSpPr>
        <p:spPr bwMode="auto">
          <a:xfrm>
            <a:off x="1473200" y="1808163"/>
            <a:ext cx="0" cy="19335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Line 6"/>
          <p:cNvSpPr>
            <a:spLocks noChangeShapeType="1"/>
          </p:cNvSpPr>
          <p:nvPr/>
        </p:nvSpPr>
        <p:spPr bwMode="auto">
          <a:xfrm>
            <a:off x="1463675" y="3756025"/>
            <a:ext cx="6662738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0" name="Rectangle 7"/>
          <p:cNvSpPr>
            <a:spLocks noChangeArrowheads="1"/>
          </p:cNvSpPr>
          <p:nvPr/>
        </p:nvSpPr>
        <p:spPr bwMode="auto">
          <a:xfrm>
            <a:off x="6586538" y="1906588"/>
            <a:ext cx="142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>
                <a:solidFill>
                  <a:srgbClr val="000080"/>
                </a:solidFill>
                <a:latin typeface="Garamond" pitchFamily="18" charset="0"/>
              </a:rPr>
              <a:t>M(</a:t>
            </a:r>
            <a:r>
              <a:rPr lang="en-US" sz="2000" b="1">
                <a:solidFill>
                  <a:srgbClr val="000080"/>
                </a:solidFill>
                <a:latin typeface="Symbol" pitchFamily="18" charset="2"/>
              </a:rPr>
              <a:t>g</a:t>
            </a:r>
            <a:r>
              <a:rPr lang="en-US" sz="2000" b="1">
                <a:solidFill>
                  <a:srgbClr val="000080"/>
                </a:solidFill>
                <a:latin typeface="Garamond" pitchFamily="18" charset="0"/>
              </a:rPr>
              <a:t>)=</a:t>
            </a:r>
            <a:r>
              <a:rPr lang="en-US" sz="2000" b="1">
                <a:solidFill>
                  <a:srgbClr val="000080"/>
                </a:solidFill>
                <a:latin typeface="Symbol" pitchFamily="18" charset="2"/>
              </a:rPr>
              <a:t>g</a:t>
            </a:r>
            <a:r>
              <a:rPr lang="en-US" sz="2000" b="1">
                <a:solidFill>
                  <a:srgbClr val="000080"/>
                </a:solidFill>
                <a:latin typeface="Garamond" pitchFamily="18" charset="0"/>
              </a:rPr>
              <a:t>/</a:t>
            </a:r>
            <a:r>
              <a:rPr lang="en-US" sz="2000" b="1">
                <a:solidFill>
                  <a:srgbClr val="000080"/>
                </a:solidFill>
                <a:latin typeface="Symbol" pitchFamily="18" charset="2"/>
              </a:rPr>
              <a:t>g</a:t>
            </a:r>
            <a:r>
              <a:rPr lang="en-US" sz="2000" b="1" baseline="-25000">
                <a:solidFill>
                  <a:srgbClr val="000080"/>
                </a:solidFill>
                <a:latin typeface="Symbol" pitchFamily="18" charset="2"/>
              </a:rPr>
              <a:t>K</a:t>
            </a:r>
            <a:r>
              <a:rPr lang="en-US" sz="2000" b="1" baseline="30000">
                <a:solidFill>
                  <a:srgbClr val="000080"/>
                </a:solidFill>
                <a:latin typeface="Garamond" pitchFamily="18" charset="0"/>
              </a:rPr>
              <a:t>*</a:t>
            </a:r>
          </a:p>
        </p:txBody>
      </p:sp>
      <p:sp>
        <p:nvSpPr>
          <p:cNvPr id="8201" name="Rectangle 8"/>
          <p:cNvSpPr>
            <a:spLocks noChangeArrowheads="1"/>
          </p:cNvSpPr>
          <p:nvPr/>
        </p:nvSpPr>
        <p:spPr bwMode="auto">
          <a:xfrm>
            <a:off x="7643813" y="3835400"/>
            <a:ext cx="309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Symbol" pitchFamily="18" charset="2"/>
              </a:rPr>
              <a:t>g</a:t>
            </a:r>
          </a:p>
        </p:txBody>
      </p:sp>
      <p:sp>
        <p:nvSpPr>
          <p:cNvPr id="8202" name="Rectangle 9"/>
          <p:cNvSpPr>
            <a:spLocks noChangeArrowheads="1"/>
          </p:cNvSpPr>
          <p:nvPr/>
        </p:nvSpPr>
        <p:spPr bwMode="auto">
          <a:xfrm>
            <a:off x="1279525" y="3835400"/>
            <a:ext cx="366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US" sz="2000" b="1" baseline="-25000">
                <a:solidFill>
                  <a:srgbClr val="000000"/>
                </a:solidFill>
                <a:latin typeface="Garamond" pitchFamily="18" charset="0"/>
              </a:rPr>
              <a:t>0</a:t>
            </a:r>
          </a:p>
        </p:txBody>
      </p:sp>
      <p:sp>
        <p:nvSpPr>
          <p:cNvPr id="8203" name="Rectangle 10"/>
          <p:cNvSpPr>
            <a:spLocks noChangeArrowheads="1"/>
          </p:cNvSpPr>
          <p:nvPr/>
        </p:nvSpPr>
        <p:spPr bwMode="auto">
          <a:xfrm>
            <a:off x="2628900" y="3835400"/>
            <a:ext cx="1119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US" sz="2000" b="1" baseline="-25000">
                <a:solidFill>
                  <a:srgbClr val="000000"/>
                </a:solidFill>
                <a:latin typeface="Garamond" pitchFamily="18" charset="0"/>
              </a:rPr>
              <a:t>1</a:t>
            </a:r>
            <a:r>
              <a:rPr lang="en-US" sz="2000" b="1">
                <a:solidFill>
                  <a:srgbClr val="000000"/>
                </a:solidFill>
                <a:latin typeface="Garamond" pitchFamily="18" charset="0"/>
              </a:rPr>
              <a:t>=M</a:t>
            </a:r>
            <a:r>
              <a:rPr lang="en-US" sz="2000" b="1" baseline="-25000">
                <a:solidFill>
                  <a:srgbClr val="000000"/>
                </a:solidFill>
                <a:latin typeface="Garamond" pitchFamily="18" charset="0"/>
              </a:rPr>
              <a:t>1</a:t>
            </a:r>
            <a:r>
              <a:rPr lang="en-US" sz="2000" b="1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US" sz="2000" b="1" baseline="-25000">
                <a:solidFill>
                  <a:srgbClr val="000000"/>
                </a:solidFill>
                <a:latin typeface="Garamond" pitchFamily="18" charset="0"/>
              </a:rPr>
              <a:t>K</a:t>
            </a:r>
            <a:r>
              <a:rPr lang="en-US" sz="2000" b="1" baseline="30000">
                <a:solidFill>
                  <a:srgbClr val="000000"/>
                </a:solidFill>
                <a:latin typeface="Garamond" pitchFamily="18" charset="0"/>
              </a:rPr>
              <a:t>*</a:t>
            </a:r>
          </a:p>
        </p:txBody>
      </p:sp>
      <p:sp>
        <p:nvSpPr>
          <p:cNvPr id="8204" name="Rectangle 11"/>
          <p:cNvSpPr>
            <a:spLocks noChangeArrowheads="1"/>
          </p:cNvSpPr>
          <p:nvPr/>
        </p:nvSpPr>
        <p:spPr bwMode="auto">
          <a:xfrm>
            <a:off x="3922713" y="3835400"/>
            <a:ext cx="366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US" sz="2000" b="1" baseline="-25000">
                <a:solidFill>
                  <a:srgbClr val="000000"/>
                </a:solidFill>
                <a:latin typeface="Garamond" pitchFamily="18" charset="0"/>
              </a:rPr>
              <a:t>2</a:t>
            </a:r>
          </a:p>
        </p:txBody>
      </p:sp>
      <p:sp>
        <p:nvSpPr>
          <p:cNvPr id="8205" name="Rectangle 12"/>
          <p:cNvSpPr>
            <a:spLocks noChangeArrowheads="1"/>
          </p:cNvSpPr>
          <p:nvPr/>
        </p:nvSpPr>
        <p:spPr bwMode="auto">
          <a:xfrm>
            <a:off x="6151563" y="3835400"/>
            <a:ext cx="366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US" sz="2000" b="1" baseline="-25000">
                <a:solidFill>
                  <a:srgbClr val="000000"/>
                </a:solidFill>
                <a:latin typeface="Garamond" pitchFamily="18" charset="0"/>
              </a:rPr>
              <a:t>3</a:t>
            </a:r>
          </a:p>
        </p:txBody>
      </p:sp>
      <p:sp>
        <p:nvSpPr>
          <p:cNvPr id="8206" name="Line 13"/>
          <p:cNvSpPr>
            <a:spLocks noChangeShapeType="1"/>
          </p:cNvSpPr>
          <p:nvPr/>
        </p:nvSpPr>
        <p:spPr bwMode="auto">
          <a:xfrm>
            <a:off x="1473200" y="3708400"/>
            <a:ext cx="0" cy="10953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7" name="Line 14"/>
          <p:cNvSpPr>
            <a:spLocks noChangeShapeType="1"/>
          </p:cNvSpPr>
          <p:nvPr/>
        </p:nvSpPr>
        <p:spPr bwMode="auto">
          <a:xfrm>
            <a:off x="4125913" y="3708400"/>
            <a:ext cx="0" cy="10953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8" name="Line 15"/>
          <p:cNvSpPr>
            <a:spLocks noChangeShapeType="1"/>
          </p:cNvSpPr>
          <p:nvPr/>
        </p:nvSpPr>
        <p:spPr bwMode="auto">
          <a:xfrm>
            <a:off x="6354763" y="3708400"/>
            <a:ext cx="0" cy="10953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9" name="Line 16"/>
          <p:cNvSpPr>
            <a:spLocks noChangeShapeType="1"/>
          </p:cNvSpPr>
          <p:nvPr/>
        </p:nvSpPr>
        <p:spPr bwMode="auto">
          <a:xfrm>
            <a:off x="2820988" y="3284538"/>
            <a:ext cx="1587" cy="455612"/>
          </a:xfrm>
          <a:prstGeom prst="line">
            <a:avLst/>
          </a:prstGeom>
          <a:noFill/>
          <a:ln w="25400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0" name="Line 17"/>
          <p:cNvSpPr>
            <a:spLocks noChangeShapeType="1"/>
          </p:cNvSpPr>
          <p:nvPr/>
        </p:nvSpPr>
        <p:spPr bwMode="auto">
          <a:xfrm>
            <a:off x="2820988" y="3708400"/>
            <a:ext cx="0" cy="10953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1" name="Line 18"/>
          <p:cNvSpPr>
            <a:spLocks noChangeShapeType="1"/>
          </p:cNvSpPr>
          <p:nvPr/>
        </p:nvSpPr>
        <p:spPr bwMode="auto">
          <a:xfrm>
            <a:off x="1482725" y="3275013"/>
            <a:ext cx="1300163" cy="1587"/>
          </a:xfrm>
          <a:prstGeom prst="line">
            <a:avLst/>
          </a:prstGeom>
          <a:noFill/>
          <a:ln w="25400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2" name="Line 19"/>
          <p:cNvSpPr>
            <a:spLocks noChangeShapeType="1"/>
          </p:cNvSpPr>
          <p:nvPr/>
        </p:nvSpPr>
        <p:spPr bwMode="auto">
          <a:xfrm>
            <a:off x="4125913" y="2846388"/>
            <a:ext cx="1587" cy="893762"/>
          </a:xfrm>
          <a:prstGeom prst="line">
            <a:avLst/>
          </a:prstGeom>
          <a:noFill/>
          <a:ln w="25400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3" name="Line 20"/>
          <p:cNvSpPr>
            <a:spLocks noChangeShapeType="1"/>
          </p:cNvSpPr>
          <p:nvPr/>
        </p:nvSpPr>
        <p:spPr bwMode="auto">
          <a:xfrm>
            <a:off x="1487488" y="2822575"/>
            <a:ext cx="2614612" cy="1588"/>
          </a:xfrm>
          <a:prstGeom prst="line">
            <a:avLst/>
          </a:prstGeom>
          <a:noFill/>
          <a:ln w="25400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4" name="Rectangle 21"/>
          <p:cNvSpPr>
            <a:spLocks noChangeArrowheads="1"/>
          </p:cNvSpPr>
          <p:nvPr/>
        </p:nvSpPr>
        <p:spPr bwMode="auto">
          <a:xfrm>
            <a:off x="1011238" y="3559175"/>
            <a:ext cx="292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1800" b="1">
                <a:solidFill>
                  <a:srgbClr val="000000"/>
                </a:solidFill>
                <a:latin typeface="Garamond" pitchFamily="18" charset="0"/>
              </a:rPr>
              <a:t>0</a:t>
            </a:r>
          </a:p>
        </p:txBody>
      </p:sp>
      <p:sp>
        <p:nvSpPr>
          <p:cNvPr id="8215" name="Rectangle 22"/>
          <p:cNvSpPr>
            <a:spLocks noChangeArrowheads="1"/>
          </p:cNvSpPr>
          <p:nvPr/>
        </p:nvSpPr>
        <p:spPr bwMode="auto">
          <a:xfrm>
            <a:off x="1011238" y="3121025"/>
            <a:ext cx="454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1800" b="1">
                <a:solidFill>
                  <a:srgbClr val="000000"/>
                </a:solidFill>
                <a:latin typeface="Garamond" pitchFamily="18" charset="0"/>
              </a:rPr>
              <a:t>M</a:t>
            </a:r>
            <a:r>
              <a:rPr lang="en-US" sz="1800" b="1" baseline="-25000">
                <a:solidFill>
                  <a:srgbClr val="000000"/>
                </a:solidFill>
                <a:latin typeface="Garamond" pitchFamily="18" charset="0"/>
              </a:rPr>
              <a:t>1</a:t>
            </a:r>
          </a:p>
        </p:txBody>
      </p:sp>
      <p:sp>
        <p:nvSpPr>
          <p:cNvPr id="8216" name="Rectangle 23"/>
          <p:cNvSpPr>
            <a:spLocks noChangeArrowheads="1"/>
          </p:cNvSpPr>
          <p:nvPr/>
        </p:nvSpPr>
        <p:spPr bwMode="auto">
          <a:xfrm>
            <a:off x="1011238" y="2625725"/>
            <a:ext cx="4651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1800" b="1">
                <a:solidFill>
                  <a:srgbClr val="000000"/>
                </a:solidFill>
                <a:latin typeface="Garamond" pitchFamily="18" charset="0"/>
              </a:rPr>
              <a:t>M</a:t>
            </a:r>
            <a:r>
              <a:rPr lang="en-US" sz="1800" b="1" baseline="-25000">
                <a:solidFill>
                  <a:srgbClr val="000000"/>
                </a:solidFill>
                <a:latin typeface="Garamond" pitchFamily="18" charset="0"/>
              </a:rPr>
              <a:t>2</a:t>
            </a:r>
          </a:p>
        </p:txBody>
      </p:sp>
      <p:sp>
        <p:nvSpPr>
          <p:cNvPr id="8217" name="Rectangle 24"/>
          <p:cNvSpPr>
            <a:spLocks noChangeArrowheads="1"/>
          </p:cNvSpPr>
          <p:nvPr/>
        </p:nvSpPr>
        <p:spPr bwMode="auto">
          <a:xfrm>
            <a:off x="2038350" y="3435350"/>
            <a:ext cx="8239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1600" b="1">
                <a:solidFill>
                  <a:srgbClr val="000080"/>
                </a:solidFill>
                <a:latin typeface="Garamond" pitchFamily="18" charset="0"/>
              </a:rPr>
              <a:t>Outage</a:t>
            </a:r>
          </a:p>
        </p:txBody>
      </p:sp>
      <p:sp>
        <p:nvSpPr>
          <p:cNvPr id="8218" name="Rectangle 25"/>
          <p:cNvSpPr>
            <a:spLocks noChangeArrowheads="1"/>
          </p:cNvSpPr>
          <p:nvPr/>
        </p:nvSpPr>
        <p:spPr bwMode="auto">
          <a:xfrm>
            <a:off x="3354388" y="3206750"/>
            <a:ext cx="4762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1600" b="1">
                <a:solidFill>
                  <a:srgbClr val="000080"/>
                </a:solidFill>
                <a:latin typeface="Garamond" pitchFamily="18" charset="0"/>
              </a:rPr>
              <a:t>M</a:t>
            </a:r>
            <a:r>
              <a:rPr lang="en-US" sz="1600" b="1" baseline="-25000">
                <a:solidFill>
                  <a:srgbClr val="000080"/>
                </a:solidFill>
                <a:latin typeface="Garamond" pitchFamily="18" charset="0"/>
              </a:rPr>
              <a:t>1</a:t>
            </a:r>
            <a:r>
              <a:rPr lang="en-US" sz="1600" b="1">
                <a:solidFill>
                  <a:srgbClr val="000080"/>
                </a:solidFill>
                <a:latin typeface="Garamond" pitchFamily="18" charset="0"/>
              </a:rPr>
              <a:t> </a:t>
            </a:r>
          </a:p>
        </p:txBody>
      </p:sp>
      <p:sp>
        <p:nvSpPr>
          <p:cNvPr id="8219" name="Line 26"/>
          <p:cNvSpPr>
            <a:spLocks noChangeShapeType="1"/>
          </p:cNvSpPr>
          <p:nvPr/>
        </p:nvSpPr>
        <p:spPr bwMode="auto">
          <a:xfrm flipH="1">
            <a:off x="6345238" y="2025650"/>
            <a:ext cx="6350" cy="1708150"/>
          </a:xfrm>
          <a:prstGeom prst="line">
            <a:avLst/>
          </a:prstGeom>
          <a:noFill/>
          <a:ln w="25400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20" name="Line 27"/>
          <p:cNvSpPr>
            <a:spLocks noChangeShapeType="1"/>
          </p:cNvSpPr>
          <p:nvPr/>
        </p:nvSpPr>
        <p:spPr bwMode="auto">
          <a:xfrm flipV="1">
            <a:off x="1473200" y="2038350"/>
            <a:ext cx="4846638" cy="1588"/>
          </a:xfrm>
          <a:prstGeom prst="line">
            <a:avLst/>
          </a:prstGeom>
          <a:noFill/>
          <a:ln w="25400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21" name="Rectangle 28"/>
          <p:cNvSpPr>
            <a:spLocks noChangeArrowheads="1"/>
          </p:cNvSpPr>
          <p:nvPr/>
        </p:nvSpPr>
        <p:spPr bwMode="auto">
          <a:xfrm>
            <a:off x="960438" y="1782763"/>
            <a:ext cx="465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1800" b="1">
                <a:solidFill>
                  <a:srgbClr val="000000"/>
                </a:solidFill>
                <a:latin typeface="Garamond" pitchFamily="18" charset="0"/>
              </a:rPr>
              <a:t>M</a:t>
            </a:r>
            <a:r>
              <a:rPr lang="en-US" sz="1800" b="1" baseline="-25000">
                <a:solidFill>
                  <a:srgbClr val="000000"/>
                </a:solidFill>
                <a:latin typeface="Garamond" pitchFamily="18" charset="0"/>
              </a:rPr>
              <a:t>3</a:t>
            </a:r>
          </a:p>
        </p:txBody>
      </p:sp>
      <p:sp>
        <p:nvSpPr>
          <p:cNvPr id="8222" name="Rectangle 29"/>
          <p:cNvSpPr>
            <a:spLocks noChangeArrowheads="1"/>
          </p:cNvSpPr>
          <p:nvPr/>
        </p:nvSpPr>
        <p:spPr bwMode="auto">
          <a:xfrm>
            <a:off x="5238750" y="2940050"/>
            <a:ext cx="485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1600" b="1">
                <a:solidFill>
                  <a:srgbClr val="000080"/>
                </a:solidFill>
                <a:latin typeface="Garamond" pitchFamily="18" charset="0"/>
              </a:rPr>
              <a:t>M</a:t>
            </a:r>
            <a:r>
              <a:rPr lang="en-US" sz="1600" b="1" baseline="-25000">
                <a:solidFill>
                  <a:srgbClr val="000080"/>
                </a:solidFill>
                <a:latin typeface="Garamond" pitchFamily="18" charset="0"/>
              </a:rPr>
              <a:t>2</a:t>
            </a:r>
            <a:r>
              <a:rPr lang="en-US" sz="1600" b="1">
                <a:solidFill>
                  <a:srgbClr val="000080"/>
                </a:solidFill>
                <a:latin typeface="Garamond" pitchFamily="18" charset="0"/>
              </a:rPr>
              <a:t> </a:t>
            </a:r>
          </a:p>
        </p:txBody>
      </p:sp>
      <p:sp>
        <p:nvSpPr>
          <p:cNvPr id="8223" name="Rectangle 30"/>
          <p:cNvSpPr>
            <a:spLocks noChangeArrowheads="1"/>
          </p:cNvSpPr>
          <p:nvPr/>
        </p:nvSpPr>
        <p:spPr bwMode="auto">
          <a:xfrm>
            <a:off x="7146925" y="2543175"/>
            <a:ext cx="434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1600" b="1">
                <a:solidFill>
                  <a:srgbClr val="000080"/>
                </a:solidFill>
                <a:latin typeface="Garamond" pitchFamily="18" charset="0"/>
              </a:rPr>
              <a:t>M</a:t>
            </a:r>
            <a:r>
              <a:rPr lang="en-US" sz="1600" b="1" baseline="-25000">
                <a:solidFill>
                  <a:srgbClr val="000080"/>
                </a:solidFill>
                <a:latin typeface="Garamond" pitchFamily="18" charset="0"/>
              </a:rPr>
              <a:t>3</a:t>
            </a:r>
            <a:endParaRPr lang="en-US" sz="1600" b="1">
              <a:solidFill>
                <a:srgbClr val="000080"/>
              </a:solidFill>
              <a:latin typeface="Garamond" pitchFamily="18" charset="0"/>
            </a:endParaRPr>
          </a:p>
        </p:txBody>
      </p:sp>
      <p:sp>
        <p:nvSpPr>
          <p:cNvPr id="8224" name="Rectangle 31"/>
          <p:cNvSpPr>
            <a:spLocks noChangeArrowheads="1"/>
          </p:cNvSpPr>
          <p:nvPr/>
        </p:nvSpPr>
        <p:spPr bwMode="auto">
          <a:xfrm>
            <a:off x="514350" y="2252663"/>
            <a:ext cx="768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1800" b="1">
                <a:solidFill>
                  <a:srgbClr val="000000"/>
                </a:solidFill>
                <a:latin typeface="Garamond" pitchFamily="18" charset="0"/>
              </a:rPr>
              <a:t>M</a:t>
            </a:r>
            <a:r>
              <a:rPr lang="en-US" sz="1800" b="1" baseline="-25000">
                <a:solidFill>
                  <a:srgbClr val="000000"/>
                </a:solidFill>
                <a:latin typeface="Garamond" pitchFamily="18" charset="0"/>
              </a:rPr>
              <a:t>D</a:t>
            </a:r>
            <a:r>
              <a:rPr lang="en-US" sz="1800" b="1">
                <a:solidFill>
                  <a:srgbClr val="000000"/>
                </a:solidFill>
                <a:latin typeface="Garamond" pitchFamily="18" charset="0"/>
              </a:rPr>
              <a:t>(</a:t>
            </a:r>
            <a:r>
              <a:rPr lang="en-US" sz="1800" b="1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US" sz="1800" b="1">
                <a:solidFill>
                  <a:srgbClr val="000000"/>
                </a:solidFill>
                <a:latin typeface="Garamond" pitchFamily="18" charset="0"/>
              </a:rPr>
              <a:t>)</a:t>
            </a:r>
          </a:p>
        </p:txBody>
      </p:sp>
      <p:sp>
        <p:nvSpPr>
          <p:cNvPr id="8225" name="Content Placeholder 31"/>
          <p:cNvSpPr>
            <a:spLocks noGrp="1"/>
          </p:cNvSpPr>
          <p:nvPr>
            <p:ph idx="1"/>
          </p:nvPr>
        </p:nvSpPr>
        <p:spPr>
          <a:xfrm>
            <a:off x="319088" y="4194175"/>
            <a:ext cx="7862887" cy="2279650"/>
          </a:xfrm>
        </p:spPr>
        <p:txBody>
          <a:bodyPr/>
          <a:lstStyle/>
          <a:p>
            <a:r>
              <a:rPr lang="en-US" sz="2800" smtClean="0"/>
              <a:t>Power adaptation:</a:t>
            </a:r>
          </a:p>
          <a:p>
            <a:pPr lvl="1"/>
            <a:endParaRPr lang="en-US" sz="2400" smtClean="0"/>
          </a:p>
          <a:p>
            <a:pPr lvl="2"/>
            <a:endParaRPr lang="en-US" sz="2000" smtClean="0"/>
          </a:p>
          <a:p>
            <a:r>
              <a:rPr lang="en-US" sz="2800" smtClean="0"/>
              <a:t>Average rate: </a:t>
            </a:r>
          </a:p>
          <a:p>
            <a:endParaRPr lang="en-US" smtClean="0"/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1828800" y="4741863"/>
          <a:ext cx="4789488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8" name="Equation" r:id="rId3" imgW="2730240" imgH="482400" progId="Equation.3">
                  <p:embed/>
                </p:oleObj>
              </mc:Choice>
              <mc:Fallback>
                <p:oleObj name="Equation" r:id="rId3" imgW="2730240" imgH="482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741863"/>
                        <a:ext cx="4789488" cy="846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5"/>
          <p:cNvGraphicFramePr>
            <a:graphicFrameLocks noChangeAspect="1"/>
          </p:cNvGraphicFramePr>
          <p:nvPr/>
        </p:nvGraphicFramePr>
        <p:xfrm>
          <a:off x="2743200" y="5786438"/>
          <a:ext cx="3949700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9" name="Equation" r:id="rId5" imgW="1955520" imgH="444240" progId="Equation.3">
                  <p:embed/>
                </p:oleObj>
              </mc:Choice>
              <mc:Fallback>
                <p:oleObj name="Equation" r:id="rId5" imgW="1955520" imgH="4442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5786438"/>
                        <a:ext cx="3949700" cy="896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26" name="TextBox 33"/>
          <p:cNvSpPr txBox="1">
            <a:spLocks noChangeArrowheads="1"/>
          </p:cNvSpPr>
          <p:nvPr/>
        </p:nvSpPr>
        <p:spPr bwMode="auto">
          <a:xfrm>
            <a:off x="7038975" y="5181600"/>
            <a:ext cx="19208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Performance</a:t>
            </a:r>
          </a:p>
          <a:p>
            <a:pPr algn="ctr"/>
            <a:r>
              <a:rPr lang="en-US">
                <a:solidFill>
                  <a:srgbClr val="FF0000"/>
                </a:solidFill>
              </a:rPr>
              <a:t>loss of 1-2 dB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Constraints</a:t>
            </a:r>
            <a:br>
              <a:rPr lang="en-US" dirty="0" smtClean="0"/>
            </a:br>
            <a:r>
              <a:rPr lang="en-US" sz="4000" i="1" dirty="0" smtClean="0">
                <a:solidFill>
                  <a:srgbClr val="FF0000"/>
                </a:solidFill>
              </a:rPr>
              <a:t>(not on final)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5313" y="1692275"/>
            <a:ext cx="8054975" cy="4114800"/>
          </a:xfrm>
        </p:spPr>
        <p:txBody>
          <a:bodyPr/>
          <a:lstStyle/>
          <a:p>
            <a:r>
              <a:rPr lang="en-US" dirty="0" smtClean="0"/>
              <a:t>Constant power restriction</a:t>
            </a:r>
          </a:p>
          <a:p>
            <a:pPr lvl="1"/>
            <a:r>
              <a:rPr lang="en-US" dirty="0" smtClean="0"/>
              <a:t>Another 1-2 dB loss</a:t>
            </a:r>
          </a:p>
          <a:p>
            <a:pPr lvl="3">
              <a:lnSpc>
                <a:spcPct val="50000"/>
              </a:lnSpc>
            </a:pPr>
            <a:endParaRPr lang="en-US" dirty="0" smtClean="0"/>
          </a:p>
          <a:p>
            <a:r>
              <a:rPr lang="en-US" dirty="0" smtClean="0"/>
              <a:t>Constellation updates</a:t>
            </a:r>
          </a:p>
          <a:p>
            <a:pPr lvl="1"/>
            <a:r>
              <a:rPr lang="en-US" dirty="0" smtClean="0"/>
              <a:t>Need constellation constant over 10-100T</a:t>
            </a:r>
            <a:r>
              <a:rPr lang="en-US" baseline="-25000" dirty="0" smtClean="0"/>
              <a:t>s</a:t>
            </a:r>
          </a:p>
          <a:p>
            <a:pPr lvl="3">
              <a:lnSpc>
                <a:spcPct val="50000"/>
              </a:lnSpc>
            </a:pPr>
            <a:endParaRPr lang="en-US" dirty="0"/>
          </a:p>
          <a:p>
            <a:r>
              <a:rPr lang="en-US" dirty="0" smtClean="0"/>
              <a:t>Estimation error and delay </a:t>
            </a:r>
            <a:endParaRPr lang="en-US" i="1" dirty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Lead to imperfect CSIT (assume perfect CSIR)</a:t>
            </a:r>
          </a:p>
          <a:p>
            <a:pPr lvl="1"/>
            <a:r>
              <a:rPr lang="en-US" dirty="0" smtClean="0"/>
              <a:t>Causes mismatch between channel and rate</a:t>
            </a:r>
          </a:p>
          <a:p>
            <a:pPr lvl="1"/>
            <a:r>
              <a:rPr lang="en-US" dirty="0" smtClean="0"/>
              <a:t>Leads to an irreducible error floor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Input Multiple </a:t>
            </a:r>
            <a:br>
              <a:rPr lang="en-US" dirty="0"/>
            </a:br>
            <a:r>
              <a:rPr lang="en-US" dirty="0"/>
              <a:t>Output (</a:t>
            </a:r>
            <a:r>
              <a:rPr lang="en-US" dirty="0" smtClean="0"/>
              <a:t>MIMO)Systems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056" y="1554162"/>
            <a:ext cx="8069263" cy="492283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/>
              <a:t>MIMO systems have multiple (</a:t>
            </a:r>
            <a:r>
              <a:rPr lang="en-US" sz="2800" i="1" dirty="0"/>
              <a:t>M</a:t>
            </a:r>
            <a:r>
              <a:rPr lang="en-US" sz="2800" dirty="0"/>
              <a:t>) transmit and receiver antennas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Decompose channel through transmit </a:t>
            </a:r>
            <a:r>
              <a:rPr lang="en-US" sz="2800" dirty="0" err="1" smtClean="0"/>
              <a:t>precoding</a:t>
            </a:r>
            <a:r>
              <a:rPr lang="en-US" sz="2800" dirty="0" smtClean="0"/>
              <a:t> (x=</a:t>
            </a:r>
            <a:r>
              <a:rPr lang="en-US" sz="2800" dirty="0" err="1" smtClean="0"/>
              <a:t>Vx</a:t>
            </a:r>
            <a:r>
              <a:rPr lang="en-US" sz="2800" dirty="0" smtClean="0"/>
              <a:t>) and receiver shaping (y=</a:t>
            </a:r>
            <a:r>
              <a:rPr lang="en-US" sz="2800" dirty="0" err="1" smtClean="0"/>
              <a:t>U</a:t>
            </a:r>
            <a:r>
              <a:rPr lang="en-US" sz="2800" baseline="30000" dirty="0" err="1" smtClean="0"/>
              <a:t>H</a:t>
            </a:r>
            <a:r>
              <a:rPr lang="en-US" sz="2800" dirty="0" err="1" smtClean="0"/>
              <a:t>y</a:t>
            </a:r>
            <a:r>
              <a:rPr lang="en-US" sz="2800" dirty="0" smtClean="0"/>
              <a:t>)</a:t>
            </a:r>
          </a:p>
          <a:p>
            <a:pPr>
              <a:lnSpc>
                <a:spcPct val="100000"/>
              </a:lnSpc>
            </a:pPr>
            <a:endParaRPr lang="en-US" sz="2800" dirty="0" smtClean="0"/>
          </a:p>
          <a:p>
            <a:pPr>
              <a:lnSpc>
                <a:spcPct val="100000"/>
              </a:lnSpc>
            </a:pPr>
            <a:endParaRPr lang="en-US" sz="2800" dirty="0" smtClean="0"/>
          </a:p>
          <a:p>
            <a:pPr lvl="2">
              <a:lnSpc>
                <a:spcPct val="50000"/>
              </a:lnSpc>
            </a:pPr>
            <a:endParaRPr lang="en-US" sz="2000" dirty="0" smtClean="0"/>
          </a:p>
          <a:p>
            <a:pPr>
              <a:lnSpc>
                <a:spcPct val="20000"/>
              </a:lnSpc>
            </a:pP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Leads to </a:t>
            </a:r>
            <a:r>
              <a:rPr lang="en-US" sz="2800" dirty="0" err="1" smtClean="0"/>
              <a:t>R</a:t>
            </a:r>
            <a:r>
              <a:rPr lang="en-US" sz="2800" baseline="-25000" dirty="0" err="1" smtClean="0"/>
              <a:t>H</a:t>
            </a:r>
            <a:r>
              <a:rPr lang="en-US" sz="2800" dirty="0" err="1" smtClean="0">
                <a:sym typeface="Symbol" pitchFamily="18" charset="2"/>
              </a:rPr>
              <a:t>min</a:t>
            </a:r>
            <a:r>
              <a:rPr lang="en-US" sz="2800" dirty="0" smtClean="0">
                <a:sym typeface="Symbol" pitchFamily="18" charset="2"/>
              </a:rPr>
              <a:t>(</a:t>
            </a:r>
            <a:r>
              <a:rPr lang="en-US" sz="2800" dirty="0" err="1" smtClean="0">
                <a:sym typeface="Symbol" pitchFamily="18" charset="2"/>
              </a:rPr>
              <a:t>M</a:t>
            </a:r>
            <a:r>
              <a:rPr lang="en-US" sz="2800" baseline="-25000" dirty="0" err="1" smtClean="0">
                <a:sym typeface="Symbol" pitchFamily="18" charset="2"/>
              </a:rPr>
              <a:t>t</a:t>
            </a:r>
            <a:r>
              <a:rPr lang="en-US" sz="2800" dirty="0" err="1" smtClean="0">
                <a:sym typeface="Symbol" pitchFamily="18" charset="2"/>
              </a:rPr>
              <a:t>,M</a:t>
            </a:r>
            <a:r>
              <a:rPr lang="en-US" sz="2800" baseline="-25000" dirty="0" err="1" smtClean="0">
                <a:sym typeface="Symbol" pitchFamily="18" charset="2"/>
              </a:rPr>
              <a:t>r</a:t>
            </a:r>
            <a:r>
              <a:rPr lang="en-US" sz="2800" dirty="0" smtClean="0">
                <a:sym typeface="Symbol" pitchFamily="18" charset="2"/>
              </a:rPr>
              <a:t>) independent channels with gain </a:t>
            </a:r>
            <a:r>
              <a:rPr lang="en-US" sz="2800" dirty="0" err="1" smtClean="0">
                <a:latin typeface="Symbol" pitchFamily="18" charset="2"/>
                <a:sym typeface="Symbol" pitchFamily="18" charset="2"/>
              </a:rPr>
              <a:t>s</a:t>
            </a:r>
            <a:r>
              <a:rPr lang="en-US" sz="2800" baseline="-25000" dirty="0" err="1" smtClean="0">
                <a:sym typeface="Symbol" pitchFamily="18" charset="2"/>
              </a:rPr>
              <a:t>i</a:t>
            </a:r>
            <a:r>
              <a:rPr lang="en-US" sz="2800" dirty="0" smtClean="0">
                <a:sym typeface="Symbol" pitchFamily="18" charset="2"/>
              </a:rPr>
              <a:t> (</a:t>
            </a:r>
            <a:r>
              <a:rPr lang="en-US" sz="2800" dirty="0" err="1" smtClean="0">
                <a:sym typeface="Symbol" pitchFamily="18" charset="2"/>
              </a:rPr>
              <a:t>i</a:t>
            </a:r>
            <a:r>
              <a:rPr lang="en-US" sz="2800" baseline="30000" dirty="0" err="1" smtClean="0">
                <a:sym typeface="Symbol" pitchFamily="18" charset="2"/>
              </a:rPr>
              <a:t>th</a:t>
            </a:r>
            <a:r>
              <a:rPr lang="en-US" sz="2800" dirty="0" smtClean="0">
                <a:sym typeface="Symbol" pitchFamily="18" charset="2"/>
              </a:rPr>
              <a:t> singular value of H) and AWGN</a:t>
            </a:r>
          </a:p>
          <a:p>
            <a:pPr>
              <a:lnSpc>
                <a:spcPct val="100000"/>
              </a:lnSpc>
            </a:pPr>
            <a:r>
              <a:rPr lang="en-US" sz="2800" dirty="0" smtClean="0">
                <a:sym typeface="Symbol" pitchFamily="18" charset="2"/>
              </a:rPr>
              <a:t>Independent channels lead to simple capacity analysis and modulation/demodulation design</a:t>
            </a:r>
            <a:endParaRPr lang="en-US" sz="2800" dirty="0" smtClean="0"/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873760" y="3980498"/>
            <a:ext cx="304800" cy="522287"/>
            <a:chOff x="914" y="1920"/>
            <a:chExt cx="192" cy="329"/>
          </a:xfrm>
        </p:grpSpPr>
        <p:sp>
          <p:nvSpPr>
            <p:cNvPr id="9259" name="Line 5"/>
            <p:cNvSpPr>
              <a:spLocks noChangeShapeType="1"/>
            </p:cNvSpPr>
            <p:nvPr/>
          </p:nvSpPr>
          <p:spPr bwMode="auto">
            <a:xfrm>
              <a:off x="914" y="1920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0" name="Line 6"/>
            <p:cNvSpPr>
              <a:spLocks noChangeShapeType="1"/>
            </p:cNvSpPr>
            <p:nvPr/>
          </p:nvSpPr>
          <p:spPr bwMode="auto">
            <a:xfrm>
              <a:off x="1010" y="2016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1" name="Line 7"/>
            <p:cNvSpPr>
              <a:spLocks noChangeShapeType="1"/>
            </p:cNvSpPr>
            <p:nvPr/>
          </p:nvSpPr>
          <p:spPr bwMode="auto">
            <a:xfrm>
              <a:off x="1106" y="2112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1" name="Group 8"/>
          <p:cNvGrpSpPr>
            <a:grpSpLocks/>
          </p:cNvGrpSpPr>
          <p:nvPr/>
        </p:nvGrpSpPr>
        <p:grpSpPr bwMode="auto">
          <a:xfrm>
            <a:off x="2346960" y="3980498"/>
            <a:ext cx="304800" cy="522287"/>
            <a:chOff x="914" y="1920"/>
            <a:chExt cx="192" cy="329"/>
          </a:xfrm>
        </p:grpSpPr>
        <p:sp>
          <p:nvSpPr>
            <p:cNvPr id="9256" name="Line 9"/>
            <p:cNvSpPr>
              <a:spLocks noChangeShapeType="1"/>
            </p:cNvSpPr>
            <p:nvPr/>
          </p:nvSpPr>
          <p:spPr bwMode="auto">
            <a:xfrm>
              <a:off x="914" y="1920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7" name="Line 10"/>
            <p:cNvSpPr>
              <a:spLocks noChangeShapeType="1"/>
            </p:cNvSpPr>
            <p:nvPr/>
          </p:nvSpPr>
          <p:spPr bwMode="auto">
            <a:xfrm>
              <a:off x="1010" y="2016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8" name="Line 11"/>
            <p:cNvSpPr>
              <a:spLocks noChangeShapeType="1"/>
            </p:cNvSpPr>
            <p:nvPr/>
          </p:nvSpPr>
          <p:spPr bwMode="auto">
            <a:xfrm>
              <a:off x="1106" y="2112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2" name="Line 12"/>
          <p:cNvSpPr>
            <a:spLocks noChangeShapeType="1"/>
          </p:cNvSpPr>
          <p:nvPr/>
        </p:nvSpPr>
        <p:spPr bwMode="auto">
          <a:xfrm>
            <a:off x="946785" y="3994785"/>
            <a:ext cx="1320800" cy="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3" name="Line 13"/>
          <p:cNvSpPr>
            <a:spLocks noChangeShapeType="1"/>
          </p:cNvSpPr>
          <p:nvPr/>
        </p:nvSpPr>
        <p:spPr bwMode="auto">
          <a:xfrm>
            <a:off x="989648" y="4009073"/>
            <a:ext cx="1452562" cy="17462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4" name="Line 14"/>
          <p:cNvSpPr>
            <a:spLocks noChangeShapeType="1"/>
          </p:cNvSpPr>
          <p:nvPr/>
        </p:nvSpPr>
        <p:spPr bwMode="auto">
          <a:xfrm>
            <a:off x="1005523" y="4039235"/>
            <a:ext cx="1552575" cy="319088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5" name="Line 15"/>
          <p:cNvSpPr>
            <a:spLocks noChangeShapeType="1"/>
          </p:cNvSpPr>
          <p:nvPr/>
        </p:nvSpPr>
        <p:spPr bwMode="auto">
          <a:xfrm flipV="1">
            <a:off x="1091248" y="4067810"/>
            <a:ext cx="1176337" cy="10160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6" name="Line 16"/>
          <p:cNvSpPr>
            <a:spLocks noChangeShapeType="1"/>
          </p:cNvSpPr>
          <p:nvPr/>
        </p:nvSpPr>
        <p:spPr bwMode="auto">
          <a:xfrm flipV="1">
            <a:off x="1107123" y="4197985"/>
            <a:ext cx="1304925" cy="2857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7" name="Line 17"/>
          <p:cNvSpPr>
            <a:spLocks noChangeShapeType="1"/>
          </p:cNvSpPr>
          <p:nvPr/>
        </p:nvSpPr>
        <p:spPr bwMode="auto">
          <a:xfrm>
            <a:off x="1121410" y="4226560"/>
            <a:ext cx="1465263" cy="17462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8" name="Line 18"/>
          <p:cNvSpPr>
            <a:spLocks noChangeShapeType="1"/>
          </p:cNvSpPr>
          <p:nvPr/>
        </p:nvSpPr>
        <p:spPr bwMode="auto">
          <a:xfrm flipV="1">
            <a:off x="1251585" y="4053523"/>
            <a:ext cx="987425" cy="246062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9" name="Line 19"/>
          <p:cNvSpPr>
            <a:spLocks noChangeShapeType="1"/>
          </p:cNvSpPr>
          <p:nvPr/>
        </p:nvSpPr>
        <p:spPr bwMode="auto">
          <a:xfrm flipV="1">
            <a:off x="1251585" y="4242435"/>
            <a:ext cx="1146175" cy="115888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0" name="Line 20"/>
          <p:cNvSpPr>
            <a:spLocks noChangeShapeType="1"/>
          </p:cNvSpPr>
          <p:nvPr/>
        </p:nvSpPr>
        <p:spPr bwMode="auto">
          <a:xfrm>
            <a:off x="1294448" y="4344035"/>
            <a:ext cx="1263650" cy="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3224848" y="3967798"/>
            <a:ext cx="3554412" cy="522287"/>
            <a:chOff x="2395" y="2040"/>
            <a:chExt cx="2239" cy="329"/>
          </a:xfrm>
        </p:grpSpPr>
        <p:grpSp>
          <p:nvGrpSpPr>
            <p:cNvPr id="9244" name="Group 22"/>
            <p:cNvGrpSpPr>
              <a:grpSpLocks/>
            </p:cNvGrpSpPr>
            <p:nvPr/>
          </p:nvGrpSpPr>
          <p:grpSpPr bwMode="auto">
            <a:xfrm>
              <a:off x="3387" y="2040"/>
              <a:ext cx="192" cy="329"/>
              <a:chOff x="914" y="1920"/>
              <a:chExt cx="192" cy="329"/>
            </a:xfrm>
          </p:grpSpPr>
          <p:sp>
            <p:nvSpPr>
              <p:cNvPr id="9253" name="Line 23"/>
              <p:cNvSpPr>
                <a:spLocks noChangeShapeType="1"/>
              </p:cNvSpPr>
              <p:nvPr/>
            </p:nvSpPr>
            <p:spPr bwMode="auto">
              <a:xfrm>
                <a:off x="914" y="1920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54" name="Line 24"/>
              <p:cNvSpPr>
                <a:spLocks noChangeShapeType="1"/>
              </p:cNvSpPr>
              <p:nvPr/>
            </p:nvSpPr>
            <p:spPr bwMode="auto">
              <a:xfrm>
                <a:off x="1010" y="2016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55" name="Line 25"/>
              <p:cNvSpPr>
                <a:spLocks noChangeShapeType="1"/>
              </p:cNvSpPr>
              <p:nvPr/>
            </p:nvSpPr>
            <p:spPr bwMode="auto">
              <a:xfrm>
                <a:off x="1106" y="2112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45" name="Group 26"/>
            <p:cNvGrpSpPr>
              <a:grpSpLocks/>
            </p:cNvGrpSpPr>
            <p:nvPr/>
          </p:nvGrpSpPr>
          <p:grpSpPr bwMode="auto">
            <a:xfrm>
              <a:off x="4442" y="2040"/>
              <a:ext cx="192" cy="329"/>
              <a:chOff x="914" y="1920"/>
              <a:chExt cx="192" cy="329"/>
            </a:xfrm>
          </p:grpSpPr>
          <p:sp>
            <p:nvSpPr>
              <p:cNvPr id="9250" name="Line 27"/>
              <p:cNvSpPr>
                <a:spLocks noChangeShapeType="1"/>
              </p:cNvSpPr>
              <p:nvPr/>
            </p:nvSpPr>
            <p:spPr bwMode="auto">
              <a:xfrm>
                <a:off x="914" y="1920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51" name="Line 28"/>
              <p:cNvSpPr>
                <a:spLocks noChangeShapeType="1"/>
              </p:cNvSpPr>
              <p:nvPr/>
            </p:nvSpPr>
            <p:spPr bwMode="auto">
              <a:xfrm>
                <a:off x="1010" y="2016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52" name="Line 29"/>
              <p:cNvSpPr>
                <a:spLocks noChangeShapeType="1"/>
              </p:cNvSpPr>
              <p:nvPr/>
            </p:nvSpPr>
            <p:spPr bwMode="auto">
              <a:xfrm>
                <a:off x="1106" y="2112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246" name="Line 30"/>
            <p:cNvSpPr>
              <a:spLocks noChangeShapeType="1"/>
            </p:cNvSpPr>
            <p:nvPr/>
          </p:nvSpPr>
          <p:spPr bwMode="auto">
            <a:xfrm>
              <a:off x="3456" y="2057"/>
              <a:ext cx="923" cy="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7" name="Line 31"/>
            <p:cNvSpPr>
              <a:spLocks noChangeShapeType="1"/>
            </p:cNvSpPr>
            <p:nvPr/>
          </p:nvSpPr>
          <p:spPr bwMode="auto">
            <a:xfrm>
              <a:off x="3529" y="2167"/>
              <a:ext cx="942" cy="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8" name="Line 32"/>
            <p:cNvSpPr>
              <a:spLocks noChangeShapeType="1"/>
            </p:cNvSpPr>
            <p:nvPr/>
          </p:nvSpPr>
          <p:spPr bwMode="auto">
            <a:xfrm>
              <a:off x="3639" y="2249"/>
              <a:ext cx="942" cy="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9" name="AutoShape 33"/>
            <p:cNvSpPr>
              <a:spLocks noChangeArrowheads="1"/>
            </p:cNvSpPr>
            <p:nvPr/>
          </p:nvSpPr>
          <p:spPr bwMode="auto">
            <a:xfrm>
              <a:off x="2395" y="2103"/>
              <a:ext cx="695" cy="192"/>
            </a:xfrm>
            <a:prstGeom prst="rightArrow">
              <a:avLst>
                <a:gd name="adj1" fmla="val 50000"/>
                <a:gd name="adj2" fmla="val 90495"/>
              </a:avLst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32" name="Text Box 34"/>
          <p:cNvSpPr txBox="1">
            <a:spLocks noChangeArrowheads="1"/>
          </p:cNvSpPr>
          <p:nvPr/>
        </p:nvSpPr>
        <p:spPr bwMode="auto">
          <a:xfrm>
            <a:off x="2983548" y="3712210"/>
            <a:ext cx="1149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>
                <a:solidFill>
                  <a:srgbClr val="0000CC"/>
                </a:solidFill>
              </a:rPr>
              <a:t>H=U</a:t>
            </a:r>
            <a:r>
              <a:rPr lang="en-US" sz="2000">
                <a:solidFill>
                  <a:srgbClr val="0000CC"/>
                </a:solidFill>
                <a:latin typeface="Symbol" pitchFamily="18" charset="2"/>
              </a:rPr>
              <a:t>S</a:t>
            </a:r>
            <a:r>
              <a:rPr lang="en-US" sz="2000">
                <a:solidFill>
                  <a:srgbClr val="0000CC"/>
                </a:solidFill>
              </a:rPr>
              <a:t>V</a:t>
            </a:r>
            <a:r>
              <a:rPr lang="en-US" sz="2000" baseline="30000">
                <a:solidFill>
                  <a:srgbClr val="0000CC"/>
                </a:solidFill>
              </a:rPr>
              <a:t>H</a:t>
            </a:r>
          </a:p>
        </p:txBody>
      </p:sp>
      <p:sp>
        <p:nvSpPr>
          <p:cNvPr id="9233" name="Text Box 35"/>
          <p:cNvSpPr txBox="1">
            <a:spLocks noChangeArrowheads="1"/>
          </p:cNvSpPr>
          <p:nvPr/>
        </p:nvSpPr>
        <p:spPr bwMode="auto">
          <a:xfrm>
            <a:off x="1005523" y="3597910"/>
            <a:ext cx="1050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 i="1">
                <a:solidFill>
                  <a:srgbClr val="000000"/>
                </a:solidFill>
              </a:rPr>
              <a:t>y=Hx+n</a:t>
            </a:r>
          </a:p>
        </p:txBody>
      </p:sp>
      <p:sp>
        <p:nvSpPr>
          <p:cNvPr id="9234" name="Text Box 36"/>
          <p:cNvSpPr txBox="1">
            <a:spLocks noChangeArrowheads="1"/>
          </p:cNvSpPr>
          <p:nvPr/>
        </p:nvSpPr>
        <p:spPr bwMode="auto">
          <a:xfrm>
            <a:off x="5025073" y="3545523"/>
            <a:ext cx="10683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 i="1">
                <a:solidFill>
                  <a:srgbClr val="000000"/>
                </a:solidFill>
              </a:rPr>
              <a:t>y=</a:t>
            </a:r>
            <a:r>
              <a:rPr lang="en-US" sz="2000" b="1" i="1">
                <a:solidFill>
                  <a:srgbClr val="000000"/>
                </a:solidFill>
                <a:latin typeface="Symbol" pitchFamily="18" charset="2"/>
              </a:rPr>
              <a:t>S </a:t>
            </a:r>
            <a:r>
              <a:rPr lang="en-US" sz="2000" b="1" i="1">
                <a:solidFill>
                  <a:srgbClr val="000000"/>
                </a:solidFill>
              </a:rPr>
              <a:t>x+n</a:t>
            </a:r>
          </a:p>
        </p:txBody>
      </p:sp>
      <p:sp>
        <p:nvSpPr>
          <p:cNvPr id="9235" name="Text Box 37"/>
          <p:cNvSpPr txBox="1">
            <a:spLocks noChangeArrowheads="1"/>
          </p:cNvSpPr>
          <p:nvPr/>
        </p:nvSpPr>
        <p:spPr bwMode="auto">
          <a:xfrm>
            <a:off x="5025073" y="3428048"/>
            <a:ext cx="3159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00"/>
                </a:solidFill>
              </a:rPr>
              <a:t>~</a:t>
            </a:r>
          </a:p>
        </p:txBody>
      </p:sp>
      <p:sp>
        <p:nvSpPr>
          <p:cNvPr id="9236" name="Text Box 38"/>
          <p:cNvSpPr txBox="1">
            <a:spLocks noChangeArrowheads="1"/>
          </p:cNvSpPr>
          <p:nvPr/>
        </p:nvSpPr>
        <p:spPr bwMode="auto">
          <a:xfrm>
            <a:off x="5788660" y="3428048"/>
            <a:ext cx="3159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00"/>
                </a:solidFill>
              </a:rPr>
              <a:t>~</a:t>
            </a:r>
          </a:p>
        </p:txBody>
      </p:sp>
      <p:sp>
        <p:nvSpPr>
          <p:cNvPr id="9237" name="Text Box 39"/>
          <p:cNvSpPr txBox="1">
            <a:spLocks noChangeArrowheads="1"/>
          </p:cNvSpPr>
          <p:nvPr/>
        </p:nvSpPr>
        <p:spPr bwMode="auto">
          <a:xfrm>
            <a:off x="6885623" y="3902710"/>
            <a:ext cx="1192955" cy="400110"/>
          </a:xfrm>
          <a:prstGeom prst="rect">
            <a:avLst/>
          </a:prstGeom>
          <a:noFill/>
          <a:ln w="12700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i="1" dirty="0" err="1" smtClean="0">
                <a:solidFill>
                  <a:srgbClr val="000000"/>
                </a:solidFill>
              </a:rPr>
              <a:t>y</a:t>
            </a:r>
            <a:r>
              <a:rPr lang="en-US" sz="2000" i="1" baseline="-25000" dirty="0" err="1" smtClean="0">
                <a:solidFill>
                  <a:srgbClr val="000000"/>
                </a:solidFill>
              </a:rPr>
              <a:t>i</a:t>
            </a:r>
            <a:r>
              <a:rPr lang="en-US" sz="2000" i="1" dirty="0" smtClean="0">
                <a:solidFill>
                  <a:srgbClr val="000000"/>
                </a:solidFill>
              </a:rPr>
              <a:t>=</a:t>
            </a:r>
            <a:r>
              <a:rPr lang="en-US" sz="2000" i="1" dirty="0" err="1" smtClean="0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000" i="1" baseline="-2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sz="2000" i="1" dirty="0" err="1" smtClean="0">
                <a:solidFill>
                  <a:srgbClr val="000000"/>
                </a:solidFill>
              </a:rPr>
              <a:t>x+n</a:t>
            </a:r>
            <a:r>
              <a:rPr lang="en-US" sz="2000" i="1" baseline="-25000" dirty="0" err="1" smtClean="0">
                <a:solidFill>
                  <a:srgbClr val="000000"/>
                </a:solidFill>
              </a:rPr>
              <a:t>i</a:t>
            </a:r>
            <a:endParaRPr lang="en-US" sz="2000" i="1" baseline="-25000" dirty="0">
              <a:solidFill>
                <a:srgbClr val="000000"/>
              </a:solidFill>
            </a:endParaRPr>
          </a:p>
        </p:txBody>
      </p:sp>
      <p:sp>
        <p:nvSpPr>
          <p:cNvPr id="9238" name="Text Box 40"/>
          <p:cNvSpPr txBox="1">
            <a:spLocks noChangeArrowheads="1"/>
          </p:cNvSpPr>
          <p:nvPr/>
        </p:nvSpPr>
        <p:spPr bwMode="auto">
          <a:xfrm>
            <a:off x="6885623" y="3824923"/>
            <a:ext cx="3159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00"/>
                </a:solidFill>
              </a:rPr>
              <a:t>~</a:t>
            </a:r>
          </a:p>
        </p:txBody>
      </p:sp>
      <p:sp>
        <p:nvSpPr>
          <p:cNvPr id="9239" name="Text Box 41"/>
          <p:cNvSpPr txBox="1">
            <a:spLocks noChangeArrowheads="1"/>
          </p:cNvSpPr>
          <p:nvPr/>
        </p:nvSpPr>
        <p:spPr bwMode="auto">
          <a:xfrm>
            <a:off x="7423785" y="3810635"/>
            <a:ext cx="3159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00"/>
                </a:solidFill>
              </a:rPr>
              <a:t>~</a:t>
            </a:r>
          </a:p>
        </p:txBody>
      </p:sp>
      <p:sp>
        <p:nvSpPr>
          <p:cNvPr id="9240" name="Text Box 42"/>
          <p:cNvSpPr txBox="1">
            <a:spLocks noChangeArrowheads="1"/>
          </p:cNvSpPr>
          <p:nvPr/>
        </p:nvSpPr>
        <p:spPr bwMode="auto">
          <a:xfrm>
            <a:off x="7733348" y="3810635"/>
            <a:ext cx="3159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00"/>
                </a:solidFill>
              </a:rPr>
              <a:t>~</a:t>
            </a:r>
          </a:p>
        </p:txBody>
      </p:sp>
      <p:sp>
        <p:nvSpPr>
          <p:cNvPr id="9241" name="Text Box 43"/>
          <p:cNvSpPr txBox="1">
            <a:spLocks noChangeArrowheads="1"/>
          </p:cNvSpPr>
          <p:nvPr/>
        </p:nvSpPr>
        <p:spPr bwMode="auto">
          <a:xfrm>
            <a:off x="5515610" y="3428048"/>
            <a:ext cx="3159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00"/>
                </a:solidFill>
              </a:rPr>
              <a:t>~</a:t>
            </a:r>
          </a:p>
        </p:txBody>
      </p:sp>
      <p:sp>
        <p:nvSpPr>
          <p:cNvPr id="9242" name="Text Box 44"/>
          <p:cNvSpPr txBox="1">
            <a:spLocks noChangeArrowheads="1"/>
          </p:cNvSpPr>
          <p:nvPr/>
        </p:nvSpPr>
        <p:spPr bwMode="auto">
          <a:xfrm>
            <a:off x="1834198" y="2853690"/>
            <a:ext cx="3159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CC"/>
                </a:solidFill>
              </a:rPr>
              <a:t>~</a:t>
            </a:r>
          </a:p>
        </p:txBody>
      </p:sp>
      <p:sp>
        <p:nvSpPr>
          <p:cNvPr id="9243" name="Text Box 45"/>
          <p:cNvSpPr txBox="1">
            <a:spLocks noChangeArrowheads="1"/>
          </p:cNvSpPr>
          <p:nvPr/>
        </p:nvSpPr>
        <p:spPr bwMode="auto">
          <a:xfrm>
            <a:off x="5563235" y="2855278"/>
            <a:ext cx="3159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 dirty="0">
                <a:solidFill>
                  <a:srgbClr val="0000CC"/>
                </a:solidFill>
              </a:rPr>
              <a:t>~</a:t>
            </a:r>
          </a:p>
        </p:txBody>
      </p:sp>
    </p:spTree>
    <p:extLst>
      <p:ext uri="{BB962C8B-B14F-4D97-AF65-F5344CB8AC3E}">
        <p14:creationId xmlns:p14="http://schemas.microsoft.com/office/powerpoint/2010/main" val="184039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534400" cy="1143000"/>
          </a:xfrm>
        </p:spPr>
        <p:txBody>
          <a:bodyPr/>
          <a:lstStyle/>
          <a:p>
            <a:r>
              <a:rPr lang="en-US" smtClean="0"/>
              <a:t>Capacity of MIMO Systems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8084" y="1672201"/>
            <a:ext cx="8023225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 smtClean="0"/>
              <a:t>Depends on what is known at TX and RX and if channel is static or fading</a:t>
            </a:r>
          </a:p>
          <a:p>
            <a:pPr lvl="1">
              <a:lnSpc>
                <a:spcPct val="3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For static channel with perfect CSI at TX and RX, power water-filling over space is optimal: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/>
              <a:t>In fading </a:t>
            </a:r>
            <a:r>
              <a:rPr lang="en-US" sz="2400" dirty="0" err="1" smtClean="0"/>
              <a:t>waterfill</a:t>
            </a:r>
            <a:r>
              <a:rPr lang="en-US" sz="2400" dirty="0" smtClean="0"/>
              <a:t> over space (based on short-term power constraint) or space-time (long-term constraint)</a:t>
            </a:r>
          </a:p>
          <a:p>
            <a:pPr lvl="1">
              <a:lnSpc>
                <a:spcPct val="3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Without transmitter channel knowledge, capacity metric is based on an outage probability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P</a:t>
            </a:r>
            <a:r>
              <a:rPr lang="en-US" sz="2400" baseline="-25000" dirty="0" smtClean="0"/>
              <a:t>out</a:t>
            </a:r>
            <a:r>
              <a:rPr lang="en-US" sz="2400" dirty="0" smtClean="0"/>
              <a:t> is the probability that the channel capacity given the channel realization is below the transmission rate.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Massive MIMO: in high SNR, singular values converge to a constant: C=min(</a:t>
            </a:r>
            <a:r>
              <a:rPr lang="en-US" sz="2800" dirty="0" err="1" smtClean="0"/>
              <a:t>M</a:t>
            </a:r>
            <a:r>
              <a:rPr lang="en-US" sz="2800" baseline="-25000" dirty="0" err="1" smtClean="0"/>
              <a:t>t</a:t>
            </a:r>
            <a:r>
              <a:rPr lang="en-US" sz="2800" dirty="0" err="1" smtClean="0"/>
              <a:t>,M</a:t>
            </a:r>
            <a:r>
              <a:rPr lang="en-US" sz="2800" baseline="-25000" dirty="0" err="1" smtClean="0"/>
              <a:t>r</a:t>
            </a:r>
            <a:r>
              <a:rPr lang="en-US" sz="2800" dirty="0" smtClean="0"/>
              <a:t>)Blog(1+</a:t>
            </a:r>
            <a:r>
              <a:rPr lang="en-US" sz="2800" dirty="0" smtClean="0">
                <a:latin typeface="Symbol" panose="05050102010706020507" pitchFamily="18" charset="2"/>
              </a:rPr>
              <a:t>r</a:t>
            </a:r>
            <a:r>
              <a:rPr lang="en-US" sz="28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9432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Beamforming</a:t>
            </a:r>
          </a:p>
        </p:txBody>
      </p:sp>
      <p:sp>
        <p:nvSpPr>
          <p:cNvPr id="92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46225"/>
            <a:ext cx="8215313" cy="4114800"/>
          </a:xfrm>
        </p:spPr>
        <p:txBody>
          <a:bodyPr/>
          <a:lstStyle/>
          <a:p>
            <a:r>
              <a:rPr lang="en-US" sz="2800" smtClean="0"/>
              <a:t>Scalar codes with transmit precoding</a:t>
            </a:r>
          </a:p>
        </p:txBody>
      </p:sp>
      <p:sp>
        <p:nvSpPr>
          <p:cNvPr id="9231" name="AutoShape 4"/>
          <p:cNvSpPr>
            <a:spLocks noChangeArrowheads="1"/>
          </p:cNvSpPr>
          <p:nvPr/>
        </p:nvSpPr>
        <p:spPr bwMode="auto">
          <a:xfrm>
            <a:off x="4040188" y="2243138"/>
            <a:ext cx="152400" cy="152400"/>
          </a:xfrm>
          <a:prstGeom prst="flowChartMerge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9232" name="Line 5"/>
          <p:cNvSpPr>
            <a:spLocks noChangeShapeType="1"/>
          </p:cNvSpPr>
          <p:nvPr/>
        </p:nvSpPr>
        <p:spPr bwMode="auto">
          <a:xfrm>
            <a:off x="4116388" y="2395538"/>
            <a:ext cx="0" cy="15240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233" name="Line 6"/>
          <p:cNvSpPr>
            <a:spLocks noChangeShapeType="1"/>
          </p:cNvSpPr>
          <p:nvPr/>
        </p:nvSpPr>
        <p:spPr bwMode="auto">
          <a:xfrm>
            <a:off x="3506788" y="2395538"/>
            <a:ext cx="444500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9218" name="Object 7"/>
          <p:cNvGraphicFramePr>
            <a:graphicFrameLocks noChangeAspect="1"/>
          </p:cNvGraphicFramePr>
          <p:nvPr/>
        </p:nvGraphicFramePr>
        <p:xfrm>
          <a:off x="3071813" y="2166938"/>
          <a:ext cx="3238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0" name="Equation" r:id="rId3" imgW="152280" imgH="215640" progId="Equation.3">
                  <p:embed/>
                </p:oleObj>
              </mc:Choice>
              <mc:Fallback>
                <p:oleObj name="Equation" r:id="rId3" imgW="152280" imgH="2156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3" y="2166938"/>
                        <a:ext cx="32385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4" name="AutoShape 8"/>
          <p:cNvSpPr>
            <a:spLocks noChangeArrowheads="1"/>
          </p:cNvSpPr>
          <p:nvPr/>
        </p:nvSpPr>
        <p:spPr bwMode="auto">
          <a:xfrm>
            <a:off x="4040188" y="2700338"/>
            <a:ext cx="152400" cy="152400"/>
          </a:xfrm>
          <a:prstGeom prst="flowChartMerge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9235" name="Line 9"/>
          <p:cNvSpPr>
            <a:spLocks noChangeShapeType="1"/>
          </p:cNvSpPr>
          <p:nvPr/>
        </p:nvSpPr>
        <p:spPr bwMode="auto">
          <a:xfrm>
            <a:off x="4116388" y="2852738"/>
            <a:ext cx="0" cy="15240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236" name="Line 10"/>
          <p:cNvSpPr>
            <a:spLocks noChangeShapeType="1"/>
          </p:cNvSpPr>
          <p:nvPr/>
        </p:nvSpPr>
        <p:spPr bwMode="auto">
          <a:xfrm>
            <a:off x="3506788" y="2852738"/>
            <a:ext cx="444500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9219" name="Object 11"/>
          <p:cNvGraphicFramePr>
            <a:graphicFrameLocks noChangeAspect="1"/>
          </p:cNvGraphicFramePr>
          <p:nvPr/>
        </p:nvGraphicFramePr>
        <p:xfrm>
          <a:off x="3059113" y="2624138"/>
          <a:ext cx="3508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1" name="Equation" r:id="rId5" imgW="164880" imgH="215640" progId="Equation.3">
                  <p:embed/>
                </p:oleObj>
              </mc:Choice>
              <mc:Fallback>
                <p:oleObj name="Equation" r:id="rId5" imgW="164880" imgH="21564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2624138"/>
                        <a:ext cx="350837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7" name="AutoShape 12"/>
          <p:cNvSpPr>
            <a:spLocks noChangeArrowheads="1"/>
          </p:cNvSpPr>
          <p:nvPr/>
        </p:nvSpPr>
        <p:spPr bwMode="auto">
          <a:xfrm>
            <a:off x="4040188" y="3386138"/>
            <a:ext cx="152400" cy="152400"/>
          </a:xfrm>
          <a:prstGeom prst="flowChartMerge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9238" name="Line 13"/>
          <p:cNvSpPr>
            <a:spLocks noChangeShapeType="1"/>
          </p:cNvSpPr>
          <p:nvPr/>
        </p:nvSpPr>
        <p:spPr bwMode="auto">
          <a:xfrm>
            <a:off x="4116388" y="3538538"/>
            <a:ext cx="0" cy="15240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239" name="Line 14"/>
          <p:cNvSpPr>
            <a:spLocks noChangeShapeType="1"/>
          </p:cNvSpPr>
          <p:nvPr/>
        </p:nvSpPr>
        <p:spPr bwMode="auto">
          <a:xfrm>
            <a:off x="3506788" y="3538538"/>
            <a:ext cx="444500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9220" name="Object 15"/>
          <p:cNvGraphicFramePr>
            <a:graphicFrameLocks noChangeAspect="1"/>
          </p:cNvGraphicFramePr>
          <p:nvPr/>
        </p:nvGraphicFramePr>
        <p:xfrm>
          <a:off x="2986088" y="3221038"/>
          <a:ext cx="482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2" name="Equation" r:id="rId7" imgW="241200" imgH="241200" progId="Equation.3">
                  <p:embed/>
                </p:oleObj>
              </mc:Choice>
              <mc:Fallback>
                <p:oleObj name="Equation" r:id="rId7" imgW="241200" imgH="241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6088" y="3221038"/>
                        <a:ext cx="48260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16"/>
          <p:cNvGraphicFramePr>
            <a:graphicFrameLocks noChangeAspect="1"/>
          </p:cNvGraphicFramePr>
          <p:nvPr/>
        </p:nvGraphicFramePr>
        <p:xfrm>
          <a:off x="942975" y="2781300"/>
          <a:ext cx="412750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3" name="Equation" r:id="rId9" imgW="126720" imgH="139680" progId="Equation.3">
                  <p:embed/>
                </p:oleObj>
              </mc:Choice>
              <mc:Fallback>
                <p:oleObj name="Equation" r:id="rId9" imgW="126720" imgH="13968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2975" y="2781300"/>
                        <a:ext cx="412750" cy="452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0" name="Line 17"/>
          <p:cNvSpPr>
            <a:spLocks noChangeShapeType="1"/>
          </p:cNvSpPr>
          <p:nvPr/>
        </p:nvSpPr>
        <p:spPr bwMode="auto">
          <a:xfrm flipV="1">
            <a:off x="1373188" y="2395538"/>
            <a:ext cx="1676400" cy="533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1" name="Line 18"/>
          <p:cNvSpPr>
            <a:spLocks noChangeShapeType="1"/>
          </p:cNvSpPr>
          <p:nvPr/>
        </p:nvSpPr>
        <p:spPr bwMode="auto">
          <a:xfrm>
            <a:off x="1373188" y="2928938"/>
            <a:ext cx="1600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2" name="Line 19"/>
          <p:cNvSpPr>
            <a:spLocks noChangeShapeType="1"/>
          </p:cNvSpPr>
          <p:nvPr/>
        </p:nvSpPr>
        <p:spPr bwMode="auto">
          <a:xfrm>
            <a:off x="1373188" y="2928938"/>
            <a:ext cx="1600200" cy="533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3" name="Line 20"/>
          <p:cNvSpPr>
            <a:spLocks noChangeShapeType="1"/>
          </p:cNvSpPr>
          <p:nvPr/>
        </p:nvSpPr>
        <p:spPr bwMode="auto">
          <a:xfrm>
            <a:off x="4344988" y="2319338"/>
            <a:ext cx="1295400" cy="76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4" name="Line 21"/>
          <p:cNvSpPr>
            <a:spLocks noChangeShapeType="1"/>
          </p:cNvSpPr>
          <p:nvPr/>
        </p:nvSpPr>
        <p:spPr bwMode="auto">
          <a:xfrm flipV="1">
            <a:off x="4344988" y="2852738"/>
            <a:ext cx="1295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5" name="Line 22"/>
          <p:cNvSpPr>
            <a:spLocks noChangeShapeType="1"/>
          </p:cNvSpPr>
          <p:nvPr/>
        </p:nvSpPr>
        <p:spPr bwMode="auto">
          <a:xfrm flipV="1">
            <a:off x="4344988" y="3462338"/>
            <a:ext cx="1397000" cy="76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222" name="Object 24"/>
          <p:cNvGraphicFramePr>
            <a:graphicFrameLocks noChangeAspect="1"/>
          </p:cNvGraphicFramePr>
          <p:nvPr/>
        </p:nvGraphicFramePr>
        <p:xfrm>
          <a:off x="1995488" y="2166938"/>
          <a:ext cx="2968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4" name="Equation" r:id="rId11" imgW="139680" imgH="215640" progId="Equation.3">
                  <p:embed/>
                </p:oleObj>
              </mc:Choice>
              <mc:Fallback>
                <p:oleObj name="Equation" r:id="rId11" imgW="139680" imgH="21564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5488" y="2166938"/>
                        <a:ext cx="296862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3" name="Object 25"/>
          <p:cNvGraphicFramePr>
            <a:graphicFrameLocks noChangeAspect="1"/>
          </p:cNvGraphicFramePr>
          <p:nvPr/>
        </p:nvGraphicFramePr>
        <p:xfrm>
          <a:off x="1889125" y="3132138"/>
          <a:ext cx="48577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5" name="Equation" r:id="rId13" imgW="228600" imgH="241200" progId="Equation.3">
                  <p:embed/>
                </p:oleObj>
              </mc:Choice>
              <mc:Fallback>
                <p:oleObj name="Equation" r:id="rId13" imgW="228600" imgH="2412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9125" y="3132138"/>
                        <a:ext cx="485775" cy="511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6" name="Text Box 26"/>
          <p:cNvSpPr txBox="1">
            <a:spLocks noChangeArrowheads="1"/>
          </p:cNvSpPr>
          <p:nvPr/>
        </p:nvSpPr>
        <p:spPr bwMode="auto">
          <a:xfrm>
            <a:off x="276225" y="4445000"/>
            <a:ext cx="8637588" cy="24749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sz="2800" b="1">
                <a:solidFill>
                  <a:srgbClr val="0000FF"/>
                </a:solidFill>
                <a:latin typeface="Garamond" pitchFamily="18" charset="0"/>
              </a:rPr>
              <a:t> </a:t>
            </a:r>
            <a:r>
              <a:rPr lang="en-US" b="1">
                <a:solidFill>
                  <a:srgbClr val="0000CC"/>
                </a:solidFill>
                <a:latin typeface="Garamond" pitchFamily="18" charset="0"/>
              </a:rPr>
              <a:t>Transforms system into a SISO system with diversity.</a:t>
            </a:r>
            <a:endParaRPr lang="en-US" sz="2800" b="1">
              <a:solidFill>
                <a:srgbClr val="0000CC"/>
              </a:solidFill>
              <a:latin typeface="Garamond" pitchFamily="18" charset="0"/>
            </a:endParaRP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b="1">
                <a:solidFill>
                  <a:srgbClr val="0000CC"/>
                </a:solidFill>
                <a:latin typeface="Garamond" pitchFamily="18" charset="0"/>
              </a:rPr>
              <a:t>Array and diversity gain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b="1">
                <a:solidFill>
                  <a:srgbClr val="0000CC"/>
                </a:solidFill>
                <a:latin typeface="Garamond" pitchFamily="18" charset="0"/>
              </a:rPr>
              <a:t>Greatly simplifies encoding and decoding.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b="1">
                <a:solidFill>
                  <a:srgbClr val="0000CC"/>
                </a:solidFill>
                <a:latin typeface="Garamond" pitchFamily="18" charset="0"/>
              </a:rPr>
              <a:t>Channel indicates the best direction to beamform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b="1">
                <a:solidFill>
                  <a:srgbClr val="0000CC"/>
                </a:solidFill>
                <a:latin typeface="Garamond" pitchFamily="18" charset="0"/>
              </a:rPr>
              <a:t>Need “sufficient” knowledge for optimality of beamforming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b="1">
                <a:solidFill>
                  <a:srgbClr val="0000CC"/>
                </a:solidFill>
                <a:latin typeface="Garamond" pitchFamily="18" charset="0"/>
              </a:rPr>
              <a:t> Precoding transmits more than 1 and less than R</a:t>
            </a:r>
            <a:r>
              <a:rPr lang="en-US" b="1" baseline="-25000">
                <a:solidFill>
                  <a:srgbClr val="0000CC"/>
                </a:solidFill>
                <a:latin typeface="Garamond" pitchFamily="18" charset="0"/>
              </a:rPr>
              <a:t>H</a:t>
            </a:r>
            <a:r>
              <a:rPr lang="en-US" b="1">
                <a:solidFill>
                  <a:srgbClr val="0000CC"/>
                </a:solidFill>
                <a:latin typeface="Garamond" pitchFamily="18" charset="0"/>
              </a:rPr>
              <a:t> streams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b="1">
                <a:solidFill>
                  <a:srgbClr val="0000CC"/>
                </a:solidFill>
                <a:latin typeface="Garamond" pitchFamily="18" charset="0"/>
              </a:rPr>
              <a:t>Transmits along some number of dominant singular values</a:t>
            </a:r>
          </a:p>
        </p:txBody>
      </p:sp>
      <p:sp>
        <p:nvSpPr>
          <p:cNvPr id="9247" name="Text Box 28"/>
          <p:cNvSpPr txBox="1">
            <a:spLocks noChangeArrowheads="1"/>
          </p:cNvSpPr>
          <p:nvPr/>
        </p:nvSpPr>
        <p:spPr bwMode="auto">
          <a:xfrm>
            <a:off x="2879725" y="3795713"/>
            <a:ext cx="2320925" cy="531812"/>
          </a:xfrm>
          <a:prstGeom prst="rect">
            <a:avLst/>
          </a:prstGeom>
          <a:noFill/>
          <a:ln w="12700">
            <a:solidFill>
              <a:srgbClr val="CC0000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i="1">
                <a:solidFill>
                  <a:srgbClr val="000000"/>
                </a:solidFill>
              </a:rPr>
              <a:t>y</a:t>
            </a:r>
            <a:r>
              <a:rPr lang="en-US" sz="2800" b="1" i="1">
                <a:solidFill>
                  <a:srgbClr val="000000"/>
                </a:solidFill>
              </a:rPr>
              <a:t>=u</a:t>
            </a:r>
            <a:r>
              <a:rPr lang="en-US" sz="2800" b="1" i="1" baseline="30000">
                <a:solidFill>
                  <a:srgbClr val="000000"/>
                </a:solidFill>
              </a:rPr>
              <a:t>H</a:t>
            </a:r>
            <a:r>
              <a:rPr lang="en-US" sz="2800" b="1" i="1">
                <a:solidFill>
                  <a:srgbClr val="000000"/>
                </a:solidFill>
              </a:rPr>
              <a:t>Hv</a:t>
            </a:r>
            <a:r>
              <a:rPr lang="en-US" sz="2800" i="1">
                <a:solidFill>
                  <a:srgbClr val="000000"/>
                </a:solidFill>
              </a:rPr>
              <a:t>x</a:t>
            </a:r>
            <a:r>
              <a:rPr lang="en-US" sz="2800" b="1" i="1">
                <a:solidFill>
                  <a:srgbClr val="000000"/>
                </a:solidFill>
              </a:rPr>
              <a:t>+u</a:t>
            </a:r>
            <a:r>
              <a:rPr lang="en-US" sz="2800" b="1" i="1" baseline="30000">
                <a:solidFill>
                  <a:srgbClr val="000000"/>
                </a:solidFill>
              </a:rPr>
              <a:t>H</a:t>
            </a:r>
            <a:r>
              <a:rPr lang="en-US" sz="2800" b="1" i="1">
                <a:solidFill>
                  <a:srgbClr val="000000"/>
                </a:solidFill>
              </a:rPr>
              <a:t>n</a:t>
            </a:r>
          </a:p>
        </p:txBody>
      </p:sp>
      <p:sp>
        <p:nvSpPr>
          <p:cNvPr id="9248" name="AutoShape 29"/>
          <p:cNvSpPr>
            <a:spLocks noChangeArrowheads="1"/>
          </p:cNvSpPr>
          <p:nvPr/>
        </p:nvSpPr>
        <p:spPr bwMode="auto">
          <a:xfrm>
            <a:off x="5818188" y="2319338"/>
            <a:ext cx="152400" cy="152400"/>
          </a:xfrm>
          <a:prstGeom prst="flowChartMerge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9249" name="Line 30"/>
          <p:cNvSpPr>
            <a:spLocks noChangeShapeType="1"/>
          </p:cNvSpPr>
          <p:nvPr/>
        </p:nvSpPr>
        <p:spPr bwMode="auto">
          <a:xfrm>
            <a:off x="5894388" y="2471738"/>
            <a:ext cx="0" cy="15240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250" name="AutoShape 31"/>
          <p:cNvSpPr>
            <a:spLocks noChangeArrowheads="1"/>
          </p:cNvSpPr>
          <p:nvPr/>
        </p:nvSpPr>
        <p:spPr bwMode="auto">
          <a:xfrm>
            <a:off x="5741988" y="2852738"/>
            <a:ext cx="152400" cy="152400"/>
          </a:xfrm>
          <a:prstGeom prst="flowChartMerge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9251" name="Line 32"/>
          <p:cNvSpPr>
            <a:spLocks noChangeShapeType="1"/>
          </p:cNvSpPr>
          <p:nvPr/>
        </p:nvSpPr>
        <p:spPr bwMode="auto">
          <a:xfrm>
            <a:off x="5818188" y="3005138"/>
            <a:ext cx="0" cy="15240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252" name="AutoShape 33"/>
          <p:cNvSpPr>
            <a:spLocks noChangeArrowheads="1"/>
          </p:cNvSpPr>
          <p:nvPr/>
        </p:nvSpPr>
        <p:spPr bwMode="auto">
          <a:xfrm>
            <a:off x="5818188" y="3462338"/>
            <a:ext cx="152400" cy="152400"/>
          </a:xfrm>
          <a:prstGeom prst="flowChartMerge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9253" name="Line 34"/>
          <p:cNvSpPr>
            <a:spLocks noChangeShapeType="1"/>
          </p:cNvSpPr>
          <p:nvPr/>
        </p:nvSpPr>
        <p:spPr bwMode="auto">
          <a:xfrm>
            <a:off x="5894388" y="3614738"/>
            <a:ext cx="0" cy="15240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9224" name="Object 35"/>
          <p:cNvGraphicFramePr>
            <a:graphicFrameLocks noChangeAspect="1"/>
          </p:cNvGraphicFramePr>
          <p:nvPr/>
        </p:nvGraphicFramePr>
        <p:xfrm>
          <a:off x="2374900" y="2471738"/>
          <a:ext cx="3508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6" name="Equation" r:id="rId15" imgW="164880" imgH="215640" progId="Equation.3">
                  <p:embed/>
                </p:oleObj>
              </mc:Choice>
              <mc:Fallback>
                <p:oleObj name="Equation" r:id="rId15" imgW="164880" imgH="21564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4900" y="2471738"/>
                        <a:ext cx="3508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54" name="Line 36"/>
          <p:cNvSpPr>
            <a:spLocks noChangeShapeType="1"/>
          </p:cNvSpPr>
          <p:nvPr/>
        </p:nvSpPr>
        <p:spPr bwMode="auto">
          <a:xfrm flipH="1" flipV="1">
            <a:off x="5970588" y="2433638"/>
            <a:ext cx="1676400" cy="533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55" name="Line 37"/>
          <p:cNvSpPr>
            <a:spLocks noChangeShapeType="1"/>
          </p:cNvSpPr>
          <p:nvPr/>
        </p:nvSpPr>
        <p:spPr bwMode="auto">
          <a:xfrm flipH="1">
            <a:off x="5970588" y="2967038"/>
            <a:ext cx="1600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56" name="Line 38"/>
          <p:cNvSpPr>
            <a:spLocks noChangeShapeType="1"/>
          </p:cNvSpPr>
          <p:nvPr/>
        </p:nvSpPr>
        <p:spPr bwMode="auto">
          <a:xfrm flipH="1">
            <a:off x="5970588" y="2967038"/>
            <a:ext cx="1600200" cy="533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225" name="Object 39"/>
          <p:cNvGraphicFramePr>
            <a:graphicFrameLocks noChangeAspect="1"/>
          </p:cNvGraphicFramePr>
          <p:nvPr/>
        </p:nvGraphicFramePr>
        <p:xfrm>
          <a:off x="6580188" y="2205038"/>
          <a:ext cx="3238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7" name="Equation" r:id="rId17" imgW="152280" imgH="215640" progId="Equation.3">
                  <p:embed/>
                </p:oleObj>
              </mc:Choice>
              <mc:Fallback>
                <p:oleObj name="Equation" r:id="rId17" imgW="152280" imgH="215640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0188" y="2205038"/>
                        <a:ext cx="32385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6" name="Object 40"/>
          <p:cNvGraphicFramePr>
            <a:graphicFrameLocks noChangeAspect="1"/>
          </p:cNvGraphicFramePr>
          <p:nvPr/>
        </p:nvGraphicFramePr>
        <p:xfrm>
          <a:off x="6459538" y="3170238"/>
          <a:ext cx="53975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8" name="Equation" r:id="rId19" imgW="253800" imgH="241200" progId="Equation.3">
                  <p:embed/>
                </p:oleObj>
              </mc:Choice>
              <mc:Fallback>
                <p:oleObj name="Equation" r:id="rId19" imgW="253800" imgH="241200" progId="Equation.3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9538" y="3170238"/>
                        <a:ext cx="539750" cy="511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7" name="Object 41"/>
          <p:cNvGraphicFramePr>
            <a:graphicFrameLocks noChangeAspect="1"/>
          </p:cNvGraphicFramePr>
          <p:nvPr/>
        </p:nvGraphicFramePr>
        <p:xfrm>
          <a:off x="6135688" y="2509838"/>
          <a:ext cx="3508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9" name="Equation" r:id="rId21" imgW="164880" imgH="215640" progId="Equation.3">
                  <p:embed/>
                </p:oleObj>
              </mc:Choice>
              <mc:Fallback>
                <p:oleObj name="Equation" r:id="rId21" imgW="164880" imgH="215640" progId="Equation.3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5688" y="2509838"/>
                        <a:ext cx="350837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8" name="Object 42"/>
          <p:cNvGraphicFramePr>
            <a:graphicFrameLocks noChangeAspect="1"/>
          </p:cNvGraphicFramePr>
          <p:nvPr/>
        </p:nvGraphicFramePr>
        <p:xfrm>
          <a:off x="7626350" y="2727325"/>
          <a:ext cx="454025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80" name="Equation" r:id="rId23" imgW="139680" imgH="164880" progId="Equation.3">
                  <p:embed/>
                </p:oleObj>
              </mc:Choice>
              <mc:Fallback>
                <p:oleObj name="Equation" r:id="rId23" imgW="139680" imgH="164880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6350" y="2727325"/>
                        <a:ext cx="454025" cy="534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>
          <a:xfrm>
            <a:off x="398463" y="428625"/>
            <a:ext cx="8407400" cy="685800"/>
          </a:xfrm>
        </p:spPr>
        <p:txBody>
          <a:bodyPr/>
          <a:lstStyle/>
          <a:p>
            <a:r>
              <a:rPr lang="en-US" smtClean="0"/>
              <a:t>Diversity vs. Multiplexing</a:t>
            </a:r>
          </a:p>
        </p:txBody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9588" y="1500188"/>
            <a:ext cx="8266112" cy="4114800"/>
          </a:xfrm>
        </p:spPr>
        <p:txBody>
          <a:bodyPr/>
          <a:lstStyle/>
          <a:p>
            <a:r>
              <a:rPr lang="en-US" smtClean="0"/>
              <a:t>Use antennas for multiplexing or diversity</a:t>
            </a:r>
          </a:p>
          <a:p>
            <a:endParaRPr lang="en-US" smtClean="0"/>
          </a:p>
          <a:p>
            <a:pPr>
              <a:lnSpc>
                <a:spcPct val="150000"/>
              </a:lnSpc>
            </a:pPr>
            <a:endParaRPr lang="en-US" smtClean="0"/>
          </a:p>
          <a:p>
            <a:pPr>
              <a:lnSpc>
                <a:spcPct val="140000"/>
              </a:lnSpc>
            </a:pPr>
            <a:r>
              <a:rPr lang="en-US" smtClean="0"/>
              <a:t>Diversity/Multiplexing tradeoffs </a:t>
            </a:r>
            <a:r>
              <a:rPr lang="en-US" sz="2400" smtClean="0"/>
              <a:t>(Zheng/Tse)</a:t>
            </a:r>
          </a:p>
          <a:p>
            <a:pPr>
              <a:lnSpc>
                <a:spcPct val="80000"/>
              </a:lnSpc>
            </a:pPr>
            <a:endParaRPr lang="en-US" sz="2400" smtClean="0"/>
          </a:p>
          <a:p>
            <a:endParaRPr lang="en-US" smtClean="0"/>
          </a:p>
        </p:txBody>
      </p:sp>
      <p:grpSp>
        <p:nvGrpSpPr>
          <p:cNvPr id="10247" name="Group 132"/>
          <p:cNvGrpSpPr>
            <a:grpSpLocks/>
          </p:cNvGrpSpPr>
          <p:nvPr/>
        </p:nvGrpSpPr>
        <p:grpSpPr bwMode="auto">
          <a:xfrm>
            <a:off x="1438275" y="2081213"/>
            <a:ext cx="1862138" cy="1738312"/>
            <a:chOff x="2680" y="1375"/>
            <a:chExt cx="1374" cy="1216"/>
          </a:xfrm>
        </p:grpSpPr>
        <p:grpSp>
          <p:nvGrpSpPr>
            <p:cNvPr id="10284" name="Group 12"/>
            <p:cNvGrpSpPr>
              <a:grpSpLocks/>
            </p:cNvGrpSpPr>
            <p:nvPr/>
          </p:nvGrpSpPr>
          <p:grpSpPr bwMode="auto">
            <a:xfrm>
              <a:off x="2967" y="1496"/>
              <a:ext cx="100" cy="216"/>
              <a:chOff x="2342" y="1176"/>
              <a:chExt cx="136" cy="302"/>
            </a:xfrm>
          </p:grpSpPr>
          <p:sp>
            <p:nvSpPr>
              <p:cNvPr id="10323" name="Line 13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24" name="AutoShape 14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  <p:grpSp>
          <p:nvGrpSpPr>
            <p:cNvPr id="10285" name="Group 15"/>
            <p:cNvGrpSpPr>
              <a:grpSpLocks/>
            </p:cNvGrpSpPr>
            <p:nvPr/>
          </p:nvGrpSpPr>
          <p:grpSpPr bwMode="auto">
            <a:xfrm>
              <a:off x="2974" y="1792"/>
              <a:ext cx="100" cy="216"/>
              <a:chOff x="2342" y="1176"/>
              <a:chExt cx="136" cy="302"/>
            </a:xfrm>
          </p:grpSpPr>
          <p:sp>
            <p:nvSpPr>
              <p:cNvPr id="10321" name="Line 16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22" name="AutoShape 17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  <p:grpSp>
          <p:nvGrpSpPr>
            <p:cNvPr id="10286" name="Group 18"/>
            <p:cNvGrpSpPr>
              <a:grpSpLocks/>
            </p:cNvGrpSpPr>
            <p:nvPr/>
          </p:nvGrpSpPr>
          <p:grpSpPr bwMode="auto">
            <a:xfrm>
              <a:off x="2983" y="2089"/>
              <a:ext cx="100" cy="216"/>
              <a:chOff x="2342" y="1176"/>
              <a:chExt cx="136" cy="302"/>
            </a:xfrm>
          </p:grpSpPr>
          <p:sp>
            <p:nvSpPr>
              <p:cNvPr id="10319" name="Line 19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20" name="AutoShape 20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  <p:sp>
          <p:nvSpPr>
            <p:cNvPr id="10287" name="Line 27"/>
            <p:cNvSpPr>
              <a:spLocks noChangeShapeType="1"/>
            </p:cNvSpPr>
            <p:nvPr/>
          </p:nvSpPr>
          <p:spPr bwMode="auto">
            <a:xfrm>
              <a:off x="2680" y="2003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288" name="Group 28"/>
            <p:cNvGrpSpPr>
              <a:grpSpLocks/>
            </p:cNvGrpSpPr>
            <p:nvPr/>
          </p:nvGrpSpPr>
          <p:grpSpPr bwMode="auto">
            <a:xfrm>
              <a:off x="2680" y="1699"/>
              <a:ext cx="336" cy="136"/>
              <a:chOff x="2552" y="1592"/>
              <a:chExt cx="336" cy="136"/>
            </a:xfrm>
          </p:grpSpPr>
          <p:sp>
            <p:nvSpPr>
              <p:cNvPr id="10316" name="Line 29"/>
              <p:cNvSpPr>
                <a:spLocks noChangeShapeType="1"/>
              </p:cNvSpPr>
              <p:nvPr/>
            </p:nvSpPr>
            <p:spPr bwMode="auto">
              <a:xfrm>
                <a:off x="2552" y="1728"/>
                <a:ext cx="17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17" name="Line 30"/>
              <p:cNvSpPr>
                <a:spLocks noChangeShapeType="1"/>
              </p:cNvSpPr>
              <p:nvPr/>
            </p:nvSpPr>
            <p:spPr bwMode="auto">
              <a:xfrm flipV="1">
                <a:off x="2720" y="1600"/>
                <a:ext cx="0" cy="1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18" name="Line 31"/>
              <p:cNvSpPr>
                <a:spLocks noChangeShapeType="1"/>
              </p:cNvSpPr>
              <p:nvPr/>
            </p:nvSpPr>
            <p:spPr bwMode="auto">
              <a:xfrm>
                <a:off x="2720" y="1592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289" name="Group 32"/>
            <p:cNvGrpSpPr>
              <a:grpSpLocks/>
            </p:cNvGrpSpPr>
            <p:nvPr/>
          </p:nvGrpSpPr>
          <p:grpSpPr bwMode="auto">
            <a:xfrm flipV="1">
              <a:off x="2696" y="2163"/>
              <a:ext cx="336" cy="136"/>
              <a:chOff x="2552" y="1592"/>
              <a:chExt cx="336" cy="136"/>
            </a:xfrm>
          </p:grpSpPr>
          <p:sp>
            <p:nvSpPr>
              <p:cNvPr id="10313" name="Line 33"/>
              <p:cNvSpPr>
                <a:spLocks noChangeShapeType="1"/>
              </p:cNvSpPr>
              <p:nvPr/>
            </p:nvSpPr>
            <p:spPr bwMode="auto">
              <a:xfrm>
                <a:off x="2552" y="1728"/>
                <a:ext cx="17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14" name="Line 34"/>
              <p:cNvSpPr>
                <a:spLocks noChangeShapeType="1"/>
              </p:cNvSpPr>
              <p:nvPr/>
            </p:nvSpPr>
            <p:spPr bwMode="auto">
              <a:xfrm flipV="1">
                <a:off x="2720" y="1600"/>
                <a:ext cx="0" cy="1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15" name="Line 35"/>
              <p:cNvSpPr>
                <a:spLocks noChangeShapeType="1"/>
              </p:cNvSpPr>
              <p:nvPr/>
            </p:nvSpPr>
            <p:spPr bwMode="auto">
              <a:xfrm>
                <a:off x="2720" y="1592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290" name="Group 36"/>
            <p:cNvGrpSpPr>
              <a:grpSpLocks/>
            </p:cNvGrpSpPr>
            <p:nvPr/>
          </p:nvGrpSpPr>
          <p:grpSpPr bwMode="auto">
            <a:xfrm flipH="1">
              <a:off x="3659" y="1512"/>
              <a:ext cx="100" cy="216"/>
              <a:chOff x="2342" y="1176"/>
              <a:chExt cx="136" cy="302"/>
            </a:xfrm>
          </p:grpSpPr>
          <p:sp>
            <p:nvSpPr>
              <p:cNvPr id="10311" name="Line 37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12" name="AutoShape 38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  <p:grpSp>
          <p:nvGrpSpPr>
            <p:cNvPr id="10291" name="Group 39"/>
            <p:cNvGrpSpPr>
              <a:grpSpLocks/>
            </p:cNvGrpSpPr>
            <p:nvPr/>
          </p:nvGrpSpPr>
          <p:grpSpPr bwMode="auto">
            <a:xfrm flipH="1">
              <a:off x="3652" y="1808"/>
              <a:ext cx="100" cy="216"/>
              <a:chOff x="2342" y="1176"/>
              <a:chExt cx="136" cy="302"/>
            </a:xfrm>
          </p:grpSpPr>
          <p:sp>
            <p:nvSpPr>
              <p:cNvPr id="10309" name="Line 40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10" name="AutoShape 41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  <p:grpSp>
          <p:nvGrpSpPr>
            <p:cNvPr id="10292" name="Group 42"/>
            <p:cNvGrpSpPr>
              <a:grpSpLocks/>
            </p:cNvGrpSpPr>
            <p:nvPr/>
          </p:nvGrpSpPr>
          <p:grpSpPr bwMode="auto">
            <a:xfrm flipH="1">
              <a:off x="3643" y="2105"/>
              <a:ext cx="100" cy="216"/>
              <a:chOff x="2342" y="1176"/>
              <a:chExt cx="136" cy="302"/>
            </a:xfrm>
          </p:grpSpPr>
          <p:sp>
            <p:nvSpPr>
              <p:cNvPr id="10307" name="Line 43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08" name="AutoShape 44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  <p:sp>
          <p:nvSpPr>
            <p:cNvPr id="10293" name="Line 46"/>
            <p:cNvSpPr>
              <a:spLocks noChangeShapeType="1"/>
            </p:cNvSpPr>
            <p:nvPr/>
          </p:nvSpPr>
          <p:spPr bwMode="auto">
            <a:xfrm flipH="1">
              <a:off x="3710" y="2019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294" name="Group 47"/>
            <p:cNvGrpSpPr>
              <a:grpSpLocks/>
            </p:cNvGrpSpPr>
            <p:nvPr/>
          </p:nvGrpSpPr>
          <p:grpSpPr bwMode="auto">
            <a:xfrm flipH="1">
              <a:off x="3710" y="1715"/>
              <a:ext cx="336" cy="136"/>
              <a:chOff x="2552" y="1592"/>
              <a:chExt cx="336" cy="136"/>
            </a:xfrm>
          </p:grpSpPr>
          <p:sp>
            <p:nvSpPr>
              <p:cNvPr id="10304" name="Line 48"/>
              <p:cNvSpPr>
                <a:spLocks noChangeShapeType="1"/>
              </p:cNvSpPr>
              <p:nvPr/>
            </p:nvSpPr>
            <p:spPr bwMode="auto">
              <a:xfrm>
                <a:off x="2552" y="1728"/>
                <a:ext cx="17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05" name="Line 49"/>
              <p:cNvSpPr>
                <a:spLocks noChangeShapeType="1"/>
              </p:cNvSpPr>
              <p:nvPr/>
            </p:nvSpPr>
            <p:spPr bwMode="auto">
              <a:xfrm flipV="1">
                <a:off x="2720" y="1600"/>
                <a:ext cx="0" cy="1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06" name="Line 50"/>
              <p:cNvSpPr>
                <a:spLocks noChangeShapeType="1"/>
              </p:cNvSpPr>
              <p:nvPr/>
            </p:nvSpPr>
            <p:spPr bwMode="auto">
              <a:xfrm>
                <a:off x="2720" y="1592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295" name="Line 51"/>
            <p:cNvSpPr>
              <a:spLocks noChangeShapeType="1"/>
            </p:cNvSpPr>
            <p:nvPr/>
          </p:nvSpPr>
          <p:spPr bwMode="auto">
            <a:xfrm flipH="1" flipV="1">
              <a:off x="3854" y="2179"/>
              <a:ext cx="2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6" name="Line 52"/>
            <p:cNvSpPr>
              <a:spLocks noChangeShapeType="1"/>
            </p:cNvSpPr>
            <p:nvPr/>
          </p:nvSpPr>
          <p:spPr bwMode="auto">
            <a:xfrm flipH="1">
              <a:off x="3862" y="2179"/>
              <a:ext cx="0" cy="12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7" name="Line 53"/>
            <p:cNvSpPr>
              <a:spLocks noChangeShapeType="1"/>
            </p:cNvSpPr>
            <p:nvPr/>
          </p:nvSpPr>
          <p:spPr bwMode="auto">
            <a:xfrm flipH="1" flipV="1">
              <a:off x="3694" y="2315"/>
              <a:ext cx="16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8" name="Line 59"/>
            <p:cNvSpPr>
              <a:spLocks noChangeShapeType="1"/>
            </p:cNvSpPr>
            <p:nvPr/>
          </p:nvSpPr>
          <p:spPr bwMode="auto">
            <a:xfrm>
              <a:off x="3136" y="1547"/>
              <a:ext cx="43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9" name="Line 60"/>
            <p:cNvSpPr>
              <a:spLocks noChangeShapeType="1"/>
            </p:cNvSpPr>
            <p:nvPr/>
          </p:nvSpPr>
          <p:spPr bwMode="auto">
            <a:xfrm>
              <a:off x="3152" y="1835"/>
              <a:ext cx="43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00" name="Line 61"/>
            <p:cNvSpPr>
              <a:spLocks noChangeShapeType="1"/>
            </p:cNvSpPr>
            <p:nvPr/>
          </p:nvSpPr>
          <p:spPr bwMode="auto">
            <a:xfrm>
              <a:off x="3176" y="2131"/>
              <a:ext cx="43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301" name="Group 64"/>
            <p:cNvGrpSpPr>
              <a:grpSpLocks/>
            </p:cNvGrpSpPr>
            <p:nvPr/>
          </p:nvGrpSpPr>
          <p:grpSpPr bwMode="auto">
            <a:xfrm>
              <a:off x="2952" y="1375"/>
              <a:ext cx="893" cy="1216"/>
              <a:chOff x="2927" y="1336"/>
              <a:chExt cx="893" cy="1216"/>
            </a:xfrm>
          </p:grpSpPr>
          <p:sp>
            <p:nvSpPr>
              <p:cNvPr id="10302" name="Oval 65"/>
              <p:cNvSpPr>
                <a:spLocks noChangeArrowheads="1"/>
              </p:cNvSpPr>
              <p:nvPr/>
            </p:nvSpPr>
            <p:spPr bwMode="auto">
              <a:xfrm>
                <a:off x="3288" y="1336"/>
                <a:ext cx="88" cy="1000"/>
              </a:xfrm>
              <a:prstGeom prst="ellips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10303" name="Text Box 66"/>
              <p:cNvSpPr txBox="1">
                <a:spLocks noChangeArrowheads="1"/>
              </p:cNvSpPr>
              <p:nvPr/>
            </p:nvSpPr>
            <p:spPr bwMode="auto">
              <a:xfrm>
                <a:off x="2927" y="2339"/>
                <a:ext cx="893" cy="21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rgbClr val="0000FF"/>
                    </a:solidFill>
                  </a:rPr>
                  <a:t>Error Prone</a:t>
                </a:r>
              </a:p>
            </p:txBody>
          </p:sp>
        </p:grpSp>
      </p:grpSp>
      <p:grpSp>
        <p:nvGrpSpPr>
          <p:cNvPr id="10248" name="Group 137"/>
          <p:cNvGrpSpPr>
            <a:grpSpLocks/>
          </p:cNvGrpSpPr>
          <p:nvPr/>
        </p:nvGrpSpPr>
        <p:grpSpPr bwMode="auto">
          <a:xfrm>
            <a:off x="4613275" y="2284413"/>
            <a:ext cx="2752725" cy="1468437"/>
            <a:chOff x="2851" y="1485"/>
            <a:chExt cx="1789" cy="1047"/>
          </a:xfrm>
        </p:grpSpPr>
        <p:grpSp>
          <p:nvGrpSpPr>
            <p:cNvPr id="10250" name="Group 67"/>
            <p:cNvGrpSpPr>
              <a:grpSpLocks/>
            </p:cNvGrpSpPr>
            <p:nvPr/>
          </p:nvGrpSpPr>
          <p:grpSpPr bwMode="auto">
            <a:xfrm>
              <a:off x="3746" y="1664"/>
              <a:ext cx="894" cy="868"/>
              <a:chOff x="3535" y="3328"/>
              <a:chExt cx="894" cy="868"/>
            </a:xfrm>
          </p:grpSpPr>
          <p:sp>
            <p:nvSpPr>
              <p:cNvPr id="10282" name="Oval 68"/>
              <p:cNvSpPr>
                <a:spLocks noChangeArrowheads="1"/>
              </p:cNvSpPr>
              <p:nvPr/>
            </p:nvSpPr>
            <p:spPr bwMode="auto">
              <a:xfrm>
                <a:off x="3877" y="3328"/>
                <a:ext cx="91" cy="632"/>
              </a:xfrm>
              <a:prstGeom prst="ellips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10283" name="Text Box 69"/>
              <p:cNvSpPr txBox="1">
                <a:spLocks noChangeArrowheads="1"/>
              </p:cNvSpPr>
              <p:nvPr/>
            </p:nvSpPr>
            <p:spPr bwMode="auto">
              <a:xfrm>
                <a:off x="3535" y="3979"/>
                <a:ext cx="894" cy="217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rgbClr val="0000FF"/>
                    </a:solidFill>
                  </a:rPr>
                  <a:t>Low P</a:t>
                </a:r>
                <a:r>
                  <a:rPr lang="en-US" sz="1400" b="1" baseline="-25000">
                    <a:solidFill>
                      <a:srgbClr val="0000FF"/>
                    </a:solidFill>
                  </a:rPr>
                  <a:t>e</a:t>
                </a:r>
              </a:p>
            </p:txBody>
          </p:sp>
        </p:grpSp>
        <p:sp>
          <p:nvSpPr>
            <p:cNvPr id="10251" name="Line 78"/>
            <p:cNvSpPr>
              <a:spLocks noChangeShapeType="1"/>
            </p:cNvSpPr>
            <p:nvPr/>
          </p:nvSpPr>
          <p:spPr bwMode="auto">
            <a:xfrm>
              <a:off x="3188" y="1529"/>
              <a:ext cx="0" cy="17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2" name="AutoShape 79"/>
            <p:cNvSpPr>
              <a:spLocks noChangeArrowheads="1"/>
            </p:cNvSpPr>
            <p:nvPr/>
          </p:nvSpPr>
          <p:spPr bwMode="auto">
            <a:xfrm rot="10800000">
              <a:off x="3138" y="1485"/>
              <a:ext cx="100" cy="132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10253" name="Line 81"/>
            <p:cNvSpPr>
              <a:spLocks noChangeShapeType="1"/>
            </p:cNvSpPr>
            <p:nvPr/>
          </p:nvSpPr>
          <p:spPr bwMode="auto">
            <a:xfrm>
              <a:off x="3195" y="1825"/>
              <a:ext cx="0" cy="17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4" name="AutoShape 82"/>
            <p:cNvSpPr>
              <a:spLocks noChangeArrowheads="1"/>
            </p:cNvSpPr>
            <p:nvPr/>
          </p:nvSpPr>
          <p:spPr bwMode="auto">
            <a:xfrm rot="10800000">
              <a:off x="3145" y="1781"/>
              <a:ext cx="100" cy="132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10255" name="Line 84"/>
            <p:cNvSpPr>
              <a:spLocks noChangeShapeType="1"/>
            </p:cNvSpPr>
            <p:nvPr/>
          </p:nvSpPr>
          <p:spPr bwMode="auto">
            <a:xfrm>
              <a:off x="3204" y="2122"/>
              <a:ext cx="0" cy="17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6" name="AutoShape 85"/>
            <p:cNvSpPr>
              <a:spLocks noChangeArrowheads="1"/>
            </p:cNvSpPr>
            <p:nvPr/>
          </p:nvSpPr>
          <p:spPr bwMode="auto">
            <a:xfrm rot="10800000">
              <a:off x="3154" y="2078"/>
              <a:ext cx="100" cy="132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10257" name="Line 92"/>
            <p:cNvSpPr>
              <a:spLocks noChangeShapeType="1"/>
            </p:cNvSpPr>
            <p:nvPr/>
          </p:nvSpPr>
          <p:spPr bwMode="auto">
            <a:xfrm>
              <a:off x="2851" y="1992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8" name="Line 96"/>
            <p:cNvSpPr>
              <a:spLocks noChangeShapeType="1"/>
            </p:cNvSpPr>
            <p:nvPr/>
          </p:nvSpPr>
          <p:spPr bwMode="auto">
            <a:xfrm>
              <a:off x="3019" y="1688"/>
              <a:ext cx="16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9" name="Line 100"/>
            <p:cNvSpPr>
              <a:spLocks noChangeShapeType="1"/>
            </p:cNvSpPr>
            <p:nvPr/>
          </p:nvSpPr>
          <p:spPr bwMode="auto">
            <a:xfrm flipV="1">
              <a:off x="3035" y="2288"/>
              <a:ext cx="16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260" name="Group 101"/>
            <p:cNvGrpSpPr>
              <a:grpSpLocks/>
            </p:cNvGrpSpPr>
            <p:nvPr/>
          </p:nvGrpSpPr>
          <p:grpSpPr bwMode="auto">
            <a:xfrm flipH="1">
              <a:off x="3830" y="1501"/>
              <a:ext cx="100" cy="216"/>
              <a:chOff x="2342" y="1176"/>
              <a:chExt cx="136" cy="302"/>
            </a:xfrm>
          </p:grpSpPr>
          <p:sp>
            <p:nvSpPr>
              <p:cNvPr id="10280" name="Line 102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81" name="AutoShape 103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  <p:grpSp>
          <p:nvGrpSpPr>
            <p:cNvPr id="10261" name="Group 104"/>
            <p:cNvGrpSpPr>
              <a:grpSpLocks/>
            </p:cNvGrpSpPr>
            <p:nvPr/>
          </p:nvGrpSpPr>
          <p:grpSpPr bwMode="auto">
            <a:xfrm flipH="1">
              <a:off x="3823" y="1797"/>
              <a:ext cx="100" cy="216"/>
              <a:chOff x="2342" y="1176"/>
              <a:chExt cx="136" cy="302"/>
            </a:xfrm>
          </p:grpSpPr>
          <p:sp>
            <p:nvSpPr>
              <p:cNvPr id="10278" name="Line 105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79" name="AutoShape 106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  <p:grpSp>
          <p:nvGrpSpPr>
            <p:cNvPr id="10262" name="Group 107"/>
            <p:cNvGrpSpPr>
              <a:grpSpLocks/>
            </p:cNvGrpSpPr>
            <p:nvPr/>
          </p:nvGrpSpPr>
          <p:grpSpPr bwMode="auto">
            <a:xfrm flipH="1">
              <a:off x="3814" y="2094"/>
              <a:ext cx="100" cy="216"/>
              <a:chOff x="2342" y="1176"/>
              <a:chExt cx="136" cy="302"/>
            </a:xfrm>
          </p:grpSpPr>
          <p:sp>
            <p:nvSpPr>
              <p:cNvPr id="10276" name="Line 108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77" name="AutoShape 109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  <p:sp>
          <p:nvSpPr>
            <p:cNvPr id="10263" name="Line 111"/>
            <p:cNvSpPr>
              <a:spLocks noChangeShapeType="1"/>
            </p:cNvSpPr>
            <p:nvPr/>
          </p:nvSpPr>
          <p:spPr bwMode="auto">
            <a:xfrm flipH="1">
              <a:off x="3881" y="2008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264" name="Group 112"/>
            <p:cNvGrpSpPr>
              <a:grpSpLocks/>
            </p:cNvGrpSpPr>
            <p:nvPr/>
          </p:nvGrpSpPr>
          <p:grpSpPr bwMode="auto">
            <a:xfrm flipH="1">
              <a:off x="3881" y="1704"/>
              <a:ext cx="336" cy="136"/>
              <a:chOff x="2552" y="1592"/>
              <a:chExt cx="336" cy="136"/>
            </a:xfrm>
          </p:grpSpPr>
          <p:sp>
            <p:nvSpPr>
              <p:cNvPr id="10273" name="Line 113"/>
              <p:cNvSpPr>
                <a:spLocks noChangeShapeType="1"/>
              </p:cNvSpPr>
              <p:nvPr/>
            </p:nvSpPr>
            <p:spPr bwMode="auto">
              <a:xfrm>
                <a:off x="2552" y="1728"/>
                <a:ext cx="17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74" name="Line 114"/>
              <p:cNvSpPr>
                <a:spLocks noChangeShapeType="1"/>
              </p:cNvSpPr>
              <p:nvPr/>
            </p:nvSpPr>
            <p:spPr bwMode="auto">
              <a:xfrm flipV="1">
                <a:off x="2720" y="1600"/>
                <a:ext cx="0" cy="1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75" name="Line 115"/>
              <p:cNvSpPr>
                <a:spLocks noChangeShapeType="1"/>
              </p:cNvSpPr>
              <p:nvPr/>
            </p:nvSpPr>
            <p:spPr bwMode="auto">
              <a:xfrm>
                <a:off x="2720" y="1592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265" name="Line 116"/>
            <p:cNvSpPr>
              <a:spLocks noChangeShapeType="1"/>
            </p:cNvSpPr>
            <p:nvPr/>
          </p:nvSpPr>
          <p:spPr bwMode="auto">
            <a:xfrm flipH="1" flipV="1">
              <a:off x="4025" y="2168"/>
              <a:ext cx="2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6" name="Line 117"/>
            <p:cNvSpPr>
              <a:spLocks noChangeShapeType="1"/>
            </p:cNvSpPr>
            <p:nvPr/>
          </p:nvSpPr>
          <p:spPr bwMode="auto">
            <a:xfrm flipH="1">
              <a:off x="4033" y="2168"/>
              <a:ext cx="0" cy="12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7" name="Line 118"/>
            <p:cNvSpPr>
              <a:spLocks noChangeShapeType="1"/>
            </p:cNvSpPr>
            <p:nvPr/>
          </p:nvSpPr>
          <p:spPr bwMode="auto">
            <a:xfrm flipH="1" flipV="1">
              <a:off x="3865" y="2304"/>
              <a:ext cx="16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8" name="Line 124"/>
            <p:cNvSpPr>
              <a:spLocks noChangeShapeType="1"/>
            </p:cNvSpPr>
            <p:nvPr/>
          </p:nvSpPr>
          <p:spPr bwMode="auto">
            <a:xfrm>
              <a:off x="3323" y="1824"/>
              <a:ext cx="47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9" name="Line 128"/>
            <p:cNvSpPr>
              <a:spLocks noChangeShapeType="1"/>
            </p:cNvSpPr>
            <p:nvPr/>
          </p:nvSpPr>
          <p:spPr bwMode="auto">
            <a:xfrm>
              <a:off x="3315" y="1552"/>
              <a:ext cx="144" cy="272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0" name="Line 129"/>
            <p:cNvSpPr>
              <a:spLocks noChangeShapeType="1"/>
            </p:cNvSpPr>
            <p:nvPr/>
          </p:nvSpPr>
          <p:spPr bwMode="auto">
            <a:xfrm flipV="1">
              <a:off x="3323" y="1824"/>
              <a:ext cx="136" cy="312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1" name="Line 130"/>
            <p:cNvSpPr>
              <a:spLocks noChangeShapeType="1"/>
            </p:cNvSpPr>
            <p:nvPr/>
          </p:nvSpPr>
          <p:spPr bwMode="auto">
            <a:xfrm flipV="1">
              <a:off x="3603" y="1568"/>
              <a:ext cx="168" cy="25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2" name="Line 131"/>
            <p:cNvSpPr>
              <a:spLocks noChangeShapeType="1"/>
            </p:cNvSpPr>
            <p:nvPr/>
          </p:nvSpPr>
          <p:spPr bwMode="auto">
            <a:xfrm>
              <a:off x="3603" y="1840"/>
              <a:ext cx="152" cy="28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10242" name="Object 133"/>
          <p:cNvGraphicFramePr>
            <a:graphicFrameLocks noChangeAspect="1"/>
          </p:cNvGraphicFramePr>
          <p:nvPr/>
        </p:nvGraphicFramePr>
        <p:xfrm>
          <a:off x="750888" y="6003925"/>
          <a:ext cx="4189412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8" name="Equation" r:id="rId3" imgW="1511280" imgH="241200" progId="Equation.3">
                  <p:embed/>
                </p:oleObj>
              </mc:Choice>
              <mc:Fallback>
                <p:oleObj name="Equation" r:id="rId3" imgW="1511280" imgH="241200" progId="Equation.3">
                  <p:embed/>
                  <p:pic>
                    <p:nvPicPr>
                      <p:cNvPr id="0" name="Object 1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888" y="6003925"/>
                        <a:ext cx="4189412" cy="668338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CC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134"/>
          <p:cNvGraphicFramePr>
            <a:graphicFrameLocks noChangeAspect="1"/>
          </p:cNvGraphicFramePr>
          <p:nvPr/>
        </p:nvGraphicFramePr>
        <p:xfrm>
          <a:off x="2963863" y="4991100"/>
          <a:ext cx="233045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9" name="Equation" r:id="rId5" imgW="1143000" imgH="431640" progId="Equation.3">
                  <p:embed/>
                </p:oleObj>
              </mc:Choice>
              <mc:Fallback>
                <p:oleObj name="Equation" r:id="rId5" imgW="1143000" imgH="431640" progId="Equation.3">
                  <p:embed/>
                  <p:pic>
                    <p:nvPicPr>
                      <p:cNvPr id="0" name="Object 1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3863" y="4991100"/>
                        <a:ext cx="2330450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135"/>
          <p:cNvGraphicFramePr>
            <a:graphicFrameLocks noChangeAspect="1"/>
          </p:cNvGraphicFramePr>
          <p:nvPr/>
        </p:nvGraphicFramePr>
        <p:xfrm>
          <a:off x="466725" y="4398963"/>
          <a:ext cx="2967038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0" name="Equation" r:id="rId7" imgW="1485720" imgH="431640" progId="Equation.3">
                  <p:embed/>
                </p:oleObj>
              </mc:Choice>
              <mc:Fallback>
                <p:oleObj name="Equation" r:id="rId7" imgW="1485720" imgH="431640" progId="Equation.3">
                  <p:embed/>
                  <p:pic>
                    <p:nvPicPr>
                      <p:cNvPr id="0" name="Object 1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25" y="4398963"/>
                        <a:ext cx="2967038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9" name="Picture 13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65788" y="4398963"/>
            <a:ext cx="2949575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98463" y="673100"/>
            <a:ext cx="8407400" cy="685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mtClean="0"/>
              <a:t>How should antennas be used?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9588" y="1500188"/>
            <a:ext cx="7772400" cy="4114800"/>
          </a:xfrm>
        </p:spPr>
        <p:txBody>
          <a:bodyPr/>
          <a:lstStyle/>
          <a:p>
            <a:r>
              <a:rPr lang="en-US" smtClean="0"/>
              <a:t>Use antennas for multiplexing:</a:t>
            </a:r>
            <a:endParaRPr lang="en-US" sz="2400" smtClean="0"/>
          </a:p>
          <a:p>
            <a:endParaRPr lang="en-US" sz="2400" smtClean="0"/>
          </a:p>
          <a:p>
            <a:endParaRPr lang="en-US" smtClean="0"/>
          </a:p>
          <a:p>
            <a:pPr>
              <a:lnSpc>
                <a:spcPct val="60000"/>
              </a:lnSpc>
            </a:pPr>
            <a:endParaRPr lang="en-US" smtClean="0"/>
          </a:p>
          <a:p>
            <a:r>
              <a:rPr lang="en-US" smtClean="0"/>
              <a:t>Use antennas for diversity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74675" y="2082800"/>
            <a:ext cx="8355013" cy="1920875"/>
            <a:chOff x="306" y="1360"/>
            <a:chExt cx="5263" cy="1210"/>
          </a:xfrm>
        </p:grpSpPr>
        <p:pic>
          <p:nvPicPr>
            <p:cNvPr id="25674" name="Picture 5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14" y="1582"/>
              <a:ext cx="655" cy="837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25675" name="Rectangle 6"/>
            <p:cNvSpPr>
              <a:spLocks noChangeArrowheads="1"/>
            </p:cNvSpPr>
            <p:nvPr/>
          </p:nvSpPr>
          <p:spPr bwMode="auto">
            <a:xfrm>
              <a:off x="5008" y="1691"/>
              <a:ext cx="48" cy="32"/>
            </a:xfrm>
            <a:prstGeom prst="rect">
              <a:avLst/>
            </a:prstGeom>
            <a:solidFill>
              <a:schemeClr val="tx1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5676" name="Rectangle 7"/>
            <p:cNvSpPr>
              <a:spLocks noChangeArrowheads="1"/>
            </p:cNvSpPr>
            <p:nvPr/>
          </p:nvSpPr>
          <p:spPr bwMode="auto">
            <a:xfrm>
              <a:off x="5104" y="1787"/>
              <a:ext cx="112" cy="27"/>
            </a:xfrm>
            <a:prstGeom prst="rect">
              <a:avLst/>
            </a:prstGeom>
            <a:solidFill>
              <a:schemeClr val="tx1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5677" name="Rectangle 8"/>
            <p:cNvSpPr>
              <a:spLocks noChangeArrowheads="1"/>
            </p:cNvSpPr>
            <p:nvPr/>
          </p:nvSpPr>
          <p:spPr bwMode="auto">
            <a:xfrm>
              <a:off x="5200" y="1883"/>
              <a:ext cx="48" cy="32"/>
            </a:xfrm>
            <a:prstGeom prst="rect">
              <a:avLst/>
            </a:prstGeom>
            <a:solidFill>
              <a:schemeClr val="tx1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5678" name="Rectangle 9"/>
            <p:cNvSpPr>
              <a:spLocks noChangeArrowheads="1"/>
            </p:cNvSpPr>
            <p:nvPr/>
          </p:nvSpPr>
          <p:spPr bwMode="auto">
            <a:xfrm>
              <a:off x="5424" y="1723"/>
              <a:ext cx="48" cy="32"/>
            </a:xfrm>
            <a:prstGeom prst="rect">
              <a:avLst/>
            </a:prstGeom>
            <a:solidFill>
              <a:schemeClr val="tx1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5679" name="Rectangle 10"/>
            <p:cNvSpPr>
              <a:spLocks noChangeArrowheads="1"/>
            </p:cNvSpPr>
            <p:nvPr/>
          </p:nvSpPr>
          <p:spPr bwMode="auto">
            <a:xfrm>
              <a:off x="5056" y="2011"/>
              <a:ext cx="104" cy="32"/>
            </a:xfrm>
            <a:prstGeom prst="rect">
              <a:avLst/>
            </a:prstGeom>
            <a:solidFill>
              <a:schemeClr val="tx1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5680" name="Rectangle 11"/>
            <p:cNvSpPr>
              <a:spLocks noChangeArrowheads="1"/>
            </p:cNvSpPr>
            <p:nvPr/>
          </p:nvSpPr>
          <p:spPr bwMode="auto">
            <a:xfrm>
              <a:off x="5352" y="1979"/>
              <a:ext cx="48" cy="32"/>
            </a:xfrm>
            <a:prstGeom prst="rect">
              <a:avLst/>
            </a:prstGeom>
            <a:solidFill>
              <a:schemeClr val="tx1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grpSp>
          <p:nvGrpSpPr>
            <p:cNvPr id="25681" name="Group 12"/>
            <p:cNvGrpSpPr>
              <a:grpSpLocks/>
            </p:cNvGrpSpPr>
            <p:nvPr/>
          </p:nvGrpSpPr>
          <p:grpSpPr bwMode="auto">
            <a:xfrm>
              <a:off x="2967" y="1496"/>
              <a:ext cx="100" cy="216"/>
              <a:chOff x="2342" y="1176"/>
              <a:chExt cx="136" cy="302"/>
            </a:xfrm>
          </p:grpSpPr>
          <p:sp>
            <p:nvSpPr>
              <p:cNvPr id="25734" name="Line 13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35" name="AutoShape 14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  <p:grpSp>
          <p:nvGrpSpPr>
            <p:cNvPr id="25682" name="Group 15"/>
            <p:cNvGrpSpPr>
              <a:grpSpLocks/>
            </p:cNvGrpSpPr>
            <p:nvPr/>
          </p:nvGrpSpPr>
          <p:grpSpPr bwMode="auto">
            <a:xfrm>
              <a:off x="2974" y="1792"/>
              <a:ext cx="100" cy="216"/>
              <a:chOff x="2342" y="1176"/>
              <a:chExt cx="136" cy="302"/>
            </a:xfrm>
          </p:grpSpPr>
          <p:sp>
            <p:nvSpPr>
              <p:cNvPr id="25732" name="Line 16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33" name="AutoShape 17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  <p:grpSp>
          <p:nvGrpSpPr>
            <p:cNvPr id="25683" name="Group 18"/>
            <p:cNvGrpSpPr>
              <a:grpSpLocks/>
            </p:cNvGrpSpPr>
            <p:nvPr/>
          </p:nvGrpSpPr>
          <p:grpSpPr bwMode="auto">
            <a:xfrm>
              <a:off x="2983" y="2089"/>
              <a:ext cx="100" cy="216"/>
              <a:chOff x="2342" y="1176"/>
              <a:chExt cx="136" cy="302"/>
            </a:xfrm>
          </p:grpSpPr>
          <p:sp>
            <p:nvSpPr>
              <p:cNvPr id="25730" name="Line 19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31" name="AutoShape 20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  <p:sp>
          <p:nvSpPr>
            <p:cNvPr id="25684" name="Line 21"/>
            <p:cNvSpPr>
              <a:spLocks noChangeShapeType="1"/>
            </p:cNvSpPr>
            <p:nvPr/>
          </p:nvSpPr>
          <p:spPr bwMode="auto">
            <a:xfrm>
              <a:off x="1035" y="2009"/>
              <a:ext cx="20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85" name="Rectangle 22"/>
            <p:cNvSpPr>
              <a:spLocks noChangeArrowheads="1"/>
            </p:cNvSpPr>
            <p:nvPr/>
          </p:nvSpPr>
          <p:spPr bwMode="auto">
            <a:xfrm>
              <a:off x="1240" y="1819"/>
              <a:ext cx="600" cy="352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5686" name="Text Box 23"/>
            <p:cNvSpPr txBox="1">
              <a:spLocks noChangeArrowheads="1"/>
            </p:cNvSpPr>
            <p:nvPr/>
          </p:nvSpPr>
          <p:spPr bwMode="auto">
            <a:xfrm>
              <a:off x="1247" y="1838"/>
              <a:ext cx="614" cy="28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000000"/>
                  </a:solidFill>
                </a:rPr>
                <a:t>High-Rate</a:t>
              </a:r>
            </a:p>
            <a:p>
              <a:pPr algn="ctr">
                <a:lnSpc>
                  <a:spcPct val="20000"/>
                </a:lnSpc>
                <a:spcBef>
                  <a:spcPct val="50000"/>
                </a:spcBef>
              </a:pPr>
              <a:r>
                <a:rPr lang="en-US" sz="1400" b="1">
                  <a:solidFill>
                    <a:srgbClr val="000000"/>
                  </a:solidFill>
                </a:rPr>
                <a:t>Quantizer</a:t>
              </a:r>
            </a:p>
          </p:txBody>
        </p:sp>
        <p:sp>
          <p:nvSpPr>
            <p:cNvPr id="25687" name="Line 24"/>
            <p:cNvSpPr>
              <a:spLocks noChangeShapeType="1"/>
            </p:cNvSpPr>
            <p:nvPr/>
          </p:nvSpPr>
          <p:spPr bwMode="auto">
            <a:xfrm>
              <a:off x="1859" y="2009"/>
              <a:ext cx="20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88" name="Rectangle 25"/>
            <p:cNvSpPr>
              <a:spLocks noChangeArrowheads="1"/>
            </p:cNvSpPr>
            <p:nvPr/>
          </p:nvSpPr>
          <p:spPr bwMode="auto">
            <a:xfrm>
              <a:off x="2072" y="1819"/>
              <a:ext cx="600" cy="36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5689" name="Text Box 26"/>
            <p:cNvSpPr txBox="1">
              <a:spLocks noChangeArrowheads="1"/>
            </p:cNvSpPr>
            <p:nvPr/>
          </p:nvSpPr>
          <p:spPr bwMode="auto">
            <a:xfrm>
              <a:off x="1943" y="1830"/>
              <a:ext cx="878" cy="28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000000"/>
                  </a:solidFill>
                </a:rPr>
                <a:t>ST Code</a:t>
              </a:r>
            </a:p>
            <a:p>
              <a:pPr algn="ctr">
                <a:lnSpc>
                  <a:spcPct val="20000"/>
                </a:lnSpc>
                <a:spcBef>
                  <a:spcPct val="50000"/>
                </a:spcBef>
              </a:pPr>
              <a:r>
                <a:rPr lang="en-US" sz="1400" b="1" i="1">
                  <a:solidFill>
                    <a:srgbClr val="000000"/>
                  </a:solidFill>
                </a:rPr>
                <a:t>High Rate</a:t>
              </a:r>
            </a:p>
          </p:txBody>
        </p:sp>
        <p:sp>
          <p:nvSpPr>
            <p:cNvPr id="25690" name="Line 27"/>
            <p:cNvSpPr>
              <a:spLocks noChangeShapeType="1"/>
            </p:cNvSpPr>
            <p:nvPr/>
          </p:nvSpPr>
          <p:spPr bwMode="auto">
            <a:xfrm>
              <a:off x="2680" y="2003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5691" name="Group 28"/>
            <p:cNvGrpSpPr>
              <a:grpSpLocks/>
            </p:cNvGrpSpPr>
            <p:nvPr/>
          </p:nvGrpSpPr>
          <p:grpSpPr bwMode="auto">
            <a:xfrm>
              <a:off x="2680" y="1699"/>
              <a:ext cx="336" cy="136"/>
              <a:chOff x="2552" y="1592"/>
              <a:chExt cx="336" cy="136"/>
            </a:xfrm>
          </p:grpSpPr>
          <p:sp>
            <p:nvSpPr>
              <p:cNvPr id="25727" name="Line 29"/>
              <p:cNvSpPr>
                <a:spLocks noChangeShapeType="1"/>
              </p:cNvSpPr>
              <p:nvPr/>
            </p:nvSpPr>
            <p:spPr bwMode="auto">
              <a:xfrm>
                <a:off x="2552" y="1728"/>
                <a:ext cx="17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28" name="Line 30"/>
              <p:cNvSpPr>
                <a:spLocks noChangeShapeType="1"/>
              </p:cNvSpPr>
              <p:nvPr/>
            </p:nvSpPr>
            <p:spPr bwMode="auto">
              <a:xfrm flipV="1">
                <a:off x="2720" y="1600"/>
                <a:ext cx="0" cy="1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29" name="Line 31"/>
              <p:cNvSpPr>
                <a:spLocks noChangeShapeType="1"/>
              </p:cNvSpPr>
              <p:nvPr/>
            </p:nvSpPr>
            <p:spPr bwMode="auto">
              <a:xfrm>
                <a:off x="2720" y="1592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692" name="Group 32"/>
            <p:cNvGrpSpPr>
              <a:grpSpLocks/>
            </p:cNvGrpSpPr>
            <p:nvPr/>
          </p:nvGrpSpPr>
          <p:grpSpPr bwMode="auto">
            <a:xfrm flipV="1">
              <a:off x="2696" y="2163"/>
              <a:ext cx="336" cy="136"/>
              <a:chOff x="2552" y="1592"/>
              <a:chExt cx="336" cy="136"/>
            </a:xfrm>
          </p:grpSpPr>
          <p:sp>
            <p:nvSpPr>
              <p:cNvPr id="25724" name="Line 33"/>
              <p:cNvSpPr>
                <a:spLocks noChangeShapeType="1"/>
              </p:cNvSpPr>
              <p:nvPr/>
            </p:nvSpPr>
            <p:spPr bwMode="auto">
              <a:xfrm>
                <a:off x="2552" y="1728"/>
                <a:ext cx="17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25" name="Line 34"/>
              <p:cNvSpPr>
                <a:spLocks noChangeShapeType="1"/>
              </p:cNvSpPr>
              <p:nvPr/>
            </p:nvSpPr>
            <p:spPr bwMode="auto">
              <a:xfrm flipV="1">
                <a:off x="2720" y="1600"/>
                <a:ext cx="0" cy="1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26" name="Line 35"/>
              <p:cNvSpPr>
                <a:spLocks noChangeShapeType="1"/>
              </p:cNvSpPr>
              <p:nvPr/>
            </p:nvSpPr>
            <p:spPr bwMode="auto">
              <a:xfrm>
                <a:off x="2720" y="1592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693" name="Group 36"/>
            <p:cNvGrpSpPr>
              <a:grpSpLocks/>
            </p:cNvGrpSpPr>
            <p:nvPr/>
          </p:nvGrpSpPr>
          <p:grpSpPr bwMode="auto">
            <a:xfrm flipH="1">
              <a:off x="3659" y="1512"/>
              <a:ext cx="100" cy="216"/>
              <a:chOff x="2342" y="1176"/>
              <a:chExt cx="136" cy="302"/>
            </a:xfrm>
          </p:grpSpPr>
          <p:sp>
            <p:nvSpPr>
              <p:cNvPr id="25722" name="Line 37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23" name="AutoShape 38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  <p:grpSp>
          <p:nvGrpSpPr>
            <p:cNvPr id="25694" name="Group 39"/>
            <p:cNvGrpSpPr>
              <a:grpSpLocks/>
            </p:cNvGrpSpPr>
            <p:nvPr/>
          </p:nvGrpSpPr>
          <p:grpSpPr bwMode="auto">
            <a:xfrm flipH="1">
              <a:off x="3652" y="1808"/>
              <a:ext cx="100" cy="216"/>
              <a:chOff x="2342" y="1176"/>
              <a:chExt cx="136" cy="302"/>
            </a:xfrm>
          </p:grpSpPr>
          <p:sp>
            <p:nvSpPr>
              <p:cNvPr id="25720" name="Line 40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21" name="AutoShape 41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  <p:grpSp>
          <p:nvGrpSpPr>
            <p:cNvPr id="25695" name="Group 42"/>
            <p:cNvGrpSpPr>
              <a:grpSpLocks/>
            </p:cNvGrpSpPr>
            <p:nvPr/>
          </p:nvGrpSpPr>
          <p:grpSpPr bwMode="auto">
            <a:xfrm flipH="1">
              <a:off x="3643" y="2105"/>
              <a:ext cx="100" cy="216"/>
              <a:chOff x="2342" y="1176"/>
              <a:chExt cx="136" cy="302"/>
            </a:xfrm>
          </p:grpSpPr>
          <p:sp>
            <p:nvSpPr>
              <p:cNvPr id="25718" name="Line 43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19" name="AutoShape 44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  <p:sp>
          <p:nvSpPr>
            <p:cNvPr id="25696" name="Rectangle 45"/>
            <p:cNvSpPr>
              <a:spLocks noChangeArrowheads="1"/>
            </p:cNvSpPr>
            <p:nvPr/>
          </p:nvSpPr>
          <p:spPr bwMode="auto">
            <a:xfrm flipH="1">
              <a:off x="4054" y="1835"/>
              <a:ext cx="600" cy="36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5697" name="Line 46"/>
            <p:cNvSpPr>
              <a:spLocks noChangeShapeType="1"/>
            </p:cNvSpPr>
            <p:nvPr/>
          </p:nvSpPr>
          <p:spPr bwMode="auto">
            <a:xfrm flipH="1">
              <a:off x="3710" y="2019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5698" name="Group 47"/>
            <p:cNvGrpSpPr>
              <a:grpSpLocks/>
            </p:cNvGrpSpPr>
            <p:nvPr/>
          </p:nvGrpSpPr>
          <p:grpSpPr bwMode="auto">
            <a:xfrm flipH="1">
              <a:off x="3710" y="1715"/>
              <a:ext cx="336" cy="136"/>
              <a:chOff x="2552" y="1592"/>
              <a:chExt cx="336" cy="136"/>
            </a:xfrm>
          </p:grpSpPr>
          <p:sp>
            <p:nvSpPr>
              <p:cNvPr id="25715" name="Line 48"/>
              <p:cNvSpPr>
                <a:spLocks noChangeShapeType="1"/>
              </p:cNvSpPr>
              <p:nvPr/>
            </p:nvSpPr>
            <p:spPr bwMode="auto">
              <a:xfrm>
                <a:off x="2552" y="1728"/>
                <a:ext cx="17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16" name="Line 49"/>
              <p:cNvSpPr>
                <a:spLocks noChangeShapeType="1"/>
              </p:cNvSpPr>
              <p:nvPr/>
            </p:nvSpPr>
            <p:spPr bwMode="auto">
              <a:xfrm flipV="1">
                <a:off x="2720" y="1600"/>
                <a:ext cx="0" cy="1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17" name="Line 50"/>
              <p:cNvSpPr>
                <a:spLocks noChangeShapeType="1"/>
              </p:cNvSpPr>
              <p:nvPr/>
            </p:nvSpPr>
            <p:spPr bwMode="auto">
              <a:xfrm>
                <a:off x="2720" y="1592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5699" name="Line 51"/>
            <p:cNvSpPr>
              <a:spLocks noChangeShapeType="1"/>
            </p:cNvSpPr>
            <p:nvPr/>
          </p:nvSpPr>
          <p:spPr bwMode="auto">
            <a:xfrm flipH="1" flipV="1">
              <a:off x="3854" y="2179"/>
              <a:ext cx="2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700" name="Line 52"/>
            <p:cNvSpPr>
              <a:spLocks noChangeShapeType="1"/>
            </p:cNvSpPr>
            <p:nvPr/>
          </p:nvSpPr>
          <p:spPr bwMode="auto">
            <a:xfrm flipH="1">
              <a:off x="3862" y="2179"/>
              <a:ext cx="0" cy="12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701" name="Line 53"/>
            <p:cNvSpPr>
              <a:spLocks noChangeShapeType="1"/>
            </p:cNvSpPr>
            <p:nvPr/>
          </p:nvSpPr>
          <p:spPr bwMode="auto">
            <a:xfrm flipH="1" flipV="1">
              <a:off x="3694" y="2315"/>
              <a:ext cx="16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702" name="Text Box 54"/>
            <p:cNvSpPr txBox="1">
              <a:spLocks noChangeArrowheads="1"/>
            </p:cNvSpPr>
            <p:nvPr/>
          </p:nvSpPr>
          <p:spPr bwMode="auto">
            <a:xfrm>
              <a:off x="4031" y="1918"/>
              <a:ext cx="614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000000"/>
                  </a:solidFill>
                </a:rPr>
                <a:t>Decoder</a:t>
              </a:r>
            </a:p>
          </p:txBody>
        </p:sp>
        <p:sp>
          <p:nvSpPr>
            <p:cNvPr id="25703" name="Rectangle 55"/>
            <p:cNvSpPr>
              <a:spLocks noChangeArrowheads="1"/>
            </p:cNvSpPr>
            <p:nvPr/>
          </p:nvSpPr>
          <p:spPr bwMode="auto">
            <a:xfrm>
              <a:off x="5200" y="2147"/>
              <a:ext cx="104" cy="32"/>
            </a:xfrm>
            <a:prstGeom prst="rect">
              <a:avLst/>
            </a:prstGeom>
            <a:solidFill>
              <a:schemeClr val="tx1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5704" name="Rectangle 56"/>
            <p:cNvSpPr>
              <a:spLocks noChangeArrowheads="1"/>
            </p:cNvSpPr>
            <p:nvPr/>
          </p:nvSpPr>
          <p:spPr bwMode="auto">
            <a:xfrm>
              <a:off x="5424" y="2275"/>
              <a:ext cx="48" cy="32"/>
            </a:xfrm>
            <a:prstGeom prst="rect">
              <a:avLst/>
            </a:prstGeom>
            <a:solidFill>
              <a:schemeClr val="tx1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5705" name="Rectangle 57"/>
            <p:cNvSpPr>
              <a:spLocks noChangeArrowheads="1"/>
            </p:cNvSpPr>
            <p:nvPr/>
          </p:nvSpPr>
          <p:spPr bwMode="auto">
            <a:xfrm>
              <a:off x="5032" y="2275"/>
              <a:ext cx="48" cy="32"/>
            </a:xfrm>
            <a:prstGeom prst="rect">
              <a:avLst/>
            </a:prstGeom>
            <a:solidFill>
              <a:schemeClr val="tx1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25706" name="Line 58"/>
            <p:cNvSpPr>
              <a:spLocks noChangeShapeType="1"/>
            </p:cNvSpPr>
            <p:nvPr/>
          </p:nvSpPr>
          <p:spPr bwMode="auto">
            <a:xfrm>
              <a:off x="4664" y="2011"/>
              <a:ext cx="23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707" name="Line 59"/>
            <p:cNvSpPr>
              <a:spLocks noChangeShapeType="1"/>
            </p:cNvSpPr>
            <p:nvPr/>
          </p:nvSpPr>
          <p:spPr bwMode="auto">
            <a:xfrm>
              <a:off x="3136" y="1547"/>
              <a:ext cx="43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708" name="Line 60"/>
            <p:cNvSpPr>
              <a:spLocks noChangeShapeType="1"/>
            </p:cNvSpPr>
            <p:nvPr/>
          </p:nvSpPr>
          <p:spPr bwMode="auto">
            <a:xfrm>
              <a:off x="3152" y="1835"/>
              <a:ext cx="43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709" name="Line 61"/>
            <p:cNvSpPr>
              <a:spLocks noChangeShapeType="1"/>
            </p:cNvSpPr>
            <p:nvPr/>
          </p:nvSpPr>
          <p:spPr bwMode="auto">
            <a:xfrm>
              <a:off x="3176" y="2131"/>
              <a:ext cx="43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5710" name="Picture 62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6" y="1512"/>
              <a:ext cx="693" cy="8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711" name="Picture 63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78" y="1360"/>
              <a:ext cx="349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5712" name="Group 64"/>
            <p:cNvGrpSpPr>
              <a:grpSpLocks/>
            </p:cNvGrpSpPr>
            <p:nvPr/>
          </p:nvGrpSpPr>
          <p:grpSpPr bwMode="auto">
            <a:xfrm>
              <a:off x="2952" y="1375"/>
              <a:ext cx="894" cy="1195"/>
              <a:chOff x="2927" y="1336"/>
              <a:chExt cx="894" cy="1195"/>
            </a:xfrm>
          </p:grpSpPr>
          <p:sp>
            <p:nvSpPr>
              <p:cNvPr id="25713" name="Oval 65"/>
              <p:cNvSpPr>
                <a:spLocks noChangeArrowheads="1"/>
              </p:cNvSpPr>
              <p:nvPr/>
            </p:nvSpPr>
            <p:spPr bwMode="auto">
              <a:xfrm>
                <a:off x="3288" y="1336"/>
                <a:ext cx="88" cy="1000"/>
              </a:xfrm>
              <a:prstGeom prst="ellips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25714" name="Text Box 66"/>
              <p:cNvSpPr txBox="1">
                <a:spLocks noChangeArrowheads="1"/>
              </p:cNvSpPr>
              <p:nvPr/>
            </p:nvSpPr>
            <p:spPr bwMode="auto">
              <a:xfrm>
                <a:off x="2927" y="2339"/>
                <a:ext cx="894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rgbClr val="0000FF"/>
                    </a:solidFill>
                  </a:rPr>
                  <a:t>Error Prone</a:t>
                </a:r>
              </a:p>
            </p:txBody>
          </p:sp>
        </p:grpSp>
      </p:grpSp>
      <p:grpSp>
        <p:nvGrpSpPr>
          <p:cNvPr id="13" name="Group 67"/>
          <p:cNvGrpSpPr>
            <a:grpSpLocks/>
          </p:cNvGrpSpPr>
          <p:nvPr/>
        </p:nvGrpSpPr>
        <p:grpSpPr bwMode="auto">
          <a:xfrm>
            <a:off x="511175" y="4494213"/>
            <a:ext cx="8405813" cy="1784350"/>
            <a:chOff x="266" y="3047"/>
            <a:chExt cx="5295" cy="1124"/>
          </a:xfrm>
        </p:grpSpPr>
        <p:grpSp>
          <p:nvGrpSpPr>
            <p:cNvPr id="25609" name="Group 68"/>
            <p:cNvGrpSpPr>
              <a:grpSpLocks/>
            </p:cNvGrpSpPr>
            <p:nvPr/>
          </p:nvGrpSpPr>
          <p:grpSpPr bwMode="auto">
            <a:xfrm>
              <a:off x="3535" y="3328"/>
              <a:ext cx="894" cy="843"/>
              <a:chOff x="3535" y="3328"/>
              <a:chExt cx="894" cy="843"/>
            </a:xfrm>
          </p:grpSpPr>
          <p:sp>
            <p:nvSpPr>
              <p:cNvPr id="25672" name="Oval 69"/>
              <p:cNvSpPr>
                <a:spLocks noChangeArrowheads="1"/>
              </p:cNvSpPr>
              <p:nvPr/>
            </p:nvSpPr>
            <p:spPr bwMode="auto">
              <a:xfrm>
                <a:off x="3877" y="3328"/>
                <a:ext cx="91" cy="632"/>
              </a:xfrm>
              <a:prstGeom prst="ellips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25673" name="Text Box 70"/>
              <p:cNvSpPr txBox="1">
                <a:spLocks noChangeArrowheads="1"/>
              </p:cNvSpPr>
              <p:nvPr/>
            </p:nvSpPr>
            <p:spPr bwMode="auto">
              <a:xfrm>
                <a:off x="3535" y="3979"/>
                <a:ext cx="894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rgbClr val="0000FF"/>
                    </a:solidFill>
                  </a:rPr>
                  <a:t>Low P</a:t>
                </a:r>
                <a:r>
                  <a:rPr lang="en-US" sz="1400" b="1" baseline="-25000">
                    <a:solidFill>
                      <a:srgbClr val="0000FF"/>
                    </a:solidFill>
                  </a:rPr>
                  <a:t>e</a:t>
                </a:r>
              </a:p>
            </p:txBody>
          </p:sp>
        </p:grpSp>
        <p:grpSp>
          <p:nvGrpSpPr>
            <p:cNvPr id="25610" name="Group 71"/>
            <p:cNvGrpSpPr>
              <a:grpSpLocks/>
            </p:cNvGrpSpPr>
            <p:nvPr/>
          </p:nvGrpSpPr>
          <p:grpSpPr bwMode="auto">
            <a:xfrm>
              <a:off x="266" y="3047"/>
              <a:ext cx="5295" cy="994"/>
              <a:chOff x="266" y="3047"/>
              <a:chExt cx="5295" cy="994"/>
            </a:xfrm>
          </p:grpSpPr>
          <p:sp>
            <p:nvSpPr>
              <p:cNvPr id="25611" name="Rectangle 72"/>
              <p:cNvSpPr>
                <a:spLocks noChangeArrowheads="1"/>
              </p:cNvSpPr>
              <p:nvPr/>
            </p:nvSpPr>
            <p:spPr bwMode="auto">
              <a:xfrm>
                <a:off x="4968" y="3344"/>
                <a:ext cx="48" cy="32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25612" name="Rectangle 73"/>
              <p:cNvSpPr>
                <a:spLocks noChangeArrowheads="1"/>
              </p:cNvSpPr>
              <p:nvPr/>
            </p:nvSpPr>
            <p:spPr bwMode="auto">
              <a:xfrm>
                <a:off x="5064" y="3440"/>
                <a:ext cx="112" cy="27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25613" name="Rectangle 74"/>
              <p:cNvSpPr>
                <a:spLocks noChangeArrowheads="1"/>
              </p:cNvSpPr>
              <p:nvPr/>
            </p:nvSpPr>
            <p:spPr bwMode="auto">
              <a:xfrm>
                <a:off x="5160" y="3536"/>
                <a:ext cx="48" cy="32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25614" name="Rectangle 75"/>
              <p:cNvSpPr>
                <a:spLocks noChangeArrowheads="1"/>
              </p:cNvSpPr>
              <p:nvPr/>
            </p:nvSpPr>
            <p:spPr bwMode="auto">
              <a:xfrm>
                <a:off x="5384" y="3376"/>
                <a:ext cx="48" cy="32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25615" name="Rectangle 76"/>
              <p:cNvSpPr>
                <a:spLocks noChangeArrowheads="1"/>
              </p:cNvSpPr>
              <p:nvPr/>
            </p:nvSpPr>
            <p:spPr bwMode="auto">
              <a:xfrm>
                <a:off x="5016" y="3664"/>
                <a:ext cx="104" cy="32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25616" name="Rectangle 77"/>
              <p:cNvSpPr>
                <a:spLocks noChangeArrowheads="1"/>
              </p:cNvSpPr>
              <p:nvPr/>
            </p:nvSpPr>
            <p:spPr bwMode="auto">
              <a:xfrm>
                <a:off x="5312" y="3632"/>
                <a:ext cx="48" cy="32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grpSp>
            <p:nvGrpSpPr>
              <p:cNvPr id="25617" name="Group 78"/>
              <p:cNvGrpSpPr>
                <a:grpSpLocks/>
              </p:cNvGrpSpPr>
              <p:nvPr/>
            </p:nvGrpSpPr>
            <p:grpSpPr bwMode="auto">
              <a:xfrm>
                <a:off x="2927" y="3149"/>
                <a:ext cx="100" cy="216"/>
                <a:chOff x="2342" y="1176"/>
                <a:chExt cx="136" cy="302"/>
              </a:xfrm>
            </p:grpSpPr>
            <p:sp>
              <p:nvSpPr>
                <p:cNvPr id="25670" name="Line 79"/>
                <p:cNvSpPr>
                  <a:spLocks noChangeShapeType="1"/>
                </p:cNvSpPr>
                <p:nvPr/>
              </p:nvSpPr>
              <p:spPr bwMode="auto">
                <a:xfrm>
                  <a:off x="2410" y="1238"/>
                  <a:ext cx="0" cy="24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71" name="AutoShape 80"/>
                <p:cNvSpPr>
                  <a:spLocks noChangeArrowheads="1"/>
                </p:cNvSpPr>
                <p:nvPr/>
              </p:nvSpPr>
              <p:spPr bwMode="auto">
                <a:xfrm rot="10800000">
                  <a:off x="2342" y="1176"/>
                  <a:ext cx="136" cy="184"/>
                </a:xfrm>
                <a:prstGeom prst="triangle">
                  <a:avLst>
                    <a:gd name="adj" fmla="val 49995"/>
                  </a:avLst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/>
                </a:p>
              </p:txBody>
            </p:sp>
          </p:grpSp>
          <p:grpSp>
            <p:nvGrpSpPr>
              <p:cNvPr id="25618" name="Group 81"/>
              <p:cNvGrpSpPr>
                <a:grpSpLocks/>
              </p:cNvGrpSpPr>
              <p:nvPr/>
            </p:nvGrpSpPr>
            <p:grpSpPr bwMode="auto">
              <a:xfrm>
                <a:off x="2934" y="3445"/>
                <a:ext cx="100" cy="216"/>
                <a:chOff x="2342" y="1176"/>
                <a:chExt cx="136" cy="302"/>
              </a:xfrm>
            </p:grpSpPr>
            <p:sp>
              <p:nvSpPr>
                <p:cNvPr id="25668" name="Line 82"/>
                <p:cNvSpPr>
                  <a:spLocks noChangeShapeType="1"/>
                </p:cNvSpPr>
                <p:nvPr/>
              </p:nvSpPr>
              <p:spPr bwMode="auto">
                <a:xfrm>
                  <a:off x="2410" y="1238"/>
                  <a:ext cx="0" cy="24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69" name="AutoShape 83"/>
                <p:cNvSpPr>
                  <a:spLocks noChangeArrowheads="1"/>
                </p:cNvSpPr>
                <p:nvPr/>
              </p:nvSpPr>
              <p:spPr bwMode="auto">
                <a:xfrm rot="10800000">
                  <a:off x="2342" y="1176"/>
                  <a:ext cx="136" cy="184"/>
                </a:xfrm>
                <a:prstGeom prst="triangle">
                  <a:avLst>
                    <a:gd name="adj" fmla="val 49995"/>
                  </a:avLst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/>
                </a:p>
              </p:txBody>
            </p:sp>
          </p:grpSp>
          <p:grpSp>
            <p:nvGrpSpPr>
              <p:cNvPr id="25619" name="Group 84"/>
              <p:cNvGrpSpPr>
                <a:grpSpLocks/>
              </p:cNvGrpSpPr>
              <p:nvPr/>
            </p:nvGrpSpPr>
            <p:grpSpPr bwMode="auto">
              <a:xfrm>
                <a:off x="2943" y="3742"/>
                <a:ext cx="100" cy="216"/>
                <a:chOff x="2342" y="1176"/>
                <a:chExt cx="136" cy="302"/>
              </a:xfrm>
            </p:grpSpPr>
            <p:sp>
              <p:nvSpPr>
                <p:cNvPr id="25666" name="Line 85"/>
                <p:cNvSpPr>
                  <a:spLocks noChangeShapeType="1"/>
                </p:cNvSpPr>
                <p:nvPr/>
              </p:nvSpPr>
              <p:spPr bwMode="auto">
                <a:xfrm>
                  <a:off x="2410" y="1238"/>
                  <a:ext cx="0" cy="24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67" name="AutoShape 86"/>
                <p:cNvSpPr>
                  <a:spLocks noChangeArrowheads="1"/>
                </p:cNvSpPr>
                <p:nvPr/>
              </p:nvSpPr>
              <p:spPr bwMode="auto">
                <a:xfrm rot="10800000">
                  <a:off x="2342" y="1176"/>
                  <a:ext cx="136" cy="184"/>
                </a:xfrm>
                <a:prstGeom prst="triangle">
                  <a:avLst>
                    <a:gd name="adj" fmla="val 49995"/>
                  </a:avLst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/>
                </a:p>
              </p:txBody>
            </p:sp>
          </p:grpSp>
          <p:sp>
            <p:nvSpPr>
              <p:cNvPr id="25620" name="Line 87"/>
              <p:cNvSpPr>
                <a:spLocks noChangeShapeType="1"/>
              </p:cNvSpPr>
              <p:nvPr/>
            </p:nvSpPr>
            <p:spPr bwMode="auto">
              <a:xfrm>
                <a:off x="995" y="3662"/>
                <a:ext cx="206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1" name="Rectangle 88"/>
              <p:cNvSpPr>
                <a:spLocks noChangeArrowheads="1"/>
              </p:cNvSpPr>
              <p:nvPr/>
            </p:nvSpPr>
            <p:spPr bwMode="auto">
              <a:xfrm>
                <a:off x="1200" y="3472"/>
                <a:ext cx="600" cy="352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25622" name="Text Box 89"/>
              <p:cNvSpPr txBox="1">
                <a:spLocks noChangeArrowheads="1"/>
              </p:cNvSpPr>
              <p:nvPr/>
            </p:nvSpPr>
            <p:spPr bwMode="auto">
              <a:xfrm>
                <a:off x="1207" y="3491"/>
                <a:ext cx="614" cy="286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rgbClr val="000000"/>
                    </a:solidFill>
                  </a:rPr>
                  <a:t>Low-Rate</a:t>
                </a:r>
              </a:p>
              <a:p>
                <a:pPr algn="ctr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sz="1400" b="1">
                    <a:solidFill>
                      <a:srgbClr val="000000"/>
                    </a:solidFill>
                  </a:rPr>
                  <a:t>Quantizer</a:t>
                </a:r>
              </a:p>
            </p:txBody>
          </p:sp>
          <p:sp>
            <p:nvSpPr>
              <p:cNvPr id="25623" name="Line 90"/>
              <p:cNvSpPr>
                <a:spLocks noChangeShapeType="1"/>
              </p:cNvSpPr>
              <p:nvPr/>
            </p:nvSpPr>
            <p:spPr bwMode="auto">
              <a:xfrm>
                <a:off x="1819" y="3662"/>
                <a:ext cx="206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4" name="Rectangle 91"/>
              <p:cNvSpPr>
                <a:spLocks noChangeArrowheads="1"/>
              </p:cNvSpPr>
              <p:nvPr/>
            </p:nvSpPr>
            <p:spPr bwMode="auto">
              <a:xfrm>
                <a:off x="2032" y="3440"/>
                <a:ext cx="624" cy="432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25625" name="Text Box 92"/>
              <p:cNvSpPr txBox="1">
                <a:spLocks noChangeArrowheads="1"/>
              </p:cNvSpPr>
              <p:nvPr/>
            </p:nvSpPr>
            <p:spPr bwMode="auto">
              <a:xfrm>
                <a:off x="1855" y="3451"/>
                <a:ext cx="1022" cy="39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rgbClr val="000000"/>
                    </a:solidFill>
                  </a:rPr>
                  <a:t>ST Code</a:t>
                </a:r>
              </a:p>
              <a:p>
                <a:pPr algn="ctr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sz="1400" b="1" i="1">
                    <a:solidFill>
                      <a:srgbClr val="000000"/>
                    </a:solidFill>
                  </a:rPr>
                  <a:t>High </a:t>
                </a:r>
              </a:p>
              <a:p>
                <a:pPr algn="ctr">
                  <a:lnSpc>
                    <a:spcPct val="30000"/>
                  </a:lnSpc>
                  <a:spcBef>
                    <a:spcPct val="50000"/>
                  </a:spcBef>
                </a:pPr>
                <a:r>
                  <a:rPr lang="en-US" sz="1400" b="1" i="1">
                    <a:solidFill>
                      <a:srgbClr val="000000"/>
                    </a:solidFill>
                  </a:rPr>
                  <a:t>Diversity</a:t>
                </a:r>
              </a:p>
            </p:txBody>
          </p:sp>
          <p:sp>
            <p:nvSpPr>
              <p:cNvPr id="25626" name="Line 93"/>
              <p:cNvSpPr>
                <a:spLocks noChangeShapeType="1"/>
              </p:cNvSpPr>
              <p:nvPr/>
            </p:nvSpPr>
            <p:spPr bwMode="auto">
              <a:xfrm>
                <a:off x="2640" y="3656"/>
                <a:ext cx="33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5627" name="Group 94"/>
              <p:cNvGrpSpPr>
                <a:grpSpLocks/>
              </p:cNvGrpSpPr>
              <p:nvPr/>
            </p:nvGrpSpPr>
            <p:grpSpPr bwMode="auto">
              <a:xfrm>
                <a:off x="2640" y="3352"/>
                <a:ext cx="336" cy="136"/>
                <a:chOff x="2552" y="1592"/>
                <a:chExt cx="336" cy="136"/>
              </a:xfrm>
            </p:grpSpPr>
            <p:sp>
              <p:nvSpPr>
                <p:cNvPr id="25663" name="Line 95"/>
                <p:cNvSpPr>
                  <a:spLocks noChangeShapeType="1"/>
                </p:cNvSpPr>
                <p:nvPr/>
              </p:nvSpPr>
              <p:spPr bwMode="auto">
                <a:xfrm>
                  <a:off x="2552" y="1728"/>
                  <a:ext cx="176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64" name="Line 96"/>
                <p:cNvSpPr>
                  <a:spLocks noChangeShapeType="1"/>
                </p:cNvSpPr>
                <p:nvPr/>
              </p:nvSpPr>
              <p:spPr bwMode="auto">
                <a:xfrm flipV="1">
                  <a:off x="2720" y="1600"/>
                  <a:ext cx="0" cy="128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65" name="Line 97"/>
                <p:cNvSpPr>
                  <a:spLocks noChangeShapeType="1"/>
                </p:cNvSpPr>
                <p:nvPr/>
              </p:nvSpPr>
              <p:spPr bwMode="auto">
                <a:xfrm>
                  <a:off x="2720" y="1592"/>
                  <a:ext cx="168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5628" name="Group 98"/>
              <p:cNvGrpSpPr>
                <a:grpSpLocks/>
              </p:cNvGrpSpPr>
              <p:nvPr/>
            </p:nvGrpSpPr>
            <p:grpSpPr bwMode="auto">
              <a:xfrm flipV="1">
                <a:off x="2656" y="3816"/>
                <a:ext cx="336" cy="136"/>
                <a:chOff x="2552" y="1592"/>
                <a:chExt cx="336" cy="136"/>
              </a:xfrm>
            </p:grpSpPr>
            <p:sp>
              <p:nvSpPr>
                <p:cNvPr id="25660" name="Line 99"/>
                <p:cNvSpPr>
                  <a:spLocks noChangeShapeType="1"/>
                </p:cNvSpPr>
                <p:nvPr/>
              </p:nvSpPr>
              <p:spPr bwMode="auto">
                <a:xfrm>
                  <a:off x="2552" y="1728"/>
                  <a:ext cx="176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61" name="Line 100"/>
                <p:cNvSpPr>
                  <a:spLocks noChangeShapeType="1"/>
                </p:cNvSpPr>
                <p:nvPr/>
              </p:nvSpPr>
              <p:spPr bwMode="auto">
                <a:xfrm flipV="1">
                  <a:off x="2720" y="1600"/>
                  <a:ext cx="0" cy="128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62" name="Line 101"/>
                <p:cNvSpPr>
                  <a:spLocks noChangeShapeType="1"/>
                </p:cNvSpPr>
                <p:nvPr/>
              </p:nvSpPr>
              <p:spPr bwMode="auto">
                <a:xfrm>
                  <a:off x="2720" y="1592"/>
                  <a:ext cx="168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5629" name="Group 102"/>
              <p:cNvGrpSpPr>
                <a:grpSpLocks/>
              </p:cNvGrpSpPr>
              <p:nvPr/>
            </p:nvGrpSpPr>
            <p:grpSpPr bwMode="auto">
              <a:xfrm flipH="1">
                <a:off x="3619" y="3165"/>
                <a:ext cx="100" cy="216"/>
                <a:chOff x="2342" y="1176"/>
                <a:chExt cx="136" cy="302"/>
              </a:xfrm>
            </p:grpSpPr>
            <p:sp>
              <p:nvSpPr>
                <p:cNvPr id="25658" name="Line 103"/>
                <p:cNvSpPr>
                  <a:spLocks noChangeShapeType="1"/>
                </p:cNvSpPr>
                <p:nvPr/>
              </p:nvSpPr>
              <p:spPr bwMode="auto">
                <a:xfrm>
                  <a:off x="2410" y="1238"/>
                  <a:ext cx="0" cy="24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59" name="AutoShape 104"/>
                <p:cNvSpPr>
                  <a:spLocks noChangeArrowheads="1"/>
                </p:cNvSpPr>
                <p:nvPr/>
              </p:nvSpPr>
              <p:spPr bwMode="auto">
                <a:xfrm rot="10800000">
                  <a:off x="2342" y="1176"/>
                  <a:ext cx="136" cy="184"/>
                </a:xfrm>
                <a:prstGeom prst="triangle">
                  <a:avLst>
                    <a:gd name="adj" fmla="val 49995"/>
                  </a:avLst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/>
                </a:p>
              </p:txBody>
            </p:sp>
          </p:grpSp>
          <p:grpSp>
            <p:nvGrpSpPr>
              <p:cNvPr id="25630" name="Group 105"/>
              <p:cNvGrpSpPr>
                <a:grpSpLocks/>
              </p:cNvGrpSpPr>
              <p:nvPr/>
            </p:nvGrpSpPr>
            <p:grpSpPr bwMode="auto">
              <a:xfrm flipH="1">
                <a:off x="3612" y="3461"/>
                <a:ext cx="100" cy="216"/>
                <a:chOff x="2342" y="1176"/>
                <a:chExt cx="136" cy="302"/>
              </a:xfrm>
            </p:grpSpPr>
            <p:sp>
              <p:nvSpPr>
                <p:cNvPr id="25656" name="Line 106"/>
                <p:cNvSpPr>
                  <a:spLocks noChangeShapeType="1"/>
                </p:cNvSpPr>
                <p:nvPr/>
              </p:nvSpPr>
              <p:spPr bwMode="auto">
                <a:xfrm>
                  <a:off x="2410" y="1238"/>
                  <a:ext cx="0" cy="24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57" name="AutoShape 107"/>
                <p:cNvSpPr>
                  <a:spLocks noChangeArrowheads="1"/>
                </p:cNvSpPr>
                <p:nvPr/>
              </p:nvSpPr>
              <p:spPr bwMode="auto">
                <a:xfrm rot="10800000">
                  <a:off x="2342" y="1176"/>
                  <a:ext cx="136" cy="184"/>
                </a:xfrm>
                <a:prstGeom prst="triangle">
                  <a:avLst>
                    <a:gd name="adj" fmla="val 49995"/>
                  </a:avLst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/>
                </a:p>
              </p:txBody>
            </p:sp>
          </p:grpSp>
          <p:grpSp>
            <p:nvGrpSpPr>
              <p:cNvPr id="25631" name="Group 108"/>
              <p:cNvGrpSpPr>
                <a:grpSpLocks/>
              </p:cNvGrpSpPr>
              <p:nvPr/>
            </p:nvGrpSpPr>
            <p:grpSpPr bwMode="auto">
              <a:xfrm flipH="1">
                <a:off x="3603" y="3758"/>
                <a:ext cx="100" cy="216"/>
                <a:chOff x="2342" y="1176"/>
                <a:chExt cx="136" cy="302"/>
              </a:xfrm>
            </p:grpSpPr>
            <p:sp>
              <p:nvSpPr>
                <p:cNvPr id="25654" name="Line 109"/>
                <p:cNvSpPr>
                  <a:spLocks noChangeShapeType="1"/>
                </p:cNvSpPr>
                <p:nvPr/>
              </p:nvSpPr>
              <p:spPr bwMode="auto">
                <a:xfrm>
                  <a:off x="2410" y="1238"/>
                  <a:ext cx="0" cy="24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55" name="AutoShape 110"/>
                <p:cNvSpPr>
                  <a:spLocks noChangeArrowheads="1"/>
                </p:cNvSpPr>
                <p:nvPr/>
              </p:nvSpPr>
              <p:spPr bwMode="auto">
                <a:xfrm rot="10800000">
                  <a:off x="2342" y="1176"/>
                  <a:ext cx="136" cy="184"/>
                </a:xfrm>
                <a:prstGeom prst="triangle">
                  <a:avLst>
                    <a:gd name="adj" fmla="val 49995"/>
                  </a:avLst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/>
                </a:p>
              </p:txBody>
            </p:sp>
          </p:grpSp>
          <p:sp>
            <p:nvSpPr>
              <p:cNvPr id="25632" name="Rectangle 111"/>
              <p:cNvSpPr>
                <a:spLocks noChangeArrowheads="1"/>
              </p:cNvSpPr>
              <p:nvPr/>
            </p:nvSpPr>
            <p:spPr bwMode="auto">
              <a:xfrm flipH="1">
                <a:off x="4014" y="3488"/>
                <a:ext cx="600" cy="360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25633" name="Line 112"/>
              <p:cNvSpPr>
                <a:spLocks noChangeShapeType="1"/>
              </p:cNvSpPr>
              <p:nvPr/>
            </p:nvSpPr>
            <p:spPr bwMode="auto">
              <a:xfrm flipH="1">
                <a:off x="3670" y="3672"/>
                <a:ext cx="33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5634" name="Group 113"/>
              <p:cNvGrpSpPr>
                <a:grpSpLocks/>
              </p:cNvGrpSpPr>
              <p:nvPr/>
            </p:nvGrpSpPr>
            <p:grpSpPr bwMode="auto">
              <a:xfrm flipH="1">
                <a:off x="3670" y="3368"/>
                <a:ext cx="336" cy="136"/>
                <a:chOff x="2552" y="1592"/>
                <a:chExt cx="336" cy="136"/>
              </a:xfrm>
            </p:grpSpPr>
            <p:sp>
              <p:nvSpPr>
                <p:cNvPr id="25651" name="Line 114"/>
                <p:cNvSpPr>
                  <a:spLocks noChangeShapeType="1"/>
                </p:cNvSpPr>
                <p:nvPr/>
              </p:nvSpPr>
              <p:spPr bwMode="auto">
                <a:xfrm>
                  <a:off x="2552" y="1728"/>
                  <a:ext cx="176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52" name="Line 115"/>
                <p:cNvSpPr>
                  <a:spLocks noChangeShapeType="1"/>
                </p:cNvSpPr>
                <p:nvPr/>
              </p:nvSpPr>
              <p:spPr bwMode="auto">
                <a:xfrm flipV="1">
                  <a:off x="2720" y="1600"/>
                  <a:ext cx="0" cy="128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53" name="Line 116"/>
                <p:cNvSpPr>
                  <a:spLocks noChangeShapeType="1"/>
                </p:cNvSpPr>
                <p:nvPr/>
              </p:nvSpPr>
              <p:spPr bwMode="auto">
                <a:xfrm>
                  <a:off x="2720" y="1592"/>
                  <a:ext cx="168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5635" name="Line 117"/>
              <p:cNvSpPr>
                <a:spLocks noChangeShapeType="1"/>
              </p:cNvSpPr>
              <p:nvPr/>
            </p:nvSpPr>
            <p:spPr bwMode="auto">
              <a:xfrm flipH="1" flipV="1">
                <a:off x="3814" y="3832"/>
                <a:ext cx="20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36" name="Line 118"/>
              <p:cNvSpPr>
                <a:spLocks noChangeShapeType="1"/>
              </p:cNvSpPr>
              <p:nvPr/>
            </p:nvSpPr>
            <p:spPr bwMode="auto">
              <a:xfrm flipH="1">
                <a:off x="3822" y="3832"/>
                <a:ext cx="0" cy="1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37" name="Line 119"/>
              <p:cNvSpPr>
                <a:spLocks noChangeShapeType="1"/>
              </p:cNvSpPr>
              <p:nvPr/>
            </p:nvSpPr>
            <p:spPr bwMode="auto">
              <a:xfrm flipH="1" flipV="1">
                <a:off x="3654" y="3968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38" name="Text Box 120"/>
              <p:cNvSpPr txBox="1">
                <a:spLocks noChangeArrowheads="1"/>
              </p:cNvSpPr>
              <p:nvPr/>
            </p:nvSpPr>
            <p:spPr bwMode="auto">
              <a:xfrm>
                <a:off x="3991" y="3571"/>
                <a:ext cx="614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rgbClr val="000000"/>
                    </a:solidFill>
                  </a:rPr>
                  <a:t>Decoder</a:t>
                </a:r>
              </a:p>
            </p:txBody>
          </p:sp>
          <p:sp>
            <p:nvSpPr>
              <p:cNvPr id="25639" name="Rectangle 121"/>
              <p:cNvSpPr>
                <a:spLocks noChangeArrowheads="1"/>
              </p:cNvSpPr>
              <p:nvPr/>
            </p:nvSpPr>
            <p:spPr bwMode="auto">
              <a:xfrm>
                <a:off x="5160" y="3800"/>
                <a:ext cx="104" cy="32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25640" name="Rectangle 122"/>
              <p:cNvSpPr>
                <a:spLocks noChangeArrowheads="1"/>
              </p:cNvSpPr>
              <p:nvPr/>
            </p:nvSpPr>
            <p:spPr bwMode="auto">
              <a:xfrm>
                <a:off x="5384" y="3928"/>
                <a:ext cx="48" cy="32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25641" name="Rectangle 123"/>
              <p:cNvSpPr>
                <a:spLocks noChangeArrowheads="1"/>
              </p:cNvSpPr>
              <p:nvPr/>
            </p:nvSpPr>
            <p:spPr bwMode="auto">
              <a:xfrm>
                <a:off x="4992" y="3928"/>
                <a:ext cx="48" cy="32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25642" name="Line 124"/>
              <p:cNvSpPr>
                <a:spLocks noChangeShapeType="1"/>
              </p:cNvSpPr>
              <p:nvPr/>
            </p:nvSpPr>
            <p:spPr bwMode="auto">
              <a:xfrm>
                <a:off x="4624" y="3664"/>
                <a:ext cx="232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43" name="Line 125"/>
              <p:cNvSpPr>
                <a:spLocks noChangeShapeType="1"/>
              </p:cNvSpPr>
              <p:nvPr/>
            </p:nvSpPr>
            <p:spPr bwMode="auto">
              <a:xfrm>
                <a:off x="3112" y="3488"/>
                <a:ext cx="472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25644" name="Picture 126"/>
              <p:cNvPicPr>
                <a:picLocks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866" y="3143"/>
                <a:ext cx="695" cy="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45" name="Picture 127"/>
              <p:cNvPicPr>
                <a:picLocks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66" y="3149"/>
                <a:ext cx="693" cy="8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46" name="Picture 128"/>
              <p:cNvPicPr>
                <a:picLocks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682" y="3047"/>
                <a:ext cx="359" cy="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647" name="Line 129"/>
              <p:cNvSpPr>
                <a:spLocks noChangeShapeType="1"/>
              </p:cNvSpPr>
              <p:nvPr/>
            </p:nvSpPr>
            <p:spPr bwMode="auto">
              <a:xfrm>
                <a:off x="3104" y="3216"/>
                <a:ext cx="144" cy="272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48" name="Line 130"/>
              <p:cNvSpPr>
                <a:spLocks noChangeShapeType="1"/>
              </p:cNvSpPr>
              <p:nvPr/>
            </p:nvSpPr>
            <p:spPr bwMode="auto">
              <a:xfrm flipV="1">
                <a:off x="3112" y="3488"/>
                <a:ext cx="136" cy="312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49" name="Line 131"/>
              <p:cNvSpPr>
                <a:spLocks noChangeShapeType="1"/>
              </p:cNvSpPr>
              <p:nvPr/>
            </p:nvSpPr>
            <p:spPr bwMode="auto">
              <a:xfrm flipV="1">
                <a:off x="3392" y="3232"/>
                <a:ext cx="168" cy="256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50" name="Line 132"/>
              <p:cNvSpPr>
                <a:spLocks noChangeShapeType="1"/>
              </p:cNvSpPr>
              <p:nvPr/>
            </p:nvSpPr>
            <p:spPr bwMode="auto">
              <a:xfrm>
                <a:off x="3392" y="3504"/>
                <a:ext cx="152" cy="280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5606" name="Text Box 133"/>
          <p:cNvSpPr txBox="1">
            <a:spLocks noChangeArrowheads="1"/>
          </p:cNvSpPr>
          <p:nvPr/>
        </p:nvSpPr>
        <p:spPr bwMode="auto">
          <a:xfrm>
            <a:off x="6115050" y="1939925"/>
            <a:ext cx="18415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endParaRPr lang="en-US" sz="3200" b="1">
              <a:latin typeface="ZapfDingbats" pitchFamily="82" charset="2"/>
            </a:endParaRPr>
          </a:p>
        </p:txBody>
      </p:sp>
      <p:sp>
        <p:nvSpPr>
          <p:cNvPr id="25607" name="Text Box 134"/>
          <p:cNvSpPr txBox="1">
            <a:spLocks noChangeArrowheads="1"/>
          </p:cNvSpPr>
          <p:nvPr/>
        </p:nvSpPr>
        <p:spPr bwMode="auto">
          <a:xfrm>
            <a:off x="6280150" y="673100"/>
            <a:ext cx="18415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endParaRPr lang="en-US" sz="3200" b="1">
              <a:latin typeface="ZapfDingbats" pitchFamily="82" charset="2"/>
            </a:endParaRPr>
          </a:p>
        </p:txBody>
      </p:sp>
      <p:sp>
        <p:nvSpPr>
          <p:cNvPr id="270472" name="Text Box 136"/>
          <p:cNvSpPr txBox="1">
            <a:spLocks noChangeArrowheads="1"/>
          </p:cNvSpPr>
          <p:nvPr/>
        </p:nvSpPr>
        <p:spPr bwMode="auto">
          <a:xfrm>
            <a:off x="231775" y="6221413"/>
            <a:ext cx="8532813" cy="46196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b="1">
                <a:solidFill>
                  <a:srgbClr val="FF0000"/>
                </a:solidFill>
                <a:latin typeface="Garamond" pitchFamily="18" charset="0"/>
              </a:rPr>
              <a:t>Depends on end-to-end metric: </a:t>
            </a:r>
            <a:r>
              <a:rPr lang="en-US" b="1" i="1">
                <a:solidFill>
                  <a:srgbClr val="0000CC"/>
                </a:solidFill>
                <a:latin typeface="Garamond" pitchFamily="18" charset="0"/>
              </a:rPr>
              <a:t>Solve by optimizing app. metric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472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MIMO Receiver Design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63538" y="1589088"/>
            <a:ext cx="8416925" cy="4114800"/>
          </a:xfrm>
        </p:spPr>
        <p:txBody>
          <a:bodyPr/>
          <a:lstStyle/>
          <a:p>
            <a:r>
              <a:rPr lang="en-US" altLang="en-US" sz="2400" dirty="0" smtClean="0"/>
              <a:t>Optimal Receiver:</a:t>
            </a:r>
          </a:p>
          <a:p>
            <a:pPr lvl="1"/>
            <a:r>
              <a:rPr lang="en-US" altLang="en-US" sz="2000" dirty="0" smtClean="0"/>
              <a:t>Maximum likelihood: finds input symbol most likely to have resulted in received vector</a:t>
            </a:r>
          </a:p>
          <a:p>
            <a:pPr lvl="1"/>
            <a:r>
              <a:rPr lang="en-US" altLang="en-US" sz="2000" dirty="0" smtClean="0"/>
              <a:t>Exponentially complex # of streams and constellation size</a:t>
            </a:r>
          </a:p>
          <a:p>
            <a:r>
              <a:rPr lang="en-US" altLang="en-US" sz="2400" dirty="0" smtClean="0"/>
              <a:t>Linear Receivers</a:t>
            </a:r>
          </a:p>
          <a:p>
            <a:pPr lvl="1"/>
            <a:r>
              <a:rPr lang="en-US" altLang="en-US" sz="2000" dirty="0" smtClean="0"/>
              <a:t>Zero-Forcing: forces off-diagonal elements to zero, enhances noise</a:t>
            </a:r>
          </a:p>
          <a:p>
            <a:pPr lvl="1"/>
            <a:r>
              <a:rPr lang="en-US" altLang="en-US" sz="2000" dirty="0" smtClean="0"/>
              <a:t>Minimum Mean Square Error: Balances zero forcing against noise enhancement</a:t>
            </a:r>
          </a:p>
          <a:p>
            <a:r>
              <a:rPr lang="en-US" altLang="en-US" sz="2800" dirty="0" smtClean="0"/>
              <a:t>Sphere Decoder:</a:t>
            </a:r>
          </a:p>
          <a:p>
            <a:pPr lvl="1"/>
            <a:r>
              <a:rPr lang="en-US" altLang="en-US" sz="2000" dirty="0" smtClean="0"/>
              <a:t>Only considers possibilities within a sphere of received symbol.</a:t>
            </a:r>
          </a:p>
          <a:p>
            <a:pPr lvl="2"/>
            <a:r>
              <a:rPr lang="en-US" altLang="en-US" sz="1600" dirty="0" smtClean="0">
                <a:solidFill>
                  <a:srgbClr val="0033CC"/>
                </a:solidFill>
              </a:rPr>
              <a:t>If minimum distance symbol is within sphere, optimal, otherwise null is returned</a:t>
            </a:r>
          </a:p>
          <a:p>
            <a:pPr lvl="1"/>
            <a:endParaRPr lang="en-US" altLang="en-US" sz="2000" dirty="0" smtClean="0"/>
          </a:p>
          <a:p>
            <a:pPr lvl="1"/>
            <a:endParaRPr lang="en-US" altLang="en-US" sz="2000" dirty="0" smtClean="0"/>
          </a:p>
          <a:p>
            <a:pPr lvl="2"/>
            <a:endParaRPr lang="en-US" altLang="en-US" sz="1600" dirty="0" smtClean="0"/>
          </a:p>
          <a:p>
            <a:pPr lvl="1"/>
            <a:endParaRPr lang="en-US" altLang="en-US" sz="2000" dirty="0" smtClean="0"/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138" y="5473700"/>
            <a:ext cx="3063875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1"/>
          <p:cNvSpPr txBox="1">
            <a:spLocks noChangeArrowheads="1"/>
          </p:cNvSpPr>
          <p:nvPr/>
        </p:nvSpPr>
        <p:spPr bwMode="auto">
          <a:xfrm>
            <a:off x="4114800" y="297815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5126" name="Object 2"/>
          <p:cNvGraphicFramePr>
            <a:graphicFrameLocks noChangeAspect="1"/>
          </p:cNvGraphicFramePr>
          <p:nvPr/>
        </p:nvGraphicFramePr>
        <p:xfrm>
          <a:off x="6005513" y="5905500"/>
          <a:ext cx="3068637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4" name="Equation" r:id="rId4" imgW="1523880" imgH="355320" progId="Equation.3">
                  <p:embed/>
                </p:oleObj>
              </mc:Choice>
              <mc:Fallback>
                <p:oleObj name="Equation" r:id="rId4" imgW="152388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5513" y="5905500"/>
                        <a:ext cx="3068637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" name="Object 6"/>
          <p:cNvGraphicFramePr>
            <a:graphicFrameLocks noChangeAspect="1"/>
          </p:cNvGraphicFramePr>
          <p:nvPr/>
        </p:nvGraphicFramePr>
        <p:xfrm>
          <a:off x="241300" y="5969000"/>
          <a:ext cx="2636838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5" name="Equation" r:id="rId6" imgW="1523880" imgH="355320" progId="Equation.3">
                  <p:embed/>
                </p:oleObj>
              </mc:Choice>
              <mc:Fallback>
                <p:oleObj name="Equation" r:id="rId6" imgW="152388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00" y="5969000"/>
                        <a:ext cx="2636838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026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MIMO Design Issues</a:t>
            </a:r>
            <a:br>
              <a:rPr lang="en-US" dirty="0" smtClean="0"/>
            </a:br>
            <a:r>
              <a:rPr lang="en-US" sz="4000" i="1" dirty="0" smtClean="0"/>
              <a:t>Not covered in lecture/HW/exams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34963" y="1516063"/>
            <a:ext cx="7848600" cy="4114800"/>
          </a:xfrm>
        </p:spPr>
        <p:txBody>
          <a:bodyPr/>
          <a:lstStyle/>
          <a:p>
            <a:r>
              <a:rPr lang="en-US" sz="2800" dirty="0" smtClean="0"/>
              <a:t>Space-time coding: </a:t>
            </a:r>
          </a:p>
          <a:p>
            <a:pPr lvl="1"/>
            <a:r>
              <a:rPr lang="en-US" sz="2400" dirty="0" smtClean="0"/>
              <a:t>Map symbols to both space and time via space-time block and convolutional codes. </a:t>
            </a:r>
          </a:p>
          <a:p>
            <a:pPr lvl="1"/>
            <a:r>
              <a:rPr lang="en-US" sz="2400" dirty="0" smtClean="0"/>
              <a:t>For OFDM systems, codes are also mapped over frequency tones.</a:t>
            </a:r>
          </a:p>
          <a:p>
            <a:r>
              <a:rPr lang="en-US" sz="2800" dirty="0" smtClean="0"/>
              <a:t>Adaptive techniques: </a:t>
            </a:r>
          </a:p>
          <a:p>
            <a:pPr lvl="1"/>
            <a:r>
              <a:rPr lang="en-US" sz="2400" dirty="0" smtClean="0"/>
              <a:t>Fast and accurate channel estimation</a:t>
            </a:r>
          </a:p>
          <a:p>
            <a:pPr lvl="1"/>
            <a:r>
              <a:rPr lang="en-US" sz="2400" dirty="0" smtClean="0"/>
              <a:t>Adapt the use of transmit/receive antennas </a:t>
            </a:r>
          </a:p>
          <a:p>
            <a:pPr lvl="1"/>
            <a:r>
              <a:rPr lang="en-US" sz="2400" dirty="0" smtClean="0"/>
              <a:t>Adapting modulation and coding.</a:t>
            </a:r>
          </a:p>
          <a:p>
            <a:r>
              <a:rPr lang="en-US" sz="2800" dirty="0" smtClean="0"/>
              <a:t>Limited feedback transmit precoding:  </a:t>
            </a:r>
          </a:p>
          <a:p>
            <a:pPr lvl="1"/>
            <a:r>
              <a:rPr lang="en-US" sz="2400" dirty="0" smtClean="0"/>
              <a:t>Partial CSI introduces interference in parallel </a:t>
            </a:r>
            <a:r>
              <a:rPr lang="en-US" sz="2400" dirty="0" err="1" smtClean="0"/>
              <a:t>decomp</a:t>
            </a:r>
            <a:r>
              <a:rPr lang="en-US" sz="2400" dirty="0" smtClean="0"/>
              <a:t>: can use interference cancellation at RX </a:t>
            </a:r>
          </a:p>
          <a:p>
            <a:pPr lvl="1"/>
            <a:r>
              <a:rPr lang="en-US" sz="2400" dirty="0" smtClean="0"/>
              <a:t>TX codebook design for quantized channel</a:t>
            </a:r>
          </a:p>
        </p:txBody>
      </p:sp>
    </p:spTree>
    <p:extLst>
      <p:ext uri="{BB962C8B-B14F-4D97-AF65-F5344CB8AC3E}">
        <p14:creationId xmlns:p14="http://schemas.microsoft.com/office/powerpoint/2010/main" val="19242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534400" cy="1143000"/>
          </a:xfrm>
        </p:spPr>
        <p:txBody>
          <a:bodyPr/>
          <a:lstStyle/>
          <a:p>
            <a:r>
              <a:rPr lang="en-US" altLang="en-US" smtClean="0"/>
              <a:t>ISI Countermeasures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0375" y="1587500"/>
            <a:ext cx="8416925" cy="504031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dirty="0" smtClean="0"/>
              <a:t>Equalization</a:t>
            </a:r>
          </a:p>
          <a:p>
            <a:pPr lvl="1"/>
            <a:r>
              <a:rPr lang="en-US" altLang="en-US" sz="2400" dirty="0" smtClean="0"/>
              <a:t>Signal processing at receiver to eliminate ISI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Complex at high data rates, performs poorly in fast-fading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Not used in state-of-the-art wireless systems</a:t>
            </a:r>
          </a:p>
          <a:p>
            <a:pPr lvl="3">
              <a:lnSpc>
                <a:spcPct val="10000"/>
              </a:lnSpc>
            </a:pPr>
            <a:endParaRPr lang="en-US" altLang="en-US" sz="1600" dirty="0" smtClean="0"/>
          </a:p>
          <a:p>
            <a:pPr>
              <a:lnSpc>
                <a:spcPct val="110000"/>
              </a:lnSpc>
            </a:pPr>
            <a:r>
              <a:rPr lang="en-US" altLang="en-US" sz="2800" dirty="0" smtClean="0"/>
              <a:t>Multicarrier Modulation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Break data stream into lower-rate </a:t>
            </a:r>
            <a:r>
              <a:rPr lang="en-US" altLang="en-US" sz="2400" dirty="0" err="1" smtClean="0"/>
              <a:t>substreams</a:t>
            </a:r>
            <a:r>
              <a:rPr lang="en-US" altLang="en-US" sz="2400" dirty="0" smtClean="0"/>
              <a:t> modulated onto narrowband flat-fading </a:t>
            </a:r>
            <a:r>
              <a:rPr lang="en-US" altLang="en-US" sz="2400" dirty="0" err="1" smtClean="0"/>
              <a:t>subchannels</a:t>
            </a:r>
            <a:endParaRPr lang="en-US" altLang="en-US" sz="2400" dirty="0" smtClean="0"/>
          </a:p>
          <a:p>
            <a:pPr lvl="3">
              <a:lnSpc>
                <a:spcPct val="10000"/>
              </a:lnSpc>
            </a:pPr>
            <a:endParaRPr lang="en-US" altLang="en-US" sz="1600" dirty="0" smtClean="0"/>
          </a:p>
          <a:p>
            <a:pPr>
              <a:lnSpc>
                <a:spcPct val="110000"/>
              </a:lnSpc>
            </a:pPr>
            <a:r>
              <a:rPr lang="en-US" altLang="en-US" sz="2800" dirty="0" smtClean="0"/>
              <a:t>Spread spectrum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Superimpose a fast (wideband) spreading sequence on top of data sequence, allows resolution for combining or attenuation of multipath components.</a:t>
            </a:r>
          </a:p>
          <a:p>
            <a:pPr lvl="3">
              <a:lnSpc>
                <a:spcPct val="50000"/>
              </a:lnSpc>
            </a:pPr>
            <a:endParaRPr lang="en-US" altLang="en-US" sz="1600" dirty="0" smtClean="0"/>
          </a:p>
          <a:p>
            <a:pPr>
              <a:lnSpc>
                <a:spcPct val="70000"/>
              </a:lnSpc>
            </a:pPr>
            <a:r>
              <a:rPr lang="en-US" altLang="en-US" sz="2800" dirty="0" smtClean="0"/>
              <a:t>Antenna techniques (Massive MIMO)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(Highly) directional antennas reduce delay spread/ISI</a:t>
            </a:r>
          </a:p>
        </p:txBody>
      </p:sp>
    </p:spTree>
    <p:extLst>
      <p:ext uri="{BB962C8B-B14F-4D97-AF65-F5344CB8AC3E}">
        <p14:creationId xmlns:p14="http://schemas.microsoft.com/office/powerpoint/2010/main" val="325043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Multicarrier Modulation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3713" y="1690688"/>
            <a:ext cx="8316912" cy="4592637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 smtClean="0"/>
              <a:t>Divides bit stream into N substreams</a:t>
            </a:r>
          </a:p>
          <a:p>
            <a:pPr>
              <a:lnSpc>
                <a:spcPct val="110000"/>
              </a:lnSpc>
            </a:pPr>
            <a:r>
              <a:rPr lang="en-US" sz="2800" smtClean="0"/>
              <a:t>Modulates substream with bandwidth B/N</a:t>
            </a:r>
          </a:p>
          <a:p>
            <a:pPr lvl="1">
              <a:lnSpc>
                <a:spcPct val="70000"/>
              </a:lnSpc>
            </a:pPr>
            <a:r>
              <a:rPr lang="en-US" sz="2400" smtClean="0"/>
              <a:t>Separate subcarriers</a:t>
            </a:r>
          </a:p>
          <a:p>
            <a:pPr lvl="1">
              <a:lnSpc>
                <a:spcPct val="70000"/>
              </a:lnSpc>
            </a:pPr>
            <a:r>
              <a:rPr lang="en-US" sz="2400" smtClean="0"/>
              <a:t>B/N&lt;B</a:t>
            </a:r>
            <a:r>
              <a:rPr lang="en-US" sz="2400" baseline="-25000" smtClean="0"/>
              <a:t>c</a:t>
            </a:r>
            <a:r>
              <a:rPr lang="en-US" sz="2400" smtClean="0"/>
              <a:t>      flat fading (no ISI)</a:t>
            </a:r>
          </a:p>
          <a:p>
            <a:pPr lvl="4">
              <a:lnSpc>
                <a:spcPct val="50000"/>
              </a:lnSpc>
            </a:pPr>
            <a:endParaRPr lang="en-US" sz="1600" smtClean="0"/>
          </a:p>
          <a:p>
            <a:pPr>
              <a:lnSpc>
                <a:spcPct val="70000"/>
              </a:lnSpc>
            </a:pPr>
            <a:r>
              <a:rPr lang="en-US" sz="2800" smtClean="0"/>
              <a:t>Requires N modulators and demodulators</a:t>
            </a:r>
          </a:p>
          <a:p>
            <a:pPr lvl="1">
              <a:lnSpc>
                <a:spcPct val="70000"/>
              </a:lnSpc>
            </a:pPr>
            <a:r>
              <a:rPr lang="en-US" sz="2400" smtClean="0"/>
              <a:t>Impractical: solved via OFDM implementation</a:t>
            </a:r>
          </a:p>
          <a:p>
            <a:pPr lvl="1">
              <a:lnSpc>
                <a:spcPct val="70000"/>
              </a:lnSpc>
            </a:pPr>
            <a:endParaRPr lang="en-US" sz="2400" smtClean="0"/>
          </a:p>
          <a:p>
            <a:pPr lvl="1">
              <a:lnSpc>
                <a:spcPct val="70000"/>
              </a:lnSpc>
            </a:pPr>
            <a:endParaRPr lang="en-US" sz="2400" smtClean="0"/>
          </a:p>
          <a:p>
            <a:pPr lvl="1">
              <a:lnSpc>
                <a:spcPct val="70000"/>
              </a:lnSpc>
            </a:pPr>
            <a:endParaRPr lang="en-US" sz="2400" smtClean="0"/>
          </a:p>
          <a:p>
            <a:pPr lvl="1">
              <a:lnSpc>
                <a:spcPct val="70000"/>
              </a:lnSpc>
            </a:pPr>
            <a:endParaRPr lang="en-US" sz="2400" smtClean="0"/>
          </a:p>
          <a:p>
            <a:pPr lvl="2">
              <a:lnSpc>
                <a:spcPct val="110000"/>
              </a:lnSpc>
            </a:pPr>
            <a:endParaRPr lang="en-US" sz="2000" smtClean="0"/>
          </a:p>
        </p:txBody>
      </p:sp>
      <p:sp>
        <p:nvSpPr>
          <p:cNvPr id="29700" name="AutoShape 4"/>
          <p:cNvSpPr>
            <a:spLocks noChangeArrowheads="1"/>
          </p:cNvSpPr>
          <p:nvPr/>
        </p:nvSpPr>
        <p:spPr bwMode="auto">
          <a:xfrm>
            <a:off x="2478088" y="3178175"/>
            <a:ext cx="406400" cy="2032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grpSp>
        <p:nvGrpSpPr>
          <p:cNvPr id="29701" name="Group 41"/>
          <p:cNvGrpSpPr>
            <a:grpSpLocks/>
          </p:cNvGrpSpPr>
          <p:nvPr/>
        </p:nvGrpSpPr>
        <p:grpSpPr bwMode="auto">
          <a:xfrm>
            <a:off x="1001713" y="4445000"/>
            <a:ext cx="6937375" cy="2303463"/>
            <a:chOff x="692150" y="1879600"/>
            <a:chExt cx="7283450" cy="2386013"/>
          </a:xfrm>
        </p:grpSpPr>
        <p:sp>
          <p:nvSpPr>
            <p:cNvPr id="29702" name="Line 4"/>
            <p:cNvSpPr>
              <a:spLocks noChangeShapeType="1"/>
            </p:cNvSpPr>
            <p:nvPr/>
          </p:nvSpPr>
          <p:spPr bwMode="auto">
            <a:xfrm>
              <a:off x="1001713" y="2557463"/>
              <a:ext cx="508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03" name="Rectangle 5"/>
            <p:cNvSpPr>
              <a:spLocks noChangeArrowheads="1"/>
            </p:cNvSpPr>
            <p:nvPr/>
          </p:nvSpPr>
          <p:spPr bwMode="auto">
            <a:xfrm>
              <a:off x="1511300" y="2093913"/>
              <a:ext cx="928688" cy="1481137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2000"/>
            </a:p>
          </p:txBody>
        </p:sp>
        <p:sp>
          <p:nvSpPr>
            <p:cNvPr id="29704" name="Line 6"/>
            <p:cNvSpPr>
              <a:spLocks noChangeShapeType="1"/>
            </p:cNvSpPr>
            <p:nvPr/>
          </p:nvSpPr>
          <p:spPr bwMode="auto">
            <a:xfrm>
              <a:off x="2452688" y="3429000"/>
              <a:ext cx="133508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9705" name="Group 7"/>
            <p:cNvGrpSpPr>
              <a:grpSpLocks/>
            </p:cNvGrpSpPr>
            <p:nvPr/>
          </p:nvGrpSpPr>
          <p:grpSpPr bwMode="auto">
            <a:xfrm>
              <a:off x="3013075" y="2571750"/>
              <a:ext cx="88900" cy="393700"/>
              <a:chOff x="965" y="3154"/>
              <a:chExt cx="56" cy="248"/>
            </a:xfrm>
          </p:grpSpPr>
          <p:sp>
            <p:nvSpPr>
              <p:cNvPr id="29737" name="Oval 8"/>
              <p:cNvSpPr>
                <a:spLocks noChangeArrowheads="1"/>
              </p:cNvSpPr>
              <p:nvPr/>
            </p:nvSpPr>
            <p:spPr bwMode="auto">
              <a:xfrm>
                <a:off x="965" y="3154"/>
                <a:ext cx="56" cy="56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2000"/>
              </a:p>
            </p:txBody>
          </p:sp>
          <p:sp>
            <p:nvSpPr>
              <p:cNvPr id="29738" name="Oval 9"/>
              <p:cNvSpPr>
                <a:spLocks noChangeArrowheads="1"/>
              </p:cNvSpPr>
              <p:nvPr/>
            </p:nvSpPr>
            <p:spPr bwMode="auto">
              <a:xfrm>
                <a:off x="965" y="3250"/>
                <a:ext cx="56" cy="56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2000"/>
              </a:p>
            </p:txBody>
          </p:sp>
          <p:sp>
            <p:nvSpPr>
              <p:cNvPr id="29739" name="Oval 10"/>
              <p:cNvSpPr>
                <a:spLocks noChangeArrowheads="1"/>
              </p:cNvSpPr>
              <p:nvPr/>
            </p:nvSpPr>
            <p:spPr bwMode="auto">
              <a:xfrm>
                <a:off x="965" y="3346"/>
                <a:ext cx="56" cy="56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2000"/>
              </a:p>
            </p:txBody>
          </p:sp>
        </p:grpSp>
        <p:grpSp>
          <p:nvGrpSpPr>
            <p:cNvPr id="29706" name="Group 11"/>
            <p:cNvGrpSpPr>
              <a:grpSpLocks/>
            </p:cNvGrpSpPr>
            <p:nvPr/>
          </p:nvGrpSpPr>
          <p:grpSpPr bwMode="auto">
            <a:xfrm>
              <a:off x="3789357" y="1968502"/>
              <a:ext cx="4186228" cy="2297113"/>
              <a:chOff x="1591" y="1266"/>
              <a:chExt cx="2637" cy="1447"/>
            </a:xfrm>
          </p:grpSpPr>
          <p:sp>
            <p:nvSpPr>
              <p:cNvPr id="29714" name="Rectangle 12"/>
              <p:cNvSpPr>
                <a:spLocks noChangeArrowheads="1"/>
              </p:cNvSpPr>
              <p:nvPr/>
            </p:nvSpPr>
            <p:spPr bwMode="auto">
              <a:xfrm flipH="1">
                <a:off x="1591" y="1298"/>
                <a:ext cx="577" cy="310"/>
              </a:xfrm>
              <a:prstGeom prst="rect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2000"/>
              </a:p>
            </p:txBody>
          </p:sp>
          <p:sp>
            <p:nvSpPr>
              <p:cNvPr id="29715" name="Rectangle 13"/>
              <p:cNvSpPr>
                <a:spLocks noChangeArrowheads="1"/>
              </p:cNvSpPr>
              <p:nvPr/>
            </p:nvSpPr>
            <p:spPr bwMode="auto">
              <a:xfrm flipH="1">
                <a:off x="1596" y="2025"/>
                <a:ext cx="577" cy="310"/>
              </a:xfrm>
              <a:prstGeom prst="rect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2000"/>
              </a:p>
            </p:txBody>
          </p:sp>
          <p:sp>
            <p:nvSpPr>
              <p:cNvPr id="29716" name="Line 14"/>
              <p:cNvSpPr>
                <a:spLocks noChangeShapeType="1"/>
              </p:cNvSpPr>
              <p:nvPr/>
            </p:nvSpPr>
            <p:spPr bwMode="auto">
              <a:xfrm>
                <a:off x="2167" y="1445"/>
                <a:ext cx="32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7" name="Line 15"/>
              <p:cNvSpPr>
                <a:spLocks noChangeShapeType="1"/>
              </p:cNvSpPr>
              <p:nvPr/>
            </p:nvSpPr>
            <p:spPr bwMode="auto">
              <a:xfrm>
                <a:off x="2190" y="2200"/>
                <a:ext cx="32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9718" name="Group 16"/>
              <p:cNvGrpSpPr>
                <a:grpSpLocks/>
              </p:cNvGrpSpPr>
              <p:nvPr/>
            </p:nvGrpSpPr>
            <p:grpSpPr bwMode="auto">
              <a:xfrm>
                <a:off x="2265" y="1266"/>
                <a:ext cx="729" cy="674"/>
                <a:chOff x="2265" y="1266"/>
                <a:chExt cx="729" cy="674"/>
              </a:xfrm>
            </p:grpSpPr>
            <p:grpSp>
              <p:nvGrpSpPr>
                <p:cNvPr id="29732" name="Group 17"/>
                <p:cNvGrpSpPr>
                  <a:grpSpLocks/>
                </p:cNvGrpSpPr>
                <p:nvPr/>
              </p:nvGrpSpPr>
              <p:grpSpPr bwMode="auto">
                <a:xfrm>
                  <a:off x="2487" y="1266"/>
                  <a:ext cx="265" cy="311"/>
                  <a:chOff x="2002" y="2683"/>
                  <a:chExt cx="265" cy="311"/>
                </a:xfrm>
              </p:grpSpPr>
              <p:sp>
                <p:nvSpPr>
                  <p:cNvPr id="29735" name="Oval 18"/>
                  <p:cNvSpPr>
                    <a:spLocks noChangeArrowheads="1"/>
                  </p:cNvSpPr>
                  <p:nvPr/>
                </p:nvSpPr>
                <p:spPr bwMode="auto">
                  <a:xfrm>
                    <a:off x="2002" y="2745"/>
                    <a:ext cx="265" cy="220"/>
                  </a:xfrm>
                  <a:prstGeom prst="ellips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2000"/>
                  </a:p>
                </p:txBody>
              </p:sp>
              <p:sp>
                <p:nvSpPr>
                  <p:cNvPr id="29736" name="Text Box 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28" y="2683"/>
                    <a:ext cx="224" cy="311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>
                    <a:spAutoFit/>
                  </a:bodyPr>
                  <a:lstStyle/>
                  <a:p>
                    <a:pPr eaLnBrk="0" hangingPunct="0"/>
                    <a:r>
                      <a:rPr lang="en-US" sz="2000">
                        <a:solidFill>
                          <a:srgbClr val="000000"/>
                        </a:solidFill>
                      </a:rPr>
                      <a:t>x</a:t>
                    </a:r>
                  </a:p>
                </p:txBody>
              </p:sp>
            </p:grpSp>
            <p:sp>
              <p:nvSpPr>
                <p:cNvPr id="29733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2606" y="1545"/>
                  <a:ext cx="0" cy="17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34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2265" y="1677"/>
                  <a:ext cx="729" cy="26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en-US" sz="1600" b="1">
                      <a:solidFill>
                        <a:srgbClr val="000000"/>
                      </a:solidFill>
                    </a:rPr>
                    <a:t>cos(2</a:t>
                  </a:r>
                  <a:r>
                    <a:rPr lang="en-US" sz="1600" b="1">
                      <a:solidFill>
                        <a:srgbClr val="000000"/>
                      </a:solidFill>
                      <a:latin typeface="Symbol" pitchFamily="18" charset="2"/>
                    </a:rPr>
                    <a:t>p</a:t>
                  </a:r>
                  <a:r>
                    <a:rPr lang="en-US" sz="1600" b="1">
                      <a:solidFill>
                        <a:srgbClr val="000000"/>
                      </a:solidFill>
                    </a:rPr>
                    <a:t>f</a:t>
                  </a:r>
                  <a:r>
                    <a:rPr lang="en-US" sz="1600" b="1" baseline="-25000">
                      <a:solidFill>
                        <a:srgbClr val="000000"/>
                      </a:solidFill>
                    </a:rPr>
                    <a:t>0</a:t>
                  </a:r>
                  <a:r>
                    <a:rPr lang="en-US" sz="1600" b="1">
                      <a:solidFill>
                        <a:srgbClr val="000000"/>
                      </a:solidFill>
                    </a:rPr>
                    <a:t>t)</a:t>
                  </a:r>
                </a:p>
              </p:txBody>
            </p:sp>
          </p:grpSp>
          <p:grpSp>
            <p:nvGrpSpPr>
              <p:cNvPr id="29719" name="Group 22"/>
              <p:cNvGrpSpPr>
                <a:grpSpLocks/>
              </p:cNvGrpSpPr>
              <p:nvPr/>
            </p:nvGrpSpPr>
            <p:grpSpPr bwMode="auto">
              <a:xfrm>
                <a:off x="2288" y="2039"/>
                <a:ext cx="751" cy="674"/>
                <a:chOff x="2265" y="1266"/>
                <a:chExt cx="751" cy="674"/>
              </a:xfrm>
            </p:grpSpPr>
            <p:grpSp>
              <p:nvGrpSpPr>
                <p:cNvPr id="29727" name="Group 23"/>
                <p:cNvGrpSpPr>
                  <a:grpSpLocks/>
                </p:cNvGrpSpPr>
                <p:nvPr/>
              </p:nvGrpSpPr>
              <p:grpSpPr bwMode="auto">
                <a:xfrm>
                  <a:off x="2487" y="1266"/>
                  <a:ext cx="265" cy="311"/>
                  <a:chOff x="2002" y="2683"/>
                  <a:chExt cx="265" cy="311"/>
                </a:xfrm>
              </p:grpSpPr>
              <p:sp>
                <p:nvSpPr>
                  <p:cNvPr id="29730" name="Oval 24"/>
                  <p:cNvSpPr>
                    <a:spLocks noChangeArrowheads="1"/>
                  </p:cNvSpPr>
                  <p:nvPr/>
                </p:nvSpPr>
                <p:spPr bwMode="auto">
                  <a:xfrm>
                    <a:off x="2002" y="2745"/>
                    <a:ext cx="265" cy="220"/>
                  </a:xfrm>
                  <a:prstGeom prst="ellips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2000"/>
                  </a:p>
                </p:txBody>
              </p:sp>
              <p:sp>
                <p:nvSpPr>
                  <p:cNvPr id="29731" name="Text Box 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28" y="2683"/>
                    <a:ext cx="224" cy="311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>
                    <a:spAutoFit/>
                  </a:bodyPr>
                  <a:lstStyle/>
                  <a:p>
                    <a:pPr eaLnBrk="0" hangingPunct="0"/>
                    <a:r>
                      <a:rPr lang="en-US" sz="2000">
                        <a:solidFill>
                          <a:srgbClr val="000000"/>
                        </a:solidFill>
                      </a:rPr>
                      <a:t>x</a:t>
                    </a:r>
                  </a:p>
                </p:txBody>
              </p:sp>
            </p:grpSp>
            <p:sp>
              <p:nvSpPr>
                <p:cNvPr id="29728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2606" y="1545"/>
                  <a:ext cx="0" cy="17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29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2265" y="1677"/>
                  <a:ext cx="751" cy="26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en-US" sz="1600" b="1">
                      <a:solidFill>
                        <a:srgbClr val="000000"/>
                      </a:solidFill>
                    </a:rPr>
                    <a:t>cos(2</a:t>
                  </a:r>
                  <a:r>
                    <a:rPr lang="en-US" sz="1600" b="1">
                      <a:solidFill>
                        <a:srgbClr val="000000"/>
                      </a:solidFill>
                      <a:latin typeface="Symbol" pitchFamily="18" charset="2"/>
                    </a:rPr>
                    <a:t>p</a:t>
                  </a:r>
                  <a:r>
                    <a:rPr lang="en-US" sz="1600" b="1">
                      <a:solidFill>
                        <a:srgbClr val="000000"/>
                      </a:solidFill>
                    </a:rPr>
                    <a:t>f</a:t>
                  </a:r>
                  <a:r>
                    <a:rPr lang="en-US" sz="1600" b="1" baseline="-25000">
                      <a:solidFill>
                        <a:srgbClr val="000000"/>
                      </a:solidFill>
                    </a:rPr>
                    <a:t>N</a:t>
                  </a:r>
                  <a:r>
                    <a:rPr lang="en-US" sz="1600" b="1">
                      <a:solidFill>
                        <a:srgbClr val="000000"/>
                      </a:solidFill>
                    </a:rPr>
                    <a:t>t)</a:t>
                  </a:r>
                </a:p>
              </p:txBody>
            </p:sp>
          </p:grpSp>
          <p:sp>
            <p:nvSpPr>
              <p:cNvPr id="29720" name="Line 28"/>
              <p:cNvSpPr>
                <a:spLocks noChangeShapeType="1"/>
              </p:cNvSpPr>
              <p:nvPr/>
            </p:nvSpPr>
            <p:spPr bwMode="auto">
              <a:xfrm>
                <a:off x="2771" y="1446"/>
                <a:ext cx="32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21" name="Line 29"/>
              <p:cNvSpPr>
                <a:spLocks noChangeShapeType="1"/>
              </p:cNvSpPr>
              <p:nvPr/>
            </p:nvSpPr>
            <p:spPr bwMode="auto">
              <a:xfrm>
                <a:off x="2793" y="2209"/>
                <a:ext cx="32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22" name="Line 30"/>
              <p:cNvSpPr>
                <a:spLocks noChangeShapeType="1"/>
              </p:cNvSpPr>
              <p:nvPr/>
            </p:nvSpPr>
            <p:spPr bwMode="auto">
              <a:xfrm flipV="1">
                <a:off x="3099" y="1984"/>
                <a:ext cx="330" cy="2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23" name="Line 31"/>
              <p:cNvSpPr>
                <a:spLocks noChangeShapeType="1"/>
              </p:cNvSpPr>
              <p:nvPr/>
            </p:nvSpPr>
            <p:spPr bwMode="auto">
              <a:xfrm>
                <a:off x="3076" y="1449"/>
                <a:ext cx="330" cy="2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24" name="Oval 32"/>
              <p:cNvSpPr>
                <a:spLocks noChangeArrowheads="1"/>
              </p:cNvSpPr>
              <p:nvPr/>
            </p:nvSpPr>
            <p:spPr bwMode="auto">
              <a:xfrm>
                <a:off x="3364" y="1591"/>
                <a:ext cx="530" cy="466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2000"/>
              </a:p>
            </p:txBody>
          </p:sp>
          <p:sp>
            <p:nvSpPr>
              <p:cNvPr id="29725" name="Text Box 33"/>
              <p:cNvSpPr txBox="1">
                <a:spLocks noChangeArrowheads="1"/>
              </p:cNvSpPr>
              <p:nvPr/>
            </p:nvSpPr>
            <p:spPr bwMode="auto">
              <a:xfrm>
                <a:off x="3480" y="1639"/>
                <a:ext cx="285" cy="407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800">
                    <a:solidFill>
                      <a:srgbClr val="000000"/>
                    </a:solidFill>
                    <a:latin typeface="Symbol" pitchFamily="18" charset="2"/>
                  </a:rPr>
                  <a:t>S</a:t>
                </a:r>
              </a:p>
            </p:txBody>
          </p:sp>
          <p:sp>
            <p:nvSpPr>
              <p:cNvPr id="29726" name="Line 34"/>
              <p:cNvSpPr>
                <a:spLocks noChangeShapeType="1"/>
              </p:cNvSpPr>
              <p:nvPr/>
            </p:nvSpPr>
            <p:spPr bwMode="auto">
              <a:xfrm>
                <a:off x="3908" y="1815"/>
                <a:ext cx="32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9707" name="Text Box 35"/>
            <p:cNvSpPr txBox="1">
              <a:spLocks noChangeArrowheads="1"/>
            </p:cNvSpPr>
            <p:nvPr/>
          </p:nvSpPr>
          <p:spPr bwMode="auto">
            <a:xfrm>
              <a:off x="692150" y="2090738"/>
              <a:ext cx="800216" cy="45572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i="1">
                  <a:solidFill>
                    <a:srgbClr val="000000"/>
                  </a:solidFill>
                </a:rPr>
                <a:t>R</a:t>
              </a:r>
              <a:r>
                <a:rPr lang="en-US" sz="1800">
                  <a:solidFill>
                    <a:srgbClr val="000000"/>
                  </a:solidFill>
                </a:rPr>
                <a:t> bps</a:t>
              </a:r>
            </a:p>
          </p:txBody>
        </p:sp>
        <p:sp>
          <p:nvSpPr>
            <p:cNvPr id="29708" name="Line 36"/>
            <p:cNvSpPr>
              <a:spLocks noChangeShapeType="1"/>
            </p:cNvSpPr>
            <p:nvPr/>
          </p:nvSpPr>
          <p:spPr bwMode="auto">
            <a:xfrm>
              <a:off x="2459038" y="2303463"/>
              <a:ext cx="133508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09" name="Text Box 37"/>
            <p:cNvSpPr txBox="1">
              <a:spLocks noChangeArrowheads="1"/>
            </p:cNvSpPr>
            <p:nvPr/>
          </p:nvSpPr>
          <p:spPr bwMode="auto">
            <a:xfrm>
              <a:off x="2600325" y="1879600"/>
              <a:ext cx="1113598" cy="45572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i="1">
                  <a:solidFill>
                    <a:srgbClr val="000000"/>
                  </a:solidFill>
                </a:rPr>
                <a:t>R/N</a:t>
              </a:r>
              <a:r>
                <a:rPr lang="en-US" sz="1800">
                  <a:solidFill>
                    <a:srgbClr val="000000"/>
                  </a:solidFill>
                </a:rPr>
                <a:t>  bps</a:t>
              </a:r>
            </a:p>
          </p:txBody>
        </p:sp>
        <p:sp>
          <p:nvSpPr>
            <p:cNvPr id="29710" name="Text Box 38"/>
            <p:cNvSpPr txBox="1">
              <a:spLocks noChangeArrowheads="1"/>
            </p:cNvSpPr>
            <p:nvPr/>
          </p:nvSpPr>
          <p:spPr bwMode="auto">
            <a:xfrm>
              <a:off x="2535237" y="3048000"/>
              <a:ext cx="1113598" cy="45572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i="1">
                  <a:solidFill>
                    <a:srgbClr val="000000"/>
                  </a:solidFill>
                </a:rPr>
                <a:t>R/N</a:t>
              </a:r>
              <a:r>
                <a:rPr lang="en-US" sz="1800">
                  <a:solidFill>
                    <a:srgbClr val="000000"/>
                  </a:solidFill>
                </a:rPr>
                <a:t>  bps</a:t>
              </a:r>
            </a:p>
          </p:txBody>
        </p:sp>
        <p:sp>
          <p:nvSpPr>
            <p:cNvPr id="29711" name="Text Box 39"/>
            <p:cNvSpPr txBox="1">
              <a:spLocks noChangeArrowheads="1"/>
            </p:cNvSpPr>
            <p:nvPr/>
          </p:nvSpPr>
          <p:spPr bwMode="auto">
            <a:xfrm>
              <a:off x="3755509" y="2009775"/>
              <a:ext cx="1017034" cy="56965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 b="1">
                  <a:solidFill>
                    <a:srgbClr val="000000"/>
                  </a:solidFill>
                </a:rPr>
                <a:t>QAM</a:t>
              </a:r>
            </a:p>
            <a:p>
              <a:pPr algn="ctr" eaLnBrk="0" hangingPunct="0"/>
              <a:r>
                <a:rPr lang="en-US" sz="1200" b="1">
                  <a:solidFill>
                    <a:srgbClr val="000000"/>
                  </a:solidFill>
                </a:rPr>
                <a:t>Modulator</a:t>
              </a:r>
            </a:p>
          </p:txBody>
        </p:sp>
        <p:sp>
          <p:nvSpPr>
            <p:cNvPr id="29712" name="Text Box 40"/>
            <p:cNvSpPr txBox="1">
              <a:spLocks noChangeArrowheads="1"/>
            </p:cNvSpPr>
            <p:nvPr/>
          </p:nvSpPr>
          <p:spPr bwMode="auto">
            <a:xfrm>
              <a:off x="3763447" y="3178175"/>
              <a:ext cx="1017034" cy="56965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 b="1">
                  <a:solidFill>
                    <a:srgbClr val="000000"/>
                  </a:solidFill>
                </a:rPr>
                <a:t>QAM</a:t>
              </a:r>
            </a:p>
            <a:p>
              <a:pPr algn="ctr" eaLnBrk="0" hangingPunct="0"/>
              <a:r>
                <a:rPr lang="en-US" sz="1200" b="1">
                  <a:solidFill>
                    <a:srgbClr val="000000"/>
                  </a:solidFill>
                </a:rPr>
                <a:t>Modulator</a:t>
              </a:r>
            </a:p>
          </p:txBody>
        </p:sp>
        <p:sp>
          <p:nvSpPr>
            <p:cNvPr id="29713" name="Text Box 41"/>
            <p:cNvSpPr txBox="1">
              <a:spLocks noChangeArrowheads="1"/>
            </p:cNvSpPr>
            <p:nvPr/>
          </p:nvSpPr>
          <p:spPr bwMode="auto">
            <a:xfrm>
              <a:off x="1468002" y="2373313"/>
              <a:ext cx="978772" cy="102537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 b="1">
                  <a:solidFill>
                    <a:srgbClr val="000000"/>
                  </a:solidFill>
                </a:rPr>
                <a:t>Serial </a:t>
              </a:r>
            </a:p>
            <a:p>
              <a:pPr algn="ctr" eaLnBrk="0" hangingPunct="0"/>
              <a:r>
                <a:rPr lang="en-US" sz="1200" b="1">
                  <a:solidFill>
                    <a:srgbClr val="000000"/>
                  </a:solidFill>
                </a:rPr>
                <a:t>To</a:t>
              </a:r>
            </a:p>
            <a:p>
              <a:pPr algn="ctr" eaLnBrk="0" hangingPunct="0"/>
              <a:r>
                <a:rPr lang="en-US" sz="1200" b="1">
                  <a:solidFill>
                    <a:srgbClr val="000000"/>
                  </a:solidFill>
                </a:rPr>
                <a:t>Parallel</a:t>
              </a:r>
            </a:p>
            <a:p>
              <a:pPr algn="ctr" eaLnBrk="0" hangingPunct="0"/>
              <a:r>
                <a:rPr lang="en-US" sz="1200" b="1">
                  <a:solidFill>
                    <a:srgbClr val="000000"/>
                  </a:solidFill>
                </a:rPr>
                <a:t>Converter</a:t>
              </a: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Overlapping Substreams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5475" y="1747838"/>
            <a:ext cx="8139113" cy="4114800"/>
          </a:xfrm>
        </p:spPr>
        <p:txBody>
          <a:bodyPr/>
          <a:lstStyle/>
          <a:p>
            <a:r>
              <a:rPr lang="en-US" altLang="en-US" dirty="0" smtClean="0"/>
              <a:t>Can have completely separate </a:t>
            </a:r>
            <a:r>
              <a:rPr lang="en-US" altLang="en-US" dirty="0" err="1" smtClean="0"/>
              <a:t>subchannels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Required </a:t>
            </a:r>
            <a:r>
              <a:rPr lang="en-US" altLang="en-US" dirty="0" err="1" smtClean="0"/>
              <a:t>passband</a:t>
            </a:r>
            <a:r>
              <a:rPr lang="en-US" altLang="en-US" dirty="0" smtClean="0"/>
              <a:t> bandwidth is B.</a:t>
            </a:r>
          </a:p>
          <a:p>
            <a:r>
              <a:rPr lang="en-US" altLang="en-US" dirty="0" smtClean="0"/>
              <a:t>OFDM overlaps </a:t>
            </a:r>
            <a:r>
              <a:rPr lang="en-US" altLang="en-US" dirty="0" err="1" smtClean="0"/>
              <a:t>substreams</a:t>
            </a:r>
            <a:endParaRPr lang="en-US" altLang="en-US" dirty="0" smtClean="0"/>
          </a:p>
          <a:p>
            <a:pPr lvl="1"/>
            <a:r>
              <a:rPr lang="en-US" altLang="en-US" dirty="0" err="1" smtClean="0"/>
              <a:t>Substreams</a:t>
            </a:r>
            <a:r>
              <a:rPr lang="en-US" altLang="en-US" dirty="0" smtClean="0"/>
              <a:t> (symbol time T</a:t>
            </a:r>
            <a:r>
              <a:rPr lang="en-US" altLang="en-US" baseline="-25000" dirty="0" smtClean="0"/>
              <a:t>N</a:t>
            </a:r>
            <a:r>
              <a:rPr lang="en-US" altLang="en-US" dirty="0" smtClean="0"/>
              <a:t>) separated in RX</a:t>
            </a:r>
          </a:p>
          <a:p>
            <a:pPr lvl="1"/>
            <a:r>
              <a:rPr lang="en-US" altLang="en-US" dirty="0" smtClean="0"/>
              <a:t>Minimum </a:t>
            </a:r>
            <a:r>
              <a:rPr lang="en-US" altLang="en-US" dirty="0" err="1" smtClean="0"/>
              <a:t>substream</a:t>
            </a:r>
            <a:r>
              <a:rPr lang="en-US" altLang="en-US" dirty="0" smtClean="0"/>
              <a:t> separation is B</a:t>
            </a:r>
            <a:r>
              <a:rPr lang="en-US" altLang="en-US" baseline="-25000" dirty="0" smtClean="0"/>
              <a:t>N</a:t>
            </a:r>
            <a:r>
              <a:rPr lang="en-US" altLang="en-US" dirty="0" smtClean="0"/>
              <a:t>.</a:t>
            </a:r>
          </a:p>
          <a:p>
            <a:pPr lvl="1"/>
            <a:r>
              <a:rPr lang="en-US" altLang="en-US" dirty="0" smtClean="0"/>
              <a:t>Total required bandwidth is B/2 (for T</a:t>
            </a:r>
            <a:r>
              <a:rPr lang="en-US" altLang="en-US" baseline="-25000" dirty="0" smtClean="0"/>
              <a:t>N</a:t>
            </a:r>
            <a:r>
              <a:rPr lang="en-US" altLang="en-US" dirty="0" smtClean="0"/>
              <a:t>=1/B</a:t>
            </a:r>
            <a:r>
              <a:rPr lang="en-US" altLang="en-US" baseline="-25000" dirty="0" smtClean="0"/>
              <a:t>N</a:t>
            </a:r>
            <a:r>
              <a:rPr lang="en-US" altLang="en-US" dirty="0" smtClean="0"/>
              <a:t>)</a:t>
            </a: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1247775" y="5935663"/>
            <a:ext cx="6604000" cy="158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 smtClean="0">
              <a:solidFill>
                <a:srgbClr val="FFFFFF"/>
              </a:solidFill>
              <a:cs typeface="+mn-cs"/>
            </a:endParaRPr>
          </a:p>
        </p:txBody>
      </p:sp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1524000" y="5326063"/>
            <a:ext cx="1341438" cy="615950"/>
            <a:chOff x="960" y="3355"/>
            <a:chExt cx="845" cy="388"/>
          </a:xfrm>
        </p:grpSpPr>
        <p:sp>
          <p:nvSpPr>
            <p:cNvPr id="7195" name="Arc 6"/>
            <p:cNvSpPr>
              <a:spLocks/>
            </p:cNvSpPr>
            <p:nvPr/>
          </p:nvSpPr>
          <p:spPr bwMode="auto">
            <a:xfrm flipH="1">
              <a:off x="960" y="3355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7196" name="Arc 7"/>
            <p:cNvSpPr>
              <a:spLocks/>
            </p:cNvSpPr>
            <p:nvPr/>
          </p:nvSpPr>
          <p:spPr bwMode="auto">
            <a:xfrm>
              <a:off x="1376" y="3359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</p:grpSp>
      <p:grpSp>
        <p:nvGrpSpPr>
          <p:cNvPr id="7174" name="Group 8"/>
          <p:cNvGrpSpPr>
            <a:grpSpLocks/>
          </p:cNvGrpSpPr>
          <p:nvPr/>
        </p:nvGrpSpPr>
        <p:grpSpPr bwMode="auto">
          <a:xfrm>
            <a:off x="2198688" y="5326063"/>
            <a:ext cx="1341437" cy="615950"/>
            <a:chOff x="960" y="3355"/>
            <a:chExt cx="845" cy="388"/>
          </a:xfrm>
        </p:grpSpPr>
        <p:sp>
          <p:nvSpPr>
            <p:cNvPr id="7193" name="Arc 9"/>
            <p:cNvSpPr>
              <a:spLocks/>
            </p:cNvSpPr>
            <p:nvPr/>
          </p:nvSpPr>
          <p:spPr bwMode="auto">
            <a:xfrm flipH="1">
              <a:off x="960" y="3355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7194" name="Arc 10"/>
            <p:cNvSpPr>
              <a:spLocks/>
            </p:cNvSpPr>
            <p:nvPr/>
          </p:nvSpPr>
          <p:spPr bwMode="auto">
            <a:xfrm>
              <a:off x="1376" y="3359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</p:grpSp>
      <p:grpSp>
        <p:nvGrpSpPr>
          <p:cNvPr id="7175" name="Group 11"/>
          <p:cNvGrpSpPr>
            <a:grpSpLocks/>
          </p:cNvGrpSpPr>
          <p:nvPr/>
        </p:nvGrpSpPr>
        <p:grpSpPr bwMode="auto">
          <a:xfrm>
            <a:off x="2873375" y="5326063"/>
            <a:ext cx="1341438" cy="615950"/>
            <a:chOff x="960" y="3355"/>
            <a:chExt cx="845" cy="388"/>
          </a:xfrm>
        </p:grpSpPr>
        <p:sp>
          <p:nvSpPr>
            <p:cNvPr id="7191" name="Arc 12"/>
            <p:cNvSpPr>
              <a:spLocks/>
            </p:cNvSpPr>
            <p:nvPr/>
          </p:nvSpPr>
          <p:spPr bwMode="auto">
            <a:xfrm flipH="1">
              <a:off x="960" y="3355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7192" name="Arc 13"/>
            <p:cNvSpPr>
              <a:spLocks/>
            </p:cNvSpPr>
            <p:nvPr/>
          </p:nvSpPr>
          <p:spPr bwMode="auto">
            <a:xfrm>
              <a:off x="1376" y="3359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</p:grpSp>
      <p:grpSp>
        <p:nvGrpSpPr>
          <p:cNvPr id="7176" name="Group 14"/>
          <p:cNvGrpSpPr>
            <a:grpSpLocks/>
          </p:cNvGrpSpPr>
          <p:nvPr/>
        </p:nvGrpSpPr>
        <p:grpSpPr bwMode="auto">
          <a:xfrm>
            <a:off x="3548063" y="5326063"/>
            <a:ext cx="1341437" cy="615950"/>
            <a:chOff x="960" y="3355"/>
            <a:chExt cx="845" cy="388"/>
          </a:xfrm>
        </p:grpSpPr>
        <p:sp>
          <p:nvSpPr>
            <p:cNvPr id="7189" name="Arc 15"/>
            <p:cNvSpPr>
              <a:spLocks/>
            </p:cNvSpPr>
            <p:nvPr/>
          </p:nvSpPr>
          <p:spPr bwMode="auto">
            <a:xfrm flipH="1">
              <a:off x="960" y="3355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7190" name="Arc 16"/>
            <p:cNvSpPr>
              <a:spLocks/>
            </p:cNvSpPr>
            <p:nvPr/>
          </p:nvSpPr>
          <p:spPr bwMode="auto">
            <a:xfrm>
              <a:off x="1376" y="3359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</p:grpSp>
      <p:grpSp>
        <p:nvGrpSpPr>
          <p:cNvPr id="7177" name="Group 17"/>
          <p:cNvGrpSpPr>
            <a:grpSpLocks/>
          </p:cNvGrpSpPr>
          <p:nvPr/>
        </p:nvGrpSpPr>
        <p:grpSpPr bwMode="auto">
          <a:xfrm>
            <a:off x="4222750" y="5326063"/>
            <a:ext cx="1341438" cy="615950"/>
            <a:chOff x="960" y="3355"/>
            <a:chExt cx="845" cy="388"/>
          </a:xfrm>
        </p:grpSpPr>
        <p:sp>
          <p:nvSpPr>
            <p:cNvPr id="7187" name="Arc 18"/>
            <p:cNvSpPr>
              <a:spLocks/>
            </p:cNvSpPr>
            <p:nvPr/>
          </p:nvSpPr>
          <p:spPr bwMode="auto">
            <a:xfrm flipH="1">
              <a:off x="960" y="3355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7188" name="Arc 19"/>
            <p:cNvSpPr>
              <a:spLocks/>
            </p:cNvSpPr>
            <p:nvPr/>
          </p:nvSpPr>
          <p:spPr bwMode="auto">
            <a:xfrm>
              <a:off x="1376" y="3359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</p:grpSp>
      <p:grpSp>
        <p:nvGrpSpPr>
          <p:cNvPr id="7178" name="Group 20"/>
          <p:cNvGrpSpPr>
            <a:grpSpLocks/>
          </p:cNvGrpSpPr>
          <p:nvPr/>
        </p:nvGrpSpPr>
        <p:grpSpPr bwMode="auto">
          <a:xfrm>
            <a:off x="4897438" y="5326063"/>
            <a:ext cx="1341437" cy="615950"/>
            <a:chOff x="960" y="3355"/>
            <a:chExt cx="845" cy="388"/>
          </a:xfrm>
        </p:grpSpPr>
        <p:sp>
          <p:nvSpPr>
            <p:cNvPr id="7185" name="Arc 21"/>
            <p:cNvSpPr>
              <a:spLocks/>
            </p:cNvSpPr>
            <p:nvPr/>
          </p:nvSpPr>
          <p:spPr bwMode="auto">
            <a:xfrm flipH="1">
              <a:off x="960" y="3355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7186" name="Arc 22"/>
            <p:cNvSpPr>
              <a:spLocks/>
            </p:cNvSpPr>
            <p:nvPr/>
          </p:nvSpPr>
          <p:spPr bwMode="auto">
            <a:xfrm>
              <a:off x="1376" y="3359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</p:grpSp>
      <p:sp>
        <p:nvSpPr>
          <p:cNvPr id="7179" name="Text Box 23"/>
          <p:cNvSpPr txBox="1">
            <a:spLocks noChangeArrowheads="1"/>
          </p:cNvSpPr>
          <p:nvPr/>
        </p:nvSpPr>
        <p:spPr bwMode="auto">
          <a:xfrm>
            <a:off x="2012950" y="6002338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f</a:t>
            </a:r>
            <a:r>
              <a:rPr lang="en-US" altLang="en-US" sz="2400" b="0" baseline="-2500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0</a:t>
            </a:r>
          </a:p>
        </p:txBody>
      </p:sp>
      <p:sp>
        <p:nvSpPr>
          <p:cNvPr id="7180" name="Line 24"/>
          <p:cNvSpPr>
            <a:spLocks noChangeShapeType="1"/>
          </p:cNvSpPr>
          <p:nvPr/>
        </p:nvSpPr>
        <p:spPr bwMode="auto">
          <a:xfrm flipH="1">
            <a:off x="2206625" y="5848350"/>
            <a:ext cx="1588" cy="1889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7181" name="Text Box 25"/>
          <p:cNvSpPr txBox="1">
            <a:spLocks noChangeArrowheads="1"/>
          </p:cNvSpPr>
          <p:nvPr/>
        </p:nvSpPr>
        <p:spPr bwMode="auto">
          <a:xfrm>
            <a:off x="5357813" y="5994400"/>
            <a:ext cx="6016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f</a:t>
            </a:r>
            <a:r>
              <a:rPr lang="en-US" altLang="en-US" sz="2400" b="0" baseline="-2500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N-1</a:t>
            </a:r>
          </a:p>
        </p:txBody>
      </p:sp>
      <p:sp>
        <p:nvSpPr>
          <p:cNvPr id="7182" name="Line 26"/>
          <p:cNvSpPr>
            <a:spLocks noChangeShapeType="1"/>
          </p:cNvSpPr>
          <p:nvPr/>
        </p:nvSpPr>
        <p:spPr bwMode="auto">
          <a:xfrm flipH="1">
            <a:off x="5551488" y="5840413"/>
            <a:ext cx="1587" cy="1889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7183" name="Line 27"/>
          <p:cNvSpPr>
            <a:spLocks noChangeShapeType="1"/>
          </p:cNvSpPr>
          <p:nvPr/>
        </p:nvSpPr>
        <p:spPr bwMode="auto">
          <a:xfrm>
            <a:off x="1625600" y="5138738"/>
            <a:ext cx="9874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7184" name="Text Box 28"/>
          <p:cNvSpPr txBox="1">
            <a:spLocks noChangeArrowheads="1"/>
          </p:cNvSpPr>
          <p:nvPr/>
        </p:nvSpPr>
        <p:spPr bwMode="auto">
          <a:xfrm>
            <a:off x="1860550" y="4819650"/>
            <a:ext cx="565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B/N</a:t>
            </a:r>
            <a:endParaRPr lang="en-US" altLang="en-US" sz="1800" baseline="-25000" smtClean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580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88950"/>
            <a:ext cx="8548688" cy="881063"/>
          </a:xfrm>
        </p:spPr>
        <p:txBody>
          <a:bodyPr/>
          <a:lstStyle/>
          <a:p>
            <a:r>
              <a:rPr lang="en-US" altLang="en-US" dirty="0" smtClean="0"/>
              <a:t>FFT Implementation of OFDM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58738" y="1706563"/>
            <a:ext cx="8550276" cy="4302125"/>
          </a:xfrm>
        </p:spPr>
        <p:txBody>
          <a:bodyPr/>
          <a:lstStyle/>
          <a:p>
            <a:pPr lvl="1"/>
            <a:r>
              <a:rPr lang="en-US" altLang="en-US" sz="2400" smtClean="0"/>
              <a:t>Use IFFT at TX to modulate symbols on each subcarrier</a:t>
            </a:r>
          </a:p>
          <a:p>
            <a:pPr lvl="1"/>
            <a:r>
              <a:rPr lang="en-US" altLang="en-US" sz="2400" smtClean="0"/>
              <a:t>Cyclic prefix makes linear convolution  of channel circular, so no interference between FFT blocks in RX processing</a:t>
            </a:r>
          </a:p>
          <a:p>
            <a:pPr lvl="1"/>
            <a:r>
              <a:rPr lang="en-US" altLang="en-US" sz="2400" smtClean="0"/>
              <a:t>Reverse structure (with FFT) at receiver</a:t>
            </a:r>
          </a:p>
          <a:p>
            <a:pPr lvl="1">
              <a:lnSpc>
                <a:spcPct val="70000"/>
              </a:lnSpc>
            </a:pPr>
            <a:endParaRPr lang="en-US" altLang="en-US" sz="2000" smtClean="0"/>
          </a:p>
          <a:p>
            <a:pPr lvl="1">
              <a:lnSpc>
                <a:spcPct val="70000"/>
              </a:lnSpc>
            </a:pPr>
            <a:endParaRPr lang="en-US" altLang="en-US" sz="2000" smtClean="0"/>
          </a:p>
          <a:p>
            <a:pPr lvl="1">
              <a:lnSpc>
                <a:spcPct val="210000"/>
              </a:lnSpc>
              <a:buFont typeface="Wingdings" pitchFamily="2" charset="2"/>
              <a:buNone/>
            </a:pPr>
            <a:endParaRPr lang="en-US" altLang="en-US" sz="2000" smtClean="0"/>
          </a:p>
          <a:p>
            <a:pPr lvl="1">
              <a:buFont typeface="Wingdings" pitchFamily="2" charset="2"/>
              <a:buNone/>
            </a:pPr>
            <a:r>
              <a:rPr lang="en-US" altLang="en-US" sz="2000" smtClean="0"/>
              <a:t>		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431800" y="3949700"/>
            <a:ext cx="4635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 flipH="1">
            <a:off x="889000" y="3722688"/>
            <a:ext cx="915988" cy="4921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0" smtClean="0">
              <a:solidFill>
                <a:srgbClr val="FFFFFF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 flipV="1">
            <a:off x="6689725" y="3963988"/>
            <a:ext cx="168275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5980113" y="3973513"/>
            <a:ext cx="182562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 smtClean="0">
              <a:solidFill>
                <a:srgbClr val="FFFFFF"/>
              </a:solidFill>
              <a:cs typeface="+mn-cs"/>
            </a:endParaRPr>
          </a:p>
        </p:txBody>
      </p:sp>
      <p:grpSp>
        <p:nvGrpSpPr>
          <p:cNvPr id="4104" name="Group 8"/>
          <p:cNvGrpSpPr>
            <a:grpSpLocks/>
          </p:cNvGrpSpPr>
          <p:nvPr/>
        </p:nvGrpSpPr>
        <p:grpSpPr bwMode="auto">
          <a:xfrm>
            <a:off x="6423025" y="3709988"/>
            <a:ext cx="1101725" cy="1019175"/>
            <a:chOff x="2215" y="1266"/>
            <a:chExt cx="694" cy="642"/>
          </a:xfrm>
        </p:grpSpPr>
        <p:grpSp>
          <p:nvGrpSpPr>
            <p:cNvPr id="4177" name="Group 9"/>
            <p:cNvGrpSpPr>
              <a:grpSpLocks/>
            </p:cNvGrpSpPr>
            <p:nvPr/>
          </p:nvGrpSpPr>
          <p:grpSpPr bwMode="auto">
            <a:xfrm>
              <a:off x="2487" y="1266"/>
              <a:ext cx="238" cy="288"/>
              <a:chOff x="2002" y="2683"/>
              <a:chExt cx="238" cy="288"/>
            </a:xfrm>
          </p:grpSpPr>
          <p:sp>
            <p:nvSpPr>
              <p:cNvPr id="4180" name="Oval 10"/>
              <p:cNvSpPr>
                <a:spLocks noChangeArrowheads="1"/>
              </p:cNvSpPr>
              <p:nvPr/>
            </p:nvSpPr>
            <p:spPr bwMode="auto">
              <a:xfrm>
                <a:off x="2002" y="2745"/>
                <a:ext cx="238" cy="214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rgbClr val="0000CC"/>
                  </a:buClr>
                  <a:buSzPct val="75000"/>
                  <a:buFont typeface="Wingdings" pitchFamily="2" charset="2"/>
                  <a:buChar char="l"/>
                  <a:defRPr sz="3200" b="1">
                    <a:solidFill>
                      <a:srgbClr val="0000CC"/>
                    </a:solidFill>
                    <a:latin typeface="Garamond" pitchFamily="18" charset="0"/>
                  </a:defRPr>
                </a:lvl1pPr>
                <a:lvl2pPr marL="742950" indent="-285750">
                  <a:lnSpc>
                    <a:spcPct val="80000"/>
                  </a:lnSpc>
                  <a:spcBef>
                    <a:spcPct val="20000"/>
                  </a:spcBef>
                  <a:buClr>
                    <a:srgbClr val="CC0000"/>
                  </a:buClr>
                  <a:buSzPct val="80000"/>
                  <a:buFont typeface="Wingdings" pitchFamily="2" charset="2"/>
                  <a:buChar char="l"/>
                  <a:defRPr sz="2800" b="1">
                    <a:solidFill>
                      <a:srgbClr val="0000CC"/>
                    </a:solidFill>
                    <a:latin typeface="Garamond" pitchFamily="18" charset="0"/>
                  </a:defRPr>
                </a:lvl2pPr>
                <a:lvl3pPr marL="1143000" indent="-228600">
                  <a:lnSpc>
                    <a:spcPct val="80000"/>
                  </a:lnSpc>
                  <a:spcBef>
                    <a:spcPct val="20000"/>
                  </a:spcBef>
                  <a:buClr>
                    <a:srgbClr val="0000CC"/>
                  </a:buClr>
                  <a:buSzPct val="65000"/>
                  <a:buFont typeface="ZapfDingbats" pitchFamily="82" charset="2"/>
                  <a:buChar char="l"/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DC0081"/>
                  </a:buClr>
                  <a:buSzPct val="65000"/>
                  <a:buFont typeface="Wingdings" pitchFamily="2" charset="2"/>
                  <a:buChar char="l"/>
                  <a:defRPr sz="2000" b="1">
                    <a:solidFill>
                      <a:srgbClr val="0000CC"/>
                    </a:solidFill>
                    <a:latin typeface="Garamond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 b="0" smtClean="0">
                  <a:solidFill>
                    <a:srgbClr val="FFFFFF"/>
                  </a:solidFill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4181" name="Text Box 11"/>
              <p:cNvSpPr txBox="1">
                <a:spLocks noChangeArrowheads="1"/>
              </p:cNvSpPr>
              <p:nvPr/>
            </p:nvSpPr>
            <p:spPr bwMode="auto">
              <a:xfrm>
                <a:off x="2028" y="2683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rgbClr val="0000CC"/>
                  </a:buClr>
                  <a:buSzPct val="75000"/>
                  <a:buFont typeface="Wingdings" pitchFamily="2" charset="2"/>
                  <a:buChar char="l"/>
                  <a:defRPr sz="3200" b="1">
                    <a:solidFill>
                      <a:srgbClr val="0000CC"/>
                    </a:solidFill>
                    <a:latin typeface="Garamond" pitchFamily="18" charset="0"/>
                  </a:defRPr>
                </a:lvl1pPr>
                <a:lvl2pPr marL="742950" indent="-285750">
                  <a:lnSpc>
                    <a:spcPct val="80000"/>
                  </a:lnSpc>
                  <a:spcBef>
                    <a:spcPct val="20000"/>
                  </a:spcBef>
                  <a:buClr>
                    <a:srgbClr val="CC0000"/>
                  </a:buClr>
                  <a:buSzPct val="80000"/>
                  <a:buFont typeface="Wingdings" pitchFamily="2" charset="2"/>
                  <a:buChar char="l"/>
                  <a:defRPr sz="2800" b="1">
                    <a:solidFill>
                      <a:srgbClr val="0000CC"/>
                    </a:solidFill>
                    <a:latin typeface="Garamond" pitchFamily="18" charset="0"/>
                  </a:defRPr>
                </a:lvl2pPr>
                <a:lvl3pPr marL="1143000" indent="-228600">
                  <a:lnSpc>
                    <a:spcPct val="80000"/>
                  </a:lnSpc>
                  <a:spcBef>
                    <a:spcPct val="20000"/>
                  </a:spcBef>
                  <a:buClr>
                    <a:srgbClr val="0000CC"/>
                  </a:buClr>
                  <a:buSzPct val="65000"/>
                  <a:buFont typeface="ZapfDingbats" pitchFamily="82" charset="2"/>
                  <a:buChar char="l"/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DC0081"/>
                  </a:buClr>
                  <a:buSzPct val="65000"/>
                  <a:buFont typeface="Wingdings" pitchFamily="2" charset="2"/>
                  <a:buChar char="l"/>
                  <a:defRPr sz="2000" b="1">
                    <a:solidFill>
                      <a:srgbClr val="0000CC"/>
                    </a:solidFill>
                    <a:latin typeface="Garamond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400" b="0" smtClean="0">
                    <a:solidFill>
                      <a:srgbClr val="000000"/>
                    </a:solidFill>
                    <a:latin typeface="Times New Roman" pitchFamily="18" charset="0"/>
                    <a:cs typeface="+mn-cs"/>
                  </a:rPr>
                  <a:t>x</a:t>
                </a:r>
              </a:p>
            </p:txBody>
          </p:sp>
        </p:grpSp>
        <p:sp>
          <p:nvSpPr>
            <p:cNvPr id="4178" name="Line 12"/>
            <p:cNvSpPr>
              <a:spLocks noChangeShapeType="1"/>
            </p:cNvSpPr>
            <p:nvPr/>
          </p:nvSpPr>
          <p:spPr bwMode="auto">
            <a:xfrm flipV="1">
              <a:off x="2606" y="1545"/>
              <a:ext cx="0" cy="1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4179" name="Text Box 13"/>
            <p:cNvSpPr txBox="1">
              <a:spLocks noChangeArrowheads="1"/>
            </p:cNvSpPr>
            <p:nvPr/>
          </p:nvSpPr>
          <p:spPr bwMode="auto">
            <a:xfrm>
              <a:off x="2215" y="1677"/>
              <a:ext cx="6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cos(2</a:t>
              </a:r>
              <a:r>
                <a:rPr lang="en-US" altLang="en-US" sz="1800" smtClean="0">
                  <a:solidFill>
                    <a:srgbClr val="000000"/>
                  </a:solidFill>
                  <a:latin typeface="Symbol" pitchFamily="18" charset="2"/>
                  <a:cs typeface="+mn-cs"/>
                </a:rPr>
                <a:t>p</a:t>
              </a:r>
              <a:r>
                <a:rPr lang="en-US" altLang="en-US" sz="18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f</a:t>
              </a:r>
              <a:r>
                <a:rPr lang="en-US" altLang="en-US" sz="1800" baseline="-250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c</a:t>
              </a:r>
              <a:r>
                <a:rPr lang="en-US" altLang="en-US" sz="18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t)</a:t>
              </a:r>
            </a:p>
          </p:txBody>
        </p:sp>
      </p:grpSp>
      <p:sp>
        <p:nvSpPr>
          <p:cNvPr id="4105" name="Text Box 14"/>
          <p:cNvSpPr txBox="1">
            <a:spLocks noChangeArrowheads="1"/>
          </p:cNvSpPr>
          <p:nvPr/>
        </p:nvSpPr>
        <p:spPr bwMode="auto">
          <a:xfrm>
            <a:off x="153988" y="3375025"/>
            <a:ext cx="7540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0" i="1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R</a:t>
            </a:r>
            <a:r>
              <a:rPr lang="en-US" altLang="en-US" sz="2000" b="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 bps</a:t>
            </a:r>
          </a:p>
        </p:txBody>
      </p:sp>
      <p:sp>
        <p:nvSpPr>
          <p:cNvPr id="4106" name="Line 15"/>
          <p:cNvSpPr>
            <a:spLocks noChangeShapeType="1"/>
          </p:cNvSpPr>
          <p:nvPr/>
        </p:nvSpPr>
        <p:spPr bwMode="auto">
          <a:xfrm>
            <a:off x="3044825" y="3522663"/>
            <a:ext cx="5937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4107" name="Text Box 16"/>
          <p:cNvSpPr txBox="1">
            <a:spLocks noChangeArrowheads="1"/>
          </p:cNvSpPr>
          <p:nvPr/>
        </p:nvSpPr>
        <p:spPr bwMode="auto">
          <a:xfrm>
            <a:off x="862013" y="3686175"/>
            <a:ext cx="10033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QAM</a:t>
            </a:r>
          </a:p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Modulator</a:t>
            </a:r>
          </a:p>
        </p:txBody>
      </p:sp>
      <p:grpSp>
        <p:nvGrpSpPr>
          <p:cNvPr id="4108" name="Group 17"/>
          <p:cNvGrpSpPr>
            <a:grpSpLocks/>
          </p:cNvGrpSpPr>
          <p:nvPr/>
        </p:nvGrpSpPr>
        <p:grpSpPr bwMode="auto">
          <a:xfrm>
            <a:off x="2060575" y="3311525"/>
            <a:ext cx="965200" cy="1481138"/>
            <a:chOff x="947" y="1949"/>
            <a:chExt cx="608" cy="933"/>
          </a:xfrm>
        </p:grpSpPr>
        <p:sp>
          <p:nvSpPr>
            <p:cNvPr id="4175" name="Rectangle 18"/>
            <p:cNvSpPr>
              <a:spLocks noChangeArrowheads="1"/>
            </p:cNvSpPr>
            <p:nvPr/>
          </p:nvSpPr>
          <p:spPr bwMode="auto">
            <a:xfrm>
              <a:off x="970" y="1949"/>
              <a:ext cx="585" cy="933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 smtClean="0">
                <a:solidFill>
                  <a:srgbClr val="FFFFFF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4176" name="Text Box 19"/>
            <p:cNvSpPr txBox="1">
              <a:spLocks noChangeArrowheads="1"/>
            </p:cNvSpPr>
            <p:nvPr/>
          </p:nvSpPr>
          <p:spPr bwMode="auto">
            <a:xfrm>
              <a:off x="947" y="2125"/>
              <a:ext cx="608" cy="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Serial </a:t>
              </a: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To</a:t>
              </a: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Parallel</a:t>
              </a: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Converter</a:t>
              </a:r>
            </a:p>
          </p:txBody>
        </p:sp>
      </p:grpSp>
      <p:sp>
        <p:nvSpPr>
          <p:cNvPr id="4109" name="Line 20"/>
          <p:cNvSpPr>
            <a:spLocks noChangeShapeType="1"/>
          </p:cNvSpPr>
          <p:nvPr/>
        </p:nvSpPr>
        <p:spPr bwMode="auto">
          <a:xfrm>
            <a:off x="1798638" y="3970338"/>
            <a:ext cx="304800" cy="79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4110" name="Line 21"/>
          <p:cNvSpPr>
            <a:spLocks noChangeShapeType="1"/>
          </p:cNvSpPr>
          <p:nvPr/>
        </p:nvSpPr>
        <p:spPr bwMode="auto">
          <a:xfrm>
            <a:off x="3038475" y="4589463"/>
            <a:ext cx="6080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4111" name="Rectangle 22"/>
          <p:cNvSpPr>
            <a:spLocks noChangeArrowheads="1"/>
          </p:cNvSpPr>
          <p:nvPr/>
        </p:nvSpPr>
        <p:spPr bwMode="auto">
          <a:xfrm>
            <a:off x="3627438" y="3290888"/>
            <a:ext cx="798512" cy="14811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0" smtClean="0">
              <a:solidFill>
                <a:srgbClr val="FFFFFF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4112" name="Text Box 23"/>
          <p:cNvSpPr txBox="1">
            <a:spLocks noChangeArrowheads="1"/>
          </p:cNvSpPr>
          <p:nvPr/>
        </p:nvSpPr>
        <p:spPr bwMode="auto">
          <a:xfrm>
            <a:off x="3763963" y="3889375"/>
            <a:ext cx="5889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IFFT</a:t>
            </a:r>
          </a:p>
        </p:txBody>
      </p:sp>
      <p:sp>
        <p:nvSpPr>
          <p:cNvPr id="4113" name="Text Box 24"/>
          <p:cNvSpPr txBox="1">
            <a:spLocks noChangeArrowheads="1"/>
          </p:cNvSpPr>
          <p:nvPr/>
        </p:nvSpPr>
        <p:spPr bwMode="auto">
          <a:xfrm>
            <a:off x="3113088" y="3113088"/>
            <a:ext cx="450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X</a:t>
            </a:r>
            <a:r>
              <a:rPr lang="en-US" altLang="en-US" sz="2000" b="0" baseline="-2500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0</a:t>
            </a:r>
          </a:p>
        </p:txBody>
      </p:sp>
      <p:sp>
        <p:nvSpPr>
          <p:cNvPr id="4114" name="Text Box 25"/>
          <p:cNvSpPr txBox="1">
            <a:spLocks noChangeArrowheads="1"/>
          </p:cNvSpPr>
          <p:nvPr/>
        </p:nvSpPr>
        <p:spPr bwMode="auto">
          <a:xfrm>
            <a:off x="3060700" y="4137025"/>
            <a:ext cx="625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X</a:t>
            </a:r>
            <a:r>
              <a:rPr lang="en-US" altLang="en-US" sz="2000" b="0" baseline="-2500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N-1</a:t>
            </a:r>
          </a:p>
        </p:txBody>
      </p:sp>
      <p:sp>
        <p:nvSpPr>
          <p:cNvPr id="4115" name="Rectangle 26"/>
          <p:cNvSpPr>
            <a:spLocks noChangeArrowheads="1"/>
          </p:cNvSpPr>
          <p:nvPr/>
        </p:nvSpPr>
        <p:spPr bwMode="auto">
          <a:xfrm>
            <a:off x="5043488" y="3298825"/>
            <a:ext cx="928687" cy="14811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0" smtClean="0">
              <a:solidFill>
                <a:srgbClr val="FFFFFF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4116" name="Line 27"/>
          <p:cNvSpPr>
            <a:spLocks noChangeShapeType="1"/>
          </p:cNvSpPr>
          <p:nvPr/>
        </p:nvSpPr>
        <p:spPr bwMode="auto">
          <a:xfrm>
            <a:off x="4460875" y="3543300"/>
            <a:ext cx="5937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4117" name="Line 28"/>
          <p:cNvSpPr>
            <a:spLocks noChangeShapeType="1"/>
          </p:cNvSpPr>
          <p:nvPr/>
        </p:nvSpPr>
        <p:spPr bwMode="auto">
          <a:xfrm>
            <a:off x="4454525" y="4610100"/>
            <a:ext cx="6080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4118" name="Text Box 29"/>
          <p:cNvSpPr txBox="1">
            <a:spLocks noChangeArrowheads="1"/>
          </p:cNvSpPr>
          <p:nvPr/>
        </p:nvSpPr>
        <p:spPr bwMode="auto">
          <a:xfrm>
            <a:off x="4894263" y="3119438"/>
            <a:ext cx="393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x</a:t>
            </a:r>
            <a:r>
              <a:rPr lang="en-US" altLang="en-US" sz="2000" b="0" baseline="-2500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0</a:t>
            </a:r>
          </a:p>
        </p:txBody>
      </p:sp>
      <p:sp>
        <p:nvSpPr>
          <p:cNvPr id="4119" name="Text Box 30"/>
          <p:cNvSpPr txBox="1">
            <a:spLocks noChangeArrowheads="1"/>
          </p:cNvSpPr>
          <p:nvPr/>
        </p:nvSpPr>
        <p:spPr bwMode="auto">
          <a:xfrm>
            <a:off x="4476750" y="4157663"/>
            <a:ext cx="5683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x</a:t>
            </a:r>
            <a:r>
              <a:rPr lang="en-US" altLang="en-US" sz="2000" b="0" baseline="-2500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N-1</a:t>
            </a:r>
          </a:p>
        </p:txBody>
      </p:sp>
      <p:sp>
        <p:nvSpPr>
          <p:cNvPr id="4120" name="Text Box 31"/>
          <p:cNvSpPr txBox="1">
            <a:spLocks noChangeArrowheads="1"/>
          </p:cNvSpPr>
          <p:nvPr/>
        </p:nvSpPr>
        <p:spPr bwMode="auto">
          <a:xfrm>
            <a:off x="5035550" y="3475038"/>
            <a:ext cx="987425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Add </a:t>
            </a:r>
            <a:r>
              <a:rPr lang="en-US" altLang="en-US" sz="1400" smtClean="0">
                <a:solidFill>
                  <a:srgbClr val="FF0000"/>
                </a:solidFill>
                <a:latin typeface="Times New Roman" pitchFamily="18" charset="0"/>
                <a:cs typeface="+mn-cs"/>
              </a:rPr>
              <a:t>cyclic</a:t>
            </a:r>
          </a:p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smtClean="0">
                <a:solidFill>
                  <a:srgbClr val="FF0000"/>
                </a:solidFill>
                <a:latin typeface="Times New Roman" pitchFamily="18" charset="0"/>
                <a:cs typeface="+mn-cs"/>
              </a:rPr>
              <a:t>prefix </a:t>
            </a:r>
            <a:r>
              <a:rPr lang="en-US" altLang="en-US" sz="140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and</a:t>
            </a:r>
          </a:p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Parallel</a:t>
            </a:r>
          </a:p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To Serial</a:t>
            </a:r>
          </a:p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Convert</a:t>
            </a:r>
          </a:p>
        </p:txBody>
      </p:sp>
      <p:grpSp>
        <p:nvGrpSpPr>
          <p:cNvPr id="4121" name="Group 32"/>
          <p:cNvGrpSpPr>
            <a:grpSpLocks/>
          </p:cNvGrpSpPr>
          <p:nvPr/>
        </p:nvGrpSpPr>
        <p:grpSpPr bwMode="auto">
          <a:xfrm>
            <a:off x="6162675" y="3789363"/>
            <a:ext cx="503238" cy="347662"/>
            <a:chOff x="4608" y="1829"/>
            <a:chExt cx="317" cy="219"/>
          </a:xfrm>
        </p:grpSpPr>
        <p:sp>
          <p:nvSpPr>
            <p:cNvPr id="4173" name="Rectangle 33"/>
            <p:cNvSpPr>
              <a:spLocks noChangeArrowheads="1"/>
            </p:cNvSpPr>
            <p:nvPr/>
          </p:nvSpPr>
          <p:spPr bwMode="auto">
            <a:xfrm>
              <a:off x="4608" y="1829"/>
              <a:ext cx="311" cy="219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 smtClean="0">
                <a:solidFill>
                  <a:srgbClr val="FFFFFF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4174" name="Text Box 34"/>
            <p:cNvSpPr txBox="1">
              <a:spLocks noChangeArrowheads="1"/>
            </p:cNvSpPr>
            <p:nvPr/>
          </p:nvSpPr>
          <p:spPr bwMode="auto">
            <a:xfrm>
              <a:off x="4616" y="1850"/>
              <a:ext cx="30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D/A</a:t>
              </a:r>
            </a:p>
          </p:txBody>
        </p:sp>
      </p:grpSp>
      <p:sp>
        <p:nvSpPr>
          <p:cNvPr id="4122" name="Line 35"/>
          <p:cNvSpPr>
            <a:spLocks noChangeShapeType="1"/>
          </p:cNvSpPr>
          <p:nvPr/>
        </p:nvSpPr>
        <p:spPr bwMode="auto">
          <a:xfrm>
            <a:off x="7235825" y="3973513"/>
            <a:ext cx="45085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4123" name="Rectangle 67"/>
          <p:cNvSpPr>
            <a:spLocks noChangeArrowheads="1"/>
          </p:cNvSpPr>
          <p:nvPr/>
        </p:nvSpPr>
        <p:spPr bwMode="auto">
          <a:xfrm>
            <a:off x="173038" y="3163888"/>
            <a:ext cx="7351712" cy="1712912"/>
          </a:xfrm>
          <a:prstGeom prst="rect">
            <a:avLst/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0" smtClean="0">
              <a:solidFill>
                <a:srgbClr val="FFFFFF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4124" name="TextBox 78"/>
          <p:cNvSpPr txBox="1">
            <a:spLocks noChangeArrowheads="1"/>
          </p:cNvSpPr>
          <p:nvPr/>
        </p:nvSpPr>
        <p:spPr bwMode="auto">
          <a:xfrm>
            <a:off x="6737350" y="3222625"/>
            <a:ext cx="612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smtClean="0">
                <a:solidFill>
                  <a:srgbClr val="FF0000"/>
                </a:solidFill>
                <a:latin typeface="Times New Roman" pitchFamily="18" charset="0"/>
                <a:cs typeface="+mn-cs"/>
              </a:rPr>
              <a:t>TX</a:t>
            </a:r>
          </a:p>
        </p:txBody>
      </p:sp>
      <p:grpSp>
        <p:nvGrpSpPr>
          <p:cNvPr id="7" name="Group 80"/>
          <p:cNvGrpSpPr>
            <a:grpSpLocks/>
          </p:cNvGrpSpPr>
          <p:nvPr/>
        </p:nvGrpSpPr>
        <p:grpSpPr bwMode="auto">
          <a:xfrm>
            <a:off x="203200" y="4986338"/>
            <a:ext cx="8766175" cy="1828800"/>
            <a:chOff x="203195" y="4985660"/>
            <a:chExt cx="8766629" cy="1828798"/>
          </a:xfrm>
        </p:grpSpPr>
        <p:sp>
          <p:nvSpPr>
            <p:cNvPr id="4135" name="Line 4"/>
            <p:cNvSpPr>
              <a:spLocks noChangeShapeType="1"/>
            </p:cNvSpPr>
            <p:nvPr/>
          </p:nvSpPr>
          <p:spPr bwMode="auto">
            <a:xfrm flipH="1">
              <a:off x="8155205" y="5898926"/>
              <a:ext cx="4635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4136" name="Rectangle 5"/>
            <p:cNvSpPr>
              <a:spLocks noChangeArrowheads="1"/>
            </p:cNvSpPr>
            <p:nvPr/>
          </p:nvSpPr>
          <p:spPr bwMode="auto">
            <a:xfrm>
              <a:off x="7245567" y="5671913"/>
              <a:ext cx="915988" cy="492125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 smtClean="0">
                <a:solidFill>
                  <a:srgbClr val="FFFFFF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4137" name="Line 6"/>
            <p:cNvSpPr>
              <a:spLocks noChangeShapeType="1"/>
            </p:cNvSpPr>
            <p:nvPr/>
          </p:nvSpPr>
          <p:spPr bwMode="auto">
            <a:xfrm flipH="1" flipV="1">
              <a:off x="1142095" y="5929315"/>
              <a:ext cx="222245" cy="703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  <p:grpSp>
          <p:nvGrpSpPr>
            <p:cNvPr id="4138" name="Group 8"/>
            <p:cNvGrpSpPr>
              <a:grpSpLocks/>
            </p:cNvGrpSpPr>
            <p:nvPr/>
          </p:nvGrpSpPr>
          <p:grpSpPr bwMode="auto">
            <a:xfrm flipH="1">
              <a:off x="391434" y="5659213"/>
              <a:ext cx="1101725" cy="1019175"/>
              <a:chOff x="2265" y="1266"/>
              <a:chExt cx="694" cy="642"/>
            </a:xfrm>
          </p:grpSpPr>
          <p:grpSp>
            <p:nvGrpSpPr>
              <p:cNvPr id="4168" name="Group 9"/>
              <p:cNvGrpSpPr>
                <a:grpSpLocks/>
              </p:cNvGrpSpPr>
              <p:nvPr/>
            </p:nvGrpSpPr>
            <p:grpSpPr bwMode="auto">
              <a:xfrm>
                <a:off x="2487" y="1266"/>
                <a:ext cx="265" cy="288"/>
                <a:chOff x="2002" y="2683"/>
                <a:chExt cx="265" cy="288"/>
              </a:xfrm>
            </p:grpSpPr>
            <p:sp>
              <p:nvSpPr>
                <p:cNvPr id="4171" name="Oval 10"/>
                <p:cNvSpPr>
                  <a:spLocks noChangeArrowheads="1"/>
                </p:cNvSpPr>
                <p:nvPr/>
              </p:nvSpPr>
              <p:spPr bwMode="auto">
                <a:xfrm>
                  <a:off x="2002" y="2745"/>
                  <a:ext cx="265" cy="220"/>
                </a:xfrm>
                <a:prstGeom prst="ellips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120000"/>
                    </a:lnSpc>
                    <a:spcBef>
                      <a:spcPct val="20000"/>
                    </a:spcBef>
                    <a:buClr>
                      <a:srgbClr val="0000CC"/>
                    </a:buClr>
                    <a:buSzPct val="75000"/>
                    <a:buFont typeface="Wingdings" pitchFamily="2" charset="2"/>
                    <a:buChar char="l"/>
                    <a:defRPr sz="3200" b="1">
                      <a:solidFill>
                        <a:srgbClr val="0000CC"/>
                      </a:solidFill>
                      <a:latin typeface="Garamond" pitchFamily="18" charset="0"/>
                    </a:defRPr>
                  </a:lvl1pPr>
                  <a:lvl2pPr marL="742950" indent="-285750">
                    <a:lnSpc>
                      <a:spcPct val="80000"/>
                    </a:lnSpc>
                    <a:spcBef>
                      <a:spcPct val="20000"/>
                    </a:spcBef>
                    <a:buClr>
                      <a:srgbClr val="CC0000"/>
                    </a:buClr>
                    <a:buSzPct val="80000"/>
                    <a:buFont typeface="Wingdings" pitchFamily="2" charset="2"/>
                    <a:buChar char="l"/>
                    <a:defRPr sz="2800" b="1">
                      <a:solidFill>
                        <a:srgbClr val="0000CC"/>
                      </a:solidFill>
                      <a:latin typeface="Garamond" pitchFamily="18" charset="0"/>
                    </a:defRPr>
                  </a:lvl2pPr>
                  <a:lvl3pPr marL="1143000" indent="-228600">
                    <a:lnSpc>
                      <a:spcPct val="80000"/>
                    </a:lnSpc>
                    <a:spcBef>
                      <a:spcPct val="20000"/>
                    </a:spcBef>
                    <a:buClr>
                      <a:srgbClr val="0000CC"/>
                    </a:buClr>
                    <a:buSzPct val="65000"/>
                    <a:buFont typeface="ZapfDingbats" pitchFamily="82" charset="2"/>
                    <a:buChar char="l"/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DC0081"/>
                    </a:buClr>
                    <a:buSzPct val="65000"/>
                    <a:buFont typeface="Wingdings" pitchFamily="2" charset="2"/>
                    <a:buChar char="l"/>
                    <a:defRPr sz="2000" b="1">
                      <a:solidFill>
                        <a:srgbClr val="0000CC"/>
                      </a:solidFill>
                      <a:latin typeface="Garamond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2400" b="0" smtClean="0">
                    <a:solidFill>
                      <a:srgbClr val="FFFFFF"/>
                    </a:solidFill>
                    <a:latin typeface="Times New Roman" pitchFamily="18" charset="0"/>
                    <a:cs typeface="+mn-cs"/>
                  </a:endParaRPr>
                </a:p>
              </p:txBody>
            </p:sp>
            <p:sp>
              <p:nvSpPr>
                <p:cNvPr id="4172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028" y="2683"/>
                  <a:ext cx="21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120000"/>
                    </a:lnSpc>
                    <a:spcBef>
                      <a:spcPct val="20000"/>
                    </a:spcBef>
                    <a:buClr>
                      <a:srgbClr val="0000CC"/>
                    </a:buClr>
                    <a:buSzPct val="75000"/>
                    <a:buFont typeface="Wingdings" pitchFamily="2" charset="2"/>
                    <a:buChar char="l"/>
                    <a:defRPr sz="3200" b="1">
                      <a:solidFill>
                        <a:srgbClr val="0000CC"/>
                      </a:solidFill>
                      <a:latin typeface="Garamond" pitchFamily="18" charset="0"/>
                    </a:defRPr>
                  </a:lvl1pPr>
                  <a:lvl2pPr marL="742950" indent="-285750">
                    <a:lnSpc>
                      <a:spcPct val="80000"/>
                    </a:lnSpc>
                    <a:spcBef>
                      <a:spcPct val="20000"/>
                    </a:spcBef>
                    <a:buClr>
                      <a:srgbClr val="CC0000"/>
                    </a:buClr>
                    <a:buSzPct val="80000"/>
                    <a:buFont typeface="Wingdings" pitchFamily="2" charset="2"/>
                    <a:buChar char="l"/>
                    <a:defRPr sz="2800" b="1">
                      <a:solidFill>
                        <a:srgbClr val="0000CC"/>
                      </a:solidFill>
                      <a:latin typeface="Garamond" pitchFamily="18" charset="0"/>
                    </a:defRPr>
                  </a:lvl2pPr>
                  <a:lvl3pPr marL="1143000" indent="-228600">
                    <a:lnSpc>
                      <a:spcPct val="80000"/>
                    </a:lnSpc>
                    <a:spcBef>
                      <a:spcPct val="20000"/>
                    </a:spcBef>
                    <a:buClr>
                      <a:srgbClr val="0000CC"/>
                    </a:buClr>
                    <a:buSzPct val="65000"/>
                    <a:buFont typeface="ZapfDingbats" pitchFamily="82" charset="2"/>
                    <a:buChar char="l"/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DC0081"/>
                    </a:buClr>
                    <a:buSzPct val="65000"/>
                    <a:buFont typeface="Wingdings" pitchFamily="2" charset="2"/>
                    <a:buChar char="l"/>
                    <a:defRPr sz="2000" b="1">
                      <a:solidFill>
                        <a:srgbClr val="0000CC"/>
                      </a:solidFill>
                      <a:latin typeface="Garamond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2400" b="0" smtClean="0">
                      <a:solidFill>
                        <a:srgbClr val="000000"/>
                      </a:solidFill>
                      <a:latin typeface="Times New Roman" pitchFamily="18" charset="0"/>
                      <a:cs typeface="+mn-cs"/>
                    </a:rPr>
                    <a:t>x</a:t>
                  </a:r>
                </a:p>
              </p:txBody>
            </p:sp>
          </p:grpSp>
          <p:sp>
            <p:nvSpPr>
              <p:cNvPr id="4169" name="Line 12"/>
              <p:cNvSpPr>
                <a:spLocks noChangeShapeType="1"/>
              </p:cNvSpPr>
              <p:nvPr/>
            </p:nvSpPr>
            <p:spPr bwMode="auto">
              <a:xfrm flipV="1">
                <a:off x="2606" y="1545"/>
                <a:ext cx="0" cy="17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hangingPunct="0"/>
                <a:endParaRPr lang="en-US" smtClean="0">
                  <a:solidFill>
                    <a:srgbClr val="FFFFFF"/>
                  </a:solidFill>
                  <a:cs typeface="+mn-cs"/>
                </a:endParaRPr>
              </a:p>
            </p:txBody>
          </p:sp>
          <p:sp>
            <p:nvSpPr>
              <p:cNvPr id="4170" name="Text Box 13"/>
              <p:cNvSpPr txBox="1">
                <a:spLocks noChangeArrowheads="1"/>
              </p:cNvSpPr>
              <p:nvPr/>
            </p:nvSpPr>
            <p:spPr bwMode="auto">
              <a:xfrm>
                <a:off x="2265" y="1677"/>
                <a:ext cx="6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rgbClr val="0000CC"/>
                  </a:buClr>
                  <a:buSzPct val="75000"/>
                  <a:buFont typeface="Wingdings" pitchFamily="2" charset="2"/>
                  <a:buChar char="l"/>
                  <a:defRPr sz="3200" b="1">
                    <a:solidFill>
                      <a:srgbClr val="0000CC"/>
                    </a:solidFill>
                    <a:latin typeface="Garamond" pitchFamily="18" charset="0"/>
                  </a:defRPr>
                </a:lvl1pPr>
                <a:lvl2pPr marL="742950" indent="-285750">
                  <a:lnSpc>
                    <a:spcPct val="80000"/>
                  </a:lnSpc>
                  <a:spcBef>
                    <a:spcPct val="20000"/>
                  </a:spcBef>
                  <a:buClr>
                    <a:srgbClr val="CC0000"/>
                  </a:buClr>
                  <a:buSzPct val="80000"/>
                  <a:buFont typeface="Wingdings" pitchFamily="2" charset="2"/>
                  <a:buChar char="l"/>
                  <a:defRPr sz="2800" b="1">
                    <a:solidFill>
                      <a:srgbClr val="0000CC"/>
                    </a:solidFill>
                    <a:latin typeface="Garamond" pitchFamily="18" charset="0"/>
                  </a:defRPr>
                </a:lvl2pPr>
                <a:lvl3pPr marL="1143000" indent="-228600">
                  <a:lnSpc>
                    <a:spcPct val="80000"/>
                  </a:lnSpc>
                  <a:spcBef>
                    <a:spcPct val="20000"/>
                  </a:spcBef>
                  <a:buClr>
                    <a:srgbClr val="0000CC"/>
                  </a:buClr>
                  <a:buSzPct val="65000"/>
                  <a:buFont typeface="ZapfDingbats" pitchFamily="82" charset="2"/>
                  <a:buChar char="l"/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DC0081"/>
                  </a:buClr>
                  <a:buSzPct val="65000"/>
                  <a:buFont typeface="Wingdings" pitchFamily="2" charset="2"/>
                  <a:buChar char="l"/>
                  <a:defRPr sz="2000" b="1">
                    <a:solidFill>
                      <a:srgbClr val="0000CC"/>
                    </a:solidFill>
                    <a:latin typeface="Garamond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smtClean="0">
                    <a:solidFill>
                      <a:srgbClr val="000000"/>
                    </a:solidFill>
                    <a:latin typeface="Times New Roman" pitchFamily="18" charset="0"/>
                    <a:cs typeface="+mn-cs"/>
                  </a:rPr>
                  <a:t>cos(2</a:t>
                </a:r>
                <a:r>
                  <a:rPr lang="en-US" altLang="en-US" sz="1800" smtClean="0">
                    <a:solidFill>
                      <a:srgbClr val="000000"/>
                    </a:solidFill>
                    <a:latin typeface="Symbol" pitchFamily="18" charset="2"/>
                    <a:cs typeface="+mn-cs"/>
                  </a:rPr>
                  <a:t>p</a:t>
                </a:r>
                <a:r>
                  <a:rPr lang="en-US" altLang="en-US" sz="1800" smtClean="0">
                    <a:solidFill>
                      <a:srgbClr val="000000"/>
                    </a:solidFill>
                    <a:latin typeface="Times New Roman" pitchFamily="18" charset="0"/>
                    <a:cs typeface="+mn-cs"/>
                  </a:rPr>
                  <a:t>f</a:t>
                </a:r>
                <a:r>
                  <a:rPr lang="en-US" altLang="en-US" sz="1800" baseline="-25000" smtClean="0">
                    <a:solidFill>
                      <a:srgbClr val="000000"/>
                    </a:solidFill>
                    <a:latin typeface="Times New Roman" pitchFamily="18" charset="0"/>
                    <a:cs typeface="+mn-cs"/>
                  </a:rPr>
                  <a:t>c</a:t>
                </a:r>
                <a:r>
                  <a:rPr lang="en-US" altLang="en-US" sz="1800" smtClean="0">
                    <a:solidFill>
                      <a:srgbClr val="000000"/>
                    </a:solidFill>
                    <a:latin typeface="Times New Roman" pitchFamily="18" charset="0"/>
                    <a:cs typeface="+mn-cs"/>
                  </a:rPr>
                  <a:t>t)</a:t>
                </a:r>
              </a:p>
            </p:txBody>
          </p:sp>
        </p:grpSp>
        <p:sp>
          <p:nvSpPr>
            <p:cNvPr id="4139" name="Text Box 14"/>
            <p:cNvSpPr txBox="1">
              <a:spLocks noChangeArrowheads="1"/>
            </p:cNvSpPr>
            <p:nvPr/>
          </p:nvSpPr>
          <p:spPr bwMode="auto">
            <a:xfrm flipH="1">
              <a:off x="8186955" y="5460776"/>
              <a:ext cx="7556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0" i="1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R</a:t>
              </a:r>
              <a:r>
                <a:rPr lang="en-US" altLang="en-US" sz="2000" b="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 bps</a:t>
              </a:r>
            </a:p>
          </p:txBody>
        </p:sp>
        <p:sp>
          <p:nvSpPr>
            <p:cNvPr id="4140" name="Line 15"/>
            <p:cNvSpPr>
              <a:spLocks noChangeShapeType="1"/>
            </p:cNvSpPr>
            <p:nvPr/>
          </p:nvSpPr>
          <p:spPr bwMode="auto">
            <a:xfrm flipH="1">
              <a:off x="5304055" y="5471888"/>
              <a:ext cx="5937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4141" name="Text Box 16"/>
            <p:cNvSpPr txBox="1">
              <a:spLocks noChangeArrowheads="1"/>
            </p:cNvSpPr>
            <p:nvPr/>
          </p:nvSpPr>
          <p:spPr bwMode="auto">
            <a:xfrm flipH="1">
              <a:off x="7185242" y="5635401"/>
              <a:ext cx="1003300" cy="51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QAM</a:t>
              </a: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Modulator</a:t>
              </a:r>
            </a:p>
          </p:txBody>
        </p:sp>
        <p:sp>
          <p:nvSpPr>
            <p:cNvPr id="4142" name="Rectangle 18"/>
            <p:cNvSpPr>
              <a:spLocks noChangeArrowheads="1"/>
            </p:cNvSpPr>
            <p:nvPr/>
          </p:nvSpPr>
          <p:spPr bwMode="auto">
            <a:xfrm flipH="1">
              <a:off x="5916830" y="5260751"/>
              <a:ext cx="928688" cy="1481137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 smtClean="0">
                <a:solidFill>
                  <a:srgbClr val="FFFFFF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4143" name="Line 20"/>
            <p:cNvSpPr>
              <a:spLocks noChangeShapeType="1"/>
            </p:cNvSpPr>
            <p:nvPr/>
          </p:nvSpPr>
          <p:spPr bwMode="auto">
            <a:xfrm flipH="1">
              <a:off x="6842342" y="5919563"/>
              <a:ext cx="3778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4144" name="Line 21"/>
            <p:cNvSpPr>
              <a:spLocks noChangeShapeType="1"/>
            </p:cNvSpPr>
            <p:nvPr/>
          </p:nvSpPr>
          <p:spPr bwMode="auto">
            <a:xfrm flipH="1">
              <a:off x="5296117" y="6538688"/>
              <a:ext cx="60801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4145" name="Rectangle 22"/>
            <p:cNvSpPr>
              <a:spLocks noChangeArrowheads="1"/>
            </p:cNvSpPr>
            <p:nvPr/>
          </p:nvSpPr>
          <p:spPr bwMode="auto">
            <a:xfrm flipH="1">
              <a:off x="4516655" y="5240113"/>
              <a:ext cx="798512" cy="1481138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 smtClean="0">
                <a:solidFill>
                  <a:srgbClr val="FFFFFF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4146" name="Text Box 23"/>
            <p:cNvSpPr txBox="1">
              <a:spLocks noChangeArrowheads="1"/>
            </p:cNvSpPr>
            <p:nvPr/>
          </p:nvSpPr>
          <p:spPr bwMode="auto">
            <a:xfrm flipH="1">
              <a:off x="4622711" y="5838601"/>
              <a:ext cx="5229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FFT</a:t>
              </a:r>
            </a:p>
          </p:txBody>
        </p:sp>
        <p:sp>
          <p:nvSpPr>
            <p:cNvPr id="4147" name="Text Box 24"/>
            <p:cNvSpPr txBox="1">
              <a:spLocks noChangeArrowheads="1"/>
            </p:cNvSpPr>
            <p:nvPr/>
          </p:nvSpPr>
          <p:spPr bwMode="auto">
            <a:xfrm flipH="1">
              <a:off x="5378894" y="5091341"/>
              <a:ext cx="4555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Y</a:t>
              </a:r>
              <a:r>
                <a:rPr lang="en-US" altLang="en-US" sz="2000" b="0" baseline="-250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0</a:t>
              </a:r>
            </a:p>
          </p:txBody>
        </p:sp>
        <p:sp>
          <p:nvSpPr>
            <p:cNvPr id="4148" name="Text Box 25"/>
            <p:cNvSpPr txBox="1">
              <a:spLocks noChangeArrowheads="1"/>
            </p:cNvSpPr>
            <p:nvPr/>
          </p:nvSpPr>
          <p:spPr bwMode="auto">
            <a:xfrm flipH="1">
              <a:off x="5285458" y="6129793"/>
              <a:ext cx="63671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Y</a:t>
              </a:r>
              <a:r>
                <a:rPr lang="en-US" altLang="en-US" sz="2000" b="0" baseline="-250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N-1</a:t>
              </a:r>
            </a:p>
          </p:txBody>
        </p:sp>
        <p:sp>
          <p:nvSpPr>
            <p:cNvPr id="4149" name="Rectangle 26"/>
            <p:cNvSpPr>
              <a:spLocks noChangeArrowheads="1"/>
            </p:cNvSpPr>
            <p:nvPr/>
          </p:nvSpPr>
          <p:spPr bwMode="auto">
            <a:xfrm flipH="1">
              <a:off x="2970430" y="5248051"/>
              <a:ext cx="928687" cy="1481137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 smtClean="0">
                <a:solidFill>
                  <a:srgbClr val="FFFFFF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4150" name="Line 27"/>
            <p:cNvSpPr>
              <a:spLocks noChangeShapeType="1"/>
            </p:cNvSpPr>
            <p:nvPr/>
          </p:nvSpPr>
          <p:spPr bwMode="auto">
            <a:xfrm flipH="1">
              <a:off x="3888005" y="5492526"/>
              <a:ext cx="5937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4151" name="Line 28"/>
            <p:cNvSpPr>
              <a:spLocks noChangeShapeType="1"/>
            </p:cNvSpPr>
            <p:nvPr/>
          </p:nvSpPr>
          <p:spPr bwMode="auto">
            <a:xfrm flipH="1">
              <a:off x="3880067" y="6559326"/>
              <a:ext cx="60801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4152" name="Text Box 29"/>
            <p:cNvSpPr txBox="1">
              <a:spLocks noChangeArrowheads="1"/>
            </p:cNvSpPr>
            <p:nvPr/>
          </p:nvSpPr>
          <p:spPr bwMode="auto">
            <a:xfrm flipH="1">
              <a:off x="3990966" y="5097691"/>
              <a:ext cx="39786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y</a:t>
              </a:r>
              <a:r>
                <a:rPr lang="en-US" altLang="en-US" sz="2000" b="0" baseline="-250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0</a:t>
              </a:r>
            </a:p>
          </p:txBody>
        </p:sp>
        <p:sp>
          <p:nvSpPr>
            <p:cNvPr id="4153" name="Text Box 30"/>
            <p:cNvSpPr txBox="1">
              <a:spLocks noChangeArrowheads="1"/>
            </p:cNvSpPr>
            <p:nvPr/>
          </p:nvSpPr>
          <p:spPr bwMode="auto">
            <a:xfrm flipH="1">
              <a:off x="3897530" y="6106888"/>
              <a:ext cx="57900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y</a:t>
              </a:r>
              <a:r>
                <a:rPr lang="en-US" altLang="en-US" sz="2000" b="0" baseline="-250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N-1</a:t>
              </a:r>
            </a:p>
          </p:txBody>
        </p:sp>
        <p:sp>
          <p:nvSpPr>
            <p:cNvPr id="4154" name="Text Box 31"/>
            <p:cNvSpPr txBox="1">
              <a:spLocks noChangeArrowheads="1"/>
            </p:cNvSpPr>
            <p:nvPr/>
          </p:nvSpPr>
          <p:spPr bwMode="auto">
            <a:xfrm flipH="1">
              <a:off x="2927496" y="5279123"/>
              <a:ext cx="973279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Remove</a:t>
              </a: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 </a:t>
              </a:r>
              <a:r>
                <a:rPr lang="en-US" altLang="en-US" sz="1400" smtClean="0">
                  <a:solidFill>
                    <a:srgbClr val="FF0000"/>
                  </a:solidFill>
                  <a:latin typeface="Times New Roman" pitchFamily="18" charset="0"/>
                  <a:cs typeface="+mn-cs"/>
                </a:rPr>
                <a:t>cyclic</a:t>
              </a: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smtClean="0">
                  <a:solidFill>
                    <a:srgbClr val="FF0000"/>
                  </a:solidFill>
                  <a:latin typeface="Times New Roman" pitchFamily="18" charset="0"/>
                  <a:cs typeface="+mn-cs"/>
                </a:rPr>
                <a:t>prefix </a:t>
              </a:r>
              <a:r>
                <a:rPr lang="en-US" altLang="en-US" sz="14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and</a:t>
              </a: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Serial to</a:t>
              </a: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Parallel</a:t>
              </a: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Convert</a:t>
              </a:r>
            </a:p>
          </p:txBody>
        </p:sp>
        <p:grpSp>
          <p:nvGrpSpPr>
            <p:cNvPr id="4155" name="Group 32"/>
            <p:cNvGrpSpPr>
              <a:grpSpLocks/>
            </p:cNvGrpSpPr>
            <p:nvPr/>
          </p:nvGrpSpPr>
          <p:grpSpPr bwMode="auto">
            <a:xfrm flipH="1">
              <a:off x="2134743" y="5767616"/>
              <a:ext cx="504824" cy="347663"/>
              <a:chOff x="4608" y="1829"/>
              <a:chExt cx="318" cy="219"/>
            </a:xfrm>
          </p:grpSpPr>
          <p:sp>
            <p:nvSpPr>
              <p:cNvPr id="4166" name="Rectangle 33"/>
              <p:cNvSpPr>
                <a:spLocks noChangeArrowheads="1"/>
              </p:cNvSpPr>
              <p:nvPr/>
            </p:nvSpPr>
            <p:spPr bwMode="auto">
              <a:xfrm>
                <a:off x="4608" y="1829"/>
                <a:ext cx="311" cy="219"/>
              </a:xfrm>
              <a:prstGeom prst="rect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rgbClr val="0000CC"/>
                  </a:buClr>
                  <a:buSzPct val="75000"/>
                  <a:buFont typeface="Wingdings" pitchFamily="2" charset="2"/>
                  <a:buChar char="l"/>
                  <a:defRPr sz="3200" b="1">
                    <a:solidFill>
                      <a:srgbClr val="0000CC"/>
                    </a:solidFill>
                    <a:latin typeface="Garamond" pitchFamily="18" charset="0"/>
                  </a:defRPr>
                </a:lvl1pPr>
                <a:lvl2pPr marL="742950" indent="-285750">
                  <a:lnSpc>
                    <a:spcPct val="80000"/>
                  </a:lnSpc>
                  <a:spcBef>
                    <a:spcPct val="20000"/>
                  </a:spcBef>
                  <a:buClr>
                    <a:srgbClr val="CC0000"/>
                  </a:buClr>
                  <a:buSzPct val="80000"/>
                  <a:buFont typeface="Wingdings" pitchFamily="2" charset="2"/>
                  <a:buChar char="l"/>
                  <a:defRPr sz="2800" b="1">
                    <a:solidFill>
                      <a:srgbClr val="0000CC"/>
                    </a:solidFill>
                    <a:latin typeface="Garamond" pitchFamily="18" charset="0"/>
                  </a:defRPr>
                </a:lvl2pPr>
                <a:lvl3pPr marL="1143000" indent="-228600">
                  <a:lnSpc>
                    <a:spcPct val="80000"/>
                  </a:lnSpc>
                  <a:spcBef>
                    <a:spcPct val="20000"/>
                  </a:spcBef>
                  <a:buClr>
                    <a:srgbClr val="0000CC"/>
                  </a:buClr>
                  <a:buSzPct val="65000"/>
                  <a:buFont typeface="ZapfDingbats" pitchFamily="82" charset="2"/>
                  <a:buChar char="l"/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DC0081"/>
                  </a:buClr>
                  <a:buSzPct val="65000"/>
                  <a:buFont typeface="Wingdings" pitchFamily="2" charset="2"/>
                  <a:buChar char="l"/>
                  <a:defRPr sz="2000" b="1">
                    <a:solidFill>
                      <a:srgbClr val="0000CC"/>
                    </a:solidFill>
                    <a:latin typeface="Garamond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 b="0" smtClean="0">
                  <a:solidFill>
                    <a:srgbClr val="FFFFFF"/>
                  </a:solidFill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4167" name="Text Box 34"/>
              <p:cNvSpPr txBox="1">
                <a:spLocks noChangeArrowheads="1"/>
              </p:cNvSpPr>
              <p:nvPr/>
            </p:nvSpPr>
            <p:spPr bwMode="auto">
              <a:xfrm>
                <a:off x="4615" y="1850"/>
                <a:ext cx="311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rgbClr val="0000CC"/>
                  </a:buClr>
                  <a:buSzPct val="75000"/>
                  <a:buFont typeface="Wingdings" pitchFamily="2" charset="2"/>
                  <a:buChar char="l"/>
                  <a:defRPr sz="3200" b="1">
                    <a:solidFill>
                      <a:srgbClr val="0000CC"/>
                    </a:solidFill>
                    <a:latin typeface="Garamond" pitchFamily="18" charset="0"/>
                  </a:defRPr>
                </a:lvl1pPr>
                <a:lvl2pPr marL="742950" indent="-285750">
                  <a:lnSpc>
                    <a:spcPct val="80000"/>
                  </a:lnSpc>
                  <a:spcBef>
                    <a:spcPct val="20000"/>
                  </a:spcBef>
                  <a:buClr>
                    <a:srgbClr val="CC0000"/>
                  </a:buClr>
                  <a:buSzPct val="80000"/>
                  <a:buFont typeface="Wingdings" pitchFamily="2" charset="2"/>
                  <a:buChar char="l"/>
                  <a:defRPr sz="2800" b="1">
                    <a:solidFill>
                      <a:srgbClr val="0000CC"/>
                    </a:solidFill>
                    <a:latin typeface="Garamond" pitchFamily="18" charset="0"/>
                  </a:defRPr>
                </a:lvl2pPr>
                <a:lvl3pPr marL="1143000" indent="-228600">
                  <a:lnSpc>
                    <a:spcPct val="80000"/>
                  </a:lnSpc>
                  <a:spcBef>
                    <a:spcPct val="20000"/>
                  </a:spcBef>
                  <a:buClr>
                    <a:srgbClr val="0000CC"/>
                  </a:buClr>
                  <a:buSzPct val="65000"/>
                  <a:buFont typeface="ZapfDingbats" pitchFamily="82" charset="2"/>
                  <a:buChar char="l"/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DC0081"/>
                  </a:buClr>
                  <a:buSzPct val="65000"/>
                  <a:buFont typeface="Wingdings" pitchFamily="2" charset="2"/>
                  <a:buChar char="l"/>
                  <a:defRPr sz="2000" b="1">
                    <a:solidFill>
                      <a:srgbClr val="0000CC"/>
                    </a:solidFill>
                    <a:latin typeface="Garamond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smtClean="0">
                    <a:solidFill>
                      <a:srgbClr val="000000"/>
                    </a:solidFill>
                    <a:latin typeface="Times New Roman" pitchFamily="18" charset="0"/>
                    <a:cs typeface="+mn-cs"/>
                  </a:rPr>
                  <a:t>A/D</a:t>
                </a:r>
              </a:p>
            </p:txBody>
          </p:sp>
        </p:grpSp>
        <p:sp>
          <p:nvSpPr>
            <p:cNvPr id="4156" name="Line 35"/>
            <p:cNvSpPr>
              <a:spLocks noChangeShapeType="1"/>
            </p:cNvSpPr>
            <p:nvPr/>
          </p:nvSpPr>
          <p:spPr bwMode="auto">
            <a:xfrm flipH="1">
              <a:off x="364673" y="5922738"/>
              <a:ext cx="36353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  <p:grpSp>
          <p:nvGrpSpPr>
            <p:cNvPr id="4157" name="Group 32"/>
            <p:cNvGrpSpPr>
              <a:grpSpLocks/>
            </p:cNvGrpSpPr>
            <p:nvPr/>
          </p:nvGrpSpPr>
          <p:grpSpPr bwMode="auto">
            <a:xfrm flipH="1">
              <a:off x="1343927" y="5745845"/>
              <a:ext cx="542925" cy="437243"/>
              <a:chOff x="4606" y="1829"/>
              <a:chExt cx="329" cy="219"/>
            </a:xfrm>
          </p:grpSpPr>
          <p:sp>
            <p:nvSpPr>
              <p:cNvPr id="4164" name="Rectangle 33"/>
              <p:cNvSpPr>
                <a:spLocks noChangeArrowheads="1"/>
              </p:cNvSpPr>
              <p:nvPr/>
            </p:nvSpPr>
            <p:spPr bwMode="auto">
              <a:xfrm>
                <a:off x="4608" y="1829"/>
                <a:ext cx="311" cy="219"/>
              </a:xfrm>
              <a:prstGeom prst="rect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rgbClr val="0000CC"/>
                  </a:buClr>
                  <a:buSzPct val="75000"/>
                  <a:buFont typeface="Wingdings" pitchFamily="2" charset="2"/>
                  <a:buChar char="l"/>
                  <a:defRPr sz="3200" b="1">
                    <a:solidFill>
                      <a:srgbClr val="0000CC"/>
                    </a:solidFill>
                    <a:latin typeface="Garamond" pitchFamily="18" charset="0"/>
                  </a:defRPr>
                </a:lvl1pPr>
                <a:lvl2pPr marL="742950" indent="-285750">
                  <a:lnSpc>
                    <a:spcPct val="80000"/>
                  </a:lnSpc>
                  <a:spcBef>
                    <a:spcPct val="20000"/>
                  </a:spcBef>
                  <a:buClr>
                    <a:srgbClr val="CC0000"/>
                  </a:buClr>
                  <a:buSzPct val="80000"/>
                  <a:buFont typeface="Wingdings" pitchFamily="2" charset="2"/>
                  <a:buChar char="l"/>
                  <a:defRPr sz="2800" b="1">
                    <a:solidFill>
                      <a:srgbClr val="0000CC"/>
                    </a:solidFill>
                    <a:latin typeface="Garamond" pitchFamily="18" charset="0"/>
                  </a:defRPr>
                </a:lvl2pPr>
                <a:lvl3pPr marL="1143000" indent="-228600">
                  <a:lnSpc>
                    <a:spcPct val="80000"/>
                  </a:lnSpc>
                  <a:spcBef>
                    <a:spcPct val="20000"/>
                  </a:spcBef>
                  <a:buClr>
                    <a:srgbClr val="0000CC"/>
                  </a:buClr>
                  <a:buSzPct val="65000"/>
                  <a:buFont typeface="ZapfDingbats" pitchFamily="82" charset="2"/>
                  <a:buChar char="l"/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DC0081"/>
                  </a:buClr>
                  <a:buSzPct val="65000"/>
                  <a:buFont typeface="Wingdings" pitchFamily="2" charset="2"/>
                  <a:buChar char="l"/>
                  <a:defRPr sz="2000" b="1">
                    <a:solidFill>
                      <a:srgbClr val="0000CC"/>
                    </a:solidFill>
                    <a:latin typeface="Garamond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 b="0" smtClean="0">
                  <a:solidFill>
                    <a:srgbClr val="FFFFFF"/>
                  </a:solidFill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4165" name="Text Box 34"/>
              <p:cNvSpPr txBox="1">
                <a:spLocks noChangeArrowheads="1"/>
              </p:cNvSpPr>
              <p:nvPr/>
            </p:nvSpPr>
            <p:spPr bwMode="auto">
              <a:xfrm>
                <a:off x="4606" y="1850"/>
                <a:ext cx="3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rgbClr val="0000CC"/>
                  </a:buClr>
                  <a:buSzPct val="75000"/>
                  <a:buFont typeface="Wingdings" pitchFamily="2" charset="2"/>
                  <a:buChar char="l"/>
                  <a:defRPr sz="3200" b="1">
                    <a:solidFill>
                      <a:srgbClr val="0000CC"/>
                    </a:solidFill>
                    <a:latin typeface="Garamond" pitchFamily="18" charset="0"/>
                  </a:defRPr>
                </a:lvl1pPr>
                <a:lvl2pPr marL="742950" indent="-285750">
                  <a:lnSpc>
                    <a:spcPct val="80000"/>
                  </a:lnSpc>
                  <a:spcBef>
                    <a:spcPct val="20000"/>
                  </a:spcBef>
                  <a:buClr>
                    <a:srgbClr val="CC0000"/>
                  </a:buClr>
                  <a:buSzPct val="80000"/>
                  <a:buFont typeface="Wingdings" pitchFamily="2" charset="2"/>
                  <a:buChar char="l"/>
                  <a:defRPr sz="2800" b="1">
                    <a:solidFill>
                      <a:srgbClr val="0000CC"/>
                    </a:solidFill>
                    <a:latin typeface="Garamond" pitchFamily="18" charset="0"/>
                  </a:defRPr>
                </a:lvl2pPr>
                <a:lvl3pPr marL="1143000" indent="-228600">
                  <a:lnSpc>
                    <a:spcPct val="80000"/>
                  </a:lnSpc>
                  <a:spcBef>
                    <a:spcPct val="20000"/>
                  </a:spcBef>
                  <a:buClr>
                    <a:srgbClr val="0000CC"/>
                  </a:buClr>
                  <a:buSzPct val="65000"/>
                  <a:buFont typeface="ZapfDingbats" pitchFamily="82" charset="2"/>
                  <a:buChar char="l"/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DC0081"/>
                  </a:buClr>
                  <a:buSzPct val="65000"/>
                  <a:buFont typeface="Wingdings" pitchFamily="2" charset="2"/>
                  <a:buChar char="l"/>
                  <a:defRPr sz="2000" b="1">
                    <a:solidFill>
                      <a:srgbClr val="0000CC"/>
                    </a:solidFill>
                    <a:latin typeface="Garamond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smtClean="0">
                    <a:solidFill>
                      <a:srgbClr val="000000"/>
                    </a:solidFill>
                    <a:latin typeface="Times New Roman" pitchFamily="18" charset="0"/>
                    <a:cs typeface="+mn-cs"/>
                  </a:rPr>
                  <a:t>LPF</a:t>
                </a:r>
              </a:p>
            </p:txBody>
          </p:sp>
        </p:grpSp>
        <p:sp>
          <p:nvSpPr>
            <p:cNvPr id="4158" name="Line 6"/>
            <p:cNvSpPr>
              <a:spLocks noChangeShapeType="1"/>
            </p:cNvSpPr>
            <p:nvPr/>
          </p:nvSpPr>
          <p:spPr bwMode="auto">
            <a:xfrm flipH="1" flipV="1">
              <a:off x="1918609" y="5936572"/>
              <a:ext cx="222245" cy="703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4159" name="Line 6"/>
            <p:cNvSpPr>
              <a:spLocks noChangeShapeType="1"/>
            </p:cNvSpPr>
            <p:nvPr/>
          </p:nvSpPr>
          <p:spPr bwMode="auto">
            <a:xfrm flipH="1" flipV="1">
              <a:off x="2666095" y="5929314"/>
              <a:ext cx="222245" cy="703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4160" name="Text Box 31"/>
            <p:cNvSpPr txBox="1">
              <a:spLocks noChangeArrowheads="1"/>
            </p:cNvSpPr>
            <p:nvPr/>
          </p:nvSpPr>
          <p:spPr bwMode="auto">
            <a:xfrm>
              <a:off x="5979699" y="5659655"/>
              <a:ext cx="87190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Parallel</a:t>
              </a: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To Serial</a:t>
              </a: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Convert</a:t>
              </a:r>
            </a:p>
          </p:txBody>
        </p:sp>
        <p:sp>
          <p:nvSpPr>
            <p:cNvPr id="4161" name="Rectangle 77"/>
            <p:cNvSpPr>
              <a:spLocks noChangeArrowheads="1"/>
            </p:cNvSpPr>
            <p:nvPr/>
          </p:nvSpPr>
          <p:spPr bwMode="auto">
            <a:xfrm>
              <a:off x="203195" y="4985660"/>
              <a:ext cx="8766629" cy="1828798"/>
            </a:xfrm>
            <a:prstGeom prst="rect">
              <a:avLst/>
            </a:prstGeom>
            <a:noFill/>
            <a:ln w="28575" algn="ctr">
              <a:solidFill>
                <a:srgbClr val="0000FF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 smtClean="0">
                <a:solidFill>
                  <a:srgbClr val="FFFFFF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4162" name="TextBox 79"/>
            <p:cNvSpPr txBox="1">
              <a:spLocks noChangeArrowheads="1"/>
            </p:cNvSpPr>
            <p:nvPr/>
          </p:nvSpPr>
          <p:spPr bwMode="auto">
            <a:xfrm>
              <a:off x="8280400" y="5029200"/>
              <a:ext cx="63030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smtClean="0">
                  <a:solidFill>
                    <a:srgbClr val="0000FF"/>
                  </a:solidFill>
                  <a:latin typeface="Times New Roman" pitchFamily="18" charset="0"/>
                  <a:cs typeface="+mn-cs"/>
                </a:rPr>
                <a:t>RX</a:t>
              </a:r>
            </a:p>
          </p:txBody>
        </p:sp>
        <p:sp>
          <p:nvSpPr>
            <p:cNvPr id="4163" name="Text Box 24"/>
            <p:cNvSpPr txBox="1">
              <a:spLocks noChangeArrowheads="1"/>
            </p:cNvSpPr>
            <p:nvPr/>
          </p:nvSpPr>
          <p:spPr bwMode="auto">
            <a:xfrm flipH="1">
              <a:off x="7031254" y="6264009"/>
              <a:ext cx="135999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smtClean="0">
                  <a:solidFill>
                    <a:srgbClr val="3333FF"/>
                  </a:solidFill>
                  <a:latin typeface="Times New Roman" pitchFamily="18" charset="0"/>
                  <a:cs typeface="+mn-cs"/>
                </a:rPr>
                <a:t>Y</a:t>
              </a:r>
              <a:r>
                <a:rPr lang="en-US" altLang="en-US" sz="2000" baseline="-25000" smtClean="0">
                  <a:solidFill>
                    <a:srgbClr val="3333FF"/>
                  </a:solidFill>
                  <a:latin typeface="Times New Roman" pitchFamily="18" charset="0"/>
                  <a:cs typeface="+mn-cs"/>
                </a:rPr>
                <a:t>i</a:t>
              </a:r>
              <a:r>
                <a:rPr lang="en-US" altLang="en-US" sz="2000" smtClean="0">
                  <a:solidFill>
                    <a:srgbClr val="3333FF"/>
                  </a:solidFill>
                  <a:latin typeface="Times New Roman" pitchFamily="18" charset="0"/>
                  <a:cs typeface="+mn-cs"/>
                </a:rPr>
                <a:t>=H</a:t>
              </a:r>
              <a:r>
                <a:rPr lang="en-US" altLang="en-US" sz="2000" baseline="-25000" smtClean="0">
                  <a:solidFill>
                    <a:srgbClr val="3333FF"/>
                  </a:solidFill>
                  <a:latin typeface="Times New Roman" pitchFamily="18" charset="0"/>
                  <a:cs typeface="+mn-cs"/>
                </a:rPr>
                <a:t>i</a:t>
              </a:r>
              <a:r>
                <a:rPr lang="en-US" altLang="en-US" sz="2000" smtClean="0">
                  <a:solidFill>
                    <a:srgbClr val="3333FF"/>
                  </a:solidFill>
                  <a:latin typeface="Times New Roman" pitchFamily="18" charset="0"/>
                  <a:cs typeface="+mn-cs"/>
                </a:rPr>
                <a:t>X</a:t>
              </a:r>
              <a:r>
                <a:rPr lang="en-US" altLang="en-US" sz="2000" baseline="-25000" smtClean="0">
                  <a:solidFill>
                    <a:srgbClr val="3333FF"/>
                  </a:solidFill>
                  <a:latin typeface="Times New Roman" pitchFamily="18" charset="0"/>
                  <a:cs typeface="+mn-cs"/>
                </a:rPr>
                <a:t>i</a:t>
              </a:r>
              <a:r>
                <a:rPr lang="en-US" altLang="en-US" sz="2000" smtClean="0">
                  <a:solidFill>
                    <a:srgbClr val="3333FF"/>
                  </a:solidFill>
                  <a:latin typeface="Times New Roman" pitchFamily="18" charset="0"/>
                  <a:cs typeface="+mn-cs"/>
                </a:rPr>
                <a:t>+n</a:t>
              </a:r>
              <a:r>
                <a:rPr lang="en-US" altLang="en-US" sz="2000" baseline="-25000" smtClean="0">
                  <a:solidFill>
                    <a:srgbClr val="3333FF"/>
                  </a:solidFill>
                  <a:latin typeface="Times New Roman" pitchFamily="18" charset="0"/>
                  <a:cs typeface="+mn-cs"/>
                </a:rPr>
                <a:t>i</a:t>
              </a:r>
            </a:p>
          </p:txBody>
        </p:sp>
      </p:grpSp>
      <p:sp>
        <p:nvSpPr>
          <p:cNvPr id="4126" name="Rectangle 2"/>
          <p:cNvSpPr>
            <a:spLocks noChangeArrowheads="1"/>
          </p:cNvSpPr>
          <p:nvPr/>
        </p:nvSpPr>
        <p:spPr bwMode="auto">
          <a:xfrm>
            <a:off x="7700963" y="3816350"/>
            <a:ext cx="376237" cy="355600"/>
          </a:xfrm>
          <a:prstGeom prst="rect">
            <a:avLst/>
          </a:prstGeom>
          <a:noFill/>
          <a:ln w="28575" algn="ctr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0" smtClean="0">
              <a:solidFill>
                <a:srgbClr val="FFFFFF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46988" y="3808413"/>
            <a:ext cx="482600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600" dirty="0">
                <a:solidFill>
                  <a:srgbClr val="474747">
                    <a:lumMod val="50000"/>
                  </a:srgbClr>
                </a:solidFill>
                <a:cs typeface="+mn-cs"/>
              </a:rPr>
              <a:t>h(t)</a:t>
            </a:r>
          </a:p>
        </p:txBody>
      </p:sp>
      <p:grpSp>
        <p:nvGrpSpPr>
          <p:cNvPr id="4128" name="Group 9"/>
          <p:cNvGrpSpPr>
            <a:grpSpLocks/>
          </p:cNvGrpSpPr>
          <p:nvPr/>
        </p:nvGrpSpPr>
        <p:grpSpPr bwMode="auto">
          <a:xfrm>
            <a:off x="8270875" y="3748088"/>
            <a:ext cx="382588" cy="461962"/>
            <a:chOff x="2002" y="2703"/>
            <a:chExt cx="241" cy="291"/>
          </a:xfrm>
        </p:grpSpPr>
        <p:sp>
          <p:nvSpPr>
            <p:cNvPr id="4133" name="Oval 10"/>
            <p:cNvSpPr>
              <a:spLocks noChangeArrowheads="1"/>
            </p:cNvSpPr>
            <p:nvPr/>
          </p:nvSpPr>
          <p:spPr bwMode="auto">
            <a:xfrm>
              <a:off x="2002" y="2745"/>
              <a:ext cx="238" cy="214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 smtClean="0">
                <a:solidFill>
                  <a:srgbClr val="FFFFFF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4134" name="Text Box 11"/>
            <p:cNvSpPr txBox="1">
              <a:spLocks noChangeArrowheads="1"/>
            </p:cNvSpPr>
            <p:nvPr/>
          </p:nvSpPr>
          <p:spPr bwMode="auto">
            <a:xfrm>
              <a:off x="2018" y="2703"/>
              <a:ext cx="22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b="0" smtClean="0">
                  <a:solidFill>
                    <a:srgbClr val="000000"/>
                  </a:solidFill>
                  <a:latin typeface="Times New Roman" pitchFamily="18" charset="0"/>
                  <a:cs typeface="+mn-cs"/>
                </a:rPr>
                <a:t>+</a:t>
              </a:r>
            </a:p>
          </p:txBody>
        </p:sp>
      </p:grpSp>
      <p:sp>
        <p:nvSpPr>
          <p:cNvPr id="4129" name="Line 12"/>
          <p:cNvSpPr>
            <a:spLocks noChangeShapeType="1"/>
          </p:cNvSpPr>
          <p:nvPr/>
        </p:nvSpPr>
        <p:spPr bwMode="auto">
          <a:xfrm rot="10800000" flipV="1">
            <a:off x="8470900" y="3506788"/>
            <a:ext cx="0" cy="2762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4130" name="Text Box 13"/>
          <p:cNvSpPr txBox="1">
            <a:spLocks noChangeArrowheads="1"/>
          </p:cNvSpPr>
          <p:nvPr/>
        </p:nvSpPr>
        <p:spPr bwMode="auto">
          <a:xfrm>
            <a:off x="8197850" y="3190875"/>
            <a:ext cx="544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n(t)</a:t>
            </a:r>
          </a:p>
        </p:txBody>
      </p:sp>
      <p:sp>
        <p:nvSpPr>
          <p:cNvPr id="4131" name="Line 20"/>
          <p:cNvSpPr>
            <a:spLocks noChangeShapeType="1"/>
          </p:cNvSpPr>
          <p:nvPr/>
        </p:nvSpPr>
        <p:spPr bwMode="auto">
          <a:xfrm>
            <a:off x="8078788" y="3970338"/>
            <a:ext cx="215900" cy="79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4132" name="Line 20"/>
          <p:cNvSpPr>
            <a:spLocks noChangeShapeType="1"/>
          </p:cNvSpPr>
          <p:nvPr/>
        </p:nvSpPr>
        <p:spPr bwMode="auto">
          <a:xfrm>
            <a:off x="8682038" y="3970338"/>
            <a:ext cx="217487" cy="79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 smtClean="0">
              <a:solidFill>
                <a:srgbClr val="FFFFFF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455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OFDM Design Issues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92113" y="1601788"/>
            <a:ext cx="8416925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dirty="0" smtClean="0"/>
              <a:t>Timing/frequency offset:</a:t>
            </a:r>
          </a:p>
          <a:p>
            <a:pPr lvl="1">
              <a:lnSpc>
                <a:spcPct val="75000"/>
              </a:lnSpc>
            </a:pPr>
            <a:r>
              <a:rPr lang="en-US" altLang="en-US" sz="2400" dirty="0" smtClean="0"/>
              <a:t> Impacts subcarrier orthogonality;  self-interference</a:t>
            </a:r>
          </a:p>
          <a:p>
            <a:pPr lvl="3">
              <a:lnSpc>
                <a:spcPct val="10000"/>
              </a:lnSpc>
            </a:pPr>
            <a:endParaRPr lang="en-US" altLang="en-US" sz="1600" dirty="0" smtClean="0"/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Peak-to-Average Power Ratio (PAPR)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Adding subcarrier signals creates large signal peaks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Solve with clipping or PAPR-optimized coding</a:t>
            </a:r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Different fading across subcarriers</a:t>
            </a:r>
          </a:p>
          <a:p>
            <a:pPr lvl="1"/>
            <a:r>
              <a:rPr lang="en-US" altLang="en-US" sz="2400" dirty="0" smtClean="0"/>
              <a:t>Mitigate by precoding (fading inversion), adaptive modulation over frequency, and coding across subcarriers</a:t>
            </a:r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MIMO-OFDM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Apply OFDM across each spatial dimension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Can adapt across space, time, and frequency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MIMO-OFDM represented by a matrix, extends matrix representation of OFDM alone (considered in HW)</a:t>
            </a:r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6283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MIMO-OFDM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51316" y="1619040"/>
            <a:ext cx="8551144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dirty="0" smtClean="0"/>
              <a:t>Send OFDM symbol along each spatial dimension</a:t>
            </a:r>
          </a:p>
          <a:p>
            <a:pPr lvl="1"/>
            <a:r>
              <a:rPr lang="en-US" altLang="en-US" sz="2400" dirty="0" smtClean="0"/>
              <a:t>MIMO diversity-capacity benefits, OFDM removes ISI</a:t>
            </a:r>
          </a:p>
          <a:p>
            <a:pPr lvl="1"/>
            <a:r>
              <a:rPr lang="en-US" altLang="en-US" sz="2400" dirty="0" smtClean="0"/>
              <a:t>Can adapt across time, space, and frequency</a:t>
            </a:r>
          </a:p>
          <a:p>
            <a:pPr lvl="1">
              <a:lnSpc>
                <a:spcPct val="100000"/>
              </a:lnSpc>
            </a:pPr>
            <a:endParaRPr lang="en-US" altLang="en-US" sz="2400" dirty="0"/>
          </a:p>
          <a:p>
            <a:pPr marL="457200" lvl="1" indent="0">
              <a:lnSpc>
                <a:spcPct val="150000"/>
              </a:lnSpc>
              <a:buNone/>
            </a:pPr>
            <a:endParaRPr lang="en-US" altLang="en-US" sz="2400" dirty="0" smtClean="0"/>
          </a:p>
          <a:p>
            <a:pPr>
              <a:lnSpc>
                <a:spcPct val="80000"/>
              </a:lnSpc>
            </a:pPr>
            <a:r>
              <a:rPr lang="en-US" altLang="en-US" sz="2800" dirty="0" smtClean="0"/>
              <a:t>OFDM can be represented by a matrix:</a:t>
            </a:r>
          </a:p>
          <a:p>
            <a:pPr lvl="1"/>
            <a:r>
              <a:rPr lang="en-US" altLang="en-US" sz="2400" dirty="0"/>
              <a:t>R</a:t>
            </a:r>
            <a:r>
              <a:rPr lang="en-US" altLang="en-US" sz="2400" dirty="0" smtClean="0"/>
              <a:t>epresents DFT as a matrix: y=</a:t>
            </a:r>
            <a:r>
              <a:rPr lang="en-US" altLang="en-US" sz="2400" dirty="0" err="1" smtClean="0">
                <a:latin typeface="Garamond" panose="02020404030301010803" pitchFamily="18" charset="0"/>
              </a:rPr>
              <a:t>Ĥ</a:t>
            </a:r>
            <a:r>
              <a:rPr lang="en-US" altLang="en-US" sz="2400" dirty="0" err="1" smtClean="0"/>
              <a:t>x+</a:t>
            </a:r>
            <a:r>
              <a:rPr lang="en-US" altLang="en-US" sz="2400" dirty="0" err="1" smtClean="0">
                <a:latin typeface="Symbol" panose="05050102010706020507" pitchFamily="18" charset="2"/>
              </a:rPr>
              <a:t>n</a:t>
            </a:r>
            <a:r>
              <a:rPr lang="en-US" altLang="en-US" sz="2400" dirty="0" smtClean="0"/>
              <a:t>, </a:t>
            </a:r>
            <a:r>
              <a:rPr lang="en-US" altLang="en-US" sz="2400" dirty="0" smtClean="0">
                <a:latin typeface="Garamond" panose="02020404030301010803" pitchFamily="18" charset="0"/>
              </a:rPr>
              <a:t>Ĥ </a:t>
            </a:r>
            <a:r>
              <a:rPr lang="en-US" altLang="en-US" sz="2400" dirty="0" err="1" smtClean="0">
                <a:latin typeface="Garamond" panose="02020404030301010803" pitchFamily="18" charset="0"/>
              </a:rPr>
              <a:t>circulant</a:t>
            </a:r>
            <a:endParaRPr lang="en-US" altLang="en-US" sz="2400" dirty="0" smtClean="0"/>
          </a:p>
          <a:p>
            <a:pPr lvl="1"/>
            <a:r>
              <a:rPr lang="en-US" altLang="en-US" sz="2400" dirty="0" smtClean="0"/>
              <a:t>Then vector Y=</a:t>
            </a:r>
            <a:r>
              <a:rPr lang="en-US" altLang="en-US" sz="2400" dirty="0" err="1" smtClean="0">
                <a:latin typeface="Symbol" panose="05050102010706020507" pitchFamily="18" charset="2"/>
              </a:rPr>
              <a:t>L</a:t>
            </a:r>
            <a:r>
              <a:rPr lang="en-US" altLang="en-US" sz="2400" dirty="0" err="1" smtClean="0"/>
              <a:t>X+</a:t>
            </a:r>
            <a:r>
              <a:rPr lang="en-US" altLang="en-US" sz="2400" dirty="0" err="1" smtClean="0">
                <a:latin typeface="Symbol" panose="05050102010706020507" pitchFamily="18" charset="2"/>
              </a:rPr>
              <a:t>n</a:t>
            </a:r>
            <a:r>
              <a:rPr lang="en-US" altLang="en-US" sz="2400" baseline="-25000" dirty="0" err="1" smtClean="0"/>
              <a:t>Q</a:t>
            </a:r>
            <a:r>
              <a:rPr lang="en-US" altLang="en-US" sz="2400" dirty="0" smtClean="0"/>
              <a:t> for </a:t>
            </a:r>
            <a:r>
              <a:rPr lang="en-US" altLang="en-US" sz="2400" dirty="0" smtClean="0">
                <a:latin typeface="Symbol" panose="05050102010706020507" pitchFamily="18" charset="2"/>
              </a:rPr>
              <a:t>L</a:t>
            </a:r>
            <a:r>
              <a:rPr lang="en-US" altLang="en-US" sz="2400" dirty="0" smtClean="0"/>
              <a:t> an </a:t>
            </a:r>
            <a:r>
              <a:rPr lang="en-US" altLang="en-US" sz="2400" dirty="0" err="1" smtClean="0"/>
              <a:t>NxN</a:t>
            </a:r>
            <a:r>
              <a:rPr lang="en-US" altLang="en-US" sz="2400" dirty="0" smtClean="0"/>
              <a:t> diagonal matrix</a:t>
            </a:r>
          </a:p>
          <a:p>
            <a:pPr lvl="1"/>
            <a:r>
              <a:rPr lang="en-US" altLang="en-US" sz="2400" dirty="0" smtClean="0"/>
              <a:t>Cyclic prefix added after DFT</a:t>
            </a:r>
          </a:p>
          <a:p>
            <a:pPr lvl="3">
              <a:lnSpc>
                <a:spcPct val="80000"/>
              </a:lnSpc>
            </a:pPr>
            <a:endParaRPr lang="en-US" altLang="en-US" sz="1600" dirty="0" smtClean="0"/>
          </a:p>
          <a:p>
            <a:pPr>
              <a:lnSpc>
                <a:spcPct val="80000"/>
              </a:lnSpc>
            </a:pPr>
            <a:r>
              <a:rPr lang="en-US" altLang="en-US" sz="2800" dirty="0" smtClean="0"/>
              <a:t>MIMO-OFDM matrix representation: y=</a:t>
            </a:r>
            <a:r>
              <a:rPr lang="en-US" altLang="en-US" sz="2800" dirty="0" err="1" smtClean="0"/>
              <a:t>Hx+</a:t>
            </a:r>
            <a:r>
              <a:rPr lang="en-US" altLang="en-US" sz="2800" dirty="0" err="1" smtClean="0">
                <a:latin typeface="Symbol" panose="05050102010706020507" pitchFamily="18" charset="2"/>
              </a:rPr>
              <a:t>n</a:t>
            </a:r>
            <a:endParaRPr lang="en-US" altLang="en-US" sz="2800" dirty="0" smtClean="0">
              <a:latin typeface="Symbol" panose="05050102010706020507" pitchFamily="18" charset="2"/>
            </a:endParaRPr>
          </a:p>
          <a:p>
            <a:pPr lvl="1"/>
            <a:r>
              <a:rPr lang="en-US" altLang="en-US" sz="2400" dirty="0" smtClean="0"/>
              <a:t>Dimensions are H: </a:t>
            </a:r>
            <a:r>
              <a:rPr lang="en-US" altLang="en-US" sz="2400" dirty="0" err="1" smtClean="0"/>
              <a:t>NM</a:t>
            </a:r>
            <a:r>
              <a:rPr lang="en-US" altLang="en-US" sz="2400" baseline="-25000" dirty="0" err="1" smtClean="0"/>
              <a:t>r</a:t>
            </a:r>
            <a:r>
              <a:rPr lang="en-US" altLang="en-US" sz="2400" dirty="0" err="1" smtClean="0"/>
              <a:t>x</a:t>
            </a:r>
            <a:r>
              <a:rPr lang="en-US" altLang="en-US" sz="2400" dirty="0" smtClean="0"/>
              <a:t>(</a:t>
            </a:r>
            <a:r>
              <a:rPr lang="en-US" altLang="en-US" sz="2400" dirty="0" err="1" smtClean="0"/>
              <a:t>N+</a:t>
            </a:r>
            <a:r>
              <a:rPr lang="en-US" altLang="en-US" sz="2400" dirty="0" err="1" smtClean="0">
                <a:latin typeface="Symbol" panose="05050102010706020507" pitchFamily="18" charset="2"/>
              </a:rPr>
              <a:t>m</a:t>
            </a:r>
            <a:r>
              <a:rPr lang="en-US" altLang="en-US" sz="2400" dirty="0" smtClean="0"/>
              <a:t>)M</a:t>
            </a:r>
            <a:r>
              <a:rPr lang="en-US" altLang="en-US" sz="2400" baseline="-25000" dirty="0" smtClean="0"/>
              <a:t>t</a:t>
            </a:r>
            <a:r>
              <a:rPr lang="en-US" altLang="en-US" sz="2400" dirty="0"/>
              <a:t>;</a:t>
            </a:r>
            <a:r>
              <a:rPr lang="en-US" altLang="en-US" sz="2400" dirty="0" smtClean="0"/>
              <a:t> x: (</a:t>
            </a:r>
            <a:r>
              <a:rPr lang="en-US" altLang="en-US" sz="2400" dirty="0" err="1" smtClean="0"/>
              <a:t>N+</a:t>
            </a:r>
            <a:r>
              <a:rPr lang="en-US" altLang="en-US" sz="2400" dirty="0" err="1" smtClean="0">
                <a:latin typeface="Symbol" panose="05050102010706020507" pitchFamily="18" charset="2"/>
              </a:rPr>
              <a:t>m</a:t>
            </a:r>
            <a:r>
              <a:rPr lang="en-US" altLang="en-US" sz="2400" dirty="0" smtClean="0"/>
              <a:t>)M</a:t>
            </a:r>
            <a:r>
              <a:rPr lang="en-US" altLang="en-US" sz="2400" baseline="-25000" dirty="0" smtClean="0"/>
              <a:t>t</a:t>
            </a:r>
            <a:r>
              <a:rPr lang="en-US" altLang="en-US" sz="2400" dirty="0"/>
              <a:t>;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y,</a:t>
            </a:r>
            <a:r>
              <a:rPr lang="en-US" altLang="en-US" sz="2400" dirty="0" err="1" smtClean="0">
                <a:latin typeface="Symbol" panose="05050102010706020507" pitchFamily="18" charset="2"/>
              </a:rPr>
              <a:t>n</a:t>
            </a:r>
            <a:r>
              <a:rPr lang="en-US" altLang="en-US" sz="2400" dirty="0" smtClean="0"/>
              <a:t>: </a:t>
            </a:r>
            <a:r>
              <a:rPr lang="en-US" altLang="en-US" sz="2400" dirty="0" err="1" smtClean="0"/>
              <a:t>M</a:t>
            </a:r>
            <a:r>
              <a:rPr lang="en-US" altLang="en-US" sz="2400" baseline="-25000" dirty="0" err="1" smtClean="0"/>
              <a:t>r</a:t>
            </a:r>
            <a:r>
              <a:rPr lang="en-US" altLang="en-US" sz="2400" dirty="0" err="1" smtClean="0"/>
              <a:t>N</a:t>
            </a:r>
            <a:endParaRPr lang="en-US" altLang="en-US" sz="2400" dirty="0" smtClean="0"/>
          </a:p>
          <a:p>
            <a:pPr lvl="1"/>
            <a:r>
              <a:rPr lang="en-US" altLang="en-US" sz="2400" dirty="0" smtClean="0"/>
              <a:t>Extends matrix representation of OFDM (example in HW)</a:t>
            </a:r>
          </a:p>
          <a:p>
            <a:pPr lvl="1">
              <a:lnSpc>
                <a:spcPct val="70000"/>
              </a:lnSpc>
            </a:pPr>
            <a:endParaRPr lang="en-US" altLang="en-US" sz="2400" dirty="0"/>
          </a:p>
          <a:p>
            <a:pPr lvl="1">
              <a:lnSpc>
                <a:spcPct val="70000"/>
              </a:lnSpc>
            </a:pPr>
            <a:endParaRPr lang="en-US" altLang="en-US" sz="2400" dirty="0" smtClean="0"/>
          </a:p>
          <a:p>
            <a:pPr lvl="1">
              <a:lnSpc>
                <a:spcPct val="70000"/>
              </a:lnSpc>
            </a:pPr>
            <a:endParaRPr lang="en-US" altLang="en-US" sz="2400" dirty="0"/>
          </a:p>
          <a:p>
            <a:pPr lvl="1">
              <a:lnSpc>
                <a:spcPct val="70000"/>
              </a:lnSpc>
            </a:pPr>
            <a:endParaRPr lang="en-US" altLang="en-US" sz="2400" dirty="0" smtClean="0"/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Can adapt across space, time, and frequency</a:t>
            </a:r>
          </a:p>
          <a:p>
            <a:endParaRPr lang="en-US" altLang="en-US" dirty="0" smtClean="0"/>
          </a:p>
        </p:txBody>
      </p:sp>
      <p:grpSp>
        <p:nvGrpSpPr>
          <p:cNvPr id="44" name="Group 4"/>
          <p:cNvGrpSpPr>
            <a:grpSpLocks/>
          </p:cNvGrpSpPr>
          <p:nvPr/>
        </p:nvGrpSpPr>
        <p:grpSpPr bwMode="auto">
          <a:xfrm>
            <a:off x="1429979" y="3136924"/>
            <a:ext cx="304800" cy="522287"/>
            <a:chOff x="914" y="1920"/>
            <a:chExt cx="192" cy="329"/>
          </a:xfrm>
        </p:grpSpPr>
        <p:sp>
          <p:nvSpPr>
            <p:cNvPr id="45" name="Line 5"/>
            <p:cNvSpPr>
              <a:spLocks noChangeShapeType="1"/>
            </p:cNvSpPr>
            <p:nvPr/>
          </p:nvSpPr>
          <p:spPr bwMode="auto">
            <a:xfrm>
              <a:off x="914" y="1920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46" name="Line 6"/>
            <p:cNvSpPr>
              <a:spLocks noChangeShapeType="1"/>
            </p:cNvSpPr>
            <p:nvPr/>
          </p:nvSpPr>
          <p:spPr bwMode="auto">
            <a:xfrm>
              <a:off x="1010" y="2016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47" name="Line 7"/>
            <p:cNvSpPr>
              <a:spLocks noChangeShapeType="1"/>
            </p:cNvSpPr>
            <p:nvPr/>
          </p:nvSpPr>
          <p:spPr bwMode="auto">
            <a:xfrm>
              <a:off x="1106" y="2112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</p:grpSp>
      <p:grpSp>
        <p:nvGrpSpPr>
          <p:cNvPr id="48" name="Group 8"/>
          <p:cNvGrpSpPr>
            <a:grpSpLocks/>
          </p:cNvGrpSpPr>
          <p:nvPr/>
        </p:nvGrpSpPr>
        <p:grpSpPr bwMode="auto">
          <a:xfrm>
            <a:off x="2903179" y="3136924"/>
            <a:ext cx="304800" cy="522287"/>
            <a:chOff x="914" y="1920"/>
            <a:chExt cx="192" cy="329"/>
          </a:xfrm>
        </p:grpSpPr>
        <p:sp>
          <p:nvSpPr>
            <p:cNvPr id="49" name="Line 9"/>
            <p:cNvSpPr>
              <a:spLocks noChangeShapeType="1"/>
            </p:cNvSpPr>
            <p:nvPr/>
          </p:nvSpPr>
          <p:spPr bwMode="auto">
            <a:xfrm>
              <a:off x="914" y="1920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50" name="Line 10"/>
            <p:cNvSpPr>
              <a:spLocks noChangeShapeType="1"/>
            </p:cNvSpPr>
            <p:nvPr/>
          </p:nvSpPr>
          <p:spPr bwMode="auto">
            <a:xfrm>
              <a:off x="1010" y="2016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51" name="Line 11"/>
            <p:cNvSpPr>
              <a:spLocks noChangeShapeType="1"/>
            </p:cNvSpPr>
            <p:nvPr/>
          </p:nvSpPr>
          <p:spPr bwMode="auto">
            <a:xfrm>
              <a:off x="1106" y="2112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</p:grpSp>
      <p:sp>
        <p:nvSpPr>
          <p:cNvPr id="52" name="Line 12"/>
          <p:cNvSpPr>
            <a:spLocks noChangeShapeType="1"/>
          </p:cNvSpPr>
          <p:nvPr/>
        </p:nvSpPr>
        <p:spPr bwMode="auto">
          <a:xfrm>
            <a:off x="1503004" y="3151211"/>
            <a:ext cx="1320800" cy="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53" name="Line 13"/>
          <p:cNvSpPr>
            <a:spLocks noChangeShapeType="1"/>
          </p:cNvSpPr>
          <p:nvPr/>
        </p:nvSpPr>
        <p:spPr bwMode="auto">
          <a:xfrm>
            <a:off x="1545867" y="3165499"/>
            <a:ext cx="1452562" cy="17462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54" name="Line 14"/>
          <p:cNvSpPr>
            <a:spLocks noChangeShapeType="1"/>
          </p:cNvSpPr>
          <p:nvPr/>
        </p:nvSpPr>
        <p:spPr bwMode="auto">
          <a:xfrm>
            <a:off x="1561742" y="3195661"/>
            <a:ext cx="1552575" cy="319088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55" name="Line 15"/>
          <p:cNvSpPr>
            <a:spLocks noChangeShapeType="1"/>
          </p:cNvSpPr>
          <p:nvPr/>
        </p:nvSpPr>
        <p:spPr bwMode="auto">
          <a:xfrm flipV="1">
            <a:off x="1647467" y="3224236"/>
            <a:ext cx="1176337" cy="10160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56" name="Line 16"/>
          <p:cNvSpPr>
            <a:spLocks noChangeShapeType="1"/>
          </p:cNvSpPr>
          <p:nvPr/>
        </p:nvSpPr>
        <p:spPr bwMode="auto">
          <a:xfrm flipV="1">
            <a:off x="1663342" y="3354411"/>
            <a:ext cx="1304925" cy="2857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57" name="Line 17"/>
          <p:cNvSpPr>
            <a:spLocks noChangeShapeType="1"/>
          </p:cNvSpPr>
          <p:nvPr/>
        </p:nvSpPr>
        <p:spPr bwMode="auto">
          <a:xfrm>
            <a:off x="1677629" y="3382986"/>
            <a:ext cx="1465263" cy="17462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58" name="Line 18"/>
          <p:cNvSpPr>
            <a:spLocks noChangeShapeType="1"/>
          </p:cNvSpPr>
          <p:nvPr/>
        </p:nvSpPr>
        <p:spPr bwMode="auto">
          <a:xfrm flipV="1">
            <a:off x="1807804" y="3209949"/>
            <a:ext cx="987425" cy="246062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59" name="Line 19"/>
          <p:cNvSpPr>
            <a:spLocks noChangeShapeType="1"/>
          </p:cNvSpPr>
          <p:nvPr/>
        </p:nvSpPr>
        <p:spPr bwMode="auto">
          <a:xfrm flipV="1">
            <a:off x="1807804" y="3398861"/>
            <a:ext cx="1146175" cy="115888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60" name="Line 20"/>
          <p:cNvSpPr>
            <a:spLocks noChangeShapeType="1"/>
          </p:cNvSpPr>
          <p:nvPr/>
        </p:nvSpPr>
        <p:spPr bwMode="auto">
          <a:xfrm>
            <a:off x="1850667" y="3500461"/>
            <a:ext cx="1263650" cy="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grpSp>
        <p:nvGrpSpPr>
          <p:cNvPr id="61" name="Group 21"/>
          <p:cNvGrpSpPr>
            <a:grpSpLocks/>
          </p:cNvGrpSpPr>
          <p:nvPr/>
        </p:nvGrpSpPr>
        <p:grpSpPr bwMode="auto">
          <a:xfrm>
            <a:off x="3781067" y="3124224"/>
            <a:ext cx="3554412" cy="522287"/>
            <a:chOff x="2395" y="2040"/>
            <a:chExt cx="2239" cy="329"/>
          </a:xfrm>
        </p:grpSpPr>
        <p:grpSp>
          <p:nvGrpSpPr>
            <p:cNvPr id="62" name="Group 22"/>
            <p:cNvGrpSpPr>
              <a:grpSpLocks/>
            </p:cNvGrpSpPr>
            <p:nvPr/>
          </p:nvGrpSpPr>
          <p:grpSpPr bwMode="auto">
            <a:xfrm>
              <a:off x="3387" y="2040"/>
              <a:ext cx="192" cy="329"/>
              <a:chOff x="914" y="1920"/>
              <a:chExt cx="192" cy="329"/>
            </a:xfrm>
          </p:grpSpPr>
          <p:sp>
            <p:nvSpPr>
              <p:cNvPr id="71" name="Line 23"/>
              <p:cNvSpPr>
                <a:spLocks noChangeShapeType="1"/>
              </p:cNvSpPr>
              <p:nvPr/>
            </p:nvSpPr>
            <p:spPr bwMode="auto">
              <a:xfrm>
                <a:off x="914" y="1920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  <p:sp>
            <p:nvSpPr>
              <p:cNvPr id="72" name="Line 24"/>
              <p:cNvSpPr>
                <a:spLocks noChangeShapeType="1"/>
              </p:cNvSpPr>
              <p:nvPr/>
            </p:nvSpPr>
            <p:spPr bwMode="auto">
              <a:xfrm>
                <a:off x="1010" y="2016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  <p:sp>
            <p:nvSpPr>
              <p:cNvPr id="73" name="Line 25"/>
              <p:cNvSpPr>
                <a:spLocks noChangeShapeType="1"/>
              </p:cNvSpPr>
              <p:nvPr/>
            </p:nvSpPr>
            <p:spPr bwMode="auto">
              <a:xfrm>
                <a:off x="1106" y="2112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</p:grpSp>
        <p:grpSp>
          <p:nvGrpSpPr>
            <p:cNvPr id="63" name="Group 26"/>
            <p:cNvGrpSpPr>
              <a:grpSpLocks/>
            </p:cNvGrpSpPr>
            <p:nvPr/>
          </p:nvGrpSpPr>
          <p:grpSpPr bwMode="auto">
            <a:xfrm>
              <a:off x="4442" y="2040"/>
              <a:ext cx="192" cy="329"/>
              <a:chOff x="914" y="1920"/>
              <a:chExt cx="192" cy="329"/>
            </a:xfrm>
          </p:grpSpPr>
          <p:sp>
            <p:nvSpPr>
              <p:cNvPr id="68" name="Line 27"/>
              <p:cNvSpPr>
                <a:spLocks noChangeShapeType="1"/>
              </p:cNvSpPr>
              <p:nvPr/>
            </p:nvSpPr>
            <p:spPr bwMode="auto">
              <a:xfrm>
                <a:off x="914" y="1920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  <p:sp>
            <p:nvSpPr>
              <p:cNvPr id="69" name="Line 28"/>
              <p:cNvSpPr>
                <a:spLocks noChangeShapeType="1"/>
              </p:cNvSpPr>
              <p:nvPr/>
            </p:nvSpPr>
            <p:spPr bwMode="auto">
              <a:xfrm>
                <a:off x="1010" y="2016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  <p:sp>
            <p:nvSpPr>
              <p:cNvPr id="70" name="Line 29"/>
              <p:cNvSpPr>
                <a:spLocks noChangeShapeType="1"/>
              </p:cNvSpPr>
              <p:nvPr/>
            </p:nvSpPr>
            <p:spPr bwMode="auto">
              <a:xfrm>
                <a:off x="1106" y="2112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</p:grpSp>
        <p:sp>
          <p:nvSpPr>
            <p:cNvPr id="64" name="Line 30"/>
            <p:cNvSpPr>
              <a:spLocks noChangeShapeType="1"/>
            </p:cNvSpPr>
            <p:nvPr/>
          </p:nvSpPr>
          <p:spPr bwMode="auto">
            <a:xfrm>
              <a:off x="3456" y="2057"/>
              <a:ext cx="923" cy="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5" name="Line 31"/>
            <p:cNvSpPr>
              <a:spLocks noChangeShapeType="1"/>
            </p:cNvSpPr>
            <p:nvPr/>
          </p:nvSpPr>
          <p:spPr bwMode="auto">
            <a:xfrm>
              <a:off x="3529" y="2167"/>
              <a:ext cx="942" cy="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6" name="Line 32"/>
            <p:cNvSpPr>
              <a:spLocks noChangeShapeType="1"/>
            </p:cNvSpPr>
            <p:nvPr/>
          </p:nvSpPr>
          <p:spPr bwMode="auto">
            <a:xfrm>
              <a:off x="3639" y="2249"/>
              <a:ext cx="942" cy="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7" name="AutoShape 33"/>
            <p:cNvSpPr>
              <a:spLocks noChangeArrowheads="1"/>
            </p:cNvSpPr>
            <p:nvPr/>
          </p:nvSpPr>
          <p:spPr bwMode="auto">
            <a:xfrm>
              <a:off x="2395" y="2103"/>
              <a:ext cx="695" cy="192"/>
            </a:xfrm>
            <a:prstGeom prst="rightArrow">
              <a:avLst>
                <a:gd name="adj1" fmla="val 50000"/>
                <a:gd name="adj2" fmla="val 90495"/>
              </a:avLst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</p:grpSp>
      <p:sp>
        <p:nvSpPr>
          <p:cNvPr id="74" name="Text Box 34"/>
          <p:cNvSpPr txBox="1">
            <a:spLocks noChangeArrowheads="1"/>
          </p:cNvSpPr>
          <p:nvPr/>
        </p:nvSpPr>
        <p:spPr bwMode="auto">
          <a:xfrm>
            <a:off x="3539767" y="2868636"/>
            <a:ext cx="1149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r>
              <a:rPr lang="en-US" sz="2000" dirty="0">
                <a:solidFill>
                  <a:srgbClr val="0000CC"/>
                </a:solidFill>
                <a:cs typeface="+mn-cs"/>
              </a:rPr>
              <a:t>H=U</a:t>
            </a:r>
            <a:r>
              <a:rPr lang="en-US" sz="2000" dirty="0">
                <a:solidFill>
                  <a:srgbClr val="0000CC"/>
                </a:solidFill>
                <a:latin typeface="Symbol" pitchFamily="18" charset="2"/>
                <a:cs typeface="+mn-cs"/>
              </a:rPr>
              <a:t>S</a:t>
            </a:r>
            <a:r>
              <a:rPr lang="en-US" sz="2000" dirty="0">
                <a:solidFill>
                  <a:srgbClr val="0000CC"/>
                </a:solidFill>
                <a:cs typeface="+mn-cs"/>
              </a:rPr>
              <a:t>V</a:t>
            </a:r>
            <a:r>
              <a:rPr lang="en-US" sz="2000" baseline="30000" dirty="0">
                <a:solidFill>
                  <a:srgbClr val="0000CC"/>
                </a:solidFill>
                <a:cs typeface="+mn-cs"/>
              </a:rPr>
              <a:t>H</a:t>
            </a:r>
          </a:p>
        </p:txBody>
      </p:sp>
      <p:sp>
        <p:nvSpPr>
          <p:cNvPr id="75" name="Text Box 35"/>
          <p:cNvSpPr txBox="1">
            <a:spLocks noChangeArrowheads="1"/>
          </p:cNvSpPr>
          <p:nvPr/>
        </p:nvSpPr>
        <p:spPr bwMode="auto">
          <a:xfrm>
            <a:off x="1561742" y="2754336"/>
            <a:ext cx="1050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r>
              <a:rPr lang="en-US" sz="2000" b="1" i="1" dirty="0">
                <a:solidFill>
                  <a:srgbClr val="000000"/>
                </a:solidFill>
                <a:cs typeface="+mn-cs"/>
              </a:rPr>
              <a:t>y=</a:t>
            </a:r>
            <a:r>
              <a:rPr lang="en-US" sz="2000" b="1" i="1" dirty="0" err="1">
                <a:solidFill>
                  <a:srgbClr val="000000"/>
                </a:solidFill>
                <a:cs typeface="+mn-cs"/>
              </a:rPr>
              <a:t>Hx+n</a:t>
            </a:r>
            <a:endParaRPr lang="en-US" sz="2000" b="1" i="1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6" name="Text Box 36"/>
          <p:cNvSpPr txBox="1">
            <a:spLocks noChangeArrowheads="1"/>
          </p:cNvSpPr>
          <p:nvPr/>
        </p:nvSpPr>
        <p:spPr bwMode="auto">
          <a:xfrm>
            <a:off x="5581292" y="2701949"/>
            <a:ext cx="10683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r>
              <a:rPr lang="en-US" sz="2000" b="1" i="1">
                <a:solidFill>
                  <a:srgbClr val="000000"/>
                </a:solidFill>
                <a:cs typeface="+mn-cs"/>
              </a:rPr>
              <a:t>y=</a:t>
            </a:r>
            <a:r>
              <a:rPr lang="en-US" sz="2000" b="1" i="1">
                <a:solidFill>
                  <a:srgbClr val="000000"/>
                </a:solidFill>
                <a:latin typeface="Symbol" pitchFamily="18" charset="2"/>
                <a:cs typeface="+mn-cs"/>
              </a:rPr>
              <a:t>S </a:t>
            </a:r>
            <a:r>
              <a:rPr lang="en-US" sz="2000" b="1" i="1">
                <a:solidFill>
                  <a:srgbClr val="000000"/>
                </a:solidFill>
                <a:cs typeface="+mn-cs"/>
              </a:rPr>
              <a:t>x+n</a:t>
            </a:r>
          </a:p>
        </p:txBody>
      </p:sp>
    </p:spTree>
    <p:extLst>
      <p:ext uri="{BB962C8B-B14F-4D97-AF65-F5344CB8AC3E}">
        <p14:creationId xmlns:p14="http://schemas.microsoft.com/office/powerpoint/2010/main" val="378676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4400" smtClean="0"/>
              <a:t>Direct Sequence </a:t>
            </a:r>
            <a:br>
              <a:rPr lang="en-US" sz="4400" smtClean="0"/>
            </a:br>
            <a:r>
              <a:rPr lang="en-US" sz="4400" smtClean="0"/>
              <a:t>Spread Spectrum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3713" y="1676400"/>
            <a:ext cx="78486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 smtClean="0"/>
              <a:t>Bit sequence modulated by </a:t>
            </a:r>
            <a:r>
              <a:rPr lang="en-US" sz="2800" smtClean="0">
                <a:solidFill>
                  <a:schemeClr val="accent1"/>
                </a:solidFill>
              </a:rPr>
              <a:t>chip</a:t>
            </a:r>
            <a:r>
              <a:rPr lang="en-US" sz="2800" smtClean="0"/>
              <a:t> sequence</a:t>
            </a:r>
          </a:p>
          <a:p>
            <a:pPr>
              <a:lnSpc>
                <a:spcPct val="110000"/>
              </a:lnSpc>
            </a:pPr>
            <a:endParaRPr lang="en-US" sz="2800" smtClean="0"/>
          </a:p>
          <a:p>
            <a:pPr>
              <a:lnSpc>
                <a:spcPct val="310000"/>
              </a:lnSpc>
            </a:pPr>
            <a:endParaRPr lang="en-US" sz="2800" smtClean="0"/>
          </a:p>
          <a:p>
            <a:pPr>
              <a:lnSpc>
                <a:spcPct val="110000"/>
              </a:lnSpc>
            </a:pPr>
            <a:r>
              <a:rPr lang="en-US" sz="2800" smtClean="0"/>
              <a:t>Spreads bandwidth by large factor (K)</a:t>
            </a:r>
          </a:p>
          <a:p>
            <a:pPr>
              <a:lnSpc>
                <a:spcPct val="110000"/>
              </a:lnSpc>
            </a:pPr>
            <a:r>
              <a:rPr lang="en-US" sz="2800" smtClean="0"/>
              <a:t>Despread by multiplying by s</a:t>
            </a:r>
            <a:r>
              <a:rPr lang="en-US" sz="2800" baseline="-25000" smtClean="0"/>
              <a:t>c</a:t>
            </a:r>
            <a:r>
              <a:rPr lang="en-US" sz="2800" smtClean="0"/>
              <a:t>(t) again (s</a:t>
            </a:r>
            <a:r>
              <a:rPr lang="en-US" sz="2800" baseline="-25000" smtClean="0"/>
              <a:t>c</a:t>
            </a:r>
            <a:r>
              <a:rPr lang="en-US" sz="2800" smtClean="0"/>
              <a:t>(t)=1) </a:t>
            </a:r>
          </a:p>
          <a:p>
            <a:pPr>
              <a:lnSpc>
                <a:spcPct val="110000"/>
              </a:lnSpc>
            </a:pPr>
            <a:r>
              <a:rPr lang="en-US" sz="2800" smtClean="0"/>
              <a:t>Mitigates ISI and narrowband interference</a:t>
            </a:r>
          </a:p>
          <a:p>
            <a:pPr lvl="1">
              <a:lnSpc>
                <a:spcPct val="70000"/>
              </a:lnSpc>
            </a:pPr>
            <a:r>
              <a:rPr lang="en-US" sz="2400" smtClean="0"/>
              <a:t>ISI mitigation a function of code autocorrelation</a:t>
            </a:r>
          </a:p>
          <a:p>
            <a:pPr>
              <a:lnSpc>
                <a:spcPct val="110000"/>
              </a:lnSpc>
            </a:pPr>
            <a:r>
              <a:rPr lang="en-US" sz="2800" smtClean="0"/>
              <a:t>Must synchronize to incoming signal</a:t>
            </a:r>
          </a:p>
        </p:txBody>
      </p:sp>
      <p:grpSp>
        <p:nvGrpSpPr>
          <p:cNvPr id="32772" name="Group 4"/>
          <p:cNvGrpSpPr>
            <a:grpSpLocks/>
          </p:cNvGrpSpPr>
          <p:nvPr/>
        </p:nvGrpSpPr>
        <p:grpSpPr bwMode="auto">
          <a:xfrm>
            <a:off x="636588" y="2944813"/>
            <a:ext cx="4079875" cy="684212"/>
            <a:chOff x="1298" y="1810"/>
            <a:chExt cx="2570" cy="431"/>
          </a:xfrm>
        </p:grpSpPr>
        <p:sp>
          <p:nvSpPr>
            <p:cNvPr id="32798" name="Line 5"/>
            <p:cNvSpPr>
              <a:spLocks noChangeShapeType="1"/>
            </p:cNvSpPr>
            <p:nvPr/>
          </p:nvSpPr>
          <p:spPr bwMode="auto">
            <a:xfrm>
              <a:off x="1298" y="2021"/>
              <a:ext cx="257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99" name="Rectangle 6"/>
            <p:cNvSpPr>
              <a:spLocks noChangeArrowheads="1"/>
            </p:cNvSpPr>
            <p:nvPr/>
          </p:nvSpPr>
          <p:spPr bwMode="auto">
            <a:xfrm>
              <a:off x="1536" y="1820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2800" name="Rectangle 7"/>
            <p:cNvSpPr>
              <a:spLocks noChangeArrowheads="1"/>
            </p:cNvSpPr>
            <p:nvPr/>
          </p:nvSpPr>
          <p:spPr bwMode="auto">
            <a:xfrm>
              <a:off x="1659" y="2017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2801" name="Rectangle 8"/>
            <p:cNvSpPr>
              <a:spLocks noChangeArrowheads="1"/>
            </p:cNvSpPr>
            <p:nvPr/>
          </p:nvSpPr>
          <p:spPr bwMode="auto">
            <a:xfrm>
              <a:off x="1910" y="1820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2802" name="Rectangle 9"/>
            <p:cNvSpPr>
              <a:spLocks noChangeArrowheads="1"/>
            </p:cNvSpPr>
            <p:nvPr/>
          </p:nvSpPr>
          <p:spPr bwMode="auto">
            <a:xfrm>
              <a:off x="1787" y="1816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2803" name="Rectangle 10"/>
            <p:cNvSpPr>
              <a:spLocks noChangeArrowheads="1"/>
            </p:cNvSpPr>
            <p:nvPr/>
          </p:nvSpPr>
          <p:spPr bwMode="auto">
            <a:xfrm>
              <a:off x="2051" y="2017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2804" name="Rectangle 11"/>
            <p:cNvSpPr>
              <a:spLocks noChangeArrowheads="1"/>
            </p:cNvSpPr>
            <p:nvPr/>
          </p:nvSpPr>
          <p:spPr bwMode="auto">
            <a:xfrm>
              <a:off x="2303" y="2022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2805" name="Rectangle 12"/>
            <p:cNvSpPr>
              <a:spLocks noChangeArrowheads="1"/>
            </p:cNvSpPr>
            <p:nvPr/>
          </p:nvSpPr>
          <p:spPr bwMode="auto">
            <a:xfrm>
              <a:off x="2180" y="1815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2806" name="Rectangle 13"/>
            <p:cNvSpPr>
              <a:spLocks noChangeArrowheads="1"/>
            </p:cNvSpPr>
            <p:nvPr/>
          </p:nvSpPr>
          <p:spPr bwMode="auto">
            <a:xfrm>
              <a:off x="2436" y="2018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2807" name="Rectangle 14"/>
            <p:cNvSpPr>
              <a:spLocks noChangeArrowheads="1"/>
            </p:cNvSpPr>
            <p:nvPr/>
          </p:nvSpPr>
          <p:spPr bwMode="auto">
            <a:xfrm>
              <a:off x="2555" y="1815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2808" name="Rectangle 15"/>
            <p:cNvSpPr>
              <a:spLocks noChangeArrowheads="1"/>
            </p:cNvSpPr>
            <p:nvPr/>
          </p:nvSpPr>
          <p:spPr bwMode="auto">
            <a:xfrm>
              <a:off x="2678" y="1820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2809" name="Rectangle 16"/>
            <p:cNvSpPr>
              <a:spLocks noChangeArrowheads="1"/>
            </p:cNvSpPr>
            <p:nvPr/>
          </p:nvSpPr>
          <p:spPr bwMode="auto">
            <a:xfrm>
              <a:off x="2938" y="2025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2810" name="Rectangle 17"/>
            <p:cNvSpPr>
              <a:spLocks noChangeArrowheads="1"/>
            </p:cNvSpPr>
            <p:nvPr/>
          </p:nvSpPr>
          <p:spPr bwMode="auto">
            <a:xfrm>
              <a:off x="2806" y="1820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2811" name="Rectangle 18"/>
            <p:cNvSpPr>
              <a:spLocks noChangeArrowheads="1"/>
            </p:cNvSpPr>
            <p:nvPr/>
          </p:nvSpPr>
          <p:spPr bwMode="auto">
            <a:xfrm>
              <a:off x="3061" y="2021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2812" name="Rectangle 19"/>
            <p:cNvSpPr>
              <a:spLocks noChangeArrowheads="1"/>
            </p:cNvSpPr>
            <p:nvPr/>
          </p:nvSpPr>
          <p:spPr bwMode="auto">
            <a:xfrm>
              <a:off x="3331" y="2018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2813" name="Rectangle 20"/>
            <p:cNvSpPr>
              <a:spLocks noChangeArrowheads="1"/>
            </p:cNvSpPr>
            <p:nvPr/>
          </p:nvSpPr>
          <p:spPr bwMode="auto">
            <a:xfrm>
              <a:off x="3190" y="1819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2814" name="Rectangle 21"/>
            <p:cNvSpPr>
              <a:spLocks noChangeArrowheads="1"/>
            </p:cNvSpPr>
            <p:nvPr/>
          </p:nvSpPr>
          <p:spPr bwMode="auto">
            <a:xfrm>
              <a:off x="3455" y="2023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2815" name="Line 22"/>
            <p:cNvSpPr>
              <a:spLocks noChangeShapeType="1"/>
            </p:cNvSpPr>
            <p:nvPr/>
          </p:nvSpPr>
          <p:spPr bwMode="auto">
            <a:xfrm>
              <a:off x="1536" y="1810"/>
              <a:ext cx="1006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6" name="Line 23"/>
            <p:cNvSpPr>
              <a:spLocks noChangeShapeType="1"/>
            </p:cNvSpPr>
            <p:nvPr/>
          </p:nvSpPr>
          <p:spPr bwMode="auto">
            <a:xfrm rot="5400000">
              <a:off x="1430" y="1916"/>
              <a:ext cx="203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7" name="Line 24"/>
            <p:cNvSpPr>
              <a:spLocks noChangeShapeType="1"/>
            </p:cNvSpPr>
            <p:nvPr/>
          </p:nvSpPr>
          <p:spPr bwMode="auto">
            <a:xfrm rot="5400000">
              <a:off x="2440" y="1920"/>
              <a:ext cx="203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8" name="Line 25"/>
            <p:cNvSpPr>
              <a:spLocks noChangeShapeType="1"/>
            </p:cNvSpPr>
            <p:nvPr/>
          </p:nvSpPr>
          <p:spPr bwMode="auto">
            <a:xfrm>
              <a:off x="2565" y="2235"/>
              <a:ext cx="1006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9" name="Line 26"/>
            <p:cNvSpPr>
              <a:spLocks noChangeShapeType="1"/>
            </p:cNvSpPr>
            <p:nvPr/>
          </p:nvSpPr>
          <p:spPr bwMode="auto">
            <a:xfrm rot="5400000">
              <a:off x="3492" y="2130"/>
              <a:ext cx="203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0" name="Line 27"/>
            <p:cNvSpPr>
              <a:spLocks noChangeShapeType="1"/>
            </p:cNvSpPr>
            <p:nvPr/>
          </p:nvSpPr>
          <p:spPr bwMode="auto">
            <a:xfrm rot="5400000">
              <a:off x="2450" y="2140"/>
              <a:ext cx="203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73" name="Text Box 28"/>
          <p:cNvSpPr txBox="1">
            <a:spLocks noChangeArrowheads="1"/>
          </p:cNvSpPr>
          <p:nvPr/>
        </p:nvSpPr>
        <p:spPr bwMode="auto">
          <a:xfrm>
            <a:off x="1603375" y="2522538"/>
            <a:ext cx="53498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0033CC"/>
                </a:solidFill>
              </a:rPr>
              <a:t>s(t)</a:t>
            </a:r>
          </a:p>
        </p:txBody>
      </p:sp>
      <p:sp>
        <p:nvSpPr>
          <p:cNvPr id="32774" name="Text Box 29"/>
          <p:cNvSpPr txBox="1">
            <a:spLocks noChangeArrowheads="1"/>
          </p:cNvSpPr>
          <p:nvPr/>
        </p:nvSpPr>
        <p:spPr bwMode="auto">
          <a:xfrm>
            <a:off x="3397250" y="2546350"/>
            <a:ext cx="6080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chemeClr val="accent1"/>
                </a:solidFill>
              </a:rPr>
              <a:t>s</a:t>
            </a:r>
            <a:r>
              <a:rPr lang="en-US" sz="2000" b="1" baseline="-25000">
                <a:solidFill>
                  <a:schemeClr val="accent1"/>
                </a:solidFill>
              </a:rPr>
              <a:t>c</a:t>
            </a:r>
            <a:r>
              <a:rPr lang="en-US" sz="2000" b="1">
                <a:solidFill>
                  <a:schemeClr val="accent1"/>
                </a:solidFill>
              </a:rPr>
              <a:t>(t)</a:t>
            </a:r>
          </a:p>
        </p:txBody>
      </p:sp>
      <p:sp>
        <p:nvSpPr>
          <p:cNvPr id="32775" name="Line 30"/>
          <p:cNvSpPr>
            <a:spLocks noChangeShapeType="1"/>
          </p:cNvSpPr>
          <p:nvPr/>
        </p:nvSpPr>
        <p:spPr bwMode="auto">
          <a:xfrm>
            <a:off x="2613025" y="3743325"/>
            <a:ext cx="17129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6" name="Text Box 31"/>
          <p:cNvSpPr txBox="1">
            <a:spLocks noChangeArrowheads="1"/>
          </p:cNvSpPr>
          <p:nvPr/>
        </p:nvSpPr>
        <p:spPr bwMode="auto">
          <a:xfrm>
            <a:off x="3003550" y="3730625"/>
            <a:ext cx="10128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000000"/>
                </a:solidFill>
              </a:rPr>
              <a:t> </a:t>
            </a:r>
            <a:r>
              <a:rPr lang="en-US" sz="1800" b="1">
                <a:solidFill>
                  <a:srgbClr val="000000"/>
                </a:solidFill>
              </a:rPr>
              <a:t>T</a:t>
            </a:r>
            <a:r>
              <a:rPr lang="en-US" sz="1800" b="1" baseline="-25000">
                <a:solidFill>
                  <a:srgbClr val="000000"/>
                </a:solidFill>
              </a:rPr>
              <a:t>b</a:t>
            </a:r>
            <a:r>
              <a:rPr lang="en-US" sz="1800" b="1">
                <a:solidFill>
                  <a:srgbClr val="000000"/>
                </a:solidFill>
              </a:rPr>
              <a:t>=KT</a:t>
            </a:r>
            <a:r>
              <a:rPr lang="en-US" sz="1800" b="1" baseline="-25000">
                <a:solidFill>
                  <a:srgbClr val="000000"/>
                </a:solidFill>
              </a:rPr>
              <a:t>c</a:t>
            </a:r>
          </a:p>
        </p:txBody>
      </p:sp>
      <p:grpSp>
        <p:nvGrpSpPr>
          <p:cNvPr id="32777" name="Group 32"/>
          <p:cNvGrpSpPr>
            <a:grpSpLocks/>
          </p:cNvGrpSpPr>
          <p:nvPr/>
        </p:nvGrpSpPr>
        <p:grpSpPr bwMode="auto">
          <a:xfrm>
            <a:off x="1049338" y="3694113"/>
            <a:ext cx="468312" cy="396875"/>
            <a:chOff x="899" y="2529"/>
            <a:chExt cx="295" cy="250"/>
          </a:xfrm>
        </p:grpSpPr>
        <p:sp>
          <p:nvSpPr>
            <p:cNvPr id="32796" name="Line 33"/>
            <p:cNvSpPr>
              <a:spLocks noChangeShapeType="1"/>
            </p:cNvSpPr>
            <p:nvPr/>
          </p:nvSpPr>
          <p:spPr bwMode="auto">
            <a:xfrm>
              <a:off x="974" y="2546"/>
              <a:ext cx="1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97" name="Text Box 34"/>
            <p:cNvSpPr txBox="1">
              <a:spLocks noChangeArrowheads="1"/>
            </p:cNvSpPr>
            <p:nvPr/>
          </p:nvSpPr>
          <p:spPr bwMode="auto">
            <a:xfrm>
              <a:off x="899" y="2529"/>
              <a:ext cx="295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1">
                  <a:solidFill>
                    <a:srgbClr val="000000"/>
                  </a:solidFill>
                </a:rPr>
                <a:t> </a:t>
              </a:r>
              <a:r>
                <a:rPr lang="en-US" sz="1800" b="1">
                  <a:solidFill>
                    <a:srgbClr val="000000"/>
                  </a:solidFill>
                </a:rPr>
                <a:t>T</a:t>
              </a:r>
              <a:r>
                <a:rPr lang="en-US" sz="1800" b="1" baseline="-25000">
                  <a:solidFill>
                    <a:srgbClr val="000000"/>
                  </a:solidFill>
                </a:rPr>
                <a:t>c</a:t>
              </a:r>
            </a:p>
          </p:txBody>
        </p:sp>
      </p:grpSp>
      <p:sp>
        <p:nvSpPr>
          <p:cNvPr id="32778" name="Line 35"/>
          <p:cNvSpPr>
            <a:spLocks noChangeShapeType="1"/>
          </p:cNvSpPr>
          <p:nvPr/>
        </p:nvSpPr>
        <p:spPr bwMode="auto">
          <a:xfrm>
            <a:off x="4932363" y="3408363"/>
            <a:ext cx="28590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2779" name="Group 36"/>
          <p:cNvGrpSpPr>
            <a:grpSpLocks/>
          </p:cNvGrpSpPr>
          <p:nvPr/>
        </p:nvGrpSpPr>
        <p:grpSpPr bwMode="auto">
          <a:xfrm>
            <a:off x="6148388" y="2727325"/>
            <a:ext cx="528637" cy="687388"/>
            <a:chOff x="3653" y="1929"/>
            <a:chExt cx="635" cy="333"/>
          </a:xfrm>
        </p:grpSpPr>
        <p:sp>
          <p:nvSpPr>
            <p:cNvPr id="32794" name="Arc 37"/>
            <p:cNvSpPr>
              <a:spLocks/>
            </p:cNvSpPr>
            <p:nvPr/>
          </p:nvSpPr>
          <p:spPr bwMode="auto">
            <a:xfrm>
              <a:off x="3959" y="1929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95" name="Arc 38"/>
            <p:cNvSpPr>
              <a:spLocks/>
            </p:cNvSpPr>
            <p:nvPr/>
          </p:nvSpPr>
          <p:spPr bwMode="auto">
            <a:xfrm flipH="1">
              <a:off x="3653" y="1933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780" name="Text Box 39"/>
          <p:cNvSpPr txBox="1">
            <a:spLocks noChangeArrowheads="1"/>
          </p:cNvSpPr>
          <p:nvPr/>
        </p:nvSpPr>
        <p:spPr bwMode="auto">
          <a:xfrm>
            <a:off x="6126163" y="2312988"/>
            <a:ext cx="5778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0033CC"/>
                </a:solidFill>
              </a:rPr>
              <a:t>S(f)</a:t>
            </a:r>
          </a:p>
        </p:txBody>
      </p:sp>
      <p:grpSp>
        <p:nvGrpSpPr>
          <p:cNvPr id="32781" name="Group 40"/>
          <p:cNvGrpSpPr>
            <a:grpSpLocks/>
          </p:cNvGrpSpPr>
          <p:nvPr/>
        </p:nvGrpSpPr>
        <p:grpSpPr bwMode="auto">
          <a:xfrm>
            <a:off x="5256213" y="3009900"/>
            <a:ext cx="2111375" cy="412750"/>
            <a:chOff x="3653" y="1929"/>
            <a:chExt cx="635" cy="333"/>
          </a:xfrm>
        </p:grpSpPr>
        <p:sp>
          <p:nvSpPr>
            <p:cNvPr id="32792" name="Arc 41"/>
            <p:cNvSpPr>
              <a:spLocks/>
            </p:cNvSpPr>
            <p:nvPr/>
          </p:nvSpPr>
          <p:spPr bwMode="auto">
            <a:xfrm>
              <a:off x="3959" y="1929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93" name="Arc 42"/>
            <p:cNvSpPr>
              <a:spLocks/>
            </p:cNvSpPr>
            <p:nvPr/>
          </p:nvSpPr>
          <p:spPr bwMode="auto">
            <a:xfrm flipH="1">
              <a:off x="3653" y="1933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782" name="Text Box 43"/>
          <p:cNvSpPr txBox="1">
            <a:spLocks noChangeArrowheads="1"/>
          </p:cNvSpPr>
          <p:nvPr/>
        </p:nvSpPr>
        <p:spPr bwMode="auto">
          <a:xfrm>
            <a:off x="5159375" y="2566988"/>
            <a:ext cx="65087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chemeClr val="accent1"/>
                </a:solidFill>
              </a:rPr>
              <a:t>S</a:t>
            </a:r>
            <a:r>
              <a:rPr lang="en-US" sz="2000" b="1" baseline="-25000">
                <a:solidFill>
                  <a:schemeClr val="accent1"/>
                </a:solidFill>
              </a:rPr>
              <a:t>c</a:t>
            </a:r>
            <a:r>
              <a:rPr lang="en-US" sz="2000" b="1">
                <a:solidFill>
                  <a:schemeClr val="accent1"/>
                </a:solidFill>
              </a:rPr>
              <a:t>(f)</a:t>
            </a:r>
          </a:p>
        </p:txBody>
      </p:sp>
      <p:sp>
        <p:nvSpPr>
          <p:cNvPr id="32783" name="Line 44"/>
          <p:cNvSpPr>
            <a:spLocks noChangeShapeType="1"/>
          </p:cNvSpPr>
          <p:nvPr/>
        </p:nvSpPr>
        <p:spPr bwMode="auto">
          <a:xfrm>
            <a:off x="6140450" y="3554413"/>
            <a:ext cx="5794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84" name="Text Box 45"/>
          <p:cNvSpPr txBox="1">
            <a:spLocks noChangeArrowheads="1"/>
          </p:cNvSpPr>
          <p:nvPr/>
        </p:nvSpPr>
        <p:spPr bwMode="auto">
          <a:xfrm>
            <a:off x="6657975" y="3354388"/>
            <a:ext cx="68103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000000"/>
                </a:solidFill>
              </a:rPr>
              <a:t> 1/</a:t>
            </a:r>
            <a:r>
              <a:rPr lang="en-US" sz="1800" b="1">
                <a:solidFill>
                  <a:srgbClr val="000000"/>
                </a:solidFill>
              </a:rPr>
              <a:t>T</a:t>
            </a:r>
            <a:r>
              <a:rPr lang="en-US" sz="1800" b="1" baseline="-25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32785" name="Line 46"/>
          <p:cNvSpPr>
            <a:spLocks noChangeShapeType="1"/>
          </p:cNvSpPr>
          <p:nvPr/>
        </p:nvSpPr>
        <p:spPr bwMode="auto">
          <a:xfrm>
            <a:off x="5262563" y="3794125"/>
            <a:ext cx="21621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86" name="Text Box 47"/>
          <p:cNvSpPr txBox="1">
            <a:spLocks noChangeArrowheads="1"/>
          </p:cNvSpPr>
          <p:nvPr/>
        </p:nvSpPr>
        <p:spPr bwMode="auto">
          <a:xfrm>
            <a:off x="7318375" y="3594100"/>
            <a:ext cx="66516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000000"/>
                </a:solidFill>
              </a:rPr>
              <a:t> 1/</a:t>
            </a:r>
            <a:r>
              <a:rPr lang="en-US" sz="1800" b="1">
                <a:solidFill>
                  <a:srgbClr val="000000"/>
                </a:solidFill>
              </a:rPr>
              <a:t>T</a:t>
            </a:r>
            <a:r>
              <a:rPr lang="en-US" sz="1800" b="1" baseline="-25000">
                <a:solidFill>
                  <a:srgbClr val="000000"/>
                </a:solidFill>
              </a:rPr>
              <a:t>c</a:t>
            </a:r>
          </a:p>
        </p:txBody>
      </p:sp>
      <p:grpSp>
        <p:nvGrpSpPr>
          <p:cNvPr id="32787" name="Group 48"/>
          <p:cNvGrpSpPr>
            <a:grpSpLocks/>
          </p:cNvGrpSpPr>
          <p:nvPr/>
        </p:nvGrpSpPr>
        <p:grpSpPr bwMode="auto">
          <a:xfrm>
            <a:off x="5002213" y="2916238"/>
            <a:ext cx="2560637" cy="528637"/>
            <a:chOff x="3653" y="1929"/>
            <a:chExt cx="635" cy="333"/>
          </a:xfrm>
        </p:grpSpPr>
        <p:sp>
          <p:nvSpPr>
            <p:cNvPr id="32790" name="Arc 49"/>
            <p:cNvSpPr>
              <a:spLocks/>
            </p:cNvSpPr>
            <p:nvPr/>
          </p:nvSpPr>
          <p:spPr bwMode="auto">
            <a:xfrm>
              <a:off x="3959" y="1929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66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91" name="Arc 50"/>
            <p:cNvSpPr>
              <a:spLocks/>
            </p:cNvSpPr>
            <p:nvPr/>
          </p:nvSpPr>
          <p:spPr bwMode="auto">
            <a:xfrm flipH="1">
              <a:off x="3653" y="1933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66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788" name="Text Box 51"/>
          <p:cNvSpPr txBox="1">
            <a:spLocks noChangeArrowheads="1"/>
          </p:cNvSpPr>
          <p:nvPr/>
        </p:nvSpPr>
        <p:spPr bwMode="auto">
          <a:xfrm>
            <a:off x="6878638" y="2619375"/>
            <a:ext cx="11271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006600"/>
                </a:solidFill>
              </a:rPr>
              <a:t>S(f)</a:t>
            </a:r>
            <a:r>
              <a:rPr lang="en-US" sz="2000" b="1" baseline="-4000">
                <a:solidFill>
                  <a:srgbClr val="006600"/>
                </a:solidFill>
              </a:rPr>
              <a:t>*</a:t>
            </a:r>
            <a:r>
              <a:rPr lang="en-US" sz="2000" b="1">
                <a:solidFill>
                  <a:srgbClr val="006600"/>
                </a:solidFill>
              </a:rPr>
              <a:t>S</a:t>
            </a:r>
            <a:r>
              <a:rPr lang="en-US" sz="2000" b="1" baseline="-25000">
                <a:solidFill>
                  <a:srgbClr val="006600"/>
                </a:solidFill>
              </a:rPr>
              <a:t>c</a:t>
            </a:r>
            <a:r>
              <a:rPr lang="en-US" sz="2000" b="1">
                <a:solidFill>
                  <a:srgbClr val="006600"/>
                </a:solidFill>
              </a:rPr>
              <a:t>(f)</a:t>
            </a:r>
          </a:p>
        </p:txBody>
      </p:sp>
      <p:sp>
        <p:nvSpPr>
          <p:cNvPr id="32789" name="Text Box 52"/>
          <p:cNvSpPr txBox="1">
            <a:spLocks noChangeArrowheads="1"/>
          </p:cNvSpPr>
          <p:nvPr/>
        </p:nvSpPr>
        <p:spPr bwMode="auto">
          <a:xfrm>
            <a:off x="7121525" y="5132388"/>
            <a:ext cx="29845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b="1">
                <a:solidFill>
                  <a:srgbClr val="0033CC"/>
                </a:solidFill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167688" cy="1143000"/>
          </a:xfrm>
        </p:spPr>
        <p:txBody>
          <a:bodyPr/>
          <a:lstStyle/>
          <a:p>
            <a:r>
              <a:rPr lang="en-US" smtClean="0"/>
              <a:t>ISI and Interference Rejection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08760"/>
            <a:ext cx="7848600" cy="4114800"/>
          </a:xfrm>
        </p:spPr>
        <p:txBody>
          <a:bodyPr/>
          <a:lstStyle/>
          <a:p>
            <a:r>
              <a:rPr lang="en-US" dirty="0" smtClean="0"/>
              <a:t>Narrowband Interference Rejection (1/K)</a:t>
            </a:r>
          </a:p>
          <a:p>
            <a:pPr>
              <a:lnSpc>
                <a:spcPct val="160000"/>
              </a:lnSpc>
            </a:pP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Multipath Rejection (Autocorrelation </a:t>
            </a:r>
            <a:r>
              <a:rPr lang="en-US" dirty="0" smtClean="0">
                <a:latin typeface="Symbol" pitchFamily="18" charset="2"/>
              </a:rPr>
              <a:t>r(t))</a:t>
            </a:r>
          </a:p>
          <a:p>
            <a:endParaRPr lang="en-US" dirty="0">
              <a:latin typeface="Symbol" pitchFamily="18" charset="2"/>
            </a:endParaRPr>
          </a:p>
          <a:p>
            <a:pPr>
              <a:lnSpc>
                <a:spcPct val="10000"/>
              </a:lnSpc>
            </a:pPr>
            <a:endParaRPr lang="en-US" dirty="0" smtClean="0">
              <a:latin typeface="Symbol" pitchFamily="18" charset="2"/>
            </a:endParaRPr>
          </a:p>
          <a:p>
            <a:endParaRPr lang="en-US" dirty="0" smtClean="0">
              <a:latin typeface="Symbol" pitchFamily="18" charset="2"/>
            </a:endParaRPr>
          </a:p>
          <a:p>
            <a:pPr lvl="3">
              <a:lnSpc>
                <a:spcPct val="10000"/>
              </a:lnSpc>
            </a:pPr>
            <a:endParaRPr lang="en-US" dirty="0" smtClean="0">
              <a:latin typeface="Garamond" panose="02020404030301010803" pitchFamily="18" charset="0"/>
            </a:endParaRPr>
          </a:p>
          <a:p>
            <a:pPr lvl="1">
              <a:lnSpc>
                <a:spcPct val="70000"/>
              </a:lnSpc>
            </a:pPr>
            <a:r>
              <a:rPr lang="en-US" dirty="0" smtClean="0">
                <a:latin typeface="Garamond" panose="02020404030301010803" pitchFamily="18" charset="0"/>
              </a:rPr>
              <a:t>Short codes repeat every </a:t>
            </a:r>
            <a:r>
              <a:rPr lang="en-US" dirty="0" err="1" smtClean="0">
                <a:latin typeface="Garamond" panose="02020404030301010803" pitchFamily="18" charset="0"/>
              </a:rPr>
              <a:t>Ts</a:t>
            </a:r>
            <a:r>
              <a:rPr lang="en-US" dirty="0" smtClean="0">
                <a:latin typeface="Garamond" panose="02020404030301010803" pitchFamily="18" charset="0"/>
              </a:rPr>
              <a:t>, so poor multipath rejection at integer multiples of </a:t>
            </a:r>
            <a:r>
              <a:rPr lang="en-US" dirty="0" err="1" smtClean="0">
                <a:latin typeface="Garamond" panose="02020404030301010803" pitchFamily="18" charset="0"/>
              </a:rPr>
              <a:t>Ts</a:t>
            </a:r>
            <a:endParaRPr lang="en-US" dirty="0" smtClean="0">
              <a:latin typeface="Garamond" panose="02020404030301010803" pitchFamily="18" charset="0"/>
            </a:endParaRPr>
          </a:p>
          <a:p>
            <a:pPr lvl="1">
              <a:lnSpc>
                <a:spcPct val="70000"/>
              </a:lnSpc>
            </a:pPr>
            <a:r>
              <a:rPr lang="en-US" dirty="0" smtClean="0">
                <a:latin typeface="Garamond" panose="02020404030301010803" pitchFamily="18" charset="0"/>
              </a:rPr>
              <a:t>Otherwise take a partial </a:t>
            </a:r>
            <a:r>
              <a:rPr lang="en-US" dirty="0" err="1" smtClean="0">
                <a:latin typeface="Garamond" panose="02020404030301010803" pitchFamily="18" charset="0"/>
              </a:rPr>
              <a:t>autocorrection</a:t>
            </a:r>
            <a:endParaRPr lang="en-US" dirty="0" smtClean="0">
              <a:latin typeface="Garamond" panose="02020404030301010803" pitchFamily="18" charset="0"/>
            </a:endParaRPr>
          </a:p>
        </p:txBody>
      </p:sp>
      <p:grpSp>
        <p:nvGrpSpPr>
          <p:cNvPr id="33796" name="Group 63"/>
          <p:cNvGrpSpPr>
            <a:grpSpLocks/>
          </p:cNvGrpSpPr>
          <p:nvPr/>
        </p:nvGrpSpPr>
        <p:grpSpPr bwMode="auto">
          <a:xfrm>
            <a:off x="650875" y="1966278"/>
            <a:ext cx="7777163" cy="1495425"/>
            <a:chOff x="519" y="1622"/>
            <a:chExt cx="4899" cy="942"/>
          </a:xfrm>
        </p:grpSpPr>
        <p:sp>
          <p:nvSpPr>
            <p:cNvPr id="33823" name="Text Box 10"/>
            <p:cNvSpPr txBox="1">
              <a:spLocks noChangeArrowheads="1"/>
            </p:cNvSpPr>
            <p:nvPr/>
          </p:nvSpPr>
          <p:spPr bwMode="auto">
            <a:xfrm>
              <a:off x="942" y="1704"/>
              <a:ext cx="364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1">
                  <a:solidFill>
                    <a:srgbClr val="0033CC"/>
                  </a:solidFill>
                </a:rPr>
                <a:t>S(f)</a:t>
              </a:r>
            </a:p>
          </p:txBody>
        </p:sp>
        <p:sp>
          <p:nvSpPr>
            <p:cNvPr id="33824" name="Line 26"/>
            <p:cNvSpPr>
              <a:spLocks noChangeShapeType="1"/>
            </p:cNvSpPr>
            <p:nvPr/>
          </p:nvSpPr>
          <p:spPr bwMode="auto">
            <a:xfrm>
              <a:off x="575" y="2340"/>
              <a:ext cx="66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3825" name="Group 27"/>
            <p:cNvGrpSpPr>
              <a:grpSpLocks/>
            </p:cNvGrpSpPr>
            <p:nvPr/>
          </p:nvGrpSpPr>
          <p:grpSpPr bwMode="auto">
            <a:xfrm>
              <a:off x="738" y="1911"/>
              <a:ext cx="333" cy="433"/>
              <a:chOff x="3653" y="1929"/>
              <a:chExt cx="635" cy="333"/>
            </a:xfrm>
          </p:grpSpPr>
          <p:sp>
            <p:nvSpPr>
              <p:cNvPr id="33849" name="Arc 28"/>
              <p:cNvSpPr>
                <a:spLocks/>
              </p:cNvSpPr>
              <p:nvPr/>
            </p:nvSpPr>
            <p:spPr bwMode="auto">
              <a:xfrm>
                <a:off x="3959" y="1929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0033CC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850" name="Arc 29"/>
              <p:cNvSpPr>
                <a:spLocks/>
              </p:cNvSpPr>
              <p:nvPr/>
            </p:nvSpPr>
            <p:spPr bwMode="auto">
              <a:xfrm flipH="1">
                <a:off x="3653" y="1933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0033CC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3826" name="Text Box 30"/>
            <p:cNvSpPr txBox="1">
              <a:spLocks noChangeArrowheads="1"/>
            </p:cNvSpPr>
            <p:nvPr/>
          </p:nvSpPr>
          <p:spPr bwMode="auto">
            <a:xfrm>
              <a:off x="4380" y="1622"/>
              <a:ext cx="364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1">
                  <a:solidFill>
                    <a:srgbClr val="0033CC"/>
                  </a:solidFill>
                </a:rPr>
                <a:t>S(f)</a:t>
              </a:r>
            </a:p>
          </p:txBody>
        </p:sp>
        <p:grpSp>
          <p:nvGrpSpPr>
            <p:cNvPr id="33827" name="Group 31"/>
            <p:cNvGrpSpPr>
              <a:grpSpLocks/>
            </p:cNvGrpSpPr>
            <p:nvPr/>
          </p:nvGrpSpPr>
          <p:grpSpPr bwMode="auto">
            <a:xfrm>
              <a:off x="2643" y="1858"/>
              <a:ext cx="196" cy="499"/>
              <a:chOff x="3653" y="1929"/>
              <a:chExt cx="635" cy="333"/>
            </a:xfrm>
          </p:grpSpPr>
          <p:sp>
            <p:nvSpPr>
              <p:cNvPr id="33847" name="Arc 32"/>
              <p:cNvSpPr>
                <a:spLocks/>
              </p:cNvSpPr>
              <p:nvPr/>
            </p:nvSpPr>
            <p:spPr bwMode="auto">
              <a:xfrm>
                <a:off x="3959" y="1929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848" name="Arc 33"/>
              <p:cNvSpPr>
                <a:spLocks/>
              </p:cNvSpPr>
              <p:nvPr/>
            </p:nvSpPr>
            <p:spPr bwMode="auto">
              <a:xfrm flipH="1">
                <a:off x="3653" y="1933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3828" name="Text Box 34"/>
            <p:cNvSpPr txBox="1">
              <a:spLocks noChangeArrowheads="1"/>
            </p:cNvSpPr>
            <p:nvPr/>
          </p:nvSpPr>
          <p:spPr bwMode="auto">
            <a:xfrm>
              <a:off x="2757" y="1682"/>
              <a:ext cx="337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1">
                  <a:solidFill>
                    <a:schemeClr val="accent1"/>
                  </a:solidFill>
                </a:rPr>
                <a:t>I(f)</a:t>
              </a:r>
            </a:p>
          </p:txBody>
        </p:sp>
        <p:sp>
          <p:nvSpPr>
            <p:cNvPr id="33829" name="Text Box 39"/>
            <p:cNvSpPr txBox="1">
              <a:spLocks noChangeArrowheads="1"/>
            </p:cNvSpPr>
            <p:nvPr/>
          </p:nvSpPr>
          <p:spPr bwMode="auto">
            <a:xfrm>
              <a:off x="1599" y="1852"/>
              <a:ext cx="710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1">
                  <a:solidFill>
                    <a:srgbClr val="006600"/>
                  </a:solidFill>
                </a:rPr>
                <a:t>S(f)</a:t>
              </a:r>
              <a:r>
                <a:rPr lang="en-US" sz="2000" b="1" baseline="-4000">
                  <a:solidFill>
                    <a:srgbClr val="006600"/>
                  </a:solidFill>
                </a:rPr>
                <a:t>*</a:t>
              </a:r>
              <a:r>
                <a:rPr lang="en-US" sz="2000" b="1">
                  <a:solidFill>
                    <a:srgbClr val="006600"/>
                  </a:solidFill>
                </a:rPr>
                <a:t>S</a:t>
              </a:r>
              <a:r>
                <a:rPr lang="en-US" sz="2000" b="1" baseline="-25000">
                  <a:solidFill>
                    <a:srgbClr val="006600"/>
                  </a:solidFill>
                </a:rPr>
                <a:t>c</a:t>
              </a:r>
              <a:r>
                <a:rPr lang="en-US" sz="2000" b="1">
                  <a:solidFill>
                    <a:srgbClr val="006600"/>
                  </a:solidFill>
                </a:rPr>
                <a:t>(f)</a:t>
              </a:r>
            </a:p>
          </p:txBody>
        </p:sp>
        <p:grpSp>
          <p:nvGrpSpPr>
            <p:cNvPr id="33830" name="Group 45"/>
            <p:cNvGrpSpPr>
              <a:grpSpLocks/>
            </p:cNvGrpSpPr>
            <p:nvPr/>
          </p:nvGrpSpPr>
          <p:grpSpPr bwMode="auto">
            <a:xfrm>
              <a:off x="1869" y="2012"/>
              <a:ext cx="1654" cy="333"/>
              <a:chOff x="1878" y="2030"/>
              <a:chExt cx="1654" cy="333"/>
            </a:xfrm>
          </p:grpSpPr>
          <p:grpSp>
            <p:nvGrpSpPr>
              <p:cNvPr id="33843" name="Group 36"/>
              <p:cNvGrpSpPr>
                <a:grpSpLocks/>
              </p:cNvGrpSpPr>
              <p:nvPr/>
            </p:nvGrpSpPr>
            <p:grpSpPr bwMode="auto">
              <a:xfrm>
                <a:off x="1890" y="2030"/>
                <a:ext cx="1613" cy="333"/>
                <a:chOff x="3653" y="1929"/>
                <a:chExt cx="635" cy="333"/>
              </a:xfrm>
            </p:grpSpPr>
            <p:sp>
              <p:nvSpPr>
                <p:cNvPr id="33845" name="Arc 37"/>
                <p:cNvSpPr>
                  <a:spLocks/>
                </p:cNvSpPr>
                <p:nvPr/>
              </p:nvSpPr>
              <p:spPr bwMode="auto">
                <a:xfrm>
                  <a:off x="3959" y="1929"/>
                  <a:ext cx="329" cy="32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846" name="Arc 38"/>
                <p:cNvSpPr>
                  <a:spLocks/>
                </p:cNvSpPr>
                <p:nvPr/>
              </p:nvSpPr>
              <p:spPr bwMode="auto">
                <a:xfrm flipH="1">
                  <a:off x="3653" y="1933"/>
                  <a:ext cx="329" cy="32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3844" name="Line 41"/>
              <p:cNvSpPr>
                <a:spLocks noChangeShapeType="1"/>
              </p:cNvSpPr>
              <p:nvPr/>
            </p:nvSpPr>
            <p:spPr bwMode="auto">
              <a:xfrm>
                <a:off x="1878" y="2354"/>
                <a:ext cx="165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831" name="Text Box 46"/>
            <p:cNvSpPr txBox="1">
              <a:spLocks noChangeArrowheads="1"/>
            </p:cNvSpPr>
            <p:nvPr/>
          </p:nvSpPr>
          <p:spPr bwMode="auto">
            <a:xfrm>
              <a:off x="519" y="2352"/>
              <a:ext cx="750" cy="21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 dirty="0">
                  <a:solidFill>
                    <a:srgbClr val="000000"/>
                  </a:solidFill>
                </a:rPr>
                <a:t>Info. Signal</a:t>
              </a:r>
            </a:p>
          </p:txBody>
        </p:sp>
        <p:sp>
          <p:nvSpPr>
            <p:cNvPr id="33832" name="Text Box 47"/>
            <p:cNvSpPr txBox="1">
              <a:spLocks noChangeArrowheads="1"/>
            </p:cNvSpPr>
            <p:nvPr/>
          </p:nvSpPr>
          <p:spPr bwMode="auto">
            <a:xfrm>
              <a:off x="2270" y="2347"/>
              <a:ext cx="931" cy="21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000000"/>
                  </a:solidFill>
                </a:rPr>
                <a:t>Receiver Input</a:t>
              </a:r>
            </a:p>
          </p:txBody>
        </p:sp>
        <p:grpSp>
          <p:nvGrpSpPr>
            <p:cNvPr id="33833" name="Group 53"/>
            <p:cNvGrpSpPr>
              <a:grpSpLocks/>
            </p:cNvGrpSpPr>
            <p:nvPr/>
          </p:nvGrpSpPr>
          <p:grpSpPr bwMode="auto">
            <a:xfrm>
              <a:off x="3750" y="2190"/>
              <a:ext cx="1613" cy="132"/>
              <a:chOff x="3653" y="1929"/>
              <a:chExt cx="635" cy="333"/>
            </a:xfrm>
          </p:grpSpPr>
          <p:sp>
            <p:nvSpPr>
              <p:cNvPr id="33841" name="Arc 54"/>
              <p:cNvSpPr>
                <a:spLocks/>
              </p:cNvSpPr>
              <p:nvPr/>
            </p:nvSpPr>
            <p:spPr bwMode="auto">
              <a:xfrm>
                <a:off x="3959" y="1929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CC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842" name="Arc 55"/>
              <p:cNvSpPr>
                <a:spLocks/>
              </p:cNvSpPr>
              <p:nvPr/>
            </p:nvSpPr>
            <p:spPr bwMode="auto">
              <a:xfrm flipH="1">
                <a:off x="3653" y="1933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CC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3834" name="Line 56"/>
            <p:cNvSpPr>
              <a:spLocks noChangeShapeType="1"/>
            </p:cNvSpPr>
            <p:nvPr/>
          </p:nvSpPr>
          <p:spPr bwMode="auto">
            <a:xfrm>
              <a:off x="3738" y="2318"/>
              <a:ext cx="165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5" name="Text Box 57"/>
            <p:cNvSpPr txBox="1">
              <a:spLocks noChangeArrowheads="1"/>
            </p:cNvSpPr>
            <p:nvPr/>
          </p:nvSpPr>
          <p:spPr bwMode="auto">
            <a:xfrm>
              <a:off x="4139" y="2324"/>
              <a:ext cx="1009" cy="21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000000"/>
                  </a:solidFill>
                </a:rPr>
                <a:t>Despread Signal</a:t>
              </a:r>
            </a:p>
          </p:txBody>
        </p:sp>
        <p:grpSp>
          <p:nvGrpSpPr>
            <p:cNvPr id="33836" name="Group 58"/>
            <p:cNvGrpSpPr>
              <a:grpSpLocks/>
            </p:cNvGrpSpPr>
            <p:nvPr/>
          </p:nvGrpSpPr>
          <p:grpSpPr bwMode="auto">
            <a:xfrm>
              <a:off x="4381" y="1889"/>
              <a:ext cx="333" cy="433"/>
              <a:chOff x="3653" y="1929"/>
              <a:chExt cx="635" cy="333"/>
            </a:xfrm>
          </p:grpSpPr>
          <p:sp>
            <p:nvSpPr>
              <p:cNvPr id="33839" name="Arc 59"/>
              <p:cNvSpPr>
                <a:spLocks/>
              </p:cNvSpPr>
              <p:nvPr/>
            </p:nvSpPr>
            <p:spPr bwMode="auto">
              <a:xfrm>
                <a:off x="3959" y="1929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0033CC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840" name="Arc 60"/>
              <p:cNvSpPr>
                <a:spLocks/>
              </p:cNvSpPr>
              <p:nvPr/>
            </p:nvSpPr>
            <p:spPr bwMode="auto">
              <a:xfrm flipH="1">
                <a:off x="3653" y="1933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0033CC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3837" name="Text Box 61"/>
            <p:cNvSpPr txBox="1">
              <a:spLocks noChangeArrowheads="1"/>
            </p:cNvSpPr>
            <p:nvPr/>
          </p:nvSpPr>
          <p:spPr bwMode="auto">
            <a:xfrm>
              <a:off x="4735" y="1906"/>
              <a:ext cx="683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1">
                  <a:solidFill>
                    <a:srgbClr val="CC0000"/>
                  </a:solidFill>
                </a:rPr>
                <a:t>I(f)</a:t>
              </a:r>
              <a:r>
                <a:rPr lang="en-US" sz="2000" b="1" baseline="-4000">
                  <a:solidFill>
                    <a:srgbClr val="CC0000"/>
                  </a:solidFill>
                </a:rPr>
                <a:t>*</a:t>
              </a:r>
              <a:r>
                <a:rPr lang="en-US" sz="2000" b="1">
                  <a:solidFill>
                    <a:srgbClr val="CC0000"/>
                  </a:solidFill>
                </a:rPr>
                <a:t>S</a:t>
              </a:r>
              <a:r>
                <a:rPr lang="en-US" sz="2000" b="1" baseline="-25000">
                  <a:solidFill>
                    <a:srgbClr val="CC0000"/>
                  </a:solidFill>
                </a:rPr>
                <a:t>c</a:t>
              </a:r>
              <a:r>
                <a:rPr lang="en-US" sz="2000" b="1">
                  <a:solidFill>
                    <a:srgbClr val="CC0000"/>
                  </a:solidFill>
                </a:rPr>
                <a:t>(f)</a:t>
              </a:r>
            </a:p>
          </p:txBody>
        </p:sp>
        <p:sp>
          <p:nvSpPr>
            <p:cNvPr id="33838" name="Rectangle 62"/>
            <p:cNvSpPr>
              <a:spLocks noChangeArrowheads="1"/>
            </p:cNvSpPr>
            <p:nvPr/>
          </p:nvSpPr>
          <p:spPr bwMode="auto">
            <a:xfrm>
              <a:off x="4307" y="1856"/>
              <a:ext cx="466" cy="466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sp>
        <p:nvSpPr>
          <p:cNvPr id="33797" name="Text Box 65"/>
          <p:cNvSpPr txBox="1">
            <a:spLocks noChangeArrowheads="1"/>
          </p:cNvSpPr>
          <p:nvPr/>
        </p:nvSpPr>
        <p:spPr bwMode="auto">
          <a:xfrm>
            <a:off x="1314450" y="4277043"/>
            <a:ext cx="5778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0033CC"/>
                </a:solidFill>
              </a:rPr>
              <a:t>S(f)</a:t>
            </a:r>
          </a:p>
        </p:txBody>
      </p:sp>
      <p:sp>
        <p:nvSpPr>
          <p:cNvPr id="33798" name="Line 66"/>
          <p:cNvSpPr>
            <a:spLocks noChangeShapeType="1"/>
          </p:cNvSpPr>
          <p:nvPr/>
        </p:nvSpPr>
        <p:spPr bwMode="auto">
          <a:xfrm>
            <a:off x="731838" y="5286693"/>
            <a:ext cx="10588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3799" name="Group 67"/>
          <p:cNvGrpSpPr>
            <a:grpSpLocks/>
          </p:cNvGrpSpPr>
          <p:nvPr/>
        </p:nvGrpSpPr>
        <p:grpSpPr bwMode="auto">
          <a:xfrm>
            <a:off x="990600" y="4605655"/>
            <a:ext cx="528638" cy="687388"/>
            <a:chOff x="3653" y="1929"/>
            <a:chExt cx="635" cy="333"/>
          </a:xfrm>
        </p:grpSpPr>
        <p:sp>
          <p:nvSpPr>
            <p:cNvPr id="33821" name="Arc 68"/>
            <p:cNvSpPr>
              <a:spLocks/>
            </p:cNvSpPr>
            <p:nvPr/>
          </p:nvSpPr>
          <p:spPr bwMode="auto">
            <a:xfrm>
              <a:off x="3959" y="1929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22" name="Arc 69"/>
            <p:cNvSpPr>
              <a:spLocks/>
            </p:cNvSpPr>
            <p:nvPr/>
          </p:nvSpPr>
          <p:spPr bwMode="auto">
            <a:xfrm flipH="1">
              <a:off x="3653" y="1933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3800" name="Text Box 70"/>
          <p:cNvSpPr txBox="1">
            <a:spLocks noChangeArrowheads="1"/>
          </p:cNvSpPr>
          <p:nvPr/>
        </p:nvSpPr>
        <p:spPr bwMode="auto">
          <a:xfrm>
            <a:off x="6772275" y="4140518"/>
            <a:ext cx="73818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0033CC"/>
                </a:solidFill>
                <a:latin typeface="Symbol" pitchFamily="18" charset="2"/>
              </a:rPr>
              <a:t>a</a:t>
            </a:r>
            <a:r>
              <a:rPr lang="en-US" sz="2000" b="1">
                <a:solidFill>
                  <a:srgbClr val="0033CC"/>
                </a:solidFill>
              </a:rPr>
              <a:t>S(f)</a:t>
            </a:r>
          </a:p>
        </p:txBody>
      </p:sp>
      <p:sp>
        <p:nvSpPr>
          <p:cNvPr id="33801" name="Text Box 75"/>
          <p:cNvSpPr txBox="1">
            <a:spLocks noChangeArrowheads="1"/>
          </p:cNvSpPr>
          <p:nvPr/>
        </p:nvSpPr>
        <p:spPr bwMode="auto">
          <a:xfrm>
            <a:off x="2778125" y="4257993"/>
            <a:ext cx="2565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006600"/>
                </a:solidFill>
              </a:rPr>
              <a:t>S(f)</a:t>
            </a:r>
            <a:r>
              <a:rPr lang="en-US" sz="2000" b="1" baseline="-4000">
                <a:solidFill>
                  <a:srgbClr val="006600"/>
                </a:solidFill>
              </a:rPr>
              <a:t>*</a:t>
            </a:r>
            <a:r>
              <a:rPr lang="en-US" sz="2000" b="1">
                <a:solidFill>
                  <a:srgbClr val="006600"/>
                </a:solidFill>
              </a:rPr>
              <a:t>S</a:t>
            </a:r>
            <a:r>
              <a:rPr lang="en-US" sz="2000" b="1" baseline="-25000">
                <a:solidFill>
                  <a:srgbClr val="006600"/>
                </a:solidFill>
              </a:rPr>
              <a:t>c</a:t>
            </a:r>
            <a:r>
              <a:rPr lang="en-US" sz="2000" b="1">
                <a:solidFill>
                  <a:srgbClr val="006600"/>
                </a:solidFill>
              </a:rPr>
              <a:t>(f)[</a:t>
            </a:r>
            <a:r>
              <a:rPr lang="en-US" sz="2000" b="1">
                <a:solidFill>
                  <a:srgbClr val="0033CC"/>
                </a:solidFill>
                <a:latin typeface="Symbol" pitchFamily="18" charset="2"/>
              </a:rPr>
              <a:t>ad</a:t>
            </a:r>
            <a:r>
              <a:rPr lang="en-US" sz="2000" b="1">
                <a:solidFill>
                  <a:srgbClr val="0033CC"/>
                </a:solidFill>
              </a:rPr>
              <a:t>(t)</a:t>
            </a:r>
            <a:r>
              <a:rPr lang="en-US" sz="2000" b="1">
                <a:solidFill>
                  <a:srgbClr val="006600"/>
                </a:solidFill>
              </a:rPr>
              <a:t>+</a:t>
            </a:r>
            <a:r>
              <a:rPr lang="en-US" sz="2000" b="1">
                <a:solidFill>
                  <a:srgbClr val="CC0000"/>
                </a:solidFill>
                <a:latin typeface="Symbol" pitchFamily="18" charset="2"/>
              </a:rPr>
              <a:t>b</a:t>
            </a:r>
            <a:r>
              <a:rPr lang="en-US" sz="2000" b="1">
                <a:solidFill>
                  <a:srgbClr val="CC0000"/>
                </a:solidFill>
              </a:rPr>
              <a:t>(t-</a:t>
            </a:r>
            <a:r>
              <a:rPr lang="en-US" sz="2000" b="1">
                <a:solidFill>
                  <a:srgbClr val="CC0000"/>
                </a:solidFill>
                <a:latin typeface="Symbol" pitchFamily="18" charset="2"/>
              </a:rPr>
              <a:t>t</a:t>
            </a:r>
            <a:r>
              <a:rPr lang="en-US" sz="2000" b="1">
                <a:solidFill>
                  <a:srgbClr val="CC0000"/>
                </a:solidFill>
              </a:rPr>
              <a:t>)]</a:t>
            </a:r>
          </a:p>
        </p:txBody>
      </p:sp>
      <p:grpSp>
        <p:nvGrpSpPr>
          <p:cNvPr id="33802" name="Group 76"/>
          <p:cNvGrpSpPr>
            <a:grpSpLocks/>
          </p:cNvGrpSpPr>
          <p:nvPr/>
        </p:nvGrpSpPr>
        <p:grpSpPr bwMode="auto">
          <a:xfrm>
            <a:off x="2786063" y="4765993"/>
            <a:ext cx="2625725" cy="528637"/>
            <a:chOff x="1878" y="2030"/>
            <a:chExt cx="1654" cy="333"/>
          </a:xfrm>
        </p:grpSpPr>
        <p:grpSp>
          <p:nvGrpSpPr>
            <p:cNvPr id="33817" name="Group 77"/>
            <p:cNvGrpSpPr>
              <a:grpSpLocks/>
            </p:cNvGrpSpPr>
            <p:nvPr/>
          </p:nvGrpSpPr>
          <p:grpSpPr bwMode="auto">
            <a:xfrm>
              <a:off x="1890" y="2030"/>
              <a:ext cx="1613" cy="333"/>
              <a:chOff x="3653" y="1929"/>
              <a:chExt cx="635" cy="333"/>
            </a:xfrm>
          </p:grpSpPr>
          <p:sp>
            <p:nvSpPr>
              <p:cNvPr id="33819" name="Arc 78"/>
              <p:cNvSpPr>
                <a:spLocks/>
              </p:cNvSpPr>
              <p:nvPr/>
            </p:nvSpPr>
            <p:spPr bwMode="auto">
              <a:xfrm>
                <a:off x="3959" y="1929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0033CC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820" name="Arc 79"/>
              <p:cNvSpPr>
                <a:spLocks/>
              </p:cNvSpPr>
              <p:nvPr/>
            </p:nvSpPr>
            <p:spPr bwMode="auto">
              <a:xfrm flipH="1">
                <a:off x="3653" y="1933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0033CC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3818" name="Line 80"/>
            <p:cNvSpPr>
              <a:spLocks noChangeShapeType="1"/>
            </p:cNvSpPr>
            <p:nvPr/>
          </p:nvSpPr>
          <p:spPr bwMode="auto">
            <a:xfrm>
              <a:off x="1878" y="2354"/>
              <a:ext cx="1654" cy="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03" name="Text Box 81"/>
          <p:cNvSpPr txBox="1">
            <a:spLocks noChangeArrowheads="1"/>
          </p:cNvSpPr>
          <p:nvPr/>
        </p:nvSpPr>
        <p:spPr bwMode="auto">
          <a:xfrm>
            <a:off x="642938" y="5305743"/>
            <a:ext cx="11906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 b="1">
                <a:solidFill>
                  <a:srgbClr val="000000"/>
                </a:solidFill>
              </a:rPr>
              <a:t>Info. Signal</a:t>
            </a:r>
          </a:p>
        </p:txBody>
      </p:sp>
      <p:sp>
        <p:nvSpPr>
          <p:cNvPr id="33804" name="Text Box 82"/>
          <p:cNvSpPr txBox="1">
            <a:spLocks noChangeArrowheads="1"/>
          </p:cNvSpPr>
          <p:nvPr/>
        </p:nvSpPr>
        <p:spPr bwMode="auto">
          <a:xfrm>
            <a:off x="3422650" y="5297805"/>
            <a:ext cx="1477963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 b="1">
                <a:solidFill>
                  <a:srgbClr val="000000"/>
                </a:solidFill>
              </a:rPr>
              <a:t>Receiver Input</a:t>
            </a:r>
          </a:p>
        </p:txBody>
      </p:sp>
      <p:grpSp>
        <p:nvGrpSpPr>
          <p:cNvPr id="33805" name="Group 83"/>
          <p:cNvGrpSpPr>
            <a:grpSpLocks/>
          </p:cNvGrpSpPr>
          <p:nvPr/>
        </p:nvGrpSpPr>
        <p:grpSpPr bwMode="auto">
          <a:xfrm>
            <a:off x="5772150" y="5048568"/>
            <a:ext cx="2560638" cy="209550"/>
            <a:chOff x="3653" y="1929"/>
            <a:chExt cx="635" cy="333"/>
          </a:xfrm>
        </p:grpSpPr>
        <p:sp>
          <p:nvSpPr>
            <p:cNvPr id="33815" name="Arc 84"/>
            <p:cNvSpPr>
              <a:spLocks/>
            </p:cNvSpPr>
            <p:nvPr/>
          </p:nvSpPr>
          <p:spPr bwMode="auto">
            <a:xfrm>
              <a:off x="3959" y="1929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16" name="Arc 85"/>
            <p:cNvSpPr>
              <a:spLocks/>
            </p:cNvSpPr>
            <p:nvPr/>
          </p:nvSpPr>
          <p:spPr bwMode="auto">
            <a:xfrm flipH="1">
              <a:off x="3653" y="1933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3806" name="Line 86"/>
          <p:cNvSpPr>
            <a:spLocks noChangeShapeType="1"/>
          </p:cNvSpPr>
          <p:nvPr/>
        </p:nvSpPr>
        <p:spPr bwMode="auto">
          <a:xfrm>
            <a:off x="5753100" y="5251768"/>
            <a:ext cx="26257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3807" name="Text Box 87"/>
          <p:cNvSpPr txBox="1">
            <a:spLocks noChangeArrowheads="1"/>
          </p:cNvSpPr>
          <p:nvPr/>
        </p:nvSpPr>
        <p:spPr bwMode="auto">
          <a:xfrm>
            <a:off x="6389688" y="5261293"/>
            <a:ext cx="1601787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 b="1">
                <a:solidFill>
                  <a:srgbClr val="000000"/>
                </a:solidFill>
              </a:rPr>
              <a:t>Despread Signal</a:t>
            </a:r>
          </a:p>
        </p:txBody>
      </p:sp>
      <p:grpSp>
        <p:nvGrpSpPr>
          <p:cNvPr id="33808" name="Group 88"/>
          <p:cNvGrpSpPr>
            <a:grpSpLocks/>
          </p:cNvGrpSpPr>
          <p:nvPr/>
        </p:nvGrpSpPr>
        <p:grpSpPr bwMode="auto">
          <a:xfrm>
            <a:off x="6773863" y="4570730"/>
            <a:ext cx="528637" cy="687388"/>
            <a:chOff x="3653" y="1929"/>
            <a:chExt cx="635" cy="333"/>
          </a:xfrm>
        </p:grpSpPr>
        <p:sp>
          <p:nvSpPr>
            <p:cNvPr id="33813" name="Arc 89"/>
            <p:cNvSpPr>
              <a:spLocks/>
            </p:cNvSpPr>
            <p:nvPr/>
          </p:nvSpPr>
          <p:spPr bwMode="auto">
            <a:xfrm>
              <a:off x="3959" y="1929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14" name="Arc 90"/>
            <p:cNvSpPr>
              <a:spLocks/>
            </p:cNvSpPr>
            <p:nvPr/>
          </p:nvSpPr>
          <p:spPr bwMode="auto">
            <a:xfrm flipH="1">
              <a:off x="3653" y="1933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3809" name="Text Box 91"/>
          <p:cNvSpPr txBox="1">
            <a:spLocks noChangeArrowheads="1"/>
          </p:cNvSpPr>
          <p:nvPr/>
        </p:nvSpPr>
        <p:spPr bwMode="auto">
          <a:xfrm>
            <a:off x="7335838" y="4591368"/>
            <a:ext cx="9271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CC0000"/>
                </a:solidFill>
                <a:latin typeface="Symbol" pitchFamily="18" charset="2"/>
              </a:rPr>
              <a:t>br</a:t>
            </a:r>
            <a:r>
              <a:rPr lang="en-US" sz="2000" b="1">
                <a:solidFill>
                  <a:srgbClr val="CC0000"/>
                </a:solidFill>
              </a:rPr>
              <a:t>S</a:t>
            </a:r>
            <a:r>
              <a:rPr lang="en-US" sz="2000" b="1">
                <a:solidFill>
                  <a:srgbClr val="CC0000"/>
                </a:solidFill>
                <a:latin typeface="Arial" pitchFamily="34" charset="0"/>
              </a:rPr>
              <a:t>’</a:t>
            </a:r>
            <a:r>
              <a:rPr lang="en-US" sz="2000" b="1">
                <a:solidFill>
                  <a:srgbClr val="CC0000"/>
                </a:solidFill>
              </a:rPr>
              <a:t>(f)</a:t>
            </a:r>
          </a:p>
        </p:txBody>
      </p:sp>
      <p:grpSp>
        <p:nvGrpSpPr>
          <p:cNvPr id="33810" name="Group 95"/>
          <p:cNvGrpSpPr>
            <a:grpSpLocks/>
          </p:cNvGrpSpPr>
          <p:nvPr/>
        </p:nvGrpSpPr>
        <p:grpSpPr bwMode="auto">
          <a:xfrm>
            <a:off x="2825750" y="4670743"/>
            <a:ext cx="2560638" cy="630237"/>
            <a:chOff x="3653" y="1929"/>
            <a:chExt cx="635" cy="333"/>
          </a:xfrm>
        </p:grpSpPr>
        <p:sp>
          <p:nvSpPr>
            <p:cNvPr id="33811" name="Arc 96"/>
            <p:cNvSpPr>
              <a:spLocks/>
            </p:cNvSpPr>
            <p:nvPr/>
          </p:nvSpPr>
          <p:spPr bwMode="auto">
            <a:xfrm>
              <a:off x="3959" y="1929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12" name="Arc 97"/>
            <p:cNvSpPr>
              <a:spLocks/>
            </p:cNvSpPr>
            <p:nvPr/>
          </p:nvSpPr>
          <p:spPr bwMode="auto">
            <a:xfrm flipH="1">
              <a:off x="3653" y="1933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RAKE Receiver</a:t>
            </a:r>
          </a:p>
        </p:txBody>
      </p:sp>
      <p:sp>
        <p:nvSpPr>
          <p:cNvPr id="3686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63538" y="1704975"/>
            <a:ext cx="8486775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smtClean="0"/>
              <a:t>Multibranch receiver</a:t>
            </a:r>
          </a:p>
          <a:p>
            <a:pPr lvl="1">
              <a:lnSpc>
                <a:spcPct val="100000"/>
              </a:lnSpc>
            </a:pPr>
            <a:r>
              <a:rPr lang="en-US" sz="2400" smtClean="0"/>
              <a:t>Branches synchronized to different MP components</a:t>
            </a:r>
          </a:p>
          <a:p>
            <a:pPr>
              <a:lnSpc>
                <a:spcPct val="100000"/>
              </a:lnSpc>
            </a:pPr>
            <a:endParaRPr lang="en-US" sz="2800" smtClean="0"/>
          </a:p>
          <a:p>
            <a:pPr>
              <a:lnSpc>
                <a:spcPct val="100000"/>
              </a:lnSpc>
            </a:pPr>
            <a:endParaRPr lang="en-US" sz="2800" smtClean="0"/>
          </a:p>
          <a:p>
            <a:pPr>
              <a:lnSpc>
                <a:spcPct val="100000"/>
              </a:lnSpc>
            </a:pPr>
            <a:endParaRPr lang="en-US" sz="2800" smtClean="0"/>
          </a:p>
          <a:p>
            <a:pPr>
              <a:lnSpc>
                <a:spcPct val="100000"/>
              </a:lnSpc>
            </a:pPr>
            <a:endParaRPr lang="en-US" sz="2800" smtClean="0"/>
          </a:p>
          <a:p>
            <a:pPr>
              <a:lnSpc>
                <a:spcPct val="100000"/>
              </a:lnSpc>
            </a:pPr>
            <a:endParaRPr lang="en-US" sz="2800" smtClean="0"/>
          </a:p>
          <a:p>
            <a:pPr>
              <a:lnSpc>
                <a:spcPct val="100000"/>
              </a:lnSpc>
            </a:pPr>
            <a:endParaRPr lang="en-US" sz="2800" smtClean="0"/>
          </a:p>
          <a:p>
            <a:pPr>
              <a:lnSpc>
                <a:spcPct val="100000"/>
              </a:lnSpc>
            </a:pPr>
            <a:r>
              <a:rPr lang="en-US" sz="2800" smtClean="0"/>
              <a:t>These components can be coherently combined</a:t>
            </a:r>
          </a:p>
          <a:p>
            <a:pPr lvl="1">
              <a:lnSpc>
                <a:spcPct val="100000"/>
              </a:lnSpc>
            </a:pPr>
            <a:r>
              <a:rPr lang="en-US" sz="2400" smtClean="0"/>
              <a:t>Use SC, MRC, or EGC</a:t>
            </a:r>
          </a:p>
        </p:txBody>
      </p:sp>
      <p:sp>
        <p:nvSpPr>
          <p:cNvPr id="36868" name="Line 1028"/>
          <p:cNvSpPr>
            <a:spLocks noChangeShapeType="1"/>
          </p:cNvSpPr>
          <p:nvPr/>
        </p:nvSpPr>
        <p:spPr bwMode="auto">
          <a:xfrm>
            <a:off x="857250" y="3541713"/>
            <a:ext cx="6381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6869" name="Line 1029"/>
          <p:cNvSpPr>
            <a:spLocks noChangeShapeType="1"/>
          </p:cNvSpPr>
          <p:nvPr/>
        </p:nvSpPr>
        <p:spPr bwMode="auto">
          <a:xfrm>
            <a:off x="1509713" y="2932113"/>
            <a:ext cx="0" cy="2044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6870" name="Line 1030"/>
          <p:cNvSpPr>
            <a:spLocks noChangeShapeType="1"/>
          </p:cNvSpPr>
          <p:nvPr/>
        </p:nvSpPr>
        <p:spPr bwMode="auto">
          <a:xfrm>
            <a:off x="1524000" y="2916238"/>
            <a:ext cx="508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6871" name="Line 1031"/>
          <p:cNvSpPr>
            <a:spLocks noChangeShapeType="1"/>
          </p:cNvSpPr>
          <p:nvPr/>
        </p:nvSpPr>
        <p:spPr bwMode="auto">
          <a:xfrm>
            <a:off x="1530350" y="3910013"/>
            <a:ext cx="508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6872" name="Group 1032"/>
          <p:cNvGrpSpPr>
            <a:grpSpLocks/>
          </p:cNvGrpSpPr>
          <p:nvPr/>
        </p:nvGrpSpPr>
        <p:grpSpPr bwMode="auto">
          <a:xfrm>
            <a:off x="1982788" y="2644775"/>
            <a:ext cx="338137" cy="457200"/>
            <a:chOff x="2291" y="1887"/>
            <a:chExt cx="213" cy="288"/>
          </a:xfrm>
        </p:grpSpPr>
        <p:sp>
          <p:nvSpPr>
            <p:cNvPr id="36909" name="Oval 1033"/>
            <p:cNvSpPr>
              <a:spLocks noChangeArrowheads="1"/>
            </p:cNvSpPr>
            <p:nvPr/>
          </p:nvSpPr>
          <p:spPr bwMode="auto">
            <a:xfrm>
              <a:off x="2313" y="1975"/>
              <a:ext cx="156" cy="146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6910" name="Text Box 1034"/>
            <p:cNvSpPr txBox="1">
              <a:spLocks noChangeArrowheads="1"/>
            </p:cNvSpPr>
            <p:nvPr/>
          </p:nvSpPr>
          <p:spPr bwMode="auto">
            <a:xfrm>
              <a:off x="2291" y="1887"/>
              <a:ext cx="213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solidFill>
                    <a:srgbClr val="000000"/>
                  </a:solidFill>
                  <a:latin typeface="Georgia" pitchFamily="18" charset="0"/>
                </a:rPr>
                <a:t>x</a:t>
              </a:r>
            </a:p>
          </p:txBody>
        </p:sp>
      </p:grpSp>
      <p:grpSp>
        <p:nvGrpSpPr>
          <p:cNvPr id="36873" name="Group 1035"/>
          <p:cNvGrpSpPr>
            <a:grpSpLocks/>
          </p:cNvGrpSpPr>
          <p:nvPr/>
        </p:nvGrpSpPr>
        <p:grpSpPr bwMode="auto">
          <a:xfrm>
            <a:off x="2005013" y="3668713"/>
            <a:ext cx="338137" cy="457200"/>
            <a:chOff x="2291" y="1887"/>
            <a:chExt cx="213" cy="288"/>
          </a:xfrm>
        </p:grpSpPr>
        <p:sp>
          <p:nvSpPr>
            <p:cNvPr id="36907" name="Oval 1036"/>
            <p:cNvSpPr>
              <a:spLocks noChangeArrowheads="1"/>
            </p:cNvSpPr>
            <p:nvPr/>
          </p:nvSpPr>
          <p:spPr bwMode="auto">
            <a:xfrm>
              <a:off x="2313" y="1975"/>
              <a:ext cx="156" cy="146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6908" name="Text Box 1037"/>
            <p:cNvSpPr txBox="1">
              <a:spLocks noChangeArrowheads="1"/>
            </p:cNvSpPr>
            <p:nvPr/>
          </p:nvSpPr>
          <p:spPr bwMode="auto">
            <a:xfrm>
              <a:off x="2291" y="1887"/>
              <a:ext cx="213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solidFill>
                    <a:srgbClr val="000000"/>
                  </a:solidFill>
                  <a:latin typeface="Georgia" pitchFamily="18" charset="0"/>
                </a:rPr>
                <a:t>x</a:t>
              </a:r>
            </a:p>
          </p:txBody>
        </p:sp>
      </p:grpSp>
      <p:sp>
        <p:nvSpPr>
          <p:cNvPr id="36874" name="Line 1038"/>
          <p:cNvSpPr>
            <a:spLocks noChangeShapeType="1"/>
          </p:cNvSpPr>
          <p:nvPr/>
        </p:nvSpPr>
        <p:spPr bwMode="auto">
          <a:xfrm flipV="1">
            <a:off x="2135188" y="3001963"/>
            <a:ext cx="0" cy="2460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75" name="Line 1039"/>
          <p:cNvSpPr>
            <a:spLocks noChangeShapeType="1"/>
          </p:cNvSpPr>
          <p:nvPr/>
        </p:nvSpPr>
        <p:spPr bwMode="auto">
          <a:xfrm flipV="1">
            <a:off x="2171700" y="4025900"/>
            <a:ext cx="0" cy="3476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76" name="Text Box 1040"/>
          <p:cNvSpPr txBox="1">
            <a:spLocks noChangeArrowheads="1"/>
          </p:cNvSpPr>
          <p:nvPr/>
        </p:nvSpPr>
        <p:spPr bwMode="auto">
          <a:xfrm>
            <a:off x="2070100" y="3116263"/>
            <a:ext cx="5937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</a:rPr>
              <a:t>s</a:t>
            </a:r>
            <a:r>
              <a:rPr lang="en-US" sz="2000" baseline="-25000">
                <a:solidFill>
                  <a:srgbClr val="000000"/>
                </a:solidFill>
              </a:rPr>
              <a:t>c</a:t>
            </a:r>
            <a:r>
              <a:rPr lang="en-US" sz="2000">
                <a:solidFill>
                  <a:srgbClr val="000000"/>
                </a:solidFill>
              </a:rPr>
              <a:t>(t)</a:t>
            </a:r>
          </a:p>
        </p:txBody>
      </p:sp>
      <p:sp>
        <p:nvSpPr>
          <p:cNvPr id="36877" name="Text Box 1041"/>
          <p:cNvSpPr txBox="1">
            <a:spLocks noChangeArrowheads="1"/>
          </p:cNvSpPr>
          <p:nvPr/>
        </p:nvSpPr>
        <p:spPr bwMode="auto">
          <a:xfrm>
            <a:off x="2163763" y="4108450"/>
            <a:ext cx="976312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</a:rPr>
              <a:t>s</a:t>
            </a:r>
            <a:r>
              <a:rPr lang="en-US" sz="2000" baseline="-25000">
                <a:solidFill>
                  <a:srgbClr val="000000"/>
                </a:solidFill>
              </a:rPr>
              <a:t>c</a:t>
            </a:r>
            <a:r>
              <a:rPr lang="en-US" sz="2000">
                <a:solidFill>
                  <a:srgbClr val="000000"/>
                </a:solidFill>
              </a:rPr>
              <a:t>(t-iT</a:t>
            </a:r>
            <a:r>
              <a:rPr lang="en-US" sz="2000" baseline="-25000">
                <a:solidFill>
                  <a:srgbClr val="000000"/>
                </a:solidFill>
              </a:rPr>
              <a:t>c</a:t>
            </a:r>
            <a:r>
              <a:rPr lang="en-US" sz="200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36878" name="Line 1042"/>
          <p:cNvSpPr>
            <a:spLocks noChangeShapeType="1"/>
          </p:cNvSpPr>
          <p:nvPr/>
        </p:nvSpPr>
        <p:spPr bwMode="auto">
          <a:xfrm>
            <a:off x="1522413" y="4976813"/>
            <a:ext cx="508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6879" name="Group 1043"/>
          <p:cNvGrpSpPr>
            <a:grpSpLocks/>
          </p:cNvGrpSpPr>
          <p:nvPr/>
        </p:nvGrpSpPr>
        <p:grpSpPr bwMode="auto">
          <a:xfrm>
            <a:off x="1997075" y="4735513"/>
            <a:ext cx="338138" cy="457200"/>
            <a:chOff x="2291" y="1887"/>
            <a:chExt cx="213" cy="288"/>
          </a:xfrm>
        </p:grpSpPr>
        <p:sp>
          <p:nvSpPr>
            <p:cNvPr id="36905" name="Oval 1044"/>
            <p:cNvSpPr>
              <a:spLocks noChangeArrowheads="1"/>
            </p:cNvSpPr>
            <p:nvPr/>
          </p:nvSpPr>
          <p:spPr bwMode="auto">
            <a:xfrm>
              <a:off x="2313" y="1975"/>
              <a:ext cx="156" cy="146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6906" name="Text Box 1045"/>
            <p:cNvSpPr txBox="1">
              <a:spLocks noChangeArrowheads="1"/>
            </p:cNvSpPr>
            <p:nvPr/>
          </p:nvSpPr>
          <p:spPr bwMode="auto">
            <a:xfrm>
              <a:off x="2291" y="1887"/>
              <a:ext cx="213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solidFill>
                    <a:srgbClr val="000000"/>
                  </a:solidFill>
                  <a:latin typeface="Georgia" pitchFamily="18" charset="0"/>
                </a:rPr>
                <a:t>x</a:t>
              </a:r>
            </a:p>
          </p:txBody>
        </p:sp>
      </p:grpSp>
      <p:sp>
        <p:nvSpPr>
          <p:cNvPr id="36880" name="Line 1046"/>
          <p:cNvSpPr>
            <a:spLocks noChangeShapeType="1"/>
          </p:cNvSpPr>
          <p:nvPr/>
        </p:nvSpPr>
        <p:spPr bwMode="auto">
          <a:xfrm flipV="1">
            <a:off x="2163763" y="5092700"/>
            <a:ext cx="0" cy="3476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1" name="Text Box 1047"/>
          <p:cNvSpPr txBox="1">
            <a:spLocks noChangeArrowheads="1"/>
          </p:cNvSpPr>
          <p:nvPr/>
        </p:nvSpPr>
        <p:spPr bwMode="auto">
          <a:xfrm>
            <a:off x="2155825" y="5175250"/>
            <a:ext cx="10906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</a:rPr>
              <a:t>s</a:t>
            </a:r>
            <a:r>
              <a:rPr lang="en-US" sz="2000" baseline="-25000">
                <a:solidFill>
                  <a:srgbClr val="000000"/>
                </a:solidFill>
              </a:rPr>
              <a:t>c</a:t>
            </a:r>
            <a:r>
              <a:rPr lang="en-US" sz="2000">
                <a:solidFill>
                  <a:srgbClr val="000000"/>
                </a:solidFill>
              </a:rPr>
              <a:t>(t-NT</a:t>
            </a:r>
            <a:r>
              <a:rPr lang="en-US" sz="2000" baseline="-25000">
                <a:solidFill>
                  <a:srgbClr val="000000"/>
                </a:solidFill>
              </a:rPr>
              <a:t>c</a:t>
            </a:r>
            <a:r>
              <a:rPr lang="en-US" sz="200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36882" name="Line 1048"/>
          <p:cNvSpPr>
            <a:spLocks noChangeShapeType="1"/>
          </p:cNvSpPr>
          <p:nvPr/>
        </p:nvSpPr>
        <p:spPr bwMode="auto">
          <a:xfrm>
            <a:off x="2287588" y="2909888"/>
            <a:ext cx="1524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3" name="Text Box 1049"/>
          <p:cNvSpPr txBox="1">
            <a:spLocks noChangeArrowheads="1"/>
          </p:cNvSpPr>
          <p:nvPr/>
        </p:nvSpPr>
        <p:spPr bwMode="auto">
          <a:xfrm>
            <a:off x="3825875" y="2727325"/>
            <a:ext cx="944563" cy="4095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</a:rPr>
              <a:t>Demod</a:t>
            </a:r>
          </a:p>
        </p:txBody>
      </p:sp>
      <p:sp>
        <p:nvSpPr>
          <p:cNvPr id="36884" name="Line 1050"/>
          <p:cNvSpPr>
            <a:spLocks noChangeShapeType="1"/>
          </p:cNvSpPr>
          <p:nvPr/>
        </p:nvSpPr>
        <p:spPr bwMode="auto">
          <a:xfrm>
            <a:off x="2295525" y="3917950"/>
            <a:ext cx="1524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5" name="Text Box 1051"/>
          <p:cNvSpPr txBox="1">
            <a:spLocks noChangeArrowheads="1"/>
          </p:cNvSpPr>
          <p:nvPr/>
        </p:nvSpPr>
        <p:spPr bwMode="auto">
          <a:xfrm>
            <a:off x="3833813" y="3735388"/>
            <a:ext cx="944562" cy="4095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</a:rPr>
              <a:t>Demod</a:t>
            </a:r>
          </a:p>
        </p:txBody>
      </p:sp>
      <p:sp>
        <p:nvSpPr>
          <p:cNvPr id="36886" name="Line 1052"/>
          <p:cNvSpPr>
            <a:spLocks noChangeShapeType="1"/>
          </p:cNvSpPr>
          <p:nvPr/>
        </p:nvSpPr>
        <p:spPr bwMode="auto">
          <a:xfrm>
            <a:off x="2301875" y="5013325"/>
            <a:ext cx="1524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7" name="Text Box 1053"/>
          <p:cNvSpPr txBox="1">
            <a:spLocks noChangeArrowheads="1"/>
          </p:cNvSpPr>
          <p:nvPr/>
        </p:nvSpPr>
        <p:spPr bwMode="auto">
          <a:xfrm>
            <a:off x="3840163" y="4830763"/>
            <a:ext cx="944562" cy="4095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</a:rPr>
              <a:t>Demod</a:t>
            </a:r>
          </a:p>
        </p:txBody>
      </p:sp>
      <p:grpSp>
        <p:nvGrpSpPr>
          <p:cNvPr id="36888" name="Group 1054"/>
          <p:cNvGrpSpPr>
            <a:grpSpLocks/>
          </p:cNvGrpSpPr>
          <p:nvPr/>
        </p:nvGrpSpPr>
        <p:grpSpPr bwMode="auto">
          <a:xfrm>
            <a:off x="1754188" y="4279900"/>
            <a:ext cx="88900" cy="393700"/>
            <a:chOff x="4187" y="2880"/>
            <a:chExt cx="56" cy="248"/>
          </a:xfrm>
        </p:grpSpPr>
        <p:sp>
          <p:nvSpPr>
            <p:cNvPr id="36902" name="Oval 1055"/>
            <p:cNvSpPr>
              <a:spLocks noChangeArrowheads="1"/>
            </p:cNvSpPr>
            <p:nvPr/>
          </p:nvSpPr>
          <p:spPr bwMode="auto">
            <a:xfrm>
              <a:off x="4187" y="2880"/>
              <a:ext cx="56" cy="5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6903" name="Oval 1056"/>
            <p:cNvSpPr>
              <a:spLocks noChangeArrowheads="1"/>
            </p:cNvSpPr>
            <p:nvPr/>
          </p:nvSpPr>
          <p:spPr bwMode="auto">
            <a:xfrm>
              <a:off x="4187" y="2976"/>
              <a:ext cx="56" cy="5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6904" name="Oval 1057"/>
            <p:cNvSpPr>
              <a:spLocks noChangeArrowheads="1"/>
            </p:cNvSpPr>
            <p:nvPr/>
          </p:nvSpPr>
          <p:spPr bwMode="auto">
            <a:xfrm>
              <a:off x="4187" y="3072"/>
              <a:ext cx="56" cy="5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36889" name="Group 1058"/>
          <p:cNvGrpSpPr>
            <a:grpSpLocks/>
          </p:cNvGrpSpPr>
          <p:nvPr/>
        </p:nvGrpSpPr>
        <p:grpSpPr bwMode="auto">
          <a:xfrm>
            <a:off x="1762125" y="3257550"/>
            <a:ext cx="88900" cy="393700"/>
            <a:chOff x="4187" y="2880"/>
            <a:chExt cx="56" cy="248"/>
          </a:xfrm>
        </p:grpSpPr>
        <p:sp>
          <p:nvSpPr>
            <p:cNvPr id="36899" name="Oval 1059"/>
            <p:cNvSpPr>
              <a:spLocks noChangeArrowheads="1"/>
            </p:cNvSpPr>
            <p:nvPr/>
          </p:nvSpPr>
          <p:spPr bwMode="auto">
            <a:xfrm>
              <a:off x="4187" y="2880"/>
              <a:ext cx="56" cy="5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6900" name="Oval 1060"/>
            <p:cNvSpPr>
              <a:spLocks noChangeArrowheads="1"/>
            </p:cNvSpPr>
            <p:nvPr/>
          </p:nvSpPr>
          <p:spPr bwMode="auto">
            <a:xfrm>
              <a:off x="4187" y="2976"/>
              <a:ext cx="56" cy="5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6901" name="Oval 1061"/>
            <p:cNvSpPr>
              <a:spLocks noChangeArrowheads="1"/>
            </p:cNvSpPr>
            <p:nvPr/>
          </p:nvSpPr>
          <p:spPr bwMode="auto">
            <a:xfrm>
              <a:off x="4187" y="3072"/>
              <a:ext cx="56" cy="5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sp>
        <p:nvSpPr>
          <p:cNvPr id="36890" name="Line 1062"/>
          <p:cNvSpPr>
            <a:spLocks noChangeShapeType="1"/>
          </p:cNvSpPr>
          <p:nvPr/>
        </p:nvSpPr>
        <p:spPr bwMode="auto">
          <a:xfrm>
            <a:off x="4768850" y="2922588"/>
            <a:ext cx="508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91" name="Line 1063"/>
          <p:cNvSpPr>
            <a:spLocks noChangeShapeType="1"/>
          </p:cNvSpPr>
          <p:nvPr/>
        </p:nvSpPr>
        <p:spPr bwMode="auto">
          <a:xfrm>
            <a:off x="4776788" y="3960813"/>
            <a:ext cx="508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92" name="Line 1064"/>
          <p:cNvSpPr>
            <a:spLocks noChangeShapeType="1"/>
          </p:cNvSpPr>
          <p:nvPr/>
        </p:nvSpPr>
        <p:spPr bwMode="auto">
          <a:xfrm>
            <a:off x="4784725" y="5041900"/>
            <a:ext cx="508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93" name="Text Box 1065"/>
          <p:cNvSpPr txBox="1">
            <a:spLocks noChangeArrowheads="1"/>
          </p:cNvSpPr>
          <p:nvPr/>
        </p:nvSpPr>
        <p:spPr bwMode="auto">
          <a:xfrm>
            <a:off x="684213" y="3124200"/>
            <a:ext cx="54927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</a:rPr>
              <a:t>y(t)</a:t>
            </a:r>
          </a:p>
        </p:txBody>
      </p:sp>
      <p:sp>
        <p:nvSpPr>
          <p:cNvPr id="36894" name="Rectangle 1066"/>
          <p:cNvSpPr>
            <a:spLocks noChangeArrowheads="1"/>
          </p:cNvSpPr>
          <p:nvPr/>
        </p:nvSpPr>
        <p:spPr bwMode="auto">
          <a:xfrm>
            <a:off x="5297488" y="2814638"/>
            <a:ext cx="1697037" cy="24526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6895" name="Text Box 1067"/>
          <p:cNvSpPr txBox="1">
            <a:spLocks noChangeArrowheads="1"/>
          </p:cNvSpPr>
          <p:nvPr/>
        </p:nvSpPr>
        <p:spPr bwMode="auto">
          <a:xfrm>
            <a:off x="5451475" y="3592513"/>
            <a:ext cx="1401763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>
                <a:solidFill>
                  <a:srgbClr val="000000"/>
                </a:solidFill>
              </a:rPr>
              <a:t>Diversity</a:t>
            </a:r>
          </a:p>
          <a:p>
            <a:pPr algn="ctr" eaLnBrk="0" hangingPunct="0"/>
            <a:r>
              <a:rPr lang="en-US">
                <a:solidFill>
                  <a:srgbClr val="000000"/>
                </a:solidFill>
              </a:rPr>
              <a:t>Combiner</a:t>
            </a:r>
          </a:p>
        </p:txBody>
      </p:sp>
      <p:sp>
        <p:nvSpPr>
          <p:cNvPr id="36896" name="Line 1068"/>
          <p:cNvSpPr>
            <a:spLocks noChangeShapeType="1"/>
          </p:cNvSpPr>
          <p:nvPr/>
        </p:nvSpPr>
        <p:spPr bwMode="auto">
          <a:xfrm>
            <a:off x="7005638" y="3968750"/>
            <a:ext cx="508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97" name="Text Box 1069"/>
          <p:cNvSpPr txBox="1">
            <a:spLocks noChangeArrowheads="1"/>
          </p:cNvSpPr>
          <p:nvPr/>
        </p:nvSpPr>
        <p:spPr bwMode="auto">
          <a:xfrm>
            <a:off x="7208838" y="3408363"/>
            <a:ext cx="3937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</a:rPr>
              <a:t>d</a:t>
            </a:r>
            <a:r>
              <a:rPr lang="en-US" sz="2000" baseline="-25000">
                <a:solidFill>
                  <a:srgbClr val="000000"/>
                </a:solidFill>
              </a:rPr>
              <a:t>k</a:t>
            </a:r>
          </a:p>
        </p:txBody>
      </p:sp>
      <p:sp>
        <p:nvSpPr>
          <p:cNvPr id="36898" name="Text Box 1070"/>
          <p:cNvSpPr txBox="1">
            <a:spLocks noChangeArrowheads="1"/>
          </p:cNvSpPr>
          <p:nvPr/>
        </p:nvSpPr>
        <p:spPr bwMode="auto">
          <a:xfrm>
            <a:off x="7243763" y="3314700"/>
            <a:ext cx="303212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</a:rPr>
              <a:t>^</a:t>
            </a:r>
            <a:endParaRPr lang="en-US" sz="2000" baseline="-25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Line 3"/>
          <p:cNvSpPr>
            <a:spLocks noChangeShapeType="1"/>
          </p:cNvSpPr>
          <p:nvPr/>
        </p:nvSpPr>
        <p:spPr bwMode="auto">
          <a:xfrm>
            <a:off x="5024438" y="2298700"/>
            <a:ext cx="0" cy="419100"/>
          </a:xfrm>
          <a:prstGeom prst="line">
            <a:avLst/>
          </a:prstGeom>
          <a:noFill/>
          <a:ln w="25400">
            <a:solidFill>
              <a:srgbClr val="00484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graphicFrame>
        <p:nvGraphicFramePr>
          <p:cNvPr id="2050" name="Object 2"/>
          <p:cNvGraphicFramePr>
            <a:graphicFrameLocks/>
          </p:cNvGraphicFramePr>
          <p:nvPr/>
        </p:nvGraphicFramePr>
        <p:xfrm>
          <a:off x="5456238" y="4646613"/>
          <a:ext cx="1341437" cy="92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2" name="CorelDRAW 6.0" r:id="rId3" imgW="3323880" imgH="2296800" progId="">
                  <p:embed/>
                </p:oleObj>
              </mc:Choice>
              <mc:Fallback>
                <p:oleObj name="CorelDRAW 6.0" r:id="rId3" imgW="3323880" imgH="229680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6238" y="4646613"/>
                        <a:ext cx="1341437" cy="925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/>
          </p:cNvGraphicFramePr>
          <p:nvPr/>
        </p:nvGraphicFramePr>
        <p:xfrm>
          <a:off x="7475538" y="2016125"/>
          <a:ext cx="862012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3" name="CorelDRAW 6.0" r:id="rId5" imgW="2104920" imgH="2452680" progId="">
                  <p:embed/>
                </p:oleObj>
              </mc:Choice>
              <mc:Fallback>
                <p:oleObj name="CorelDRAW 6.0" r:id="rId5" imgW="2104920" imgH="245268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5538" y="2016125"/>
                        <a:ext cx="862012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/>
          </p:cNvGraphicFramePr>
          <p:nvPr/>
        </p:nvGraphicFramePr>
        <p:xfrm>
          <a:off x="3251200" y="4300538"/>
          <a:ext cx="708025" cy="99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4" name="CorelDRAW 6.0" r:id="rId7" imgW="1776240" imgH="2495520" progId="">
                  <p:embed/>
                </p:oleObj>
              </mc:Choice>
              <mc:Fallback>
                <p:oleObj name="CorelDRAW 6.0" r:id="rId7" imgW="1776240" imgH="249552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1200" y="4300538"/>
                        <a:ext cx="708025" cy="995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906963" y="2041525"/>
            <a:ext cx="215900" cy="479425"/>
            <a:chOff x="2342" y="1176"/>
            <a:chExt cx="136" cy="302"/>
          </a:xfrm>
        </p:grpSpPr>
        <p:sp>
          <p:nvSpPr>
            <p:cNvPr id="2090" name="Line 8"/>
            <p:cNvSpPr>
              <a:spLocks noChangeShapeType="1"/>
            </p:cNvSpPr>
            <p:nvPr/>
          </p:nvSpPr>
          <p:spPr bwMode="auto">
            <a:xfrm>
              <a:off x="2410" y="1238"/>
              <a:ext cx="0" cy="240"/>
            </a:xfrm>
            <a:prstGeom prst="line">
              <a:avLst/>
            </a:prstGeom>
            <a:noFill/>
            <a:ln w="25400">
              <a:solidFill>
                <a:srgbClr val="00434B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091" name="AutoShape 9"/>
            <p:cNvSpPr>
              <a:spLocks noChangeArrowheads="1"/>
            </p:cNvSpPr>
            <p:nvPr/>
          </p:nvSpPr>
          <p:spPr bwMode="auto">
            <a:xfrm rot="10800000">
              <a:off x="2342" y="1176"/>
              <a:ext cx="136" cy="184"/>
            </a:xfrm>
            <a:prstGeom prst="triangle">
              <a:avLst>
                <a:gd name="adj" fmla="val 49995"/>
              </a:avLst>
            </a:prstGeom>
            <a:solidFill>
              <a:srgbClr val="00434B"/>
            </a:solidFill>
            <a:ln w="12700">
              <a:solidFill>
                <a:srgbClr val="00434B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</p:grpSp>
      <p:sp>
        <p:nvSpPr>
          <p:cNvPr id="2057" name="Line 10"/>
          <p:cNvSpPr>
            <a:spLocks noChangeShapeType="1"/>
          </p:cNvSpPr>
          <p:nvPr/>
        </p:nvSpPr>
        <p:spPr bwMode="auto">
          <a:xfrm flipV="1">
            <a:off x="5170488" y="2085975"/>
            <a:ext cx="2901950" cy="182563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stealth" w="med" len="med"/>
            <a:tailEnd type="stealth" w="med" len="med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058" name="Line 11"/>
          <p:cNvSpPr>
            <a:spLocks noChangeShapeType="1"/>
          </p:cNvSpPr>
          <p:nvPr/>
        </p:nvSpPr>
        <p:spPr bwMode="auto">
          <a:xfrm>
            <a:off x="6584950" y="4418013"/>
            <a:ext cx="0" cy="3175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059" name="Line 12"/>
          <p:cNvSpPr>
            <a:spLocks noChangeShapeType="1"/>
          </p:cNvSpPr>
          <p:nvPr/>
        </p:nvSpPr>
        <p:spPr bwMode="auto">
          <a:xfrm>
            <a:off x="5068888" y="2254250"/>
            <a:ext cx="1485900" cy="217805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stealth" w="med" len="med"/>
            <a:tailEnd type="stealth" w="med" len="med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graphicFrame>
        <p:nvGraphicFramePr>
          <p:cNvPr id="2053" name="Object 5"/>
          <p:cNvGraphicFramePr>
            <a:graphicFrameLocks/>
          </p:cNvGraphicFramePr>
          <p:nvPr/>
        </p:nvGraphicFramePr>
        <p:xfrm>
          <a:off x="4783138" y="2651125"/>
          <a:ext cx="568325" cy="124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5" name="CorelDRAW 6.0" r:id="rId9" imgW="1319040" imgH="2890800" progId="">
                  <p:embed/>
                </p:oleObj>
              </mc:Choice>
              <mc:Fallback>
                <p:oleObj name="CorelDRAW 6.0" r:id="rId9" imgW="1319040" imgH="289080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3138" y="2651125"/>
                        <a:ext cx="568325" cy="1249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0" name="Line 14"/>
          <p:cNvSpPr>
            <a:spLocks noChangeShapeType="1"/>
          </p:cNvSpPr>
          <p:nvPr/>
        </p:nvSpPr>
        <p:spPr bwMode="auto">
          <a:xfrm flipH="1">
            <a:off x="3957638" y="2290763"/>
            <a:ext cx="919162" cy="198120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stealth" w="med" len="med"/>
            <a:tailEnd type="stealth" w="med" len="med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14325" y="1838325"/>
            <a:ext cx="3808413" cy="3246438"/>
            <a:chOff x="393" y="1268"/>
            <a:chExt cx="2399" cy="2045"/>
          </a:xfrm>
        </p:grpSpPr>
        <p:sp>
          <p:nvSpPr>
            <p:cNvPr id="2088" name="Rectangle 16"/>
            <p:cNvSpPr>
              <a:spLocks noChangeArrowheads="1"/>
            </p:cNvSpPr>
            <p:nvPr/>
          </p:nvSpPr>
          <p:spPr bwMode="auto">
            <a:xfrm>
              <a:off x="393" y="2347"/>
              <a:ext cx="2399" cy="9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/>
              <a:r>
                <a:rPr lang="en-US" b="1" dirty="0" smtClean="0">
                  <a:solidFill>
                    <a:srgbClr val="0000CC"/>
                  </a:solidFill>
                  <a:latin typeface="Garamond" pitchFamily="18" charset="0"/>
                  <a:cs typeface="+mn-cs"/>
                </a:rPr>
                <a:t>Downlink:</a:t>
              </a:r>
              <a:endParaRPr lang="en-US" b="1" dirty="0">
                <a:solidFill>
                  <a:srgbClr val="0000CC"/>
                </a:solidFill>
                <a:latin typeface="Garamond" pitchFamily="18" charset="0"/>
                <a:cs typeface="+mn-cs"/>
              </a:endParaRPr>
            </a:p>
            <a:p>
              <a:pPr eaLnBrk="0" hangingPunct="0">
                <a:lnSpc>
                  <a:spcPct val="90000"/>
                </a:lnSpc>
              </a:pPr>
              <a:r>
                <a:rPr lang="en-US" b="1" dirty="0">
                  <a:solidFill>
                    <a:srgbClr val="0000CC"/>
                  </a:solidFill>
                  <a:latin typeface="Garamond" pitchFamily="18" charset="0"/>
                  <a:cs typeface="+mn-cs"/>
                </a:rPr>
                <a:t>   One Transmitter</a:t>
              </a:r>
            </a:p>
            <a:p>
              <a:pPr eaLnBrk="0" hangingPunct="0"/>
              <a:r>
                <a:rPr lang="en-US" b="1" dirty="0">
                  <a:solidFill>
                    <a:srgbClr val="0000CC"/>
                  </a:solidFill>
                  <a:latin typeface="Garamond" pitchFamily="18" charset="0"/>
                  <a:cs typeface="+mn-cs"/>
                </a:rPr>
                <a:t>   to Many Receivers.</a:t>
              </a:r>
            </a:p>
            <a:p>
              <a:pPr eaLnBrk="0" hangingPunct="0"/>
              <a:r>
                <a:rPr lang="en-US" b="1" dirty="0">
                  <a:solidFill>
                    <a:srgbClr val="0000CC"/>
                  </a:solidFill>
                  <a:latin typeface="Garamond" pitchFamily="18" charset="0"/>
                  <a:cs typeface="+mn-cs"/>
                </a:rPr>
                <a:t>	</a:t>
              </a:r>
            </a:p>
          </p:txBody>
        </p:sp>
        <p:sp>
          <p:nvSpPr>
            <p:cNvPr id="2089" name="Rectangle 17"/>
            <p:cNvSpPr>
              <a:spLocks noChangeArrowheads="1"/>
            </p:cNvSpPr>
            <p:nvPr/>
          </p:nvSpPr>
          <p:spPr bwMode="auto">
            <a:xfrm>
              <a:off x="393" y="1268"/>
              <a:ext cx="1827" cy="7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b="1" dirty="0" smtClean="0">
                  <a:solidFill>
                    <a:srgbClr val="0000CC"/>
                  </a:solidFill>
                  <a:latin typeface="Garamond" pitchFamily="18" charset="0"/>
                  <a:cs typeface="+mn-cs"/>
                </a:rPr>
                <a:t>Uplink:</a:t>
              </a:r>
              <a:endParaRPr lang="en-US" b="1" dirty="0">
                <a:solidFill>
                  <a:srgbClr val="0000CC"/>
                </a:solidFill>
                <a:latin typeface="Garamond" pitchFamily="18" charset="0"/>
                <a:cs typeface="+mn-cs"/>
              </a:endParaRPr>
            </a:p>
            <a:p>
              <a:pPr eaLnBrk="0" hangingPunct="0"/>
              <a:r>
                <a:rPr lang="en-US" b="1" dirty="0">
                  <a:solidFill>
                    <a:srgbClr val="0000CC"/>
                  </a:solidFill>
                  <a:latin typeface="Garamond" pitchFamily="18" charset="0"/>
                  <a:cs typeface="+mn-cs"/>
                </a:rPr>
                <a:t>   Many Transmitters</a:t>
              </a:r>
            </a:p>
            <a:p>
              <a:pPr eaLnBrk="0" hangingPunct="0"/>
              <a:r>
                <a:rPr lang="en-US" b="1" dirty="0">
                  <a:solidFill>
                    <a:srgbClr val="0000CC"/>
                  </a:solidFill>
                  <a:latin typeface="Garamond" pitchFamily="18" charset="0"/>
                  <a:cs typeface="+mn-cs"/>
                </a:rPr>
                <a:t>   to One Receiver.</a:t>
              </a:r>
            </a:p>
          </p:txBody>
        </p:sp>
      </p:grpSp>
      <p:sp>
        <p:nvSpPr>
          <p:cNvPr id="2062" name="Rectangle 18"/>
          <p:cNvSpPr>
            <a:spLocks noChangeArrowheads="1"/>
          </p:cNvSpPr>
          <p:nvPr/>
        </p:nvSpPr>
        <p:spPr bwMode="auto">
          <a:xfrm>
            <a:off x="3929063" y="4764088"/>
            <a:ext cx="427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>
                <a:solidFill>
                  <a:srgbClr val="0000FF"/>
                </a:solidFill>
                <a:latin typeface="Garamond" pitchFamily="18" charset="0"/>
                <a:cs typeface="+mn-cs"/>
              </a:rPr>
              <a:t>R</a:t>
            </a:r>
            <a:r>
              <a:rPr lang="en-US" sz="2000" b="1" baseline="-25000">
                <a:solidFill>
                  <a:srgbClr val="0000FF"/>
                </a:solidFill>
                <a:latin typeface="Garamond" pitchFamily="18" charset="0"/>
                <a:cs typeface="+mn-cs"/>
              </a:rPr>
              <a:t>1</a:t>
            </a:r>
          </a:p>
        </p:txBody>
      </p:sp>
      <p:sp>
        <p:nvSpPr>
          <p:cNvPr id="2063" name="Rectangle 19"/>
          <p:cNvSpPr>
            <a:spLocks noChangeArrowheads="1"/>
          </p:cNvSpPr>
          <p:nvPr/>
        </p:nvSpPr>
        <p:spPr bwMode="auto">
          <a:xfrm>
            <a:off x="6630988" y="4395788"/>
            <a:ext cx="4397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>
                <a:solidFill>
                  <a:srgbClr val="0000FF"/>
                </a:solidFill>
                <a:latin typeface="Garamond" pitchFamily="18" charset="0"/>
                <a:cs typeface="+mn-cs"/>
              </a:rPr>
              <a:t>R</a:t>
            </a:r>
            <a:r>
              <a:rPr lang="en-US" sz="2000" b="1" baseline="-25000">
                <a:solidFill>
                  <a:srgbClr val="0000FF"/>
                </a:solidFill>
                <a:latin typeface="Garamond" pitchFamily="18" charset="0"/>
                <a:cs typeface="+mn-cs"/>
              </a:rPr>
              <a:t>2</a:t>
            </a:r>
          </a:p>
        </p:txBody>
      </p:sp>
      <p:sp>
        <p:nvSpPr>
          <p:cNvPr id="2064" name="Rectangle 20"/>
          <p:cNvSpPr>
            <a:spLocks noChangeArrowheads="1"/>
          </p:cNvSpPr>
          <p:nvPr/>
        </p:nvSpPr>
        <p:spPr bwMode="auto">
          <a:xfrm>
            <a:off x="8348663" y="1917700"/>
            <a:ext cx="4397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>
                <a:solidFill>
                  <a:srgbClr val="0000FF"/>
                </a:solidFill>
                <a:latin typeface="Garamond" pitchFamily="18" charset="0"/>
                <a:cs typeface="+mn-cs"/>
              </a:rPr>
              <a:t>R</a:t>
            </a:r>
            <a:r>
              <a:rPr lang="en-US" sz="2000" b="1" baseline="-25000">
                <a:solidFill>
                  <a:srgbClr val="0000FF"/>
                </a:solidFill>
                <a:latin typeface="Garamond" pitchFamily="18" charset="0"/>
                <a:cs typeface="+mn-cs"/>
              </a:rPr>
              <a:t>3</a:t>
            </a:r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3956050" y="3827463"/>
            <a:ext cx="1111250" cy="398462"/>
            <a:chOff x="1944" y="2439"/>
            <a:chExt cx="700" cy="251"/>
          </a:xfrm>
        </p:grpSpPr>
        <p:sp>
          <p:nvSpPr>
            <p:cNvPr id="2084" name="Oval 22"/>
            <p:cNvSpPr>
              <a:spLocks noChangeArrowheads="1"/>
            </p:cNvSpPr>
            <p:nvPr/>
          </p:nvSpPr>
          <p:spPr bwMode="auto">
            <a:xfrm>
              <a:off x="1949" y="2477"/>
              <a:ext cx="173" cy="17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085" name="Text Box 23"/>
            <p:cNvSpPr txBox="1">
              <a:spLocks noChangeArrowheads="1"/>
            </p:cNvSpPr>
            <p:nvPr/>
          </p:nvSpPr>
          <p:spPr bwMode="auto">
            <a:xfrm>
              <a:off x="1944" y="2439"/>
              <a:ext cx="182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80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x</a:t>
              </a:r>
            </a:p>
          </p:txBody>
        </p:sp>
        <p:sp>
          <p:nvSpPr>
            <p:cNvPr id="2086" name="Line 24"/>
            <p:cNvSpPr>
              <a:spLocks noChangeShapeType="1"/>
            </p:cNvSpPr>
            <p:nvPr/>
          </p:nvSpPr>
          <p:spPr bwMode="auto">
            <a:xfrm>
              <a:off x="2131" y="2564"/>
              <a:ext cx="15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087" name="Rectangle 25"/>
            <p:cNvSpPr>
              <a:spLocks noChangeArrowheads="1"/>
            </p:cNvSpPr>
            <p:nvPr/>
          </p:nvSpPr>
          <p:spPr bwMode="auto">
            <a:xfrm>
              <a:off x="2235" y="2440"/>
              <a:ext cx="40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 b="1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h</a:t>
              </a:r>
              <a:r>
                <a:rPr lang="en-US" sz="2000" b="1" baseline="-2500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1</a:t>
              </a:r>
              <a:r>
                <a:rPr lang="en-US" sz="2000" b="1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(t)</a:t>
              </a:r>
            </a:p>
          </p:txBody>
        </p:sp>
      </p:grp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5949950" y="3541713"/>
            <a:ext cx="1189038" cy="398462"/>
            <a:chOff x="1944" y="2439"/>
            <a:chExt cx="749" cy="251"/>
          </a:xfrm>
        </p:grpSpPr>
        <p:sp>
          <p:nvSpPr>
            <p:cNvPr id="2080" name="Oval 27"/>
            <p:cNvSpPr>
              <a:spLocks noChangeArrowheads="1"/>
            </p:cNvSpPr>
            <p:nvPr/>
          </p:nvSpPr>
          <p:spPr bwMode="auto">
            <a:xfrm>
              <a:off x="1949" y="2477"/>
              <a:ext cx="173" cy="17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081" name="Text Box 28"/>
            <p:cNvSpPr txBox="1">
              <a:spLocks noChangeArrowheads="1"/>
            </p:cNvSpPr>
            <p:nvPr/>
          </p:nvSpPr>
          <p:spPr bwMode="auto">
            <a:xfrm>
              <a:off x="1944" y="2439"/>
              <a:ext cx="182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80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x</a:t>
              </a:r>
            </a:p>
          </p:txBody>
        </p:sp>
        <p:sp>
          <p:nvSpPr>
            <p:cNvPr id="2082" name="Line 29"/>
            <p:cNvSpPr>
              <a:spLocks noChangeShapeType="1"/>
            </p:cNvSpPr>
            <p:nvPr/>
          </p:nvSpPr>
          <p:spPr bwMode="auto">
            <a:xfrm>
              <a:off x="2131" y="2564"/>
              <a:ext cx="15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083" name="Rectangle 30"/>
            <p:cNvSpPr>
              <a:spLocks noChangeArrowheads="1"/>
            </p:cNvSpPr>
            <p:nvPr/>
          </p:nvSpPr>
          <p:spPr bwMode="auto">
            <a:xfrm>
              <a:off x="2235" y="2440"/>
              <a:ext cx="45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 b="1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h</a:t>
              </a:r>
              <a:r>
                <a:rPr lang="en-US" sz="2000" b="1" baseline="-2500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21</a:t>
              </a:r>
              <a:r>
                <a:rPr lang="en-US" sz="2000" b="1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(t)</a:t>
              </a:r>
            </a:p>
          </p:txBody>
        </p:sp>
      </p:grp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6096000" y="1965325"/>
            <a:ext cx="1166813" cy="941388"/>
            <a:chOff x="1944" y="2439"/>
            <a:chExt cx="735" cy="593"/>
          </a:xfrm>
        </p:grpSpPr>
        <p:sp>
          <p:nvSpPr>
            <p:cNvPr id="2076" name="Oval 32"/>
            <p:cNvSpPr>
              <a:spLocks noChangeArrowheads="1"/>
            </p:cNvSpPr>
            <p:nvPr/>
          </p:nvSpPr>
          <p:spPr bwMode="auto">
            <a:xfrm>
              <a:off x="1949" y="2477"/>
              <a:ext cx="173" cy="17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077" name="Text Box 33"/>
            <p:cNvSpPr txBox="1">
              <a:spLocks noChangeArrowheads="1"/>
            </p:cNvSpPr>
            <p:nvPr/>
          </p:nvSpPr>
          <p:spPr bwMode="auto">
            <a:xfrm>
              <a:off x="1944" y="2439"/>
              <a:ext cx="182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80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x</a:t>
              </a:r>
            </a:p>
          </p:txBody>
        </p:sp>
        <p:sp>
          <p:nvSpPr>
            <p:cNvPr id="2078" name="Line 34"/>
            <p:cNvSpPr>
              <a:spLocks noChangeShapeType="1"/>
            </p:cNvSpPr>
            <p:nvPr/>
          </p:nvSpPr>
          <p:spPr bwMode="auto">
            <a:xfrm>
              <a:off x="2086" y="2609"/>
              <a:ext cx="176" cy="25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079" name="Rectangle 35"/>
            <p:cNvSpPr>
              <a:spLocks noChangeArrowheads="1"/>
            </p:cNvSpPr>
            <p:nvPr/>
          </p:nvSpPr>
          <p:spPr bwMode="auto">
            <a:xfrm>
              <a:off x="2262" y="2782"/>
              <a:ext cx="41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 b="1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h</a:t>
              </a:r>
              <a:r>
                <a:rPr lang="en-US" sz="2000" b="1" baseline="-2500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3</a:t>
              </a:r>
              <a:r>
                <a:rPr lang="en-US" sz="2000" b="1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(t)</a:t>
              </a:r>
            </a:p>
          </p:txBody>
        </p:sp>
      </p:grpSp>
      <p:sp>
        <p:nvSpPr>
          <p:cNvPr id="2068" name="Line 36"/>
          <p:cNvSpPr>
            <a:spLocks noChangeShapeType="1"/>
          </p:cNvSpPr>
          <p:nvPr/>
        </p:nvSpPr>
        <p:spPr bwMode="auto">
          <a:xfrm>
            <a:off x="5908675" y="4394200"/>
            <a:ext cx="0" cy="3175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069" name="Line 37"/>
          <p:cNvSpPr>
            <a:spLocks noChangeShapeType="1"/>
          </p:cNvSpPr>
          <p:nvPr/>
        </p:nvSpPr>
        <p:spPr bwMode="auto">
          <a:xfrm>
            <a:off x="5048250" y="2362200"/>
            <a:ext cx="876300" cy="2001838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stealth" w="med" len="med"/>
            <a:tailEnd type="stealth" w="med" len="med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5391150" y="3143250"/>
            <a:ext cx="1201738" cy="398463"/>
            <a:chOff x="1944" y="2439"/>
            <a:chExt cx="757" cy="251"/>
          </a:xfrm>
        </p:grpSpPr>
        <p:sp>
          <p:nvSpPr>
            <p:cNvPr id="2072" name="Oval 39"/>
            <p:cNvSpPr>
              <a:spLocks noChangeArrowheads="1"/>
            </p:cNvSpPr>
            <p:nvPr/>
          </p:nvSpPr>
          <p:spPr bwMode="auto">
            <a:xfrm>
              <a:off x="1949" y="2477"/>
              <a:ext cx="173" cy="17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073" name="Text Box 40"/>
            <p:cNvSpPr txBox="1">
              <a:spLocks noChangeArrowheads="1"/>
            </p:cNvSpPr>
            <p:nvPr/>
          </p:nvSpPr>
          <p:spPr bwMode="auto">
            <a:xfrm>
              <a:off x="1944" y="2439"/>
              <a:ext cx="182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80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x</a:t>
              </a:r>
            </a:p>
          </p:txBody>
        </p:sp>
        <p:sp>
          <p:nvSpPr>
            <p:cNvPr id="2074" name="Line 41"/>
            <p:cNvSpPr>
              <a:spLocks noChangeShapeType="1"/>
            </p:cNvSpPr>
            <p:nvPr/>
          </p:nvSpPr>
          <p:spPr bwMode="auto">
            <a:xfrm>
              <a:off x="2131" y="2564"/>
              <a:ext cx="15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075" name="Rectangle 42"/>
            <p:cNvSpPr>
              <a:spLocks noChangeArrowheads="1"/>
            </p:cNvSpPr>
            <p:nvPr/>
          </p:nvSpPr>
          <p:spPr bwMode="auto">
            <a:xfrm>
              <a:off x="2235" y="2440"/>
              <a:ext cx="46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 b="1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h</a:t>
              </a:r>
              <a:r>
                <a:rPr lang="en-US" sz="2000" b="1" baseline="-2500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22</a:t>
              </a:r>
              <a:r>
                <a:rPr lang="en-US" sz="2000" b="1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(t)</a:t>
              </a:r>
            </a:p>
          </p:txBody>
        </p:sp>
      </p:grpSp>
      <p:sp>
        <p:nvSpPr>
          <p:cNvPr id="2071" name="TextBox 42"/>
          <p:cNvSpPr txBox="1">
            <a:spLocks noChangeArrowheads="1"/>
          </p:cNvSpPr>
          <p:nvPr/>
        </p:nvSpPr>
        <p:spPr bwMode="auto">
          <a:xfrm>
            <a:off x="544512" y="5754194"/>
            <a:ext cx="82438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rgbClr val="FF0000"/>
                </a:solidFill>
                <a:cs typeface="+mn-cs"/>
              </a:rPr>
              <a:t>Uplink and Downlink typically duplexed in time or frequency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52958" y="6302675"/>
            <a:ext cx="7407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Full-duplex radios are being considered for 5G systems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381838" y="211631"/>
            <a:ext cx="856923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9pPr>
          </a:lstStyle>
          <a:p>
            <a:r>
              <a:rPr lang="en-US" sz="4000" kern="0" dirty="0" smtClean="0"/>
              <a:t>Multiple Access</a:t>
            </a:r>
          </a:p>
          <a:p>
            <a:r>
              <a:rPr lang="en-US" sz="3200" i="1" kern="0" dirty="0" smtClean="0"/>
              <a:t>Sharing system resources across multiple users</a:t>
            </a:r>
            <a:endParaRPr lang="en-US" sz="2000" i="1" kern="0" dirty="0" smtClean="0"/>
          </a:p>
        </p:txBody>
      </p:sp>
    </p:spTree>
    <p:extLst>
      <p:ext uri="{BB962C8B-B14F-4D97-AF65-F5344CB8AC3E}">
        <p14:creationId xmlns:p14="http://schemas.microsoft.com/office/powerpoint/2010/main" val="204829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-14288" y="6711950"/>
            <a:ext cx="1209676" cy="12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500">
                <a:solidFill>
                  <a:srgbClr val="FFFFFF"/>
                </a:solidFill>
                <a:latin typeface="Arial" pitchFamily="34" charset="0"/>
                <a:cs typeface="+mn-cs"/>
              </a:rPr>
              <a:t>7C29822.033-Cimini-9/97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167688" cy="1143000"/>
          </a:xfrm>
        </p:spPr>
        <p:txBody>
          <a:bodyPr/>
          <a:lstStyle/>
          <a:p>
            <a:r>
              <a:rPr lang="en-US" dirty="0" smtClean="0"/>
              <a:t>Creating Multiple Channels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8163" y="1943100"/>
            <a:ext cx="4146444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rgbClr val="FF0000"/>
                </a:solidFill>
              </a:rPr>
              <a:t>Frequency Division</a:t>
            </a:r>
          </a:p>
          <a:p>
            <a:pPr lvl="1">
              <a:lnSpc>
                <a:spcPct val="11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 OFDMA</a:t>
            </a:r>
          </a:p>
          <a:p>
            <a:pPr lvl="1">
              <a:lnSpc>
                <a:spcPct val="110000"/>
              </a:lnSpc>
            </a:pPr>
            <a:endParaRPr lang="en-US" sz="2400" dirty="0" smtClean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800" dirty="0" smtClean="0"/>
              <a:t>Time Division</a:t>
            </a:r>
          </a:p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rgbClr val="00B050"/>
                </a:solidFill>
              </a:rPr>
              <a:t>Code Division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>
                <a:solidFill>
                  <a:srgbClr val="00B050"/>
                </a:solidFill>
              </a:rPr>
              <a:t>Code cross-correlation dictates interference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>
                <a:solidFill>
                  <a:srgbClr val="00B050"/>
                </a:solidFill>
              </a:rPr>
              <a:t> Multiuser Detection</a:t>
            </a:r>
            <a:endParaRPr lang="en-US" sz="1400" dirty="0" smtClean="0"/>
          </a:p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rgbClr val="000000"/>
                </a:solidFill>
              </a:rPr>
              <a:t>Space (MIMO Systems)</a:t>
            </a:r>
          </a:p>
          <a:p>
            <a:pPr>
              <a:lnSpc>
                <a:spcPct val="130000"/>
              </a:lnSpc>
            </a:pPr>
            <a:r>
              <a:rPr lang="en-US" sz="2800" dirty="0" smtClean="0">
                <a:solidFill>
                  <a:srgbClr val="7030A0"/>
                </a:solidFill>
              </a:rPr>
              <a:t>Hybrid Schemes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669199" y="1745642"/>
            <a:ext cx="4187825" cy="1717675"/>
            <a:chOff x="687" y="2315"/>
            <a:chExt cx="3093" cy="2025"/>
          </a:xfrm>
        </p:grpSpPr>
        <p:sp>
          <p:nvSpPr>
            <p:cNvPr id="15579" name="Freeform 6"/>
            <p:cNvSpPr>
              <a:spLocks/>
            </p:cNvSpPr>
            <p:nvPr/>
          </p:nvSpPr>
          <p:spPr bwMode="auto">
            <a:xfrm>
              <a:off x="2251" y="3163"/>
              <a:ext cx="17" cy="378"/>
            </a:xfrm>
            <a:custGeom>
              <a:avLst/>
              <a:gdLst>
                <a:gd name="T0" fmla="*/ 8 w 17"/>
                <a:gd name="T1" fmla="*/ 13 h 378"/>
                <a:gd name="T2" fmla="*/ 0 w 17"/>
                <a:gd name="T3" fmla="*/ 6 h 378"/>
                <a:gd name="T4" fmla="*/ 0 w 17"/>
                <a:gd name="T5" fmla="*/ 377 h 378"/>
                <a:gd name="T6" fmla="*/ 16 w 17"/>
                <a:gd name="T7" fmla="*/ 377 h 378"/>
                <a:gd name="T8" fmla="*/ 16 w 17"/>
                <a:gd name="T9" fmla="*/ 6 h 378"/>
                <a:gd name="T10" fmla="*/ 8 w 17"/>
                <a:gd name="T11" fmla="*/ 0 h 378"/>
                <a:gd name="T12" fmla="*/ 8 w 17"/>
                <a:gd name="T13" fmla="*/ 13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8"/>
                <a:gd name="T23" fmla="*/ 17 w 17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8">
                  <a:moveTo>
                    <a:pt x="8" y="13"/>
                  </a:moveTo>
                  <a:lnTo>
                    <a:pt x="0" y="6"/>
                  </a:lnTo>
                  <a:lnTo>
                    <a:pt x="0" y="377"/>
                  </a:lnTo>
                  <a:lnTo>
                    <a:pt x="16" y="377"/>
                  </a:lnTo>
                  <a:lnTo>
                    <a:pt x="16" y="6"/>
                  </a:lnTo>
                  <a:lnTo>
                    <a:pt x="8" y="0"/>
                  </a:lnTo>
                  <a:lnTo>
                    <a:pt x="8" y="13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80" name="Freeform 7"/>
            <p:cNvSpPr>
              <a:spLocks/>
            </p:cNvSpPr>
            <p:nvPr/>
          </p:nvSpPr>
          <p:spPr bwMode="auto">
            <a:xfrm>
              <a:off x="1470" y="3163"/>
              <a:ext cx="788" cy="17"/>
            </a:xfrm>
            <a:custGeom>
              <a:avLst/>
              <a:gdLst>
                <a:gd name="T0" fmla="*/ 13 w 788"/>
                <a:gd name="T1" fmla="*/ 7 h 17"/>
                <a:gd name="T2" fmla="*/ 8 w 788"/>
                <a:gd name="T3" fmla="*/ 16 h 17"/>
                <a:gd name="T4" fmla="*/ 787 w 788"/>
                <a:gd name="T5" fmla="*/ 16 h 17"/>
                <a:gd name="T6" fmla="*/ 787 w 788"/>
                <a:gd name="T7" fmla="*/ 0 h 17"/>
                <a:gd name="T8" fmla="*/ 8 w 788"/>
                <a:gd name="T9" fmla="*/ 0 h 17"/>
                <a:gd name="T10" fmla="*/ 0 w 788"/>
                <a:gd name="T11" fmla="*/ 7 h 17"/>
                <a:gd name="T12" fmla="*/ 13 w 788"/>
                <a:gd name="T13" fmla="*/ 7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8"/>
                <a:gd name="T22" fmla="*/ 0 h 17"/>
                <a:gd name="T23" fmla="*/ 788 w 788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8" h="17">
                  <a:moveTo>
                    <a:pt x="13" y="7"/>
                  </a:moveTo>
                  <a:lnTo>
                    <a:pt x="8" y="16"/>
                  </a:lnTo>
                  <a:lnTo>
                    <a:pt x="787" y="16"/>
                  </a:lnTo>
                  <a:lnTo>
                    <a:pt x="787" y="0"/>
                  </a:lnTo>
                  <a:lnTo>
                    <a:pt x="8" y="0"/>
                  </a:lnTo>
                  <a:lnTo>
                    <a:pt x="0" y="7"/>
                  </a:lnTo>
                  <a:lnTo>
                    <a:pt x="13" y="7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81" name="Freeform 8"/>
            <p:cNvSpPr>
              <a:spLocks/>
            </p:cNvSpPr>
            <p:nvPr/>
          </p:nvSpPr>
          <p:spPr bwMode="auto">
            <a:xfrm>
              <a:off x="1470" y="3169"/>
              <a:ext cx="17" cy="378"/>
            </a:xfrm>
            <a:custGeom>
              <a:avLst/>
              <a:gdLst>
                <a:gd name="T0" fmla="*/ 9 w 17"/>
                <a:gd name="T1" fmla="*/ 364 h 378"/>
                <a:gd name="T2" fmla="*/ 16 w 17"/>
                <a:gd name="T3" fmla="*/ 371 h 378"/>
                <a:gd name="T4" fmla="*/ 16 w 17"/>
                <a:gd name="T5" fmla="*/ 0 h 378"/>
                <a:gd name="T6" fmla="*/ 0 w 17"/>
                <a:gd name="T7" fmla="*/ 0 h 378"/>
                <a:gd name="T8" fmla="*/ 0 w 17"/>
                <a:gd name="T9" fmla="*/ 371 h 378"/>
                <a:gd name="T10" fmla="*/ 9 w 17"/>
                <a:gd name="T11" fmla="*/ 377 h 378"/>
                <a:gd name="T12" fmla="*/ 9 w 17"/>
                <a:gd name="T13" fmla="*/ 364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8"/>
                <a:gd name="T23" fmla="*/ 17 w 17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8">
                  <a:moveTo>
                    <a:pt x="9" y="364"/>
                  </a:moveTo>
                  <a:lnTo>
                    <a:pt x="16" y="371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9" y="377"/>
                  </a:lnTo>
                  <a:lnTo>
                    <a:pt x="9" y="364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82" name="Freeform 9"/>
            <p:cNvSpPr>
              <a:spLocks/>
            </p:cNvSpPr>
            <p:nvPr/>
          </p:nvSpPr>
          <p:spPr bwMode="auto">
            <a:xfrm>
              <a:off x="1478" y="3533"/>
              <a:ext cx="780" cy="17"/>
            </a:xfrm>
            <a:custGeom>
              <a:avLst/>
              <a:gdLst>
                <a:gd name="T0" fmla="*/ 779 w 780"/>
                <a:gd name="T1" fmla="*/ 8 h 17"/>
                <a:gd name="T2" fmla="*/ 779 w 780"/>
                <a:gd name="T3" fmla="*/ 0 h 17"/>
                <a:gd name="T4" fmla="*/ 0 w 780"/>
                <a:gd name="T5" fmla="*/ 0 h 17"/>
                <a:gd name="T6" fmla="*/ 0 w 780"/>
                <a:gd name="T7" fmla="*/ 16 h 17"/>
                <a:gd name="T8" fmla="*/ 779 w 780"/>
                <a:gd name="T9" fmla="*/ 16 h 17"/>
                <a:gd name="T10" fmla="*/ 779 w 780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0"/>
                <a:gd name="T19" fmla="*/ 0 h 17"/>
                <a:gd name="T20" fmla="*/ 780 w 780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0" h="17">
                  <a:moveTo>
                    <a:pt x="779" y="8"/>
                  </a:moveTo>
                  <a:lnTo>
                    <a:pt x="779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79" y="16"/>
                  </a:lnTo>
                  <a:lnTo>
                    <a:pt x="779" y="8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83" name="Line 10"/>
            <p:cNvSpPr>
              <a:spLocks noChangeShapeType="1"/>
            </p:cNvSpPr>
            <p:nvPr/>
          </p:nvSpPr>
          <p:spPr bwMode="auto">
            <a:xfrm>
              <a:off x="2257" y="3540"/>
              <a:ext cx="16" cy="0"/>
            </a:xfrm>
            <a:prstGeom prst="line">
              <a:avLst/>
            </a:prstGeom>
            <a:noFill/>
            <a:ln w="9525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84" name="Freeform 11"/>
            <p:cNvSpPr>
              <a:spLocks/>
            </p:cNvSpPr>
            <p:nvPr/>
          </p:nvSpPr>
          <p:spPr bwMode="auto">
            <a:xfrm>
              <a:off x="2255" y="2766"/>
              <a:ext cx="572" cy="411"/>
            </a:xfrm>
            <a:custGeom>
              <a:avLst/>
              <a:gdLst>
                <a:gd name="T0" fmla="*/ 4 w 572"/>
                <a:gd name="T1" fmla="*/ 410 h 411"/>
                <a:gd name="T2" fmla="*/ 8 w 572"/>
                <a:gd name="T3" fmla="*/ 408 h 411"/>
                <a:gd name="T4" fmla="*/ 571 w 572"/>
                <a:gd name="T5" fmla="*/ 10 h 411"/>
                <a:gd name="T6" fmla="*/ 565 w 572"/>
                <a:gd name="T7" fmla="*/ 0 h 411"/>
                <a:gd name="T8" fmla="*/ 0 w 572"/>
                <a:gd name="T9" fmla="*/ 399 h 411"/>
                <a:gd name="T10" fmla="*/ 4 w 572"/>
                <a:gd name="T11" fmla="*/ 397 h 411"/>
                <a:gd name="T12" fmla="*/ 4 w 572"/>
                <a:gd name="T13" fmla="*/ 410 h 4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2"/>
                <a:gd name="T22" fmla="*/ 0 h 411"/>
                <a:gd name="T23" fmla="*/ 572 w 572"/>
                <a:gd name="T24" fmla="*/ 411 h 4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2" h="411">
                  <a:moveTo>
                    <a:pt x="4" y="410"/>
                  </a:moveTo>
                  <a:lnTo>
                    <a:pt x="8" y="408"/>
                  </a:lnTo>
                  <a:lnTo>
                    <a:pt x="571" y="10"/>
                  </a:lnTo>
                  <a:lnTo>
                    <a:pt x="565" y="0"/>
                  </a:lnTo>
                  <a:lnTo>
                    <a:pt x="0" y="399"/>
                  </a:lnTo>
                  <a:lnTo>
                    <a:pt x="4" y="397"/>
                  </a:lnTo>
                  <a:lnTo>
                    <a:pt x="4" y="41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85" name="Freeform 12"/>
            <p:cNvSpPr>
              <a:spLocks/>
            </p:cNvSpPr>
            <p:nvPr/>
          </p:nvSpPr>
          <p:spPr bwMode="auto">
            <a:xfrm>
              <a:off x="1472" y="3163"/>
              <a:ext cx="788" cy="17"/>
            </a:xfrm>
            <a:custGeom>
              <a:avLst/>
              <a:gdLst>
                <a:gd name="T0" fmla="*/ 0 w 788"/>
                <a:gd name="T1" fmla="*/ 2 h 17"/>
                <a:gd name="T2" fmla="*/ 4 w 788"/>
                <a:gd name="T3" fmla="*/ 16 h 17"/>
                <a:gd name="T4" fmla="*/ 787 w 788"/>
                <a:gd name="T5" fmla="*/ 16 h 17"/>
                <a:gd name="T6" fmla="*/ 787 w 788"/>
                <a:gd name="T7" fmla="*/ 0 h 17"/>
                <a:gd name="T8" fmla="*/ 4 w 788"/>
                <a:gd name="T9" fmla="*/ 0 h 17"/>
                <a:gd name="T10" fmla="*/ 7 w 788"/>
                <a:gd name="T11" fmla="*/ 13 h 17"/>
                <a:gd name="T12" fmla="*/ 0 w 788"/>
                <a:gd name="T13" fmla="*/ 2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8"/>
                <a:gd name="T22" fmla="*/ 0 h 17"/>
                <a:gd name="T23" fmla="*/ 788 w 788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8" h="17">
                  <a:moveTo>
                    <a:pt x="0" y="2"/>
                  </a:moveTo>
                  <a:lnTo>
                    <a:pt x="4" y="16"/>
                  </a:lnTo>
                  <a:lnTo>
                    <a:pt x="787" y="16"/>
                  </a:lnTo>
                  <a:lnTo>
                    <a:pt x="787" y="0"/>
                  </a:lnTo>
                  <a:lnTo>
                    <a:pt x="4" y="0"/>
                  </a:lnTo>
                  <a:lnTo>
                    <a:pt x="7" y="13"/>
                  </a:lnTo>
                  <a:lnTo>
                    <a:pt x="0" y="2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86" name="Freeform 13"/>
            <p:cNvSpPr>
              <a:spLocks/>
            </p:cNvSpPr>
            <p:nvPr/>
          </p:nvSpPr>
          <p:spPr bwMode="auto">
            <a:xfrm>
              <a:off x="1472" y="2764"/>
              <a:ext cx="574" cy="411"/>
            </a:xfrm>
            <a:custGeom>
              <a:avLst/>
              <a:gdLst>
                <a:gd name="T0" fmla="*/ 569 w 574"/>
                <a:gd name="T1" fmla="*/ 0 h 411"/>
                <a:gd name="T2" fmla="*/ 565 w 574"/>
                <a:gd name="T3" fmla="*/ 2 h 411"/>
                <a:gd name="T4" fmla="*/ 0 w 574"/>
                <a:gd name="T5" fmla="*/ 401 h 411"/>
                <a:gd name="T6" fmla="*/ 7 w 574"/>
                <a:gd name="T7" fmla="*/ 410 h 411"/>
                <a:gd name="T8" fmla="*/ 573 w 574"/>
                <a:gd name="T9" fmla="*/ 12 h 411"/>
                <a:gd name="T10" fmla="*/ 569 w 574"/>
                <a:gd name="T11" fmla="*/ 13 h 411"/>
                <a:gd name="T12" fmla="*/ 569 w 574"/>
                <a:gd name="T13" fmla="*/ 0 h 4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4"/>
                <a:gd name="T22" fmla="*/ 0 h 411"/>
                <a:gd name="T23" fmla="*/ 574 w 574"/>
                <a:gd name="T24" fmla="*/ 411 h 4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4" h="411">
                  <a:moveTo>
                    <a:pt x="569" y="0"/>
                  </a:moveTo>
                  <a:lnTo>
                    <a:pt x="565" y="2"/>
                  </a:lnTo>
                  <a:lnTo>
                    <a:pt x="0" y="401"/>
                  </a:lnTo>
                  <a:lnTo>
                    <a:pt x="7" y="410"/>
                  </a:lnTo>
                  <a:lnTo>
                    <a:pt x="573" y="12"/>
                  </a:lnTo>
                  <a:lnTo>
                    <a:pt x="569" y="13"/>
                  </a:lnTo>
                  <a:lnTo>
                    <a:pt x="569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87" name="Freeform 14"/>
            <p:cNvSpPr>
              <a:spLocks/>
            </p:cNvSpPr>
            <p:nvPr/>
          </p:nvSpPr>
          <p:spPr bwMode="auto">
            <a:xfrm>
              <a:off x="2041" y="2764"/>
              <a:ext cx="782" cy="17"/>
            </a:xfrm>
            <a:custGeom>
              <a:avLst/>
              <a:gdLst>
                <a:gd name="T0" fmla="*/ 781 w 782"/>
                <a:gd name="T1" fmla="*/ 7 h 17"/>
                <a:gd name="T2" fmla="*/ 781 w 782"/>
                <a:gd name="T3" fmla="*/ 0 h 17"/>
                <a:gd name="T4" fmla="*/ 0 w 782"/>
                <a:gd name="T5" fmla="*/ 0 h 17"/>
                <a:gd name="T6" fmla="*/ 0 w 782"/>
                <a:gd name="T7" fmla="*/ 16 h 17"/>
                <a:gd name="T8" fmla="*/ 781 w 782"/>
                <a:gd name="T9" fmla="*/ 16 h 17"/>
                <a:gd name="T10" fmla="*/ 781 w 782"/>
                <a:gd name="T11" fmla="*/ 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2"/>
                <a:gd name="T19" fmla="*/ 0 h 17"/>
                <a:gd name="T20" fmla="*/ 782 w 782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2" h="17">
                  <a:moveTo>
                    <a:pt x="781" y="7"/>
                  </a:moveTo>
                  <a:lnTo>
                    <a:pt x="781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1" y="16"/>
                  </a:lnTo>
                  <a:lnTo>
                    <a:pt x="781" y="7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88" name="Line 15"/>
            <p:cNvSpPr>
              <a:spLocks noChangeShapeType="1"/>
            </p:cNvSpPr>
            <p:nvPr/>
          </p:nvSpPr>
          <p:spPr bwMode="auto">
            <a:xfrm>
              <a:off x="2822" y="2770"/>
              <a:ext cx="16" cy="0"/>
            </a:xfrm>
            <a:prstGeom prst="line">
              <a:avLst/>
            </a:prstGeom>
            <a:noFill/>
            <a:ln w="9525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89" name="Freeform 16"/>
            <p:cNvSpPr>
              <a:spLocks/>
            </p:cNvSpPr>
            <p:nvPr/>
          </p:nvSpPr>
          <p:spPr bwMode="auto">
            <a:xfrm>
              <a:off x="2817" y="2772"/>
              <a:ext cx="17" cy="375"/>
            </a:xfrm>
            <a:custGeom>
              <a:avLst/>
              <a:gdLst>
                <a:gd name="T0" fmla="*/ 13 w 17"/>
                <a:gd name="T1" fmla="*/ 374 h 375"/>
                <a:gd name="T2" fmla="*/ 16 w 17"/>
                <a:gd name="T3" fmla="*/ 370 h 375"/>
                <a:gd name="T4" fmla="*/ 16 w 17"/>
                <a:gd name="T5" fmla="*/ 0 h 375"/>
                <a:gd name="T6" fmla="*/ 0 w 17"/>
                <a:gd name="T7" fmla="*/ 0 h 375"/>
                <a:gd name="T8" fmla="*/ 0 w 17"/>
                <a:gd name="T9" fmla="*/ 370 h 375"/>
                <a:gd name="T10" fmla="*/ 2 w 17"/>
                <a:gd name="T11" fmla="*/ 364 h 375"/>
                <a:gd name="T12" fmla="*/ 13 w 17"/>
                <a:gd name="T13" fmla="*/ 374 h 3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5"/>
                <a:gd name="T23" fmla="*/ 17 w 17"/>
                <a:gd name="T24" fmla="*/ 375 h 3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5">
                  <a:moveTo>
                    <a:pt x="13" y="374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2" y="364"/>
                  </a:lnTo>
                  <a:lnTo>
                    <a:pt x="13" y="374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90" name="Freeform 17"/>
            <p:cNvSpPr>
              <a:spLocks/>
            </p:cNvSpPr>
            <p:nvPr/>
          </p:nvSpPr>
          <p:spPr bwMode="auto">
            <a:xfrm>
              <a:off x="2253" y="3136"/>
              <a:ext cx="574" cy="409"/>
            </a:xfrm>
            <a:custGeom>
              <a:avLst/>
              <a:gdLst>
                <a:gd name="T0" fmla="*/ 4 w 574"/>
                <a:gd name="T1" fmla="*/ 404 h 409"/>
                <a:gd name="T2" fmla="*/ 8 w 574"/>
                <a:gd name="T3" fmla="*/ 408 h 409"/>
                <a:gd name="T4" fmla="*/ 573 w 574"/>
                <a:gd name="T5" fmla="*/ 10 h 409"/>
                <a:gd name="T6" fmla="*/ 566 w 574"/>
                <a:gd name="T7" fmla="*/ 0 h 409"/>
                <a:gd name="T8" fmla="*/ 0 w 574"/>
                <a:gd name="T9" fmla="*/ 399 h 409"/>
                <a:gd name="T10" fmla="*/ 4 w 574"/>
                <a:gd name="T11" fmla="*/ 404 h 4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4"/>
                <a:gd name="T19" fmla="*/ 0 h 409"/>
                <a:gd name="T20" fmla="*/ 574 w 574"/>
                <a:gd name="T21" fmla="*/ 409 h 4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4" h="409">
                  <a:moveTo>
                    <a:pt x="4" y="404"/>
                  </a:moveTo>
                  <a:lnTo>
                    <a:pt x="8" y="408"/>
                  </a:lnTo>
                  <a:lnTo>
                    <a:pt x="573" y="10"/>
                  </a:lnTo>
                  <a:lnTo>
                    <a:pt x="566" y="0"/>
                  </a:lnTo>
                  <a:lnTo>
                    <a:pt x="0" y="399"/>
                  </a:lnTo>
                  <a:lnTo>
                    <a:pt x="4" y="404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91" name="Freeform 18"/>
            <p:cNvSpPr>
              <a:spLocks/>
            </p:cNvSpPr>
            <p:nvPr/>
          </p:nvSpPr>
          <p:spPr bwMode="auto">
            <a:xfrm>
              <a:off x="1476" y="3529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7 h 17"/>
                <a:gd name="T4" fmla="*/ 3 w 17"/>
                <a:gd name="T5" fmla="*/ 16 h 17"/>
                <a:gd name="T6" fmla="*/ 0 w 17"/>
                <a:gd name="T7" fmla="*/ 9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7"/>
                  </a:lnTo>
                  <a:lnTo>
                    <a:pt x="3" y="16"/>
                  </a:lnTo>
                  <a:lnTo>
                    <a:pt x="0" y="9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92" name="Freeform 19"/>
            <p:cNvSpPr>
              <a:spLocks/>
            </p:cNvSpPr>
            <p:nvPr/>
          </p:nvSpPr>
          <p:spPr bwMode="auto">
            <a:xfrm>
              <a:off x="1495" y="3515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93" name="Freeform 20"/>
            <p:cNvSpPr>
              <a:spLocks/>
            </p:cNvSpPr>
            <p:nvPr/>
          </p:nvSpPr>
          <p:spPr bwMode="auto">
            <a:xfrm>
              <a:off x="1516" y="3502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94" name="Freeform 21"/>
            <p:cNvSpPr>
              <a:spLocks/>
            </p:cNvSpPr>
            <p:nvPr/>
          </p:nvSpPr>
          <p:spPr bwMode="auto">
            <a:xfrm>
              <a:off x="1535" y="3489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95" name="Freeform 22"/>
            <p:cNvSpPr>
              <a:spLocks/>
            </p:cNvSpPr>
            <p:nvPr/>
          </p:nvSpPr>
          <p:spPr bwMode="auto">
            <a:xfrm>
              <a:off x="1554" y="3475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96" name="Freeform 23"/>
            <p:cNvSpPr>
              <a:spLocks/>
            </p:cNvSpPr>
            <p:nvPr/>
          </p:nvSpPr>
          <p:spPr bwMode="auto">
            <a:xfrm>
              <a:off x="1573" y="346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7 h 17"/>
                <a:gd name="T4" fmla="*/ 4 w 17"/>
                <a:gd name="T5" fmla="*/ 16 h 17"/>
                <a:gd name="T6" fmla="*/ 0 w 17"/>
                <a:gd name="T7" fmla="*/ 9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7"/>
                  </a:lnTo>
                  <a:lnTo>
                    <a:pt x="4" y="16"/>
                  </a:lnTo>
                  <a:lnTo>
                    <a:pt x="0" y="9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97" name="Freeform 24"/>
            <p:cNvSpPr>
              <a:spLocks/>
            </p:cNvSpPr>
            <p:nvPr/>
          </p:nvSpPr>
          <p:spPr bwMode="auto">
            <a:xfrm>
              <a:off x="1592" y="3446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98" name="Freeform 25"/>
            <p:cNvSpPr>
              <a:spLocks/>
            </p:cNvSpPr>
            <p:nvPr/>
          </p:nvSpPr>
          <p:spPr bwMode="auto">
            <a:xfrm>
              <a:off x="1614" y="343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1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1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99" name="Freeform 26"/>
            <p:cNvSpPr>
              <a:spLocks/>
            </p:cNvSpPr>
            <p:nvPr/>
          </p:nvSpPr>
          <p:spPr bwMode="auto">
            <a:xfrm>
              <a:off x="1633" y="342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00" name="Freeform 27"/>
            <p:cNvSpPr>
              <a:spLocks/>
            </p:cNvSpPr>
            <p:nvPr/>
          </p:nvSpPr>
          <p:spPr bwMode="auto">
            <a:xfrm>
              <a:off x="1652" y="3406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01" name="Freeform 28"/>
            <p:cNvSpPr>
              <a:spLocks/>
            </p:cNvSpPr>
            <p:nvPr/>
          </p:nvSpPr>
          <p:spPr bwMode="auto">
            <a:xfrm>
              <a:off x="1671" y="3391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7 h 17"/>
                <a:gd name="T4" fmla="*/ 4 w 17"/>
                <a:gd name="T5" fmla="*/ 16 h 17"/>
                <a:gd name="T6" fmla="*/ 0 w 17"/>
                <a:gd name="T7" fmla="*/ 9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7"/>
                  </a:lnTo>
                  <a:lnTo>
                    <a:pt x="4" y="16"/>
                  </a:lnTo>
                  <a:lnTo>
                    <a:pt x="0" y="9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02" name="Freeform 29"/>
            <p:cNvSpPr>
              <a:spLocks/>
            </p:cNvSpPr>
            <p:nvPr/>
          </p:nvSpPr>
          <p:spPr bwMode="auto">
            <a:xfrm>
              <a:off x="1692" y="3377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03" name="Freeform 30"/>
            <p:cNvSpPr>
              <a:spLocks/>
            </p:cNvSpPr>
            <p:nvPr/>
          </p:nvSpPr>
          <p:spPr bwMode="auto">
            <a:xfrm>
              <a:off x="1711" y="3364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04" name="Freeform 31"/>
            <p:cNvSpPr>
              <a:spLocks/>
            </p:cNvSpPr>
            <p:nvPr/>
          </p:nvSpPr>
          <p:spPr bwMode="auto">
            <a:xfrm>
              <a:off x="1730" y="3351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05" name="Freeform 32"/>
            <p:cNvSpPr>
              <a:spLocks/>
            </p:cNvSpPr>
            <p:nvPr/>
          </p:nvSpPr>
          <p:spPr bwMode="auto">
            <a:xfrm>
              <a:off x="1750" y="3337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3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3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06" name="Freeform 33"/>
            <p:cNvSpPr>
              <a:spLocks/>
            </p:cNvSpPr>
            <p:nvPr/>
          </p:nvSpPr>
          <p:spPr bwMode="auto">
            <a:xfrm>
              <a:off x="1769" y="3322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1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1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07" name="Freeform 34"/>
            <p:cNvSpPr>
              <a:spLocks/>
            </p:cNvSpPr>
            <p:nvPr/>
          </p:nvSpPr>
          <p:spPr bwMode="auto">
            <a:xfrm>
              <a:off x="1790" y="3308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08" name="Freeform 35"/>
            <p:cNvSpPr>
              <a:spLocks/>
            </p:cNvSpPr>
            <p:nvPr/>
          </p:nvSpPr>
          <p:spPr bwMode="auto">
            <a:xfrm>
              <a:off x="1809" y="3295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09" name="Freeform 36"/>
            <p:cNvSpPr>
              <a:spLocks/>
            </p:cNvSpPr>
            <p:nvPr/>
          </p:nvSpPr>
          <p:spPr bwMode="auto">
            <a:xfrm>
              <a:off x="1828" y="3282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10" name="Freeform 37"/>
            <p:cNvSpPr>
              <a:spLocks/>
            </p:cNvSpPr>
            <p:nvPr/>
          </p:nvSpPr>
          <p:spPr bwMode="auto">
            <a:xfrm>
              <a:off x="1847" y="3266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6 h 17"/>
                <a:gd name="T4" fmla="*/ 4 w 17"/>
                <a:gd name="T5" fmla="*/ 16 h 17"/>
                <a:gd name="T6" fmla="*/ 0 w 17"/>
                <a:gd name="T7" fmla="*/ 9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6"/>
                  </a:lnTo>
                  <a:lnTo>
                    <a:pt x="4" y="16"/>
                  </a:lnTo>
                  <a:lnTo>
                    <a:pt x="0" y="9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11" name="Freeform 38"/>
            <p:cNvSpPr>
              <a:spLocks/>
            </p:cNvSpPr>
            <p:nvPr/>
          </p:nvSpPr>
          <p:spPr bwMode="auto">
            <a:xfrm>
              <a:off x="1866" y="3253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1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1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12" name="Freeform 39"/>
            <p:cNvSpPr>
              <a:spLocks/>
            </p:cNvSpPr>
            <p:nvPr/>
          </p:nvSpPr>
          <p:spPr bwMode="auto">
            <a:xfrm>
              <a:off x="1887" y="3239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13" name="Freeform 40"/>
            <p:cNvSpPr>
              <a:spLocks/>
            </p:cNvSpPr>
            <p:nvPr/>
          </p:nvSpPr>
          <p:spPr bwMode="auto">
            <a:xfrm>
              <a:off x="1907" y="3226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3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3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14" name="Freeform 41"/>
            <p:cNvSpPr>
              <a:spLocks/>
            </p:cNvSpPr>
            <p:nvPr/>
          </p:nvSpPr>
          <p:spPr bwMode="auto">
            <a:xfrm>
              <a:off x="1926" y="321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15" name="Freeform 42"/>
            <p:cNvSpPr>
              <a:spLocks/>
            </p:cNvSpPr>
            <p:nvPr/>
          </p:nvSpPr>
          <p:spPr bwMode="auto">
            <a:xfrm>
              <a:off x="1945" y="3197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6 h 17"/>
                <a:gd name="T4" fmla="*/ 4 w 17"/>
                <a:gd name="T5" fmla="*/ 16 h 17"/>
                <a:gd name="T6" fmla="*/ 0 w 17"/>
                <a:gd name="T7" fmla="*/ 9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6"/>
                  </a:lnTo>
                  <a:lnTo>
                    <a:pt x="4" y="16"/>
                  </a:lnTo>
                  <a:lnTo>
                    <a:pt x="0" y="9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16" name="Freeform 43"/>
            <p:cNvSpPr>
              <a:spLocks/>
            </p:cNvSpPr>
            <p:nvPr/>
          </p:nvSpPr>
          <p:spPr bwMode="auto">
            <a:xfrm>
              <a:off x="1966" y="3184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1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1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17" name="Freeform 44"/>
            <p:cNvSpPr>
              <a:spLocks/>
            </p:cNvSpPr>
            <p:nvPr/>
          </p:nvSpPr>
          <p:spPr bwMode="auto">
            <a:xfrm>
              <a:off x="1985" y="317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18" name="Freeform 45"/>
            <p:cNvSpPr>
              <a:spLocks/>
            </p:cNvSpPr>
            <p:nvPr/>
          </p:nvSpPr>
          <p:spPr bwMode="auto">
            <a:xfrm>
              <a:off x="2004" y="3157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19" name="Freeform 46"/>
            <p:cNvSpPr>
              <a:spLocks/>
            </p:cNvSpPr>
            <p:nvPr/>
          </p:nvSpPr>
          <p:spPr bwMode="auto">
            <a:xfrm>
              <a:off x="2024" y="3144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3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3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20" name="Freeform 47"/>
            <p:cNvSpPr>
              <a:spLocks/>
            </p:cNvSpPr>
            <p:nvPr/>
          </p:nvSpPr>
          <p:spPr bwMode="auto">
            <a:xfrm>
              <a:off x="2046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21" name="Freeform 48"/>
            <p:cNvSpPr>
              <a:spLocks/>
            </p:cNvSpPr>
            <p:nvPr/>
          </p:nvSpPr>
          <p:spPr bwMode="auto">
            <a:xfrm>
              <a:off x="2069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22" name="Freeform 49"/>
            <p:cNvSpPr>
              <a:spLocks/>
            </p:cNvSpPr>
            <p:nvPr/>
          </p:nvSpPr>
          <p:spPr bwMode="auto">
            <a:xfrm>
              <a:off x="2094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23" name="Freeform 50"/>
            <p:cNvSpPr>
              <a:spLocks/>
            </p:cNvSpPr>
            <p:nvPr/>
          </p:nvSpPr>
          <p:spPr bwMode="auto">
            <a:xfrm>
              <a:off x="2117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24" name="Freeform 51"/>
            <p:cNvSpPr>
              <a:spLocks/>
            </p:cNvSpPr>
            <p:nvPr/>
          </p:nvSpPr>
          <p:spPr bwMode="auto">
            <a:xfrm>
              <a:off x="2142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25" name="Freeform 52"/>
            <p:cNvSpPr>
              <a:spLocks/>
            </p:cNvSpPr>
            <p:nvPr/>
          </p:nvSpPr>
          <p:spPr bwMode="auto">
            <a:xfrm>
              <a:off x="2165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26" name="Freeform 53"/>
            <p:cNvSpPr>
              <a:spLocks/>
            </p:cNvSpPr>
            <p:nvPr/>
          </p:nvSpPr>
          <p:spPr bwMode="auto">
            <a:xfrm>
              <a:off x="2190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27" name="Freeform 54"/>
            <p:cNvSpPr>
              <a:spLocks/>
            </p:cNvSpPr>
            <p:nvPr/>
          </p:nvSpPr>
          <p:spPr bwMode="auto">
            <a:xfrm>
              <a:off x="2213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28" name="Freeform 55"/>
            <p:cNvSpPr>
              <a:spLocks/>
            </p:cNvSpPr>
            <p:nvPr/>
          </p:nvSpPr>
          <p:spPr bwMode="auto">
            <a:xfrm>
              <a:off x="2238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29" name="Freeform 56"/>
            <p:cNvSpPr>
              <a:spLocks/>
            </p:cNvSpPr>
            <p:nvPr/>
          </p:nvSpPr>
          <p:spPr bwMode="auto">
            <a:xfrm>
              <a:off x="2261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30" name="Freeform 57"/>
            <p:cNvSpPr>
              <a:spLocks/>
            </p:cNvSpPr>
            <p:nvPr/>
          </p:nvSpPr>
          <p:spPr bwMode="auto">
            <a:xfrm>
              <a:off x="2286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31" name="Freeform 58"/>
            <p:cNvSpPr>
              <a:spLocks/>
            </p:cNvSpPr>
            <p:nvPr/>
          </p:nvSpPr>
          <p:spPr bwMode="auto">
            <a:xfrm>
              <a:off x="2309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32" name="Freeform 59"/>
            <p:cNvSpPr>
              <a:spLocks/>
            </p:cNvSpPr>
            <p:nvPr/>
          </p:nvSpPr>
          <p:spPr bwMode="auto">
            <a:xfrm>
              <a:off x="2334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33" name="Freeform 60"/>
            <p:cNvSpPr>
              <a:spLocks/>
            </p:cNvSpPr>
            <p:nvPr/>
          </p:nvSpPr>
          <p:spPr bwMode="auto">
            <a:xfrm>
              <a:off x="2357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34" name="Freeform 61"/>
            <p:cNvSpPr>
              <a:spLocks/>
            </p:cNvSpPr>
            <p:nvPr/>
          </p:nvSpPr>
          <p:spPr bwMode="auto">
            <a:xfrm>
              <a:off x="2382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35" name="Freeform 62"/>
            <p:cNvSpPr>
              <a:spLocks/>
            </p:cNvSpPr>
            <p:nvPr/>
          </p:nvSpPr>
          <p:spPr bwMode="auto">
            <a:xfrm>
              <a:off x="2405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36" name="Freeform 63"/>
            <p:cNvSpPr>
              <a:spLocks/>
            </p:cNvSpPr>
            <p:nvPr/>
          </p:nvSpPr>
          <p:spPr bwMode="auto">
            <a:xfrm>
              <a:off x="2430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37" name="Freeform 64"/>
            <p:cNvSpPr>
              <a:spLocks/>
            </p:cNvSpPr>
            <p:nvPr/>
          </p:nvSpPr>
          <p:spPr bwMode="auto">
            <a:xfrm>
              <a:off x="2453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38" name="Freeform 65"/>
            <p:cNvSpPr>
              <a:spLocks/>
            </p:cNvSpPr>
            <p:nvPr/>
          </p:nvSpPr>
          <p:spPr bwMode="auto">
            <a:xfrm>
              <a:off x="2478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39" name="Freeform 66"/>
            <p:cNvSpPr>
              <a:spLocks/>
            </p:cNvSpPr>
            <p:nvPr/>
          </p:nvSpPr>
          <p:spPr bwMode="auto">
            <a:xfrm>
              <a:off x="2501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40" name="Freeform 67"/>
            <p:cNvSpPr>
              <a:spLocks/>
            </p:cNvSpPr>
            <p:nvPr/>
          </p:nvSpPr>
          <p:spPr bwMode="auto">
            <a:xfrm>
              <a:off x="2525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41" name="Freeform 68"/>
            <p:cNvSpPr>
              <a:spLocks/>
            </p:cNvSpPr>
            <p:nvPr/>
          </p:nvSpPr>
          <p:spPr bwMode="auto">
            <a:xfrm>
              <a:off x="2548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42" name="Freeform 69"/>
            <p:cNvSpPr>
              <a:spLocks/>
            </p:cNvSpPr>
            <p:nvPr/>
          </p:nvSpPr>
          <p:spPr bwMode="auto">
            <a:xfrm>
              <a:off x="2573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43" name="Freeform 70"/>
            <p:cNvSpPr>
              <a:spLocks/>
            </p:cNvSpPr>
            <p:nvPr/>
          </p:nvSpPr>
          <p:spPr bwMode="auto">
            <a:xfrm>
              <a:off x="2596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44" name="Freeform 71"/>
            <p:cNvSpPr>
              <a:spLocks/>
            </p:cNvSpPr>
            <p:nvPr/>
          </p:nvSpPr>
          <p:spPr bwMode="auto">
            <a:xfrm>
              <a:off x="2621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45" name="Freeform 72"/>
            <p:cNvSpPr>
              <a:spLocks/>
            </p:cNvSpPr>
            <p:nvPr/>
          </p:nvSpPr>
          <p:spPr bwMode="auto">
            <a:xfrm>
              <a:off x="2644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46" name="Freeform 73"/>
            <p:cNvSpPr>
              <a:spLocks/>
            </p:cNvSpPr>
            <p:nvPr/>
          </p:nvSpPr>
          <p:spPr bwMode="auto">
            <a:xfrm>
              <a:off x="2669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47" name="Freeform 74"/>
            <p:cNvSpPr>
              <a:spLocks/>
            </p:cNvSpPr>
            <p:nvPr/>
          </p:nvSpPr>
          <p:spPr bwMode="auto">
            <a:xfrm>
              <a:off x="2692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48" name="Freeform 75"/>
            <p:cNvSpPr>
              <a:spLocks/>
            </p:cNvSpPr>
            <p:nvPr/>
          </p:nvSpPr>
          <p:spPr bwMode="auto">
            <a:xfrm>
              <a:off x="2717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49" name="Freeform 76"/>
            <p:cNvSpPr>
              <a:spLocks/>
            </p:cNvSpPr>
            <p:nvPr/>
          </p:nvSpPr>
          <p:spPr bwMode="auto">
            <a:xfrm>
              <a:off x="2740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50" name="Freeform 77"/>
            <p:cNvSpPr>
              <a:spLocks/>
            </p:cNvSpPr>
            <p:nvPr/>
          </p:nvSpPr>
          <p:spPr bwMode="auto">
            <a:xfrm>
              <a:off x="2765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51" name="Freeform 78"/>
            <p:cNvSpPr>
              <a:spLocks/>
            </p:cNvSpPr>
            <p:nvPr/>
          </p:nvSpPr>
          <p:spPr bwMode="auto">
            <a:xfrm>
              <a:off x="2788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52" name="Freeform 79"/>
            <p:cNvSpPr>
              <a:spLocks/>
            </p:cNvSpPr>
            <p:nvPr/>
          </p:nvSpPr>
          <p:spPr bwMode="auto">
            <a:xfrm>
              <a:off x="2813" y="3138"/>
              <a:ext cx="17" cy="17"/>
            </a:xfrm>
            <a:custGeom>
              <a:avLst/>
              <a:gdLst>
                <a:gd name="T0" fmla="*/ 16 w 17"/>
                <a:gd name="T1" fmla="*/ 5 h 17"/>
                <a:gd name="T2" fmla="*/ 16 w 17"/>
                <a:gd name="T3" fmla="*/ 0 h 17"/>
                <a:gd name="T4" fmla="*/ 0 w 17"/>
                <a:gd name="T5" fmla="*/ 0 h 17"/>
                <a:gd name="T6" fmla="*/ 0 w 17"/>
                <a:gd name="T7" fmla="*/ 16 h 17"/>
                <a:gd name="T8" fmla="*/ 16 w 17"/>
                <a:gd name="T9" fmla="*/ 16 h 17"/>
                <a:gd name="T10" fmla="*/ 16 w 17"/>
                <a:gd name="T11" fmla="*/ 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5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5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53" name="Line 80"/>
            <p:cNvSpPr>
              <a:spLocks noChangeShapeType="1"/>
            </p:cNvSpPr>
            <p:nvPr/>
          </p:nvSpPr>
          <p:spPr bwMode="auto">
            <a:xfrm flipV="1">
              <a:off x="1154" y="3538"/>
              <a:ext cx="324" cy="23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54" name="Freeform 81"/>
            <p:cNvSpPr>
              <a:spLocks/>
            </p:cNvSpPr>
            <p:nvPr/>
          </p:nvSpPr>
          <p:spPr bwMode="auto">
            <a:xfrm>
              <a:off x="1112" y="3747"/>
              <a:ext cx="64" cy="53"/>
            </a:xfrm>
            <a:custGeom>
              <a:avLst/>
              <a:gdLst>
                <a:gd name="T0" fmla="*/ 42 w 64"/>
                <a:gd name="T1" fmla="*/ 0 h 53"/>
                <a:gd name="T2" fmla="*/ 0 w 64"/>
                <a:gd name="T3" fmla="*/ 52 h 53"/>
                <a:gd name="T4" fmla="*/ 63 w 64"/>
                <a:gd name="T5" fmla="*/ 27 h 53"/>
                <a:gd name="T6" fmla="*/ 42 w 64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"/>
                <a:gd name="T13" fmla="*/ 0 h 53"/>
                <a:gd name="T14" fmla="*/ 64 w 64"/>
                <a:gd name="T15" fmla="*/ 53 h 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" h="53">
                  <a:moveTo>
                    <a:pt x="42" y="0"/>
                  </a:moveTo>
                  <a:lnTo>
                    <a:pt x="0" y="52"/>
                  </a:lnTo>
                  <a:lnTo>
                    <a:pt x="63" y="27"/>
                  </a:lnTo>
                  <a:lnTo>
                    <a:pt x="42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55" name="Line 82"/>
            <p:cNvSpPr>
              <a:spLocks noChangeShapeType="1"/>
            </p:cNvSpPr>
            <p:nvPr/>
          </p:nvSpPr>
          <p:spPr bwMode="auto">
            <a:xfrm flipV="1">
              <a:off x="2043" y="2463"/>
              <a:ext cx="0" cy="30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56" name="Freeform 83"/>
            <p:cNvSpPr>
              <a:spLocks/>
            </p:cNvSpPr>
            <p:nvPr/>
          </p:nvSpPr>
          <p:spPr bwMode="auto">
            <a:xfrm>
              <a:off x="2025" y="2408"/>
              <a:ext cx="36" cy="66"/>
            </a:xfrm>
            <a:custGeom>
              <a:avLst/>
              <a:gdLst>
                <a:gd name="T0" fmla="*/ 35 w 36"/>
                <a:gd name="T1" fmla="*/ 65 h 66"/>
                <a:gd name="T2" fmla="*/ 18 w 36"/>
                <a:gd name="T3" fmla="*/ 0 h 66"/>
                <a:gd name="T4" fmla="*/ 0 w 36"/>
                <a:gd name="T5" fmla="*/ 65 h 66"/>
                <a:gd name="T6" fmla="*/ 35 w 36"/>
                <a:gd name="T7" fmla="*/ 65 h 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66"/>
                <a:gd name="T14" fmla="*/ 36 w 36"/>
                <a:gd name="T15" fmla="*/ 66 h 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66">
                  <a:moveTo>
                    <a:pt x="35" y="65"/>
                  </a:moveTo>
                  <a:lnTo>
                    <a:pt x="18" y="0"/>
                  </a:lnTo>
                  <a:lnTo>
                    <a:pt x="0" y="65"/>
                  </a:lnTo>
                  <a:lnTo>
                    <a:pt x="35" y="65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57" name="Line 84"/>
            <p:cNvSpPr>
              <a:spLocks noChangeShapeType="1"/>
            </p:cNvSpPr>
            <p:nvPr/>
          </p:nvSpPr>
          <p:spPr bwMode="auto">
            <a:xfrm>
              <a:off x="2822" y="3140"/>
              <a:ext cx="359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58" name="Freeform 85"/>
            <p:cNvSpPr>
              <a:spLocks/>
            </p:cNvSpPr>
            <p:nvPr/>
          </p:nvSpPr>
          <p:spPr bwMode="auto">
            <a:xfrm>
              <a:off x="3169" y="3123"/>
              <a:ext cx="66" cy="35"/>
            </a:xfrm>
            <a:custGeom>
              <a:avLst/>
              <a:gdLst>
                <a:gd name="T0" fmla="*/ 0 w 66"/>
                <a:gd name="T1" fmla="*/ 34 h 35"/>
                <a:gd name="T2" fmla="*/ 65 w 66"/>
                <a:gd name="T3" fmla="*/ 17 h 35"/>
                <a:gd name="T4" fmla="*/ 0 w 66"/>
                <a:gd name="T5" fmla="*/ 0 h 35"/>
                <a:gd name="T6" fmla="*/ 0 w 66"/>
                <a:gd name="T7" fmla="*/ 34 h 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"/>
                <a:gd name="T13" fmla="*/ 0 h 35"/>
                <a:gd name="T14" fmla="*/ 66 w 66"/>
                <a:gd name="T15" fmla="*/ 35 h 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" h="35">
                  <a:moveTo>
                    <a:pt x="0" y="34"/>
                  </a:moveTo>
                  <a:lnTo>
                    <a:pt x="65" y="17"/>
                  </a:lnTo>
                  <a:lnTo>
                    <a:pt x="0" y="0"/>
                  </a:lnTo>
                  <a:lnTo>
                    <a:pt x="0" y="34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59" name="Freeform 86"/>
            <p:cNvSpPr>
              <a:spLocks/>
            </p:cNvSpPr>
            <p:nvPr/>
          </p:nvSpPr>
          <p:spPr bwMode="auto">
            <a:xfrm>
              <a:off x="2039" y="3128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60" name="Freeform 87"/>
            <p:cNvSpPr>
              <a:spLocks/>
            </p:cNvSpPr>
            <p:nvPr/>
          </p:nvSpPr>
          <p:spPr bwMode="auto">
            <a:xfrm>
              <a:off x="2039" y="310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61" name="Freeform 88"/>
            <p:cNvSpPr>
              <a:spLocks/>
            </p:cNvSpPr>
            <p:nvPr/>
          </p:nvSpPr>
          <p:spPr bwMode="auto">
            <a:xfrm>
              <a:off x="2039" y="3080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62" name="Freeform 89"/>
            <p:cNvSpPr>
              <a:spLocks/>
            </p:cNvSpPr>
            <p:nvPr/>
          </p:nvSpPr>
          <p:spPr bwMode="auto">
            <a:xfrm>
              <a:off x="2039" y="305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63" name="Freeform 90"/>
            <p:cNvSpPr>
              <a:spLocks/>
            </p:cNvSpPr>
            <p:nvPr/>
          </p:nvSpPr>
          <p:spPr bwMode="auto">
            <a:xfrm>
              <a:off x="2039" y="303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64" name="Freeform 91"/>
            <p:cNvSpPr>
              <a:spLocks/>
            </p:cNvSpPr>
            <p:nvPr/>
          </p:nvSpPr>
          <p:spPr bwMode="auto">
            <a:xfrm>
              <a:off x="2039" y="3009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65" name="Freeform 92"/>
            <p:cNvSpPr>
              <a:spLocks/>
            </p:cNvSpPr>
            <p:nvPr/>
          </p:nvSpPr>
          <p:spPr bwMode="auto">
            <a:xfrm>
              <a:off x="2039" y="298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66" name="Freeform 93"/>
            <p:cNvSpPr>
              <a:spLocks/>
            </p:cNvSpPr>
            <p:nvPr/>
          </p:nvSpPr>
          <p:spPr bwMode="auto">
            <a:xfrm>
              <a:off x="2039" y="296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67" name="Freeform 94"/>
            <p:cNvSpPr>
              <a:spLocks/>
            </p:cNvSpPr>
            <p:nvPr/>
          </p:nvSpPr>
          <p:spPr bwMode="auto">
            <a:xfrm>
              <a:off x="2039" y="293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68" name="Freeform 95"/>
            <p:cNvSpPr>
              <a:spLocks/>
            </p:cNvSpPr>
            <p:nvPr/>
          </p:nvSpPr>
          <p:spPr bwMode="auto">
            <a:xfrm>
              <a:off x="2039" y="2914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69" name="Freeform 96"/>
            <p:cNvSpPr>
              <a:spLocks/>
            </p:cNvSpPr>
            <p:nvPr/>
          </p:nvSpPr>
          <p:spPr bwMode="auto">
            <a:xfrm>
              <a:off x="2039" y="2889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70" name="Freeform 97"/>
            <p:cNvSpPr>
              <a:spLocks/>
            </p:cNvSpPr>
            <p:nvPr/>
          </p:nvSpPr>
          <p:spPr bwMode="auto">
            <a:xfrm>
              <a:off x="2039" y="2866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71" name="Freeform 98"/>
            <p:cNvSpPr>
              <a:spLocks/>
            </p:cNvSpPr>
            <p:nvPr/>
          </p:nvSpPr>
          <p:spPr bwMode="auto">
            <a:xfrm>
              <a:off x="2039" y="2841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72" name="Freeform 99"/>
            <p:cNvSpPr>
              <a:spLocks/>
            </p:cNvSpPr>
            <p:nvPr/>
          </p:nvSpPr>
          <p:spPr bwMode="auto">
            <a:xfrm>
              <a:off x="2039" y="2818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73" name="Freeform 100"/>
            <p:cNvSpPr>
              <a:spLocks/>
            </p:cNvSpPr>
            <p:nvPr/>
          </p:nvSpPr>
          <p:spPr bwMode="auto">
            <a:xfrm>
              <a:off x="2039" y="2793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74" name="Freeform 101"/>
            <p:cNvSpPr>
              <a:spLocks/>
            </p:cNvSpPr>
            <p:nvPr/>
          </p:nvSpPr>
          <p:spPr bwMode="auto">
            <a:xfrm>
              <a:off x="2039" y="2770"/>
              <a:ext cx="17" cy="17"/>
            </a:xfrm>
            <a:custGeom>
              <a:avLst/>
              <a:gdLst>
                <a:gd name="T0" fmla="*/ 9 w 17"/>
                <a:gd name="T1" fmla="*/ 0 h 17"/>
                <a:gd name="T2" fmla="*/ 0 w 17"/>
                <a:gd name="T3" fmla="*/ 0 h 17"/>
                <a:gd name="T4" fmla="*/ 0 w 17"/>
                <a:gd name="T5" fmla="*/ 16 h 17"/>
                <a:gd name="T6" fmla="*/ 16 w 17"/>
                <a:gd name="T7" fmla="*/ 16 h 17"/>
                <a:gd name="T8" fmla="*/ 16 w 17"/>
                <a:gd name="T9" fmla="*/ 0 h 17"/>
                <a:gd name="T10" fmla="*/ 9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9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9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75" name="Rectangle 102"/>
            <p:cNvSpPr>
              <a:spLocks noChangeArrowheads="1"/>
            </p:cNvSpPr>
            <p:nvPr/>
          </p:nvSpPr>
          <p:spPr bwMode="auto">
            <a:xfrm>
              <a:off x="2072" y="2315"/>
              <a:ext cx="1176" cy="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FF0000"/>
                  </a:solidFill>
                  <a:latin typeface="Arial" pitchFamily="34" charset="0"/>
                  <a:cs typeface="+mn-cs"/>
                </a:rPr>
                <a:t>Code Space</a:t>
              </a:r>
            </a:p>
          </p:txBody>
        </p:sp>
        <p:sp>
          <p:nvSpPr>
            <p:cNvPr id="15676" name="Rectangle 103"/>
            <p:cNvSpPr>
              <a:spLocks noChangeArrowheads="1"/>
            </p:cNvSpPr>
            <p:nvPr/>
          </p:nvSpPr>
          <p:spPr bwMode="auto">
            <a:xfrm>
              <a:off x="3204" y="3033"/>
              <a:ext cx="576" cy="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FF0000"/>
                  </a:solidFill>
                  <a:latin typeface="Arial" pitchFamily="34" charset="0"/>
                  <a:cs typeface="+mn-cs"/>
                </a:rPr>
                <a:t>Time</a:t>
              </a:r>
            </a:p>
          </p:txBody>
        </p:sp>
        <p:sp>
          <p:nvSpPr>
            <p:cNvPr id="15677" name="Rectangle 104"/>
            <p:cNvSpPr>
              <a:spLocks noChangeArrowheads="1"/>
            </p:cNvSpPr>
            <p:nvPr/>
          </p:nvSpPr>
          <p:spPr bwMode="auto">
            <a:xfrm>
              <a:off x="687" y="3770"/>
              <a:ext cx="1058" cy="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FF0000"/>
                  </a:solidFill>
                  <a:latin typeface="Arial" pitchFamily="34" charset="0"/>
                  <a:cs typeface="+mn-cs"/>
                </a:rPr>
                <a:t>Frequency</a:t>
              </a:r>
            </a:p>
          </p:txBody>
        </p:sp>
        <p:sp>
          <p:nvSpPr>
            <p:cNvPr id="15678" name="Freeform 105"/>
            <p:cNvSpPr>
              <a:spLocks/>
            </p:cNvSpPr>
            <p:nvPr/>
          </p:nvSpPr>
          <p:spPr bwMode="auto">
            <a:xfrm>
              <a:off x="2391" y="3063"/>
              <a:ext cx="17" cy="377"/>
            </a:xfrm>
            <a:custGeom>
              <a:avLst/>
              <a:gdLst>
                <a:gd name="T0" fmla="*/ 9 w 17"/>
                <a:gd name="T1" fmla="*/ 14 h 377"/>
                <a:gd name="T2" fmla="*/ 0 w 17"/>
                <a:gd name="T3" fmla="*/ 6 h 377"/>
                <a:gd name="T4" fmla="*/ 0 w 17"/>
                <a:gd name="T5" fmla="*/ 376 h 377"/>
                <a:gd name="T6" fmla="*/ 16 w 17"/>
                <a:gd name="T7" fmla="*/ 376 h 377"/>
                <a:gd name="T8" fmla="*/ 16 w 17"/>
                <a:gd name="T9" fmla="*/ 6 h 377"/>
                <a:gd name="T10" fmla="*/ 9 w 17"/>
                <a:gd name="T11" fmla="*/ 0 h 377"/>
                <a:gd name="T12" fmla="*/ 9 w 17"/>
                <a:gd name="T13" fmla="*/ 14 h 3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7"/>
                <a:gd name="T23" fmla="*/ 17 w 17"/>
                <a:gd name="T24" fmla="*/ 377 h 37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7">
                  <a:moveTo>
                    <a:pt x="9" y="14"/>
                  </a:moveTo>
                  <a:lnTo>
                    <a:pt x="0" y="6"/>
                  </a:lnTo>
                  <a:lnTo>
                    <a:pt x="0" y="376"/>
                  </a:lnTo>
                  <a:lnTo>
                    <a:pt x="16" y="376"/>
                  </a:lnTo>
                  <a:lnTo>
                    <a:pt x="16" y="6"/>
                  </a:lnTo>
                  <a:lnTo>
                    <a:pt x="9" y="0"/>
                  </a:lnTo>
                  <a:lnTo>
                    <a:pt x="9" y="14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79" name="Freeform 106"/>
            <p:cNvSpPr>
              <a:spLocks/>
            </p:cNvSpPr>
            <p:nvPr/>
          </p:nvSpPr>
          <p:spPr bwMode="auto">
            <a:xfrm>
              <a:off x="1617" y="3063"/>
              <a:ext cx="783" cy="17"/>
            </a:xfrm>
            <a:custGeom>
              <a:avLst/>
              <a:gdLst>
                <a:gd name="T0" fmla="*/ 0 w 783"/>
                <a:gd name="T1" fmla="*/ 6 h 17"/>
                <a:gd name="T2" fmla="*/ 0 w 783"/>
                <a:gd name="T3" fmla="*/ 16 h 17"/>
                <a:gd name="T4" fmla="*/ 782 w 783"/>
                <a:gd name="T5" fmla="*/ 16 h 17"/>
                <a:gd name="T6" fmla="*/ 782 w 783"/>
                <a:gd name="T7" fmla="*/ 0 h 17"/>
                <a:gd name="T8" fmla="*/ 0 w 783"/>
                <a:gd name="T9" fmla="*/ 0 h 17"/>
                <a:gd name="T10" fmla="*/ 0 w 783"/>
                <a:gd name="T11" fmla="*/ 6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3"/>
                <a:gd name="T19" fmla="*/ 0 h 17"/>
                <a:gd name="T20" fmla="*/ 783 w 783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3" h="17">
                  <a:moveTo>
                    <a:pt x="0" y="6"/>
                  </a:moveTo>
                  <a:lnTo>
                    <a:pt x="0" y="16"/>
                  </a:lnTo>
                  <a:lnTo>
                    <a:pt x="782" y="16"/>
                  </a:lnTo>
                  <a:lnTo>
                    <a:pt x="782" y="0"/>
                  </a:lnTo>
                  <a:lnTo>
                    <a:pt x="0" y="0"/>
                  </a:lnTo>
                  <a:lnTo>
                    <a:pt x="0" y="6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80" name="Freeform 107"/>
            <p:cNvSpPr>
              <a:spLocks/>
            </p:cNvSpPr>
            <p:nvPr/>
          </p:nvSpPr>
          <p:spPr bwMode="auto">
            <a:xfrm>
              <a:off x="2533" y="2963"/>
              <a:ext cx="17" cy="379"/>
            </a:xfrm>
            <a:custGeom>
              <a:avLst/>
              <a:gdLst>
                <a:gd name="T0" fmla="*/ 9 w 17"/>
                <a:gd name="T1" fmla="*/ 14 h 379"/>
                <a:gd name="T2" fmla="*/ 0 w 17"/>
                <a:gd name="T3" fmla="*/ 8 h 379"/>
                <a:gd name="T4" fmla="*/ 0 w 17"/>
                <a:gd name="T5" fmla="*/ 378 h 379"/>
                <a:gd name="T6" fmla="*/ 16 w 17"/>
                <a:gd name="T7" fmla="*/ 378 h 379"/>
                <a:gd name="T8" fmla="*/ 16 w 17"/>
                <a:gd name="T9" fmla="*/ 8 h 379"/>
                <a:gd name="T10" fmla="*/ 9 w 17"/>
                <a:gd name="T11" fmla="*/ 0 h 379"/>
                <a:gd name="T12" fmla="*/ 9 w 17"/>
                <a:gd name="T13" fmla="*/ 14 h 3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9"/>
                <a:gd name="T23" fmla="*/ 17 w 17"/>
                <a:gd name="T24" fmla="*/ 379 h 37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9">
                  <a:moveTo>
                    <a:pt x="9" y="14"/>
                  </a:moveTo>
                  <a:lnTo>
                    <a:pt x="0" y="8"/>
                  </a:lnTo>
                  <a:lnTo>
                    <a:pt x="0" y="378"/>
                  </a:lnTo>
                  <a:lnTo>
                    <a:pt x="16" y="378"/>
                  </a:lnTo>
                  <a:lnTo>
                    <a:pt x="16" y="8"/>
                  </a:lnTo>
                  <a:lnTo>
                    <a:pt x="9" y="0"/>
                  </a:lnTo>
                  <a:lnTo>
                    <a:pt x="9" y="14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81" name="Freeform 108"/>
            <p:cNvSpPr>
              <a:spLocks/>
            </p:cNvSpPr>
            <p:nvPr/>
          </p:nvSpPr>
          <p:spPr bwMode="auto">
            <a:xfrm>
              <a:off x="1757" y="2963"/>
              <a:ext cx="785" cy="17"/>
            </a:xfrm>
            <a:custGeom>
              <a:avLst/>
              <a:gdLst>
                <a:gd name="T0" fmla="*/ 0 w 785"/>
                <a:gd name="T1" fmla="*/ 9 h 17"/>
                <a:gd name="T2" fmla="*/ 0 w 785"/>
                <a:gd name="T3" fmla="*/ 16 h 17"/>
                <a:gd name="T4" fmla="*/ 784 w 785"/>
                <a:gd name="T5" fmla="*/ 16 h 17"/>
                <a:gd name="T6" fmla="*/ 784 w 785"/>
                <a:gd name="T7" fmla="*/ 0 h 17"/>
                <a:gd name="T8" fmla="*/ 0 w 785"/>
                <a:gd name="T9" fmla="*/ 0 h 17"/>
                <a:gd name="T10" fmla="*/ 0 w 785"/>
                <a:gd name="T11" fmla="*/ 9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5"/>
                <a:gd name="T19" fmla="*/ 0 h 17"/>
                <a:gd name="T20" fmla="*/ 785 w 785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5" h="17">
                  <a:moveTo>
                    <a:pt x="0" y="9"/>
                  </a:moveTo>
                  <a:lnTo>
                    <a:pt x="0" y="16"/>
                  </a:lnTo>
                  <a:lnTo>
                    <a:pt x="784" y="16"/>
                  </a:lnTo>
                  <a:lnTo>
                    <a:pt x="784" y="0"/>
                  </a:lnTo>
                  <a:lnTo>
                    <a:pt x="0" y="0"/>
                  </a:lnTo>
                  <a:lnTo>
                    <a:pt x="0" y="9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82" name="Freeform 109"/>
            <p:cNvSpPr>
              <a:spLocks/>
            </p:cNvSpPr>
            <p:nvPr/>
          </p:nvSpPr>
          <p:spPr bwMode="auto">
            <a:xfrm>
              <a:off x="2675" y="2864"/>
              <a:ext cx="17" cy="378"/>
            </a:xfrm>
            <a:custGeom>
              <a:avLst/>
              <a:gdLst>
                <a:gd name="T0" fmla="*/ 7 w 17"/>
                <a:gd name="T1" fmla="*/ 13 h 378"/>
                <a:gd name="T2" fmla="*/ 0 w 17"/>
                <a:gd name="T3" fmla="*/ 7 h 378"/>
                <a:gd name="T4" fmla="*/ 0 w 17"/>
                <a:gd name="T5" fmla="*/ 377 h 378"/>
                <a:gd name="T6" fmla="*/ 16 w 17"/>
                <a:gd name="T7" fmla="*/ 377 h 378"/>
                <a:gd name="T8" fmla="*/ 16 w 17"/>
                <a:gd name="T9" fmla="*/ 7 h 378"/>
                <a:gd name="T10" fmla="*/ 7 w 17"/>
                <a:gd name="T11" fmla="*/ 0 h 378"/>
                <a:gd name="T12" fmla="*/ 7 w 17"/>
                <a:gd name="T13" fmla="*/ 13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8"/>
                <a:gd name="T23" fmla="*/ 17 w 17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8">
                  <a:moveTo>
                    <a:pt x="7" y="13"/>
                  </a:moveTo>
                  <a:lnTo>
                    <a:pt x="0" y="7"/>
                  </a:lnTo>
                  <a:lnTo>
                    <a:pt x="0" y="377"/>
                  </a:lnTo>
                  <a:lnTo>
                    <a:pt x="16" y="377"/>
                  </a:lnTo>
                  <a:lnTo>
                    <a:pt x="16" y="7"/>
                  </a:lnTo>
                  <a:lnTo>
                    <a:pt x="7" y="0"/>
                  </a:lnTo>
                  <a:lnTo>
                    <a:pt x="7" y="13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683" name="Freeform 110"/>
            <p:cNvSpPr>
              <a:spLocks/>
            </p:cNvSpPr>
            <p:nvPr/>
          </p:nvSpPr>
          <p:spPr bwMode="auto">
            <a:xfrm>
              <a:off x="1899" y="2864"/>
              <a:ext cx="783" cy="17"/>
            </a:xfrm>
            <a:custGeom>
              <a:avLst/>
              <a:gdLst>
                <a:gd name="T0" fmla="*/ 0 w 783"/>
                <a:gd name="T1" fmla="*/ 8 h 17"/>
                <a:gd name="T2" fmla="*/ 0 w 783"/>
                <a:gd name="T3" fmla="*/ 16 h 17"/>
                <a:gd name="T4" fmla="*/ 782 w 783"/>
                <a:gd name="T5" fmla="*/ 16 h 17"/>
                <a:gd name="T6" fmla="*/ 782 w 783"/>
                <a:gd name="T7" fmla="*/ 0 h 17"/>
                <a:gd name="T8" fmla="*/ 0 w 783"/>
                <a:gd name="T9" fmla="*/ 0 h 17"/>
                <a:gd name="T10" fmla="*/ 0 w 783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3"/>
                <a:gd name="T19" fmla="*/ 0 h 17"/>
                <a:gd name="T20" fmla="*/ 783 w 783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3" h="17">
                  <a:moveTo>
                    <a:pt x="0" y="8"/>
                  </a:moveTo>
                  <a:lnTo>
                    <a:pt x="0" y="16"/>
                  </a:lnTo>
                  <a:lnTo>
                    <a:pt x="782" y="16"/>
                  </a:lnTo>
                  <a:lnTo>
                    <a:pt x="782" y="0"/>
                  </a:lnTo>
                  <a:lnTo>
                    <a:pt x="0" y="0"/>
                  </a:lnTo>
                  <a:lnTo>
                    <a:pt x="0" y="8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</p:grpSp>
      <p:grpSp>
        <p:nvGrpSpPr>
          <p:cNvPr id="3" name="Group 111"/>
          <p:cNvGrpSpPr>
            <a:grpSpLocks/>
          </p:cNvGrpSpPr>
          <p:nvPr/>
        </p:nvGrpSpPr>
        <p:grpSpPr bwMode="auto">
          <a:xfrm>
            <a:off x="4517150" y="2829595"/>
            <a:ext cx="3968750" cy="1327150"/>
            <a:chOff x="695" y="2095"/>
            <a:chExt cx="2993" cy="2035"/>
          </a:xfrm>
        </p:grpSpPr>
        <p:sp>
          <p:nvSpPr>
            <p:cNvPr id="15471" name="Freeform 112"/>
            <p:cNvSpPr>
              <a:spLocks/>
            </p:cNvSpPr>
            <p:nvPr/>
          </p:nvSpPr>
          <p:spPr bwMode="auto">
            <a:xfrm>
              <a:off x="2068" y="2609"/>
              <a:ext cx="570" cy="410"/>
            </a:xfrm>
            <a:custGeom>
              <a:avLst/>
              <a:gdLst>
                <a:gd name="T0" fmla="*/ 2 w 570"/>
                <a:gd name="T1" fmla="*/ 409 h 410"/>
                <a:gd name="T2" fmla="*/ 6 w 570"/>
                <a:gd name="T3" fmla="*/ 407 h 410"/>
                <a:gd name="T4" fmla="*/ 569 w 570"/>
                <a:gd name="T5" fmla="*/ 8 h 410"/>
                <a:gd name="T6" fmla="*/ 563 w 570"/>
                <a:gd name="T7" fmla="*/ 0 h 410"/>
                <a:gd name="T8" fmla="*/ 0 w 570"/>
                <a:gd name="T9" fmla="*/ 399 h 410"/>
                <a:gd name="T10" fmla="*/ 2 w 570"/>
                <a:gd name="T11" fmla="*/ 397 h 410"/>
                <a:gd name="T12" fmla="*/ 2 w 570"/>
                <a:gd name="T13" fmla="*/ 409 h 4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0"/>
                <a:gd name="T22" fmla="*/ 0 h 410"/>
                <a:gd name="T23" fmla="*/ 570 w 570"/>
                <a:gd name="T24" fmla="*/ 410 h 4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0" h="410">
                  <a:moveTo>
                    <a:pt x="2" y="409"/>
                  </a:moveTo>
                  <a:lnTo>
                    <a:pt x="6" y="407"/>
                  </a:lnTo>
                  <a:lnTo>
                    <a:pt x="569" y="8"/>
                  </a:lnTo>
                  <a:lnTo>
                    <a:pt x="563" y="0"/>
                  </a:lnTo>
                  <a:lnTo>
                    <a:pt x="0" y="399"/>
                  </a:lnTo>
                  <a:lnTo>
                    <a:pt x="2" y="397"/>
                  </a:lnTo>
                  <a:lnTo>
                    <a:pt x="2" y="409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72" name="Freeform 113"/>
            <p:cNvSpPr>
              <a:spLocks/>
            </p:cNvSpPr>
            <p:nvPr/>
          </p:nvSpPr>
          <p:spPr bwMode="auto">
            <a:xfrm>
              <a:off x="2064" y="3006"/>
              <a:ext cx="17" cy="17"/>
            </a:xfrm>
            <a:custGeom>
              <a:avLst/>
              <a:gdLst>
                <a:gd name="T0" fmla="*/ 16 w 17"/>
                <a:gd name="T1" fmla="*/ 8 h 17"/>
                <a:gd name="T2" fmla="*/ 8 w 17"/>
                <a:gd name="T3" fmla="*/ 16 h 17"/>
                <a:gd name="T4" fmla="*/ 8 w 17"/>
                <a:gd name="T5" fmla="*/ 0 h 17"/>
                <a:gd name="T6" fmla="*/ 0 w 17"/>
                <a:gd name="T7" fmla="*/ 8 h 17"/>
                <a:gd name="T8" fmla="*/ 16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8"/>
                  </a:moveTo>
                  <a:lnTo>
                    <a:pt x="8" y="16"/>
                  </a:lnTo>
                  <a:lnTo>
                    <a:pt x="8" y="0"/>
                  </a:lnTo>
                  <a:lnTo>
                    <a:pt x="0" y="8"/>
                  </a:lnTo>
                  <a:lnTo>
                    <a:pt x="16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73" name="Freeform 114"/>
            <p:cNvSpPr>
              <a:spLocks/>
            </p:cNvSpPr>
            <p:nvPr/>
          </p:nvSpPr>
          <p:spPr bwMode="auto">
            <a:xfrm>
              <a:off x="2064" y="3012"/>
              <a:ext cx="17" cy="371"/>
            </a:xfrm>
            <a:custGeom>
              <a:avLst/>
              <a:gdLst>
                <a:gd name="T0" fmla="*/ 8 w 17"/>
                <a:gd name="T1" fmla="*/ 370 h 371"/>
                <a:gd name="T2" fmla="*/ 16 w 17"/>
                <a:gd name="T3" fmla="*/ 370 h 371"/>
                <a:gd name="T4" fmla="*/ 16 w 17"/>
                <a:gd name="T5" fmla="*/ 0 h 371"/>
                <a:gd name="T6" fmla="*/ 0 w 17"/>
                <a:gd name="T7" fmla="*/ 0 h 371"/>
                <a:gd name="T8" fmla="*/ 0 w 17"/>
                <a:gd name="T9" fmla="*/ 370 h 371"/>
                <a:gd name="T10" fmla="*/ 8 w 17"/>
                <a:gd name="T11" fmla="*/ 370 h 3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371"/>
                <a:gd name="T20" fmla="*/ 17 w 17"/>
                <a:gd name="T21" fmla="*/ 371 h 3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371">
                  <a:moveTo>
                    <a:pt x="8" y="370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8" y="37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74" name="Freeform 115"/>
            <p:cNvSpPr>
              <a:spLocks/>
            </p:cNvSpPr>
            <p:nvPr/>
          </p:nvSpPr>
          <p:spPr bwMode="auto">
            <a:xfrm>
              <a:off x="1873" y="2609"/>
              <a:ext cx="572" cy="410"/>
            </a:xfrm>
            <a:custGeom>
              <a:avLst/>
              <a:gdLst>
                <a:gd name="T0" fmla="*/ 1 w 572"/>
                <a:gd name="T1" fmla="*/ 409 h 410"/>
                <a:gd name="T2" fmla="*/ 5 w 572"/>
                <a:gd name="T3" fmla="*/ 407 h 410"/>
                <a:gd name="T4" fmla="*/ 571 w 572"/>
                <a:gd name="T5" fmla="*/ 8 h 410"/>
                <a:gd name="T6" fmla="*/ 565 w 572"/>
                <a:gd name="T7" fmla="*/ 0 h 410"/>
                <a:gd name="T8" fmla="*/ 0 w 572"/>
                <a:gd name="T9" fmla="*/ 399 h 410"/>
                <a:gd name="T10" fmla="*/ 1 w 572"/>
                <a:gd name="T11" fmla="*/ 397 h 410"/>
                <a:gd name="T12" fmla="*/ 1 w 572"/>
                <a:gd name="T13" fmla="*/ 409 h 4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2"/>
                <a:gd name="T22" fmla="*/ 0 h 410"/>
                <a:gd name="T23" fmla="*/ 572 w 572"/>
                <a:gd name="T24" fmla="*/ 410 h 4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2" h="410">
                  <a:moveTo>
                    <a:pt x="1" y="409"/>
                  </a:moveTo>
                  <a:lnTo>
                    <a:pt x="5" y="407"/>
                  </a:lnTo>
                  <a:lnTo>
                    <a:pt x="571" y="8"/>
                  </a:lnTo>
                  <a:lnTo>
                    <a:pt x="565" y="0"/>
                  </a:lnTo>
                  <a:lnTo>
                    <a:pt x="0" y="399"/>
                  </a:lnTo>
                  <a:lnTo>
                    <a:pt x="1" y="397"/>
                  </a:lnTo>
                  <a:lnTo>
                    <a:pt x="1" y="409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75" name="Freeform 116"/>
            <p:cNvSpPr>
              <a:spLocks/>
            </p:cNvSpPr>
            <p:nvPr/>
          </p:nvSpPr>
          <p:spPr bwMode="auto">
            <a:xfrm>
              <a:off x="1871" y="3006"/>
              <a:ext cx="17" cy="17"/>
            </a:xfrm>
            <a:custGeom>
              <a:avLst/>
              <a:gdLst>
                <a:gd name="T0" fmla="*/ 16 w 17"/>
                <a:gd name="T1" fmla="*/ 8 h 17"/>
                <a:gd name="T2" fmla="*/ 5 w 17"/>
                <a:gd name="T3" fmla="*/ 16 h 17"/>
                <a:gd name="T4" fmla="*/ 5 w 17"/>
                <a:gd name="T5" fmla="*/ 0 h 17"/>
                <a:gd name="T6" fmla="*/ 0 w 17"/>
                <a:gd name="T7" fmla="*/ 8 h 17"/>
                <a:gd name="T8" fmla="*/ 16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8"/>
                  </a:moveTo>
                  <a:lnTo>
                    <a:pt x="5" y="16"/>
                  </a:lnTo>
                  <a:lnTo>
                    <a:pt x="5" y="0"/>
                  </a:lnTo>
                  <a:lnTo>
                    <a:pt x="0" y="8"/>
                  </a:lnTo>
                  <a:lnTo>
                    <a:pt x="16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76" name="Freeform 117"/>
            <p:cNvSpPr>
              <a:spLocks/>
            </p:cNvSpPr>
            <p:nvPr/>
          </p:nvSpPr>
          <p:spPr bwMode="auto">
            <a:xfrm>
              <a:off x="1871" y="3012"/>
              <a:ext cx="17" cy="371"/>
            </a:xfrm>
            <a:custGeom>
              <a:avLst/>
              <a:gdLst>
                <a:gd name="T0" fmla="*/ 5 w 17"/>
                <a:gd name="T1" fmla="*/ 370 h 371"/>
                <a:gd name="T2" fmla="*/ 16 w 17"/>
                <a:gd name="T3" fmla="*/ 370 h 371"/>
                <a:gd name="T4" fmla="*/ 16 w 17"/>
                <a:gd name="T5" fmla="*/ 0 h 371"/>
                <a:gd name="T6" fmla="*/ 0 w 17"/>
                <a:gd name="T7" fmla="*/ 0 h 371"/>
                <a:gd name="T8" fmla="*/ 0 w 17"/>
                <a:gd name="T9" fmla="*/ 370 h 371"/>
                <a:gd name="T10" fmla="*/ 5 w 17"/>
                <a:gd name="T11" fmla="*/ 370 h 3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371"/>
                <a:gd name="T20" fmla="*/ 17 w 17"/>
                <a:gd name="T21" fmla="*/ 371 h 3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371">
                  <a:moveTo>
                    <a:pt x="5" y="370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5" y="37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77" name="Freeform 118"/>
            <p:cNvSpPr>
              <a:spLocks/>
            </p:cNvSpPr>
            <p:nvPr/>
          </p:nvSpPr>
          <p:spPr bwMode="auto">
            <a:xfrm>
              <a:off x="2258" y="3006"/>
              <a:ext cx="17" cy="377"/>
            </a:xfrm>
            <a:custGeom>
              <a:avLst/>
              <a:gdLst>
                <a:gd name="T0" fmla="*/ 8 w 17"/>
                <a:gd name="T1" fmla="*/ 12 h 377"/>
                <a:gd name="T2" fmla="*/ 0 w 17"/>
                <a:gd name="T3" fmla="*/ 6 h 377"/>
                <a:gd name="T4" fmla="*/ 0 w 17"/>
                <a:gd name="T5" fmla="*/ 376 h 377"/>
                <a:gd name="T6" fmla="*/ 16 w 17"/>
                <a:gd name="T7" fmla="*/ 376 h 377"/>
                <a:gd name="T8" fmla="*/ 16 w 17"/>
                <a:gd name="T9" fmla="*/ 6 h 377"/>
                <a:gd name="T10" fmla="*/ 8 w 17"/>
                <a:gd name="T11" fmla="*/ 0 h 377"/>
                <a:gd name="T12" fmla="*/ 8 w 17"/>
                <a:gd name="T13" fmla="*/ 12 h 3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7"/>
                <a:gd name="T23" fmla="*/ 17 w 17"/>
                <a:gd name="T24" fmla="*/ 377 h 37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7">
                  <a:moveTo>
                    <a:pt x="8" y="12"/>
                  </a:moveTo>
                  <a:lnTo>
                    <a:pt x="0" y="6"/>
                  </a:lnTo>
                  <a:lnTo>
                    <a:pt x="0" y="376"/>
                  </a:lnTo>
                  <a:lnTo>
                    <a:pt x="16" y="376"/>
                  </a:lnTo>
                  <a:lnTo>
                    <a:pt x="16" y="6"/>
                  </a:lnTo>
                  <a:lnTo>
                    <a:pt x="8" y="0"/>
                  </a:lnTo>
                  <a:lnTo>
                    <a:pt x="8" y="12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78" name="Freeform 119"/>
            <p:cNvSpPr>
              <a:spLocks/>
            </p:cNvSpPr>
            <p:nvPr/>
          </p:nvSpPr>
          <p:spPr bwMode="auto">
            <a:xfrm>
              <a:off x="1478" y="3006"/>
              <a:ext cx="788" cy="17"/>
            </a:xfrm>
            <a:custGeom>
              <a:avLst/>
              <a:gdLst>
                <a:gd name="T0" fmla="*/ 13 w 788"/>
                <a:gd name="T1" fmla="*/ 8 h 17"/>
                <a:gd name="T2" fmla="*/ 6 w 788"/>
                <a:gd name="T3" fmla="*/ 16 h 17"/>
                <a:gd name="T4" fmla="*/ 787 w 788"/>
                <a:gd name="T5" fmla="*/ 16 h 17"/>
                <a:gd name="T6" fmla="*/ 787 w 788"/>
                <a:gd name="T7" fmla="*/ 0 h 17"/>
                <a:gd name="T8" fmla="*/ 6 w 788"/>
                <a:gd name="T9" fmla="*/ 0 h 17"/>
                <a:gd name="T10" fmla="*/ 0 w 788"/>
                <a:gd name="T11" fmla="*/ 8 h 17"/>
                <a:gd name="T12" fmla="*/ 13 w 788"/>
                <a:gd name="T13" fmla="*/ 8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8"/>
                <a:gd name="T22" fmla="*/ 0 h 17"/>
                <a:gd name="T23" fmla="*/ 788 w 788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8" h="17">
                  <a:moveTo>
                    <a:pt x="13" y="8"/>
                  </a:moveTo>
                  <a:lnTo>
                    <a:pt x="6" y="16"/>
                  </a:lnTo>
                  <a:lnTo>
                    <a:pt x="787" y="16"/>
                  </a:lnTo>
                  <a:lnTo>
                    <a:pt x="787" y="0"/>
                  </a:lnTo>
                  <a:lnTo>
                    <a:pt x="6" y="0"/>
                  </a:lnTo>
                  <a:lnTo>
                    <a:pt x="0" y="8"/>
                  </a:lnTo>
                  <a:lnTo>
                    <a:pt x="13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79" name="Freeform 120"/>
            <p:cNvSpPr>
              <a:spLocks/>
            </p:cNvSpPr>
            <p:nvPr/>
          </p:nvSpPr>
          <p:spPr bwMode="auto">
            <a:xfrm>
              <a:off x="1478" y="3012"/>
              <a:ext cx="17" cy="377"/>
            </a:xfrm>
            <a:custGeom>
              <a:avLst/>
              <a:gdLst>
                <a:gd name="T0" fmla="*/ 7 w 17"/>
                <a:gd name="T1" fmla="*/ 364 h 377"/>
                <a:gd name="T2" fmla="*/ 16 w 17"/>
                <a:gd name="T3" fmla="*/ 370 h 377"/>
                <a:gd name="T4" fmla="*/ 16 w 17"/>
                <a:gd name="T5" fmla="*/ 0 h 377"/>
                <a:gd name="T6" fmla="*/ 0 w 17"/>
                <a:gd name="T7" fmla="*/ 0 h 377"/>
                <a:gd name="T8" fmla="*/ 0 w 17"/>
                <a:gd name="T9" fmla="*/ 370 h 377"/>
                <a:gd name="T10" fmla="*/ 7 w 17"/>
                <a:gd name="T11" fmla="*/ 376 h 377"/>
                <a:gd name="T12" fmla="*/ 7 w 17"/>
                <a:gd name="T13" fmla="*/ 364 h 3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7"/>
                <a:gd name="T23" fmla="*/ 17 w 17"/>
                <a:gd name="T24" fmla="*/ 377 h 37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7">
                  <a:moveTo>
                    <a:pt x="7" y="364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7" y="376"/>
                  </a:lnTo>
                  <a:lnTo>
                    <a:pt x="7" y="364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80" name="Freeform 121"/>
            <p:cNvSpPr>
              <a:spLocks/>
            </p:cNvSpPr>
            <p:nvPr/>
          </p:nvSpPr>
          <p:spPr bwMode="auto">
            <a:xfrm>
              <a:off x="1484" y="3376"/>
              <a:ext cx="782" cy="17"/>
            </a:xfrm>
            <a:custGeom>
              <a:avLst/>
              <a:gdLst>
                <a:gd name="T0" fmla="*/ 781 w 782"/>
                <a:gd name="T1" fmla="*/ 8 h 17"/>
                <a:gd name="T2" fmla="*/ 781 w 782"/>
                <a:gd name="T3" fmla="*/ 0 h 17"/>
                <a:gd name="T4" fmla="*/ 0 w 782"/>
                <a:gd name="T5" fmla="*/ 0 h 17"/>
                <a:gd name="T6" fmla="*/ 0 w 782"/>
                <a:gd name="T7" fmla="*/ 16 h 17"/>
                <a:gd name="T8" fmla="*/ 781 w 782"/>
                <a:gd name="T9" fmla="*/ 16 h 17"/>
                <a:gd name="T10" fmla="*/ 781 w 782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2"/>
                <a:gd name="T19" fmla="*/ 0 h 17"/>
                <a:gd name="T20" fmla="*/ 782 w 782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2" h="17">
                  <a:moveTo>
                    <a:pt x="781" y="8"/>
                  </a:moveTo>
                  <a:lnTo>
                    <a:pt x="781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1" y="16"/>
                  </a:lnTo>
                  <a:lnTo>
                    <a:pt x="781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81" name="Line 122"/>
            <p:cNvSpPr>
              <a:spLocks noChangeShapeType="1"/>
            </p:cNvSpPr>
            <p:nvPr/>
          </p:nvSpPr>
          <p:spPr bwMode="auto">
            <a:xfrm>
              <a:off x="2265" y="3382"/>
              <a:ext cx="16" cy="0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82" name="Freeform 123"/>
            <p:cNvSpPr>
              <a:spLocks/>
            </p:cNvSpPr>
            <p:nvPr/>
          </p:nvSpPr>
          <p:spPr bwMode="auto">
            <a:xfrm>
              <a:off x="2262" y="2608"/>
              <a:ext cx="573" cy="411"/>
            </a:xfrm>
            <a:custGeom>
              <a:avLst/>
              <a:gdLst>
                <a:gd name="T0" fmla="*/ 3 w 573"/>
                <a:gd name="T1" fmla="*/ 410 h 411"/>
                <a:gd name="T2" fmla="*/ 7 w 573"/>
                <a:gd name="T3" fmla="*/ 410 h 411"/>
                <a:gd name="T4" fmla="*/ 572 w 573"/>
                <a:gd name="T5" fmla="*/ 9 h 411"/>
                <a:gd name="T6" fmla="*/ 565 w 573"/>
                <a:gd name="T7" fmla="*/ 0 h 411"/>
                <a:gd name="T8" fmla="*/ 0 w 573"/>
                <a:gd name="T9" fmla="*/ 398 h 411"/>
                <a:gd name="T10" fmla="*/ 3 w 573"/>
                <a:gd name="T11" fmla="*/ 398 h 411"/>
                <a:gd name="T12" fmla="*/ 3 w 573"/>
                <a:gd name="T13" fmla="*/ 410 h 4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3"/>
                <a:gd name="T22" fmla="*/ 0 h 411"/>
                <a:gd name="T23" fmla="*/ 573 w 573"/>
                <a:gd name="T24" fmla="*/ 411 h 4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3" h="411">
                  <a:moveTo>
                    <a:pt x="3" y="410"/>
                  </a:moveTo>
                  <a:lnTo>
                    <a:pt x="7" y="410"/>
                  </a:lnTo>
                  <a:lnTo>
                    <a:pt x="572" y="9"/>
                  </a:lnTo>
                  <a:lnTo>
                    <a:pt x="565" y="0"/>
                  </a:lnTo>
                  <a:lnTo>
                    <a:pt x="0" y="398"/>
                  </a:lnTo>
                  <a:lnTo>
                    <a:pt x="3" y="398"/>
                  </a:lnTo>
                  <a:lnTo>
                    <a:pt x="3" y="41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83" name="Freeform 124"/>
            <p:cNvSpPr>
              <a:spLocks/>
            </p:cNvSpPr>
            <p:nvPr/>
          </p:nvSpPr>
          <p:spPr bwMode="auto">
            <a:xfrm>
              <a:off x="1480" y="3006"/>
              <a:ext cx="786" cy="17"/>
            </a:xfrm>
            <a:custGeom>
              <a:avLst/>
              <a:gdLst>
                <a:gd name="T0" fmla="*/ 0 w 786"/>
                <a:gd name="T1" fmla="*/ 0 h 17"/>
                <a:gd name="T2" fmla="*/ 4 w 786"/>
                <a:gd name="T3" fmla="*/ 16 h 17"/>
                <a:gd name="T4" fmla="*/ 785 w 786"/>
                <a:gd name="T5" fmla="*/ 16 h 17"/>
                <a:gd name="T6" fmla="*/ 785 w 786"/>
                <a:gd name="T7" fmla="*/ 0 h 17"/>
                <a:gd name="T8" fmla="*/ 4 w 786"/>
                <a:gd name="T9" fmla="*/ 0 h 17"/>
                <a:gd name="T10" fmla="*/ 7 w 786"/>
                <a:gd name="T11" fmla="*/ 16 h 17"/>
                <a:gd name="T12" fmla="*/ 0 w 786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6"/>
                <a:gd name="T22" fmla="*/ 0 h 17"/>
                <a:gd name="T23" fmla="*/ 786 w 786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6" h="17">
                  <a:moveTo>
                    <a:pt x="0" y="0"/>
                  </a:moveTo>
                  <a:lnTo>
                    <a:pt x="4" y="16"/>
                  </a:lnTo>
                  <a:lnTo>
                    <a:pt x="785" y="16"/>
                  </a:lnTo>
                  <a:lnTo>
                    <a:pt x="785" y="0"/>
                  </a:lnTo>
                  <a:lnTo>
                    <a:pt x="4" y="0"/>
                  </a:lnTo>
                  <a:lnTo>
                    <a:pt x="7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84" name="Freeform 125"/>
            <p:cNvSpPr>
              <a:spLocks/>
            </p:cNvSpPr>
            <p:nvPr/>
          </p:nvSpPr>
          <p:spPr bwMode="auto">
            <a:xfrm>
              <a:off x="1480" y="2606"/>
              <a:ext cx="574" cy="413"/>
            </a:xfrm>
            <a:custGeom>
              <a:avLst/>
              <a:gdLst>
                <a:gd name="T0" fmla="*/ 569 w 574"/>
                <a:gd name="T1" fmla="*/ 0 h 413"/>
                <a:gd name="T2" fmla="*/ 565 w 574"/>
                <a:gd name="T3" fmla="*/ 2 h 413"/>
                <a:gd name="T4" fmla="*/ 0 w 574"/>
                <a:gd name="T5" fmla="*/ 400 h 413"/>
                <a:gd name="T6" fmla="*/ 7 w 574"/>
                <a:gd name="T7" fmla="*/ 412 h 413"/>
                <a:gd name="T8" fmla="*/ 573 w 574"/>
                <a:gd name="T9" fmla="*/ 11 h 413"/>
                <a:gd name="T10" fmla="*/ 569 w 574"/>
                <a:gd name="T11" fmla="*/ 13 h 413"/>
                <a:gd name="T12" fmla="*/ 569 w 574"/>
                <a:gd name="T13" fmla="*/ 0 h 4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4"/>
                <a:gd name="T22" fmla="*/ 0 h 413"/>
                <a:gd name="T23" fmla="*/ 574 w 574"/>
                <a:gd name="T24" fmla="*/ 413 h 4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4" h="413">
                  <a:moveTo>
                    <a:pt x="569" y="0"/>
                  </a:moveTo>
                  <a:lnTo>
                    <a:pt x="565" y="2"/>
                  </a:lnTo>
                  <a:lnTo>
                    <a:pt x="0" y="400"/>
                  </a:lnTo>
                  <a:lnTo>
                    <a:pt x="7" y="412"/>
                  </a:lnTo>
                  <a:lnTo>
                    <a:pt x="573" y="11"/>
                  </a:lnTo>
                  <a:lnTo>
                    <a:pt x="569" y="13"/>
                  </a:lnTo>
                  <a:lnTo>
                    <a:pt x="569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85" name="Freeform 126"/>
            <p:cNvSpPr>
              <a:spLocks/>
            </p:cNvSpPr>
            <p:nvPr/>
          </p:nvSpPr>
          <p:spPr bwMode="auto">
            <a:xfrm>
              <a:off x="2049" y="2606"/>
              <a:ext cx="783" cy="17"/>
            </a:xfrm>
            <a:custGeom>
              <a:avLst/>
              <a:gdLst>
                <a:gd name="T0" fmla="*/ 782 w 783"/>
                <a:gd name="T1" fmla="*/ 8 h 17"/>
                <a:gd name="T2" fmla="*/ 782 w 783"/>
                <a:gd name="T3" fmla="*/ 0 h 17"/>
                <a:gd name="T4" fmla="*/ 0 w 783"/>
                <a:gd name="T5" fmla="*/ 0 h 17"/>
                <a:gd name="T6" fmla="*/ 0 w 783"/>
                <a:gd name="T7" fmla="*/ 16 h 17"/>
                <a:gd name="T8" fmla="*/ 782 w 783"/>
                <a:gd name="T9" fmla="*/ 16 h 17"/>
                <a:gd name="T10" fmla="*/ 782 w 783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3"/>
                <a:gd name="T19" fmla="*/ 0 h 17"/>
                <a:gd name="T20" fmla="*/ 783 w 783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3" h="17">
                  <a:moveTo>
                    <a:pt x="782" y="8"/>
                  </a:moveTo>
                  <a:lnTo>
                    <a:pt x="78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2" y="16"/>
                  </a:lnTo>
                  <a:lnTo>
                    <a:pt x="782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86" name="Line 127"/>
            <p:cNvSpPr>
              <a:spLocks noChangeShapeType="1"/>
            </p:cNvSpPr>
            <p:nvPr/>
          </p:nvSpPr>
          <p:spPr bwMode="auto">
            <a:xfrm>
              <a:off x="2831" y="2613"/>
              <a:ext cx="16" cy="0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87" name="Freeform 128"/>
            <p:cNvSpPr>
              <a:spLocks/>
            </p:cNvSpPr>
            <p:nvPr/>
          </p:nvSpPr>
          <p:spPr bwMode="auto">
            <a:xfrm>
              <a:off x="2823" y="2613"/>
              <a:ext cx="17" cy="377"/>
            </a:xfrm>
            <a:custGeom>
              <a:avLst/>
              <a:gdLst>
                <a:gd name="T0" fmla="*/ 13 w 17"/>
                <a:gd name="T1" fmla="*/ 376 h 377"/>
                <a:gd name="T2" fmla="*/ 16 w 17"/>
                <a:gd name="T3" fmla="*/ 370 h 377"/>
                <a:gd name="T4" fmla="*/ 16 w 17"/>
                <a:gd name="T5" fmla="*/ 0 h 377"/>
                <a:gd name="T6" fmla="*/ 0 w 17"/>
                <a:gd name="T7" fmla="*/ 0 h 377"/>
                <a:gd name="T8" fmla="*/ 0 w 17"/>
                <a:gd name="T9" fmla="*/ 370 h 377"/>
                <a:gd name="T10" fmla="*/ 4 w 17"/>
                <a:gd name="T11" fmla="*/ 365 h 377"/>
                <a:gd name="T12" fmla="*/ 13 w 17"/>
                <a:gd name="T13" fmla="*/ 376 h 3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7"/>
                <a:gd name="T23" fmla="*/ 17 w 17"/>
                <a:gd name="T24" fmla="*/ 377 h 37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7">
                  <a:moveTo>
                    <a:pt x="13" y="376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4" y="365"/>
                  </a:lnTo>
                  <a:lnTo>
                    <a:pt x="13" y="376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88" name="Freeform 129"/>
            <p:cNvSpPr>
              <a:spLocks/>
            </p:cNvSpPr>
            <p:nvPr/>
          </p:nvSpPr>
          <p:spPr bwMode="auto">
            <a:xfrm>
              <a:off x="2262" y="2978"/>
              <a:ext cx="573" cy="411"/>
            </a:xfrm>
            <a:custGeom>
              <a:avLst/>
              <a:gdLst>
                <a:gd name="T0" fmla="*/ 3 w 573"/>
                <a:gd name="T1" fmla="*/ 404 h 411"/>
                <a:gd name="T2" fmla="*/ 7 w 573"/>
                <a:gd name="T3" fmla="*/ 410 h 411"/>
                <a:gd name="T4" fmla="*/ 572 w 573"/>
                <a:gd name="T5" fmla="*/ 11 h 411"/>
                <a:gd name="T6" fmla="*/ 565 w 573"/>
                <a:gd name="T7" fmla="*/ 0 h 411"/>
                <a:gd name="T8" fmla="*/ 0 w 573"/>
                <a:gd name="T9" fmla="*/ 398 h 411"/>
                <a:gd name="T10" fmla="*/ 3 w 573"/>
                <a:gd name="T11" fmla="*/ 404 h 4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3"/>
                <a:gd name="T19" fmla="*/ 0 h 411"/>
                <a:gd name="T20" fmla="*/ 573 w 573"/>
                <a:gd name="T21" fmla="*/ 411 h 4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3" h="411">
                  <a:moveTo>
                    <a:pt x="3" y="404"/>
                  </a:moveTo>
                  <a:lnTo>
                    <a:pt x="7" y="410"/>
                  </a:lnTo>
                  <a:lnTo>
                    <a:pt x="572" y="11"/>
                  </a:lnTo>
                  <a:lnTo>
                    <a:pt x="565" y="0"/>
                  </a:lnTo>
                  <a:lnTo>
                    <a:pt x="0" y="398"/>
                  </a:lnTo>
                  <a:lnTo>
                    <a:pt x="3" y="404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89" name="Freeform 130"/>
            <p:cNvSpPr>
              <a:spLocks/>
            </p:cNvSpPr>
            <p:nvPr/>
          </p:nvSpPr>
          <p:spPr bwMode="auto">
            <a:xfrm>
              <a:off x="1677" y="2609"/>
              <a:ext cx="572" cy="410"/>
            </a:xfrm>
            <a:custGeom>
              <a:avLst/>
              <a:gdLst>
                <a:gd name="T0" fmla="*/ 2 w 572"/>
                <a:gd name="T1" fmla="*/ 409 h 410"/>
                <a:gd name="T2" fmla="*/ 6 w 572"/>
                <a:gd name="T3" fmla="*/ 407 h 410"/>
                <a:gd name="T4" fmla="*/ 571 w 572"/>
                <a:gd name="T5" fmla="*/ 8 h 410"/>
                <a:gd name="T6" fmla="*/ 565 w 572"/>
                <a:gd name="T7" fmla="*/ 0 h 410"/>
                <a:gd name="T8" fmla="*/ 0 w 572"/>
                <a:gd name="T9" fmla="*/ 399 h 410"/>
                <a:gd name="T10" fmla="*/ 2 w 572"/>
                <a:gd name="T11" fmla="*/ 397 h 410"/>
                <a:gd name="T12" fmla="*/ 2 w 572"/>
                <a:gd name="T13" fmla="*/ 409 h 4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2"/>
                <a:gd name="T22" fmla="*/ 0 h 410"/>
                <a:gd name="T23" fmla="*/ 572 w 572"/>
                <a:gd name="T24" fmla="*/ 410 h 4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2" h="410">
                  <a:moveTo>
                    <a:pt x="2" y="409"/>
                  </a:moveTo>
                  <a:lnTo>
                    <a:pt x="6" y="407"/>
                  </a:lnTo>
                  <a:lnTo>
                    <a:pt x="571" y="8"/>
                  </a:lnTo>
                  <a:lnTo>
                    <a:pt x="565" y="0"/>
                  </a:lnTo>
                  <a:lnTo>
                    <a:pt x="0" y="399"/>
                  </a:lnTo>
                  <a:lnTo>
                    <a:pt x="2" y="397"/>
                  </a:lnTo>
                  <a:lnTo>
                    <a:pt x="2" y="409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90" name="Freeform 131"/>
            <p:cNvSpPr>
              <a:spLocks/>
            </p:cNvSpPr>
            <p:nvPr/>
          </p:nvSpPr>
          <p:spPr bwMode="auto">
            <a:xfrm>
              <a:off x="1675" y="3006"/>
              <a:ext cx="17" cy="17"/>
            </a:xfrm>
            <a:custGeom>
              <a:avLst/>
              <a:gdLst>
                <a:gd name="T0" fmla="*/ 16 w 17"/>
                <a:gd name="T1" fmla="*/ 8 h 17"/>
                <a:gd name="T2" fmla="*/ 6 w 17"/>
                <a:gd name="T3" fmla="*/ 16 h 17"/>
                <a:gd name="T4" fmla="*/ 6 w 17"/>
                <a:gd name="T5" fmla="*/ 0 h 17"/>
                <a:gd name="T6" fmla="*/ 0 w 17"/>
                <a:gd name="T7" fmla="*/ 8 h 17"/>
                <a:gd name="T8" fmla="*/ 16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8"/>
                  </a:moveTo>
                  <a:lnTo>
                    <a:pt x="6" y="16"/>
                  </a:lnTo>
                  <a:lnTo>
                    <a:pt x="6" y="0"/>
                  </a:lnTo>
                  <a:lnTo>
                    <a:pt x="0" y="8"/>
                  </a:lnTo>
                  <a:lnTo>
                    <a:pt x="16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91" name="Freeform 132"/>
            <p:cNvSpPr>
              <a:spLocks/>
            </p:cNvSpPr>
            <p:nvPr/>
          </p:nvSpPr>
          <p:spPr bwMode="auto">
            <a:xfrm>
              <a:off x="1675" y="3012"/>
              <a:ext cx="17" cy="371"/>
            </a:xfrm>
            <a:custGeom>
              <a:avLst/>
              <a:gdLst>
                <a:gd name="T0" fmla="*/ 6 w 17"/>
                <a:gd name="T1" fmla="*/ 370 h 371"/>
                <a:gd name="T2" fmla="*/ 16 w 17"/>
                <a:gd name="T3" fmla="*/ 370 h 371"/>
                <a:gd name="T4" fmla="*/ 16 w 17"/>
                <a:gd name="T5" fmla="*/ 0 h 371"/>
                <a:gd name="T6" fmla="*/ 0 w 17"/>
                <a:gd name="T7" fmla="*/ 0 h 371"/>
                <a:gd name="T8" fmla="*/ 0 w 17"/>
                <a:gd name="T9" fmla="*/ 370 h 371"/>
                <a:gd name="T10" fmla="*/ 6 w 17"/>
                <a:gd name="T11" fmla="*/ 370 h 3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371"/>
                <a:gd name="T20" fmla="*/ 17 w 17"/>
                <a:gd name="T21" fmla="*/ 371 h 3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371">
                  <a:moveTo>
                    <a:pt x="6" y="370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6" y="37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92" name="Freeform 133"/>
            <p:cNvSpPr>
              <a:spLocks/>
            </p:cNvSpPr>
            <p:nvPr/>
          </p:nvSpPr>
          <p:spPr bwMode="auto">
            <a:xfrm>
              <a:off x="1484" y="3372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3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93" name="Freeform 134"/>
            <p:cNvSpPr>
              <a:spLocks/>
            </p:cNvSpPr>
            <p:nvPr/>
          </p:nvSpPr>
          <p:spPr bwMode="auto">
            <a:xfrm>
              <a:off x="1503" y="3359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94" name="Freeform 135"/>
            <p:cNvSpPr>
              <a:spLocks/>
            </p:cNvSpPr>
            <p:nvPr/>
          </p:nvSpPr>
          <p:spPr bwMode="auto">
            <a:xfrm>
              <a:off x="1522" y="3346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95" name="Freeform 136"/>
            <p:cNvSpPr>
              <a:spLocks/>
            </p:cNvSpPr>
            <p:nvPr/>
          </p:nvSpPr>
          <p:spPr bwMode="auto">
            <a:xfrm>
              <a:off x="1543" y="3330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96" name="Freeform 137"/>
            <p:cNvSpPr>
              <a:spLocks/>
            </p:cNvSpPr>
            <p:nvPr/>
          </p:nvSpPr>
          <p:spPr bwMode="auto">
            <a:xfrm>
              <a:off x="1562" y="3317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97" name="Freeform 138"/>
            <p:cNvSpPr>
              <a:spLocks/>
            </p:cNvSpPr>
            <p:nvPr/>
          </p:nvSpPr>
          <p:spPr bwMode="auto">
            <a:xfrm>
              <a:off x="1581" y="330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98" name="Freeform 139"/>
            <p:cNvSpPr>
              <a:spLocks/>
            </p:cNvSpPr>
            <p:nvPr/>
          </p:nvSpPr>
          <p:spPr bwMode="auto">
            <a:xfrm>
              <a:off x="1600" y="329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99" name="Freeform 140"/>
            <p:cNvSpPr>
              <a:spLocks/>
            </p:cNvSpPr>
            <p:nvPr/>
          </p:nvSpPr>
          <p:spPr bwMode="auto">
            <a:xfrm>
              <a:off x="1620" y="3275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6 h 17"/>
                <a:gd name="T4" fmla="*/ 3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6"/>
                  </a:lnTo>
                  <a:lnTo>
                    <a:pt x="3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00" name="Freeform 141"/>
            <p:cNvSpPr>
              <a:spLocks/>
            </p:cNvSpPr>
            <p:nvPr/>
          </p:nvSpPr>
          <p:spPr bwMode="auto">
            <a:xfrm>
              <a:off x="1641" y="3261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01" name="Freeform 142"/>
            <p:cNvSpPr>
              <a:spLocks/>
            </p:cNvSpPr>
            <p:nvPr/>
          </p:nvSpPr>
          <p:spPr bwMode="auto">
            <a:xfrm>
              <a:off x="1660" y="3248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02" name="Freeform 143"/>
            <p:cNvSpPr>
              <a:spLocks/>
            </p:cNvSpPr>
            <p:nvPr/>
          </p:nvSpPr>
          <p:spPr bwMode="auto">
            <a:xfrm>
              <a:off x="1679" y="3234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03" name="Freeform 144"/>
            <p:cNvSpPr>
              <a:spLocks/>
            </p:cNvSpPr>
            <p:nvPr/>
          </p:nvSpPr>
          <p:spPr bwMode="auto">
            <a:xfrm>
              <a:off x="1698" y="3221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04" name="Freeform 145"/>
            <p:cNvSpPr>
              <a:spLocks/>
            </p:cNvSpPr>
            <p:nvPr/>
          </p:nvSpPr>
          <p:spPr bwMode="auto">
            <a:xfrm>
              <a:off x="1717" y="3206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6 h 17"/>
                <a:gd name="T4" fmla="*/ 4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6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05" name="Freeform 146"/>
            <p:cNvSpPr>
              <a:spLocks/>
            </p:cNvSpPr>
            <p:nvPr/>
          </p:nvSpPr>
          <p:spPr bwMode="auto">
            <a:xfrm>
              <a:off x="1738" y="3192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06" name="Freeform 147"/>
            <p:cNvSpPr>
              <a:spLocks/>
            </p:cNvSpPr>
            <p:nvPr/>
          </p:nvSpPr>
          <p:spPr bwMode="auto">
            <a:xfrm>
              <a:off x="1758" y="3179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3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07" name="Freeform 148"/>
            <p:cNvSpPr>
              <a:spLocks/>
            </p:cNvSpPr>
            <p:nvPr/>
          </p:nvSpPr>
          <p:spPr bwMode="auto">
            <a:xfrm>
              <a:off x="1777" y="3165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08" name="Freeform 149"/>
            <p:cNvSpPr>
              <a:spLocks/>
            </p:cNvSpPr>
            <p:nvPr/>
          </p:nvSpPr>
          <p:spPr bwMode="auto">
            <a:xfrm>
              <a:off x="1796" y="3152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09" name="Freeform 150"/>
            <p:cNvSpPr>
              <a:spLocks/>
            </p:cNvSpPr>
            <p:nvPr/>
          </p:nvSpPr>
          <p:spPr bwMode="auto">
            <a:xfrm>
              <a:off x="1817" y="3137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6 h 17"/>
                <a:gd name="T4" fmla="*/ 2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6"/>
                  </a:lnTo>
                  <a:lnTo>
                    <a:pt x="2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10" name="Freeform 151"/>
            <p:cNvSpPr>
              <a:spLocks/>
            </p:cNvSpPr>
            <p:nvPr/>
          </p:nvSpPr>
          <p:spPr bwMode="auto">
            <a:xfrm>
              <a:off x="1836" y="312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11" name="Freeform 152"/>
            <p:cNvSpPr>
              <a:spLocks/>
            </p:cNvSpPr>
            <p:nvPr/>
          </p:nvSpPr>
          <p:spPr bwMode="auto">
            <a:xfrm>
              <a:off x="1855" y="311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12" name="Freeform 153"/>
            <p:cNvSpPr>
              <a:spLocks/>
            </p:cNvSpPr>
            <p:nvPr/>
          </p:nvSpPr>
          <p:spPr bwMode="auto">
            <a:xfrm>
              <a:off x="1874" y="3096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13" name="Freeform 154"/>
            <p:cNvSpPr>
              <a:spLocks/>
            </p:cNvSpPr>
            <p:nvPr/>
          </p:nvSpPr>
          <p:spPr bwMode="auto">
            <a:xfrm>
              <a:off x="1894" y="308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3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3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14" name="Freeform 155"/>
            <p:cNvSpPr>
              <a:spLocks/>
            </p:cNvSpPr>
            <p:nvPr/>
          </p:nvSpPr>
          <p:spPr bwMode="auto">
            <a:xfrm>
              <a:off x="1915" y="3068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7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7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15" name="Freeform 156"/>
            <p:cNvSpPr>
              <a:spLocks/>
            </p:cNvSpPr>
            <p:nvPr/>
          </p:nvSpPr>
          <p:spPr bwMode="auto">
            <a:xfrm>
              <a:off x="1934" y="3054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16" name="Freeform 157"/>
            <p:cNvSpPr>
              <a:spLocks/>
            </p:cNvSpPr>
            <p:nvPr/>
          </p:nvSpPr>
          <p:spPr bwMode="auto">
            <a:xfrm>
              <a:off x="1953" y="3041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17" name="Freeform 158"/>
            <p:cNvSpPr>
              <a:spLocks/>
            </p:cNvSpPr>
            <p:nvPr/>
          </p:nvSpPr>
          <p:spPr bwMode="auto">
            <a:xfrm>
              <a:off x="1972" y="3027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18" name="Freeform 159"/>
            <p:cNvSpPr>
              <a:spLocks/>
            </p:cNvSpPr>
            <p:nvPr/>
          </p:nvSpPr>
          <p:spPr bwMode="auto">
            <a:xfrm>
              <a:off x="1991" y="3012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7 h 17"/>
                <a:gd name="T4" fmla="*/ 4 w 17"/>
                <a:gd name="T5" fmla="*/ 16 h 17"/>
                <a:gd name="T6" fmla="*/ 0 w 17"/>
                <a:gd name="T7" fmla="*/ 9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7"/>
                  </a:lnTo>
                  <a:lnTo>
                    <a:pt x="4" y="16"/>
                  </a:lnTo>
                  <a:lnTo>
                    <a:pt x="0" y="9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19" name="Freeform 160"/>
            <p:cNvSpPr>
              <a:spLocks/>
            </p:cNvSpPr>
            <p:nvPr/>
          </p:nvSpPr>
          <p:spPr bwMode="auto">
            <a:xfrm>
              <a:off x="2012" y="2999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7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7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20" name="Freeform 161"/>
            <p:cNvSpPr>
              <a:spLocks/>
            </p:cNvSpPr>
            <p:nvPr/>
          </p:nvSpPr>
          <p:spPr bwMode="auto">
            <a:xfrm>
              <a:off x="2032" y="2985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3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21" name="Freeform 162"/>
            <p:cNvSpPr>
              <a:spLocks/>
            </p:cNvSpPr>
            <p:nvPr/>
          </p:nvSpPr>
          <p:spPr bwMode="auto">
            <a:xfrm>
              <a:off x="2053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22" name="Freeform 163"/>
            <p:cNvSpPr>
              <a:spLocks/>
            </p:cNvSpPr>
            <p:nvPr/>
          </p:nvSpPr>
          <p:spPr bwMode="auto">
            <a:xfrm>
              <a:off x="2078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23" name="Freeform 164"/>
            <p:cNvSpPr>
              <a:spLocks/>
            </p:cNvSpPr>
            <p:nvPr/>
          </p:nvSpPr>
          <p:spPr bwMode="auto">
            <a:xfrm>
              <a:off x="2101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24" name="Freeform 165"/>
            <p:cNvSpPr>
              <a:spLocks/>
            </p:cNvSpPr>
            <p:nvPr/>
          </p:nvSpPr>
          <p:spPr bwMode="auto">
            <a:xfrm>
              <a:off x="2126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25" name="Freeform 166"/>
            <p:cNvSpPr>
              <a:spLocks/>
            </p:cNvSpPr>
            <p:nvPr/>
          </p:nvSpPr>
          <p:spPr bwMode="auto">
            <a:xfrm>
              <a:off x="2148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26" name="Freeform 167"/>
            <p:cNvSpPr>
              <a:spLocks/>
            </p:cNvSpPr>
            <p:nvPr/>
          </p:nvSpPr>
          <p:spPr bwMode="auto">
            <a:xfrm>
              <a:off x="2173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27" name="Freeform 168"/>
            <p:cNvSpPr>
              <a:spLocks/>
            </p:cNvSpPr>
            <p:nvPr/>
          </p:nvSpPr>
          <p:spPr bwMode="auto">
            <a:xfrm>
              <a:off x="2196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28" name="Freeform 169"/>
            <p:cNvSpPr>
              <a:spLocks/>
            </p:cNvSpPr>
            <p:nvPr/>
          </p:nvSpPr>
          <p:spPr bwMode="auto">
            <a:xfrm>
              <a:off x="2221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29" name="Freeform 170"/>
            <p:cNvSpPr>
              <a:spLocks/>
            </p:cNvSpPr>
            <p:nvPr/>
          </p:nvSpPr>
          <p:spPr bwMode="auto">
            <a:xfrm>
              <a:off x="2244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30" name="Freeform 171"/>
            <p:cNvSpPr>
              <a:spLocks/>
            </p:cNvSpPr>
            <p:nvPr/>
          </p:nvSpPr>
          <p:spPr bwMode="auto">
            <a:xfrm>
              <a:off x="2269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31" name="Freeform 172"/>
            <p:cNvSpPr>
              <a:spLocks/>
            </p:cNvSpPr>
            <p:nvPr/>
          </p:nvSpPr>
          <p:spPr bwMode="auto">
            <a:xfrm>
              <a:off x="2292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32" name="Freeform 173"/>
            <p:cNvSpPr>
              <a:spLocks/>
            </p:cNvSpPr>
            <p:nvPr/>
          </p:nvSpPr>
          <p:spPr bwMode="auto">
            <a:xfrm>
              <a:off x="2317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33" name="Freeform 174"/>
            <p:cNvSpPr>
              <a:spLocks/>
            </p:cNvSpPr>
            <p:nvPr/>
          </p:nvSpPr>
          <p:spPr bwMode="auto">
            <a:xfrm>
              <a:off x="2340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34" name="Freeform 175"/>
            <p:cNvSpPr>
              <a:spLocks/>
            </p:cNvSpPr>
            <p:nvPr/>
          </p:nvSpPr>
          <p:spPr bwMode="auto">
            <a:xfrm>
              <a:off x="2365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35" name="Freeform 176"/>
            <p:cNvSpPr>
              <a:spLocks/>
            </p:cNvSpPr>
            <p:nvPr/>
          </p:nvSpPr>
          <p:spPr bwMode="auto">
            <a:xfrm>
              <a:off x="2388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36" name="Freeform 177"/>
            <p:cNvSpPr>
              <a:spLocks/>
            </p:cNvSpPr>
            <p:nvPr/>
          </p:nvSpPr>
          <p:spPr bwMode="auto">
            <a:xfrm>
              <a:off x="2413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37" name="Freeform 178"/>
            <p:cNvSpPr>
              <a:spLocks/>
            </p:cNvSpPr>
            <p:nvPr/>
          </p:nvSpPr>
          <p:spPr bwMode="auto">
            <a:xfrm>
              <a:off x="2436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38" name="Freeform 179"/>
            <p:cNvSpPr>
              <a:spLocks/>
            </p:cNvSpPr>
            <p:nvPr/>
          </p:nvSpPr>
          <p:spPr bwMode="auto">
            <a:xfrm>
              <a:off x="2461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39" name="Freeform 180"/>
            <p:cNvSpPr>
              <a:spLocks/>
            </p:cNvSpPr>
            <p:nvPr/>
          </p:nvSpPr>
          <p:spPr bwMode="auto">
            <a:xfrm>
              <a:off x="2484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40" name="Freeform 181"/>
            <p:cNvSpPr>
              <a:spLocks/>
            </p:cNvSpPr>
            <p:nvPr/>
          </p:nvSpPr>
          <p:spPr bwMode="auto">
            <a:xfrm>
              <a:off x="2509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41" name="Freeform 182"/>
            <p:cNvSpPr>
              <a:spLocks/>
            </p:cNvSpPr>
            <p:nvPr/>
          </p:nvSpPr>
          <p:spPr bwMode="auto">
            <a:xfrm>
              <a:off x="2532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42" name="Freeform 183"/>
            <p:cNvSpPr>
              <a:spLocks/>
            </p:cNvSpPr>
            <p:nvPr/>
          </p:nvSpPr>
          <p:spPr bwMode="auto">
            <a:xfrm>
              <a:off x="2557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43" name="Freeform 184"/>
            <p:cNvSpPr>
              <a:spLocks/>
            </p:cNvSpPr>
            <p:nvPr/>
          </p:nvSpPr>
          <p:spPr bwMode="auto">
            <a:xfrm>
              <a:off x="2580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44" name="Freeform 185"/>
            <p:cNvSpPr>
              <a:spLocks/>
            </p:cNvSpPr>
            <p:nvPr/>
          </p:nvSpPr>
          <p:spPr bwMode="auto">
            <a:xfrm>
              <a:off x="2605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45" name="Freeform 186"/>
            <p:cNvSpPr>
              <a:spLocks/>
            </p:cNvSpPr>
            <p:nvPr/>
          </p:nvSpPr>
          <p:spPr bwMode="auto">
            <a:xfrm>
              <a:off x="2628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46" name="Freeform 187"/>
            <p:cNvSpPr>
              <a:spLocks/>
            </p:cNvSpPr>
            <p:nvPr/>
          </p:nvSpPr>
          <p:spPr bwMode="auto">
            <a:xfrm>
              <a:off x="2652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47" name="Freeform 188"/>
            <p:cNvSpPr>
              <a:spLocks/>
            </p:cNvSpPr>
            <p:nvPr/>
          </p:nvSpPr>
          <p:spPr bwMode="auto">
            <a:xfrm>
              <a:off x="2675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48" name="Freeform 189"/>
            <p:cNvSpPr>
              <a:spLocks/>
            </p:cNvSpPr>
            <p:nvPr/>
          </p:nvSpPr>
          <p:spPr bwMode="auto">
            <a:xfrm>
              <a:off x="2700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49" name="Freeform 190"/>
            <p:cNvSpPr>
              <a:spLocks/>
            </p:cNvSpPr>
            <p:nvPr/>
          </p:nvSpPr>
          <p:spPr bwMode="auto">
            <a:xfrm>
              <a:off x="2723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50" name="Freeform 191"/>
            <p:cNvSpPr>
              <a:spLocks/>
            </p:cNvSpPr>
            <p:nvPr/>
          </p:nvSpPr>
          <p:spPr bwMode="auto">
            <a:xfrm>
              <a:off x="2748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51" name="Freeform 192"/>
            <p:cNvSpPr>
              <a:spLocks/>
            </p:cNvSpPr>
            <p:nvPr/>
          </p:nvSpPr>
          <p:spPr bwMode="auto">
            <a:xfrm>
              <a:off x="2771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52" name="Freeform 193"/>
            <p:cNvSpPr>
              <a:spLocks/>
            </p:cNvSpPr>
            <p:nvPr/>
          </p:nvSpPr>
          <p:spPr bwMode="auto">
            <a:xfrm>
              <a:off x="2796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53" name="Freeform 194"/>
            <p:cNvSpPr>
              <a:spLocks/>
            </p:cNvSpPr>
            <p:nvPr/>
          </p:nvSpPr>
          <p:spPr bwMode="auto">
            <a:xfrm>
              <a:off x="2819" y="2979"/>
              <a:ext cx="17" cy="17"/>
            </a:xfrm>
            <a:custGeom>
              <a:avLst/>
              <a:gdLst>
                <a:gd name="T0" fmla="*/ 16 w 17"/>
                <a:gd name="T1" fmla="*/ 10 h 17"/>
                <a:gd name="T2" fmla="*/ 16 w 17"/>
                <a:gd name="T3" fmla="*/ 0 h 17"/>
                <a:gd name="T4" fmla="*/ 0 w 17"/>
                <a:gd name="T5" fmla="*/ 0 h 17"/>
                <a:gd name="T6" fmla="*/ 0 w 17"/>
                <a:gd name="T7" fmla="*/ 16 h 17"/>
                <a:gd name="T8" fmla="*/ 16 w 17"/>
                <a:gd name="T9" fmla="*/ 16 h 17"/>
                <a:gd name="T10" fmla="*/ 16 w 17"/>
                <a:gd name="T11" fmla="*/ 1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1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1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54" name="Line 195"/>
            <p:cNvSpPr>
              <a:spLocks noChangeShapeType="1"/>
            </p:cNvSpPr>
            <p:nvPr/>
          </p:nvSpPr>
          <p:spPr bwMode="auto">
            <a:xfrm flipV="1">
              <a:off x="1162" y="3382"/>
              <a:ext cx="324" cy="228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55" name="Freeform 196"/>
            <p:cNvSpPr>
              <a:spLocks/>
            </p:cNvSpPr>
            <p:nvPr/>
          </p:nvSpPr>
          <p:spPr bwMode="auto">
            <a:xfrm>
              <a:off x="1120" y="3589"/>
              <a:ext cx="64" cy="53"/>
            </a:xfrm>
            <a:custGeom>
              <a:avLst/>
              <a:gdLst>
                <a:gd name="T0" fmla="*/ 42 w 64"/>
                <a:gd name="T1" fmla="*/ 0 h 53"/>
                <a:gd name="T2" fmla="*/ 0 w 64"/>
                <a:gd name="T3" fmla="*/ 52 h 53"/>
                <a:gd name="T4" fmla="*/ 63 w 64"/>
                <a:gd name="T5" fmla="*/ 29 h 53"/>
                <a:gd name="T6" fmla="*/ 42 w 64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"/>
                <a:gd name="T13" fmla="*/ 0 h 53"/>
                <a:gd name="T14" fmla="*/ 64 w 64"/>
                <a:gd name="T15" fmla="*/ 53 h 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" h="53">
                  <a:moveTo>
                    <a:pt x="42" y="0"/>
                  </a:moveTo>
                  <a:lnTo>
                    <a:pt x="0" y="52"/>
                  </a:lnTo>
                  <a:lnTo>
                    <a:pt x="63" y="29"/>
                  </a:lnTo>
                  <a:lnTo>
                    <a:pt x="4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56" name="Line 197"/>
            <p:cNvSpPr>
              <a:spLocks noChangeShapeType="1"/>
            </p:cNvSpPr>
            <p:nvPr/>
          </p:nvSpPr>
          <p:spPr bwMode="auto">
            <a:xfrm flipV="1">
              <a:off x="2051" y="2305"/>
              <a:ext cx="0" cy="308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57" name="Freeform 198"/>
            <p:cNvSpPr>
              <a:spLocks/>
            </p:cNvSpPr>
            <p:nvPr/>
          </p:nvSpPr>
          <p:spPr bwMode="auto">
            <a:xfrm>
              <a:off x="2034" y="2249"/>
              <a:ext cx="35" cy="66"/>
            </a:xfrm>
            <a:custGeom>
              <a:avLst/>
              <a:gdLst>
                <a:gd name="T0" fmla="*/ 34 w 35"/>
                <a:gd name="T1" fmla="*/ 65 h 66"/>
                <a:gd name="T2" fmla="*/ 17 w 35"/>
                <a:gd name="T3" fmla="*/ 0 h 66"/>
                <a:gd name="T4" fmla="*/ 0 w 35"/>
                <a:gd name="T5" fmla="*/ 65 h 66"/>
                <a:gd name="T6" fmla="*/ 34 w 35"/>
                <a:gd name="T7" fmla="*/ 65 h 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66"/>
                <a:gd name="T14" fmla="*/ 35 w 35"/>
                <a:gd name="T15" fmla="*/ 66 h 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66">
                  <a:moveTo>
                    <a:pt x="34" y="65"/>
                  </a:moveTo>
                  <a:lnTo>
                    <a:pt x="17" y="0"/>
                  </a:lnTo>
                  <a:lnTo>
                    <a:pt x="0" y="65"/>
                  </a:lnTo>
                  <a:lnTo>
                    <a:pt x="34" y="65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58" name="Line 199"/>
            <p:cNvSpPr>
              <a:spLocks noChangeShapeType="1"/>
            </p:cNvSpPr>
            <p:nvPr/>
          </p:nvSpPr>
          <p:spPr bwMode="auto">
            <a:xfrm>
              <a:off x="2831" y="2983"/>
              <a:ext cx="358" cy="0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59" name="Freeform 200"/>
            <p:cNvSpPr>
              <a:spLocks/>
            </p:cNvSpPr>
            <p:nvPr/>
          </p:nvSpPr>
          <p:spPr bwMode="auto">
            <a:xfrm>
              <a:off x="3177" y="2964"/>
              <a:ext cx="67" cy="38"/>
            </a:xfrm>
            <a:custGeom>
              <a:avLst/>
              <a:gdLst>
                <a:gd name="T0" fmla="*/ 0 w 67"/>
                <a:gd name="T1" fmla="*/ 37 h 38"/>
                <a:gd name="T2" fmla="*/ 66 w 67"/>
                <a:gd name="T3" fmla="*/ 17 h 38"/>
                <a:gd name="T4" fmla="*/ 0 w 67"/>
                <a:gd name="T5" fmla="*/ 0 h 38"/>
                <a:gd name="T6" fmla="*/ 0 w 67"/>
                <a:gd name="T7" fmla="*/ 37 h 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38"/>
                <a:gd name="T14" fmla="*/ 67 w 67"/>
                <a:gd name="T15" fmla="*/ 38 h 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38">
                  <a:moveTo>
                    <a:pt x="0" y="37"/>
                  </a:moveTo>
                  <a:lnTo>
                    <a:pt x="66" y="17"/>
                  </a:lnTo>
                  <a:lnTo>
                    <a:pt x="0" y="0"/>
                  </a:lnTo>
                  <a:lnTo>
                    <a:pt x="0" y="37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60" name="Freeform 201"/>
            <p:cNvSpPr>
              <a:spLocks/>
            </p:cNvSpPr>
            <p:nvPr/>
          </p:nvSpPr>
          <p:spPr bwMode="auto">
            <a:xfrm>
              <a:off x="2047" y="297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61" name="Freeform 202"/>
            <p:cNvSpPr>
              <a:spLocks/>
            </p:cNvSpPr>
            <p:nvPr/>
          </p:nvSpPr>
          <p:spPr bwMode="auto">
            <a:xfrm>
              <a:off x="2047" y="294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62" name="Freeform 203"/>
            <p:cNvSpPr>
              <a:spLocks/>
            </p:cNvSpPr>
            <p:nvPr/>
          </p:nvSpPr>
          <p:spPr bwMode="auto">
            <a:xfrm>
              <a:off x="2047" y="2924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63" name="Freeform 204"/>
            <p:cNvSpPr>
              <a:spLocks/>
            </p:cNvSpPr>
            <p:nvPr/>
          </p:nvSpPr>
          <p:spPr bwMode="auto">
            <a:xfrm>
              <a:off x="2047" y="2899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64" name="Freeform 205"/>
            <p:cNvSpPr>
              <a:spLocks/>
            </p:cNvSpPr>
            <p:nvPr/>
          </p:nvSpPr>
          <p:spPr bwMode="auto">
            <a:xfrm>
              <a:off x="2047" y="2876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65" name="Freeform 206"/>
            <p:cNvSpPr>
              <a:spLocks/>
            </p:cNvSpPr>
            <p:nvPr/>
          </p:nvSpPr>
          <p:spPr bwMode="auto">
            <a:xfrm>
              <a:off x="2047" y="2851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66" name="Freeform 207"/>
            <p:cNvSpPr>
              <a:spLocks/>
            </p:cNvSpPr>
            <p:nvPr/>
          </p:nvSpPr>
          <p:spPr bwMode="auto">
            <a:xfrm>
              <a:off x="2047" y="2828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67" name="Freeform 208"/>
            <p:cNvSpPr>
              <a:spLocks/>
            </p:cNvSpPr>
            <p:nvPr/>
          </p:nvSpPr>
          <p:spPr bwMode="auto">
            <a:xfrm>
              <a:off x="2047" y="2803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68" name="Freeform 209"/>
            <p:cNvSpPr>
              <a:spLocks/>
            </p:cNvSpPr>
            <p:nvPr/>
          </p:nvSpPr>
          <p:spPr bwMode="auto">
            <a:xfrm>
              <a:off x="2047" y="2780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69" name="Freeform 210"/>
            <p:cNvSpPr>
              <a:spLocks/>
            </p:cNvSpPr>
            <p:nvPr/>
          </p:nvSpPr>
          <p:spPr bwMode="auto">
            <a:xfrm>
              <a:off x="2047" y="275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70" name="Freeform 211"/>
            <p:cNvSpPr>
              <a:spLocks/>
            </p:cNvSpPr>
            <p:nvPr/>
          </p:nvSpPr>
          <p:spPr bwMode="auto">
            <a:xfrm>
              <a:off x="2047" y="273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71" name="Freeform 212"/>
            <p:cNvSpPr>
              <a:spLocks/>
            </p:cNvSpPr>
            <p:nvPr/>
          </p:nvSpPr>
          <p:spPr bwMode="auto">
            <a:xfrm>
              <a:off x="2047" y="270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72" name="Freeform 213"/>
            <p:cNvSpPr>
              <a:spLocks/>
            </p:cNvSpPr>
            <p:nvPr/>
          </p:nvSpPr>
          <p:spPr bwMode="auto">
            <a:xfrm>
              <a:off x="2047" y="2684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73" name="Freeform 214"/>
            <p:cNvSpPr>
              <a:spLocks/>
            </p:cNvSpPr>
            <p:nvPr/>
          </p:nvSpPr>
          <p:spPr bwMode="auto">
            <a:xfrm>
              <a:off x="2047" y="2659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74" name="Freeform 215"/>
            <p:cNvSpPr>
              <a:spLocks/>
            </p:cNvSpPr>
            <p:nvPr/>
          </p:nvSpPr>
          <p:spPr bwMode="auto">
            <a:xfrm>
              <a:off x="2047" y="2636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75" name="Freeform 216"/>
            <p:cNvSpPr>
              <a:spLocks/>
            </p:cNvSpPr>
            <p:nvPr/>
          </p:nvSpPr>
          <p:spPr bwMode="auto">
            <a:xfrm>
              <a:off x="2047" y="2613"/>
              <a:ext cx="17" cy="17"/>
            </a:xfrm>
            <a:custGeom>
              <a:avLst/>
              <a:gdLst>
                <a:gd name="T0" fmla="*/ 10 w 17"/>
                <a:gd name="T1" fmla="*/ 0 h 17"/>
                <a:gd name="T2" fmla="*/ 0 w 17"/>
                <a:gd name="T3" fmla="*/ 0 h 17"/>
                <a:gd name="T4" fmla="*/ 0 w 17"/>
                <a:gd name="T5" fmla="*/ 16 h 17"/>
                <a:gd name="T6" fmla="*/ 16 w 17"/>
                <a:gd name="T7" fmla="*/ 16 h 17"/>
                <a:gd name="T8" fmla="*/ 16 w 17"/>
                <a:gd name="T9" fmla="*/ 0 h 17"/>
                <a:gd name="T10" fmla="*/ 10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1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576" name="Rectangle 217"/>
            <p:cNvSpPr>
              <a:spLocks noChangeArrowheads="1"/>
            </p:cNvSpPr>
            <p:nvPr/>
          </p:nvSpPr>
          <p:spPr bwMode="auto">
            <a:xfrm>
              <a:off x="1718" y="2095"/>
              <a:ext cx="1372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lvl="1" eaLnBrk="0" hangingPunct="0"/>
              <a:r>
                <a:rPr lang="en-US" sz="1600" b="1">
                  <a:solidFill>
                    <a:srgbClr val="0000CC"/>
                  </a:solidFill>
                  <a:latin typeface="Arial" pitchFamily="34" charset="0"/>
                  <a:cs typeface="+mn-cs"/>
                </a:rPr>
                <a:t>Code Space</a:t>
              </a:r>
            </a:p>
          </p:txBody>
        </p:sp>
        <p:sp>
          <p:nvSpPr>
            <p:cNvPr id="15577" name="Rectangle 218"/>
            <p:cNvSpPr>
              <a:spLocks noChangeArrowheads="1"/>
            </p:cNvSpPr>
            <p:nvPr/>
          </p:nvSpPr>
          <p:spPr bwMode="auto">
            <a:xfrm>
              <a:off x="3189" y="2873"/>
              <a:ext cx="499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0000CC"/>
                  </a:solidFill>
                  <a:latin typeface="Arial" pitchFamily="34" charset="0"/>
                  <a:cs typeface="+mn-cs"/>
                </a:rPr>
                <a:t>Time</a:t>
              </a:r>
            </a:p>
          </p:txBody>
        </p:sp>
        <p:sp>
          <p:nvSpPr>
            <p:cNvPr id="15578" name="Rectangle 219"/>
            <p:cNvSpPr>
              <a:spLocks noChangeArrowheads="1"/>
            </p:cNvSpPr>
            <p:nvPr/>
          </p:nvSpPr>
          <p:spPr bwMode="auto">
            <a:xfrm>
              <a:off x="695" y="3610"/>
              <a:ext cx="921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0000CC"/>
                  </a:solidFill>
                  <a:latin typeface="Arial" pitchFamily="34" charset="0"/>
                  <a:cs typeface="+mn-cs"/>
                </a:rPr>
                <a:t>Frequency</a:t>
              </a:r>
            </a:p>
          </p:txBody>
        </p:sp>
      </p:grpSp>
      <p:grpSp>
        <p:nvGrpSpPr>
          <p:cNvPr id="4" name="Group 220"/>
          <p:cNvGrpSpPr>
            <a:grpSpLocks/>
          </p:cNvGrpSpPr>
          <p:nvPr/>
        </p:nvGrpSpPr>
        <p:grpSpPr bwMode="auto">
          <a:xfrm>
            <a:off x="4820370" y="4096934"/>
            <a:ext cx="3932238" cy="1550988"/>
            <a:chOff x="695" y="2292"/>
            <a:chExt cx="3022" cy="1893"/>
          </a:xfrm>
        </p:grpSpPr>
        <p:sp>
          <p:nvSpPr>
            <p:cNvPr id="15368" name="Freeform 221"/>
            <p:cNvSpPr>
              <a:spLocks/>
            </p:cNvSpPr>
            <p:nvPr/>
          </p:nvSpPr>
          <p:spPr bwMode="auto">
            <a:xfrm>
              <a:off x="2253" y="3151"/>
              <a:ext cx="17" cy="376"/>
            </a:xfrm>
            <a:custGeom>
              <a:avLst/>
              <a:gdLst>
                <a:gd name="T0" fmla="*/ 6 w 17"/>
                <a:gd name="T1" fmla="*/ 13 h 376"/>
                <a:gd name="T2" fmla="*/ 0 w 17"/>
                <a:gd name="T3" fmla="*/ 5 h 376"/>
                <a:gd name="T4" fmla="*/ 0 w 17"/>
                <a:gd name="T5" fmla="*/ 375 h 376"/>
                <a:gd name="T6" fmla="*/ 16 w 17"/>
                <a:gd name="T7" fmla="*/ 375 h 376"/>
                <a:gd name="T8" fmla="*/ 16 w 17"/>
                <a:gd name="T9" fmla="*/ 5 h 376"/>
                <a:gd name="T10" fmla="*/ 6 w 17"/>
                <a:gd name="T11" fmla="*/ 0 h 376"/>
                <a:gd name="T12" fmla="*/ 6 w 17"/>
                <a:gd name="T13" fmla="*/ 13 h 3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6"/>
                <a:gd name="T23" fmla="*/ 17 w 17"/>
                <a:gd name="T24" fmla="*/ 376 h 3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6">
                  <a:moveTo>
                    <a:pt x="6" y="13"/>
                  </a:moveTo>
                  <a:lnTo>
                    <a:pt x="0" y="5"/>
                  </a:lnTo>
                  <a:lnTo>
                    <a:pt x="0" y="375"/>
                  </a:lnTo>
                  <a:lnTo>
                    <a:pt x="16" y="375"/>
                  </a:lnTo>
                  <a:lnTo>
                    <a:pt x="16" y="5"/>
                  </a:lnTo>
                  <a:lnTo>
                    <a:pt x="6" y="0"/>
                  </a:lnTo>
                  <a:lnTo>
                    <a:pt x="6" y="13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69" name="Freeform 222"/>
            <p:cNvSpPr>
              <a:spLocks/>
            </p:cNvSpPr>
            <p:nvPr/>
          </p:nvSpPr>
          <p:spPr bwMode="auto">
            <a:xfrm>
              <a:off x="1473" y="3151"/>
              <a:ext cx="787" cy="17"/>
            </a:xfrm>
            <a:custGeom>
              <a:avLst/>
              <a:gdLst>
                <a:gd name="T0" fmla="*/ 12 w 787"/>
                <a:gd name="T1" fmla="*/ 6 h 17"/>
                <a:gd name="T2" fmla="*/ 6 w 787"/>
                <a:gd name="T3" fmla="*/ 16 h 17"/>
                <a:gd name="T4" fmla="*/ 786 w 787"/>
                <a:gd name="T5" fmla="*/ 16 h 17"/>
                <a:gd name="T6" fmla="*/ 786 w 787"/>
                <a:gd name="T7" fmla="*/ 0 h 17"/>
                <a:gd name="T8" fmla="*/ 6 w 787"/>
                <a:gd name="T9" fmla="*/ 0 h 17"/>
                <a:gd name="T10" fmla="*/ 0 w 787"/>
                <a:gd name="T11" fmla="*/ 6 h 17"/>
                <a:gd name="T12" fmla="*/ 12 w 787"/>
                <a:gd name="T13" fmla="*/ 6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7"/>
                <a:gd name="T22" fmla="*/ 0 h 17"/>
                <a:gd name="T23" fmla="*/ 787 w 78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7" h="17">
                  <a:moveTo>
                    <a:pt x="12" y="6"/>
                  </a:moveTo>
                  <a:lnTo>
                    <a:pt x="6" y="16"/>
                  </a:lnTo>
                  <a:lnTo>
                    <a:pt x="786" y="16"/>
                  </a:lnTo>
                  <a:lnTo>
                    <a:pt x="786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12" y="6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70" name="Freeform 223"/>
            <p:cNvSpPr>
              <a:spLocks/>
            </p:cNvSpPr>
            <p:nvPr/>
          </p:nvSpPr>
          <p:spPr bwMode="auto">
            <a:xfrm>
              <a:off x="1473" y="3156"/>
              <a:ext cx="17" cy="379"/>
            </a:xfrm>
            <a:custGeom>
              <a:avLst/>
              <a:gdLst>
                <a:gd name="T0" fmla="*/ 8 w 17"/>
                <a:gd name="T1" fmla="*/ 365 h 379"/>
                <a:gd name="T2" fmla="*/ 16 w 17"/>
                <a:gd name="T3" fmla="*/ 370 h 379"/>
                <a:gd name="T4" fmla="*/ 16 w 17"/>
                <a:gd name="T5" fmla="*/ 0 h 379"/>
                <a:gd name="T6" fmla="*/ 0 w 17"/>
                <a:gd name="T7" fmla="*/ 0 h 379"/>
                <a:gd name="T8" fmla="*/ 0 w 17"/>
                <a:gd name="T9" fmla="*/ 370 h 379"/>
                <a:gd name="T10" fmla="*/ 8 w 17"/>
                <a:gd name="T11" fmla="*/ 378 h 379"/>
                <a:gd name="T12" fmla="*/ 8 w 17"/>
                <a:gd name="T13" fmla="*/ 365 h 3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9"/>
                <a:gd name="T23" fmla="*/ 17 w 17"/>
                <a:gd name="T24" fmla="*/ 379 h 37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9">
                  <a:moveTo>
                    <a:pt x="8" y="365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8" y="378"/>
                  </a:lnTo>
                  <a:lnTo>
                    <a:pt x="8" y="365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71" name="Freeform 224"/>
            <p:cNvSpPr>
              <a:spLocks/>
            </p:cNvSpPr>
            <p:nvPr/>
          </p:nvSpPr>
          <p:spPr bwMode="auto">
            <a:xfrm>
              <a:off x="1479" y="3521"/>
              <a:ext cx="781" cy="17"/>
            </a:xfrm>
            <a:custGeom>
              <a:avLst/>
              <a:gdLst>
                <a:gd name="T0" fmla="*/ 780 w 781"/>
                <a:gd name="T1" fmla="*/ 6 h 17"/>
                <a:gd name="T2" fmla="*/ 780 w 781"/>
                <a:gd name="T3" fmla="*/ 0 h 17"/>
                <a:gd name="T4" fmla="*/ 0 w 781"/>
                <a:gd name="T5" fmla="*/ 0 h 17"/>
                <a:gd name="T6" fmla="*/ 0 w 781"/>
                <a:gd name="T7" fmla="*/ 16 h 17"/>
                <a:gd name="T8" fmla="*/ 780 w 781"/>
                <a:gd name="T9" fmla="*/ 16 h 17"/>
                <a:gd name="T10" fmla="*/ 780 w 781"/>
                <a:gd name="T11" fmla="*/ 6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1"/>
                <a:gd name="T19" fmla="*/ 0 h 17"/>
                <a:gd name="T20" fmla="*/ 781 w 781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1" h="17">
                  <a:moveTo>
                    <a:pt x="780" y="6"/>
                  </a:moveTo>
                  <a:lnTo>
                    <a:pt x="780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0" y="16"/>
                  </a:lnTo>
                  <a:lnTo>
                    <a:pt x="780" y="6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72" name="Line 225"/>
            <p:cNvSpPr>
              <a:spLocks noChangeShapeType="1"/>
            </p:cNvSpPr>
            <p:nvPr/>
          </p:nvSpPr>
          <p:spPr bwMode="auto">
            <a:xfrm>
              <a:off x="2259" y="3526"/>
              <a:ext cx="16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73" name="Freeform 226"/>
            <p:cNvSpPr>
              <a:spLocks/>
            </p:cNvSpPr>
            <p:nvPr/>
          </p:nvSpPr>
          <p:spPr bwMode="auto">
            <a:xfrm>
              <a:off x="2257" y="2752"/>
              <a:ext cx="574" cy="413"/>
            </a:xfrm>
            <a:custGeom>
              <a:avLst/>
              <a:gdLst>
                <a:gd name="T0" fmla="*/ 4 w 574"/>
                <a:gd name="T1" fmla="*/ 412 h 413"/>
                <a:gd name="T2" fmla="*/ 8 w 574"/>
                <a:gd name="T3" fmla="*/ 410 h 413"/>
                <a:gd name="T4" fmla="*/ 573 w 574"/>
                <a:gd name="T5" fmla="*/ 12 h 413"/>
                <a:gd name="T6" fmla="*/ 565 w 574"/>
                <a:gd name="T7" fmla="*/ 0 h 413"/>
                <a:gd name="T8" fmla="*/ 0 w 574"/>
                <a:gd name="T9" fmla="*/ 401 h 413"/>
                <a:gd name="T10" fmla="*/ 4 w 574"/>
                <a:gd name="T11" fmla="*/ 399 h 413"/>
                <a:gd name="T12" fmla="*/ 4 w 574"/>
                <a:gd name="T13" fmla="*/ 412 h 4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4"/>
                <a:gd name="T22" fmla="*/ 0 h 413"/>
                <a:gd name="T23" fmla="*/ 574 w 574"/>
                <a:gd name="T24" fmla="*/ 413 h 4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4" h="413">
                  <a:moveTo>
                    <a:pt x="4" y="412"/>
                  </a:moveTo>
                  <a:lnTo>
                    <a:pt x="8" y="410"/>
                  </a:lnTo>
                  <a:lnTo>
                    <a:pt x="573" y="12"/>
                  </a:lnTo>
                  <a:lnTo>
                    <a:pt x="565" y="0"/>
                  </a:lnTo>
                  <a:lnTo>
                    <a:pt x="0" y="401"/>
                  </a:lnTo>
                  <a:lnTo>
                    <a:pt x="4" y="399"/>
                  </a:lnTo>
                  <a:lnTo>
                    <a:pt x="4" y="412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74" name="Freeform 227"/>
            <p:cNvSpPr>
              <a:spLocks/>
            </p:cNvSpPr>
            <p:nvPr/>
          </p:nvSpPr>
          <p:spPr bwMode="auto">
            <a:xfrm>
              <a:off x="1473" y="3151"/>
              <a:ext cx="789" cy="17"/>
            </a:xfrm>
            <a:custGeom>
              <a:avLst/>
              <a:gdLst>
                <a:gd name="T0" fmla="*/ 0 w 789"/>
                <a:gd name="T1" fmla="*/ 2 h 17"/>
                <a:gd name="T2" fmla="*/ 4 w 789"/>
                <a:gd name="T3" fmla="*/ 16 h 17"/>
                <a:gd name="T4" fmla="*/ 788 w 789"/>
                <a:gd name="T5" fmla="*/ 16 h 17"/>
                <a:gd name="T6" fmla="*/ 788 w 789"/>
                <a:gd name="T7" fmla="*/ 0 h 17"/>
                <a:gd name="T8" fmla="*/ 4 w 789"/>
                <a:gd name="T9" fmla="*/ 0 h 17"/>
                <a:gd name="T10" fmla="*/ 8 w 789"/>
                <a:gd name="T11" fmla="*/ 13 h 17"/>
                <a:gd name="T12" fmla="*/ 0 w 789"/>
                <a:gd name="T13" fmla="*/ 2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9"/>
                <a:gd name="T22" fmla="*/ 0 h 17"/>
                <a:gd name="T23" fmla="*/ 789 w 789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9" h="17">
                  <a:moveTo>
                    <a:pt x="0" y="2"/>
                  </a:moveTo>
                  <a:lnTo>
                    <a:pt x="4" y="16"/>
                  </a:lnTo>
                  <a:lnTo>
                    <a:pt x="788" y="16"/>
                  </a:lnTo>
                  <a:lnTo>
                    <a:pt x="788" y="0"/>
                  </a:lnTo>
                  <a:lnTo>
                    <a:pt x="4" y="0"/>
                  </a:lnTo>
                  <a:lnTo>
                    <a:pt x="8" y="13"/>
                  </a:lnTo>
                  <a:lnTo>
                    <a:pt x="0" y="2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75" name="Freeform 228"/>
            <p:cNvSpPr>
              <a:spLocks/>
            </p:cNvSpPr>
            <p:nvPr/>
          </p:nvSpPr>
          <p:spPr bwMode="auto">
            <a:xfrm>
              <a:off x="1473" y="2752"/>
              <a:ext cx="574" cy="411"/>
            </a:xfrm>
            <a:custGeom>
              <a:avLst/>
              <a:gdLst>
                <a:gd name="T0" fmla="*/ 569 w 574"/>
                <a:gd name="T1" fmla="*/ 0 h 411"/>
                <a:gd name="T2" fmla="*/ 566 w 574"/>
                <a:gd name="T3" fmla="*/ 0 h 411"/>
                <a:gd name="T4" fmla="*/ 0 w 574"/>
                <a:gd name="T5" fmla="*/ 401 h 411"/>
                <a:gd name="T6" fmla="*/ 8 w 574"/>
                <a:gd name="T7" fmla="*/ 410 h 411"/>
                <a:gd name="T8" fmla="*/ 573 w 574"/>
                <a:gd name="T9" fmla="*/ 12 h 411"/>
                <a:gd name="T10" fmla="*/ 569 w 574"/>
                <a:gd name="T11" fmla="*/ 12 h 411"/>
                <a:gd name="T12" fmla="*/ 569 w 574"/>
                <a:gd name="T13" fmla="*/ 0 h 4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4"/>
                <a:gd name="T22" fmla="*/ 0 h 411"/>
                <a:gd name="T23" fmla="*/ 574 w 574"/>
                <a:gd name="T24" fmla="*/ 411 h 4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4" h="411">
                  <a:moveTo>
                    <a:pt x="569" y="0"/>
                  </a:moveTo>
                  <a:lnTo>
                    <a:pt x="566" y="0"/>
                  </a:lnTo>
                  <a:lnTo>
                    <a:pt x="0" y="401"/>
                  </a:lnTo>
                  <a:lnTo>
                    <a:pt x="8" y="410"/>
                  </a:lnTo>
                  <a:lnTo>
                    <a:pt x="573" y="12"/>
                  </a:lnTo>
                  <a:lnTo>
                    <a:pt x="569" y="12"/>
                  </a:lnTo>
                  <a:lnTo>
                    <a:pt x="569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76" name="Freeform 229"/>
            <p:cNvSpPr>
              <a:spLocks/>
            </p:cNvSpPr>
            <p:nvPr/>
          </p:nvSpPr>
          <p:spPr bwMode="auto">
            <a:xfrm>
              <a:off x="2042" y="2752"/>
              <a:ext cx="785" cy="17"/>
            </a:xfrm>
            <a:custGeom>
              <a:avLst/>
              <a:gdLst>
                <a:gd name="T0" fmla="*/ 784 w 785"/>
                <a:gd name="T1" fmla="*/ 8 h 17"/>
                <a:gd name="T2" fmla="*/ 784 w 785"/>
                <a:gd name="T3" fmla="*/ 0 h 17"/>
                <a:gd name="T4" fmla="*/ 0 w 785"/>
                <a:gd name="T5" fmla="*/ 0 h 17"/>
                <a:gd name="T6" fmla="*/ 0 w 785"/>
                <a:gd name="T7" fmla="*/ 16 h 17"/>
                <a:gd name="T8" fmla="*/ 784 w 785"/>
                <a:gd name="T9" fmla="*/ 16 h 17"/>
                <a:gd name="T10" fmla="*/ 784 w 785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5"/>
                <a:gd name="T19" fmla="*/ 0 h 17"/>
                <a:gd name="T20" fmla="*/ 785 w 785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5" h="17">
                  <a:moveTo>
                    <a:pt x="784" y="8"/>
                  </a:moveTo>
                  <a:lnTo>
                    <a:pt x="784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4" y="16"/>
                  </a:lnTo>
                  <a:lnTo>
                    <a:pt x="784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77" name="Line 230"/>
            <p:cNvSpPr>
              <a:spLocks noChangeShapeType="1"/>
            </p:cNvSpPr>
            <p:nvPr/>
          </p:nvSpPr>
          <p:spPr bwMode="auto">
            <a:xfrm>
              <a:off x="2826" y="2758"/>
              <a:ext cx="16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78" name="Freeform 231"/>
            <p:cNvSpPr>
              <a:spLocks/>
            </p:cNvSpPr>
            <p:nvPr/>
          </p:nvSpPr>
          <p:spPr bwMode="auto">
            <a:xfrm>
              <a:off x="2818" y="2760"/>
              <a:ext cx="17" cy="374"/>
            </a:xfrm>
            <a:custGeom>
              <a:avLst/>
              <a:gdLst>
                <a:gd name="T0" fmla="*/ 11 w 17"/>
                <a:gd name="T1" fmla="*/ 373 h 374"/>
                <a:gd name="T2" fmla="*/ 16 w 17"/>
                <a:gd name="T3" fmla="*/ 368 h 374"/>
                <a:gd name="T4" fmla="*/ 16 w 17"/>
                <a:gd name="T5" fmla="*/ 0 h 374"/>
                <a:gd name="T6" fmla="*/ 0 w 17"/>
                <a:gd name="T7" fmla="*/ 0 h 374"/>
                <a:gd name="T8" fmla="*/ 0 w 17"/>
                <a:gd name="T9" fmla="*/ 368 h 374"/>
                <a:gd name="T10" fmla="*/ 2 w 17"/>
                <a:gd name="T11" fmla="*/ 364 h 374"/>
                <a:gd name="T12" fmla="*/ 11 w 17"/>
                <a:gd name="T13" fmla="*/ 373 h 3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4"/>
                <a:gd name="T23" fmla="*/ 17 w 17"/>
                <a:gd name="T24" fmla="*/ 374 h 37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4">
                  <a:moveTo>
                    <a:pt x="11" y="373"/>
                  </a:moveTo>
                  <a:lnTo>
                    <a:pt x="16" y="368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68"/>
                  </a:lnTo>
                  <a:lnTo>
                    <a:pt x="2" y="364"/>
                  </a:lnTo>
                  <a:lnTo>
                    <a:pt x="11" y="373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79" name="Freeform 232"/>
            <p:cNvSpPr>
              <a:spLocks/>
            </p:cNvSpPr>
            <p:nvPr/>
          </p:nvSpPr>
          <p:spPr bwMode="auto">
            <a:xfrm>
              <a:off x="2257" y="3124"/>
              <a:ext cx="572" cy="409"/>
            </a:xfrm>
            <a:custGeom>
              <a:avLst/>
              <a:gdLst>
                <a:gd name="T0" fmla="*/ 4 w 572"/>
                <a:gd name="T1" fmla="*/ 404 h 409"/>
                <a:gd name="T2" fmla="*/ 6 w 572"/>
                <a:gd name="T3" fmla="*/ 408 h 409"/>
                <a:gd name="T4" fmla="*/ 571 w 572"/>
                <a:gd name="T5" fmla="*/ 9 h 409"/>
                <a:gd name="T6" fmla="*/ 563 w 572"/>
                <a:gd name="T7" fmla="*/ 0 h 409"/>
                <a:gd name="T8" fmla="*/ 0 w 572"/>
                <a:gd name="T9" fmla="*/ 399 h 409"/>
                <a:gd name="T10" fmla="*/ 4 w 572"/>
                <a:gd name="T11" fmla="*/ 404 h 4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2"/>
                <a:gd name="T19" fmla="*/ 0 h 409"/>
                <a:gd name="T20" fmla="*/ 572 w 572"/>
                <a:gd name="T21" fmla="*/ 409 h 4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2" h="409">
                  <a:moveTo>
                    <a:pt x="4" y="404"/>
                  </a:moveTo>
                  <a:lnTo>
                    <a:pt x="6" y="408"/>
                  </a:lnTo>
                  <a:lnTo>
                    <a:pt x="571" y="9"/>
                  </a:lnTo>
                  <a:lnTo>
                    <a:pt x="563" y="0"/>
                  </a:lnTo>
                  <a:lnTo>
                    <a:pt x="0" y="399"/>
                  </a:lnTo>
                  <a:lnTo>
                    <a:pt x="4" y="404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80" name="Freeform 233"/>
            <p:cNvSpPr>
              <a:spLocks/>
            </p:cNvSpPr>
            <p:nvPr/>
          </p:nvSpPr>
          <p:spPr bwMode="auto">
            <a:xfrm>
              <a:off x="1477" y="3517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7 h 17"/>
                <a:gd name="T4" fmla="*/ 4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7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81" name="Freeform 234"/>
            <p:cNvSpPr>
              <a:spLocks/>
            </p:cNvSpPr>
            <p:nvPr/>
          </p:nvSpPr>
          <p:spPr bwMode="auto">
            <a:xfrm>
              <a:off x="1498" y="350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82" name="Freeform 235"/>
            <p:cNvSpPr>
              <a:spLocks/>
            </p:cNvSpPr>
            <p:nvPr/>
          </p:nvSpPr>
          <p:spPr bwMode="auto">
            <a:xfrm>
              <a:off x="1517" y="349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1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1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83" name="Freeform 236"/>
            <p:cNvSpPr>
              <a:spLocks/>
            </p:cNvSpPr>
            <p:nvPr/>
          </p:nvSpPr>
          <p:spPr bwMode="auto">
            <a:xfrm>
              <a:off x="1537" y="3477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3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3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84" name="Freeform 237"/>
            <p:cNvSpPr>
              <a:spLocks/>
            </p:cNvSpPr>
            <p:nvPr/>
          </p:nvSpPr>
          <p:spPr bwMode="auto">
            <a:xfrm>
              <a:off x="1556" y="346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85" name="Freeform 238"/>
            <p:cNvSpPr>
              <a:spLocks/>
            </p:cNvSpPr>
            <p:nvPr/>
          </p:nvSpPr>
          <p:spPr bwMode="auto">
            <a:xfrm>
              <a:off x="1577" y="3448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7 h 17"/>
                <a:gd name="T4" fmla="*/ 2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7"/>
                  </a:lnTo>
                  <a:lnTo>
                    <a:pt x="2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86" name="Freeform 239"/>
            <p:cNvSpPr>
              <a:spLocks/>
            </p:cNvSpPr>
            <p:nvPr/>
          </p:nvSpPr>
          <p:spPr bwMode="auto">
            <a:xfrm>
              <a:off x="1596" y="3434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87" name="Freeform 240"/>
            <p:cNvSpPr>
              <a:spLocks/>
            </p:cNvSpPr>
            <p:nvPr/>
          </p:nvSpPr>
          <p:spPr bwMode="auto">
            <a:xfrm>
              <a:off x="1615" y="3421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1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1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88" name="Freeform 241"/>
            <p:cNvSpPr>
              <a:spLocks/>
            </p:cNvSpPr>
            <p:nvPr/>
          </p:nvSpPr>
          <p:spPr bwMode="auto">
            <a:xfrm>
              <a:off x="1634" y="3408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89" name="Freeform 242"/>
            <p:cNvSpPr>
              <a:spLocks/>
            </p:cNvSpPr>
            <p:nvPr/>
          </p:nvSpPr>
          <p:spPr bwMode="auto">
            <a:xfrm>
              <a:off x="1653" y="3394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90" name="Freeform 243"/>
            <p:cNvSpPr>
              <a:spLocks/>
            </p:cNvSpPr>
            <p:nvPr/>
          </p:nvSpPr>
          <p:spPr bwMode="auto">
            <a:xfrm>
              <a:off x="1674" y="3379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91" name="Freeform 244"/>
            <p:cNvSpPr>
              <a:spLocks/>
            </p:cNvSpPr>
            <p:nvPr/>
          </p:nvSpPr>
          <p:spPr bwMode="auto">
            <a:xfrm>
              <a:off x="1694" y="3365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3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92" name="Freeform 245"/>
            <p:cNvSpPr>
              <a:spLocks/>
            </p:cNvSpPr>
            <p:nvPr/>
          </p:nvSpPr>
          <p:spPr bwMode="auto">
            <a:xfrm>
              <a:off x="1713" y="3352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93" name="Freeform 246"/>
            <p:cNvSpPr>
              <a:spLocks/>
            </p:cNvSpPr>
            <p:nvPr/>
          </p:nvSpPr>
          <p:spPr bwMode="auto">
            <a:xfrm>
              <a:off x="1732" y="3339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94" name="Freeform 247"/>
            <p:cNvSpPr>
              <a:spLocks/>
            </p:cNvSpPr>
            <p:nvPr/>
          </p:nvSpPr>
          <p:spPr bwMode="auto">
            <a:xfrm>
              <a:off x="1751" y="3323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6 h 17"/>
                <a:gd name="T4" fmla="*/ 4 w 17"/>
                <a:gd name="T5" fmla="*/ 16 h 17"/>
                <a:gd name="T6" fmla="*/ 0 w 17"/>
                <a:gd name="T7" fmla="*/ 9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6"/>
                  </a:lnTo>
                  <a:lnTo>
                    <a:pt x="4" y="16"/>
                  </a:lnTo>
                  <a:lnTo>
                    <a:pt x="0" y="9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95" name="Freeform 248"/>
            <p:cNvSpPr>
              <a:spLocks/>
            </p:cNvSpPr>
            <p:nvPr/>
          </p:nvSpPr>
          <p:spPr bwMode="auto">
            <a:xfrm>
              <a:off x="1772" y="331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96" name="Freeform 249"/>
            <p:cNvSpPr>
              <a:spLocks/>
            </p:cNvSpPr>
            <p:nvPr/>
          </p:nvSpPr>
          <p:spPr bwMode="auto">
            <a:xfrm>
              <a:off x="1791" y="3296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97" name="Freeform 250"/>
            <p:cNvSpPr>
              <a:spLocks/>
            </p:cNvSpPr>
            <p:nvPr/>
          </p:nvSpPr>
          <p:spPr bwMode="auto">
            <a:xfrm>
              <a:off x="1811" y="328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3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3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98" name="Freeform 251"/>
            <p:cNvSpPr>
              <a:spLocks/>
            </p:cNvSpPr>
            <p:nvPr/>
          </p:nvSpPr>
          <p:spPr bwMode="auto">
            <a:xfrm>
              <a:off x="1830" y="327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399" name="Freeform 252"/>
            <p:cNvSpPr>
              <a:spLocks/>
            </p:cNvSpPr>
            <p:nvPr/>
          </p:nvSpPr>
          <p:spPr bwMode="auto">
            <a:xfrm>
              <a:off x="1851" y="3254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6 h 17"/>
                <a:gd name="T4" fmla="*/ 2 w 17"/>
                <a:gd name="T5" fmla="*/ 16 h 17"/>
                <a:gd name="T6" fmla="*/ 0 w 17"/>
                <a:gd name="T7" fmla="*/ 9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6"/>
                  </a:lnTo>
                  <a:lnTo>
                    <a:pt x="2" y="16"/>
                  </a:lnTo>
                  <a:lnTo>
                    <a:pt x="0" y="9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00" name="Freeform 253"/>
            <p:cNvSpPr>
              <a:spLocks/>
            </p:cNvSpPr>
            <p:nvPr/>
          </p:nvSpPr>
          <p:spPr bwMode="auto">
            <a:xfrm>
              <a:off x="1870" y="3241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01" name="Freeform 254"/>
            <p:cNvSpPr>
              <a:spLocks/>
            </p:cNvSpPr>
            <p:nvPr/>
          </p:nvSpPr>
          <p:spPr bwMode="auto">
            <a:xfrm>
              <a:off x="1889" y="3227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02" name="Freeform 255"/>
            <p:cNvSpPr>
              <a:spLocks/>
            </p:cNvSpPr>
            <p:nvPr/>
          </p:nvSpPr>
          <p:spPr bwMode="auto">
            <a:xfrm>
              <a:off x="1908" y="3214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03" name="Freeform 256"/>
            <p:cNvSpPr>
              <a:spLocks/>
            </p:cNvSpPr>
            <p:nvPr/>
          </p:nvSpPr>
          <p:spPr bwMode="auto">
            <a:xfrm>
              <a:off x="1927" y="3201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04" name="Freeform 257"/>
            <p:cNvSpPr>
              <a:spLocks/>
            </p:cNvSpPr>
            <p:nvPr/>
          </p:nvSpPr>
          <p:spPr bwMode="auto">
            <a:xfrm>
              <a:off x="1948" y="3185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05" name="Freeform 258"/>
            <p:cNvSpPr>
              <a:spLocks/>
            </p:cNvSpPr>
            <p:nvPr/>
          </p:nvSpPr>
          <p:spPr bwMode="auto">
            <a:xfrm>
              <a:off x="1968" y="3172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3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06" name="Freeform 259"/>
            <p:cNvSpPr>
              <a:spLocks/>
            </p:cNvSpPr>
            <p:nvPr/>
          </p:nvSpPr>
          <p:spPr bwMode="auto">
            <a:xfrm>
              <a:off x="1987" y="3158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07" name="Freeform 260"/>
            <p:cNvSpPr>
              <a:spLocks/>
            </p:cNvSpPr>
            <p:nvPr/>
          </p:nvSpPr>
          <p:spPr bwMode="auto">
            <a:xfrm>
              <a:off x="2006" y="3145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08" name="Freeform 261"/>
            <p:cNvSpPr>
              <a:spLocks/>
            </p:cNvSpPr>
            <p:nvPr/>
          </p:nvSpPr>
          <p:spPr bwMode="auto">
            <a:xfrm>
              <a:off x="2025" y="3130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6 h 17"/>
                <a:gd name="T4" fmla="*/ 4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6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09" name="Freeform 262"/>
            <p:cNvSpPr>
              <a:spLocks/>
            </p:cNvSpPr>
            <p:nvPr/>
          </p:nvSpPr>
          <p:spPr bwMode="auto">
            <a:xfrm>
              <a:off x="2048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10" name="Freeform 263"/>
            <p:cNvSpPr>
              <a:spLocks/>
            </p:cNvSpPr>
            <p:nvPr/>
          </p:nvSpPr>
          <p:spPr bwMode="auto">
            <a:xfrm>
              <a:off x="2071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11" name="Freeform 264"/>
            <p:cNvSpPr>
              <a:spLocks/>
            </p:cNvSpPr>
            <p:nvPr/>
          </p:nvSpPr>
          <p:spPr bwMode="auto">
            <a:xfrm>
              <a:off x="2096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12" name="Freeform 265"/>
            <p:cNvSpPr>
              <a:spLocks/>
            </p:cNvSpPr>
            <p:nvPr/>
          </p:nvSpPr>
          <p:spPr bwMode="auto">
            <a:xfrm>
              <a:off x="2119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13" name="Freeform 266"/>
            <p:cNvSpPr>
              <a:spLocks/>
            </p:cNvSpPr>
            <p:nvPr/>
          </p:nvSpPr>
          <p:spPr bwMode="auto">
            <a:xfrm>
              <a:off x="2144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14" name="Freeform 267"/>
            <p:cNvSpPr>
              <a:spLocks/>
            </p:cNvSpPr>
            <p:nvPr/>
          </p:nvSpPr>
          <p:spPr bwMode="auto">
            <a:xfrm>
              <a:off x="2167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15" name="Freeform 268"/>
            <p:cNvSpPr>
              <a:spLocks/>
            </p:cNvSpPr>
            <p:nvPr/>
          </p:nvSpPr>
          <p:spPr bwMode="auto">
            <a:xfrm>
              <a:off x="2192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16" name="Freeform 269"/>
            <p:cNvSpPr>
              <a:spLocks/>
            </p:cNvSpPr>
            <p:nvPr/>
          </p:nvSpPr>
          <p:spPr bwMode="auto">
            <a:xfrm>
              <a:off x="2215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17" name="Freeform 270"/>
            <p:cNvSpPr>
              <a:spLocks/>
            </p:cNvSpPr>
            <p:nvPr/>
          </p:nvSpPr>
          <p:spPr bwMode="auto">
            <a:xfrm>
              <a:off x="2240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18" name="Freeform 271"/>
            <p:cNvSpPr>
              <a:spLocks/>
            </p:cNvSpPr>
            <p:nvPr/>
          </p:nvSpPr>
          <p:spPr bwMode="auto">
            <a:xfrm>
              <a:off x="2263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19" name="Freeform 272"/>
            <p:cNvSpPr>
              <a:spLocks/>
            </p:cNvSpPr>
            <p:nvPr/>
          </p:nvSpPr>
          <p:spPr bwMode="auto">
            <a:xfrm>
              <a:off x="2288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20" name="Freeform 273"/>
            <p:cNvSpPr>
              <a:spLocks/>
            </p:cNvSpPr>
            <p:nvPr/>
          </p:nvSpPr>
          <p:spPr bwMode="auto">
            <a:xfrm>
              <a:off x="2311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21" name="Freeform 274"/>
            <p:cNvSpPr>
              <a:spLocks/>
            </p:cNvSpPr>
            <p:nvPr/>
          </p:nvSpPr>
          <p:spPr bwMode="auto">
            <a:xfrm>
              <a:off x="2336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22" name="Freeform 275"/>
            <p:cNvSpPr>
              <a:spLocks/>
            </p:cNvSpPr>
            <p:nvPr/>
          </p:nvSpPr>
          <p:spPr bwMode="auto">
            <a:xfrm>
              <a:off x="2359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23" name="Freeform 276"/>
            <p:cNvSpPr>
              <a:spLocks/>
            </p:cNvSpPr>
            <p:nvPr/>
          </p:nvSpPr>
          <p:spPr bwMode="auto">
            <a:xfrm>
              <a:off x="2383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24" name="Freeform 277"/>
            <p:cNvSpPr>
              <a:spLocks/>
            </p:cNvSpPr>
            <p:nvPr/>
          </p:nvSpPr>
          <p:spPr bwMode="auto">
            <a:xfrm>
              <a:off x="2406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25" name="Freeform 278"/>
            <p:cNvSpPr>
              <a:spLocks/>
            </p:cNvSpPr>
            <p:nvPr/>
          </p:nvSpPr>
          <p:spPr bwMode="auto">
            <a:xfrm>
              <a:off x="2431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26" name="Freeform 279"/>
            <p:cNvSpPr>
              <a:spLocks/>
            </p:cNvSpPr>
            <p:nvPr/>
          </p:nvSpPr>
          <p:spPr bwMode="auto">
            <a:xfrm>
              <a:off x="2454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27" name="Freeform 280"/>
            <p:cNvSpPr>
              <a:spLocks/>
            </p:cNvSpPr>
            <p:nvPr/>
          </p:nvSpPr>
          <p:spPr bwMode="auto">
            <a:xfrm>
              <a:off x="2479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28" name="Freeform 281"/>
            <p:cNvSpPr>
              <a:spLocks/>
            </p:cNvSpPr>
            <p:nvPr/>
          </p:nvSpPr>
          <p:spPr bwMode="auto">
            <a:xfrm>
              <a:off x="2502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29" name="Freeform 282"/>
            <p:cNvSpPr>
              <a:spLocks/>
            </p:cNvSpPr>
            <p:nvPr/>
          </p:nvSpPr>
          <p:spPr bwMode="auto">
            <a:xfrm>
              <a:off x="2527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30" name="Freeform 283"/>
            <p:cNvSpPr>
              <a:spLocks/>
            </p:cNvSpPr>
            <p:nvPr/>
          </p:nvSpPr>
          <p:spPr bwMode="auto">
            <a:xfrm>
              <a:off x="2550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31" name="Freeform 284"/>
            <p:cNvSpPr>
              <a:spLocks/>
            </p:cNvSpPr>
            <p:nvPr/>
          </p:nvSpPr>
          <p:spPr bwMode="auto">
            <a:xfrm>
              <a:off x="2575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32" name="Freeform 285"/>
            <p:cNvSpPr>
              <a:spLocks/>
            </p:cNvSpPr>
            <p:nvPr/>
          </p:nvSpPr>
          <p:spPr bwMode="auto">
            <a:xfrm>
              <a:off x="2598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33" name="Freeform 286"/>
            <p:cNvSpPr>
              <a:spLocks/>
            </p:cNvSpPr>
            <p:nvPr/>
          </p:nvSpPr>
          <p:spPr bwMode="auto">
            <a:xfrm>
              <a:off x="2623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34" name="Freeform 287"/>
            <p:cNvSpPr>
              <a:spLocks/>
            </p:cNvSpPr>
            <p:nvPr/>
          </p:nvSpPr>
          <p:spPr bwMode="auto">
            <a:xfrm>
              <a:off x="2646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35" name="Freeform 288"/>
            <p:cNvSpPr>
              <a:spLocks/>
            </p:cNvSpPr>
            <p:nvPr/>
          </p:nvSpPr>
          <p:spPr bwMode="auto">
            <a:xfrm>
              <a:off x="2671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36" name="Freeform 289"/>
            <p:cNvSpPr>
              <a:spLocks/>
            </p:cNvSpPr>
            <p:nvPr/>
          </p:nvSpPr>
          <p:spPr bwMode="auto">
            <a:xfrm>
              <a:off x="2694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37" name="Freeform 290"/>
            <p:cNvSpPr>
              <a:spLocks/>
            </p:cNvSpPr>
            <p:nvPr/>
          </p:nvSpPr>
          <p:spPr bwMode="auto">
            <a:xfrm>
              <a:off x="2719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38" name="Freeform 291"/>
            <p:cNvSpPr>
              <a:spLocks/>
            </p:cNvSpPr>
            <p:nvPr/>
          </p:nvSpPr>
          <p:spPr bwMode="auto">
            <a:xfrm>
              <a:off x="2742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39" name="Freeform 292"/>
            <p:cNvSpPr>
              <a:spLocks/>
            </p:cNvSpPr>
            <p:nvPr/>
          </p:nvSpPr>
          <p:spPr bwMode="auto">
            <a:xfrm>
              <a:off x="2767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40" name="Freeform 293"/>
            <p:cNvSpPr>
              <a:spLocks/>
            </p:cNvSpPr>
            <p:nvPr/>
          </p:nvSpPr>
          <p:spPr bwMode="auto">
            <a:xfrm>
              <a:off x="2790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41" name="Freeform 294"/>
            <p:cNvSpPr>
              <a:spLocks/>
            </p:cNvSpPr>
            <p:nvPr/>
          </p:nvSpPr>
          <p:spPr bwMode="auto">
            <a:xfrm>
              <a:off x="2815" y="3126"/>
              <a:ext cx="17" cy="17"/>
            </a:xfrm>
            <a:custGeom>
              <a:avLst/>
              <a:gdLst>
                <a:gd name="T0" fmla="*/ 16 w 17"/>
                <a:gd name="T1" fmla="*/ 5 h 17"/>
                <a:gd name="T2" fmla="*/ 16 w 17"/>
                <a:gd name="T3" fmla="*/ 0 h 17"/>
                <a:gd name="T4" fmla="*/ 0 w 17"/>
                <a:gd name="T5" fmla="*/ 0 h 17"/>
                <a:gd name="T6" fmla="*/ 0 w 17"/>
                <a:gd name="T7" fmla="*/ 16 h 17"/>
                <a:gd name="T8" fmla="*/ 16 w 17"/>
                <a:gd name="T9" fmla="*/ 16 h 17"/>
                <a:gd name="T10" fmla="*/ 16 w 17"/>
                <a:gd name="T11" fmla="*/ 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5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5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42" name="Line 295"/>
            <p:cNvSpPr>
              <a:spLocks noChangeShapeType="1"/>
            </p:cNvSpPr>
            <p:nvPr/>
          </p:nvSpPr>
          <p:spPr bwMode="auto">
            <a:xfrm flipV="1">
              <a:off x="1157" y="3526"/>
              <a:ext cx="322" cy="23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43" name="Freeform 296"/>
            <p:cNvSpPr>
              <a:spLocks/>
            </p:cNvSpPr>
            <p:nvPr/>
          </p:nvSpPr>
          <p:spPr bwMode="auto">
            <a:xfrm>
              <a:off x="1113" y="3735"/>
              <a:ext cx="64" cy="53"/>
            </a:xfrm>
            <a:custGeom>
              <a:avLst/>
              <a:gdLst>
                <a:gd name="T0" fmla="*/ 44 w 64"/>
                <a:gd name="T1" fmla="*/ 0 h 53"/>
                <a:gd name="T2" fmla="*/ 0 w 64"/>
                <a:gd name="T3" fmla="*/ 52 h 53"/>
                <a:gd name="T4" fmla="*/ 63 w 64"/>
                <a:gd name="T5" fmla="*/ 27 h 53"/>
                <a:gd name="T6" fmla="*/ 44 w 64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"/>
                <a:gd name="T13" fmla="*/ 0 h 53"/>
                <a:gd name="T14" fmla="*/ 64 w 64"/>
                <a:gd name="T15" fmla="*/ 53 h 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" h="53">
                  <a:moveTo>
                    <a:pt x="44" y="0"/>
                  </a:moveTo>
                  <a:lnTo>
                    <a:pt x="0" y="52"/>
                  </a:lnTo>
                  <a:lnTo>
                    <a:pt x="63" y="27"/>
                  </a:lnTo>
                  <a:lnTo>
                    <a:pt x="44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44" name="Line 297"/>
            <p:cNvSpPr>
              <a:spLocks noChangeShapeType="1"/>
            </p:cNvSpPr>
            <p:nvPr/>
          </p:nvSpPr>
          <p:spPr bwMode="auto">
            <a:xfrm flipV="1">
              <a:off x="2044" y="2451"/>
              <a:ext cx="0" cy="307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45" name="Freeform 298"/>
            <p:cNvSpPr>
              <a:spLocks/>
            </p:cNvSpPr>
            <p:nvPr/>
          </p:nvSpPr>
          <p:spPr bwMode="auto">
            <a:xfrm>
              <a:off x="2027" y="2396"/>
              <a:ext cx="36" cy="66"/>
            </a:xfrm>
            <a:custGeom>
              <a:avLst/>
              <a:gdLst>
                <a:gd name="T0" fmla="*/ 35 w 36"/>
                <a:gd name="T1" fmla="*/ 65 h 66"/>
                <a:gd name="T2" fmla="*/ 17 w 36"/>
                <a:gd name="T3" fmla="*/ 0 h 66"/>
                <a:gd name="T4" fmla="*/ 0 w 36"/>
                <a:gd name="T5" fmla="*/ 65 h 66"/>
                <a:gd name="T6" fmla="*/ 35 w 36"/>
                <a:gd name="T7" fmla="*/ 65 h 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66"/>
                <a:gd name="T14" fmla="*/ 36 w 36"/>
                <a:gd name="T15" fmla="*/ 66 h 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66">
                  <a:moveTo>
                    <a:pt x="35" y="65"/>
                  </a:moveTo>
                  <a:lnTo>
                    <a:pt x="17" y="0"/>
                  </a:lnTo>
                  <a:lnTo>
                    <a:pt x="0" y="65"/>
                  </a:lnTo>
                  <a:lnTo>
                    <a:pt x="35" y="65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46" name="Line 299"/>
            <p:cNvSpPr>
              <a:spLocks noChangeShapeType="1"/>
            </p:cNvSpPr>
            <p:nvPr/>
          </p:nvSpPr>
          <p:spPr bwMode="auto">
            <a:xfrm>
              <a:off x="2826" y="3128"/>
              <a:ext cx="358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47" name="Freeform 300"/>
            <p:cNvSpPr>
              <a:spLocks/>
            </p:cNvSpPr>
            <p:nvPr/>
          </p:nvSpPr>
          <p:spPr bwMode="auto">
            <a:xfrm>
              <a:off x="3171" y="3110"/>
              <a:ext cx="66" cy="36"/>
            </a:xfrm>
            <a:custGeom>
              <a:avLst/>
              <a:gdLst>
                <a:gd name="T0" fmla="*/ 0 w 66"/>
                <a:gd name="T1" fmla="*/ 35 h 36"/>
                <a:gd name="T2" fmla="*/ 65 w 66"/>
                <a:gd name="T3" fmla="*/ 18 h 36"/>
                <a:gd name="T4" fmla="*/ 0 w 66"/>
                <a:gd name="T5" fmla="*/ 0 h 36"/>
                <a:gd name="T6" fmla="*/ 0 w 66"/>
                <a:gd name="T7" fmla="*/ 35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"/>
                <a:gd name="T13" fmla="*/ 0 h 36"/>
                <a:gd name="T14" fmla="*/ 66 w 66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" h="36">
                  <a:moveTo>
                    <a:pt x="0" y="35"/>
                  </a:moveTo>
                  <a:lnTo>
                    <a:pt x="65" y="18"/>
                  </a:lnTo>
                  <a:lnTo>
                    <a:pt x="0" y="0"/>
                  </a:lnTo>
                  <a:lnTo>
                    <a:pt x="0" y="35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48" name="Freeform 301"/>
            <p:cNvSpPr>
              <a:spLocks/>
            </p:cNvSpPr>
            <p:nvPr/>
          </p:nvSpPr>
          <p:spPr bwMode="auto">
            <a:xfrm>
              <a:off x="2042" y="3116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49" name="Freeform 302"/>
            <p:cNvSpPr>
              <a:spLocks/>
            </p:cNvSpPr>
            <p:nvPr/>
          </p:nvSpPr>
          <p:spPr bwMode="auto">
            <a:xfrm>
              <a:off x="2042" y="3091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50" name="Freeform 303"/>
            <p:cNvSpPr>
              <a:spLocks/>
            </p:cNvSpPr>
            <p:nvPr/>
          </p:nvSpPr>
          <p:spPr bwMode="auto">
            <a:xfrm>
              <a:off x="2042" y="3068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51" name="Freeform 304"/>
            <p:cNvSpPr>
              <a:spLocks/>
            </p:cNvSpPr>
            <p:nvPr/>
          </p:nvSpPr>
          <p:spPr bwMode="auto">
            <a:xfrm>
              <a:off x="2042" y="3043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52" name="Freeform 305"/>
            <p:cNvSpPr>
              <a:spLocks/>
            </p:cNvSpPr>
            <p:nvPr/>
          </p:nvSpPr>
          <p:spPr bwMode="auto">
            <a:xfrm>
              <a:off x="2042" y="3020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53" name="Freeform 306"/>
            <p:cNvSpPr>
              <a:spLocks/>
            </p:cNvSpPr>
            <p:nvPr/>
          </p:nvSpPr>
          <p:spPr bwMode="auto">
            <a:xfrm>
              <a:off x="2042" y="299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54" name="Freeform 307"/>
            <p:cNvSpPr>
              <a:spLocks/>
            </p:cNvSpPr>
            <p:nvPr/>
          </p:nvSpPr>
          <p:spPr bwMode="auto">
            <a:xfrm>
              <a:off x="2042" y="297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55" name="Freeform 308"/>
            <p:cNvSpPr>
              <a:spLocks/>
            </p:cNvSpPr>
            <p:nvPr/>
          </p:nvSpPr>
          <p:spPr bwMode="auto">
            <a:xfrm>
              <a:off x="2042" y="2948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56" name="Freeform 309"/>
            <p:cNvSpPr>
              <a:spLocks/>
            </p:cNvSpPr>
            <p:nvPr/>
          </p:nvSpPr>
          <p:spPr bwMode="auto">
            <a:xfrm>
              <a:off x="2042" y="292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57" name="Freeform 310"/>
            <p:cNvSpPr>
              <a:spLocks/>
            </p:cNvSpPr>
            <p:nvPr/>
          </p:nvSpPr>
          <p:spPr bwMode="auto">
            <a:xfrm>
              <a:off x="2042" y="2900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58" name="Freeform 311"/>
            <p:cNvSpPr>
              <a:spLocks/>
            </p:cNvSpPr>
            <p:nvPr/>
          </p:nvSpPr>
          <p:spPr bwMode="auto">
            <a:xfrm>
              <a:off x="2042" y="287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59" name="Freeform 312"/>
            <p:cNvSpPr>
              <a:spLocks/>
            </p:cNvSpPr>
            <p:nvPr/>
          </p:nvSpPr>
          <p:spPr bwMode="auto">
            <a:xfrm>
              <a:off x="2042" y="285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60" name="Freeform 313"/>
            <p:cNvSpPr>
              <a:spLocks/>
            </p:cNvSpPr>
            <p:nvPr/>
          </p:nvSpPr>
          <p:spPr bwMode="auto">
            <a:xfrm>
              <a:off x="2042" y="2829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61" name="Freeform 314"/>
            <p:cNvSpPr>
              <a:spLocks/>
            </p:cNvSpPr>
            <p:nvPr/>
          </p:nvSpPr>
          <p:spPr bwMode="auto">
            <a:xfrm>
              <a:off x="2042" y="2804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62" name="Freeform 315"/>
            <p:cNvSpPr>
              <a:spLocks/>
            </p:cNvSpPr>
            <p:nvPr/>
          </p:nvSpPr>
          <p:spPr bwMode="auto">
            <a:xfrm>
              <a:off x="2042" y="2781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63" name="Freeform 316"/>
            <p:cNvSpPr>
              <a:spLocks/>
            </p:cNvSpPr>
            <p:nvPr/>
          </p:nvSpPr>
          <p:spPr bwMode="auto">
            <a:xfrm>
              <a:off x="2042" y="2758"/>
              <a:ext cx="17" cy="17"/>
            </a:xfrm>
            <a:custGeom>
              <a:avLst/>
              <a:gdLst>
                <a:gd name="T0" fmla="*/ 5 w 17"/>
                <a:gd name="T1" fmla="*/ 0 h 17"/>
                <a:gd name="T2" fmla="*/ 0 w 17"/>
                <a:gd name="T3" fmla="*/ 0 h 17"/>
                <a:gd name="T4" fmla="*/ 0 w 17"/>
                <a:gd name="T5" fmla="*/ 16 h 17"/>
                <a:gd name="T6" fmla="*/ 16 w 17"/>
                <a:gd name="T7" fmla="*/ 16 h 17"/>
                <a:gd name="T8" fmla="*/ 16 w 17"/>
                <a:gd name="T9" fmla="*/ 0 h 17"/>
                <a:gd name="T10" fmla="*/ 5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5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5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64" name="Rectangle 317"/>
            <p:cNvSpPr>
              <a:spLocks noChangeArrowheads="1"/>
            </p:cNvSpPr>
            <p:nvPr/>
          </p:nvSpPr>
          <p:spPr bwMode="auto">
            <a:xfrm>
              <a:off x="2083" y="2292"/>
              <a:ext cx="1043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00B050"/>
                  </a:solidFill>
                  <a:latin typeface="Arial" pitchFamily="34" charset="0"/>
                  <a:cs typeface="+mn-cs"/>
                </a:rPr>
                <a:t>Code Space</a:t>
              </a:r>
            </a:p>
          </p:txBody>
        </p:sp>
        <p:sp>
          <p:nvSpPr>
            <p:cNvPr id="15465" name="Rectangle 318"/>
            <p:cNvSpPr>
              <a:spLocks noChangeArrowheads="1"/>
            </p:cNvSpPr>
            <p:nvPr/>
          </p:nvSpPr>
          <p:spPr bwMode="auto">
            <a:xfrm>
              <a:off x="3209" y="3033"/>
              <a:ext cx="508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00B050"/>
                  </a:solidFill>
                  <a:latin typeface="Arial" pitchFamily="34" charset="0"/>
                  <a:cs typeface="+mn-cs"/>
                </a:rPr>
                <a:t>Time</a:t>
              </a:r>
            </a:p>
          </p:txBody>
        </p:sp>
        <p:sp>
          <p:nvSpPr>
            <p:cNvPr id="15466" name="Rectangle 319"/>
            <p:cNvSpPr>
              <a:spLocks noChangeArrowheads="1"/>
            </p:cNvSpPr>
            <p:nvPr/>
          </p:nvSpPr>
          <p:spPr bwMode="auto">
            <a:xfrm>
              <a:off x="695" y="3771"/>
              <a:ext cx="939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00B050"/>
                  </a:solidFill>
                  <a:latin typeface="Arial" pitchFamily="34" charset="0"/>
                  <a:cs typeface="+mn-cs"/>
                </a:rPr>
                <a:t>Frequency</a:t>
              </a:r>
            </a:p>
          </p:txBody>
        </p:sp>
        <p:sp>
          <p:nvSpPr>
            <p:cNvPr id="15467" name="Freeform 320"/>
            <p:cNvSpPr>
              <a:spLocks/>
            </p:cNvSpPr>
            <p:nvPr/>
          </p:nvSpPr>
          <p:spPr bwMode="auto">
            <a:xfrm>
              <a:off x="1479" y="3398"/>
              <a:ext cx="785" cy="17"/>
            </a:xfrm>
            <a:custGeom>
              <a:avLst/>
              <a:gdLst>
                <a:gd name="T0" fmla="*/ 776 w 785"/>
                <a:gd name="T1" fmla="*/ 0 h 17"/>
                <a:gd name="T2" fmla="*/ 780 w 785"/>
                <a:gd name="T3" fmla="*/ 0 h 17"/>
                <a:gd name="T4" fmla="*/ 0 w 785"/>
                <a:gd name="T5" fmla="*/ 0 h 17"/>
                <a:gd name="T6" fmla="*/ 0 w 785"/>
                <a:gd name="T7" fmla="*/ 16 h 17"/>
                <a:gd name="T8" fmla="*/ 780 w 785"/>
                <a:gd name="T9" fmla="*/ 16 h 17"/>
                <a:gd name="T10" fmla="*/ 784 w 785"/>
                <a:gd name="T11" fmla="*/ 16 h 17"/>
                <a:gd name="T12" fmla="*/ 776 w 785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5"/>
                <a:gd name="T22" fmla="*/ 0 h 17"/>
                <a:gd name="T23" fmla="*/ 785 w 785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5" h="17">
                  <a:moveTo>
                    <a:pt x="776" y="0"/>
                  </a:moveTo>
                  <a:lnTo>
                    <a:pt x="780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0" y="16"/>
                  </a:lnTo>
                  <a:lnTo>
                    <a:pt x="784" y="16"/>
                  </a:lnTo>
                  <a:lnTo>
                    <a:pt x="77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68" name="Freeform 321"/>
            <p:cNvSpPr>
              <a:spLocks/>
            </p:cNvSpPr>
            <p:nvPr/>
          </p:nvSpPr>
          <p:spPr bwMode="auto">
            <a:xfrm>
              <a:off x="2255" y="2999"/>
              <a:ext cx="574" cy="411"/>
            </a:xfrm>
            <a:custGeom>
              <a:avLst/>
              <a:gdLst>
                <a:gd name="T0" fmla="*/ 569 w 574"/>
                <a:gd name="T1" fmla="*/ 4 h 411"/>
                <a:gd name="T2" fmla="*/ 565 w 574"/>
                <a:gd name="T3" fmla="*/ 0 h 411"/>
                <a:gd name="T4" fmla="*/ 0 w 574"/>
                <a:gd name="T5" fmla="*/ 399 h 411"/>
                <a:gd name="T6" fmla="*/ 8 w 574"/>
                <a:gd name="T7" fmla="*/ 410 h 411"/>
                <a:gd name="T8" fmla="*/ 573 w 574"/>
                <a:gd name="T9" fmla="*/ 10 h 411"/>
                <a:gd name="T10" fmla="*/ 569 w 574"/>
                <a:gd name="T11" fmla="*/ 4 h 4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4"/>
                <a:gd name="T19" fmla="*/ 0 h 411"/>
                <a:gd name="T20" fmla="*/ 574 w 574"/>
                <a:gd name="T21" fmla="*/ 411 h 4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4" h="411">
                  <a:moveTo>
                    <a:pt x="569" y="4"/>
                  </a:moveTo>
                  <a:lnTo>
                    <a:pt x="565" y="0"/>
                  </a:lnTo>
                  <a:lnTo>
                    <a:pt x="0" y="399"/>
                  </a:lnTo>
                  <a:lnTo>
                    <a:pt x="8" y="410"/>
                  </a:lnTo>
                  <a:lnTo>
                    <a:pt x="573" y="10"/>
                  </a:lnTo>
                  <a:lnTo>
                    <a:pt x="569" y="4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69" name="Freeform 322"/>
            <p:cNvSpPr>
              <a:spLocks/>
            </p:cNvSpPr>
            <p:nvPr/>
          </p:nvSpPr>
          <p:spPr bwMode="auto">
            <a:xfrm>
              <a:off x="1479" y="3273"/>
              <a:ext cx="785" cy="17"/>
            </a:xfrm>
            <a:custGeom>
              <a:avLst/>
              <a:gdLst>
                <a:gd name="T0" fmla="*/ 776 w 785"/>
                <a:gd name="T1" fmla="*/ 2 h 17"/>
                <a:gd name="T2" fmla="*/ 780 w 785"/>
                <a:gd name="T3" fmla="*/ 0 h 17"/>
                <a:gd name="T4" fmla="*/ 0 w 785"/>
                <a:gd name="T5" fmla="*/ 0 h 17"/>
                <a:gd name="T6" fmla="*/ 0 w 785"/>
                <a:gd name="T7" fmla="*/ 16 h 17"/>
                <a:gd name="T8" fmla="*/ 780 w 785"/>
                <a:gd name="T9" fmla="*/ 16 h 17"/>
                <a:gd name="T10" fmla="*/ 784 w 785"/>
                <a:gd name="T11" fmla="*/ 13 h 17"/>
                <a:gd name="T12" fmla="*/ 776 w 785"/>
                <a:gd name="T13" fmla="*/ 2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5"/>
                <a:gd name="T22" fmla="*/ 0 h 17"/>
                <a:gd name="T23" fmla="*/ 785 w 785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5" h="17">
                  <a:moveTo>
                    <a:pt x="776" y="2"/>
                  </a:moveTo>
                  <a:lnTo>
                    <a:pt x="780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0" y="16"/>
                  </a:lnTo>
                  <a:lnTo>
                    <a:pt x="784" y="13"/>
                  </a:lnTo>
                  <a:lnTo>
                    <a:pt x="776" y="2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15470" name="Freeform 323"/>
            <p:cNvSpPr>
              <a:spLocks/>
            </p:cNvSpPr>
            <p:nvPr/>
          </p:nvSpPr>
          <p:spPr bwMode="auto">
            <a:xfrm>
              <a:off x="2255" y="2877"/>
              <a:ext cx="574" cy="409"/>
            </a:xfrm>
            <a:custGeom>
              <a:avLst/>
              <a:gdLst>
                <a:gd name="T0" fmla="*/ 569 w 574"/>
                <a:gd name="T1" fmla="*/ 3 h 409"/>
                <a:gd name="T2" fmla="*/ 565 w 574"/>
                <a:gd name="T3" fmla="*/ 0 h 409"/>
                <a:gd name="T4" fmla="*/ 0 w 574"/>
                <a:gd name="T5" fmla="*/ 398 h 409"/>
                <a:gd name="T6" fmla="*/ 8 w 574"/>
                <a:gd name="T7" fmla="*/ 408 h 409"/>
                <a:gd name="T8" fmla="*/ 573 w 574"/>
                <a:gd name="T9" fmla="*/ 9 h 409"/>
                <a:gd name="T10" fmla="*/ 569 w 574"/>
                <a:gd name="T11" fmla="*/ 3 h 4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4"/>
                <a:gd name="T19" fmla="*/ 0 h 409"/>
                <a:gd name="T20" fmla="*/ 574 w 574"/>
                <a:gd name="T21" fmla="*/ 409 h 4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4" h="409">
                  <a:moveTo>
                    <a:pt x="569" y="3"/>
                  </a:moveTo>
                  <a:lnTo>
                    <a:pt x="565" y="0"/>
                  </a:lnTo>
                  <a:lnTo>
                    <a:pt x="0" y="398"/>
                  </a:lnTo>
                  <a:lnTo>
                    <a:pt x="8" y="408"/>
                  </a:lnTo>
                  <a:lnTo>
                    <a:pt x="573" y="9"/>
                  </a:lnTo>
                  <a:lnTo>
                    <a:pt x="569" y="3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98497" y="5448180"/>
            <a:ext cx="2280474" cy="1203606"/>
            <a:chOff x="2109311" y="3538912"/>
            <a:chExt cx="3587603" cy="1844739"/>
          </a:xfrm>
        </p:grpSpPr>
        <p:grpSp>
          <p:nvGrpSpPr>
            <p:cNvPr id="350" name="Group 349"/>
            <p:cNvGrpSpPr/>
            <p:nvPr/>
          </p:nvGrpSpPr>
          <p:grpSpPr>
            <a:xfrm>
              <a:off x="2109311" y="3708840"/>
              <a:ext cx="3587603" cy="1674811"/>
              <a:chOff x="711200" y="2438400"/>
              <a:chExt cx="4579740" cy="2305049"/>
            </a:xfrm>
          </p:grpSpPr>
          <p:graphicFrame>
            <p:nvGraphicFramePr>
              <p:cNvPr id="351" name="Object 2"/>
              <p:cNvGraphicFramePr>
                <a:graphicFrameLocks/>
              </p:cNvGraphicFramePr>
              <p:nvPr>
                <p:extLst/>
              </p:nvPr>
            </p:nvGraphicFramePr>
            <p:xfrm>
              <a:off x="3260725" y="3871913"/>
              <a:ext cx="1298574" cy="8715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666" name="CorelDRAW 6.0" r:id="rId3" imgW="3323880" imgH="2296800" progId="CorelDRAW.Graphic.6">
                      <p:embed/>
                    </p:oleObj>
                  </mc:Choice>
                  <mc:Fallback>
                    <p:oleObj name="CorelDRAW 6.0" r:id="rId3" imgW="3323880" imgH="2296800" progId="CorelDRAW.Graphic.6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60725" y="3871913"/>
                            <a:ext cx="1298574" cy="8715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52" name="Object 3"/>
              <p:cNvGraphicFramePr>
                <a:graphicFrameLocks/>
              </p:cNvGraphicFramePr>
              <p:nvPr>
                <p:extLst/>
              </p:nvPr>
            </p:nvGraphicFramePr>
            <p:xfrm>
              <a:off x="4559789" y="2822575"/>
              <a:ext cx="731151" cy="82073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667" name="CorelDRAW 6.0" r:id="rId5" imgW="2104920" imgH="2452680" progId="CorelDRAW.Graphic.6">
                      <p:embed/>
                    </p:oleObj>
                  </mc:Choice>
                  <mc:Fallback>
                    <p:oleObj name="CorelDRAW 6.0" r:id="rId5" imgW="2104920" imgH="2452680" progId="CorelDRAW.Graphic.6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59789" y="2822575"/>
                            <a:ext cx="731151" cy="82073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53" name="Object 4"/>
              <p:cNvGraphicFramePr>
                <a:graphicFrameLocks/>
              </p:cNvGraphicFramePr>
              <p:nvPr>
                <p:extLst/>
              </p:nvPr>
            </p:nvGraphicFramePr>
            <p:xfrm>
              <a:off x="711200" y="3289300"/>
              <a:ext cx="708025" cy="9953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668" name="CorelDRAW 6.0" r:id="rId7" imgW="1776240" imgH="2495520" progId="CorelDRAW.Graphic.6">
                      <p:embed/>
                    </p:oleObj>
                  </mc:Choice>
                  <mc:Fallback>
                    <p:oleObj name="CorelDRAW 6.0" r:id="rId7" imgW="1776240" imgH="2495520" progId="CorelDRAW.Graphic.6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11200" y="3289300"/>
                            <a:ext cx="708025" cy="9953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54" name="Group 8"/>
              <p:cNvGrpSpPr>
                <a:grpSpLocks/>
              </p:cNvGrpSpPr>
              <p:nvPr/>
            </p:nvGrpSpPr>
            <p:grpSpPr bwMode="auto">
              <a:xfrm>
                <a:off x="2689225" y="2476500"/>
                <a:ext cx="177800" cy="346075"/>
                <a:chOff x="2342" y="1176"/>
                <a:chExt cx="136" cy="302"/>
              </a:xfrm>
            </p:grpSpPr>
            <p:sp>
              <p:nvSpPr>
                <p:cNvPr id="365" name="Line 9"/>
                <p:cNvSpPr>
                  <a:spLocks noChangeShapeType="1"/>
                </p:cNvSpPr>
                <p:nvPr/>
              </p:nvSpPr>
              <p:spPr bwMode="auto">
                <a:xfrm>
                  <a:off x="2410" y="1238"/>
                  <a:ext cx="0" cy="240"/>
                </a:xfrm>
                <a:prstGeom prst="line">
                  <a:avLst/>
                </a:prstGeom>
                <a:noFill/>
                <a:ln w="25400">
                  <a:solidFill>
                    <a:srgbClr val="00434B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Garamond" pitchFamily="18" charset="0"/>
                  </a:endParaRPr>
                </a:p>
              </p:txBody>
            </p:sp>
            <p:sp>
              <p:nvSpPr>
                <p:cNvPr id="366" name="AutoShape 10"/>
                <p:cNvSpPr>
                  <a:spLocks noChangeArrowheads="1"/>
                </p:cNvSpPr>
                <p:nvPr/>
              </p:nvSpPr>
              <p:spPr bwMode="auto">
                <a:xfrm rot="10800000">
                  <a:off x="2342" y="1176"/>
                  <a:ext cx="136" cy="184"/>
                </a:xfrm>
                <a:prstGeom prst="triangle">
                  <a:avLst>
                    <a:gd name="adj" fmla="val 49995"/>
                  </a:avLst>
                </a:prstGeom>
                <a:solidFill>
                  <a:srgbClr val="00434B"/>
                </a:solidFill>
                <a:ln w="12700">
                  <a:solidFill>
                    <a:srgbClr val="00434B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1pPr>
                  <a:lvl2pPr marL="742950" indent="-28575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2pPr>
                  <a:lvl3pPr marL="11430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3pPr>
                  <a:lvl4pPr marL="16002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4pPr>
                  <a:lvl5pPr marL="20574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9pPr>
                </a:lstStyle>
                <a:p>
                  <a:pPr marL="0" marR="0" lvl="0" indent="0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1" i="0" u="none" strike="noStrike" kern="0" cap="none" spc="0" normalizeH="0" baseline="0" noProof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Garamond" pitchFamily="18" charset="0"/>
                  </a:endParaRPr>
                </a:p>
              </p:txBody>
            </p:sp>
          </p:grpSp>
          <p:sp>
            <p:nvSpPr>
              <p:cNvPr id="355" name="Line 11"/>
              <p:cNvSpPr>
                <a:spLocks noChangeShapeType="1"/>
              </p:cNvSpPr>
              <p:nvPr/>
            </p:nvSpPr>
            <p:spPr bwMode="auto">
              <a:xfrm>
                <a:off x="4389438" y="3643313"/>
                <a:ext cx="1587" cy="3175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aramond" pitchFamily="18" charset="0"/>
                </a:endParaRPr>
              </a:p>
            </p:txBody>
          </p:sp>
          <p:graphicFrame>
            <p:nvGraphicFramePr>
              <p:cNvPr id="356" name="Object 5"/>
              <p:cNvGraphicFramePr>
                <a:graphicFrameLocks/>
              </p:cNvGraphicFramePr>
              <p:nvPr>
                <p:extLst/>
              </p:nvPr>
            </p:nvGraphicFramePr>
            <p:xfrm>
              <a:off x="2684463" y="2781301"/>
              <a:ext cx="568325" cy="12493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669" name="CorelDRAW 6.0" r:id="rId9" imgW="1319040" imgH="2890800" progId="CorelDRAW.Graphic.6">
                      <p:embed/>
                    </p:oleObj>
                  </mc:Choice>
                  <mc:Fallback>
                    <p:oleObj name="CorelDRAW 6.0" r:id="rId9" imgW="1319040" imgH="2890800" progId="CorelDRAW.Graphic.6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84463" y="2781301"/>
                            <a:ext cx="568325" cy="12493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57" name="Group 17"/>
              <p:cNvGrpSpPr>
                <a:grpSpLocks/>
              </p:cNvGrpSpPr>
              <p:nvPr/>
            </p:nvGrpSpPr>
            <p:grpSpPr bwMode="auto">
              <a:xfrm>
                <a:off x="2860675" y="2438400"/>
                <a:ext cx="177800" cy="346075"/>
                <a:chOff x="2342" y="1176"/>
                <a:chExt cx="136" cy="302"/>
              </a:xfrm>
            </p:grpSpPr>
            <p:sp>
              <p:nvSpPr>
                <p:cNvPr id="363" name="Line 18"/>
                <p:cNvSpPr>
                  <a:spLocks noChangeShapeType="1"/>
                </p:cNvSpPr>
                <p:nvPr/>
              </p:nvSpPr>
              <p:spPr bwMode="auto">
                <a:xfrm>
                  <a:off x="2410" y="1238"/>
                  <a:ext cx="0" cy="240"/>
                </a:xfrm>
                <a:prstGeom prst="line">
                  <a:avLst/>
                </a:prstGeom>
                <a:noFill/>
                <a:ln w="25400">
                  <a:solidFill>
                    <a:srgbClr val="00434B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Garamond" pitchFamily="18" charset="0"/>
                  </a:endParaRPr>
                </a:p>
              </p:txBody>
            </p:sp>
            <p:sp>
              <p:nvSpPr>
                <p:cNvPr id="364" name="AutoShape 19"/>
                <p:cNvSpPr>
                  <a:spLocks noChangeArrowheads="1"/>
                </p:cNvSpPr>
                <p:nvPr/>
              </p:nvSpPr>
              <p:spPr bwMode="auto">
                <a:xfrm rot="10800000">
                  <a:off x="2342" y="1176"/>
                  <a:ext cx="136" cy="184"/>
                </a:xfrm>
                <a:prstGeom prst="triangle">
                  <a:avLst>
                    <a:gd name="adj" fmla="val 49995"/>
                  </a:avLst>
                </a:prstGeom>
                <a:solidFill>
                  <a:srgbClr val="00434B"/>
                </a:solidFill>
                <a:ln w="12700">
                  <a:solidFill>
                    <a:srgbClr val="00434B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1pPr>
                  <a:lvl2pPr marL="742950" indent="-28575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2pPr>
                  <a:lvl3pPr marL="11430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3pPr>
                  <a:lvl4pPr marL="16002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4pPr>
                  <a:lvl5pPr marL="20574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9pPr>
                </a:lstStyle>
                <a:p>
                  <a:pPr marL="0" marR="0" lvl="0" indent="0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1" i="0" u="none" strike="noStrike" kern="0" cap="none" spc="0" normalizeH="0" baseline="0" noProof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Garamond" pitchFamily="18" charset="0"/>
                  </a:endParaRPr>
                </a:p>
              </p:txBody>
            </p:sp>
          </p:grpSp>
          <p:sp>
            <p:nvSpPr>
              <p:cNvPr id="358" name="Line 20"/>
              <p:cNvSpPr>
                <a:spLocks noChangeShapeType="1"/>
              </p:cNvSpPr>
              <p:nvPr/>
            </p:nvSpPr>
            <p:spPr bwMode="auto">
              <a:xfrm>
                <a:off x="3741738" y="3605213"/>
                <a:ext cx="1587" cy="3175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aramond" pitchFamily="18" charset="0"/>
                </a:endParaRPr>
              </a:p>
            </p:txBody>
          </p:sp>
          <p:sp>
            <p:nvSpPr>
              <p:cNvPr id="359" name="Line 21"/>
              <p:cNvSpPr>
                <a:spLocks noChangeShapeType="1"/>
              </p:cNvSpPr>
              <p:nvPr/>
            </p:nvSpPr>
            <p:spPr bwMode="auto">
              <a:xfrm>
                <a:off x="4084638" y="3624263"/>
                <a:ext cx="1587" cy="3175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aramond" pitchFamily="18" charset="0"/>
                </a:endParaRPr>
              </a:p>
            </p:txBody>
          </p:sp>
          <p:grpSp>
            <p:nvGrpSpPr>
              <p:cNvPr id="360" name="Group 24"/>
              <p:cNvGrpSpPr>
                <a:grpSpLocks/>
              </p:cNvGrpSpPr>
              <p:nvPr/>
            </p:nvGrpSpPr>
            <p:grpSpPr bwMode="auto">
              <a:xfrm>
                <a:off x="3013075" y="2476500"/>
                <a:ext cx="177800" cy="346075"/>
                <a:chOff x="2342" y="1176"/>
                <a:chExt cx="136" cy="302"/>
              </a:xfrm>
            </p:grpSpPr>
            <p:sp>
              <p:nvSpPr>
                <p:cNvPr id="361" name="Line 25"/>
                <p:cNvSpPr>
                  <a:spLocks noChangeShapeType="1"/>
                </p:cNvSpPr>
                <p:nvPr/>
              </p:nvSpPr>
              <p:spPr bwMode="auto">
                <a:xfrm>
                  <a:off x="2410" y="1238"/>
                  <a:ext cx="0" cy="240"/>
                </a:xfrm>
                <a:prstGeom prst="line">
                  <a:avLst/>
                </a:prstGeom>
                <a:noFill/>
                <a:ln w="25400">
                  <a:solidFill>
                    <a:srgbClr val="00434B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Garamond" pitchFamily="18" charset="0"/>
                  </a:endParaRPr>
                </a:p>
              </p:txBody>
            </p:sp>
            <p:sp>
              <p:nvSpPr>
                <p:cNvPr id="362" name="AutoShape 26"/>
                <p:cNvSpPr>
                  <a:spLocks noChangeArrowheads="1"/>
                </p:cNvSpPr>
                <p:nvPr/>
              </p:nvSpPr>
              <p:spPr bwMode="auto">
                <a:xfrm rot="10800000">
                  <a:off x="2342" y="1176"/>
                  <a:ext cx="136" cy="184"/>
                </a:xfrm>
                <a:prstGeom prst="triangle">
                  <a:avLst>
                    <a:gd name="adj" fmla="val 49995"/>
                  </a:avLst>
                </a:prstGeom>
                <a:solidFill>
                  <a:srgbClr val="00434B"/>
                </a:solidFill>
                <a:ln w="12700">
                  <a:solidFill>
                    <a:srgbClr val="00434B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1pPr>
                  <a:lvl2pPr marL="742950" indent="-28575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2pPr>
                  <a:lvl3pPr marL="11430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3pPr>
                  <a:lvl4pPr marL="16002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4pPr>
                  <a:lvl5pPr marL="20574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9pPr>
                </a:lstStyle>
                <a:p>
                  <a:pPr marL="0" marR="0" lvl="0" indent="0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1" i="0" u="none" strike="noStrike" kern="0" cap="none" spc="0" normalizeH="0" baseline="0" noProof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Garamond" pitchFamily="18" charset="0"/>
                  </a:endParaRPr>
                </a:p>
              </p:txBody>
            </p:sp>
          </p:grpSp>
        </p:grpSp>
        <p:grpSp>
          <p:nvGrpSpPr>
            <p:cNvPr id="367" name="Group 366"/>
            <p:cNvGrpSpPr/>
            <p:nvPr/>
          </p:nvGrpSpPr>
          <p:grpSpPr>
            <a:xfrm>
              <a:off x="2759483" y="3734266"/>
              <a:ext cx="964761" cy="819180"/>
              <a:chOff x="6855106" y="3276665"/>
              <a:chExt cx="1209915" cy="955187"/>
            </a:xfrm>
          </p:grpSpPr>
          <p:sp>
            <p:nvSpPr>
              <p:cNvPr id="368" name="Flowchart: Extract 367"/>
              <p:cNvSpPr/>
              <p:nvPr/>
            </p:nvSpPr>
            <p:spPr bwMode="auto">
              <a:xfrm rot="3606294">
                <a:off x="7250421" y="3099861"/>
                <a:ext cx="637796" cy="991404"/>
              </a:xfrm>
              <a:prstGeom prst="flowChartExtract">
                <a:avLst/>
              </a:prstGeom>
              <a:solidFill>
                <a:srgbClr val="DC0081"/>
              </a:solidFill>
              <a:ln w="12700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aramond" pitchFamily="18" charset="0"/>
                </a:endParaRPr>
              </a:p>
            </p:txBody>
          </p:sp>
          <p:sp>
            <p:nvSpPr>
              <p:cNvPr id="369" name="Chord 368"/>
              <p:cNvSpPr/>
              <p:nvPr/>
            </p:nvSpPr>
            <p:spPr bwMode="auto">
              <a:xfrm rot="20983312">
                <a:off x="6855106" y="3527860"/>
                <a:ext cx="501975" cy="703992"/>
              </a:xfrm>
              <a:prstGeom prst="chord">
                <a:avLst/>
              </a:prstGeom>
              <a:solidFill>
                <a:srgbClr val="DC0081"/>
              </a:solidFill>
              <a:ln w="12700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aramond" pitchFamily="18" charset="0"/>
                </a:endParaRPr>
              </a:p>
            </p:txBody>
          </p:sp>
        </p:grpSp>
        <p:grpSp>
          <p:nvGrpSpPr>
            <p:cNvPr id="370" name="Group 369"/>
            <p:cNvGrpSpPr/>
            <p:nvPr/>
          </p:nvGrpSpPr>
          <p:grpSpPr>
            <a:xfrm rot="15572752">
              <a:off x="3845350" y="3816919"/>
              <a:ext cx="765280" cy="725389"/>
              <a:chOff x="6855106" y="3324383"/>
              <a:chExt cx="1236259" cy="907469"/>
            </a:xfrm>
          </p:grpSpPr>
          <p:sp>
            <p:nvSpPr>
              <p:cNvPr id="371" name="Flowchart: Extract 370"/>
              <p:cNvSpPr/>
              <p:nvPr/>
            </p:nvSpPr>
            <p:spPr bwMode="auto">
              <a:xfrm rot="3606294">
                <a:off x="7286537" y="3137808"/>
                <a:ext cx="618254" cy="991403"/>
              </a:xfrm>
              <a:prstGeom prst="flowChartExtract">
                <a:avLst/>
              </a:prstGeom>
              <a:solidFill>
                <a:srgbClr val="DC0081"/>
              </a:solidFill>
              <a:ln w="12700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aramond" pitchFamily="18" charset="0"/>
                </a:endParaRPr>
              </a:p>
            </p:txBody>
          </p:sp>
          <p:sp>
            <p:nvSpPr>
              <p:cNvPr id="372" name="Chord 371"/>
              <p:cNvSpPr/>
              <p:nvPr/>
            </p:nvSpPr>
            <p:spPr bwMode="auto">
              <a:xfrm rot="20983312">
                <a:off x="6855106" y="3527860"/>
                <a:ext cx="501975" cy="703992"/>
              </a:xfrm>
              <a:prstGeom prst="chord">
                <a:avLst/>
              </a:prstGeom>
              <a:solidFill>
                <a:srgbClr val="DC0081"/>
              </a:solidFill>
              <a:ln w="12700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aramond" pitchFamily="18" charset="0"/>
                </a:endParaRPr>
              </a:p>
            </p:txBody>
          </p:sp>
        </p:grpSp>
        <p:grpSp>
          <p:nvGrpSpPr>
            <p:cNvPr id="373" name="Group 372"/>
            <p:cNvGrpSpPr/>
            <p:nvPr/>
          </p:nvGrpSpPr>
          <p:grpSpPr>
            <a:xfrm rot="12997781">
              <a:off x="4119747" y="3538912"/>
              <a:ext cx="1169332" cy="614825"/>
              <a:chOff x="6856887" y="3331872"/>
              <a:chExt cx="1232199" cy="1132754"/>
            </a:xfrm>
          </p:grpSpPr>
          <p:sp>
            <p:nvSpPr>
              <p:cNvPr id="374" name="Flowchart: Extract 373"/>
              <p:cNvSpPr/>
              <p:nvPr/>
            </p:nvSpPr>
            <p:spPr bwMode="auto">
              <a:xfrm rot="3606294">
                <a:off x="7268135" y="3161419"/>
                <a:ext cx="650497" cy="991404"/>
              </a:xfrm>
              <a:prstGeom prst="flowChartExtract">
                <a:avLst/>
              </a:prstGeom>
              <a:solidFill>
                <a:srgbClr val="DC0081"/>
              </a:solidFill>
              <a:ln w="12700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aramond" pitchFamily="18" charset="0"/>
                </a:endParaRPr>
              </a:p>
            </p:txBody>
          </p:sp>
          <p:sp>
            <p:nvSpPr>
              <p:cNvPr id="375" name="Chord 374"/>
              <p:cNvSpPr/>
              <p:nvPr/>
            </p:nvSpPr>
            <p:spPr bwMode="auto">
              <a:xfrm rot="20983312">
                <a:off x="6856887" y="3814752"/>
                <a:ext cx="501976" cy="649874"/>
              </a:xfrm>
              <a:prstGeom prst="chord">
                <a:avLst/>
              </a:prstGeom>
              <a:solidFill>
                <a:srgbClr val="DC0081"/>
              </a:solidFill>
              <a:ln w="12700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aramond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968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Division via</a:t>
            </a:r>
            <a:r>
              <a:rPr lang="en-US" dirty="0"/>
              <a:t> </a:t>
            </a:r>
            <a:r>
              <a:rPr lang="en-US" dirty="0" smtClean="0"/>
              <a:t>DSSS</a:t>
            </a:r>
            <a:endParaRPr lang="en-US" dirty="0"/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4975" y="1719263"/>
            <a:ext cx="7616825" cy="4114800"/>
          </a:xfrm>
        </p:spPr>
        <p:txBody>
          <a:bodyPr/>
          <a:lstStyle/>
          <a:p>
            <a:pPr>
              <a:lnSpc>
                <a:spcPct val="3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Interference between users mitigated by code cross correlation</a:t>
            </a:r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20000"/>
              </a:lnSpc>
            </a:pPr>
            <a:endParaRPr lang="en-US" sz="2800"/>
          </a:p>
          <a:p>
            <a:pPr>
              <a:lnSpc>
                <a:spcPct val="6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In downlink, signal and interference have same received power</a:t>
            </a:r>
          </a:p>
          <a:p>
            <a:pPr>
              <a:lnSpc>
                <a:spcPct val="2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In uplink, “close” users drown out “far” users (near-far problem)</a:t>
            </a:r>
          </a:p>
        </p:txBody>
      </p:sp>
      <p:sp>
        <p:nvSpPr>
          <p:cNvPr id="238596" name="Rectangle 4"/>
          <p:cNvSpPr>
            <a:spLocks noChangeArrowheads="1"/>
          </p:cNvSpPr>
          <p:nvPr/>
        </p:nvSpPr>
        <p:spPr bwMode="auto">
          <a:xfrm>
            <a:off x="8302625" y="4600575"/>
            <a:ext cx="173038" cy="349250"/>
          </a:xfrm>
          <a:prstGeom prst="rect">
            <a:avLst/>
          </a:prstGeom>
          <a:solidFill>
            <a:srgbClr val="0033CC"/>
          </a:solidFill>
          <a:ln w="12700">
            <a:solidFill>
              <a:srgbClr val="0033CC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38597" name="Line 5"/>
          <p:cNvSpPr>
            <a:spLocks noChangeShapeType="1"/>
          </p:cNvSpPr>
          <p:nvPr/>
        </p:nvSpPr>
        <p:spPr bwMode="auto">
          <a:xfrm flipH="1">
            <a:off x="8374063" y="4397375"/>
            <a:ext cx="14287" cy="217488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38598" name="Rectangle 6"/>
          <p:cNvSpPr>
            <a:spLocks noChangeArrowheads="1"/>
          </p:cNvSpPr>
          <p:nvPr/>
        </p:nvSpPr>
        <p:spPr bwMode="auto">
          <a:xfrm>
            <a:off x="7743825" y="5073650"/>
            <a:ext cx="215900" cy="219075"/>
          </a:xfrm>
          <a:prstGeom prst="rect">
            <a:avLst/>
          </a:prstGeom>
          <a:solidFill>
            <a:srgbClr val="0033CC"/>
          </a:solidFill>
          <a:ln w="12700">
            <a:solidFill>
              <a:srgbClr val="0033CC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38599" name="Line 7"/>
          <p:cNvSpPr>
            <a:spLocks noChangeShapeType="1"/>
          </p:cNvSpPr>
          <p:nvPr/>
        </p:nvSpPr>
        <p:spPr bwMode="auto">
          <a:xfrm flipH="1">
            <a:off x="7843838" y="4957763"/>
            <a:ext cx="14287" cy="217487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38600" name="Rectangle 8"/>
          <p:cNvSpPr>
            <a:spLocks noChangeArrowheads="1"/>
          </p:cNvSpPr>
          <p:nvPr/>
        </p:nvSpPr>
        <p:spPr bwMode="auto">
          <a:xfrm>
            <a:off x="8664575" y="6270625"/>
            <a:ext cx="215900" cy="219075"/>
          </a:xfrm>
          <a:prstGeom prst="rect">
            <a:avLst/>
          </a:prstGeom>
          <a:solidFill>
            <a:srgbClr val="0033CC"/>
          </a:solidFill>
          <a:ln w="12700">
            <a:solidFill>
              <a:srgbClr val="0033CC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38601" name="Line 9"/>
          <p:cNvSpPr>
            <a:spLocks noChangeShapeType="1"/>
          </p:cNvSpPr>
          <p:nvPr/>
        </p:nvSpPr>
        <p:spPr bwMode="auto">
          <a:xfrm flipH="1">
            <a:off x="8764588" y="6154738"/>
            <a:ext cx="14287" cy="217487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38602" name="Line 10"/>
          <p:cNvSpPr>
            <a:spLocks noChangeShapeType="1"/>
          </p:cNvSpPr>
          <p:nvPr/>
        </p:nvSpPr>
        <p:spPr bwMode="auto">
          <a:xfrm flipH="1">
            <a:off x="7910513" y="4427538"/>
            <a:ext cx="377825" cy="463550"/>
          </a:xfrm>
          <a:prstGeom prst="line">
            <a:avLst/>
          </a:prstGeom>
          <a:noFill/>
          <a:ln w="28575">
            <a:solidFill>
              <a:srgbClr val="CC0099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38603" name="Line 11"/>
          <p:cNvSpPr>
            <a:spLocks noChangeShapeType="1"/>
          </p:cNvSpPr>
          <p:nvPr/>
        </p:nvSpPr>
        <p:spPr bwMode="auto">
          <a:xfrm>
            <a:off x="8432800" y="4484688"/>
            <a:ext cx="347663" cy="1611312"/>
          </a:xfrm>
          <a:prstGeom prst="line">
            <a:avLst/>
          </a:prstGeom>
          <a:noFill/>
          <a:ln w="12700">
            <a:solidFill>
              <a:srgbClr val="CC0099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graphicFrame>
        <p:nvGraphicFramePr>
          <p:cNvPr id="238604" name="Object 12"/>
          <p:cNvGraphicFramePr>
            <a:graphicFrameLocks noChangeAspect="1"/>
          </p:cNvGraphicFramePr>
          <p:nvPr/>
        </p:nvGraphicFramePr>
        <p:xfrm>
          <a:off x="320675" y="2903538"/>
          <a:ext cx="8480425" cy="156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2" name="Equation" r:id="rId3" imgW="5244840" imgH="965160" progId="Equation.3">
                  <p:embed/>
                </p:oleObj>
              </mc:Choice>
              <mc:Fallback>
                <p:oleObj name="Equation" r:id="rId3" imgW="524484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2903538"/>
                        <a:ext cx="8480425" cy="1560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8605" name="Text Box 13"/>
          <p:cNvSpPr txBox="1">
            <a:spLocks noChangeArrowheads="1"/>
          </p:cNvSpPr>
          <p:nvPr/>
        </p:nvSpPr>
        <p:spPr bwMode="auto">
          <a:xfrm>
            <a:off x="7861300" y="4225925"/>
            <a:ext cx="37623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0033CC"/>
                </a:solidFill>
                <a:latin typeface="Symbol" pitchFamily="18" charset="2"/>
                <a:cs typeface="+mn-cs"/>
              </a:rPr>
              <a:t>a</a:t>
            </a:r>
          </a:p>
        </p:txBody>
      </p:sp>
      <p:sp>
        <p:nvSpPr>
          <p:cNvPr id="238606" name="Text Box 14"/>
          <p:cNvSpPr txBox="1">
            <a:spLocks noChangeArrowheads="1"/>
          </p:cNvSpPr>
          <p:nvPr/>
        </p:nvSpPr>
        <p:spPr bwMode="auto">
          <a:xfrm>
            <a:off x="8289925" y="5132388"/>
            <a:ext cx="37623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0033CC"/>
                </a:solidFill>
                <a:latin typeface="Symbol" pitchFamily="18" charset="2"/>
                <a:cs typeface="+mn-cs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52988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ChangeArrowheads="1"/>
          </p:cNvSpPr>
          <p:nvPr/>
        </p:nvSpPr>
        <p:spPr bwMode="auto">
          <a:xfrm>
            <a:off x="833213" y="548868"/>
            <a:ext cx="7628563" cy="746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9056" tIns="34529" rIns="69056" bIns="34529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Random Access</a:t>
            </a: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173072" name="Rectangle 16"/>
          <p:cNvSpPr>
            <a:spLocks noChangeArrowheads="1"/>
          </p:cNvSpPr>
          <p:nvPr/>
        </p:nvSpPr>
        <p:spPr bwMode="auto">
          <a:xfrm>
            <a:off x="5736314" y="6831073"/>
            <a:ext cx="139525" cy="8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3059" name="Rectangle 3"/>
          <p:cNvSpPr>
            <a:spLocks noChangeArrowheads="1"/>
          </p:cNvSpPr>
          <p:nvPr/>
        </p:nvSpPr>
        <p:spPr bwMode="auto">
          <a:xfrm>
            <a:off x="151538" y="1631468"/>
            <a:ext cx="8992462" cy="1608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•  </a:t>
            </a: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  In multiple access, channels are assigned by a centralized controller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          - Requires a central controller and control channel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          - Inefficient for short and/or infrequent data transmissions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In random access, users access channel randomly when they have data to send</a:t>
            </a:r>
          </a:p>
          <a:p>
            <a:pPr marL="8001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A simple random access scheme will be explored in homework</a:t>
            </a:r>
          </a:p>
        </p:txBody>
      </p:sp>
      <p:sp>
        <p:nvSpPr>
          <p:cNvPr id="173060" name="Rectangle 4"/>
          <p:cNvSpPr>
            <a:spLocks noChangeArrowheads="1"/>
          </p:cNvSpPr>
          <p:nvPr/>
        </p:nvSpPr>
        <p:spPr bwMode="auto">
          <a:xfrm>
            <a:off x="185026" y="2135539"/>
            <a:ext cx="139525" cy="377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173061" name="Rectangle 5"/>
          <p:cNvSpPr>
            <a:spLocks noChangeArrowheads="1"/>
          </p:cNvSpPr>
          <p:nvPr/>
        </p:nvSpPr>
        <p:spPr bwMode="auto">
          <a:xfrm>
            <a:off x="196315" y="4751937"/>
            <a:ext cx="1564916" cy="31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74747">
                    <a:lumMod val="5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•  </a:t>
            </a:r>
            <a:r>
              <a:rPr kumimoji="0" lang="en-US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74747">
                    <a:lumMod val="5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Pure ALOHA 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474747">
                  <a:lumMod val="5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173062" name="Rectangle 6"/>
          <p:cNvSpPr>
            <a:spLocks noChangeArrowheads="1"/>
          </p:cNvSpPr>
          <p:nvPr/>
        </p:nvSpPr>
        <p:spPr bwMode="auto">
          <a:xfrm>
            <a:off x="485762" y="5124056"/>
            <a:ext cx="3673120" cy="31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74747">
                    <a:lumMod val="5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– send packet whenever data is available </a:t>
            </a:r>
          </a:p>
        </p:txBody>
      </p:sp>
      <p:sp>
        <p:nvSpPr>
          <p:cNvPr id="173063" name="Rectangle 7"/>
          <p:cNvSpPr>
            <a:spLocks noChangeArrowheads="1"/>
          </p:cNvSpPr>
          <p:nvPr/>
        </p:nvSpPr>
        <p:spPr bwMode="auto">
          <a:xfrm>
            <a:off x="535473" y="5402457"/>
            <a:ext cx="4046299" cy="31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74747">
                    <a:lumMod val="5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– a collision occurs for any partial overlap of </a:t>
            </a:r>
          </a:p>
        </p:txBody>
      </p:sp>
      <p:sp>
        <p:nvSpPr>
          <p:cNvPr id="173065" name="Rectangle 9"/>
          <p:cNvSpPr>
            <a:spLocks noChangeArrowheads="1"/>
          </p:cNvSpPr>
          <p:nvPr/>
        </p:nvSpPr>
        <p:spPr bwMode="auto">
          <a:xfrm>
            <a:off x="4647495" y="4751937"/>
            <a:ext cx="1758494" cy="31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74747">
                    <a:lumMod val="5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•  Slotted ALOHA </a:t>
            </a:r>
          </a:p>
        </p:txBody>
      </p:sp>
      <p:grpSp>
        <p:nvGrpSpPr>
          <p:cNvPr id="173111" name="Group 55"/>
          <p:cNvGrpSpPr>
            <a:grpSpLocks/>
          </p:cNvGrpSpPr>
          <p:nvPr/>
        </p:nvGrpSpPr>
        <p:grpSpPr bwMode="auto">
          <a:xfrm>
            <a:off x="4970934" y="5363515"/>
            <a:ext cx="4068367" cy="1382315"/>
            <a:chOff x="597" y="2831"/>
            <a:chExt cx="3417" cy="1161"/>
          </a:xfrm>
        </p:grpSpPr>
        <p:sp>
          <p:nvSpPr>
            <p:cNvPr id="173066" name="Rectangle 10"/>
            <p:cNvSpPr>
              <a:spLocks noChangeArrowheads="1"/>
            </p:cNvSpPr>
            <p:nvPr/>
          </p:nvSpPr>
          <p:spPr bwMode="auto">
            <a:xfrm>
              <a:off x="597" y="2831"/>
              <a:ext cx="325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747">
                      <a:lumMod val="50000"/>
                    </a:srgb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– packets sent during predefined timeslots </a:t>
              </a:r>
            </a:p>
          </p:txBody>
        </p:sp>
        <p:sp>
          <p:nvSpPr>
            <p:cNvPr id="173067" name="Rectangle 11"/>
            <p:cNvSpPr>
              <a:spLocks noChangeArrowheads="1"/>
            </p:cNvSpPr>
            <p:nvPr/>
          </p:nvSpPr>
          <p:spPr bwMode="auto">
            <a:xfrm>
              <a:off x="600" y="3106"/>
              <a:ext cx="3414" cy="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747">
                      <a:lumMod val="50000"/>
                    </a:srgb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– A collision occurs when packets overlap,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747">
                      <a:lumMod val="50000"/>
                    </a:srgb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   but there is no partial overlap of packets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747">
                      <a:lumMod val="50000"/>
                    </a:srgb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–  Packets received in error are retransmitted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747">
                      <a:lumMod val="50000"/>
                    </a:srgb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   after random delay interval.</a:t>
              </a:r>
            </a:p>
          </p:txBody>
        </p:sp>
      </p:grpSp>
      <p:grpSp>
        <p:nvGrpSpPr>
          <p:cNvPr id="173113" name="Group 57"/>
          <p:cNvGrpSpPr>
            <a:grpSpLocks/>
          </p:cNvGrpSpPr>
          <p:nvPr/>
        </p:nvGrpSpPr>
        <p:grpSpPr bwMode="auto">
          <a:xfrm>
            <a:off x="448557" y="5617036"/>
            <a:ext cx="4422115" cy="1141810"/>
            <a:chOff x="582" y="1721"/>
            <a:chExt cx="6251" cy="959"/>
          </a:xfrm>
        </p:grpSpPr>
        <p:sp>
          <p:nvSpPr>
            <p:cNvPr id="173064" name="Rectangle 8"/>
            <p:cNvSpPr>
              <a:spLocks noChangeArrowheads="1"/>
            </p:cNvSpPr>
            <p:nvPr/>
          </p:nvSpPr>
          <p:spPr bwMode="auto">
            <a:xfrm>
              <a:off x="596" y="1721"/>
              <a:ext cx="414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747">
                      <a:lumMod val="50000"/>
                    </a:srgb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   packets (</a:t>
              </a:r>
              <a:r>
                <a:rPr kumimoji="0" lang="en-US" alt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74747">
                      <a:lumMod val="50000"/>
                    </a:srgb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nonorthogonal</a:t>
              </a: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747">
                      <a:lumMod val="50000"/>
                    </a:srgb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 slots) </a:t>
              </a:r>
            </a:p>
          </p:txBody>
        </p:sp>
        <p:sp>
          <p:nvSpPr>
            <p:cNvPr id="173109" name="Text Box 53"/>
            <p:cNvSpPr txBox="1">
              <a:spLocks noChangeArrowheads="1"/>
            </p:cNvSpPr>
            <p:nvPr/>
          </p:nvSpPr>
          <p:spPr bwMode="auto">
            <a:xfrm>
              <a:off x="582" y="2044"/>
              <a:ext cx="6251" cy="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747">
                      <a:lumMod val="50000"/>
                    </a:srgb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– Packets received in error are </a:t>
              </a:r>
              <a:r>
                <a:rPr kumimoji="0" lang="en-US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74747">
                      <a:lumMod val="50000"/>
                    </a:srgb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retransmitted after </a:t>
              </a: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747">
                      <a:lumMod val="50000"/>
                    </a:srgb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random delay interval (avoids </a:t>
              </a:r>
              <a:r>
                <a:rPr kumimoji="0" lang="en-US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74747">
                      <a:lumMod val="50000"/>
                    </a:srgb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subsequent collisions</a:t>
              </a: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747">
                      <a:lumMod val="50000"/>
                    </a:srgb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).</a:t>
              </a:r>
            </a:p>
          </p:txBody>
        </p:sp>
      </p:grpSp>
      <p:sp>
        <p:nvSpPr>
          <p:cNvPr id="173110" name="Text Box 54"/>
          <p:cNvSpPr txBox="1">
            <a:spLocks noChangeArrowheads="1"/>
          </p:cNvSpPr>
          <p:nvPr/>
        </p:nvSpPr>
        <p:spPr bwMode="auto">
          <a:xfrm>
            <a:off x="126859" y="3470794"/>
            <a:ext cx="503234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•  </a:t>
            </a: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  ALOHA Schemes </a:t>
            </a: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(not covered on exam) </a:t>
            </a:r>
          </a:p>
          <a:p>
            <a:pPr marL="8001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Data is packetized. </a:t>
            </a:r>
          </a:p>
          <a:p>
            <a:pPr marL="8001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Packets occupy a given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time </a:t>
            </a: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interval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173112" name="Text Box 56"/>
          <p:cNvSpPr txBox="1">
            <a:spLocks noChangeArrowheads="1"/>
          </p:cNvSpPr>
          <p:nvPr/>
        </p:nvSpPr>
        <p:spPr bwMode="auto">
          <a:xfrm>
            <a:off x="4926271" y="5046424"/>
            <a:ext cx="392254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74747">
                    <a:lumMod val="5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– same as ALOHA but with packet slotting</a:t>
            </a:r>
          </a:p>
        </p:txBody>
      </p:sp>
      <p:sp>
        <p:nvSpPr>
          <p:cNvPr id="173114" name="Text Box 58"/>
          <p:cNvSpPr txBox="1">
            <a:spLocks noChangeArrowheads="1"/>
          </p:cNvSpPr>
          <p:nvPr/>
        </p:nvSpPr>
        <p:spPr bwMode="auto">
          <a:xfrm>
            <a:off x="5041182" y="5742134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1" i="0" u="none" strike="noStrike" kern="1200" cap="none" spc="0" normalizeH="0" baseline="0" noProof="0">
              <a:ln>
                <a:noFill/>
              </a:ln>
              <a:solidFill>
                <a:srgbClr val="474747">
                  <a:lumMod val="5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892" y="3344620"/>
            <a:ext cx="3206021" cy="148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7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611224" y="1633695"/>
            <a:ext cx="3376613" cy="1773011"/>
            <a:chOff x="2233613" y="1819275"/>
            <a:chExt cx="3886200" cy="2070100"/>
          </a:xfrm>
        </p:grpSpPr>
        <p:sp>
          <p:nvSpPr>
            <p:cNvPr id="20482" name="Freeform 3"/>
            <p:cNvSpPr>
              <a:spLocks/>
            </p:cNvSpPr>
            <p:nvPr/>
          </p:nvSpPr>
          <p:spPr bwMode="auto">
            <a:xfrm>
              <a:off x="2962275" y="1819275"/>
              <a:ext cx="971550" cy="517525"/>
            </a:xfrm>
            <a:custGeom>
              <a:avLst/>
              <a:gdLst>
                <a:gd name="T0" fmla="*/ 384326424 w 613"/>
                <a:gd name="T1" fmla="*/ 503441583 h 531"/>
                <a:gd name="T2" fmla="*/ 0 w 613"/>
                <a:gd name="T3" fmla="*/ 250771509 h 531"/>
                <a:gd name="T4" fmla="*/ 384326424 w 613"/>
                <a:gd name="T5" fmla="*/ 0 h 531"/>
                <a:gd name="T6" fmla="*/ 1152980956 w 613"/>
                <a:gd name="T7" fmla="*/ 0 h 531"/>
                <a:gd name="T8" fmla="*/ 1537307281 w 613"/>
                <a:gd name="T9" fmla="*/ 250771509 h 531"/>
                <a:gd name="T10" fmla="*/ 1152980956 w 613"/>
                <a:gd name="T11" fmla="*/ 503441583 h 531"/>
                <a:gd name="T12" fmla="*/ 384326424 w 613"/>
                <a:gd name="T13" fmla="*/ 503441583 h 5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3"/>
                <a:gd name="T22" fmla="*/ 0 h 531"/>
                <a:gd name="T23" fmla="*/ 613 w 613"/>
                <a:gd name="T24" fmla="*/ 531 h 5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3" h="531">
                  <a:moveTo>
                    <a:pt x="153" y="530"/>
                  </a:moveTo>
                  <a:lnTo>
                    <a:pt x="0" y="264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2" y="264"/>
                  </a:lnTo>
                  <a:lnTo>
                    <a:pt x="459" y="530"/>
                  </a:lnTo>
                  <a:lnTo>
                    <a:pt x="153" y="53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483" name="Freeform 4"/>
            <p:cNvSpPr>
              <a:spLocks/>
            </p:cNvSpPr>
            <p:nvPr/>
          </p:nvSpPr>
          <p:spPr bwMode="auto">
            <a:xfrm>
              <a:off x="3446463" y="2076450"/>
              <a:ext cx="36512" cy="23813"/>
            </a:xfrm>
            <a:custGeom>
              <a:avLst/>
              <a:gdLst>
                <a:gd name="T0" fmla="*/ 0 w 23"/>
                <a:gd name="T1" fmla="*/ 22643187 h 24"/>
                <a:gd name="T2" fmla="*/ 27720549 w 23"/>
                <a:gd name="T3" fmla="*/ 19689384 h 24"/>
                <a:gd name="T4" fmla="*/ 47881516 w 23"/>
                <a:gd name="T5" fmla="*/ 11814225 h 24"/>
                <a:gd name="T6" fmla="*/ 55442685 w 23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0" y="23"/>
                  </a:moveTo>
                  <a:lnTo>
                    <a:pt x="11" y="20"/>
                  </a:lnTo>
                  <a:lnTo>
                    <a:pt x="19" y="12"/>
                  </a:lnTo>
                  <a:lnTo>
                    <a:pt x="2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484" name="Freeform 5"/>
            <p:cNvSpPr>
              <a:spLocks/>
            </p:cNvSpPr>
            <p:nvPr/>
          </p:nvSpPr>
          <p:spPr bwMode="auto">
            <a:xfrm>
              <a:off x="3446463" y="2055813"/>
              <a:ext cx="36512" cy="22225"/>
            </a:xfrm>
            <a:custGeom>
              <a:avLst/>
              <a:gdLst>
                <a:gd name="T0" fmla="*/ 55442685 w 23"/>
                <a:gd name="T1" fmla="*/ 21431972 h 22"/>
                <a:gd name="T2" fmla="*/ 47881516 w 23"/>
                <a:gd name="T3" fmla="*/ 10205316 h 22"/>
                <a:gd name="T4" fmla="*/ 27720549 w 23"/>
                <a:gd name="T5" fmla="*/ 2040659 h 22"/>
                <a:gd name="T6" fmla="*/ 0 w 23"/>
                <a:gd name="T7" fmla="*/ 0 h 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2"/>
                <a:gd name="T14" fmla="*/ 23 w 23"/>
                <a:gd name="T15" fmla="*/ 22 h 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2">
                  <a:moveTo>
                    <a:pt x="22" y="21"/>
                  </a:moveTo>
                  <a:lnTo>
                    <a:pt x="19" y="10"/>
                  </a:lnTo>
                  <a:lnTo>
                    <a:pt x="11" y="2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485" name="Freeform 6"/>
            <p:cNvSpPr>
              <a:spLocks/>
            </p:cNvSpPr>
            <p:nvPr/>
          </p:nvSpPr>
          <p:spPr bwMode="auto">
            <a:xfrm>
              <a:off x="3411538" y="2055813"/>
              <a:ext cx="36512" cy="22225"/>
            </a:xfrm>
            <a:custGeom>
              <a:avLst/>
              <a:gdLst>
                <a:gd name="T0" fmla="*/ 55442685 w 23"/>
                <a:gd name="T1" fmla="*/ 0 h 22"/>
                <a:gd name="T2" fmla="*/ 27720549 w 23"/>
                <a:gd name="T3" fmla="*/ 2040659 h 22"/>
                <a:gd name="T4" fmla="*/ 5040243 w 23"/>
                <a:gd name="T5" fmla="*/ 10205316 h 22"/>
                <a:gd name="T6" fmla="*/ 0 w 23"/>
                <a:gd name="T7" fmla="*/ 21431972 h 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2"/>
                <a:gd name="T14" fmla="*/ 23 w 23"/>
                <a:gd name="T15" fmla="*/ 22 h 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2">
                  <a:moveTo>
                    <a:pt x="22" y="0"/>
                  </a:moveTo>
                  <a:lnTo>
                    <a:pt x="11" y="2"/>
                  </a:lnTo>
                  <a:lnTo>
                    <a:pt x="2" y="10"/>
                  </a:lnTo>
                  <a:lnTo>
                    <a:pt x="0" y="2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486" name="Freeform 7"/>
            <p:cNvSpPr>
              <a:spLocks/>
            </p:cNvSpPr>
            <p:nvPr/>
          </p:nvSpPr>
          <p:spPr bwMode="auto">
            <a:xfrm>
              <a:off x="3411538" y="2076450"/>
              <a:ext cx="36512" cy="23813"/>
            </a:xfrm>
            <a:custGeom>
              <a:avLst/>
              <a:gdLst>
                <a:gd name="T0" fmla="*/ 0 w 23"/>
                <a:gd name="T1" fmla="*/ 0 h 24"/>
                <a:gd name="T2" fmla="*/ 5040243 w 23"/>
                <a:gd name="T3" fmla="*/ 11814225 h 24"/>
                <a:gd name="T4" fmla="*/ 27720549 w 23"/>
                <a:gd name="T5" fmla="*/ 19689384 h 24"/>
                <a:gd name="T6" fmla="*/ 55442685 w 23"/>
                <a:gd name="T7" fmla="*/ 22643187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0" y="0"/>
                  </a:moveTo>
                  <a:lnTo>
                    <a:pt x="2" y="12"/>
                  </a:lnTo>
                  <a:lnTo>
                    <a:pt x="11" y="20"/>
                  </a:lnTo>
                  <a:lnTo>
                    <a:pt x="22" y="2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487" name="Freeform 8"/>
            <p:cNvSpPr>
              <a:spLocks/>
            </p:cNvSpPr>
            <p:nvPr/>
          </p:nvSpPr>
          <p:spPr bwMode="auto">
            <a:xfrm>
              <a:off x="3689350" y="2076450"/>
              <a:ext cx="974725" cy="519113"/>
            </a:xfrm>
            <a:custGeom>
              <a:avLst/>
              <a:gdLst>
                <a:gd name="T0" fmla="*/ 385584646 w 614"/>
                <a:gd name="T1" fmla="*/ 505585703 h 532"/>
                <a:gd name="T2" fmla="*/ 0 w 614"/>
                <a:gd name="T3" fmla="*/ 252317161 h 532"/>
                <a:gd name="T4" fmla="*/ 385584646 w 614"/>
                <a:gd name="T5" fmla="*/ 0 h 532"/>
                <a:gd name="T6" fmla="*/ 1156750862 w 614"/>
                <a:gd name="T7" fmla="*/ 0 h 532"/>
                <a:gd name="T8" fmla="*/ 1544856358 w 614"/>
                <a:gd name="T9" fmla="*/ 252317161 h 532"/>
                <a:gd name="T10" fmla="*/ 1156750862 w 614"/>
                <a:gd name="T11" fmla="*/ 505585703 h 532"/>
                <a:gd name="T12" fmla="*/ 385584646 w 614"/>
                <a:gd name="T13" fmla="*/ 505585703 h 5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4"/>
                <a:gd name="T22" fmla="*/ 0 h 532"/>
                <a:gd name="T23" fmla="*/ 614 w 614"/>
                <a:gd name="T24" fmla="*/ 532 h 5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4" h="532">
                  <a:moveTo>
                    <a:pt x="153" y="531"/>
                  </a:moveTo>
                  <a:lnTo>
                    <a:pt x="0" y="265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3" y="265"/>
                  </a:lnTo>
                  <a:lnTo>
                    <a:pt x="459" y="531"/>
                  </a:lnTo>
                  <a:lnTo>
                    <a:pt x="153" y="5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488" name="Freeform 9"/>
            <p:cNvSpPr>
              <a:spLocks/>
            </p:cNvSpPr>
            <p:nvPr/>
          </p:nvSpPr>
          <p:spPr bwMode="auto">
            <a:xfrm>
              <a:off x="4175125" y="2336800"/>
              <a:ext cx="36513" cy="22225"/>
            </a:xfrm>
            <a:custGeom>
              <a:avLst/>
              <a:gdLst>
                <a:gd name="T0" fmla="*/ 0 w 23"/>
                <a:gd name="T1" fmla="*/ 20542665 h 23"/>
                <a:gd name="T2" fmla="*/ 27722895 w 23"/>
                <a:gd name="T3" fmla="*/ 17741349 h 23"/>
                <a:gd name="T4" fmla="*/ 47884415 w 23"/>
                <a:gd name="T5" fmla="*/ 10270849 h 23"/>
                <a:gd name="T6" fmla="*/ 55444203 w 23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0" y="22"/>
                  </a:moveTo>
                  <a:lnTo>
                    <a:pt x="11" y="19"/>
                  </a:lnTo>
                  <a:lnTo>
                    <a:pt x="19" y="11"/>
                  </a:lnTo>
                  <a:lnTo>
                    <a:pt x="2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489" name="Freeform 10"/>
            <p:cNvSpPr>
              <a:spLocks/>
            </p:cNvSpPr>
            <p:nvPr/>
          </p:nvSpPr>
          <p:spPr bwMode="auto">
            <a:xfrm>
              <a:off x="4175125" y="2314575"/>
              <a:ext cx="36513" cy="22225"/>
            </a:xfrm>
            <a:custGeom>
              <a:avLst/>
              <a:gdLst>
                <a:gd name="T0" fmla="*/ 55444203 w 23"/>
                <a:gd name="T1" fmla="*/ 19723762 h 24"/>
                <a:gd name="T2" fmla="*/ 47884415 w 23"/>
                <a:gd name="T3" fmla="*/ 10291101 h 24"/>
                <a:gd name="T4" fmla="*/ 27722895 w 23"/>
                <a:gd name="T5" fmla="*/ 2572544 h 24"/>
                <a:gd name="T6" fmla="*/ 0 w 23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22" y="23"/>
                  </a:moveTo>
                  <a:lnTo>
                    <a:pt x="19" y="12"/>
                  </a:lnTo>
                  <a:lnTo>
                    <a:pt x="11" y="3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490" name="Freeform 11"/>
            <p:cNvSpPr>
              <a:spLocks/>
            </p:cNvSpPr>
            <p:nvPr/>
          </p:nvSpPr>
          <p:spPr bwMode="auto">
            <a:xfrm>
              <a:off x="4141788" y="2314575"/>
              <a:ext cx="34925" cy="22225"/>
            </a:xfrm>
            <a:custGeom>
              <a:avLst/>
              <a:gdLst>
                <a:gd name="T0" fmla="*/ 52924081 w 22"/>
                <a:gd name="T1" fmla="*/ 0 h 24"/>
                <a:gd name="T2" fmla="*/ 25201560 w 22"/>
                <a:gd name="T3" fmla="*/ 2572544 h 24"/>
                <a:gd name="T4" fmla="*/ 5040312 w 22"/>
                <a:gd name="T5" fmla="*/ 10291101 h 24"/>
                <a:gd name="T6" fmla="*/ 0 w 22"/>
                <a:gd name="T7" fmla="*/ 19723762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24"/>
                <a:gd name="T14" fmla="*/ 22 w 22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24">
                  <a:moveTo>
                    <a:pt x="21" y="0"/>
                  </a:moveTo>
                  <a:lnTo>
                    <a:pt x="10" y="3"/>
                  </a:lnTo>
                  <a:lnTo>
                    <a:pt x="2" y="12"/>
                  </a:lnTo>
                  <a:lnTo>
                    <a:pt x="0" y="2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491" name="Freeform 12"/>
            <p:cNvSpPr>
              <a:spLocks/>
            </p:cNvSpPr>
            <p:nvPr/>
          </p:nvSpPr>
          <p:spPr bwMode="auto">
            <a:xfrm>
              <a:off x="4141788" y="2336800"/>
              <a:ext cx="34925" cy="22225"/>
            </a:xfrm>
            <a:custGeom>
              <a:avLst/>
              <a:gdLst>
                <a:gd name="T0" fmla="*/ 0 w 22"/>
                <a:gd name="T1" fmla="*/ 0 h 23"/>
                <a:gd name="T2" fmla="*/ 5040312 w 22"/>
                <a:gd name="T3" fmla="*/ 10270849 h 23"/>
                <a:gd name="T4" fmla="*/ 25201560 w 22"/>
                <a:gd name="T5" fmla="*/ 17741349 h 23"/>
                <a:gd name="T6" fmla="*/ 52924081 w 22"/>
                <a:gd name="T7" fmla="*/ 20542665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23"/>
                <a:gd name="T14" fmla="*/ 22 w 22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23">
                  <a:moveTo>
                    <a:pt x="0" y="0"/>
                  </a:moveTo>
                  <a:lnTo>
                    <a:pt x="2" y="11"/>
                  </a:lnTo>
                  <a:lnTo>
                    <a:pt x="10" y="19"/>
                  </a:lnTo>
                  <a:lnTo>
                    <a:pt x="21" y="2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492" name="Freeform 13"/>
            <p:cNvSpPr>
              <a:spLocks/>
            </p:cNvSpPr>
            <p:nvPr/>
          </p:nvSpPr>
          <p:spPr bwMode="auto">
            <a:xfrm>
              <a:off x="4418013" y="1819275"/>
              <a:ext cx="973137" cy="517525"/>
            </a:xfrm>
            <a:custGeom>
              <a:avLst/>
              <a:gdLst>
                <a:gd name="T0" fmla="*/ 384328835 w 614"/>
                <a:gd name="T1" fmla="*/ 503441583 h 531"/>
                <a:gd name="T2" fmla="*/ 0 w 614"/>
                <a:gd name="T3" fmla="*/ 250771509 h 531"/>
                <a:gd name="T4" fmla="*/ 384328835 w 614"/>
                <a:gd name="T5" fmla="*/ 0 h 531"/>
                <a:gd name="T6" fmla="*/ 1152985018 w 614"/>
                <a:gd name="T7" fmla="*/ 0 h 531"/>
                <a:gd name="T8" fmla="*/ 1539825840 w 614"/>
                <a:gd name="T9" fmla="*/ 250771509 h 531"/>
                <a:gd name="T10" fmla="*/ 1152985018 w 614"/>
                <a:gd name="T11" fmla="*/ 503441583 h 531"/>
                <a:gd name="T12" fmla="*/ 384328835 w 614"/>
                <a:gd name="T13" fmla="*/ 503441583 h 5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4"/>
                <a:gd name="T22" fmla="*/ 0 h 531"/>
                <a:gd name="T23" fmla="*/ 614 w 614"/>
                <a:gd name="T24" fmla="*/ 531 h 5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4" h="531">
                  <a:moveTo>
                    <a:pt x="153" y="530"/>
                  </a:moveTo>
                  <a:lnTo>
                    <a:pt x="0" y="264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3" y="264"/>
                  </a:lnTo>
                  <a:lnTo>
                    <a:pt x="459" y="530"/>
                  </a:lnTo>
                  <a:lnTo>
                    <a:pt x="153" y="53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493" name="Freeform 14"/>
            <p:cNvSpPr>
              <a:spLocks/>
            </p:cNvSpPr>
            <p:nvPr/>
          </p:nvSpPr>
          <p:spPr bwMode="auto">
            <a:xfrm>
              <a:off x="4905375" y="2076450"/>
              <a:ext cx="34925" cy="23813"/>
            </a:xfrm>
            <a:custGeom>
              <a:avLst/>
              <a:gdLst>
                <a:gd name="T0" fmla="*/ 0 w 22"/>
                <a:gd name="T1" fmla="*/ 22643187 h 24"/>
                <a:gd name="T2" fmla="*/ 25201560 w 22"/>
                <a:gd name="T3" fmla="*/ 19689384 h 24"/>
                <a:gd name="T4" fmla="*/ 45362809 w 22"/>
                <a:gd name="T5" fmla="*/ 11814225 h 24"/>
                <a:gd name="T6" fmla="*/ 52924081 w 22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24"/>
                <a:gd name="T14" fmla="*/ 22 w 22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24">
                  <a:moveTo>
                    <a:pt x="0" y="23"/>
                  </a:moveTo>
                  <a:lnTo>
                    <a:pt x="10" y="20"/>
                  </a:lnTo>
                  <a:lnTo>
                    <a:pt x="18" y="12"/>
                  </a:lnTo>
                  <a:lnTo>
                    <a:pt x="21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494" name="Freeform 15"/>
            <p:cNvSpPr>
              <a:spLocks/>
            </p:cNvSpPr>
            <p:nvPr/>
          </p:nvSpPr>
          <p:spPr bwMode="auto">
            <a:xfrm>
              <a:off x="4905375" y="2055813"/>
              <a:ext cx="34925" cy="22225"/>
            </a:xfrm>
            <a:custGeom>
              <a:avLst/>
              <a:gdLst>
                <a:gd name="T0" fmla="*/ 52924081 w 22"/>
                <a:gd name="T1" fmla="*/ 21431972 h 22"/>
                <a:gd name="T2" fmla="*/ 45362809 w 22"/>
                <a:gd name="T3" fmla="*/ 10205316 h 22"/>
                <a:gd name="T4" fmla="*/ 25201560 w 22"/>
                <a:gd name="T5" fmla="*/ 2040659 h 22"/>
                <a:gd name="T6" fmla="*/ 0 w 22"/>
                <a:gd name="T7" fmla="*/ 0 h 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22"/>
                <a:gd name="T14" fmla="*/ 22 w 22"/>
                <a:gd name="T15" fmla="*/ 22 h 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22">
                  <a:moveTo>
                    <a:pt x="21" y="21"/>
                  </a:moveTo>
                  <a:lnTo>
                    <a:pt x="18" y="10"/>
                  </a:lnTo>
                  <a:lnTo>
                    <a:pt x="10" y="2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495" name="Freeform 16"/>
            <p:cNvSpPr>
              <a:spLocks/>
            </p:cNvSpPr>
            <p:nvPr/>
          </p:nvSpPr>
          <p:spPr bwMode="auto">
            <a:xfrm>
              <a:off x="4870450" y="2055813"/>
              <a:ext cx="36513" cy="22225"/>
            </a:xfrm>
            <a:custGeom>
              <a:avLst/>
              <a:gdLst>
                <a:gd name="T0" fmla="*/ 55444203 w 23"/>
                <a:gd name="T1" fmla="*/ 0 h 22"/>
                <a:gd name="T2" fmla="*/ 25201905 w 23"/>
                <a:gd name="T3" fmla="*/ 2040659 h 22"/>
                <a:gd name="T4" fmla="*/ 5040381 w 23"/>
                <a:gd name="T5" fmla="*/ 10205316 h 22"/>
                <a:gd name="T6" fmla="*/ 0 w 23"/>
                <a:gd name="T7" fmla="*/ 21431972 h 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2"/>
                <a:gd name="T14" fmla="*/ 23 w 23"/>
                <a:gd name="T15" fmla="*/ 22 h 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2">
                  <a:moveTo>
                    <a:pt x="22" y="0"/>
                  </a:moveTo>
                  <a:lnTo>
                    <a:pt x="10" y="2"/>
                  </a:lnTo>
                  <a:lnTo>
                    <a:pt x="2" y="10"/>
                  </a:lnTo>
                  <a:lnTo>
                    <a:pt x="0" y="2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496" name="Freeform 17"/>
            <p:cNvSpPr>
              <a:spLocks/>
            </p:cNvSpPr>
            <p:nvPr/>
          </p:nvSpPr>
          <p:spPr bwMode="auto">
            <a:xfrm>
              <a:off x="4870450" y="2076450"/>
              <a:ext cx="36513" cy="23813"/>
            </a:xfrm>
            <a:custGeom>
              <a:avLst/>
              <a:gdLst>
                <a:gd name="T0" fmla="*/ 0 w 23"/>
                <a:gd name="T1" fmla="*/ 0 h 24"/>
                <a:gd name="T2" fmla="*/ 5040381 w 23"/>
                <a:gd name="T3" fmla="*/ 11814225 h 24"/>
                <a:gd name="T4" fmla="*/ 25201905 w 23"/>
                <a:gd name="T5" fmla="*/ 19689384 h 24"/>
                <a:gd name="T6" fmla="*/ 55444203 w 23"/>
                <a:gd name="T7" fmla="*/ 22643187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0" y="0"/>
                  </a:moveTo>
                  <a:lnTo>
                    <a:pt x="2" y="12"/>
                  </a:lnTo>
                  <a:lnTo>
                    <a:pt x="10" y="20"/>
                  </a:lnTo>
                  <a:lnTo>
                    <a:pt x="22" y="2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497" name="Freeform 18"/>
            <p:cNvSpPr>
              <a:spLocks/>
            </p:cNvSpPr>
            <p:nvPr/>
          </p:nvSpPr>
          <p:spPr bwMode="auto">
            <a:xfrm>
              <a:off x="3689350" y="2595563"/>
              <a:ext cx="974725" cy="517525"/>
            </a:xfrm>
            <a:custGeom>
              <a:avLst/>
              <a:gdLst>
                <a:gd name="T0" fmla="*/ 385584646 w 614"/>
                <a:gd name="T1" fmla="*/ 503441583 h 531"/>
                <a:gd name="T2" fmla="*/ 0 w 614"/>
                <a:gd name="T3" fmla="*/ 251720791 h 531"/>
                <a:gd name="T4" fmla="*/ 385584646 w 614"/>
                <a:gd name="T5" fmla="*/ 0 h 531"/>
                <a:gd name="T6" fmla="*/ 1156750862 w 614"/>
                <a:gd name="T7" fmla="*/ 0 h 531"/>
                <a:gd name="T8" fmla="*/ 1544856358 w 614"/>
                <a:gd name="T9" fmla="*/ 251720791 h 531"/>
                <a:gd name="T10" fmla="*/ 1156750862 w 614"/>
                <a:gd name="T11" fmla="*/ 503441583 h 531"/>
                <a:gd name="T12" fmla="*/ 385584646 w 614"/>
                <a:gd name="T13" fmla="*/ 503441583 h 5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4"/>
                <a:gd name="T22" fmla="*/ 0 h 531"/>
                <a:gd name="T23" fmla="*/ 614 w 614"/>
                <a:gd name="T24" fmla="*/ 531 h 5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4" h="531">
                  <a:moveTo>
                    <a:pt x="153" y="530"/>
                  </a:moveTo>
                  <a:lnTo>
                    <a:pt x="0" y="265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3" y="265"/>
                  </a:lnTo>
                  <a:lnTo>
                    <a:pt x="459" y="530"/>
                  </a:lnTo>
                  <a:lnTo>
                    <a:pt x="153" y="53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498" name="Freeform 19"/>
            <p:cNvSpPr>
              <a:spLocks/>
            </p:cNvSpPr>
            <p:nvPr/>
          </p:nvSpPr>
          <p:spPr bwMode="auto">
            <a:xfrm>
              <a:off x="4175125" y="2852738"/>
              <a:ext cx="36513" cy="23812"/>
            </a:xfrm>
            <a:custGeom>
              <a:avLst/>
              <a:gdLst>
                <a:gd name="T0" fmla="*/ 0 w 23"/>
                <a:gd name="T1" fmla="*/ 22641244 h 24"/>
                <a:gd name="T2" fmla="*/ 27722895 w 23"/>
                <a:gd name="T3" fmla="*/ 18703336 h 24"/>
                <a:gd name="T4" fmla="*/ 47884415 w 23"/>
                <a:gd name="T5" fmla="*/ 10828507 h 24"/>
                <a:gd name="T6" fmla="*/ 55444203 w 23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0" y="23"/>
                  </a:moveTo>
                  <a:lnTo>
                    <a:pt x="11" y="19"/>
                  </a:lnTo>
                  <a:lnTo>
                    <a:pt x="19" y="11"/>
                  </a:lnTo>
                  <a:lnTo>
                    <a:pt x="2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499" name="Freeform 20"/>
            <p:cNvSpPr>
              <a:spLocks/>
            </p:cNvSpPr>
            <p:nvPr/>
          </p:nvSpPr>
          <p:spPr bwMode="auto">
            <a:xfrm>
              <a:off x="4175125" y="2832100"/>
              <a:ext cx="36513" cy="22225"/>
            </a:xfrm>
            <a:custGeom>
              <a:avLst/>
              <a:gdLst>
                <a:gd name="T0" fmla="*/ 55444203 w 23"/>
                <a:gd name="T1" fmla="*/ 20542665 h 23"/>
                <a:gd name="T2" fmla="*/ 47884415 w 23"/>
                <a:gd name="T3" fmla="*/ 9337400 h 23"/>
                <a:gd name="T4" fmla="*/ 27722895 w 23"/>
                <a:gd name="T5" fmla="*/ 1867866 h 23"/>
                <a:gd name="T6" fmla="*/ 0 w 23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22" y="22"/>
                  </a:moveTo>
                  <a:lnTo>
                    <a:pt x="19" y="10"/>
                  </a:lnTo>
                  <a:lnTo>
                    <a:pt x="11" y="2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00" name="Freeform 21"/>
            <p:cNvSpPr>
              <a:spLocks/>
            </p:cNvSpPr>
            <p:nvPr/>
          </p:nvSpPr>
          <p:spPr bwMode="auto">
            <a:xfrm>
              <a:off x="4141788" y="2832100"/>
              <a:ext cx="34925" cy="22225"/>
            </a:xfrm>
            <a:custGeom>
              <a:avLst/>
              <a:gdLst>
                <a:gd name="T0" fmla="*/ 52924081 w 22"/>
                <a:gd name="T1" fmla="*/ 0 h 23"/>
                <a:gd name="T2" fmla="*/ 25201560 w 22"/>
                <a:gd name="T3" fmla="*/ 1867866 h 23"/>
                <a:gd name="T4" fmla="*/ 5040312 w 22"/>
                <a:gd name="T5" fmla="*/ 9337400 h 23"/>
                <a:gd name="T6" fmla="*/ 0 w 22"/>
                <a:gd name="T7" fmla="*/ 20542665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23"/>
                <a:gd name="T14" fmla="*/ 22 w 22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23">
                  <a:moveTo>
                    <a:pt x="21" y="0"/>
                  </a:moveTo>
                  <a:lnTo>
                    <a:pt x="10" y="2"/>
                  </a:lnTo>
                  <a:lnTo>
                    <a:pt x="2" y="10"/>
                  </a:lnTo>
                  <a:lnTo>
                    <a:pt x="0" y="2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01" name="Freeform 22"/>
            <p:cNvSpPr>
              <a:spLocks/>
            </p:cNvSpPr>
            <p:nvPr/>
          </p:nvSpPr>
          <p:spPr bwMode="auto">
            <a:xfrm>
              <a:off x="4141788" y="2852738"/>
              <a:ext cx="34925" cy="23812"/>
            </a:xfrm>
            <a:custGeom>
              <a:avLst/>
              <a:gdLst>
                <a:gd name="T0" fmla="*/ 0 w 22"/>
                <a:gd name="T1" fmla="*/ 0 h 24"/>
                <a:gd name="T2" fmla="*/ 5040312 w 22"/>
                <a:gd name="T3" fmla="*/ 10828507 h 24"/>
                <a:gd name="T4" fmla="*/ 25201560 w 22"/>
                <a:gd name="T5" fmla="*/ 18703336 h 24"/>
                <a:gd name="T6" fmla="*/ 52924081 w 22"/>
                <a:gd name="T7" fmla="*/ 22641244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24"/>
                <a:gd name="T14" fmla="*/ 22 w 22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24">
                  <a:moveTo>
                    <a:pt x="0" y="0"/>
                  </a:moveTo>
                  <a:lnTo>
                    <a:pt x="2" y="11"/>
                  </a:lnTo>
                  <a:lnTo>
                    <a:pt x="10" y="19"/>
                  </a:lnTo>
                  <a:lnTo>
                    <a:pt x="21" y="2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02" name="Freeform 23"/>
            <p:cNvSpPr>
              <a:spLocks/>
            </p:cNvSpPr>
            <p:nvPr/>
          </p:nvSpPr>
          <p:spPr bwMode="auto">
            <a:xfrm>
              <a:off x="2233613" y="2076450"/>
              <a:ext cx="971550" cy="519113"/>
            </a:xfrm>
            <a:custGeom>
              <a:avLst/>
              <a:gdLst>
                <a:gd name="T0" fmla="*/ 384326424 w 613"/>
                <a:gd name="T1" fmla="*/ 505585703 h 532"/>
                <a:gd name="T2" fmla="*/ 0 w 613"/>
                <a:gd name="T3" fmla="*/ 252317161 h 532"/>
                <a:gd name="T4" fmla="*/ 384326424 w 613"/>
                <a:gd name="T5" fmla="*/ 0 h 532"/>
                <a:gd name="T6" fmla="*/ 1152980956 w 613"/>
                <a:gd name="T7" fmla="*/ 0 h 532"/>
                <a:gd name="T8" fmla="*/ 1537307281 w 613"/>
                <a:gd name="T9" fmla="*/ 252317161 h 532"/>
                <a:gd name="T10" fmla="*/ 1152980956 w 613"/>
                <a:gd name="T11" fmla="*/ 505585703 h 532"/>
                <a:gd name="T12" fmla="*/ 384326424 w 613"/>
                <a:gd name="T13" fmla="*/ 505585703 h 5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3"/>
                <a:gd name="T22" fmla="*/ 0 h 532"/>
                <a:gd name="T23" fmla="*/ 613 w 613"/>
                <a:gd name="T24" fmla="*/ 532 h 5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3" h="532">
                  <a:moveTo>
                    <a:pt x="153" y="531"/>
                  </a:moveTo>
                  <a:lnTo>
                    <a:pt x="0" y="265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2" y="265"/>
                  </a:lnTo>
                  <a:lnTo>
                    <a:pt x="459" y="531"/>
                  </a:lnTo>
                  <a:lnTo>
                    <a:pt x="153" y="5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03" name="Freeform 24"/>
            <p:cNvSpPr>
              <a:spLocks/>
            </p:cNvSpPr>
            <p:nvPr/>
          </p:nvSpPr>
          <p:spPr bwMode="auto">
            <a:xfrm>
              <a:off x="2719388" y="2336800"/>
              <a:ext cx="36512" cy="22225"/>
            </a:xfrm>
            <a:custGeom>
              <a:avLst/>
              <a:gdLst>
                <a:gd name="T0" fmla="*/ 0 w 23"/>
                <a:gd name="T1" fmla="*/ 20542665 h 23"/>
                <a:gd name="T2" fmla="*/ 25201215 w 23"/>
                <a:gd name="T3" fmla="*/ 17741349 h 23"/>
                <a:gd name="T4" fmla="*/ 47881516 w 23"/>
                <a:gd name="T5" fmla="*/ 10270849 h 23"/>
                <a:gd name="T6" fmla="*/ 55442685 w 23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0" y="22"/>
                  </a:moveTo>
                  <a:lnTo>
                    <a:pt x="10" y="19"/>
                  </a:lnTo>
                  <a:lnTo>
                    <a:pt x="19" y="11"/>
                  </a:lnTo>
                  <a:lnTo>
                    <a:pt x="2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04" name="Freeform 25"/>
            <p:cNvSpPr>
              <a:spLocks/>
            </p:cNvSpPr>
            <p:nvPr/>
          </p:nvSpPr>
          <p:spPr bwMode="auto">
            <a:xfrm>
              <a:off x="2719388" y="2314575"/>
              <a:ext cx="36512" cy="22225"/>
            </a:xfrm>
            <a:custGeom>
              <a:avLst/>
              <a:gdLst>
                <a:gd name="T0" fmla="*/ 55442685 w 23"/>
                <a:gd name="T1" fmla="*/ 19723762 h 24"/>
                <a:gd name="T2" fmla="*/ 47881516 w 23"/>
                <a:gd name="T3" fmla="*/ 10291101 h 24"/>
                <a:gd name="T4" fmla="*/ 25201215 w 23"/>
                <a:gd name="T5" fmla="*/ 2572544 h 24"/>
                <a:gd name="T6" fmla="*/ 0 w 23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22" y="23"/>
                  </a:moveTo>
                  <a:lnTo>
                    <a:pt x="19" y="12"/>
                  </a:lnTo>
                  <a:lnTo>
                    <a:pt x="10" y="3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05" name="Freeform 26"/>
            <p:cNvSpPr>
              <a:spLocks/>
            </p:cNvSpPr>
            <p:nvPr/>
          </p:nvSpPr>
          <p:spPr bwMode="auto">
            <a:xfrm>
              <a:off x="2684463" y="2314575"/>
              <a:ext cx="36512" cy="22225"/>
            </a:xfrm>
            <a:custGeom>
              <a:avLst/>
              <a:gdLst>
                <a:gd name="T0" fmla="*/ 55442685 w 23"/>
                <a:gd name="T1" fmla="*/ 0 h 24"/>
                <a:gd name="T2" fmla="*/ 25201215 w 23"/>
                <a:gd name="T3" fmla="*/ 2572544 h 24"/>
                <a:gd name="T4" fmla="*/ 5040243 w 23"/>
                <a:gd name="T5" fmla="*/ 10291101 h 24"/>
                <a:gd name="T6" fmla="*/ 0 w 23"/>
                <a:gd name="T7" fmla="*/ 19723762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22" y="0"/>
                  </a:moveTo>
                  <a:lnTo>
                    <a:pt x="10" y="3"/>
                  </a:lnTo>
                  <a:lnTo>
                    <a:pt x="2" y="12"/>
                  </a:lnTo>
                  <a:lnTo>
                    <a:pt x="0" y="2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06" name="Freeform 27"/>
            <p:cNvSpPr>
              <a:spLocks/>
            </p:cNvSpPr>
            <p:nvPr/>
          </p:nvSpPr>
          <p:spPr bwMode="auto">
            <a:xfrm>
              <a:off x="2684463" y="2336800"/>
              <a:ext cx="36512" cy="22225"/>
            </a:xfrm>
            <a:custGeom>
              <a:avLst/>
              <a:gdLst>
                <a:gd name="T0" fmla="*/ 0 w 23"/>
                <a:gd name="T1" fmla="*/ 0 h 23"/>
                <a:gd name="T2" fmla="*/ 5040243 w 23"/>
                <a:gd name="T3" fmla="*/ 10270849 h 23"/>
                <a:gd name="T4" fmla="*/ 25201215 w 23"/>
                <a:gd name="T5" fmla="*/ 17741349 h 23"/>
                <a:gd name="T6" fmla="*/ 55442685 w 23"/>
                <a:gd name="T7" fmla="*/ 20542665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0" y="0"/>
                  </a:moveTo>
                  <a:lnTo>
                    <a:pt x="2" y="11"/>
                  </a:lnTo>
                  <a:lnTo>
                    <a:pt x="10" y="19"/>
                  </a:lnTo>
                  <a:lnTo>
                    <a:pt x="22" y="2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07" name="Freeform 28"/>
            <p:cNvSpPr>
              <a:spLocks/>
            </p:cNvSpPr>
            <p:nvPr/>
          </p:nvSpPr>
          <p:spPr bwMode="auto">
            <a:xfrm>
              <a:off x="2233613" y="2595563"/>
              <a:ext cx="971550" cy="517525"/>
            </a:xfrm>
            <a:custGeom>
              <a:avLst/>
              <a:gdLst>
                <a:gd name="T0" fmla="*/ 384326424 w 613"/>
                <a:gd name="T1" fmla="*/ 503441583 h 531"/>
                <a:gd name="T2" fmla="*/ 0 w 613"/>
                <a:gd name="T3" fmla="*/ 251720791 h 531"/>
                <a:gd name="T4" fmla="*/ 384326424 w 613"/>
                <a:gd name="T5" fmla="*/ 0 h 531"/>
                <a:gd name="T6" fmla="*/ 1152980956 w 613"/>
                <a:gd name="T7" fmla="*/ 0 h 531"/>
                <a:gd name="T8" fmla="*/ 1537307281 w 613"/>
                <a:gd name="T9" fmla="*/ 251720791 h 531"/>
                <a:gd name="T10" fmla="*/ 1152980956 w 613"/>
                <a:gd name="T11" fmla="*/ 503441583 h 531"/>
                <a:gd name="T12" fmla="*/ 384326424 w 613"/>
                <a:gd name="T13" fmla="*/ 503441583 h 5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3"/>
                <a:gd name="T22" fmla="*/ 0 h 531"/>
                <a:gd name="T23" fmla="*/ 613 w 613"/>
                <a:gd name="T24" fmla="*/ 531 h 5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3" h="531">
                  <a:moveTo>
                    <a:pt x="153" y="530"/>
                  </a:moveTo>
                  <a:lnTo>
                    <a:pt x="0" y="265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2" y="265"/>
                  </a:lnTo>
                  <a:lnTo>
                    <a:pt x="459" y="530"/>
                  </a:lnTo>
                  <a:lnTo>
                    <a:pt x="153" y="53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08" name="Freeform 29"/>
            <p:cNvSpPr>
              <a:spLocks/>
            </p:cNvSpPr>
            <p:nvPr/>
          </p:nvSpPr>
          <p:spPr bwMode="auto">
            <a:xfrm>
              <a:off x="2719388" y="2852738"/>
              <a:ext cx="36512" cy="23812"/>
            </a:xfrm>
            <a:custGeom>
              <a:avLst/>
              <a:gdLst>
                <a:gd name="T0" fmla="*/ 0 w 23"/>
                <a:gd name="T1" fmla="*/ 22641244 h 24"/>
                <a:gd name="T2" fmla="*/ 25201215 w 23"/>
                <a:gd name="T3" fmla="*/ 18703336 h 24"/>
                <a:gd name="T4" fmla="*/ 47881516 w 23"/>
                <a:gd name="T5" fmla="*/ 10828507 h 24"/>
                <a:gd name="T6" fmla="*/ 55442685 w 23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0" y="23"/>
                  </a:moveTo>
                  <a:lnTo>
                    <a:pt x="10" y="19"/>
                  </a:lnTo>
                  <a:lnTo>
                    <a:pt x="19" y="11"/>
                  </a:lnTo>
                  <a:lnTo>
                    <a:pt x="2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09" name="Freeform 30"/>
            <p:cNvSpPr>
              <a:spLocks/>
            </p:cNvSpPr>
            <p:nvPr/>
          </p:nvSpPr>
          <p:spPr bwMode="auto">
            <a:xfrm>
              <a:off x="2719388" y="2832100"/>
              <a:ext cx="36512" cy="22225"/>
            </a:xfrm>
            <a:custGeom>
              <a:avLst/>
              <a:gdLst>
                <a:gd name="T0" fmla="*/ 55442685 w 23"/>
                <a:gd name="T1" fmla="*/ 20542665 h 23"/>
                <a:gd name="T2" fmla="*/ 47881516 w 23"/>
                <a:gd name="T3" fmla="*/ 9337400 h 23"/>
                <a:gd name="T4" fmla="*/ 25201215 w 23"/>
                <a:gd name="T5" fmla="*/ 1867866 h 23"/>
                <a:gd name="T6" fmla="*/ 0 w 23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22" y="22"/>
                  </a:moveTo>
                  <a:lnTo>
                    <a:pt x="19" y="10"/>
                  </a:lnTo>
                  <a:lnTo>
                    <a:pt x="10" y="2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10" name="Freeform 31"/>
            <p:cNvSpPr>
              <a:spLocks/>
            </p:cNvSpPr>
            <p:nvPr/>
          </p:nvSpPr>
          <p:spPr bwMode="auto">
            <a:xfrm>
              <a:off x="2684463" y="2832100"/>
              <a:ext cx="36512" cy="22225"/>
            </a:xfrm>
            <a:custGeom>
              <a:avLst/>
              <a:gdLst>
                <a:gd name="T0" fmla="*/ 55442685 w 23"/>
                <a:gd name="T1" fmla="*/ 0 h 23"/>
                <a:gd name="T2" fmla="*/ 25201215 w 23"/>
                <a:gd name="T3" fmla="*/ 1867866 h 23"/>
                <a:gd name="T4" fmla="*/ 5040243 w 23"/>
                <a:gd name="T5" fmla="*/ 9337400 h 23"/>
                <a:gd name="T6" fmla="*/ 0 w 23"/>
                <a:gd name="T7" fmla="*/ 20542665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22" y="0"/>
                  </a:moveTo>
                  <a:lnTo>
                    <a:pt x="10" y="2"/>
                  </a:lnTo>
                  <a:lnTo>
                    <a:pt x="2" y="10"/>
                  </a:lnTo>
                  <a:lnTo>
                    <a:pt x="0" y="2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11" name="Freeform 32"/>
            <p:cNvSpPr>
              <a:spLocks/>
            </p:cNvSpPr>
            <p:nvPr/>
          </p:nvSpPr>
          <p:spPr bwMode="auto">
            <a:xfrm>
              <a:off x="2684463" y="2852738"/>
              <a:ext cx="36512" cy="23812"/>
            </a:xfrm>
            <a:custGeom>
              <a:avLst/>
              <a:gdLst>
                <a:gd name="T0" fmla="*/ 0 w 23"/>
                <a:gd name="T1" fmla="*/ 0 h 24"/>
                <a:gd name="T2" fmla="*/ 5040243 w 23"/>
                <a:gd name="T3" fmla="*/ 10828507 h 24"/>
                <a:gd name="T4" fmla="*/ 25201215 w 23"/>
                <a:gd name="T5" fmla="*/ 18703336 h 24"/>
                <a:gd name="T6" fmla="*/ 55442685 w 23"/>
                <a:gd name="T7" fmla="*/ 22641244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0" y="0"/>
                  </a:moveTo>
                  <a:lnTo>
                    <a:pt x="2" y="11"/>
                  </a:lnTo>
                  <a:lnTo>
                    <a:pt x="10" y="19"/>
                  </a:lnTo>
                  <a:lnTo>
                    <a:pt x="22" y="2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12" name="Freeform 33"/>
            <p:cNvSpPr>
              <a:spLocks/>
            </p:cNvSpPr>
            <p:nvPr/>
          </p:nvSpPr>
          <p:spPr bwMode="auto">
            <a:xfrm>
              <a:off x="2962275" y="3370263"/>
              <a:ext cx="971550" cy="519112"/>
            </a:xfrm>
            <a:custGeom>
              <a:avLst/>
              <a:gdLst>
                <a:gd name="T0" fmla="*/ 384326424 w 613"/>
                <a:gd name="T1" fmla="*/ 505583753 h 532"/>
                <a:gd name="T2" fmla="*/ 0 w 613"/>
                <a:gd name="T3" fmla="*/ 252315699 h 532"/>
                <a:gd name="T4" fmla="*/ 384326424 w 613"/>
                <a:gd name="T5" fmla="*/ 0 h 532"/>
                <a:gd name="T6" fmla="*/ 1152980956 w 613"/>
                <a:gd name="T7" fmla="*/ 0 h 532"/>
                <a:gd name="T8" fmla="*/ 1537307281 w 613"/>
                <a:gd name="T9" fmla="*/ 252315699 h 532"/>
                <a:gd name="T10" fmla="*/ 1152980956 w 613"/>
                <a:gd name="T11" fmla="*/ 505583753 h 532"/>
                <a:gd name="T12" fmla="*/ 384326424 w 613"/>
                <a:gd name="T13" fmla="*/ 505583753 h 5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3"/>
                <a:gd name="T22" fmla="*/ 0 h 532"/>
                <a:gd name="T23" fmla="*/ 613 w 613"/>
                <a:gd name="T24" fmla="*/ 532 h 5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3" h="532">
                  <a:moveTo>
                    <a:pt x="153" y="531"/>
                  </a:moveTo>
                  <a:lnTo>
                    <a:pt x="0" y="265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2" y="265"/>
                  </a:lnTo>
                  <a:lnTo>
                    <a:pt x="459" y="531"/>
                  </a:lnTo>
                  <a:lnTo>
                    <a:pt x="153" y="5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13" name="Freeform 34"/>
            <p:cNvSpPr>
              <a:spLocks/>
            </p:cNvSpPr>
            <p:nvPr/>
          </p:nvSpPr>
          <p:spPr bwMode="auto">
            <a:xfrm>
              <a:off x="3446463" y="3630613"/>
              <a:ext cx="36512" cy="22225"/>
            </a:xfrm>
            <a:custGeom>
              <a:avLst/>
              <a:gdLst>
                <a:gd name="T0" fmla="*/ 0 w 23"/>
                <a:gd name="T1" fmla="*/ 20542665 h 23"/>
                <a:gd name="T2" fmla="*/ 27720549 w 23"/>
                <a:gd name="T3" fmla="*/ 17741349 h 23"/>
                <a:gd name="T4" fmla="*/ 47881516 w 23"/>
                <a:gd name="T5" fmla="*/ 9337400 h 23"/>
                <a:gd name="T6" fmla="*/ 55442685 w 23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0" y="22"/>
                  </a:moveTo>
                  <a:lnTo>
                    <a:pt x="11" y="19"/>
                  </a:lnTo>
                  <a:lnTo>
                    <a:pt x="19" y="10"/>
                  </a:lnTo>
                  <a:lnTo>
                    <a:pt x="2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14" name="Freeform 35"/>
            <p:cNvSpPr>
              <a:spLocks/>
            </p:cNvSpPr>
            <p:nvPr/>
          </p:nvSpPr>
          <p:spPr bwMode="auto">
            <a:xfrm>
              <a:off x="3446463" y="3606800"/>
              <a:ext cx="36512" cy="23813"/>
            </a:xfrm>
            <a:custGeom>
              <a:avLst/>
              <a:gdLst>
                <a:gd name="T0" fmla="*/ 55442685 w 23"/>
                <a:gd name="T1" fmla="*/ 22643187 h 24"/>
                <a:gd name="T2" fmla="*/ 47881516 w 23"/>
                <a:gd name="T3" fmla="*/ 10828962 h 24"/>
                <a:gd name="T4" fmla="*/ 27720549 w 23"/>
                <a:gd name="T5" fmla="*/ 2953804 h 24"/>
                <a:gd name="T6" fmla="*/ 0 w 23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22" y="23"/>
                  </a:moveTo>
                  <a:lnTo>
                    <a:pt x="19" y="11"/>
                  </a:lnTo>
                  <a:lnTo>
                    <a:pt x="11" y="3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15" name="Freeform 36"/>
            <p:cNvSpPr>
              <a:spLocks/>
            </p:cNvSpPr>
            <p:nvPr/>
          </p:nvSpPr>
          <p:spPr bwMode="auto">
            <a:xfrm>
              <a:off x="3411538" y="3606800"/>
              <a:ext cx="36512" cy="23813"/>
            </a:xfrm>
            <a:custGeom>
              <a:avLst/>
              <a:gdLst>
                <a:gd name="T0" fmla="*/ 55442685 w 23"/>
                <a:gd name="T1" fmla="*/ 0 h 24"/>
                <a:gd name="T2" fmla="*/ 27720549 w 23"/>
                <a:gd name="T3" fmla="*/ 2953804 h 24"/>
                <a:gd name="T4" fmla="*/ 5040243 w 23"/>
                <a:gd name="T5" fmla="*/ 10828962 h 24"/>
                <a:gd name="T6" fmla="*/ 0 w 23"/>
                <a:gd name="T7" fmla="*/ 22643187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22" y="0"/>
                  </a:moveTo>
                  <a:lnTo>
                    <a:pt x="11" y="3"/>
                  </a:lnTo>
                  <a:lnTo>
                    <a:pt x="2" y="11"/>
                  </a:lnTo>
                  <a:lnTo>
                    <a:pt x="0" y="2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16" name="Freeform 37"/>
            <p:cNvSpPr>
              <a:spLocks/>
            </p:cNvSpPr>
            <p:nvPr/>
          </p:nvSpPr>
          <p:spPr bwMode="auto">
            <a:xfrm>
              <a:off x="3411538" y="3630613"/>
              <a:ext cx="36512" cy="22225"/>
            </a:xfrm>
            <a:custGeom>
              <a:avLst/>
              <a:gdLst>
                <a:gd name="T0" fmla="*/ 0 w 23"/>
                <a:gd name="T1" fmla="*/ 0 h 23"/>
                <a:gd name="T2" fmla="*/ 5040243 w 23"/>
                <a:gd name="T3" fmla="*/ 9337400 h 23"/>
                <a:gd name="T4" fmla="*/ 27720549 w 23"/>
                <a:gd name="T5" fmla="*/ 17741349 h 23"/>
                <a:gd name="T6" fmla="*/ 55442685 w 23"/>
                <a:gd name="T7" fmla="*/ 20542665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0" y="0"/>
                  </a:moveTo>
                  <a:lnTo>
                    <a:pt x="2" y="10"/>
                  </a:lnTo>
                  <a:lnTo>
                    <a:pt x="11" y="19"/>
                  </a:lnTo>
                  <a:lnTo>
                    <a:pt x="22" y="2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17" name="Freeform 38"/>
            <p:cNvSpPr>
              <a:spLocks/>
            </p:cNvSpPr>
            <p:nvPr/>
          </p:nvSpPr>
          <p:spPr bwMode="auto">
            <a:xfrm>
              <a:off x="2962275" y="2852738"/>
              <a:ext cx="971550" cy="519112"/>
            </a:xfrm>
            <a:custGeom>
              <a:avLst/>
              <a:gdLst>
                <a:gd name="T0" fmla="*/ 384326424 w 613"/>
                <a:gd name="T1" fmla="*/ 506533933 h 531"/>
                <a:gd name="T2" fmla="*/ 0 w 613"/>
                <a:gd name="T3" fmla="*/ 252311840 h 531"/>
                <a:gd name="T4" fmla="*/ 384326424 w 613"/>
                <a:gd name="T5" fmla="*/ 0 h 531"/>
                <a:gd name="T6" fmla="*/ 1152980956 w 613"/>
                <a:gd name="T7" fmla="*/ 0 h 531"/>
                <a:gd name="T8" fmla="*/ 1537307281 w 613"/>
                <a:gd name="T9" fmla="*/ 252311840 h 531"/>
                <a:gd name="T10" fmla="*/ 1152980956 w 613"/>
                <a:gd name="T11" fmla="*/ 506533933 h 531"/>
                <a:gd name="T12" fmla="*/ 384326424 w 613"/>
                <a:gd name="T13" fmla="*/ 506533933 h 5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3"/>
                <a:gd name="T22" fmla="*/ 0 h 531"/>
                <a:gd name="T23" fmla="*/ 613 w 613"/>
                <a:gd name="T24" fmla="*/ 531 h 5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3" h="531">
                  <a:moveTo>
                    <a:pt x="153" y="530"/>
                  </a:moveTo>
                  <a:lnTo>
                    <a:pt x="0" y="264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2" y="264"/>
                  </a:lnTo>
                  <a:lnTo>
                    <a:pt x="459" y="530"/>
                  </a:lnTo>
                  <a:lnTo>
                    <a:pt x="153" y="53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18" name="Freeform 39"/>
            <p:cNvSpPr>
              <a:spLocks/>
            </p:cNvSpPr>
            <p:nvPr/>
          </p:nvSpPr>
          <p:spPr bwMode="auto">
            <a:xfrm>
              <a:off x="3446463" y="3111500"/>
              <a:ext cx="36512" cy="22225"/>
            </a:xfrm>
            <a:custGeom>
              <a:avLst/>
              <a:gdLst>
                <a:gd name="T0" fmla="*/ 0 w 23"/>
                <a:gd name="T1" fmla="*/ 20542665 h 23"/>
                <a:gd name="T2" fmla="*/ 27720549 w 23"/>
                <a:gd name="T3" fmla="*/ 17741349 h 23"/>
                <a:gd name="T4" fmla="*/ 47881516 w 23"/>
                <a:gd name="T5" fmla="*/ 10270849 h 23"/>
                <a:gd name="T6" fmla="*/ 55442685 w 23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0" y="22"/>
                  </a:moveTo>
                  <a:lnTo>
                    <a:pt x="11" y="19"/>
                  </a:lnTo>
                  <a:lnTo>
                    <a:pt x="19" y="11"/>
                  </a:lnTo>
                  <a:lnTo>
                    <a:pt x="2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19" name="Freeform 40"/>
            <p:cNvSpPr>
              <a:spLocks/>
            </p:cNvSpPr>
            <p:nvPr/>
          </p:nvSpPr>
          <p:spPr bwMode="auto">
            <a:xfrm>
              <a:off x="3446463" y="3090863"/>
              <a:ext cx="36512" cy="22225"/>
            </a:xfrm>
            <a:custGeom>
              <a:avLst/>
              <a:gdLst>
                <a:gd name="T0" fmla="*/ 55442685 w 23"/>
                <a:gd name="T1" fmla="*/ 20542665 h 23"/>
                <a:gd name="T2" fmla="*/ 47881516 w 23"/>
                <a:gd name="T3" fmla="*/ 10270849 h 23"/>
                <a:gd name="T4" fmla="*/ 27720549 w 23"/>
                <a:gd name="T5" fmla="*/ 2801316 h 23"/>
                <a:gd name="T6" fmla="*/ 0 w 23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22" y="22"/>
                  </a:moveTo>
                  <a:lnTo>
                    <a:pt x="19" y="11"/>
                  </a:lnTo>
                  <a:lnTo>
                    <a:pt x="11" y="3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20" name="Freeform 41"/>
            <p:cNvSpPr>
              <a:spLocks/>
            </p:cNvSpPr>
            <p:nvPr/>
          </p:nvSpPr>
          <p:spPr bwMode="auto">
            <a:xfrm>
              <a:off x="3411538" y="3090863"/>
              <a:ext cx="36512" cy="22225"/>
            </a:xfrm>
            <a:custGeom>
              <a:avLst/>
              <a:gdLst>
                <a:gd name="T0" fmla="*/ 55442685 w 23"/>
                <a:gd name="T1" fmla="*/ 0 h 23"/>
                <a:gd name="T2" fmla="*/ 27720549 w 23"/>
                <a:gd name="T3" fmla="*/ 2801316 h 23"/>
                <a:gd name="T4" fmla="*/ 5040243 w 23"/>
                <a:gd name="T5" fmla="*/ 10270849 h 23"/>
                <a:gd name="T6" fmla="*/ 0 w 23"/>
                <a:gd name="T7" fmla="*/ 20542665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22" y="0"/>
                  </a:moveTo>
                  <a:lnTo>
                    <a:pt x="11" y="3"/>
                  </a:lnTo>
                  <a:lnTo>
                    <a:pt x="2" y="11"/>
                  </a:lnTo>
                  <a:lnTo>
                    <a:pt x="0" y="2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21" name="Freeform 42"/>
            <p:cNvSpPr>
              <a:spLocks/>
            </p:cNvSpPr>
            <p:nvPr/>
          </p:nvSpPr>
          <p:spPr bwMode="auto">
            <a:xfrm>
              <a:off x="3411538" y="3111500"/>
              <a:ext cx="36512" cy="22225"/>
            </a:xfrm>
            <a:custGeom>
              <a:avLst/>
              <a:gdLst>
                <a:gd name="T0" fmla="*/ 0 w 23"/>
                <a:gd name="T1" fmla="*/ 0 h 23"/>
                <a:gd name="T2" fmla="*/ 5040243 w 23"/>
                <a:gd name="T3" fmla="*/ 10270849 h 23"/>
                <a:gd name="T4" fmla="*/ 27720549 w 23"/>
                <a:gd name="T5" fmla="*/ 17741349 h 23"/>
                <a:gd name="T6" fmla="*/ 55442685 w 23"/>
                <a:gd name="T7" fmla="*/ 20542665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0" y="0"/>
                  </a:moveTo>
                  <a:lnTo>
                    <a:pt x="2" y="11"/>
                  </a:lnTo>
                  <a:lnTo>
                    <a:pt x="11" y="19"/>
                  </a:lnTo>
                  <a:lnTo>
                    <a:pt x="22" y="2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22" name="Freeform 43"/>
            <p:cNvSpPr>
              <a:spLocks/>
            </p:cNvSpPr>
            <p:nvPr/>
          </p:nvSpPr>
          <p:spPr bwMode="auto">
            <a:xfrm>
              <a:off x="4418013" y="3370263"/>
              <a:ext cx="973137" cy="519112"/>
            </a:xfrm>
            <a:custGeom>
              <a:avLst/>
              <a:gdLst>
                <a:gd name="T0" fmla="*/ 384328835 w 614"/>
                <a:gd name="T1" fmla="*/ 505583753 h 532"/>
                <a:gd name="T2" fmla="*/ 0 w 614"/>
                <a:gd name="T3" fmla="*/ 252315699 h 532"/>
                <a:gd name="T4" fmla="*/ 384328835 w 614"/>
                <a:gd name="T5" fmla="*/ 0 h 532"/>
                <a:gd name="T6" fmla="*/ 1152985018 w 614"/>
                <a:gd name="T7" fmla="*/ 0 h 532"/>
                <a:gd name="T8" fmla="*/ 1539825840 w 614"/>
                <a:gd name="T9" fmla="*/ 252315699 h 532"/>
                <a:gd name="T10" fmla="*/ 1152985018 w 614"/>
                <a:gd name="T11" fmla="*/ 505583753 h 532"/>
                <a:gd name="T12" fmla="*/ 384328835 w 614"/>
                <a:gd name="T13" fmla="*/ 505583753 h 5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4"/>
                <a:gd name="T22" fmla="*/ 0 h 532"/>
                <a:gd name="T23" fmla="*/ 614 w 614"/>
                <a:gd name="T24" fmla="*/ 532 h 5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4" h="532">
                  <a:moveTo>
                    <a:pt x="153" y="531"/>
                  </a:moveTo>
                  <a:lnTo>
                    <a:pt x="0" y="265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3" y="265"/>
                  </a:lnTo>
                  <a:lnTo>
                    <a:pt x="459" y="531"/>
                  </a:lnTo>
                  <a:lnTo>
                    <a:pt x="153" y="5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23" name="Freeform 44"/>
            <p:cNvSpPr>
              <a:spLocks/>
            </p:cNvSpPr>
            <p:nvPr/>
          </p:nvSpPr>
          <p:spPr bwMode="auto">
            <a:xfrm>
              <a:off x="4905375" y="3630613"/>
              <a:ext cx="34925" cy="22225"/>
            </a:xfrm>
            <a:custGeom>
              <a:avLst/>
              <a:gdLst>
                <a:gd name="T0" fmla="*/ 0 w 22"/>
                <a:gd name="T1" fmla="*/ 20542665 h 23"/>
                <a:gd name="T2" fmla="*/ 25201560 w 22"/>
                <a:gd name="T3" fmla="*/ 17741349 h 23"/>
                <a:gd name="T4" fmla="*/ 45362809 w 22"/>
                <a:gd name="T5" fmla="*/ 9337400 h 23"/>
                <a:gd name="T6" fmla="*/ 52924081 w 22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23"/>
                <a:gd name="T14" fmla="*/ 22 w 22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23">
                  <a:moveTo>
                    <a:pt x="0" y="22"/>
                  </a:moveTo>
                  <a:lnTo>
                    <a:pt x="10" y="19"/>
                  </a:lnTo>
                  <a:lnTo>
                    <a:pt x="18" y="10"/>
                  </a:lnTo>
                  <a:lnTo>
                    <a:pt x="21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24" name="Freeform 45"/>
            <p:cNvSpPr>
              <a:spLocks/>
            </p:cNvSpPr>
            <p:nvPr/>
          </p:nvSpPr>
          <p:spPr bwMode="auto">
            <a:xfrm>
              <a:off x="4905375" y="3606800"/>
              <a:ext cx="34925" cy="23813"/>
            </a:xfrm>
            <a:custGeom>
              <a:avLst/>
              <a:gdLst>
                <a:gd name="T0" fmla="*/ 52924081 w 22"/>
                <a:gd name="T1" fmla="*/ 22643187 h 24"/>
                <a:gd name="T2" fmla="*/ 45362809 w 22"/>
                <a:gd name="T3" fmla="*/ 10828962 h 24"/>
                <a:gd name="T4" fmla="*/ 25201560 w 22"/>
                <a:gd name="T5" fmla="*/ 2953804 h 24"/>
                <a:gd name="T6" fmla="*/ 0 w 22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24"/>
                <a:gd name="T14" fmla="*/ 22 w 22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24">
                  <a:moveTo>
                    <a:pt x="21" y="23"/>
                  </a:moveTo>
                  <a:lnTo>
                    <a:pt x="18" y="11"/>
                  </a:lnTo>
                  <a:lnTo>
                    <a:pt x="10" y="3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25" name="Freeform 46"/>
            <p:cNvSpPr>
              <a:spLocks/>
            </p:cNvSpPr>
            <p:nvPr/>
          </p:nvSpPr>
          <p:spPr bwMode="auto">
            <a:xfrm>
              <a:off x="4870450" y="3606800"/>
              <a:ext cx="36513" cy="23813"/>
            </a:xfrm>
            <a:custGeom>
              <a:avLst/>
              <a:gdLst>
                <a:gd name="T0" fmla="*/ 55444203 w 23"/>
                <a:gd name="T1" fmla="*/ 0 h 24"/>
                <a:gd name="T2" fmla="*/ 25201905 w 23"/>
                <a:gd name="T3" fmla="*/ 2953804 h 24"/>
                <a:gd name="T4" fmla="*/ 5040381 w 23"/>
                <a:gd name="T5" fmla="*/ 10828962 h 24"/>
                <a:gd name="T6" fmla="*/ 0 w 23"/>
                <a:gd name="T7" fmla="*/ 22643187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22" y="0"/>
                  </a:moveTo>
                  <a:lnTo>
                    <a:pt x="10" y="3"/>
                  </a:lnTo>
                  <a:lnTo>
                    <a:pt x="2" y="11"/>
                  </a:lnTo>
                  <a:lnTo>
                    <a:pt x="0" y="2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26" name="Freeform 47"/>
            <p:cNvSpPr>
              <a:spLocks/>
            </p:cNvSpPr>
            <p:nvPr/>
          </p:nvSpPr>
          <p:spPr bwMode="auto">
            <a:xfrm>
              <a:off x="4870450" y="3630613"/>
              <a:ext cx="36513" cy="22225"/>
            </a:xfrm>
            <a:custGeom>
              <a:avLst/>
              <a:gdLst>
                <a:gd name="T0" fmla="*/ 0 w 23"/>
                <a:gd name="T1" fmla="*/ 0 h 23"/>
                <a:gd name="T2" fmla="*/ 5040381 w 23"/>
                <a:gd name="T3" fmla="*/ 9337400 h 23"/>
                <a:gd name="T4" fmla="*/ 25201905 w 23"/>
                <a:gd name="T5" fmla="*/ 17741349 h 23"/>
                <a:gd name="T6" fmla="*/ 55444203 w 23"/>
                <a:gd name="T7" fmla="*/ 20542665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0" y="0"/>
                  </a:moveTo>
                  <a:lnTo>
                    <a:pt x="2" y="10"/>
                  </a:lnTo>
                  <a:lnTo>
                    <a:pt x="10" y="19"/>
                  </a:lnTo>
                  <a:lnTo>
                    <a:pt x="22" y="2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27" name="Freeform 48"/>
            <p:cNvSpPr>
              <a:spLocks/>
            </p:cNvSpPr>
            <p:nvPr/>
          </p:nvSpPr>
          <p:spPr bwMode="auto">
            <a:xfrm>
              <a:off x="5148263" y="2595563"/>
              <a:ext cx="971550" cy="517525"/>
            </a:xfrm>
            <a:custGeom>
              <a:avLst/>
              <a:gdLst>
                <a:gd name="T0" fmla="*/ 384326424 w 613"/>
                <a:gd name="T1" fmla="*/ 503441583 h 531"/>
                <a:gd name="T2" fmla="*/ 0 w 613"/>
                <a:gd name="T3" fmla="*/ 251720791 h 531"/>
                <a:gd name="T4" fmla="*/ 384326424 w 613"/>
                <a:gd name="T5" fmla="*/ 0 h 531"/>
                <a:gd name="T6" fmla="*/ 1152980956 w 613"/>
                <a:gd name="T7" fmla="*/ 0 h 531"/>
                <a:gd name="T8" fmla="*/ 1537307281 w 613"/>
                <a:gd name="T9" fmla="*/ 251720791 h 531"/>
                <a:gd name="T10" fmla="*/ 1152980956 w 613"/>
                <a:gd name="T11" fmla="*/ 503441583 h 531"/>
                <a:gd name="T12" fmla="*/ 384326424 w 613"/>
                <a:gd name="T13" fmla="*/ 503441583 h 5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3"/>
                <a:gd name="T22" fmla="*/ 0 h 531"/>
                <a:gd name="T23" fmla="*/ 613 w 613"/>
                <a:gd name="T24" fmla="*/ 531 h 5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3" h="531">
                  <a:moveTo>
                    <a:pt x="153" y="530"/>
                  </a:moveTo>
                  <a:lnTo>
                    <a:pt x="0" y="265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2" y="265"/>
                  </a:lnTo>
                  <a:lnTo>
                    <a:pt x="459" y="530"/>
                  </a:lnTo>
                  <a:lnTo>
                    <a:pt x="153" y="53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28" name="Freeform 49"/>
            <p:cNvSpPr>
              <a:spLocks/>
            </p:cNvSpPr>
            <p:nvPr/>
          </p:nvSpPr>
          <p:spPr bwMode="auto">
            <a:xfrm>
              <a:off x="5632450" y="2852738"/>
              <a:ext cx="36513" cy="23812"/>
            </a:xfrm>
            <a:custGeom>
              <a:avLst/>
              <a:gdLst>
                <a:gd name="T0" fmla="*/ 0 w 23"/>
                <a:gd name="T1" fmla="*/ 22641244 h 24"/>
                <a:gd name="T2" fmla="*/ 27722895 w 23"/>
                <a:gd name="T3" fmla="*/ 18703336 h 24"/>
                <a:gd name="T4" fmla="*/ 47884415 w 23"/>
                <a:gd name="T5" fmla="*/ 10828507 h 24"/>
                <a:gd name="T6" fmla="*/ 55444203 w 23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0" y="23"/>
                  </a:moveTo>
                  <a:lnTo>
                    <a:pt x="11" y="19"/>
                  </a:lnTo>
                  <a:lnTo>
                    <a:pt x="19" y="11"/>
                  </a:lnTo>
                  <a:lnTo>
                    <a:pt x="2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29" name="Freeform 50"/>
            <p:cNvSpPr>
              <a:spLocks/>
            </p:cNvSpPr>
            <p:nvPr/>
          </p:nvSpPr>
          <p:spPr bwMode="auto">
            <a:xfrm>
              <a:off x="5632450" y="2832100"/>
              <a:ext cx="36513" cy="22225"/>
            </a:xfrm>
            <a:custGeom>
              <a:avLst/>
              <a:gdLst>
                <a:gd name="T0" fmla="*/ 55444203 w 23"/>
                <a:gd name="T1" fmla="*/ 20542665 h 23"/>
                <a:gd name="T2" fmla="*/ 47884415 w 23"/>
                <a:gd name="T3" fmla="*/ 9337400 h 23"/>
                <a:gd name="T4" fmla="*/ 27722895 w 23"/>
                <a:gd name="T5" fmla="*/ 1867866 h 23"/>
                <a:gd name="T6" fmla="*/ 0 w 23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22" y="22"/>
                  </a:moveTo>
                  <a:lnTo>
                    <a:pt x="19" y="10"/>
                  </a:lnTo>
                  <a:lnTo>
                    <a:pt x="11" y="2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30" name="Freeform 51"/>
            <p:cNvSpPr>
              <a:spLocks/>
            </p:cNvSpPr>
            <p:nvPr/>
          </p:nvSpPr>
          <p:spPr bwMode="auto">
            <a:xfrm>
              <a:off x="5597525" y="2832100"/>
              <a:ext cx="36513" cy="22225"/>
            </a:xfrm>
            <a:custGeom>
              <a:avLst/>
              <a:gdLst>
                <a:gd name="T0" fmla="*/ 55444203 w 23"/>
                <a:gd name="T1" fmla="*/ 0 h 23"/>
                <a:gd name="T2" fmla="*/ 25201905 w 23"/>
                <a:gd name="T3" fmla="*/ 1867866 h 23"/>
                <a:gd name="T4" fmla="*/ 5040381 w 23"/>
                <a:gd name="T5" fmla="*/ 9337400 h 23"/>
                <a:gd name="T6" fmla="*/ 0 w 23"/>
                <a:gd name="T7" fmla="*/ 20542665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22" y="0"/>
                  </a:moveTo>
                  <a:lnTo>
                    <a:pt x="10" y="2"/>
                  </a:lnTo>
                  <a:lnTo>
                    <a:pt x="2" y="10"/>
                  </a:lnTo>
                  <a:lnTo>
                    <a:pt x="0" y="2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31" name="Freeform 52"/>
            <p:cNvSpPr>
              <a:spLocks/>
            </p:cNvSpPr>
            <p:nvPr/>
          </p:nvSpPr>
          <p:spPr bwMode="auto">
            <a:xfrm>
              <a:off x="5597525" y="2852738"/>
              <a:ext cx="36513" cy="23812"/>
            </a:xfrm>
            <a:custGeom>
              <a:avLst/>
              <a:gdLst>
                <a:gd name="T0" fmla="*/ 0 w 23"/>
                <a:gd name="T1" fmla="*/ 0 h 24"/>
                <a:gd name="T2" fmla="*/ 5040381 w 23"/>
                <a:gd name="T3" fmla="*/ 10828507 h 24"/>
                <a:gd name="T4" fmla="*/ 25201905 w 23"/>
                <a:gd name="T5" fmla="*/ 18703336 h 24"/>
                <a:gd name="T6" fmla="*/ 55444203 w 23"/>
                <a:gd name="T7" fmla="*/ 22641244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0" y="0"/>
                  </a:moveTo>
                  <a:lnTo>
                    <a:pt x="2" y="11"/>
                  </a:lnTo>
                  <a:lnTo>
                    <a:pt x="10" y="19"/>
                  </a:lnTo>
                  <a:lnTo>
                    <a:pt x="22" y="2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32" name="Freeform 53"/>
            <p:cNvSpPr>
              <a:spLocks/>
            </p:cNvSpPr>
            <p:nvPr/>
          </p:nvSpPr>
          <p:spPr bwMode="auto">
            <a:xfrm>
              <a:off x="5148263" y="2076450"/>
              <a:ext cx="971550" cy="519113"/>
            </a:xfrm>
            <a:custGeom>
              <a:avLst/>
              <a:gdLst>
                <a:gd name="T0" fmla="*/ 384326424 w 613"/>
                <a:gd name="T1" fmla="*/ 505585703 h 532"/>
                <a:gd name="T2" fmla="*/ 0 w 613"/>
                <a:gd name="T3" fmla="*/ 252317161 h 532"/>
                <a:gd name="T4" fmla="*/ 384326424 w 613"/>
                <a:gd name="T5" fmla="*/ 0 h 532"/>
                <a:gd name="T6" fmla="*/ 1152980956 w 613"/>
                <a:gd name="T7" fmla="*/ 0 h 532"/>
                <a:gd name="T8" fmla="*/ 1537307281 w 613"/>
                <a:gd name="T9" fmla="*/ 252317161 h 532"/>
                <a:gd name="T10" fmla="*/ 1152980956 w 613"/>
                <a:gd name="T11" fmla="*/ 505585703 h 532"/>
                <a:gd name="T12" fmla="*/ 384326424 w 613"/>
                <a:gd name="T13" fmla="*/ 505585703 h 5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3"/>
                <a:gd name="T22" fmla="*/ 0 h 532"/>
                <a:gd name="T23" fmla="*/ 613 w 613"/>
                <a:gd name="T24" fmla="*/ 532 h 5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3" h="532">
                  <a:moveTo>
                    <a:pt x="153" y="531"/>
                  </a:moveTo>
                  <a:lnTo>
                    <a:pt x="0" y="265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2" y="265"/>
                  </a:lnTo>
                  <a:lnTo>
                    <a:pt x="459" y="531"/>
                  </a:lnTo>
                  <a:lnTo>
                    <a:pt x="153" y="5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33" name="Freeform 54"/>
            <p:cNvSpPr>
              <a:spLocks/>
            </p:cNvSpPr>
            <p:nvPr/>
          </p:nvSpPr>
          <p:spPr bwMode="auto">
            <a:xfrm>
              <a:off x="5632450" y="2336800"/>
              <a:ext cx="36513" cy="22225"/>
            </a:xfrm>
            <a:custGeom>
              <a:avLst/>
              <a:gdLst>
                <a:gd name="T0" fmla="*/ 0 w 23"/>
                <a:gd name="T1" fmla="*/ 20542665 h 23"/>
                <a:gd name="T2" fmla="*/ 27722895 w 23"/>
                <a:gd name="T3" fmla="*/ 17741349 h 23"/>
                <a:gd name="T4" fmla="*/ 47884415 w 23"/>
                <a:gd name="T5" fmla="*/ 10270849 h 23"/>
                <a:gd name="T6" fmla="*/ 55444203 w 23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0" y="22"/>
                  </a:moveTo>
                  <a:lnTo>
                    <a:pt x="11" y="19"/>
                  </a:lnTo>
                  <a:lnTo>
                    <a:pt x="19" y="11"/>
                  </a:lnTo>
                  <a:lnTo>
                    <a:pt x="2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34" name="Freeform 55"/>
            <p:cNvSpPr>
              <a:spLocks/>
            </p:cNvSpPr>
            <p:nvPr/>
          </p:nvSpPr>
          <p:spPr bwMode="auto">
            <a:xfrm>
              <a:off x="5632450" y="2314575"/>
              <a:ext cx="36513" cy="22225"/>
            </a:xfrm>
            <a:custGeom>
              <a:avLst/>
              <a:gdLst>
                <a:gd name="T0" fmla="*/ 55444203 w 23"/>
                <a:gd name="T1" fmla="*/ 19723762 h 24"/>
                <a:gd name="T2" fmla="*/ 47884415 w 23"/>
                <a:gd name="T3" fmla="*/ 10291101 h 24"/>
                <a:gd name="T4" fmla="*/ 27722895 w 23"/>
                <a:gd name="T5" fmla="*/ 2572544 h 24"/>
                <a:gd name="T6" fmla="*/ 0 w 23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22" y="23"/>
                  </a:moveTo>
                  <a:lnTo>
                    <a:pt x="19" y="12"/>
                  </a:lnTo>
                  <a:lnTo>
                    <a:pt x="11" y="3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35" name="Freeform 56"/>
            <p:cNvSpPr>
              <a:spLocks/>
            </p:cNvSpPr>
            <p:nvPr/>
          </p:nvSpPr>
          <p:spPr bwMode="auto">
            <a:xfrm>
              <a:off x="5597525" y="2314575"/>
              <a:ext cx="36513" cy="22225"/>
            </a:xfrm>
            <a:custGeom>
              <a:avLst/>
              <a:gdLst>
                <a:gd name="T0" fmla="*/ 55444203 w 23"/>
                <a:gd name="T1" fmla="*/ 0 h 24"/>
                <a:gd name="T2" fmla="*/ 25201905 w 23"/>
                <a:gd name="T3" fmla="*/ 2572544 h 24"/>
                <a:gd name="T4" fmla="*/ 5040381 w 23"/>
                <a:gd name="T5" fmla="*/ 10291101 h 24"/>
                <a:gd name="T6" fmla="*/ 0 w 23"/>
                <a:gd name="T7" fmla="*/ 19723762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22" y="0"/>
                  </a:moveTo>
                  <a:lnTo>
                    <a:pt x="10" y="3"/>
                  </a:lnTo>
                  <a:lnTo>
                    <a:pt x="2" y="12"/>
                  </a:lnTo>
                  <a:lnTo>
                    <a:pt x="0" y="2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36" name="Freeform 57"/>
            <p:cNvSpPr>
              <a:spLocks/>
            </p:cNvSpPr>
            <p:nvPr/>
          </p:nvSpPr>
          <p:spPr bwMode="auto">
            <a:xfrm>
              <a:off x="5597525" y="2336800"/>
              <a:ext cx="36513" cy="22225"/>
            </a:xfrm>
            <a:custGeom>
              <a:avLst/>
              <a:gdLst>
                <a:gd name="T0" fmla="*/ 0 w 23"/>
                <a:gd name="T1" fmla="*/ 0 h 23"/>
                <a:gd name="T2" fmla="*/ 5040381 w 23"/>
                <a:gd name="T3" fmla="*/ 10270849 h 23"/>
                <a:gd name="T4" fmla="*/ 25201905 w 23"/>
                <a:gd name="T5" fmla="*/ 17741349 h 23"/>
                <a:gd name="T6" fmla="*/ 55444203 w 23"/>
                <a:gd name="T7" fmla="*/ 20542665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0" y="0"/>
                  </a:moveTo>
                  <a:lnTo>
                    <a:pt x="2" y="11"/>
                  </a:lnTo>
                  <a:lnTo>
                    <a:pt x="10" y="19"/>
                  </a:lnTo>
                  <a:lnTo>
                    <a:pt x="22" y="2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37" name="Freeform 58"/>
            <p:cNvSpPr>
              <a:spLocks/>
            </p:cNvSpPr>
            <p:nvPr/>
          </p:nvSpPr>
          <p:spPr bwMode="auto">
            <a:xfrm>
              <a:off x="4418013" y="2852738"/>
              <a:ext cx="973137" cy="519112"/>
            </a:xfrm>
            <a:custGeom>
              <a:avLst/>
              <a:gdLst>
                <a:gd name="T0" fmla="*/ 384328835 w 614"/>
                <a:gd name="T1" fmla="*/ 506533933 h 531"/>
                <a:gd name="T2" fmla="*/ 0 w 614"/>
                <a:gd name="T3" fmla="*/ 252311840 h 531"/>
                <a:gd name="T4" fmla="*/ 384328835 w 614"/>
                <a:gd name="T5" fmla="*/ 0 h 531"/>
                <a:gd name="T6" fmla="*/ 1152985018 w 614"/>
                <a:gd name="T7" fmla="*/ 0 h 531"/>
                <a:gd name="T8" fmla="*/ 1539825840 w 614"/>
                <a:gd name="T9" fmla="*/ 252311840 h 531"/>
                <a:gd name="T10" fmla="*/ 1152985018 w 614"/>
                <a:gd name="T11" fmla="*/ 506533933 h 531"/>
                <a:gd name="T12" fmla="*/ 384328835 w 614"/>
                <a:gd name="T13" fmla="*/ 506533933 h 5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4"/>
                <a:gd name="T22" fmla="*/ 0 h 531"/>
                <a:gd name="T23" fmla="*/ 614 w 614"/>
                <a:gd name="T24" fmla="*/ 531 h 5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4" h="531">
                  <a:moveTo>
                    <a:pt x="153" y="530"/>
                  </a:moveTo>
                  <a:lnTo>
                    <a:pt x="0" y="264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3" y="264"/>
                  </a:lnTo>
                  <a:lnTo>
                    <a:pt x="459" y="530"/>
                  </a:lnTo>
                  <a:lnTo>
                    <a:pt x="153" y="53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38" name="Freeform 59"/>
            <p:cNvSpPr>
              <a:spLocks/>
            </p:cNvSpPr>
            <p:nvPr/>
          </p:nvSpPr>
          <p:spPr bwMode="auto">
            <a:xfrm>
              <a:off x="4905375" y="3111500"/>
              <a:ext cx="34925" cy="22225"/>
            </a:xfrm>
            <a:custGeom>
              <a:avLst/>
              <a:gdLst>
                <a:gd name="T0" fmla="*/ 0 w 22"/>
                <a:gd name="T1" fmla="*/ 20542665 h 23"/>
                <a:gd name="T2" fmla="*/ 25201560 w 22"/>
                <a:gd name="T3" fmla="*/ 17741349 h 23"/>
                <a:gd name="T4" fmla="*/ 45362809 w 22"/>
                <a:gd name="T5" fmla="*/ 10270849 h 23"/>
                <a:gd name="T6" fmla="*/ 52924081 w 22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23"/>
                <a:gd name="T14" fmla="*/ 22 w 22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23">
                  <a:moveTo>
                    <a:pt x="0" y="22"/>
                  </a:moveTo>
                  <a:lnTo>
                    <a:pt x="10" y="19"/>
                  </a:lnTo>
                  <a:lnTo>
                    <a:pt x="18" y="11"/>
                  </a:lnTo>
                  <a:lnTo>
                    <a:pt x="21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39" name="Freeform 60"/>
            <p:cNvSpPr>
              <a:spLocks/>
            </p:cNvSpPr>
            <p:nvPr/>
          </p:nvSpPr>
          <p:spPr bwMode="auto">
            <a:xfrm>
              <a:off x="4905375" y="3090863"/>
              <a:ext cx="34925" cy="22225"/>
            </a:xfrm>
            <a:custGeom>
              <a:avLst/>
              <a:gdLst>
                <a:gd name="T0" fmla="*/ 52924081 w 22"/>
                <a:gd name="T1" fmla="*/ 20542665 h 23"/>
                <a:gd name="T2" fmla="*/ 45362809 w 22"/>
                <a:gd name="T3" fmla="*/ 10270849 h 23"/>
                <a:gd name="T4" fmla="*/ 25201560 w 22"/>
                <a:gd name="T5" fmla="*/ 2801316 h 23"/>
                <a:gd name="T6" fmla="*/ 0 w 22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23"/>
                <a:gd name="T14" fmla="*/ 22 w 22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23">
                  <a:moveTo>
                    <a:pt x="21" y="22"/>
                  </a:moveTo>
                  <a:lnTo>
                    <a:pt x="18" y="11"/>
                  </a:lnTo>
                  <a:lnTo>
                    <a:pt x="10" y="3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40" name="Freeform 61"/>
            <p:cNvSpPr>
              <a:spLocks/>
            </p:cNvSpPr>
            <p:nvPr/>
          </p:nvSpPr>
          <p:spPr bwMode="auto">
            <a:xfrm>
              <a:off x="4870450" y="3090863"/>
              <a:ext cx="36513" cy="22225"/>
            </a:xfrm>
            <a:custGeom>
              <a:avLst/>
              <a:gdLst>
                <a:gd name="T0" fmla="*/ 55444203 w 23"/>
                <a:gd name="T1" fmla="*/ 0 h 23"/>
                <a:gd name="T2" fmla="*/ 25201905 w 23"/>
                <a:gd name="T3" fmla="*/ 2801316 h 23"/>
                <a:gd name="T4" fmla="*/ 5040381 w 23"/>
                <a:gd name="T5" fmla="*/ 10270849 h 23"/>
                <a:gd name="T6" fmla="*/ 0 w 23"/>
                <a:gd name="T7" fmla="*/ 20542665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22" y="0"/>
                  </a:moveTo>
                  <a:lnTo>
                    <a:pt x="10" y="3"/>
                  </a:lnTo>
                  <a:lnTo>
                    <a:pt x="2" y="11"/>
                  </a:lnTo>
                  <a:lnTo>
                    <a:pt x="0" y="2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41" name="Freeform 62"/>
            <p:cNvSpPr>
              <a:spLocks/>
            </p:cNvSpPr>
            <p:nvPr/>
          </p:nvSpPr>
          <p:spPr bwMode="auto">
            <a:xfrm>
              <a:off x="4870450" y="3111500"/>
              <a:ext cx="36513" cy="22225"/>
            </a:xfrm>
            <a:custGeom>
              <a:avLst/>
              <a:gdLst>
                <a:gd name="T0" fmla="*/ 0 w 23"/>
                <a:gd name="T1" fmla="*/ 0 h 23"/>
                <a:gd name="T2" fmla="*/ 5040381 w 23"/>
                <a:gd name="T3" fmla="*/ 10270849 h 23"/>
                <a:gd name="T4" fmla="*/ 25201905 w 23"/>
                <a:gd name="T5" fmla="*/ 17741349 h 23"/>
                <a:gd name="T6" fmla="*/ 55444203 w 23"/>
                <a:gd name="T7" fmla="*/ 20542665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0" y="0"/>
                  </a:moveTo>
                  <a:lnTo>
                    <a:pt x="2" y="11"/>
                  </a:lnTo>
                  <a:lnTo>
                    <a:pt x="10" y="19"/>
                  </a:lnTo>
                  <a:lnTo>
                    <a:pt x="22" y="2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42" name="Freeform 63"/>
            <p:cNvSpPr>
              <a:spLocks/>
            </p:cNvSpPr>
            <p:nvPr/>
          </p:nvSpPr>
          <p:spPr bwMode="auto">
            <a:xfrm>
              <a:off x="2962275" y="2336800"/>
              <a:ext cx="971550" cy="517525"/>
            </a:xfrm>
            <a:custGeom>
              <a:avLst/>
              <a:gdLst>
                <a:gd name="T0" fmla="*/ 384326424 w 613"/>
                <a:gd name="T1" fmla="*/ 503441583 h 531"/>
                <a:gd name="T2" fmla="*/ 0 w 613"/>
                <a:gd name="T3" fmla="*/ 251720791 h 531"/>
                <a:gd name="T4" fmla="*/ 384326424 w 613"/>
                <a:gd name="T5" fmla="*/ 0 h 531"/>
                <a:gd name="T6" fmla="*/ 1152980956 w 613"/>
                <a:gd name="T7" fmla="*/ 0 h 531"/>
                <a:gd name="T8" fmla="*/ 1537307281 w 613"/>
                <a:gd name="T9" fmla="*/ 251720791 h 531"/>
                <a:gd name="T10" fmla="*/ 1152980956 w 613"/>
                <a:gd name="T11" fmla="*/ 503441583 h 531"/>
                <a:gd name="T12" fmla="*/ 384326424 w 613"/>
                <a:gd name="T13" fmla="*/ 503441583 h 5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3"/>
                <a:gd name="T22" fmla="*/ 0 h 531"/>
                <a:gd name="T23" fmla="*/ 613 w 613"/>
                <a:gd name="T24" fmla="*/ 531 h 5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3" h="531">
                  <a:moveTo>
                    <a:pt x="153" y="530"/>
                  </a:moveTo>
                  <a:lnTo>
                    <a:pt x="0" y="265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2" y="265"/>
                  </a:lnTo>
                  <a:lnTo>
                    <a:pt x="459" y="530"/>
                  </a:lnTo>
                  <a:lnTo>
                    <a:pt x="153" y="530"/>
                  </a:lnTo>
                </a:path>
              </a:pathLst>
            </a:custGeom>
            <a:solidFill>
              <a:srgbClr val="FF7F7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43" name="Freeform 64"/>
            <p:cNvSpPr>
              <a:spLocks/>
            </p:cNvSpPr>
            <p:nvPr/>
          </p:nvSpPr>
          <p:spPr bwMode="auto">
            <a:xfrm>
              <a:off x="3446463" y="2595563"/>
              <a:ext cx="36512" cy="22225"/>
            </a:xfrm>
            <a:custGeom>
              <a:avLst/>
              <a:gdLst>
                <a:gd name="T0" fmla="*/ 0 w 23"/>
                <a:gd name="T1" fmla="*/ 20542665 h 23"/>
                <a:gd name="T2" fmla="*/ 27720549 w 23"/>
                <a:gd name="T3" fmla="*/ 17741349 h 23"/>
                <a:gd name="T4" fmla="*/ 47881516 w 23"/>
                <a:gd name="T5" fmla="*/ 9337400 h 23"/>
                <a:gd name="T6" fmla="*/ 55442685 w 23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0" y="22"/>
                  </a:moveTo>
                  <a:lnTo>
                    <a:pt x="11" y="19"/>
                  </a:lnTo>
                  <a:lnTo>
                    <a:pt x="19" y="10"/>
                  </a:lnTo>
                  <a:lnTo>
                    <a:pt x="2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44" name="Freeform 65"/>
            <p:cNvSpPr>
              <a:spLocks/>
            </p:cNvSpPr>
            <p:nvPr/>
          </p:nvSpPr>
          <p:spPr bwMode="auto">
            <a:xfrm>
              <a:off x="3446463" y="2573338"/>
              <a:ext cx="36512" cy="22225"/>
            </a:xfrm>
            <a:custGeom>
              <a:avLst/>
              <a:gdLst>
                <a:gd name="T0" fmla="*/ 55442685 w 23"/>
                <a:gd name="T1" fmla="*/ 20542665 h 23"/>
                <a:gd name="T2" fmla="*/ 47881516 w 23"/>
                <a:gd name="T3" fmla="*/ 9337400 h 23"/>
                <a:gd name="T4" fmla="*/ 27720549 w 23"/>
                <a:gd name="T5" fmla="*/ 1867866 h 23"/>
                <a:gd name="T6" fmla="*/ 0 w 23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22" y="22"/>
                  </a:moveTo>
                  <a:lnTo>
                    <a:pt x="19" y="10"/>
                  </a:lnTo>
                  <a:lnTo>
                    <a:pt x="11" y="2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45" name="Freeform 66"/>
            <p:cNvSpPr>
              <a:spLocks/>
            </p:cNvSpPr>
            <p:nvPr/>
          </p:nvSpPr>
          <p:spPr bwMode="auto">
            <a:xfrm>
              <a:off x="3411538" y="2573338"/>
              <a:ext cx="36512" cy="22225"/>
            </a:xfrm>
            <a:custGeom>
              <a:avLst/>
              <a:gdLst>
                <a:gd name="T0" fmla="*/ 55442685 w 23"/>
                <a:gd name="T1" fmla="*/ 0 h 23"/>
                <a:gd name="T2" fmla="*/ 27720549 w 23"/>
                <a:gd name="T3" fmla="*/ 1867866 h 23"/>
                <a:gd name="T4" fmla="*/ 5040243 w 23"/>
                <a:gd name="T5" fmla="*/ 9337400 h 23"/>
                <a:gd name="T6" fmla="*/ 0 w 23"/>
                <a:gd name="T7" fmla="*/ 20542665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22" y="0"/>
                  </a:moveTo>
                  <a:lnTo>
                    <a:pt x="11" y="2"/>
                  </a:lnTo>
                  <a:lnTo>
                    <a:pt x="2" y="10"/>
                  </a:lnTo>
                  <a:lnTo>
                    <a:pt x="0" y="2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46" name="Freeform 67"/>
            <p:cNvSpPr>
              <a:spLocks/>
            </p:cNvSpPr>
            <p:nvPr/>
          </p:nvSpPr>
          <p:spPr bwMode="auto">
            <a:xfrm>
              <a:off x="3411538" y="2595563"/>
              <a:ext cx="36512" cy="22225"/>
            </a:xfrm>
            <a:custGeom>
              <a:avLst/>
              <a:gdLst>
                <a:gd name="T0" fmla="*/ 0 w 23"/>
                <a:gd name="T1" fmla="*/ 0 h 23"/>
                <a:gd name="T2" fmla="*/ 5040243 w 23"/>
                <a:gd name="T3" fmla="*/ 9337400 h 23"/>
                <a:gd name="T4" fmla="*/ 27720549 w 23"/>
                <a:gd name="T5" fmla="*/ 17741349 h 23"/>
                <a:gd name="T6" fmla="*/ 55442685 w 23"/>
                <a:gd name="T7" fmla="*/ 20542665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0" y="0"/>
                  </a:moveTo>
                  <a:lnTo>
                    <a:pt x="2" y="10"/>
                  </a:lnTo>
                  <a:lnTo>
                    <a:pt x="11" y="19"/>
                  </a:lnTo>
                  <a:lnTo>
                    <a:pt x="22" y="2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47" name="Freeform 68"/>
            <p:cNvSpPr>
              <a:spLocks/>
            </p:cNvSpPr>
            <p:nvPr/>
          </p:nvSpPr>
          <p:spPr bwMode="auto">
            <a:xfrm>
              <a:off x="2233613" y="3111500"/>
              <a:ext cx="971550" cy="519113"/>
            </a:xfrm>
            <a:custGeom>
              <a:avLst/>
              <a:gdLst>
                <a:gd name="T0" fmla="*/ 384326424 w 613"/>
                <a:gd name="T1" fmla="*/ 505585703 h 532"/>
                <a:gd name="T2" fmla="*/ 0 w 613"/>
                <a:gd name="T3" fmla="*/ 252317161 h 532"/>
                <a:gd name="T4" fmla="*/ 384326424 w 613"/>
                <a:gd name="T5" fmla="*/ 0 h 532"/>
                <a:gd name="T6" fmla="*/ 1152980956 w 613"/>
                <a:gd name="T7" fmla="*/ 0 h 532"/>
                <a:gd name="T8" fmla="*/ 1537307281 w 613"/>
                <a:gd name="T9" fmla="*/ 252317161 h 532"/>
                <a:gd name="T10" fmla="*/ 1152980956 w 613"/>
                <a:gd name="T11" fmla="*/ 505585703 h 532"/>
                <a:gd name="T12" fmla="*/ 384326424 w 613"/>
                <a:gd name="T13" fmla="*/ 505585703 h 5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3"/>
                <a:gd name="T22" fmla="*/ 0 h 532"/>
                <a:gd name="T23" fmla="*/ 613 w 613"/>
                <a:gd name="T24" fmla="*/ 532 h 5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3" h="532">
                  <a:moveTo>
                    <a:pt x="153" y="531"/>
                  </a:moveTo>
                  <a:lnTo>
                    <a:pt x="0" y="265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2" y="265"/>
                  </a:lnTo>
                  <a:lnTo>
                    <a:pt x="459" y="531"/>
                  </a:lnTo>
                  <a:lnTo>
                    <a:pt x="153" y="531"/>
                  </a:lnTo>
                </a:path>
              </a:pathLst>
            </a:custGeom>
            <a:solidFill>
              <a:srgbClr val="FF7F7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48" name="Freeform 69"/>
            <p:cNvSpPr>
              <a:spLocks/>
            </p:cNvSpPr>
            <p:nvPr/>
          </p:nvSpPr>
          <p:spPr bwMode="auto">
            <a:xfrm>
              <a:off x="2719388" y="3370263"/>
              <a:ext cx="36512" cy="23812"/>
            </a:xfrm>
            <a:custGeom>
              <a:avLst/>
              <a:gdLst>
                <a:gd name="T0" fmla="*/ 0 w 23"/>
                <a:gd name="T1" fmla="*/ 22641244 h 24"/>
                <a:gd name="T2" fmla="*/ 25201215 w 23"/>
                <a:gd name="T3" fmla="*/ 19687565 h 24"/>
                <a:gd name="T4" fmla="*/ 47881516 w 23"/>
                <a:gd name="T5" fmla="*/ 11812736 h 24"/>
                <a:gd name="T6" fmla="*/ 55442685 w 23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0" y="23"/>
                  </a:moveTo>
                  <a:lnTo>
                    <a:pt x="10" y="20"/>
                  </a:lnTo>
                  <a:lnTo>
                    <a:pt x="19" y="12"/>
                  </a:lnTo>
                  <a:lnTo>
                    <a:pt x="2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49" name="Freeform 70"/>
            <p:cNvSpPr>
              <a:spLocks/>
            </p:cNvSpPr>
            <p:nvPr/>
          </p:nvSpPr>
          <p:spPr bwMode="auto">
            <a:xfrm>
              <a:off x="2719388" y="3349625"/>
              <a:ext cx="36512" cy="22225"/>
            </a:xfrm>
            <a:custGeom>
              <a:avLst/>
              <a:gdLst>
                <a:gd name="T0" fmla="*/ 55442685 w 23"/>
                <a:gd name="T1" fmla="*/ 20542665 h 23"/>
                <a:gd name="T2" fmla="*/ 47881516 w 23"/>
                <a:gd name="T3" fmla="*/ 10270849 h 23"/>
                <a:gd name="T4" fmla="*/ 25201215 w 23"/>
                <a:gd name="T5" fmla="*/ 1867866 h 23"/>
                <a:gd name="T6" fmla="*/ 0 w 23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22" y="22"/>
                  </a:moveTo>
                  <a:lnTo>
                    <a:pt x="19" y="11"/>
                  </a:lnTo>
                  <a:lnTo>
                    <a:pt x="10" y="2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50" name="Freeform 71"/>
            <p:cNvSpPr>
              <a:spLocks/>
            </p:cNvSpPr>
            <p:nvPr/>
          </p:nvSpPr>
          <p:spPr bwMode="auto">
            <a:xfrm>
              <a:off x="2684463" y="3349625"/>
              <a:ext cx="36512" cy="22225"/>
            </a:xfrm>
            <a:custGeom>
              <a:avLst/>
              <a:gdLst>
                <a:gd name="T0" fmla="*/ 55442685 w 23"/>
                <a:gd name="T1" fmla="*/ 0 h 23"/>
                <a:gd name="T2" fmla="*/ 25201215 w 23"/>
                <a:gd name="T3" fmla="*/ 1867866 h 23"/>
                <a:gd name="T4" fmla="*/ 5040243 w 23"/>
                <a:gd name="T5" fmla="*/ 10270849 h 23"/>
                <a:gd name="T6" fmla="*/ 0 w 23"/>
                <a:gd name="T7" fmla="*/ 20542665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22" y="0"/>
                  </a:moveTo>
                  <a:lnTo>
                    <a:pt x="10" y="2"/>
                  </a:lnTo>
                  <a:lnTo>
                    <a:pt x="2" y="11"/>
                  </a:lnTo>
                  <a:lnTo>
                    <a:pt x="0" y="2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51" name="Freeform 72"/>
            <p:cNvSpPr>
              <a:spLocks/>
            </p:cNvSpPr>
            <p:nvPr/>
          </p:nvSpPr>
          <p:spPr bwMode="auto">
            <a:xfrm>
              <a:off x="2684463" y="3370263"/>
              <a:ext cx="36512" cy="23812"/>
            </a:xfrm>
            <a:custGeom>
              <a:avLst/>
              <a:gdLst>
                <a:gd name="T0" fmla="*/ 0 w 23"/>
                <a:gd name="T1" fmla="*/ 0 h 24"/>
                <a:gd name="T2" fmla="*/ 5040243 w 23"/>
                <a:gd name="T3" fmla="*/ 11812736 h 24"/>
                <a:gd name="T4" fmla="*/ 25201215 w 23"/>
                <a:gd name="T5" fmla="*/ 19687565 h 24"/>
                <a:gd name="T6" fmla="*/ 55442685 w 23"/>
                <a:gd name="T7" fmla="*/ 22641244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0" y="0"/>
                  </a:moveTo>
                  <a:lnTo>
                    <a:pt x="2" y="12"/>
                  </a:lnTo>
                  <a:lnTo>
                    <a:pt x="10" y="20"/>
                  </a:lnTo>
                  <a:lnTo>
                    <a:pt x="22" y="2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52" name="Freeform 73"/>
            <p:cNvSpPr>
              <a:spLocks/>
            </p:cNvSpPr>
            <p:nvPr/>
          </p:nvSpPr>
          <p:spPr bwMode="auto">
            <a:xfrm>
              <a:off x="3689350" y="3111500"/>
              <a:ext cx="974725" cy="519113"/>
            </a:xfrm>
            <a:custGeom>
              <a:avLst/>
              <a:gdLst>
                <a:gd name="T0" fmla="*/ 385584646 w 614"/>
                <a:gd name="T1" fmla="*/ 505585703 h 532"/>
                <a:gd name="T2" fmla="*/ 0 w 614"/>
                <a:gd name="T3" fmla="*/ 252317161 h 532"/>
                <a:gd name="T4" fmla="*/ 385584646 w 614"/>
                <a:gd name="T5" fmla="*/ 0 h 532"/>
                <a:gd name="T6" fmla="*/ 1156750862 w 614"/>
                <a:gd name="T7" fmla="*/ 0 h 532"/>
                <a:gd name="T8" fmla="*/ 1544856358 w 614"/>
                <a:gd name="T9" fmla="*/ 252317161 h 532"/>
                <a:gd name="T10" fmla="*/ 1156750862 w 614"/>
                <a:gd name="T11" fmla="*/ 505585703 h 532"/>
                <a:gd name="T12" fmla="*/ 385584646 w 614"/>
                <a:gd name="T13" fmla="*/ 505585703 h 5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4"/>
                <a:gd name="T22" fmla="*/ 0 h 532"/>
                <a:gd name="T23" fmla="*/ 614 w 614"/>
                <a:gd name="T24" fmla="*/ 532 h 5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4" h="532">
                  <a:moveTo>
                    <a:pt x="153" y="531"/>
                  </a:moveTo>
                  <a:lnTo>
                    <a:pt x="0" y="265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3" y="265"/>
                  </a:lnTo>
                  <a:lnTo>
                    <a:pt x="459" y="531"/>
                  </a:lnTo>
                  <a:lnTo>
                    <a:pt x="153" y="531"/>
                  </a:lnTo>
                </a:path>
              </a:pathLst>
            </a:custGeom>
            <a:solidFill>
              <a:srgbClr val="FF7F7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53" name="Freeform 74"/>
            <p:cNvSpPr>
              <a:spLocks/>
            </p:cNvSpPr>
            <p:nvPr/>
          </p:nvSpPr>
          <p:spPr bwMode="auto">
            <a:xfrm>
              <a:off x="4175125" y="3370263"/>
              <a:ext cx="36513" cy="23812"/>
            </a:xfrm>
            <a:custGeom>
              <a:avLst/>
              <a:gdLst>
                <a:gd name="T0" fmla="*/ 0 w 23"/>
                <a:gd name="T1" fmla="*/ 22641244 h 24"/>
                <a:gd name="T2" fmla="*/ 27722895 w 23"/>
                <a:gd name="T3" fmla="*/ 19687565 h 24"/>
                <a:gd name="T4" fmla="*/ 47884415 w 23"/>
                <a:gd name="T5" fmla="*/ 11812736 h 24"/>
                <a:gd name="T6" fmla="*/ 55444203 w 23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0" y="23"/>
                  </a:moveTo>
                  <a:lnTo>
                    <a:pt x="11" y="20"/>
                  </a:lnTo>
                  <a:lnTo>
                    <a:pt x="19" y="12"/>
                  </a:lnTo>
                  <a:lnTo>
                    <a:pt x="2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54" name="Freeform 75"/>
            <p:cNvSpPr>
              <a:spLocks/>
            </p:cNvSpPr>
            <p:nvPr/>
          </p:nvSpPr>
          <p:spPr bwMode="auto">
            <a:xfrm>
              <a:off x="4175125" y="3349625"/>
              <a:ext cx="36513" cy="22225"/>
            </a:xfrm>
            <a:custGeom>
              <a:avLst/>
              <a:gdLst>
                <a:gd name="T0" fmla="*/ 55444203 w 23"/>
                <a:gd name="T1" fmla="*/ 20542665 h 23"/>
                <a:gd name="T2" fmla="*/ 47884415 w 23"/>
                <a:gd name="T3" fmla="*/ 10270849 h 23"/>
                <a:gd name="T4" fmla="*/ 27722895 w 23"/>
                <a:gd name="T5" fmla="*/ 1867866 h 23"/>
                <a:gd name="T6" fmla="*/ 0 w 23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22" y="22"/>
                  </a:moveTo>
                  <a:lnTo>
                    <a:pt x="19" y="11"/>
                  </a:lnTo>
                  <a:lnTo>
                    <a:pt x="11" y="2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55" name="Freeform 76"/>
            <p:cNvSpPr>
              <a:spLocks/>
            </p:cNvSpPr>
            <p:nvPr/>
          </p:nvSpPr>
          <p:spPr bwMode="auto">
            <a:xfrm>
              <a:off x="4141788" y="3349625"/>
              <a:ext cx="34925" cy="22225"/>
            </a:xfrm>
            <a:custGeom>
              <a:avLst/>
              <a:gdLst>
                <a:gd name="T0" fmla="*/ 52924081 w 22"/>
                <a:gd name="T1" fmla="*/ 0 h 23"/>
                <a:gd name="T2" fmla="*/ 25201560 w 22"/>
                <a:gd name="T3" fmla="*/ 1867866 h 23"/>
                <a:gd name="T4" fmla="*/ 5040312 w 22"/>
                <a:gd name="T5" fmla="*/ 10270849 h 23"/>
                <a:gd name="T6" fmla="*/ 0 w 22"/>
                <a:gd name="T7" fmla="*/ 20542665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23"/>
                <a:gd name="T14" fmla="*/ 22 w 22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23">
                  <a:moveTo>
                    <a:pt x="21" y="0"/>
                  </a:moveTo>
                  <a:lnTo>
                    <a:pt x="10" y="2"/>
                  </a:lnTo>
                  <a:lnTo>
                    <a:pt x="2" y="11"/>
                  </a:lnTo>
                  <a:lnTo>
                    <a:pt x="0" y="2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56" name="Freeform 77"/>
            <p:cNvSpPr>
              <a:spLocks/>
            </p:cNvSpPr>
            <p:nvPr/>
          </p:nvSpPr>
          <p:spPr bwMode="auto">
            <a:xfrm>
              <a:off x="4141788" y="3370263"/>
              <a:ext cx="34925" cy="23812"/>
            </a:xfrm>
            <a:custGeom>
              <a:avLst/>
              <a:gdLst>
                <a:gd name="T0" fmla="*/ 0 w 22"/>
                <a:gd name="T1" fmla="*/ 0 h 24"/>
                <a:gd name="T2" fmla="*/ 5040312 w 22"/>
                <a:gd name="T3" fmla="*/ 11812736 h 24"/>
                <a:gd name="T4" fmla="*/ 25201560 w 22"/>
                <a:gd name="T5" fmla="*/ 19687565 h 24"/>
                <a:gd name="T6" fmla="*/ 52924081 w 22"/>
                <a:gd name="T7" fmla="*/ 22641244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24"/>
                <a:gd name="T14" fmla="*/ 22 w 22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24">
                  <a:moveTo>
                    <a:pt x="0" y="0"/>
                  </a:moveTo>
                  <a:lnTo>
                    <a:pt x="2" y="12"/>
                  </a:lnTo>
                  <a:lnTo>
                    <a:pt x="10" y="20"/>
                  </a:lnTo>
                  <a:lnTo>
                    <a:pt x="21" y="2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57" name="Freeform 78"/>
            <p:cNvSpPr>
              <a:spLocks/>
            </p:cNvSpPr>
            <p:nvPr/>
          </p:nvSpPr>
          <p:spPr bwMode="auto">
            <a:xfrm>
              <a:off x="5148263" y="3111500"/>
              <a:ext cx="971550" cy="519113"/>
            </a:xfrm>
            <a:custGeom>
              <a:avLst/>
              <a:gdLst>
                <a:gd name="T0" fmla="*/ 384326424 w 613"/>
                <a:gd name="T1" fmla="*/ 505585703 h 532"/>
                <a:gd name="T2" fmla="*/ 0 w 613"/>
                <a:gd name="T3" fmla="*/ 252317161 h 532"/>
                <a:gd name="T4" fmla="*/ 384326424 w 613"/>
                <a:gd name="T5" fmla="*/ 0 h 532"/>
                <a:gd name="T6" fmla="*/ 1152980956 w 613"/>
                <a:gd name="T7" fmla="*/ 0 h 532"/>
                <a:gd name="T8" fmla="*/ 1537307281 w 613"/>
                <a:gd name="T9" fmla="*/ 252317161 h 532"/>
                <a:gd name="T10" fmla="*/ 1152980956 w 613"/>
                <a:gd name="T11" fmla="*/ 505585703 h 532"/>
                <a:gd name="T12" fmla="*/ 384326424 w 613"/>
                <a:gd name="T13" fmla="*/ 505585703 h 5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3"/>
                <a:gd name="T22" fmla="*/ 0 h 532"/>
                <a:gd name="T23" fmla="*/ 613 w 613"/>
                <a:gd name="T24" fmla="*/ 532 h 5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3" h="532">
                  <a:moveTo>
                    <a:pt x="153" y="531"/>
                  </a:moveTo>
                  <a:lnTo>
                    <a:pt x="0" y="265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2" y="265"/>
                  </a:lnTo>
                  <a:lnTo>
                    <a:pt x="459" y="531"/>
                  </a:lnTo>
                  <a:lnTo>
                    <a:pt x="153" y="531"/>
                  </a:lnTo>
                </a:path>
              </a:pathLst>
            </a:custGeom>
            <a:solidFill>
              <a:srgbClr val="FF7F7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58" name="Freeform 79"/>
            <p:cNvSpPr>
              <a:spLocks/>
            </p:cNvSpPr>
            <p:nvPr/>
          </p:nvSpPr>
          <p:spPr bwMode="auto">
            <a:xfrm>
              <a:off x="5632450" y="3370263"/>
              <a:ext cx="36513" cy="23812"/>
            </a:xfrm>
            <a:custGeom>
              <a:avLst/>
              <a:gdLst>
                <a:gd name="T0" fmla="*/ 0 w 23"/>
                <a:gd name="T1" fmla="*/ 22641244 h 24"/>
                <a:gd name="T2" fmla="*/ 27722895 w 23"/>
                <a:gd name="T3" fmla="*/ 19687565 h 24"/>
                <a:gd name="T4" fmla="*/ 47884415 w 23"/>
                <a:gd name="T5" fmla="*/ 11812736 h 24"/>
                <a:gd name="T6" fmla="*/ 55444203 w 23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0" y="23"/>
                  </a:moveTo>
                  <a:lnTo>
                    <a:pt x="11" y="20"/>
                  </a:lnTo>
                  <a:lnTo>
                    <a:pt x="19" y="12"/>
                  </a:lnTo>
                  <a:lnTo>
                    <a:pt x="2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59" name="Freeform 80"/>
            <p:cNvSpPr>
              <a:spLocks/>
            </p:cNvSpPr>
            <p:nvPr/>
          </p:nvSpPr>
          <p:spPr bwMode="auto">
            <a:xfrm>
              <a:off x="5632450" y="3349625"/>
              <a:ext cx="36513" cy="22225"/>
            </a:xfrm>
            <a:custGeom>
              <a:avLst/>
              <a:gdLst>
                <a:gd name="T0" fmla="*/ 55444203 w 23"/>
                <a:gd name="T1" fmla="*/ 20542665 h 23"/>
                <a:gd name="T2" fmla="*/ 47884415 w 23"/>
                <a:gd name="T3" fmla="*/ 10270849 h 23"/>
                <a:gd name="T4" fmla="*/ 27722895 w 23"/>
                <a:gd name="T5" fmla="*/ 1867866 h 23"/>
                <a:gd name="T6" fmla="*/ 0 w 23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22" y="22"/>
                  </a:moveTo>
                  <a:lnTo>
                    <a:pt x="19" y="11"/>
                  </a:lnTo>
                  <a:lnTo>
                    <a:pt x="11" y="2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60" name="Freeform 81"/>
            <p:cNvSpPr>
              <a:spLocks/>
            </p:cNvSpPr>
            <p:nvPr/>
          </p:nvSpPr>
          <p:spPr bwMode="auto">
            <a:xfrm>
              <a:off x="5597525" y="3349625"/>
              <a:ext cx="36513" cy="22225"/>
            </a:xfrm>
            <a:custGeom>
              <a:avLst/>
              <a:gdLst>
                <a:gd name="T0" fmla="*/ 55444203 w 23"/>
                <a:gd name="T1" fmla="*/ 0 h 23"/>
                <a:gd name="T2" fmla="*/ 27722895 w 23"/>
                <a:gd name="T3" fmla="*/ 1867866 h 23"/>
                <a:gd name="T4" fmla="*/ 5040381 w 23"/>
                <a:gd name="T5" fmla="*/ 10270849 h 23"/>
                <a:gd name="T6" fmla="*/ 0 w 23"/>
                <a:gd name="T7" fmla="*/ 20542665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22" y="0"/>
                  </a:moveTo>
                  <a:lnTo>
                    <a:pt x="11" y="2"/>
                  </a:lnTo>
                  <a:lnTo>
                    <a:pt x="2" y="11"/>
                  </a:lnTo>
                  <a:lnTo>
                    <a:pt x="0" y="2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61" name="Freeform 82"/>
            <p:cNvSpPr>
              <a:spLocks/>
            </p:cNvSpPr>
            <p:nvPr/>
          </p:nvSpPr>
          <p:spPr bwMode="auto">
            <a:xfrm>
              <a:off x="5597525" y="3370263"/>
              <a:ext cx="36513" cy="23812"/>
            </a:xfrm>
            <a:custGeom>
              <a:avLst/>
              <a:gdLst>
                <a:gd name="T0" fmla="*/ 0 w 23"/>
                <a:gd name="T1" fmla="*/ 0 h 24"/>
                <a:gd name="T2" fmla="*/ 5040381 w 23"/>
                <a:gd name="T3" fmla="*/ 11812736 h 24"/>
                <a:gd name="T4" fmla="*/ 27722895 w 23"/>
                <a:gd name="T5" fmla="*/ 19687565 h 24"/>
                <a:gd name="T6" fmla="*/ 55444203 w 23"/>
                <a:gd name="T7" fmla="*/ 22641244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4"/>
                <a:gd name="T14" fmla="*/ 23 w 23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4">
                  <a:moveTo>
                    <a:pt x="0" y="0"/>
                  </a:moveTo>
                  <a:lnTo>
                    <a:pt x="2" y="12"/>
                  </a:lnTo>
                  <a:lnTo>
                    <a:pt x="11" y="20"/>
                  </a:lnTo>
                  <a:lnTo>
                    <a:pt x="22" y="2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62" name="Freeform 83"/>
            <p:cNvSpPr>
              <a:spLocks/>
            </p:cNvSpPr>
            <p:nvPr/>
          </p:nvSpPr>
          <p:spPr bwMode="auto">
            <a:xfrm>
              <a:off x="4418013" y="2336800"/>
              <a:ext cx="973137" cy="517525"/>
            </a:xfrm>
            <a:custGeom>
              <a:avLst/>
              <a:gdLst>
                <a:gd name="T0" fmla="*/ 384328835 w 614"/>
                <a:gd name="T1" fmla="*/ 503441583 h 531"/>
                <a:gd name="T2" fmla="*/ 0 w 614"/>
                <a:gd name="T3" fmla="*/ 251720791 h 531"/>
                <a:gd name="T4" fmla="*/ 384328835 w 614"/>
                <a:gd name="T5" fmla="*/ 0 h 531"/>
                <a:gd name="T6" fmla="*/ 1152985018 w 614"/>
                <a:gd name="T7" fmla="*/ 0 h 531"/>
                <a:gd name="T8" fmla="*/ 1539825840 w 614"/>
                <a:gd name="T9" fmla="*/ 251720791 h 531"/>
                <a:gd name="T10" fmla="*/ 1152985018 w 614"/>
                <a:gd name="T11" fmla="*/ 503441583 h 531"/>
                <a:gd name="T12" fmla="*/ 384328835 w 614"/>
                <a:gd name="T13" fmla="*/ 503441583 h 5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4"/>
                <a:gd name="T22" fmla="*/ 0 h 531"/>
                <a:gd name="T23" fmla="*/ 614 w 614"/>
                <a:gd name="T24" fmla="*/ 531 h 5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4" h="531">
                  <a:moveTo>
                    <a:pt x="153" y="530"/>
                  </a:moveTo>
                  <a:lnTo>
                    <a:pt x="0" y="265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3" y="265"/>
                  </a:lnTo>
                  <a:lnTo>
                    <a:pt x="459" y="530"/>
                  </a:lnTo>
                  <a:lnTo>
                    <a:pt x="153" y="530"/>
                  </a:lnTo>
                </a:path>
              </a:pathLst>
            </a:custGeom>
            <a:solidFill>
              <a:srgbClr val="FF7F7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63" name="Freeform 84"/>
            <p:cNvSpPr>
              <a:spLocks/>
            </p:cNvSpPr>
            <p:nvPr/>
          </p:nvSpPr>
          <p:spPr bwMode="auto">
            <a:xfrm>
              <a:off x="4905375" y="2595563"/>
              <a:ext cx="34925" cy="22225"/>
            </a:xfrm>
            <a:custGeom>
              <a:avLst/>
              <a:gdLst>
                <a:gd name="T0" fmla="*/ 0 w 22"/>
                <a:gd name="T1" fmla="*/ 20542665 h 23"/>
                <a:gd name="T2" fmla="*/ 25201560 w 22"/>
                <a:gd name="T3" fmla="*/ 17741349 h 23"/>
                <a:gd name="T4" fmla="*/ 45362809 w 22"/>
                <a:gd name="T5" fmla="*/ 9337400 h 23"/>
                <a:gd name="T6" fmla="*/ 52924081 w 22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23"/>
                <a:gd name="T14" fmla="*/ 22 w 22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23">
                  <a:moveTo>
                    <a:pt x="0" y="22"/>
                  </a:moveTo>
                  <a:lnTo>
                    <a:pt x="10" y="19"/>
                  </a:lnTo>
                  <a:lnTo>
                    <a:pt x="18" y="10"/>
                  </a:lnTo>
                  <a:lnTo>
                    <a:pt x="21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64" name="Freeform 85"/>
            <p:cNvSpPr>
              <a:spLocks/>
            </p:cNvSpPr>
            <p:nvPr/>
          </p:nvSpPr>
          <p:spPr bwMode="auto">
            <a:xfrm>
              <a:off x="4905375" y="2573338"/>
              <a:ext cx="34925" cy="22225"/>
            </a:xfrm>
            <a:custGeom>
              <a:avLst/>
              <a:gdLst>
                <a:gd name="T0" fmla="*/ 52924081 w 22"/>
                <a:gd name="T1" fmla="*/ 20542665 h 23"/>
                <a:gd name="T2" fmla="*/ 45362809 w 22"/>
                <a:gd name="T3" fmla="*/ 9337400 h 23"/>
                <a:gd name="T4" fmla="*/ 25201560 w 22"/>
                <a:gd name="T5" fmla="*/ 1867866 h 23"/>
                <a:gd name="T6" fmla="*/ 0 w 22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23"/>
                <a:gd name="T14" fmla="*/ 22 w 22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23">
                  <a:moveTo>
                    <a:pt x="21" y="22"/>
                  </a:moveTo>
                  <a:lnTo>
                    <a:pt x="18" y="10"/>
                  </a:lnTo>
                  <a:lnTo>
                    <a:pt x="10" y="2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65" name="Freeform 86"/>
            <p:cNvSpPr>
              <a:spLocks/>
            </p:cNvSpPr>
            <p:nvPr/>
          </p:nvSpPr>
          <p:spPr bwMode="auto">
            <a:xfrm>
              <a:off x="4870450" y="2573338"/>
              <a:ext cx="36513" cy="22225"/>
            </a:xfrm>
            <a:custGeom>
              <a:avLst/>
              <a:gdLst>
                <a:gd name="T0" fmla="*/ 55444203 w 23"/>
                <a:gd name="T1" fmla="*/ 0 h 23"/>
                <a:gd name="T2" fmla="*/ 25201905 w 23"/>
                <a:gd name="T3" fmla="*/ 1867866 h 23"/>
                <a:gd name="T4" fmla="*/ 5040381 w 23"/>
                <a:gd name="T5" fmla="*/ 9337400 h 23"/>
                <a:gd name="T6" fmla="*/ 0 w 23"/>
                <a:gd name="T7" fmla="*/ 20542665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22" y="0"/>
                  </a:moveTo>
                  <a:lnTo>
                    <a:pt x="10" y="2"/>
                  </a:lnTo>
                  <a:lnTo>
                    <a:pt x="2" y="10"/>
                  </a:lnTo>
                  <a:lnTo>
                    <a:pt x="0" y="2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66" name="Freeform 87"/>
            <p:cNvSpPr>
              <a:spLocks/>
            </p:cNvSpPr>
            <p:nvPr/>
          </p:nvSpPr>
          <p:spPr bwMode="auto">
            <a:xfrm>
              <a:off x="4870450" y="2595563"/>
              <a:ext cx="36513" cy="22225"/>
            </a:xfrm>
            <a:custGeom>
              <a:avLst/>
              <a:gdLst>
                <a:gd name="T0" fmla="*/ 0 w 23"/>
                <a:gd name="T1" fmla="*/ 0 h 23"/>
                <a:gd name="T2" fmla="*/ 5040381 w 23"/>
                <a:gd name="T3" fmla="*/ 9337400 h 23"/>
                <a:gd name="T4" fmla="*/ 25201905 w 23"/>
                <a:gd name="T5" fmla="*/ 17741349 h 23"/>
                <a:gd name="T6" fmla="*/ 55444203 w 23"/>
                <a:gd name="T7" fmla="*/ 20542665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0" y="0"/>
                  </a:moveTo>
                  <a:lnTo>
                    <a:pt x="2" y="10"/>
                  </a:lnTo>
                  <a:lnTo>
                    <a:pt x="10" y="19"/>
                  </a:lnTo>
                  <a:lnTo>
                    <a:pt x="22" y="2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67" name="Freeform 90"/>
            <p:cNvSpPr>
              <a:spLocks/>
            </p:cNvSpPr>
            <p:nvPr/>
          </p:nvSpPr>
          <p:spPr bwMode="auto">
            <a:xfrm>
              <a:off x="3714750" y="2779713"/>
              <a:ext cx="390525" cy="287337"/>
            </a:xfrm>
            <a:custGeom>
              <a:avLst/>
              <a:gdLst>
                <a:gd name="T0" fmla="*/ 352821887 w 246"/>
                <a:gd name="T1" fmla="*/ 118590292 h 295"/>
                <a:gd name="T2" fmla="*/ 390625015 w 246"/>
                <a:gd name="T3" fmla="*/ 108154607 h 295"/>
                <a:gd name="T4" fmla="*/ 352821887 w 246"/>
                <a:gd name="T5" fmla="*/ 47435925 h 295"/>
                <a:gd name="T6" fmla="*/ 362902509 w 246"/>
                <a:gd name="T7" fmla="*/ 48384624 h 295"/>
                <a:gd name="T8" fmla="*/ 332660642 w 246"/>
                <a:gd name="T9" fmla="*/ 1897398 h 295"/>
                <a:gd name="T10" fmla="*/ 299899412 w 246"/>
                <a:gd name="T11" fmla="*/ 0 h 295"/>
                <a:gd name="T12" fmla="*/ 0 w 246"/>
                <a:gd name="T13" fmla="*/ 78743972 h 295"/>
                <a:gd name="T14" fmla="*/ 68045020 w 246"/>
                <a:gd name="T15" fmla="*/ 183103784 h 295"/>
                <a:gd name="T16" fmla="*/ 90725627 w 246"/>
                <a:gd name="T17" fmla="*/ 186898579 h 295"/>
                <a:gd name="T18" fmla="*/ 83165954 w 246"/>
                <a:gd name="T19" fmla="*/ 189744675 h 295"/>
                <a:gd name="T20" fmla="*/ 83165954 w 246"/>
                <a:gd name="T21" fmla="*/ 204923854 h 295"/>
                <a:gd name="T22" fmla="*/ 78124055 w 246"/>
                <a:gd name="T23" fmla="*/ 205872553 h 295"/>
                <a:gd name="T24" fmla="*/ 75604694 w 246"/>
                <a:gd name="T25" fmla="*/ 205872553 h 295"/>
                <a:gd name="T26" fmla="*/ 75604694 w 246"/>
                <a:gd name="T27" fmla="*/ 207769951 h 295"/>
                <a:gd name="T28" fmla="*/ 73085332 w 246"/>
                <a:gd name="T29" fmla="*/ 210616047 h 295"/>
                <a:gd name="T30" fmla="*/ 75604694 w 246"/>
                <a:gd name="T31" fmla="*/ 215359540 h 295"/>
                <a:gd name="T32" fmla="*/ 80645005 w 246"/>
                <a:gd name="T33" fmla="*/ 220103034 h 295"/>
                <a:gd name="T34" fmla="*/ 88206265 w 246"/>
                <a:gd name="T35" fmla="*/ 222950104 h 295"/>
                <a:gd name="T36" fmla="*/ 95765939 w 246"/>
                <a:gd name="T37" fmla="*/ 222950104 h 295"/>
                <a:gd name="T38" fmla="*/ 98286888 w 246"/>
                <a:gd name="T39" fmla="*/ 223898803 h 295"/>
                <a:gd name="T40" fmla="*/ 100806250 w 246"/>
                <a:gd name="T41" fmla="*/ 222950104 h 295"/>
                <a:gd name="T42" fmla="*/ 110886897 w 246"/>
                <a:gd name="T43" fmla="*/ 221051733 h 295"/>
                <a:gd name="T44" fmla="*/ 110886897 w 246"/>
                <a:gd name="T45" fmla="*/ 224847501 h 295"/>
                <a:gd name="T46" fmla="*/ 317539708 w 246"/>
                <a:gd name="T47" fmla="*/ 278924363 h 295"/>
                <a:gd name="T48" fmla="*/ 617439120 w 246"/>
                <a:gd name="T49" fmla="*/ 199231662 h 295"/>
                <a:gd name="T50" fmla="*/ 617439120 w 246"/>
                <a:gd name="T51" fmla="*/ 189744675 h 295"/>
                <a:gd name="T52" fmla="*/ 529232880 w 246"/>
                <a:gd name="T53" fmla="*/ 166974932 h 295"/>
                <a:gd name="T54" fmla="*/ 529232880 w 246"/>
                <a:gd name="T55" fmla="*/ 162231438 h 295"/>
                <a:gd name="T56" fmla="*/ 413305622 w 246"/>
                <a:gd name="T57" fmla="*/ 130923406 h 295"/>
                <a:gd name="T58" fmla="*/ 398184688 w 246"/>
                <a:gd name="T59" fmla="*/ 135666900 h 295"/>
                <a:gd name="T60" fmla="*/ 398184688 w 246"/>
                <a:gd name="T61" fmla="*/ 129974707 h 295"/>
                <a:gd name="T62" fmla="*/ 395665326 w 246"/>
                <a:gd name="T63" fmla="*/ 129026009 h 295"/>
                <a:gd name="T64" fmla="*/ 395665326 w 246"/>
                <a:gd name="T65" fmla="*/ 126179882 h 295"/>
                <a:gd name="T66" fmla="*/ 395665326 w 246"/>
                <a:gd name="T67" fmla="*/ 124282485 h 295"/>
                <a:gd name="T68" fmla="*/ 393144377 w 246"/>
                <a:gd name="T69" fmla="*/ 123333786 h 295"/>
                <a:gd name="T70" fmla="*/ 390625015 w 246"/>
                <a:gd name="T71" fmla="*/ 122385087 h 295"/>
                <a:gd name="T72" fmla="*/ 388104065 w 246"/>
                <a:gd name="T73" fmla="*/ 122385087 h 295"/>
                <a:gd name="T74" fmla="*/ 388104065 w 246"/>
                <a:gd name="T75" fmla="*/ 122385087 h 295"/>
                <a:gd name="T76" fmla="*/ 388104065 w 246"/>
                <a:gd name="T77" fmla="*/ 122385087 h 295"/>
                <a:gd name="T78" fmla="*/ 378023443 w 246"/>
                <a:gd name="T79" fmla="*/ 124282485 h 295"/>
                <a:gd name="T80" fmla="*/ 352821887 w 246"/>
                <a:gd name="T81" fmla="*/ 118590292 h 29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6"/>
                <a:gd name="T124" fmla="*/ 0 h 295"/>
                <a:gd name="T125" fmla="*/ 246 w 246"/>
                <a:gd name="T126" fmla="*/ 295 h 29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6" h="295">
                  <a:moveTo>
                    <a:pt x="140" y="125"/>
                  </a:moveTo>
                  <a:lnTo>
                    <a:pt x="155" y="114"/>
                  </a:lnTo>
                  <a:lnTo>
                    <a:pt x="140" y="50"/>
                  </a:lnTo>
                  <a:lnTo>
                    <a:pt x="144" y="51"/>
                  </a:lnTo>
                  <a:lnTo>
                    <a:pt x="132" y="2"/>
                  </a:lnTo>
                  <a:lnTo>
                    <a:pt x="119" y="0"/>
                  </a:lnTo>
                  <a:lnTo>
                    <a:pt x="0" y="83"/>
                  </a:lnTo>
                  <a:lnTo>
                    <a:pt x="27" y="193"/>
                  </a:lnTo>
                  <a:lnTo>
                    <a:pt x="36" y="197"/>
                  </a:lnTo>
                  <a:lnTo>
                    <a:pt x="33" y="200"/>
                  </a:lnTo>
                  <a:lnTo>
                    <a:pt x="33" y="216"/>
                  </a:lnTo>
                  <a:lnTo>
                    <a:pt x="31" y="217"/>
                  </a:lnTo>
                  <a:lnTo>
                    <a:pt x="30" y="217"/>
                  </a:lnTo>
                  <a:lnTo>
                    <a:pt x="30" y="219"/>
                  </a:lnTo>
                  <a:lnTo>
                    <a:pt x="29" y="222"/>
                  </a:lnTo>
                  <a:lnTo>
                    <a:pt x="30" y="227"/>
                  </a:lnTo>
                  <a:lnTo>
                    <a:pt x="32" y="232"/>
                  </a:lnTo>
                  <a:lnTo>
                    <a:pt x="35" y="235"/>
                  </a:lnTo>
                  <a:lnTo>
                    <a:pt x="38" y="235"/>
                  </a:lnTo>
                  <a:lnTo>
                    <a:pt x="39" y="236"/>
                  </a:lnTo>
                  <a:lnTo>
                    <a:pt x="40" y="235"/>
                  </a:lnTo>
                  <a:lnTo>
                    <a:pt x="44" y="233"/>
                  </a:lnTo>
                  <a:lnTo>
                    <a:pt x="44" y="237"/>
                  </a:lnTo>
                  <a:lnTo>
                    <a:pt x="126" y="294"/>
                  </a:lnTo>
                  <a:lnTo>
                    <a:pt x="245" y="210"/>
                  </a:lnTo>
                  <a:lnTo>
                    <a:pt x="245" y="200"/>
                  </a:lnTo>
                  <a:lnTo>
                    <a:pt x="210" y="176"/>
                  </a:lnTo>
                  <a:lnTo>
                    <a:pt x="210" y="171"/>
                  </a:lnTo>
                  <a:lnTo>
                    <a:pt x="164" y="138"/>
                  </a:lnTo>
                  <a:lnTo>
                    <a:pt x="158" y="143"/>
                  </a:lnTo>
                  <a:lnTo>
                    <a:pt x="158" y="137"/>
                  </a:lnTo>
                  <a:lnTo>
                    <a:pt x="157" y="136"/>
                  </a:lnTo>
                  <a:lnTo>
                    <a:pt x="157" y="133"/>
                  </a:lnTo>
                  <a:lnTo>
                    <a:pt x="157" y="131"/>
                  </a:lnTo>
                  <a:lnTo>
                    <a:pt x="156" y="130"/>
                  </a:lnTo>
                  <a:lnTo>
                    <a:pt x="155" y="129"/>
                  </a:lnTo>
                  <a:lnTo>
                    <a:pt x="154" y="129"/>
                  </a:lnTo>
                  <a:lnTo>
                    <a:pt x="150" y="131"/>
                  </a:lnTo>
                  <a:lnTo>
                    <a:pt x="140" y="12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68" name="Line 91"/>
            <p:cNvSpPr>
              <a:spLocks noChangeShapeType="1"/>
            </p:cNvSpPr>
            <p:nvPr/>
          </p:nvSpPr>
          <p:spPr bwMode="auto">
            <a:xfrm flipV="1">
              <a:off x="3963988" y="2909888"/>
              <a:ext cx="0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69" name="Freeform 92"/>
            <p:cNvSpPr>
              <a:spLocks/>
            </p:cNvSpPr>
            <p:nvPr/>
          </p:nvSpPr>
          <p:spPr bwMode="auto">
            <a:xfrm>
              <a:off x="3960813" y="2906713"/>
              <a:ext cx="26987" cy="15875"/>
            </a:xfrm>
            <a:custGeom>
              <a:avLst/>
              <a:gdLst>
                <a:gd name="T0" fmla="*/ 40321747 w 17"/>
                <a:gd name="T1" fmla="*/ 13952255 h 17"/>
                <a:gd name="T2" fmla="*/ 40321747 w 17"/>
                <a:gd name="T3" fmla="*/ 6976594 h 17"/>
                <a:gd name="T4" fmla="*/ 20160874 w 17"/>
                <a:gd name="T5" fmla="*/ 3487830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8"/>
                  </a:lnTo>
                  <a:lnTo>
                    <a:pt x="8" y="4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70" name="Freeform 93"/>
            <p:cNvSpPr>
              <a:spLocks/>
            </p:cNvSpPr>
            <p:nvPr/>
          </p:nvSpPr>
          <p:spPr bwMode="auto">
            <a:xfrm>
              <a:off x="3959225" y="2906713"/>
              <a:ext cx="26988" cy="0"/>
            </a:xfrm>
            <a:custGeom>
              <a:avLst/>
              <a:gdLst>
                <a:gd name="T0" fmla="*/ 40323241 w 17"/>
                <a:gd name="T1" fmla="*/ 0 h 1"/>
                <a:gd name="T2" fmla="*/ 0 w 17"/>
                <a:gd name="T3" fmla="*/ 0 h 1"/>
                <a:gd name="T4" fmla="*/ 0 w 17"/>
                <a:gd name="T5" fmla="*/ 0 h 1"/>
                <a:gd name="T6" fmla="*/ 0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0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71" name="Line 94"/>
            <p:cNvSpPr>
              <a:spLocks noChangeShapeType="1"/>
            </p:cNvSpPr>
            <p:nvPr/>
          </p:nvSpPr>
          <p:spPr bwMode="auto">
            <a:xfrm flipH="1">
              <a:off x="3954463" y="2906713"/>
              <a:ext cx="4762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72" name="Freeform 95"/>
            <p:cNvSpPr>
              <a:spLocks/>
            </p:cNvSpPr>
            <p:nvPr/>
          </p:nvSpPr>
          <p:spPr bwMode="auto">
            <a:xfrm>
              <a:off x="3932238" y="2901950"/>
              <a:ext cx="34925" cy="17463"/>
            </a:xfrm>
            <a:custGeom>
              <a:avLst/>
              <a:gdLst>
                <a:gd name="T0" fmla="*/ 52924081 w 22"/>
                <a:gd name="T1" fmla="*/ 16000960 h 18"/>
                <a:gd name="T2" fmla="*/ 52924081 w 22"/>
                <a:gd name="T3" fmla="*/ 10353618 h 18"/>
                <a:gd name="T4" fmla="*/ 7559675 w 22"/>
                <a:gd name="T5" fmla="*/ 0 h 18"/>
                <a:gd name="T6" fmla="*/ 0 w 22"/>
                <a:gd name="T7" fmla="*/ 1882123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18"/>
                <a:gd name="T14" fmla="*/ 22 w 22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18">
                  <a:moveTo>
                    <a:pt x="21" y="17"/>
                  </a:moveTo>
                  <a:lnTo>
                    <a:pt x="21" y="11"/>
                  </a:lnTo>
                  <a:lnTo>
                    <a:pt x="3" y="0"/>
                  </a:lnTo>
                  <a:lnTo>
                    <a:pt x="0" y="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73" name="Line 96"/>
            <p:cNvSpPr>
              <a:spLocks noChangeShapeType="1"/>
            </p:cNvSpPr>
            <p:nvPr/>
          </p:nvSpPr>
          <p:spPr bwMode="auto">
            <a:xfrm flipV="1">
              <a:off x="3935413" y="2919413"/>
              <a:ext cx="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74" name="Freeform 97"/>
            <p:cNvSpPr>
              <a:spLocks/>
            </p:cNvSpPr>
            <p:nvPr/>
          </p:nvSpPr>
          <p:spPr bwMode="auto">
            <a:xfrm>
              <a:off x="3925888" y="2911475"/>
              <a:ext cx="26987" cy="17463"/>
            </a:xfrm>
            <a:custGeom>
              <a:avLst/>
              <a:gdLst>
                <a:gd name="T0" fmla="*/ 40321747 w 17"/>
                <a:gd name="T1" fmla="*/ 16883640 h 17"/>
                <a:gd name="T2" fmla="*/ 32760628 w 17"/>
                <a:gd name="T3" fmla="*/ 10551760 h 17"/>
                <a:gd name="T4" fmla="*/ 20160874 w 17"/>
                <a:gd name="T5" fmla="*/ 4220910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3" y="10"/>
                  </a:lnTo>
                  <a:lnTo>
                    <a:pt x="8" y="4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75" name="Line 98"/>
            <p:cNvSpPr>
              <a:spLocks noChangeShapeType="1"/>
            </p:cNvSpPr>
            <p:nvPr/>
          </p:nvSpPr>
          <p:spPr bwMode="auto">
            <a:xfrm flipH="1" flipV="1">
              <a:off x="3924300" y="2906713"/>
              <a:ext cx="1588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76" name="Freeform 99"/>
            <p:cNvSpPr>
              <a:spLocks/>
            </p:cNvSpPr>
            <p:nvPr/>
          </p:nvSpPr>
          <p:spPr bwMode="auto">
            <a:xfrm>
              <a:off x="3714750" y="2779713"/>
              <a:ext cx="247650" cy="193675"/>
            </a:xfrm>
            <a:custGeom>
              <a:avLst/>
              <a:gdLst>
                <a:gd name="T0" fmla="*/ 90725614 w 156"/>
                <a:gd name="T1" fmla="*/ 187545530 h 199"/>
                <a:gd name="T2" fmla="*/ 390624959 w 156"/>
                <a:gd name="T3" fmla="*/ 107980136 h 199"/>
                <a:gd name="T4" fmla="*/ 350302475 w 156"/>
                <a:gd name="T5" fmla="*/ 47359864 h 199"/>
                <a:gd name="T6" fmla="*/ 362902457 w 156"/>
                <a:gd name="T7" fmla="*/ 48306828 h 199"/>
                <a:gd name="T8" fmla="*/ 330141233 w 156"/>
                <a:gd name="T9" fmla="*/ 1893927 h 199"/>
                <a:gd name="T10" fmla="*/ 299897782 w 156"/>
                <a:gd name="T11" fmla="*/ 0 h 199"/>
                <a:gd name="T12" fmla="*/ 0 w 156"/>
                <a:gd name="T13" fmla="*/ 78617458 h 1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6"/>
                <a:gd name="T22" fmla="*/ 0 h 199"/>
                <a:gd name="T23" fmla="*/ 156 w 156"/>
                <a:gd name="T24" fmla="*/ 199 h 1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6" h="199">
                  <a:moveTo>
                    <a:pt x="36" y="198"/>
                  </a:moveTo>
                  <a:lnTo>
                    <a:pt x="155" y="114"/>
                  </a:lnTo>
                  <a:lnTo>
                    <a:pt x="139" y="50"/>
                  </a:lnTo>
                  <a:lnTo>
                    <a:pt x="144" y="51"/>
                  </a:lnTo>
                  <a:lnTo>
                    <a:pt x="131" y="2"/>
                  </a:lnTo>
                  <a:lnTo>
                    <a:pt x="119" y="0"/>
                  </a:lnTo>
                  <a:lnTo>
                    <a:pt x="0" y="8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77" name="Line 100"/>
            <p:cNvSpPr>
              <a:spLocks noChangeShapeType="1"/>
            </p:cNvSpPr>
            <p:nvPr/>
          </p:nvSpPr>
          <p:spPr bwMode="auto">
            <a:xfrm flipV="1">
              <a:off x="3900488" y="2933700"/>
              <a:ext cx="0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78" name="Freeform 101"/>
            <p:cNvSpPr>
              <a:spLocks/>
            </p:cNvSpPr>
            <p:nvPr/>
          </p:nvSpPr>
          <p:spPr bwMode="auto">
            <a:xfrm>
              <a:off x="3892550" y="2925763"/>
              <a:ext cx="26988" cy="17462"/>
            </a:xfrm>
            <a:custGeom>
              <a:avLst/>
              <a:gdLst>
                <a:gd name="T0" fmla="*/ 40323241 w 17"/>
                <a:gd name="T1" fmla="*/ 16881646 h 17"/>
                <a:gd name="T2" fmla="*/ 40323241 w 17"/>
                <a:gd name="T3" fmla="*/ 8440309 h 17"/>
                <a:gd name="T4" fmla="*/ 22682616 w 17"/>
                <a:gd name="T5" fmla="*/ 2109821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8"/>
                  </a:lnTo>
                  <a:lnTo>
                    <a:pt x="9" y="2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79" name="Line 102"/>
            <p:cNvSpPr>
              <a:spLocks noChangeShapeType="1"/>
            </p:cNvSpPr>
            <p:nvPr/>
          </p:nvSpPr>
          <p:spPr bwMode="auto">
            <a:xfrm flipH="1" flipV="1">
              <a:off x="3890963" y="2921000"/>
              <a:ext cx="1587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80" name="Freeform 103"/>
            <p:cNvSpPr>
              <a:spLocks/>
            </p:cNvSpPr>
            <p:nvPr/>
          </p:nvSpPr>
          <p:spPr bwMode="auto">
            <a:xfrm>
              <a:off x="3914775" y="2951163"/>
              <a:ext cx="190500" cy="106362"/>
            </a:xfrm>
            <a:custGeom>
              <a:avLst/>
              <a:gdLst>
                <a:gd name="T0" fmla="*/ 0 w 120"/>
                <a:gd name="T1" fmla="*/ 102835467 h 109"/>
                <a:gd name="T2" fmla="*/ 299899410 w 120"/>
                <a:gd name="T3" fmla="*/ 22852218 h 109"/>
                <a:gd name="T4" fmla="*/ 211693170 w 120"/>
                <a:gd name="T5" fmla="*/ 0 h 109"/>
                <a:gd name="T6" fmla="*/ 98286887 w 120"/>
                <a:gd name="T7" fmla="*/ 29517894 h 109"/>
                <a:gd name="T8" fmla="*/ 98286887 w 120"/>
                <a:gd name="T9" fmla="*/ 23804597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0"/>
                <a:gd name="T16" fmla="*/ 0 h 109"/>
                <a:gd name="T17" fmla="*/ 120 w 120"/>
                <a:gd name="T18" fmla="*/ 109 h 1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0" h="109">
                  <a:moveTo>
                    <a:pt x="0" y="108"/>
                  </a:moveTo>
                  <a:lnTo>
                    <a:pt x="119" y="24"/>
                  </a:lnTo>
                  <a:lnTo>
                    <a:pt x="84" y="0"/>
                  </a:lnTo>
                  <a:lnTo>
                    <a:pt x="39" y="31"/>
                  </a:lnTo>
                  <a:lnTo>
                    <a:pt x="39" y="2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81" name="Freeform 104"/>
            <p:cNvSpPr>
              <a:spLocks/>
            </p:cNvSpPr>
            <p:nvPr/>
          </p:nvSpPr>
          <p:spPr bwMode="auto">
            <a:xfrm>
              <a:off x="3914775" y="2974975"/>
              <a:ext cx="190500" cy="92075"/>
            </a:xfrm>
            <a:custGeom>
              <a:avLst/>
              <a:gdLst>
                <a:gd name="T0" fmla="*/ 0 w 120"/>
                <a:gd name="T1" fmla="*/ 88300896 h 95"/>
                <a:gd name="T2" fmla="*/ 299899410 w 120"/>
                <a:gd name="T3" fmla="*/ 9393589 h 95"/>
                <a:gd name="T4" fmla="*/ 299899410 w 120"/>
                <a:gd name="T5" fmla="*/ 0 h 95"/>
                <a:gd name="T6" fmla="*/ 0 60000 65536"/>
                <a:gd name="T7" fmla="*/ 0 60000 65536"/>
                <a:gd name="T8" fmla="*/ 0 60000 65536"/>
                <a:gd name="T9" fmla="*/ 0 w 120"/>
                <a:gd name="T10" fmla="*/ 0 h 95"/>
                <a:gd name="T11" fmla="*/ 120 w 120"/>
                <a:gd name="T12" fmla="*/ 95 h 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0" h="95">
                  <a:moveTo>
                    <a:pt x="0" y="94"/>
                  </a:moveTo>
                  <a:lnTo>
                    <a:pt x="119" y="10"/>
                  </a:lnTo>
                  <a:lnTo>
                    <a:pt x="119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82" name="Freeform 105"/>
            <p:cNvSpPr>
              <a:spLocks/>
            </p:cNvSpPr>
            <p:nvPr/>
          </p:nvSpPr>
          <p:spPr bwMode="auto">
            <a:xfrm>
              <a:off x="3967163" y="2997200"/>
              <a:ext cx="26987" cy="17463"/>
            </a:xfrm>
            <a:custGeom>
              <a:avLst/>
              <a:gdLst>
                <a:gd name="T0" fmla="*/ 40321747 w 17"/>
                <a:gd name="T1" fmla="*/ 0 h 17"/>
                <a:gd name="T2" fmla="*/ 35281530 w 17"/>
                <a:gd name="T3" fmla="*/ 7386848 h 17"/>
                <a:gd name="T4" fmla="*/ 20160874 w 17"/>
                <a:gd name="T5" fmla="*/ 14772668 h 17"/>
                <a:gd name="T6" fmla="*/ 0 w 17"/>
                <a:gd name="T7" fmla="*/ 1688364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4" y="7"/>
                  </a:lnTo>
                  <a:lnTo>
                    <a:pt x="8" y="14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83" name="Freeform 106"/>
            <p:cNvSpPr>
              <a:spLocks/>
            </p:cNvSpPr>
            <p:nvPr/>
          </p:nvSpPr>
          <p:spPr bwMode="auto">
            <a:xfrm>
              <a:off x="3948113" y="2997200"/>
              <a:ext cx="26987" cy="17463"/>
            </a:xfrm>
            <a:custGeom>
              <a:avLst/>
              <a:gdLst>
                <a:gd name="T0" fmla="*/ 40321747 w 17"/>
                <a:gd name="T1" fmla="*/ 16883640 h 17"/>
                <a:gd name="T2" fmla="*/ 17639971 w 17"/>
                <a:gd name="T3" fmla="*/ 14772668 h 17"/>
                <a:gd name="T4" fmla="*/ 5040218 w 17"/>
                <a:gd name="T5" fmla="*/ 738684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7" y="14"/>
                  </a:lnTo>
                  <a:lnTo>
                    <a:pt x="2" y="7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84" name="Freeform 107"/>
            <p:cNvSpPr>
              <a:spLocks/>
            </p:cNvSpPr>
            <p:nvPr/>
          </p:nvSpPr>
          <p:spPr bwMode="auto">
            <a:xfrm>
              <a:off x="3948113" y="2989263"/>
              <a:ext cx="26987" cy="15875"/>
            </a:xfrm>
            <a:custGeom>
              <a:avLst/>
              <a:gdLst>
                <a:gd name="T0" fmla="*/ 0 w 17"/>
                <a:gd name="T1" fmla="*/ 13952255 h 17"/>
                <a:gd name="T2" fmla="*/ 5040218 w 17"/>
                <a:gd name="T3" fmla="*/ 6976594 h 17"/>
                <a:gd name="T4" fmla="*/ 17639971 w 17"/>
                <a:gd name="T5" fmla="*/ 2615639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2" y="8"/>
                  </a:lnTo>
                  <a:lnTo>
                    <a:pt x="7" y="3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85" name="Freeform 108"/>
            <p:cNvSpPr>
              <a:spLocks/>
            </p:cNvSpPr>
            <p:nvPr/>
          </p:nvSpPr>
          <p:spPr bwMode="auto">
            <a:xfrm>
              <a:off x="3967163" y="2989263"/>
              <a:ext cx="26987" cy="15875"/>
            </a:xfrm>
            <a:custGeom>
              <a:avLst/>
              <a:gdLst>
                <a:gd name="T0" fmla="*/ 0 w 17"/>
                <a:gd name="T1" fmla="*/ 0 h 17"/>
                <a:gd name="T2" fmla="*/ 20160874 w 17"/>
                <a:gd name="T3" fmla="*/ 2615639 h 17"/>
                <a:gd name="T4" fmla="*/ 35281530 w 17"/>
                <a:gd name="T5" fmla="*/ 6976594 h 17"/>
                <a:gd name="T6" fmla="*/ 40321747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8" y="3"/>
                  </a:lnTo>
                  <a:lnTo>
                    <a:pt x="14" y="8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86" name="Freeform 109"/>
            <p:cNvSpPr>
              <a:spLocks/>
            </p:cNvSpPr>
            <p:nvPr/>
          </p:nvSpPr>
          <p:spPr bwMode="auto">
            <a:xfrm>
              <a:off x="3929063" y="3001963"/>
              <a:ext cx="26987" cy="17462"/>
            </a:xfrm>
            <a:custGeom>
              <a:avLst/>
              <a:gdLst>
                <a:gd name="T0" fmla="*/ 40321747 w 17"/>
                <a:gd name="T1" fmla="*/ 2109821 h 17"/>
                <a:gd name="T2" fmla="*/ 22680188 w 17"/>
                <a:gd name="T3" fmla="*/ 16881646 h 17"/>
                <a:gd name="T4" fmla="*/ 0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2"/>
                  </a:moveTo>
                  <a:lnTo>
                    <a:pt x="9" y="16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87" name="Freeform 110"/>
            <p:cNvSpPr>
              <a:spLocks/>
            </p:cNvSpPr>
            <p:nvPr/>
          </p:nvSpPr>
          <p:spPr bwMode="auto">
            <a:xfrm>
              <a:off x="3929063" y="2989263"/>
              <a:ext cx="26987" cy="15875"/>
            </a:xfrm>
            <a:custGeom>
              <a:avLst/>
              <a:gdLst>
                <a:gd name="T0" fmla="*/ 0 w 17"/>
                <a:gd name="T1" fmla="*/ 13952255 h 17"/>
                <a:gd name="T2" fmla="*/ 10080437 w 17"/>
                <a:gd name="T3" fmla="*/ 9592235 h 17"/>
                <a:gd name="T4" fmla="*/ 22680188 w 17"/>
                <a:gd name="T5" fmla="*/ 4360022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4" y="11"/>
                  </a:lnTo>
                  <a:lnTo>
                    <a:pt x="9" y="5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88" name="Freeform 111"/>
            <p:cNvSpPr>
              <a:spLocks/>
            </p:cNvSpPr>
            <p:nvPr/>
          </p:nvSpPr>
          <p:spPr bwMode="auto">
            <a:xfrm>
              <a:off x="3948113" y="2981325"/>
              <a:ext cx="31750" cy="15875"/>
            </a:xfrm>
            <a:custGeom>
              <a:avLst/>
              <a:gdLst>
                <a:gd name="T0" fmla="*/ 0 w 20"/>
                <a:gd name="T1" fmla="*/ 13952255 h 17"/>
                <a:gd name="T2" fmla="*/ 15120938 w 20"/>
                <a:gd name="T3" fmla="*/ 8720044 h 17"/>
                <a:gd name="T4" fmla="*/ 30241876 w 20"/>
                <a:gd name="T5" fmla="*/ 3487830 h 17"/>
                <a:gd name="T6" fmla="*/ 47883757 w 20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"/>
                <a:gd name="T13" fmla="*/ 0 h 17"/>
                <a:gd name="T14" fmla="*/ 20 w 20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" h="17">
                  <a:moveTo>
                    <a:pt x="0" y="16"/>
                  </a:moveTo>
                  <a:lnTo>
                    <a:pt x="6" y="10"/>
                  </a:lnTo>
                  <a:lnTo>
                    <a:pt x="12" y="4"/>
                  </a:lnTo>
                  <a:lnTo>
                    <a:pt x="19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89" name="Freeform 112"/>
            <p:cNvSpPr>
              <a:spLocks/>
            </p:cNvSpPr>
            <p:nvPr/>
          </p:nvSpPr>
          <p:spPr bwMode="auto">
            <a:xfrm>
              <a:off x="3978275" y="2981325"/>
              <a:ext cx="26988" cy="15875"/>
            </a:xfrm>
            <a:custGeom>
              <a:avLst/>
              <a:gdLst>
                <a:gd name="T0" fmla="*/ 0 w 17"/>
                <a:gd name="T1" fmla="*/ 0 h 17"/>
                <a:gd name="T2" fmla="*/ 40323241 w 17"/>
                <a:gd name="T3" fmla="*/ 6976594 h 17"/>
                <a:gd name="T4" fmla="*/ 2520996 w 17"/>
                <a:gd name="T5" fmla="*/ 13952255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0"/>
                  </a:moveTo>
                  <a:lnTo>
                    <a:pt x="16" y="8"/>
                  </a:lnTo>
                  <a:lnTo>
                    <a:pt x="1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90" name="Line 113"/>
            <p:cNvSpPr>
              <a:spLocks noChangeShapeType="1"/>
            </p:cNvSpPr>
            <p:nvPr/>
          </p:nvSpPr>
          <p:spPr bwMode="auto">
            <a:xfrm flipV="1">
              <a:off x="3860800" y="2997200"/>
              <a:ext cx="68263" cy="301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91" name="Freeform 114"/>
            <p:cNvSpPr>
              <a:spLocks/>
            </p:cNvSpPr>
            <p:nvPr/>
          </p:nvSpPr>
          <p:spPr bwMode="auto">
            <a:xfrm>
              <a:off x="3929063" y="2984500"/>
              <a:ext cx="26987" cy="15875"/>
            </a:xfrm>
            <a:custGeom>
              <a:avLst/>
              <a:gdLst>
                <a:gd name="T0" fmla="*/ 0 w 17"/>
                <a:gd name="T1" fmla="*/ 13952255 h 17"/>
                <a:gd name="T2" fmla="*/ 10080437 w 17"/>
                <a:gd name="T3" fmla="*/ 8720044 h 17"/>
                <a:gd name="T4" fmla="*/ 22680188 w 17"/>
                <a:gd name="T5" fmla="*/ 4360022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4" y="10"/>
                  </a:lnTo>
                  <a:lnTo>
                    <a:pt x="9" y="5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92" name="Freeform 115"/>
            <p:cNvSpPr>
              <a:spLocks/>
            </p:cNvSpPr>
            <p:nvPr/>
          </p:nvSpPr>
          <p:spPr bwMode="auto">
            <a:xfrm>
              <a:off x="3948113" y="2974975"/>
              <a:ext cx="31750" cy="17463"/>
            </a:xfrm>
            <a:custGeom>
              <a:avLst/>
              <a:gdLst>
                <a:gd name="T0" fmla="*/ 0 w 20"/>
                <a:gd name="T1" fmla="*/ 16883640 h 17"/>
                <a:gd name="T2" fmla="*/ 15120938 w 20"/>
                <a:gd name="T3" fmla="*/ 8441820 h 17"/>
                <a:gd name="T4" fmla="*/ 30241876 w 20"/>
                <a:gd name="T5" fmla="*/ 3165939 h 17"/>
                <a:gd name="T6" fmla="*/ 47883757 w 20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"/>
                <a:gd name="T13" fmla="*/ 0 h 17"/>
                <a:gd name="T14" fmla="*/ 20 w 20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" h="17">
                  <a:moveTo>
                    <a:pt x="0" y="16"/>
                  </a:moveTo>
                  <a:lnTo>
                    <a:pt x="6" y="8"/>
                  </a:lnTo>
                  <a:lnTo>
                    <a:pt x="12" y="3"/>
                  </a:lnTo>
                  <a:lnTo>
                    <a:pt x="19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93" name="Freeform 116"/>
            <p:cNvSpPr>
              <a:spLocks/>
            </p:cNvSpPr>
            <p:nvPr/>
          </p:nvSpPr>
          <p:spPr bwMode="auto">
            <a:xfrm>
              <a:off x="3786188" y="2913063"/>
              <a:ext cx="265112" cy="120650"/>
            </a:xfrm>
            <a:custGeom>
              <a:avLst/>
              <a:gdLst>
                <a:gd name="T0" fmla="*/ 304937525 w 167"/>
                <a:gd name="T1" fmla="*/ 60615345 h 123"/>
                <a:gd name="T2" fmla="*/ 418345194 w 167"/>
                <a:gd name="T3" fmla="*/ 31751549 h 123"/>
                <a:gd name="T4" fmla="*/ 299897224 w 167"/>
                <a:gd name="T5" fmla="*/ 0 h 123"/>
                <a:gd name="T6" fmla="*/ 0 w 167"/>
                <a:gd name="T7" fmla="*/ 80820797 h 123"/>
                <a:gd name="T8" fmla="*/ 115926976 w 167"/>
                <a:gd name="T9" fmla="*/ 112572338 h 123"/>
                <a:gd name="T10" fmla="*/ 115926976 w 167"/>
                <a:gd name="T11" fmla="*/ 117382643 h 123"/>
                <a:gd name="T12" fmla="*/ 226813651 w 167"/>
                <a:gd name="T13" fmla="*/ 86593359 h 123"/>
                <a:gd name="T14" fmla="*/ 226813651 w 167"/>
                <a:gd name="T15" fmla="*/ 81783054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7"/>
                <a:gd name="T25" fmla="*/ 0 h 123"/>
                <a:gd name="T26" fmla="*/ 167 w 167"/>
                <a:gd name="T27" fmla="*/ 123 h 12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7" h="123">
                  <a:moveTo>
                    <a:pt x="121" y="63"/>
                  </a:moveTo>
                  <a:lnTo>
                    <a:pt x="166" y="33"/>
                  </a:lnTo>
                  <a:lnTo>
                    <a:pt x="119" y="0"/>
                  </a:lnTo>
                  <a:lnTo>
                    <a:pt x="0" y="84"/>
                  </a:lnTo>
                  <a:lnTo>
                    <a:pt x="46" y="117"/>
                  </a:lnTo>
                  <a:lnTo>
                    <a:pt x="46" y="122"/>
                  </a:lnTo>
                  <a:lnTo>
                    <a:pt x="90" y="90"/>
                  </a:lnTo>
                  <a:lnTo>
                    <a:pt x="90" y="8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94" name="Freeform 117"/>
            <p:cNvSpPr>
              <a:spLocks/>
            </p:cNvSpPr>
            <p:nvPr/>
          </p:nvSpPr>
          <p:spPr bwMode="auto">
            <a:xfrm>
              <a:off x="3946525" y="2911475"/>
              <a:ext cx="26988" cy="17463"/>
            </a:xfrm>
            <a:custGeom>
              <a:avLst/>
              <a:gdLst>
                <a:gd name="T0" fmla="*/ 40323241 w 17"/>
                <a:gd name="T1" fmla="*/ 0 h 17"/>
                <a:gd name="T2" fmla="*/ 40323241 w 17"/>
                <a:gd name="T3" fmla="*/ 8441820 h 17"/>
                <a:gd name="T4" fmla="*/ 40323241 w 17"/>
                <a:gd name="T5" fmla="*/ 12662728 h 17"/>
                <a:gd name="T6" fmla="*/ 0 w 17"/>
                <a:gd name="T7" fmla="*/ 1688364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8"/>
                  </a:lnTo>
                  <a:lnTo>
                    <a:pt x="16" y="12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95" name="Line 118"/>
            <p:cNvSpPr>
              <a:spLocks noChangeShapeType="1"/>
            </p:cNvSpPr>
            <p:nvPr/>
          </p:nvSpPr>
          <p:spPr bwMode="auto">
            <a:xfrm flipH="1">
              <a:off x="3800475" y="2914650"/>
              <a:ext cx="146050" cy="635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96" name="Freeform 119"/>
            <p:cNvSpPr>
              <a:spLocks/>
            </p:cNvSpPr>
            <p:nvPr/>
          </p:nvSpPr>
          <p:spPr bwMode="auto">
            <a:xfrm>
              <a:off x="3794125" y="2978150"/>
              <a:ext cx="26988" cy="15875"/>
            </a:xfrm>
            <a:custGeom>
              <a:avLst/>
              <a:gdLst>
                <a:gd name="T0" fmla="*/ 40323241 w 17"/>
                <a:gd name="T1" fmla="*/ 0 h 17"/>
                <a:gd name="T2" fmla="*/ 30242434 w 17"/>
                <a:gd name="T3" fmla="*/ 0 h 17"/>
                <a:gd name="T4" fmla="*/ 10080810 w 17"/>
                <a:gd name="T5" fmla="*/ 13952255 h 17"/>
                <a:gd name="T6" fmla="*/ 0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2" y="0"/>
                  </a:lnTo>
                  <a:lnTo>
                    <a:pt x="4" y="16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97" name="Freeform 120"/>
            <p:cNvSpPr>
              <a:spLocks/>
            </p:cNvSpPr>
            <p:nvPr/>
          </p:nvSpPr>
          <p:spPr bwMode="auto">
            <a:xfrm>
              <a:off x="3786188" y="2974975"/>
              <a:ext cx="26987" cy="17463"/>
            </a:xfrm>
            <a:custGeom>
              <a:avLst/>
              <a:gdLst>
                <a:gd name="T0" fmla="*/ 40321747 w 17"/>
                <a:gd name="T1" fmla="*/ 16883640 h 17"/>
                <a:gd name="T2" fmla="*/ 15120657 w 17"/>
                <a:gd name="T3" fmla="*/ 12662728 h 17"/>
                <a:gd name="T4" fmla="*/ 0 w 17"/>
                <a:gd name="T5" fmla="*/ 8441820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6" y="12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98" name="Freeform 121"/>
            <p:cNvSpPr>
              <a:spLocks/>
            </p:cNvSpPr>
            <p:nvPr/>
          </p:nvSpPr>
          <p:spPr bwMode="auto">
            <a:xfrm>
              <a:off x="3786188" y="2970213"/>
              <a:ext cx="26987" cy="15875"/>
            </a:xfrm>
            <a:custGeom>
              <a:avLst/>
              <a:gdLst>
                <a:gd name="T0" fmla="*/ 0 w 17"/>
                <a:gd name="T1" fmla="*/ 13952255 h 17"/>
                <a:gd name="T2" fmla="*/ 0 w 17"/>
                <a:gd name="T3" fmla="*/ 9592235 h 17"/>
                <a:gd name="T4" fmla="*/ 20160874 w 17"/>
                <a:gd name="T5" fmla="*/ 3487830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11"/>
                  </a:lnTo>
                  <a:lnTo>
                    <a:pt x="8" y="4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599" name="Line 122"/>
            <p:cNvSpPr>
              <a:spLocks noChangeShapeType="1"/>
            </p:cNvSpPr>
            <p:nvPr/>
          </p:nvSpPr>
          <p:spPr bwMode="auto">
            <a:xfrm flipV="1">
              <a:off x="3792538" y="2906713"/>
              <a:ext cx="144462" cy="635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00" name="Freeform 123"/>
            <p:cNvSpPr>
              <a:spLocks/>
            </p:cNvSpPr>
            <p:nvPr/>
          </p:nvSpPr>
          <p:spPr bwMode="auto">
            <a:xfrm>
              <a:off x="3937000" y="2906713"/>
              <a:ext cx="26988" cy="17462"/>
            </a:xfrm>
            <a:custGeom>
              <a:avLst/>
              <a:gdLst>
                <a:gd name="T0" fmla="*/ 0 w 17"/>
                <a:gd name="T1" fmla="*/ 0 h 17"/>
                <a:gd name="T2" fmla="*/ 15121217 w 17"/>
                <a:gd name="T3" fmla="*/ 0 h 17"/>
                <a:gd name="T4" fmla="*/ 32763430 w 17"/>
                <a:gd name="T5" fmla="*/ 6330488 h 17"/>
                <a:gd name="T6" fmla="*/ 40323241 w 17"/>
                <a:gd name="T7" fmla="*/ 1688164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6" y="0"/>
                  </a:lnTo>
                  <a:lnTo>
                    <a:pt x="13" y="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01" name="Line 124"/>
            <p:cNvSpPr>
              <a:spLocks noChangeShapeType="1"/>
            </p:cNvSpPr>
            <p:nvPr/>
          </p:nvSpPr>
          <p:spPr bwMode="auto">
            <a:xfrm flipV="1">
              <a:off x="3844925" y="2957513"/>
              <a:ext cx="0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02" name="Freeform 125"/>
            <p:cNvSpPr>
              <a:spLocks/>
            </p:cNvSpPr>
            <p:nvPr/>
          </p:nvSpPr>
          <p:spPr bwMode="auto">
            <a:xfrm>
              <a:off x="3836988" y="2949575"/>
              <a:ext cx="26987" cy="17463"/>
            </a:xfrm>
            <a:custGeom>
              <a:avLst/>
              <a:gdLst>
                <a:gd name="T0" fmla="*/ 40321747 w 17"/>
                <a:gd name="T1" fmla="*/ 16883640 h 17"/>
                <a:gd name="T2" fmla="*/ 30241314 w 17"/>
                <a:gd name="T3" fmla="*/ 8441820 h 17"/>
                <a:gd name="T4" fmla="*/ 15120657 w 17"/>
                <a:gd name="T5" fmla="*/ 4220910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2" y="8"/>
                  </a:lnTo>
                  <a:lnTo>
                    <a:pt x="6" y="4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03" name="Line 126"/>
            <p:cNvSpPr>
              <a:spLocks noChangeShapeType="1"/>
            </p:cNvSpPr>
            <p:nvPr/>
          </p:nvSpPr>
          <p:spPr bwMode="auto">
            <a:xfrm flipH="1" flipV="1">
              <a:off x="3835400" y="2944813"/>
              <a:ext cx="1588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04" name="Freeform 127"/>
            <p:cNvSpPr>
              <a:spLocks/>
            </p:cNvSpPr>
            <p:nvPr/>
          </p:nvSpPr>
          <p:spPr bwMode="auto">
            <a:xfrm>
              <a:off x="3714750" y="2860675"/>
              <a:ext cx="60325" cy="112713"/>
            </a:xfrm>
            <a:custGeom>
              <a:avLst/>
              <a:gdLst>
                <a:gd name="T0" fmla="*/ 93246562 w 38"/>
                <a:gd name="T1" fmla="*/ 108574686 h 116"/>
                <a:gd name="T2" fmla="*/ 68043422 w 38"/>
                <a:gd name="T3" fmla="*/ 104798801 h 116"/>
                <a:gd name="T4" fmla="*/ 0 w 38"/>
                <a:gd name="T5" fmla="*/ 0 h 116"/>
                <a:gd name="T6" fmla="*/ 30241875 w 38"/>
                <a:gd name="T7" fmla="*/ 1887943 h 116"/>
                <a:gd name="T8" fmla="*/ 63003112 w 38"/>
                <a:gd name="T9" fmla="*/ 48150802 h 116"/>
                <a:gd name="T10" fmla="*/ 50403117 w 38"/>
                <a:gd name="T11" fmla="*/ 47206345 h 116"/>
                <a:gd name="T12" fmla="*/ 93246562 w 38"/>
                <a:gd name="T13" fmla="*/ 108574686 h 1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"/>
                <a:gd name="T22" fmla="*/ 0 h 116"/>
                <a:gd name="T23" fmla="*/ 38 w 38"/>
                <a:gd name="T24" fmla="*/ 116 h 1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" h="116">
                  <a:moveTo>
                    <a:pt x="37" y="115"/>
                  </a:moveTo>
                  <a:lnTo>
                    <a:pt x="27" y="111"/>
                  </a:lnTo>
                  <a:lnTo>
                    <a:pt x="0" y="0"/>
                  </a:lnTo>
                  <a:lnTo>
                    <a:pt x="12" y="2"/>
                  </a:lnTo>
                  <a:lnTo>
                    <a:pt x="25" y="51"/>
                  </a:lnTo>
                  <a:lnTo>
                    <a:pt x="20" y="50"/>
                  </a:lnTo>
                  <a:lnTo>
                    <a:pt x="37" y="11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05" name="Line 128"/>
            <p:cNvSpPr>
              <a:spLocks noChangeShapeType="1"/>
            </p:cNvSpPr>
            <p:nvPr/>
          </p:nvSpPr>
          <p:spPr bwMode="auto">
            <a:xfrm>
              <a:off x="3811588" y="2973388"/>
              <a:ext cx="25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06" name="Freeform 129"/>
            <p:cNvSpPr>
              <a:spLocks/>
            </p:cNvSpPr>
            <p:nvPr/>
          </p:nvSpPr>
          <p:spPr bwMode="auto">
            <a:xfrm>
              <a:off x="3803650" y="2965450"/>
              <a:ext cx="26988" cy="17463"/>
            </a:xfrm>
            <a:custGeom>
              <a:avLst/>
              <a:gdLst>
                <a:gd name="T0" fmla="*/ 40323241 w 17"/>
                <a:gd name="T1" fmla="*/ 16883640 h 17"/>
                <a:gd name="T2" fmla="*/ 30242434 w 17"/>
                <a:gd name="T3" fmla="*/ 8441820 h 17"/>
                <a:gd name="T4" fmla="*/ 15121217 w 17"/>
                <a:gd name="T5" fmla="*/ 2109941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2" y="8"/>
                  </a:lnTo>
                  <a:lnTo>
                    <a:pt x="6" y="2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07" name="Line 130"/>
            <p:cNvSpPr>
              <a:spLocks noChangeShapeType="1"/>
            </p:cNvSpPr>
            <p:nvPr/>
          </p:nvSpPr>
          <p:spPr bwMode="auto">
            <a:xfrm flipH="1" flipV="1">
              <a:off x="3800475" y="2959100"/>
              <a:ext cx="3175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08" name="Freeform 131"/>
            <p:cNvSpPr>
              <a:spLocks/>
            </p:cNvSpPr>
            <p:nvPr/>
          </p:nvSpPr>
          <p:spPr bwMode="auto">
            <a:xfrm>
              <a:off x="3763963" y="2974975"/>
              <a:ext cx="33337" cy="19050"/>
            </a:xfrm>
            <a:custGeom>
              <a:avLst/>
              <a:gdLst>
                <a:gd name="T0" fmla="*/ 50402363 w 21"/>
                <a:gd name="T1" fmla="*/ 17238346 h 20"/>
                <a:gd name="T2" fmla="*/ 50402363 w 21"/>
                <a:gd name="T3" fmla="*/ 11793854 h 20"/>
                <a:gd name="T4" fmla="*/ 5040237 w 21"/>
                <a:gd name="T5" fmla="*/ 0 h 20"/>
                <a:gd name="T6" fmla="*/ 5040237 w 21"/>
                <a:gd name="T7" fmla="*/ 15423830 h 20"/>
                <a:gd name="T8" fmla="*/ 0 w 21"/>
                <a:gd name="T9" fmla="*/ 16330614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20"/>
                <a:gd name="T17" fmla="*/ 21 w 21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20">
                  <a:moveTo>
                    <a:pt x="20" y="19"/>
                  </a:moveTo>
                  <a:lnTo>
                    <a:pt x="20" y="13"/>
                  </a:lnTo>
                  <a:lnTo>
                    <a:pt x="2" y="0"/>
                  </a:lnTo>
                  <a:lnTo>
                    <a:pt x="2" y="17"/>
                  </a:lnTo>
                  <a:lnTo>
                    <a:pt x="0" y="1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09" name="Freeform 132"/>
            <p:cNvSpPr>
              <a:spLocks/>
            </p:cNvSpPr>
            <p:nvPr/>
          </p:nvSpPr>
          <p:spPr bwMode="auto">
            <a:xfrm>
              <a:off x="3784600" y="2989263"/>
              <a:ext cx="26988" cy="17462"/>
            </a:xfrm>
            <a:custGeom>
              <a:avLst/>
              <a:gdLst>
                <a:gd name="T0" fmla="*/ 40323241 w 17"/>
                <a:gd name="T1" fmla="*/ 16881646 h 17"/>
                <a:gd name="T2" fmla="*/ 25202024 w 17"/>
                <a:gd name="T3" fmla="*/ 9496246 h 17"/>
                <a:gd name="T4" fmla="*/ 12601806 w 17"/>
                <a:gd name="T5" fmla="*/ 633048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0" y="9"/>
                  </a:lnTo>
                  <a:lnTo>
                    <a:pt x="5" y="6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10" name="Freeform 133"/>
            <p:cNvSpPr>
              <a:spLocks/>
            </p:cNvSpPr>
            <p:nvPr/>
          </p:nvSpPr>
          <p:spPr bwMode="auto">
            <a:xfrm>
              <a:off x="3786188" y="2997200"/>
              <a:ext cx="130175" cy="69850"/>
            </a:xfrm>
            <a:custGeom>
              <a:avLst/>
              <a:gdLst>
                <a:gd name="T0" fmla="*/ 0 w 82"/>
                <a:gd name="T1" fmla="*/ 0 h 72"/>
                <a:gd name="T2" fmla="*/ 0 w 82"/>
                <a:gd name="T3" fmla="*/ 14117459 h 72"/>
                <a:gd name="T4" fmla="*/ 204133424 w 82"/>
                <a:gd name="T5" fmla="*/ 66823169 h 72"/>
                <a:gd name="T6" fmla="*/ 204133424 w 82"/>
                <a:gd name="T7" fmla="*/ 56469836 h 72"/>
                <a:gd name="T8" fmla="*/ 85685305 w 82"/>
                <a:gd name="T9" fmla="*/ 26352849 h 72"/>
                <a:gd name="T10" fmla="*/ 85685305 w 82"/>
                <a:gd name="T11" fmla="*/ 36705204 h 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2"/>
                <a:gd name="T19" fmla="*/ 0 h 72"/>
                <a:gd name="T20" fmla="*/ 82 w 82"/>
                <a:gd name="T21" fmla="*/ 72 h 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2" h="72">
                  <a:moveTo>
                    <a:pt x="0" y="0"/>
                  </a:moveTo>
                  <a:lnTo>
                    <a:pt x="0" y="15"/>
                  </a:lnTo>
                  <a:lnTo>
                    <a:pt x="81" y="71"/>
                  </a:lnTo>
                  <a:lnTo>
                    <a:pt x="81" y="60"/>
                  </a:lnTo>
                  <a:lnTo>
                    <a:pt x="34" y="28"/>
                  </a:lnTo>
                  <a:lnTo>
                    <a:pt x="34" y="39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11" name="Line 134"/>
            <p:cNvSpPr>
              <a:spLocks noChangeShapeType="1"/>
            </p:cNvSpPr>
            <p:nvPr/>
          </p:nvSpPr>
          <p:spPr bwMode="auto">
            <a:xfrm flipV="1">
              <a:off x="3770313" y="2982913"/>
              <a:ext cx="9525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12" name="Freeform 135"/>
            <p:cNvSpPr>
              <a:spLocks/>
            </p:cNvSpPr>
            <p:nvPr/>
          </p:nvSpPr>
          <p:spPr bwMode="auto">
            <a:xfrm>
              <a:off x="3779838" y="2982913"/>
              <a:ext cx="26987" cy="1587"/>
            </a:xfrm>
            <a:custGeom>
              <a:avLst/>
              <a:gdLst>
                <a:gd name="T0" fmla="*/ 0 w 17"/>
                <a:gd name="T1" fmla="*/ 0 h 1"/>
                <a:gd name="T2" fmla="*/ 0 w 17"/>
                <a:gd name="T3" fmla="*/ 0 h 1"/>
                <a:gd name="T4" fmla="*/ 0 w 17"/>
                <a:gd name="T5" fmla="*/ 0 h 1"/>
                <a:gd name="T6" fmla="*/ 40321747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13" name="Freeform 136"/>
            <p:cNvSpPr>
              <a:spLocks/>
            </p:cNvSpPr>
            <p:nvPr/>
          </p:nvSpPr>
          <p:spPr bwMode="auto">
            <a:xfrm>
              <a:off x="3781425" y="2982913"/>
              <a:ext cx="26988" cy="17462"/>
            </a:xfrm>
            <a:custGeom>
              <a:avLst/>
              <a:gdLst>
                <a:gd name="T0" fmla="*/ 0 w 17"/>
                <a:gd name="T1" fmla="*/ 0 h 17"/>
                <a:gd name="T2" fmla="*/ 20161621 w 17"/>
                <a:gd name="T3" fmla="*/ 4220668 h 17"/>
                <a:gd name="T4" fmla="*/ 20161621 w 17"/>
                <a:gd name="T5" fmla="*/ 8440309 h 17"/>
                <a:gd name="T6" fmla="*/ 40323241 w 17"/>
                <a:gd name="T7" fmla="*/ 1688164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8" y="4"/>
                  </a:lnTo>
                  <a:lnTo>
                    <a:pt x="8" y="8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14" name="Freeform 137"/>
            <p:cNvSpPr>
              <a:spLocks/>
            </p:cNvSpPr>
            <p:nvPr/>
          </p:nvSpPr>
          <p:spPr bwMode="auto">
            <a:xfrm>
              <a:off x="3775075" y="2987675"/>
              <a:ext cx="26988" cy="15875"/>
            </a:xfrm>
            <a:custGeom>
              <a:avLst/>
              <a:gdLst>
                <a:gd name="T0" fmla="*/ 40323241 w 17"/>
                <a:gd name="T1" fmla="*/ 0 h 17"/>
                <a:gd name="T2" fmla="*/ 40323241 w 17"/>
                <a:gd name="T3" fmla="*/ 5232213 h 17"/>
                <a:gd name="T4" fmla="*/ 0 w 17"/>
                <a:gd name="T5" fmla="*/ 13952255 h 17"/>
                <a:gd name="T6" fmla="*/ 0 w 17"/>
                <a:gd name="T7" fmla="*/ 697659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6"/>
                  </a:lnTo>
                  <a:lnTo>
                    <a:pt x="0" y="16"/>
                  </a:lnTo>
                  <a:lnTo>
                    <a:pt x="0" y="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15" name="Freeform 138"/>
            <p:cNvSpPr>
              <a:spLocks/>
            </p:cNvSpPr>
            <p:nvPr/>
          </p:nvSpPr>
          <p:spPr bwMode="auto">
            <a:xfrm>
              <a:off x="3771900" y="2987675"/>
              <a:ext cx="26988" cy="15875"/>
            </a:xfrm>
            <a:custGeom>
              <a:avLst/>
              <a:gdLst>
                <a:gd name="T0" fmla="*/ 40323241 w 17"/>
                <a:gd name="T1" fmla="*/ 13952255 h 17"/>
                <a:gd name="T2" fmla="*/ 40323241 w 17"/>
                <a:gd name="T3" fmla="*/ 6976594 h 17"/>
                <a:gd name="T4" fmla="*/ 20161621 w 17"/>
                <a:gd name="T5" fmla="*/ 3487830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8"/>
                  </a:lnTo>
                  <a:lnTo>
                    <a:pt x="8" y="4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16" name="Freeform 139"/>
            <p:cNvSpPr>
              <a:spLocks/>
            </p:cNvSpPr>
            <p:nvPr/>
          </p:nvSpPr>
          <p:spPr bwMode="auto">
            <a:xfrm>
              <a:off x="3768725" y="2987675"/>
              <a:ext cx="26988" cy="15875"/>
            </a:xfrm>
            <a:custGeom>
              <a:avLst/>
              <a:gdLst>
                <a:gd name="T0" fmla="*/ 40323241 w 17"/>
                <a:gd name="T1" fmla="*/ 0 h 17"/>
                <a:gd name="T2" fmla="*/ 20161621 w 17"/>
                <a:gd name="T3" fmla="*/ 0 h 17"/>
                <a:gd name="T4" fmla="*/ 20161621 w 17"/>
                <a:gd name="T5" fmla="*/ 0 h 17"/>
                <a:gd name="T6" fmla="*/ 0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8" y="0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17" name="Line 140"/>
            <p:cNvSpPr>
              <a:spLocks noChangeShapeType="1"/>
            </p:cNvSpPr>
            <p:nvPr/>
          </p:nvSpPr>
          <p:spPr bwMode="auto">
            <a:xfrm>
              <a:off x="3768725" y="2987675"/>
              <a:ext cx="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18" name="Freeform 141"/>
            <p:cNvSpPr>
              <a:spLocks/>
            </p:cNvSpPr>
            <p:nvPr/>
          </p:nvSpPr>
          <p:spPr bwMode="auto">
            <a:xfrm>
              <a:off x="3762375" y="2992438"/>
              <a:ext cx="26988" cy="15875"/>
            </a:xfrm>
            <a:custGeom>
              <a:avLst/>
              <a:gdLst>
                <a:gd name="T0" fmla="*/ 40323241 w 17"/>
                <a:gd name="T1" fmla="*/ 0 h 17"/>
                <a:gd name="T2" fmla="*/ 22682616 w 17"/>
                <a:gd name="T3" fmla="*/ 0 h 17"/>
                <a:gd name="T4" fmla="*/ 7561402 w 17"/>
                <a:gd name="T5" fmla="*/ 2615639 h 17"/>
                <a:gd name="T6" fmla="*/ 0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9" y="0"/>
                  </a:lnTo>
                  <a:lnTo>
                    <a:pt x="3" y="3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19" name="Freeform 142"/>
            <p:cNvSpPr>
              <a:spLocks/>
            </p:cNvSpPr>
            <p:nvPr/>
          </p:nvSpPr>
          <p:spPr bwMode="auto">
            <a:xfrm>
              <a:off x="3762375" y="2997200"/>
              <a:ext cx="26988" cy="15875"/>
            </a:xfrm>
            <a:custGeom>
              <a:avLst/>
              <a:gdLst>
                <a:gd name="T0" fmla="*/ 0 w 17"/>
                <a:gd name="T1" fmla="*/ 0 h 17"/>
                <a:gd name="T2" fmla="*/ 5040405 w 17"/>
                <a:gd name="T3" fmla="*/ 5232213 h 17"/>
                <a:gd name="T4" fmla="*/ 22682616 w 17"/>
                <a:gd name="T5" fmla="*/ 10464425 h 17"/>
                <a:gd name="T6" fmla="*/ 40323241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2" y="6"/>
                  </a:lnTo>
                  <a:lnTo>
                    <a:pt x="9" y="12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20" name="Freeform 143"/>
            <p:cNvSpPr>
              <a:spLocks/>
            </p:cNvSpPr>
            <p:nvPr/>
          </p:nvSpPr>
          <p:spPr bwMode="auto">
            <a:xfrm>
              <a:off x="3771900" y="3005138"/>
              <a:ext cx="26988" cy="17462"/>
            </a:xfrm>
            <a:custGeom>
              <a:avLst/>
              <a:gdLst>
                <a:gd name="T0" fmla="*/ 0 w 17"/>
                <a:gd name="T1" fmla="*/ 9496246 h 17"/>
                <a:gd name="T2" fmla="*/ 22682616 w 17"/>
                <a:gd name="T3" fmla="*/ 16881646 h 17"/>
                <a:gd name="T4" fmla="*/ 32763430 w 17"/>
                <a:gd name="T5" fmla="*/ 9496246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9"/>
                  </a:moveTo>
                  <a:lnTo>
                    <a:pt x="9" y="16"/>
                  </a:lnTo>
                  <a:lnTo>
                    <a:pt x="13" y="9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21" name="Freeform 144"/>
            <p:cNvSpPr>
              <a:spLocks/>
            </p:cNvSpPr>
            <p:nvPr/>
          </p:nvSpPr>
          <p:spPr bwMode="auto">
            <a:xfrm>
              <a:off x="3775075" y="2994025"/>
              <a:ext cx="26988" cy="17463"/>
            </a:xfrm>
            <a:custGeom>
              <a:avLst/>
              <a:gdLst>
                <a:gd name="T0" fmla="*/ 40323241 w 17"/>
                <a:gd name="T1" fmla="*/ 16883640 h 17"/>
                <a:gd name="T2" fmla="*/ 40323241 w 17"/>
                <a:gd name="T3" fmla="*/ 9496790 h 17"/>
                <a:gd name="T4" fmla="*/ 22682616 w 17"/>
                <a:gd name="T5" fmla="*/ 4220910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9"/>
                  </a:lnTo>
                  <a:lnTo>
                    <a:pt x="9" y="4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22" name="Freeform 145"/>
            <p:cNvSpPr>
              <a:spLocks/>
            </p:cNvSpPr>
            <p:nvPr/>
          </p:nvSpPr>
          <p:spPr bwMode="auto">
            <a:xfrm>
              <a:off x="3760788" y="2809875"/>
              <a:ext cx="171450" cy="134938"/>
            </a:xfrm>
            <a:custGeom>
              <a:avLst/>
              <a:gdLst>
                <a:gd name="T0" fmla="*/ 269657536 w 108"/>
                <a:gd name="T1" fmla="*/ 70680330 h 139"/>
                <a:gd name="T2" fmla="*/ 221773787 w 108"/>
                <a:gd name="T3" fmla="*/ 0 h 139"/>
                <a:gd name="T4" fmla="*/ 0 w 108"/>
                <a:gd name="T5" fmla="*/ 59371738 h 139"/>
                <a:gd name="T6" fmla="*/ 45362812 w 108"/>
                <a:gd name="T7" fmla="*/ 130052083 h 139"/>
                <a:gd name="T8" fmla="*/ 269657536 w 108"/>
                <a:gd name="T9" fmla="*/ 70680330 h 1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139"/>
                <a:gd name="T17" fmla="*/ 108 w 108"/>
                <a:gd name="T18" fmla="*/ 139 h 1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139">
                  <a:moveTo>
                    <a:pt x="107" y="75"/>
                  </a:moveTo>
                  <a:lnTo>
                    <a:pt x="88" y="0"/>
                  </a:lnTo>
                  <a:lnTo>
                    <a:pt x="0" y="63"/>
                  </a:lnTo>
                  <a:lnTo>
                    <a:pt x="18" y="138"/>
                  </a:lnTo>
                  <a:lnTo>
                    <a:pt x="107" y="7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23" name="Freeform 146"/>
            <p:cNvSpPr>
              <a:spLocks/>
            </p:cNvSpPr>
            <p:nvPr/>
          </p:nvSpPr>
          <p:spPr bwMode="auto">
            <a:xfrm>
              <a:off x="4006850" y="3001963"/>
              <a:ext cx="26988" cy="15875"/>
            </a:xfrm>
            <a:custGeom>
              <a:avLst/>
              <a:gdLst>
                <a:gd name="T0" fmla="*/ 40323241 w 17"/>
                <a:gd name="T1" fmla="*/ 13952255 h 17"/>
                <a:gd name="T2" fmla="*/ 20161621 w 17"/>
                <a:gd name="T3" fmla="*/ 0 h 17"/>
                <a:gd name="T4" fmla="*/ 0 w 17"/>
                <a:gd name="T5" fmla="*/ 13952255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16"/>
                  </a:moveTo>
                  <a:lnTo>
                    <a:pt x="8" y="0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24" name="Freeform 147"/>
            <p:cNvSpPr>
              <a:spLocks/>
            </p:cNvSpPr>
            <p:nvPr/>
          </p:nvSpPr>
          <p:spPr bwMode="auto">
            <a:xfrm>
              <a:off x="3998913" y="3005138"/>
              <a:ext cx="26987" cy="15875"/>
            </a:xfrm>
            <a:custGeom>
              <a:avLst/>
              <a:gdLst>
                <a:gd name="T0" fmla="*/ 40321747 w 17"/>
                <a:gd name="T1" fmla="*/ 0 h 17"/>
                <a:gd name="T2" fmla="*/ 25201090 w 17"/>
                <a:gd name="T3" fmla="*/ 4360022 h 17"/>
                <a:gd name="T4" fmla="*/ 12599752 w 17"/>
                <a:gd name="T5" fmla="*/ 8720044 h 17"/>
                <a:gd name="T6" fmla="*/ 0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0" y="5"/>
                  </a:lnTo>
                  <a:lnTo>
                    <a:pt x="5" y="10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25" name="Freeform 148"/>
            <p:cNvSpPr>
              <a:spLocks/>
            </p:cNvSpPr>
            <p:nvPr/>
          </p:nvSpPr>
          <p:spPr bwMode="auto">
            <a:xfrm>
              <a:off x="3984625" y="3009900"/>
              <a:ext cx="26988" cy="17463"/>
            </a:xfrm>
            <a:custGeom>
              <a:avLst/>
              <a:gdLst>
                <a:gd name="T0" fmla="*/ 40323241 w 17"/>
                <a:gd name="T1" fmla="*/ 0 h 17"/>
                <a:gd name="T2" fmla="*/ 25202024 w 17"/>
                <a:gd name="T3" fmla="*/ 8441820 h 17"/>
                <a:gd name="T4" fmla="*/ 12601806 w 17"/>
                <a:gd name="T5" fmla="*/ 12662728 h 17"/>
                <a:gd name="T6" fmla="*/ 0 w 17"/>
                <a:gd name="T7" fmla="*/ 1688364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0" y="8"/>
                  </a:lnTo>
                  <a:lnTo>
                    <a:pt x="5" y="12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26" name="Freeform 149"/>
            <p:cNvSpPr>
              <a:spLocks/>
            </p:cNvSpPr>
            <p:nvPr/>
          </p:nvSpPr>
          <p:spPr bwMode="auto">
            <a:xfrm>
              <a:off x="3976688" y="3014663"/>
              <a:ext cx="26987" cy="15875"/>
            </a:xfrm>
            <a:custGeom>
              <a:avLst/>
              <a:gdLst>
                <a:gd name="T0" fmla="*/ 40321747 w 17"/>
                <a:gd name="T1" fmla="*/ 0 h 17"/>
                <a:gd name="T2" fmla="*/ 0 w 17"/>
                <a:gd name="T3" fmla="*/ 7847853 h 17"/>
                <a:gd name="T4" fmla="*/ 40321747 w 17"/>
                <a:gd name="T5" fmla="*/ 13952255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0"/>
                  </a:moveTo>
                  <a:lnTo>
                    <a:pt x="0" y="9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27" name="Freeform 150"/>
            <p:cNvSpPr>
              <a:spLocks/>
            </p:cNvSpPr>
            <p:nvPr/>
          </p:nvSpPr>
          <p:spPr bwMode="auto">
            <a:xfrm>
              <a:off x="3984625" y="3014663"/>
              <a:ext cx="26988" cy="17462"/>
            </a:xfrm>
            <a:custGeom>
              <a:avLst/>
              <a:gdLst>
                <a:gd name="T0" fmla="*/ 0 w 17"/>
                <a:gd name="T1" fmla="*/ 16881646 h 17"/>
                <a:gd name="T2" fmla="*/ 12601806 w 17"/>
                <a:gd name="T3" fmla="*/ 13715885 h 17"/>
                <a:gd name="T4" fmla="*/ 25202024 w 17"/>
                <a:gd name="T5" fmla="*/ 8440309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5" y="13"/>
                  </a:lnTo>
                  <a:lnTo>
                    <a:pt x="10" y="8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28" name="Freeform 151"/>
            <p:cNvSpPr>
              <a:spLocks/>
            </p:cNvSpPr>
            <p:nvPr/>
          </p:nvSpPr>
          <p:spPr bwMode="auto">
            <a:xfrm>
              <a:off x="4006850" y="3005138"/>
              <a:ext cx="26988" cy="15875"/>
            </a:xfrm>
            <a:custGeom>
              <a:avLst/>
              <a:gdLst>
                <a:gd name="T0" fmla="*/ 0 w 17"/>
                <a:gd name="T1" fmla="*/ 13952255 h 17"/>
                <a:gd name="T2" fmla="*/ 20161621 w 17"/>
                <a:gd name="T3" fmla="*/ 8720044 h 17"/>
                <a:gd name="T4" fmla="*/ 30242434 w 17"/>
                <a:gd name="T5" fmla="*/ 3487830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8" y="10"/>
                  </a:lnTo>
                  <a:lnTo>
                    <a:pt x="12" y="4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29" name="Freeform 152"/>
            <p:cNvSpPr>
              <a:spLocks/>
            </p:cNvSpPr>
            <p:nvPr/>
          </p:nvSpPr>
          <p:spPr bwMode="auto">
            <a:xfrm>
              <a:off x="3967163" y="2992438"/>
              <a:ext cx="26987" cy="17462"/>
            </a:xfrm>
            <a:custGeom>
              <a:avLst/>
              <a:gdLst>
                <a:gd name="T0" fmla="*/ 40321747 w 17"/>
                <a:gd name="T1" fmla="*/ 16881646 h 17"/>
                <a:gd name="T2" fmla="*/ 40321747 w 17"/>
                <a:gd name="T3" fmla="*/ 9496246 h 17"/>
                <a:gd name="T4" fmla="*/ 20160874 w 17"/>
                <a:gd name="T5" fmla="*/ 3165757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9"/>
                  </a:lnTo>
                  <a:lnTo>
                    <a:pt x="8" y="3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30" name="Freeform 153"/>
            <p:cNvSpPr>
              <a:spLocks/>
            </p:cNvSpPr>
            <p:nvPr/>
          </p:nvSpPr>
          <p:spPr bwMode="auto">
            <a:xfrm>
              <a:off x="3957638" y="2992438"/>
              <a:ext cx="26987" cy="17462"/>
            </a:xfrm>
            <a:custGeom>
              <a:avLst/>
              <a:gdLst>
                <a:gd name="T0" fmla="*/ 40321747 w 17"/>
                <a:gd name="T1" fmla="*/ 0 h 17"/>
                <a:gd name="T2" fmla="*/ 15120657 w 17"/>
                <a:gd name="T3" fmla="*/ 3165757 h 17"/>
                <a:gd name="T4" fmla="*/ 5040218 w 17"/>
                <a:gd name="T5" fmla="*/ 9496246 h 17"/>
                <a:gd name="T6" fmla="*/ 0 w 17"/>
                <a:gd name="T7" fmla="*/ 1688164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6" y="3"/>
                  </a:lnTo>
                  <a:lnTo>
                    <a:pt x="2" y="9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31" name="Freeform 154"/>
            <p:cNvSpPr>
              <a:spLocks/>
            </p:cNvSpPr>
            <p:nvPr/>
          </p:nvSpPr>
          <p:spPr bwMode="auto">
            <a:xfrm>
              <a:off x="3957638" y="2997200"/>
              <a:ext cx="26987" cy="17463"/>
            </a:xfrm>
            <a:custGeom>
              <a:avLst/>
              <a:gdLst>
                <a:gd name="T0" fmla="*/ 0 w 17"/>
                <a:gd name="T1" fmla="*/ 0 h 17"/>
                <a:gd name="T2" fmla="*/ 5040218 w 17"/>
                <a:gd name="T3" fmla="*/ 9496790 h 17"/>
                <a:gd name="T4" fmla="*/ 15120657 w 17"/>
                <a:gd name="T5" fmla="*/ 12662728 h 17"/>
                <a:gd name="T6" fmla="*/ 40321747 w 17"/>
                <a:gd name="T7" fmla="*/ 1688364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2" y="9"/>
                  </a:lnTo>
                  <a:lnTo>
                    <a:pt x="6" y="12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32" name="Freeform 155"/>
            <p:cNvSpPr>
              <a:spLocks/>
            </p:cNvSpPr>
            <p:nvPr/>
          </p:nvSpPr>
          <p:spPr bwMode="auto">
            <a:xfrm>
              <a:off x="3967163" y="2997200"/>
              <a:ext cx="26987" cy="17463"/>
            </a:xfrm>
            <a:custGeom>
              <a:avLst/>
              <a:gdLst>
                <a:gd name="T0" fmla="*/ 0 w 17"/>
                <a:gd name="T1" fmla="*/ 16883640 h 17"/>
                <a:gd name="T2" fmla="*/ 20160874 w 17"/>
                <a:gd name="T3" fmla="*/ 12662728 h 17"/>
                <a:gd name="T4" fmla="*/ 40321747 w 17"/>
                <a:gd name="T5" fmla="*/ 9496790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8" y="12"/>
                  </a:lnTo>
                  <a:lnTo>
                    <a:pt x="16" y="9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33" name="Freeform 156"/>
            <p:cNvSpPr>
              <a:spLocks/>
            </p:cNvSpPr>
            <p:nvPr/>
          </p:nvSpPr>
          <p:spPr bwMode="auto">
            <a:xfrm>
              <a:off x="3800475" y="2921000"/>
              <a:ext cx="236538" cy="101600"/>
            </a:xfrm>
            <a:custGeom>
              <a:avLst/>
              <a:gdLst>
                <a:gd name="T0" fmla="*/ 372983860 w 149"/>
                <a:gd name="T1" fmla="*/ 24343360 h 105"/>
                <a:gd name="T2" fmla="*/ 352822575 w 149"/>
                <a:gd name="T3" fmla="*/ 18725366 h 105"/>
                <a:gd name="T4" fmla="*/ 332661291 w 149"/>
                <a:gd name="T5" fmla="*/ 14044023 h 105"/>
                <a:gd name="T6" fmla="*/ 312500007 w 149"/>
                <a:gd name="T7" fmla="*/ 8426996 h 105"/>
                <a:gd name="T8" fmla="*/ 297379044 w 149"/>
                <a:gd name="T9" fmla="*/ 3744686 h 105"/>
                <a:gd name="T10" fmla="*/ 277217759 w 149"/>
                <a:gd name="T11" fmla="*/ 0 h 105"/>
                <a:gd name="T12" fmla="*/ 0 w 149"/>
                <a:gd name="T13" fmla="*/ 72094402 h 105"/>
                <a:gd name="T14" fmla="*/ 15120969 w 149"/>
                <a:gd name="T15" fmla="*/ 76775741 h 105"/>
                <a:gd name="T16" fmla="*/ 35282260 w 149"/>
                <a:gd name="T17" fmla="*/ 81457081 h 105"/>
                <a:gd name="T18" fmla="*/ 55443557 w 149"/>
                <a:gd name="T19" fmla="*/ 87075075 h 105"/>
                <a:gd name="T20" fmla="*/ 73085474 w 149"/>
                <a:gd name="T21" fmla="*/ 91756415 h 105"/>
                <a:gd name="T22" fmla="*/ 93246759 w 149"/>
                <a:gd name="T23" fmla="*/ 97373442 h 105"/>
                <a:gd name="T24" fmla="*/ 372983860 w 149"/>
                <a:gd name="T25" fmla="*/ 24343360 h 10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9"/>
                <a:gd name="T40" fmla="*/ 0 h 105"/>
                <a:gd name="T41" fmla="*/ 149 w 149"/>
                <a:gd name="T42" fmla="*/ 105 h 10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9" h="105">
                  <a:moveTo>
                    <a:pt x="148" y="26"/>
                  </a:moveTo>
                  <a:lnTo>
                    <a:pt x="140" y="20"/>
                  </a:lnTo>
                  <a:lnTo>
                    <a:pt x="132" y="15"/>
                  </a:lnTo>
                  <a:lnTo>
                    <a:pt x="124" y="9"/>
                  </a:lnTo>
                  <a:lnTo>
                    <a:pt x="118" y="4"/>
                  </a:lnTo>
                  <a:lnTo>
                    <a:pt x="110" y="0"/>
                  </a:lnTo>
                  <a:lnTo>
                    <a:pt x="0" y="77"/>
                  </a:lnTo>
                  <a:lnTo>
                    <a:pt x="6" y="82"/>
                  </a:lnTo>
                  <a:lnTo>
                    <a:pt x="14" y="87"/>
                  </a:lnTo>
                  <a:lnTo>
                    <a:pt x="22" y="93"/>
                  </a:lnTo>
                  <a:lnTo>
                    <a:pt x="29" y="98"/>
                  </a:lnTo>
                  <a:lnTo>
                    <a:pt x="37" y="104"/>
                  </a:lnTo>
                  <a:lnTo>
                    <a:pt x="148" y="2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34" name="Line 157"/>
            <p:cNvSpPr>
              <a:spLocks noChangeShapeType="1"/>
            </p:cNvSpPr>
            <p:nvPr/>
          </p:nvSpPr>
          <p:spPr bwMode="auto">
            <a:xfrm flipV="1">
              <a:off x="3854450" y="3033713"/>
              <a:ext cx="0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35" name="Line 158"/>
            <p:cNvSpPr>
              <a:spLocks noChangeShapeType="1"/>
            </p:cNvSpPr>
            <p:nvPr/>
          </p:nvSpPr>
          <p:spPr bwMode="auto">
            <a:xfrm flipV="1">
              <a:off x="3848100" y="3032125"/>
              <a:ext cx="0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36" name="Line 159"/>
            <p:cNvSpPr>
              <a:spLocks noChangeShapeType="1"/>
            </p:cNvSpPr>
            <p:nvPr/>
          </p:nvSpPr>
          <p:spPr bwMode="auto">
            <a:xfrm flipV="1">
              <a:off x="3860800" y="3036888"/>
              <a:ext cx="0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37" name="Line 160"/>
            <p:cNvSpPr>
              <a:spLocks noChangeShapeType="1"/>
            </p:cNvSpPr>
            <p:nvPr/>
          </p:nvSpPr>
          <p:spPr bwMode="auto">
            <a:xfrm flipH="1">
              <a:off x="3735388" y="2782888"/>
              <a:ext cx="188912" cy="809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38" name="Line 161"/>
            <p:cNvSpPr>
              <a:spLocks noChangeShapeType="1"/>
            </p:cNvSpPr>
            <p:nvPr/>
          </p:nvSpPr>
          <p:spPr bwMode="auto">
            <a:xfrm flipH="1" flipV="1">
              <a:off x="3919538" y="2784475"/>
              <a:ext cx="17462" cy="428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39" name="Line 162"/>
            <p:cNvSpPr>
              <a:spLocks noChangeShapeType="1"/>
            </p:cNvSpPr>
            <p:nvPr/>
          </p:nvSpPr>
          <p:spPr bwMode="auto">
            <a:xfrm flipV="1">
              <a:off x="3800475" y="2976563"/>
              <a:ext cx="0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40" name="Line 163"/>
            <p:cNvSpPr>
              <a:spLocks noChangeShapeType="1"/>
            </p:cNvSpPr>
            <p:nvPr/>
          </p:nvSpPr>
          <p:spPr bwMode="auto">
            <a:xfrm flipH="1" flipV="1">
              <a:off x="3794125" y="2963863"/>
              <a:ext cx="1588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41" name="Line 164"/>
            <p:cNvSpPr>
              <a:spLocks noChangeShapeType="1"/>
            </p:cNvSpPr>
            <p:nvPr/>
          </p:nvSpPr>
          <p:spPr bwMode="auto">
            <a:xfrm flipH="1" flipV="1">
              <a:off x="3884613" y="2924175"/>
              <a:ext cx="1587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42" name="Line 165"/>
            <p:cNvSpPr>
              <a:spLocks noChangeShapeType="1"/>
            </p:cNvSpPr>
            <p:nvPr/>
          </p:nvSpPr>
          <p:spPr bwMode="auto">
            <a:xfrm flipH="1" flipV="1">
              <a:off x="3932238" y="2903538"/>
              <a:ext cx="1587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43" name="Line 166"/>
            <p:cNvSpPr>
              <a:spLocks noChangeShapeType="1"/>
            </p:cNvSpPr>
            <p:nvPr/>
          </p:nvSpPr>
          <p:spPr bwMode="auto">
            <a:xfrm flipV="1">
              <a:off x="4049713" y="2946400"/>
              <a:ext cx="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44" name="Line 167"/>
            <p:cNvSpPr>
              <a:spLocks noChangeShapeType="1"/>
            </p:cNvSpPr>
            <p:nvPr/>
          </p:nvSpPr>
          <p:spPr bwMode="auto">
            <a:xfrm flipH="1">
              <a:off x="3779838" y="3006725"/>
              <a:ext cx="6350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45" name="Line 168"/>
            <p:cNvSpPr>
              <a:spLocks noChangeShapeType="1"/>
            </p:cNvSpPr>
            <p:nvPr/>
          </p:nvSpPr>
          <p:spPr bwMode="auto">
            <a:xfrm flipH="1">
              <a:off x="3795713" y="2913063"/>
              <a:ext cx="169862" cy="746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46" name="Line 169"/>
            <p:cNvSpPr>
              <a:spLocks noChangeShapeType="1"/>
            </p:cNvSpPr>
            <p:nvPr/>
          </p:nvSpPr>
          <p:spPr bwMode="auto">
            <a:xfrm flipH="1">
              <a:off x="3767138" y="2967038"/>
              <a:ext cx="20637" cy="79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47" name="Line 170"/>
            <p:cNvSpPr>
              <a:spLocks noChangeShapeType="1"/>
            </p:cNvSpPr>
            <p:nvPr/>
          </p:nvSpPr>
          <p:spPr bwMode="auto">
            <a:xfrm flipH="1" flipV="1">
              <a:off x="3787775" y="2965450"/>
              <a:ext cx="1588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48" name="Line 171"/>
            <p:cNvSpPr>
              <a:spLocks noChangeShapeType="1"/>
            </p:cNvSpPr>
            <p:nvPr/>
          </p:nvSpPr>
          <p:spPr bwMode="auto">
            <a:xfrm flipH="1">
              <a:off x="3835400" y="2924175"/>
              <a:ext cx="49213" cy="222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49" name="Line 172"/>
            <p:cNvSpPr>
              <a:spLocks noChangeShapeType="1"/>
            </p:cNvSpPr>
            <p:nvPr/>
          </p:nvSpPr>
          <p:spPr bwMode="auto">
            <a:xfrm flipH="1" flipV="1">
              <a:off x="3811588" y="2990850"/>
              <a:ext cx="11112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50" name="Line 173"/>
            <p:cNvSpPr>
              <a:spLocks noChangeShapeType="1"/>
            </p:cNvSpPr>
            <p:nvPr/>
          </p:nvSpPr>
          <p:spPr bwMode="auto">
            <a:xfrm flipH="1" flipV="1">
              <a:off x="3822700" y="298608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51" name="Line 174"/>
            <p:cNvSpPr>
              <a:spLocks noChangeShapeType="1"/>
            </p:cNvSpPr>
            <p:nvPr/>
          </p:nvSpPr>
          <p:spPr bwMode="auto">
            <a:xfrm flipH="1" flipV="1">
              <a:off x="3835400" y="2979738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52" name="Line 175"/>
            <p:cNvSpPr>
              <a:spLocks noChangeShapeType="1"/>
            </p:cNvSpPr>
            <p:nvPr/>
          </p:nvSpPr>
          <p:spPr bwMode="auto">
            <a:xfrm flipH="1" flipV="1">
              <a:off x="3848100" y="297497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53" name="Line 176"/>
            <p:cNvSpPr>
              <a:spLocks noChangeShapeType="1"/>
            </p:cNvSpPr>
            <p:nvPr/>
          </p:nvSpPr>
          <p:spPr bwMode="auto">
            <a:xfrm flipH="1" flipV="1">
              <a:off x="3860800" y="2971800"/>
              <a:ext cx="9525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54" name="Line 177"/>
            <p:cNvSpPr>
              <a:spLocks noChangeShapeType="1"/>
            </p:cNvSpPr>
            <p:nvPr/>
          </p:nvSpPr>
          <p:spPr bwMode="auto">
            <a:xfrm flipH="1" flipV="1">
              <a:off x="3870325" y="2965450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55" name="Line 178"/>
            <p:cNvSpPr>
              <a:spLocks noChangeShapeType="1"/>
            </p:cNvSpPr>
            <p:nvPr/>
          </p:nvSpPr>
          <p:spPr bwMode="auto">
            <a:xfrm flipH="1" flipV="1">
              <a:off x="3883025" y="296068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56" name="Line 179"/>
            <p:cNvSpPr>
              <a:spLocks noChangeShapeType="1"/>
            </p:cNvSpPr>
            <p:nvPr/>
          </p:nvSpPr>
          <p:spPr bwMode="auto">
            <a:xfrm flipH="1" flipV="1">
              <a:off x="3895725" y="2954338"/>
              <a:ext cx="11113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57" name="Line 180"/>
            <p:cNvSpPr>
              <a:spLocks noChangeShapeType="1"/>
            </p:cNvSpPr>
            <p:nvPr/>
          </p:nvSpPr>
          <p:spPr bwMode="auto">
            <a:xfrm flipH="1" flipV="1">
              <a:off x="3908425" y="2949575"/>
              <a:ext cx="9525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58" name="Line 181"/>
            <p:cNvSpPr>
              <a:spLocks noChangeShapeType="1"/>
            </p:cNvSpPr>
            <p:nvPr/>
          </p:nvSpPr>
          <p:spPr bwMode="auto">
            <a:xfrm flipH="1" flipV="1">
              <a:off x="3917950" y="294481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59" name="Line 182"/>
            <p:cNvSpPr>
              <a:spLocks noChangeShapeType="1"/>
            </p:cNvSpPr>
            <p:nvPr/>
          </p:nvSpPr>
          <p:spPr bwMode="auto">
            <a:xfrm flipH="1" flipV="1">
              <a:off x="3930650" y="294005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60" name="Line 183"/>
            <p:cNvSpPr>
              <a:spLocks noChangeShapeType="1"/>
            </p:cNvSpPr>
            <p:nvPr/>
          </p:nvSpPr>
          <p:spPr bwMode="auto">
            <a:xfrm flipH="1" flipV="1">
              <a:off x="3943350" y="293528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61" name="Line 184"/>
            <p:cNvSpPr>
              <a:spLocks noChangeShapeType="1"/>
            </p:cNvSpPr>
            <p:nvPr/>
          </p:nvSpPr>
          <p:spPr bwMode="auto">
            <a:xfrm flipH="1" flipV="1">
              <a:off x="3956050" y="2928938"/>
              <a:ext cx="11113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62" name="Line 185"/>
            <p:cNvSpPr>
              <a:spLocks noChangeShapeType="1"/>
            </p:cNvSpPr>
            <p:nvPr/>
          </p:nvSpPr>
          <p:spPr bwMode="auto">
            <a:xfrm flipH="1" flipV="1">
              <a:off x="3832225" y="2992438"/>
              <a:ext cx="11113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63" name="Line 186"/>
            <p:cNvSpPr>
              <a:spLocks noChangeShapeType="1"/>
            </p:cNvSpPr>
            <p:nvPr/>
          </p:nvSpPr>
          <p:spPr bwMode="auto">
            <a:xfrm flipH="1" flipV="1">
              <a:off x="3843338" y="298767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64" name="Line 187"/>
            <p:cNvSpPr>
              <a:spLocks noChangeShapeType="1"/>
            </p:cNvSpPr>
            <p:nvPr/>
          </p:nvSpPr>
          <p:spPr bwMode="auto">
            <a:xfrm flipH="1" flipV="1">
              <a:off x="3856038" y="2982913"/>
              <a:ext cx="11112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65" name="Line 188"/>
            <p:cNvSpPr>
              <a:spLocks noChangeShapeType="1"/>
            </p:cNvSpPr>
            <p:nvPr/>
          </p:nvSpPr>
          <p:spPr bwMode="auto">
            <a:xfrm flipH="1" flipV="1">
              <a:off x="3867150" y="2976563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66" name="Line 189"/>
            <p:cNvSpPr>
              <a:spLocks noChangeShapeType="1"/>
            </p:cNvSpPr>
            <p:nvPr/>
          </p:nvSpPr>
          <p:spPr bwMode="auto">
            <a:xfrm flipH="1" flipV="1">
              <a:off x="3879850" y="2971800"/>
              <a:ext cx="11113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67" name="Line 190"/>
            <p:cNvSpPr>
              <a:spLocks noChangeShapeType="1"/>
            </p:cNvSpPr>
            <p:nvPr/>
          </p:nvSpPr>
          <p:spPr bwMode="auto">
            <a:xfrm flipH="1" flipV="1">
              <a:off x="3892550" y="2967038"/>
              <a:ext cx="11113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68" name="Line 191"/>
            <p:cNvSpPr>
              <a:spLocks noChangeShapeType="1"/>
            </p:cNvSpPr>
            <p:nvPr/>
          </p:nvSpPr>
          <p:spPr bwMode="auto">
            <a:xfrm flipH="1" flipV="1">
              <a:off x="3903663" y="2962275"/>
              <a:ext cx="11112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69" name="Line 192"/>
            <p:cNvSpPr>
              <a:spLocks noChangeShapeType="1"/>
            </p:cNvSpPr>
            <p:nvPr/>
          </p:nvSpPr>
          <p:spPr bwMode="auto">
            <a:xfrm flipH="1" flipV="1">
              <a:off x="3914775" y="295751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70" name="Line 193"/>
            <p:cNvSpPr>
              <a:spLocks noChangeShapeType="1"/>
            </p:cNvSpPr>
            <p:nvPr/>
          </p:nvSpPr>
          <p:spPr bwMode="auto">
            <a:xfrm flipH="1" flipV="1">
              <a:off x="3927475" y="2951163"/>
              <a:ext cx="11113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71" name="Line 194"/>
            <p:cNvSpPr>
              <a:spLocks noChangeShapeType="1"/>
            </p:cNvSpPr>
            <p:nvPr/>
          </p:nvSpPr>
          <p:spPr bwMode="auto">
            <a:xfrm flipH="1" flipV="1">
              <a:off x="3938588" y="294640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72" name="Line 195"/>
            <p:cNvSpPr>
              <a:spLocks noChangeShapeType="1"/>
            </p:cNvSpPr>
            <p:nvPr/>
          </p:nvSpPr>
          <p:spPr bwMode="auto">
            <a:xfrm flipH="1" flipV="1">
              <a:off x="3951288" y="2941638"/>
              <a:ext cx="11112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73" name="Line 196"/>
            <p:cNvSpPr>
              <a:spLocks noChangeShapeType="1"/>
            </p:cNvSpPr>
            <p:nvPr/>
          </p:nvSpPr>
          <p:spPr bwMode="auto">
            <a:xfrm flipH="1" flipV="1">
              <a:off x="3962400" y="293687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74" name="Line 197"/>
            <p:cNvSpPr>
              <a:spLocks noChangeShapeType="1"/>
            </p:cNvSpPr>
            <p:nvPr/>
          </p:nvSpPr>
          <p:spPr bwMode="auto">
            <a:xfrm flipH="1" flipV="1">
              <a:off x="3975100" y="2930525"/>
              <a:ext cx="11113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75" name="Line 198"/>
            <p:cNvSpPr>
              <a:spLocks noChangeShapeType="1"/>
            </p:cNvSpPr>
            <p:nvPr/>
          </p:nvSpPr>
          <p:spPr bwMode="auto">
            <a:xfrm flipH="1" flipV="1">
              <a:off x="3976688" y="294005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76" name="Line 199"/>
            <p:cNvSpPr>
              <a:spLocks noChangeShapeType="1"/>
            </p:cNvSpPr>
            <p:nvPr/>
          </p:nvSpPr>
          <p:spPr bwMode="auto">
            <a:xfrm flipH="1" flipV="1">
              <a:off x="3965575" y="2944813"/>
              <a:ext cx="11113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77" name="Line 200"/>
            <p:cNvSpPr>
              <a:spLocks noChangeShapeType="1"/>
            </p:cNvSpPr>
            <p:nvPr/>
          </p:nvSpPr>
          <p:spPr bwMode="auto">
            <a:xfrm flipH="1" flipV="1">
              <a:off x="3954463" y="2949575"/>
              <a:ext cx="11112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78" name="Line 201"/>
            <p:cNvSpPr>
              <a:spLocks noChangeShapeType="1"/>
            </p:cNvSpPr>
            <p:nvPr/>
          </p:nvSpPr>
          <p:spPr bwMode="auto">
            <a:xfrm flipH="1" flipV="1">
              <a:off x="3941763" y="295592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79" name="Line 202"/>
            <p:cNvSpPr>
              <a:spLocks noChangeShapeType="1"/>
            </p:cNvSpPr>
            <p:nvPr/>
          </p:nvSpPr>
          <p:spPr bwMode="auto">
            <a:xfrm flipH="1" flipV="1">
              <a:off x="3929063" y="296068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80" name="Line 203"/>
            <p:cNvSpPr>
              <a:spLocks noChangeShapeType="1"/>
            </p:cNvSpPr>
            <p:nvPr/>
          </p:nvSpPr>
          <p:spPr bwMode="auto">
            <a:xfrm flipH="1" flipV="1">
              <a:off x="3916363" y="2965450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81" name="Line 204"/>
            <p:cNvSpPr>
              <a:spLocks noChangeShapeType="1"/>
            </p:cNvSpPr>
            <p:nvPr/>
          </p:nvSpPr>
          <p:spPr bwMode="auto">
            <a:xfrm flipH="1" flipV="1">
              <a:off x="3906838" y="2971800"/>
              <a:ext cx="11112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82" name="Line 205"/>
            <p:cNvSpPr>
              <a:spLocks noChangeShapeType="1"/>
            </p:cNvSpPr>
            <p:nvPr/>
          </p:nvSpPr>
          <p:spPr bwMode="auto">
            <a:xfrm flipH="1" flipV="1">
              <a:off x="3894138" y="2974975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83" name="Line 206"/>
            <p:cNvSpPr>
              <a:spLocks noChangeShapeType="1"/>
            </p:cNvSpPr>
            <p:nvPr/>
          </p:nvSpPr>
          <p:spPr bwMode="auto">
            <a:xfrm flipH="1" flipV="1">
              <a:off x="3881438" y="298132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84" name="Line 207"/>
            <p:cNvSpPr>
              <a:spLocks noChangeShapeType="1"/>
            </p:cNvSpPr>
            <p:nvPr/>
          </p:nvSpPr>
          <p:spPr bwMode="auto">
            <a:xfrm flipH="1" flipV="1">
              <a:off x="3868738" y="298608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85" name="Line 208"/>
            <p:cNvSpPr>
              <a:spLocks noChangeShapeType="1"/>
            </p:cNvSpPr>
            <p:nvPr/>
          </p:nvSpPr>
          <p:spPr bwMode="auto">
            <a:xfrm flipH="1" flipV="1">
              <a:off x="3859213" y="2990850"/>
              <a:ext cx="11112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86" name="Line 209"/>
            <p:cNvSpPr>
              <a:spLocks noChangeShapeType="1"/>
            </p:cNvSpPr>
            <p:nvPr/>
          </p:nvSpPr>
          <p:spPr bwMode="auto">
            <a:xfrm flipH="1" flipV="1">
              <a:off x="3846513" y="299720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87" name="Line 210"/>
            <p:cNvSpPr>
              <a:spLocks noChangeShapeType="1"/>
            </p:cNvSpPr>
            <p:nvPr/>
          </p:nvSpPr>
          <p:spPr bwMode="auto">
            <a:xfrm flipH="1" flipV="1">
              <a:off x="3863975" y="3000375"/>
              <a:ext cx="11113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88" name="Line 211"/>
            <p:cNvSpPr>
              <a:spLocks noChangeShapeType="1"/>
            </p:cNvSpPr>
            <p:nvPr/>
          </p:nvSpPr>
          <p:spPr bwMode="auto">
            <a:xfrm flipH="1" flipV="1">
              <a:off x="3875088" y="2994025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89" name="Line 212"/>
            <p:cNvSpPr>
              <a:spLocks noChangeShapeType="1"/>
            </p:cNvSpPr>
            <p:nvPr/>
          </p:nvSpPr>
          <p:spPr bwMode="auto">
            <a:xfrm flipH="1" flipV="1">
              <a:off x="3887788" y="298926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90" name="Line 213"/>
            <p:cNvSpPr>
              <a:spLocks noChangeShapeType="1"/>
            </p:cNvSpPr>
            <p:nvPr/>
          </p:nvSpPr>
          <p:spPr bwMode="auto">
            <a:xfrm flipH="1" flipV="1">
              <a:off x="3900488" y="2984500"/>
              <a:ext cx="11112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91" name="Line 214"/>
            <p:cNvSpPr>
              <a:spLocks noChangeShapeType="1"/>
            </p:cNvSpPr>
            <p:nvPr/>
          </p:nvSpPr>
          <p:spPr bwMode="auto">
            <a:xfrm flipH="1" flipV="1">
              <a:off x="3911600" y="2978150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92" name="Line 215"/>
            <p:cNvSpPr>
              <a:spLocks noChangeShapeType="1"/>
            </p:cNvSpPr>
            <p:nvPr/>
          </p:nvSpPr>
          <p:spPr bwMode="auto">
            <a:xfrm flipH="1" flipV="1">
              <a:off x="3922713" y="297338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93" name="Line 216"/>
            <p:cNvSpPr>
              <a:spLocks noChangeShapeType="1"/>
            </p:cNvSpPr>
            <p:nvPr/>
          </p:nvSpPr>
          <p:spPr bwMode="auto">
            <a:xfrm flipH="1" flipV="1">
              <a:off x="3935413" y="296862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94" name="Line 217"/>
            <p:cNvSpPr>
              <a:spLocks noChangeShapeType="1"/>
            </p:cNvSpPr>
            <p:nvPr/>
          </p:nvSpPr>
          <p:spPr bwMode="auto">
            <a:xfrm flipH="1" flipV="1">
              <a:off x="3948113" y="2963863"/>
              <a:ext cx="11112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95" name="Line 218"/>
            <p:cNvSpPr>
              <a:spLocks noChangeShapeType="1"/>
            </p:cNvSpPr>
            <p:nvPr/>
          </p:nvSpPr>
          <p:spPr bwMode="auto">
            <a:xfrm flipH="1" flipV="1">
              <a:off x="3959225" y="2957513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96" name="Line 219"/>
            <p:cNvSpPr>
              <a:spLocks noChangeShapeType="1"/>
            </p:cNvSpPr>
            <p:nvPr/>
          </p:nvSpPr>
          <p:spPr bwMode="auto">
            <a:xfrm flipH="1" flipV="1">
              <a:off x="3970338" y="2952750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97" name="Line 220"/>
            <p:cNvSpPr>
              <a:spLocks noChangeShapeType="1"/>
            </p:cNvSpPr>
            <p:nvPr/>
          </p:nvSpPr>
          <p:spPr bwMode="auto">
            <a:xfrm flipH="1" flipV="1">
              <a:off x="3983038" y="2946400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98" name="Line 221"/>
            <p:cNvSpPr>
              <a:spLocks noChangeShapeType="1"/>
            </p:cNvSpPr>
            <p:nvPr/>
          </p:nvSpPr>
          <p:spPr bwMode="auto">
            <a:xfrm flipH="1" flipV="1">
              <a:off x="4010025" y="294640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699" name="Line 222"/>
            <p:cNvSpPr>
              <a:spLocks noChangeShapeType="1"/>
            </p:cNvSpPr>
            <p:nvPr/>
          </p:nvSpPr>
          <p:spPr bwMode="auto">
            <a:xfrm flipH="1" flipV="1">
              <a:off x="4000500" y="2951163"/>
              <a:ext cx="9525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00" name="Line 223"/>
            <p:cNvSpPr>
              <a:spLocks noChangeShapeType="1"/>
            </p:cNvSpPr>
            <p:nvPr/>
          </p:nvSpPr>
          <p:spPr bwMode="auto">
            <a:xfrm flipH="1" flipV="1">
              <a:off x="3987800" y="295751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01" name="Line 224"/>
            <p:cNvSpPr>
              <a:spLocks noChangeShapeType="1"/>
            </p:cNvSpPr>
            <p:nvPr/>
          </p:nvSpPr>
          <p:spPr bwMode="auto">
            <a:xfrm flipH="1" flipV="1">
              <a:off x="3975100" y="296227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02" name="Line 225"/>
            <p:cNvSpPr>
              <a:spLocks noChangeShapeType="1"/>
            </p:cNvSpPr>
            <p:nvPr/>
          </p:nvSpPr>
          <p:spPr bwMode="auto">
            <a:xfrm flipH="1" flipV="1">
              <a:off x="3962400" y="296703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03" name="Line 226"/>
            <p:cNvSpPr>
              <a:spLocks noChangeShapeType="1"/>
            </p:cNvSpPr>
            <p:nvPr/>
          </p:nvSpPr>
          <p:spPr bwMode="auto">
            <a:xfrm flipH="1" flipV="1">
              <a:off x="3906838" y="2992438"/>
              <a:ext cx="11112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04" name="Line 227"/>
            <p:cNvSpPr>
              <a:spLocks noChangeShapeType="1"/>
            </p:cNvSpPr>
            <p:nvPr/>
          </p:nvSpPr>
          <p:spPr bwMode="auto">
            <a:xfrm flipH="1" flipV="1">
              <a:off x="3894138" y="299720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05" name="Line 228"/>
            <p:cNvSpPr>
              <a:spLocks noChangeShapeType="1"/>
            </p:cNvSpPr>
            <p:nvPr/>
          </p:nvSpPr>
          <p:spPr bwMode="auto">
            <a:xfrm flipH="1" flipV="1">
              <a:off x="3870325" y="300672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06" name="Line 229"/>
            <p:cNvSpPr>
              <a:spLocks noChangeShapeType="1"/>
            </p:cNvSpPr>
            <p:nvPr/>
          </p:nvSpPr>
          <p:spPr bwMode="auto">
            <a:xfrm flipH="1" flipV="1">
              <a:off x="3860800" y="3011488"/>
              <a:ext cx="9525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07" name="Line 230"/>
            <p:cNvSpPr>
              <a:spLocks noChangeShapeType="1"/>
            </p:cNvSpPr>
            <p:nvPr/>
          </p:nvSpPr>
          <p:spPr bwMode="auto">
            <a:xfrm flipH="1">
              <a:off x="3811588" y="2925763"/>
              <a:ext cx="176212" cy="76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08" name="Line 231"/>
            <p:cNvSpPr>
              <a:spLocks noChangeShapeType="1"/>
            </p:cNvSpPr>
            <p:nvPr/>
          </p:nvSpPr>
          <p:spPr bwMode="auto">
            <a:xfrm flipH="1">
              <a:off x="3822700" y="2930525"/>
              <a:ext cx="176213" cy="746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09" name="Line 232"/>
            <p:cNvSpPr>
              <a:spLocks noChangeShapeType="1"/>
            </p:cNvSpPr>
            <p:nvPr/>
          </p:nvSpPr>
          <p:spPr bwMode="auto">
            <a:xfrm flipH="1">
              <a:off x="3835400" y="2936875"/>
              <a:ext cx="174625" cy="746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10" name="Line 233"/>
            <p:cNvSpPr>
              <a:spLocks noChangeShapeType="1"/>
            </p:cNvSpPr>
            <p:nvPr/>
          </p:nvSpPr>
          <p:spPr bwMode="auto">
            <a:xfrm flipH="1">
              <a:off x="3848100" y="2941638"/>
              <a:ext cx="174625" cy="746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11" name="Line 234"/>
            <p:cNvSpPr>
              <a:spLocks noChangeShapeType="1"/>
            </p:cNvSpPr>
            <p:nvPr/>
          </p:nvSpPr>
          <p:spPr bwMode="auto">
            <a:xfrm flipH="1" flipV="1">
              <a:off x="3868738" y="2941638"/>
              <a:ext cx="1587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12" name="Line 235"/>
            <p:cNvSpPr>
              <a:spLocks noChangeShapeType="1"/>
            </p:cNvSpPr>
            <p:nvPr/>
          </p:nvSpPr>
          <p:spPr bwMode="auto">
            <a:xfrm flipH="1" flipV="1">
              <a:off x="3875088" y="2938463"/>
              <a:ext cx="1587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13" name="Line 236"/>
            <p:cNvSpPr>
              <a:spLocks noChangeShapeType="1"/>
            </p:cNvSpPr>
            <p:nvPr/>
          </p:nvSpPr>
          <p:spPr bwMode="auto">
            <a:xfrm flipH="1" flipV="1">
              <a:off x="3879850" y="2936875"/>
              <a:ext cx="1588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14" name="Line 237"/>
            <p:cNvSpPr>
              <a:spLocks noChangeShapeType="1"/>
            </p:cNvSpPr>
            <p:nvPr/>
          </p:nvSpPr>
          <p:spPr bwMode="auto">
            <a:xfrm flipH="1" flipV="1">
              <a:off x="3863975" y="2943225"/>
              <a:ext cx="1588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15" name="Line 238"/>
            <p:cNvSpPr>
              <a:spLocks noChangeShapeType="1"/>
            </p:cNvSpPr>
            <p:nvPr/>
          </p:nvSpPr>
          <p:spPr bwMode="auto">
            <a:xfrm flipV="1">
              <a:off x="3860800" y="2944813"/>
              <a:ext cx="0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16" name="Freeform 239"/>
            <p:cNvSpPr>
              <a:spLocks/>
            </p:cNvSpPr>
            <p:nvPr/>
          </p:nvSpPr>
          <p:spPr bwMode="auto">
            <a:xfrm>
              <a:off x="3295650" y="2703513"/>
              <a:ext cx="388938" cy="288925"/>
            </a:xfrm>
            <a:custGeom>
              <a:avLst/>
              <a:gdLst>
                <a:gd name="T0" fmla="*/ 259577256 w 245"/>
                <a:gd name="T1" fmla="*/ 119095647 h 296"/>
                <a:gd name="T2" fmla="*/ 224295032 w 245"/>
                <a:gd name="T3" fmla="*/ 108615288 h 296"/>
                <a:gd name="T4" fmla="*/ 262096621 w 245"/>
                <a:gd name="T5" fmla="*/ 47638457 h 296"/>
                <a:gd name="T6" fmla="*/ 252015985 w 245"/>
                <a:gd name="T7" fmla="*/ 48591128 h 296"/>
                <a:gd name="T8" fmla="*/ 282257892 w 245"/>
                <a:gd name="T9" fmla="*/ 2858015 h 296"/>
                <a:gd name="T10" fmla="*/ 312499798 w 245"/>
                <a:gd name="T11" fmla="*/ 0 h 296"/>
                <a:gd name="T12" fmla="*/ 614918961 w 245"/>
                <a:gd name="T13" fmla="*/ 79079551 h 296"/>
                <a:gd name="T14" fmla="*/ 544354513 w 245"/>
                <a:gd name="T15" fmla="*/ 183884154 h 296"/>
                <a:gd name="T16" fmla="*/ 524193242 w 245"/>
                <a:gd name="T17" fmla="*/ 187694839 h 296"/>
                <a:gd name="T18" fmla="*/ 531754512 w 245"/>
                <a:gd name="T19" fmla="*/ 191506500 h 296"/>
                <a:gd name="T20" fmla="*/ 531754512 w 245"/>
                <a:gd name="T21" fmla="*/ 205797544 h 296"/>
                <a:gd name="T22" fmla="*/ 536794830 w 245"/>
                <a:gd name="T23" fmla="*/ 206750216 h 296"/>
                <a:gd name="T24" fmla="*/ 536794830 w 245"/>
                <a:gd name="T25" fmla="*/ 207702887 h 296"/>
                <a:gd name="T26" fmla="*/ 539314195 w 245"/>
                <a:gd name="T27" fmla="*/ 208655558 h 296"/>
                <a:gd name="T28" fmla="*/ 539314195 w 245"/>
                <a:gd name="T29" fmla="*/ 211514548 h 296"/>
                <a:gd name="T30" fmla="*/ 536794830 w 245"/>
                <a:gd name="T31" fmla="*/ 216277904 h 296"/>
                <a:gd name="T32" fmla="*/ 534273877 w 245"/>
                <a:gd name="T33" fmla="*/ 221042236 h 296"/>
                <a:gd name="T34" fmla="*/ 524193242 w 245"/>
                <a:gd name="T35" fmla="*/ 223900250 h 296"/>
                <a:gd name="T36" fmla="*/ 519152924 w 245"/>
                <a:gd name="T37" fmla="*/ 224852921 h 296"/>
                <a:gd name="T38" fmla="*/ 514112606 w 245"/>
                <a:gd name="T39" fmla="*/ 224852921 h 296"/>
                <a:gd name="T40" fmla="*/ 511593241 w 245"/>
                <a:gd name="T41" fmla="*/ 224852921 h 296"/>
                <a:gd name="T42" fmla="*/ 501512606 w 245"/>
                <a:gd name="T43" fmla="*/ 222947579 h 296"/>
                <a:gd name="T44" fmla="*/ 501512606 w 245"/>
                <a:gd name="T45" fmla="*/ 225805592 h 296"/>
                <a:gd name="T46" fmla="*/ 299899798 w 245"/>
                <a:gd name="T47" fmla="*/ 281066441 h 296"/>
                <a:gd name="T48" fmla="*/ 0 w 245"/>
                <a:gd name="T49" fmla="*/ 201034188 h 296"/>
                <a:gd name="T50" fmla="*/ 0 w 245"/>
                <a:gd name="T51" fmla="*/ 191506500 h 296"/>
                <a:gd name="T52" fmla="*/ 85685426 w 245"/>
                <a:gd name="T53" fmla="*/ 168639462 h 296"/>
                <a:gd name="T54" fmla="*/ 85685426 w 245"/>
                <a:gd name="T55" fmla="*/ 162923435 h 296"/>
                <a:gd name="T56" fmla="*/ 201612759 w 245"/>
                <a:gd name="T57" fmla="*/ 132435027 h 296"/>
                <a:gd name="T58" fmla="*/ 216733761 w 245"/>
                <a:gd name="T59" fmla="*/ 136245712 h 296"/>
                <a:gd name="T60" fmla="*/ 216733761 w 245"/>
                <a:gd name="T61" fmla="*/ 130528709 h 296"/>
                <a:gd name="T62" fmla="*/ 219254714 w 245"/>
                <a:gd name="T63" fmla="*/ 129576037 h 296"/>
                <a:gd name="T64" fmla="*/ 219254714 w 245"/>
                <a:gd name="T65" fmla="*/ 126717993 h 296"/>
                <a:gd name="T66" fmla="*/ 221774079 w 245"/>
                <a:gd name="T67" fmla="*/ 125765322 h 296"/>
                <a:gd name="T68" fmla="*/ 221774079 w 245"/>
                <a:gd name="T69" fmla="*/ 123859980 h 296"/>
                <a:gd name="T70" fmla="*/ 224295032 w 245"/>
                <a:gd name="T71" fmla="*/ 123859980 h 296"/>
                <a:gd name="T72" fmla="*/ 226814397 w 245"/>
                <a:gd name="T73" fmla="*/ 122907308 h 296"/>
                <a:gd name="T74" fmla="*/ 226814397 w 245"/>
                <a:gd name="T75" fmla="*/ 122907308 h 296"/>
                <a:gd name="T76" fmla="*/ 229335349 w 245"/>
                <a:gd name="T77" fmla="*/ 122907308 h 296"/>
                <a:gd name="T78" fmla="*/ 234375667 w 245"/>
                <a:gd name="T79" fmla="*/ 125765322 h 296"/>
                <a:gd name="T80" fmla="*/ 259577256 w 245"/>
                <a:gd name="T81" fmla="*/ 119095647 h 29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5"/>
                <a:gd name="T124" fmla="*/ 0 h 296"/>
                <a:gd name="T125" fmla="*/ 245 w 245"/>
                <a:gd name="T126" fmla="*/ 296 h 29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5" h="296">
                  <a:moveTo>
                    <a:pt x="103" y="125"/>
                  </a:moveTo>
                  <a:lnTo>
                    <a:pt x="89" y="114"/>
                  </a:lnTo>
                  <a:lnTo>
                    <a:pt x="104" y="50"/>
                  </a:lnTo>
                  <a:lnTo>
                    <a:pt x="100" y="51"/>
                  </a:lnTo>
                  <a:lnTo>
                    <a:pt x="112" y="3"/>
                  </a:lnTo>
                  <a:lnTo>
                    <a:pt x="124" y="0"/>
                  </a:lnTo>
                  <a:lnTo>
                    <a:pt x="244" y="83"/>
                  </a:lnTo>
                  <a:lnTo>
                    <a:pt x="216" y="193"/>
                  </a:lnTo>
                  <a:lnTo>
                    <a:pt x="208" y="197"/>
                  </a:lnTo>
                  <a:lnTo>
                    <a:pt x="211" y="201"/>
                  </a:lnTo>
                  <a:lnTo>
                    <a:pt x="211" y="216"/>
                  </a:lnTo>
                  <a:lnTo>
                    <a:pt x="213" y="217"/>
                  </a:lnTo>
                  <a:lnTo>
                    <a:pt x="213" y="218"/>
                  </a:lnTo>
                  <a:lnTo>
                    <a:pt x="214" y="219"/>
                  </a:lnTo>
                  <a:lnTo>
                    <a:pt x="214" y="222"/>
                  </a:lnTo>
                  <a:lnTo>
                    <a:pt x="213" y="227"/>
                  </a:lnTo>
                  <a:lnTo>
                    <a:pt x="212" y="232"/>
                  </a:lnTo>
                  <a:lnTo>
                    <a:pt x="208" y="235"/>
                  </a:lnTo>
                  <a:lnTo>
                    <a:pt x="206" y="236"/>
                  </a:lnTo>
                  <a:lnTo>
                    <a:pt x="204" y="236"/>
                  </a:lnTo>
                  <a:lnTo>
                    <a:pt x="203" y="236"/>
                  </a:lnTo>
                  <a:lnTo>
                    <a:pt x="199" y="234"/>
                  </a:lnTo>
                  <a:lnTo>
                    <a:pt x="199" y="237"/>
                  </a:lnTo>
                  <a:lnTo>
                    <a:pt x="119" y="295"/>
                  </a:lnTo>
                  <a:lnTo>
                    <a:pt x="0" y="211"/>
                  </a:lnTo>
                  <a:lnTo>
                    <a:pt x="0" y="201"/>
                  </a:lnTo>
                  <a:lnTo>
                    <a:pt x="34" y="177"/>
                  </a:lnTo>
                  <a:lnTo>
                    <a:pt x="34" y="171"/>
                  </a:lnTo>
                  <a:lnTo>
                    <a:pt x="80" y="139"/>
                  </a:lnTo>
                  <a:lnTo>
                    <a:pt x="86" y="143"/>
                  </a:lnTo>
                  <a:lnTo>
                    <a:pt x="86" y="137"/>
                  </a:lnTo>
                  <a:lnTo>
                    <a:pt x="87" y="136"/>
                  </a:lnTo>
                  <a:lnTo>
                    <a:pt x="87" y="133"/>
                  </a:lnTo>
                  <a:lnTo>
                    <a:pt x="88" y="132"/>
                  </a:lnTo>
                  <a:lnTo>
                    <a:pt x="88" y="130"/>
                  </a:lnTo>
                  <a:lnTo>
                    <a:pt x="89" y="130"/>
                  </a:lnTo>
                  <a:lnTo>
                    <a:pt x="90" y="129"/>
                  </a:lnTo>
                  <a:lnTo>
                    <a:pt x="91" y="129"/>
                  </a:lnTo>
                  <a:lnTo>
                    <a:pt x="93" y="132"/>
                  </a:lnTo>
                  <a:lnTo>
                    <a:pt x="103" y="12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17" name="Line 240"/>
            <p:cNvSpPr>
              <a:spLocks noChangeShapeType="1"/>
            </p:cNvSpPr>
            <p:nvPr/>
          </p:nvSpPr>
          <p:spPr bwMode="auto">
            <a:xfrm flipV="1">
              <a:off x="3433763" y="2832100"/>
              <a:ext cx="0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18" name="Freeform 241"/>
            <p:cNvSpPr>
              <a:spLocks/>
            </p:cNvSpPr>
            <p:nvPr/>
          </p:nvSpPr>
          <p:spPr bwMode="auto">
            <a:xfrm>
              <a:off x="3433763" y="2830513"/>
              <a:ext cx="26987" cy="15875"/>
            </a:xfrm>
            <a:custGeom>
              <a:avLst/>
              <a:gdLst>
                <a:gd name="T0" fmla="*/ 0 w 17"/>
                <a:gd name="T1" fmla="*/ 13952255 h 17"/>
                <a:gd name="T2" fmla="*/ 20160874 w 17"/>
                <a:gd name="T3" fmla="*/ 8720044 h 17"/>
                <a:gd name="T4" fmla="*/ 20160874 w 17"/>
                <a:gd name="T5" fmla="*/ 0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8" y="10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19" name="Freeform 242"/>
            <p:cNvSpPr>
              <a:spLocks/>
            </p:cNvSpPr>
            <p:nvPr/>
          </p:nvSpPr>
          <p:spPr bwMode="auto">
            <a:xfrm>
              <a:off x="3436938" y="2828925"/>
              <a:ext cx="26987" cy="15875"/>
            </a:xfrm>
            <a:custGeom>
              <a:avLst/>
              <a:gdLst>
                <a:gd name="T0" fmla="*/ 0 w 17"/>
                <a:gd name="T1" fmla="*/ 13952255 h 17"/>
                <a:gd name="T2" fmla="*/ 20160874 w 17"/>
                <a:gd name="T3" fmla="*/ 0 h 17"/>
                <a:gd name="T4" fmla="*/ 20160874 w 17"/>
                <a:gd name="T5" fmla="*/ 0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20" name="Line 243"/>
            <p:cNvSpPr>
              <a:spLocks noChangeShapeType="1"/>
            </p:cNvSpPr>
            <p:nvPr/>
          </p:nvSpPr>
          <p:spPr bwMode="auto">
            <a:xfrm>
              <a:off x="3440113" y="2828925"/>
              <a:ext cx="4762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21" name="Freeform 244"/>
            <p:cNvSpPr>
              <a:spLocks/>
            </p:cNvSpPr>
            <p:nvPr/>
          </p:nvSpPr>
          <p:spPr bwMode="auto">
            <a:xfrm>
              <a:off x="3432175" y="2825750"/>
              <a:ext cx="36513" cy="17463"/>
            </a:xfrm>
            <a:custGeom>
              <a:avLst/>
              <a:gdLst>
                <a:gd name="T0" fmla="*/ 0 w 23"/>
                <a:gd name="T1" fmla="*/ 15205679 h 19"/>
                <a:gd name="T2" fmla="*/ 0 w 23"/>
                <a:gd name="T3" fmla="*/ 10136811 h 19"/>
                <a:gd name="T4" fmla="*/ 45363431 w 23"/>
                <a:gd name="T5" fmla="*/ 0 h 19"/>
                <a:gd name="T6" fmla="*/ 55444203 w 23"/>
                <a:gd name="T7" fmla="*/ 2533973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19"/>
                <a:gd name="T14" fmla="*/ 23 w 23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19">
                  <a:moveTo>
                    <a:pt x="0" y="18"/>
                  </a:moveTo>
                  <a:lnTo>
                    <a:pt x="0" y="12"/>
                  </a:lnTo>
                  <a:lnTo>
                    <a:pt x="18" y="0"/>
                  </a:lnTo>
                  <a:lnTo>
                    <a:pt x="22" y="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22" name="Line 245"/>
            <p:cNvSpPr>
              <a:spLocks noChangeShapeType="1"/>
            </p:cNvSpPr>
            <p:nvPr/>
          </p:nvSpPr>
          <p:spPr bwMode="auto">
            <a:xfrm flipV="1">
              <a:off x="3463925" y="2843213"/>
              <a:ext cx="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23" name="Freeform 246"/>
            <p:cNvSpPr>
              <a:spLocks/>
            </p:cNvSpPr>
            <p:nvPr/>
          </p:nvSpPr>
          <p:spPr bwMode="auto">
            <a:xfrm>
              <a:off x="3463925" y="2835275"/>
              <a:ext cx="26988" cy="15875"/>
            </a:xfrm>
            <a:custGeom>
              <a:avLst/>
              <a:gdLst>
                <a:gd name="T0" fmla="*/ 0 w 17"/>
                <a:gd name="T1" fmla="*/ 13952255 h 17"/>
                <a:gd name="T2" fmla="*/ 5040405 w 17"/>
                <a:gd name="T3" fmla="*/ 8720044 h 17"/>
                <a:gd name="T4" fmla="*/ 20161621 w 17"/>
                <a:gd name="T5" fmla="*/ 3487830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2" y="10"/>
                  </a:lnTo>
                  <a:lnTo>
                    <a:pt x="8" y="4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24" name="Line 247"/>
            <p:cNvSpPr>
              <a:spLocks noChangeShapeType="1"/>
            </p:cNvSpPr>
            <p:nvPr/>
          </p:nvSpPr>
          <p:spPr bwMode="auto">
            <a:xfrm flipV="1">
              <a:off x="3471863" y="2830513"/>
              <a:ext cx="1587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25" name="Freeform 248"/>
            <p:cNvSpPr>
              <a:spLocks/>
            </p:cNvSpPr>
            <p:nvPr/>
          </p:nvSpPr>
          <p:spPr bwMode="auto">
            <a:xfrm>
              <a:off x="3436938" y="2703513"/>
              <a:ext cx="247650" cy="192087"/>
            </a:xfrm>
            <a:custGeom>
              <a:avLst/>
              <a:gdLst>
                <a:gd name="T0" fmla="*/ 299897782 w 156"/>
                <a:gd name="T1" fmla="*/ 185409555 h 198"/>
                <a:gd name="T2" fmla="*/ 0 w 156"/>
                <a:gd name="T3" fmla="*/ 106351196 h 198"/>
                <a:gd name="T4" fmla="*/ 37801548 w 156"/>
                <a:gd name="T5" fmla="*/ 47058405 h 198"/>
                <a:gd name="T6" fmla="*/ 27720927 w 156"/>
                <a:gd name="T7" fmla="*/ 47999437 h 198"/>
                <a:gd name="T8" fmla="*/ 57962802 w 156"/>
                <a:gd name="T9" fmla="*/ 2823097 h 198"/>
                <a:gd name="T10" fmla="*/ 88206253 w 156"/>
                <a:gd name="T11" fmla="*/ 0 h 198"/>
                <a:gd name="T12" fmla="*/ 390624959 w 156"/>
                <a:gd name="T13" fmla="*/ 78116356 h 1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6"/>
                <a:gd name="T22" fmla="*/ 0 h 198"/>
                <a:gd name="T23" fmla="*/ 156 w 156"/>
                <a:gd name="T24" fmla="*/ 198 h 19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6" h="198">
                  <a:moveTo>
                    <a:pt x="119" y="197"/>
                  </a:moveTo>
                  <a:lnTo>
                    <a:pt x="0" y="113"/>
                  </a:lnTo>
                  <a:lnTo>
                    <a:pt x="15" y="50"/>
                  </a:lnTo>
                  <a:lnTo>
                    <a:pt x="11" y="51"/>
                  </a:lnTo>
                  <a:lnTo>
                    <a:pt x="23" y="3"/>
                  </a:lnTo>
                  <a:lnTo>
                    <a:pt x="35" y="0"/>
                  </a:lnTo>
                  <a:lnTo>
                    <a:pt x="155" y="8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26" name="Line 249"/>
            <p:cNvSpPr>
              <a:spLocks noChangeShapeType="1"/>
            </p:cNvSpPr>
            <p:nvPr/>
          </p:nvSpPr>
          <p:spPr bwMode="auto">
            <a:xfrm flipV="1">
              <a:off x="3498850" y="2857500"/>
              <a:ext cx="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27" name="Freeform 250"/>
            <p:cNvSpPr>
              <a:spLocks/>
            </p:cNvSpPr>
            <p:nvPr/>
          </p:nvSpPr>
          <p:spPr bwMode="auto">
            <a:xfrm>
              <a:off x="3498850" y="2851150"/>
              <a:ext cx="26988" cy="15875"/>
            </a:xfrm>
            <a:custGeom>
              <a:avLst/>
              <a:gdLst>
                <a:gd name="T0" fmla="*/ 0 w 17"/>
                <a:gd name="T1" fmla="*/ 13952255 h 17"/>
                <a:gd name="T2" fmla="*/ 7561402 w 17"/>
                <a:gd name="T3" fmla="*/ 6976594 h 17"/>
                <a:gd name="T4" fmla="*/ 22682616 w 17"/>
                <a:gd name="T5" fmla="*/ 3487830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3" y="8"/>
                  </a:lnTo>
                  <a:lnTo>
                    <a:pt x="9" y="4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28" name="Line 251"/>
            <p:cNvSpPr>
              <a:spLocks noChangeShapeType="1"/>
            </p:cNvSpPr>
            <p:nvPr/>
          </p:nvSpPr>
          <p:spPr bwMode="auto">
            <a:xfrm flipV="1">
              <a:off x="3506788" y="2844800"/>
              <a:ext cx="1587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29" name="Freeform 252"/>
            <p:cNvSpPr>
              <a:spLocks/>
            </p:cNvSpPr>
            <p:nvPr/>
          </p:nvSpPr>
          <p:spPr bwMode="auto">
            <a:xfrm>
              <a:off x="3295650" y="2876550"/>
              <a:ext cx="190500" cy="104775"/>
            </a:xfrm>
            <a:custGeom>
              <a:avLst/>
              <a:gdLst>
                <a:gd name="T0" fmla="*/ 299899410 w 120"/>
                <a:gd name="T1" fmla="*/ 100705269 h 108"/>
                <a:gd name="T2" fmla="*/ 0 w 120"/>
                <a:gd name="T3" fmla="*/ 22587745 h 108"/>
                <a:gd name="T4" fmla="*/ 85685316 w 120"/>
                <a:gd name="T5" fmla="*/ 0 h 108"/>
                <a:gd name="T6" fmla="*/ 196572187 w 120"/>
                <a:gd name="T7" fmla="*/ 27293887 h 108"/>
                <a:gd name="T8" fmla="*/ 196572187 w 120"/>
                <a:gd name="T9" fmla="*/ 23528779 h 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0"/>
                <a:gd name="T16" fmla="*/ 0 h 108"/>
                <a:gd name="T17" fmla="*/ 120 w 120"/>
                <a:gd name="T18" fmla="*/ 108 h 1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0" h="108">
                  <a:moveTo>
                    <a:pt x="119" y="107"/>
                  </a:moveTo>
                  <a:lnTo>
                    <a:pt x="0" y="24"/>
                  </a:lnTo>
                  <a:lnTo>
                    <a:pt x="34" y="0"/>
                  </a:lnTo>
                  <a:lnTo>
                    <a:pt x="78" y="29"/>
                  </a:lnTo>
                  <a:lnTo>
                    <a:pt x="78" y="2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30" name="Freeform 253"/>
            <p:cNvSpPr>
              <a:spLocks/>
            </p:cNvSpPr>
            <p:nvPr/>
          </p:nvSpPr>
          <p:spPr bwMode="auto">
            <a:xfrm>
              <a:off x="3295650" y="2898775"/>
              <a:ext cx="190500" cy="93663"/>
            </a:xfrm>
            <a:custGeom>
              <a:avLst/>
              <a:gdLst>
                <a:gd name="T0" fmla="*/ 299899410 w 120"/>
                <a:gd name="T1" fmla="*/ 91372695 h 95"/>
                <a:gd name="T2" fmla="*/ 0 w 120"/>
                <a:gd name="T3" fmla="*/ 9720248 h 95"/>
                <a:gd name="T4" fmla="*/ 0 w 120"/>
                <a:gd name="T5" fmla="*/ 0 h 95"/>
                <a:gd name="T6" fmla="*/ 0 60000 65536"/>
                <a:gd name="T7" fmla="*/ 0 60000 65536"/>
                <a:gd name="T8" fmla="*/ 0 60000 65536"/>
                <a:gd name="T9" fmla="*/ 0 w 120"/>
                <a:gd name="T10" fmla="*/ 0 h 95"/>
                <a:gd name="T11" fmla="*/ 120 w 120"/>
                <a:gd name="T12" fmla="*/ 95 h 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0" h="95">
                  <a:moveTo>
                    <a:pt x="119" y="94"/>
                  </a:moveTo>
                  <a:lnTo>
                    <a:pt x="0" y="10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31" name="Freeform 254"/>
            <p:cNvSpPr>
              <a:spLocks/>
            </p:cNvSpPr>
            <p:nvPr/>
          </p:nvSpPr>
          <p:spPr bwMode="auto">
            <a:xfrm>
              <a:off x="3413125" y="2921000"/>
              <a:ext cx="26988" cy="15875"/>
            </a:xfrm>
            <a:custGeom>
              <a:avLst/>
              <a:gdLst>
                <a:gd name="T0" fmla="*/ 0 w 17"/>
                <a:gd name="T1" fmla="*/ 0 h 17"/>
                <a:gd name="T2" fmla="*/ 5040405 w 17"/>
                <a:gd name="T3" fmla="*/ 6976594 h 17"/>
                <a:gd name="T4" fmla="*/ 20161621 w 17"/>
                <a:gd name="T5" fmla="*/ 12208807 h 17"/>
                <a:gd name="T6" fmla="*/ 40323241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2" y="8"/>
                  </a:lnTo>
                  <a:lnTo>
                    <a:pt x="8" y="14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32" name="Freeform 255"/>
            <p:cNvSpPr>
              <a:spLocks/>
            </p:cNvSpPr>
            <p:nvPr/>
          </p:nvSpPr>
          <p:spPr bwMode="auto">
            <a:xfrm>
              <a:off x="3430588" y="2921000"/>
              <a:ext cx="26987" cy="15875"/>
            </a:xfrm>
            <a:custGeom>
              <a:avLst/>
              <a:gdLst>
                <a:gd name="T0" fmla="*/ 0 w 17"/>
                <a:gd name="T1" fmla="*/ 13952255 h 17"/>
                <a:gd name="T2" fmla="*/ 20160874 w 17"/>
                <a:gd name="T3" fmla="*/ 12208807 h 17"/>
                <a:gd name="T4" fmla="*/ 32760628 w 17"/>
                <a:gd name="T5" fmla="*/ 6976594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8" y="14"/>
                  </a:lnTo>
                  <a:lnTo>
                    <a:pt x="13" y="8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33" name="Freeform 256"/>
            <p:cNvSpPr>
              <a:spLocks/>
            </p:cNvSpPr>
            <p:nvPr/>
          </p:nvSpPr>
          <p:spPr bwMode="auto">
            <a:xfrm>
              <a:off x="3430588" y="2913063"/>
              <a:ext cx="26987" cy="17462"/>
            </a:xfrm>
            <a:custGeom>
              <a:avLst/>
              <a:gdLst>
                <a:gd name="T0" fmla="*/ 40321747 w 17"/>
                <a:gd name="T1" fmla="*/ 16881646 h 17"/>
                <a:gd name="T2" fmla="*/ 32760628 w 17"/>
                <a:gd name="T3" fmla="*/ 8440309 h 17"/>
                <a:gd name="T4" fmla="*/ 20160874 w 17"/>
                <a:gd name="T5" fmla="*/ 2109821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3" y="8"/>
                  </a:lnTo>
                  <a:lnTo>
                    <a:pt x="8" y="2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34" name="Freeform 257"/>
            <p:cNvSpPr>
              <a:spLocks/>
            </p:cNvSpPr>
            <p:nvPr/>
          </p:nvSpPr>
          <p:spPr bwMode="auto">
            <a:xfrm>
              <a:off x="3413125" y="2913063"/>
              <a:ext cx="26988" cy="17462"/>
            </a:xfrm>
            <a:custGeom>
              <a:avLst/>
              <a:gdLst>
                <a:gd name="T0" fmla="*/ 40323241 w 17"/>
                <a:gd name="T1" fmla="*/ 0 h 17"/>
                <a:gd name="T2" fmla="*/ 20161621 w 17"/>
                <a:gd name="T3" fmla="*/ 2109821 h 17"/>
                <a:gd name="T4" fmla="*/ 5040405 w 17"/>
                <a:gd name="T5" fmla="*/ 8440309 h 17"/>
                <a:gd name="T6" fmla="*/ 0 w 17"/>
                <a:gd name="T7" fmla="*/ 1688164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8" y="2"/>
                  </a:lnTo>
                  <a:lnTo>
                    <a:pt x="2" y="8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35" name="Freeform 258"/>
            <p:cNvSpPr>
              <a:spLocks/>
            </p:cNvSpPr>
            <p:nvPr/>
          </p:nvSpPr>
          <p:spPr bwMode="auto">
            <a:xfrm>
              <a:off x="3444875" y="2925763"/>
              <a:ext cx="26988" cy="17462"/>
            </a:xfrm>
            <a:custGeom>
              <a:avLst/>
              <a:gdLst>
                <a:gd name="T0" fmla="*/ 0 w 17"/>
                <a:gd name="T1" fmla="*/ 0 h 17"/>
                <a:gd name="T2" fmla="*/ 20161621 w 17"/>
                <a:gd name="T3" fmla="*/ 16881646 h 17"/>
                <a:gd name="T4" fmla="*/ 40323241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0"/>
                  </a:moveTo>
                  <a:lnTo>
                    <a:pt x="8" y="16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36" name="Freeform 259"/>
            <p:cNvSpPr>
              <a:spLocks/>
            </p:cNvSpPr>
            <p:nvPr/>
          </p:nvSpPr>
          <p:spPr bwMode="auto">
            <a:xfrm>
              <a:off x="3451225" y="2913063"/>
              <a:ext cx="26988" cy="17462"/>
            </a:xfrm>
            <a:custGeom>
              <a:avLst/>
              <a:gdLst>
                <a:gd name="T0" fmla="*/ 40323241 w 17"/>
                <a:gd name="T1" fmla="*/ 16881646 h 17"/>
                <a:gd name="T2" fmla="*/ 30242434 w 17"/>
                <a:gd name="T3" fmla="*/ 10551156 h 17"/>
                <a:gd name="T4" fmla="*/ 15121217 w 17"/>
                <a:gd name="T5" fmla="*/ 422066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2" y="10"/>
                  </a:lnTo>
                  <a:lnTo>
                    <a:pt x="6" y="4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37" name="Freeform 260"/>
            <p:cNvSpPr>
              <a:spLocks/>
            </p:cNvSpPr>
            <p:nvPr/>
          </p:nvSpPr>
          <p:spPr bwMode="auto">
            <a:xfrm>
              <a:off x="3421063" y="2905125"/>
              <a:ext cx="31750" cy="15875"/>
            </a:xfrm>
            <a:custGeom>
              <a:avLst/>
              <a:gdLst>
                <a:gd name="T0" fmla="*/ 47883757 w 20"/>
                <a:gd name="T1" fmla="*/ 13952255 h 17"/>
                <a:gd name="T2" fmla="*/ 30241876 w 20"/>
                <a:gd name="T3" fmla="*/ 6976594 h 17"/>
                <a:gd name="T4" fmla="*/ 15120938 w 20"/>
                <a:gd name="T5" fmla="*/ 2615639 h 17"/>
                <a:gd name="T6" fmla="*/ 0 w 20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"/>
                <a:gd name="T13" fmla="*/ 0 h 17"/>
                <a:gd name="T14" fmla="*/ 20 w 20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" h="17">
                  <a:moveTo>
                    <a:pt x="19" y="16"/>
                  </a:moveTo>
                  <a:lnTo>
                    <a:pt x="12" y="8"/>
                  </a:lnTo>
                  <a:lnTo>
                    <a:pt x="6" y="3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38" name="Freeform 261"/>
            <p:cNvSpPr>
              <a:spLocks/>
            </p:cNvSpPr>
            <p:nvPr/>
          </p:nvSpPr>
          <p:spPr bwMode="auto">
            <a:xfrm>
              <a:off x="3406775" y="2905125"/>
              <a:ext cx="26988" cy="15875"/>
            </a:xfrm>
            <a:custGeom>
              <a:avLst/>
              <a:gdLst>
                <a:gd name="T0" fmla="*/ 40323241 w 17"/>
                <a:gd name="T1" fmla="*/ 0 h 17"/>
                <a:gd name="T2" fmla="*/ 0 w 17"/>
                <a:gd name="T3" fmla="*/ 6976594 h 17"/>
                <a:gd name="T4" fmla="*/ 35282838 w 17"/>
                <a:gd name="T5" fmla="*/ 13952255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0"/>
                  </a:moveTo>
                  <a:lnTo>
                    <a:pt x="0" y="8"/>
                  </a:lnTo>
                  <a:lnTo>
                    <a:pt x="14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39" name="Line 262"/>
            <p:cNvSpPr>
              <a:spLocks noChangeShapeType="1"/>
            </p:cNvSpPr>
            <p:nvPr/>
          </p:nvSpPr>
          <p:spPr bwMode="auto">
            <a:xfrm flipH="1" flipV="1">
              <a:off x="3470275" y="2921000"/>
              <a:ext cx="68263" cy="301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40" name="Freeform 263"/>
            <p:cNvSpPr>
              <a:spLocks/>
            </p:cNvSpPr>
            <p:nvPr/>
          </p:nvSpPr>
          <p:spPr bwMode="auto">
            <a:xfrm>
              <a:off x="3451225" y="2908300"/>
              <a:ext cx="26988" cy="15875"/>
            </a:xfrm>
            <a:custGeom>
              <a:avLst/>
              <a:gdLst>
                <a:gd name="T0" fmla="*/ 40323241 w 17"/>
                <a:gd name="T1" fmla="*/ 13952255 h 17"/>
                <a:gd name="T2" fmla="*/ 30242434 w 17"/>
                <a:gd name="T3" fmla="*/ 8720044 h 17"/>
                <a:gd name="T4" fmla="*/ 15121217 w 17"/>
                <a:gd name="T5" fmla="*/ 4360022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2" y="10"/>
                  </a:lnTo>
                  <a:lnTo>
                    <a:pt x="6" y="5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41" name="Freeform 264"/>
            <p:cNvSpPr>
              <a:spLocks/>
            </p:cNvSpPr>
            <p:nvPr/>
          </p:nvSpPr>
          <p:spPr bwMode="auto">
            <a:xfrm>
              <a:off x="3421063" y="2900363"/>
              <a:ext cx="31750" cy="15875"/>
            </a:xfrm>
            <a:custGeom>
              <a:avLst/>
              <a:gdLst>
                <a:gd name="T0" fmla="*/ 47883757 w 20"/>
                <a:gd name="T1" fmla="*/ 13952255 h 17"/>
                <a:gd name="T2" fmla="*/ 30241876 w 20"/>
                <a:gd name="T3" fmla="*/ 8720044 h 17"/>
                <a:gd name="T4" fmla="*/ 15120938 w 20"/>
                <a:gd name="T5" fmla="*/ 3487830 h 17"/>
                <a:gd name="T6" fmla="*/ 0 w 20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"/>
                <a:gd name="T13" fmla="*/ 0 h 17"/>
                <a:gd name="T14" fmla="*/ 20 w 20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" h="17">
                  <a:moveTo>
                    <a:pt x="19" y="16"/>
                  </a:moveTo>
                  <a:lnTo>
                    <a:pt x="12" y="10"/>
                  </a:lnTo>
                  <a:lnTo>
                    <a:pt x="6" y="4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42" name="Freeform 265"/>
            <p:cNvSpPr>
              <a:spLocks/>
            </p:cNvSpPr>
            <p:nvPr/>
          </p:nvSpPr>
          <p:spPr bwMode="auto">
            <a:xfrm>
              <a:off x="3351213" y="2838450"/>
              <a:ext cx="263525" cy="119063"/>
            </a:xfrm>
            <a:custGeom>
              <a:avLst/>
              <a:gdLst>
                <a:gd name="T0" fmla="*/ 108365935 w 166"/>
                <a:gd name="T1" fmla="*/ 59050369 h 122"/>
                <a:gd name="T2" fmla="*/ 0 w 166"/>
                <a:gd name="T3" fmla="*/ 29525672 h 122"/>
                <a:gd name="T4" fmla="*/ 113406245 w 166"/>
                <a:gd name="T5" fmla="*/ 0 h 122"/>
                <a:gd name="T6" fmla="*/ 415826521 w 166"/>
                <a:gd name="T7" fmla="*/ 79051987 h 122"/>
                <a:gd name="T8" fmla="*/ 297378427 w 166"/>
                <a:gd name="T9" fmla="*/ 109530156 h 122"/>
                <a:gd name="T10" fmla="*/ 297378427 w 166"/>
                <a:gd name="T11" fmla="*/ 115244202 h 122"/>
                <a:gd name="T12" fmla="*/ 186491544 w 166"/>
                <a:gd name="T13" fmla="*/ 85718538 h 122"/>
                <a:gd name="T14" fmla="*/ 186491544 w 166"/>
                <a:gd name="T15" fmla="*/ 80004491 h 1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6"/>
                <a:gd name="T25" fmla="*/ 0 h 122"/>
                <a:gd name="T26" fmla="*/ 166 w 166"/>
                <a:gd name="T27" fmla="*/ 122 h 1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6" h="122">
                  <a:moveTo>
                    <a:pt x="43" y="62"/>
                  </a:moveTo>
                  <a:lnTo>
                    <a:pt x="0" y="31"/>
                  </a:lnTo>
                  <a:lnTo>
                    <a:pt x="45" y="0"/>
                  </a:lnTo>
                  <a:lnTo>
                    <a:pt x="165" y="83"/>
                  </a:lnTo>
                  <a:lnTo>
                    <a:pt x="118" y="115"/>
                  </a:lnTo>
                  <a:lnTo>
                    <a:pt x="118" y="121"/>
                  </a:lnTo>
                  <a:lnTo>
                    <a:pt x="74" y="90"/>
                  </a:lnTo>
                  <a:lnTo>
                    <a:pt x="74" y="8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43" name="Freeform 266"/>
            <p:cNvSpPr>
              <a:spLocks/>
            </p:cNvSpPr>
            <p:nvPr/>
          </p:nvSpPr>
          <p:spPr bwMode="auto">
            <a:xfrm>
              <a:off x="3451225" y="2835275"/>
              <a:ext cx="26988" cy="17463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4220910 h 17"/>
                <a:gd name="T4" fmla="*/ 40323241 w 17"/>
                <a:gd name="T5" fmla="*/ 8441820 h 17"/>
                <a:gd name="T6" fmla="*/ 40323241 w 17"/>
                <a:gd name="T7" fmla="*/ 1688364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0" y="4"/>
                  </a:lnTo>
                  <a:lnTo>
                    <a:pt x="16" y="8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44" name="Line 267"/>
            <p:cNvSpPr>
              <a:spLocks noChangeShapeType="1"/>
            </p:cNvSpPr>
            <p:nvPr/>
          </p:nvSpPr>
          <p:spPr bwMode="auto">
            <a:xfrm>
              <a:off x="3452813" y="2840038"/>
              <a:ext cx="146050" cy="619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45" name="Freeform 268"/>
            <p:cNvSpPr>
              <a:spLocks/>
            </p:cNvSpPr>
            <p:nvPr/>
          </p:nvSpPr>
          <p:spPr bwMode="auto">
            <a:xfrm>
              <a:off x="3598863" y="2901950"/>
              <a:ext cx="26987" cy="17463"/>
            </a:xfrm>
            <a:custGeom>
              <a:avLst/>
              <a:gdLst>
                <a:gd name="T0" fmla="*/ 0 w 17"/>
                <a:gd name="T1" fmla="*/ 0 h 17"/>
                <a:gd name="T2" fmla="*/ 10080437 w 17"/>
                <a:gd name="T3" fmla="*/ 0 h 17"/>
                <a:gd name="T4" fmla="*/ 30241314 w 17"/>
                <a:gd name="T5" fmla="*/ 16883640 h 17"/>
                <a:gd name="T6" fmla="*/ 40321747 w 17"/>
                <a:gd name="T7" fmla="*/ 1688364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4" y="0"/>
                  </a:lnTo>
                  <a:lnTo>
                    <a:pt x="12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46" name="Freeform 269"/>
            <p:cNvSpPr>
              <a:spLocks/>
            </p:cNvSpPr>
            <p:nvPr/>
          </p:nvSpPr>
          <p:spPr bwMode="auto">
            <a:xfrm>
              <a:off x="3605213" y="2898775"/>
              <a:ext cx="26987" cy="17463"/>
            </a:xfrm>
            <a:custGeom>
              <a:avLst/>
              <a:gdLst>
                <a:gd name="T0" fmla="*/ 0 w 17"/>
                <a:gd name="T1" fmla="*/ 16883640 h 17"/>
                <a:gd name="T2" fmla="*/ 20160874 w 17"/>
                <a:gd name="T3" fmla="*/ 12662728 h 17"/>
                <a:gd name="T4" fmla="*/ 32760628 w 17"/>
                <a:gd name="T5" fmla="*/ 8441820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8" y="12"/>
                  </a:lnTo>
                  <a:lnTo>
                    <a:pt x="13" y="8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47" name="Freeform 270"/>
            <p:cNvSpPr>
              <a:spLocks/>
            </p:cNvSpPr>
            <p:nvPr/>
          </p:nvSpPr>
          <p:spPr bwMode="auto">
            <a:xfrm>
              <a:off x="3608388" y="2894013"/>
              <a:ext cx="26987" cy="15875"/>
            </a:xfrm>
            <a:custGeom>
              <a:avLst/>
              <a:gdLst>
                <a:gd name="T0" fmla="*/ 40321747 w 17"/>
                <a:gd name="T1" fmla="*/ 13952255 h 17"/>
                <a:gd name="T2" fmla="*/ 30241314 w 17"/>
                <a:gd name="T3" fmla="*/ 8720044 h 17"/>
                <a:gd name="T4" fmla="*/ 20160874 w 17"/>
                <a:gd name="T5" fmla="*/ 4360022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2" y="10"/>
                  </a:lnTo>
                  <a:lnTo>
                    <a:pt x="8" y="5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48" name="Line 271"/>
            <p:cNvSpPr>
              <a:spLocks noChangeShapeType="1"/>
            </p:cNvSpPr>
            <p:nvPr/>
          </p:nvSpPr>
          <p:spPr bwMode="auto">
            <a:xfrm flipH="1" flipV="1">
              <a:off x="3462338" y="2830513"/>
              <a:ext cx="146050" cy="635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49" name="Freeform 272"/>
            <p:cNvSpPr>
              <a:spLocks/>
            </p:cNvSpPr>
            <p:nvPr/>
          </p:nvSpPr>
          <p:spPr bwMode="auto">
            <a:xfrm>
              <a:off x="3451225" y="2830513"/>
              <a:ext cx="26988" cy="15875"/>
            </a:xfrm>
            <a:custGeom>
              <a:avLst/>
              <a:gdLst>
                <a:gd name="T0" fmla="*/ 40323241 w 17"/>
                <a:gd name="T1" fmla="*/ 0 h 17"/>
                <a:gd name="T2" fmla="*/ 22682616 w 17"/>
                <a:gd name="T3" fmla="*/ 0 h 17"/>
                <a:gd name="T4" fmla="*/ 5040405 w 17"/>
                <a:gd name="T5" fmla="*/ 4360022 h 17"/>
                <a:gd name="T6" fmla="*/ 0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9" y="0"/>
                  </a:lnTo>
                  <a:lnTo>
                    <a:pt x="2" y="5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50" name="Line 273"/>
            <p:cNvSpPr>
              <a:spLocks noChangeShapeType="1"/>
            </p:cNvSpPr>
            <p:nvPr/>
          </p:nvSpPr>
          <p:spPr bwMode="auto">
            <a:xfrm flipV="1">
              <a:off x="3554413" y="2881313"/>
              <a:ext cx="0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51" name="Freeform 274"/>
            <p:cNvSpPr>
              <a:spLocks/>
            </p:cNvSpPr>
            <p:nvPr/>
          </p:nvSpPr>
          <p:spPr bwMode="auto">
            <a:xfrm>
              <a:off x="3554413" y="2873375"/>
              <a:ext cx="26987" cy="17463"/>
            </a:xfrm>
            <a:custGeom>
              <a:avLst/>
              <a:gdLst>
                <a:gd name="T0" fmla="*/ 0 w 17"/>
                <a:gd name="T1" fmla="*/ 16883640 h 17"/>
                <a:gd name="T2" fmla="*/ 7559535 w 17"/>
                <a:gd name="T3" fmla="*/ 10551760 h 17"/>
                <a:gd name="T4" fmla="*/ 22680188 w 17"/>
                <a:gd name="T5" fmla="*/ 4220910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3" y="10"/>
                  </a:lnTo>
                  <a:lnTo>
                    <a:pt x="9" y="4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52" name="Line 275"/>
            <p:cNvSpPr>
              <a:spLocks noChangeShapeType="1"/>
            </p:cNvSpPr>
            <p:nvPr/>
          </p:nvSpPr>
          <p:spPr bwMode="auto">
            <a:xfrm flipV="1">
              <a:off x="3562350" y="2868613"/>
              <a:ext cx="3175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53" name="Freeform 276"/>
            <p:cNvSpPr>
              <a:spLocks/>
            </p:cNvSpPr>
            <p:nvPr/>
          </p:nvSpPr>
          <p:spPr bwMode="auto">
            <a:xfrm>
              <a:off x="3625850" y="2784475"/>
              <a:ext cx="58738" cy="111125"/>
            </a:xfrm>
            <a:custGeom>
              <a:avLst/>
              <a:gdLst>
                <a:gd name="T0" fmla="*/ 0 w 37"/>
                <a:gd name="T1" fmla="*/ 106447123 h 115"/>
                <a:gd name="T2" fmla="*/ 20161420 w 37"/>
                <a:gd name="T3" fmla="*/ 102711391 h 115"/>
                <a:gd name="T4" fmla="*/ 90726385 w 37"/>
                <a:gd name="T5" fmla="*/ 0 h 115"/>
                <a:gd name="T6" fmla="*/ 57964882 w 37"/>
                <a:gd name="T7" fmla="*/ 2801317 h 115"/>
                <a:gd name="T8" fmla="*/ 27722749 w 37"/>
                <a:gd name="T9" fmla="*/ 47621413 h 115"/>
                <a:gd name="T10" fmla="*/ 37803456 w 37"/>
                <a:gd name="T11" fmla="*/ 46686997 h 115"/>
                <a:gd name="T12" fmla="*/ 0 w 37"/>
                <a:gd name="T13" fmla="*/ 106447123 h 1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"/>
                <a:gd name="T22" fmla="*/ 0 h 115"/>
                <a:gd name="T23" fmla="*/ 37 w 37"/>
                <a:gd name="T24" fmla="*/ 115 h 1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" h="115">
                  <a:moveTo>
                    <a:pt x="0" y="114"/>
                  </a:moveTo>
                  <a:lnTo>
                    <a:pt x="8" y="110"/>
                  </a:lnTo>
                  <a:lnTo>
                    <a:pt x="36" y="0"/>
                  </a:lnTo>
                  <a:lnTo>
                    <a:pt x="23" y="3"/>
                  </a:lnTo>
                  <a:lnTo>
                    <a:pt x="11" y="51"/>
                  </a:lnTo>
                  <a:lnTo>
                    <a:pt x="15" y="50"/>
                  </a:lnTo>
                  <a:lnTo>
                    <a:pt x="0" y="11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54" name="Line 277"/>
            <p:cNvSpPr>
              <a:spLocks noChangeShapeType="1"/>
            </p:cNvSpPr>
            <p:nvPr/>
          </p:nvSpPr>
          <p:spPr bwMode="auto">
            <a:xfrm flipV="1">
              <a:off x="3587750" y="2895600"/>
              <a:ext cx="0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55" name="Freeform 278"/>
            <p:cNvSpPr>
              <a:spLocks/>
            </p:cNvSpPr>
            <p:nvPr/>
          </p:nvSpPr>
          <p:spPr bwMode="auto">
            <a:xfrm>
              <a:off x="3587750" y="2889250"/>
              <a:ext cx="26988" cy="15875"/>
            </a:xfrm>
            <a:custGeom>
              <a:avLst/>
              <a:gdLst>
                <a:gd name="T0" fmla="*/ 0 w 17"/>
                <a:gd name="T1" fmla="*/ 13952255 h 17"/>
                <a:gd name="T2" fmla="*/ 5040405 w 17"/>
                <a:gd name="T3" fmla="*/ 6976594 h 17"/>
                <a:gd name="T4" fmla="*/ 20161621 w 17"/>
                <a:gd name="T5" fmla="*/ 1744382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2" y="8"/>
                  </a:lnTo>
                  <a:lnTo>
                    <a:pt x="8" y="2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56" name="Line 279"/>
            <p:cNvSpPr>
              <a:spLocks noChangeShapeType="1"/>
            </p:cNvSpPr>
            <p:nvPr/>
          </p:nvSpPr>
          <p:spPr bwMode="auto">
            <a:xfrm flipV="1">
              <a:off x="3597275" y="2882900"/>
              <a:ext cx="1588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57" name="Freeform 280"/>
            <p:cNvSpPr>
              <a:spLocks/>
            </p:cNvSpPr>
            <p:nvPr/>
          </p:nvSpPr>
          <p:spPr bwMode="auto">
            <a:xfrm>
              <a:off x="3603625" y="2898775"/>
              <a:ext cx="31750" cy="17463"/>
            </a:xfrm>
            <a:custGeom>
              <a:avLst/>
              <a:gdLst>
                <a:gd name="T0" fmla="*/ 0 w 20"/>
                <a:gd name="T1" fmla="*/ 16000960 h 18"/>
                <a:gd name="T2" fmla="*/ 0 w 20"/>
                <a:gd name="T3" fmla="*/ 10353618 h 18"/>
                <a:gd name="T4" fmla="*/ 42843446 w 20"/>
                <a:gd name="T5" fmla="*/ 0 h 18"/>
                <a:gd name="T6" fmla="*/ 42843446 w 20"/>
                <a:gd name="T7" fmla="*/ 14117863 h 18"/>
                <a:gd name="T8" fmla="*/ 47883757 w 20"/>
                <a:gd name="T9" fmla="*/ 15059895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18"/>
                <a:gd name="T17" fmla="*/ 20 w 20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18">
                  <a:moveTo>
                    <a:pt x="0" y="17"/>
                  </a:moveTo>
                  <a:lnTo>
                    <a:pt x="0" y="11"/>
                  </a:lnTo>
                  <a:lnTo>
                    <a:pt x="17" y="0"/>
                  </a:lnTo>
                  <a:lnTo>
                    <a:pt x="17" y="15"/>
                  </a:lnTo>
                  <a:lnTo>
                    <a:pt x="19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58" name="Freeform 281"/>
            <p:cNvSpPr>
              <a:spLocks/>
            </p:cNvSpPr>
            <p:nvPr/>
          </p:nvSpPr>
          <p:spPr bwMode="auto">
            <a:xfrm>
              <a:off x="3609975" y="2913063"/>
              <a:ext cx="26988" cy="17462"/>
            </a:xfrm>
            <a:custGeom>
              <a:avLst/>
              <a:gdLst>
                <a:gd name="T0" fmla="*/ 0 w 17"/>
                <a:gd name="T1" fmla="*/ 16881646 h 17"/>
                <a:gd name="T2" fmla="*/ 12601806 w 17"/>
                <a:gd name="T3" fmla="*/ 12660976 h 17"/>
                <a:gd name="T4" fmla="*/ 25202024 w 17"/>
                <a:gd name="T5" fmla="*/ 4220668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5" y="12"/>
                  </a:lnTo>
                  <a:lnTo>
                    <a:pt x="10" y="4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59" name="Freeform 282"/>
            <p:cNvSpPr>
              <a:spLocks/>
            </p:cNvSpPr>
            <p:nvPr/>
          </p:nvSpPr>
          <p:spPr bwMode="auto">
            <a:xfrm>
              <a:off x="3484563" y="2919413"/>
              <a:ext cx="130175" cy="73025"/>
            </a:xfrm>
            <a:custGeom>
              <a:avLst/>
              <a:gdLst>
                <a:gd name="T0" fmla="*/ 204133424 w 82"/>
                <a:gd name="T1" fmla="*/ 0 h 74"/>
                <a:gd name="T2" fmla="*/ 204133424 w 82"/>
                <a:gd name="T3" fmla="*/ 14606971 h 74"/>
                <a:gd name="T4" fmla="*/ 0 w 82"/>
                <a:gd name="T5" fmla="*/ 71088852 h 74"/>
                <a:gd name="T6" fmla="*/ 0 w 82"/>
                <a:gd name="T7" fmla="*/ 60376863 h 74"/>
                <a:gd name="T8" fmla="*/ 113406245 w 82"/>
                <a:gd name="T9" fmla="*/ 28240935 h 74"/>
                <a:gd name="T10" fmla="*/ 113406245 w 82"/>
                <a:gd name="T11" fmla="*/ 37978921 h 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2"/>
                <a:gd name="T19" fmla="*/ 0 h 74"/>
                <a:gd name="T20" fmla="*/ 82 w 82"/>
                <a:gd name="T21" fmla="*/ 74 h 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2" h="74">
                  <a:moveTo>
                    <a:pt x="81" y="0"/>
                  </a:moveTo>
                  <a:lnTo>
                    <a:pt x="81" y="15"/>
                  </a:lnTo>
                  <a:lnTo>
                    <a:pt x="0" y="73"/>
                  </a:lnTo>
                  <a:lnTo>
                    <a:pt x="0" y="62"/>
                  </a:lnTo>
                  <a:lnTo>
                    <a:pt x="45" y="29"/>
                  </a:lnTo>
                  <a:lnTo>
                    <a:pt x="45" y="39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60" name="Line 283"/>
            <p:cNvSpPr>
              <a:spLocks noChangeShapeType="1"/>
            </p:cNvSpPr>
            <p:nvPr/>
          </p:nvSpPr>
          <p:spPr bwMode="auto">
            <a:xfrm flipH="1" flipV="1">
              <a:off x="3619500" y="2906713"/>
              <a:ext cx="7938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61" name="Freeform 284"/>
            <p:cNvSpPr>
              <a:spLocks/>
            </p:cNvSpPr>
            <p:nvPr/>
          </p:nvSpPr>
          <p:spPr bwMode="auto">
            <a:xfrm>
              <a:off x="3616325" y="2906713"/>
              <a:ext cx="26988" cy="1587"/>
            </a:xfrm>
            <a:custGeom>
              <a:avLst/>
              <a:gdLst>
                <a:gd name="T0" fmla="*/ 40323241 w 17"/>
                <a:gd name="T1" fmla="*/ 0 h 1"/>
                <a:gd name="T2" fmla="*/ 20161621 w 17"/>
                <a:gd name="T3" fmla="*/ 0 h 1"/>
                <a:gd name="T4" fmla="*/ 20161621 w 17"/>
                <a:gd name="T5" fmla="*/ 0 h 1"/>
                <a:gd name="T6" fmla="*/ 0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62" name="Freeform 285"/>
            <p:cNvSpPr>
              <a:spLocks/>
            </p:cNvSpPr>
            <p:nvPr/>
          </p:nvSpPr>
          <p:spPr bwMode="auto">
            <a:xfrm>
              <a:off x="3614738" y="2906713"/>
              <a:ext cx="26987" cy="17462"/>
            </a:xfrm>
            <a:custGeom>
              <a:avLst/>
              <a:gdLst>
                <a:gd name="T0" fmla="*/ 40321747 w 17"/>
                <a:gd name="T1" fmla="*/ 0 h 17"/>
                <a:gd name="T2" fmla="*/ 20160874 w 17"/>
                <a:gd name="T3" fmla="*/ 4220668 h 17"/>
                <a:gd name="T4" fmla="*/ 20160874 w 17"/>
                <a:gd name="T5" fmla="*/ 12660976 h 17"/>
                <a:gd name="T6" fmla="*/ 0 w 17"/>
                <a:gd name="T7" fmla="*/ 1688164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8" y="4"/>
                  </a:lnTo>
                  <a:lnTo>
                    <a:pt x="8" y="12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63" name="Freeform 286"/>
            <p:cNvSpPr>
              <a:spLocks/>
            </p:cNvSpPr>
            <p:nvPr/>
          </p:nvSpPr>
          <p:spPr bwMode="auto">
            <a:xfrm>
              <a:off x="3614738" y="2911475"/>
              <a:ext cx="26987" cy="15875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6976594 h 17"/>
                <a:gd name="T4" fmla="*/ 40321747 w 17"/>
                <a:gd name="T5" fmla="*/ 13952255 h 17"/>
                <a:gd name="T6" fmla="*/ 40321747 w 17"/>
                <a:gd name="T7" fmla="*/ 697659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0" y="8"/>
                  </a:lnTo>
                  <a:lnTo>
                    <a:pt x="16" y="16"/>
                  </a:lnTo>
                  <a:lnTo>
                    <a:pt x="16" y="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64" name="Freeform 287"/>
            <p:cNvSpPr>
              <a:spLocks/>
            </p:cNvSpPr>
            <p:nvPr/>
          </p:nvSpPr>
          <p:spPr bwMode="auto">
            <a:xfrm>
              <a:off x="3622675" y="2911475"/>
              <a:ext cx="26988" cy="15875"/>
            </a:xfrm>
            <a:custGeom>
              <a:avLst/>
              <a:gdLst>
                <a:gd name="T0" fmla="*/ 0 w 17"/>
                <a:gd name="T1" fmla="*/ 13952255 h 17"/>
                <a:gd name="T2" fmla="*/ 20161621 w 17"/>
                <a:gd name="T3" fmla="*/ 10464425 h 17"/>
                <a:gd name="T4" fmla="*/ 20161621 w 17"/>
                <a:gd name="T5" fmla="*/ 3487830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8" y="12"/>
                  </a:lnTo>
                  <a:lnTo>
                    <a:pt x="8" y="4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65" name="Freeform 288"/>
            <p:cNvSpPr>
              <a:spLocks/>
            </p:cNvSpPr>
            <p:nvPr/>
          </p:nvSpPr>
          <p:spPr bwMode="auto">
            <a:xfrm>
              <a:off x="3625850" y="2911475"/>
              <a:ext cx="26988" cy="15875"/>
            </a:xfrm>
            <a:custGeom>
              <a:avLst/>
              <a:gdLst>
                <a:gd name="T0" fmla="*/ 0 w 17"/>
                <a:gd name="T1" fmla="*/ 0 h 17"/>
                <a:gd name="T2" fmla="*/ 20161621 w 17"/>
                <a:gd name="T3" fmla="*/ 0 h 17"/>
                <a:gd name="T4" fmla="*/ 40323241 w 17"/>
                <a:gd name="T5" fmla="*/ 6976594 h 17"/>
                <a:gd name="T6" fmla="*/ 40323241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8" y="0"/>
                  </a:lnTo>
                  <a:lnTo>
                    <a:pt x="16" y="8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66" name="Line 289"/>
            <p:cNvSpPr>
              <a:spLocks noChangeShapeType="1"/>
            </p:cNvSpPr>
            <p:nvPr/>
          </p:nvSpPr>
          <p:spPr bwMode="auto">
            <a:xfrm>
              <a:off x="3629025" y="2913063"/>
              <a:ext cx="0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67" name="Freeform 290"/>
            <p:cNvSpPr>
              <a:spLocks/>
            </p:cNvSpPr>
            <p:nvPr/>
          </p:nvSpPr>
          <p:spPr bwMode="auto">
            <a:xfrm>
              <a:off x="3629025" y="2914650"/>
              <a:ext cx="26988" cy="17463"/>
            </a:xfrm>
            <a:custGeom>
              <a:avLst/>
              <a:gdLst>
                <a:gd name="T0" fmla="*/ 0 w 17"/>
                <a:gd name="T1" fmla="*/ 0 h 17"/>
                <a:gd name="T2" fmla="*/ 15121217 w 17"/>
                <a:gd name="T3" fmla="*/ 0 h 17"/>
                <a:gd name="T4" fmla="*/ 30242434 w 17"/>
                <a:gd name="T5" fmla="*/ 6330850 h 17"/>
                <a:gd name="T6" fmla="*/ 40323241 w 17"/>
                <a:gd name="T7" fmla="*/ 1688364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6" y="0"/>
                  </a:lnTo>
                  <a:lnTo>
                    <a:pt x="12" y="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68" name="Freeform 291"/>
            <p:cNvSpPr>
              <a:spLocks/>
            </p:cNvSpPr>
            <p:nvPr/>
          </p:nvSpPr>
          <p:spPr bwMode="auto">
            <a:xfrm>
              <a:off x="3625850" y="2919413"/>
              <a:ext cx="26988" cy="17462"/>
            </a:xfrm>
            <a:custGeom>
              <a:avLst/>
              <a:gdLst>
                <a:gd name="T0" fmla="*/ 40323241 w 17"/>
                <a:gd name="T1" fmla="*/ 0 h 17"/>
                <a:gd name="T2" fmla="*/ 32763430 w 17"/>
                <a:gd name="T3" fmla="*/ 6330488 h 17"/>
                <a:gd name="T4" fmla="*/ 22682616 w 17"/>
                <a:gd name="T5" fmla="*/ 12660976 h 17"/>
                <a:gd name="T6" fmla="*/ 0 w 17"/>
                <a:gd name="T7" fmla="*/ 1688164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3" y="6"/>
                  </a:lnTo>
                  <a:lnTo>
                    <a:pt x="9" y="12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69" name="Freeform 292"/>
            <p:cNvSpPr>
              <a:spLocks/>
            </p:cNvSpPr>
            <p:nvPr/>
          </p:nvSpPr>
          <p:spPr bwMode="auto">
            <a:xfrm>
              <a:off x="3616325" y="2928938"/>
              <a:ext cx="26988" cy="17462"/>
            </a:xfrm>
            <a:custGeom>
              <a:avLst/>
              <a:gdLst>
                <a:gd name="T0" fmla="*/ 40323241 w 17"/>
                <a:gd name="T1" fmla="*/ 9496246 h 17"/>
                <a:gd name="T2" fmla="*/ 15121217 w 17"/>
                <a:gd name="T3" fmla="*/ 16881646 h 17"/>
                <a:gd name="T4" fmla="*/ 5040405 w 17"/>
                <a:gd name="T5" fmla="*/ 12660976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9"/>
                  </a:moveTo>
                  <a:lnTo>
                    <a:pt x="6" y="16"/>
                  </a:lnTo>
                  <a:lnTo>
                    <a:pt x="2" y="12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70" name="Freeform 293"/>
            <p:cNvSpPr>
              <a:spLocks/>
            </p:cNvSpPr>
            <p:nvPr/>
          </p:nvSpPr>
          <p:spPr bwMode="auto">
            <a:xfrm>
              <a:off x="3616325" y="2917825"/>
              <a:ext cx="26988" cy="15875"/>
            </a:xfrm>
            <a:custGeom>
              <a:avLst/>
              <a:gdLst>
                <a:gd name="T0" fmla="*/ 0 w 17"/>
                <a:gd name="T1" fmla="*/ 13952255 h 17"/>
                <a:gd name="T2" fmla="*/ 7561402 w 17"/>
                <a:gd name="T3" fmla="*/ 8720044 h 17"/>
                <a:gd name="T4" fmla="*/ 15121217 w 17"/>
                <a:gd name="T5" fmla="*/ 3487830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3" y="10"/>
                  </a:lnTo>
                  <a:lnTo>
                    <a:pt x="6" y="4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71" name="Freeform 294"/>
            <p:cNvSpPr>
              <a:spLocks/>
            </p:cNvSpPr>
            <p:nvPr/>
          </p:nvSpPr>
          <p:spPr bwMode="auto">
            <a:xfrm>
              <a:off x="3468688" y="2733675"/>
              <a:ext cx="171450" cy="134938"/>
            </a:xfrm>
            <a:custGeom>
              <a:avLst/>
              <a:gdLst>
                <a:gd name="T0" fmla="*/ 0 w 108"/>
                <a:gd name="T1" fmla="*/ 71708790 h 138"/>
                <a:gd name="T2" fmla="*/ 45362812 w 108"/>
                <a:gd name="T3" fmla="*/ 0 h 138"/>
                <a:gd name="T4" fmla="*/ 269657536 w 108"/>
                <a:gd name="T5" fmla="*/ 59278839 h 138"/>
                <a:gd name="T6" fmla="*/ 221773787 w 108"/>
                <a:gd name="T7" fmla="*/ 130987644 h 138"/>
                <a:gd name="T8" fmla="*/ 0 w 108"/>
                <a:gd name="T9" fmla="*/ 71708790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138"/>
                <a:gd name="T17" fmla="*/ 108 w 108"/>
                <a:gd name="T18" fmla="*/ 138 h 1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138">
                  <a:moveTo>
                    <a:pt x="0" y="75"/>
                  </a:moveTo>
                  <a:lnTo>
                    <a:pt x="18" y="0"/>
                  </a:lnTo>
                  <a:lnTo>
                    <a:pt x="107" y="62"/>
                  </a:lnTo>
                  <a:lnTo>
                    <a:pt x="88" y="137"/>
                  </a:lnTo>
                  <a:lnTo>
                    <a:pt x="0" y="7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72" name="Freeform 295"/>
            <p:cNvSpPr>
              <a:spLocks/>
            </p:cNvSpPr>
            <p:nvPr/>
          </p:nvSpPr>
          <p:spPr bwMode="auto">
            <a:xfrm>
              <a:off x="3375025" y="2924175"/>
              <a:ext cx="26988" cy="17463"/>
            </a:xfrm>
            <a:custGeom>
              <a:avLst/>
              <a:gdLst>
                <a:gd name="T0" fmla="*/ 0 w 17"/>
                <a:gd name="T1" fmla="*/ 16883640 h 17"/>
                <a:gd name="T2" fmla="*/ 20161621 w 17"/>
                <a:gd name="T3" fmla="*/ 0 h 17"/>
                <a:gd name="T4" fmla="*/ 40323241 w 17"/>
                <a:gd name="T5" fmla="*/ 1688364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16"/>
                  </a:moveTo>
                  <a:lnTo>
                    <a:pt x="8" y="0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73" name="Freeform 296"/>
            <p:cNvSpPr>
              <a:spLocks/>
            </p:cNvSpPr>
            <p:nvPr/>
          </p:nvSpPr>
          <p:spPr bwMode="auto">
            <a:xfrm>
              <a:off x="3392488" y="2928938"/>
              <a:ext cx="26987" cy="15875"/>
            </a:xfrm>
            <a:custGeom>
              <a:avLst/>
              <a:gdLst>
                <a:gd name="T0" fmla="*/ 0 w 17"/>
                <a:gd name="T1" fmla="*/ 0 h 17"/>
                <a:gd name="T2" fmla="*/ 7559535 w 17"/>
                <a:gd name="T3" fmla="*/ 4360022 h 17"/>
                <a:gd name="T4" fmla="*/ 22680188 w 17"/>
                <a:gd name="T5" fmla="*/ 8720044 h 17"/>
                <a:gd name="T6" fmla="*/ 40321747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3" y="5"/>
                  </a:lnTo>
                  <a:lnTo>
                    <a:pt x="9" y="10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74" name="Freeform 297"/>
            <p:cNvSpPr>
              <a:spLocks/>
            </p:cNvSpPr>
            <p:nvPr/>
          </p:nvSpPr>
          <p:spPr bwMode="auto">
            <a:xfrm>
              <a:off x="3400425" y="2933700"/>
              <a:ext cx="26988" cy="17463"/>
            </a:xfrm>
            <a:custGeom>
              <a:avLst/>
              <a:gdLst>
                <a:gd name="T0" fmla="*/ 0 w 17"/>
                <a:gd name="T1" fmla="*/ 0 h 17"/>
                <a:gd name="T2" fmla="*/ 10080810 w 17"/>
                <a:gd name="T3" fmla="*/ 8441820 h 17"/>
                <a:gd name="T4" fmla="*/ 22682616 w 17"/>
                <a:gd name="T5" fmla="*/ 16883640 h 17"/>
                <a:gd name="T6" fmla="*/ 40323241 w 17"/>
                <a:gd name="T7" fmla="*/ 1688364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4" y="8"/>
                  </a:lnTo>
                  <a:lnTo>
                    <a:pt x="9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75" name="Freeform 298"/>
            <p:cNvSpPr>
              <a:spLocks/>
            </p:cNvSpPr>
            <p:nvPr/>
          </p:nvSpPr>
          <p:spPr bwMode="auto">
            <a:xfrm>
              <a:off x="3414713" y="2938463"/>
              <a:ext cx="26987" cy="15875"/>
            </a:xfrm>
            <a:custGeom>
              <a:avLst/>
              <a:gdLst>
                <a:gd name="T0" fmla="*/ 5040218 w 17"/>
                <a:gd name="T1" fmla="*/ 0 h 17"/>
                <a:gd name="T2" fmla="*/ 40321747 w 17"/>
                <a:gd name="T3" fmla="*/ 6976594 h 17"/>
                <a:gd name="T4" fmla="*/ 0 w 17"/>
                <a:gd name="T5" fmla="*/ 13952255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2" y="0"/>
                  </a:moveTo>
                  <a:lnTo>
                    <a:pt x="16" y="8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76" name="Freeform 299"/>
            <p:cNvSpPr>
              <a:spLocks/>
            </p:cNvSpPr>
            <p:nvPr/>
          </p:nvSpPr>
          <p:spPr bwMode="auto">
            <a:xfrm>
              <a:off x="3390900" y="2938463"/>
              <a:ext cx="26988" cy="17462"/>
            </a:xfrm>
            <a:custGeom>
              <a:avLst/>
              <a:gdLst>
                <a:gd name="T0" fmla="*/ 40323241 w 17"/>
                <a:gd name="T1" fmla="*/ 16881646 h 17"/>
                <a:gd name="T2" fmla="*/ 25202024 w 17"/>
                <a:gd name="T3" fmla="*/ 11606066 h 17"/>
                <a:gd name="T4" fmla="*/ 12601806 w 17"/>
                <a:gd name="T5" fmla="*/ 633048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0" y="11"/>
                  </a:lnTo>
                  <a:lnTo>
                    <a:pt x="5" y="6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77" name="Freeform 300"/>
            <p:cNvSpPr>
              <a:spLocks/>
            </p:cNvSpPr>
            <p:nvPr/>
          </p:nvSpPr>
          <p:spPr bwMode="auto">
            <a:xfrm>
              <a:off x="3375025" y="2928938"/>
              <a:ext cx="26988" cy="15875"/>
            </a:xfrm>
            <a:custGeom>
              <a:avLst/>
              <a:gdLst>
                <a:gd name="T0" fmla="*/ 40323241 w 17"/>
                <a:gd name="T1" fmla="*/ 13952255 h 17"/>
                <a:gd name="T2" fmla="*/ 22682616 w 17"/>
                <a:gd name="T3" fmla="*/ 8720044 h 17"/>
                <a:gd name="T4" fmla="*/ 7561402 w 17"/>
                <a:gd name="T5" fmla="*/ 4360022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9" y="10"/>
                  </a:lnTo>
                  <a:lnTo>
                    <a:pt x="3" y="5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78" name="Freeform 301"/>
            <p:cNvSpPr>
              <a:spLocks/>
            </p:cNvSpPr>
            <p:nvPr/>
          </p:nvSpPr>
          <p:spPr bwMode="auto">
            <a:xfrm>
              <a:off x="3422650" y="2916238"/>
              <a:ext cx="26988" cy="17462"/>
            </a:xfrm>
            <a:custGeom>
              <a:avLst/>
              <a:gdLst>
                <a:gd name="T0" fmla="*/ 0 w 17"/>
                <a:gd name="T1" fmla="*/ 16881646 h 17"/>
                <a:gd name="T2" fmla="*/ 5040405 w 17"/>
                <a:gd name="T3" fmla="*/ 8440309 h 17"/>
                <a:gd name="T4" fmla="*/ 20161621 w 17"/>
                <a:gd name="T5" fmla="*/ 0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2" y="8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79" name="Freeform 302"/>
            <p:cNvSpPr>
              <a:spLocks/>
            </p:cNvSpPr>
            <p:nvPr/>
          </p:nvSpPr>
          <p:spPr bwMode="auto">
            <a:xfrm>
              <a:off x="3430588" y="2916238"/>
              <a:ext cx="26987" cy="17462"/>
            </a:xfrm>
            <a:custGeom>
              <a:avLst/>
              <a:gdLst>
                <a:gd name="T0" fmla="*/ 0 w 17"/>
                <a:gd name="T1" fmla="*/ 0 h 17"/>
                <a:gd name="T2" fmla="*/ 22680188 w 17"/>
                <a:gd name="T3" fmla="*/ 0 h 17"/>
                <a:gd name="T4" fmla="*/ 32760628 w 17"/>
                <a:gd name="T5" fmla="*/ 8440309 h 17"/>
                <a:gd name="T6" fmla="*/ 40321747 w 17"/>
                <a:gd name="T7" fmla="*/ 1688164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9" y="0"/>
                  </a:lnTo>
                  <a:lnTo>
                    <a:pt x="13" y="8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80" name="Freeform 303"/>
            <p:cNvSpPr>
              <a:spLocks/>
            </p:cNvSpPr>
            <p:nvPr/>
          </p:nvSpPr>
          <p:spPr bwMode="auto">
            <a:xfrm>
              <a:off x="3430588" y="2921000"/>
              <a:ext cx="26987" cy="15875"/>
            </a:xfrm>
            <a:custGeom>
              <a:avLst/>
              <a:gdLst>
                <a:gd name="T0" fmla="*/ 40321747 w 17"/>
                <a:gd name="T1" fmla="*/ 0 h 17"/>
                <a:gd name="T2" fmla="*/ 32760628 w 17"/>
                <a:gd name="T3" fmla="*/ 7847853 h 17"/>
                <a:gd name="T4" fmla="*/ 22680188 w 17"/>
                <a:gd name="T5" fmla="*/ 10464425 h 17"/>
                <a:gd name="T6" fmla="*/ 0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3" y="9"/>
                  </a:lnTo>
                  <a:lnTo>
                    <a:pt x="9" y="12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81" name="Freeform 304"/>
            <p:cNvSpPr>
              <a:spLocks/>
            </p:cNvSpPr>
            <p:nvPr/>
          </p:nvSpPr>
          <p:spPr bwMode="auto">
            <a:xfrm>
              <a:off x="3422650" y="2921000"/>
              <a:ext cx="26988" cy="15875"/>
            </a:xfrm>
            <a:custGeom>
              <a:avLst/>
              <a:gdLst>
                <a:gd name="T0" fmla="*/ 40323241 w 17"/>
                <a:gd name="T1" fmla="*/ 13952255 h 17"/>
                <a:gd name="T2" fmla="*/ 20161621 w 17"/>
                <a:gd name="T3" fmla="*/ 10464425 h 17"/>
                <a:gd name="T4" fmla="*/ 5040405 w 17"/>
                <a:gd name="T5" fmla="*/ 7847853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8" y="12"/>
                  </a:lnTo>
                  <a:lnTo>
                    <a:pt x="2" y="9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82" name="Freeform 305"/>
            <p:cNvSpPr>
              <a:spLocks/>
            </p:cNvSpPr>
            <p:nvPr/>
          </p:nvSpPr>
          <p:spPr bwMode="auto">
            <a:xfrm>
              <a:off x="3363913" y="2844800"/>
              <a:ext cx="236537" cy="101600"/>
            </a:xfrm>
            <a:custGeom>
              <a:avLst/>
              <a:gdLst>
                <a:gd name="T0" fmla="*/ 0 w 149"/>
                <a:gd name="T1" fmla="*/ 23859393 h 104"/>
                <a:gd name="T2" fmla="*/ 17640262 w 149"/>
                <a:gd name="T3" fmla="*/ 20041579 h 104"/>
                <a:gd name="T4" fmla="*/ 37801467 w 149"/>
                <a:gd name="T5" fmla="*/ 14315830 h 104"/>
                <a:gd name="T6" fmla="*/ 57962679 w 149"/>
                <a:gd name="T7" fmla="*/ 8589109 h 104"/>
                <a:gd name="T8" fmla="*/ 75604522 w 149"/>
                <a:gd name="T9" fmla="*/ 3817815 h 104"/>
                <a:gd name="T10" fmla="*/ 93244777 w 149"/>
                <a:gd name="T11" fmla="*/ 0 h 104"/>
                <a:gd name="T12" fmla="*/ 372982283 w 149"/>
                <a:gd name="T13" fmla="*/ 73487094 h 104"/>
                <a:gd name="T14" fmla="*/ 355340440 w 149"/>
                <a:gd name="T15" fmla="*/ 77304908 h 104"/>
                <a:gd name="T16" fmla="*/ 335179241 w 149"/>
                <a:gd name="T17" fmla="*/ 83030652 h 104"/>
                <a:gd name="T18" fmla="*/ 315018042 w 149"/>
                <a:gd name="T19" fmla="*/ 87802920 h 104"/>
                <a:gd name="T20" fmla="*/ 297377786 w 149"/>
                <a:gd name="T21" fmla="*/ 93528665 h 104"/>
                <a:gd name="T22" fmla="*/ 277216587 w 149"/>
                <a:gd name="T23" fmla="*/ 98300932 h 104"/>
                <a:gd name="T24" fmla="*/ 0 w 149"/>
                <a:gd name="T25" fmla="*/ 23859393 h 10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9"/>
                <a:gd name="T40" fmla="*/ 0 h 104"/>
                <a:gd name="T41" fmla="*/ 149 w 149"/>
                <a:gd name="T42" fmla="*/ 104 h 10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9" h="104">
                  <a:moveTo>
                    <a:pt x="0" y="25"/>
                  </a:moveTo>
                  <a:lnTo>
                    <a:pt x="7" y="21"/>
                  </a:lnTo>
                  <a:lnTo>
                    <a:pt x="15" y="15"/>
                  </a:lnTo>
                  <a:lnTo>
                    <a:pt x="23" y="9"/>
                  </a:lnTo>
                  <a:lnTo>
                    <a:pt x="30" y="4"/>
                  </a:lnTo>
                  <a:lnTo>
                    <a:pt x="37" y="0"/>
                  </a:lnTo>
                  <a:lnTo>
                    <a:pt x="148" y="77"/>
                  </a:lnTo>
                  <a:lnTo>
                    <a:pt x="141" y="81"/>
                  </a:lnTo>
                  <a:lnTo>
                    <a:pt x="133" y="87"/>
                  </a:lnTo>
                  <a:lnTo>
                    <a:pt x="125" y="92"/>
                  </a:lnTo>
                  <a:lnTo>
                    <a:pt x="118" y="98"/>
                  </a:lnTo>
                  <a:lnTo>
                    <a:pt x="110" y="103"/>
                  </a:lnTo>
                  <a:lnTo>
                    <a:pt x="0" y="2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83" name="Line 306"/>
            <p:cNvSpPr>
              <a:spLocks noChangeShapeType="1"/>
            </p:cNvSpPr>
            <p:nvPr/>
          </p:nvSpPr>
          <p:spPr bwMode="auto">
            <a:xfrm flipV="1">
              <a:off x="3544888" y="2959100"/>
              <a:ext cx="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84" name="Line 307"/>
            <p:cNvSpPr>
              <a:spLocks noChangeShapeType="1"/>
            </p:cNvSpPr>
            <p:nvPr/>
          </p:nvSpPr>
          <p:spPr bwMode="auto">
            <a:xfrm flipV="1">
              <a:off x="3551238" y="2955925"/>
              <a:ext cx="0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85" name="Line 308"/>
            <p:cNvSpPr>
              <a:spLocks noChangeShapeType="1"/>
            </p:cNvSpPr>
            <p:nvPr/>
          </p:nvSpPr>
          <p:spPr bwMode="auto">
            <a:xfrm flipV="1">
              <a:off x="3538538" y="2960688"/>
              <a:ext cx="0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86" name="Line 309"/>
            <p:cNvSpPr>
              <a:spLocks noChangeShapeType="1"/>
            </p:cNvSpPr>
            <p:nvPr/>
          </p:nvSpPr>
          <p:spPr bwMode="auto">
            <a:xfrm>
              <a:off x="3473450" y="2706688"/>
              <a:ext cx="190500" cy="809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87" name="Line 310"/>
            <p:cNvSpPr>
              <a:spLocks noChangeShapeType="1"/>
            </p:cNvSpPr>
            <p:nvPr/>
          </p:nvSpPr>
          <p:spPr bwMode="auto">
            <a:xfrm flipV="1">
              <a:off x="3462338" y="2708275"/>
              <a:ext cx="15875" cy="428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88" name="Line 311"/>
            <p:cNvSpPr>
              <a:spLocks noChangeShapeType="1"/>
            </p:cNvSpPr>
            <p:nvPr/>
          </p:nvSpPr>
          <p:spPr bwMode="auto">
            <a:xfrm flipV="1">
              <a:off x="3598863" y="2900363"/>
              <a:ext cx="0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89" name="Line 312"/>
            <p:cNvSpPr>
              <a:spLocks noChangeShapeType="1"/>
            </p:cNvSpPr>
            <p:nvPr/>
          </p:nvSpPr>
          <p:spPr bwMode="auto">
            <a:xfrm flipV="1">
              <a:off x="3603625" y="2886075"/>
              <a:ext cx="1588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90" name="Line 313"/>
            <p:cNvSpPr>
              <a:spLocks noChangeShapeType="1"/>
            </p:cNvSpPr>
            <p:nvPr/>
          </p:nvSpPr>
          <p:spPr bwMode="auto">
            <a:xfrm flipV="1">
              <a:off x="3513138" y="2847975"/>
              <a:ext cx="1587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91" name="Line 314"/>
            <p:cNvSpPr>
              <a:spLocks noChangeShapeType="1"/>
            </p:cNvSpPr>
            <p:nvPr/>
          </p:nvSpPr>
          <p:spPr bwMode="auto">
            <a:xfrm flipV="1">
              <a:off x="3465513" y="2827338"/>
              <a:ext cx="1587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92" name="Line 315"/>
            <p:cNvSpPr>
              <a:spLocks noChangeShapeType="1"/>
            </p:cNvSpPr>
            <p:nvPr/>
          </p:nvSpPr>
          <p:spPr bwMode="auto">
            <a:xfrm flipV="1">
              <a:off x="3351213" y="2870200"/>
              <a:ext cx="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93" name="Line 316"/>
            <p:cNvSpPr>
              <a:spLocks noChangeShapeType="1"/>
            </p:cNvSpPr>
            <p:nvPr/>
          </p:nvSpPr>
          <p:spPr bwMode="auto">
            <a:xfrm>
              <a:off x="3613150" y="2932113"/>
              <a:ext cx="4763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94" name="Line 317"/>
            <p:cNvSpPr>
              <a:spLocks noChangeShapeType="1"/>
            </p:cNvSpPr>
            <p:nvPr/>
          </p:nvSpPr>
          <p:spPr bwMode="auto">
            <a:xfrm>
              <a:off x="3432175" y="2836863"/>
              <a:ext cx="171450" cy="746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95" name="Line 318"/>
            <p:cNvSpPr>
              <a:spLocks noChangeShapeType="1"/>
            </p:cNvSpPr>
            <p:nvPr/>
          </p:nvSpPr>
          <p:spPr bwMode="auto">
            <a:xfrm>
              <a:off x="3611563" y="2889250"/>
              <a:ext cx="19050" cy="95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96" name="Line 319"/>
            <p:cNvSpPr>
              <a:spLocks noChangeShapeType="1"/>
            </p:cNvSpPr>
            <p:nvPr/>
          </p:nvSpPr>
          <p:spPr bwMode="auto">
            <a:xfrm flipV="1">
              <a:off x="3609975" y="2889250"/>
              <a:ext cx="1588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97" name="Line 320"/>
            <p:cNvSpPr>
              <a:spLocks noChangeShapeType="1"/>
            </p:cNvSpPr>
            <p:nvPr/>
          </p:nvSpPr>
          <p:spPr bwMode="auto">
            <a:xfrm>
              <a:off x="3514725" y="2847975"/>
              <a:ext cx="49213" cy="222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98" name="Line 321"/>
            <p:cNvSpPr>
              <a:spLocks noChangeShapeType="1"/>
            </p:cNvSpPr>
            <p:nvPr/>
          </p:nvSpPr>
          <p:spPr bwMode="auto">
            <a:xfrm flipV="1">
              <a:off x="3575050" y="2913063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799" name="Line 322"/>
            <p:cNvSpPr>
              <a:spLocks noChangeShapeType="1"/>
            </p:cNvSpPr>
            <p:nvPr/>
          </p:nvSpPr>
          <p:spPr bwMode="auto">
            <a:xfrm flipV="1">
              <a:off x="3563938" y="2909888"/>
              <a:ext cx="11112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00" name="Line 323"/>
            <p:cNvSpPr>
              <a:spLocks noChangeShapeType="1"/>
            </p:cNvSpPr>
            <p:nvPr/>
          </p:nvSpPr>
          <p:spPr bwMode="auto">
            <a:xfrm flipV="1">
              <a:off x="3552825" y="2905125"/>
              <a:ext cx="11113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01" name="Line 324"/>
            <p:cNvSpPr>
              <a:spLocks noChangeShapeType="1"/>
            </p:cNvSpPr>
            <p:nvPr/>
          </p:nvSpPr>
          <p:spPr bwMode="auto">
            <a:xfrm flipV="1">
              <a:off x="3540125" y="2898775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02" name="Line 325"/>
            <p:cNvSpPr>
              <a:spLocks noChangeShapeType="1"/>
            </p:cNvSpPr>
            <p:nvPr/>
          </p:nvSpPr>
          <p:spPr bwMode="auto">
            <a:xfrm flipV="1">
              <a:off x="3527425" y="289401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03" name="Line 326"/>
            <p:cNvSpPr>
              <a:spLocks noChangeShapeType="1"/>
            </p:cNvSpPr>
            <p:nvPr/>
          </p:nvSpPr>
          <p:spPr bwMode="auto">
            <a:xfrm flipV="1">
              <a:off x="3516313" y="2889250"/>
              <a:ext cx="11112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04" name="Line 327"/>
            <p:cNvSpPr>
              <a:spLocks noChangeShapeType="1"/>
            </p:cNvSpPr>
            <p:nvPr/>
          </p:nvSpPr>
          <p:spPr bwMode="auto">
            <a:xfrm flipV="1">
              <a:off x="3505200" y="2882900"/>
              <a:ext cx="11113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05" name="Line 328"/>
            <p:cNvSpPr>
              <a:spLocks noChangeShapeType="1"/>
            </p:cNvSpPr>
            <p:nvPr/>
          </p:nvSpPr>
          <p:spPr bwMode="auto">
            <a:xfrm flipV="1">
              <a:off x="3492500" y="287813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06" name="Line 329"/>
            <p:cNvSpPr>
              <a:spLocks noChangeShapeType="1"/>
            </p:cNvSpPr>
            <p:nvPr/>
          </p:nvSpPr>
          <p:spPr bwMode="auto">
            <a:xfrm flipV="1">
              <a:off x="3479800" y="287337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07" name="Line 330"/>
            <p:cNvSpPr>
              <a:spLocks noChangeShapeType="1"/>
            </p:cNvSpPr>
            <p:nvPr/>
          </p:nvSpPr>
          <p:spPr bwMode="auto">
            <a:xfrm flipV="1">
              <a:off x="3468688" y="2868613"/>
              <a:ext cx="11112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08" name="Line 331"/>
            <p:cNvSpPr>
              <a:spLocks noChangeShapeType="1"/>
            </p:cNvSpPr>
            <p:nvPr/>
          </p:nvSpPr>
          <p:spPr bwMode="auto">
            <a:xfrm flipV="1">
              <a:off x="3455988" y="286385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09" name="Line 332"/>
            <p:cNvSpPr>
              <a:spLocks noChangeShapeType="1"/>
            </p:cNvSpPr>
            <p:nvPr/>
          </p:nvSpPr>
          <p:spPr bwMode="auto">
            <a:xfrm flipV="1">
              <a:off x="3444875" y="2857500"/>
              <a:ext cx="11113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10" name="Line 333"/>
            <p:cNvSpPr>
              <a:spLocks noChangeShapeType="1"/>
            </p:cNvSpPr>
            <p:nvPr/>
          </p:nvSpPr>
          <p:spPr bwMode="auto">
            <a:xfrm flipV="1">
              <a:off x="3432175" y="285273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11" name="Line 334"/>
            <p:cNvSpPr>
              <a:spLocks noChangeShapeType="1"/>
            </p:cNvSpPr>
            <p:nvPr/>
          </p:nvSpPr>
          <p:spPr bwMode="auto">
            <a:xfrm flipV="1">
              <a:off x="3556000" y="2916238"/>
              <a:ext cx="11113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12" name="Line 335"/>
            <p:cNvSpPr>
              <a:spLocks noChangeShapeType="1"/>
            </p:cNvSpPr>
            <p:nvPr/>
          </p:nvSpPr>
          <p:spPr bwMode="auto">
            <a:xfrm flipV="1">
              <a:off x="3543300" y="291147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13" name="Line 336"/>
            <p:cNvSpPr>
              <a:spLocks noChangeShapeType="1"/>
            </p:cNvSpPr>
            <p:nvPr/>
          </p:nvSpPr>
          <p:spPr bwMode="auto">
            <a:xfrm flipV="1">
              <a:off x="3530600" y="290671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14" name="Line 337"/>
            <p:cNvSpPr>
              <a:spLocks noChangeShapeType="1"/>
            </p:cNvSpPr>
            <p:nvPr/>
          </p:nvSpPr>
          <p:spPr bwMode="auto">
            <a:xfrm flipV="1">
              <a:off x="3519488" y="2900363"/>
              <a:ext cx="11112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15" name="Line 338"/>
            <p:cNvSpPr>
              <a:spLocks noChangeShapeType="1"/>
            </p:cNvSpPr>
            <p:nvPr/>
          </p:nvSpPr>
          <p:spPr bwMode="auto">
            <a:xfrm flipV="1">
              <a:off x="3508375" y="2895600"/>
              <a:ext cx="11113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16" name="Line 339"/>
            <p:cNvSpPr>
              <a:spLocks noChangeShapeType="1"/>
            </p:cNvSpPr>
            <p:nvPr/>
          </p:nvSpPr>
          <p:spPr bwMode="auto">
            <a:xfrm flipV="1">
              <a:off x="3495675" y="289083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17" name="Line 340"/>
            <p:cNvSpPr>
              <a:spLocks noChangeShapeType="1"/>
            </p:cNvSpPr>
            <p:nvPr/>
          </p:nvSpPr>
          <p:spPr bwMode="auto">
            <a:xfrm flipV="1">
              <a:off x="3482975" y="2884488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18" name="Line 341"/>
            <p:cNvSpPr>
              <a:spLocks noChangeShapeType="1"/>
            </p:cNvSpPr>
            <p:nvPr/>
          </p:nvSpPr>
          <p:spPr bwMode="auto">
            <a:xfrm flipV="1">
              <a:off x="3471863" y="2881313"/>
              <a:ext cx="11112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19" name="Line 342"/>
            <p:cNvSpPr>
              <a:spLocks noChangeShapeType="1"/>
            </p:cNvSpPr>
            <p:nvPr/>
          </p:nvSpPr>
          <p:spPr bwMode="auto">
            <a:xfrm flipV="1">
              <a:off x="3460750" y="2876550"/>
              <a:ext cx="11113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20" name="Line 343"/>
            <p:cNvSpPr>
              <a:spLocks noChangeShapeType="1"/>
            </p:cNvSpPr>
            <p:nvPr/>
          </p:nvSpPr>
          <p:spPr bwMode="auto">
            <a:xfrm flipV="1">
              <a:off x="3448050" y="2870200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21" name="Line 344"/>
            <p:cNvSpPr>
              <a:spLocks noChangeShapeType="1"/>
            </p:cNvSpPr>
            <p:nvPr/>
          </p:nvSpPr>
          <p:spPr bwMode="auto">
            <a:xfrm flipV="1">
              <a:off x="3435350" y="286543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22" name="Line 345"/>
            <p:cNvSpPr>
              <a:spLocks noChangeShapeType="1"/>
            </p:cNvSpPr>
            <p:nvPr/>
          </p:nvSpPr>
          <p:spPr bwMode="auto">
            <a:xfrm flipV="1">
              <a:off x="3422650" y="2859088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23" name="Line 346"/>
            <p:cNvSpPr>
              <a:spLocks noChangeShapeType="1"/>
            </p:cNvSpPr>
            <p:nvPr/>
          </p:nvSpPr>
          <p:spPr bwMode="auto">
            <a:xfrm flipV="1">
              <a:off x="3413125" y="2854325"/>
              <a:ext cx="9525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24" name="Line 347"/>
            <p:cNvSpPr>
              <a:spLocks noChangeShapeType="1"/>
            </p:cNvSpPr>
            <p:nvPr/>
          </p:nvSpPr>
          <p:spPr bwMode="auto">
            <a:xfrm flipV="1">
              <a:off x="3409950" y="286385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25" name="Line 348"/>
            <p:cNvSpPr>
              <a:spLocks noChangeShapeType="1"/>
            </p:cNvSpPr>
            <p:nvPr/>
          </p:nvSpPr>
          <p:spPr bwMode="auto">
            <a:xfrm flipV="1">
              <a:off x="3422650" y="2868613"/>
              <a:ext cx="11113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26" name="Line 349"/>
            <p:cNvSpPr>
              <a:spLocks noChangeShapeType="1"/>
            </p:cNvSpPr>
            <p:nvPr/>
          </p:nvSpPr>
          <p:spPr bwMode="auto">
            <a:xfrm flipV="1">
              <a:off x="3432175" y="2873375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27" name="Line 350"/>
            <p:cNvSpPr>
              <a:spLocks noChangeShapeType="1"/>
            </p:cNvSpPr>
            <p:nvPr/>
          </p:nvSpPr>
          <p:spPr bwMode="auto">
            <a:xfrm flipV="1">
              <a:off x="3444875" y="2879725"/>
              <a:ext cx="12700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28" name="Line 351"/>
            <p:cNvSpPr>
              <a:spLocks noChangeShapeType="1"/>
            </p:cNvSpPr>
            <p:nvPr/>
          </p:nvSpPr>
          <p:spPr bwMode="auto">
            <a:xfrm flipV="1">
              <a:off x="3457575" y="2882900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29" name="Line 352"/>
            <p:cNvSpPr>
              <a:spLocks noChangeShapeType="1"/>
            </p:cNvSpPr>
            <p:nvPr/>
          </p:nvSpPr>
          <p:spPr bwMode="auto">
            <a:xfrm flipV="1">
              <a:off x="3470275" y="2889250"/>
              <a:ext cx="11113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30" name="Line 353"/>
            <p:cNvSpPr>
              <a:spLocks noChangeShapeType="1"/>
            </p:cNvSpPr>
            <p:nvPr/>
          </p:nvSpPr>
          <p:spPr bwMode="auto">
            <a:xfrm flipV="1">
              <a:off x="3481388" y="2894013"/>
              <a:ext cx="11112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31" name="Line 354"/>
            <p:cNvSpPr>
              <a:spLocks noChangeShapeType="1"/>
            </p:cNvSpPr>
            <p:nvPr/>
          </p:nvSpPr>
          <p:spPr bwMode="auto">
            <a:xfrm flipV="1">
              <a:off x="3492500" y="290036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32" name="Line 355"/>
            <p:cNvSpPr>
              <a:spLocks noChangeShapeType="1"/>
            </p:cNvSpPr>
            <p:nvPr/>
          </p:nvSpPr>
          <p:spPr bwMode="auto">
            <a:xfrm flipV="1">
              <a:off x="3505200" y="290512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33" name="Line 356"/>
            <p:cNvSpPr>
              <a:spLocks noChangeShapeType="1"/>
            </p:cNvSpPr>
            <p:nvPr/>
          </p:nvSpPr>
          <p:spPr bwMode="auto">
            <a:xfrm flipV="1">
              <a:off x="3517900" y="2909888"/>
              <a:ext cx="11113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34" name="Line 357"/>
            <p:cNvSpPr>
              <a:spLocks noChangeShapeType="1"/>
            </p:cNvSpPr>
            <p:nvPr/>
          </p:nvSpPr>
          <p:spPr bwMode="auto">
            <a:xfrm flipV="1">
              <a:off x="3529013" y="2914650"/>
              <a:ext cx="11112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35" name="Line 358"/>
            <p:cNvSpPr>
              <a:spLocks noChangeShapeType="1"/>
            </p:cNvSpPr>
            <p:nvPr/>
          </p:nvSpPr>
          <p:spPr bwMode="auto">
            <a:xfrm flipV="1">
              <a:off x="3540125" y="2919413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36" name="Line 359"/>
            <p:cNvSpPr>
              <a:spLocks noChangeShapeType="1"/>
            </p:cNvSpPr>
            <p:nvPr/>
          </p:nvSpPr>
          <p:spPr bwMode="auto">
            <a:xfrm flipV="1">
              <a:off x="3522663" y="2922588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37" name="Line 360"/>
            <p:cNvSpPr>
              <a:spLocks noChangeShapeType="1"/>
            </p:cNvSpPr>
            <p:nvPr/>
          </p:nvSpPr>
          <p:spPr bwMode="auto">
            <a:xfrm flipV="1">
              <a:off x="3511550" y="2917825"/>
              <a:ext cx="11113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38" name="Line 361"/>
            <p:cNvSpPr>
              <a:spLocks noChangeShapeType="1"/>
            </p:cNvSpPr>
            <p:nvPr/>
          </p:nvSpPr>
          <p:spPr bwMode="auto">
            <a:xfrm flipV="1">
              <a:off x="3498850" y="291306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39" name="Line 362"/>
            <p:cNvSpPr>
              <a:spLocks noChangeShapeType="1"/>
            </p:cNvSpPr>
            <p:nvPr/>
          </p:nvSpPr>
          <p:spPr bwMode="auto">
            <a:xfrm flipV="1">
              <a:off x="3487738" y="290830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40" name="Line 363"/>
            <p:cNvSpPr>
              <a:spLocks noChangeShapeType="1"/>
            </p:cNvSpPr>
            <p:nvPr/>
          </p:nvSpPr>
          <p:spPr bwMode="auto">
            <a:xfrm flipV="1">
              <a:off x="3475038" y="2901950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41" name="Line 364"/>
            <p:cNvSpPr>
              <a:spLocks noChangeShapeType="1"/>
            </p:cNvSpPr>
            <p:nvPr/>
          </p:nvSpPr>
          <p:spPr bwMode="auto">
            <a:xfrm flipV="1">
              <a:off x="3463925" y="2897188"/>
              <a:ext cx="11113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42" name="Line 365"/>
            <p:cNvSpPr>
              <a:spLocks noChangeShapeType="1"/>
            </p:cNvSpPr>
            <p:nvPr/>
          </p:nvSpPr>
          <p:spPr bwMode="auto">
            <a:xfrm flipV="1">
              <a:off x="3451225" y="289242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43" name="Line 366"/>
            <p:cNvSpPr>
              <a:spLocks noChangeShapeType="1"/>
            </p:cNvSpPr>
            <p:nvPr/>
          </p:nvSpPr>
          <p:spPr bwMode="auto">
            <a:xfrm flipV="1">
              <a:off x="3440113" y="2886075"/>
              <a:ext cx="11112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44" name="Line 367"/>
            <p:cNvSpPr>
              <a:spLocks noChangeShapeType="1"/>
            </p:cNvSpPr>
            <p:nvPr/>
          </p:nvSpPr>
          <p:spPr bwMode="auto">
            <a:xfrm flipV="1">
              <a:off x="3427413" y="2882900"/>
              <a:ext cx="12700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45" name="Line 368"/>
            <p:cNvSpPr>
              <a:spLocks noChangeShapeType="1"/>
            </p:cNvSpPr>
            <p:nvPr/>
          </p:nvSpPr>
          <p:spPr bwMode="auto">
            <a:xfrm flipV="1">
              <a:off x="3416300" y="2876550"/>
              <a:ext cx="11113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46" name="Line 369"/>
            <p:cNvSpPr>
              <a:spLocks noChangeShapeType="1"/>
            </p:cNvSpPr>
            <p:nvPr/>
          </p:nvSpPr>
          <p:spPr bwMode="auto">
            <a:xfrm flipV="1">
              <a:off x="3403600" y="287178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47" name="Line 370"/>
            <p:cNvSpPr>
              <a:spLocks noChangeShapeType="1"/>
            </p:cNvSpPr>
            <p:nvPr/>
          </p:nvSpPr>
          <p:spPr bwMode="auto">
            <a:xfrm flipV="1">
              <a:off x="3375025" y="2870200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48" name="Line 371"/>
            <p:cNvSpPr>
              <a:spLocks noChangeShapeType="1"/>
            </p:cNvSpPr>
            <p:nvPr/>
          </p:nvSpPr>
          <p:spPr bwMode="auto">
            <a:xfrm flipV="1">
              <a:off x="3387725" y="287655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49" name="Line 372"/>
            <p:cNvSpPr>
              <a:spLocks noChangeShapeType="1"/>
            </p:cNvSpPr>
            <p:nvPr/>
          </p:nvSpPr>
          <p:spPr bwMode="auto">
            <a:xfrm flipV="1">
              <a:off x="3398838" y="2881313"/>
              <a:ext cx="12700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50" name="Line 373"/>
            <p:cNvSpPr>
              <a:spLocks noChangeShapeType="1"/>
            </p:cNvSpPr>
            <p:nvPr/>
          </p:nvSpPr>
          <p:spPr bwMode="auto">
            <a:xfrm flipV="1">
              <a:off x="3411538" y="2884488"/>
              <a:ext cx="11112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51" name="Line 374"/>
            <p:cNvSpPr>
              <a:spLocks noChangeShapeType="1"/>
            </p:cNvSpPr>
            <p:nvPr/>
          </p:nvSpPr>
          <p:spPr bwMode="auto">
            <a:xfrm flipV="1">
              <a:off x="3422650" y="289083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52" name="Line 375"/>
            <p:cNvSpPr>
              <a:spLocks noChangeShapeType="1"/>
            </p:cNvSpPr>
            <p:nvPr/>
          </p:nvSpPr>
          <p:spPr bwMode="auto">
            <a:xfrm flipV="1">
              <a:off x="3479800" y="291465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53" name="Line 376"/>
            <p:cNvSpPr>
              <a:spLocks noChangeShapeType="1"/>
            </p:cNvSpPr>
            <p:nvPr/>
          </p:nvSpPr>
          <p:spPr bwMode="auto">
            <a:xfrm flipV="1">
              <a:off x="3492500" y="2919413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54" name="Line 377"/>
            <p:cNvSpPr>
              <a:spLocks noChangeShapeType="1"/>
            </p:cNvSpPr>
            <p:nvPr/>
          </p:nvSpPr>
          <p:spPr bwMode="auto">
            <a:xfrm flipV="1">
              <a:off x="3516313" y="2930525"/>
              <a:ext cx="11112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55" name="Line 378"/>
            <p:cNvSpPr>
              <a:spLocks noChangeShapeType="1"/>
            </p:cNvSpPr>
            <p:nvPr/>
          </p:nvSpPr>
          <p:spPr bwMode="auto">
            <a:xfrm flipV="1">
              <a:off x="3527425" y="2935288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56" name="Line 379"/>
            <p:cNvSpPr>
              <a:spLocks noChangeShapeType="1"/>
            </p:cNvSpPr>
            <p:nvPr/>
          </p:nvSpPr>
          <p:spPr bwMode="auto">
            <a:xfrm>
              <a:off x="3413125" y="2849563"/>
              <a:ext cx="174625" cy="746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57" name="Line 380"/>
            <p:cNvSpPr>
              <a:spLocks noChangeShapeType="1"/>
            </p:cNvSpPr>
            <p:nvPr/>
          </p:nvSpPr>
          <p:spPr bwMode="auto">
            <a:xfrm>
              <a:off x="3400425" y="2852738"/>
              <a:ext cx="174625" cy="777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58" name="Line 381"/>
            <p:cNvSpPr>
              <a:spLocks noChangeShapeType="1"/>
            </p:cNvSpPr>
            <p:nvPr/>
          </p:nvSpPr>
          <p:spPr bwMode="auto">
            <a:xfrm>
              <a:off x="3387725" y="2859088"/>
              <a:ext cx="176213" cy="76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59" name="Line 382"/>
            <p:cNvSpPr>
              <a:spLocks noChangeShapeType="1"/>
            </p:cNvSpPr>
            <p:nvPr/>
          </p:nvSpPr>
          <p:spPr bwMode="auto">
            <a:xfrm>
              <a:off x="3375025" y="2865438"/>
              <a:ext cx="176213" cy="76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60" name="Line 383"/>
            <p:cNvSpPr>
              <a:spLocks noChangeShapeType="1"/>
            </p:cNvSpPr>
            <p:nvPr/>
          </p:nvSpPr>
          <p:spPr bwMode="auto">
            <a:xfrm flipV="1">
              <a:off x="3527425" y="2863850"/>
              <a:ext cx="1588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61" name="Line 384"/>
            <p:cNvSpPr>
              <a:spLocks noChangeShapeType="1"/>
            </p:cNvSpPr>
            <p:nvPr/>
          </p:nvSpPr>
          <p:spPr bwMode="auto">
            <a:xfrm flipV="1">
              <a:off x="3521075" y="2862263"/>
              <a:ext cx="1588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62" name="Line 385"/>
            <p:cNvSpPr>
              <a:spLocks noChangeShapeType="1"/>
            </p:cNvSpPr>
            <p:nvPr/>
          </p:nvSpPr>
          <p:spPr bwMode="auto">
            <a:xfrm flipV="1">
              <a:off x="3517900" y="2859088"/>
              <a:ext cx="1588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63" name="Line 386"/>
            <p:cNvSpPr>
              <a:spLocks noChangeShapeType="1"/>
            </p:cNvSpPr>
            <p:nvPr/>
          </p:nvSpPr>
          <p:spPr bwMode="auto">
            <a:xfrm flipV="1">
              <a:off x="3532188" y="2867025"/>
              <a:ext cx="1587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64" name="Line 387"/>
            <p:cNvSpPr>
              <a:spLocks noChangeShapeType="1"/>
            </p:cNvSpPr>
            <p:nvPr/>
          </p:nvSpPr>
          <p:spPr bwMode="auto">
            <a:xfrm flipV="1">
              <a:off x="3538538" y="2868613"/>
              <a:ext cx="1587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65" name="Freeform 388"/>
            <p:cNvSpPr>
              <a:spLocks/>
            </p:cNvSpPr>
            <p:nvPr/>
          </p:nvSpPr>
          <p:spPr bwMode="auto">
            <a:xfrm>
              <a:off x="4281488" y="2892425"/>
              <a:ext cx="388937" cy="288925"/>
            </a:xfrm>
            <a:custGeom>
              <a:avLst/>
              <a:gdLst>
                <a:gd name="T0" fmla="*/ 259575001 w 245"/>
                <a:gd name="T1" fmla="*/ 120048318 h 296"/>
                <a:gd name="T2" fmla="*/ 224292868 w 245"/>
                <a:gd name="T3" fmla="*/ 108615288 h 296"/>
                <a:gd name="T4" fmla="*/ 262095947 w 245"/>
                <a:gd name="T5" fmla="*/ 47638457 h 296"/>
                <a:gd name="T6" fmla="*/ 252015337 w 245"/>
                <a:gd name="T7" fmla="*/ 48591128 h 296"/>
                <a:gd name="T8" fmla="*/ 282257166 w 245"/>
                <a:gd name="T9" fmla="*/ 1905343 h 296"/>
                <a:gd name="T10" fmla="*/ 312498995 w 245"/>
                <a:gd name="T11" fmla="*/ 0 h 296"/>
                <a:gd name="T12" fmla="*/ 614917380 w 245"/>
                <a:gd name="T13" fmla="*/ 79079551 h 296"/>
                <a:gd name="T14" fmla="*/ 544353113 w 245"/>
                <a:gd name="T15" fmla="*/ 184836825 h 296"/>
                <a:gd name="T16" fmla="*/ 524191894 w 245"/>
                <a:gd name="T17" fmla="*/ 187694839 h 296"/>
                <a:gd name="T18" fmla="*/ 534272504 w 245"/>
                <a:gd name="T19" fmla="*/ 190553829 h 296"/>
                <a:gd name="T20" fmla="*/ 534272504 w 245"/>
                <a:gd name="T21" fmla="*/ 206750216 h 296"/>
                <a:gd name="T22" fmla="*/ 536791862 w 245"/>
                <a:gd name="T23" fmla="*/ 207702887 h 296"/>
                <a:gd name="T24" fmla="*/ 536791862 w 245"/>
                <a:gd name="T25" fmla="*/ 207702887 h 296"/>
                <a:gd name="T26" fmla="*/ 539312808 w 245"/>
                <a:gd name="T27" fmla="*/ 209609205 h 296"/>
                <a:gd name="T28" fmla="*/ 541832167 w 245"/>
                <a:gd name="T29" fmla="*/ 211514548 h 296"/>
                <a:gd name="T30" fmla="*/ 539312808 w 245"/>
                <a:gd name="T31" fmla="*/ 217230575 h 296"/>
                <a:gd name="T32" fmla="*/ 534272504 w 245"/>
                <a:gd name="T33" fmla="*/ 220089565 h 296"/>
                <a:gd name="T34" fmla="*/ 524191894 w 245"/>
                <a:gd name="T35" fmla="*/ 223900250 h 296"/>
                <a:gd name="T36" fmla="*/ 519151589 w 245"/>
                <a:gd name="T37" fmla="*/ 224852921 h 296"/>
                <a:gd name="T38" fmla="*/ 514111284 w 245"/>
                <a:gd name="T39" fmla="*/ 225805592 h 296"/>
                <a:gd name="T40" fmla="*/ 511590338 w 245"/>
                <a:gd name="T41" fmla="*/ 224852921 h 296"/>
                <a:gd name="T42" fmla="*/ 501509729 w 245"/>
                <a:gd name="T43" fmla="*/ 221994908 h 296"/>
                <a:gd name="T44" fmla="*/ 501509729 w 245"/>
                <a:gd name="T45" fmla="*/ 226758264 h 296"/>
                <a:gd name="T46" fmla="*/ 299897439 w 245"/>
                <a:gd name="T47" fmla="*/ 281066441 h 296"/>
                <a:gd name="T48" fmla="*/ 0 w 245"/>
                <a:gd name="T49" fmla="*/ 201034188 h 296"/>
                <a:gd name="T50" fmla="*/ 0 w 245"/>
                <a:gd name="T51" fmla="*/ 190553829 h 296"/>
                <a:gd name="T52" fmla="*/ 85685206 w 245"/>
                <a:gd name="T53" fmla="*/ 167686791 h 296"/>
                <a:gd name="T54" fmla="*/ 85685206 w 245"/>
                <a:gd name="T55" fmla="*/ 162923435 h 296"/>
                <a:gd name="T56" fmla="*/ 204131599 w 245"/>
                <a:gd name="T57" fmla="*/ 131482356 h 296"/>
                <a:gd name="T58" fmla="*/ 216733204 w 245"/>
                <a:gd name="T59" fmla="*/ 135293041 h 296"/>
                <a:gd name="T60" fmla="*/ 216733204 w 245"/>
                <a:gd name="T61" fmla="*/ 130528709 h 296"/>
                <a:gd name="T62" fmla="*/ 221773509 w 245"/>
                <a:gd name="T63" fmla="*/ 129576037 h 296"/>
                <a:gd name="T64" fmla="*/ 221773509 w 245"/>
                <a:gd name="T65" fmla="*/ 126717993 h 296"/>
                <a:gd name="T66" fmla="*/ 221773509 w 245"/>
                <a:gd name="T67" fmla="*/ 124812651 h 296"/>
                <a:gd name="T68" fmla="*/ 224292868 w 245"/>
                <a:gd name="T69" fmla="*/ 124812651 h 296"/>
                <a:gd name="T70" fmla="*/ 226813814 w 245"/>
                <a:gd name="T71" fmla="*/ 123859980 h 296"/>
                <a:gd name="T72" fmla="*/ 226813814 w 245"/>
                <a:gd name="T73" fmla="*/ 123859980 h 296"/>
                <a:gd name="T74" fmla="*/ 226813814 w 245"/>
                <a:gd name="T75" fmla="*/ 123859980 h 296"/>
                <a:gd name="T76" fmla="*/ 229333172 w 245"/>
                <a:gd name="T77" fmla="*/ 123859980 h 296"/>
                <a:gd name="T78" fmla="*/ 236894423 w 245"/>
                <a:gd name="T79" fmla="*/ 124812651 h 296"/>
                <a:gd name="T80" fmla="*/ 259575001 w 245"/>
                <a:gd name="T81" fmla="*/ 120048318 h 29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5"/>
                <a:gd name="T124" fmla="*/ 0 h 296"/>
                <a:gd name="T125" fmla="*/ 245 w 245"/>
                <a:gd name="T126" fmla="*/ 296 h 29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5" h="296">
                  <a:moveTo>
                    <a:pt x="103" y="126"/>
                  </a:moveTo>
                  <a:lnTo>
                    <a:pt x="89" y="114"/>
                  </a:lnTo>
                  <a:lnTo>
                    <a:pt x="104" y="50"/>
                  </a:lnTo>
                  <a:lnTo>
                    <a:pt x="100" y="51"/>
                  </a:lnTo>
                  <a:lnTo>
                    <a:pt x="112" y="2"/>
                  </a:lnTo>
                  <a:lnTo>
                    <a:pt x="124" y="0"/>
                  </a:lnTo>
                  <a:lnTo>
                    <a:pt x="244" y="83"/>
                  </a:lnTo>
                  <a:lnTo>
                    <a:pt x="216" y="194"/>
                  </a:lnTo>
                  <a:lnTo>
                    <a:pt x="208" y="197"/>
                  </a:lnTo>
                  <a:lnTo>
                    <a:pt x="212" y="200"/>
                  </a:lnTo>
                  <a:lnTo>
                    <a:pt x="212" y="217"/>
                  </a:lnTo>
                  <a:lnTo>
                    <a:pt x="213" y="218"/>
                  </a:lnTo>
                  <a:lnTo>
                    <a:pt x="214" y="220"/>
                  </a:lnTo>
                  <a:lnTo>
                    <a:pt x="215" y="222"/>
                  </a:lnTo>
                  <a:lnTo>
                    <a:pt x="214" y="228"/>
                  </a:lnTo>
                  <a:lnTo>
                    <a:pt x="212" y="231"/>
                  </a:lnTo>
                  <a:lnTo>
                    <a:pt x="208" y="235"/>
                  </a:lnTo>
                  <a:lnTo>
                    <a:pt x="206" y="236"/>
                  </a:lnTo>
                  <a:lnTo>
                    <a:pt x="204" y="237"/>
                  </a:lnTo>
                  <a:lnTo>
                    <a:pt x="203" y="236"/>
                  </a:lnTo>
                  <a:lnTo>
                    <a:pt x="199" y="233"/>
                  </a:lnTo>
                  <a:lnTo>
                    <a:pt x="199" y="238"/>
                  </a:lnTo>
                  <a:lnTo>
                    <a:pt x="119" y="295"/>
                  </a:lnTo>
                  <a:lnTo>
                    <a:pt x="0" y="211"/>
                  </a:lnTo>
                  <a:lnTo>
                    <a:pt x="0" y="200"/>
                  </a:lnTo>
                  <a:lnTo>
                    <a:pt x="34" y="176"/>
                  </a:lnTo>
                  <a:lnTo>
                    <a:pt x="34" y="171"/>
                  </a:lnTo>
                  <a:lnTo>
                    <a:pt x="81" y="138"/>
                  </a:lnTo>
                  <a:lnTo>
                    <a:pt x="86" y="142"/>
                  </a:lnTo>
                  <a:lnTo>
                    <a:pt x="86" y="137"/>
                  </a:lnTo>
                  <a:lnTo>
                    <a:pt x="88" y="136"/>
                  </a:lnTo>
                  <a:lnTo>
                    <a:pt x="88" y="133"/>
                  </a:lnTo>
                  <a:lnTo>
                    <a:pt x="88" y="131"/>
                  </a:lnTo>
                  <a:lnTo>
                    <a:pt x="89" y="131"/>
                  </a:lnTo>
                  <a:lnTo>
                    <a:pt x="90" y="130"/>
                  </a:lnTo>
                  <a:lnTo>
                    <a:pt x="91" y="130"/>
                  </a:lnTo>
                  <a:lnTo>
                    <a:pt x="94" y="131"/>
                  </a:lnTo>
                  <a:lnTo>
                    <a:pt x="103" y="12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66" name="Line 389"/>
            <p:cNvSpPr>
              <a:spLocks noChangeShapeType="1"/>
            </p:cNvSpPr>
            <p:nvPr/>
          </p:nvSpPr>
          <p:spPr bwMode="auto">
            <a:xfrm flipV="1">
              <a:off x="4421188" y="3022600"/>
              <a:ext cx="0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67" name="Freeform 390"/>
            <p:cNvSpPr>
              <a:spLocks/>
            </p:cNvSpPr>
            <p:nvPr/>
          </p:nvSpPr>
          <p:spPr bwMode="auto">
            <a:xfrm>
              <a:off x="4421188" y="3019425"/>
              <a:ext cx="26987" cy="15875"/>
            </a:xfrm>
            <a:custGeom>
              <a:avLst/>
              <a:gdLst>
                <a:gd name="T0" fmla="*/ 0 w 17"/>
                <a:gd name="T1" fmla="*/ 13952255 h 17"/>
                <a:gd name="T2" fmla="*/ 0 w 17"/>
                <a:gd name="T3" fmla="*/ 6976594 h 17"/>
                <a:gd name="T4" fmla="*/ 20160874 w 17"/>
                <a:gd name="T5" fmla="*/ 3487830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8"/>
                  </a:lnTo>
                  <a:lnTo>
                    <a:pt x="8" y="4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68" name="Freeform 391"/>
            <p:cNvSpPr>
              <a:spLocks/>
            </p:cNvSpPr>
            <p:nvPr/>
          </p:nvSpPr>
          <p:spPr bwMode="auto">
            <a:xfrm>
              <a:off x="4424363" y="3019425"/>
              <a:ext cx="26987" cy="0"/>
            </a:xfrm>
            <a:custGeom>
              <a:avLst/>
              <a:gdLst>
                <a:gd name="T0" fmla="*/ 0 w 17"/>
                <a:gd name="T1" fmla="*/ 0 h 1"/>
                <a:gd name="T2" fmla="*/ 0 w 17"/>
                <a:gd name="T3" fmla="*/ 0 h 1"/>
                <a:gd name="T4" fmla="*/ 0 w 17"/>
                <a:gd name="T5" fmla="*/ 0 h 1"/>
                <a:gd name="T6" fmla="*/ 40321747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0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69" name="Line 392"/>
            <p:cNvSpPr>
              <a:spLocks noChangeShapeType="1"/>
            </p:cNvSpPr>
            <p:nvPr/>
          </p:nvSpPr>
          <p:spPr bwMode="auto">
            <a:xfrm>
              <a:off x="4425950" y="3019425"/>
              <a:ext cx="6350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70" name="Freeform 393"/>
            <p:cNvSpPr>
              <a:spLocks/>
            </p:cNvSpPr>
            <p:nvPr/>
          </p:nvSpPr>
          <p:spPr bwMode="auto">
            <a:xfrm>
              <a:off x="4418013" y="3014663"/>
              <a:ext cx="36512" cy="17462"/>
            </a:xfrm>
            <a:custGeom>
              <a:avLst/>
              <a:gdLst>
                <a:gd name="T0" fmla="*/ 0 w 23"/>
                <a:gd name="T1" fmla="*/ 15999073 h 18"/>
                <a:gd name="T2" fmla="*/ 0 w 23"/>
                <a:gd name="T3" fmla="*/ 11293062 h 18"/>
                <a:gd name="T4" fmla="*/ 42841274 w 23"/>
                <a:gd name="T5" fmla="*/ 0 h 18"/>
                <a:gd name="T6" fmla="*/ 55442685 w 23"/>
                <a:gd name="T7" fmla="*/ 1882015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18"/>
                <a:gd name="T14" fmla="*/ 23 w 23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18">
                  <a:moveTo>
                    <a:pt x="0" y="17"/>
                  </a:moveTo>
                  <a:lnTo>
                    <a:pt x="0" y="12"/>
                  </a:lnTo>
                  <a:lnTo>
                    <a:pt x="17" y="0"/>
                  </a:lnTo>
                  <a:lnTo>
                    <a:pt x="22" y="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71" name="Line 394"/>
            <p:cNvSpPr>
              <a:spLocks noChangeShapeType="1"/>
            </p:cNvSpPr>
            <p:nvPr/>
          </p:nvSpPr>
          <p:spPr bwMode="auto">
            <a:xfrm flipV="1">
              <a:off x="4449763" y="3032125"/>
              <a:ext cx="0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72" name="Freeform 395"/>
            <p:cNvSpPr>
              <a:spLocks/>
            </p:cNvSpPr>
            <p:nvPr/>
          </p:nvSpPr>
          <p:spPr bwMode="auto">
            <a:xfrm>
              <a:off x="4449763" y="3025775"/>
              <a:ext cx="26987" cy="15875"/>
            </a:xfrm>
            <a:custGeom>
              <a:avLst/>
              <a:gdLst>
                <a:gd name="T0" fmla="*/ 0 w 17"/>
                <a:gd name="T1" fmla="*/ 13952255 h 17"/>
                <a:gd name="T2" fmla="*/ 7559535 w 17"/>
                <a:gd name="T3" fmla="*/ 8720044 h 17"/>
                <a:gd name="T4" fmla="*/ 22680188 w 17"/>
                <a:gd name="T5" fmla="*/ 3487830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3" y="10"/>
                  </a:lnTo>
                  <a:lnTo>
                    <a:pt x="9" y="4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73" name="Line 396"/>
            <p:cNvSpPr>
              <a:spLocks noChangeShapeType="1"/>
            </p:cNvSpPr>
            <p:nvPr/>
          </p:nvSpPr>
          <p:spPr bwMode="auto">
            <a:xfrm flipV="1">
              <a:off x="4457700" y="3019425"/>
              <a:ext cx="1588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74" name="Freeform 397"/>
            <p:cNvSpPr>
              <a:spLocks/>
            </p:cNvSpPr>
            <p:nvPr/>
          </p:nvSpPr>
          <p:spPr bwMode="auto">
            <a:xfrm>
              <a:off x="4422775" y="2892425"/>
              <a:ext cx="247650" cy="193675"/>
            </a:xfrm>
            <a:custGeom>
              <a:avLst/>
              <a:gdLst>
                <a:gd name="T0" fmla="*/ 299897782 w 156"/>
                <a:gd name="T1" fmla="*/ 187545530 h 199"/>
                <a:gd name="T2" fmla="*/ 0 w 156"/>
                <a:gd name="T3" fmla="*/ 107980136 h 199"/>
                <a:gd name="T4" fmla="*/ 37801548 w 156"/>
                <a:gd name="T5" fmla="*/ 47359864 h 199"/>
                <a:gd name="T6" fmla="*/ 27720927 w 156"/>
                <a:gd name="T7" fmla="*/ 48306828 h 199"/>
                <a:gd name="T8" fmla="*/ 57962802 w 156"/>
                <a:gd name="T9" fmla="*/ 1893927 h 199"/>
                <a:gd name="T10" fmla="*/ 88206253 w 156"/>
                <a:gd name="T11" fmla="*/ 0 h 199"/>
                <a:gd name="T12" fmla="*/ 390624959 w 156"/>
                <a:gd name="T13" fmla="*/ 78617458 h 1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6"/>
                <a:gd name="T22" fmla="*/ 0 h 199"/>
                <a:gd name="T23" fmla="*/ 156 w 156"/>
                <a:gd name="T24" fmla="*/ 199 h 1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6" h="199">
                  <a:moveTo>
                    <a:pt x="119" y="198"/>
                  </a:moveTo>
                  <a:lnTo>
                    <a:pt x="0" y="114"/>
                  </a:lnTo>
                  <a:lnTo>
                    <a:pt x="15" y="50"/>
                  </a:lnTo>
                  <a:lnTo>
                    <a:pt x="11" y="51"/>
                  </a:lnTo>
                  <a:lnTo>
                    <a:pt x="23" y="2"/>
                  </a:lnTo>
                  <a:lnTo>
                    <a:pt x="35" y="0"/>
                  </a:lnTo>
                  <a:lnTo>
                    <a:pt x="155" y="8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75" name="Line 398"/>
            <p:cNvSpPr>
              <a:spLocks noChangeShapeType="1"/>
            </p:cNvSpPr>
            <p:nvPr/>
          </p:nvSpPr>
          <p:spPr bwMode="auto">
            <a:xfrm flipV="1">
              <a:off x="4484688" y="3048000"/>
              <a:ext cx="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76" name="Freeform 399"/>
            <p:cNvSpPr>
              <a:spLocks/>
            </p:cNvSpPr>
            <p:nvPr/>
          </p:nvSpPr>
          <p:spPr bwMode="auto">
            <a:xfrm>
              <a:off x="4484688" y="3038475"/>
              <a:ext cx="26987" cy="17463"/>
            </a:xfrm>
            <a:custGeom>
              <a:avLst/>
              <a:gdLst>
                <a:gd name="T0" fmla="*/ 0 w 17"/>
                <a:gd name="T1" fmla="*/ 16883640 h 17"/>
                <a:gd name="T2" fmla="*/ 7559535 w 17"/>
                <a:gd name="T3" fmla="*/ 8441820 h 17"/>
                <a:gd name="T4" fmla="*/ 22680188 w 17"/>
                <a:gd name="T5" fmla="*/ 3165939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3" y="8"/>
                  </a:lnTo>
                  <a:lnTo>
                    <a:pt x="9" y="3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77" name="Line 400"/>
            <p:cNvSpPr>
              <a:spLocks noChangeShapeType="1"/>
            </p:cNvSpPr>
            <p:nvPr/>
          </p:nvSpPr>
          <p:spPr bwMode="auto">
            <a:xfrm flipV="1">
              <a:off x="4491038" y="3035300"/>
              <a:ext cx="3175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78" name="Freeform 401"/>
            <p:cNvSpPr>
              <a:spLocks/>
            </p:cNvSpPr>
            <p:nvPr/>
          </p:nvSpPr>
          <p:spPr bwMode="auto">
            <a:xfrm>
              <a:off x="4281488" y="3063875"/>
              <a:ext cx="190500" cy="106363"/>
            </a:xfrm>
            <a:custGeom>
              <a:avLst/>
              <a:gdLst>
                <a:gd name="T0" fmla="*/ 299899410 w 120"/>
                <a:gd name="T1" fmla="*/ 102837410 h 109"/>
                <a:gd name="T2" fmla="*/ 0 w 120"/>
                <a:gd name="T3" fmla="*/ 22852433 h 109"/>
                <a:gd name="T4" fmla="*/ 85685316 w 120"/>
                <a:gd name="T5" fmla="*/ 0 h 109"/>
                <a:gd name="T6" fmla="*/ 196572187 w 120"/>
                <a:gd name="T7" fmla="*/ 29518171 h 109"/>
                <a:gd name="T8" fmla="*/ 196572187 w 120"/>
                <a:gd name="T9" fmla="*/ 23804821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0"/>
                <a:gd name="T16" fmla="*/ 0 h 109"/>
                <a:gd name="T17" fmla="*/ 120 w 120"/>
                <a:gd name="T18" fmla="*/ 109 h 1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0" h="109">
                  <a:moveTo>
                    <a:pt x="119" y="108"/>
                  </a:moveTo>
                  <a:lnTo>
                    <a:pt x="0" y="24"/>
                  </a:lnTo>
                  <a:lnTo>
                    <a:pt x="34" y="0"/>
                  </a:lnTo>
                  <a:lnTo>
                    <a:pt x="78" y="31"/>
                  </a:lnTo>
                  <a:lnTo>
                    <a:pt x="78" y="2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79" name="Freeform 402"/>
            <p:cNvSpPr>
              <a:spLocks/>
            </p:cNvSpPr>
            <p:nvPr/>
          </p:nvSpPr>
          <p:spPr bwMode="auto">
            <a:xfrm>
              <a:off x="4281488" y="3087688"/>
              <a:ext cx="190500" cy="93662"/>
            </a:xfrm>
            <a:custGeom>
              <a:avLst/>
              <a:gdLst>
                <a:gd name="T0" fmla="*/ 299899410 w 120"/>
                <a:gd name="T1" fmla="*/ 91370733 h 95"/>
                <a:gd name="T2" fmla="*/ 0 w 120"/>
                <a:gd name="T3" fmla="*/ 9720144 h 95"/>
                <a:gd name="T4" fmla="*/ 0 w 120"/>
                <a:gd name="T5" fmla="*/ 0 h 95"/>
                <a:gd name="T6" fmla="*/ 0 60000 65536"/>
                <a:gd name="T7" fmla="*/ 0 60000 65536"/>
                <a:gd name="T8" fmla="*/ 0 60000 65536"/>
                <a:gd name="T9" fmla="*/ 0 w 120"/>
                <a:gd name="T10" fmla="*/ 0 h 95"/>
                <a:gd name="T11" fmla="*/ 120 w 120"/>
                <a:gd name="T12" fmla="*/ 95 h 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0" h="95">
                  <a:moveTo>
                    <a:pt x="119" y="94"/>
                  </a:moveTo>
                  <a:lnTo>
                    <a:pt x="0" y="10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80" name="Freeform 403"/>
            <p:cNvSpPr>
              <a:spLocks/>
            </p:cNvSpPr>
            <p:nvPr/>
          </p:nvSpPr>
          <p:spPr bwMode="auto">
            <a:xfrm>
              <a:off x="4397375" y="3111500"/>
              <a:ext cx="26988" cy="15875"/>
            </a:xfrm>
            <a:custGeom>
              <a:avLst/>
              <a:gdLst>
                <a:gd name="T0" fmla="*/ 0 w 17"/>
                <a:gd name="T1" fmla="*/ 0 h 17"/>
                <a:gd name="T2" fmla="*/ 5040405 w 17"/>
                <a:gd name="T3" fmla="*/ 6104403 h 17"/>
                <a:gd name="T4" fmla="*/ 20161621 w 17"/>
                <a:gd name="T5" fmla="*/ 12208807 h 17"/>
                <a:gd name="T6" fmla="*/ 40323241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2" y="7"/>
                  </a:lnTo>
                  <a:lnTo>
                    <a:pt x="8" y="14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81" name="Freeform 404"/>
            <p:cNvSpPr>
              <a:spLocks/>
            </p:cNvSpPr>
            <p:nvPr/>
          </p:nvSpPr>
          <p:spPr bwMode="auto">
            <a:xfrm>
              <a:off x="4418013" y="3111500"/>
              <a:ext cx="26987" cy="15875"/>
            </a:xfrm>
            <a:custGeom>
              <a:avLst/>
              <a:gdLst>
                <a:gd name="T0" fmla="*/ 0 w 17"/>
                <a:gd name="T1" fmla="*/ 13952255 h 17"/>
                <a:gd name="T2" fmla="*/ 20160874 w 17"/>
                <a:gd name="T3" fmla="*/ 12208807 h 17"/>
                <a:gd name="T4" fmla="*/ 32760628 w 17"/>
                <a:gd name="T5" fmla="*/ 6104403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8" y="14"/>
                  </a:lnTo>
                  <a:lnTo>
                    <a:pt x="13" y="7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82" name="Freeform 405"/>
            <p:cNvSpPr>
              <a:spLocks/>
            </p:cNvSpPr>
            <p:nvPr/>
          </p:nvSpPr>
          <p:spPr bwMode="auto">
            <a:xfrm>
              <a:off x="4418013" y="3101975"/>
              <a:ext cx="26987" cy="17463"/>
            </a:xfrm>
            <a:custGeom>
              <a:avLst/>
              <a:gdLst>
                <a:gd name="T0" fmla="*/ 40321747 w 17"/>
                <a:gd name="T1" fmla="*/ 16883640 h 17"/>
                <a:gd name="T2" fmla="*/ 32760628 w 17"/>
                <a:gd name="T3" fmla="*/ 8441820 h 17"/>
                <a:gd name="T4" fmla="*/ 20160874 w 17"/>
                <a:gd name="T5" fmla="*/ 3165939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3" y="8"/>
                  </a:lnTo>
                  <a:lnTo>
                    <a:pt x="8" y="3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83" name="Freeform 406"/>
            <p:cNvSpPr>
              <a:spLocks/>
            </p:cNvSpPr>
            <p:nvPr/>
          </p:nvSpPr>
          <p:spPr bwMode="auto">
            <a:xfrm>
              <a:off x="4397375" y="3101975"/>
              <a:ext cx="26988" cy="17463"/>
            </a:xfrm>
            <a:custGeom>
              <a:avLst/>
              <a:gdLst>
                <a:gd name="T0" fmla="*/ 40323241 w 17"/>
                <a:gd name="T1" fmla="*/ 0 h 17"/>
                <a:gd name="T2" fmla="*/ 20161621 w 17"/>
                <a:gd name="T3" fmla="*/ 3165939 h 17"/>
                <a:gd name="T4" fmla="*/ 5040405 w 17"/>
                <a:gd name="T5" fmla="*/ 8441820 h 17"/>
                <a:gd name="T6" fmla="*/ 0 w 17"/>
                <a:gd name="T7" fmla="*/ 1688364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8" y="3"/>
                  </a:lnTo>
                  <a:lnTo>
                    <a:pt x="2" y="8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84" name="Freeform 407"/>
            <p:cNvSpPr>
              <a:spLocks/>
            </p:cNvSpPr>
            <p:nvPr/>
          </p:nvSpPr>
          <p:spPr bwMode="auto">
            <a:xfrm>
              <a:off x="4430713" y="3116263"/>
              <a:ext cx="26987" cy="15875"/>
            </a:xfrm>
            <a:custGeom>
              <a:avLst/>
              <a:gdLst>
                <a:gd name="T0" fmla="*/ 0 w 17"/>
                <a:gd name="T1" fmla="*/ 1744382 h 17"/>
                <a:gd name="T2" fmla="*/ 20160874 w 17"/>
                <a:gd name="T3" fmla="*/ 13952255 h 17"/>
                <a:gd name="T4" fmla="*/ 40321747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2"/>
                  </a:moveTo>
                  <a:lnTo>
                    <a:pt x="8" y="16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85" name="Freeform 408"/>
            <p:cNvSpPr>
              <a:spLocks/>
            </p:cNvSpPr>
            <p:nvPr/>
          </p:nvSpPr>
          <p:spPr bwMode="auto">
            <a:xfrm>
              <a:off x="4437063" y="3101975"/>
              <a:ext cx="26987" cy="17463"/>
            </a:xfrm>
            <a:custGeom>
              <a:avLst/>
              <a:gdLst>
                <a:gd name="T0" fmla="*/ 40321747 w 17"/>
                <a:gd name="T1" fmla="*/ 16883640 h 17"/>
                <a:gd name="T2" fmla="*/ 32760628 w 17"/>
                <a:gd name="T3" fmla="*/ 11607758 h 17"/>
                <a:gd name="T4" fmla="*/ 20160874 w 17"/>
                <a:gd name="T5" fmla="*/ 5275880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3" y="11"/>
                  </a:lnTo>
                  <a:lnTo>
                    <a:pt x="8" y="5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86" name="Freeform 409"/>
            <p:cNvSpPr>
              <a:spLocks/>
            </p:cNvSpPr>
            <p:nvPr/>
          </p:nvSpPr>
          <p:spPr bwMode="auto">
            <a:xfrm>
              <a:off x="4405313" y="3094038"/>
              <a:ext cx="33337" cy="17462"/>
            </a:xfrm>
            <a:custGeom>
              <a:avLst/>
              <a:gdLst>
                <a:gd name="T0" fmla="*/ 50402363 w 21"/>
                <a:gd name="T1" fmla="*/ 16881646 h 17"/>
                <a:gd name="T2" fmla="*/ 35281658 w 21"/>
                <a:gd name="T3" fmla="*/ 10551156 h 17"/>
                <a:gd name="T4" fmla="*/ 17640035 w 21"/>
                <a:gd name="T5" fmla="*/ 4220668 h 17"/>
                <a:gd name="T6" fmla="*/ 0 w 2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17"/>
                <a:gd name="T14" fmla="*/ 21 w 2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17">
                  <a:moveTo>
                    <a:pt x="20" y="16"/>
                  </a:moveTo>
                  <a:lnTo>
                    <a:pt x="14" y="10"/>
                  </a:lnTo>
                  <a:lnTo>
                    <a:pt x="7" y="4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87" name="Freeform 410"/>
            <p:cNvSpPr>
              <a:spLocks/>
            </p:cNvSpPr>
            <p:nvPr/>
          </p:nvSpPr>
          <p:spPr bwMode="auto">
            <a:xfrm>
              <a:off x="4394200" y="3094038"/>
              <a:ext cx="26988" cy="17462"/>
            </a:xfrm>
            <a:custGeom>
              <a:avLst/>
              <a:gdLst>
                <a:gd name="T0" fmla="*/ 40323241 w 17"/>
                <a:gd name="T1" fmla="*/ 0 h 17"/>
                <a:gd name="T2" fmla="*/ 0 w 17"/>
                <a:gd name="T3" fmla="*/ 8440309 h 17"/>
                <a:gd name="T4" fmla="*/ 35282838 w 17"/>
                <a:gd name="T5" fmla="*/ 16881646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0"/>
                  </a:moveTo>
                  <a:lnTo>
                    <a:pt x="0" y="8"/>
                  </a:lnTo>
                  <a:lnTo>
                    <a:pt x="14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88" name="Line 411"/>
            <p:cNvSpPr>
              <a:spLocks noChangeShapeType="1"/>
            </p:cNvSpPr>
            <p:nvPr/>
          </p:nvSpPr>
          <p:spPr bwMode="auto">
            <a:xfrm flipH="1" flipV="1">
              <a:off x="4454525" y="3111500"/>
              <a:ext cx="71438" cy="301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89" name="Freeform 412"/>
            <p:cNvSpPr>
              <a:spLocks/>
            </p:cNvSpPr>
            <p:nvPr/>
          </p:nvSpPr>
          <p:spPr bwMode="auto">
            <a:xfrm>
              <a:off x="4437063" y="3097213"/>
              <a:ext cx="26987" cy="15875"/>
            </a:xfrm>
            <a:custGeom>
              <a:avLst/>
              <a:gdLst>
                <a:gd name="T0" fmla="*/ 40321747 w 17"/>
                <a:gd name="T1" fmla="*/ 13952255 h 17"/>
                <a:gd name="T2" fmla="*/ 32760628 w 17"/>
                <a:gd name="T3" fmla="*/ 8720044 h 17"/>
                <a:gd name="T4" fmla="*/ 20160874 w 17"/>
                <a:gd name="T5" fmla="*/ 3487830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3" y="10"/>
                  </a:lnTo>
                  <a:lnTo>
                    <a:pt x="8" y="4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90" name="Freeform 413"/>
            <p:cNvSpPr>
              <a:spLocks/>
            </p:cNvSpPr>
            <p:nvPr/>
          </p:nvSpPr>
          <p:spPr bwMode="auto">
            <a:xfrm>
              <a:off x="4405313" y="3089275"/>
              <a:ext cx="33337" cy="17463"/>
            </a:xfrm>
            <a:custGeom>
              <a:avLst/>
              <a:gdLst>
                <a:gd name="T0" fmla="*/ 50402363 w 21"/>
                <a:gd name="T1" fmla="*/ 16883640 h 17"/>
                <a:gd name="T2" fmla="*/ 35281658 w 21"/>
                <a:gd name="T3" fmla="*/ 8441820 h 17"/>
                <a:gd name="T4" fmla="*/ 17640035 w 21"/>
                <a:gd name="T5" fmla="*/ 3165939 h 17"/>
                <a:gd name="T6" fmla="*/ 0 w 2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17"/>
                <a:gd name="T14" fmla="*/ 21 w 2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17">
                  <a:moveTo>
                    <a:pt x="20" y="16"/>
                  </a:moveTo>
                  <a:lnTo>
                    <a:pt x="14" y="8"/>
                  </a:lnTo>
                  <a:lnTo>
                    <a:pt x="7" y="3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91" name="Freeform 414"/>
            <p:cNvSpPr>
              <a:spLocks/>
            </p:cNvSpPr>
            <p:nvPr/>
          </p:nvSpPr>
          <p:spPr bwMode="auto">
            <a:xfrm>
              <a:off x="4337050" y="3027363"/>
              <a:ext cx="261938" cy="119062"/>
            </a:xfrm>
            <a:custGeom>
              <a:avLst/>
              <a:gdLst>
                <a:gd name="T0" fmla="*/ 108367729 w 165"/>
                <a:gd name="T1" fmla="*/ 59049873 h 122"/>
                <a:gd name="T2" fmla="*/ 0 w 165"/>
                <a:gd name="T3" fmla="*/ 30476944 h 122"/>
                <a:gd name="T4" fmla="*/ 115927416 w 165"/>
                <a:gd name="T5" fmla="*/ 0 h 122"/>
                <a:gd name="T6" fmla="*/ 413306360 w 165"/>
                <a:gd name="T7" fmla="*/ 79050347 h 122"/>
                <a:gd name="T8" fmla="*/ 297378994 w 165"/>
                <a:gd name="T9" fmla="*/ 110479780 h 122"/>
                <a:gd name="T10" fmla="*/ 297378994 w 165"/>
                <a:gd name="T11" fmla="*/ 115242258 h 122"/>
                <a:gd name="T12" fmla="*/ 186491899 w 165"/>
                <a:gd name="T13" fmla="*/ 85717818 h 122"/>
                <a:gd name="T14" fmla="*/ 186491899 w 165"/>
                <a:gd name="T15" fmla="*/ 80955339 h 1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5"/>
                <a:gd name="T25" fmla="*/ 0 h 122"/>
                <a:gd name="T26" fmla="*/ 165 w 165"/>
                <a:gd name="T27" fmla="*/ 122 h 1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5" h="122">
                  <a:moveTo>
                    <a:pt x="43" y="62"/>
                  </a:moveTo>
                  <a:lnTo>
                    <a:pt x="0" y="32"/>
                  </a:lnTo>
                  <a:lnTo>
                    <a:pt x="46" y="0"/>
                  </a:lnTo>
                  <a:lnTo>
                    <a:pt x="164" y="83"/>
                  </a:lnTo>
                  <a:lnTo>
                    <a:pt x="118" y="116"/>
                  </a:lnTo>
                  <a:lnTo>
                    <a:pt x="118" y="121"/>
                  </a:lnTo>
                  <a:lnTo>
                    <a:pt x="74" y="90"/>
                  </a:lnTo>
                  <a:lnTo>
                    <a:pt x="74" y="8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92" name="Freeform 415"/>
            <p:cNvSpPr>
              <a:spLocks/>
            </p:cNvSpPr>
            <p:nvPr/>
          </p:nvSpPr>
          <p:spPr bwMode="auto">
            <a:xfrm>
              <a:off x="4437063" y="3025775"/>
              <a:ext cx="26987" cy="15875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6976594 h 17"/>
                <a:gd name="T4" fmla="*/ 20160874 w 17"/>
                <a:gd name="T5" fmla="*/ 10464425 h 17"/>
                <a:gd name="T6" fmla="*/ 40321747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0" y="8"/>
                  </a:lnTo>
                  <a:lnTo>
                    <a:pt x="8" y="12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93" name="Line 416"/>
            <p:cNvSpPr>
              <a:spLocks noChangeShapeType="1"/>
            </p:cNvSpPr>
            <p:nvPr/>
          </p:nvSpPr>
          <p:spPr bwMode="auto">
            <a:xfrm>
              <a:off x="4440238" y="3028950"/>
              <a:ext cx="144462" cy="635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94" name="Freeform 417"/>
            <p:cNvSpPr>
              <a:spLocks/>
            </p:cNvSpPr>
            <p:nvPr/>
          </p:nvSpPr>
          <p:spPr bwMode="auto">
            <a:xfrm>
              <a:off x="4584700" y="3092450"/>
              <a:ext cx="26988" cy="15875"/>
            </a:xfrm>
            <a:custGeom>
              <a:avLst/>
              <a:gdLst>
                <a:gd name="T0" fmla="*/ 0 w 17"/>
                <a:gd name="T1" fmla="*/ 0 h 17"/>
                <a:gd name="T2" fmla="*/ 15121217 w 17"/>
                <a:gd name="T3" fmla="*/ 0 h 17"/>
                <a:gd name="T4" fmla="*/ 22682616 w 17"/>
                <a:gd name="T5" fmla="*/ 13952255 h 17"/>
                <a:gd name="T6" fmla="*/ 40323241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6" y="0"/>
                  </a:lnTo>
                  <a:lnTo>
                    <a:pt x="9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95" name="Freeform 418"/>
            <p:cNvSpPr>
              <a:spLocks/>
            </p:cNvSpPr>
            <p:nvPr/>
          </p:nvSpPr>
          <p:spPr bwMode="auto">
            <a:xfrm>
              <a:off x="4591050" y="3089275"/>
              <a:ext cx="26988" cy="17463"/>
            </a:xfrm>
            <a:custGeom>
              <a:avLst/>
              <a:gdLst>
                <a:gd name="T0" fmla="*/ 0 w 17"/>
                <a:gd name="T1" fmla="*/ 16883640 h 17"/>
                <a:gd name="T2" fmla="*/ 15121217 w 17"/>
                <a:gd name="T3" fmla="*/ 12662728 h 17"/>
                <a:gd name="T4" fmla="*/ 30242434 w 17"/>
                <a:gd name="T5" fmla="*/ 8441820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6" y="12"/>
                  </a:lnTo>
                  <a:lnTo>
                    <a:pt x="12" y="8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96" name="Freeform 419"/>
            <p:cNvSpPr>
              <a:spLocks/>
            </p:cNvSpPr>
            <p:nvPr/>
          </p:nvSpPr>
          <p:spPr bwMode="auto">
            <a:xfrm>
              <a:off x="4592638" y="3082925"/>
              <a:ext cx="26987" cy="15875"/>
            </a:xfrm>
            <a:custGeom>
              <a:avLst/>
              <a:gdLst>
                <a:gd name="T0" fmla="*/ 40321747 w 17"/>
                <a:gd name="T1" fmla="*/ 13952255 h 17"/>
                <a:gd name="T2" fmla="*/ 30241314 w 17"/>
                <a:gd name="T3" fmla="*/ 9592235 h 17"/>
                <a:gd name="T4" fmla="*/ 20160874 w 17"/>
                <a:gd name="T5" fmla="*/ 3487830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2" y="11"/>
                  </a:lnTo>
                  <a:lnTo>
                    <a:pt x="8" y="4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97" name="Line 420"/>
            <p:cNvSpPr>
              <a:spLocks noChangeShapeType="1"/>
            </p:cNvSpPr>
            <p:nvPr/>
          </p:nvSpPr>
          <p:spPr bwMode="auto">
            <a:xfrm flipH="1" flipV="1">
              <a:off x="4446588" y="3019425"/>
              <a:ext cx="146050" cy="635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98" name="Freeform 421"/>
            <p:cNvSpPr>
              <a:spLocks/>
            </p:cNvSpPr>
            <p:nvPr/>
          </p:nvSpPr>
          <p:spPr bwMode="auto">
            <a:xfrm>
              <a:off x="4437063" y="3019425"/>
              <a:ext cx="26987" cy="17463"/>
            </a:xfrm>
            <a:custGeom>
              <a:avLst/>
              <a:gdLst>
                <a:gd name="T0" fmla="*/ 40321747 w 17"/>
                <a:gd name="T1" fmla="*/ 0 h 17"/>
                <a:gd name="T2" fmla="*/ 22680188 w 17"/>
                <a:gd name="T3" fmla="*/ 0 h 17"/>
                <a:gd name="T4" fmla="*/ 10080437 w 17"/>
                <a:gd name="T5" fmla="*/ 6330850 h 17"/>
                <a:gd name="T6" fmla="*/ 0 w 17"/>
                <a:gd name="T7" fmla="*/ 1688364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9" y="0"/>
                  </a:lnTo>
                  <a:lnTo>
                    <a:pt x="4" y="6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899" name="Line 422"/>
            <p:cNvSpPr>
              <a:spLocks noChangeShapeType="1"/>
            </p:cNvSpPr>
            <p:nvPr/>
          </p:nvSpPr>
          <p:spPr bwMode="auto">
            <a:xfrm flipV="1">
              <a:off x="4540250" y="3070225"/>
              <a:ext cx="0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00" name="Freeform 423"/>
            <p:cNvSpPr>
              <a:spLocks/>
            </p:cNvSpPr>
            <p:nvPr/>
          </p:nvSpPr>
          <p:spPr bwMode="auto">
            <a:xfrm>
              <a:off x="4540250" y="3063875"/>
              <a:ext cx="26988" cy="17463"/>
            </a:xfrm>
            <a:custGeom>
              <a:avLst/>
              <a:gdLst>
                <a:gd name="T0" fmla="*/ 0 w 17"/>
                <a:gd name="T1" fmla="*/ 16883640 h 17"/>
                <a:gd name="T2" fmla="*/ 5040405 w 17"/>
                <a:gd name="T3" fmla="*/ 8441820 h 17"/>
                <a:gd name="T4" fmla="*/ 20161621 w 17"/>
                <a:gd name="T5" fmla="*/ 4220910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2" y="8"/>
                  </a:lnTo>
                  <a:lnTo>
                    <a:pt x="8" y="4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01" name="Line 424"/>
            <p:cNvSpPr>
              <a:spLocks noChangeShapeType="1"/>
            </p:cNvSpPr>
            <p:nvPr/>
          </p:nvSpPr>
          <p:spPr bwMode="auto">
            <a:xfrm flipV="1">
              <a:off x="4548188" y="3059113"/>
              <a:ext cx="1587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02" name="Freeform 425"/>
            <p:cNvSpPr>
              <a:spLocks/>
            </p:cNvSpPr>
            <p:nvPr/>
          </p:nvSpPr>
          <p:spPr bwMode="auto">
            <a:xfrm>
              <a:off x="4611688" y="2973388"/>
              <a:ext cx="58737" cy="112712"/>
            </a:xfrm>
            <a:custGeom>
              <a:avLst/>
              <a:gdLst>
                <a:gd name="T0" fmla="*/ 0 w 37"/>
                <a:gd name="T1" fmla="*/ 108572751 h 116"/>
                <a:gd name="T2" fmla="*/ 20161076 w 37"/>
                <a:gd name="T3" fmla="*/ 104796900 h 116"/>
                <a:gd name="T4" fmla="*/ 90724840 w 37"/>
                <a:gd name="T5" fmla="*/ 0 h 116"/>
                <a:gd name="T6" fmla="*/ 57962307 w 37"/>
                <a:gd name="T7" fmla="*/ 1887926 h 116"/>
                <a:gd name="T8" fmla="*/ 27720690 w 37"/>
                <a:gd name="T9" fmla="*/ 48149403 h 116"/>
                <a:gd name="T10" fmla="*/ 37801225 w 37"/>
                <a:gd name="T11" fmla="*/ 47205926 h 116"/>
                <a:gd name="T12" fmla="*/ 0 w 37"/>
                <a:gd name="T13" fmla="*/ 108572751 h 1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"/>
                <a:gd name="T22" fmla="*/ 0 h 116"/>
                <a:gd name="T23" fmla="*/ 37 w 37"/>
                <a:gd name="T24" fmla="*/ 116 h 1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" h="116">
                  <a:moveTo>
                    <a:pt x="0" y="115"/>
                  </a:moveTo>
                  <a:lnTo>
                    <a:pt x="8" y="111"/>
                  </a:lnTo>
                  <a:lnTo>
                    <a:pt x="36" y="0"/>
                  </a:lnTo>
                  <a:lnTo>
                    <a:pt x="23" y="2"/>
                  </a:lnTo>
                  <a:lnTo>
                    <a:pt x="11" y="51"/>
                  </a:lnTo>
                  <a:lnTo>
                    <a:pt x="15" y="50"/>
                  </a:lnTo>
                  <a:lnTo>
                    <a:pt x="0" y="11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03" name="Line 426"/>
            <p:cNvSpPr>
              <a:spLocks noChangeShapeType="1"/>
            </p:cNvSpPr>
            <p:nvPr/>
          </p:nvSpPr>
          <p:spPr bwMode="auto">
            <a:xfrm flipV="1">
              <a:off x="4573588" y="3086100"/>
              <a:ext cx="0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04" name="Freeform 427"/>
            <p:cNvSpPr>
              <a:spLocks/>
            </p:cNvSpPr>
            <p:nvPr/>
          </p:nvSpPr>
          <p:spPr bwMode="auto">
            <a:xfrm>
              <a:off x="4573588" y="3078163"/>
              <a:ext cx="26987" cy="15875"/>
            </a:xfrm>
            <a:custGeom>
              <a:avLst/>
              <a:gdLst>
                <a:gd name="T0" fmla="*/ 0 w 17"/>
                <a:gd name="T1" fmla="*/ 13952255 h 17"/>
                <a:gd name="T2" fmla="*/ 5040218 w 17"/>
                <a:gd name="T3" fmla="*/ 8720044 h 17"/>
                <a:gd name="T4" fmla="*/ 20160874 w 17"/>
                <a:gd name="T5" fmla="*/ 3487830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2" y="10"/>
                  </a:lnTo>
                  <a:lnTo>
                    <a:pt x="8" y="4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05" name="Line 428"/>
            <p:cNvSpPr>
              <a:spLocks noChangeShapeType="1"/>
            </p:cNvSpPr>
            <p:nvPr/>
          </p:nvSpPr>
          <p:spPr bwMode="auto">
            <a:xfrm flipV="1">
              <a:off x="4583113" y="3073400"/>
              <a:ext cx="1587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06" name="Freeform 429"/>
            <p:cNvSpPr>
              <a:spLocks/>
            </p:cNvSpPr>
            <p:nvPr/>
          </p:nvSpPr>
          <p:spPr bwMode="auto">
            <a:xfrm>
              <a:off x="4589463" y="3087688"/>
              <a:ext cx="33337" cy="19050"/>
            </a:xfrm>
            <a:custGeom>
              <a:avLst/>
              <a:gdLst>
                <a:gd name="T0" fmla="*/ 0 w 21"/>
                <a:gd name="T1" fmla="*/ 18094493 h 19"/>
                <a:gd name="T2" fmla="*/ 0 w 21"/>
                <a:gd name="T3" fmla="*/ 12063662 h 19"/>
                <a:gd name="T4" fmla="*/ 45362128 w 21"/>
                <a:gd name="T5" fmla="*/ 0 h 19"/>
                <a:gd name="T6" fmla="*/ 45362128 w 21"/>
                <a:gd name="T7" fmla="*/ 16084213 h 19"/>
                <a:gd name="T8" fmla="*/ 50402363 w 21"/>
                <a:gd name="T9" fmla="*/ 17089856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19"/>
                <a:gd name="T17" fmla="*/ 21 w 21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19">
                  <a:moveTo>
                    <a:pt x="0" y="18"/>
                  </a:moveTo>
                  <a:lnTo>
                    <a:pt x="0" y="12"/>
                  </a:lnTo>
                  <a:lnTo>
                    <a:pt x="18" y="0"/>
                  </a:lnTo>
                  <a:lnTo>
                    <a:pt x="18" y="16"/>
                  </a:lnTo>
                  <a:lnTo>
                    <a:pt x="20" y="17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07" name="Freeform 430"/>
            <p:cNvSpPr>
              <a:spLocks/>
            </p:cNvSpPr>
            <p:nvPr/>
          </p:nvSpPr>
          <p:spPr bwMode="auto">
            <a:xfrm>
              <a:off x="4594225" y="3103563"/>
              <a:ext cx="26988" cy="15875"/>
            </a:xfrm>
            <a:custGeom>
              <a:avLst/>
              <a:gdLst>
                <a:gd name="T0" fmla="*/ 0 w 17"/>
                <a:gd name="T1" fmla="*/ 13952255 h 17"/>
                <a:gd name="T2" fmla="*/ 10080810 w 17"/>
                <a:gd name="T3" fmla="*/ 7847853 h 17"/>
                <a:gd name="T4" fmla="*/ 20161621 w 17"/>
                <a:gd name="T5" fmla="*/ 5232213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4" y="9"/>
                  </a:lnTo>
                  <a:lnTo>
                    <a:pt x="8" y="6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08" name="Freeform 431"/>
            <p:cNvSpPr>
              <a:spLocks/>
            </p:cNvSpPr>
            <p:nvPr/>
          </p:nvSpPr>
          <p:spPr bwMode="auto">
            <a:xfrm>
              <a:off x="4470400" y="3108325"/>
              <a:ext cx="128588" cy="73025"/>
            </a:xfrm>
            <a:custGeom>
              <a:avLst/>
              <a:gdLst>
                <a:gd name="T0" fmla="*/ 201613258 w 81"/>
                <a:gd name="T1" fmla="*/ 0 h 74"/>
                <a:gd name="T2" fmla="*/ 201613258 w 81"/>
                <a:gd name="T3" fmla="*/ 15580967 h 74"/>
                <a:gd name="T4" fmla="*/ 0 w 81"/>
                <a:gd name="T5" fmla="*/ 71088852 h 74"/>
                <a:gd name="T6" fmla="*/ 0 w 81"/>
                <a:gd name="T7" fmla="*/ 60376863 h 74"/>
                <a:gd name="T8" fmla="*/ 115927644 w 81"/>
                <a:gd name="T9" fmla="*/ 29214930 h 74"/>
                <a:gd name="T10" fmla="*/ 115927644 w 81"/>
                <a:gd name="T11" fmla="*/ 38952916 h 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"/>
                <a:gd name="T19" fmla="*/ 0 h 74"/>
                <a:gd name="T20" fmla="*/ 81 w 81"/>
                <a:gd name="T21" fmla="*/ 74 h 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" h="74">
                  <a:moveTo>
                    <a:pt x="80" y="0"/>
                  </a:moveTo>
                  <a:lnTo>
                    <a:pt x="80" y="16"/>
                  </a:lnTo>
                  <a:lnTo>
                    <a:pt x="0" y="73"/>
                  </a:lnTo>
                  <a:lnTo>
                    <a:pt x="0" y="62"/>
                  </a:lnTo>
                  <a:lnTo>
                    <a:pt x="46" y="30"/>
                  </a:lnTo>
                  <a:lnTo>
                    <a:pt x="46" y="4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09" name="Line 432"/>
            <p:cNvSpPr>
              <a:spLocks noChangeShapeType="1"/>
            </p:cNvSpPr>
            <p:nvPr/>
          </p:nvSpPr>
          <p:spPr bwMode="auto">
            <a:xfrm flipH="1" flipV="1">
              <a:off x="4605338" y="3095625"/>
              <a:ext cx="9525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10" name="Freeform 433"/>
            <p:cNvSpPr>
              <a:spLocks/>
            </p:cNvSpPr>
            <p:nvPr/>
          </p:nvSpPr>
          <p:spPr bwMode="auto">
            <a:xfrm>
              <a:off x="4603750" y="3095625"/>
              <a:ext cx="26988" cy="1588"/>
            </a:xfrm>
            <a:custGeom>
              <a:avLst/>
              <a:gdLst>
                <a:gd name="T0" fmla="*/ 40323241 w 17"/>
                <a:gd name="T1" fmla="*/ 0 h 1"/>
                <a:gd name="T2" fmla="*/ 40323241 w 17"/>
                <a:gd name="T3" fmla="*/ 0 h 1"/>
                <a:gd name="T4" fmla="*/ 0 w 17"/>
                <a:gd name="T5" fmla="*/ 0 h 1"/>
                <a:gd name="T6" fmla="*/ 0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11" name="Freeform 434"/>
            <p:cNvSpPr>
              <a:spLocks/>
            </p:cNvSpPr>
            <p:nvPr/>
          </p:nvSpPr>
          <p:spPr bwMode="auto">
            <a:xfrm>
              <a:off x="4600575" y="3095625"/>
              <a:ext cx="26988" cy="17463"/>
            </a:xfrm>
            <a:custGeom>
              <a:avLst/>
              <a:gdLst>
                <a:gd name="T0" fmla="*/ 40323241 w 17"/>
                <a:gd name="T1" fmla="*/ 0 h 17"/>
                <a:gd name="T2" fmla="*/ 20161621 w 17"/>
                <a:gd name="T3" fmla="*/ 4220910 h 17"/>
                <a:gd name="T4" fmla="*/ 0 w 17"/>
                <a:gd name="T5" fmla="*/ 8441820 h 17"/>
                <a:gd name="T6" fmla="*/ 0 w 17"/>
                <a:gd name="T7" fmla="*/ 1688364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8" y="4"/>
                  </a:lnTo>
                  <a:lnTo>
                    <a:pt x="0" y="8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12" name="Freeform 435"/>
            <p:cNvSpPr>
              <a:spLocks/>
            </p:cNvSpPr>
            <p:nvPr/>
          </p:nvSpPr>
          <p:spPr bwMode="auto">
            <a:xfrm>
              <a:off x="4600575" y="3100388"/>
              <a:ext cx="26988" cy="15875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5232213 h 17"/>
                <a:gd name="T4" fmla="*/ 40323241 w 17"/>
                <a:gd name="T5" fmla="*/ 13952255 h 17"/>
                <a:gd name="T6" fmla="*/ 40323241 w 17"/>
                <a:gd name="T7" fmla="*/ 7847853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0" y="6"/>
                  </a:lnTo>
                  <a:lnTo>
                    <a:pt x="16" y="16"/>
                  </a:lnTo>
                  <a:lnTo>
                    <a:pt x="16" y="9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13" name="Freeform 436"/>
            <p:cNvSpPr>
              <a:spLocks/>
            </p:cNvSpPr>
            <p:nvPr/>
          </p:nvSpPr>
          <p:spPr bwMode="auto">
            <a:xfrm>
              <a:off x="4608513" y="3100388"/>
              <a:ext cx="26987" cy="15875"/>
            </a:xfrm>
            <a:custGeom>
              <a:avLst/>
              <a:gdLst>
                <a:gd name="T0" fmla="*/ 0 w 17"/>
                <a:gd name="T1" fmla="*/ 13952255 h 17"/>
                <a:gd name="T2" fmla="*/ 20160874 w 17"/>
                <a:gd name="T3" fmla="*/ 6976594 h 17"/>
                <a:gd name="T4" fmla="*/ 20160874 w 17"/>
                <a:gd name="T5" fmla="*/ 3487830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8" y="8"/>
                  </a:lnTo>
                  <a:lnTo>
                    <a:pt x="8" y="4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14" name="Freeform 437"/>
            <p:cNvSpPr>
              <a:spLocks/>
            </p:cNvSpPr>
            <p:nvPr/>
          </p:nvSpPr>
          <p:spPr bwMode="auto">
            <a:xfrm>
              <a:off x="4611688" y="3100388"/>
              <a:ext cx="26987" cy="15875"/>
            </a:xfrm>
            <a:custGeom>
              <a:avLst/>
              <a:gdLst>
                <a:gd name="T0" fmla="*/ 0 w 17"/>
                <a:gd name="T1" fmla="*/ 0 h 17"/>
                <a:gd name="T2" fmla="*/ 20160874 w 17"/>
                <a:gd name="T3" fmla="*/ 0 h 17"/>
                <a:gd name="T4" fmla="*/ 40321747 w 17"/>
                <a:gd name="T5" fmla="*/ 0 h 17"/>
                <a:gd name="T6" fmla="*/ 40321747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8" y="0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15" name="Line 438"/>
            <p:cNvSpPr>
              <a:spLocks noChangeShapeType="1"/>
            </p:cNvSpPr>
            <p:nvPr/>
          </p:nvSpPr>
          <p:spPr bwMode="auto">
            <a:xfrm>
              <a:off x="4614863" y="3100388"/>
              <a:ext cx="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16" name="Freeform 439"/>
            <p:cNvSpPr>
              <a:spLocks/>
            </p:cNvSpPr>
            <p:nvPr/>
          </p:nvSpPr>
          <p:spPr bwMode="auto">
            <a:xfrm>
              <a:off x="4614863" y="3105150"/>
              <a:ext cx="26987" cy="15875"/>
            </a:xfrm>
            <a:custGeom>
              <a:avLst/>
              <a:gdLst>
                <a:gd name="T0" fmla="*/ 0 w 17"/>
                <a:gd name="T1" fmla="*/ 0 h 17"/>
                <a:gd name="T2" fmla="*/ 20160874 w 17"/>
                <a:gd name="T3" fmla="*/ 0 h 17"/>
                <a:gd name="T4" fmla="*/ 32760628 w 17"/>
                <a:gd name="T5" fmla="*/ 3487830 h 17"/>
                <a:gd name="T6" fmla="*/ 40321747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8" y="0"/>
                  </a:lnTo>
                  <a:lnTo>
                    <a:pt x="13" y="4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17" name="Freeform 440"/>
            <p:cNvSpPr>
              <a:spLocks/>
            </p:cNvSpPr>
            <p:nvPr/>
          </p:nvSpPr>
          <p:spPr bwMode="auto">
            <a:xfrm>
              <a:off x="4611688" y="3108325"/>
              <a:ext cx="26987" cy="17463"/>
            </a:xfrm>
            <a:custGeom>
              <a:avLst/>
              <a:gdLst>
                <a:gd name="T0" fmla="*/ 40321747 w 17"/>
                <a:gd name="T1" fmla="*/ 0 h 17"/>
                <a:gd name="T2" fmla="*/ 35281530 w 17"/>
                <a:gd name="T3" fmla="*/ 6330850 h 17"/>
                <a:gd name="T4" fmla="*/ 20160874 w 17"/>
                <a:gd name="T5" fmla="*/ 11607758 h 17"/>
                <a:gd name="T6" fmla="*/ 0 w 17"/>
                <a:gd name="T7" fmla="*/ 1688364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4" y="6"/>
                  </a:lnTo>
                  <a:lnTo>
                    <a:pt x="8" y="11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18" name="Freeform 441"/>
            <p:cNvSpPr>
              <a:spLocks/>
            </p:cNvSpPr>
            <p:nvPr/>
          </p:nvSpPr>
          <p:spPr bwMode="auto">
            <a:xfrm>
              <a:off x="4600575" y="3119438"/>
              <a:ext cx="26988" cy="15875"/>
            </a:xfrm>
            <a:custGeom>
              <a:avLst/>
              <a:gdLst>
                <a:gd name="T0" fmla="*/ 40323241 w 17"/>
                <a:gd name="T1" fmla="*/ 8720044 h 17"/>
                <a:gd name="T2" fmla="*/ 22682616 w 17"/>
                <a:gd name="T3" fmla="*/ 13952255 h 17"/>
                <a:gd name="T4" fmla="*/ 5040405 w 17"/>
                <a:gd name="T5" fmla="*/ 872004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0"/>
                  </a:moveTo>
                  <a:lnTo>
                    <a:pt x="9" y="16"/>
                  </a:lnTo>
                  <a:lnTo>
                    <a:pt x="2" y="10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19" name="Freeform 442"/>
            <p:cNvSpPr>
              <a:spLocks/>
            </p:cNvSpPr>
            <p:nvPr/>
          </p:nvSpPr>
          <p:spPr bwMode="auto">
            <a:xfrm>
              <a:off x="4600575" y="3106738"/>
              <a:ext cx="26988" cy="17462"/>
            </a:xfrm>
            <a:custGeom>
              <a:avLst/>
              <a:gdLst>
                <a:gd name="T0" fmla="*/ 0 w 17"/>
                <a:gd name="T1" fmla="*/ 16881646 h 17"/>
                <a:gd name="T2" fmla="*/ 7561402 w 17"/>
                <a:gd name="T3" fmla="*/ 10551156 h 17"/>
                <a:gd name="T4" fmla="*/ 22682616 w 17"/>
                <a:gd name="T5" fmla="*/ 5275578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3" y="10"/>
                  </a:lnTo>
                  <a:lnTo>
                    <a:pt x="9" y="5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20" name="Freeform 443"/>
            <p:cNvSpPr>
              <a:spLocks/>
            </p:cNvSpPr>
            <p:nvPr/>
          </p:nvSpPr>
          <p:spPr bwMode="auto">
            <a:xfrm>
              <a:off x="4452938" y="2922588"/>
              <a:ext cx="174625" cy="134937"/>
            </a:xfrm>
            <a:custGeom>
              <a:avLst/>
              <a:gdLst>
                <a:gd name="T0" fmla="*/ 0 w 110"/>
                <a:gd name="T1" fmla="*/ 69737189 h 139"/>
                <a:gd name="T2" fmla="*/ 45362812 w 110"/>
                <a:gd name="T3" fmla="*/ 0 h 139"/>
                <a:gd name="T4" fmla="*/ 274697848 w 110"/>
                <a:gd name="T5" fmla="*/ 58428681 h 139"/>
                <a:gd name="T6" fmla="*/ 224294737 w 110"/>
                <a:gd name="T7" fmla="*/ 130050148 h 139"/>
                <a:gd name="T8" fmla="*/ 0 w 110"/>
                <a:gd name="T9" fmla="*/ 69737189 h 1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139"/>
                <a:gd name="T17" fmla="*/ 110 w 110"/>
                <a:gd name="T18" fmla="*/ 139 h 1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139">
                  <a:moveTo>
                    <a:pt x="0" y="74"/>
                  </a:moveTo>
                  <a:lnTo>
                    <a:pt x="18" y="0"/>
                  </a:lnTo>
                  <a:lnTo>
                    <a:pt x="109" y="62"/>
                  </a:lnTo>
                  <a:lnTo>
                    <a:pt x="89" y="138"/>
                  </a:lnTo>
                  <a:lnTo>
                    <a:pt x="0" y="7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21" name="Freeform 444"/>
            <p:cNvSpPr>
              <a:spLocks/>
            </p:cNvSpPr>
            <p:nvPr/>
          </p:nvSpPr>
          <p:spPr bwMode="auto">
            <a:xfrm>
              <a:off x="4362450" y="3114675"/>
              <a:ext cx="26988" cy="17463"/>
            </a:xfrm>
            <a:custGeom>
              <a:avLst/>
              <a:gdLst>
                <a:gd name="T0" fmla="*/ 0 w 17"/>
                <a:gd name="T1" fmla="*/ 16883640 h 17"/>
                <a:gd name="T2" fmla="*/ 20161621 w 17"/>
                <a:gd name="T3" fmla="*/ 0 h 17"/>
                <a:gd name="T4" fmla="*/ 40323241 w 17"/>
                <a:gd name="T5" fmla="*/ 1688364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16"/>
                  </a:moveTo>
                  <a:lnTo>
                    <a:pt x="8" y="0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22" name="Freeform 445"/>
            <p:cNvSpPr>
              <a:spLocks/>
            </p:cNvSpPr>
            <p:nvPr/>
          </p:nvSpPr>
          <p:spPr bwMode="auto">
            <a:xfrm>
              <a:off x="4378325" y="3119438"/>
              <a:ext cx="26988" cy="15875"/>
            </a:xfrm>
            <a:custGeom>
              <a:avLst/>
              <a:gdLst>
                <a:gd name="T0" fmla="*/ 0 w 17"/>
                <a:gd name="T1" fmla="*/ 0 h 17"/>
                <a:gd name="T2" fmla="*/ 5040405 w 17"/>
                <a:gd name="T3" fmla="*/ 4360022 h 17"/>
                <a:gd name="T4" fmla="*/ 20161621 w 17"/>
                <a:gd name="T5" fmla="*/ 8720044 h 17"/>
                <a:gd name="T6" fmla="*/ 40323241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2" y="5"/>
                  </a:lnTo>
                  <a:lnTo>
                    <a:pt x="8" y="10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23" name="Freeform 446"/>
            <p:cNvSpPr>
              <a:spLocks/>
            </p:cNvSpPr>
            <p:nvPr/>
          </p:nvSpPr>
          <p:spPr bwMode="auto">
            <a:xfrm>
              <a:off x="4387850" y="3124200"/>
              <a:ext cx="26988" cy="15875"/>
            </a:xfrm>
            <a:custGeom>
              <a:avLst/>
              <a:gdLst>
                <a:gd name="T0" fmla="*/ 0 w 17"/>
                <a:gd name="T1" fmla="*/ 0 h 17"/>
                <a:gd name="T2" fmla="*/ 12601806 w 17"/>
                <a:gd name="T3" fmla="*/ 6976594 h 17"/>
                <a:gd name="T4" fmla="*/ 25202024 w 17"/>
                <a:gd name="T5" fmla="*/ 10464425 h 17"/>
                <a:gd name="T6" fmla="*/ 40323241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5" y="8"/>
                  </a:lnTo>
                  <a:lnTo>
                    <a:pt x="10" y="12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24" name="Freeform 447"/>
            <p:cNvSpPr>
              <a:spLocks/>
            </p:cNvSpPr>
            <p:nvPr/>
          </p:nvSpPr>
          <p:spPr bwMode="auto">
            <a:xfrm>
              <a:off x="4400550" y="3127375"/>
              <a:ext cx="26988" cy="17463"/>
            </a:xfrm>
            <a:custGeom>
              <a:avLst/>
              <a:gdLst>
                <a:gd name="T0" fmla="*/ 0 w 17"/>
                <a:gd name="T1" fmla="*/ 0 h 17"/>
                <a:gd name="T2" fmla="*/ 40323241 w 17"/>
                <a:gd name="T3" fmla="*/ 9496790 h 17"/>
                <a:gd name="T4" fmla="*/ 0 w 17"/>
                <a:gd name="T5" fmla="*/ 1688364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0"/>
                  </a:moveTo>
                  <a:lnTo>
                    <a:pt x="16" y="9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25" name="Freeform 448"/>
            <p:cNvSpPr>
              <a:spLocks/>
            </p:cNvSpPr>
            <p:nvPr/>
          </p:nvSpPr>
          <p:spPr bwMode="auto">
            <a:xfrm>
              <a:off x="4378325" y="3127375"/>
              <a:ext cx="26988" cy="17463"/>
            </a:xfrm>
            <a:custGeom>
              <a:avLst/>
              <a:gdLst>
                <a:gd name="T0" fmla="*/ 40323241 w 17"/>
                <a:gd name="T1" fmla="*/ 16883640 h 17"/>
                <a:gd name="T2" fmla="*/ 25202024 w 17"/>
                <a:gd name="T3" fmla="*/ 13717698 h 17"/>
                <a:gd name="T4" fmla="*/ 12601806 w 17"/>
                <a:gd name="T5" fmla="*/ 6330850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0" y="13"/>
                  </a:lnTo>
                  <a:lnTo>
                    <a:pt x="5" y="6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26" name="Freeform 449"/>
            <p:cNvSpPr>
              <a:spLocks/>
            </p:cNvSpPr>
            <p:nvPr/>
          </p:nvSpPr>
          <p:spPr bwMode="auto">
            <a:xfrm>
              <a:off x="4362450" y="3119438"/>
              <a:ext cx="26988" cy="15875"/>
            </a:xfrm>
            <a:custGeom>
              <a:avLst/>
              <a:gdLst>
                <a:gd name="T0" fmla="*/ 40323241 w 17"/>
                <a:gd name="T1" fmla="*/ 13952255 h 17"/>
                <a:gd name="T2" fmla="*/ 20161621 w 17"/>
                <a:gd name="T3" fmla="*/ 9592235 h 17"/>
                <a:gd name="T4" fmla="*/ 7561402 w 17"/>
                <a:gd name="T5" fmla="*/ 3487830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8" y="11"/>
                  </a:lnTo>
                  <a:lnTo>
                    <a:pt x="3" y="4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27" name="Freeform 450"/>
            <p:cNvSpPr>
              <a:spLocks/>
            </p:cNvSpPr>
            <p:nvPr/>
          </p:nvSpPr>
          <p:spPr bwMode="auto">
            <a:xfrm>
              <a:off x="4406900" y="3106738"/>
              <a:ext cx="26988" cy="15875"/>
            </a:xfrm>
            <a:custGeom>
              <a:avLst/>
              <a:gdLst>
                <a:gd name="T0" fmla="*/ 0 w 17"/>
                <a:gd name="T1" fmla="*/ 13952255 h 17"/>
                <a:gd name="T2" fmla="*/ 5040405 w 17"/>
                <a:gd name="T3" fmla="*/ 7847853 h 17"/>
                <a:gd name="T4" fmla="*/ 15121217 w 17"/>
                <a:gd name="T5" fmla="*/ 2615639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2" y="9"/>
                  </a:lnTo>
                  <a:lnTo>
                    <a:pt x="6" y="3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28" name="Freeform 451"/>
            <p:cNvSpPr>
              <a:spLocks/>
            </p:cNvSpPr>
            <p:nvPr/>
          </p:nvSpPr>
          <p:spPr bwMode="auto">
            <a:xfrm>
              <a:off x="4418013" y="3106738"/>
              <a:ext cx="26987" cy="15875"/>
            </a:xfrm>
            <a:custGeom>
              <a:avLst/>
              <a:gdLst>
                <a:gd name="T0" fmla="*/ 0 w 17"/>
                <a:gd name="T1" fmla="*/ 0 h 17"/>
                <a:gd name="T2" fmla="*/ 20160874 w 17"/>
                <a:gd name="T3" fmla="*/ 2615639 h 17"/>
                <a:gd name="T4" fmla="*/ 40321747 w 17"/>
                <a:gd name="T5" fmla="*/ 7847853 h 17"/>
                <a:gd name="T6" fmla="*/ 40321747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8" y="3"/>
                  </a:lnTo>
                  <a:lnTo>
                    <a:pt x="16" y="9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29" name="Freeform 452"/>
            <p:cNvSpPr>
              <a:spLocks/>
            </p:cNvSpPr>
            <p:nvPr/>
          </p:nvSpPr>
          <p:spPr bwMode="auto">
            <a:xfrm>
              <a:off x="4418013" y="3111500"/>
              <a:ext cx="26987" cy="15875"/>
            </a:xfrm>
            <a:custGeom>
              <a:avLst/>
              <a:gdLst>
                <a:gd name="T0" fmla="*/ 40321747 w 17"/>
                <a:gd name="T1" fmla="*/ 0 h 17"/>
                <a:gd name="T2" fmla="*/ 40321747 w 17"/>
                <a:gd name="T3" fmla="*/ 5232213 h 17"/>
                <a:gd name="T4" fmla="*/ 20160874 w 17"/>
                <a:gd name="T5" fmla="*/ 10464425 h 17"/>
                <a:gd name="T6" fmla="*/ 0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6"/>
                  </a:lnTo>
                  <a:lnTo>
                    <a:pt x="8" y="12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30" name="Freeform 453"/>
            <p:cNvSpPr>
              <a:spLocks/>
            </p:cNvSpPr>
            <p:nvPr/>
          </p:nvSpPr>
          <p:spPr bwMode="auto">
            <a:xfrm>
              <a:off x="4406900" y="3111500"/>
              <a:ext cx="26988" cy="15875"/>
            </a:xfrm>
            <a:custGeom>
              <a:avLst/>
              <a:gdLst>
                <a:gd name="T0" fmla="*/ 40323241 w 17"/>
                <a:gd name="T1" fmla="*/ 13952255 h 17"/>
                <a:gd name="T2" fmla="*/ 15121217 w 17"/>
                <a:gd name="T3" fmla="*/ 10464425 h 17"/>
                <a:gd name="T4" fmla="*/ 5040405 w 17"/>
                <a:gd name="T5" fmla="*/ 5232213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6" y="12"/>
                  </a:lnTo>
                  <a:lnTo>
                    <a:pt x="2" y="6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31" name="Freeform 454"/>
            <p:cNvSpPr>
              <a:spLocks/>
            </p:cNvSpPr>
            <p:nvPr/>
          </p:nvSpPr>
          <p:spPr bwMode="auto">
            <a:xfrm>
              <a:off x="4348163" y="3033713"/>
              <a:ext cx="239712" cy="103187"/>
            </a:xfrm>
            <a:custGeom>
              <a:avLst/>
              <a:gdLst>
                <a:gd name="T0" fmla="*/ 0 w 151"/>
                <a:gd name="T1" fmla="*/ 25109820 h 105"/>
                <a:gd name="T2" fmla="*/ 17640262 w 151"/>
                <a:gd name="T3" fmla="*/ 20280670 h 105"/>
                <a:gd name="T4" fmla="*/ 37801468 w 151"/>
                <a:gd name="T5" fmla="*/ 15452498 h 105"/>
                <a:gd name="T6" fmla="*/ 57962680 w 151"/>
                <a:gd name="T7" fmla="*/ 9657321 h 105"/>
                <a:gd name="T8" fmla="*/ 78123880 w 151"/>
                <a:gd name="T9" fmla="*/ 4829152 h 105"/>
                <a:gd name="T10" fmla="*/ 95765724 w 151"/>
                <a:gd name="T11" fmla="*/ 0 h 105"/>
                <a:gd name="T12" fmla="*/ 378022595 w 151"/>
                <a:gd name="T13" fmla="*/ 74363440 h 105"/>
                <a:gd name="T14" fmla="*/ 357861396 w 151"/>
                <a:gd name="T15" fmla="*/ 79192591 h 105"/>
                <a:gd name="T16" fmla="*/ 337700196 w 151"/>
                <a:gd name="T17" fmla="*/ 84021741 h 105"/>
                <a:gd name="T18" fmla="*/ 320058352 w 151"/>
                <a:gd name="T19" fmla="*/ 89815935 h 105"/>
                <a:gd name="T20" fmla="*/ 299897152 w 151"/>
                <a:gd name="T21" fmla="*/ 94645085 h 105"/>
                <a:gd name="T22" fmla="*/ 282256896 w 151"/>
                <a:gd name="T23" fmla="*/ 100439279 h 105"/>
                <a:gd name="T24" fmla="*/ 0 w 151"/>
                <a:gd name="T25" fmla="*/ 25109820 h 10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1"/>
                <a:gd name="T40" fmla="*/ 0 h 105"/>
                <a:gd name="T41" fmla="*/ 151 w 151"/>
                <a:gd name="T42" fmla="*/ 105 h 10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1" h="105">
                  <a:moveTo>
                    <a:pt x="0" y="26"/>
                  </a:moveTo>
                  <a:lnTo>
                    <a:pt x="7" y="21"/>
                  </a:lnTo>
                  <a:lnTo>
                    <a:pt x="15" y="16"/>
                  </a:lnTo>
                  <a:lnTo>
                    <a:pt x="23" y="10"/>
                  </a:lnTo>
                  <a:lnTo>
                    <a:pt x="31" y="5"/>
                  </a:lnTo>
                  <a:lnTo>
                    <a:pt x="38" y="0"/>
                  </a:lnTo>
                  <a:lnTo>
                    <a:pt x="150" y="77"/>
                  </a:lnTo>
                  <a:lnTo>
                    <a:pt x="142" y="82"/>
                  </a:lnTo>
                  <a:lnTo>
                    <a:pt x="134" y="87"/>
                  </a:lnTo>
                  <a:lnTo>
                    <a:pt x="127" y="93"/>
                  </a:lnTo>
                  <a:lnTo>
                    <a:pt x="119" y="98"/>
                  </a:lnTo>
                  <a:lnTo>
                    <a:pt x="112" y="104"/>
                  </a:lnTo>
                  <a:lnTo>
                    <a:pt x="0" y="2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32" name="Line 455"/>
            <p:cNvSpPr>
              <a:spLocks noChangeShapeType="1"/>
            </p:cNvSpPr>
            <p:nvPr/>
          </p:nvSpPr>
          <p:spPr bwMode="auto">
            <a:xfrm flipV="1">
              <a:off x="4530725" y="3148013"/>
              <a:ext cx="0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33" name="Line 456"/>
            <p:cNvSpPr>
              <a:spLocks noChangeShapeType="1"/>
            </p:cNvSpPr>
            <p:nvPr/>
          </p:nvSpPr>
          <p:spPr bwMode="auto">
            <a:xfrm flipV="1">
              <a:off x="4537075" y="3146425"/>
              <a:ext cx="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34" name="Line 457"/>
            <p:cNvSpPr>
              <a:spLocks noChangeShapeType="1"/>
            </p:cNvSpPr>
            <p:nvPr/>
          </p:nvSpPr>
          <p:spPr bwMode="auto">
            <a:xfrm flipV="1">
              <a:off x="4525963" y="3151188"/>
              <a:ext cx="0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35" name="Line 458"/>
            <p:cNvSpPr>
              <a:spLocks noChangeShapeType="1"/>
            </p:cNvSpPr>
            <p:nvPr/>
          </p:nvSpPr>
          <p:spPr bwMode="auto">
            <a:xfrm>
              <a:off x="4459288" y="2895600"/>
              <a:ext cx="188912" cy="809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36" name="Line 459"/>
            <p:cNvSpPr>
              <a:spLocks noChangeShapeType="1"/>
            </p:cNvSpPr>
            <p:nvPr/>
          </p:nvSpPr>
          <p:spPr bwMode="auto">
            <a:xfrm flipV="1">
              <a:off x="4446588" y="2898775"/>
              <a:ext cx="19050" cy="428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37" name="Line 460"/>
            <p:cNvSpPr>
              <a:spLocks noChangeShapeType="1"/>
            </p:cNvSpPr>
            <p:nvPr/>
          </p:nvSpPr>
          <p:spPr bwMode="auto">
            <a:xfrm flipV="1">
              <a:off x="4584700" y="3090863"/>
              <a:ext cx="0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38" name="Line 461"/>
            <p:cNvSpPr>
              <a:spLocks noChangeShapeType="1"/>
            </p:cNvSpPr>
            <p:nvPr/>
          </p:nvSpPr>
          <p:spPr bwMode="auto">
            <a:xfrm flipV="1">
              <a:off x="4589463" y="3076575"/>
              <a:ext cx="1587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39" name="Line 462"/>
            <p:cNvSpPr>
              <a:spLocks noChangeShapeType="1"/>
            </p:cNvSpPr>
            <p:nvPr/>
          </p:nvSpPr>
          <p:spPr bwMode="auto">
            <a:xfrm flipV="1">
              <a:off x="4497388" y="3036888"/>
              <a:ext cx="1587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40" name="Line 463"/>
            <p:cNvSpPr>
              <a:spLocks noChangeShapeType="1"/>
            </p:cNvSpPr>
            <p:nvPr/>
          </p:nvSpPr>
          <p:spPr bwMode="auto">
            <a:xfrm flipV="1">
              <a:off x="4451350" y="3017838"/>
              <a:ext cx="1588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41" name="Line 464"/>
            <p:cNvSpPr>
              <a:spLocks noChangeShapeType="1"/>
            </p:cNvSpPr>
            <p:nvPr/>
          </p:nvSpPr>
          <p:spPr bwMode="auto">
            <a:xfrm flipV="1">
              <a:off x="4337050" y="3060700"/>
              <a:ext cx="0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42" name="Line 465"/>
            <p:cNvSpPr>
              <a:spLocks noChangeShapeType="1"/>
            </p:cNvSpPr>
            <p:nvPr/>
          </p:nvSpPr>
          <p:spPr bwMode="auto">
            <a:xfrm>
              <a:off x="4597400" y="3121025"/>
              <a:ext cx="6350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43" name="Line 466"/>
            <p:cNvSpPr>
              <a:spLocks noChangeShapeType="1"/>
            </p:cNvSpPr>
            <p:nvPr/>
          </p:nvSpPr>
          <p:spPr bwMode="auto">
            <a:xfrm>
              <a:off x="4418013" y="3027363"/>
              <a:ext cx="171450" cy="730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44" name="Line 467"/>
            <p:cNvSpPr>
              <a:spLocks noChangeShapeType="1"/>
            </p:cNvSpPr>
            <p:nvPr/>
          </p:nvSpPr>
          <p:spPr bwMode="auto">
            <a:xfrm>
              <a:off x="4597400" y="3079750"/>
              <a:ext cx="20638" cy="79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45" name="Line 468"/>
            <p:cNvSpPr>
              <a:spLocks noChangeShapeType="1"/>
            </p:cNvSpPr>
            <p:nvPr/>
          </p:nvSpPr>
          <p:spPr bwMode="auto">
            <a:xfrm flipV="1">
              <a:off x="4594225" y="3078163"/>
              <a:ext cx="3175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46" name="Line 469"/>
            <p:cNvSpPr>
              <a:spLocks noChangeShapeType="1"/>
            </p:cNvSpPr>
            <p:nvPr/>
          </p:nvSpPr>
          <p:spPr bwMode="auto">
            <a:xfrm>
              <a:off x="4498975" y="3038475"/>
              <a:ext cx="50800" cy="222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47" name="Line 470"/>
            <p:cNvSpPr>
              <a:spLocks noChangeShapeType="1"/>
            </p:cNvSpPr>
            <p:nvPr/>
          </p:nvSpPr>
          <p:spPr bwMode="auto">
            <a:xfrm flipV="1">
              <a:off x="4560888" y="3103563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48" name="Line 471"/>
            <p:cNvSpPr>
              <a:spLocks noChangeShapeType="1"/>
            </p:cNvSpPr>
            <p:nvPr/>
          </p:nvSpPr>
          <p:spPr bwMode="auto">
            <a:xfrm flipV="1">
              <a:off x="4549775" y="3098800"/>
              <a:ext cx="11113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49" name="Line 472"/>
            <p:cNvSpPr>
              <a:spLocks noChangeShapeType="1"/>
            </p:cNvSpPr>
            <p:nvPr/>
          </p:nvSpPr>
          <p:spPr bwMode="auto">
            <a:xfrm flipV="1">
              <a:off x="4538663" y="3094038"/>
              <a:ext cx="11112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50" name="Line 473"/>
            <p:cNvSpPr>
              <a:spLocks noChangeShapeType="1"/>
            </p:cNvSpPr>
            <p:nvPr/>
          </p:nvSpPr>
          <p:spPr bwMode="auto">
            <a:xfrm flipV="1">
              <a:off x="4525963" y="308927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51" name="Line 474"/>
            <p:cNvSpPr>
              <a:spLocks noChangeShapeType="1"/>
            </p:cNvSpPr>
            <p:nvPr/>
          </p:nvSpPr>
          <p:spPr bwMode="auto">
            <a:xfrm flipV="1">
              <a:off x="4513263" y="3082925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52" name="Line 475"/>
            <p:cNvSpPr>
              <a:spLocks noChangeShapeType="1"/>
            </p:cNvSpPr>
            <p:nvPr/>
          </p:nvSpPr>
          <p:spPr bwMode="auto">
            <a:xfrm flipV="1">
              <a:off x="4502150" y="3078163"/>
              <a:ext cx="11113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53" name="Line 476"/>
            <p:cNvSpPr>
              <a:spLocks noChangeShapeType="1"/>
            </p:cNvSpPr>
            <p:nvPr/>
          </p:nvSpPr>
          <p:spPr bwMode="auto">
            <a:xfrm flipV="1">
              <a:off x="4491038" y="3073400"/>
              <a:ext cx="11112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54" name="Line 477"/>
            <p:cNvSpPr>
              <a:spLocks noChangeShapeType="1"/>
            </p:cNvSpPr>
            <p:nvPr/>
          </p:nvSpPr>
          <p:spPr bwMode="auto">
            <a:xfrm flipV="1">
              <a:off x="4478338" y="306863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55" name="Line 478"/>
            <p:cNvSpPr>
              <a:spLocks noChangeShapeType="1"/>
            </p:cNvSpPr>
            <p:nvPr/>
          </p:nvSpPr>
          <p:spPr bwMode="auto">
            <a:xfrm flipV="1">
              <a:off x="4465638" y="306387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56" name="Line 479"/>
            <p:cNvSpPr>
              <a:spLocks noChangeShapeType="1"/>
            </p:cNvSpPr>
            <p:nvPr/>
          </p:nvSpPr>
          <p:spPr bwMode="auto">
            <a:xfrm flipV="1">
              <a:off x="4452938" y="3057525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57" name="Line 480"/>
            <p:cNvSpPr>
              <a:spLocks noChangeShapeType="1"/>
            </p:cNvSpPr>
            <p:nvPr/>
          </p:nvSpPr>
          <p:spPr bwMode="auto">
            <a:xfrm flipV="1">
              <a:off x="4443413" y="3052763"/>
              <a:ext cx="9525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58" name="Line 481"/>
            <p:cNvSpPr>
              <a:spLocks noChangeShapeType="1"/>
            </p:cNvSpPr>
            <p:nvPr/>
          </p:nvSpPr>
          <p:spPr bwMode="auto">
            <a:xfrm flipV="1">
              <a:off x="4430713" y="304800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59" name="Line 482"/>
            <p:cNvSpPr>
              <a:spLocks noChangeShapeType="1"/>
            </p:cNvSpPr>
            <p:nvPr/>
          </p:nvSpPr>
          <p:spPr bwMode="auto">
            <a:xfrm flipV="1">
              <a:off x="4418013" y="304323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60" name="Line 483"/>
            <p:cNvSpPr>
              <a:spLocks noChangeShapeType="1"/>
            </p:cNvSpPr>
            <p:nvPr/>
          </p:nvSpPr>
          <p:spPr bwMode="auto">
            <a:xfrm flipV="1">
              <a:off x="4540250" y="310673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61" name="Line 484"/>
            <p:cNvSpPr>
              <a:spLocks noChangeShapeType="1"/>
            </p:cNvSpPr>
            <p:nvPr/>
          </p:nvSpPr>
          <p:spPr bwMode="auto">
            <a:xfrm flipV="1">
              <a:off x="4529138" y="3100388"/>
              <a:ext cx="11112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62" name="Line 485"/>
            <p:cNvSpPr>
              <a:spLocks noChangeShapeType="1"/>
            </p:cNvSpPr>
            <p:nvPr/>
          </p:nvSpPr>
          <p:spPr bwMode="auto">
            <a:xfrm flipV="1">
              <a:off x="4518025" y="3095625"/>
              <a:ext cx="11113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63" name="Line 486"/>
            <p:cNvSpPr>
              <a:spLocks noChangeShapeType="1"/>
            </p:cNvSpPr>
            <p:nvPr/>
          </p:nvSpPr>
          <p:spPr bwMode="auto">
            <a:xfrm flipV="1">
              <a:off x="4505325" y="3090863"/>
              <a:ext cx="11113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64" name="Line 487"/>
            <p:cNvSpPr>
              <a:spLocks noChangeShapeType="1"/>
            </p:cNvSpPr>
            <p:nvPr/>
          </p:nvSpPr>
          <p:spPr bwMode="auto">
            <a:xfrm flipV="1">
              <a:off x="4492625" y="308610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65" name="Line 488"/>
            <p:cNvSpPr>
              <a:spLocks noChangeShapeType="1"/>
            </p:cNvSpPr>
            <p:nvPr/>
          </p:nvSpPr>
          <p:spPr bwMode="auto">
            <a:xfrm flipV="1">
              <a:off x="4481513" y="3079750"/>
              <a:ext cx="11112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66" name="Line 489"/>
            <p:cNvSpPr>
              <a:spLocks noChangeShapeType="1"/>
            </p:cNvSpPr>
            <p:nvPr/>
          </p:nvSpPr>
          <p:spPr bwMode="auto">
            <a:xfrm flipV="1">
              <a:off x="4470400" y="3074988"/>
              <a:ext cx="11113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67" name="Line 490"/>
            <p:cNvSpPr>
              <a:spLocks noChangeShapeType="1"/>
            </p:cNvSpPr>
            <p:nvPr/>
          </p:nvSpPr>
          <p:spPr bwMode="auto">
            <a:xfrm flipV="1">
              <a:off x="4457700" y="307022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68" name="Line 491"/>
            <p:cNvSpPr>
              <a:spLocks noChangeShapeType="1"/>
            </p:cNvSpPr>
            <p:nvPr/>
          </p:nvSpPr>
          <p:spPr bwMode="auto">
            <a:xfrm flipV="1">
              <a:off x="4445000" y="3063875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69" name="Line 492"/>
            <p:cNvSpPr>
              <a:spLocks noChangeShapeType="1"/>
            </p:cNvSpPr>
            <p:nvPr/>
          </p:nvSpPr>
          <p:spPr bwMode="auto">
            <a:xfrm flipV="1">
              <a:off x="4433888" y="3060700"/>
              <a:ext cx="11112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70" name="Line 493"/>
            <p:cNvSpPr>
              <a:spLocks noChangeShapeType="1"/>
            </p:cNvSpPr>
            <p:nvPr/>
          </p:nvSpPr>
          <p:spPr bwMode="auto">
            <a:xfrm flipV="1">
              <a:off x="4422775" y="3054350"/>
              <a:ext cx="11113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71" name="Line 494"/>
            <p:cNvSpPr>
              <a:spLocks noChangeShapeType="1"/>
            </p:cNvSpPr>
            <p:nvPr/>
          </p:nvSpPr>
          <p:spPr bwMode="auto">
            <a:xfrm flipV="1">
              <a:off x="4410075" y="3049588"/>
              <a:ext cx="11113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72" name="Line 495"/>
            <p:cNvSpPr>
              <a:spLocks noChangeShapeType="1"/>
            </p:cNvSpPr>
            <p:nvPr/>
          </p:nvSpPr>
          <p:spPr bwMode="auto">
            <a:xfrm flipV="1">
              <a:off x="4397375" y="3043238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73" name="Line 496"/>
            <p:cNvSpPr>
              <a:spLocks noChangeShapeType="1"/>
            </p:cNvSpPr>
            <p:nvPr/>
          </p:nvSpPr>
          <p:spPr bwMode="auto">
            <a:xfrm flipV="1">
              <a:off x="4394200" y="3052763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74" name="Line 497"/>
            <p:cNvSpPr>
              <a:spLocks noChangeShapeType="1"/>
            </p:cNvSpPr>
            <p:nvPr/>
          </p:nvSpPr>
          <p:spPr bwMode="auto">
            <a:xfrm flipV="1">
              <a:off x="4406900" y="305911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75" name="Line 498"/>
            <p:cNvSpPr>
              <a:spLocks noChangeShapeType="1"/>
            </p:cNvSpPr>
            <p:nvPr/>
          </p:nvSpPr>
          <p:spPr bwMode="auto">
            <a:xfrm flipV="1">
              <a:off x="4419600" y="306387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76" name="Line 499"/>
            <p:cNvSpPr>
              <a:spLocks noChangeShapeType="1"/>
            </p:cNvSpPr>
            <p:nvPr/>
          </p:nvSpPr>
          <p:spPr bwMode="auto">
            <a:xfrm flipV="1">
              <a:off x="4432300" y="3068638"/>
              <a:ext cx="11113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77" name="Line 500"/>
            <p:cNvSpPr>
              <a:spLocks noChangeShapeType="1"/>
            </p:cNvSpPr>
            <p:nvPr/>
          </p:nvSpPr>
          <p:spPr bwMode="auto">
            <a:xfrm flipV="1">
              <a:off x="4443413" y="3073400"/>
              <a:ext cx="11112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78" name="Line 501"/>
            <p:cNvSpPr>
              <a:spLocks noChangeShapeType="1"/>
            </p:cNvSpPr>
            <p:nvPr/>
          </p:nvSpPr>
          <p:spPr bwMode="auto">
            <a:xfrm flipV="1">
              <a:off x="4454525" y="3078163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79" name="Line 502"/>
            <p:cNvSpPr>
              <a:spLocks noChangeShapeType="1"/>
            </p:cNvSpPr>
            <p:nvPr/>
          </p:nvSpPr>
          <p:spPr bwMode="auto">
            <a:xfrm flipV="1">
              <a:off x="4467225" y="308451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80" name="Line 503"/>
            <p:cNvSpPr>
              <a:spLocks noChangeShapeType="1"/>
            </p:cNvSpPr>
            <p:nvPr/>
          </p:nvSpPr>
          <p:spPr bwMode="auto">
            <a:xfrm flipV="1">
              <a:off x="4479925" y="3089275"/>
              <a:ext cx="11113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81" name="Line 504"/>
            <p:cNvSpPr>
              <a:spLocks noChangeShapeType="1"/>
            </p:cNvSpPr>
            <p:nvPr/>
          </p:nvSpPr>
          <p:spPr bwMode="auto">
            <a:xfrm flipV="1">
              <a:off x="4491038" y="3094038"/>
              <a:ext cx="11112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82" name="Line 505"/>
            <p:cNvSpPr>
              <a:spLocks noChangeShapeType="1"/>
            </p:cNvSpPr>
            <p:nvPr/>
          </p:nvSpPr>
          <p:spPr bwMode="auto">
            <a:xfrm flipV="1">
              <a:off x="4502150" y="309880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83" name="Line 506"/>
            <p:cNvSpPr>
              <a:spLocks noChangeShapeType="1"/>
            </p:cNvSpPr>
            <p:nvPr/>
          </p:nvSpPr>
          <p:spPr bwMode="auto">
            <a:xfrm flipV="1">
              <a:off x="4514850" y="3103563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84" name="Line 507"/>
            <p:cNvSpPr>
              <a:spLocks noChangeShapeType="1"/>
            </p:cNvSpPr>
            <p:nvPr/>
          </p:nvSpPr>
          <p:spPr bwMode="auto">
            <a:xfrm flipV="1">
              <a:off x="4527550" y="310991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85" name="Line 508"/>
            <p:cNvSpPr>
              <a:spLocks noChangeShapeType="1"/>
            </p:cNvSpPr>
            <p:nvPr/>
          </p:nvSpPr>
          <p:spPr bwMode="auto">
            <a:xfrm flipV="1">
              <a:off x="4508500" y="311308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86" name="Line 509"/>
            <p:cNvSpPr>
              <a:spLocks noChangeShapeType="1"/>
            </p:cNvSpPr>
            <p:nvPr/>
          </p:nvSpPr>
          <p:spPr bwMode="auto">
            <a:xfrm flipV="1">
              <a:off x="4495800" y="3106738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87" name="Line 510"/>
            <p:cNvSpPr>
              <a:spLocks noChangeShapeType="1"/>
            </p:cNvSpPr>
            <p:nvPr/>
          </p:nvSpPr>
          <p:spPr bwMode="auto">
            <a:xfrm flipV="1">
              <a:off x="4484688" y="3101975"/>
              <a:ext cx="11112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88" name="Line 511"/>
            <p:cNvSpPr>
              <a:spLocks noChangeShapeType="1"/>
            </p:cNvSpPr>
            <p:nvPr/>
          </p:nvSpPr>
          <p:spPr bwMode="auto">
            <a:xfrm flipV="1">
              <a:off x="4473575" y="309721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89" name="Line 512"/>
            <p:cNvSpPr>
              <a:spLocks noChangeShapeType="1"/>
            </p:cNvSpPr>
            <p:nvPr/>
          </p:nvSpPr>
          <p:spPr bwMode="auto">
            <a:xfrm flipV="1">
              <a:off x="4460875" y="309245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90" name="Line 513"/>
            <p:cNvSpPr>
              <a:spLocks noChangeShapeType="1"/>
            </p:cNvSpPr>
            <p:nvPr/>
          </p:nvSpPr>
          <p:spPr bwMode="auto">
            <a:xfrm flipV="1">
              <a:off x="4448175" y="308768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91" name="Line 514"/>
            <p:cNvSpPr>
              <a:spLocks noChangeShapeType="1"/>
            </p:cNvSpPr>
            <p:nvPr/>
          </p:nvSpPr>
          <p:spPr bwMode="auto">
            <a:xfrm flipV="1">
              <a:off x="4438650" y="3081338"/>
              <a:ext cx="11113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92" name="Line 515"/>
            <p:cNvSpPr>
              <a:spLocks noChangeShapeType="1"/>
            </p:cNvSpPr>
            <p:nvPr/>
          </p:nvSpPr>
          <p:spPr bwMode="auto">
            <a:xfrm flipV="1">
              <a:off x="4425950" y="307657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93" name="Line 516"/>
            <p:cNvSpPr>
              <a:spLocks noChangeShapeType="1"/>
            </p:cNvSpPr>
            <p:nvPr/>
          </p:nvSpPr>
          <p:spPr bwMode="auto">
            <a:xfrm flipV="1">
              <a:off x="4413250" y="3070225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94" name="Line 517"/>
            <p:cNvSpPr>
              <a:spLocks noChangeShapeType="1"/>
            </p:cNvSpPr>
            <p:nvPr/>
          </p:nvSpPr>
          <p:spPr bwMode="auto">
            <a:xfrm flipV="1">
              <a:off x="4400550" y="306546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95" name="Line 518"/>
            <p:cNvSpPr>
              <a:spLocks noChangeShapeType="1"/>
            </p:cNvSpPr>
            <p:nvPr/>
          </p:nvSpPr>
          <p:spPr bwMode="auto">
            <a:xfrm flipV="1">
              <a:off x="4389438" y="3060700"/>
              <a:ext cx="11112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96" name="Line 519"/>
            <p:cNvSpPr>
              <a:spLocks noChangeShapeType="1"/>
            </p:cNvSpPr>
            <p:nvPr/>
          </p:nvSpPr>
          <p:spPr bwMode="auto">
            <a:xfrm flipV="1">
              <a:off x="4360863" y="3060700"/>
              <a:ext cx="12700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97" name="Line 520"/>
            <p:cNvSpPr>
              <a:spLocks noChangeShapeType="1"/>
            </p:cNvSpPr>
            <p:nvPr/>
          </p:nvSpPr>
          <p:spPr bwMode="auto">
            <a:xfrm flipV="1">
              <a:off x="4373563" y="3063875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98" name="Line 521"/>
            <p:cNvSpPr>
              <a:spLocks noChangeShapeType="1"/>
            </p:cNvSpPr>
            <p:nvPr/>
          </p:nvSpPr>
          <p:spPr bwMode="auto">
            <a:xfrm flipV="1">
              <a:off x="4386263" y="3070225"/>
              <a:ext cx="11112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999" name="Line 522"/>
            <p:cNvSpPr>
              <a:spLocks noChangeShapeType="1"/>
            </p:cNvSpPr>
            <p:nvPr/>
          </p:nvSpPr>
          <p:spPr bwMode="auto">
            <a:xfrm flipV="1">
              <a:off x="4397375" y="3074988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00" name="Line 523"/>
            <p:cNvSpPr>
              <a:spLocks noChangeShapeType="1"/>
            </p:cNvSpPr>
            <p:nvPr/>
          </p:nvSpPr>
          <p:spPr bwMode="auto">
            <a:xfrm flipV="1">
              <a:off x="4408488" y="3079750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01" name="Line 524"/>
            <p:cNvSpPr>
              <a:spLocks noChangeShapeType="1"/>
            </p:cNvSpPr>
            <p:nvPr/>
          </p:nvSpPr>
          <p:spPr bwMode="auto">
            <a:xfrm flipV="1">
              <a:off x="4467225" y="3105150"/>
              <a:ext cx="11113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02" name="Line 525"/>
            <p:cNvSpPr>
              <a:spLocks noChangeShapeType="1"/>
            </p:cNvSpPr>
            <p:nvPr/>
          </p:nvSpPr>
          <p:spPr bwMode="auto">
            <a:xfrm flipV="1">
              <a:off x="4478338" y="310991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03" name="Line 526"/>
            <p:cNvSpPr>
              <a:spLocks noChangeShapeType="1"/>
            </p:cNvSpPr>
            <p:nvPr/>
          </p:nvSpPr>
          <p:spPr bwMode="auto">
            <a:xfrm flipV="1">
              <a:off x="4500563" y="311943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04" name="Line 527"/>
            <p:cNvSpPr>
              <a:spLocks noChangeShapeType="1"/>
            </p:cNvSpPr>
            <p:nvPr/>
          </p:nvSpPr>
          <p:spPr bwMode="auto">
            <a:xfrm flipV="1">
              <a:off x="4513263" y="312420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05" name="Line 528"/>
            <p:cNvSpPr>
              <a:spLocks noChangeShapeType="1"/>
            </p:cNvSpPr>
            <p:nvPr/>
          </p:nvSpPr>
          <p:spPr bwMode="auto">
            <a:xfrm>
              <a:off x="4397375" y="3038475"/>
              <a:ext cx="176213" cy="76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06" name="Line 529"/>
            <p:cNvSpPr>
              <a:spLocks noChangeShapeType="1"/>
            </p:cNvSpPr>
            <p:nvPr/>
          </p:nvSpPr>
          <p:spPr bwMode="auto">
            <a:xfrm>
              <a:off x="4386263" y="3043238"/>
              <a:ext cx="174625" cy="76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07" name="Line 530"/>
            <p:cNvSpPr>
              <a:spLocks noChangeShapeType="1"/>
            </p:cNvSpPr>
            <p:nvPr/>
          </p:nvSpPr>
          <p:spPr bwMode="auto">
            <a:xfrm>
              <a:off x="4373563" y="3049588"/>
              <a:ext cx="176212" cy="746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08" name="Line 531"/>
            <p:cNvSpPr>
              <a:spLocks noChangeShapeType="1"/>
            </p:cNvSpPr>
            <p:nvPr/>
          </p:nvSpPr>
          <p:spPr bwMode="auto">
            <a:xfrm>
              <a:off x="4360863" y="3054350"/>
              <a:ext cx="177800" cy="746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09" name="Line 532"/>
            <p:cNvSpPr>
              <a:spLocks noChangeShapeType="1"/>
            </p:cNvSpPr>
            <p:nvPr/>
          </p:nvSpPr>
          <p:spPr bwMode="auto">
            <a:xfrm flipV="1">
              <a:off x="4513263" y="3054350"/>
              <a:ext cx="1587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10" name="Line 533"/>
            <p:cNvSpPr>
              <a:spLocks noChangeShapeType="1"/>
            </p:cNvSpPr>
            <p:nvPr/>
          </p:nvSpPr>
          <p:spPr bwMode="auto">
            <a:xfrm flipV="1">
              <a:off x="4508500" y="3051175"/>
              <a:ext cx="1588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11" name="Line 534"/>
            <p:cNvSpPr>
              <a:spLocks noChangeShapeType="1"/>
            </p:cNvSpPr>
            <p:nvPr/>
          </p:nvSpPr>
          <p:spPr bwMode="auto">
            <a:xfrm flipV="1">
              <a:off x="4502150" y="3049588"/>
              <a:ext cx="1588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12" name="Line 535"/>
            <p:cNvSpPr>
              <a:spLocks noChangeShapeType="1"/>
            </p:cNvSpPr>
            <p:nvPr/>
          </p:nvSpPr>
          <p:spPr bwMode="auto">
            <a:xfrm flipV="1">
              <a:off x="4519613" y="3055938"/>
              <a:ext cx="1587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13" name="Line 536"/>
            <p:cNvSpPr>
              <a:spLocks noChangeShapeType="1"/>
            </p:cNvSpPr>
            <p:nvPr/>
          </p:nvSpPr>
          <p:spPr bwMode="auto">
            <a:xfrm flipV="1">
              <a:off x="4524375" y="3059113"/>
              <a:ext cx="1588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14" name="Freeform 537"/>
            <p:cNvSpPr>
              <a:spLocks/>
            </p:cNvSpPr>
            <p:nvPr/>
          </p:nvSpPr>
          <p:spPr bwMode="auto">
            <a:xfrm>
              <a:off x="5141913" y="2820988"/>
              <a:ext cx="387350" cy="287337"/>
            </a:xfrm>
            <a:custGeom>
              <a:avLst/>
              <a:gdLst>
                <a:gd name="T0" fmla="*/ 259960896 w 245"/>
                <a:gd name="T1" fmla="*/ 118590292 h 295"/>
                <a:gd name="T2" fmla="*/ 222467006 w 245"/>
                <a:gd name="T3" fmla="*/ 108154607 h 295"/>
                <a:gd name="T4" fmla="*/ 262460488 w 245"/>
                <a:gd name="T5" fmla="*/ 47435925 h 295"/>
                <a:gd name="T6" fmla="*/ 249962525 w 245"/>
                <a:gd name="T7" fmla="*/ 48384624 h 295"/>
                <a:gd name="T8" fmla="*/ 282457229 w 245"/>
                <a:gd name="T9" fmla="*/ 1897398 h 295"/>
                <a:gd name="T10" fmla="*/ 309954330 w 245"/>
                <a:gd name="T11" fmla="*/ 0 h 295"/>
                <a:gd name="T12" fmla="*/ 609908708 w 245"/>
                <a:gd name="T13" fmla="*/ 78743972 h 295"/>
                <a:gd name="T14" fmla="*/ 539918533 w 245"/>
                <a:gd name="T15" fmla="*/ 183103784 h 295"/>
                <a:gd name="T16" fmla="*/ 519921791 w 245"/>
                <a:gd name="T17" fmla="*/ 186898579 h 295"/>
                <a:gd name="T18" fmla="*/ 529920162 w 245"/>
                <a:gd name="T19" fmla="*/ 189744675 h 295"/>
                <a:gd name="T20" fmla="*/ 529920162 w 245"/>
                <a:gd name="T21" fmla="*/ 204923854 h 295"/>
                <a:gd name="T22" fmla="*/ 532419755 w 245"/>
                <a:gd name="T23" fmla="*/ 205872553 h 295"/>
                <a:gd name="T24" fmla="*/ 534919347 w 245"/>
                <a:gd name="T25" fmla="*/ 205872553 h 295"/>
                <a:gd name="T26" fmla="*/ 534919347 w 245"/>
                <a:gd name="T27" fmla="*/ 207769951 h 295"/>
                <a:gd name="T28" fmla="*/ 537418940 w 245"/>
                <a:gd name="T29" fmla="*/ 210616047 h 295"/>
                <a:gd name="T30" fmla="*/ 534919347 w 245"/>
                <a:gd name="T31" fmla="*/ 215359540 h 295"/>
                <a:gd name="T32" fmla="*/ 529920162 w 245"/>
                <a:gd name="T33" fmla="*/ 220103034 h 295"/>
                <a:gd name="T34" fmla="*/ 522421384 w 245"/>
                <a:gd name="T35" fmla="*/ 222950104 h 295"/>
                <a:gd name="T36" fmla="*/ 514922606 w 245"/>
                <a:gd name="T37" fmla="*/ 223898803 h 295"/>
                <a:gd name="T38" fmla="*/ 509923421 w 245"/>
                <a:gd name="T39" fmla="*/ 223898803 h 295"/>
                <a:gd name="T40" fmla="*/ 507423828 w 245"/>
                <a:gd name="T41" fmla="*/ 222950104 h 295"/>
                <a:gd name="T42" fmla="*/ 499925050 w 245"/>
                <a:gd name="T43" fmla="*/ 221051733 h 295"/>
                <a:gd name="T44" fmla="*/ 499925050 w 245"/>
                <a:gd name="T45" fmla="*/ 224847501 h 295"/>
                <a:gd name="T46" fmla="*/ 297454785 w 245"/>
                <a:gd name="T47" fmla="*/ 278924363 h 295"/>
                <a:gd name="T48" fmla="*/ 0 w 245"/>
                <a:gd name="T49" fmla="*/ 199231662 h 295"/>
                <a:gd name="T50" fmla="*/ 0 w 245"/>
                <a:gd name="T51" fmla="*/ 189744675 h 295"/>
                <a:gd name="T52" fmla="*/ 84987756 w 245"/>
                <a:gd name="T53" fmla="*/ 166974932 h 295"/>
                <a:gd name="T54" fmla="*/ 84987756 w 245"/>
                <a:gd name="T55" fmla="*/ 162231438 h 295"/>
                <a:gd name="T56" fmla="*/ 202470215 w 245"/>
                <a:gd name="T57" fmla="*/ 131872105 h 295"/>
                <a:gd name="T58" fmla="*/ 217467821 w 245"/>
                <a:gd name="T59" fmla="*/ 135666900 h 295"/>
                <a:gd name="T60" fmla="*/ 217467821 w 245"/>
                <a:gd name="T61" fmla="*/ 129974707 h 295"/>
                <a:gd name="T62" fmla="*/ 219967413 w 245"/>
                <a:gd name="T63" fmla="*/ 129026009 h 295"/>
                <a:gd name="T64" fmla="*/ 219967413 w 245"/>
                <a:gd name="T65" fmla="*/ 126179882 h 295"/>
                <a:gd name="T66" fmla="*/ 219967413 w 245"/>
                <a:gd name="T67" fmla="*/ 124282485 h 295"/>
                <a:gd name="T68" fmla="*/ 222467006 w 245"/>
                <a:gd name="T69" fmla="*/ 123333786 h 295"/>
                <a:gd name="T70" fmla="*/ 224966599 w 245"/>
                <a:gd name="T71" fmla="*/ 122385087 h 295"/>
                <a:gd name="T72" fmla="*/ 227466191 w 245"/>
                <a:gd name="T73" fmla="*/ 122385087 h 295"/>
                <a:gd name="T74" fmla="*/ 227466191 w 245"/>
                <a:gd name="T75" fmla="*/ 122385087 h 295"/>
                <a:gd name="T76" fmla="*/ 227466191 w 245"/>
                <a:gd name="T77" fmla="*/ 122385087 h 295"/>
                <a:gd name="T78" fmla="*/ 234964969 w 245"/>
                <a:gd name="T79" fmla="*/ 124282485 h 295"/>
                <a:gd name="T80" fmla="*/ 259960896 w 245"/>
                <a:gd name="T81" fmla="*/ 118590292 h 29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5"/>
                <a:gd name="T124" fmla="*/ 0 h 295"/>
                <a:gd name="T125" fmla="*/ 245 w 245"/>
                <a:gd name="T126" fmla="*/ 295 h 29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5" h="295">
                  <a:moveTo>
                    <a:pt x="104" y="125"/>
                  </a:moveTo>
                  <a:lnTo>
                    <a:pt x="89" y="114"/>
                  </a:lnTo>
                  <a:lnTo>
                    <a:pt x="105" y="50"/>
                  </a:lnTo>
                  <a:lnTo>
                    <a:pt x="100" y="51"/>
                  </a:lnTo>
                  <a:lnTo>
                    <a:pt x="113" y="2"/>
                  </a:lnTo>
                  <a:lnTo>
                    <a:pt x="124" y="0"/>
                  </a:lnTo>
                  <a:lnTo>
                    <a:pt x="244" y="83"/>
                  </a:lnTo>
                  <a:lnTo>
                    <a:pt x="216" y="193"/>
                  </a:lnTo>
                  <a:lnTo>
                    <a:pt x="208" y="197"/>
                  </a:lnTo>
                  <a:lnTo>
                    <a:pt x="212" y="200"/>
                  </a:lnTo>
                  <a:lnTo>
                    <a:pt x="212" y="216"/>
                  </a:lnTo>
                  <a:lnTo>
                    <a:pt x="213" y="217"/>
                  </a:lnTo>
                  <a:lnTo>
                    <a:pt x="214" y="217"/>
                  </a:lnTo>
                  <a:lnTo>
                    <a:pt x="214" y="219"/>
                  </a:lnTo>
                  <a:lnTo>
                    <a:pt x="215" y="222"/>
                  </a:lnTo>
                  <a:lnTo>
                    <a:pt x="214" y="227"/>
                  </a:lnTo>
                  <a:lnTo>
                    <a:pt x="212" y="232"/>
                  </a:lnTo>
                  <a:lnTo>
                    <a:pt x="209" y="235"/>
                  </a:lnTo>
                  <a:lnTo>
                    <a:pt x="206" y="236"/>
                  </a:lnTo>
                  <a:lnTo>
                    <a:pt x="204" y="236"/>
                  </a:lnTo>
                  <a:lnTo>
                    <a:pt x="203" y="235"/>
                  </a:lnTo>
                  <a:lnTo>
                    <a:pt x="200" y="233"/>
                  </a:lnTo>
                  <a:lnTo>
                    <a:pt x="200" y="237"/>
                  </a:lnTo>
                  <a:lnTo>
                    <a:pt x="119" y="294"/>
                  </a:lnTo>
                  <a:lnTo>
                    <a:pt x="0" y="210"/>
                  </a:lnTo>
                  <a:lnTo>
                    <a:pt x="0" y="200"/>
                  </a:lnTo>
                  <a:lnTo>
                    <a:pt x="34" y="176"/>
                  </a:lnTo>
                  <a:lnTo>
                    <a:pt x="34" y="171"/>
                  </a:lnTo>
                  <a:lnTo>
                    <a:pt x="81" y="139"/>
                  </a:lnTo>
                  <a:lnTo>
                    <a:pt x="87" y="143"/>
                  </a:lnTo>
                  <a:lnTo>
                    <a:pt x="87" y="137"/>
                  </a:lnTo>
                  <a:lnTo>
                    <a:pt x="88" y="136"/>
                  </a:lnTo>
                  <a:lnTo>
                    <a:pt x="88" y="133"/>
                  </a:lnTo>
                  <a:lnTo>
                    <a:pt x="88" y="131"/>
                  </a:lnTo>
                  <a:lnTo>
                    <a:pt x="89" y="130"/>
                  </a:lnTo>
                  <a:lnTo>
                    <a:pt x="90" y="129"/>
                  </a:lnTo>
                  <a:lnTo>
                    <a:pt x="91" y="129"/>
                  </a:lnTo>
                  <a:lnTo>
                    <a:pt x="94" y="131"/>
                  </a:lnTo>
                  <a:lnTo>
                    <a:pt x="104" y="12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15" name="Line 538"/>
            <p:cNvSpPr>
              <a:spLocks noChangeShapeType="1"/>
            </p:cNvSpPr>
            <p:nvPr/>
          </p:nvSpPr>
          <p:spPr bwMode="auto">
            <a:xfrm flipV="1">
              <a:off x="5280025" y="2951163"/>
              <a:ext cx="0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16" name="Freeform 539"/>
            <p:cNvSpPr>
              <a:spLocks/>
            </p:cNvSpPr>
            <p:nvPr/>
          </p:nvSpPr>
          <p:spPr bwMode="auto">
            <a:xfrm>
              <a:off x="5280025" y="2946400"/>
              <a:ext cx="26988" cy="17463"/>
            </a:xfrm>
            <a:custGeom>
              <a:avLst/>
              <a:gdLst>
                <a:gd name="T0" fmla="*/ 0 w 17"/>
                <a:gd name="T1" fmla="*/ 16883640 h 17"/>
                <a:gd name="T2" fmla="*/ 0 w 17"/>
                <a:gd name="T3" fmla="*/ 8441820 h 17"/>
                <a:gd name="T4" fmla="*/ 20161621 w 17"/>
                <a:gd name="T5" fmla="*/ 4220910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8"/>
                  </a:lnTo>
                  <a:lnTo>
                    <a:pt x="8" y="4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17" name="Freeform 540"/>
            <p:cNvSpPr>
              <a:spLocks/>
            </p:cNvSpPr>
            <p:nvPr/>
          </p:nvSpPr>
          <p:spPr bwMode="auto">
            <a:xfrm>
              <a:off x="5283200" y="2946400"/>
              <a:ext cx="26988" cy="1588"/>
            </a:xfrm>
            <a:custGeom>
              <a:avLst/>
              <a:gdLst>
                <a:gd name="T0" fmla="*/ 0 w 17"/>
                <a:gd name="T1" fmla="*/ 0 h 1"/>
                <a:gd name="T2" fmla="*/ 40323241 w 17"/>
                <a:gd name="T3" fmla="*/ 0 h 1"/>
                <a:gd name="T4" fmla="*/ 40323241 w 17"/>
                <a:gd name="T5" fmla="*/ 0 h 1"/>
                <a:gd name="T6" fmla="*/ 40323241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0" y="0"/>
                  </a:move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18" name="Line 541"/>
            <p:cNvSpPr>
              <a:spLocks noChangeShapeType="1"/>
            </p:cNvSpPr>
            <p:nvPr/>
          </p:nvSpPr>
          <p:spPr bwMode="auto">
            <a:xfrm>
              <a:off x="5284788" y="2946400"/>
              <a:ext cx="6350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19" name="Freeform 542"/>
            <p:cNvSpPr>
              <a:spLocks/>
            </p:cNvSpPr>
            <p:nvPr/>
          </p:nvSpPr>
          <p:spPr bwMode="auto">
            <a:xfrm>
              <a:off x="5278438" y="2944813"/>
              <a:ext cx="36512" cy="17462"/>
            </a:xfrm>
            <a:custGeom>
              <a:avLst/>
              <a:gdLst>
                <a:gd name="T0" fmla="*/ 0 w 23"/>
                <a:gd name="T1" fmla="*/ 15999073 h 18"/>
                <a:gd name="T2" fmla="*/ 0 w 23"/>
                <a:gd name="T3" fmla="*/ 10352055 h 18"/>
                <a:gd name="T4" fmla="*/ 45362189 w 23"/>
                <a:gd name="T5" fmla="*/ 0 h 18"/>
                <a:gd name="T6" fmla="*/ 55442685 w 23"/>
                <a:gd name="T7" fmla="*/ 1882015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18"/>
                <a:gd name="T14" fmla="*/ 23 w 23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18">
                  <a:moveTo>
                    <a:pt x="0" y="17"/>
                  </a:moveTo>
                  <a:lnTo>
                    <a:pt x="0" y="11"/>
                  </a:lnTo>
                  <a:lnTo>
                    <a:pt x="18" y="0"/>
                  </a:lnTo>
                  <a:lnTo>
                    <a:pt x="22" y="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20" name="Line 543"/>
            <p:cNvSpPr>
              <a:spLocks noChangeShapeType="1"/>
            </p:cNvSpPr>
            <p:nvPr/>
          </p:nvSpPr>
          <p:spPr bwMode="auto">
            <a:xfrm flipV="1">
              <a:off x="5310188" y="2960688"/>
              <a:ext cx="0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21" name="Freeform 544"/>
            <p:cNvSpPr>
              <a:spLocks/>
            </p:cNvSpPr>
            <p:nvPr/>
          </p:nvSpPr>
          <p:spPr bwMode="auto">
            <a:xfrm>
              <a:off x="5310188" y="2952750"/>
              <a:ext cx="26987" cy="17463"/>
            </a:xfrm>
            <a:custGeom>
              <a:avLst/>
              <a:gdLst>
                <a:gd name="T0" fmla="*/ 0 w 17"/>
                <a:gd name="T1" fmla="*/ 16883640 h 17"/>
                <a:gd name="T2" fmla="*/ 7559535 w 17"/>
                <a:gd name="T3" fmla="*/ 10551760 h 17"/>
                <a:gd name="T4" fmla="*/ 22680188 w 17"/>
                <a:gd name="T5" fmla="*/ 4220910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3" y="10"/>
                  </a:lnTo>
                  <a:lnTo>
                    <a:pt x="9" y="4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22" name="Line 545"/>
            <p:cNvSpPr>
              <a:spLocks noChangeShapeType="1"/>
            </p:cNvSpPr>
            <p:nvPr/>
          </p:nvSpPr>
          <p:spPr bwMode="auto">
            <a:xfrm flipV="1">
              <a:off x="5316538" y="2947988"/>
              <a:ext cx="3175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23" name="Freeform 546"/>
            <p:cNvSpPr>
              <a:spLocks/>
            </p:cNvSpPr>
            <p:nvPr/>
          </p:nvSpPr>
          <p:spPr bwMode="auto">
            <a:xfrm>
              <a:off x="5281613" y="2820988"/>
              <a:ext cx="247650" cy="193675"/>
            </a:xfrm>
            <a:custGeom>
              <a:avLst/>
              <a:gdLst>
                <a:gd name="T0" fmla="*/ 299897782 w 156"/>
                <a:gd name="T1" fmla="*/ 188487839 h 198"/>
                <a:gd name="T2" fmla="*/ 0 w 156"/>
                <a:gd name="T3" fmla="*/ 108117599 h 198"/>
                <a:gd name="T4" fmla="*/ 40322497 w 156"/>
                <a:gd name="T5" fmla="*/ 47839682 h 198"/>
                <a:gd name="T6" fmla="*/ 27720927 w 156"/>
                <a:gd name="T7" fmla="*/ 48796319 h 198"/>
                <a:gd name="T8" fmla="*/ 60483751 w 156"/>
                <a:gd name="T9" fmla="*/ 1913274 h 198"/>
                <a:gd name="T10" fmla="*/ 88206253 w 156"/>
                <a:gd name="T11" fmla="*/ 0 h 198"/>
                <a:gd name="T12" fmla="*/ 390624959 w 156"/>
                <a:gd name="T13" fmla="*/ 79413603 h 1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6"/>
                <a:gd name="T22" fmla="*/ 0 h 198"/>
                <a:gd name="T23" fmla="*/ 156 w 156"/>
                <a:gd name="T24" fmla="*/ 198 h 19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6" h="198">
                  <a:moveTo>
                    <a:pt x="119" y="197"/>
                  </a:moveTo>
                  <a:lnTo>
                    <a:pt x="0" y="113"/>
                  </a:lnTo>
                  <a:lnTo>
                    <a:pt x="16" y="50"/>
                  </a:lnTo>
                  <a:lnTo>
                    <a:pt x="11" y="51"/>
                  </a:lnTo>
                  <a:lnTo>
                    <a:pt x="24" y="2"/>
                  </a:lnTo>
                  <a:lnTo>
                    <a:pt x="35" y="0"/>
                  </a:lnTo>
                  <a:lnTo>
                    <a:pt x="155" y="8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24" name="Line 547"/>
            <p:cNvSpPr>
              <a:spLocks noChangeShapeType="1"/>
            </p:cNvSpPr>
            <p:nvPr/>
          </p:nvSpPr>
          <p:spPr bwMode="auto">
            <a:xfrm flipV="1">
              <a:off x="5343525" y="2974975"/>
              <a:ext cx="0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25" name="Freeform 548"/>
            <p:cNvSpPr>
              <a:spLocks/>
            </p:cNvSpPr>
            <p:nvPr/>
          </p:nvSpPr>
          <p:spPr bwMode="auto">
            <a:xfrm>
              <a:off x="5343525" y="2968625"/>
              <a:ext cx="26988" cy="15875"/>
            </a:xfrm>
            <a:custGeom>
              <a:avLst/>
              <a:gdLst>
                <a:gd name="T0" fmla="*/ 0 w 17"/>
                <a:gd name="T1" fmla="*/ 13952255 h 17"/>
                <a:gd name="T2" fmla="*/ 5040405 w 17"/>
                <a:gd name="T3" fmla="*/ 6976594 h 17"/>
                <a:gd name="T4" fmla="*/ 20161621 w 17"/>
                <a:gd name="T5" fmla="*/ 1744382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2" y="8"/>
                  </a:lnTo>
                  <a:lnTo>
                    <a:pt x="8" y="2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26" name="Line 549"/>
            <p:cNvSpPr>
              <a:spLocks noChangeShapeType="1"/>
            </p:cNvSpPr>
            <p:nvPr/>
          </p:nvSpPr>
          <p:spPr bwMode="auto">
            <a:xfrm flipV="1">
              <a:off x="5353050" y="2963863"/>
              <a:ext cx="1588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27" name="Freeform 550"/>
            <p:cNvSpPr>
              <a:spLocks/>
            </p:cNvSpPr>
            <p:nvPr/>
          </p:nvSpPr>
          <p:spPr bwMode="auto">
            <a:xfrm>
              <a:off x="5141913" y="2992438"/>
              <a:ext cx="188912" cy="106362"/>
            </a:xfrm>
            <a:custGeom>
              <a:avLst/>
              <a:gdLst>
                <a:gd name="T0" fmla="*/ 294919992 w 120"/>
                <a:gd name="T1" fmla="*/ 103778784 h 108"/>
                <a:gd name="T2" fmla="*/ 0 w 120"/>
                <a:gd name="T3" fmla="*/ 23277522 h 108"/>
                <a:gd name="T4" fmla="*/ 84262627 w 120"/>
                <a:gd name="T5" fmla="*/ 0 h 108"/>
                <a:gd name="T6" fmla="*/ 195786822 w 120"/>
                <a:gd name="T7" fmla="*/ 29096900 h 108"/>
                <a:gd name="T8" fmla="*/ 195786822 w 120"/>
                <a:gd name="T9" fmla="*/ 24247582 h 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0"/>
                <a:gd name="T16" fmla="*/ 0 h 108"/>
                <a:gd name="T17" fmla="*/ 120 w 120"/>
                <a:gd name="T18" fmla="*/ 108 h 1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0" h="108">
                  <a:moveTo>
                    <a:pt x="119" y="107"/>
                  </a:moveTo>
                  <a:lnTo>
                    <a:pt x="0" y="24"/>
                  </a:lnTo>
                  <a:lnTo>
                    <a:pt x="34" y="0"/>
                  </a:lnTo>
                  <a:lnTo>
                    <a:pt x="79" y="30"/>
                  </a:lnTo>
                  <a:lnTo>
                    <a:pt x="79" y="2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28" name="Freeform 551"/>
            <p:cNvSpPr>
              <a:spLocks/>
            </p:cNvSpPr>
            <p:nvPr/>
          </p:nvSpPr>
          <p:spPr bwMode="auto">
            <a:xfrm>
              <a:off x="5141913" y="3016250"/>
              <a:ext cx="188912" cy="92075"/>
            </a:xfrm>
            <a:custGeom>
              <a:avLst/>
              <a:gdLst>
                <a:gd name="T0" fmla="*/ 294919992 w 120"/>
                <a:gd name="T1" fmla="*/ 88300896 h 95"/>
                <a:gd name="T2" fmla="*/ 0 w 120"/>
                <a:gd name="T3" fmla="*/ 9393589 h 95"/>
                <a:gd name="T4" fmla="*/ 0 w 120"/>
                <a:gd name="T5" fmla="*/ 0 h 95"/>
                <a:gd name="T6" fmla="*/ 0 60000 65536"/>
                <a:gd name="T7" fmla="*/ 0 60000 65536"/>
                <a:gd name="T8" fmla="*/ 0 60000 65536"/>
                <a:gd name="T9" fmla="*/ 0 w 120"/>
                <a:gd name="T10" fmla="*/ 0 h 95"/>
                <a:gd name="T11" fmla="*/ 120 w 120"/>
                <a:gd name="T12" fmla="*/ 95 h 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0" h="95">
                  <a:moveTo>
                    <a:pt x="119" y="94"/>
                  </a:moveTo>
                  <a:lnTo>
                    <a:pt x="0" y="10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29" name="Freeform 552"/>
            <p:cNvSpPr>
              <a:spLocks/>
            </p:cNvSpPr>
            <p:nvPr/>
          </p:nvSpPr>
          <p:spPr bwMode="auto">
            <a:xfrm>
              <a:off x="5259388" y="3038475"/>
              <a:ext cx="26987" cy="17463"/>
            </a:xfrm>
            <a:custGeom>
              <a:avLst/>
              <a:gdLst>
                <a:gd name="T0" fmla="*/ 0 w 17"/>
                <a:gd name="T1" fmla="*/ 0 h 17"/>
                <a:gd name="T2" fmla="*/ 2519315 w 17"/>
                <a:gd name="T3" fmla="*/ 7386848 h 17"/>
                <a:gd name="T4" fmla="*/ 20160874 w 17"/>
                <a:gd name="T5" fmla="*/ 14772668 h 17"/>
                <a:gd name="T6" fmla="*/ 40321747 w 17"/>
                <a:gd name="T7" fmla="*/ 1688364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" y="7"/>
                  </a:lnTo>
                  <a:lnTo>
                    <a:pt x="8" y="14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30" name="Freeform 553"/>
            <p:cNvSpPr>
              <a:spLocks/>
            </p:cNvSpPr>
            <p:nvPr/>
          </p:nvSpPr>
          <p:spPr bwMode="auto">
            <a:xfrm>
              <a:off x="5276850" y="3038475"/>
              <a:ext cx="26988" cy="17463"/>
            </a:xfrm>
            <a:custGeom>
              <a:avLst/>
              <a:gdLst>
                <a:gd name="T0" fmla="*/ 0 w 17"/>
                <a:gd name="T1" fmla="*/ 16883640 h 17"/>
                <a:gd name="T2" fmla="*/ 20161621 w 17"/>
                <a:gd name="T3" fmla="*/ 14772668 h 17"/>
                <a:gd name="T4" fmla="*/ 35282838 w 17"/>
                <a:gd name="T5" fmla="*/ 8441820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8" y="14"/>
                  </a:lnTo>
                  <a:lnTo>
                    <a:pt x="14" y="8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31" name="Freeform 554"/>
            <p:cNvSpPr>
              <a:spLocks/>
            </p:cNvSpPr>
            <p:nvPr/>
          </p:nvSpPr>
          <p:spPr bwMode="auto">
            <a:xfrm>
              <a:off x="5276850" y="3030538"/>
              <a:ext cx="26988" cy="17462"/>
            </a:xfrm>
            <a:custGeom>
              <a:avLst/>
              <a:gdLst>
                <a:gd name="T0" fmla="*/ 40323241 w 17"/>
                <a:gd name="T1" fmla="*/ 16881646 h 17"/>
                <a:gd name="T2" fmla="*/ 35282838 w 17"/>
                <a:gd name="T3" fmla="*/ 8440309 h 17"/>
                <a:gd name="T4" fmla="*/ 20161621 w 17"/>
                <a:gd name="T5" fmla="*/ 3165757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4" y="8"/>
                  </a:lnTo>
                  <a:lnTo>
                    <a:pt x="8" y="3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32" name="Freeform 555"/>
            <p:cNvSpPr>
              <a:spLocks/>
            </p:cNvSpPr>
            <p:nvPr/>
          </p:nvSpPr>
          <p:spPr bwMode="auto">
            <a:xfrm>
              <a:off x="5259388" y="3030538"/>
              <a:ext cx="26987" cy="17462"/>
            </a:xfrm>
            <a:custGeom>
              <a:avLst/>
              <a:gdLst>
                <a:gd name="T0" fmla="*/ 40321747 w 17"/>
                <a:gd name="T1" fmla="*/ 0 h 17"/>
                <a:gd name="T2" fmla="*/ 20160874 w 17"/>
                <a:gd name="T3" fmla="*/ 3165757 h 17"/>
                <a:gd name="T4" fmla="*/ 2519315 w 17"/>
                <a:gd name="T5" fmla="*/ 8440309 h 17"/>
                <a:gd name="T6" fmla="*/ 0 w 17"/>
                <a:gd name="T7" fmla="*/ 1688164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8" y="3"/>
                  </a:lnTo>
                  <a:lnTo>
                    <a:pt x="1" y="8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33" name="Freeform 556"/>
            <p:cNvSpPr>
              <a:spLocks/>
            </p:cNvSpPr>
            <p:nvPr/>
          </p:nvSpPr>
          <p:spPr bwMode="auto">
            <a:xfrm>
              <a:off x="5291138" y="3043238"/>
              <a:ext cx="26987" cy="17462"/>
            </a:xfrm>
            <a:custGeom>
              <a:avLst/>
              <a:gdLst>
                <a:gd name="T0" fmla="*/ 0 w 17"/>
                <a:gd name="T1" fmla="*/ 2109821 h 17"/>
                <a:gd name="T2" fmla="*/ 17639971 w 17"/>
                <a:gd name="T3" fmla="*/ 16881646 h 17"/>
                <a:gd name="T4" fmla="*/ 40321747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2"/>
                  </a:moveTo>
                  <a:lnTo>
                    <a:pt x="7" y="16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34" name="Freeform 557"/>
            <p:cNvSpPr>
              <a:spLocks/>
            </p:cNvSpPr>
            <p:nvPr/>
          </p:nvSpPr>
          <p:spPr bwMode="auto">
            <a:xfrm>
              <a:off x="5297488" y="3030538"/>
              <a:ext cx="26987" cy="17462"/>
            </a:xfrm>
            <a:custGeom>
              <a:avLst/>
              <a:gdLst>
                <a:gd name="T0" fmla="*/ 40321747 w 17"/>
                <a:gd name="T1" fmla="*/ 16881646 h 17"/>
                <a:gd name="T2" fmla="*/ 30241314 w 17"/>
                <a:gd name="T3" fmla="*/ 11606066 h 17"/>
                <a:gd name="T4" fmla="*/ 15120657 w 17"/>
                <a:gd name="T5" fmla="*/ 527557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2" y="11"/>
                  </a:lnTo>
                  <a:lnTo>
                    <a:pt x="6" y="5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35" name="Freeform 558"/>
            <p:cNvSpPr>
              <a:spLocks/>
            </p:cNvSpPr>
            <p:nvPr/>
          </p:nvSpPr>
          <p:spPr bwMode="auto">
            <a:xfrm>
              <a:off x="5267325" y="3022600"/>
              <a:ext cx="31750" cy="17463"/>
            </a:xfrm>
            <a:custGeom>
              <a:avLst/>
              <a:gdLst>
                <a:gd name="T0" fmla="*/ 47883757 w 20"/>
                <a:gd name="T1" fmla="*/ 16883640 h 17"/>
                <a:gd name="T2" fmla="*/ 30241876 w 20"/>
                <a:gd name="T3" fmla="*/ 10551760 h 17"/>
                <a:gd name="T4" fmla="*/ 12601573 w 20"/>
                <a:gd name="T5" fmla="*/ 4220910 h 17"/>
                <a:gd name="T6" fmla="*/ 0 w 20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"/>
                <a:gd name="T13" fmla="*/ 0 h 17"/>
                <a:gd name="T14" fmla="*/ 20 w 20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" h="17">
                  <a:moveTo>
                    <a:pt x="19" y="16"/>
                  </a:moveTo>
                  <a:lnTo>
                    <a:pt x="12" y="10"/>
                  </a:lnTo>
                  <a:lnTo>
                    <a:pt x="5" y="4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36" name="Freeform 559"/>
            <p:cNvSpPr>
              <a:spLocks/>
            </p:cNvSpPr>
            <p:nvPr/>
          </p:nvSpPr>
          <p:spPr bwMode="auto">
            <a:xfrm>
              <a:off x="5253038" y="3022600"/>
              <a:ext cx="26987" cy="17463"/>
            </a:xfrm>
            <a:custGeom>
              <a:avLst/>
              <a:gdLst>
                <a:gd name="T0" fmla="*/ 40321747 w 17"/>
                <a:gd name="T1" fmla="*/ 0 h 17"/>
                <a:gd name="T2" fmla="*/ 0 w 17"/>
                <a:gd name="T3" fmla="*/ 8441820 h 17"/>
                <a:gd name="T4" fmla="*/ 35281530 w 17"/>
                <a:gd name="T5" fmla="*/ 1688364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0"/>
                  </a:moveTo>
                  <a:lnTo>
                    <a:pt x="0" y="8"/>
                  </a:lnTo>
                  <a:lnTo>
                    <a:pt x="14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37" name="Line 560"/>
            <p:cNvSpPr>
              <a:spLocks noChangeShapeType="1"/>
            </p:cNvSpPr>
            <p:nvPr/>
          </p:nvSpPr>
          <p:spPr bwMode="auto">
            <a:xfrm flipH="1" flipV="1">
              <a:off x="5316538" y="3038475"/>
              <a:ext cx="68262" cy="301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38" name="Freeform 561"/>
            <p:cNvSpPr>
              <a:spLocks/>
            </p:cNvSpPr>
            <p:nvPr/>
          </p:nvSpPr>
          <p:spPr bwMode="auto">
            <a:xfrm>
              <a:off x="5297488" y="3025775"/>
              <a:ext cx="26987" cy="17463"/>
            </a:xfrm>
            <a:custGeom>
              <a:avLst/>
              <a:gdLst>
                <a:gd name="T0" fmla="*/ 40321747 w 17"/>
                <a:gd name="T1" fmla="*/ 16883640 h 17"/>
                <a:gd name="T2" fmla="*/ 30241314 w 17"/>
                <a:gd name="T3" fmla="*/ 10551760 h 17"/>
                <a:gd name="T4" fmla="*/ 15120657 w 17"/>
                <a:gd name="T5" fmla="*/ 5275880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2" y="10"/>
                  </a:lnTo>
                  <a:lnTo>
                    <a:pt x="6" y="5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39" name="Freeform 562"/>
            <p:cNvSpPr>
              <a:spLocks/>
            </p:cNvSpPr>
            <p:nvPr/>
          </p:nvSpPr>
          <p:spPr bwMode="auto">
            <a:xfrm>
              <a:off x="5267325" y="3017838"/>
              <a:ext cx="31750" cy="15875"/>
            </a:xfrm>
            <a:custGeom>
              <a:avLst/>
              <a:gdLst>
                <a:gd name="T0" fmla="*/ 47883757 w 20"/>
                <a:gd name="T1" fmla="*/ 13952255 h 17"/>
                <a:gd name="T2" fmla="*/ 30241876 w 20"/>
                <a:gd name="T3" fmla="*/ 6976594 h 17"/>
                <a:gd name="T4" fmla="*/ 12601573 w 20"/>
                <a:gd name="T5" fmla="*/ 2615639 h 17"/>
                <a:gd name="T6" fmla="*/ 0 w 20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"/>
                <a:gd name="T13" fmla="*/ 0 h 17"/>
                <a:gd name="T14" fmla="*/ 20 w 20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" h="17">
                  <a:moveTo>
                    <a:pt x="19" y="16"/>
                  </a:moveTo>
                  <a:lnTo>
                    <a:pt x="12" y="8"/>
                  </a:lnTo>
                  <a:lnTo>
                    <a:pt x="5" y="3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40" name="Freeform 563"/>
            <p:cNvSpPr>
              <a:spLocks/>
            </p:cNvSpPr>
            <p:nvPr/>
          </p:nvSpPr>
          <p:spPr bwMode="auto">
            <a:xfrm>
              <a:off x="5195888" y="2957513"/>
              <a:ext cx="265112" cy="117475"/>
            </a:xfrm>
            <a:custGeom>
              <a:avLst/>
              <a:gdLst>
                <a:gd name="T0" fmla="*/ 110886675 w 167"/>
                <a:gd name="T1" fmla="*/ 57497703 h 121"/>
                <a:gd name="T2" fmla="*/ 0 w 167"/>
                <a:gd name="T3" fmla="*/ 29220207 h 121"/>
                <a:gd name="T4" fmla="*/ 115926976 w 167"/>
                <a:gd name="T5" fmla="*/ 0 h 121"/>
                <a:gd name="T6" fmla="*/ 418345194 w 167"/>
                <a:gd name="T7" fmla="*/ 78234477 h 121"/>
                <a:gd name="T8" fmla="*/ 299897224 w 167"/>
                <a:gd name="T9" fmla="*/ 108397389 h 121"/>
                <a:gd name="T10" fmla="*/ 299897224 w 167"/>
                <a:gd name="T11" fmla="*/ 113109980 h 121"/>
                <a:gd name="T12" fmla="*/ 189010549 w 167"/>
                <a:gd name="T13" fmla="*/ 83889780 h 121"/>
                <a:gd name="T14" fmla="*/ 189010549 w 167"/>
                <a:gd name="T15" fmla="*/ 79177190 h 1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7"/>
                <a:gd name="T25" fmla="*/ 0 h 121"/>
                <a:gd name="T26" fmla="*/ 167 w 167"/>
                <a:gd name="T27" fmla="*/ 121 h 12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7" h="121">
                  <a:moveTo>
                    <a:pt x="44" y="61"/>
                  </a:moveTo>
                  <a:lnTo>
                    <a:pt x="0" y="31"/>
                  </a:lnTo>
                  <a:lnTo>
                    <a:pt x="46" y="0"/>
                  </a:lnTo>
                  <a:lnTo>
                    <a:pt x="166" y="83"/>
                  </a:lnTo>
                  <a:lnTo>
                    <a:pt x="119" y="115"/>
                  </a:lnTo>
                  <a:lnTo>
                    <a:pt x="119" y="120"/>
                  </a:lnTo>
                  <a:lnTo>
                    <a:pt x="75" y="89"/>
                  </a:lnTo>
                  <a:lnTo>
                    <a:pt x="75" y="8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41" name="Freeform 564"/>
            <p:cNvSpPr>
              <a:spLocks/>
            </p:cNvSpPr>
            <p:nvPr/>
          </p:nvSpPr>
          <p:spPr bwMode="auto">
            <a:xfrm>
              <a:off x="5295900" y="2952750"/>
              <a:ext cx="26988" cy="17463"/>
            </a:xfrm>
            <a:custGeom>
              <a:avLst/>
              <a:gdLst>
                <a:gd name="T0" fmla="*/ 0 w 17"/>
                <a:gd name="T1" fmla="*/ 0 h 17"/>
                <a:gd name="T2" fmla="*/ 20161621 w 17"/>
                <a:gd name="T3" fmla="*/ 8441820 h 17"/>
                <a:gd name="T4" fmla="*/ 20161621 w 17"/>
                <a:gd name="T5" fmla="*/ 12662728 h 17"/>
                <a:gd name="T6" fmla="*/ 40323241 w 17"/>
                <a:gd name="T7" fmla="*/ 1688364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8" y="8"/>
                  </a:lnTo>
                  <a:lnTo>
                    <a:pt x="8" y="12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42" name="Line 565"/>
            <p:cNvSpPr>
              <a:spLocks noChangeShapeType="1"/>
            </p:cNvSpPr>
            <p:nvPr/>
          </p:nvSpPr>
          <p:spPr bwMode="auto">
            <a:xfrm>
              <a:off x="5299075" y="2957513"/>
              <a:ext cx="146050" cy="619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43" name="Freeform 566"/>
            <p:cNvSpPr>
              <a:spLocks/>
            </p:cNvSpPr>
            <p:nvPr/>
          </p:nvSpPr>
          <p:spPr bwMode="auto">
            <a:xfrm>
              <a:off x="5445125" y="3019425"/>
              <a:ext cx="26988" cy="17463"/>
            </a:xfrm>
            <a:custGeom>
              <a:avLst/>
              <a:gdLst>
                <a:gd name="T0" fmla="*/ 0 w 17"/>
                <a:gd name="T1" fmla="*/ 0 h 17"/>
                <a:gd name="T2" fmla="*/ 10080810 w 17"/>
                <a:gd name="T3" fmla="*/ 0 h 17"/>
                <a:gd name="T4" fmla="*/ 20161621 w 17"/>
                <a:gd name="T5" fmla="*/ 16883640 h 17"/>
                <a:gd name="T6" fmla="*/ 40323241 w 17"/>
                <a:gd name="T7" fmla="*/ 1688364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4" y="0"/>
                  </a:lnTo>
                  <a:lnTo>
                    <a:pt x="8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44" name="Freeform 567"/>
            <p:cNvSpPr>
              <a:spLocks/>
            </p:cNvSpPr>
            <p:nvPr/>
          </p:nvSpPr>
          <p:spPr bwMode="auto">
            <a:xfrm>
              <a:off x="5451475" y="3017838"/>
              <a:ext cx="26988" cy="15875"/>
            </a:xfrm>
            <a:custGeom>
              <a:avLst/>
              <a:gdLst>
                <a:gd name="T0" fmla="*/ 0 w 17"/>
                <a:gd name="T1" fmla="*/ 13952255 h 17"/>
                <a:gd name="T2" fmla="*/ 15121217 w 17"/>
                <a:gd name="T3" fmla="*/ 10464425 h 17"/>
                <a:gd name="T4" fmla="*/ 30242434 w 17"/>
                <a:gd name="T5" fmla="*/ 6976594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6" y="12"/>
                  </a:lnTo>
                  <a:lnTo>
                    <a:pt x="12" y="8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45" name="Freeform 568"/>
            <p:cNvSpPr>
              <a:spLocks/>
            </p:cNvSpPr>
            <p:nvPr/>
          </p:nvSpPr>
          <p:spPr bwMode="auto">
            <a:xfrm>
              <a:off x="5453063" y="3011488"/>
              <a:ext cx="26987" cy="15875"/>
            </a:xfrm>
            <a:custGeom>
              <a:avLst/>
              <a:gdLst>
                <a:gd name="T0" fmla="*/ 40321747 w 17"/>
                <a:gd name="T1" fmla="*/ 13952255 h 17"/>
                <a:gd name="T2" fmla="*/ 40321747 w 17"/>
                <a:gd name="T3" fmla="*/ 8720044 h 17"/>
                <a:gd name="T4" fmla="*/ 20160874 w 17"/>
                <a:gd name="T5" fmla="*/ 1744382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10"/>
                  </a:lnTo>
                  <a:lnTo>
                    <a:pt x="8" y="2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46" name="Line 569"/>
            <p:cNvSpPr>
              <a:spLocks noChangeShapeType="1"/>
            </p:cNvSpPr>
            <p:nvPr/>
          </p:nvSpPr>
          <p:spPr bwMode="auto">
            <a:xfrm flipH="1" flipV="1">
              <a:off x="5308600" y="2947988"/>
              <a:ext cx="144463" cy="635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47" name="Freeform 570"/>
            <p:cNvSpPr>
              <a:spLocks/>
            </p:cNvSpPr>
            <p:nvPr/>
          </p:nvSpPr>
          <p:spPr bwMode="auto">
            <a:xfrm>
              <a:off x="5295900" y="2947988"/>
              <a:ext cx="26988" cy="15875"/>
            </a:xfrm>
            <a:custGeom>
              <a:avLst/>
              <a:gdLst>
                <a:gd name="T0" fmla="*/ 40323241 w 17"/>
                <a:gd name="T1" fmla="*/ 0 h 17"/>
                <a:gd name="T2" fmla="*/ 25202024 w 17"/>
                <a:gd name="T3" fmla="*/ 0 h 17"/>
                <a:gd name="T4" fmla="*/ 10080810 w 17"/>
                <a:gd name="T5" fmla="*/ 5232213 h 17"/>
                <a:gd name="T6" fmla="*/ 0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0" y="0"/>
                  </a:lnTo>
                  <a:lnTo>
                    <a:pt x="4" y="6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48" name="Line 571"/>
            <p:cNvSpPr>
              <a:spLocks noChangeShapeType="1"/>
            </p:cNvSpPr>
            <p:nvPr/>
          </p:nvSpPr>
          <p:spPr bwMode="auto">
            <a:xfrm flipV="1">
              <a:off x="5399088" y="3000375"/>
              <a:ext cx="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49" name="Freeform 572"/>
            <p:cNvSpPr>
              <a:spLocks/>
            </p:cNvSpPr>
            <p:nvPr/>
          </p:nvSpPr>
          <p:spPr bwMode="auto">
            <a:xfrm>
              <a:off x="5399088" y="2992438"/>
              <a:ext cx="26987" cy="15875"/>
            </a:xfrm>
            <a:custGeom>
              <a:avLst/>
              <a:gdLst>
                <a:gd name="T0" fmla="*/ 0 w 17"/>
                <a:gd name="T1" fmla="*/ 13952255 h 17"/>
                <a:gd name="T2" fmla="*/ 5040218 w 17"/>
                <a:gd name="T3" fmla="*/ 8720044 h 17"/>
                <a:gd name="T4" fmla="*/ 20160874 w 17"/>
                <a:gd name="T5" fmla="*/ 3487830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2" y="10"/>
                  </a:lnTo>
                  <a:lnTo>
                    <a:pt x="8" y="4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50" name="Line 573"/>
            <p:cNvSpPr>
              <a:spLocks noChangeShapeType="1"/>
            </p:cNvSpPr>
            <p:nvPr/>
          </p:nvSpPr>
          <p:spPr bwMode="auto">
            <a:xfrm flipV="1">
              <a:off x="5408613" y="2987675"/>
              <a:ext cx="1587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51" name="Freeform 574"/>
            <p:cNvSpPr>
              <a:spLocks/>
            </p:cNvSpPr>
            <p:nvPr/>
          </p:nvSpPr>
          <p:spPr bwMode="auto">
            <a:xfrm>
              <a:off x="5470525" y="2901950"/>
              <a:ext cx="58738" cy="112713"/>
            </a:xfrm>
            <a:custGeom>
              <a:avLst/>
              <a:gdLst>
                <a:gd name="T0" fmla="*/ 0 w 37"/>
                <a:gd name="T1" fmla="*/ 109510972 h 115"/>
                <a:gd name="T2" fmla="*/ 20161420 w 37"/>
                <a:gd name="T3" fmla="*/ 105667950 h 115"/>
                <a:gd name="T4" fmla="*/ 90726385 w 37"/>
                <a:gd name="T5" fmla="*/ 0 h 115"/>
                <a:gd name="T6" fmla="*/ 60484265 w 37"/>
                <a:gd name="T7" fmla="*/ 2881533 h 115"/>
                <a:gd name="T8" fmla="*/ 27722749 w 37"/>
                <a:gd name="T9" fmla="*/ 48991933 h 115"/>
                <a:gd name="T10" fmla="*/ 40322839 w 37"/>
                <a:gd name="T11" fmla="*/ 48031422 h 115"/>
                <a:gd name="T12" fmla="*/ 0 w 37"/>
                <a:gd name="T13" fmla="*/ 109510972 h 1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"/>
                <a:gd name="T22" fmla="*/ 0 h 115"/>
                <a:gd name="T23" fmla="*/ 37 w 37"/>
                <a:gd name="T24" fmla="*/ 115 h 1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" h="115">
                  <a:moveTo>
                    <a:pt x="0" y="114"/>
                  </a:moveTo>
                  <a:lnTo>
                    <a:pt x="8" y="110"/>
                  </a:lnTo>
                  <a:lnTo>
                    <a:pt x="36" y="0"/>
                  </a:lnTo>
                  <a:lnTo>
                    <a:pt x="24" y="3"/>
                  </a:lnTo>
                  <a:lnTo>
                    <a:pt x="11" y="51"/>
                  </a:lnTo>
                  <a:lnTo>
                    <a:pt x="16" y="50"/>
                  </a:lnTo>
                  <a:lnTo>
                    <a:pt x="0" y="11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52" name="Line 575"/>
            <p:cNvSpPr>
              <a:spLocks noChangeShapeType="1"/>
            </p:cNvSpPr>
            <p:nvPr/>
          </p:nvSpPr>
          <p:spPr bwMode="auto">
            <a:xfrm flipV="1">
              <a:off x="5434013" y="3014663"/>
              <a:ext cx="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53" name="Freeform 576"/>
            <p:cNvSpPr>
              <a:spLocks/>
            </p:cNvSpPr>
            <p:nvPr/>
          </p:nvSpPr>
          <p:spPr bwMode="auto">
            <a:xfrm>
              <a:off x="5434013" y="3006725"/>
              <a:ext cx="26987" cy="15875"/>
            </a:xfrm>
            <a:custGeom>
              <a:avLst/>
              <a:gdLst>
                <a:gd name="T0" fmla="*/ 0 w 17"/>
                <a:gd name="T1" fmla="*/ 13952255 h 17"/>
                <a:gd name="T2" fmla="*/ 7559535 w 17"/>
                <a:gd name="T3" fmla="*/ 6976594 h 17"/>
                <a:gd name="T4" fmla="*/ 22680188 w 17"/>
                <a:gd name="T5" fmla="*/ 1744382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3" y="8"/>
                  </a:lnTo>
                  <a:lnTo>
                    <a:pt x="9" y="2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54" name="Line 577"/>
            <p:cNvSpPr>
              <a:spLocks noChangeShapeType="1"/>
            </p:cNvSpPr>
            <p:nvPr/>
          </p:nvSpPr>
          <p:spPr bwMode="auto">
            <a:xfrm flipV="1">
              <a:off x="5441950" y="3001963"/>
              <a:ext cx="1588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55" name="Freeform 578"/>
            <p:cNvSpPr>
              <a:spLocks/>
            </p:cNvSpPr>
            <p:nvPr/>
          </p:nvSpPr>
          <p:spPr bwMode="auto">
            <a:xfrm>
              <a:off x="5449888" y="3016250"/>
              <a:ext cx="31750" cy="19050"/>
            </a:xfrm>
            <a:custGeom>
              <a:avLst/>
              <a:gdLst>
                <a:gd name="T0" fmla="*/ 0 w 20"/>
                <a:gd name="T1" fmla="*/ 18094493 h 19"/>
                <a:gd name="T2" fmla="*/ 0 w 20"/>
                <a:gd name="T3" fmla="*/ 12063662 h 19"/>
                <a:gd name="T4" fmla="*/ 42843446 w 20"/>
                <a:gd name="T5" fmla="*/ 0 h 19"/>
                <a:gd name="T6" fmla="*/ 42843446 w 20"/>
                <a:gd name="T7" fmla="*/ 16084213 h 19"/>
                <a:gd name="T8" fmla="*/ 47883757 w 20"/>
                <a:gd name="T9" fmla="*/ 17089856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19"/>
                <a:gd name="T17" fmla="*/ 20 w 20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19">
                  <a:moveTo>
                    <a:pt x="0" y="18"/>
                  </a:moveTo>
                  <a:lnTo>
                    <a:pt x="0" y="12"/>
                  </a:lnTo>
                  <a:lnTo>
                    <a:pt x="17" y="0"/>
                  </a:lnTo>
                  <a:lnTo>
                    <a:pt x="17" y="16"/>
                  </a:lnTo>
                  <a:lnTo>
                    <a:pt x="19" y="17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56" name="Freeform 579"/>
            <p:cNvSpPr>
              <a:spLocks/>
            </p:cNvSpPr>
            <p:nvPr/>
          </p:nvSpPr>
          <p:spPr bwMode="auto">
            <a:xfrm>
              <a:off x="5456238" y="3032125"/>
              <a:ext cx="26987" cy="15875"/>
            </a:xfrm>
            <a:custGeom>
              <a:avLst/>
              <a:gdLst>
                <a:gd name="T0" fmla="*/ 0 w 17"/>
                <a:gd name="T1" fmla="*/ 13952255 h 17"/>
                <a:gd name="T2" fmla="*/ 12599752 w 17"/>
                <a:gd name="T3" fmla="*/ 7847853 h 17"/>
                <a:gd name="T4" fmla="*/ 25201090 w 17"/>
                <a:gd name="T5" fmla="*/ 5232213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5" y="9"/>
                  </a:lnTo>
                  <a:lnTo>
                    <a:pt x="10" y="6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57" name="Freeform 580"/>
            <p:cNvSpPr>
              <a:spLocks/>
            </p:cNvSpPr>
            <p:nvPr/>
          </p:nvSpPr>
          <p:spPr bwMode="auto">
            <a:xfrm>
              <a:off x="5329238" y="3038475"/>
              <a:ext cx="131762" cy="69850"/>
            </a:xfrm>
            <a:custGeom>
              <a:avLst/>
              <a:gdLst>
                <a:gd name="T0" fmla="*/ 206652002 w 83"/>
                <a:gd name="T1" fmla="*/ 0 h 73"/>
                <a:gd name="T2" fmla="*/ 206652002 w 83"/>
                <a:gd name="T3" fmla="*/ 13733656 h 73"/>
                <a:gd name="T4" fmla="*/ 0 w 83"/>
                <a:gd name="T5" fmla="*/ 65920222 h 73"/>
                <a:gd name="T6" fmla="*/ 0 w 83"/>
                <a:gd name="T7" fmla="*/ 55849372 h 73"/>
                <a:gd name="T8" fmla="*/ 115926755 w 83"/>
                <a:gd name="T9" fmla="*/ 26551608 h 73"/>
                <a:gd name="T10" fmla="*/ 115926755 w 83"/>
                <a:gd name="T11" fmla="*/ 35706746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3"/>
                <a:gd name="T19" fmla="*/ 0 h 73"/>
                <a:gd name="T20" fmla="*/ 83 w 83"/>
                <a:gd name="T21" fmla="*/ 73 h 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3" h="73">
                  <a:moveTo>
                    <a:pt x="82" y="0"/>
                  </a:moveTo>
                  <a:lnTo>
                    <a:pt x="82" y="15"/>
                  </a:lnTo>
                  <a:lnTo>
                    <a:pt x="0" y="72"/>
                  </a:lnTo>
                  <a:lnTo>
                    <a:pt x="0" y="61"/>
                  </a:lnTo>
                  <a:lnTo>
                    <a:pt x="46" y="29"/>
                  </a:lnTo>
                  <a:lnTo>
                    <a:pt x="46" y="39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58" name="Line 581"/>
            <p:cNvSpPr>
              <a:spLocks noChangeShapeType="1"/>
            </p:cNvSpPr>
            <p:nvPr/>
          </p:nvSpPr>
          <p:spPr bwMode="auto">
            <a:xfrm flipH="1" flipV="1">
              <a:off x="5464175" y="3025775"/>
              <a:ext cx="9525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59" name="Freeform 582"/>
            <p:cNvSpPr>
              <a:spLocks/>
            </p:cNvSpPr>
            <p:nvPr/>
          </p:nvSpPr>
          <p:spPr bwMode="auto">
            <a:xfrm>
              <a:off x="5462588" y="3025775"/>
              <a:ext cx="26987" cy="0"/>
            </a:xfrm>
            <a:custGeom>
              <a:avLst/>
              <a:gdLst>
                <a:gd name="T0" fmla="*/ 40321747 w 17"/>
                <a:gd name="T1" fmla="*/ 0 h 1"/>
                <a:gd name="T2" fmla="*/ 40321747 w 17"/>
                <a:gd name="T3" fmla="*/ 0 h 1"/>
                <a:gd name="T4" fmla="*/ 0 w 17"/>
                <a:gd name="T5" fmla="*/ 0 h 1"/>
                <a:gd name="T6" fmla="*/ 0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0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60" name="Freeform 583"/>
            <p:cNvSpPr>
              <a:spLocks/>
            </p:cNvSpPr>
            <p:nvPr/>
          </p:nvSpPr>
          <p:spPr bwMode="auto">
            <a:xfrm>
              <a:off x="5461000" y="3025775"/>
              <a:ext cx="26988" cy="15875"/>
            </a:xfrm>
            <a:custGeom>
              <a:avLst/>
              <a:gdLst>
                <a:gd name="T0" fmla="*/ 40323241 w 17"/>
                <a:gd name="T1" fmla="*/ 0 h 17"/>
                <a:gd name="T2" fmla="*/ 20161621 w 17"/>
                <a:gd name="T3" fmla="*/ 3487830 h 17"/>
                <a:gd name="T4" fmla="*/ 0 w 17"/>
                <a:gd name="T5" fmla="*/ 6976594 h 17"/>
                <a:gd name="T6" fmla="*/ 0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8" y="4"/>
                  </a:lnTo>
                  <a:lnTo>
                    <a:pt x="0" y="8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61" name="Freeform 584"/>
            <p:cNvSpPr>
              <a:spLocks/>
            </p:cNvSpPr>
            <p:nvPr/>
          </p:nvSpPr>
          <p:spPr bwMode="auto">
            <a:xfrm>
              <a:off x="5461000" y="3028950"/>
              <a:ext cx="26988" cy="15875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5232213 h 17"/>
                <a:gd name="T4" fmla="*/ 40323241 w 17"/>
                <a:gd name="T5" fmla="*/ 13952255 h 17"/>
                <a:gd name="T6" fmla="*/ 40323241 w 17"/>
                <a:gd name="T7" fmla="*/ 697659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0" y="6"/>
                  </a:lnTo>
                  <a:lnTo>
                    <a:pt x="16" y="16"/>
                  </a:lnTo>
                  <a:lnTo>
                    <a:pt x="16" y="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62" name="Freeform 585"/>
            <p:cNvSpPr>
              <a:spLocks/>
            </p:cNvSpPr>
            <p:nvPr/>
          </p:nvSpPr>
          <p:spPr bwMode="auto">
            <a:xfrm>
              <a:off x="5468938" y="3028950"/>
              <a:ext cx="26987" cy="15875"/>
            </a:xfrm>
            <a:custGeom>
              <a:avLst/>
              <a:gdLst>
                <a:gd name="T0" fmla="*/ 0 w 17"/>
                <a:gd name="T1" fmla="*/ 13952255 h 17"/>
                <a:gd name="T2" fmla="*/ 0 w 17"/>
                <a:gd name="T3" fmla="*/ 6976594 h 17"/>
                <a:gd name="T4" fmla="*/ 20160874 w 17"/>
                <a:gd name="T5" fmla="*/ 3487830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8"/>
                  </a:lnTo>
                  <a:lnTo>
                    <a:pt x="8" y="4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63" name="Freeform 586"/>
            <p:cNvSpPr>
              <a:spLocks/>
            </p:cNvSpPr>
            <p:nvPr/>
          </p:nvSpPr>
          <p:spPr bwMode="auto">
            <a:xfrm>
              <a:off x="5472113" y="3028950"/>
              <a:ext cx="26987" cy="15875"/>
            </a:xfrm>
            <a:custGeom>
              <a:avLst/>
              <a:gdLst>
                <a:gd name="T0" fmla="*/ 0 w 17"/>
                <a:gd name="T1" fmla="*/ 0 h 17"/>
                <a:gd name="T2" fmla="*/ 20160874 w 17"/>
                <a:gd name="T3" fmla="*/ 0 h 17"/>
                <a:gd name="T4" fmla="*/ 20160874 w 17"/>
                <a:gd name="T5" fmla="*/ 0 h 17"/>
                <a:gd name="T6" fmla="*/ 40321747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8" y="0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64" name="Line 587"/>
            <p:cNvSpPr>
              <a:spLocks noChangeShapeType="1"/>
            </p:cNvSpPr>
            <p:nvPr/>
          </p:nvSpPr>
          <p:spPr bwMode="auto">
            <a:xfrm>
              <a:off x="5475288" y="3030538"/>
              <a:ext cx="0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65" name="Freeform 588"/>
            <p:cNvSpPr>
              <a:spLocks/>
            </p:cNvSpPr>
            <p:nvPr/>
          </p:nvSpPr>
          <p:spPr bwMode="auto">
            <a:xfrm>
              <a:off x="5475288" y="3033713"/>
              <a:ext cx="26987" cy="17462"/>
            </a:xfrm>
            <a:custGeom>
              <a:avLst/>
              <a:gdLst>
                <a:gd name="T0" fmla="*/ 0 w 17"/>
                <a:gd name="T1" fmla="*/ 0 h 17"/>
                <a:gd name="T2" fmla="*/ 15120657 w 17"/>
                <a:gd name="T3" fmla="*/ 0 h 17"/>
                <a:gd name="T4" fmla="*/ 30241314 w 17"/>
                <a:gd name="T5" fmla="*/ 3165757 h 17"/>
                <a:gd name="T6" fmla="*/ 40321747 w 17"/>
                <a:gd name="T7" fmla="*/ 1688164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6" y="0"/>
                  </a:lnTo>
                  <a:lnTo>
                    <a:pt x="12" y="3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66" name="Freeform 589"/>
            <p:cNvSpPr>
              <a:spLocks/>
            </p:cNvSpPr>
            <p:nvPr/>
          </p:nvSpPr>
          <p:spPr bwMode="auto">
            <a:xfrm>
              <a:off x="5472113" y="3038475"/>
              <a:ext cx="26987" cy="15875"/>
            </a:xfrm>
            <a:custGeom>
              <a:avLst/>
              <a:gdLst>
                <a:gd name="T0" fmla="*/ 40321747 w 17"/>
                <a:gd name="T1" fmla="*/ 0 h 17"/>
                <a:gd name="T2" fmla="*/ 32760628 w 17"/>
                <a:gd name="T3" fmla="*/ 3487830 h 17"/>
                <a:gd name="T4" fmla="*/ 15120657 w 17"/>
                <a:gd name="T5" fmla="*/ 10464425 h 17"/>
                <a:gd name="T6" fmla="*/ 0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3" y="4"/>
                  </a:lnTo>
                  <a:lnTo>
                    <a:pt x="6" y="12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67" name="Freeform 590"/>
            <p:cNvSpPr>
              <a:spLocks/>
            </p:cNvSpPr>
            <p:nvPr/>
          </p:nvSpPr>
          <p:spPr bwMode="auto">
            <a:xfrm>
              <a:off x="5462588" y="3048000"/>
              <a:ext cx="26987" cy="15875"/>
            </a:xfrm>
            <a:custGeom>
              <a:avLst/>
              <a:gdLst>
                <a:gd name="T0" fmla="*/ 40321747 w 17"/>
                <a:gd name="T1" fmla="*/ 7847853 h 17"/>
                <a:gd name="T2" fmla="*/ 15120657 w 17"/>
                <a:gd name="T3" fmla="*/ 13952255 h 17"/>
                <a:gd name="T4" fmla="*/ 0 w 17"/>
                <a:gd name="T5" fmla="*/ 7847853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9"/>
                  </a:moveTo>
                  <a:lnTo>
                    <a:pt x="6" y="16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68" name="Freeform 591"/>
            <p:cNvSpPr>
              <a:spLocks/>
            </p:cNvSpPr>
            <p:nvPr/>
          </p:nvSpPr>
          <p:spPr bwMode="auto">
            <a:xfrm>
              <a:off x="5462588" y="3035300"/>
              <a:ext cx="26987" cy="17463"/>
            </a:xfrm>
            <a:custGeom>
              <a:avLst/>
              <a:gdLst>
                <a:gd name="T0" fmla="*/ 0 w 17"/>
                <a:gd name="T1" fmla="*/ 16883640 h 17"/>
                <a:gd name="T2" fmla="*/ 0 w 17"/>
                <a:gd name="T3" fmla="*/ 9496790 h 17"/>
                <a:gd name="T4" fmla="*/ 15120657 w 17"/>
                <a:gd name="T5" fmla="*/ 4220910 h 17"/>
                <a:gd name="T6" fmla="*/ 403217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9"/>
                  </a:lnTo>
                  <a:lnTo>
                    <a:pt x="6" y="4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69" name="Freeform 592"/>
            <p:cNvSpPr>
              <a:spLocks/>
            </p:cNvSpPr>
            <p:nvPr/>
          </p:nvSpPr>
          <p:spPr bwMode="auto">
            <a:xfrm>
              <a:off x="5313363" y="2851150"/>
              <a:ext cx="173037" cy="134938"/>
            </a:xfrm>
            <a:custGeom>
              <a:avLst/>
              <a:gdLst>
                <a:gd name="T0" fmla="*/ 0 w 109"/>
                <a:gd name="T1" fmla="*/ 70752491 h 138"/>
                <a:gd name="T2" fmla="*/ 47882036 w 109"/>
                <a:gd name="T3" fmla="*/ 0 h 138"/>
                <a:gd name="T4" fmla="*/ 272176112 w 109"/>
                <a:gd name="T5" fmla="*/ 59278839 h 138"/>
                <a:gd name="T6" fmla="*/ 224292501 w 109"/>
                <a:gd name="T7" fmla="*/ 130987644 h 138"/>
                <a:gd name="T8" fmla="*/ 0 w 109"/>
                <a:gd name="T9" fmla="*/ 70752491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"/>
                <a:gd name="T16" fmla="*/ 0 h 138"/>
                <a:gd name="T17" fmla="*/ 109 w 109"/>
                <a:gd name="T18" fmla="*/ 138 h 1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" h="138">
                  <a:moveTo>
                    <a:pt x="0" y="74"/>
                  </a:moveTo>
                  <a:lnTo>
                    <a:pt x="19" y="0"/>
                  </a:lnTo>
                  <a:lnTo>
                    <a:pt x="108" y="62"/>
                  </a:lnTo>
                  <a:lnTo>
                    <a:pt x="89" y="137"/>
                  </a:lnTo>
                  <a:lnTo>
                    <a:pt x="0" y="7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70" name="Freeform 593"/>
            <p:cNvSpPr>
              <a:spLocks/>
            </p:cNvSpPr>
            <p:nvPr/>
          </p:nvSpPr>
          <p:spPr bwMode="auto">
            <a:xfrm>
              <a:off x="5221288" y="3043238"/>
              <a:ext cx="26987" cy="15875"/>
            </a:xfrm>
            <a:custGeom>
              <a:avLst/>
              <a:gdLst>
                <a:gd name="T0" fmla="*/ 0 w 17"/>
                <a:gd name="T1" fmla="*/ 13952255 h 17"/>
                <a:gd name="T2" fmla="*/ 20160874 w 17"/>
                <a:gd name="T3" fmla="*/ 0 h 17"/>
                <a:gd name="T4" fmla="*/ 40321747 w 17"/>
                <a:gd name="T5" fmla="*/ 13952255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16"/>
                  </a:moveTo>
                  <a:lnTo>
                    <a:pt x="8" y="0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71" name="Freeform 594"/>
            <p:cNvSpPr>
              <a:spLocks/>
            </p:cNvSpPr>
            <p:nvPr/>
          </p:nvSpPr>
          <p:spPr bwMode="auto">
            <a:xfrm>
              <a:off x="5237163" y="3046413"/>
              <a:ext cx="26987" cy="17462"/>
            </a:xfrm>
            <a:custGeom>
              <a:avLst/>
              <a:gdLst>
                <a:gd name="T0" fmla="*/ 0 w 17"/>
                <a:gd name="T1" fmla="*/ 0 h 17"/>
                <a:gd name="T2" fmla="*/ 12599752 w 17"/>
                <a:gd name="T3" fmla="*/ 5275578 h 17"/>
                <a:gd name="T4" fmla="*/ 25201090 w 17"/>
                <a:gd name="T5" fmla="*/ 10551156 h 17"/>
                <a:gd name="T6" fmla="*/ 40321747 w 17"/>
                <a:gd name="T7" fmla="*/ 1688164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5" y="5"/>
                  </a:lnTo>
                  <a:lnTo>
                    <a:pt x="10" y="10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72" name="Freeform 595"/>
            <p:cNvSpPr>
              <a:spLocks/>
            </p:cNvSpPr>
            <p:nvPr/>
          </p:nvSpPr>
          <p:spPr bwMode="auto">
            <a:xfrm>
              <a:off x="5246688" y="3052763"/>
              <a:ext cx="26987" cy="15875"/>
            </a:xfrm>
            <a:custGeom>
              <a:avLst/>
              <a:gdLst>
                <a:gd name="T0" fmla="*/ 0 w 17"/>
                <a:gd name="T1" fmla="*/ 0 h 17"/>
                <a:gd name="T2" fmla="*/ 12599752 w 17"/>
                <a:gd name="T3" fmla="*/ 6976594 h 17"/>
                <a:gd name="T4" fmla="*/ 25201090 w 17"/>
                <a:gd name="T5" fmla="*/ 10464425 h 17"/>
                <a:gd name="T6" fmla="*/ 40321747 w 17"/>
                <a:gd name="T7" fmla="*/ 1395225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5" y="8"/>
                  </a:lnTo>
                  <a:lnTo>
                    <a:pt x="10" y="12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73" name="Freeform 596"/>
            <p:cNvSpPr>
              <a:spLocks/>
            </p:cNvSpPr>
            <p:nvPr/>
          </p:nvSpPr>
          <p:spPr bwMode="auto">
            <a:xfrm>
              <a:off x="5260975" y="3055938"/>
              <a:ext cx="26988" cy="17462"/>
            </a:xfrm>
            <a:custGeom>
              <a:avLst/>
              <a:gdLst>
                <a:gd name="T0" fmla="*/ 0 w 17"/>
                <a:gd name="T1" fmla="*/ 0 h 17"/>
                <a:gd name="T2" fmla="*/ 40323241 w 17"/>
                <a:gd name="T3" fmla="*/ 9496246 h 17"/>
                <a:gd name="T4" fmla="*/ 0 w 17"/>
                <a:gd name="T5" fmla="*/ 16881646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0"/>
                  </a:moveTo>
                  <a:lnTo>
                    <a:pt x="16" y="9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74" name="Freeform 597"/>
            <p:cNvSpPr>
              <a:spLocks/>
            </p:cNvSpPr>
            <p:nvPr/>
          </p:nvSpPr>
          <p:spPr bwMode="auto">
            <a:xfrm>
              <a:off x="5237163" y="3055938"/>
              <a:ext cx="26987" cy="17462"/>
            </a:xfrm>
            <a:custGeom>
              <a:avLst/>
              <a:gdLst>
                <a:gd name="T0" fmla="*/ 40321747 w 17"/>
                <a:gd name="T1" fmla="*/ 16881646 h 17"/>
                <a:gd name="T2" fmla="*/ 25201090 w 17"/>
                <a:gd name="T3" fmla="*/ 13715885 h 17"/>
                <a:gd name="T4" fmla="*/ 12599752 w 17"/>
                <a:gd name="T5" fmla="*/ 9496246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0" y="13"/>
                  </a:lnTo>
                  <a:lnTo>
                    <a:pt x="5" y="9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75" name="Freeform 598"/>
            <p:cNvSpPr>
              <a:spLocks/>
            </p:cNvSpPr>
            <p:nvPr/>
          </p:nvSpPr>
          <p:spPr bwMode="auto">
            <a:xfrm>
              <a:off x="5221288" y="3046413"/>
              <a:ext cx="26987" cy="17462"/>
            </a:xfrm>
            <a:custGeom>
              <a:avLst/>
              <a:gdLst>
                <a:gd name="T0" fmla="*/ 40321747 w 17"/>
                <a:gd name="T1" fmla="*/ 16881646 h 17"/>
                <a:gd name="T2" fmla="*/ 20160874 w 17"/>
                <a:gd name="T3" fmla="*/ 11606066 h 17"/>
                <a:gd name="T4" fmla="*/ 7559535 w 17"/>
                <a:gd name="T5" fmla="*/ 422066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8" y="11"/>
                  </a:lnTo>
                  <a:lnTo>
                    <a:pt x="3" y="4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76" name="Freeform 599"/>
            <p:cNvSpPr>
              <a:spLocks/>
            </p:cNvSpPr>
            <p:nvPr/>
          </p:nvSpPr>
          <p:spPr bwMode="auto">
            <a:xfrm>
              <a:off x="5267325" y="3033713"/>
              <a:ext cx="26988" cy="17462"/>
            </a:xfrm>
            <a:custGeom>
              <a:avLst/>
              <a:gdLst>
                <a:gd name="T0" fmla="*/ 0 w 17"/>
                <a:gd name="T1" fmla="*/ 16881646 h 17"/>
                <a:gd name="T2" fmla="*/ 0 w 17"/>
                <a:gd name="T3" fmla="*/ 9496246 h 17"/>
                <a:gd name="T4" fmla="*/ 20161621 w 17"/>
                <a:gd name="T5" fmla="*/ 3165757 h 17"/>
                <a:gd name="T6" fmla="*/ 40323241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9"/>
                  </a:lnTo>
                  <a:lnTo>
                    <a:pt x="8" y="3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77" name="Freeform 600"/>
            <p:cNvSpPr>
              <a:spLocks/>
            </p:cNvSpPr>
            <p:nvPr/>
          </p:nvSpPr>
          <p:spPr bwMode="auto">
            <a:xfrm>
              <a:off x="5276850" y="3033713"/>
              <a:ext cx="26988" cy="17462"/>
            </a:xfrm>
            <a:custGeom>
              <a:avLst/>
              <a:gdLst>
                <a:gd name="T0" fmla="*/ 0 w 17"/>
                <a:gd name="T1" fmla="*/ 0 h 17"/>
                <a:gd name="T2" fmla="*/ 22682616 w 17"/>
                <a:gd name="T3" fmla="*/ 3165757 h 17"/>
                <a:gd name="T4" fmla="*/ 32763430 w 17"/>
                <a:gd name="T5" fmla="*/ 9496246 h 17"/>
                <a:gd name="T6" fmla="*/ 40323241 w 17"/>
                <a:gd name="T7" fmla="*/ 1688164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9" y="3"/>
                  </a:lnTo>
                  <a:lnTo>
                    <a:pt x="13" y="9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78" name="Freeform 601"/>
            <p:cNvSpPr>
              <a:spLocks/>
            </p:cNvSpPr>
            <p:nvPr/>
          </p:nvSpPr>
          <p:spPr bwMode="auto">
            <a:xfrm>
              <a:off x="5276850" y="3038475"/>
              <a:ext cx="26988" cy="17463"/>
            </a:xfrm>
            <a:custGeom>
              <a:avLst/>
              <a:gdLst>
                <a:gd name="T0" fmla="*/ 40323241 w 17"/>
                <a:gd name="T1" fmla="*/ 0 h 17"/>
                <a:gd name="T2" fmla="*/ 32763430 w 17"/>
                <a:gd name="T3" fmla="*/ 9496790 h 17"/>
                <a:gd name="T4" fmla="*/ 22682616 w 17"/>
                <a:gd name="T5" fmla="*/ 12662728 h 17"/>
                <a:gd name="T6" fmla="*/ 0 w 17"/>
                <a:gd name="T7" fmla="*/ 1688364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3" y="9"/>
                  </a:lnTo>
                  <a:lnTo>
                    <a:pt x="9" y="12"/>
                  </a:lnTo>
                  <a:lnTo>
                    <a:pt x="0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79" name="Freeform 602"/>
            <p:cNvSpPr>
              <a:spLocks/>
            </p:cNvSpPr>
            <p:nvPr/>
          </p:nvSpPr>
          <p:spPr bwMode="auto">
            <a:xfrm>
              <a:off x="5267325" y="3038475"/>
              <a:ext cx="26988" cy="17463"/>
            </a:xfrm>
            <a:custGeom>
              <a:avLst/>
              <a:gdLst>
                <a:gd name="T0" fmla="*/ 40323241 w 17"/>
                <a:gd name="T1" fmla="*/ 16883640 h 17"/>
                <a:gd name="T2" fmla="*/ 20161621 w 17"/>
                <a:gd name="T3" fmla="*/ 12662728 h 17"/>
                <a:gd name="T4" fmla="*/ 0 w 17"/>
                <a:gd name="T5" fmla="*/ 9496790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8" y="12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80" name="Freeform 603"/>
            <p:cNvSpPr>
              <a:spLocks/>
            </p:cNvSpPr>
            <p:nvPr/>
          </p:nvSpPr>
          <p:spPr bwMode="auto">
            <a:xfrm>
              <a:off x="5210175" y="2962275"/>
              <a:ext cx="236538" cy="103188"/>
            </a:xfrm>
            <a:custGeom>
              <a:avLst/>
              <a:gdLst>
                <a:gd name="T0" fmla="*/ 0 w 149"/>
                <a:gd name="T1" fmla="*/ 25586730 h 106"/>
                <a:gd name="T2" fmla="*/ 17641924 w 149"/>
                <a:gd name="T3" fmla="*/ 19900684 h 106"/>
                <a:gd name="T4" fmla="*/ 37803214 w 149"/>
                <a:gd name="T5" fmla="*/ 15162795 h 106"/>
                <a:gd name="T6" fmla="*/ 55443557 w 149"/>
                <a:gd name="T7" fmla="*/ 9476748 h 106"/>
                <a:gd name="T8" fmla="*/ 73085474 w 149"/>
                <a:gd name="T9" fmla="*/ 4737887 h 106"/>
                <a:gd name="T10" fmla="*/ 93246759 w 149"/>
                <a:gd name="T11" fmla="*/ 0 h 106"/>
                <a:gd name="T12" fmla="*/ 372983860 w 149"/>
                <a:gd name="T13" fmla="*/ 73916689 h 106"/>
                <a:gd name="T14" fmla="*/ 352822575 w 149"/>
                <a:gd name="T15" fmla="*/ 78654574 h 106"/>
                <a:gd name="T16" fmla="*/ 335182245 w 149"/>
                <a:gd name="T17" fmla="*/ 83393433 h 106"/>
                <a:gd name="T18" fmla="*/ 315020961 w 149"/>
                <a:gd name="T19" fmla="*/ 89078506 h 106"/>
                <a:gd name="T20" fmla="*/ 297379044 w 149"/>
                <a:gd name="T21" fmla="*/ 93817365 h 106"/>
                <a:gd name="T22" fmla="*/ 277217759 w 149"/>
                <a:gd name="T23" fmla="*/ 99503411 h 106"/>
                <a:gd name="T24" fmla="*/ 0 w 149"/>
                <a:gd name="T25" fmla="*/ 25586730 h 10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9"/>
                <a:gd name="T40" fmla="*/ 0 h 106"/>
                <a:gd name="T41" fmla="*/ 149 w 149"/>
                <a:gd name="T42" fmla="*/ 106 h 10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9" h="106">
                  <a:moveTo>
                    <a:pt x="0" y="27"/>
                  </a:moveTo>
                  <a:lnTo>
                    <a:pt x="7" y="21"/>
                  </a:lnTo>
                  <a:lnTo>
                    <a:pt x="15" y="16"/>
                  </a:lnTo>
                  <a:lnTo>
                    <a:pt x="22" y="10"/>
                  </a:lnTo>
                  <a:lnTo>
                    <a:pt x="29" y="5"/>
                  </a:lnTo>
                  <a:lnTo>
                    <a:pt x="37" y="0"/>
                  </a:lnTo>
                  <a:lnTo>
                    <a:pt x="148" y="78"/>
                  </a:lnTo>
                  <a:lnTo>
                    <a:pt x="140" y="83"/>
                  </a:lnTo>
                  <a:lnTo>
                    <a:pt x="133" y="88"/>
                  </a:lnTo>
                  <a:lnTo>
                    <a:pt x="125" y="94"/>
                  </a:lnTo>
                  <a:lnTo>
                    <a:pt x="118" y="99"/>
                  </a:lnTo>
                  <a:lnTo>
                    <a:pt x="110" y="105"/>
                  </a:lnTo>
                  <a:lnTo>
                    <a:pt x="0" y="27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81" name="Line 604"/>
            <p:cNvSpPr>
              <a:spLocks noChangeShapeType="1"/>
            </p:cNvSpPr>
            <p:nvPr/>
          </p:nvSpPr>
          <p:spPr bwMode="auto">
            <a:xfrm flipV="1">
              <a:off x="5391150" y="3074988"/>
              <a:ext cx="0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82" name="Line 605"/>
            <p:cNvSpPr>
              <a:spLocks noChangeShapeType="1"/>
            </p:cNvSpPr>
            <p:nvPr/>
          </p:nvSpPr>
          <p:spPr bwMode="auto">
            <a:xfrm flipV="1">
              <a:off x="5397500" y="3073400"/>
              <a:ext cx="0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83" name="Line 606"/>
            <p:cNvSpPr>
              <a:spLocks noChangeShapeType="1"/>
            </p:cNvSpPr>
            <p:nvPr/>
          </p:nvSpPr>
          <p:spPr bwMode="auto">
            <a:xfrm flipV="1">
              <a:off x="5384800" y="3078163"/>
              <a:ext cx="0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84" name="Line 607"/>
            <p:cNvSpPr>
              <a:spLocks noChangeShapeType="1"/>
            </p:cNvSpPr>
            <p:nvPr/>
          </p:nvSpPr>
          <p:spPr bwMode="auto">
            <a:xfrm>
              <a:off x="5319713" y="2824163"/>
              <a:ext cx="190500" cy="825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85" name="Line 608"/>
            <p:cNvSpPr>
              <a:spLocks noChangeShapeType="1"/>
            </p:cNvSpPr>
            <p:nvPr/>
          </p:nvSpPr>
          <p:spPr bwMode="auto">
            <a:xfrm flipV="1">
              <a:off x="5308600" y="2825750"/>
              <a:ext cx="15875" cy="444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86" name="Line 609"/>
            <p:cNvSpPr>
              <a:spLocks noChangeShapeType="1"/>
            </p:cNvSpPr>
            <p:nvPr/>
          </p:nvSpPr>
          <p:spPr bwMode="auto">
            <a:xfrm flipV="1">
              <a:off x="5445125" y="3017838"/>
              <a:ext cx="0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87" name="Line 610"/>
            <p:cNvSpPr>
              <a:spLocks noChangeShapeType="1"/>
            </p:cNvSpPr>
            <p:nvPr/>
          </p:nvSpPr>
          <p:spPr bwMode="auto">
            <a:xfrm flipV="1">
              <a:off x="5449888" y="3005138"/>
              <a:ext cx="1587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88" name="Line 611"/>
            <p:cNvSpPr>
              <a:spLocks noChangeShapeType="1"/>
            </p:cNvSpPr>
            <p:nvPr/>
          </p:nvSpPr>
          <p:spPr bwMode="auto">
            <a:xfrm flipV="1">
              <a:off x="5357813" y="2965450"/>
              <a:ext cx="3175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89" name="Line 612"/>
            <p:cNvSpPr>
              <a:spLocks noChangeShapeType="1"/>
            </p:cNvSpPr>
            <p:nvPr/>
          </p:nvSpPr>
          <p:spPr bwMode="auto">
            <a:xfrm flipV="1">
              <a:off x="5311775" y="2944813"/>
              <a:ext cx="1588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90" name="Line 613"/>
            <p:cNvSpPr>
              <a:spLocks noChangeShapeType="1"/>
            </p:cNvSpPr>
            <p:nvPr/>
          </p:nvSpPr>
          <p:spPr bwMode="auto">
            <a:xfrm flipV="1">
              <a:off x="5195888" y="2987675"/>
              <a:ext cx="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91" name="Line 614"/>
            <p:cNvSpPr>
              <a:spLocks noChangeShapeType="1"/>
            </p:cNvSpPr>
            <p:nvPr/>
          </p:nvSpPr>
          <p:spPr bwMode="auto">
            <a:xfrm>
              <a:off x="5459413" y="3048000"/>
              <a:ext cx="3175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92" name="Line 615"/>
            <p:cNvSpPr>
              <a:spLocks noChangeShapeType="1"/>
            </p:cNvSpPr>
            <p:nvPr/>
          </p:nvSpPr>
          <p:spPr bwMode="auto">
            <a:xfrm>
              <a:off x="5278438" y="2954338"/>
              <a:ext cx="171450" cy="746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93" name="Line 616"/>
            <p:cNvSpPr>
              <a:spLocks noChangeShapeType="1"/>
            </p:cNvSpPr>
            <p:nvPr/>
          </p:nvSpPr>
          <p:spPr bwMode="auto">
            <a:xfrm>
              <a:off x="5457825" y="3006725"/>
              <a:ext cx="19050" cy="95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94" name="Line 617"/>
            <p:cNvSpPr>
              <a:spLocks noChangeShapeType="1"/>
            </p:cNvSpPr>
            <p:nvPr/>
          </p:nvSpPr>
          <p:spPr bwMode="auto">
            <a:xfrm flipV="1">
              <a:off x="5456238" y="3006725"/>
              <a:ext cx="1587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95" name="Line 618"/>
            <p:cNvSpPr>
              <a:spLocks noChangeShapeType="1"/>
            </p:cNvSpPr>
            <p:nvPr/>
          </p:nvSpPr>
          <p:spPr bwMode="auto">
            <a:xfrm>
              <a:off x="5360988" y="2967038"/>
              <a:ext cx="49212" cy="206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96" name="Line 619"/>
            <p:cNvSpPr>
              <a:spLocks noChangeShapeType="1"/>
            </p:cNvSpPr>
            <p:nvPr/>
          </p:nvSpPr>
          <p:spPr bwMode="auto">
            <a:xfrm flipV="1">
              <a:off x="5421313" y="3032125"/>
              <a:ext cx="11112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97" name="Line 620"/>
            <p:cNvSpPr>
              <a:spLocks noChangeShapeType="1"/>
            </p:cNvSpPr>
            <p:nvPr/>
          </p:nvSpPr>
          <p:spPr bwMode="auto">
            <a:xfrm flipV="1">
              <a:off x="5410200" y="3027363"/>
              <a:ext cx="11113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98" name="Line 621"/>
            <p:cNvSpPr>
              <a:spLocks noChangeShapeType="1"/>
            </p:cNvSpPr>
            <p:nvPr/>
          </p:nvSpPr>
          <p:spPr bwMode="auto">
            <a:xfrm flipV="1">
              <a:off x="5397500" y="302260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099" name="Line 622"/>
            <p:cNvSpPr>
              <a:spLocks noChangeShapeType="1"/>
            </p:cNvSpPr>
            <p:nvPr/>
          </p:nvSpPr>
          <p:spPr bwMode="auto">
            <a:xfrm flipV="1">
              <a:off x="5384800" y="301783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00" name="Line 623"/>
            <p:cNvSpPr>
              <a:spLocks noChangeShapeType="1"/>
            </p:cNvSpPr>
            <p:nvPr/>
          </p:nvSpPr>
          <p:spPr bwMode="auto">
            <a:xfrm flipV="1">
              <a:off x="5373688" y="3013075"/>
              <a:ext cx="11112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01" name="Line 624"/>
            <p:cNvSpPr>
              <a:spLocks noChangeShapeType="1"/>
            </p:cNvSpPr>
            <p:nvPr/>
          </p:nvSpPr>
          <p:spPr bwMode="auto">
            <a:xfrm flipV="1">
              <a:off x="5362575" y="3006725"/>
              <a:ext cx="11113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02" name="Line 625"/>
            <p:cNvSpPr>
              <a:spLocks noChangeShapeType="1"/>
            </p:cNvSpPr>
            <p:nvPr/>
          </p:nvSpPr>
          <p:spPr bwMode="auto">
            <a:xfrm flipV="1">
              <a:off x="5349875" y="300196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03" name="Line 626"/>
            <p:cNvSpPr>
              <a:spLocks noChangeShapeType="1"/>
            </p:cNvSpPr>
            <p:nvPr/>
          </p:nvSpPr>
          <p:spPr bwMode="auto">
            <a:xfrm flipV="1">
              <a:off x="5337175" y="299720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04" name="Line 627"/>
            <p:cNvSpPr>
              <a:spLocks noChangeShapeType="1"/>
            </p:cNvSpPr>
            <p:nvPr/>
          </p:nvSpPr>
          <p:spPr bwMode="auto">
            <a:xfrm flipV="1">
              <a:off x="5326063" y="2992438"/>
              <a:ext cx="11112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05" name="Line 628"/>
            <p:cNvSpPr>
              <a:spLocks noChangeShapeType="1"/>
            </p:cNvSpPr>
            <p:nvPr/>
          </p:nvSpPr>
          <p:spPr bwMode="auto">
            <a:xfrm flipV="1">
              <a:off x="5314950" y="2986088"/>
              <a:ext cx="11113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06" name="Line 629"/>
            <p:cNvSpPr>
              <a:spLocks noChangeShapeType="1"/>
            </p:cNvSpPr>
            <p:nvPr/>
          </p:nvSpPr>
          <p:spPr bwMode="auto">
            <a:xfrm flipV="1">
              <a:off x="5302250" y="298132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07" name="Line 630"/>
            <p:cNvSpPr>
              <a:spLocks noChangeShapeType="1"/>
            </p:cNvSpPr>
            <p:nvPr/>
          </p:nvSpPr>
          <p:spPr bwMode="auto">
            <a:xfrm flipV="1">
              <a:off x="5289550" y="2974975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08" name="Line 631"/>
            <p:cNvSpPr>
              <a:spLocks noChangeShapeType="1"/>
            </p:cNvSpPr>
            <p:nvPr/>
          </p:nvSpPr>
          <p:spPr bwMode="auto">
            <a:xfrm flipV="1">
              <a:off x="5276850" y="2971800"/>
              <a:ext cx="12700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09" name="Line 632"/>
            <p:cNvSpPr>
              <a:spLocks noChangeShapeType="1"/>
            </p:cNvSpPr>
            <p:nvPr/>
          </p:nvSpPr>
          <p:spPr bwMode="auto">
            <a:xfrm flipV="1">
              <a:off x="5400675" y="303371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10" name="Line 633"/>
            <p:cNvSpPr>
              <a:spLocks noChangeShapeType="1"/>
            </p:cNvSpPr>
            <p:nvPr/>
          </p:nvSpPr>
          <p:spPr bwMode="auto">
            <a:xfrm flipV="1">
              <a:off x="5389563" y="3028950"/>
              <a:ext cx="11112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11" name="Line 634"/>
            <p:cNvSpPr>
              <a:spLocks noChangeShapeType="1"/>
            </p:cNvSpPr>
            <p:nvPr/>
          </p:nvSpPr>
          <p:spPr bwMode="auto">
            <a:xfrm flipV="1">
              <a:off x="5376863" y="302418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12" name="Line 635"/>
            <p:cNvSpPr>
              <a:spLocks noChangeShapeType="1"/>
            </p:cNvSpPr>
            <p:nvPr/>
          </p:nvSpPr>
          <p:spPr bwMode="auto">
            <a:xfrm flipV="1">
              <a:off x="5365750" y="3017838"/>
              <a:ext cx="11113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13" name="Line 636"/>
            <p:cNvSpPr>
              <a:spLocks noChangeShapeType="1"/>
            </p:cNvSpPr>
            <p:nvPr/>
          </p:nvSpPr>
          <p:spPr bwMode="auto">
            <a:xfrm flipV="1">
              <a:off x="5354638" y="3013075"/>
              <a:ext cx="11112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14" name="Line 637"/>
            <p:cNvSpPr>
              <a:spLocks noChangeShapeType="1"/>
            </p:cNvSpPr>
            <p:nvPr/>
          </p:nvSpPr>
          <p:spPr bwMode="auto">
            <a:xfrm flipV="1">
              <a:off x="5341938" y="3006725"/>
              <a:ext cx="11112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15" name="Line 638"/>
            <p:cNvSpPr>
              <a:spLocks noChangeShapeType="1"/>
            </p:cNvSpPr>
            <p:nvPr/>
          </p:nvSpPr>
          <p:spPr bwMode="auto">
            <a:xfrm flipV="1">
              <a:off x="5329238" y="3003550"/>
              <a:ext cx="12700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16" name="Line 639"/>
            <p:cNvSpPr>
              <a:spLocks noChangeShapeType="1"/>
            </p:cNvSpPr>
            <p:nvPr/>
          </p:nvSpPr>
          <p:spPr bwMode="auto">
            <a:xfrm flipV="1">
              <a:off x="5316538" y="299878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17" name="Line 640"/>
            <p:cNvSpPr>
              <a:spLocks noChangeShapeType="1"/>
            </p:cNvSpPr>
            <p:nvPr/>
          </p:nvSpPr>
          <p:spPr bwMode="auto">
            <a:xfrm flipV="1">
              <a:off x="5305425" y="2992438"/>
              <a:ext cx="11113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18" name="Line 641"/>
            <p:cNvSpPr>
              <a:spLocks noChangeShapeType="1"/>
            </p:cNvSpPr>
            <p:nvPr/>
          </p:nvSpPr>
          <p:spPr bwMode="auto">
            <a:xfrm flipV="1">
              <a:off x="5294313" y="2987675"/>
              <a:ext cx="11112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19" name="Line 642"/>
            <p:cNvSpPr>
              <a:spLocks noChangeShapeType="1"/>
            </p:cNvSpPr>
            <p:nvPr/>
          </p:nvSpPr>
          <p:spPr bwMode="auto">
            <a:xfrm flipV="1">
              <a:off x="5281613" y="2982913"/>
              <a:ext cx="11112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20" name="Line 643"/>
            <p:cNvSpPr>
              <a:spLocks noChangeShapeType="1"/>
            </p:cNvSpPr>
            <p:nvPr/>
          </p:nvSpPr>
          <p:spPr bwMode="auto">
            <a:xfrm flipV="1">
              <a:off x="5268913" y="2976563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21" name="Line 644"/>
            <p:cNvSpPr>
              <a:spLocks noChangeShapeType="1"/>
            </p:cNvSpPr>
            <p:nvPr/>
          </p:nvSpPr>
          <p:spPr bwMode="auto">
            <a:xfrm flipV="1">
              <a:off x="5257800" y="2971800"/>
              <a:ext cx="11113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22" name="Line 645"/>
            <p:cNvSpPr>
              <a:spLocks noChangeShapeType="1"/>
            </p:cNvSpPr>
            <p:nvPr/>
          </p:nvSpPr>
          <p:spPr bwMode="auto">
            <a:xfrm flipV="1">
              <a:off x="5256213" y="2981325"/>
              <a:ext cx="11112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23" name="Line 646"/>
            <p:cNvSpPr>
              <a:spLocks noChangeShapeType="1"/>
            </p:cNvSpPr>
            <p:nvPr/>
          </p:nvSpPr>
          <p:spPr bwMode="auto">
            <a:xfrm flipV="1">
              <a:off x="5267325" y="2987675"/>
              <a:ext cx="11113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24" name="Line 647"/>
            <p:cNvSpPr>
              <a:spLocks noChangeShapeType="1"/>
            </p:cNvSpPr>
            <p:nvPr/>
          </p:nvSpPr>
          <p:spPr bwMode="auto">
            <a:xfrm flipV="1">
              <a:off x="5278438" y="299243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25" name="Line 648"/>
            <p:cNvSpPr>
              <a:spLocks noChangeShapeType="1"/>
            </p:cNvSpPr>
            <p:nvPr/>
          </p:nvSpPr>
          <p:spPr bwMode="auto">
            <a:xfrm flipV="1">
              <a:off x="5291138" y="299720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26" name="Line 649"/>
            <p:cNvSpPr>
              <a:spLocks noChangeShapeType="1"/>
            </p:cNvSpPr>
            <p:nvPr/>
          </p:nvSpPr>
          <p:spPr bwMode="auto">
            <a:xfrm flipV="1">
              <a:off x="5303838" y="300196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27" name="Line 650"/>
            <p:cNvSpPr>
              <a:spLocks noChangeShapeType="1"/>
            </p:cNvSpPr>
            <p:nvPr/>
          </p:nvSpPr>
          <p:spPr bwMode="auto">
            <a:xfrm flipV="1">
              <a:off x="5316538" y="3006725"/>
              <a:ext cx="9525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28" name="Line 651"/>
            <p:cNvSpPr>
              <a:spLocks noChangeShapeType="1"/>
            </p:cNvSpPr>
            <p:nvPr/>
          </p:nvSpPr>
          <p:spPr bwMode="auto">
            <a:xfrm flipV="1">
              <a:off x="5326063" y="301307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29" name="Line 652"/>
            <p:cNvSpPr>
              <a:spLocks noChangeShapeType="1"/>
            </p:cNvSpPr>
            <p:nvPr/>
          </p:nvSpPr>
          <p:spPr bwMode="auto">
            <a:xfrm flipV="1">
              <a:off x="5338763" y="301783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30" name="Line 653"/>
            <p:cNvSpPr>
              <a:spLocks noChangeShapeType="1"/>
            </p:cNvSpPr>
            <p:nvPr/>
          </p:nvSpPr>
          <p:spPr bwMode="auto">
            <a:xfrm flipV="1">
              <a:off x="5351463" y="302260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31" name="Line 654"/>
            <p:cNvSpPr>
              <a:spLocks noChangeShapeType="1"/>
            </p:cNvSpPr>
            <p:nvPr/>
          </p:nvSpPr>
          <p:spPr bwMode="auto">
            <a:xfrm flipV="1">
              <a:off x="5362575" y="3027363"/>
              <a:ext cx="11113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32" name="Line 655"/>
            <p:cNvSpPr>
              <a:spLocks noChangeShapeType="1"/>
            </p:cNvSpPr>
            <p:nvPr/>
          </p:nvSpPr>
          <p:spPr bwMode="auto">
            <a:xfrm flipV="1">
              <a:off x="5373688" y="303371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33" name="Line 656"/>
            <p:cNvSpPr>
              <a:spLocks noChangeShapeType="1"/>
            </p:cNvSpPr>
            <p:nvPr/>
          </p:nvSpPr>
          <p:spPr bwMode="auto">
            <a:xfrm flipV="1">
              <a:off x="5386388" y="303847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34" name="Line 657"/>
            <p:cNvSpPr>
              <a:spLocks noChangeShapeType="1"/>
            </p:cNvSpPr>
            <p:nvPr/>
          </p:nvSpPr>
          <p:spPr bwMode="auto">
            <a:xfrm flipV="1">
              <a:off x="5367338" y="304006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35" name="Line 658"/>
            <p:cNvSpPr>
              <a:spLocks noChangeShapeType="1"/>
            </p:cNvSpPr>
            <p:nvPr/>
          </p:nvSpPr>
          <p:spPr bwMode="auto">
            <a:xfrm flipV="1">
              <a:off x="5357813" y="3035300"/>
              <a:ext cx="11112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36" name="Line 659"/>
            <p:cNvSpPr>
              <a:spLocks noChangeShapeType="1"/>
            </p:cNvSpPr>
            <p:nvPr/>
          </p:nvSpPr>
          <p:spPr bwMode="auto">
            <a:xfrm flipV="1">
              <a:off x="5345113" y="303053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37" name="Line 660"/>
            <p:cNvSpPr>
              <a:spLocks noChangeShapeType="1"/>
            </p:cNvSpPr>
            <p:nvPr/>
          </p:nvSpPr>
          <p:spPr bwMode="auto">
            <a:xfrm flipV="1">
              <a:off x="5332413" y="302577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38" name="Line 661"/>
            <p:cNvSpPr>
              <a:spLocks noChangeShapeType="1"/>
            </p:cNvSpPr>
            <p:nvPr/>
          </p:nvSpPr>
          <p:spPr bwMode="auto">
            <a:xfrm flipV="1">
              <a:off x="5319713" y="3019425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39" name="Line 662"/>
            <p:cNvSpPr>
              <a:spLocks noChangeShapeType="1"/>
            </p:cNvSpPr>
            <p:nvPr/>
          </p:nvSpPr>
          <p:spPr bwMode="auto">
            <a:xfrm flipV="1">
              <a:off x="5310188" y="3014663"/>
              <a:ext cx="11112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40" name="Line 663"/>
            <p:cNvSpPr>
              <a:spLocks noChangeShapeType="1"/>
            </p:cNvSpPr>
            <p:nvPr/>
          </p:nvSpPr>
          <p:spPr bwMode="auto">
            <a:xfrm flipV="1">
              <a:off x="5297488" y="3009900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41" name="Line 664"/>
            <p:cNvSpPr>
              <a:spLocks noChangeShapeType="1"/>
            </p:cNvSpPr>
            <p:nvPr/>
          </p:nvSpPr>
          <p:spPr bwMode="auto">
            <a:xfrm flipV="1">
              <a:off x="5284788" y="300513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42" name="Line 665"/>
            <p:cNvSpPr>
              <a:spLocks noChangeShapeType="1"/>
            </p:cNvSpPr>
            <p:nvPr/>
          </p:nvSpPr>
          <p:spPr bwMode="auto">
            <a:xfrm flipV="1">
              <a:off x="5272088" y="300037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43" name="Line 666"/>
            <p:cNvSpPr>
              <a:spLocks noChangeShapeType="1"/>
            </p:cNvSpPr>
            <p:nvPr/>
          </p:nvSpPr>
          <p:spPr bwMode="auto">
            <a:xfrm flipV="1">
              <a:off x="5262563" y="2994025"/>
              <a:ext cx="9525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44" name="Line 667"/>
            <p:cNvSpPr>
              <a:spLocks noChangeShapeType="1"/>
            </p:cNvSpPr>
            <p:nvPr/>
          </p:nvSpPr>
          <p:spPr bwMode="auto">
            <a:xfrm flipV="1">
              <a:off x="5249863" y="298926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45" name="Line 668"/>
            <p:cNvSpPr>
              <a:spLocks noChangeShapeType="1"/>
            </p:cNvSpPr>
            <p:nvPr/>
          </p:nvSpPr>
          <p:spPr bwMode="auto">
            <a:xfrm flipV="1">
              <a:off x="5221288" y="298767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46" name="Line 669"/>
            <p:cNvSpPr>
              <a:spLocks noChangeShapeType="1"/>
            </p:cNvSpPr>
            <p:nvPr/>
          </p:nvSpPr>
          <p:spPr bwMode="auto">
            <a:xfrm flipV="1">
              <a:off x="5232400" y="2992438"/>
              <a:ext cx="127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47" name="Line 670"/>
            <p:cNvSpPr>
              <a:spLocks noChangeShapeType="1"/>
            </p:cNvSpPr>
            <p:nvPr/>
          </p:nvSpPr>
          <p:spPr bwMode="auto">
            <a:xfrm flipV="1">
              <a:off x="5245100" y="2998788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48" name="Line 671"/>
            <p:cNvSpPr>
              <a:spLocks noChangeShapeType="1"/>
            </p:cNvSpPr>
            <p:nvPr/>
          </p:nvSpPr>
          <p:spPr bwMode="auto">
            <a:xfrm flipV="1">
              <a:off x="5257800" y="3003550"/>
              <a:ext cx="11113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49" name="Line 672"/>
            <p:cNvSpPr>
              <a:spLocks noChangeShapeType="1"/>
            </p:cNvSpPr>
            <p:nvPr/>
          </p:nvSpPr>
          <p:spPr bwMode="auto">
            <a:xfrm flipV="1">
              <a:off x="5268913" y="300831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50" name="Line 673"/>
            <p:cNvSpPr>
              <a:spLocks noChangeShapeType="1"/>
            </p:cNvSpPr>
            <p:nvPr/>
          </p:nvSpPr>
          <p:spPr bwMode="auto">
            <a:xfrm flipV="1">
              <a:off x="5326063" y="3033713"/>
              <a:ext cx="12700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51" name="Line 674"/>
            <p:cNvSpPr>
              <a:spLocks noChangeShapeType="1"/>
            </p:cNvSpPr>
            <p:nvPr/>
          </p:nvSpPr>
          <p:spPr bwMode="auto">
            <a:xfrm flipV="1">
              <a:off x="5338763" y="3038475"/>
              <a:ext cx="12700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52" name="Line 675"/>
            <p:cNvSpPr>
              <a:spLocks noChangeShapeType="1"/>
            </p:cNvSpPr>
            <p:nvPr/>
          </p:nvSpPr>
          <p:spPr bwMode="auto">
            <a:xfrm flipV="1">
              <a:off x="5362575" y="3048000"/>
              <a:ext cx="11113" cy="4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53" name="Line 676"/>
            <p:cNvSpPr>
              <a:spLocks noChangeShapeType="1"/>
            </p:cNvSpPr>
            <p:nvPr/>
          </p:nvSpPr>
          <p:spPr bwMode="auto">
            <a:xfrm flipV="1">
              <a:off x="5373688" y="3052763"/>
              <a:ext cx="11112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54" name="Line 677"/>
            <p:cNvSpPr>
              <a:spLocks noChangeShapeType="1"/>
            </p:cNvSpPr>
            <p:nvPr/>
          </p:nvSpPr>
          <p:spPr bwMode="auto">
            <a:xfrm>
              <a:off x="5257800" y="2967038"/>
              <a:ext cx="174625" cy="76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55" name="Line 678"/>
            <p:cNvSpPr>
              <a:spLocks noChangeShapeType="1"/>
            </p:cNvSpPr>
            <p:nvPr/>
          </p:nvSpPr>
          <p:spPr bwMode="auto">
            <a:xfrm>
              <a:off x="5245100" y="2971800"/>
              <a:ext cx="176213" cy="76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56" name="Line 679"/>
            <p:cNvSpPr>
              <a:spLocks noChangeShapeType="1"/>
            </p:cNvSpPr>
            <p:nvPr/>
          </p:nvSpPr>
          <p:spPr bwMode="auto">
            <a:xfrm>
              <a:off x="5233988" y="2976563"/>
              <a:ext cx="176212" cy="76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57" name="Line 680"/>
            <p:cNvSpPr>
              <a:spLocks noChangeShapeType="1"/>
            </p:cNvSpPr>
            <p:nvPr/>
          </p:nvSpPr>
          <p:spPr bwMode="auto">
            <a:xfrm>
              <a:off x="5221288" y="2982913"/>
              <a:ext cx="176212" cy="746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58" name="Line 681"/>
            <p:cNvSpPr>
              <a:spLocks noChangeShapeType="1"/>
            </p:cNvSpPr>
            <p:nvPr/>
          </p:nvSpPr>
          <p:spPr bwMode="auto">
            <a:xfrm flipV="1">
              <a:off x="5373688" y="2982913"/>
              <a:ext cx="0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59" name="Line 682"/>
            <p:cNvSpPr>
              <a:spLocks noChangeShapeType="1"/>
            </p:cNvSpPr>
            <p:nvPr/>
          </p:nvSpPr>
          <p:spPr bwMode="auto">
            <a:xfrm flipV="1">
              <a:off x="5367338" y="2979738"/>
              <a:ext cx="1587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60" name="Line 683"/>
            <p:cNvSpPr>
              <a:spLocks noChangeShapeType="1"/>
            </p:cNvSpPr>
            <p:nvPr/>
          </p:nvSpPr>
          <p:spPr bwMode="auto">
            <a:xfrm flipV="1">
              <a:off x="5362575" y="2976563"/>
              <a:ext cx="1588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61" name="Line 684"/>
            <p:cNvSpPr>
              <a:spLocks noChangeShapeType="1"/>
            </p:cNvSpPr>
            <p:nvPr/>
          </p:nvSpPr>
          <p:spPr bwMode="auto">
            <a:xfrm flipV="1">
              <a:off x="5378450" y="2984500"/>
              <a:ext cx="1588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62" name="Line 685"/>
            <p:cNvSpPr>
              <a:spLocks noChangeShapeType="1"/>
            </p:cNvSpPr>
            <p:nvPr/>
          </p:nvSpPr>
          <p:spPr bwMode="auto">
            <a:xfrm flipV="1">
              <a:off x="5383213" y="2987675"/>
              <a:ext cx="1587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63" name="Freeform 686"/>
            <p:cNvSpPr>
              <a:spLocks/>
            </p:cNvSpPr>
            <p:nvPr/>
          </p:nvSpPr>
          <p:spPr bwMode="auto">
            <a:xfrm>
              <a:off x="3482975" y="2625725"/>
              <a:ext cx="184150" cy="123825"/>
            </a:xfrm>
            <a:custGeom>
              <a:avLst/>
              <a:gdLst>
                <a:gd name="T0" fmla="*/ 0 w 116"/>
                <a:gd name="T1" fmla="*/ 0 h 127"/>
                <a:gd name="T2" fmla="*/ 70564381 w 116"/>
                <a:gd name="T3" fmla="*/ 42778130 h 127"/>
                <a:gd name="T4" fmla="*/ 85685315 w 116"/>
                <a:gd name="T5" fmla="*/ 20913753 h 127"/>
                <a:gd name="T6" fmla="*/ 178931890 w 116"/>
                <a:gd name="T7" fmla="*/ 77951262 h 127"/>
                <a:gd name="T8" fmla="*/ 191531874 w 116"/>
                <a:gd name="T9" fmla="*/ 60840001 h 127"/>
                <a:gd name="T10" fmla="*/ 289818785 w 116"/>
                <a:gd name="T11" fmla="*/ 119778752 h 1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6"/>
                <a:gd name="T19" fmla="*/ 0 h 127"/>
                <a:gd name="T20" fmla="*/ 116 w 116"/>
                <a:gd name="T21" fmla="*/ 127 h 1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6" h="127">
                  <a:moveTo>
                    <a:pt x="0" y="0"/>
                  </a:moveTo>
                  <a:lnTo>
                    <a:pt x="28" y="45"/>
                  </a:lnTo>
                  <a:lnTo>
                    <a:pt x="34" y="22"/>
                  </a:lnTo>
                  <a:lnTo>
                    <a:pt x="71" y="82"/>
                  </a:lnTo>
                  <a:lnTo>
                    <a:pt x="76" y="64"/>
                  </a:lnTo>
                  <a:lnTo>
                    <a:pt x="115" y="12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64" name="Freeform 687"/>
            <p:cNvSpPr>
              <a:spLocks/>
            </p:cNvSpPr>
            <p:nvPr/>
          </p:nvSpPr>
          <p:spPr bwMode="auto">
            <a:xfrm>
              <a:off x="4978400" y="3041650"/>
              <a:ext cx="168275" cy="73025"/>
            </a:xfrm>
            <a:custGeom>
              <a:avLst/>
              <a:gdLst>
                <a:gd name="T0" fmla="*/ 264617223 w 106"/>
                <a:gd name="T1" fmla="*/ 0 h 75"/>
                <a:gd name="T2" fmla="*/ 191531869 w 106"/>
                <a:gd name="T3" fmla="*/ 27492448 h 75"/>
                <a:gd name="T4" fmla="*/ 191531869 w 106"/>
                <a:gd name="T5" fmla="*/ 10427970 h 75"/>
                <a:gd name="T6" fmla="*/ 95765935 w 106"/>
                <a:gd name="T7" fmla="*/ 45505282 h 75"/>
                <a:gd name="T8" fmla="*/ 95765935 w 106"/>
                <a:gd name="T9" fmla="*/ 33180614 h 75"/>
                <a:gd name="T10" fmla="*/ 0 w 106"/>
                <a:gd name="T11" fmla="*/ 70153659 h 75"/>
                <a:gd name="T12" fmla="*/ 264617223 w 106"/>
                <a:gd name="T13" fmla="*/ 0 h 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"/>
                <a:gd name="T22" fmla="*/ 0 h 75"/>
                <a:gd name="T23" fmla="*/ 106 w 106"/>
                <a:gd name="T24" fmla="*/ 75 h 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" h="75">
                  <a:moveTo>
                    <a:pt x="105" y="0"/>
                  </a:moveTo>
                  <a:lnTo>
                    <a:pt x="76" y="29"/>
                  </a:lnTo>
                  <a:lnTo>
                    <a:pt x="76" y="11"/>
                  </a:lnTo>
                  <a:lnTo>
                    <a:pt x="38" y="48"/>
                  </a:lnTo>
                  <a:lnTo>
                    <a:pt x="38" y="35"/>
                  </a:lnTo>
                  <a:lnTo>
                    <a:pt x="0" y="74"/>
                  </a:lnTo>
                  <a:lnTo>
                    <a:pt x="105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65" name="Freeform 688"/>
            <p:cNvSpPr>
              <a:spLocks/>
            </p:cNvSpPr>
            <p:nvPr/>
          </p:nvSpPr>
          <p:spPr bwMode="auto">
            <a:xfrm>
              <a:off x="4978400" y="3041650"/>
              <a:ext cx="168275" cy="73025"/>
            </a:xfrm>
            <a:custGeom>
              <a:avLst/>
              <a:gdLst>
                <a:gd name="T0" fmla="*/ 264617223 w 106"/>
                <a:gd name="T1" fmla="*/ 0 h 75"/>
                <a:gd name="T2" fmla="*/ 191531869 w 106"/>
                <a:gd name="T3" fmla="*/ 27492448 h 75"/>
                <a:gd name="T4" fmla="*/ 191531869 w 106"/>
                <a:gd name="T5" fmla="*/ 10427970 h 75"/>
                <a:gd name="T6" fmla="*/ 95765935 w 106"/>
                <a:gd name="T7" fmla="*/ 45505282 h 75"/>
                <a:gd name="T8" fmla="*/ 95765935 w 106"/>
                <a:gd name="T9" fmla="*/ 33180614 h 75"/>
                <a:gd name="T10" fmla="*/ 0 w 106"/>
                <a:gd name="T11" fmla="*/ 70153659 h 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6"/>
                <a:gd name="T19" fmla="*/ 0 h 75"/>
                <a:gd name="T20" fmla="*/ 106 w 106"/>
                <a:gd name="T21" fmla="*/ 75 h 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6" h="75">
                  <a:moveTo>
                    <a:pt x="105" y="0"/>
                  </a:moveTo>
                  <a:lnTo>
                    <a:pt x="76" y="29"/>
                  </a:lnTo>
                  <a:lnTo>
                    <a:pt x="76" y="11"/>
                  </a:lnTo>
                  <a:lnTo>
                    <a:pt x="38" y="48"/>
                  </a:lnTo>
                  <a:lnTo>
                    <a:pt x="38" y="35"/>
                  </a:lnTo>
                  <a:lnTo>
                    <a:pt x="0" y="7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66" name="Freeform 689"/>
            <p:cNvSpPr>
              <a:spLocks/>
            </p:cNvSpPr>
            <p:nvPr/>
          </p:nvSpPr>
          <p:spPr bwMode="auto">
            <a:xfrm>
              <a:off x="5389563" y="2820988"/>
              <a:ext cx="204787" cy="17462"/>
            </a:xfrm>
            <a:custGeom>
              <a:avLst/>
              <a:gdLst>
                <a:gd name="T0" fmla="*/ 322579159 w 129"/>
                <a:gd name="T1" fmla="*/ 6330488 h 17"/>
                <a:gd name="T2" fmla="*/ 221773203 w 129"/>
                <a:gd name="T3" fmla="*/ 16881646 h 17"/>
                <a:gd name="T4" fmla="*/ 244453749 w 129"/>
                <a:gd name="T5" fmla="*/ 0 h 17"/>
                <a:gd name="T6" fmla="*/ 115926899 w 129"/>
                <a:gd name="T7" fmla="*/ 13715885 h 17"/>
                <a:gd name="T8" fmla="*/ 133567148 w 129"/>
                <a:gd name="T9" fmla="*/ 1054910 h 17"/>
                <a:gd name="T10" fmla="*/ 0 w 129"/>
                <a:gd name="T11" fmla="*/ 14770795 h 17"/>
                <a:gd name="T12" fmla="*/ 322579159 w 129"/>
                <a:gd name="T13" fmla="*/ 6330488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9"/>
                <a:gd name="T22" fmla="*/ 0 h 17"/>
                <a:gd name="T23" fmla="*/ 129 w 129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9" h="17">
                  <a:moveTo>
                    <a:pt x="128" y="6"/>
                  </a:moveTo>
                  <a:lnTo>
                    <a:pt x="88" y="16"/>
                  </a:lnTo>
                  <a:lnTo>
                    <a:pt x="97" y="0"/>
                  </a:lnTo>
                  <a:lnTo>
                    <a:pt x="46" y="13"/>
                  </a:lnTo>
                  <a:lnTo>
                    <a:pt x="53" y="1"/>
                  </a:lnTo>
                  <a:lnTo>
                    <a:pt x="0" y="14"/>
                  </a:lnTo>
                  <a:lnTo>
                    <a:pt x="128" y="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67" name="Freeform 690"/>
            <p:cNvSpPr>
              <a:spLocks/>
            </p:cNvSpPr>
            <p:nvPr/>
          </p:nvSpPr>
          <p:spPr bwMode="auto">
            <a:xfrm>
              <a:off x="5389563" y="2820988"/>
              <a:ext cx="204787" cy="17462"/>
            </a:xfrm>
            <a:custGeom>
              <a:avLst/>
              <a:gdLst>
                <a:gd name="T0" fmla="*/ 322579159 w 129"/>
                <a:gd name="T1" fmla="*/ 6330488 h 17"/>
                <a:gd name="T2" fmla="*/ 221773203 w 129"/>
                <a:gd name="T3" fmla="*/ 16881646 h 17"/>
                <a:gd name="T4" fmla="*/ 244453749 w 129"/>
                <a:gd name="T5" fmla="*/ 0 h 17"/>
                <a:gd name="T6" fmla="*/ 115926899 w 129"/>
                <a:gd name="T7" fmla="*/ 13715885 h 17"/>
                <a:gd name="T8" fmla="*/ 133567148 w 129"/>
                <a:gd name="T9" fmla="*/ 1054910 h 17"/>
                <a:gd name="T10" fmla="*/ 0 w 129"/>
                <a:gd name="T11" fmla="*/ 1477079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9"/>
                <a:gd name="T19" fmla="*/ 0 h 17"/>
                <a:gd name="T20" fmla="*/ 129 w 129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9" h="17">
                  <a:moveTo>
                    <a:pt x="128" y="6"/>
                  </a:moveTo>
                  <a:lnTo>
                    <a:pt x="88" y="16"/>
                  </a:lnTo>
                  <a:lnTo>
                    <a:pt x="97" y="0"/>
                  </a:lnTo>
                  <a:lnTo>
                    <a:pt x="46" y="13"/>
                  </a:lnTo>
                  <a:lnTo>
                    <a:pt x="53" y="1"/>
                  </a:lnTo>
                  <a:lnTo>
                    <a:pt x="0" y="1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68" name="Freeform 691"/>
            <p:cNvSpPr>
              <a:spLocks/>
            </p:cNvSpPr>
            <p:nvPr/>
          </p:nvSpPr>
          <p:spPr bwMode="auto">
            <a:xfrm>
              <a:off x="3952875" y="2790825"/>
              <a:ext cx="200025" cy="25400"/>
            </a:xfrm>
            <a:custGeom>
              <a:avLst/>
              <a:gdLst>
                <a:gd name="T0" fmla="*/ 315020348 w 126"/>
                <a:gd name="T1" fmla="*/ 23859393 h 26"/>
                <a:gd name="T2" fmla="*/ 211693173 w 126"/>
                <a:gd name="T3" fmla="*/ 22904939 h 26"/>
                <a:gd name="T4" fmla="*/ 246975352 w 126"/>
                <a:gd name="T5" fmla="*/ 10498016 h 26"/>
                <a:gd name="T6" fmla="*/ 113407847 w 126"/>
                <a:gd name="T7" fmla="*/ 9543563 h 26"/>
                <a:gd name="T8" fmla="*/ 136088454 w 126"/>
                <a:gd name="T9" fmla="*/ 954454 h 26"/>
                <a:gd name="T10" fmla="*/ 0 w 126"/>
                <a:gd name="T11" fmla="*/ 0 h 26"/>
                <a:gd name="T12" fmla="*/ 315020348 w 126"/>
                <a:gd name="T13" fmla="*/ 23859393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6"/>
                <a:gd name="T22" fmla="*/ 0 h 26"/>
                <a:gd name="T23" fmla="*/ 126 w 126"/>
                <a:gd name="T24" fmla="*/ 26 h 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6" h="26">
                  <a:moveTo>
                    <a:pt x="125" y="25"/>
                  </a:moveTo>
                  <a:lnTo>
                    <a:pt x="84" y="24"/>
                  </a:lnTo>
                  <a:lnTo>
                    <a:pt x="98" y="11"/>
                  </a:lnTo>
                  <a:lnTo>
                    <a:pt x="45" y="10"/>
                  </a:lnTo>
                  <a:lnTo>
                    <a:pt x="54" y="1"/>
                  </a:lnTo>
                  <a:lnTo>
                    <a:pt x="0" y="0"/>
                  </a:lnTo>
                  <a:lnTo>
                    <a:pt x="125" y="2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69" name="Freeform 692"/>
            <p:cNvSpPr>
              <a:spLocks/>
            </p:cNvSpPr>
            <p:nvPr/>
          </p:nvSpPr>
          <p:spPr bwMode="auto">
            <a:xfrm>
              <a:off x="3952875" y="2790825"/>
              <a:ext cx="200025" cy="25400"/>
            </a:xfrm>
            <a:custGeom>
              <a:avLst/>
              <a:gdLst>
                <a:gd name="T0" fmla="*/ 315020348 w 126"/>
                <a:gd name="T1" fmla="*/ 23859393 h 26"/>
                <a:gd name="T2" fmla="*/ 211693173 w 126"/>
                <a:gd name="T3" fmla="*/ 22904939 h 26"/>
                <a:gd name="T4" fmla="*/ 246975352 w 126"/>
                <a:gd name="T5" fmla="*/ 10498016 h 26"/>
                <a:gd name="T6" fmla="*/ 113407847 w 126"/>
                <a:gd name="T7" fmla="*/ 9543563 h 26"/>
                <a:gd name="T8" fmla="*/ 136088454 w 126"/>
                <a:gd name="T9" fmla="*/ 954454 h 26"/>
                <a:gd name="T10" fmla="*/ 0 w 126"/>
                <a:gd name="T11" fmla="*/ 0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6"/>
                <a:gd name="T19" fmla="*/ 0 h 26"/>
                <a:gd name="T20" fmla="*/ 126 w 126"/>
                <a:gd name="T21" fmla="*/ 26 h 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6" h="26">
                  <a:moveTo>
                    <a:pt x="125" y="25"/>
                  </a:moveTo>
                  <a:lnTo>
                    <a:pt x="84" y="24"/>
                  </a:lnTo>
                  <a:lnTo>
                    <a:pt x="98" y="11"/>
                  </a:lnTo>
                  <a:lnTo>
                    <a:pt x="45" y="10"/>
                  </a:lnTo>
                  <a:lnTo>
                    <a:pt x="54" y="1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70" name="Freeform 693"/>
            <p:cNvSpPr>
              <a:spLocks/>
            </p:cNvSpPr>
            <p:nvPr/>
          </p:nvSpPr>
          <p:spPr bwMode="auto">
            <a:xfrm>
              <a:off x="4278313" y="2844800"/>
              <a:ext cx="133350" cy="96838"/>
            </a:xfrm>
            <a:custGeom>
              <a:avLst/>
              <a:gdLst>
                <a:gd name="T0" fmla="*/ 0 w 84"/>
                <a:gd name="T1" fmla="*/ 0 h 99"/>
                <a:gd name="T2" fmla="*/ 50403119 w 84"/>
                <a:gd name="T3" fmla="*/ 33488346 h 99"/>
                <a:gd name="T4" fmla="*/ 63003114 w 84"/>
                <a:gd name="T5" fmla="*/ 17222494 h 99"/>
                <a:gd name="T6" fmla="*/ 131048127 w 84"/>
                <a:gd name="T7" fmla="*/ 61234870 h 99"/>
                <a:gd name="T8" fmla="*/ 138607799 w 84"/>
                <a:gd name="T9" fmla="*/ 48796571 h 99"/>
                <a:gd name="T10" fmla="*/ 209173786 w 84"/>
                <a:gd name="T11" fmla="*/ 93766574 h 99"/>
                <a:gd name="T12" fmla="*/ 0 w 84"/>
                <a:gd name="T13" fmla="*/ 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4"/>
                <a:gd name="T22" fmla="*/ 0 h 99"/>
                <a:gd name="T23" fmla="*/ 84 w 84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4" h="99">
                  <a:moveTo>
                    <a:pt x="0" y="0"/>
                  </a:moveTo>
                  <a:lnTo>
                    <a:pt x="20" y="35"/>
                  </a:lnTo>
                  <a:lnTo>
                    <a:pt x="25" y="18"/>
                  </a:lnTo>
                  <a:lnTo>
                    <a:pt x="52" y="64"/>
                  </a:lnTo>
                  <a:lnTo>
                    <a:pt x="55" y="51"/>
                  </a:lnTo>
                  <a:lnTo>
                    <a:pt x="83" y="98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1171" name="Freeform 694"/>
            <p:cNvSpPr>
              <a:spLocks/>
            </p:cNvSpPr>
            <p:nvPr/>
          </p:nvSpPr>
          <p:spPr bwMode="auto">
            <a:xfrm>
              <a:off x="4278313" y="2844800"/>
              <a:ext cx="133350" cy="96838"/>
            </a:xfrm>
            <a:custGeom>
              <a:avLst/>
              <a:gdLst>
                <a:gd name="T0" fmla="*/ 0 w 84"/>
                <a:gd name="T1" fmla="*/ 0 h 99"/>
                <a:gd name="T2" fmla="*/ 50403119 w 84"/>
                <a:gd name="T3" fmla="*/ 33488346 h 99"/>
                <a:gd name="T4" fmla="*/ 63003114 w 84"/>
                <a:gd name="T5" fmla="*/ 17222494 h 99"/>
                <a:gd name="T6" fmla="*/ 131048127 w 84"/>
                <a:gd name="T7" fmla="*/ 61234870 h 99"/>
                <a:gd name="T8" fmla="*/ 138607799 w 84"/>
                <a:gd name="T9" fmla="*/ 48796571 h 99"/>
                <a:gd name="T10" fmla="*/ 209173786 w 84"/>
                <a:gd name="T11" fmla="*/ 93766574 h 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99"/>
                <a:gd name="T20" fmla="*/ 84 w 84"/>
                <a:gd name="T21" fmla="*/ 99 h 9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99">
                  <a:moveTo>
                    <a:pt x="0" y="0"/>
                  </a:moveTo>
                  <a:lnTo>
                    <a:pt x="20" y="35"/>
                  </a:lnTo>
                  <a:lnTo>
                    <a:pt x="25" y="18"/>
                  </a:lnTo>
                  <a:lnTo>
                    <a:pt x="52" y="64"/>
                  </a:lnTo>
                  <a:lnTo>
                    <a:pt x="55" y="51"/>
                  </a:lnTo>
                  <a:lnTo>
                    <a:pt x="83" y="9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sp>
        <p:nvSpPr>
          <p:cNvPr id="21172" name="Rectangle 695"/>
          <p:cNvSpPr>
            <a:spLocks noChangeArrowheads="1"/>
          </p:cNvSpPr>
          <p:nvPr/>
        </p:nvSpPr>
        <p:spPr bwMode="auto">
          <a:xfrm>
            <a:off x="595996" y="3480161"/>
            <a:ext cx="8377237" cy="831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21173" name="Rectangle 696"/>
          <p:cNvSpPr>
            <a:spLocks noChangeArrowheads="1"/>
          </p:cNvSpPr>
          <p:nvPr/>
        </p:nvSpPr>
        <p:spPr bwMode="auto">
          <a:xfrm>
            <a:off x="26988" y="6731000"/>
            <a:ext cx="1165225" cy="12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8C32810.43-Cimini-7/98</a:t>
            </a:r>
          </a:p>
        </p:txBody>
      </p:sp>
      <p:sp>
        <p:nvSpPr>
          <p:cNvPr id="21174" name="Rectangle 69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Cellular System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935" y="3360510"/>
            <a:ext cx="8204462" cy="2410530"/>
          </a:xfrm>
        </p:spPr>
        <p:txBody>
          <a:bodyPr/>
          <a:lstStyle/>
          <a:p>
            <a:r>
              <a:rPr lang="en-US" sz="2000" dirty="0" smtClean="0"/>
              <a:t>Frequencies/time slots/codes reused </a:t>
            </a:r>
            <a:r>
              <a:rPr lang="en-US" sz="2000" dirty="0"/>
              <a:t>at spatially-separated locations </a:t>
            </a:r>
          </a:p>
          <a:p>
            <a:pPr lvl="1"/>
            <a:r>
              <a:rPr lang="en-US" sz="1800" dirty="0"/>
              <a:t>E</a:t>
            </a:r>
            <a:r>
              <a:rPr lang="en-US" sz="1800" dirty="0" smtClean="0"/>
              <a:t>xploits </a:t>
            </a:r>
            <a:r>
              <a:rPr lang="en-US" sz="1800" dirty="0"/>
              <a:t>power falloff with distance</a:t>
            </a:r>
            <a:r>
              <a:rPr lang="en-US" sz="1800" dirty="0" smtClean="0"/>
              <a:t>.</a:t>
            </a:r>
          </a:p>
          <a:p>
            <a:pPr lvl="1"/>
            <a:r>
              <a:rPr lang="en-US" sz="1800" dirty="0"/>
              <a:t>Best efficiency obtained with minimum reuse </a:t>
            </a:r>
            <a:r>
              <a:rPr lang="en-US" sz="1800" dirty="0" smtClean="0"/>
              <a:t>distance</a:t>
            </a:r>
          </a:p>
          <a:p>
            <a:pPr lvl="0"/>
            <a:r>
              <a:rPr lang="en-US" sz="2000" dirty="0"/>
              <a:t>Base stations perform centralized control functions</a:t>
            </a:r>
          </a:p>
          <a:p>
            <a:pPr lvl="1"/>
            <a:r>
              <a:rPr lang="en-US" sz="1800" dirty="0"/>
              <a:t>Call setup, handoff, routing, etc</a:t>
            </a:r>
            <a:r>
              <a:rPr lang="en-US" sz="1800" dirty="0" smtClean="0"/>
              <a:t>.</a:t>
            </a:r>
            <a:endParaRPr lang="en-US" sz="1800" dirty="0"/>
          </a:p>
          <a:p>
            <a:r>
              <a:rPr lang="en-US" sz="2000" dirty="0" smtClean="0"/>
              <a:t>Ideally, interference results in SINR above desired target.</a:t>
            </a:r>
          </a:p>
          <a:p>
            <a:pPr lvl="1"/>
            <a:r>
              <a:rPr lang="en-US" sz="1800" dirty="0" smtClean="0"/>
              <a:t>The </a:t>
            </a:r>
            <a:r>
              <a:rPr lang="en-US" sz="1800" dirty="0"/>
              <a:t>SINR depends on base station locations, user locations,     propagation conditions, and interference reduction techniques</a:t>
            </a:r>
            <a:r>
              <a:rPr lang="en-US" sz="1800" dirty="0" smtClean="0"/>
              <a:t>.</a:t>
            </a:r>
          </a:p>
          <a:p>
            <a:pPr lvl="1"/>
            <a:r>
              <a:rPr lang="en-US" sz="1800" dirty="0"/>
              <a:t>System capacity is </a:t>
            </a:r>
            <a:r>
              <a:rPr lang="en-US" sz="1800" dirty="0" smtClean="0"/>
              <a:t>interference-limited as SINR must be above target</a:t>
            </a:r>
          </a:p>
          <a:p>
            <a:pPr lvl="1"/>
            <a:r>
              <a:rPr lang="en-US" sz="1800" dirty="0"/>
              <a:t>MIMO introduces diversity-multiplexing-interference reduction tradeoff</a:t>
            </a:r>
          </a:p>
          <a:p>
            <a:pPr lvl="1"/>
            <a:r>
              <a:rPr lang="en-US" sz="1800" dirty="0" smtClean="0"/>
              <a:t>Multiuser detection reduces inter/</a:t>
            </a:r>
            <a:r>
              <a:rPr lang="en-US" sz="1800" dirty="0" err="1" smtClean="0"/>
              <a:t>intracell</a:t>
            </a:r>
            <a:r>
              <a:rPr lang="en-US" sz="1800" dirty="0" smtClean="0"/>
              <a:t> interference: increases capacity</a:t>
            </a:r>
          </a:p>
        </p:txBody>
      </p:sp>
    </p:spTree>
    <p:extLst>
      <p:ext uri="{BB962C8B-B14F-4D97-AF65-F5344CB8AC3E}">
        <p14:creationId xmlns:p14="http://schemas.microsoft.com/office/powerpoint/2010/main" val="264672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/>
          </p:cNvSpPr>
          <p:nvPr/>
        </p:nvSpPr>
        <p:spPr bwMode="auto">
          <a:xfrm>
            <a:off x="4389494" y="3743842"/>
            <a:ext cx="1406128" cy="602456"/>
          </a:xfrm>
          <a:prstGeom prst="rect">
            <a:avLst/>
          </a:prstGeom>
          <a:solidFill>
            <a:srgbClr val="FF33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48218" tIns="24110" rIns="48218" bIns="24110" anchor="ctr"/>
          <a:lstStyle>
            <a:lvl1pPr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6429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Signal 1 </a:t>
            </a:r>
          </a:p>
          <a:p>
            <a:pPr marL="0" marR="0" lvl="0" indent="0" algn="ctr" defTabSz="6429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Demod</a:t>
            </a: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4228759" y="3810517"/>
            <a:ext cx="0" cy="132635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Text Box 8"/>
          <p:cNvSpPr txBox="1">
            <a:spLocks/>
          </p:cNvSpPr>
          <p:nvPr/>
        </p:nvSpPr>
        <p:spPr bwMode="auto">
          <a:xfrm>
            <a:off x="5439380" y="4434404"/>
            <a:ext cx="789875" cy="578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8218" tIns="24110" rIns="48218" bIns="24110">
            <a:spAutoFit/>
          </a:bodyPr>
          <a:lstStyle>
            <a:lvl1pPr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6429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75" b="0" i="0" u="none" strike="noStrike" kern="1200" cap="none" spc="0" normalizeH="0" baseline="0" noProof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Iterative</a:t>
            </a:r>
          </a:p>
          <a:p>
            <a:pPr marL="0" marR="0" lvl="0" indent="0" algn="ctr" defTabSz="642938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75" b="0" i="0" u="none" strike="noStrike" kern="1200" cap="none" spc="0" normalizeH="0" baseline="0" noProof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Multiuser</a:t>
            </a:r>
          </a:p>
          <a:p>
            <a:pPr marL="0" marR="0" lvl="0" indent="0" algn="ctr" defTabSz="64293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75" b="0" i="0" u="none" strike="noStrike" kern="1200" cap="none" spc="0" normalizeH="0" baseline="0" noProof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Detection</a:t>
            </a:r>
          </a:p>
        </p:txBody>
      </p:sp>
      <p:sp>
        <p:nvSpPr>
          <p:cNvPr id="6" name="Rectangle 9"/>
          <p:cNvSpPr>
            <a:spLocks/>
          </p:cNvSpPr>
          <p:nvPr/>
        </p:nvSpPr>
        <p:spPr bwMode="auto">
          <a:xfrm>
            <a:off x="4389494" y="5088057"/>
            <a:ext cx="1406128" cy="603647"/>
          </a:xfrm>
          <a:prstGeom prst="rect">
            <a:avLst/>
          </a:prstGeom>
          <a:solidFill>
            <a:srgbClr val="3399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48218" tIns="24110" rIns="48218" bIns="24110" anchor="ctr"/>
          <a:lstStyle>
            <a:lvl1pPr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6429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Signal 2</a:t>
            </a:r>
          </a:p>
          <a:p>
            <a:pPr marL="0" marR="0" lvl="0" indent="0" algn="ctr" defTabSz="6429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Demod</a:t>
            </a:r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>
            <a:off x="5795622" y="4065310"/>
            <a:ext cx="925116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5795622" y="5409526"/>
            <a:ext cx="925116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4228760" y="5151160"/>
            <a:ext cx="16073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>
            <a:off x="3873953" y="3800992"/>
            <a:ext cx="52268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1" name="Rectangle 16"/>
          <p:cNvSpPr>
            <a:spLocks/>
          </p:cNvSpPr>
          <p:nvPr/>
        </p:nvSpPr>
        <p:spPr bwMode="auto">
          <a:xfrm>
            <a:off x="1985622" y="3692645"/>
            <a:ext cx="120254" cy="402431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2" name="Rectangle 17"/>
          <p:cNvSpPr>
            <a:spLocks/>
          </p:cNvSpPr>
          <p:nvPr/>
        </p:nvSpPr>
        <p:spPr bwMode="auto">
          <a:xfrm>
            <a:off x="2105876" y="3572392"/>
            <a:ext cx="121444" cy="522684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3" name="Rectangle 18"/>
          <p:cNvSpPr>
            <a:spLocks/>
          </p:cNvSpPr>
          <p:nvPr/>
        </p:nvSpPr>
        <p:spPr bwMode="auto">
          <a:xfrm>
            <a:off x="2347572" y="3779561"/>
            <a:ext cx="113110" cy="315515"/>
          </a:xfrm>
          <a:prstGeom prst="rect">
            <a:avLst/>
          </a:prstGeom>
          <a:solidFill>
            <a:srgbClr val="FF33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4" name="Rectangle 19"/>
          <p:cNvSpPr>
            <a:spLocks/>
          </p:cNvSpPr>
          <p:nvPr/>
        </p:nvSpPr>
        <p:spPr bwMode="auto">
          <a:xfrm>
            <a:off x="2227319" y="3652163"/>
            <a:ext cx="120253" cy="442913"/>
          </a:xfrm>
          <a:prstGeom prst="rect">
            <a:avLst/>
          </a:prstGeom>
          <a:solidFill>
            <a:srgbClr val="FF33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5" name="Rectangle 20"/>
          <p:cNvSpPr>
            <a:spLocks/>
          </p:cNvSpPr>
          <p:nvPr/>
        </p:nvSpPr>
        <p:spPr bwMode="auto">
          <a:xfrm>
            <a:off x="2467826" y="3692645"/>
            <a:ext cx="120253" cy="402431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6" name="Rectangle 21"/>
          <p:cNvSpPr>
            <a:spLocks/>
          </p:cNvSpPr>
          <p:nvPr/>
        </p:nvSpPr>
        <p:spPr bwMode="auto">
          <a:xfrm>
            <a:off x="2588078" y="3611682"/>
            <a:ext cx="121444" cy="483394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7" name="Rectangle 22"/>
          <p:cNvSpPr>
            <a:spLocks/>
          </p:cNvSpPr>
          <p:nvPr/>
        </p:nvSpPr>
        <p:spPr bwMode="auto">
          <a:xfrm>
            <a:off x="2829776" y="3853379"/>
            <a:ext cx="120253" cy="241697"/>
          </a:xfrm>
          <a:prstGeom prst="rect">
            <a:avLst/>
          </a:prstGeom>
          <a:solidFill>
            <a:srgbClr val="FF33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8" name="Rectangle 23"/>
          <p:cNvSpPr>
            <a:spLocks/>
          </p:cNvSpPr>
          <p:nvPr/>
        </p:nvSpPr>
        <p:spPr bwMode="auto">
          <a:xfrm>
            <a:off x="2709522" y="3531911"/>
            <a:ext cx="120254" cy="563165"/>
          </a:xfrm>
          <a:prstGeom prst="rect">
            <a:avLst/>
          </a:prstGeom>
          <a:solidFill>
            <a:srgbClr val="FF33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9" name="Line 28"/>
          <p:cNvSpPr>
            <a:spLocks noChangeShapeType="1"/>
          </p:cNvSpPr>
          <p:nvPr/>
        </p:nvSpPr>
        <p:spPr bwMode="auto">
          <a:xfrm>
            <a:off x="4071597" y="3546198"/>
            <a:ext cx="851297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0" name="Rectangle 29"/>
          <p:cNvSpPr>
            <a:spLocks/>
          </p:cNvSpPr>
          <p:nvPr/>
        </p:nvSpPr>
        <p:spPr bwMode="auto">
          <a:xfrm>
            <a:off x="4177563" y="3229492"/>
            <a:ext cx="79772" cy="316706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1" name="Rectangle 30"/>
          <p:cNvSpPr>
            <a:spLocks/>
          </p:cNvSpPr>
          <p:nvPr/>
        </p:nvSpPr>
        <p:spPr bwMode="auto">
          <a:xfrm>
            <a:off x="4257335" y="3134242"/>
            <a:ext cx="79772" cy="411956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2" name="Rectangle 31"/>
          <p:cNvSpPr>
            <a:spLocks/>
          </p:cNvSpPr>
          <p:nvPr/>
        </p:nvSpPr>
        <p:spPr bwMode="auto">
          <a:xfrm>
            <a:off x="4416878" y="3071138"/>
            <a:ext cx="80963" cy="475060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3" name="Rectangle 32"/>
          <p:cNvSpPr>
            <a:spLocks/>
          </p:cNvSpPr>
          <p:nvPr/>
        </p:nvSpPr>
        <p:spPr bwMode="auto">
          <a:xfrm>
            <a:off x="4337106" y="3197344"/>
            <a:ext cx="79772" cy="348854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4" name="Rectangle 33"/>
          <p:cNvSpPr>
            <a:spLocks/>
          </p:cNvSpPr>
          <p:nvPr/>
        </p:nvSpPr>
        <p:spPr bwMode="auto">
          <a:xfrm>
            <a:off x="4497841" y="3229492"/>
            <a:ext cx="79772" cy="316706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5" name="Rectangle 34"/>
          <p:cNvSpPr>
            <a:spLocks/>
          </p:cNvSpPr>
          <p:nvPr/>
        </p:nvSpPr>
        <p:spPr bwMode="auto">
          <a:xfrm>
            <a:off x="4577613" y="3166388"/>
            <a:ext cx="79772" cy="379810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6" name="Rectangle 35"/>
          <p:cNvSpPr>
            <a:spLocks/>
          </p:cNvSpPr>
          <p:nvPr/>
        </p:nvSpPr>
        <p:spPr bwMode="auto">
          <a:xfrm>
            <a:off x="4737156" y="3355698"/>
            <a:ext cx="79772" cy="190500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7" name="Rectangle 36"/>
          <p:cNvSpPr>
            <a:spLocks/>
          </p:cNvSpPr>
          <p:nvPr/>
        </p:nvSpPr>
        <p:spPr bwMode="auto">
          <a:xfrm>
            <a:off x="4657385" y="3103285"/>
            <a:ext cx="79772" cy="442913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8" name="Line 42"/>
          <p:cNvSpPr>
            <a:spLocks noChangeShapeType="1"/>
          </p:cNvSpPr>
          <p:nvPr/>
        </p:nvSpPr>
        <p:spPr bwMode="auto">
          <a:xfrm>
            <a:off x="6194481" y="3546198"/>
            <a:ext cx="851297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9" name="Rectangle 43"/>
          <p:cNvSpPr>
            <a:spLocks/>
          </p:cNvSpPr>
          <p:nvPr/>
        </p:nvSpPr>
        <p:spPr bwMode="auto">
          <a:xfrm>
            <a:off x="6301638" y="3229492"/>
            <a:ext cx="79772" cy="316706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0" name="Rectangle 44"/>
          <p:cNvSpPr>
            <a:spLocks/>
          </p:cNvSpPr>
          <p:nvPr/>
        </p:nvSpPr>
        <p:spPr bwMode="auto">
          <a:xfrm>
            <a:off x="6381410" y="3134242"/>
            <a:ext cx="79772" cy="411956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1" name="Rectangle 45"/>
          <p:cNvSpPr>
            <a:spLocks/>
          </p:cNvSpPr>
          <p:nvPr/>
        </p:nvSpPr>
        <p:spPr bwMode="auto">
          <a:xfrm>
            <a:off x="6540953" y="3300929"/>
            <a:ext cx="90488" cy="245269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2" name="Rectangle 46"/>
          <p:cNvSpPr>
            <a:spLocks/>
          </p:cNvSpPr>
          <p:nvPr/>
        </p:nvSpPr>
        <p:spPr bwMode="auto">
          <a:xfrm>
            <a:off x="6461181" y="3197344"/>
            <a:ext cx="79772" cy="348854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3" name="Rectangle 47"/>
          <p:cNvSpPr>
            <a:spLocks/>
          </p:cNvSpPr>
          <p:nvPr/>
        </p:nvSpPr>
        <p:spPr bwMode="auto">
          <a:xfrm>
            <a:off x="6620725" y="3229492"/>
            <a:ext cx="79772" cy="316706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4" name="Rectangle 48"/>
          <p:cNvSpPr>
            <a:spLocks/>
          </p:cNvSpPr>
          <p:nvPr/>
        </p:nvSpPr>
        <p:spPr bwMode="auto">
          <a:xfrm>
            <a:off x="6700497" y="3166388"/>
            <a:ext cx="79772" cy="379810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5" name="Rectangle 49"/>
          <p:cNvSpPr>
            <a:spLocks/>
          </p:cNvSpPr>
          <p:nvPr/>
        </p:nvSpPr>
        <p:spPr bwMode="auto">
          <a:xfrm>
            <a:off x="6860041" y="3356888"/>
            <a:ext cx="79772" cy="189310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6" name="Rectangle 50"/>
          <p:cNvSpPr>
            <a:spLocks/>
          </p:cNvSpPr>
          <p:nvPr/>
        </p:nvSpPr>
        <p:spPr bwMode="auto">
          <a:xfrm>
            <a:off x="6780269" y="3102094"/>
            <a:ext cx="79772" cy="444104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7" name="Text Box 51"/>
          <p:cNvSpPr txBox="1">
            <a:spLocks/>
          </p:cNvSpPr>
          <p:nvPr/>
        </p:nvSpPr>
        <p:spPr bwMode="auto">
          <a:xfrm>
            <a:off x="4945516" y="3206869"/>
            <a:ext cx="177528" cy="33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8218" tIns="24110" rIns="48218" bIns="24110">
            <a:spAutoFit/>
          </a:bodyPr>
          <a:lstStyle>
            <a:lvl1pPr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6429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-</a:t>
            </a:r>
          </a:p>
        </p:txBody>
      </p:sp>
      <p:sp>
        <p:nvSpPr>
          <p:cNvPr id="38" name="Text Box 52"/>
          <p:cNvSpPr txBox="1">
            <a:spLocks/>
          </p:cNvSpPr>
          <p:nvPr/>
        </p:nvSpPr>
        <p:spPr bwMode="auto">
          <a:xfrm>
            <a:off x="5998028" y="3221157"/>
            <a:ext cx="238442" cy="33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8218" tIns="24110" rIns="48218" bIns="24110">
            <a:spAutoFit/>
          </a:bodyPr>
          <a:lstStyle>
            <a:lvl1pPr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6429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=</a:t>
            </a:r>
          </a:p>
        </p:txBody>
      </p:sp>
      <p:sp>
        <p:nvSpPr>
          <p:cNvPr id="39" name="Text Box 54"/>
          <p:cNvSpPr txBox="1">
            <a:spLocks/>
          </p:cNvSpPr>
          <p:nvPr/>
        </p:nvSpPr>
        <p:spPr bwMode="auto">
          <a:xfrm>
            <a:off x="2071347" y="3215205"/>
            <a:ext cx="690489" cy="24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8218" tIns="24110" rIns="48218" bIns="24110">
            <a:spAutoFit/>
          </a:bodyPr>
          <a:lstStyle>
            <a:lvl1pPr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6429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Signal 1</a:t>
            </a:r>
          </a:p>
        </p:txBody>
      </p:sp>
      <p:sp>
        <p:nvSpPr>
          <p:cNvPr id="40" name="Line 57"/>
          <p:cNvSpPr>
            <a:spLocks noChangeShapeType="1"/>
          </p:cNvSpPr>
          <p:nvPr/>
        </p:nvSpPr>
        <p:spPr bwMode="auto">
          <a:xfrm>
            <a:off x="3929913" y="6378694"/>
            <a:ext cx="851297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1" name="Rectangle 58"/>
          <p:cNvSpPr>
            <a:spLocks/>
          </p:cNvSpPr>
          <p:nvPr/>
        </p:nvSpPr>
        <p:spPr bwMode="auto">
          <a:xfrm>
            <a:off x="4035879" y="6061989"/>
            <a:ext cx="79772" cy="316706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2" name="Rectangle 59"/>
          <p:cNvSpPr>
            <a:spLocks/>
          </p:cNvSpPr>
          <p:nvPr/>
        </p:nvSpPr>
        <p:spPr bwMode="auto">
          <a:xfrm>
            <a:off x="4115650" y="5966739"/>
            <a:ext cx="79772" cy="411956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3" name="Rectangle 60"/>
          <p:cNvSpPr>
            <a:spLocks/>
          </p:cNvSpPr>
          <p:nvPr/>
        </p:nvSpPr>
        <p:spPr bwMode="auto">
          <a:xfrm>
            <a:off x="4275194" y="5903635"/>
            <a:ext cx="80963" cy="475059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4" name="Rectangle 61"/>
          <p:cNvSpPr>
            <a:spLocks/>
          </p:cNvSpPr>
          <p:nvPr/>
        </p:nvSpPr>
        <p:spPr bwMode="auto">
          <a:xfrm>
            <a:off x="4195422" y="6029842"/>
            <a:ext cx="79772" cy="348853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5" name="Rectangle 62"/>
          <p:cNvSpPr>
            <a:spLocks/>
          </p:cNvSpPr>
          <p:nvPr/>
        </p:nvSpPr>
        <p:spPr bwMode="auto">
          <a:xfrm>
            <a:off x="4356156" y="6061989"/>
            <a:ext cx="79772" cy="316706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6" name="Rectangle 63"/>
          <p:cNvSpPr>
            <a:spLocks/>
          </p:cNvSpPr>
          <p:nvPr/>
        </p:nvSpPr>
        <p:spPr bwMode="auto">
          <a:xfrm>
            <a:off x="4435929" y="5998885"/>
            <a:ext cx="79772" cy="379809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7" name="Rectangle 64"/>
          <p:cNvSpPr>
            <a:spLocks/>
          </p:cNvSpPr>
          <p:nvPr/>
        </p:nvSpPr>
        <p:spPr bwMode="auto">
          <a:xfrm>
            <a:off x="4595472" y="6188194"/>
            <a:ext cx="79772" cy="190500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8" name="Rectangle 65"/>
          <p:cNvSpPr>
            <a:spLocks/>
          </p:cNvSpPr>
          <p:nvPr/>
        </p:nvSpPr>
        <p:spPr bwMode="auto">
          <a:xfrm>
            <a:off x="4515700" y="5935782"/>
            <a:ext cx="79772" cy="442913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9" name="Line 68"/>
          <p:cNvSpPr>
            <a:spLocks noChangeShapeType="1"/>
          </p:cNvSpPr>
          <p:nvPr/>
        </p:nvSpPr>
        <p:spPr bwMode="auto">
          <a:xfrm>
            <a:off x="4975282" y="6378694"/>
            <a:ext cx="850106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0" name="Rectangle 70"/>
          <p:cNvSpPr>
            <a:spLocks/>
          </p:cNvSpPr>
          <p:nvPr/>
        </p:nvSpPr>
        <p:spPr bwMode="auto">
          <a:xfrm>
            <a:off x="5088391" y="6069132"/>
            <a:ext cx="78581" cy="316706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1" name="Rectangle 71"/>
          <p:cNvSpPr>
            <a:spLocks/>
          </p:cNvSpPr>
          <p:nvPr/>
        </p:nvSpPr>
        <p:spPr bwMode="auto">
          <a:xfrm>
            <a:off x="5166972" y="5973882"/>
            <a:ext cx="80963" cy="411956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2" name="Rectangle 72"/>
          <p:cNvSpPr>
            <a:spLocks/>
          </p:cNvSpPr>
          <p:nvPr/>
        </p:nvSpPr>
        <p:spPr bwMode="auto">
          <a:xfrm>
            <a:off x="5327707" y="6120329"/>
            <a:ext cx="126206" cy="265509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3" name="Rectangle 73"/>
          <p:cNvSpPr>
            <a:spLocks/>
          </p:cNvSpPr>
          <p:nvPr/>
        </p:nvSpPr>
        <p:spPr bwMode="auto">
          <a:xfrm>
            <a:off x="5247935" y="6036986"/>
            <a:ext cx="79772" cy="348853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4" name="Rectangle 74"/>
          <p:cNvSpPr>
            <a:spLocks/>
          </p:cNvSpPr>
          <p:nvPr/>
        </p:nvSpPr>
        <p:spPr bwMode="auto">
          <a:xfrm>
            <a:off x="5407479" y="6069132"/>
            <a:ext cx="78581" cy="316706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5" name="Rectangle 75"/>
          <p:cNvSpPr>
            <a:spLocks/>
          </p:cNvSpPr>
          <p:nvPr/>
        </p:nvSpPr>
        <p:spPr bwMode="auto">
          <a:xfrm>
            <a:off x="5486059" y="6006029"/>
            <a:ext cx="80963" cy="379809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6" name="Rectangle 76"/>
          <p:cNvSpPr>
            <a:spLocks/>
          </p:cNvSpPr>
          <p:nvPr/>
        </p:nvSpPr>
        <p:spPr bwMode="auto">
          <a:xfrm>
            <a:off x="5646794" y="6196529"/>
            <a:ext cx="79772" cy="189309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7" name="Rectangle 77"/>
          <p:cNvSpPr>
            <a:spLocks/>
          </p:cNvSpPr>
          <p:nvPr/>
        </p:nvSpPr>
        <p:spPr bwMode="auto">
          <a:xfrm>
            <a:off x="5567022" y="5942925"/>
            <a:ext cx="79772" cy="442913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8" name="Text Box 78"/>
          <p:cNvSpPr txBox="1">
            <a:spLocks/>
          </p:cNvSpPr>
          <p:nvPr/>
        </p:nvSpPr>
        <p:spPr bwMode="auto">
          <a:xfrm>
            <a:off x="4803832" y="6040557"/>
            <a:ext cx="177528" cy="33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8218" tIns="24110" rIns="48218" bIns="24110">
            <a:spAutoFit/>
          </a:bodyPr>
          <a:lstStyle>
            <a:lvl1pPr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6429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-</a:t>
            </a:r>
          </a:p>
        </p:txBody>
      </p:sp>
      <p:sp>
        <p:nvSpPr>
          <p:cNvPr id="59" name="Text Box 79"/>
          <p:cNvSpPr txBox="1">
            <a:spLocks/>
          </p:cNvSpPr>
          <p:nvPr/>
        </p:nvSpPr>
        <p:spPr bwMode="auto">
          <a:xfrm>
            <a:off x="5856344" y="6053654"/>
            <a:ext cx="238442" cy="33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8218" tIns="24110" rIns="48218" bIns="24110">
            <a:spAutoFit/>
          </a:bodyPr>
          <a:lstStyle>
            <a:lvl1pPr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6429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=</a:t>
            </a:r>
          </a:p>
        </p:txBody>
      </p:sp>
      <p:sp>
        <p:nvSpPr>
          <p:cNvPr id="60" name="Line 83"/>
          <p:cNvSpPr>
            <a:spLocks noChangeShapeType="1"/>
          </p:cNvSpPr>
          <p:nvPr/>
        </p:nvSpPr>
        <p:spPr bwMode="auto">
          <a:xfrm>
            <a:off x="1860607" y="5936973"/>
            <a:ext cx="128587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1" name="Rectangle 84"/>
          <p:cNvSpPr>
            <a:spLocks/>
          </p:cNvSpPr>
          <p:nvPr/>
        </p:nvSpPr>
        <p:spPr bwMode="auto">
          <a:xfrm>
            <a:off x="1998719" y="5534542"/>
            <a:ext cx="120253" cy="402431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2" name="Rectangle 85"/>
          <p:cNvSpPr>
            <a:spLocks/>
          </p:cNvSpPr>
          <p:nvPr/>
        </p:nvSpPr>
        <p:spPr bwMode="auto">
          <a:xfrm>
            <a:off x="2118972" y="5414288"/>
            <a:ext cx="121444" cy="522685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3" name="Rectangle 86"/>
          <p:cNvSpPr>
            <a:spLocks/>
          </p:cNvSpPr>
          <p:nvPr/>
        </p:nvSpPr>
        <p:spPr bwMode="auto">
          <a:xfrm>
            <a:off x="2360669" y="5333326"/>
            <a:ext cx="120253" cy="603647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4" name="Rectangle 87"/>
          <p:cNvSpPr>
            <a:spLocks/>
          </p:cNvSpPr>
          <p:nvPr/>
        </p:nvSpPr>
        <p:spPr bwMode="auto">
          <a:xfrm>
            <a:off x="2240415" y="5494060"/>
            <a:ext cx="120254" cy="442913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5" name="Rectangle 88"/>
          <p:cNvSpPr>
            <a:spLocks/>
          </p:cNvSpPr>
          <p:nvPr/>
        </p:nvSpPr>
        <p:spPr bwMode="auto">
          <a:xfrm>
            <a:off x="2480922" y="5534542"/>
            <a:ext cx="120254" cy="402431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6" name="Rectangle 89"/>
          <p:cNvSpPr>
            <a:spLocks/>
          </p:cNvSpPr>
          <p:nvPr/>
        </p:nvSpPr>
        <p:spPr bwMode="auto">
          <a:xfrm>
            <a:off x="2601176" y="5453579"/>
            <a:ext cx="121444" cy="483394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7" name="Rectangle 90"/>
          <p:cNvSpPr>
            <a:spLocks/>
          </p:cNvSpPr>
          <p:nvPr/>
        </p:nvSpPr>
        <p:spPr bwMode="auto">
          <a:xfrm>
            <a:off x="2842872" y="5695276"/>
            <a:ext cx="120254" cy="241697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8" name="Rectangle 91"/>
          <p:cNvSpPr>
            <a:spLocks/>
          </p:cNvSpPr>
          <p:nvPr/>
        </p:nvSpPr>
        <p:spPr bwMode="auto">
          <a:xfrm>
            <a:off x="2722619" y="5373807"/>
            <a:ext cx="120253" cy="563166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9" name="Text Box 92"/>
          <p:cNvSpPr txBox="1">
            <a:spLocks/>
          </p:cNvSpPr>
          <p:nvPr/>
        </p:nvSpPr>
        <p:spPr bwMode="auto">
          <a:xfrm>
            <a:off x="2132069" y="5057101"/>
            <a:ext cx="690489" cy="24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8218" tIns="24110" rIns="48218" bIns="24110">
            <a:spAutoFit/>
          </a:bodyPr>
          <a:lstStyle>
            <a:lvl1pPr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6429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Signal 2</a:t>
            </a:r>
          </a:p>
        </p:txBody>
      </p:sp>
      <p:sp>
        <p:nvSpPr>
          <p:cNvPr id="70" name="Line 101"/>
          <p:cNvSpPr>
            <a:spLocks noChangeShapeType="1"/>
          </p:cNvSpPr>
          <p:nvPr/>
        </p:nvSpPr>
        <p:spPr bwMode="auto">
          <a:xfrm flipV="1">
            <a:off x="3865620" y="3541436"/>
            <a:ext cx="2381" cy="264319"/>
          </a:xfrm>
          <a:prstGeom prst="line">
            <a:avLst/>
          </a:prstGeom>
          <a:noFill/>
          <a:ln w="7938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1" name="Freeform 103"/>
          <p:cNvSpPr>
            <a:spLocks/>
          </p:cNvSpPr>
          <p:nvPr/>
        </p:nvSpPr>
        <p:spPr bwMode="auto">
          <a:xfrm>
            <a:off x="3813232" y="3474760"/>
            <a:ext cx="103584" cy="66675"/>
          </a:xfrm>
          <a:custGeom>
            <a:avLst/>
            <a:gdLst>
              <a:gd name="T0" fmla="*/ 69754 w 99"/>
              <a:gd name="T1" fmla="*/ 88900 h 49"/>
              <a:gd name="T2" fmla="*/ 0 w 99"/>
              <a:gd name="T3" fmla="*/ 0 h 49"/>
              <a:gd name="T4" fmla="*/ 138112 w 99"/>
              <a:gd name="T5" fmla="*/ 0 h 49"/>
              <a:gd name="T6" fmla="*/ 69754 w 99"/>
              <a:gd name="T7" fmla="*/ 88900 h 49"/>
              <a:gd name="T8" fmla="*/ 0 60000 65536"/>
              <a:gd name="T9" fmla="*/ 0 60000 65536"/>
              <a:gd name="T10" fmla="*/ 0 60000 65536"/>
              <a:gd name="T11" fmla="*/ 0 60000 65536"/>
              <a:gd name="T12" fmla="*/ 0 w 99"/>
              <a:gd name="T13" fmla="*/ 0 h 49"/>
              <a:gd name="T14" fmla="*/ 99 w 99"/>
              <a:gd name="T15" fmla="*/ 49 h 4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9" h="49">
                <a:moveTo>
                  <a:pt x="50" y="49"/>
                </a:moveTo>
                <a:lnTo>
                  <a:pt x="0" y="0"/>
                </a:lnTo>
                <a:lnTo>
                  <a:pt x="99" y="0"/>
                </a:lnTo>
                <a:lnTo>
                  <a:pt x="50" y="49"/>
                </a:lnTo>
                <a:close/>
              </a:path>
            </a:pathLst>
          </a:custGeom>
          <a:noFill/>
          <a:ln w="7938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2" name="AutoShape 305"/>
          <p:cNvSpPr>
            <a:spLocks/>
          </p:cNvSpPr>
          <p:nvPr/>
        </p:nvSpPr>
        <p:spPr bwMode="auto">
          <a:xfrm rot="1556939">
            <a:off x="4743109" y="4354632"/>
            <a:ext cx="733425" cy="725091"/>
          </a:xfrm>
          <a:custGeom>
            <a:avLst/>
            <a:gdLst>
              <a:gd name="T0" fmla="*/ 42413556 w 21600"/>
              <a:gd name="T1" fmla="*/ 12957587 h 21600"/>
              <a:gd name="T2" fmla="*/ 3535652 w 21600"/>
              <a:gd name="T3" fmla="*/ 21636064 h 21600"/>
              <a:gd name="T4" fmla="*/ 35934609 w 21600"/>
              <a:gd name="T5" fmla="*/ 15730206 h 21600"/>
              <a:gd name="T6" fmla="*/ 3365561 w 21600"/>
              <a:gd name="T7" fmla="*/ 41507161 h 21600"/>
              <a:gd name="T8" fmla="*/ 2851076 w 21600"/>
              <a:gd name="T9" fmla="*/ 28980291 h 21600"/>
              <a:gd name="T10" fmla="*/ 15671662 w 21600"/>
              <a:gd name="T11" fmla="*/ 2847742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5815" y="16199"/>
                </a:moveTo>
                <a:cubicBezTo>
                  <a:pt x="7172" y="17453"/>
                  <a:pt x="8952" y="18149"/>
                  <a:pt x="10800" y="18149"/>
                </a:cubicBezTo>
                <a:cubicBezTo>
                  <a:pt x="14858" y="18149"/>
                  <a:pt x="18149" y="14858"/>
                  <a:pt x="18149" y="10800"/>
                </a:cubicBezTo>
                <a:cubicBezTo>
                  <a:pt x="18149" y="6741"/>
                  <a:pt x="14858" y="3451"/>
                  <a:pt x="10800" y="3451"/>
                </a:cubicBezTo>
                <a:cubicBezTo>
                  <a:pt x="6741" y="3451"/>
                  <a:pt x="3451" y="6741"/>
                  <a:pt x="3451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8084" y="21600"/>
                  <a:pt x="5469" y="20577"/>
                  <a:pt x="3474" y="18735"/>
                </a:cubicBezTo>
                <a:lnTo>
                  <a:pt x="1642" y="20719"/>
                </a:lnTo>
                <a:lnTo>
                  <a:pt x="1391" y="14466"/>
                </a:lnTo>
                <a:lnTo>
                  <a:pt x="7646" y="14215"/>
                </a:lnTo>
                <a:lnTo>
                  <a:pt x="5815" y="16199"/>
                </a:lnTo>
                <a:close/>
              </a:path>
            </a:pathLst>
          </a:custGeom>
          <a:gradFill rotWithShape="0">
            <a:gsLst>
              <a:gs pos="0">
                <a:srgbClr val="005E2F"/>
              </a:gs>
              <a:gs pos="50000">
                <a:srgbClr val="00CC66"/>
              </a:gs>
              <a:gs pos="100000">
                <a:srgbClr val="005E2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3" name="Line 308"/>
          <p:cNvSpPr>
            <a:spLocks noChangeShapeType="1"/>
          </p:cNvSpPr>
          <p:nvPr/>
        </p:nvSpPr>
        <p:spPr bwMode="auto">
          <a:xfrm>
            <a:off x="5132444" y="3540244"/>
            <a:ext cx="851297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4" name="Rectangle 309"/>
          <p:cNvSpPr>
            <a:spLocks/>
          </p:cNvSpPr>
          <p:nvPr/>
        </p:nvSpPr>
        <p:spPr bwMode="auto">
          <a:xfrm>
            <a:off x="5238410" y="3223539"/>
            <a:ext cx="79772" cy="316706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5" name="Rectangle 310"/>
          <p:cNvSpPr>
            <a:spLocks/>
          </p:cNvSpPr>
          <p:nvPr/>
        </p:nvSpPr>
        <p:spPr bwMode="auto">
          <a:xfrm>
            <a:off x="5318181" y="3128289"/>
            <a:ext cx="79772" cy="411956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6" name="Rectangle 311"/>
          <p:cNvSpPr>
            <a:spLocks/>
          </p:cNvSpPr>
          <p:nvPr/>
        </p:nvSpPr>
        <p:spPr bwMode="auto">
          <a:xfrm>
            <a:off x="5477725" y="3065185"/>
            <a:ext cx="80963" cy="475059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7" name="Rectangle 312"/>
          <p:cNvSpPr>
            <a:spLocks/>
          </p:cNvSpPr>
          <p:nvPr/>
        </p:nvSpPr>
        <p:spPr bwMode="auto">
          <a:xfrm>
            <a:off x="5397954" y="3191392"/>
            <a:ext cx="79772" cy="348853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8" name="Rectangle 313"/>
          <p:cNvSpPr>
            <a:spLocks/>
          </p:cNvSpPr>
          <p:nvPr/>
        </p:nvSpPr>
        <p:spPr bwMode="auto">
          <a:xfrm>
            <a:off x="5558688" y="3223539"/>
            <a:ext cx="79772" cy="316706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9" name="Rectangle 314"/>
          <p:cNvSpPr>
            <a:spLocks/>
          </p:cNvSpPr>
          <p:nvPr/>
        </p:nvSpPr>
        <p:spPr bwMode="auto">
          <a:xfrm>
            <a:off x="5638460" y="3160435"/>
            <a:ext cx="79772" cy="379809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0" name="Rectangle 315"/>
          <p:cNvSpPr>
            <a:spLocks/>
          </p:cNvSpPr>
          <p:nvPr/>
        </p:nvSpPr>
        <p:spPr bwMode="auto">
          <a:xfrm>
            <a:off x="5798004" y="3349744"/>
            <a:ext cx="79772" cy="190500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1" name="Rectangle 316"/>
          <p:cNvSpPr>
            <a:spLocks/>
          </p:cNvSpPr>
          <p:nvPr/>
        </p:nvSpPr>
        <p:spPr bwMode="auto">
          <a:xfrm>
            <a:off x="5718231" y="3097332"/>
            <a:ext cx="79772" cy="442913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2" name="Line 317"/>
          <p:cNvSpPr>
            <a:spLocks noChangeShapeType="1"/>
          </p:cNvSpPr>
          <p:nvPr/>
        </p:nvSpPr>
        <p:spPr bwMode="auto">
          <a:xfrm>
            <a:off x="6100422" y="6363217"/>
            <a:ext cx="851297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3" name="Rectangle 318"/>
          <p:cNvSpPr>
            <a:spLocks/>
          </p:cNvSpPr>
          <p:nvPr/>
        </p:nvSpPr>
        <p:spPr bwMode="auto">
          <a:xfrm>
            <a:off x="6206388" y="6039367"/>
            <a:ext cx="79772" cy="316706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4" name="Rectangle 319"/>
          <p:cNvSpPr>
            <a:spLocks/>
          </p:cNvSpPr>
          <p:nvPr/>
        </p:nvSpPr>
        <p:spPr bwMode="auto">
          <a:xfrm>
            <a:off x="6286160" y="5944117"/>
            <a:ext cx="79772" cy="411956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5" name="Rectangle 320"/>
          <p:cNvSpPr>
            <a:spLocks/>
          </p:cNvSpPr>
          <p:nvPr/>
        </p:nvSpPr>
        <p:spPr bwMode="auto">
          <a:xfrm>
            <a:off x="6445703" y="5881013"/>
            <a:ext cx="80963" cy="475060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6" name="Rectangle 321"/>
          <p:cNvSpPr>
            <a:spLocks/>
          </p:cNvSpPr>
          <p:nvPr/>
        </p:nvSpPr>
        <p:spPr bwMode="auto">
          <a:xfrm>
            <a:off x="6365931" y="6007219"/>
            <a:ext cx="79772" cy="348854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7" name="Rectangle 322"/>
          <p:cNvSpPr>
            <a:spLocks/>
          </p:cNvSpPr>
          <p:nvPr/>
        </p:nvSpPr>
        <p:spPr bwMode="auto">
          <a:xfrm>
            <a:off x="6526666" y="6039367"/>
            <a:ext cx="79772" cy="316706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8" name="Rectangle 323"/>
          <p:cNvSpPr>
            <a:spLocks/>
          </p:cNvSpPr>
          <p:nvPr/>
        </p:nvSpPr>
        <p:spPr bwMode="auto">
          <a:xfrm>
            <a:off x="6606438" y="5976263"/>
            <a:ext cx="79772" cy="379810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9" name="Rectangle 324"/>
          <p:cNvSpPr>
            <a:spLocks/>
          </p:cNvSpPr>
          <p:nvPr/>
        </p:nvSpPr>
        <p:spPr bwMode="auto">
          <a:xfrm>
            <a:off x="6765981" y="6165573"/>
            <a:ext cx="79772" cy="190500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0" name="Rectangle 325"/>
          <p:cNvSpPr>
            <a:spLocks/>
          </p:cNvSpPr>
          <p:nvPr/>
        </p:nvSpPr>
        <p:spPr bwMode="auto">
          <a:xfrm>
            <a:off x="6686210" y="5913160"/>
            <a:ext cx="79772" cy="442913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1" name="Line 327"/>
          <p:cNvSpPr>
            <a:spLocks noChangeShapeType="1"/>
          </p:cNvSpPr>
          <p:nvPr/>
        </p:nvSpPr>
        <p:spPr bwMode="auto">
          <a:xfrm flipH="1">
            <a:off x="4079932" y="3976013"/>
            <a:ext cx="0" cy="12906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2" name="Line 328"/>
          <p:cNvSpPr>
            <a:spLocks noChangeShapeType="1"/>
          </p:cNvSpPr>
          <p:nvPr/>
        </p:nvSpPr>
        <p:spPr bwMode="auto">
          <a:xfrm>
            <a:off x="4087075" y="5259507"/>
            <a:ext cx="303609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3" name="Line 329"/>
          <p:cNvSpPr>
            <a:spLocks noChangeShapeType="1"/>
          </p:cNvSpPr>
          <p:nvPr/>
        </p:nvSpPr>
        <p:spPr bwMode="auto">
          <a:xfrm>
            <a:off x="3746556" y="3973632"/>
            <a:ext cx="65127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4" name="Line 330"/>
          <p:cNvSpPr>
            <a:spLocks noChangeShapeType="1"/>
          </p:cNvSpPr>
          <p:nvPr/>
        </p:nvSpPr>
        <p:spPr bwMode="auto">
          <a:xfrm flipV="1">
            <a:off x="3759654" y="3721220"/>
            <a:ext cx="2381" cy="264319"/>
          </a:xfrm>
          <a:prstGeom prst="line">
            <a:avLst/>
          </a:prstGeom>
          <a:noFill/>
          <a:ln w="7938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95" name="Group 340"/>
          <p:cNvGrpSpPr>
            <a:grpSpLocks/>
          </p:cNvGrpSpPr>
          <p:nvPr/>
        </p:nvGrpSpPr>
        <p:grpSpPr bwMode="auto">
          <a:xfrm>
            <a:off x="3707266" y="3654544"/>
            <a:ext cx="103585" cy="66675"/>
            <a:chOff x="1797" y="1726"/>
            <a:chExt cx="87" cy="56"/>
          </a:xfrm>
        </p:grpSpPr>
        <p:sp>
          <p:nvSpPr>
            <p:cNvPr id="96" name="Freeform 331"/>
            <p:cNvSpPr>
              <a:spLocks/>
            </p:cNvSpPr>
            <p:nvPr/>
          </p:nvSpPr>
          <p:spPr bwMode="auto">
            <a:xfrm>
              <a:off x="1797" y="1726"/>
              <a:ext cx="87" cy="56"/>
            </a:xfrm>
            <a:custGeom>
              <a:avLst/>
              <a:gdLst>
                <a:gd name="T0" fmla="*/ 44 w 99"/>
                <a:gd name="T1" fmla="*/ 56 h 49"/>
                <a:gd name="T2" fmla="*/ 0 w 99"/>
                <a:gd name="T3" fmla="*/ 0 h 49"/>
                <a:gd name="T4" fmla="*/ 87 w 99"/>
                <a:gd name="T5" fmla="*/ 0 h 49"/>
                <a:gd name="T6" fmla="*/ 44 w 99"/>
                <a:gd name="T7" fmla="*/ 56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9"/>
                <a:gd name="T13" fmla="*/ 0 h 49"/>
                <a:gd name="T14" fmla="*/ 99 w 99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9" h="49">
                  <a:moveTo>
                    <a:pt x="50" y="49"/>
                  </a:moveTo>
                  <a:lnTo>
                    <a:pt x="0" y="0"/>
                  </a:lnTo>
                  <a:lnTo>
                    <a:pt x="99" y="0"/>
                  </a:lnTo>
                  <a:lnTo>
                    <a:pt x="5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97" name="Freeform 332"/>
            <p:cNvSpPr>
              <a:spLocks/>
            </p:cNvSpPr>
            <p:nvPr/>
          </p:nvSpPr>
          <p:spPr bwMode="auto">
            <a:xfrm>
              <a:off x="1797" y="1726"/>
              <a:ext cx="87" cy="56"/>
            </a:xfrm>
            <a:custGeom>
              <a:avLst/>
              <a:gdLst>
                <a:gd name="T0" fmla="*/ 44 w 99"/>
                <a:gd name="T1" fmla="*/ 56 h 49"/>
                <a:gd name="T2" fmla="*/ 0 w 99"/>
                <a:gd name="T3" fmla="*/ 0 h 49"/>
                <a:gd name="T4" fmla="*/ 87 w 99"/>
                <a:gd name="T5" fmla="*/ 0 h 49"/>
                <a:gd name="T6" fmla="*/ 44 w 99"/>
                <a:gd name="T7" fmla="*/ 56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9"/>
                <a:gd name="T13" fmla="*/ 0 h 49"/>
                <a:gd name="T14" fmla="*/ 99 w 99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9" h="49">
                  <a:moveTo>
                    <a:pt x="50" y="49"/>
                  </a:moveTo>
                  <a:lnTo>
                    <a:pt x="0" y="0"/>
                  </a:lnTo>
                  <a:lnTo>
                    <a:pt x="99" y="0"/>
                  </a:lnTo>
                  <a:lnTo>
                    <a:pt x="50" y="49"/>
                  </a:lnTo>
                  <a:close/>
                </a:path>
              </a:pathLst>
            </a:custGeom>
            <a:noFill/>
            <a:ln w="79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sp>
        <p:nvSpPr>
          <p:cNvPr id="98" name="Line 333"/>
          <p:cNvSpPr>
            <a:spLocks noChangeShapeType="1"/>
          </p:cNvSpPr>
          <p:nvPr/>
        </p:nvSpPr>
        <p:spPr bwMode="auto">
          <a:xfrm>
            <a:off x="3959678" y="4134366"/>
            <a:ext cx="0" cy="12906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9" name="Line 334"/>
          <p:cNvSpPr>
            <a:spLocks noChangeShapeType="1"/>
          </p:cNvSpPr>
          <p:nvPr/>
        </p:nvSpPr>
        <p:spPr bwMode="auto">
          <a:xfrm>
            <a:off x="3959678" y="5417860"/>
            <a:ext cx="44648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0" name="Line 335"/>
          <p:cNvSpPr>
            <a:spLocks noChangeShapeType="1"/>
          </p:cNvSpPr>
          <p:nvPr/>
        </p:nvSpPr>
        <p:spPr bwMode="auto">
          <a:xfrm>
            <a:off x="3626304" y="4139129"/>
            <a:ext cx="76557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1" name="Line 336"/>
          <p:cNvSpPr>
            <a:spLocks noChangeShapeType="1"/>
          </p:cNvSpPr>
          <p:nvPr/>
        </p:nvSpPr>
        <p:spPr bwMode="auto">
          <a:xfrm flipV="1">
            <a:off x="3617970" y="3872429"/>
            <a:ext cx="2381" cy="264319"/>
          </a:xfrm>
          <a:prstGeom prst="line">
            <a:avLst/>
          </a:prstGeom>
          <a:noFill/>
          <a:ln w="7938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102" name="Group 341"/>
          <p:cNvGrpSpPr>
            <a:grpSpLocks/>
          </p:cNvGrpSpPr>
          <p:nvPr/>
        </p:nvGrpSpPr>
        <p:grpSpPr bwMode="auto">
          <a:xfrm>
            <a:off x="3572725" y="3798610"/>
            <a:ext cx="103584" cy="66675"/>
            <a:chOff x="1797" y="1726"/>
            <a:chExt cx="87" cy="56"/>
          </a:xfrm>
        </p:grpSpPr>
        <p:sp>
          <p:nvSpPr>
            <p:cNvPr id="103" name="Freeform 342"/>
            <p:cNvSpPr>
              <a:spLocks/>
            </p:cNvSpPr>
            <p:nvPr/>
          </p:nvSpPr>
          <p:spPr bwMode="auto">
            <a:xfrm>
              <a:off x="1797" y="1726"/>
              <a:ext cx="87" cy="56"/>
            </a:xfrm>
            <a:custGeom>
              <a:avLst/>
              <a:gdLst>
                <a:gd name="T0" fmla="*/ 44 w 99"/>
                <a:gd name="T1" fmla="*/ 56 h 49"/>
                <a:gd name="T2" fmla="*/ 0 w 99"/>
                <a:gd name="T3" fmla="*/ 0 h 49"/>
                <a:gd name="T4" fmla="*/ 87 w 99"/>
                <a:gd name="T5" fmla="*/ 0 h 49"/>
                <a:gd name="T6" fmla="*/ 44 w 99"/>
                <a:gd name="T7" fmla="*/ 56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9"/>
                <a:gd name="T13" fmla="*/ 0 h 49"/>
                <a:gd name="T14" fmla="*/ 99 w 99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9" h="49">
                  <a:moveTo>
                    <a:pt x="50" y="49"/>
                  </a:moveTo>
                  <a:lnTo>
                    <a:pt x="0" y="0"/>
                  </a:lnTo>
                  <a:lnTo>
                    <a:pt x="99" y="0"/>
                  </a:lnTo>
                  <a:lnTo>
                    <a:pt x="5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04" name="Freeform 343"/>
            <p:cNvSpPr>
              <a:spLocks/>
            </p:cNvSpPr>
            <p:nvPr/>
          </p:nvSpPr>
          <p:spPr bwMode="auto">
            <a:xfrm>
              <a:off x="1797" y="1726"/>
              <a:ext cx="87" cy="56"/>
            </a:xfrm>
            <a:custGeom>
              <a:avLst/>
              <a:gdLst>
                <a:gd name="T0" fmla="*/ 44 w 99"/>
                <a:gd name="T1" fmla="*/ 56 h 49"/>
                <a:gd name="T2" fmla="*/ 0 w 99"/>
                <a:gd name="T3" fmla="*/ 0 h 49"/>
                <a:gd name="T4" fmla="*/ 87 w 99"/>
                <a:gd name="T5" fmla="*/ 0 h 49"/>
                <a:gd name="T6" fmla="*/ 44 w 99"/>
                <a:gd name="T7" fmla="*/ 56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9"/>
                <a:gd name="T13" fmla="*/ 0 h 49"/>
                <a:gd name="T14" fmla="*/ 99 w 99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9" h="49">
                  <a:moveTo>
                    <a:pt x="50" y="49"/>
                  </a:moveTo>
                  <a:lnTo>
                    <a:pt x="0" y="0"/>
                  </a:lnTo>
                  <a:lnTo>
                    <a:pt x="99" y="0"/>
                  </a:lnTo>
                  <a:lnTo>
                    <a:pt x="50" y="49"/>
                  </a:lnTo>
                  <a:close/>
                </a:path>
              </a:pathLst>
            </a:custGeom>
            <a:noFill/>
            <a:ln w="79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sp>
        <p:nvSpPr>
          <p:cNvPr id="105" name="Line 344"/>
          <p:cNvSpPr>
            <a:spLocks noChangeShapeType="1"/>
          </p:cNvSpPr>
          <p:nvPr/>
        </p:nvSpPr>
        <p:spPr bwMode="auto">
          <a:xfrm>
            <a:off x="3846569" y="4292719"/>
            <a:ext cx="0" cy="12906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6" name="Line 345"/>
          <p:cNvSpPr>
            <a:spLocks noChangeShapeType="1"/>
          </p:cNvSpPr>
          <p:nvPr/>
        </p:nvSpPr>
        <p:spPr bwMode="auto">
          <a:xfrm>
            <a:off x="3846569" y="5576213"/>
            <a:ext cx="54649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7" name="Line 346"/>
          <p:cNvSpPr>
            <a:spLocks noChangeShapeType="1"/>
          </p:cNvSpPr>
          <p:nvPr/>
        </p:nvSpPr>
        <p:spPr bwMode="auto">
          <a:xfrm flipV="1">
            <a:off x="3513194" y="4297482"/>
            <a:ext cx="865584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8" name="Line 347"/>
          <p:cNvSpPr>
            <a:spLocks noChangeShapeType="1"/>
          </p:cNvSpPr>
          <p:nvPr/>
        </p:nvSpPr>
        <p:spPr bwMode="auto">
          <a:xfrm flipV="1">
            <a:off x="3504860" y="4030782"/>
            <a:ext cx="2381" cy="264319"/>
          </a:xfrm>
          <a:prstGeom prst="line">
            <a:avLst/>
          </a:prstGeom>
          <a:noFill/>
          <a:ln w="7938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109" name="Group 348"/>
          <p:cNvGrpSpPr>
            <a:grpSpLocks/>
          </p:cNvGrpSpPr>
          <p:nvPr/>
        </p:nvGrpSpPr>
        <p:grpSpPr bwMode="auto">
          <a:xfrm>
            <a:off x="3459616" y="3956963"/>
            <a:ext cx="103585" cy="66675"/>
            <a:chOff x="1797" y="1726"/>
            <a:chExt cx="87" cy="56"/>
          </a:xfrm>
        </p:grpSpPr>
        <p:sp>
          <p:nvSpPr>
            <p:cNvPr id="110" name="Freeform 349"/>
            <p:cNvSpPr>
              <a:spLocks/>
            </p:cNvSpPr>
            <p:nvPr/>
          </p:nvSpPr>
          <p:spPr bwMode="auto">
            <a:xfrm>
              <a:off x="1797" y="1726"/>
              <a:ext cx="87" cy="56"/>
            </a:xfrm>
            <a:custGeom>
              <a:avLst/>
              <a:gdLst>
                <a:gd name="T0" fmla="*/ 44 w 99"/>
                <a:gd name="T1" fmla="*/ 56 h 49"/>
                <a:gd name="T2" fmla="*/ 0 w 99"/>
                <a:gd name="T3" fmla="*/ 0 h 49"/>
                <a:gd name="T4" fmla="*/ 87 w 99"/>
                <a:gd name="T5" fmla="*/ 0 h 49"/>
                <a:gd name="T6" fmla="*/ 44 w 99"/>
                <a:gd name="T7" fmla="*/ 56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9"/>
                <a:gd name="T13" fmla="*/ 0 h 49"/>
                <a:gd name="T14" fmla="*/ 99 w 99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9" h="49">
                  <a:moveTo>
                    <a:pt x="50" y="49"/>
                  </a:moveTo>
                  <a:lnTo>
                    <a:pt x="0" y="0"/>
                  </a:lnTo>
                  <a:lnTo>
                    <a:pt x="99" y="0"/>
                  </a:lnTo>
                  <a:lnTo>
                    <a:pt x="5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11" name="Freeform 350"/>
            <p:cNvSpPr>
              <a:spLocks/>
            </p:cNvSpPr>
            <p:nvPr/>
          </p:nvSpPr>
          <p:spPr bwMode="auto">
            <a:xfrm>
              <a:off x="1797" y="1726"/>
              <a:ext cx="87" cy="56"/>
            </a:xfrm>
            <a:custGeom>
              <a:avLst/>
              <a:gdLst>
                <a:gd name="T0" fmla="*/ 44 w 99"/>
                <a:gd name="T1" fmla="*/ 56 h 49"/>
                <a:gd name="T2" fmla="*/ 0 w 99"/>
                <a:gd name="T3" fmla="*/ 0 h 49"/>
                <a:gd name="T4" fmla="*/ 87 w 99"/>
                <a:gd name="T5" fmla="*/ 0 h 49"/>
                <a:gd name="T6" fmla="*/ 44 w 99"/>
                <a:gd name="T7" fmla="*/ 56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9"/>
                <a:gd name="T13" fmla="*/ 0 h 49"/>
                <a:gd name="T14" fmla="*/ 99 w 99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9" h="49">
                  <a:moveTo>
                    <a:pt x="50" y="49"/>
                  </a:moveTo>
                  <a:lnTo>
                    <a:pt x="0" y="0"/>
                  </a:lnTo>
                  <a:lnTo>
                    <a:pt x="99" y="0"/>
                  </a:lnTo>
                  <a:lnTo>
                    <a:pt x="50" y="49"/>
                  </a:lnTo>
                  <a:close/>
                </a:path>
              </a:pathLst>
            </a:custGeom>
            <a:noFill/>
            <a:ln w="79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sp>
        <p:nvSpPr>
          <p:cNvPr id="112" name="Line 15"/>
          <p:cNvSpPr>
            <a:spLocks noChangeShapeType="1"/>
          </p:cNvSpPr>
          <p:nvPr/>
        </p:nvSpPr>
        <p:spPr bwMode="auto">
          <a:xfrm>
            <a:off x="1814172" y="4093885"/>
            <a:ext cx="12858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113" name="Group 134"/>
          <p:cNvGrpSpPr>
            <a:grpSpLocks/>
          </p:cNvGrpSpPr>
          <p:nvPr/>
        </p:nvGrpSpPr>
        <p:grpSpPr bwMode="auto">
          <a:xfrm>
            <a:off x="3519147" y="3705741"/>
            <a:ext cx="713185" cy="715191"/>
            <a:chOff x="3096297" y="2434327"/>
            <a:chExt cx="950472" cy="952127"/>
          </a:xfrm>
        </p:grpSpPr>
        <p:grpSp>
          <p:nvGrpSpPr>
            <p:cNvPr id="114" name="Group 118"/>
            <p:cNvGrpSpPr>
              <a:grpSpLocks/>
            </p:cNvGrpSpPr>
            <p:nvPr/>
          </p:nvGrpSpPr>
          <p:grpSpPr bwMode="auto">
            <a:xfrm>
              <a:off x="3596741" y="2434327"/>
              <a:ext cx="450028" cy="266332"/>
              <a:chOff x="12764944" y="3754352"/>
              <a:chExt cx="450028" cy="322472"/>
            </a:xfrm>
          </p:grpSpPr>
          <p:sp>
            <p:nvSpPr>
              <p:cNvPr id="124" name="Rectangle 114"/>
              <p:cNvSpPr>
                <a:spLocks noChangeArrowheads="1"/>
              </p:cNvSpPr>
              <p:nvPr/>
            </p:nvSpPr>
            <p:spPr bwMode="auto">
              <a:xfrm>
                <a:off x="12812356" y="3808196"/>
                <a:ext cx="319731" cy="178001"/>
              </a:xfrm>
              <a:prstGeom prst="rect">
                <a:avLst/>
              </a:prstGeom>
              <a:solidFill>
                <a:schemeClr val="tx1"/>
              </a:solidFill>
              <a:ln w="12700" algn="ctr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5" name="TextBox 117"/>
              <p:cNvSpPr txBox="1">
                <a:spLocks noChangeArrowheads="1"/>
              </p:cNvSpPr>
              <p:nvPr/>
            </p:nvSpPr>
            <p:spPr bwMode="auto">
              <a:xfrm>
                <a:off x="12764944" y="3754352"/>
                <a:ext cx="450028" cy="3224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A/D</a:t>
                </a:r>
              </a:p>
            </p:txBody>
          </p:sp>
        </p:grpSp>
        <p:grpSp>
          <p:nvGrpSpPr>
            <p:cNvPr id="115" name="Group 125"/>
            <p:cNvGrpSpPr>
              <a:grpSpLocks/>
            </p:cNvGrpSpPr>
            <p:nvPr/>
          </p:nvGrpSpPr>
          <p:grpSpPr bwMode="auto">
            <a:xfrm>
              <a:off x="3434045" y="2667043"/>
              <a:ext cx="450028" cy="266331"/>
              <a:chOff x="12764944" y="3754352"/>
              <a:chExt cx="450028" cy="322471"/>
            </a:xfrm>
          </p:grpSpPr>
          <p:sp>
            <p:nvSpPr>
              <p:cNvPr id="122" name="Rectangle 126"/>
              <p:cNvSpPr>
                <a:spLocks noChangeArrowheads="1"/>
              </p:cNvSpPr>
              <p:nvPr/>
            </p:nvSpPr>
            <p:spPr bwMode="auto">
              <a:xfrm>
                <a:off x="12812356" y="3808196"/>
                <a:ext cx="319731" cy="178001"/>
              </a:xfrm>
              <a:prstGeom prst="rect">
                <a:avLst/>
              </a:prstGeom>
              <a:solidFill>
                <a:schemeClr val="tx1"/>
              </a:solidFill>
              <a:ln w="12700" algn="ctr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" name="TextBox 127"/>
              <p:cNvSpPr txBox="1">
                <a:spLocks noChangeArrowheads="1"/>
              </p:cNvSpPr>
              <p:nvPr/>
            </p:nvSpPr>
            <p:spPr bwMode="auto">
              <a:xfrm>
                <a:off x="12764944" y="3754352"/>
                <a:ext cx="450028" cy="3224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A/D</a:t>
                </a:r>
              </a:p>
            </p:txBody>
          </p:sp>
        </p:grpSp>
        <p:grpSp>
          <p:nvGrpSpPr>
            <p:cNvPr id="116" name="Group 128"/>
            <p:cNvGrpSpPr>
              <a:grpSpLocks/>
            </p:cNvGrpSpPr>
            <p:nvPr/>
          </p:nvGrpSpPr>
          <p:grpSpPr bwMode="auto">
            <a:xfrm>
              <a:off x="3265171" y="2899761"/>
              <a:ext cx="450028" cy="266331"/>
              <a:chOff x="12764944" y="3754352"/>
              <a:chExt cx="450028" cy="322471"/>
            </a:xfrm>
          </p:grpSpPr>
          <p:sp>
            <p:nvSpPr>
              <p:cNvPr id="120" name="Rectangle 129"/>
              <p:cNvSpPr>
                <a:spLocks noChangeArrowheads="1"/>
              </p:cNvSpPr>
              <p:nvPr/>
            </p:nvSpPr>
            <p:spPr bwMode="auto">
              <a:xfrm>
                <a:off x="12812356" y="3808196"/>
                <a:ext cx="319731" cy="178001"/>
              </a:xfrm>
              <a:prstGeom prst="rect">
                <a:avLst/>
              </a:prstGeom>
              <a:solidFill>
                <a:schemeClr val="tx1"/>
              </a:solidFill>
              <a:ln w="12700" algn="ctr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1" name="TextBox 130"/>
              <p:cNvSpPr txBox="1">
                <a:spLocks noChangeArrowheads="1"/>
              </p:cNvSpPr>
              <p:nvPr/>
            </p:nvSpPr>
            <p:spPr bwMode="auto">
              <a:xfrm>
                <a:off x="12764944" y="3754352"/>
                <a:ext cx="450028" cy="3224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A/D</a:t>
                </a:r>
              </a:p>
            </p:txBody>
          </p:sp>
        </p:grpSp>
        <p:grpSp>
          <p:nvGrpSpPr>
            <p:cNvPr id="117" name="Group 131"/>
            <p:cNvGrpSpPr>
              <a:grpSpLocks/>
            </p:cNvGrpSpPr>
            <p:nvPr/>
          </p:nvGrpSpPr>
          <p:grpSpPr bwMode="auto">
            <a:xfrm>
              <a:off x="3096297" y="3120123"/>
              <a:ext cx="450028" cy="266331"/>
              <a:chOff x="12764944" y="3754352"/>
              <a:chExt cx="450028" cy="322471"/>
            </a:xfrm>
          </p:grpSpPr>
          <p:sp>
            <p:nvSpPr>
              <p:cNvPr id="118" name="Rectangle 132"/>
              <p:cNvSpPr>
                <a:spLocks noChangeArrowheads="1"/>
              </p:cNvSpPr>
              <p:nvPr/>
            </p:nvSpPr>
            <p:spPr bwMode="auto">
              <a:xfrm>
                <a:off x="12812356" y="3808196"/>
                <a:ext cx="319731" cy="178001"/>
              </a:xfrm>
              <a:prstGeom prst="rect">
                <a:avLst/>
              </a:prstGeom>
              <a:solidFill>
                <a:schemeClr val="tx1"/>
              </a:solidFill>
              <a:ln w="12700" algn="ctr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9" name="TextBox 133"/>
              <p:cNvSpPr txBox="1">
                <a:spLocks noChangeArrowheads="1"/>
              </p:cNvSpPr>
              <p:nvPr/>
            </p:nvSpPr>
            <p:spPr bwMode="auto">
              <a:xfrm>
                <a:off x="12764944" y="3754352"/>
                <a:ext cx="450028" cy="3224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A/D</a:t>
                </a:r>
              </a:p>
            </p:txBody>
          </p:sp>
        </p:grpSp>
      </p:grpSp>
      <p:grpSp>
        <p:nvGrpSpPr>
          <p:cNvPr id="126" name="Group 135"/>
          <p:cNvGrpSpPr>
            <a:grpSpLocks/>
          </p:cNvGrpSpPr>
          <p:nvPr/>
        </p:nvGrpSpPr>
        <p:grpSpPr bwMode="auto">
          <a:xfrm>
            <a:off x="1702254" y="5319038"/>
            <a:ext cx="1450181" cy="862013"/>
            <a:chOff x="1958546" y="3268362"/>
            <a:chExt cx="1933831" cy="945291"/>
          </a:xfrm>
        </p:grpSpPr>
        <p:sp>
          <p:nvSpPr>
            <p:cNvPr id="127" name="Rectangle 136"/>
            <p:cNvSpPr>
              <a:spLocks noChangeArrowheads="1"/>
            </p:cNvSpPr>
            <p:nvPr/>
          </p:nvSpPr>
          <p:spPr bwMode="auto">
            <a:xfrm>
              <a:off x="1958546" y="3268362"/>
              <a:ext cx="1933831" cy="945291"/>
            </a:xfrm>
            <a:prstGeom prst="rect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128" name="Group 121"/>
            <p:cNvGrpSpPr>
              <a:grpSpLocks/>
            </p:cNvGrpSpPr>
            <p:nvPr/>
          </p:nvGrpSpPr>
          <p:grpSpPr bwMode="auto">
            <a:xfrm>
              <a:off x="2167280" y="3744095"/>
              <a:ext cx="1714500" cy="134939"/>
              <a:chOff x="1537086" y="3302773"/>
              <a:chExt cx="1714500" cy="804863"/>
            </a:xfrm>
          </p:grpSpPr>
          <p:sp>
            <p:nvSpPr>
              <p:cNvPr id="129" name="Line 83"/>
              <p:cNvSpPr>
                <a:spLocks noChangeShapeType="1"/>
              </p:cNvSpPr>
              <p:nvPr/>
            </p:nvSpPr>
            <p:spPr bwMode="auto">
              <a:xfrm>
                <a:off x="1537086" y="4107636"/>
                <a:ext cx="171450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0" name="Rectangle 84"/>
              <p:cNvSpPr>
                <a:spLocks/>
              </p:cNvSpPr>
              <p:nvPr/>
            </p:nvSpPr>
            <p:spPr bwMode="auto">
              <a:xfrm>
                <a:off x="1721236" y="3571061"/>
                <a:ext cx="160337" cy="536575"/>
              </a:xfrm>
              <a:prstGeom prst="rect">
                <a:avLst/>
              </a:prstGeom>
              <a:solidFill>
                <a:srgbClr val="3399FF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1" name="Rectangle 85"/>
              <p:cNvSpPr>
                <a:spLocks/>
              </p:cNvSpPr>
              <p:nvPr/>
            </p:nvSpPr>
            <p:spPr bwMode="auto">
              <a:xfrm>
                <a:off x="1881573" y="3410723"/>
                <a:ext cx="161925" cy="696913"/>
              </a:xfrm>
              <a:prstGeom prst="rect">
                <a:avLst/>
              </a:prstGeom>
              <a:solidFill>
                <a:srgbClr val="3399FF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" name="Rectangle 86"/>
              <p:cNvSpPr>
                <a:spLocks/>
              </p:cNvSpPr>
              <p:nvPr/>
            </p:nvSpPr>
            <p:spPr bwMode="auto">
              <a:xfrm>
                <a:off x="2203836" y="3302773"/>
                <a:ext cx="160337" cy="804863"/>
              </a:xfrm>
              <a:prstGeom prst="rect">
                <a:avLst/>
              </a:prstGeom>
              <a:solidFill>
                <a:srgbClr val="3399FF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3" name="Rectangle 87"/>
              <p:cNvSpPr>
                <a:spLocks/>
              </p:cNvSpPr>
              <p:nvPr/>
            </p:nvSpPr>
            <p:spPr bwMode="auto">
              <a:xfrm>
                <a:off x="2043498" y="3517086"/>
                <a:ext cx="160338" cy="590550"/>
              </a:xfrm>
              <a:prstGeom prst="rect">
                <a:avLst/>
              </a:prstGeom>
              <a:solidFill>
                <a:srgbClr val="3399FF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4" name="Rectangle 88"/>
              <p:cNvSpPr>
                <a:spLocks/>
              </p:cNvSpPr>
              <p:nvPr/>
            </p:nvSpPr>
            <p:spPr bwMode="auto">
              <a:xfrm>
                <a:off x="2364173" y="3571061"/>
                <a:ext cx="160338" cy="536575"/>
              </a:xfrm>
              <a:prstGeom prst="rect">
                <a:avLst/>
              </a:prstGeom>
              <a:solidFill>
                <a:srgbClr val="3399FF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5" name="Rectangle 89"/>
              <p:cNvSpPr>
                <a:spLocks/>
              </p:cNvSpPr>
              <p:nvPr/>
            </p:nvSpPr>
            <p:spPr bwMode="auto">
              <a:xfrm>
                <a:off x="2524511" y="3463111"/>
                <a:ext cx="161925" cy="644525"/>
              </a:xfrm>
              <a:prstGeom prst="rect">
                <a:avLst/>
              </a:prstGeom>
              <a:solidFill>
                <a:srgbClr val="3399FF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6" name="Rectangle 90"/>
              <p:cNvSpPr>
                <a:spLocks/>
              </p:cNvSpPr>
              <p:nvPr/>
            </p:nvSpPr>
            <p:spPr bwMode="auto">
              <a:xfrm>
                <a:off x="2846773" y="3785373"/>
                <a:ext cx="160338" cy="322263"/>
              </a:xfrm>
              <a:prstGeom prst="rect">
                <a:avLst/>
              </a:prstGeom>
              <a:solidFill>
                <a:srgbClr val="3399FF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7" name="Rectangle 91"/>
              <p:cNvSpPr>
                <a:spLocks/>
              </p:cNvSpPr>
              <p:nvPr/>
            </p:nvSpPr>
            <p:spPr bwMode="auto">
              <a:xfrm>
                <a:off x="2686436" y="3356748"/>
                <a:ext cx="160337" cy="750888"/>
              </a:xfrm>
              <a:prstGeom prst="rect">
                <a:avLst/>
              </a:prstGeom>
              <a:solidFill>
                <a:srgbClr val="3399FF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8" name="Group 206"/>
          <p:cNvGrpSpPr>
            <a:grpSpLocks/>
          </p:cNvGrpSpPr>
          <p:nvPr/>
        </p:nvGrpSpPr>
        <p:grpSpPr bwMode="auto">
          <a:xfrm>
            <a:off x="3814422" y="3071138"/>
            <a:ext cx="3361135" cy="3344466"/>
            <a:chOff x="3488724" y="1587844"/>
            <a:chExt cx="4481384" cy="4458732"/>
          </a:xfrm>
        </p:grpSpPr>
        <p:grpSp>
          <p:nvGrpSpPr>
            <p:cNvPr id="139" name="Group 193"/>
            <p:cNvGrpSpPr>
              <a:grpSpLocks/>
            </p:cNvGrpSpPr>
            <p:nvPr/>
          </p:nvGrpSpPr>
          <p:grpSpPr bwMode="auto">
            <a:xfrm>
              <a:off x="3787346" y="1587844"/>
              <a:ext cx="4182762" cy="722870"/>
              <a:chOff x="6796216" y="3503141"/>
              <a:chExt cx="4182762" cy="722870"/>
            </a:xfrm>
          </p:grpSpPr>
          <p:sp>
            <p:nvSpPr>
              <p:cNvPr id="152" name="Rectangle 191"/>
              <p:cNvSpPr>
                <a:spLocks noChangeArrowheads="1"/>
              </p:cNvSpPr>
              <p:nvPr/>
            </p:nvSpPr>
            <p:spPr bwMode="auto">
              <a:xfrm>
                <a:off x="6796216" y="3503141"/>
                <a:ext cx="4182762" cy="722870"/>
              </a:xfrm>
              <a:prstGeom prst="rect">
                <a:avLst/>
              </a:prstGeom>
              <a:solidFill>
                <a:schemeClr val="tx1"/>
              </a:solidFill>
              <a:ln w="12700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53" name="Group 192"/>
              <p:cNvGrpSpPr>
                <a:grpSpLocks/>
              </p:cNvGrpSpPr>
              <p:nvPr/>
            </p:nvGrpSpPr>
            <p:grpSpPr bwMode="auto">
              <a:xfrm>
                <a:off x="7007106" y="3536397"/>
                <a:ext cx="1135062" cy="592137"/>
                <a:chOff x="7007106" y="3536397"/>
                <a:chExt cx="1135062" cy="592137"/>
              </a:xfrm>
            </p:grpSpPr>
            <p:sp>
              <p:nvSpPr>
                <p:cNvPr id="154" name="Line 42"/>
                <p:cNvSpPr>
                  <a:spLocks noChangeShapeType="1"/>
                </p:cNvSpPr>
                <p:nvPr/>
              </p:nvSpPr>
              <p:spPr bwMode="auto">
                <a:xfrm>
                  <a:off x="7007106" y="4128534"/>
                  <a:ext cx="1135062" cy="0"/>
                </a:xfrm>
                <a:prstGeom prst="line">
                  <a:avLst/>
                </a:prstGeom>
                <a:noFill/>
                <a:ln w="12700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Rectangle 43"/>
                <p:cNvSpPr>
                  <a:spLocks/>
                </p:cNvSpPr>
                <p:nvPr/>
              </p:nvSpPr>
              <p:spPr bwMode="auto">
                <a:xfrm>
                  <a:off x="7149981" y="3706259"/>
                  <a:ext cx="106362" cy="422275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56" name="Rectangle 44"/>
                <p:cNvSpPr>
                  <a:spLocks/>
                </p:cNvSpPr>
                <p:nvPr/>
              </p:nvSpPr>
              <p:spPr bwMode="auto">
                <a:xfrm>
                  <a:off x="7256343" y="3579259"/>
                  <a:ext cx="106363" cy="549275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Rectangle 45"/>
                <p:cNvSpPr>
                  <a:spLocks/>
                </p:cNvSpPr>
                <p:nvPr/>
              </p:nvSpPr>
              <p:spPr bwMode="auto">
                <a:xfrm>
                  <a:off x="7469068" y="3801509"/>
                  <a:ext cx="120650" cy="327025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Rectangle 46"/>
                <p:cNvSpPr>
                  <a:spLocks/>
                </p:cNvSpPr>
                <p:nvPr/>
              </p:nvSpPr>
              <p:spPr bwMode="auto">
                <a:xfrm>
                  <a:off x="7362706" y="3663397"/>
                  <a:ext cx="106362" cy="465137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59" name="Rectangle 47"/>
                <p:cNvSpPr>
                  <a:spLocks/>
                </p:cNvSpPr>
                <p:nvPr/>
              </p:nvSpPr>
              <p:spPr bwMode="auto">
                <a:xfrm>
                  <a:off x="7575431" y="3706259"/>
                  <a:ext cx="106362" cy="422275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60" name="Rectangle 48"/>
                <p:cNvSpPr>
                  <a:spLocks/>
                </p:cNvSpPr>
                <p:nvPr/>
              </p:nvSpPr>
              <p:spPr bwMode="auto">
                <a:xfrm>
                  <a:off x="7681793" y="3622122"/>
                  <a:ext cx="106363" cy="506412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61" name="Rectangle 49"/>
                <p:cNvSpPr>
                  <a:spLocks/>
                </p:cNvSpPr>
                <p:nvPr/>
              </p:nvSpPr>
              <p:spPr bwMode="auto">
                <a:xfrm>
                  <a:off x="7894518" y="3876122"/>
                  <a:ext cx="106363" cy="252412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62" name="Rectangle 50"/>
                <p:cNvSpPr>
                  <a:spLocks/>
                </p:cNvSpPr>
                <p:nvPr/>
              </p:nvSpPr>
              <p:spPr bwMode="auto">
                <a:xfrm>
                  <a:off x="7788156" y="3536397"/>
                  <a:ext cx="106362" cy="592137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40" name="Group 194"/>
            <p:cNvGrpSpPr>
              <a:grpSpLocks/>
            </p:cNvGrpSpPr>
            <p:nvPr/>
          </p:nvGrpSpPr>
          <p:grpSpPr bwMode="auto">
            <a:xfrm>
              <a:off x="3488724" y="5323706"/>
              <a:ext cx="4182762" cy="722870"/>
              <a:chOff x="6796216" y="3503141"/>
              <a:chExt cx="4182762" cy="722870"/>
            </a:xfrm>
          </p:grpSpPr>
          <p:sp>
            <p:nvSpPr>
              <p:cNvPr id="141" name="Rectangle 195"/>
              <p:cNvSpPr>
                <a:spLocks noChangeArrowheads="1"/>
              </p:cNvSpPr>
              <p:nvPr/>
            </p:nvSpPr>
            <p:spPr bwMode="auto">
              <a:xfrm>
                <a:off x="6796216" y="3503141"/>
                <a:ext cx="4182762" cy="722870"/>
              </a:xfrm>
              <a:prstGeom prst="rect">
                <a:avLst/>
              </a:prstGeom>
              <a:solidFill>
                <a:schemeClr val="tx1"/>
              </a:solidFill>
              <a:ln w="12700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42" name="Group 196"/>
              <p:cNvGrpSpPr>
                <a:grpSpLocks/>
              </p:cNvGrpSpPr>
              <p:nvPr/>
            </p:nvGrpSpPr>
            <p:grpSpPr bwMode="auto">
              <a:xfrm>
                <a:off x="7007106" y="3536397"/>
                <a:ext cx="1135062" cy="592137"/>
                <a:chOff x="7007106" y="3536397"/>
                <a:chExt cx="1135062" cy="592137"/>
              </a:xfrm>
            </p:grpSpPr>
            <p:sp>
              <p:nvSpPr>
                <p:cNvPr id="143" name="Line 42"/>
                <p:cNvSpPr>
                  <a:spLocks noChangeShapeType="1"/>
                </p:cNvSpPr>
                <p:nvPr/>
              </p:nvSpPr>
              <p:spPr bwMode="auto">
                <a:xfrm>
                  <a:off x="7007106" y="4128534"/>
                  <a:ext cx="1135062" cy="0"/>
                </a:xfrm>
                <a:prstGeom prst="line">
                  <a:avLst/>
                </a:prstGeom>
                <a:noFill/>
                <a:ln w="12700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Rectangle 43"/>
                <p:cNvSpPr>
                  <a:spLocks/>
                </p:cNvSpPr>
                <p:nvPr/>
              </p:nvSpPr>
              <p:spPr bwMode="auto">
                <a:xfrm>
                  <a:off x="7149981" y="3706259"/>
                  <a:ext cx="106362" cy="422275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Rectangle 44"/>
                <p:cNvSpPr>
                  <a:spLocks/>
                </p:cNvSpPr>
                <p:nvPr/>
              </p:nvSpPr>
              <p:spPr bwMode="auto">
                <a:xfrm>
                  <a:off x="7256343" y="3579259"/>
                  <a:ext cx="106363" cy="549275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Rectangle 45"/>
                <p:cNvSpPr>
                  <a:spLocks/>
                </p:cNvSpPr>
                <p:nvPr/>
              </p:nvSpPr>
              <p:spPr bwMode="auto">
                <a:xfrm>
                  <a:off x="7469068" y="3801509"/>
                  <a:ext cx="120650" cy="327025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Rectangle 46"/>
                <p:cNvSpPr>
                  <a:spLocks/>
                </p:cNvSpPr>
                <p:nvPr/>
              </p:nvSpPr>
              <p:spPr bwMode="auto">
                <a:xfrm>
                  <a:off x="7362706" y="3663397"/>
                  <a:ext cx="106362" cy="465137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48" name="Rectangle 47"/>
                <p:cNvSpPr>
                  <a:spLocks/>
                </p:cNvSpPr>
                <p:nvPr/>
              </p:nvSpPr>
              <p:spPr bwMode="auto">
                <a:xfrm>
                  <a:off x="7575431" y="3706259"/>
                  <a:ext cx="106362" cy="422275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Rectangle 48"/>
                <p:cNvSpPr>
                  <a:spLocks/>
                </p:cNvSpPr>
                <p:nvPr/>
              </p:nvSpPr>
              <p:spPr bwMode="auto">
                <a:xfrm>
                  <a:off x="7681793" y="3622122"/>
                  <a:ext cx="106363" cy="506412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Rectangle 49"/>
                <p:cNvSpPr>
                  <a:spLocks/>
                </p:cNvSpPr>
                <p:nvPr/>
              </p:nvSpPr>
              <p:spPr bwMode="auto">
                <a:xfrm>
                  <a:off x="7894518" y="3876122"/>
                  <a:ext cx="106363" cy="252412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Rectangle 50"/>
                <p:cNvSpPr>
                  <a:spLocks/>
                </p:cNvSpPr>
                <p:nvPr/>
              </p:nvSpPr>
              <p:spPr bwMode="auto">
                <a:xfrm>
                  <a:off x="7788156" y="3536397"/>
                  <a:ext cx="106362" cy="592137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63" name="Rectangle 351"/>
          <p:cNvSpPr txBox="1">
            <a:spLocks noChangeArrowheads="1"/>
          </p:cNvSpPr>
          <p:nvPr/>
        </p:nvSpPr>
        <p:spPr bwMode="auto">
          <a:xfrm>
            <a:off x="67315" y="176832"/>
            <a:ext cx="863237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CC"/>
                </a:solidFill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Multiuser Detection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619125" y="6355677"/>
            <a:ext cx="354411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Why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not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u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biquitous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oday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? 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3918752" y="6366633"/>
            <a:ext cx="525894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Power, A/D Precision, Error propagation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167" name="Rectangle 166"/>
          <p:cNvSpPr/>
          <p:nvPr/>
        </p:nvSpPr>
        <p:spPr>
          <a:xfrm>
            <a:off x="298348" y="1579279"/>
            <a:ext cx="8562624" cy="1434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75000"/>
              <a:buFont typeface="Wingdings" pitchFamily="2" charset="2"/>
              <a:buChar char="l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Multiuser detection (MUD) exploits the fact that the structure of the interference is known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Pct val="80000"/>
              <a:buFont typeface="Wingdings" pitchFamily="2" charset="2"/>
              <a:buChar char="l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Maximum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likelihood: exponentially complex in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number of users </a:t>
            </a: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N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 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Pct val="80000"/>
              <a:buFont typeface="Wingdings" pitchFamily="2" charset="2"/>
              <a:buChar char="l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Successive interference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cancellation (SIC) 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188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/>
      <p:bldP spid="16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4000" dirty="0" smtClean="0"/>
              <a:t>Area Spectral Efficiency (ASE)</a:t>
            </a:r>
            <a:endParaRPr lang="en-US" sz="4000" dirty="0"/>
          </a:p>
        </p:txBody>
      </p:sp>
      <p:pic>
        <p:nvPicPr>
          <p:cNvPr id="2222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758" y="2744503"/>
            <a:ext cx="5790839" cy="240025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97700" y="2703188"/>
            <a:ext cx="8941897" cy="4154812"/>
            <a:chOff x="197700" y="3138617"/>
            <a:chExt cx="8941897" cy="4154812"/>
          </a:xfrm>
        </p:grpSpPr>
        <p:grpSp>
          <p:nvGrpSpPr>
            <p:cNvPr id="8" name="Group 7"/>
            <p:cNvGrpSpPr/>
            <p:nvPr/>
          </p:nvGrpSpPr>
          <p:grpSpPr>
            <a:xfrm>
              <a:off x="355084" y="3483692"/>
              <a:ext cx="2998077" cy="1816445"/>
              <a:chOff x="1911350" y="1272396"/>
              <a:chExt cx="6014347" cy="3588529"/>
            </a:xfrm>
          </p:grpSpPr>
          <p:sp>
            <p:nvSpPr>
              <p:cNvPr id="9" name="AutoShape 3"/>
              <p:cNvSpPr>
                <a:spLocks noChangeArrowheads="1"/>
              </p:cNvSpPr>
              <p:nvPr/>
            </p:nvSpPr>
            <p:spPr bwMode="auto">
              <a:xfrm>
                <a:off x="4741863" y="4076700"/>
                <a:ext cx="1230312" cy="773113"/>
              </a:xfrm>
              <a:prstGeom prst="hexagon">
                <a:avLst>
                  <a:gd name="adj" fmla="val 39777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0" name="AutoShape 4"/>
              <p:cNvSpPr>
                <a:spLocks noChangeArrowheads="1"/>
              </p:cNvSpPr>
              <p:nvPr/>
            </p:nvSpPr>
            <p:spPr bwMode="auto">
              <a:xfrm>
                <a:off x="4745038" y="3290888"/>
                <a:ext cx="1228725" cy="776287"/>
              </a:xfrm>
              <a:prstGeom prst="hexagon">
                <a:avLst>
                  <a:gd name="adj" fmla="val 39563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" name="AutoShape 5"/>
              <p:cNvSpPr>
                <a:spLocks noChangeArrowheads="1"/>
              </p:cNvSpPr>
              <p:nvPr/>
            </p:nvSpPr>
            <p:spPr bwMode="auto">
              <a:xfrm>
                <a:off x="2897188" y="2503488"/>
                <a:ext cx="1227137" cy="776287"/>
              </a:xfrm>
              <a:prstGeom prst="hexagon">
                <a:avLst>
                  <a:gd name="adj" fmla="val 39512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" name="AutoShape 6"/>
              <p:cNvSpPr>
                <a:spLocks noChangeArrowheads="1"/>
              </p:cNvSpPr>
              <p:nvPr/>
            </p:nvSpPr>
            <p:spPr bwMode="auto">
              <a:xfrm>
                <a:off x="1982788" y="3690938"/>
                <a:ext cx="1225550" cy="774700"/>
              </a:xfrm>
              <a:prstGeom prst="hexagon">
                <a:avLst>
                  <a:gd name="adj" fmla="val 39542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" name="AutoShape 7"/>
              <p:cNvSpPr>
                <a:spLocks noChangeArrowheads="1"/>
              </p:cNvSpPr>
              <p:nvPr/>
            </p:nvSpPr>
            <p:spPr bwMode="auto">
              <a:xfrm>
                <a:off x="1984375" y="2897188"/>
                <a:ext cx="1225550" cy="774700"/>
              </a:xfrm>
              <a:prstGeom prst="hexagon">
                <a:avLst>
                  <a:gd name="adj" fmla="val 39542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4" name="AutoShape 8"/>
              <p:cNvSpPr>
                <a:spLocks noChangeArrowheads="1"/>
              </p:cNvSpPr>
              <p:nvPr/>
            </p:nvSpPr>
            <p:spPr bwMode="auto">
              <a:xfrm>
                <a:off x="1981200" y="2116138"/>
                <a:ext cx="1227138" cy="773112"/>
              </a:xfrm>
              <a:prstGeom prst="hexagon">
                <a:avLst>
                  <a:gd name="adj" fmla="val 39674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5" name="Oval 9"/>
              <p:cNvSpPr>
                <a:spLocks noChangeArrowheads="1"/>
              </p:cNvSpPr>
              <p:nvPr/>
            </p:nvSpPr>
            <p:spPr bwMode="auto">
              <a:xfrm>
                <a:off x="2571750" y="2476500"/>
                <a:ext cx="42863" cy="50800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6" name="Oval 10"/>
              <p:cNvSpPr>
                <a:spLocks noChangeArrowheads="1"/>
              </p:cNvSpPr>
              <p:nvPr/>
            </p:nvSpPr>
            <p:spPr bwMode="auto">
              <a:xfrm>
                <a:off x="2576513" y="3259138"/>
                <a:ext cx="39687" cy="50800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" name="Oval 11"/>
              <p:cNvSpPr>
                <a:spLocks noChangeArrowheads="1"/>
              </p:cNvSpPr>
              <p:nvPr/>
            </p:nvSpPr>
            <p:spPr bwMode="auto">
              <a:xfrm>
                <a:off x="2573338" y="4051300"/>
                <a:ext cx="41275" cy="50800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8" name="Oval 12"/>
              <p:cNvSpPr>
                <a:spLocks noChangeArrowheads="1"/>
              </p:cNvSpPr>
              <p:nvPr/>
            </p:nvSpPr>
            <p:spPr bwMode="auto">
              <a:xfrm>
                <a:off x="3490913" y="2865438"/>
                <a:ext cx="42862" cy="49212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" name="AutoShape 13"/>
              <p:cNvSpPr>
                <a:spLocks noChangeArrowheads="1"/>
              </p:cNvSpPr>
              <p:nvPr/>
            </p:nvSpPr>
            <p:spPr bwMode="auto">
              <a:xfrm>
                <a:off x="2905125" y="1722438"/>
                <a:ext cx="1228725" cy="777875"/>
              </a:xfrm>
              <a:prstGeom prst="hexagon">
                <a:avLst>
                  <a:gd name="adj" fmla="val 39482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0" name="AutoShape 14"/>
              <p:cNvSpPr>
                <a:spLocks noChangeArrowheads="1"/>
              </p:cNvSpPr>
              <p:nvPr/>
            </p:nvSpPr>
            <p:spPr bwMode="auto">
              <a:xfrm>
                <a:off x="3829050" y="2119313"/>
                <a:ext cx="1227138" cy="774700"/>
              </a:xfrm>
              <a:prstGeom prst="hexagon">
                <a:avLst>
                  <a:gd name="adj" fmla="val 39593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1" name="AutoShape 15"/>
              <p:cNvSpPr>
                <a:spLocks noChangeArrowheads="1"/>
              </p:cNvSpPr>
              <p:nvPr/>
            </p:nvSpPr>
            <p:spPr bwMode="auto">
              <a:xfrm>
                <a:off x="4746625" y="1722438"/>
                <a:ext cx="1228725" cy="777875"/>
              </a:xfrm>
              <a:prstGeom prst="hexagon">
                <a:avLst>
                  <a:gd name="adj" fmla="val 39482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2" name="Oval 16"/>
              <p:cNvSpPr>
                <a:spLocks noChangeArrowheads="1"/>
              </p:cNvSpPr>
              <p:nvPr/>
            </p:nvSpPr>
            <p:spPr bwMode="auto">
              <a:xfrm>
                <a:off x="5340350" y="2084388"/>
                <a:ext cx="38100" cy="49212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3" name="Oval 17"/>
              <p:cNvSpPr>
                <a:spLocks noChangeArrowheads="1"/>
              </p:cNvSpPr>
              <p:nvPr/>
            </p:nvSpPr>
            <p:spPr bwMode="auto">
              <a:xfrm>
                <a:off x="3498850" y="2084388"/>
                <a:ext cx="39688" cy="49212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4" name="Oval 18"/>
              <p:cNvSpPr>
                <a:spLocks noChangeArrowheads="1"/>
              </p:cNvSpPr>
              <p:nvPr/>
            </p:nvSpPr>
            <p:spPr bwMode="auto">
              <a:xfrm>
                <a:off x="4422775" y="2481263"/>
                <a:ext cx="39688" cy="50800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5" name="AutoShape 19"/>
              <p:cNvSpPr>
                <a:spLocks noChangeArrowheads="1"/>
              </p:cNvSpPr>
              <p:nvPr/>
            </p:nvSpPr>
            <p:spPr bwMode="auto">
              <a:xfrm>
                <a:off x="2901950" y="3302000"/>
                <a:ext cx="1228725" cy="773113"/>
              </a:xfrm>
              <a:prstGeom prst="hexagon">
                <a:avLst>
                  <a:gd name="adj" fmla="val 39726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6" name="AutoShape 20"/>
              <p:cNvSpPr>
                <a:spLocks noChangeArrowheads="1"/>
              </p:cNvSpPr>
              <p:nvPr/>
            </p:nvSpPr>
            <p:spPr bwMode="auto">
              <a:xfrm>
                <a:off x="3829050" y="3686175"/>
                <a:ext cx="1227138" cy="776288"/>
              </a:xfrm>
              <a:prstGeom prst="hexagon">
                <a:avLst>
                  <a:gd name="adj" fmla="val 39512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7" name="Oval 21"/>
              <p:cNvSpPr>
                <a:spLocks noChangeArrowheads="1"/>
              </p:cNvSpPr>
              <p:nvPr/>
            </p:nvSpPr>
            <p:spPr bwMode="auto">
              <a:xfrm>
                <a:off x="3495675" y="3662363"/>
                <a:ext cx="41275" cy="50800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8" name="Oval 22"/>
              <p:cNvSpPr>
                <a:spLocks noChangeArrowheads="1"/>
              </p:cNvSpPr>
              <p:nvPr/>
            </p:nvSpPr>
            <p:spPr bwMode="auto">
              <a:xfrm>
                <a:off x="5338763" y="3654425"/>
                <a:ext cx="39687" cy="4921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9" name="AutoShape 23"/>
              <p:cNvSpPr>
                <a:spLocks noChangeArrowheads="1"/>
              </p:cNvSpPr>
              <p:nvPr/>
            </p:nvSpPr>
            <p:spPr bwMode="auto">
              <a:xfrm>
                <a:off x="2901950" y="4083050"/>
                <a:ext cx="1228725" cy="777875"/>
              </a:xfrm>
              <a:prstGeom prst="hexagon">
                <a:avLst>
                  <a:gd name="adj" fmla="val 39482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0" name="Oval 24"/>
              <p:cNvSpPr>
                <a:spLocks noChangeArrowheads="1"/>
              </p:cNvSpPr>
              <p:nvPr/>
            </p:nvSpPr>
            <p:spPr bwMode="auto">
              <a:xfrm>
                <a:off x="3495675" y="4448175"/>
                <a:ext cx="41275" cy="4921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1" name="Oval 25"/>
              <p:cNvSpPr>
                <a:spLocks noChangeArrowheads="1"/>
              </p:cNvSpPr>
              <p:nvPr/>
            </p:nvSpPr>
            <p:spPr bwMode="auto">
              <a:xfrm>
                <a:off x="4422775" y="4049713"/>
                <a:ext cx="39688" cy="49212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2" name="Oval 26"/>
              <p:cNvSpPr>
                <a:spLocks noChangeArrowheads="1"/>
              </p:cNvSpPr>
              <p:nvPr/>
            </p:nvSpPr>
            <p:spPr bwMode="auto">
              <a:xfrm>
                <a:off x="5335588" y="4438650"/>
                <a:ext cx="39687" cy="4921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3" name="AutoShape 27"/>
              <p:cNvSpPr>
                <a:spLocks noChangeArrowheads="1"/>
              </p:cNvSpPr>
              <p:nvPr/>
            </p:nvSpPr>
            <p:spPr bwMode="auto">
              <a:xfrm>
                <a:off x="3824288" y="2897188"/>
                <a:ext cx="1225550" cy="776287"/>
              </a:xfrm>
              <a:prstGeom prst="hexagon">
                <a:avLst>
                  <a:gd name="adj" fmla="val 39461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4" name="AutoShape 28"/>
              <p:cNvSpPr>
                <a:spLocks noChangeArrowheads="1"/>
              </p:cNvSpPr>
              <p:nvPr/>
            </p:nvSpPr>
            <p:spPr bwMode="auto">
              <a:xfrm>
                <a:off x="4746625" y="2505075"/>
                <a:ext cx="1228725" cy="774700"/>
              </a:xfrm>
              <a:prstGeom prst="hexagon">
                <a:avLst>
                  <a:gd name="adj" fmla="val 39644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5" name="Oval 29"/>
              <p:cNvSpPr>
                <a:spLocks noChangeArrowheads="1"/>
              </p:cNvSpPr>
              <p:nvPr/>
            </p:nvSpPr>
            <p:spPr bwMode="auto">
              <a:xfrm>
                <a:off x="4416425" y="3260725"/>
                <a:ext cx="41275" cy="50800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6" name="Oval 30"/>
              <p:cNvSpPr>
                <a:spLocks noChangeArrowheads="1"/>
              </p:cNvSpPr>
              <p:nvPr/>
            </p:nvSpPr>
            <p:spPr bwMode="auto">
              <a:xfrm>
                <a:off x="5340350" y="2867025"/>
                <a:ext cx="38100" cy="4921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7" name="AutoShape 31"/>
              <p:cNvSpPr>
                <a:spLocks noChangeArrowheads="1"/>
              </p:cNvSpPr>
              <p:nvPr/>
            </p:nvSpPr>
            <p:spPr bwMode="auto">
              <a:xfrm>
                <a:off x="5667375" y="3687763"/>
                <a:ext cx="1227138" cy="774700"/>
              </a:xfrm>
              <a:prstGeom prst="hexagon">
                <a:avLst>
                  <a:gd name="adj" fmla="val 39593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8" name="AutoShape 32"/>
              <p:cNvSpPr>
                <a:spLocks noChangeArrowheads="1"/>
              </p:cNvSpPr>
              <p:nvPr/>
            </p:nvSpPr>
            <p:spPr bwMode="auto">
              <a:xfrm>
                <a:off x="5662613" y="2905125"/>
                <a:ext cx="1227137" cy="776288"/>
              </a:xfrm>
              <a:prstGeom prst="hexagon">
                <a:avLst>
                  <a:gd name="adj" fmla="val 39512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9" name="Oval 33"/>
              <p:cNvSpPr>
                <a:spLocks noChangeArrowheads="1"/>
              </p:cNvSpPr>
              <p:nvPr/>
            </p:nvSpPr>
            <p:spPr bwMode="auto">
              <a:xfrm>
                <a:off x="6256338" y="3267075"/>
                <a:ext cx="41275" cy="50800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40" name="Group 34"/>
              <p:cNvGrpSpPr>
                <a:grpSpLocks/>
              </p:cNvGrpSpPr>
              <p:nvPr/>
            </p:nvGrpSpPr>
            <p:grpSpPr bwMode="auto">
              <a:xfrm>
                <a:off x="5634038" y="2119313"/>
                <a:ext cx="1227137" cy="774700"/>
                <a:chOff x="3549" y="1335"/>
                <a:chExt cx="773" cy="488"/>
              </a:xfrm>
            </p:grpSpPr>
            <p:sp>
              <p:nvSpPr>
                <p:cNvPr id="61" name="AutoShape 35"/>
                <p:cNvSpPr>
                  <a:spLocks noChangeArrowheads="1"/>
                </p:cNvSpPr>
                <p:nvPr/>
              </p:nvSpPr>
              <p:spPr bwMode="auto">
                <a:xfrm>
                  <a:off x="3549" y="1335"/>
                  <a:ext cx="773" cy="488"/>
                </a:xfrm>
                <a:prstGeom prst="hexagon">
                  <a:avLst>
                    <a:gd name="adj" fmla="val 39593"/>
                    <a:gd name="vf" fmla="val 115470"/>
                  </a:avLst>
                </a:prstGeom>
                <a:solidFill>
                  <a:srgbClr val="330099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Oval 36"/>
                <p:cNvSpPr>
                  <a:spLocks noChangeArrowheads="1"/>
                </p:cNvSpPr>
                <p:nvPr/>
              </p:nvSpPr>
              <p:spPr bwMode="auto">
                <a:xfrm>
                  <a:off x="3923" y="1563"/>
                  <a:ext cx="26" cy="32"/>
                </a:xfrm>
                <a:prstGeom prst="ellipse">
                  <a:avLst/>
                </a:prstGeom>
                <a:solidFill>
                  <a:schemeClr val="tx1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1" name="Oval 37"/>
              <p:cNvSpPr>
                <a:spLocks noChangeArrowheads="1"/>
              </p:cNvSpPr>
              <p:nvPr/>
            </p:nvSpPr>
            <p:spPr bwMode="auto">
              <a:xfrm>
                <a:off x="6259513" y="4049713"/>
                <a:ext cx="41275" cy="50800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graphicFrame>
            <p:nvGraphicFramePr>
              <p:cNvPr id="43" name="Object 39"/>
              <p:cNvGraphicFramePr>
                <a:graphicFrameLocks/>
              </p:cNvGraphicFramePr>
              <p:nvPr>
                <p:extLst/>
              </p:nvPr>
            </p:nvGraphicFramePr>
            <p:xfrm>
              <a:off x="4221163" y="2986088"/>
              <a:ext cx="503237" cy="1238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9710" name="CorelDRAW 6.0" r:id="rId4" imgW="2587320" imgH="699840" progId="CorelDRAW.Graphic.6">
                      <p:embed/>
                    </p:oleObj>
                  </mc:Choice>
                  <mc:Fallback>
                    <p:oleObj name="CorelDRAW 6.0" r:id="rId4" imgW="2587320" imgH="699840" progId="CorelDRAW.Graphic.6">
                      <p:embed/>
                      <p:pic>
                        <p:nvPicPr>
                          <p:cNvPr id="43" name="Object 39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21163" y="2986088"/>
                            <a:ext cx="503237" cy="1238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4" name="Line 40"/>
              <p:cNvSpPr>
                <a:spLocks noChangeShapeType="1"/>
              </p:cNvSpPr>
              <p:nvPr/>
            </p:nvSpPr>
            <p:spPr bwMode="auto">
              <a:xfrm>
                <a:off x="3706813" y="3068638"/>
                <a:ext cx="0" cy="109537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5" name="Line 41"/>
              <p:cNvSpPr>
                <a:spLocks noChangeShapeType="1"/>
              </p:cNvSpPr>
              <p:nvPr/>
            </p:nvSpPr>
            <p:spPr bwMode="auto">
              <a:xfrm>
                <a:off x="4679950" y="2941638"/>
                <a:ext cx="0" cy="106362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46" name="Group 42"/>
              <p:cNvGrpSpPr>
                <a:grpSpLocks/>
              </p:cNvGrpSpPr>
              <p:nvPr/>
            </p:nvGrpSpPr>
            <p:grpSpPr bwMode="auto">
              <a:xfrm>
                <a:off x="4273550" y="3462338"/>
                <a:ext cx="503238" cy="192087"/>
                <a:chOff x="2692" y="2181"/>
                <a:chExt cx="317" cy="121"/>
              </a:xfrm>
            </p:grpSpPr>
            <p:graphicFrame>
              <p:nvGraphicFramePr>
                <p:cNvPr id="59" name="Object 43"/>
                <p:cNvGraphicFramePr>
                  <a:graphicFrameLocks/>
                </p:cNvGraphicFramePr>
                <p:nvPr/>
              </p:nvGraphicFramePr>
              <p:xfrm>
                <a:off x="2692" y="2224"/>
                <a:ext cx="317" cy="7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9711" name="CorelDRAW 6.0" r:id="rId6" imgW="2587320" imgH="699840" progId="CorelDRAW.Graphic.6">
                        <p:embed/>
                      </p:oleObj>
                    </mc:Choice>
                    <mc:Fallback>
                      <p:oleObj name="CorelDRAW 6.0" r:id="rId6" imgW="2587320" imgH="699840" progId="CorelDRAW.Graphic.6">
                        <p:embed/>
                        <p:pic>
                          <p:nvPicPr>
                            <p:cNvPr id="59" name="Object 43"/>
                            <p:cNvPicPr>
                              <a:picLocks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692" y="2224"/>
                              <a:ext cx="317" cy="7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60" name="Line 44"/>
                <p:cNvSpPr>
                  <a:spLocks noChangeShapeType="1"/>
                </p:cNvSpPr>
                <p:nvPr/>
              </p:nvSpPr>
              <p:spPr bwMode="auto">
                <a:xfrm>
                  <a:off x="2975" y="2181"/>
                  <a:ext cx="0" cy="69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7" name="Group 45"/>
              <p:cNvGrpSpPr>
                <a:grpSpLocks/>
              </p:cNvGrpSpPr>
              <p:nvPr/>
            </p:nvGrpSpPr>
            <p:grpSpPr bwMode="auto">
              <a:xfrm>
                <a:off x="5672138" y="3436938"/>
                <a:ext cx="503237" cy="169862"/>
                <a:chOff x="3573" y="2165"/>
                <a:chExt cx="317" cy="107"/>
              </a:xfrm>
            </p:grpSpPr>
            <p:graphicFrame>
              <p:nvGraphicFramePr>
                <p:cNvPr id="57" name="Object 46"/>
                <p:cNvGraphicFramePr>
                  <a:graphicFrameLocks/>
                </p:cNvGraphicFramePr>
                <p:nvPr/>
              </p:nvGraphicFramePr>
              <p:xfrm>
                <a:off x="3573" y="2193"/>
                <a:ext cx="317" cy="7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9712" name="CorelDRAW 6.0" r:id="rId7" imgW="2587320" imgH="699840" progId="CorelDRAW.Graphic.6">
                        <p:embed/>
                      </p:oleObj>
                    </mc:Choice>
                    <mc:Fallback>
                      <p:oleObj name="CorelDRAW 6.0" r:id="rId7" imgW="2587320" imgH="699840" progId="CorelDRAW.Graphic.6">
                        <p:embed/>
                        <p:pic>
                          <p:nvPicPr>
                            <p:cNvPr id="57" name="Object 46"/>
                            <p:cNvPicPr>
                              <a:picLocks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573" y="2193"/>
                              <a:ext cx="317" cy="79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58" name="Line 47"/>
                <p:cNvSpPr>
                  <a:spLocks noChangeShapeType="1"/>
                </p:cNvSpPr>
                <p:nvPr/>
              </p:nvSpPr>
              <p:spPr bwMode="auto">
                <a:xfrm>
                  <a:off x="3856" y="2165"/>
                  <a:ext cx="0" cy="69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8" name="Line 48"/>
              <p:cNvSpPr>
                <a:spLocks noChangeShapeType="1"/>
              </p:cNvSpPr>
              <p:nvPr/>
            </p:nvSpPr>
            <p:spPr bwMode="auto">
              <a:xfrm>
                <a:off x="1911350" y="3546475"/>
                <a:ext cx="109538" cy="1349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9" name="Freeform 49"/>
              <p:cNvSpPr>
                <a:spLocks/>
              </p:cNvSpPr>
              <p:nvPr/>
            </p:nvSpPr>
            <p:spPr bwMode="auto">
              <a:xfrm>
                <a:off x="3502025" y="2946400"/>
                <a:ext cx="200025" cy="96838"/>
              </a:xfrm>
              <a:custGeom>
                <a:avLst/>
                <a:gdLst>
                  <a:gd name="T0" fmla="*/ 0 w 126"/>
                  <a:gd name="T1" fmla="*/ 0 h 61"/>
                  <a:gd name="T2" fmla="*/ 2147483647 w 126"/>
                  <a:gd name="T3" fmla="*/ 0 h 61"/>
                  <a:gd name="T4" fmla="*/ 2147483647 w 126"/>
                  <a:gd name="T5" fmla="*/ 2147483647 h 61"/>
                  <a:gd name="T6" fmla="*/ 2147483647 w 126"/>
                  <a:gd name="T7" fmla="*/ 2147483647 h 61"/>
                  <a:gd name="T8" fmla="*/ 2147483647 w 126"/>
                  <a:gd name="T9" fmla="*/ 2147483647 h 61"/>
                  <a:gd name="T10" fmla="*/ 2147483647 w 126"/>
                  <a:gd name="T11" fmla="*/ 2147483647 h 61"/>
                  <a:gd name="T12" fmla="*/ 2147483647 w 126"/>
                  <a:gd name="T13" fmla="*/ 2147483647 h 61"/>
                  <a:gd name="T14" fmla="*/ 2147483647 w 126"/>
                  <a:gd name="T15" fmla="*/ 2147483647 h 61"/>
                  <a:gd name="T16" fmla="*/ 2147483647 w 126"/>
                  <a:gd name="T17" fmla="*/ 2147483647 h 61"/>
                  <a:gd name="T18" fmla="*/ 2147483647 w 126"/>
                  <a:gd name="T19" fmla="*/ 2147483647 h 61"/>
                  <a:gd name="T20" fmla="*/ 2147483647 w 126"/>
                  <a:gd name="T21" fmla="*/ 2147483647 h 61"/>
                  <a:gd name="T22" fmla="*/ 2147483647 w 126"/>
                  <a:gd name="T23" fmla="*/ 2147483647 h 61"/>
                  <a:gd name="T24" fmla="*/ 2147483647 w 126"/>
                  <a:gd name="T25" fmla="*/ 2147483647 h 61"/>
                  <a:gd name="T26" fmla="*/ 2147483647 w 126"/>
                  <a:gd name="T27" fmla="*/ 2147483647 h 61"/>
                  <a:gd name="T28" fmla="*/ 2147483647 w 126"/>
                  <a:gd name="T29" fmla="*/ 2147483647 h 61"/>
                  <a:gd name="T30" fmla="*/ 2147483647 w 126"/>
                  <a:gd name="T31" fmla="*/ 2147483647 h 61"/>
                  <a:gd name="T32" fmla="*/ 2147483647 w 126"/>
                  <a:gd name="T33" fmla="*/ 2147483647 h 61"/>
                  <a:gd name="T34" fmla="*/ 2147483647 w 126"/>
                  <a:gd name="T35" fmla="*/ 2147483647 h 61"/>
                  <a:gd name="T36" fmla="*/ 2147483647 w 126"/>
                  <a:gd name="T37" fmla="*/ 2147483647 h 61"/>
                  <a:gd name="T38" fmla="*/ 2147483647 w 126"/>
                  <a:gd name="T39" fmla="*/ 2147483647 h 61"/>
                  <a:gd name="T40" fmla="*/ 2147483647 w 126"/>
                  <a:gd name="T41" fmla="*/ 2147483647 h 61"/>
                  <a:gd name="T42" fmla="*/ 2147483647 w 126"/>
                  <a:gd name="T43" fmla="*/ 2147483647 h 61"/>
                  <a:gd name="T44" fmla="*/ 2147483647 w 126"/>
                  <a:gd name="T45" fmla="*/ 2147483647 h 61"/>
                  <a:gd name="T46" fmla="*/ 2147483647 w 126"/>
                  <a:gd name="T47" fmla="*/ 2147483647 h 61"/>
                  <a:gd name="T48" fmla="*/ 2147483647 w 126"/>
                  <a:gd name="T49" fmla="*/ 2147483647 h 6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26"/>
                  <a:gd name="T76" fmla="*/ 0 h 61"/>
                  <a:gd name="T77" fmla="*/ 126 w 126"/>
                  <a:gd name="T78" fmla="*/ 61 h 6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26" h="61">
                    <a:moveTo>
                      <a:pt x="0" y="0"/>
                    </a:moveTo>
                    <a:lnTo>
                      <a:pt x="6" y="0"/>
                    </a:lnTo>
                    <a:lnTo>
                      <a:pt x="11" y="2"/>
                    </a:lnTo>
                    <a:lnTo>
                      <a:pt x="16" y="2"/>
                    </a:lnTo>
                    <a:lnTo>
                      <a:pt x="16" y="10"/>
                    </a:lnTo>
                    <a:lnTo>
                      <a:pt x="21" y="7"/>
                    </a:lnTo>
                    <a:lnTo>
                      <a:pt x="26" y="5"/>
                    </a:lnTo>
                    <a:lnTo>
                      <a:pt x="30" y="12"/>
                    </a:lnTo>
                    <a:lnTo>
                      <a:pt x="31" y="20"/>
                    </a:lnTo>
                    <a:lnTo>
                      <a:pt x="36" y="22"/>
                    </a:lnTo>
                    <a:lnTo>
                      <a:pt x="41" y="20"/>
                    </a:lnTo>
                    <a:lnTo>
                      <a:pt x="43" y="27"/>
                    </a:lnTo>
                    <a:lnTo>
                      <a:pt x="48" y="25"/>
                    </a:lnTo>
                    <a:lnTo>
                      <a:pt x="58" y="20"/>
                    </a:lnTo>
                    <a:lnTo>
                      <a:pt x="61" y="27"/>
                    </a:lnTo>
                    <a:lnTo>
                      <a:pt x="63" y="35"/>
                    </a:lnTo>
                    <a:lnTo>
                      <a:pt x="70" y="32"/>
                    </a:lnTo>
                    <a:lnTo>
                      <a:pt x="75" y="30"/>
                    </a:lnTo>
                    <a:lnTo>
                      <a:pt x="78" y="37"/>
                    </a:lnTo>
                    <a:lnTo>
                      <a:pt x="85" y="42"/>
                    </a:lnTo>
                    <a:lnTo>
                      <a:pt x="95" y="40"/>
                    </a:lnTo>
                    <a:lnTo>
                      <a:pt x="98" y="47"/>
                    </a:lnTo>
                    <a:lnTo>
                      <a:pt x="105" y="52"/>
                    </a:lnTo>
                    <a:lnTo>
                      <a:pt x="111" y="52"/>
                    </a:lnTo>
                    <a:lnTo>
                      <a:pt x="125" y="60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0" name="Freeform 50"/>
              <p:cNvSpPr>
                <a:spLocks/>
              </p:cNvSpPr>
              <p:nvPr/>
            </p:nvSpPr>
            <p:spPr bwMode="auto">
              <a:xfrm>
                <a:off x="4460875" y="3324225"/>
                <a:ext cx="241300" cy="123825"/>
              </a:xfrm>
              <a:custGeom>
                <a:avLst/>
                <a:gdLst>
                  <a:gd name="T0" fmla="*/ 0 w 152"/>
                  <a:gd name="T1" fmla="*/ 0 h 78"/>
                  <a:gd name="T2" fmla="*/ 2147483647 w 152"/>
                  <a:gd name="T3" fmla="*/ 2147483647 h 78"/>
                  <a:gd name="T4" fmla="*/ 2147483647 w 152"/>
                  <a:gd name="T5" fmla="*/ 2147483647 h 78"/>
                  <a:gd name="T6" fmla="*/ 2147483647 w 152"/>
                  <a:gd name="T7" fmla="*/ 2147483647 h 78"/>
                  <a:gd name="T8" fmla="*/ 2147483647 w 152"/>
                  <a:gd name="T9" fmla="*/ 2147483647 h 78"/>
                  <a:gd name="T10" fmla="*/ 2147483647 w 152"/>
                  <a:gd name="T11" fmla="*/ 2147483647 h 78"/>
                  <a:gd name="T12" fmla="*/ 2147483647 w 152"/>
                  <a:gd name="T13" fmla="*/ 2147483647 h 78"/>
                  <a:gd name="T14" fmla="*/ 2147483647 w 152"/>
                  <a:gd name="T15" fmla="*/ 2147483647 h 78"/>
                  <a:gd name="T16" fmla="*/ 2147483647 w 152"/>
                  <a:gd name="T17" fmla="*/ 2147483647 h 78"/>
                  <a:gd name="T18" fmla="*/ 2147483647 w 152"/>
                  <a:gd name="T19" fmla="*/ 2147483647 h 78"/>
                  <a:gd name="T20" fmla="*/ 2147483647 w 152"/>
                  <a:gd name="T21" fmla="*/ 2147483647 h 78"/>
                  <a:gd name="T22" fmla="*/ 2147483647 w 152"/>
                  <a:gd name="T23" fmla="*/ 2147483647 h 78"/>
                  <a:gd name="T24" fmla="*/ 2147483647 w 152"/>
                  <a:gd name="T25" fmla="*/ 2147483647 h 78"/>
                  <a:gd name="T26" fmla="*/ 2147483647 w 152"/>
                  <a:gd name="T27" fmla="*/ 2147483647 h 78"/>
                  <a:gd name="T28" fmla="*/ 2147483647 w 152"/>
                  <a:gd name="T29" fmla="*/ 2147483647 h 78"/>
                  <a:gd name="T30" fmla="*/ 2147483647 w 152"/>
                  <a:gd name="T31" fmla="*/ 2147483647 h 78"/>
                  <a:gd name="T32" fmla="*/ 2147483647 w 152"/>
                  <a:gd name="T33" fmla="*/ 2147483647 h 78"/>
                  <a:gd name="T34" fmla="*/ 2147483647 w 152"/>
                  <a:gd name="T35" fmla="*/ 2147483647 h 78"/>
                  <a:gd name="T36" fmla="*/ 2147483647 w 152"/>
                  <a:gd name="T37" fmla="*/ 2147483647 h 78"/>
                  <a:gd name="T38" fmla="*/ 2147483647 w 152"/>
                  <a:gd name="T39" fmla="*/ 2147483647 h 78"/>
                  <a:gd name="T40" fmla="*/ 2147483647 w 152"/>
                  <a:gd name="T41" fmla="*/ 2147483647 h 78"/>
                  <a:gd name="T42" fmla="*/ 2147483647 w 152"/>
                  <a:gd name="T43" fmla="*/ 2147483647 h 78"/>
                  <a:gd name="T44" fmla="*/ 2147483647 w 152"/>
                  <a:gd name="T45" fmla="*/ 2147483647 h 78"/>
                  <a:gd name="T46" fmla="*/ 2147483647 w 152"/>
                  <a:gd name="T47" fmla="*/ 2147483647 h 78"/>
                  <a:gd name="T48" fmla="*/ 2147483647 w 152"/>
                  <a:gd name="T49" fmla="*/ 2147483647 h 7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52"/>
                  <a:gd name="T76" fmla="*/ 0 h 78"/>
                  <a:gd name="T77" fmla="*/ 152 w 152"/>
                  <a:gd name="T78" fmla="*/ 78 h 7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52" h="78">
                    <a:moveTo>
                      <a:pt x="0" y="0"/>
                    </a:moveTo>
                    <a:lnTo>
                      <a:pt x="8" y="1"/>
                    </a:lnTo>
                    <a:lnTo>
                      <a:pt x="14" y="4"/>
                    </a:lnTo>
                    <a:lnTo>
                      <a:pt x="21" y="5"/>
                    </a:lnTo>
                    <a:lnTo>
                      <a:pt x="20" y="11"/>
                    </a:lnTo>
                    <a:lnTo>
                      <a:pt x="26" y="10"/>
                    </a:lnTo>
                    <a:lnTo>
                      <a:pt x="33" y="9"/>
                    </a:lnTo>
                    <a:lnTo>
                      <a:pt x="36" y="16"/>
                    </a:lnTo>
                    <a:lnTo>
                      <a:pt x="37" y="23"/>
                    </a:lnTo>
                    <a:lnTo>
                      <a:pt x="43" y="27"/>
                    </a:lnTo>
                    <a:lnTo>
                      <a:pt x="50" y="25"/>
                    </a:lnTo>
                    <a:lnTo>
                      <a:pt x="51" y="32"/>
                    </a:lnTo>
                    <a:lnTo>
                      <a:pt x="58" y="31"/>
                    </a:lnTo>
                    <a:lnTo>
                      <a:pt x="71" y="28"/>
                    </a:lnTo>
                    <a:lnTo>
                      <a:pt x="74" y="36"/>
                    </a:lnTo>
                    <a:lnTo>
                      <a:pt x="75" y="43"/>
                    </a:lnTo>
                    <a:lnTo>
                      <a:pt x="84" y="42"/>
                    </a:lnTo>
                    <a:lnTo>
                      <a:pt x="91" y="40"/>
                    </a:lnTo>
                    <a:lnTo>
                      <a:pt x="94" y="48"/>
                    </a:lnTo>
                    <a:lnTo>
                      <a:pt x="102" y="53"/>
                    </a:lnTo>
                    <a:lnTo>
                      <a:pt x="115" y="53"/>
                    </a:lnTo>
                    <a:lnTo>
                      <a:pt x="118" y="60"/>
                    </a:lnTo>
                    <a:lnTo>
                      <a:pt x="126" y="66"/>
                    </a:lnTo>
                    <a:lnTo>
                      <a:pt x="134" y="67"/>
                    </a:lnTo>
                    <a:lnTo>
                      <a:pt x="151" y="77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1" name="Freeform 51"/>
              <p:cNvSpPr>
                <a:spLocks/>
              </p:cNvSpPr>
              <p:nvPr/>
            </p:nvSpPr>
            <p:spPr bwMode="auto">
              <a:xfrm>
                <a:off x="4473575" y="2967038"/>
                <a:ext cx="214313" cy="287337"/>
              </a:xfrm>
              <a:custGeom>
                <a:avLst/>
                <a:gdLst>
                  <a:gd name="T0" fmla="*/ 2147483647 w 135"/>
                  <a:gd name="T1" fmla="*/ 0 h 181"/>
                  <a:gd name="T2" fmla="*/ 2147483647 w 135"/>
                  <a:gd name="T3" fmla="*/ 2147483647 h 181"/>
                  <a:gd name="T4" fmla="*/ 2147483647 w 135"/>
                  <a:gd name="T5" fmla="*/ 2147483647 h 181"/>
                  <a:gd name="T6" fmla="*/ 2147483647 w 135"/>
                  <a:gd name="T7" fmla="*/ 2147483647 h 181"/>
                  <a:gd name="T8" fmla="*/ 2147483647 w 135"/>
                  <a:gd name="T9" fmla="*/ 2147483647 h 181"/>
                  <a:gd name="T10" fmla="*/ 2147483647 w 135"/>
                  <a:gd name="T11" fmla="*/ 2147483647 h 181"/>
                  <a:gd name="T12" fmla="*/ 2147483647 w 135"/>
                  <a:gd name="T13" fmla="*/ 2147483647 h 181"/>
                  <a:gd name="T14" fmla="*/ 2147483647 w 135"/>
                  <a:gd name="T15" fmla="*/ 2147483647 h 181"/>
                  <a:gd name="T16" fmla="*/ 2147483647 w 135"/>
                  <a:gd name="T17" fmla="*/ 2147483647 h 181"/>
                  <a:gd name="T18" fmla="*/ 2147483647 w 135"/>
                  <a:gd name="T19" fmla="*/ 2147483647 h 181"/>
                  <a:gd name="T20" fmla="*/ 2147483647 w 135"/>
                  <a:gd name="T21" fmla="*/ 2147483647 h 181"/>
                  <a:gd name="T22" fmla="*/ 2147483647 w 135"/>
                  <a:gd name="T23" fmla="*/ 2147483647 h 181"/>
                  <a:gd name="T24" fmla="*/ 2147483647 w 135"/>
                  <a:gd name="T25" fmla="*/ 2147483647 h 181"/>
                  <a:gd name="T26" fmla="*/ 2147483647 w 135"/>
                  <a:gd name="T27" fmla="*/ 2147483647 h 181"/>
                  <a:gd name="T28" fmla="*/ 2147483647 w 135"/>
                  <a:gd name="T29" fmla="*/ 2147483647 h 181"/>
                  <a:gd name="T30" fmla="*/ 2147483647 w 135"/>
                  <a:gd name="T31" fmla="*/ 2147483647 h 181"/>
                  <a:gd name="T32" fmla="*/ 2147483647 w 135"/>
                  <a:gd name="T33" fmla="*/ 2147483647 h 181"/>
                  <a:gd name="T34" fmla="*/ 2147483647 w 135"/>
                  <a:gd name="T35" fmla="*/ 2147483647 h 181"/>
                  <a:gd name="T36" fmla="*/ 0 w 135"/>
                  <a:gd name="T37" fmla="*/ 2147483647 h 18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35"/>
                  <a:gd name="T58" fmla="*/ 0 h 181"/>
                  <a:gd name="T59" fmla="*/ 135 w 135"/>
                  <a:gd name="T60" fmla="*/ 181 h 18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35" h="181">
                    <a:moveTo>
                      <a:pt x="129" y="0"/>
                    </a:moveTo>
                    <a:lnTo>
                      <a:pt x="134" y="17"/>
                    </a:lnTo>
                    <a:lnTo>
                      <a:pt x="129" y="30"/>
                    </a:lnTo>
                    <a:lnTo>
                      <a:pt x="110" y="30"/>
                    </a:lnTo>
                    <a:lnTo>
                      <a:pt x="97" y="30"/>
                    </a:lnTo>
                    <a:lnTo>
                      <a:pt x="97" y="42"/>
                    </a:lnTo>
                    <a:lnTo>
                      <a:pt x="101" y="55"/>
                    </a:lnTo>
                    <a:lnTo>
                      <a:pt x="87" y="60"/>
                    </a:lnTo>
                    <a:lnTo>
                      <a:pt x="87" y="72"/>
                    </a:lnTo>
                    <a:lnTo>
                      <a:pt x="78" y="107"/>
                    </a:lnTo>
                    <a:lnTo>
                      <a:pt x="64" y="111"/>
                    </a:lnTo>
                    <a:lnTo>
                      <a:pt x="60" y="124"/>
                    </a:lnTo>
                    <a:lnTo>
                      <a:pt x="46" y="128"/>
                    </a:lnTo>
                    <a:lnTo>
                      <a:pt x="46" y="141"/>
                    </a:lnTo>
                    <a:lnTo>
                      <a:pt x="32" y="141"/>
                    </a:lnTo>
                    <a:lnTo>
                      <a:pt x="27" y="154"/>
                    </a:lnTo>
                    <a:lnTo>
                      <a:pt x="18" y="171"/>
                    </a:lnTo>
                    <a:lnTo>
                      <a:pt x="4" y="175"/>
                    </a:lnTo>
                    <a:lnTo>
                      <a:pt x="0" y="180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" name="Freeform 52"/>
              <p:cNvSpPr>
                <a:spLocks/>
              </p:cNvSpPr>
              <p:nvPr/>
            </p:nvSpPr>
            <p:spPr bwMode="auto">
              <a:xfrm>
                <a:off x="6145213" y="3327400"/>
                <a:ext cx="88900" cy="96838"/>
              </a:xfrm>
              <a:custGeom>
                <a:avLst/>
                <a:gdLst>
                  <a:gd name="T0" fmla="*/ 2147483647 w 56"/>
                  <a:gd name="T1" fmla="*/ 0 h 61"/>
                  <a:gd name="T2" fmla="*/ 2147483647 w 56"/>
                  <a:gd name="T3" fmla="*/ 2147483647 h 61"/>
                  <a:gd name="T4" fmla="*/ 2147483647 w 56"/>
                  <a:gd name="T5" fmla="*/ 0 h 61"/>
                  <a:gd name="T6" fmla="*/ 2147483647 w 56"/>
                  <a:gd name="T7" fmla="*/ 2147483647 h 61"/>
                  <a:gd name="T8" fmla="*/ 2147483647 w 56"/>
                  <a:gd name="T9" fmla="*/ 2147483647 h 61"/>
                  <a:gd name="T10" fmla="*/ 2147483647 w 56"/>
                  <a:gd name="T11" fmla="*/ 2147483647 h 61"/>
                  <a:gd name="T12" fmla="*/ 2147483647 w 56"/>
                  <a:gd name="T13" fmla="*/ 2147483647 h 61"/>
                  <a:gd name="T14" fmla="*/ 2147483647 w 56"/>
                  <a:gd name="T15" fmla="*/ 2147483647 h 61"/>
                  <a:gd name="T16" fmla="*/ 2147483647 w 56"/>
                  <a:gd name="T17" fmla="*/ 2147483647 h 61"/>
                  <a:gd name="T18" fmla="*/ 0 w 56"/>
                  <a:gd name="T19" fmla="*/ 2147483647 h 6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6"/>
                  <a:gd name="T31" fmla="*/ 0 h 61"/>
                  <a:gd name="T32" fmla="*/ 56 w 56"/>
                  <a:gd name="T33" fmla="*/ 61 h 6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6" h="61">
                    <a:moveTo>
                      <a:pt x="55" y="0"/>
                    </a:moveTo>
                    <a:lnTo>
                      <a:pt x="55" y="17"/>
                    </a:lnTo>
                    <a:lnTo>
                      <a:pt x="55" y="0"/>
                    </a:lnTo>
                    <a:lnTo>
                      <a:pt x="36" y="12"/>
                    </a:lnTo>
                    <a:lnTo>
                      <a:pt x="36" y="25"/>
                    </a:lnTo>
                    <a:lnTo>
                      <a:pt x="27" y="38"/>
                    </a:lnTo>
                    <a:lnTo>
                      <a:pt x="27" y="51"/>
                    </a:lnTo>
                    <a:lnTo>
                      <a:pt x="13" y="42"/>
                    </a:lnTo>
                    <a:lnTo>
                      <a:pt x="9" y="55"/>
                    </a:lnTo>
                    <a:lnTo>
                      <a:pt x="0" y="60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graphicFrame>
            <p:nvGraphicFramePr>
              <p:cNvPr id="53" name="Object 53"/>
              <p:cNvGraphicFramePr>
                <a:graphicFrameLocks/>
              </p:cNvGraphicFramePr>
              <p:nvPr>
                <p:extLst/>
              </p:nvPr>
            </p:nvGraphicFramePr>
            <p:xfrm>
              <a:off x="3255963" y="3122613"/>
              <a:ext cx="506412" cy="1238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9713" name="CorelDRAW 6.0" r:id="rId8" imgW="2587320" imgH="699840" progId="CorelDRAW.Graphic.6">
                      <p:embed/>
                    </p:oleObj>
                  </mc:Choice>
                  <mc:Fallback>
                    <p:oleObj name="CorelDRAW 6.0" r:id="rId8" imgW="2587320" imgH="699840" progId="CorelDRAW.Graphic.6">
                      <p:embed/>
                      <p:pic>
                        <p:nvPicPr>
                          <p:cNvPr id="53" name="Object 53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55963" y="3122613"/>
                            <a:ext cx="506412" cy="1238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4" name="Freeform 54"/>
              <p:cNvSpPr>
                <a:spLocks/>
              </p:cNvSpPr>
              <p:nvPr/>
            </p:nvSpPr>
            <p:spPr bwMode="auto">
              <a:xfrm>
                <a:off x="5397500" y="3448050"/>
                <a:ext cx="717550" cy="217488"/>
              </a:xfrm>
              <a:custGeom>
                <a:avLst/>
                <a:gdLst>
                  <a:gd name="T0" fmla="*/ 0 w 452"/>
                  <a:gd name="T1" fmla="*/ 2147483647 h 137"/>
                  <a:gd name="T2" fmla="*/ 2147483647 w 452"/>
                  <a:gd name="T3" fmla="*/ 2147483647 h 137"/>
                  <a:gd name="T4" fmla="*/ 2147483647 w 452"/>
                  <a:gd name="T5" fmla="*/ 2147483647 h 137"/>
                  <a:gd name="T6" fmla="*/ 2147483647 w 452"/>
                  <a:gd name="T7" fmla="*/ 2147483647 h 137"/>
                  <a:gd name="T8" fmla="*/ 2147483647 w 452"/>
                  <a:gd name="T9" fmla="*/ 2147483647 h 137"/>
                  <a:gd name="T10" fmla="*/ 2147483647 w 452"/>
                  <a:gd name="T11" fmla="*/ 2147483647 h 137"/>
                  <a:gd name="T12" fmla="*/ 2147483647 w 452"/>
                  <a:gd name="T13" fmla="*/ 2147483647 h 137"/>
                  <a:gd name="T14" fmla="*/ 2147483647 w 452"/>
                  <a:gd name="T15" fmla="*/ 2147483647 h 137"/>
                  <a:gd name="T16" fmla="*/ 2147483647 w 452"/>
                  <a:gd name="T17" fmla="*/ 2147483647 h 137"/>
                  <a:gd name="T18" fmla="*/ 2147483647 w 452"/>
                  <a:gd name="T19" fmla="*/ 2147483647 h 137"/>
                  <a:gd name="T20" fmla="*/ 2147483647 w 452"/>
                  <a:gd name="T21" fmla="*/ 2147483647 h 137"/>
                  <a:gd name="T22" fmla="*/ 2147483647 w 452"/>
                  <a:gd name="T23" fmla="*/ 2147483647 h 137"/>
                  <a:gd name="T24" fmla="*/ 2147483647 w 452"/>
                  <a:gd name="T25" fmla="*/ 2147483647 h 137"/>
                  <a:gd name="T26" fmla="*/ 2147483647 w 452"/>
                  <a:gd name="T27" fmla="*/ 2147483647 h 137"/>
                  <a:gd name="T28" fmla="*/ 2147483647 w 452"/>
                  <a:gd name="T29" fmla="*/ 2147483647 h 137"/>
                  <a:gd name="T30" fmla="*/ 2147483647 w 452"/>
                  <a:gd name="T31" fmla="*/ 2147483647 h 137"/>
                  <a:gd name="T32" fmla="*/ 2147483647 w 452"/>
                  <a:gd name="T33" fmla="*/ 2147483647 h 137"/>
                  <a:gd name="T34" fmla="*/ 2147483647 w 452"/>
                  <a:gd name="T35" fmla="*/ 0 h 137"/>
                  <a:gd name="T36" fmla="*/ 2147483647 w 452"/>
                  <a:gd name="T37" fmla="*/ 2147483647 h 137"/>
                  <a:gd name="T38" fmla="*/ 2147483647 w 452"/>
                  <a:gd name="T39" fmla="*/ 0 h 13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52"/>
                  <a:gd name="T61" fmla="*/ 0 h 137"/>
                  <a:gd name="T62" fmla="*/ 452 w 452"/>
                  <a:gd name="T63" fmla="*/ 137 h 13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52" h="137">
                    <a:moveTo>
                      <a:pt x="0" y="136"/>
                    </a:moveTo>
                    <a:lnTo>
                      <a:pt x="34" y="125"/>
                    </a:lnTo>
                    <a:lnTo>
                      <a:pt x="61" y="117"/>
                    </a:lnTo>
                    <a:lnTo>
                      <a:pt x="68" y="117"/>
                    </a:lnTo>
                    <a:lnTo>
                      <a:pt x="90" y="122"/>
                    </a:lnTo>
                    <a:lnTo>
                      <a:pt x="108" y="109"/>
                    </a:lnTo>
                    <a:lnTo>
                      <a:pt x="116" y="106"/>
                    </a:lnTo>
                    <a:lnTo>
                      <a:pt x="156" y="109"/>
                    </a:lnTo>
                    <a:lnTo>
                      <a:pt x="177" y="85"/>
                    </a:lnTo>
                    <a:lnTo>
                      <a:pt x="198" y="80"/>
                    </a:lnTo>
                    <a:lnTo>
                      <a:pt x="241" y="58"/>
                    </a:lnTo>
                    <a:lnTo>
                      <a:pt x="270" y="58"/>
                    </a:lnTo>
                    <a:lnTo>
                      <a:pt x="291" y="40"/>
                    </a:lnTo>
                    <a:lnTo>
                      <a:pt x="321" y="40"/>
                    </a:lnTo>
                    <a:lnTo>
                      <a:pt x="339" y="21"/>
                    </a:lnTo>
                    <a:lnTo>
                      <a:pt x="400" y="21"/>
                    </a:lnTo>
                    <a:lnTo>
                      <a:pt x="405" y="5"/>
                    </a:lnTo>
                    <a:lnTo>
                      <a:pt x="429" y="0"/>
                    </a:lnTo>
                    <a:lnTo>
                      <a:pt x="437" y="2"/>
                    </a:lnTo>
                    <a:lnTo>
                      <a:pt x="451" y="0"/>
                    </a:lnTo>
                  </a:path>
                </a:pathLst>
              </a:custGeom>
              <a:noFill/>
              <a:ln w="12700" cap="rnd" cmpd="sng">
                <a:solidFill>
                  <a:srgbClr val="CC99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5" name="Oval 56"/>
              <p:cNvSpPr>
                <a:spLocks noChangeArrowheads="1"/>
              </p:cNvSpPr>
              <p:nvPr/>
            </p:nvSpPr>
            <p:spPr bwMode="auto">
              <a:xfrm>
                <a:off x="5503863" y="1819275"/>
                <a:ext cx="1485900" cy="1401763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6" name="Rectangle 57"/>
              <p:cNvSpPr>
                <a:spLocks noChangeArrowheads="1"/>
              </p:cNvSpPr>
              <p:nvPr/>
            </p:nvSpPr>
            <p:spPr bwMode="auto">
              <a:xfrm>
                <a:off x="5802314" y="1272396"/>
                <a:ext cx="2123383" cy="609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80"/>
                    </a:solidFill>
                    <a:effectLst/>
                    <a:uLnTx/>
                    <a:uFillTx/>
                    <a:latin typeface="Garamond" pitchFamily="18" charset="0"/>
                    <a:ea typeface="+mn-ea"/>
                    <a:cs typeface="+mn-cs"/>
                  </a:rPr>
                  <a:t>A=</a:t>
                </a: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80"/>
                    </a:solidFill>
                    <a:effectLst/>
                    <a:uLnTx/>
                    <a:uFillTx/>
                    <a:latin typeface="Symbol" pitchFamily="18" charset="2"/>
                    <a:ea typeface="+mn-ea"/>
                    <a:cs typeface="+mn-cs"/>
                  </a:rPr>
                  <a:t>.25</a:t>
                </a: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80"/>
                    </a:solidFill>
                    <a:effectLst/>
                    <a:uLnTx/>
                    <a:uFillTx/>
                    <a:latin typeface="Garamond" pitchFamily="18" charset="0"/>
                    <a:ea typeface="+mn-ea"/>
                    <a:cs typeface="+mn-cs"/>
                  </a:rPr>
                  <a:t>D</a:t>
                </a:r>
                <a:r>
                  <a:rPr kumimoji="0" lang="en-US" sz="14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80"/>
                    </a:solidFill>
                    <a:effectLst/>
                    <a:uLnTx/>
                    <a:uFillTx/>
                    <a:latin typeface="Garamond" pitchFamily="18" charset="0"/>
                    <a:ea typeface="+mn-ea"/>
                    <a:cs typeface="+mn-cs"/>
                  </a:rPr>
                  <a:t>2</a:t>
                </a: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80"/>
                    </a:solidFill>
                    <a:effectLst/>
                    <a:uLnTx/>
                    <a:uFillTx/>
                    <a:latin typeface="Symbol" pitchFamily="18" charset="2"/>
                    <a:ea typeface="+mn-ea"/>
                    <a:cs typeface="+mn-cs"/>
                  </a:rPr>
                  <a:t>p</a:t>
                </a: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aramond" pitchFamily="18" charset="0"/>
                    <a:ea typeface="+mn-ea"/>
                    <a:cs typeface="+mn-cs"/>
                  </a:rPr>
                  <a:t> </a:t>
                </a: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97700" y="3138617"/>
              <a:ext cx="3234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Area Spectral Efficiency 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Rectangle 55"/>
            <p:cNvSpPr txBox="1">
              <a:spLocks noChangeArrowheads="1"/>
            </p:cNvSpPr>
            <p:nvPr/>
          </p:nvSpPr>
          <p:spPr>
            <a:xfrm>
              <a:off x="350681" y="5737595"/>
              <a:ext cx="8788916" cy="1555834"/>
            </a:xfrm>
            <a:prstGeom prst="rect">
              <a:avLst/>
            </a:prstGeom>
            <a:noFill/>
          </p:spPr>
          <p:txBody>
            <a:bodyPr vert="horz">
              <a:normAutofit fontScale="92500" lnSpcReduction="10000"/>
            </a:bodyPr>
            <a:lstStyle>
              <a:lvl1pPr marL="274320" indent="-274320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95000"/>
                <a:buFont typeface="Wingdings 2"/>
                <a:buChar char=""/>
                <a:defRPr kumimoji="0" sz="3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640080" indent="-246888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/>
                <a:buChar char=""/>
                <a:defRPr kumimoji="0" sz="32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914400" indent="-246888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/>
                <a:buChar char=""/>
                <a:defRPr kumimoji="0" sz="32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188720" indent="-210312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65000"/>
                <a:buFont typeface="Wingdings 2"/>
                <a:buChar char=""/>
                <a:defRPr kumimoji="0" sz="32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1463040" indent="-210312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65000"/>
                <a:buFont typeface="Wingdings 2"/>
                <a:buChar char=""/>
                <a:defRPr kumimoji="0" sz="32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1737360" indent="-210312" algn="l" rtl="0" eaLnBrk="1" latinLnBrk="0" hangingPunct="1">
                <a:spcBef>
                  <a:spcPct val="20000"/>
                </a:spcBef>
                <a:buClr>
                  <a:schemeClr val="accent5"/>
                </a:buClr>
                <a:buSzPct val="80000"/>
                <a:buFont typeface="Wingdings 2"/>
                <a:buChar char="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20240" indent="-182880" algn="l" rtl="0" eaLnBrk="1" latinLnBrk="0" hangingPunct="1">
                <a:spcBef>
                  <a:spcPct val="20000"/>
                </a:spcBef>
                <a:buClr>
                  <a:schemeClr val="accent6"/>
                </a:buClr>
                <a:buSzPct val="80000"/>
                <a:buFont typeface="Wingdings 2"/>
                <a:buChar char="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94560" indent="-182880" algn="l" rtl="0" eaLnBrk="1" latinLnBrk="0" hangingPunct="1">
                <a:spcBef>
                  <a:spcPct val="20000"/>
                </a:spcBef>
                <a:buClr>
                  <a:schemeClr val="tx2"/>
                </a:buClr>
                <a:buChar char="•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indent="-182880" algn="l" rtl="0" eaLnBrk="1" latinLnBrk="0" hangingPunct="1">
                <a:spcBef>
                  <a:spcPct val="20000"/>
                </a:spcBef>
                <a:buClr>
                  <a:schemeClr val="tx2"/>
                </a:buClr>
                <a:buFontTx/>
                <a:buChar char="•"/>
                <a:defRPr kumimoji="0"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74320" marR="0" lvl="0" indent="-27432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BD0D9"/>
                </a:buClr>
                <a:buSzPct val="95000"/>
                <a:buFont typeface="Wingdings 2"/>
                <a:buChar char=""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S/I increases with reuse distance (increases link capacity).</a:t>
              </a:r>
            </a:p>
            <a:p>
              <a:pPr marL="274320" marR="0" lvl="0" indent="-27432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BD0D9"/>
                </a:buClr>
                <a:buSzPct val="95000"/>
                <a:buFont typeface="Wingdings 2"/>
                <a:buChar char=""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Tradeoff between reuse distance and link spectral efficiency (bps/Hz).</a:t>
              </a:r>
            </a:p>
            <a:p>
              <a:pPr marL="274320" marR="0" lvl="0" indent="-27432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BD0D9"/>
                </a:buClr>
                <a:buSzPct val="95000"/>
                <a:buFont typeface="Wingdings 2"/>
                <a:buChar char=""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Capacity increases exponentially as cell size decreases</a:t>
              </a:r>
            </a:p>
            <a:p>
              <a:pPr marL="274320" marR="0" lvl="0" indent="-27432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BD0D9"/>
                </a:buClr>
                <a:buSzPct val="95000"/>
                <a:buFont typeface="Wingdings 2"/>
                <a:buChar char=""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Future cellular systems will be hierarchical</a:t>
              </a:r>
            </a:p>
            <a:p>
              <a:pPr marL="640080" marR="0" lvl="1" indent="-246888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BD0D9"/>
                </a:buClr>
                <a:buSzPct val="85000"/>
                <a:buFont typeface="Wingdings 2"/>
                <a:buChar char="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Large cells for coverage, small cells for capacity</a:t>
              </a:r>
            </a:p>
          </p:txBody>
        </p:sp>
      </p:grp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9389" y="1610551"/>
            <a:ext cx="7848600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/>
              <a:t>S</a:t>
            </a:r>
            <a:r>
              <a:rPr lang="en-US" sz="2800" dirty="0" smtClean="0"/>
              <a:t>ystem capacity due to optimal cell size and/or reuse distance: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160689" y="2081142"/>
            <a:ext cx="4620176" cy="4862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BD0D9"/>
              </a:buClr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sz="2800" b="0" i="0" u="none" strike="noStrike" kern="120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=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S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</a:t>
            </a:r>
            <a:r>
              <a:rPr kumimoji="0" lang="en-US" sz="2800" b="0" i="0" u="none" strike="noStrike" kern="1200" cap="none" spc="0" normalizeH="0" baseline="-2500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/(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.25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</a:t>
            </a:r>
            <a:r>
              <a:rPr kumimoji="0" lang="en-US" sz="2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bps/Hz/Km</a:t>
            </a:r>
            <a:r>
              <a:rPr kumimoji="0" lang="en-US" sz="2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64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Megathemes of EE359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287192"/>
            <a:ext cx="8853487" cy="4578350"/>
          </a:xfrm>
        </p:spPr>
        <p:txBody>
          <a:bodyPr/>
          <a:lstStyle/>
          <a:p>
            <a:pPr lvl="1">
              <a:lnSpc>
                <a:spcPct val="40000"/>
              </a:lnSpc>
              <a:buFont typeface="Wingdings" pitchFamily="2" charset="2"/>
              <a:buNone/>
            </a:pPr>
            <a:endParaRPr lang="en-US" sz="2000" dirty="0" smtClean="0"/>
          </a:p>
          <a:p>
            <a:pPr>
              <a:lnSpc>
                <a:spcPct val="0"/>
              </a:lnSpc>
            </a:pPr>
            <a:endParaRPr lang="en-US" sz="2400" dirty="0" smtClean="0"/>
          </a:p>
          <a:p>
            <a:pPr>
              <a:lnSpc>
                <a:spcPct val="100000"/>
              </a:lnSpc>
            </a:pPr>
            <a:r>
              <a:rPr lang="en-US" sz="2400" dirty="0" smtClean="0"/>
              <a:t>The wireless vision poses great technical challenges</a:t>
            </a:r>
          </a:p>
          <a:p>
            <a:pPr lvl="2">
              <a:lnSpc>
                <a:spcPct val="10000"/>
              </a:lnSpc>
            </a:pPr>
            <a:endParaRPr lang="en-US" sz="1600" dirty="0" smtClean="0"/>
          </a:p>
          <a:p>
            <a:pPr>
              <a:lnSpc>
                <a:spcPct val="100000"/>
              </a:lnSpc>
            </a:pPr>
            <a:r>
              <a:rPr lang="en-US" sz="2400" dirty="0" smtClean="0">
                <a:solidFill>
                  <a:srgbClr val="000000"/>
                </a:solidFill>
              </a:rPr>
              <a:t>The wireless channel greatly impedes performance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Low fundamental capacity; Channel is randomly time-varying.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Flat fading and ISI must be compensated for.</a:t>
            </a:r>
          </a:p>
          <a:p>
            <a:pPr lvl="1">
              <a:lnSpc>
                <a:spcPct val="40000"/>
              </a:lnSpc>
            </a:pPr>
            <a:endParaRPr lang="en-US" sz="12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Compensate for flat fading with diversity or adaptive mod.</a:t>
            </a:r>
          </a:p>
          <a:p>
            <a:pPr lvl="2">
              <a:lnSpc>
                <a:spcPct val="10000"/>
              </a:lnSpc>
            </a:pPr>
            <a:endParaRPr lang="en-US" sz="1600" dirty="0" smtClean="0"/>
          </a:p>
          <a:p>
            <a:pPr lvl="1"/>
            <a:r>
              <a:rPr lang="en-US" sz="2000" dirty="0" smtClean="0">
                <a:solidFill>
                  <a:srgbClr val="0033CC"/>
                </a:solidFill>
              </a:rPr>
              <a:t>MIMO provides diversity and/or multiplexing gain</a:t>
            </a:r>
          </a:p>
          <a:p>
            <a:pPr lvl="2">
              <a:lnSpc>
                <a:spcPct val="10000"/>
              </a:lnSpc>
            </a:pPr>
            <a:endParaRPr lang="en-US" sz="120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chemeClr val="bg2"/>
                </a:solidFill>
              </a:rPr>
              <a:t>A plethora of ISI compensation techniques exist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solidFill>
                  <a:schemeClr val="bg2"/>
                </a:solidFill>
              </a:rPr>
              <a:t>Various tradeoffs in performance, complexity, and implementation.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solidFill>
                  <a:schemeClr val="bg2"/>
                </a:solidFill>
              </a:rPr>
              <a:t>OFDM is the dominant technique; works well with MIMO, basis for 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2000" dirty="0" smtClean="0">
                <a:solidFill>
                  <a:schemeClr val="bg2"/>
                </a:solidFill>
              </a:rPr>
              <a:t>    4G/5G Cellular/</a:t>
            </a:r>
            <a:r>
              <a:rPr lang="en-US" sz="2000" dirty="0" err="1" smtClean="0">
                <a:solidFill>
                  <a:schemeClr val="bg2"/>
                </a:solidFill>
              </a:rPr>
              <a:t>WiFi</a:t>
            </a:r>
            <a:r>
              <a:rPr lang="en-US" sz="2000" dirty="0" smtClean="0">
                <a:solidFill>
                  <a:schemeClr val="bg2"/>
                </a:solidFill>
              </a:rPr>
              <a:t> due to </a:t>
            </a:r>
            <a:r>
              <a:rPr lang="en-US" sz="2000" dirty="0" err="1" smtClean="0">
                <a:solidFill>
                  <a:schemeClr val="bg2"/>
                </a:solidFill>
              </a:rPr>
              <a:t>adaptivity</a:t>
            </a:r>
            <a:r>
              <a:rPr lang="en-US" sz="2000" dirty="0" smtClean="0">
                <a:solidFill>
                  <a:schemeClr val="bg2"/>
                </a:solidFill>
              </a:rPr>
              <a:t> over time/space/frequency</a:t>
            </a:r>
          </a:p>
          <a:p>
            <a:pPr lvl="3">
              <a:lnSpc>
                <a:spcPct val="10000"/>
              </a:lnSpc>
            </a:pPr>
            <a:endParaRPr lang="en-US" sz="1200" dirty="0" smtClean="0"/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33CC"/>
                </a:solidFill>
              </a:rPr>
              <a:t>Sharing spectrum among multiple users a major challenge</a:t>
            </a:r>
          </a:p>
          <a:p>
            <a:pPr>
              <a:lnSpc>
                <a:spcPct val="100000"/>
              </a:lnSpc>
            </a:pPr>
            <a:r>
              <a:rPr lang="en-US" sz="2400" dirty="0" smtClean="0">
                <a:solidFill>
                  <a:schemeClr val="bg2"/>
                </a:solidFill>
              </a:rPr>
              <a:t>Cellular systems exploit frequency reuse; better physical layer design, flexibility, and interference reduction needed in 5G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2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3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4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7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8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9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20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2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2_template1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template1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mplate1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course_summary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course_summary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course_summary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urse_summary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48460</TotalTime>
  <Words>2976</Words>
  <Application>Microsoft Office PowerPoint</Application>
  <PresentationFormat>On-screen Show (4:3)</PresentationFormat>
  <Paragraphs>761</Paragraphs>
  <Slides>50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20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86" baseType="lpstr">
      <vt:lpstr>Arial</vt:lpstr>
      <vt:lpstr>Calibri</vt:lpstr>
      <vt:lpstr>Franklin Gothic Medium Cond</vt:lpstr>
      <vt:lpstr>Garamond</vt:lpstr>
      <vt:lpstr>Georgia</vt:lpstr>
      <vt:lpstr>Math</vt:lpstr>
      <vt:lpstr>Monotype Corsiva</vt:lpstr>
      <vt:lpstr>Symbol</vt:lpstr>
      <vt:lpstr>Times New Roman</vt:lpstr>
      <vt:lpstr>Wingdings</vt:lpstr>
      <vt:lpstr>Wingdings 2</vt:lpstr>
      <vt:lpstr>ZapfDingbats</vt:lpstr>
      <vt:lpstr>ヒラギノ角ゴ Pro W3</vt:lpstr>
      <vt:lpstr>BlueRed</vt:lpstr>
      <vt:lpstr>1_BlueRed</vt:lpstr>
      <vt:lpstr>3_BlueRed</vt:lpstr>
      <vt:lpstr>5_BlueRed</vt:lpstr>
      <vt:lpstr>6_BlueRed</vt:lpstr>
      <vt:lpstr>7_BlueRed</vt:lpstr>
      <vt:lpstr>8_BlueRed</vt:lpstr>
      <vt:lpstr>9_BlueRed</vt:lpstr>
      <vt:lpstr>10_BlueRed</vt:lpstr>
      <vt:lpstr>11_BlueRed</vt:lpstr>
      <vt:lpstr>12_BlueRed</vt:lpstr>
      <vt:lpstr>13_BlueRed</vt:lpstr>
      <vt:lpstr>14_BlueRed</vt:lpstr>
      <vt:lpstr>17_BlueRed</vt:lpstr>
      <vt:lpstr>18_BlueRed</vt:lpstr>
      <vt:lpstr>19_BlueRed</vt:lpstr>
      <vt:lpstr>20_BlueRed</vt:lpstr>
      <vt:lpstr>2_BlueRed</vt:lpstr>
      <vt:lpstr>2_template1</vt:lpstr>
      <vt:lpstr>course_summary</vt:lpstr>
      <vt:lpstr>Clip</vt:lpstr>
      <vt:lpstr>Equation</vt:lpstr>
      <vt:lpstr>CorelDRAW 6.0</vt:lpstr>
      <vt:lpstr>PowerPoint Presentation</vt:lpstr>
      <vt:lpstr>Announcements</vt:lpstr>
      <vt:lpstr>OHs leading up to final exam</vt:lpstr>
      <vt:lpstr>Course Summary</vt:lpstr>
      <vt:lpstr>Future Wireless Networks</vt:lpstr>
      <vt:lpstr>Design Challenges</vt:lpstr>
      <vt:lpstr>Signal Propagation</vt:lpstr>
      <vt:lpstr>Outage Probability and Cell Coverage Area</vt:lpstr>
      <vt:lpstr>Statistical Multipath Model</vt:lpstr>
      <vt:lpstr>Wideband Channels</vt:lpstr>
      <vt:lpstr>Capacity of Flat Fading Channels</vt:lpstr>
      <vt:lpstr>PowerPoint Presentation</vt:lpstr>
      <vt:lpstr>Channel Inversion</vt:lpstr>
      <vt:lpstr>Frequency Selective  Fading Channels</vt:lpstr>
      <vt:lpstr>Linear Modulation in AWGN: MPSK and MQAM</vt:lpstr>
      <vt:lpstr>Linear Modulation in Fading</vt:lpstr>
      <vt:lpstr>Moment Generating  Function Approach</vt:lpstr>
      <vt:lpstr>Doppler Effects</vt:lpstr>
      <vt:lpstr>Delay Spread (ISI) Effects</vt:lpstr>
      <vt:lpstr>Diversity</vt:lpstr>
      <vt:lpstr>Selection Combining</vt:lpstr>
      <vt:lpstr>MRC and its Performance</vt:lpstr>
      <vt:lpstr>Variable-Rate Variable-Power MQAM</vt:lpstr>
      <vt:lpstr>Optimal Adaptive Scheme</vt:lpstr>
      <vt:lpstr>Constellation Restriction</vt:lpstr>
      <vt:lpstr>Practical Constraints (not on final)</vt:lpstr>
      <vt:lpstr>Multiple Input Multiple  Output (MIMO)Systems</vt:lpstr>
      <vt:lpstr>Capacity of MIMO Systems</vt:lpstr>
      <vt:lpstr>Beamforming</vt:lpstr>
      <vt:lpstr>Diversity vs. Multiplexing</vt:lpstr>
      <vt:lpstr>How should antennas be used?</vt:lpstr>
      <vt:lpstr>MIMO Receiver Design</vt:lpstr>
      <vt:lpstr>Other MIMO Design Issues Not covered in lecture/HW/exams</vt:lpstr>
      <vt:lpstr>ISI Countermeasures</vt:lpstr>
      <vt:lpstr>Multicarrier Modulation</vt:lpstr>
      <vt:lpstr>Overlapping Substreams</vt:lpstr>
      <vt:lpstr>FFT Implementation of OFDM</vt:lpstr>
      <vt:lpstr>OFDM Design Issues</vt:lpstr>
      <vt:lpstr> MIMO-OFDM</vt:lpstr>
      <vt:lpstr>Direct Sequence  Spread Spectrum</vt:lpstr>
      <vt:lpstr>ISI and Interference Rejection</vt:lpstr>
      <vt:lpstr>RAKE Receiver</vt:lpstr>
      <vt:lpstr>PowerPoint Presentation</vt:lpstr>
      <vt:lpstr>Creating Multiple Channels</vt:lpstr>
      <vt:lpstr>Code Division via DSSS</vt:lpstr>
      <vt:lpstr>PowerPoint Presentation</vt:lpstr>
      <vt:lpstr>Cellular System Design</vt:lpstr>
      <vt:lpstr>PowerPoint Presentation</vt:lpstr>
      <vt:lpstr>Area Spectral Efficiency (ASE)</vt:lpstr>
      <vt:lpstr>Megathemes of EE359</vt:lpstr>
    </vt:vector>
  </TitlesOfParts>
  <Company>Cal Tech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Research Overview</dc:title>
  <dc:creator>Andrea Goldsmith</dc:creator>
  <cp:lastModifiedBy>Milind</cp:lastModifiedBy>
  <cp:revision>157</cp:revision>
  <cp:lastPrinted>2000-03-17T02:49:38Z</cp:lastPrinted>
  <dcterms:created xsi:type="dcterms:W3CDTF">1999-01-27T20:08:30Z</dcterms:created>
  <dcterms:modified xsi:type="dcterms:W3CDTF">2017-12-07T17:33:38Z</dcterms:modified>
</cp:coreProperties>
</file>