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</p:sldMasterIdLst>
  <p:notesMasterIdLst>
    <p:notesMasterId r:id="rId12"/>
  </p:notesMasterIdLst>
  <p:handoutMasterIdLst>
    <p:handoutMasterId r:id="rId13"/>
  </p:handoutMasterIdLst>
  <p:sldIdLst>
    <p:sldId id="317" r:id="rId3"/>
    <p:sldId id="405" r:id="rId4"/>
    <p:sldId id="408" r:id="rId5"/>
    <p:sldId id="409" r:id="rId6"/>
    <p:sldId id="410" r:id="rId7"/>
    <p:sldId id="390" r:id="rId8"/>
    <p:sldId id="394" r:id="rId9"/>
    <p:sldId id="418" r:id="rId10"/>
    <p:sldId id="386" r:id="rId11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00"/>
    <a:srgbClr val="009900"/>
    <a:srgbClr val="CC0000"/>
    <a:srgbClr val="33CC33"/>
    <a:srgbClr val="CC0099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 snapToGrid="0">
      <p:cViewPr varScale="1">
        <p:scale>
          <a:sx n="76" d="100"/>
          <a:sy n="76" d="100"/>
        </p:scale>
        <p:origin x="101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BA6F96AF-BF49-4AE1-B24F-068A0C3C0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1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8488"/>
            <a:ext cx="5130800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5" tIns="46507" rIns="93015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860F3F15-BC7C-4576-A1F1-F53148981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8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D88BA85-0F37-4EB0-A9A3-E0AD27BCA193}" type="slidenum">
              <a:rPr lang="en-US" sz="1200" smtClean="0">
                <a:solidFill>
                  <a:srgbClr val="000000"/>
                </a:solidFill>
              </a:rPr>
              <a:pPr/>
              <a:t>5</a:t>
            </a:fld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450" y="4406900"/>
            <a:ext cx="5126038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357" tIns="48179" rIns="96357" bIns="48179"/>
          <a:lstStyle/>
          <a:p>
            <a:endParaRPr lang="en-US" smtClean="0"/>
          </a:p>
        </p:txBody>
      </p:sp>
      <p:sp>
        <p:nvSpPr>
          <p:cNvPr id="163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700088"/>
            <a:ext cx="4622800" cy="34671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458848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F3F15-BC7C-4576-A1F1-F5314898183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1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229C8-43E5-4D8F-9784-2A3D5520C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91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6DD37-9F77-40C2-B8B7-ACB45F69F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2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E3E1A-3CF9-46DF-8868-C946DBE76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8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3A7A-8532-44A7-A169-804595A40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4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0505B-6EDE-4AEF-9719-54ECF082C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6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2F3BB-33FF-438D-99DF-AF1ABFD98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4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394D-785F-46DD-9C66-C528071F3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3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F84D7-C1F5-494D-8AC1-C07CF41D5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51F7F-8D14-47C3-9AAA-581B1A3C1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2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8618-5C11-4B09-875B-5D7DC0A84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8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66CBA-D488-4657-AA4C-31C46E75F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62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82C57-0551-497A-B5EB-5EC011A2E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74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A159-0A7D-47BD-B284-D4BDD3A747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602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F226-5882-4FD7-BD19-A13D85ED51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41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1C622-9733-44E4-BD10-DDEBCA8191D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8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402AF-A00B-44BC-A828-401E3CF997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9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8001-74C8-47EB-8708-DEE80009C1B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665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8631E-FB68-424C-99DD-9F5DF38EC5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3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EBE8-1742-427D-81A8-3316D102649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2CDD-F18B-422E-A4FD-132D6E855A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98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7786-E73A-43DC-B8D7-8C80A2BEAF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84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0BC6A-591B-45B4-8A52-772757577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30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DEE7A21-E53C-4133-847C-953898082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1648160-6B5A-43BE-A334-7FE19116E27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75746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EE359 – Lecture 14 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614488"/>
            <a:ext cx="8383588" cy="48609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rgbClr val="0033CC"/>
                </a:solidFill>
              </a:rPr>
              <a:t>Announcements: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33CC"/>
                </a:solidFill>
              </a:rPr>
              <a:t>MT </a:t>
            </a:r>
            <a:r>
              <a:rPr lang="en-US" sz="2400" dirty="0" smtClean="0">
                <a:solidFill>
                  <a:srgbClr val="0033CC"/>
                </a:solidFill>
              </a:rPr>
              <a:t>today, 2-4pm, 103 </a:t>
            </a:r>
            <a:r>
              <a:rPr lang="en-US" sz="2400" dirty="0" err="1" smtClean="0">
                <a:solidFill>
                  <a:srgbClr val="0033CC"/>
                </a:solidFill>
              </a:rPr>
              <a:t>Hewlitt</a:t>
            </a:r>
            <a:r>
              <a:rPr lang="en-US" sz="2400" dirty="0" smtClean="0">
                <a:solidFill>
                  <a:srgbClr val="0033CC"/>
                </a:solidFill>
              </a:rPr>
              <a:t>, pizza afterwards</a:t>
            </a:r>
            <a:endParaRPr lang="en-US" sz="2400" dirty="0" smtClean="0">
              <a:solidFill>
                <a:srgbClr val="0033CC"/>
              </a:solidFill>
            </a:endParaRPr>
          </a:p>
          <a:p>
            <a:pPr lvl="1">
              <a:lnSpc>
                <a:spcPct val="70000"/>
              </a:lnSpc>
            </a:pPr>
            <a:r>
              <a:rPr lang="en-US" sz="2400" dirty="0" smtClean="0">
                <a:solidFill>
                  <a:srgbClr val="0033CC"/>
                </a:solidFill>
              </a:rPr>
              <a:t>HW posted today, due next </a:t>
            </a:r>
            <a:r>
              <a:rPr lang="en-US" sz="2400" dirty="0" smtClean="0">
                <a:solidFill>
                  <a:srgbClr val="0033CC"/>
                </a:solidFill>
              </a:rPr>
              <a:t>Friday</a:t>
            </a:r>
            <a:endParaRPr lang="en-US" dirty="0" smtClean="0"/>
          </a:p>
          <a:p>
            <a:pPr>
              <a:lnSpc>
                <a:spcPct val="130000"/>
              </a:lnSpc>
            </a:pPr>
            <a:r>
              <a:rPr lang="en-US" dirty="0" smtClean="0"/>
              <a:t>Discrete-Rate Adaptive Modulation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Introduction </a:t>
            </a:r>
            <a:r>
              <a:rPr lang="en-US" dirty="0" smtClean="0"/>
              <a:t>to MIMO Communications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MIMO Channel Decomposition</a:t>
            </a:r>
            <a:endParaRPr lang="en-US" dirty="0"/>
          </a:p>
          <a:p>
            <a:pPr>
              <a:lnSpc>
                <a:spcPct val="130000"/>
              </a:lnSpc>
            </a:pPr>
            <a:r>
              <a:rPr lang="en-US" dirty="0" smtClean="0"/>
              <a:t>MIMO Channel Capacity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MIMO Beamforming</a:t>
            </a:r>
            <a:endParaRPr lang="en-US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28725" y="603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of Last Lecture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0038" y="1587500"/>
            <a:ext cx="8653462" cy="47021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Introduction to adaptive modulation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Vary different parameters of modulation relative to fading</a:t>
            </a:r>
          </a:p>
          <a:p>
            <a:pPr lvl="3">
              <a:lnSpc>
                <a:spcPct val="2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Variable-rate variable-power MQAM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Maximize average throughput by changing rate and power</a:t>
            </a:r>
          </a:p>
          <a:p>
            <a:pPr lvl="1">
              <a:lnSpc>
                <a:spcPct val="70000"/>
              </a:lnSpc>
            </a:pPr>
            <a:r>
              <a:rPr lang="en-US" sz="2400" dirty="0" smtClean="0"/>
              <a:t>Optimal power adaptation is water-filling</a:t>
            </a:r>
          </a:p>
          <a:p>
            <a:pPr lvl="1">
              <a:lnSpc>
                <a:spcPct val="70000"/>
              </a:lnSpc>
            </a:pPr>
            <a:endParaRPr lang="en-US" sz="2400" dirty="0"/>
          </a:p>
          <a:p>
            <a:pPr lvl="1">
              <a:lnSpc>
                <a:spcPct val="70000"/>
              </a:lnSpc>
            </a:pPr>
            <a:endParaRPr lang="en-US" sz="2400" dirty="0" smtClean="0"/>
          </a:p>
          <a:p>
            <a:pPr lvl="1">
              <a:lnSpc>
                <a:spcPct val="70000"/>
              </a:lnSpc>
            </a:pPr>
            <a:endParaRPr lang="en-US" sz="2400" dirty="0"/>
          </a:p>
          <a:p>
            <a:pPr lvl="1">
              <a:lnSpc>
                <a:spcPct val="70000"/>
              </a:lnSpc>
            </a:pPr>
            <a:endParaRPr lang="en-US" sz="2400" dirty="0" smtClean="0"/>
          </a:p>
          <a:p>
            <a:pPr lvl="1">
              <a:lnSpc>
                <a:spcPct val="70000"/>
              </a:lnSpc>
            </a:pPr>
            <a:r>
              <a:rPr lang="en-US" sz="2400" dirty="0" smtClean="0"/>
              <a:t>Optimal rate adaptation:</a:t>
            </a:r>
            <a:endParaRPr lang="en-US" sz="1800" dirty="0"/>
          </a:p>
          <a:p>
            <a:pPr lvl="1">
              <a:lnSpc>
                <a:spcPct val="20000"/>
              </a:lnSpc>
            </a:pPr>
            <a:endParaRPr lang="en-US" dirty="0" smtClean="0"/>
          </a:p>
        </p:txBody>
      </p:sp>
      <p:graphicFrame>
        <p:nvGraphicFramePr>
          <p:cNvPr id="3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4223736"/>
              </p:ext>
            </p:extLst>
          </p:nvPr>
        </p:nvGraphicFramePr>
        <p:xfrm>
          <a:off x="1829701" y="4296123"/>
          <a:ext cx="2888970" cy="94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3" imgW="1790640" imgH="507960" progId="Equation.3">
                  <p:embed/>
                </p:oleObj>
              </mc:Choice>
              <mc:Fallback>
                <p:oleObj name="Equation" r:id="rId3" imgW="1790640" imgH="50796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9701" y="4296123"/>
                        <a:ext cx="2888970" cy="943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091318"/>
              </p:ext>
            </p:extLst>
          </p:nvPr>
        </p:nvGraphicFramePr>
        <p:xfrm>
          <a:off x="1829701" y="5736509"/>
          <a:ext cx="2426393" cy="796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5" imgW="2171520" imgH="672840" progId="Equation.3">
                  <p:embed/>
                </p:oleObj>
              </mc:Choice>
              <mc:Fallback>
                <p:oleObj name="Equation" r:id="rId5" imgW="2171520" imgH="67284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9701" y="5736509"/>
                        <a:ext cx="2426393" cy="7969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5529431" y="4125708"/>
            <a:ext cx="2147346" cy="1436980"/>
            <a:chOff x="3072" y="1197"/>
            <a:chExt cx="2034" cy="1297"/>
          </a:xfrm>
        </p:grpSpPr>
        <p:sp>
          <p:nvSpPr>
            <p:cNvPr id="38" name="Arc 7"/>
            <p:cNvSpPr>
              <a:spLocks/>
            </p:cNvSpPr>
            <p:nvPr/>
          </p:nvSpPr>
          <p:spPr bwMode="auto">
            <a:xfrm>
              <a:off x="3178" y="1305"/>
              <a:ext cx="57" cy="1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0" name="Line 8"/>
            <p:cNvSpPr>
              <a:spLocks noChangeShapeType="1"/>
            </p:cNvSpPr>
            <p:nvPr/>
          </p:nvSpPr>
          <p:spPr bwMode="auto">
            <a:xfrm>
              <a:off x="3117" y="1197"/>
              <a:ext cx="0" cy="10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>
              <a:off x="3107" y="2224"/>
              <a:ext cx="17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aphicFrame>
          <p:nvGraphicFramePr>
            <p:cNvPr id="42" name="Object 10"/>
            <p:cNvGraphicFramePr>
              <a:graphicFrameLocks/>
            </p:cNvGraphicFramePr>
            <p:nvPr/>
          </p:nvGraphicFramePr>
          <p:xfrm>
            <a:off x="4936" y="1211"/>
            <a:ext cx="15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6" name="Equation" r:id="rId7" imgW="253800" imgH="609480" progId="Equation.3">
                    <p:embed/>
                  </p:oleObj>
                </mc:Choice>
                <mc:Fallback>
                  <p:oleObj name="Equation" r:id="rId7" imgW="253800" imgH="60948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6" y="1211"/>
                          <a:ext cx="15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Arc 11"/>
            <p:cNvSpPr>
              <a:spLocks/>
            </p:cNvSpPr>
            <p:nvPr/>
          </p:nvSpPr>
          <p:spPr bwMode="auto">
            <a:xfrm rot="10800000">
              <a:off x="3190" y="1397"/>
              <a:ext cx="1668" cy="627"/>
            </a:xfrm>
            <a:custGeom>
              <a:avLst/>
              <a:gdLst>
                <a:gd name="T0" fmla="*/ 0 w 21612"/>
                <a:gd name="T1" fmla="*/ 0 h 21600"/>
                <a:gd name="T2" fmla="*/ 0 w 21612"/>
                <a:gd name="T3" fmla="*/ 0 h 21600"/>
                <a:gd name="T4" fmla="*/ 0 w 2161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12"/>
                <a:gd name="T10" fmla="*/ 0 h 21600"/>
                <a:gd name="T11" fmla="*/ 21612 w 2161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12" h="21600" fill="none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</a:path>
                <a:path w="21612" h="21600" stroke="0" extrusionOk="0">
                  <a:moveTo>
                    <a:pt x="0" y="0"/>
                  </a:moveTo>
                  <a:cubicBezTo>
                    <a:pt x="4" y="0"/>
                    <a:pt x="8" y="-1"/>
                    <a:pt x="13" y="0"/>
                  </a:cubicBezTo>
                  <a:cubicBezTo>
                    <a:pt x="11875" y="0"/>
                    <a:pt x="21517" y="9566"/>
                    <a:pt x="21612" y="21427"/>
                  </a:cubicBezTo>
                  <a:lnTo>
                    <a:pt x="13" y="21600"/>
                  </a:lnTo>
                  <a:close/>
                </a:path>
              </a:pathLst>
            </a:custGeom>
            <a:solidFill>
              <a:srgbClr val="0000CC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aphicFrame>
          <p:nvGraphicFramePr>
            <p:cNvPr id="44" name="Object 12"/>
            <p:cNvGraphicFramePr>
              <a:graphicFrameLocks/>
            </p:cNvGraphicFramePr>
            <p:nvPr/>
          </p:nvGraphicFramePr>
          <p:xfrm>
            <a:off x="4920" y="1847"/>
            <a:ext cx="186" cy="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" name="Equation" r:id="rId9" imgW="317160" imgH="596880" progId="Equation.3">
                    <p:embed/>
                  </p:oleObj>
                </mc:Choice>
                <mc:Fallback>
                  <p:oleObj name="Equation" r:id="rId9" imgW="317160" imgH="59688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0" y="1847"/>
                          <a:ext cx="186" cy="3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Line 13"/>
            <p:cNvSpPr>
              <a:spLocks noChangeShapeType="1"/>
            </p:cNvSpPr>
            <p:nvPr/>
          </p:nvSpPr>
          <p:spPr bwMode="auto">
            <a:xfrm>
              <a:off x="3124" y="1387"/>
              <a:ext cx="17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>
              <a:off x="3186" y="1395"/>
              <a:ext cx="0" cy="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" name="Rectangle 15"/>
            <p:cNvSpPr>
              <a:spLocks noChangeArrowheads="1"/>
            </p:cNvSpPr>
            <p:nvPr/>
          </p:nvSpPr>
          <p:spPr bwMode="auto">
            <a:xfrm>
              <a:off x="3072" y="2175"/>
              <a:ext cx="23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sz="2000" b="1" baseline="-25000">
                  <a:solidFill>
                    <a:srgbClr val="000000"/>
                  </a:solidFill>
                  <a:latin typeface="Garamond" pitchFamily="18" charset="0"/>
                </a:rPr>
                <a:t>k</a:t>
              </a:r>
            </a:p>
          </p:txBody>
        </p:sp>
        <p:sp>
          <p:nvSpPr>
            <p:cNvPr id="48" name="Rectangle 16"/>
            <p:cNvSpPr>
              <a:spLocks noChangeArrowheads="1"/>
            </p:cNvSpPr>
            <p:nvPr/>
          </p:nvSpPr>
          <p:spPr bwMode="auto">
            <a:xfrm>
              <a:off x="4667" y="2244"/>
              <a:ext cx="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sp>
        <p:nvSpPr>
          <p:cNvPr id="49" name="Rectangle 18"/>
          <p:cNvSpPr>
            <a:spLocks noChangeArrowheads="1"/>
          </p:cNvSpPr>
          <p:nvPr/>
        </p:nvSpPr>
        <p:spPr bwMode="auto">
          <a:xfrm>
            <a:off x="4794870" y="5824890"/>
            <a:ext cx="3479222" cy="70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 dirty="0">
                <a:solidFill>
                  <a:srgbClr val="CC0000"/>
                </a:solidFill>
                <a:latin typeface="Garamond" pitchFamily="18" charset="0"/>
              </a:rPr>
              <a:t>Equals capacity with effective </a:t>
            </a:r>
            <a:endParaRPr lang="en-US" sz="2000" b="1" i="1" dirty="0" smtClean="0">
              <a:solidFill>
                <a:srgbClr val="CC0000"/>
              </a:solidFill>
              <a:latin typeface="Garamond" pitchFamily="18" charset="0"/>
            </a:endParaRPr>
          </a:p>
          <a:p>
            <a:r>
              <a:rPr lang="en-US" sz="2000" b="1" i="1" dirty="0" smtClean="0">
                <a:solidFill>
                  <a:srgbClr val="CC0000"/>
                </a:solidFill>
                <a:latin typeface="Garamond" pitchFamily="18" charset="0"/>
              </a:rPr>
              <a:t>power </a:t>
            </a:r>
            <a:r>
              <a:rPr lang="en-US" sz="2000" b="1" i="1" dirty="0">
                <a:solidFill>
                  <a:srgbClr val="CC0000"/>
                </a:solidFill>
                <a:latin typeface="Garamond" pitchFamily="18" charset="0"/>
              </a:rPr>
              <a:t>loss </a:t>
            </a:r>
            <a:r>
              <a:rPr lang="en-US" sz="2000" i="1" dirty="0">
                <a:solidFill>
                  <a:srgbClr val="CC0000"/>
                </a:solidFill>
                <a:latin typeface="Math" charset="0"/>
              </a:rPr>
              <a:t>K=-1.5/</a:t>
            </a:r>
            <a:r>
              <a:rPr lang="en-US" sz="2000" dirty="0">
                <a:solidFill>
                  <a:srgbClr val="CC0000"/>
                </a:solidFill>
                <a:latin typeface="Math" charset="0"/>
              </a:rPr>
              <a:t>ln</a:t>
            </a:r>
            <a:r>
              <a:rPr lang="en-US" sz="2000" i="1" dirty="0">
                <a:solidFill>
                  <a:srgbClr val="CC0000"/>
                </a:solidFill>
                <a:latin typeface="Math" charset="0"/>
              </a:rPr>
              <a:t>(5</a:t>
            </a:r>
            <a:r>
              <a:rPr lang="en-US" sz="2000" dirty="0">
                <a:solidFill>
                  <a:srgbClr val="CC0000"/>
                </a:solidFill>
                <a:latin typeface="Math" charset="0"/>
              </a:rPr>
              <a:t>BER</a:t>
            </a:r>
            <a:r>
              <a:rPr lang="en-US" sz="2000" i="1" dirty="0">
                <a:solidFill>
                  <a:srgbClr val="CC0000"/>
                </a:solidFill>
                <a:latin typeface="Math" charset="0"/>
              </a:rPr>
              <a:t>)</a:t>
            </a:r>
            <a:r>
              <a:rPr lang="en-US" sz="2000" b="1" i="1" dirty="0">
                <a:solidFill>
                  <a:srgbClr val="CC0000"/>
                </a:solidFill>
                <a:latin typeface="Garamond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600" i="1" dirty="0" smtClean="0"/>
              <a:t>Review continued</a:t>
            </a:r>
            <a:br>
              <a:rPr lang="en-US" sz="3600" i="1" dirty="0" smtClean="0"/>
            </a:br>
            <a:r>
              <a:rPr lang="en-US" dirty="0" smtClean="0"/>
              <a:t>Constellation Restriction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1962" y="1630363"/>
            <a:ext cx="8377237" cy="2378075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Restrict M</a:t>
            </a:r>
            <a:r>
              <a:rPr lang="en-US" sz="2800" baseline="-25000" dirty="0" smtClean="0"/>
              <a:t>D</a:t>
            </a:r>
            <a:r>
              <a:rPr lang="en-US" sz="2800" dirty="0" smtClean="0"/>
              <a:t>(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) to {M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=0,…,M</a:t>
            </a:r>
            <a:r>
              <a:rPr lang="en-US" sz="2800" baseline="-25000" dirty="0" smtClean="0"/>
              <a:t>N</a:t>
            </a:r>
            <a:r>
              <a:rPr lang="en-US" sz="2800" dirty="0" smtClean="0"/>
              <a:t>}.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Let M(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)=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/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>
                <a:latin typeface="Symbol" pitchFamily="18" charset="2"/>
              </a:rPr>
              <a:t>K</a:t>
            </a:r>
            <a:r>
              <a:rPr lang="en-US" sz="2800" baseline="30000" dirty="0" smtClean="0"/>
              <a:t>*</a:t>
            </a:r>
            <a:r>
              <a:rPr lang="en-US" sz="2800" dirty="0" smtClean="0"/>
              <a:t>, where 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>
                <a:latin typeface="Symbol" pitchFamily="18" charset="2"/>
              </a:rPr>
              <a:t>K</a:t>
            </a:r>
            <a:r>
              <a:rPr lang="en-US" sz="2800" baseline="30000" dirty="0" smtClean="0"/>
              <a:t>*</a:t>
            </a:r>
            <a:r>
              <a:rPr lang="en-US" sz="2800" dirty="0" smtClean="0"/>
              <a:t> is optimized</a:t>
            </a:r>
            <a:r>
              <a:rPr lang="en-US" sz="2800" dirty="0"/>
              <a:t> </a:t>
            </a:r>
            <a:r>
              <a:rPr lang="en-US" sz="2800" dirty="0" smtClean="0"/>
              <a:t>for max rate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Set M</a:t>
            </a:r>
            <a:r>
              <a:rPr lang="en-US" sz="2800" baseline="-25000" dirty="0" smtClean="0"/>
              <a:t>D</a:t>
            </a:r>
            <a:r>
              <a:rPr lang="en-US" sz="2800" dirty="0" smtClean="0"/>
              <a:t>(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) to </a:t>
            </a:r>
            <a:r>
              <a:rPr lang="en-US" sz="2800" dirty="0" err="1" smtClean="0"/>
              <a:t>max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: 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</a:t>
            </a:r>
            <a:r>
              <a:rPr lang="en-US" sz="2800" dirty="0" smtClean="0">
                <a:sym typeface="Symbol" pitchFamily="18" charset="2"/>
              </a:rPr>
              <a:t></a:t>
            </a:r>
            <a:r>
              <a:rPr lang="en-US" sz="2800" dirty="0" smtClean="0"/>
              <a:t> M(</a:t>
            </a:r>
            <a:r>
              <a:rPr lang="en-US" sz="2800" dirty="0" smtClean="0">
                <a:latin typeface="Symbol" pitchFamily="18" charset="2"/>
              </a:rPr>
              <a:t>g</a:t>
            </a:r>
            <a:r>
              <a:rPr lang="en-US" sz="2800" dirty="0" smtClean="0"/>
              <a:t>) (conservative)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Region boundaries are 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=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j</a:t>
            </a:r>
            <a:r>
              <a:rPr lang="en-US" sz="2800" dirty="0" err="1" smtClean="0">
                <a:latin typeface="Symbol" pitchFamily="18" charset="2"/>
              </a:rPr>
              <a:t>g</a:t>
            </a:r>
            <a:r>
              <a:rPr lang="en-US" sz="2800" baseline="-25000" dirty="0" err="1" smtClean="0">
                <a:latin typeface="Symbol" pitchFamily="18" charset="2"/>
              </a:rPr>
              <a:t>K</a:t>
            </a:r>
            <a:r>
              <a:rPr lang="en-US" sz="2800" dirty="0" smtClean="0"/>
              <a:t>*, j=0,…,N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Power control maintains target BER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1395413" y="4186238"/>
            <a:ext cx="5394325" cy="1897062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1400175" y="4144963"/>
            <a:ext cx="0" cy="19335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390650" y="6092825"/>
            <a:ext cx="66627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894513" y="3976688"/>
            <a:ext cx="142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dirty="0">
                <a:solidFill>
                  <a:srgbClr val="000080"/>
                </a:solidFill>
                <a:latin typeface="Garamond" pitchFamily="18" charset="0"/>
              </a:rPr>
              <a:t>M(</a:t>
            </a:r>
            <a:r>
              <a:rPr lang="en-US" sz="2000" b="1" dirty="0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 dirty="0">
                <a:solidFill>
                  <a:srgbClr val="000080"/>
                </a:solidFill>
                <a:latin typeface="Garamond" pitchFamily="18" charset="0"/>
              </a:rPr>
              <a:t>)=</a:t>
            </a:r>
            <a:r>
              <a:rPr lang="en-US" sz="2000" b="1" dirty="0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 dirty="0">
                <a:solidFill>
                  <a:srgbClr val="000080"/>
                </a:solidFill>
                <a:latin typeface="Garamond" pitchFamily="18" charset="0"/>
              </a:rPr>
              <a:t>/</a:t>
            </a:r>
            <a:r>
              <a:rPr lang="en-US" sz="2000" b="1" dirty="0" err="1">
                <a:solidFill>
                  <a:srgbClr val="000080"/>
                </a:solidFill>
                <a:latin typeface="Symbol" pitchFamily="18" charset="2"/>
              </a:rPr>
              <a:t>g</a:t>
            </a:r>
            <a:r>
              <a:rPr lang="en-US" sz="2000" b="1" baseline="-25000" dirty="0" err="1">
                <a:solidFill>
                  <a:srgbClr val="000080"/>
                </a:solidFill>
                <a:latin typeface="Symbol" pitchFamily="18" charset="2"/>
              </a:rPr>
              <a:t>K</a:t>
            </a:r>
            <a:r>
              <a:rPr lang="en-US" sz="2000" b="1" baseline="30000" dirty="0">
                <a:solidFill>
                  <a:srgbClr val="000080"/>
                </a:solidFill>
                <a:latin typeface="Garamond" pitchFamily="18" charset="0"/>
              </a:rPr>
              <a:t>*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7570788" y="6172200"/>
            <a:ext cx="309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Symbol" pitchFamily="18" charset="2"/>
              </a:rPr>
              <a:t>g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206500" y="6172200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0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555875" y="6172200"/>
            <a:ext cx="1119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  <a:r>
              <a:rPr lang="en-US" sz="2000" b="1">
                <a:solidFill>
                  <a:srgbClr val="000000"/>
                </a:solidFill>
                <a:latin typeface="Garamond" pitchFamily="18" charset="0"/>
              </a:rPr>
              <a:t>=M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K</a:t>
            </a:r>
            <a:r>
              <a:rPr lang="en-US" sz="2000" b="1" baseline="30000">
                <a:solidFill>
                  <a:srgbClr val="000000"/>
                </a:solidFill>
                <a:latin typeface="Garamond" pitchFamily="18" charset="0"/>
              </a:rPr>
              <a:t>*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849688" y="6172200"/>
            <a:ext cx="366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6078538" y="6172200"/>
            <a:ext cx="366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000" b="1" baseline="-25000">
                <a:solidFill>
                  <a:srgbClr val="00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400175" y="60452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4052888" y="60452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6281738" y="60452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2747963" y="5621338"/>
            <a:ext cx="1587" cy="455612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747963" y="6045200"/>
            <a:ext cx="0" cy="1095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1409700" y="5611813"/>
            <a:ext cx="1300163" cy="1587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4052888" y="5183188"/>
            <a:ext cx="1587" cy="893762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1414463" y="5159375"/>
            <a:ext cx="2614612" cy="1588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938213" y="5895975"/>
            <a:ext cx="29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0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938213" y="5457825"/>
            <a:ext cx="45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1</a:t>
            </a:r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938213" y="4962525"/>
            <a:ext cx="4651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2</a:t>
            </a: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1965325" y="5772150"/>
            <a:ext cx="823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Outage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3281363" y="5543550"/>
            <a:ext cx="476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1</a:t>
            </a:r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H="1">
            <a:off x="6272213" y="4362450"/>
            <a:ext cx="6350" cy="1708150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 flipV="1">
            <a:off x="1400175" y="4375150"/>
            <a:ext cx="4846638" cy="1588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887413" y="4119563"/>
            <a:ext cx="46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5165725" y="5276850"/>
            <a:ext cx="485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2</a:t>
            </a:r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7073900" y="4879975"/>
            <a:ext cx="434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0080"/>
                </a:solidFill>
                <a:latin typeface="Garamond" pitchFamily="18" charset="0"/>
              </a:rPr>
              <a:t>M</a:t>
            </a:r>
            <a:r>
              <a:rPr lang="en-US" sz="1600" b="1" baseline="-25000">
                <a:solidFill>
                  <a:srgbClr val="000080"/>
                </a:solidFill>
                <a:latin typeface="Garamond" pitchFamily="18" charset="0"/>
              </a:rPr>
              <a:t>3</a:t>
            </a:r>
            <a:endParaRPr lang="en-US" sz="1600" b="1">
              <a:solidFill>
                <a:srgbClr val="000080"/>
              </a:solidFill>
              <a:latin typeface="Garamond" pitchFamily="18" charset="0"/>
            </a:endParaRP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441325" y="4589463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M</a:t>
            </a:r>
            <a:r>
              <a:rPr lang="en-US" sz="1800" b="1" baseline="-25000">
                <a:solidFill>
                  <a:srgbClr val="000000"/>
                </a:solidFill>
                <a:latin typeface="Garamond" pitchFamily="18" charset="0"/>
              </a:rPr>
              <a:t>D</a:t>
            </a:r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(</a:t>
            </a:r>
            <a:r>
              <a:rPr lang="en-US" sz="1800" b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)</a:t>
            </a: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904038" y="4458143"/>
            <a:ext cx="1357744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Garamond" pitchFamily="18" charset="0"/>
              </a:rPr>
              <a:t>M(</a:t>
            </a:r>
            <a:r>
              <a:rPr lang="en-US" sz="2000" b="1" dirty="0">
                <a:solidFill>
                  <a:srgbClr val="009900"/>
                </a:solidFill>
                <a:latin typeface="Symbol" pitchFamily="18" charset="2"/>
              </a:rPr>
              <a:t>g</a:t>
            </a:r>
            <a:r>
              <a:rPr lang="en-US" sz="2000" b="1" dirty="0">
                <a:solidFill>
                  <a:srgbClr val="009900"/>
                </a:solidFill>
                <a:latin typeface="Garamond" pitchFamily="18" charset="0"/>
              </a:rPr>
              <a:t>)=</a:t>
            </a:r>
            <a:r>
              <a:rPr lang="en-US" sz="2000" b="1" dirty="0" smtClean="0">
                <a:solidFill>
                  <a:srgbClr val="009900"/>
                </a:solidFill>
                <a:latin typeface="Symbol" pitchFamily="18" charset="2"/>
              </a:rPr>
              <a:t>g</a:t>
            </a:r>
            <a:r>
              <a:rPr lang="en-US" sz="2000" b="1" dirty="0" smtClean="0">
                <a:solidFill>
                  <a:srgbClr val="009900"/>
                </a:solidFill>
                <a:latin typeface="Garamond" pitchFamily="18" charset="0"/>
              </a:rPr>
              <a:t>/</a:t>
            </a:r>
            <a:r>
              <a:rPr lang="en-US" sz="2000" b="1" dirty="0" err="1" smtClean="0">
                <a:solidFill>
                  <a:srgbClr val="009900"/>
                </a:solidFill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solidFill>
                  <a:srgbClr val="009900"/>
                </a:solidFill>
                <a:latin typeface="Symbol" pitchFamily="18" charset="2"/>
              </a:rPr>
              <a:t>K</a:t>
            </a:r>
            <a:endParaRPr lang="en-US" sz="2000" b="1" baseline="30000" dirty="0">
              <a:solidFill>
                <a:srgbClr val="009900"/>
              </a:solidFill>
              <a:latin typeface="Garamond" pitchFamily="18" charset="0"/>
            </a:endParaRPr>
          </a:p>
        </p:txBody>
      </p:sp>
      <p:cxnSp>
        <p:nvCxnSpPr>
          <p:cNvPr id="34" name="Straight Connector 33"/>
          <p:cNvCxnSpPr>
            <a:endCxn id="33" idx="1"/>
          </p:cNvCxnSpPr>
          <p:nvPr/>
        </p:nvCxnSpPr>
        <p:spPr bwMode="auto">
          <a:xfrm flipV="1">
            <a:off x="1414463" y="4658519"/>
            <a:ext cx="5489575" cy="141843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99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4035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1143000"/>
          </a:xfrm>
          <a:noFill/>
        </p:spPr>
        <p:txBody>
          <a:bodyPr/>
          <a:lstStyle/>
          <a:p>
            <a:r>
              <a:rPr lang="en-US" sz="4000" dirty="0" smtClean="0"/>
              <a:t>Power </a:t>
            </a:r>
            <a:r>
              <a:rPr lang="en-US" sz="4000" dirty="0" smtClean="0"/>
              <a:t>Adaptation and Average Rate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1534586"/>
            <a:ext cx="8226425" cy="4114800"/>
          </a:xfrm>
          <a:noFill/>
        </p:spPr>
        <p:txBody>
          <a:bodyPr/>
          <a:lstStyle/>
          <a:p>
            <a:r>
              <a:rPr lang="en-US" sz="2800" dirty="0" smtClean="0"/>
              <a:t>Power </a:t>
            </a:r>
            <a:r>
              <a:rPr lang="en-US" sz="2800" dirty="0" smtClean="0"/>
              <a:t>adaptation: Fixed </a:t>
            </a:r>
            <a:r>
              <a:rPr lang="en-US" sz="2800" dirty="0" smtClean="0"/>
              <a:t>BER within each region</a:t>
            </a:r>
            <a:endParaRPr lang="en-US" sz="2400" dirty="0" smtClean="0"/>
          </a:p>
          <a:p>
            <a:pPr lvl="2"/>
            <a:r>
              <a:rPr lang="en-US" dirty="0" err="1" smtClean="0"/>
              <a:t>E</a:t>
            </a:r>
            <a:r>
              <a:rPr lang="en-US" baseline="-25000" dirty="0" err="1" smtClean="0"/>
              <a:t>s</a:t>
            </a:r>
            <a:r>
              <a:rPr lang="en-US" dirty="0" smtClean="0"/>
              <a:t>/N</a:t>
            </a:r>
            <a:r>
              <a:rPr lang="en-US" baseline="-25000" dirty="0" smtClean="0"/>
              <a:t>0</a:t>
            </a:r>
            <a:r>
              <a:rPr lang="en-US" dirty="0" smtClean="0"/>
              <a:t>=(M</a:t>
            </a:r>
            <a:r>
              <a:rPr lang="en-US" baseline="-25000" dirty="0" smtClean="0"/>
              <a:t>j</a:t>
            </a:r>
            <a:r>
              <a:rPr lang="en-US" dirty="0" smtClean="0"/>
              <a:t>-1)/K</a:t>
            </a:r>
          </a:p>
          <a:p>
            <a:pPr lvl="2"/>
            <a:r>
              <a:rPr lang="en-US" dirty="0" smtClean="0"/>
              <a:t>Channel inversion within a region</a:t>
            </a:r>
          </a:p>
          <a:p>
            <a:pPr lvl="2">
              <a:lnSpc>
                <a:spcPct val="0"/>
              </a:lnSpc>
            </a:pPr>
            <a:endParaRPr lang="en-US" dirty="0" smtClean="0"/>
          </a:p>
          <a:p>
            <a:pPr lvl="1"/>
            <a:r>
              <a:rPr lang="en-US" sz="2400" dirty="0" smtClean="0"/>
              <a:t>Requires power increase when increasing M(</a:t>
            </a:r>
            <a:r>
              <a:rPr lang="en-US" sz="2400" dirty="0" smtClean="0">
                <a:latin typeface="Symbol" pitchFamily="18" charset="2"/>
              </a:rPr>
              <a:t>g</a:t>
            </a:r>
            <a:r>
              <a:rPr lang="en-US" sz="2400" dirty="0" smtClean="0"/>
              <a:t>)</a:t>
            </a:r>
          </a:p>
          <a:p>
            <a:pPr lvl="1"/>
            <a:endParaRPr lang="en-US" sz="2400" dirty="0" smtClean="0"/>
          </a:p>
          <a:p>
            <a:pPr lvl="1">
              <a:lnSpc>
                <a:spcPct val="70000"/>
              </a:lnSpc>
            </a:pPr>
            <a:endParaRPr lang="en-US" sz="2400" dirty="0" smtClean="0"/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r>
              <a:rPr lang="en-US" sz="2800" dirty="0" smtClean="0"/>
              <a:t>Average Rate</a:t>
            </a:r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r>
              <a:rPr lang="en-US" sz="2800" dirty="0" smtClean="0"/>
              <a:t>Practical </a:t>
            </a:r>
            <a:r>
              <a:rPr lang="en-US" sz="2800" dirty="0" smtClean="0"/>
              <a:t>Considerations (not covered in lecture): </a:t>
            </a:r>
            <a:endParaRPr lang="en-US" sz="2800" dirty="0" smtClean="0"/>
          </a:p>
          <a:p>
            <a:pPr lvl="1"/>
            <a:r>
              <a:rPr lang="en-US" sz="2400" dirty="0" smtClean="0"/>
              <a:t>Cannot update more than every 10-100 symbols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stimation error/delay leads to irreducible error floor</a:t>
            </a:r>
            <a:endParaRPr lang="en-US" sz="2400" dirty="0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337554"/>
              </p:ext>
            </p:extLst>
          </p:nvPr>
        </p:nvGraphicFramePr>
        <p:xfrm>
          <a:off x="1970843" y="3354107"/>
          <a:ext cx="5255272" cy="928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3" imgW="2730240" imgH="482400" progId="Equation.3">
                  <p:embed/>
                </p:oleObj>
              </mc:Choice>
              <mc:Fallback>
                <p:oleObj name="Equation" r:id="rId3" imgW="27302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843" y="3354107"/>
                        <a:ext cx="5255272" cy="9289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709806"/>
              </p:ext>
            </p:extLst>
          </p:nvPr>
        </p:nvGraphicFramePr>
        <p:xfrm>
          <a:off x="2131617" y="4721297"/>
          <a:ext cx="4083882" cy="928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5" imgW="1955520" imgH="444240" progId="Equation.3">
                  <p:embed/>
                </p:oleObj>
              </mc:Choice>
              <mc:Fallback>
                <p:oleObj name="Equation" r:id="rId5" imgW="1955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1617" y="4721297"/>
                        <a:ext cx="4083882" cy="9280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401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/>
          </p:cNvGraphicFramePr>
          <p:nvPr/>
        </p:nvGraphicFramePr>
        <p:xfrm>
          <a:off x="1657350" y="2058988"/>
          <a:ext cx="6153150" cy="428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CorelDRAW 6.0" r:id="rId4" imgW="3912840" imgH="2728800" progId="CorelDRAW.Graphic.6">
                  <p:embed/>
                </p:oleObj>
              </mc:Choice>
              <mc:Fallback>
                <p:oleObj name="CorelDRAW 6.0" r:id="rId4" imgW="3912840" imgH="272880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2058988"/>
                        <a:ext cx="6153150" cy="428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4400" smtClean="0"/>
              <a:t>Efficiency in Rayleigh Fading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6311900" y="5346700"/>
            <a:ext cx="0" cy="5334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6302375" y="5380038"/>
            <a:ext cx="736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7038975" y="4833938"/>
            <a:ext cx="0" cy="52387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3424238" y="4838700"/>
            <a:ext cx="0" cy="528638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7019925" y="4862513"/>
            <a:ext cx="709613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2152650" y="5357813"/>
            <a:ext cx="1252538" cy="0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3395663" y="4852988"/>
            <a:ext cx="2533650" cy="0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5962650" y="3776663"/>
            <a:ext cx="0" cy="1047750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5943600" y="3771900"/>
            <a:ext cx="1800225" cy="0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V="1">
            <a:off x="3567113" y="4424363"/>
            <a:ext cx="152400" cy="6985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V="1">
            <a:off x="3698875" y="4373563"/>
            <a:ext cx="133350" cy="635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V="1">
            <a:off x="3838575" y="4305300"/>
            <a:ext cx="157163" cy="71438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V="1">
            <a:off x="3995738" y="4243388"/>
            <a:ext cx="128587" cy="66675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V="1">
            <a:off x="4248150" y="4010025"/>
            <a:ext cx="333375" cy="180975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V="1">
            <a:off x="4572000" y="3781425"/>
            <a:ext cx="438150" cy="2333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auto">
          <a:xfrm flipV="1">
            <a:off x="5000625" y="3352800"/>
            <a:ext cx="757238" cy="433388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1" name="Line 21"/>
          <p:cNvSpPr>
            <a:spLocks noChangeShapeType="1"/>
          </p:cNvSpPr>
          <p:nvPr/>
        </p:nvSpPr>
        <p:spPr bwMode="auto">
          <a:xfrm flipV="1">
            <a:off x="5753100" y="2990850"/>
            <a:ext cx="590550" cy="36671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 flipV="1">
            <a:off x="6343650" y="2605088"/>
            <a:ext cx="600075" cy="390525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 flipV="1">
            <a:off x="6938963" y="2195513"/>
            <a:ext cx="642937" cy="414337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4" name="Line 24"/>
          <p:cNvSpPr>
            <a:spLocks noChangeShapeType="1"/>
          </p:cNvSpPr>
          <p:nvPr/>
        </p:nvSpPr>
        <p:spPr bwMode="auto">
          <a:xfrm>
            <a:off x="2471738" y="2481263"/>
            <a:ext cx="1333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5" name="Line 25"/>
          <p:cNvSpPr>
            <a:spLocks noChangeShapeType="1"/>
          </p:cNvSpPr>
          <p:nvPr/>
        </p:nvSpPr>
        <p:spPr bwMode="auto">
          <a:xfrm>
            <a:off x="2471738" y="3143250"/>
            <a:ext cx="133350" cy="0"/>
          </a:xfrm>
          <a:prstGeom prst="line">
            <a:avLst/>
          </a:prstGeom>
          <a:noFill/>
          <a:ln w="25400">
            <a:solidFill>
              <a:srgbClr val="CC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auto">
          <a:xfrm>
            <a:off x="2471738" y="3371850"/>
            <a:ext cx="13335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7" name="Oval 27"/>
          <p:cNvSpPr>
            <a:spLocks noChangeArrowheads="1"/>
          </p:cNvSpPr>
          <p:nvPr/>
        </p:nvSpPr>
        <p:spPr bwMode="auto">
          <a:xfrm>
            <a:off x="2620963" y="4840288"/>
            <a:ext cx="82550" cy="68262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8" name="Oval 28"/>
          <p:cNvSpPr>
            <a:spLocks noChangeArrowheads="1"/>
          </p:cNvSpPr>
          <p:nvPr/>
        </p:nvSpPr>
        <p:spPr bwMode="auto">
          <a:xfrm>
            <a:off x="3387725" y="4554538"/>
            <a:ext cx="82550" cy="68262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49" name="Line 29"/>
          <p:cNvSpPr>
            <a:spLocks noChangeShapeType="1"/>
          </p:cNvSpPr>
          <p:nvPr/>
        </p:nvSpPr>
        <p:spPr bwMode="auto">
          <a:xfrm flipV="1">
            <a:off x="2667000" y="4635500"/>
            <a:ext cx="571500" cy="20955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0" name="Line 30"/>
          <p:cNvSpPr>
            <a:spLocks noChangeShapeType="1"/>
          </p:cNvSpPr>
          <p:nvPr/>
        </p:nvSpPr>
        <p:spPr bwMode="auto">
          <a:xfrm flipV="1">
            <a:off x="3228975" y="4491038"/>
            <a:ext cx="342900" cy="14605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1" name="Oval 31"/>
          <p:cNvSpPr>
            <a:spLocks noChangeArrowheads="1"/>
          </p:cNvSpPr>
          <p:nvPr/>
        </p:nvSpPr>
        <p:spPr bwMode="auto">
          <a:xfrm>
            <a:off x="4144963" y="4225925"/>
            <a:ext cx="82550" cy="68263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2" name="Oval 32"/>
          <p:cNvSpPr>
            <a:spLocks noChangeArrowheads="1"/>
          </p:cNvSpPr>
          <p:nvPr/>
        </p:nvSpPr>
        <p:spPr bwMode="auto">
          <a:xfrm>
            <a:off x="4906963" y="3849688"/>
            <a:ext cx="82550" cy="68262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3" name="Line 33"/>
          <p:cNvSpPr>
            <a:spLocks noChangeShapeType="1"/>
          </p:cNvSpPr>
          <p:nvPr/>
        </p:nvSpPr>
        <p:spPr bwMode="auto">
          <a:xfrm flipV="1">
            <a:off x="4119563" y="4181475"/>
            <a:ext cx="138112" cy="6191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4" name="Oval 34"/>
          <p:cNvSpPr>
            <a:spLocks noChangeArrowheads="1"/>
          </p:cNvSpPr>
          <p:nvPr/>
        </p:nvSpPr>
        <p:spPr bwMode="auto">
          <a:xfrm>
            <a:off x="5921375" y="3292475"/>
            <a:ext cx="82550" cy="68263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7192963" y="2592388"/>
            <a:ext cx="82550" cy="68262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6" name="Oval 36"/>
          <p:cNvSpPr>
            <a:spLocks noChangeArrowheads="1"/>
          </p:cNvSpPr>
          <p:nvPr/>
        </p:nvSpPr>
        <p:spPr bwMode="auto">
          <a:xfrm>
            <a:off x="2520950" y="2673350"/>
            <a:ext cx="82550" cy="68263"/>
          </a:xfrm>
          <a:prstGeom prst="ellipse">
            <a:avLst/>
          </a:prstGeom>
          <a:solidFill>
            <a:srgbClr val="0099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7" name="Rectangle 37"/>
          <p:cNvSpPr>
            <a:spLocks noChangeArrowheads="1"/>
          </p:cNvSpPr>
          <p:nvPr/>
        </p:nvSpPr>
        <p:spPr bwMode="auto">
          <a:xfrm>
            <a:off x="2797175" y="4840288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>
            <a:off x="3621088" y="4554538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59" name="Rectangle 39"/>
          <p:cNvSpPr>
            <a:spLocks noChangeArrowheads="1"/>
          </p:cNvSpPr>
          <p:nvPr/>
        </p:nvSpPr>
        <p:spPr bwMode="auto">
          <a:xfrm>
            <a:off x="4378325" y="4221163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5149850" y="3844925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ChangeArrowheads="1"/>
          </p:cNvSpPr>
          <p:nvPr/>
        </p:nvSpPr>
        <p:spPr bwMode="auto">
          <a:xfrm>
            <a:off x="6259513" y="3297238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ChangeArrowheads="1"/>
          </p:cNvSpPr>
          <p:nvPr/>
        </p:nvSpPr>
        <p:spPr bwMode="auto">
          <a:xfrm>
            <a:off x="7602538" y="2592388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2530475" y="2892425"/>
            <a:ext cx="73025" cy="730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 rot="-5400000">
            <a:off x="238125" y="3817938"/>
            <a:ext cx="3011488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Spectral Efficiency (bps/Hz)</a:t>
            </a: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3629025" y="6140450"/>
            <a:ext cx="1990725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Garamond" pitchFamily="18" charset="0"/>
              </a:rPr>
              <a:t>Average SNR (dB)</a:t>
            </a:r>
          </a:p>
        </p:txBody>
      </p:sp>
    </p:spTree>
    <p:extLst>
      <p:ext uri="{BB962C8B-B14F-4D97-AF65-F5344CB8AC3E}">
        <p14:creationId xmlns:p14="http://schemas.microsoft.com/office/powerpoint/2010/main" val="984143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Multiple Input Multiple </a:t>
            </a:r>
            <a:br>
              <a:rPr lang="en-US" sz="4400" smtClean="0"/>
            </a:br>
            <a:r>
              <a:rPr lang="en-US" sz="4400" smtClean="0"/>
              <a:t>Output (MIMO)Systems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4" y="1655763"/>
            <a:ext cx="82835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MIMO systems have multiple transmit and receiver antennas (M</a:t>
            </a:r>
            <a:r>
              <a:rPr lang="en-US" sz="2800" baseline="-25000" dirty="0" smtClean="0"/>
              <a:t>t</a:t>
            </a:r>
            <a:r>
              <a:rPr lang="en-US" sz="2800" dirty="0" smtClean="0"/>
              <a:t> at TX, 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r</a:t>
            </a:r>
            <a:r>
              <a:rPr lang="en-US" sz="2800" dirty="0" smtClean="0"/>
              <a:t> at RX)</a:t>
            </a:r>
          </a:p>
          <a:p>
            <a:pPr lvl="1">
              <a:lnSpc>
                <a:spcPct val="11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85000"/>
              </a:lnSpc>
            </a:pPr>
            <a:r>
              <a:rPr lang="en-US" sz="2800" dirty="0" smtClean="0"/>
              <a:t>Input described by vector x of dimension M</a:t>
            </a:r>
            <a:r>
              <a:rPr lang="en-US" sz="2800" baseline="-25000" dirty="0" smtClean="0"/>
              <a:t>t</a:t>
            </a:r>
          </a:p>
          <a:p>
            <a:pPr>
              <a:lnSpc>
                <a:spcPct val="85000"/>
              </a:lnSpc>
            </a:pPr>
            <a:r>
              <a:rPr lang="en-US" sz="2800" dirty="0" smtClean="0"/>
              <a:t>Output </a:t>
            </a:r>
            <a:r>
              <a:rPr lang="en-US" sz="2800" dirty="0"/>
              <a:t>described by vector </a:t>
            </a:r>
            <a:r>
              <a:rPr lang="en-US" sz="2800" dirty="0" smtClean="0"/>
              <a:t>y of </a:t>
            </a:r>
            <a:r>
              <a:rPr lang="en-US" sz="2800" dirty="0"/>
              <a:t>dimension 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r</a:t>
            </a:r>
            <a:endParaRPr lang="en-US" sz="2800" baseline="-25000" dirty="0" smtClean="0"/>
          </a:p>
          <a:p>
            <a:pPr>
              <a:lnSpc>
                <a:spcPct val="85000"/>
              </a:lnSpc>
            </a:pPr>
            <a:r>
              <a:rPr lang="en-US" sz="2800" dirty="0" smtClean="0"/>
              <a:t>Channel described by </a:t>
            </a:r>
            <a:r>
              <a:rPr lang="en-US" sz="2800" i="1" dirty="0" err="1" smtClean="0"/>
              <a:t>M</a:t>
            </a:r>
            <a:r>
              <a:rPr lang="en-US" sz="2800" i="1" baseline="-25000" dirty="0" err="1" smtClean="0"/>
              <a:t>r</a:t>
            </a:r>
            <a:r>
              <a:rPr lang="en-US" sz="2800" i="1" dirty="0" err="1" smtClean="0"/>
              <a:t>xM</a:t>
            </a:r>
            <a:r>
              <a:rPr lang="en-US" sz="2800" i="1" baseline="-25000" dirty="0" err="1" smtClean="0"/>
              <a:t>t</a:t>
            </a:r>
            <a:r>
              <a:rPr lang="en-US" sz="2800" dirty="0" smtClean="0"/>
              <a:t> matrix </a:t>
            </a:r>
          </a:p>
          <a:p>
            <a:pPr>
              <a:lnSpc>
                <a:spcPct val="85000"/>
              </a:lnSpc>
            </a:pPr>
            <a:r>
              <a:rPr lang="en-US" sz="2800" dirty="0" smtClean="0"/>
              <a:t>Design and capacity analysis depends on what is known about channel </a:t>
            </a:r>
            <a:r>
              <a:rPr lang="en-US" sz="2800" i="1" dirty="0" smtClean="0"/>
              <a:t>H</a:t>
            </a:r>
            <a:r>
              <a:rPr lang="en-US" sz="2800" dirty="0" smtClean="0"/>
              <a:t> at TX and RX</a:t>
            </a:r>
            <a:endParaRPr lang="en-US" sz="2800" dirty="0"/>
          </a:p>
          <a:p>
            <a:pPr lvl="1">
              <a:lnSpc>
                <a:spcPct val="85000"/>
              </a:lnSpc>
            </a:pPr>
            <a:r>
              <a:rPr lang="en-US" sz="2400" dirty="0" smtClean="0"/>
              <a:t>If H unknown at TX, requires vector modulation/</a:t>
            </a:r>
            <a:r>
              <a:rPr lang="en-US" sz="2400" dirty="0" err="1" smtClean="0"/>
              <a:t>demod</a:t>
            </a:r>
            <a:endParaRPr lang="en-US" sz="2400" baseline="-25000" dirty="0" smtClean="0"/>
          </a:p>
        </p:txBody>
      </p:sp>
      <p:grpSp>
        <p:nvGrpSpPr>
          <p:cNvPr id="8196" name="Group 8"/>
          <p:cNvGrpSpPr>
            <a:grpSpLocks/>
          </p:cNvGrpSpPr>
          <p:nvPr/>
        </p:nvGrpSpPr>
        <p:grpSpPr bwMode="auto">
          <a:xfrm>
            <a:off x="3080045" y="2730109"/>
            <a:ext cx="508363" cy="1217196"/>
            <a:chOff x="914" y="1920"/>
            <a:chExt cx="192" cy="329"/>
          </a:xfrm>
        </p:grpSpPr>
        <p:sp>
          <p:nvSpPr>
            <p:cNvPr id="8223" name="Line 4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6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5" name="Line 7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97" name="Group 9"/>
          <p:cNvGrpSpPr>
            <a:grpSpLocks/>
          </p:cNvGrpSpPr>
          <p:nvPr/>
        </p:nvGrpSpPr>
        <p:grpSpPr bwMode="auto">
          <a:xfrm>
            <a:off x="5537132" y="2730109"/>
            <a:ext cx="508363" cy="1217196"/>
            <a:chOff x="914" y="1920"/>
            <a:chExt cx="192" cy="329"/>
          </a:xfrm>
        </p:grpSpPr>
        <p:sp>
          <p:nvSpPr>
            <p:cNvPr id="8220" name="Line 10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11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12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8" name="Line 13"/>
          <p:cNvSpPr>
            <a:spLocks noChangeShapeType="1"/>
          </p:cNvSpPr>
          <p:nvPr/>
        </p:nvSpPr>
        <p:spPr bwMode="auto">
          <a:xfrm>
            <a:off x="3201840" y="2763407"/>
            <a:ext cx="2202906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14"/>
          <p:cNvSpPr>
            <a:spLocks noChangeShapeType="1"/>
          </p:cNvSpPr>
          <p:nvPr/>
        </p:nvSpPr>
        <p:spPr bwMode="auto">
          <a:xfrm>
            <a:off x="3273330" y="2796703"/>
            <a:ext cx="2422666" cy="40696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15"/>
          <p:cNvSpPr>
            <a:spLocks noChangeShapeType="1"/>
          </p:cNvSpPr>
          <p:nvPr/>
        </p:nvSpPr>
        <p:spPr bwMode="auto">
          <a:xfrm>
            <a:off x="3299807" y="2866998"/>
            <a:ext cx="2589473" cy="74363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6"/>
          <p:cNvSpPr>
            <a:spLocks noChangeShapeType="1"/>
          </p:cNvSpPr>
          <p:nvPr/>
        </p:nvSpPr>
        <p:spPr bwMode="auto">
          <a:xfrm flipV="1">
            <a:off x="3442784" y="2933592"/>
            <a:ext cx="1961962" cy="23678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7"/>
          <p:cNvSpPr>
            <a:spLocks noChangeShapeType="1"/>
          </p:cNvSpPr>
          <p:nvPr/>
        </p:nvSpPr>
        <p:spPr bwMode="auto">
          <a:xfrm flipV="1">
            <a:off x="3469261" y="3236966"/>
            <a:ext cx="2176428" cy="66594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8"/>
          <p:cNvSpPr>
            <a:spLocks noChangeShapeType="1"/>
          </p:cNvSpPr>
          <p:nvPr/>
        </p:nvSpPr>
        <p:spPr bwMode="auto">
          <a:xfrm>
            <a:off x="3493090" y="3303560"/>
            <a:ext cx="2443849" cy="40696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4" name="Line 19"/>
          <p:cNvSpPr>
            <a:spLocks noChangeShapeType="1"/>
          </p:cNvSpPr>
          <p:nvPr/>
        </p:nvSpPr>
        <p:spPr bwMode="auto">
          <a:xfrm flipV="1">
            <a:off x="3710203" y="2900294"/>
            <a:ext cx="1646884" cy="57345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Line 20"/>
          <p:cNvSpPr>
            <a:spLocks noChangeShapeType="1"/>
          </p:cNvSpPr>
          <p:nvPr/>
        </p:nvSpPr>
        <p:spPr bwMode="auto">
          <a:xfrm flipV="1">
            <a:off x="3710203" y="3340557"/>
            <a:ext cx="1911656" cy="270076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Line 21"/>
          <p:cNvSpPr>
            <a:spLocks noChangeShapeType="1"/>
          </p:cNvSpPr>
          <p:nvPr/>
        </p:nvSpPr>
        <p:spPr bwMode="auto">
          <a:xfrm>
            <a:off x="3781692" y="3577337"/>
            <a:ext cx="2107588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Text Box 35"/>
          <p:cNvSpPr txBox="1">
            <a:spLocks noChangeArrowheads="1"/>
          </p:cNvSpPr>
          <p:nvPr/>
        </p:nvSpPr>
        <p:spPr bwMode="auto">
          <a:xfrm>
            <a:off x="4170113" y="3721463"/>
            <a:ext cx="12346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 dirty="0">
                <a:solidFill>
                  <a:srgbClr val="000000"/>
                </a:solidFill>
              </a:rPr>
              <a:t>y=</a:t>
            </a:r>
            <a:r>
              <a:rPr lang="en-US" b="1" i="1" dirty="0" err="1">
                <a:solidFill>
                  <a:srgbClr val="000000"/>
                </a:solidFill>
              </a:rPr>
              <a:t>Hx+n</a:t>
            </a:r>
            <a:endParaRPr lang="en-US" b="1" i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4376" y="3275931"/>
            <a:ext cx="2815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TX power constraint:</a:t>
            </a:r>
          </a:p>
          <a:p>
            <a:r>
              <a:rPr lang="en-US" i="1" dirty="0" smtClean="0">
                <a:solidFill>
                  <a:srgbClr val="00B050"/>
                </a:solidFill>
              </a:rPr>
              <a:t>E[</a:t>
            </a:r>
            <a:r>
              <a:rPr lang="en-US" b="1" i="1" dirty="0" err="1" smtClean="0">
                <a:solidFill>
                  <a:srgbClr val="00B050"/>
                </a:solidFill>
              </a:rPr>
              <a:t>xx</a:t>
            </a:r>
            <a:r>
              <a:rPr lang="en-US" i="1" baseline="30000" dirty="0" err="1" smtClean="0">
                <a:solidFill>
                  <a:srgbClr val="00B050"/>
                </a:solidFill>
              </a:rPr>
              <a:t>H</a:t>
            </a:r>
            <a:r>
              <a:rPr lang="en-US" i="1" dirty="0" smtClean="0">
                <a:solidFill>
                  <a:srgbClr val="00B050"/>
                </a:solidFill>
              </a:rPr>
              <a:t>]=</a:t>
            </a:r>
            <a:r>
              <a:rPr lang="en-US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r</a:t>
            </a:r>
            <a:r>
              <a:rPr lang="en-US" i="1" dirty="0" smtClean="0">
                <a:solidFill>
                  <a:srgbClr val="00B050"/>
                </a:solidFill>
              </a:rPr>
              <a:t>=P/</a:t>
            </a:r>
            <a:r>
              <a:rPr lang="en-US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lang="en-US" i="1" baseline="30000" dirty="0" smtClean="0">
                <a:solidFill>
                  <a:srgbClr val="00B050"/>
                </a:solidFill>
              </a:rPr>
              <a:t>2</a:t>
            </a:r>
            <a:endParaRPr lang="en-US" i="1" baseline="30000" dirty="0">
              <a:solidFill>
                <a:srgbClr val="00B050"/>
              </a:solidFill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1027880" y="2590317"/>
            <a:ext cx="1830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 dirty="0">
                <a:solidFill>
                  <a:srgbClr val="000000"/>
                </a:solidFill>
              </a:rPr>
              <a:t>x</a:t>
            </a:r>
            <a:r>
              <a:rPr lang="en-US" b="1" i="1" dirty="0" smtClean="0">
                <a:solidFill>
                  <a:srgbClr val="000000"/>
                </a:solidFill>
              </a:rPr>
              <a:t>=[x</a:t>
            </a:r>
            <a:r>
              <a:rPr lang="en-US" b="1" i="1" baseline="-25000" dirty="0" smtClean="0">
                <a:solidFill>
                  <a:srgbClr val="000000"/>
                </a:solidFill>
              </a:rPr>
              <a:t>1</a:t>
            </a:r>
            <a:r>
              <a:rPr lang="en-US" b="1" i="1" dirty="0" smtClean="0">
                <a:solidFill>
                  <a:srgbClr val="000000"/>
                </a:solidFill>
              </a:rPr>
              <a:t>,…,</a:t>
            </a:r>
            <a:r>
              <a:rPr lang="en-US" b="1" i="1" dirty="0" err="1" smtClean="0">
                <a:solidFill>
                  <a:srgbClr val="000000"/>
                </a:solidFill>
              </a:rPr>
              <a:t>x</a:t>
            </a:r>
            <a:r>
              <a:rPr lang="en-US" b="1" i="1" baseline="-25000" dirty="0" err="1" smtClean="0">
                <a:solidFill>
                  <a:srgbClr val="000000"/>
                </a:solidFill>
              </a:rPr>
              <a:t>Mt</a:t>
            </a:r>
            <a:r>
              <a:rPr lang="en-US" b="1" i="1" dirty="0" smtClean="0">
                <a:solidFill>
                  <a:srgbClr val="000000"/>
                </a:solidFill>
              </a:rPr>
              <a:t>]</a:t>
            </a:r>
            <a:endParaRPr lang="en-US" b="1" i="1" dirty="0">
              <a:solidFill>
                <a:srgbClr val="000000"/>
              </a:solidFill>
            </a:endParaRPr>
          </a:p>
        </p:txBody>
      </p:sp>
      <p:sp>
        <p:nvSpPr>
          <p:cNvPr id="39" name="Text Box 35"/>
          <p:cNvSpPr txBox="1">
            <a:spLocks noChangeArrowheads="1"/>
          </p:cNvSpPr>
          <p:nvPr/>
        </p:nvSpPr>
        <p:spPr bwMode="auto">
          <a:xfrm>
            <a:off x="6133278" y="2590317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i="1" dirty="0" smtClean="0">
                <a:solidFill>
                  <a:srgbClr val="000000"/>
                </a:solidFill>
              </a:rPr>
              <a:t>y=[</a:t>
            </a:r>
            <a:r>
              <a:rPr lang="en-US" b="1" i="1" dirty="0">
                <a:solidFill>
                  <a:srgbClr val="000000"/>
                </a:solidFill>
              </a:rPr>
              <a:t>y</a:t>
            </a:r>
            <a:r>
              <a:rPr lang="en-US" b="1" i="1" baseline="-25000" dirty="0" smtClean="0">
                <a:solidFill>
                  <a:srgbClr val="000000"/>
                </a:solidFill>
              </a:rPr>
              <a:t>1</a:t>
            </a:r>
            <a:r>
              <a:rPr lang="en-US" b="1" i="1" dirty="0" smtClean="0">
                <a:solidFill>
                  <a:srgbClr val="000000"/>
                </a:solidFill>
              </a:rPr>
              <a:t>,…,</a:t>
            </a:r>
            <a:r>
              <a:rPr lang="en-US" b="1" i="1" dirty="0" err="1" smtClean="0">
                <a:solidFill>
                  <a:srgbClr val="000000"/>
                </a:solidFill>
              </a:rPr>
              <a:t>y</a:t>
            </a:r>
            <a:r>
              <a:rPr lang="en-US" b="1" i="1" baseline="-25000" dirty="0" err="1" smtClean="0">
                <a:solidFill>
                  <a:srgbClr val="000000"/>
                </a:solidFill>
              </a:rPr>
              <a:t>Mr</a:t>
            </a:r>
            <a:r>
              <a:rPr lang="en-US" b="1" i="1" dirty="0" smtClean="0">
                <a:solidFill>
                  <a:srgbClr val="000000"/>
                </a:solidFill>
              </a:rPr>
              <a:t>]</a:t>
            </a:r>
            <a:endParaRPr lang="en-US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MIMO Decomposition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35163"/>
            <a:ext cx="8069263" cy="49228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Decompose channel through transmit precoding (x=</a:t>
            </a:r>
            <a:r>
              <a:rPr lang="en-US" sz="2800" dirty="0" err="1" smtClean="0"/>
              <a:t>Vx</a:t>
            </a:r>
            <a:r>
              <a:rPr lang="en-US" sz="2800" dirty="0" smtClean="0"/>
              <a:t>) and receiver shaping (y=</a:t>
            </a:r>
            <a:r>
              <a:rPr lang="en-US" sz="2800" dirty="0" err="1" smtClean="0"/>
              <a:t>U</a:t>
            </a:r>
            <a:r>
              <a:rPr lang="en-US" sz="2800" baseline="30000" dirty="0" err="1" smtClean="0"/>
              <a:t>H</a:t>
            </a:r>
            <a:r>
              <a:rPr lang="en-US" sz="2800" dirty="0" err="1" smtClean="0"/>
              <a:t>y</a:t>
            </a:r>
            <a:r>
              <a:rPr lang="en-US" sz="2800" dirty="0" smtClean="0"/>
              <a:t>)</a:t>
            </a:r>
          </a:p>
          <a:p>
            <a:pPr>
              <a:lnSpc>
                <a:spcPct val="10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endParaRPr lang="en-US" sz="2800" dirty="0" smtClean="0"/>
          </a:p>
          <a:p>
            <a:pPr>
              <a:lnSpc>
                <a:spcPct val="50000"/>
              </a:lnSpc>
            </a:pPr>
            <a:endParaRPr lang="en-US" sz="2800" dirty="0" smtClean="0"/>
          </a:p>
          <a:p>
            <a:pPr>
              <a:lnSpc>
                <a:spcPct val="20000"/>
              </a:lnSpc>
            </a:pP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Leads to </a:t>
            </a:r>
            <a:r>
              <a:rPr lang="en-US" sz="2800" dirty="0" err="1" smtClean="0"/>
              <a:t>R</a:t>
            </a:r>
            <a:r>
              <a:rPr lang="en-US" sz="2800" baseline="-25000" dirty="0" err="1" smtClean="0"/>
              <a:t>H</a:t>
            </a:r>
            <a:r>
              <a:rPr lang="en-US" sz="2800" dirty="0" err="1" smtClean="0">
                <a:sym typeface="Symbol" pitchFamily="18" charset="2"/>
              </a:rPr>
              <a:t>min</a:t>
            </a:r>
            <a:r>
              <a:rPr lang="en-US" sz="2800" dirty="0" smtClean="0">
                <a:sym typeface="Symbol" pitchFamily="18" charset="2"/>
              </a:rPr>
              <a:t>(</a:t>
            </a:r>
            <a:r>
              <a:rPr lang="en-US" sz="2800" dirty="0" err="1" smtClean="0">
                <a:sym typeface="Symbol" pitchFamily="18" charset="2"/>
              </a:rPr>
              <a:t>M</a:t>
            </a:r>
            <a:r>
              <a:rPr lang="en-US" sz="2800" baseline="-25000" dirty="0" err="1" smtClean="0">
                <a:sym typeface="Symbol" pitchFamily="18" charset="2"/>
              </a:rPr>
              <a:t>t</a:t>
            </a:r>
            <a:r>
              <a:rPr lang="en-US" sz="2800" dirty="0" err="1" smtClean="0">
                <a:sym typeface="Symbol" pitchFamily="18" charset="2"/>
              </a:rPr>
              <a:t>,M</a:t>
            </a:r>
            <a:r>
              <a:rPr lang="en-US" sz="2800" baseline="-25000" dirty="0" err="1" smtClean="0">
                <a:sym typeface="Symbol" pitchFamily="18" charset="2"/>
              </a:rPr>
              <a:t>r</a:t>
            </a:r>
            <a:r>
              <a:rPr lang="en-US" sz="2800" dirty="0" smtClean="0">
                <a:sym typeface="Symbol" pitchFamily="18" charset="2"/>
              </a:rPr>
              <a:t>) independent channels with gain </a:t>
            </a:r>
            <a:r>
              <a:rPr lang="en-US" sz="2800" dirty="0" err="1" smtClean="0">
                <a:latin typeface="Symbol" pitchFamily="18" charset="2"/>
                <a:sym typeface="Symbol" pitchFamily="18" charset="2"/>
              </a:rPr>
              <a:t>s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sym typeface="Symbol" pitchFamily="18" charset="2"/>
              </a:rPr>
              <a:t> (</a:t>
            </a:r>
            <a:r>
              <a:rPr lang="en-US" sz="2800" dirty="0" err="1" smtClean="0">
                <a:sym typeface="Symbol" pitchFamily="18" charset="2"/>
              </a:rPr>
              <a:t>i</a:t>
            </a:r>
            <a:r>
              <a:rPr lang="en-US" sz="2800" baseline="30000" dirty="0" err="1" smtClean="0">
                <a:sym typeface="Symbol" pitchFamily="18" charset="2"/>
              </a:rPr>
              <a:t>th</a:t>
            </a:r>
            <a:r>
              <a:rPr lang="en-US" sz="2800" dirty="0" smtClean="0">
                <a:sym typeface="Symbol" pitchFamily="18" charset="2"/>
              </a:rPr>
              <a:t> singular value of H) and AWGN</a:t>
            </a:r>
          </a:p>
          <a:p>
            <a:pPr>
              <a:lnSpc>
                <a:spcPct val="50000"/>
              </a:lnSpc>
            </a:pPr>
            <a:endParaRPr lang="en-US" sz="2800" dirty="0" smtClean="0">
              <a:sym typeface="Symbol" pitchFamily="18" charset="2"/>
            </a:endParaRPr>
          </a:p>
          <a:p>
            <a:pPr>
              <a:lnSpc>
                <a:spcPct val="100000"/>
              </a:lnSpc>
            </a:pPr>
            <a:r>
              <a:rPr lang="en-US" sz="2800" dirty="0" smtClean="0">
                <a:sym typeface="Symbol" pitchFamily="18" charset="2"/>
              </a:rPr>
              <a:t>Independent channels lead to simple capacity analysis and modulation/demodulation design</a:t>
            </a:r>
            <a:endParaRPr lang="en-US" sz="2800" dirty="0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812800" y="3538538"/>
            <a:ext cx="304800" cy="522287"/>
            <a:chOff x="914" y="1920"/>
            <a:chExt cx="192" cy="329"/>
          </a:xfrm>
        </p:grpSpPr>
        <p:sp>
          <p:nvSpPr>
            <p:cNvPr id="9259" name="Line 5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Line 6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Line 7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1" name="Group 8"/>
          <p:cNvGrpSpPr>
            <a:grpSpLocks/>
          </p:cNvGrpSpPr>
          <p:nvPr/>
        </p:nvGrpSpPr>
        <p:grpSpPr bwMode="auto">
          <a:xfrm>
            <a:off x="2286000" y="3538538"/>
            <a:ext cx="304800" cy="522287"/>
            <a:chOff x="914" y="1920"/>
            <a:chExt cx="192" cy="329"/>
          </a:xfrm>
        </p:grpSpPr>
        <p:sp>
          <p:nvSpPr>
            <p:cNvPr id="9256" name="Line 9"/>
            <p:cNvSpPr>
              <a:spLocks noChangeShapeType="1"/>
            </p:cNvSpPr>
            <p:nvPr/>
          </p:nvSpPr>
          <p:spPr bwMode="auto">
            <a:xfrm>
              <a:off x="914" y="1920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Line 10"/>
            <p:cNvSpPr>
              <a:spLocks noChangeShapeType="1"/>
            </p:cNvSpPr>
            <p:nvPr/>
          </p:nvSpPr>
          <p:spPr bwMode="auto">
            <a:xfrm>
              <a:off x="1010" y="2016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Line 11"/>
            <p:cNvSpPr>
              <a:spLocks noChangeShapeType="1"/>
            </p:cNvSpPr>
            <p:nvPr/>
          </p:nvSpPr>
          <p:spPr bwMode="auto">
            <a:xfrm>
              <a:off x="1106" y="2112"/>
              <a:ext cx="0" cy="1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Line 12"/>
          <p:cNvSpPr>
            <a:spLocks noChangeShapeType="1"/>
          </p:cNvSpPr>
          <p:nvPr/>
        </p:nvSpPr>
        <p:spPr bwMode="auto">
          <a:xfrm>
            <a:off x="885825" y="3552825"/>
            <a:ext cx="13208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13"/>
          <p:cNvSpPr>
            <a:spLocks noChangeShapeType="1"/>
          </p:cNvSpPr>
          <p:nvPr/>
        </p:nvSpPr>
        <p:spPr bwMode="auto">
          <a:xfrm>
            <a:off x="928688" y="3567113"/>
            <a:ext cx="1452562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4"/>
          <p:cNvSpPr>
            <a:spLocks noChangeShapeType="1"/>
          </p:cNvSpPr>
          <p:nvPr/>
        </p:nvSpPr>
        <p:spPr bwMode="auto">
          <a:xfrm>
            <a:off x="944563" y="3597275"/>
            <a:ext cx="1552575" cy="3190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5"/>
          <p:cNvSpPr>
            <a:spLocks noChangeShapeType="1"/>
          </p:cNvSpPr>
          <p:nvPr/>
        </p:nvSpPr>
        <p:spPr bwMode="auto">
          <a:xfrm flipV="1">
            <a:off x="1030288" y="3625850"/>
            <a:ext cx="1176337" cy="10160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6"/>
          <p:cNvSpPr>
            <a:spLocks noChangeShapeType="1"/>
          </p:cNvSpPr>
          <p:nvPr/>
        </p:nvSpPr>
        <p:spPr bwMode="auto">
          <a:xfrm flipV="1">
            <a:off x="1046163" y="3756025"/>
            <a:ext cx="1304925" cy="285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7"/>
          <p:cNvSpPr>
            <a:spLocks noChangeShapeType="1"/>
          </p:cNvSpPr>
          <p:nvPr/>
        </p:nvSpPr>
        <p:spPr bwMode="auto">
          <a:xfrm>
            <a:off x="1060450" y="3784600"/>
            <a:ext cx="1465263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8"/>
          <p:cNvSpPr>
            <a:spLocks noChangeShapeType="1"/>
          </p:cNvSpPr>
          <p:nvPr/>
        </p:nvSpPr>
        <p:spPr bwMode="auto">
          <a:xfrm flipV="1">
            <a:off x="1190625" y="3611563"/>
            <a:ext cx="987425" cy="246062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19"/>
          <p:cNvSpPr>
            <a:spLocks noChangeShapeType="1"/>
          </p:cNvSpPr>
          <p:nvPr/>
        </p:nvSpPr>
        <p:spPr bwMode="auto">
          <a:xfrm flipV="1">
            <a:off x="1190625" y="3800475"/>
            <a:ext cx="1146175" cy="11588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20"/>
          <p:cNvSpPr>
            <a:spLocks noChangeShapeType="1"/>
          </p:cNvSpPr>
          <p:nvPr/>
        </p:nvSpPr>
        <p:spPr bwMode="auto">
          <a:xfrm>
            <a:off x="1233488" y="3902075"/>
            <a:ext cx="126365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922588" y="3270250"/>
            <a:ext cx="1344612" cy="660400"/>
            <a:chOff x="2922588" y="3270250"/>
            <a:chExt cx="1344612" cy="660400"/>
          </a:xfrm>
        </p:grpSpPr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3163888" y="3625850"/>
              <a:ext cx="1103312" cy="304800"/>
            </a:xfrm>
            <a:prstGeom prst="rightArrow">
              <a:avLst>
                <a:gd name="adj1" fmla="val 50000"/>
                <a:gd name="adj2" fmla="val 90495"/>
              </a:avLst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Text Box 34"/>
            <p:cNvSpPr txBox="1">
              <a:spLocks noChangeArrowheads="1"/>
            </p:cNvSpPr>
            <p:nvPr/>
          </p:nvSpPr>
          <p:spPr bwMode="auto">
            <a:xfrm>
              <a:off x="2922588" y="3270250"/>
              <a:ext cx="11493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>
                  <a:solidFill>
                    <a:srgbClr val="0000CC"/>
                  </a:solidFill>
                </a:rPr>
                <a:t>H=U</a:t>
              </a:r>
              <a:r>
                <a:rPr lang="en-US" sz="2000">
                  <a:solidFill>
                    <a:srgbClr val="0000CC"/>
                  </a:solidFill>
                  <a:latin typeface="Symbol" pitchFamily="18" charset="2"/>
                </a:rPr>
                <a:t>S</a:t>
              </a:r>
              <a:r>
                <a:rPr lang="en-US" sz="2000">
                  <a:solidFill>
                    <a:srgbClr val="0000CC"/>
                  </a:solidFill>
                </a:rPr>
                <a:t>V</a:t>
              </a:r>
              <a:r>
                <a:rPr lang="en-US" sz="2000" baseline="30000">
                  <a:solidFill>
                    <a:srgbClr val="0000CC"/>
                  </a:solidFill>
                </a:rPr>
                <a:t>H</a:t>
              </a:r>
            </a:p>
          </p:txBody>
        </p:sp>
      </p:grpSp>
      <p:sp>
        <p:nvSpPr>
          <p:cNvPr id="9233" name="Text Box 35"/>
          <p:cNvSpPr txBox="1">
            <a:spLocks noChangeArrowheads="1"/>
          </p:cNvSpPr>
          <p:nvPr/>
        </p:nvSpPr>
        <p:spPr bwMode="auto">
          <a:xfrm>
            <a:off x="944563" y="3155950"/>
            <a:ext cx="1050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i="1" dirty="0">
                <a:solidFill>
                  <a:srgbClr val="000000"/>
                </a:solidFill>
              </a:rPr>
              <a:t>y=</a:t>
            </a:r>
            <a:r>
              <a:rPr lang="en-US" sz="2000" b="1" i="1" dirty="0" err="1">
                <a:solidFill>
                  <a:srgbClr val="000000"/>
                </a:solidFill>
              </a:rPr>
              <a:t>Hx+n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24663" y="3368675"/>
            <a:ext cx="1190625" cy="501650"/>
            <a:chOff x="6824663" y="3368675"/>
            <a:chExt cx="1190625" cy="501650"/>
          </a:xfrm>
        </p:grpSpPr>
        <p:sp>
          <p:nvSpPr>
            <p:cNvPr id="9237" name="Text Box 39"/>
            <p:cNvSpPr txBox="1">
              <a:spLocks noChangeArrowheads="1"/>
            </p:cNvSpPr>
            <p:nvPr/>
          </p:nvSpPr>
          <p:spPr bwMode="auto">
            <a:xfrm>
              <a:off x="6824663" y="3460750"/>
              <a:ext cx="1190625" cy="409575"/>
            </a:xfrm>
            <a:prstGeom prst="rect">
              <a:avLst/>
            </a:prstGeom>
            <a:noFill/>
            <a:ln w="12700">
              <a:solidFill>
                <a:srgbClr val="CC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i="1" dirty="0" err="1" smtClean="0">
                  <a:solidFill>
                    <a:srgbClr val="000000"/>
                  </a:solidFill>
                </a:rPr>
                <a:t>y</a:t>
              </a:r>
              <a:r>
                <a:rPr lang="en-US" sz="2000" i="1" baseline="-25000" dirty="0" err="1" smtClean="0">
                  <a:solidFill>
                    <a:srgbClr val="000000"/>
                  </a:solidFill>
                </a:rPr>
                <a:t>i</a:t>
              </a:r>
              <a:r>
                <a:rPr lang="en-US" sz="2000" i="1" dirty="0" smtClean="0">
                  <a:solidFill>
                    <a:srgbClr val="000000"/>
                  </a:solidFill>
                </a:rPr>
                <a:t>=</a:t>
              </a:r>
              <a:r>
                <a:rPr lang="en-US" sz="2000" i="1" dirty="0" err="1" smtClean="0">
                  <a:solidFill>
                    <a:srgbClr val="000000"/>
                  </a:solidFill>
                  <a:latin typeface="Symbol" pitchFamily="18" charset="2"/>
                </a:rPr>
                <a:t>s</a:t>
              </a:r>
              <a:r>
                <a:rPr lang="en-US" sz="2000" i="1" baseline="-25000" dirty="0" err="1" smtClean="0">
                  <a:solidFill>
                    <a:srgbClr val="000000"/>
                  </a:solidFill>
                  <a:latin typeface="Symbol" pitchFamily="18" charset="2"/>
                </a:rPr>
                <a:t>i</a:t>
              </a:r>
              <a:r>
                <a:rPr lang="en-US" sz="2000" i="1" dirty="0" err="1" smtClean="0">
                  <a:solidFill>
                    <a:srgbClr val="000000"/>
                  </a:solidFill>
                </a:rPr>
                <a:t>x+n</a:t>
              </a:r>
              <a:r>
                <a:rPr lang="en-US" sz="2000" i="1" baseline="-25000" dirty="0" err="1" smtClean="0">
                  <a:solidFill>
                    <a:srgbClr val="000000"/>
                  </a:solidFill>
                </a:rPr>
                <a:t>i</a:t>
              </a:r>
              <a:endParaRPr lang="en-US" sz="2000" i="1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9238" name="Text Box 40"/>
            <p:cNvSpPr txBox="1">
              <a:spLocks noChangeArrowheads="1"/>
            </p:cNvSpPr>
            <p:nvPr/>
          </p:nvSpPr>
          <p:spPr bwMode="auto">
            <a:xfrm>
              <a:off x="6824663" y="3382963"/>
              <a:ext cx="31591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~</a:t>
              </a:r>
            </a:p>
          </p:txBody>
        </p:sp>
        <p:sp>
          <p:nvSpPr>
            <p:cNvPr id="9239" name="Text Box 41"/>
            <p:cNvSpPr txBox="1">
              <a:spLocks noChangeArrowheads="1"/>
            </p:cNvSpPr>
            <p:nvPr/>
          </p:nvSpPr>
          <p:spPr bwMode="auto">
            <a:xfrm>
              <a:off x="7362825" y="3368675"/>
              <a:ext cx="3159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~</a:t>
              </a:r>
            </a:p>
          </p:txBody>
        </p:sp>
        <p:sp>
          <p:nvSpPr>
            <p:cNvPr id="9240" name="Text Box 42"/>
            <p:cNvSpPr txBox="1">
              <a:spLocks noChangeArrowheads="1"/>
            </p:cNvSpPr>
            <p:nvPr/>
          </p:nvSpPr>
          <p:spPr bwMode="auto">
            <a:xfrm>
              <a:off x="7672388" y="3368675"/>
              <a:ext cx="31591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</a:rPr>
                <a:t>~</a:t>
              </a:r>
            </a:p>
          </p:txBody>
        </p:sp>
      </p:grpSp>
      <p:sp>
        <p:nvSpPr>
          <p:cNvPr id="9242" name="Text Box 44"/>
          <p:cNvSpPr txBox="1">
            <a:spLocks noChangeArrowheads="1"/>
          </p:cNvSpPr>
          <p:nvPr/>
        </p:nvSpPr>
        <p:spPr bwMode="auto">
          <a:xfrm>
            <a:off x="1773238" y="2305050"/>
            <a:ext cx="315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>
                <a:solidFill>
                  <a:srgbClr val="0000CC"/>
                </a:solidFill>
              </a:rPr>
              <a:t>~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738688" y="2986088"/>
            <a:ext cx="1979612" cy="1062037"/>
            <a:chOff x="4738688" y="2986088"/>
            <a:chExt cx="1979612" cy="1062037"/>
          </a:xfrm>
        </p:grpSpPr>
        <p:grpSp>
          <p:nvGrpSpPr>
            <p:cNvPr id="9244" name="Group 22"/>
            <p:cNvGrpSpPr>
              <a:grpSpLocks/>
            </p:cNvGrpSpPr>
            <p:nvPr/>
          </p:nvGrpSpPr>
          <p:grpSpPr bwMode="auto">
            <a:xfrm>
              <a:off x="4738688" y="3525838"/>
              <a:ext cx="304800" cy="522287"/>
              <a:chOff x="914" y="1920"/>
              <a:chExt cx="192" cy="329"/>
            </a:xfrm>
          </p:grpSpPr>
          <p:sp>
            <p:nvSpPr>
              <p:cNvPr id="9253" name="Line 23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4" name="Line 24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5" name="Line 25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45" name="Group 26"/>
            <p:cNvGrpSpPr>
              <a:grpSpLocks/>
            </p:cNvGrpSpPr>
            <p:nvPr/>
          </p:nvGrpSpPr>
          <p:grpSpPr bwMode="auto">
            <a:xfrm>
              <a:off x="6413500" y="3525838"/>
              <a:ext cx="304800" cy="522287"/>
              <a:chOff x="914" y="1920"/>
              <a:chExt cx="192" cy="329"/>
            </a:xfrm>
          </p:grpSpPr>
          <p:sp>
            <p:nvSpPr>
              <p:cNvPr id="9250" name="Line 27"/>
              <p:cNvSpPr>
                <a:spLocks noChangeShapeType="1"/>
              </p:cNvSpPr>
              <p:nvPr/>
            </p:nvSpPr>
            <p:spPr bwMode="auto">
              <a:xfrm>
                <a:off x="914" y="1920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1" name="Line 28"/>
              <p:cNvSpPr>
                <a:spLocks noChangeShapeType="1"/>
              </p:cNvSpPr>
              <p:nvPr/>
            </p:nvSpPr>
            <p:spPr bwMode="auto">
              <a:xfrm>
                <a:off x="1010" y="2016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2" name="Line 29"/>
              <p:cNvSpPr>
                <a:spLocks noChangeShapeType="1"/>
              </p:cNvSpPr>
              <p:nvPr/>
            </p:nvSpPr>
            <p:spPr bwMode="auto">
              <a:xfrm>
                <a:off x="1106" y="2112"/>
                <a:ext cx="0" cy="13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46" name="Line 30"/>
            <p:cNvSpPr>
              <a:spLocks noChangeShapeType="1"/>
            </p:cNvSpPr>
            <p:nvPr/>
          </p:nvSpPr>
          <p:spPr bwMode="auto">
            <a:xfrm>
              <a:off x="4848225" y="3552825"/>
              <a:ext cx="1465262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Line 31"/>
            <p:cNvSpPr>
              <a:spLocks noChangeShapeType="1"/>
            </p:cNvSpPr>
            <p:nvPr/>
          </p:nvSpPr>
          <p:spPr bwMode="auto">
            <a:xfrm>
              <a:off x="4964113" y="3727450"/>
              <a:ext cx="1495425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Line 32"/>
            <p:cNvSpPr>
              <a:spLocks noChangeShapeType="1"/>
            </p:cNvSpPr>
            <p:nvPr/>
          </p:nvSpPr>
          <p:spPr bwMode="auto">
            <a:xfrm>
              <a:off x="5138738" y="3857625"/>
              <a:ext cx="1495425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Text Box 36"/>
            <p:cNvSpPr txBox="1">
              <a:spLocks noChangeArrowheads="1"/>
            </p:cNvSpPr>
            <p:nvPr/>
          </p:nvSpPr>
          <p:spPr bwMode="auto">
            <a:xfrm>
              <a:off x="4964113" y="3103563"/>
              <a:ext cx="1068387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 i="1" dirty="0">
                  <a:solidFill>
                    <a:srgbClr val="000000"/>
                  </a:solidFill>
                </a:rPr>
                <a:t>y=</a:t>
              </a:r>
              <a:r>
                <a:rPr lang="en-US" sz="2000" b="1" i="1" dirty="0">
                  <a:solidFill>
                    <a:srgbClr val="000000"/>
                  </a:solidFill>
                  <a:latin typeface="Symbol" pitchFamily="18" charset="2"/>
                </a:rPr>
                <a:t>S </a:t>
              </a:r>
              <a:r>
                <a:rPr lang="en-US" sz="2000" b="1" i="1" dirty="0" err="1">
                  <a:solidFill>
                    <a:srgbClr val="000000"/>
                  </a:solidFill>
                </a:rPr>
                <a:t>x+n</a:t>
              </a:r>
              <a:endParaRPr lang="en-US" sz="2000" b="1" i="1" dirty="0">
                <a:solidFill>
                  <a:srgbClr val="000000"/>
                </a:solidFill>
              </a:endParaRPr>
            </a:p>
          </p:txBody>
        </p:sp>
        <p:sp>
          <p:nvSpPr>
            <p:cNvPr id="9235" name="Text Box 37"/>
            <p:cNvSpPr txBox="1">
              <a:spLocks noChangeArrowheads="1"/>
            </p:cNvSpPr>
            <p:nvPr/>
          </p:nvSpPr>
          <p:spPr bwMode="auto">
            <a:xfrm>
              <a:off x="4964113" y="2986088"/>
              <a:ext cx="31591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~</a:t>
              </a:r>
            </a:p>
          </p:txBody>
        </p:sp>
        <p:sp>
          <p:nvSpPr>
            <p:cNvPr id="9236" name="Text Box 38"/>
            <p:cNvSpPr txBox="1">
              <a:spLocks noChangeArrowheads="1"/>
            </p:cNvSpPr>
            <p:nvPr/>
          </p:nvSpPr>
          <p:spPr bwMode="auto">
            <a:xfrm>
              <a:off x="5727700" y="2986088"/>
              <a:ext cx="3159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~</a:t>
              </a:r>
            </a:p>
          </p:txBody>
        </p:sp>
        <p:sp>
          <p:nvSpPr>
            <p:cNvPr id="9241" name="Text Box 43"/>
            <p:cNvSpPr txBox="1">
              <a:spLocks noChangeArrowheads="1"/>
            </p:cNvSpPr>
            <p:nvPr/>
          </p:nvSpPr>
          <p:spPr bwMode="auto">
            <a:xfrm>
              <a:off x="5454650" y="2986088"/>
              <a:ext cx="3159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000" b="1">
                  <a:solidFill>
                    <a:srgbClr val="000000"/>
                  </a:solidFill>
                </a:rPr>
                <a:t>~</a:t>
              </a:r>
            </a:p>
          </p:txBody>
        </p:sp>
      </p:grpSp>
      <p:sp>
        <p:nvSpPr>
          <p:cNvPr id="9243" name="Text Box 45"/>
          <p:cNvSpPr txBox="1">
            <a:spLocks noChangeArrowheads="1"/>
          </p:cNvSpPr>
          <p:nvPr/>
        </p:nvSpPr>
        <p:spPr bwMode="auto">
          <a:xfrm>
            <a:off x="5502275" y="2306638"/>
            <a:ext cx="315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 dirty="0">
                <a:solidFill>
                  <a:srgbClr val="0000CC"/>
                </a:solidFill>
              </a:rPr>
              <a:t>~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231"/>
          <a:stretch/>
        </p:blipFill>
        <p:spPr>
          <a:xfrm>
            <a:off x="884255" y="5928527"/>
            <a:ext cx="7732897" cy="7262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" y="190500"/>
            <a:ext cx="8810625" cy="1143000"/>
          </a:xfrm>
        </p:spPr>
        <p:txBody>
          <a:bodyPr/>
          <a:lstStyle/>
          <a:p>
            <a:r>
              <a:rPr lang="en-US" dirty="0" smtClean="0"/>
              <a:t>MIMO Fading Channel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030" y="1719411"/>
            <a:ext cx="80822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If </a:t>
            </a:r>
            <a:r>
              <a:rPr lang="en-US" sz="2800" dirty="0"/>
              <a:t>channel </a:t>
            </a:r>
            <a:r>
              <a:rPr lang="en-US" sz="2800" dirty="0" smtClean="0"/>
              <a:t>H known</a:t>
            </a:r>
            <a:r>
              <a:rPr lang="en-US" sz="2800" dirty="0"/>
              <a:t>, </a:t>
            </a:r>
            <a:r>
              <a:rPr lang="en-US" sz="2800" dirty="0" err="1"/>
              <a:t>waterfill</a:t>
            </a:r>
            <a:r>
              <a:rPr lang="en-US" sz="2800" dirty="0"/>
              <a:t> over space (fixed power </a:t>
            </a:r>
            <a:r>
              <a:rPr lang="en-US" sz="2800" dirty="0" smtClean="0"/>
              <a:t>at each time instant) </a:t>
            </a:r>
            <a:r>
              <a:rPr lang="en-US" sz="2800" dirty="0"/>
              <a:t>or </a:t>
            </a:r>
            <a:r>
              <a:rPr lang="en-US" sz="2800" dirty="0" smtClean="0"/>
              <a:t>space-time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Without </a:t>
            </a:r>
            <a:r>
              <a:rPr lang="en-US" sz="2800" dirty="0"/>
              <a:t>transmitter channel knowledge, </a:t>
            </a:r>
            <a:r>
              <a:rPr lang="en-US" sz="2800" dirty="0" smtClean="0"/>
              <a:t>capacity is </a:t>
            </a:r>
            <a:r>
              <a:rPr lang="en-US" sz="2800" dirty="0"/>
              <a:t>based on an outage probability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</a:t>
            </a:r>
            <a:r>
              <a:rPr lang="en-US" sz="2400" baseline="-25000" dirty="0"/>
              <a:t>out</a:t>
            </a:r>
            <a:r>
              <a:rPr lang="en-US" sz="2400" dirty="0"/>
              <a:t> </a:t>
            </a:r>
            <a:r>
              <a:rPr lang="en-US" sz="2400" dirty="0" smtClean="0"/>
              <a:t>is </a:t>
            </a:r>
            <a:r>
              <a:rPr lang="en-US" sz="2400" dirty="0"/>
              <a:t>probability </a:t>
            </a:r>
            <a:r>
              <a:rPr lang="en-US" sz="2400" dirty="0" smtClean="0"/>
              <a:t>that </a:t>
            </a:r>
            <a:r>
              <a:rPr lang="en-US" sz="2400" dirty="0"/>
              <a:t>channel capacity given the channel realization is below the transmission </a:t>
            </a:r>
            <a:r>
              <a:rPr lang="en-US" sz="2400" dirty="0" smtClean="0"/>
              <a:t>rate </a:t>
            </a:r>
            <a:r>
              <a:rPr lang="en-US" sz="2400" dirty="0" smtClean="0"/>
              <a:t>C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 lvl="1">
              <a:lnSpc>
                <a:spcPct val="4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Massive MIMO: random </a:t>
            </a:r>
            <a:r>
              <a:rPr lang="en-US" sz="2800" dirty="0"/>
              <a:t>channel gains converge to static </a:t>
            </a:r>
            <a:r>
              <a:rPr lang="en-US" sz="2800" dirty="0" smtClean="0"/>
              <a:t>values:</a:t>
            </a:r>
            <a:r>
              <a:rPr lang="en-US" sz="2400" dirty="0"/>
              <a:t> C = min(</a:t>
            </a:r>
            <a:r>
              <a:rPr lang="en-US" sz="2400" dirty="0" err="1"/>
              <a:t>M</a:t>
            </a:r>
            <a:r>
              <a:rPr lang="en-US" sz="2400" baseline="-25000" dirty="0" err="1"/>
              <a:t>t</a:t>
            </a:r>
            <a:r>
              <a:rPr lang="en-US" sz="2400" dirty="0" err="1"/>
              <a:t>,M</a:t>
            </a:r>
            <a:r>
              <a:rPr lang="en-US" sz="2400" baseline="-25000" dirty="0" err="1"/>
              <a:t>r</a:t>
            </a:r>
            <a:r>
              <a:rPr lang="en-US" sz="2400" dirty="0"/>
              <a:t>) Blog(1+</a:t>
            </a:r>
            <a:r>
              <a:rPr lang="en-US" sz="2400" i="1" dirty="0">
                <a:latin typeface="Symbol" panose="05050102010706020507" pitchFamily="18" charset="2"/>
              </a:rPr>
              <a:t>r</a:t>
            </a:r>
            <a:r>
              <a:rPr lang="en-US" sz="2400" dirty="0"/>
              <a:t>); </a:t>
            </a:r>
            <a:r>
              <a:rPr lang="en-US" sz="2400" i="1" dirty="0">
                <a:latin typeface="Symbol" panose="05050102010706020507" pitchFamily="18" charset="2"/>
              </a:rPr>
              <a:t>r</a:t>
            </a:r>
            <a:r>
              <a:rPr lang="en-US" sz="2400" dirty="0"/>
              <a:t> is SNR</a:t>
            </a:r>
            <a:r>
              <a:rPr lang="en-US" sz="2800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17" y="4122756"/>
            <a:ext cx="6199653" cy="98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84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Points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371600"/>
            <a:ext cx="8496300" cy="4937125"/>
          </a:xfrm>
        </p:spPr>
        <p:txBody>
          <a:bodyPr/>
          <a:lstStyle/>
          <a:p>
            <a:pPr marL="914400" lvl="2" indent="0"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/>
              <a:t>Discretizing the constellation </a:t>
            </a:r>
            <a:r>
              <a:rPr lang="en-US" sz="2400" dirty="0" smtClean="0"/>
              <a:t>size in adaptive MQMA </a:t>
            </a:r>
            <a:r>
              <a:rPr lang="en-US" sz="2400" dirty="0"/>
              <a:t>results in negligible performance loss</a:t>
            </a:r>
            <a:r>
              <a:rPr lang="en-US" sz="2400" dirty="0" smtClean="0"/>
              <a:t>.</a:t>
            </a:r>
            <a:endParaRPr lang="en-US" sz="2400" dirty="0"/>
          </a:p>
          <a:p>
            <a:pPr lvl="1"/>
            <a:r>
              <a:rPr lang="en-US" sz="2000" dirty="0"/>
              <a:t>Constellations cannot be updated faster than 10s to 100s of symbol times: OK for most </a:t>
            </a:r>
            <a:r>
              <a:rPr lang="en-US" sz="2000" dirty="0" err="1" smtClean="0"/>
              <a:t>dopplers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Estimation </a:t>
            </a:r>
            <a:r>
              <a:rPr lang="en-US" sz="2000" dirty="0"/>
              <a:t>error/delay causes error floor </a:t>
            </a:r>
            <a:endParaRPr lang="en-US" sz="2000" dirty="0" smtClean="0"/>
          </a:p>
          <a:p>
            <a:pPr lvl="1">
              <a:lnSpc>
                <a:spcPct val="2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MIMO </a:t>
            </a:r>
            <a:r>
              <a:rPr lang="en-US" sz="2400" dirty="0" smtClean="0"/>
              <a:t>systems exploit multiple antennas at both TX and RX for capacity and/or diversity gain</a:t>
            </a:r>
          </a:p>
          <a:p>
            <a:pPr marL="457200" lvl="1" indent="0">
              <a:lnSpc>
                <a:spcPct val="2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With </a:t>
            </a:r>
            <a:r>
              <a:rPr lang="en-US" sz="2400" dirty="0" smtClean="0"/>
              <a:t>TX/RX CSI, </a:t>
            </a:r>
            <a:r>
              <a:rPr lang="en-US" sz="2400" dirty="0" smtClean="0"/>
              <a:t>decomposes in</a:t>
            </a:r>
            <a:r>
              <a:rPr lang="en-US" sz="2400" dirty="0" smtClean="0"/>
              <a:t>to </a:t>
            </a:r>
            <a:r>
              <a:rPr lang="en-US" sz="2400" dirty="0" smtClean="0"/>
              <a:t>independent channels </a:t>
            </a:r>
          </a:p>
          <a:p>
            <a:pPr lvl="0">
              <a:lnSpc>
                <a:spcPct val="100000"/>
              </a:lnSpc>
            </a:pPr>
            <a:r>
              <a:rPr lang="en-US" sz="2400" dirty="0" smtClean="0"/>
              <a:t>Capacity </a:t>
            </a:r>
            <a:r>
              <a:rPr lang="en-US" sz="2400" dirty="0"/>
              <a:t>of MIMO systems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</a:t>
            </a:r>
            <a:r>
              <a:rPr lang="en-US" sz="1800" dirty="0" smtClean="0"/>
              <a:t>tatic channel with TX/RX CSI: sum of capacity on each spatial dimension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Static channel without </a:t>
            </a:r>
            <a:r>
              <a:rPr lang="en-US" sz="1800" dirty="0"/>
              <a:t>TX </a:t>
            </a:r>
            <a:r>
              <a:rPr lang="en-US" sz="1800" dirty="0" smtClean="0"/>
              <a:t>CSI: capacity metric is outage. </a:t>
            </a:r>
            <a:endParaRPr lang="en-US" sz="1800" dirty="0" smtClean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Fading </a:t>
            </a:r>
            <a:r>
              <a:rPr lang="en-US" sz="1800" dirty="0" smtClean="0"/>
              <a:t>channel with TX/RX CSI: water-fill </a:t>
            </a:r>
            <a:r>
              <a:rPr lang="en-US" sz="1800" dirty="0"/>
              <a:t>power over space or space-time to achieve </a:t>
            </a:r>
            <a:r>
              <a:rPr lang="en-US" sz="1800" dirty="0" smtClean="0"/>
              <a:t>capacity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With only RX CSI, capacity metric is outage. 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Massive MIMO: </a:t>
            </a:r>
            <a:r>
              <a:rPr lang="en-US" sz="2000" dirty="0">
                <a:ea typeface="+mn-ea"/>
                <a:cs typeface="+mn-cs"/>
              </a:rPr>
              <a:t>C = min(</a:t>
            </a:r>
            <a:r>
              <a:rPr lang="en-US" sz="2000" dirty="0" err="1">
                <a:ea typeface="+mn-ea"/>
                <a:cs typeface="+mn-cs"/>
              </a:rPr>
              <a:t>M</a:t>
            </a:r>
            <a:r>
              <a:rPr lang="en-US" sz="2000" baseline="-25000" dirty="0" err="1">
                <a:ea typeface="+mn-ea"/>
                <a:cs typeface="+mn-cs"/>
              </a:rPr>
              <a:t>t</a:t>
            </a:r>
            <a:r>
              <a:rPr lang="en-US" sz="2000" dirty="0" err="1">
                <a:ea typeface="+mn-ea"/>
                <a:cs typeface="+mn-cs"/>
              </a:rPr>
              <a:t>,M</a:t>
            </a:r>
            <a:r>
              <a:rPr lang="en-US" sz="2000" baseline="-25000" dirty="0" err="1">
                <a:ea typeface="+mn-ea"/>
                <a:cs typeface="+mn-cs"/>
              </a:rPr>
              <a:t>r</a:t>
            </a:r>
            <a:r>
              <a:rPr lang="en-US" sz="2000" dirty="0">
                <a:ea typeface="+mn-ea"/>
                <a:cs typeface="+mn-cs"/>
              </a:rPr>
              <a:t>) Blog(1+</a:t>
            </a:r>
            <a:r>
              <a:rPr lang="en-US" sz="2000" i="1" dirty="0">
                <a:latin typeface="Symbol" panose="05050102010706020507" pitchFamily="18" charset="2"/>
                <a:ea typeface="+mn-ea"/>
                <a:cs typeface="+mn-cs"/>
              </a:rPr>
              <a:t>r</a:t>
            </a:r>
            <a:r>
              <a:rPr lang="en-US" sz="2000" dirty="0" smtClean="0">
                <a:ea typeface="+mn-ea"/>
                <a:cs typeface="+mn-cs"/>
              </a:rPr>
              <a:t>) </a:t>
            </a:r>
            <a:endParaRPr lang="en-US" sz="16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60298</TotalTime>
  <Words>569</Words>
  <Application>Microsoft Office PowerPoint</Application>
  <PresentationFormat>On-screen Show (4:3)</PresentationFormat>
  <Paragraphs>127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Garamond</vt:lpstr>
      <vt:lpstr>Math</vt:lpstr>
      <vt:lpstr>Symbol</vt:lpstr>
      <vt:lpstr>Times New Roman</vt:lpstr>
      <vt:lpstr>Wingdings</vt:lpstr>
      <vt:lpstr>ZapfDingbats</vt:lpstr>
      <vt:lpstr>BlueRed</vt:lpstr>
      <vt:lpstr>1_BlueRed</vt:lpstr>
      <vt:lpstr>Equation</vt:lpstr>
      <vt:lpstr>CorelDRAW 6.0</vt:lpstr>
      <vt:lpstr>EE359 – Lecture 14 Outline</vt:lpstr>
      <vt:lpstr>Review of Last Lecture</vt:lpstr>
      <vt:lpstr>Review continued Constellation Restriction</vt:lpstr>
      <vt:lpstr>Power Adaptation and Average Rate</vt:lpstr>
      <vt:lpstr>Efficiency in Rayleigh Fading</vt:lpstr>
      <vt:lpstr>Multiple Input Multiple  Output (MIMO)Systems</vt:lpstr>
      <vt:lpstr>MIMO Decomposition</vt:lpstr>
      <vt:lpstr>MIMO Fading Channel Capacity</vt:lpstr>
      <vt:lpstr>Main Points</vt:lpstr>
    </vt:vector>
  </TitlesOfParts>
  <Company>Cal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andreag</cp:lastModifiedBy>
  <cp:revision>151</cp:revision>
  <cp:lastPrinted>2000-03-17T02:49:38Z</cp:lastPrinted>
  <dcterms:created xsi:type="dcterms:W3CDTF">1999-01-27T20:08:30Z</dcterms:created>
  <dcterms:modified xsi:type="dcterms:W3CDTF">2020-02-21T16:09:49Z</dcterms:modified>
</cp:coreProperties>
</file>