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667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45BEB26-C3BC-4506-9F6F-FF7694BA9D2C}" type="datetimeFigureOut">
              <a:rPr lang="fa-IR" smtClean="0"/>
              <a:pPr/>
              <a:t>1435/05/06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D72AEF0-10AA-429C-8333-3F89B37DB808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2AEF0-10AA-429C-8333-3F89B37DB808}" type="slidenum">
              <a:rPr lang="fa-IR" smtClean="0"/>
              <a:pPr/>
              <a:t>2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F94C7B1-096E-469F-B42C-7E051176AF1E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a-I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3F0E103-6BE5-4A58-90BF-B2C4829787CD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A153CC4-E455-475D-891E-6B47D90C555C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a-I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CD3C2-1834-4832-9A79-72F28717B575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5072-36FD-4C6C-B382-0023C9E04ADB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36904A-029C-4B72-B8C7-2B390668122F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0E59-84C6-42E3-A52A-BCA7D5DEA4CE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2C299F-1AF6-4C6C-B99E-5AC7C9E229D2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B12EB30-D635-4099-8FA7-AE556E7FEA5C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F68A-384B-4154-BEB4-A51F7DFB53FC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E6A4-736C-4FFD-8EBF-315B1DCFF438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BE53DA-079D-4A28-95E5-E68C836ED124}" type="datetime8">
              <a:rPr lang="fa-IR" smtClean="0"/>
              <a:pPr/>
              <a:t>14/مارس/7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a-I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97EFBFF-58C5-4306-BA6E-5F791801F833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71600"/>
            <a:ext cx="6934200" cy="1447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ROUTING TECHNIQUES IN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WIRELESS SENSOR NETWORKS: A </a:t>
            </a: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SURVEY</a:t>
            </a:r>
            <a:endParaRPr lang="fa-IR" sz="32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343400"/>
            <a:ext cx="61722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Presented By: </a:t>
            </a:r>
            <a:r>
              <a:rPr lang="en-US" dirty="0" err="1" smtClean="0">
                <a:solidFill>
                  <a:schemeClr val="tx1"/>
                </a:solidFill>
              </a:rPr>
              <a:t>Abbas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Kazerouni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EE 360 paper presentation, winter 2014,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EE Department, Stanford University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2971800"/>
            <a:ext cx="594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/>
              <a:t>JAMAL N. AL-KARAKI</a:t>
            </a:r>
            <a:r>
              <a:rPr lang="en-US" b="1" dirty="0" smtClean="0"/>
              <a:t>, </a:t>
            </a:r>
            <a:r>
              <a:rPr lang="en-US" b="1" dirty="0"/>
              <a:t>AHMED E. </a:t>
            </a:r>
            <a:r>
              <a:rPr lang="en-US" b="1" dirty="0" smtClean="0"/>
              <a:t>KAMAL, 2004</a:t>
            </a: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1</a:t>
            </a:fld>
            <a:endParaRPr lang="fa-I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200000"/>
              </a:lnSpc>
            </a:pPr>
            <a:r>
              <a:rPr lang="en-US" sz="1800" dirty="0" smtClean="0"/>
              <a:t>Challenges in WSNs</a:t>
            </a:r>
          </a:p>
          <a:p>
            <a:pPr algn="l" rtl="0">
              <a:lnSpc>
                <a:spcPct val="200000"/>
              </a:lnSpc>
            </a:pPr>
            <a:r>
              <a:rPr lang="en-US" sz="1800" dirty="0" smtClean="0"/>
              <a:t>Categorization based on Network Structure</a:t>
            </a:r>
          </a:p>
          <a:p>
            <a:pPr algn="l" rtl="0">
              <a:lnSpc>
                <a:spcPct val="200000"/>
              </a:lnSpc>
            </a:pPr>
            <a:r>
              <a:rPr lang="en-US" sz="1800" dirty="0" smtClean="0"/>
              <a:t>Flat-Based Routing</a:t>
            </a:r>
          </a:p>
          <a:p>
            <a:pPr algn="l" rtl="0">
              <a:lnSpc>
                <a:spcPct val="200000"/>
              </a:lnSpc>
            </a:pPr>
            <a:r>
              <a:rPr lang="en-US" sz="1800" dirty="0" smtClean="0"/>
              <a:t>Hierarchical-Based Routing</a:t>
            </a:r>
          </a:p>
          <a:p>
            <a:pPr algn="l" rtl="0">
              <a:lnSpc>
                <a:spcPct val="200000"/>
              </a:lnSpc>
            </a:pPr>
            <a:r>
              <a:rPr lang="en-US" sz="1800" dirty="0" smtClean="0"/>
              <a:t>Location-Based Routing</a:t>
            </a:r>
          </a:p>
          <a:p>
            <a:pPr algn="l" rtl="0">
              <a:lnSpc>
                <a:spcPct val="200000"/>
              </a:lnSpc>
            </a:pPr>
            <a:r>
              <a:rPr lang="en-US" sz="1800" dirty="0" smtClean="0"/>
              <a:t>Categorization based on Protocol Operation</a:t>
            </a:r>
          </a:p>
          <a:p>
            <a:pPr algn="l" rtl="0">
              <a:lnSpc>
                <a:spcPct val="200000"/>
              </a:lnSpc>
            </a:pPr>
            <a:r>
              <a:rPr lang="en-US" sz="1800" dirty="0" smtClean="0"/>
              <a:t>Summary </a:t>
            </a:r>
            <a:endParaRPr lang="fa-IR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2</a:t>
            </a:fld>
            <a:endParaRPr lang="fa-I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731838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Challenges in WSNs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7772400" cy="4873752"/>
          </a:xfrm>
        </p:spPr>
        <p:txBody>
          <a:bodyPr>
            <a:normAutofit/>
          </a:bodyPr>
          <a:lstStyle/>
          <a:p>
            <a:pPr algn="l" rtl="0">
              <a:lnSpc>
                <a:spcPct val="200000"/>
              </a:lnSpc>
            </a:pPr>
            <a:r>
              <a:rPr lang="en-US" sz="2000" dirty="0" smtClean="0"/>
              <a:t>No global ID addressing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IP-based protocols do not apply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Stationary nodes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Constraints on energy, storage and processing capacity 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High redundancy in different sensors’ data</a:t>
            </a:r>
            <a:endParaRPr lang="fa-I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3</a:t>
            </a:fld>
            <a:endParaRPr lang="fa-I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Network Structure Categorization 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4</a:t>
            </a:fld>
            <a:endParaRPr lang="fa-IR"/>
          </a:p>
        </p:txBody>
      </p:sp>
      <p:sp>
        <p:nvSpPr>
          <p:cNvPr id="5" name="Rounded Rectangle 4"/>
          <p:cNvSpPr/>
          <p:nvPr/>
        </p:nvSpPr>
        <p:spPr>
          <a:xfrm>
            <a:off x="2743200" y="1600200"/>
            <a:ext cx="32004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Routing Protocols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505200"/>
            <a:ext cx="27432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Flat-Based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242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Hierarchical-Based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674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Location-Based</a:t>
            </a:r>
            <a:endParaRPr lang="fa-IR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5" idx="2"/>
            <a:endCxn id="6" idx="0"/>
          </p:cNvCxnSpPr>
          <p:nvPr/>
        </p:nvCxnSpPr>
        <p:spPr>
          <a:xfrm flipH="1">
            <a:off x="1676400" y="2514600"/>
            <a:ext cx="2667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</p:cNvCxnSpPr>
          <p:nvPr/>
        </p:nvCxnSpPr>
        <p:spPr>
          <a:xfrm>
            <a:off x="4343400" y="2514600"/>
            <a:ext cx="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2"/>
            <a:endCxn id="8" idx="0"/>
          </p:cNvCxnSpPr>
          <p:nvPr/>
        </p:nvCxnSpPr>
        <p:spPr>
          <a:xfrm>
            <a:off x="4343400" y="2514600"/>
            <a:ext cx="28575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5</a:t>
            </a:fld>
            <a:endParaRPr lang="fa-I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Network Structure Categorization 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43200" y="1600200"/>
            <a:ext cx="32004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Routing Protocols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3505200"/>
            <a:ext cx="27432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Flat-Based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242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Hierarchical-Based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8674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Location-Based</a:t>
            </a:r>
            <a:endParaRPr lang="fa-IR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 flipH="1">
            <a:off x="1676400" y="2514600"/>
            <a:ext cx="2667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2"/>
          </p:cNvCxnSpPr>
          <p:nvPr/>
        </p:nvCxnSpPr>
        <p:spPr>
          <a:xfrm>
            <a:off x="4343400" y="2514600"/>
            <a:ext cx="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2"/>
            <a:endCxn id="10" idx="0"/>
          </p:cNvCxnSpPr>
          <p:nvPr/>
        </p:nvCxnSpPr>
        <p:spPr>
          <a:xfrm>
            <a:off x="4343400" y="2514600"/>
            <a:ext cx="28575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4800600"/>
            <a:ext cx="7086600" cy="1066800"/>
          </a:xfrm>
        </p:spPr>
        <p:txBody>
          <a:bodyPr/>
          <a:lstStyle/>
          <a:p>
            <a:pPr algn="l" rtl="0"/>
            <a:r>
              <a:rPr lang="en-US" sz="1800" dirty="0" smtClean="0"/>
              <a:t>All the nodes are treated equally and have the same functionality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/>
            <a:endParaRPr lang="fa-I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685800"/>
          </a:xfrm>
        </p:spPr>
        <p:txBody>
          <a:bodyPr>
            <a:normAutofit/>
          </a:bodyPr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Flat-Based Routing Protocols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1000" cy="4873752"/>
          </a:xfrm>
        </p:spPr>
        <p:txBody>
          <a:bodyPr/>
          <a:lstStyle/>
          <a:p>
            <a:pPr marL="457200" indent="-457200" algn="l" rtl="0">
              <a:buClrTx/>
              <a:buNone/>
            </a:pPr>
            <a:r>
              <a:rPr lang="en-US" dirty="0" smtClean="0"/>
              <a:t>1. Sensor Protocol for Information Negotiation (SPIN):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Sending meta-data to neighboring nodes, instead of data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Requesting for the desired data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1800" dirty="0" smtClean="0"/>
              <a:t> </a:t>
            </a:r>
            <a:r>
              <a:rPr lang="en-US" sz="2000" dirty="0" smtClean="0"/>
              <a:t>Avoid redundant data transmission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Adaptation to remaining energy        increase network lifetime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dirty="0" smtClean="0"/>
              <a:t>2.  Directed Diffusion: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BS continuously sends query to the neighboring nodes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Node with the desired data transmit all the way back to BS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1800" dirty="0" smtClean="0"/>
              <a:t> </a:t>
            </a:r>
            <a:r>
              <a:rPr lang="en-US" sz="2000" dirty="0" smtClean="0"/>
              <a:t>Saving energy by selecting the optimal return path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Not practical for continuous data demand cases</a:t>
            </a:r>
          </a:p>
          <a:p>
            <a:pPr marL="457200" indent="-457200" algn="l" rtl="0">
              <a:buAutoNum type="arabicPeriod"/>
            </a:pPr>
            <a:endParaRPr lang="en-US" sz="2000" dirty="0" smtClean="0"/>
          </a:p>
          <a:p>
            <a:pPr algn="l" rtl="0">
              <a:buNone/>
            </a:pPr>
            <a:endParaRPr lang="en-US" sz="2000" dirty="0" smtClean="0"/>
          </a:p>
          <a:p>
            <a:pPr algn="l" rtl="0"/>
            <a:endParaRPr lang="fa-I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6</a:t>
            </a:fld>
            <a:endParaRPr lang="fa-IR"/>
          </a:p>
        </p:txBody>
      </p:sp>
      <p:sp>
        <p:nvSpPr>
          <p:cNvPr id="5" name="Right Arrow 4"/>
          <p:cNvSpPr/>
          <p:nvPr/>
        </p:nvSpPr>
        <p:spPr>
          <a:xfrm>
            <a:off x="4876800" y="3276600"/>
            <a:ext cx="381000" cy="2286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7</a:t>
            </a:fld>
            <a:endParaRPr lang="fa-I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685800"/>
          </a:xfrm>
        </p:spPr>
        <p:txBody>
          <a:bodyPr>
            <a:normAutofit/>
          </a:bodyPr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Flat-Based Routing Protocols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1000" cy="4873752"/>
          </a:xfrm>
        </p:spPr>
        <p:txBody>
          <a:bodyPr/>
          <a:lstStyle/>
          <a:p>
            <a:pPr marL="457200" indent="-457200" algn="l" rtl="0">
              <a:buClrTx/>
              <a:buNone/>
            </a:pPr>
            <a:r>
              <a:rPr lang="en-US" dirty="0" smtClean="0"/>
              <a:t>3. Rumor Routing: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Variation  of Directed Diffusion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Each node has an event table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Event agent flooding instead of query flooding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1800" dirty="0" smtClean="0"/>
              <a:t> </a:t>
            </a:r>
            <a:r>
              <a:rPr lang="en-US" sz="2000" dirty="0" smtClean="0"/>
              <a:t>Significant energy saving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Good for when number of events is less than queries</a:t>
            </a:r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dirty="0" smtClean="0"/>
              <a:t>4.  Minimum Cost Forwarding Algorithm (MCFA):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Each node knows the least cost path between itself and BS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Least cost path can be acquired via initialization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1800" dirty="0" smtClean="0"/>
              <a:t> </a:t>
            </a:r>
            <a:r>
              <a:rPr lang="en-US" sz="2000" dirty="0" smtClean="0"/>
              <a:t>Saving energy by selecting the optimal return path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Good for small </a:t>
            </a:r>
            <a:r>
              <a:rPr lang="en-US" sz="2000" dirty="0" smtClean="0"/>
              <a:t>networks</a:t>
            </a:r>
            <a:endParaRPr lang="en-US" sz="2000" dirty="0" smtClean="0"/>
          </a:p>
          <a:p>
            <a:pPr marL="457200" indent="-457200" algn="l" rtl="0">
              <a:buAutoNum type="arabicPeriod"/>
            </a:pPr>
            <a:endParaRPr lang="en-US" sz="2000" dirty="0" smtClean="0"/>
          </a:p>
          <a:p>
            <a:pPr algn="l" rtl="0">
              <a:buNone/>
            </a:pPr>
            <a:endParaRPr lang="en-US" sz="2000" dirty="0" smtClean="0"/>
          </a:p>
          <a:p>
            <a:pPr algn="l" rtl="0"/>
            <a:endParaRPr lang="fa-IR" sz="2000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8764" y="914400"/>
            <a:ext cx="354099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8</a:t>
            </a:fld>
            <a:endParaRPr lang="fa-I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Network Structure Categorization 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43200" y="1600200"/>
            <a:ext cx="32004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Routing Protocols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3505200"/>
            <a:ext cx="27432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Flat-Based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242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Hierarchical-Based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8674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Location-Based</a:t>
            </a:r>
            <a:endParaRPr lang="fa-IR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 flipH="1">
            <a:off x="1676400" y="2514600"/>
            <a:ext cx="2667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2"/>
          </p:cNvCxnSpPr>
          <p:nvPr/>
        </p:nvCxnSpPr>
        <p:spPr>
          <a:xfrm>
            <a:off x="4343400" y="2514600"/>
            <a:ext cx="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2"/>
            <a:endCxn id="10" idx="0"/>
          </p:cNvCxnSpPr>
          <p:nvPr/>
        </p:nvCxnSpPr>
        <p:spPr>
          <a:xfrm>
            <a:off x="4343400" y="2514600"/>
            <a:ext cx="28575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4648200"/>
            <a:ext cx="8077200" cy="1295400"/>
          </a:xfrm>
        </p:spPr>
        <p:txBody>
          <a:bodyPr>
            <a:normAutofit/>
          </a:bodyPr>
          <a:lstStyle/>
          <a:p>
            <a:pPr algn="l" rtl="0"/>
            <a:r>
              <a:rPr lang="en-US" sz="1800" dirty="0" smtClean="0"/>
              <a:t>Higher energy nodes for transmission, lower energy nodes for sensing</a:t>
            </a:r>
          </a:p>
          <a:p>
            <a:pPr algn="l" rtl="0"/>
            <a:r>
              <a:rPr lang="en-US" sz="1800" dirty="0" smtClean="0"/>
              <a:t>Two layer routing</a:t>
            </a:r>
          </a:p>
          <a:p>
            <a:pPr algn="l" rtl="0"/>
            <a:r>
              <a:rPr lang="en-US" sz="1800" dirty="0" smtClean="0"/>
              <a:t>Increasing the life time</a:t>
            </a:r>
            <a:endParaRPr lang="fa-I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Hierarchical Routing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9</a:t>
            </a:fld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153400" cy="5486400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dirty="0" smtClean="0"/>
              <a:t>1. Low Energy Adaptive Clustering Hierarchy(LEACH):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Random and variation Cluster Head (CH) selection 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Compression and transmission of arriving data at CHs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Constant monitoring applications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Good for small </a:t>
            </a:r>
            <a:r>
              <a:rPr lang="en-US" sz="2000" dirty="0" smtClean="0"/>
              <a:t>networks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Extra overhead because of clustering</a:t>
            </a:r>
            <a:endParaRPr lang="en-US" sz="2000" dirty="0" smtClean="0"/>
          </a:p>
          <a:p>
            <a:pPr marL="457200" indent="-457200" algn="l" rtl="0">
              <a:buClrTx/>
              <a:buFont typeface="Wingdings" pitchFamily="2" charset="2"/>
              <a:buChar char="v"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dirty="0" smtClean="0"/>
              <a:t>2. Self Organizing Protocol (SOP):</a:t>
            </a:r>
            <a:endParaRPr lang="en-US" sz="1800" dirty="0" smtClean="0"/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Mobile sensors to probe the environment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Stationary nodes as the </a:t>
            </a:r>
            <a:r>
              <a:rPr lang="en-US" sz="1800" dirty="0" smtClean="0"/>
              <a:t>routers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LML algorithm for routing</a:t>
            </a:r>
            <a:endParaRPr lang="en-US" sz="1800" dirty="0" smtClean="0"/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Energy consumption is </a:t>
            </a:r>
            <a:r>
              <a:rPr lang="en-US" sz="2000" dirty="0" smtClean="0"/>
              <a:t>less than SPIN</a:t>
            </a:r>
            <a:endParaRPr lang="en-US" sz="2000" dirty="0" smtClean="0"/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None/>
            </a:pPr>
            <a:endParaRPr lang="fa-I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10</a:t>
            </a:fld>
            <a:endParaRPr lang="fa-I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Hierarchical Routing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8153400" cy="5486400"/>
          </a:xfrm>
        </p:spPr>
        <p:txBody>
          <a:bodyPr>
            <a:normAutofit/>
          </a:bodyPr>
          <a:lstStyle/>
          <a:p>
            <a:pPr marL="457200" indent="-457200" algn="l" rtl="0">
              <a:buNone/>
            </a:pPr>
            <a:r>
              <a:rPr lang="en-US" dirty="0" smtClean="0"/>
              <a:t>3. Virtual Grid Architecture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Symmetric, non-overlapping clusters with optimal CH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Local and global data aggregation 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NP-hard to find the optimal </a:t>
            </a: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</a:t>
            </a:r>
            <a:r>
              <a:rPr lang="en-US" sz="2000" dirty="0" smtClean="0"/>
              <a:t>global </a:t>
            </a:r>
            <a:r>
              <a:rPr lang="en-US" sz="2000" dirty="0" smtClean="0"/>
              <a:t>aggregators</a:t>
            </a:r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ClrTx/>
              <a:buFont typeface="Wingdings" pitchFamily="2" charset="2"/>
              <a:buChar char="v"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dirty="0" smtClean="0"/>
              <a:t>4. Hierarchical power-aware routing</a:t>
            </a:r>
            <a:endParaRPr lang="en-US" sz="1800" dirty="0" smtClean="0"/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Proximate nodes form zones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Routes through the zones which has </a:t>
            </a:r>
          </a:p>
          <a:p>
            <a:pPr marL="457200" indent="-457200" algn="l" rtl="0">
              <a:buClrTx/>
              <a:buNone/>
            </a:pPr>
            <a:r>
              <a:rPr lang="en-US" sz="1800" dirty="0" smtClean="0"/>
              <a:t> </a:t>
            </a:r>
            <a:r>
              <a:rPr lang="en-US" sz="1800" dirty="0" smtClean="0"/>
              <a:t>       maximum minimum residual energy</a:t>
            </a:r>
            <a:endParaRPr lang="en-US" sz="1800" dirty="0" smtClean="0"/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err="1" smtClean="0"/>
              <a:t>Dijkstra</a:t>
            </a:r>
            <a:r>
              <a:rPr lang="en-US" sz="2000" dirty="0" smtClean="0"/>
              <a:t> algorithm can be exploited</a:t>
            </a:r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None/>
            </a:pPr>
            <a:endParaRPr lang="fa-I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981200"/>
            <a:ext cx="3733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11</a:t>
            </a:fld>
            <a:endParaRPr lang="fa-IR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Network Structure Categorization 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43200" y="1600200"/>
            <a:ext cx="32004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Routing Protocols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4800" y="3505200"/>
            <a:ext cx="27432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Flat-Based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242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Hierarchical-Based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67400" y="3505200"/>
            <a:ext cx="26670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Location-Based</a:t>
            </a:r>
            <a:endParaRPr lang="fa-IR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 flipH="1">
            <a:off x="1676400" y="2514600"/>
            <a:ext cx="26670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</p:cNvCxnSpPr>
          <p:nvPr/>
        </p:nvCxnSpPr>
        <p:spPr>
          <a:xfrm>
            <a:off x="4343400" y="2514600"/>
            <a:ext cx="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2"/>
            <a:endCxn id="11" idx="0"/>
          </p:cNvCxnSpPr>
          <p:nvPr/>
        </p:nvCxnSpPr>
        <p:spPr>
          <a:xfrm>
            <a:off x="4343400" y="2514600"/>
            <a:ext cx="28575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4648200"/>
            <a:ext cx="8077200" cy="1295400"/>
          </a:xfrm>
        </p:spPr>
        <p:txBody>
          <a:bodyPr>
            <a:normAutofit/>
          </a:bodyPr>
          <a:lstStyle/>
          <a:p>
            <a:pPr algn="l" rtl="0"/>
            <a:r>
              <a:rPr lang="en-US" sz="1800" dirty="0" smtClean="0"/>
              <a:t>Sensor nodes are addressed based on their location</a:t>
            </a:r>
          </a:p>
          <a:p>
            <a:pPr algn="l" rtl="0"/>
            <a:r>
              <a:rPr lang="en-US" sz="1800" dirty="0" smtClean="0"/>
              <a:t>Location are acquired by GPS or via coordination among nodes</a:t>
            </a:r>
            <a:endParaRPr lang="fa-I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12</a:t>
            </a:fld>
            <a:endParaRPr lang="fa-IR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Location-Based Routing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EFBFF-58C5-4306-BA6E-5F791801F833}" type="slidenum">
              <a:rPr kumimoji="0" lang="fa-IR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a-I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153400" cy="5486400"/>
          </a:xfrm>
        </p:spPr>
        <p:txBody>
          <a:bodyPr/>
          <a:lstStyle/>
          <a:p>
            <a:pPr marL="457200" indent="-457200" algn="l" rtl="0">
              <a:buNone/>
            </a:pPr>
            <a:r>
              <a:rPr lang="en-US" dirty="0" smtClean="0"/>
              <a:t>1. Geographical Adaptive Fidelity (GAF):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Network divided </a:t>
            </a:r>
            <a:r>
              <a:rPr lang="en-US" sz="1800" dirty="0" smtClean="0"/>
              <a:t> into </a:t>
            </a:r>
            <a:r>
              <a:rPr lang="en-US" sz="1800" dirty="0" smtClean="0"/>
              <a:t>zones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Only one node is awake in each zone, the rest sleep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Conserves energy by turning off unnecessary nodes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Increases the network life time</a:t>
            </a:r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dirty="0" smtClean="0"/>
              <a:t>2. SPAN:</a:t>
            </a:r>
            <a:endParaRPr lang="en-US" sz="1800" dirty="0" smtClean="0"/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Some nodes are selected as </a:t>
            </a:r>
            <a:r>
              <a:rPr lang="en-US" sz="1800" dirty="0" smtClean="0"/>
              <a:t>coordinators based on their positions</a:t>
            </a:r>
            <a:endParaRPr lang="en-US" sz="1800" dirty="0" smtClean="0"/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Enough coordinators such that network is three-hop reachable</a:t>
            </a:r>
          </a:p>
          <a:p>
            <a:pPr marL="457200" indent="-457200" algn="l" rtl="0">
              <a:buClrTx/>
              <a:buFont typeface="Wingdings" pitchFamily="2" charset="2"/>
              <a:buChar char="v"/>
            </a:pPr>
            <a:r>
              <a:rPr lang="en-US" sz="2000" dirty="0" smtClean="0"/>
              <a:t>Not </a:t>
            </a:r>
            <a:r>
              <a:rPr lang="en-US" sz="2000" dirty="0" smtClean="0"/>
              <a:t>energy </a:t>
            </a:r>
            <a:r>
              <a:rPr lang="en-US" sz="2000" dirty="0" smtClean="0"/>
              <a:t>efficient as the others</a:t>
            </a:r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None/>
            </a:pPr>
            <a:endParaRPr lang="fa-I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990600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Routing Protocols based on Protocol Operation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848600" cy="5486400"/>
          </a:xfrm>
        </p:spPr>
        <p:txBody>
          <a:bodyPr>
            <a:normAutofit/>
          </a:bodyPr>
          <a:lstStyle/>
          <a:p>
            <a:pPr marL="457200" indent="-457200" algn="l" rtl="0">
              <a:buNone/>
            </a:pPr>
            <a:r>
              <a:rPr lang="en-US" sz="2000" dirty="0" smtClean="0"/>
              <a:t>1. Multipath routing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Increases fault tolerance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r>
              <a:rPr lang="en-US" sz="1800" dirty="0" smtClean="0"/>
              <a:t>Sophisticated case: have back up paths</a:t>
            </a:r>
          </a:p>
          <a:p>
            <a:pPr marL="457200" indent="-457200" algn="l" rtl="0">
              <a:buClrTx/>
              <a:buFont typeface="Arial" pitchFamily="34" charset="0"/>
              <a:buChar char="•"/>
            </a:pPr>
            <a:endParaRPr lang="en-US" sz="1800" dirty="0" smtClean="0"/>
          </a:p>
          <a:p>
            <a:pPr marL="457200" indent="-457200" algn="l" rtl="0">
              <a:buClrTx/>
              <a:buNone/>
            </a:pPr>
            <a:r>
              <a:rPr lang="en-US" sz="2000" dirty="0" smtClean="0"/>
              <a:t>2. Query-based routing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Query transmitted and the date is sent back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endParaRPr lang="en-US" sz="1800" dirty="0" smtClean="0"/>
          </a:p>
          <a:p>
            <a:pPr marL="457200" indent="-457200" algn="l" rtl="0">
              <a:buClrTx/>
              <a:buNone/>
            </a:pPr>
            <a:r>
              <a:rPr lang="en-US" sz="2000" dirty="0" smtClean="0"/>
              <a:t>3. Negotiation-based routing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High-level data description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Elimination of redundant data transmission</a:t>
            </a:r>
          </a:p>
          <a:p>
            <a:pPr marL="457200" indent="-457200" algn="l" rtl="0">
              <a:buClrTx/>
              <a:buNone/>
            </a:pPr>
            <a:endParaRPr lang="en-US" sz="2000" dirty="0" smtClean="0"/>
          </a:p>
          <a:p>
            <a:pPr marL="457200" indent="-457200" algn="l" rtl="0">
              <a:buClrTx/>
              <a:buNone/>
            </a:pPr>
            <a:r>
              <a:rPr lang="en-US" sz="2000" dirty="0" smtClean="0"/>
              <a:t>4. </a:t>
            </a:r>
            <a:r>
              <a:rPr lang="en-US" sz="2000" dirty="0" err="1" smtClean="0"/>
              <a:t>QoS-baed</a:t>
            </a:r>
            <a:r>
              <a:rPr lang="en-US" sz="2000" dirty="0" smtClean="0"/>
              <a:t> routing</a:t>
            </a:r>
          </a:p>
          <a:p>
            <a:pPr marL="457200" indent="-457200" algn="l" rtl="0">
              <a:buClrTx/>
              <a:buFont typeface="Arial" charset="0"/>
              <a:buChar char="•"/>
            </a:pPr>
            <a:r>
              <a:rPr lang="en-US" sz="1800" dirty="0" smtClean="0"/>
              <a:t>Balance between data quality and energy consumption</a:t>
            </a:r>
          </a:p>
          <a:p>
            <a:pPr marL="457200" indent="-457200" algn="l" rtl="0">
              <a:buClrTx/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13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algn="ctr" rtl="0"/>
            <a:r>
              <a:rPr lang="en-US" dirty="0" smtClean="0">
                <a:solidFill>
                  <a:schemeClr val="tx1"/>
                </a:solidFill>
              </a:rPr>
              <a:t>Summary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200000"/>
              </a:lnSpc>
            </a:pPr>
            <a:r>
              <a:rPr lang="en-US" sz="2000" dirty="0" smtClean="0"/>
              <a:t>WSNs needs have specific characteristics.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WSNs need specific routing algorithm.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Large number of algorithms has been designed, but no optimal one!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Based on the network structure, routing algorithms can be categorized into 3 main groups.</a:t>
            </a:r>
          </a:p>
          <a:p>
            <a:pPr algn="l" rtl="0">
              <a:lnSpc>
                <a:spcPct val="200000"/>
              </a:lnSpc>
            </a:pPr>
            <a:r>
              <a:rPr lang="en-US" sz="2000" dirty="0" smtClean="0"/>
              <a:t>We briefly discussed some examples of each group.</a:t>
            </a:r>
          </a:p>
          <a:p>
            <a:pPr algn="l" rtl="0">
              <a:lnSpc>
                <a:spcPct val="200000"/>
              </a:lnSpc>
            </a:pPr>
            <a:endParaRPr lang="fa-I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7EFBFF-58C5-4306-BA6E-5F791801F833}" type="slidenum">
              <a:rPr lang="fa-IR" smtClean="0"/>
              <a:pPr/>
              <a:t>14</a:t>
            </a:fld>
            <a:endParaRPr lang="fa-I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210</TotalTime>
  <Words>635</Words>
  <Application>Microsoft Office PowerPoint</Application>
  <PresentationFormat>On-screen Show (4:3)</PresentationFormat>
  <Paragraphs>154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ROUTING TECHNIQUES IN WIRELESS SENSOR NETWORKS: A  SURVEY</vt:lpstr>
      <vt:lpstr>Outline</vt:lpstr>
      <vt:lpstr>Challenges in WSNs</vt:lpstr>
      <vt:lpstr>Network Structure Categorization </vt:lpstr>
      <vt:lpstr>Network Structure Categorization </vt:lpstr>
      <vt:lpstr>Flat-Based Routing Protocols</vt:lpstr>
      <vt:lpstr>Flat-Based Routing Protocols</vt:lpstr>
      <vt:lpstr>Network Structure Categorization </vt:lpstr>
      <vt:lpstr>Hierarchical Routing</vt:lpstr>
      <vt:lpstr>Hierarchical Routing</vt:lpstr>
      <vt:lpstr>Network Structure Categorization </vt:lpstr>
      <vt:lpstr>Location-Based Routing</vt:lpstr>
      <vt:lpstr>Routing Protocols based on Protocol Operation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ROUTING TECHNIQUES IN WIRELESS SENSOR NETWORKS: A  SURVEY</dc:title>
  <dc:creator>Abbas</dc:creator>
  <cp:lastModifiedBy>Abbas</cp:lastModifiedBy>
  <cp:revision>26</cp:revision>
  <dcterms:created xsi:type="dcterms:W3CDTF">2014-03-06T22:54:38Z</dcterms:created>
  <dcterms:modified xsi:type="dcterms:W3CDTF">2014-03-07T18:09:43Z</dcterms:modified>
</cp:coreProperties>
</file>