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6"/>
  </p:notesMasterIdLst>
  <p:handoutMasterIdLst>
    <p:handoutMasterId r:id="rId37"/>
  </p:handoutMasterIdLst>
  <p:sldIdLst>
    <p:sldId id="678" r:id="rId2"/>
    <p:sldId id="583" r:id="rId3"/>
    <p:sldId id="654" r:id="rId4"/>
    <p:sldId id="653" r:id="rId5"/>
    <p:sldId id="655" r:id="rId6"/>
    <p:sldId id="656" r:id="rId7"/>
    <p:sldId id="651" r:id="rId8"/>
    <p:sldId id="710" r:id="rId9"/>
    <p:sldId id="711" r:id="rId10"/>
    <p:sldId id="652" r:id="rId11"/>
    <p:sldId id="712" r:id="rId12"/>
    <p:sldId id="709" r:id="rId13"/>
    <p:sldId id="713" r:id="rId14"/>
    <p:sldId id="621" r:id="rId15"/>
    <p:sldId id="622" r:id="rId16"/>
    <p:sldId id="623" r:id="rId17"/>
    <p:sldId id="624" r:id="rId18"/>
    <p:sldId id="632" r:id="rId19"/>
    <p:sldId id="695" r:id="rId20"/>
    <p:sldId id="698" r:id="rId21"/>
    <p:sldId id="683" r:id="rId22"/>
    <p:sldId id="684" r:id="rId23"/>
    <p:sldId id="685" r:id="rId24"/>
    <p:sldId id="686" r:id="rId25"/>
    <p:sldId id="687" r:id="rId26"/>
    <p:sldId id="688" r:id="rId27"/>
    <p:sldId id="689" r:id="rId28"/>
    <p:sldId id="690" r:id="rId29"/>
    <p:sldId id="691" r:id="rId30"/>
    <p:sldId id="692" r:id="rId31"/>
    <p:sldId id="704" r:id="rId32"/>
    <p:sldId id="705" r:id="rId33"/>
    <p:sldId id="706" r:id="rId34"/>
    <p:sldId id="707" r:id="rId35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00"/>
    <a:srgbClr val="0033CC"/>
    <a:srgbClr val="CC0066"/>
    <a:srgbClr val="990099"/>
    <a:srgbClr val="00006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2787"/>
    <p:restoredTop sz="90805" autoAdjust="0"/>
  </p:normalViewPr>
  <p:slideViewPr>
    <p:cSldViewPr>
      <p:cViewPr>
        <p:scale>
          <a:sx n="50" d="100"/>
          <a:sy n="50" d="100"/>
        </p:scale>
        <p:origin x="-898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t" anchorCtr="0" compatLnSpc="1">
            <a:prstTxWarp prst="textNoShape">
              <a:avLst/>
            </a:prstTxWarp>
          </a:bodyPr>
          <a:lstStyle>
            <a:lvl1pPr defTabSz="966621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t" anchorCtr="0" compatLnSpc="1">
            <a:prstTxWarp prst="textNoShape">
              <a:avLst/>
            </a:prstTxWarp>
          </a:bodyPr>
          <a:lstStyle>
            <a:lvl1pPr algn="r" defTabSz="966621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b" anchorCtr="0" compatLnSpc="1">
            <a:prstTxWarp prst="textNoShape">
              <a:avLst/>
            </a:prstTxWarp>
          </a:bodyPr>
          <a:lstStyle>
            <a:lvl1pPr defTabSz="966621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9" tIns="48314" rIns="96629" bIns="48314" numCol="1" anchor="b" anchorCtr="0" compatLnSpc="1">
            <a:prstTxWarp prst="textNoShape">
              <a:avLst/>
            </a:prstTxWarp>
          </a:bodyPr>
          <a:lstStyle>
            <a:lvl1pPr algn="r" defTabSz="966621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40D74E8A-541C-4C0A-BA0E-98E35E8EBF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742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908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25" tIns="47563" rIns="95125" bIns="47563" numCol="1" anchor="t" anchorCtr="0" compatLnSpc="1">
            <a:prstTxWarp prst="textNoShape">
              <a:avLst/>
            </a:prstTxWarp>
          </a:bodyPr>
          <a:lstStyle>
            <a:lvl1pPr defTabSz="951801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9725" y="0"/>
            <a:ext cx="31924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25" tIns="47563" rIns="95125" bIns="47563" numCol="1" anchor="t" anchorCtr="0" compatLnSpc="1">
            <a:prstTxWarp prst="textNoShape">
              <a:avLst/>
            </a:prstTxWarp>
          </a:bodyPr>
          <a:lstStyle>
            <a:lvl1pPr algn="r" defTabSz="951801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8088" y="709613"/>
            <a:ext cx="4840287" cy="3629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7263" y="4576763"/>
            <a:ext cx="5346700" cy="434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25" tIns="47563" rIns="95125" bIns="475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55113"/>
            <a:ext cx="31908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25" tIns="47563" rIns="95125" bIns="47563" numCol="1" anchor="b" anchorCtr="0" compatLnSpc="1">
            <a:prstTxWarp prst="textNoShape">
              <a:avLst/>
            </a:prstTxWarp>
          </a:bodyPr>
          <a:lstStyle>
            <a:lvl1pPr defTabSz="951801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9725" y="9155113"/>
            <a:ext cx="31924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25" tIns="47563" rIns="95125" bIns="47563" numCol="1" anchor="b" anchorCtr="0" compatLnSpc="1">
            <a:prstTxWarp prst="textNoShape">
              <a:avLst/>
            </a:prstTxWarp>
          </a:bodyPr>
          <a:lstStyle>
            <a:lvl1pPr algn="r" defTabSz="951801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B25C9587-B00F-40C4-A4DC-77CB03D0A9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2071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52733CB-A41F-4363-9D82-B6B3129E0F4A}" type="slidenum">
              <a:rPr lang="en-US" altLang="en-US" sz="1200" smtClean="0"/>
              <a:pPr/>
              <a:t>2</a:t>
            </a:fld>
            <a:endParaRPr lang="en-US" altLang="en-US" sz="1200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19138"/>
            <a:ext cx="4800600" cy="36004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21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-No backbone: nodes must self-configure into a network.</a:t>
            </a:r>
          </a:p>
          <a:p>
            <a:r>
              <a:rPr lang="en-US" altLang="en-US" smtClean="0"/>
              <a:t>-In principle all nodes can communicate with all other nodes, but multihop routing can reduce the interference associated with direct transmission.</a:t>
            </a:r>
          </a:p>
          <a:p>
            <a:r>
              <a:rPr lang="en-US" altLang="en-US" smtClean="0"/>
              <a:t>-Topology dynamic since nodes move around and link characteristics change.</a:t>
            </a:r>
          </a:p>
          <a:p>
            <a:r>
              <a:rPr lang="en-US" altLang="en-US" smtClean="0"/>
              <a:t>-Applications: appliances and entertainment units in the home, community networks that bypass the Internet. Military networks for robust flexible easily-deployed network (every soldier is a node).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5D14F19-579F-4458-8051-C51AA6D46CFC}" type="slidenum">
              <a:rPr lang="en-US" altLang="en-US" sz="1200" smtClean="0"/>
              <a:pPr/>
              <a:t>19</a:t>
            </a:fld>
            <a:endParaRPr lang="en-US" altLang="en-US" sz="1200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2188" cy="360045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59300"/>
            <a:ext cx="5365750" cy="4322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Interdisciplinary research, design, and development very challenging, but necessary to meet the requirements of future wireless applications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636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636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636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636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F74F424-8085-40B4-8652-24D6086A3001}" type="slidenum">
              <a:rPr lang="en-US" altLang="en-US" sz="1200" smtClean="0">
                <a:latin typeface="Arial" pitchFamily="34" charset="0"/>
              </a:rPr>
              <a:pPr/>
              <a:t>24</a:t>
            </a:fld>
            <a:endParaRPr lang="en-US" altLang="en-US" sz="1200" smtClean="0">
              <a:latin typeface="Arial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636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636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636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636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CB90A60-6FFA-44F2-91AD-EB1AC0F4D032}" type="slidenum">
              <a:rPr lang="en-US" altLang="en-US" sz="1200" smtClean="0">
                <a:latin typeface="Arial" pitchFamily="34" charset="0"/>
              </a:rPr>
              <a:pPr/>
              <a:t>25</a:t>
            </a:fld>
            <a:endParaRPr lang="en-US" altLang="en-US" sz="1200" smtClean="0">
              <a:latin typeface="Arial" pitchFamily="34" charset="0"/>
            </a:endParaRPr>
          </a:p>
        </p:txBody>
      </p:sp>
      <p:sp>
        <p:nvSpPr>
          <p:cNvPr id="655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pitchFamily="34" charset="0"/>
              </a:rPr>
              <a:t>1 NUM views network protocols as optimization algorithms</a:t>
            </a:r>
          </a:p>
          <a:p>
            <a:r>
              <a:rPr lang="en-US" altLang="en-US" smtClean="0">
                <a:latin typeface="Arial" pitchFamily="34" charset="0"/>
              </a:rPr>
              <a:t>2 Underlying problem is…</a:t>
            </a:r>
          </a:p>
          <a:p>
            <a:r>
              <a:rPr lang="en-US" altLang="en-US" smtClean="0">
                <a:latin typeface="Arial" pitchFamily="34" charset="0"/>
              </a:rPr>
              <a:t>	2.1 max the sum of the utilities</a:t>
            </a:r>
          </a:p>
          <a:p>
            <a:r>
              <a:rPr lang="en-US" altLang="en-US" smtClean="0">
                <a:latin typeface="Arial" pitchFamily="34" charset="0"/>
              </a:rPr>
              <a:t>	2.2 sum of the flows across a link cannot exceed the capacity of the link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A447527-3FE8-477C-A461-F94EFC94E735}" type="slidenum">
              <a:rPr lang="en-US" altLang="en-US" sz="1200" smtClean="0"/>
              <a:pPr/>
              <a:t>26</a:t>
            </a:fld>
            <a:endParaRPr lang="en-US" altLang="en-US" sz="1200" smtClean="0"/>
          </a:p>
        </p:txBody>
      </p:sp>
      <p:sp>
        <p:nvSpPr>
          <p:cNvPr id="665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The highlighted points are the keys</a:t>
            </a:r>
          </a:p>
          <a:p>
            <a:r>
              <a:rPr lang="en-US" altLang="en-US" smtClean="0"/>
              <a:t>Dwell on rate/rel/delay tradeoffs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7205E71-5CE0-4F09-A6C4-D2DEF0CBB0F1}" type="slidenum">
              <a:rPr lang="en-US" altLang="en-US" sz="1200" smtClean="0"/>
              <a:pPr/>
              <a:t>27</a:t>
            </a:fld>
            <a:endParaRPr lang="en-US" altLang="en-US" sz="1200" smtClean="0"/>
          </a:p>
        </p:txBody>
      </p:sp>
      <p:sp>
        <p:nvSpPr>
          <p:cNvPr id="675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The policies are functions or algorithms</a:t>
            </a:r>
          </a:p>
          <a:p>
            <a:r>
              <a:rPr lang="en-US" altLang="en-US" smtClean="0"/>
              <a:t>The inputs are channel state and other parameters set by the network operator</a:t>
            </a:r>
          </a:p>
          <a:p>
            <a:r>
              <a:rPr lang="en-US" altLang="en-US" smtClean="0"/>
              <a:t>The lagrange multipliers are Markov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BF615CE-106A-48E8-97BA-E9F07476E9A4}" type="slidenum">
              <a:rPr lang="en-US" altLang="en-US" sz="1200" smtClean="0"/>
              <a:pPr/>
              <a:t>28</a:t>
            </a:fld>
            <a:endParaRPr lang="en-US" altLang="en-US" sz="1200" smtClean="0"/>
          </a:p>
        </p:txBody>
      </p:sp>
      <p:sp>
        <p:nvSpPr>
          <p:cNvPr id="686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Simplest model for illustration of concepts:</a:t>
            </a:r>
          </a:p>
          <a:p>
            <a:r>
              <a:rPr lang="en-US" altLang="en-US" smtClean="0"/>
              <a:t>	Multiple users over a single link</a:t>
            </a:r>
          </a:p>
          <a:p>
            <a:r>
              <a:rPr lang="en-US" altLang="en-US" smtClean="0"/>
              <a:t>	Each is buffered before going over the link</a:t>
            </a:r>
          </a:p>
          <a:p>
            <a:r>
              <a:rPr lang="en-US" altLang="en-US" smtClean="0"/>
              <a:t>	The link uses block codes at rate 0&lt;code rate&lt;1</a:t>
            </a:r>
          </a:p>
          <a:p>
            <a:endParaRPr lang="en-US" altLang="en-US" smtClean="0"/>
          </a:p>
          <a:p>
            <a:r>
              <a:rPr lang="en-US" altLang="en-US" smtClean="0"/>
              <a:t>System adjusts code rate, power, and tx rate to maximize user satisfaction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B0E25B2-E1E4-4534-9BA3-2565CD2CAAA2}" type="slidenum">
              <a:rPr lang="en-US" altLang="en-US" sz="1200" smtClean="0"/>
              <a:pPr/>
              <a:t>29</a:t>
            </a:fld>
            <a:endParaRPr lang="en-US" altLang="en-US" sz="1200" smtClean="0"/>
          </a:p>
        </p:txBody>
      </p:sp>
      <p:sp>
        <p:nvSpPr>
          <p:cNvPr id="696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WNUM –with no codes used- offers superior performance.</a:t>
            </a:r>
          </a:p>
          <a:p>
            <a:endParaRPr lang="en-US" altLang="en-US" smtClean="0"/>
          </a:p>
          <a:p>
            <a:r>
              <a:rPr lang="en-US" altLang="en-US" smtClean="0"/>
              <a:t>The rate delay curve illustrates this best. 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A48A883-022B-41B0-A425-4808214560F3}" type="slidenum">
              <a:rPr lang="en-US" altLang="en-US" sz="1200" smtClean="0"/>
              <a:pPr/>
              <a:t>31</a:t>
            </a:fld>
            <a:endParaRPr lang="en-US" altLang="en-US" sz="120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Control theory here is not blue, the success criteria is not blue since can’t solve problems that don’t fit the math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AE2B709-9962-4D6B-849D-E8A76366E882}" type="slidenum">
              <a:rPr lang="en-US" altLang="en-US" sz="1200" smtClean="0"/>
              <a:pPr/>
              <a:t>32</a:t>
            </a:fld>
            <a:endParaRPr lang="en-US" altLang="en-US" sz="120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Bob’s comments:</a:t>
            </a:r>
          </a:p>
          <a:p>
            <a:r>
              <a:rPr lang="en-US" altLang="en-US" smtClean="0"/>
              <a:t>Wireless information theory has attacked too many problems</a:t>
            </a:r>
          </a:p>
          <a:p>
            <a:r>
              <a:rPr lang="en-US" altLang="en-US" smtClean="0"/>
              <a:t>Control and optimization has been too focused on the math, and not on problems that don’t fit the math.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99085-B4ED-4967-AAE6-A37F2D1BA4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693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D5D4D-757C-4380-82E2-FE7FCB89F8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846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01280-B91E-4ECF-94C4-42378B0AA1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58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82D6D-4203-4F1D-9910-6CB447D548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41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D6914-2888-4E3D-AF6B-73D4254B39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353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61B92-095F-4A15-AA5B-9BD1966995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8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B8612-4BF9-40DC-AE1F-E8DBD0F0D5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3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9796-13E6-4662-A887-BB1EAC20BD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689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E0664-D24C-48ED-9A34-D4BE965683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675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B57D98-9921-4B3E-A1D9-D4A0F55659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729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A55A1-E9D7-4387-8CC0-4A4EFB7291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09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972FD6-ADA5-495B-8B72-33C497F0F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782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7C1635-FB49-4237-ABE7-4B27876C3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43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fld id="{076B9C6C-DB0A-45DA-B52E-D9A5BBA5C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sz="2000"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4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15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4582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000" dirty="0" smtClean="0"/>
              <a:t>EE360: Lecture 10 Outline</a:t>
            </a:r>
            <a:br>
              <a:rPr lang="en-US" altLang="en-US" sz="4000" dirty="0" smtClean="0"/>
            </a:br>
            <a:r>
              <a:rPr lang="en-US" altLang="en-US" sz="3200" dirty="0" smtClean="0"/>
              <a:t>Capacity </a:t>
            </a:r>
            <a:r>
              <a:rPr lang="en-US" altLang="en-US" sz="3200" dirty="0" smtClean="0"/>
              <a:t>and Optimization of </a:t>
            </a:r>
            <a:r>
              <a:rPr lang="en-US" altLang="en-US" sz="3200" dirty="0" smtClean="0"/>
              <a:t>Ad Hoc Nets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848600" cy="5105400"/>
          </a:xfrm>
        </p:spPr>
        <p:txBody>
          <a:bodyPr/>
          <a:lstStyle/>
          <a:p>
            <a:pPr>
              <a:lnSpc>
                <a:spcPct val="10000"/>
              </a:lnSpc>
            </a:pPr>
            <a:endParaRPr lang="en-US" altLang="en-US" sz="2800" dirty="0" smtClean="0">
              <a:solidFill>
                <a:srgbClr val="3333CC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800" dirty="0" smtClean="0">
                <a:solidFill>
                  <a:srgbClr val="FF0000"/>
                </a:solidFill>
              </a:rPr>
              <a:t>Announcements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>
                <a:solidFill>
                  <a:srgbClr val="FF0000"/>
                </a:solidFill>
              </a:rPr>
              <a:t>Revised proposals due </a:t>
            </a:r>
            <a:r>
              <a:rPr lang="en-US" altLang="en-US" sz="2400" dirty="0" smtClean="0">
                <a:solidFill>
                  <a:srgbClr val="FF0000"/>
                </a:solidFill>
              </a:rPr>
              <a:t>Monday</a:t>
            </a:r>
            <a:endParaRPr lang="en-US" altLang="en-US" sz="2400" dirty="0" smtClean="0">
              <a:solidFill>
                <a:srgbClr val="FF0000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dirty="0" smtClean="0">
                <a:solidFill>
                  <a:srgbClr val="FF0000"/>
                </a:solidFill>
              </a:rPr>
              <a:t>HW 1 posted, due Feb. </a:t>
            </a:r>
            <a:r>
              <a:rPr lang="en-US" altLang="en-US" sz="2400" dirty="0" smtClean="0">
                <a:solidFill>
                  <a:srgbClr val="FF0000"/>
                </a:solidFill>
              </a:rPr>
              <a:t>19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>
                <a:solidFill>
                  <a:srgbClr val="FF0000"/>
                </a:solidFill>
              </a:rPr>
              <a:t>Lecture Wed will start at 9:15 (15 min early)</a:t>
            </a:r>
          </a:p>
          <a:p>
            <a:pPr lvl="2">
              <a:lnSpc>
                <a:spcPct val="90000"/>
              </a:lnSpc>
            </a:pPr>
            <a:endParaRPr lang="en-US" altLang="en-US" sz="1200" dirty="0" smtClean="0">
              <a:solidFill>
                <a:srgbClr val="FF0000"/>
              </a:solidFill>
            </a:endParaRPr>
          </a:p>
          <a:p>
            <a:pPr>
              <a:lnSpc>
                <a:spcPct val="85000"/>
              </a:lnSpc>
            </a:pPr>
            <a:r>
              <a:rPr lang="en-US" altLang="en-US" dirty="0" smtClean="0"/>
              <a:t>Definition of ad hoc network capacity</a:t>
            </a:r>
          </a:p>
          <a:p>
            <a:pPr>
              <a:lnSpc>
                <a:spcPct val="85000"/>
              </a:lnSpc>
            </a:pPr>
            <a:r>
              <a:rPr lang="en-US" altLang="en-US" dirty="0" smtClean="0"/>
              <a:t>Capacity regions</a:t>
            </a:r>
          </a:p>
          <a:p>
            <a:pPr>
              <a:lnSpc>
                <a:spcPct val="85000"/>
              </a:lnSpc>
            </a:pPr>
            <a:r>
              <a:rPr lang="en-US" altLang="en-US" dirty="0" smtClean="0"/>
              <a:t>Scaling laws and extensions</a:t>
            </a:r>
          </a:p>
          <a:p>
            <a:pPr>
              <a:lnSpc>
                <a:spcPct val="85000"/>
              </a:lnSpc>
            </a:pPr>
            <a:r>
              <a:rPr lang="en-US" altLang="en-US" dirty="0" smtClean="0"/>
              <a:t>Achievable rate regions</a:t>
            </a:r>
          </a:p>
          <a:p>
            <a:pPr>
              <a:lnSpc>
                <a:spcPct val="85000"/>
              </a:lnSpc>
            </a:pPr>
            <a:r>
              <a:rPr lang="en-US" altLang="en-US" dirty="0" smtClean="0"/>
              <a:t>Cross </a:t>
            </a:r>
            <a:r>
              <a:rPr lang="en-US" altLang="en-US" dirty="0" smtClean="0"/>
              <a:t>layer </a:t>
            </a:r>
            <a:r>
              <a:rPr lang="en-US" altLang="en-US" dirty="0" smtClean="0"/>
              <a:t>design</a:t>
            </a:r>
          </a:p>
          <a:p>
            <a:pPr>
              <a:lnSpc>
                <a:spcPct val="85000"/>
              </a:lnSpc>
            </a:pPr>
            <a:r>
              <a:rPr lang="en-US" altLang="en-US" dirty="0" smtClean="0"/>
              <a:t>Network Utility Maximization</a:t>
            </a:r>
            <a:endParaRPr lang="en-US" altLang="en-US" dirty="0" smtClean="0"/>
          </a:p>
          <a:p>
            <a:pPr>
              <a:lnSpc>
                <a:spcPct val="90000"/>
              </a:lnSpc>
            </a:pPr>
            <a:endParaRPr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Ad-Hoc Network Capacity</a:t>
            </a:r>
          </a:p>
        </p:txBody>
      </p:sp>
      <p:sp>
        <p:nvSpPr>
          <p:cNvPr id="12291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762000" y="3962400"/>
            <a:ext cx="7699375" cy="20716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smtClean="0"/>
              <a:t>Fundamental limits on the maximum possible rates between all possible node pairs with vanishing probability of error</a:t>
            </a:r>
          </a:p>
          <a:p>
            <a:pPr>
              <a:lnSpc>
                <a:spcPct val="80000"/>
              </a:lnSpc>
            </a:pPr>
            <a:r>
              <a:rPr lang="en-US" altLang="en-US" sz="2800" smtClean="0"/>
              <a:t>Independent of transmission and reception strategies (modulation, coding, routing, etc.)</a:t>
            </a:r>
          </a:p>
          <a:p>
            <a:pPr>
              <a:lnSpc>
                <a:spcPct val="80000"/>
              </a:lnSpc>
            </a:pPr>
            <a:r>
              <a:rPr lang="en-US" altLang="en-US" sz="2800" smtClean="0"/>
              <a:t>Dependent on propagation, node capabilities (e.g. MIMO), transmit power, noise, etc</a:t>
            </a:r>
          </a:p>
          <a:p>
            <a:pPr>
              <a:lnSpc>
                <a:spcPct val="80000"/>
              </a:lnSpc>
            </a:pPr>
            <a:endParaRPr lang="en-US" altLang="en-US" sz="2800" smtClean="0"/>
          </a:p>
        </p:txBody>
      </p:sp>
      <p:grpSp>
        <p:nvGrpSpPr>
          <p:cNvPr id="12292" name="Group 35"/>
          <p:cNvGrpSpPr>
            <a:grpSpLocks/>
          </p:cNvGrpSpPr>
          <p:nvPr/>
        </p:nvGrpSpPr>
        <p:grpSpPr bwMode="auto">
          <a:xfrm>
            <a:off x="2133600" y="1828800"/>
            <a:ext cx="4746625" cy="1868488"/>
            <a:chOff x="1292" y="1054"/>
            <a:chExt cx="3072" cy="1296"/>
          </a:xfrm>
        </p:grpSpPr>
        <p:sp>
          <p:nvSpPr>
            <p:cNvPr id="12293" name="AutoShape 3"/>
            <p:cNvSpPr>
              <a:spLocks noChangeArrowheads="1"/>
            </p:cNvSpPr>
            <p:nvPr/>
          </p:nvSpPr>
          <p:spPr bwMode="auto">
            <a:xfrm>
              <a:off x="1292" y="1582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294" name="AutoShape 4"/>
            <p:cNvSpPr>
              <a:spLocks noChangeArrowheads="1"/>
            </p:cNvSpPr>
            <p:nvPr/>
          </p:nvSpPr>
          <p:spPr bwMode="auto">
            <a:xfrm>
              <a:off x="1340" y="1054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295" name="AutoShape 5"/>
            <p:cNvSpPr>
              <a:spLocks noChangeArrowheads="1"/>
            </p:cNvSpPr>
            <p:nvPr/>
          </p:nvSpPr>
          <p:spPr bwMode="auto">
            <a:xfrm>
              <a:off x="2636" y="215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296" name="AutoShape 6"/>
            <p:cNvSpPr>
              <a:spLocks noChangeArrowheads="1"/>
            </p:cNvSpPr>
            <p:nvPr/>
          </p:nvSpPr>
          <p:spPr bwMode="auto">
            <a:xfrm>
              <a:off x="3692" y="167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297" name="AutoShape 7"/>
            <p:cNvSpPr>
              <a:spLocks noChangeArrowheads="1"/>
            </p:cNvSpPr>
            <p:nvPr/>
          </p:nvSpPr>
          <p:spPr bwMode="auto">
            <a:xfrm>
              <a:off x="2108" y="1630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298" name="AutoShape 8"/>
            <p:cNvSpPr>
              <a:spLocks noChangeArrowheads="1"/>
            </p:cNvSpPr>
            <p:nvPr/>
          </p:nvSpPr>
          <p:spPr bwMode="auto">
            <a:xfrm>
              <a:off x="3452" y="119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299" name="AutoShape 9"/>
            <p:cNvSpPr>
              <a:spLocks noChangeArrowheads="1"/>
            </p:cNvSpPr>
            <p:nvPr/>
          </p:nvSpPr>
          <p:spPr bwMode="auto">
            <a:xfrm>
              <a:off x="4172" y="1390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300" name="AutoShape 10"/>
            <p:cNvSpPr>
              <a:spLocks noChangeArrowheads="1"/>
            </p:cNvSpPr>
            <p:nvPr/>
          </p:nvSpPr>
          <p:spPr bwMode="auto">
            <a:xfrm>
              <a:off x="2108" y="1150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301" name="AutoShape 11"/>
            <p:cNvSpPr>
              <a:spLocks noChangeArrowheads="1"/>
            </p:cNvSpPr>
            <p:nvPr/>
          </p:nvSpPr>
          <p:spPr bwMode="auto">
            <a:xfrm>
              <a:off x="2924" y="1582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302" name="AutoShape 12"/>
            <p:cNvSpPr>
              <a:spLocks noChangeArrowheads="1"/>
            </p:cNvSpPr>
            <p:nvPr/>
          </p:nvSpPr>
          <p:spPr bwMode="auto">
            <a:xfrm>
              <a:off x="1532" y="191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303" name="Line 14"/>
            <p:cNvSpPr>
              <a:spLocks noChangeShapeType="1"/>
            </p:cNvSpPr>
            <p:nvPr/>
          </p:nvSpPr>
          <p:spPr bwMode="auto">
            <a:xfrm>
              <a:off x="1388" y="1294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4" name="Line 15"/>
            <p:cNvSpPr>
              <a:spLocks noChangeShapeType="1"/>
            </p:cNvSpPr>
            <p:nvPr/>
          </p:nvSpPr>
          <p:spPr bwMode="auto">
            <a:xfrm>
              <a:off x="1436" y="1774"/>
              <a:ext cx="96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5" name="Line 16"/>
            <p:cNvSpPr>
              <a:spLocks noChangeShapeType="1"/>
            </p:cNvSpPr>
            <p:nvPr/>
          </p:nvSpPr>
          <p:spPr bwMode="auto">
            <a:xfrm flipV="1">
              <a:off x="1772" y="1774"/>
              <a:ext cx="288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6" name="Line 17"/>
            <p:cNvSpPr>
              <a:spLocks noChangeShapeType="1"/>
            </p:cNvSpPr>
            <p:nvPr/>
          </p:nvSpPr>
          <p:spPr bwMode="auto">
            <a:xfrm>
              <a:off x="1628" y="1102"/>
              <a:ext cx="480" cy="9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7" name="Line 18"/>
            <p:cNvSpPr>
              <a:spLocks noChangeShapeType="1"/>
            </p:cNvSpPr>
            <p:nvPr/>
          </p:nvSpPr>
          <p:spPr bwMode="auto">
            <a:xfrm>
              <a:off x="2204" y="1390"/>
              <a:ext cx="0" cy="1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8" name="Line 19"/>
            <p:cNvSpPr>
              <a:spLocks noChangeShapeType="1"/>
            </p:cNvSpPr>
            <p:nvPr/>
          </p:nvSpPr>
          <p:spPr bwMode="auto">
            <a:xfrm>
              <a:off x="2348" y="1678"/>
              <a:ext cx="52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9" name="Line 20"/>
            <p:cNvSpPr>
              <a:spLocks noChangeShapeType="1"/>
            </p:cNvSpPr>
            <p:nvPr/>
          </p:nvSpPr>
          <p:spPr bwMode="auto">
            <a:xfrm>
              <a:off x="2348" y="1246"/>
              <a:ext cx="576" cy="33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0" name="Line 21"/>
            <p:cNvSpPr>
              <a:spLocks noChangeShapeType="1"/>
            </p:cNvSpPr>
            <p:nvPr/>
          </p:nvSpPr>
          <p:spPr bwMode="auto">
            <a:xfrm flipV="1">
              <a:off x="2780" y="1774"/>
              <a:ext cx="192" cy="33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1" name="Line 22"/>
            <p:cNvSpPr>
              <a:spLocks noChangeShapeType="1"/>
            </p:cNvSpPr>
            <p:nvPr/>
          </p:nvSpPr>
          <p:spPr bwMode="auto">
            <a:xfrm flipV="1">
              <a:off x="3068" y="1342"/>
              <a:ext cx="384" cy="1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2" name="Line 23"/>
            <p:cNvSpPr>
              <a:spLocks noChangeShapeType="1"/>
            </p:cNvSpPr>
            <p:nvPr/>
          </p:nvSpPr>
          <p:spPr bwMode="auto">
            <a:xfrm>
              <a:off x="3692" y="1246"/>
              <a:ext cx="432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3" name="Line 24"/>
            <p:cNvSpPr>
              <a:spLocks noChangeShapeType="1"/>
            </p:cNvSpPr>
            <p:nvPr/>
          </p:nvSpPr>
          <p:spPr bwMode="auto">
            <a:xfrm>
              <a:off x="3164" y="1678"/>
              <a:ext cx="480" cy="4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4" name="Line 25"/>
            <p:cNvSpPr>
              <a:spLocks noChangeShapeType="1"/>
            </p:cNvSpPr>
            <p:nvPr/>
          </p:nvSpPr>
          <p:spPr bwMode="auto">
            <a:xfrm flipV="1">
              <a:off x="3884" y="1534"/>
              <a:ext cx="240" cy="14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315" name="Group 26"/>
            <p:cNvGrpSpPr>
              <a:grpSpLocks/>
            </p:cNvGrpSpPr>
            <p:nvPr/>
          </p:nvGrpSpPr>
          <p:grpSpPr bwMode="auto">
            <a:xfrm>
              <a:off x="1517" y="1273"/>
              <a:ext cx="2595" cy="951"/>
              <a:chOff x="1473" y="1371"/>
              <a:chExt cx="2595" cy="951"/>
            </a:xfrm>
          </p:grpSpPr>
          <p:sp>
            <p:nvSpPr>
              <p:cNvPr id="12316" name="Line 27"/>
              <p:cNvSpPr>
                <a:spLocks noChangeShapeType="1"/>
              </p:cNvSpPr>
              <p:nvPr/>
            </p:nvSpPr>
            <p:spPr bwMode="auto">
              <a:xfrm flipH="1" flipV="1">
                <a:off x="1710" y="2151"/>
                <a:ext cx="837" cy="171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17" name="Line 28"/>
              <p:cNvSpPr>
                <a:spLocks noChangeShapeType="1"/>
              </p:cNvSpPr>
              <p:nvPr/>
            </p:nvSpPr>
            <p:spPr bwMode="auto">
              <a:xfrm flipH="1" flipV="1">
                <a:off x="1473" y="1815"/>
                <a:ext cx="1071" cy="441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18" name="Line 29"/>
              <p:cNvSpPr>
                <a:spLocks noChangeShapeType="1"/>
              </p:cNvSpPr>
              <p:nvPr/>
            </p:nvSpPr>
            <p:spPr bwMode="auto">
              <a:xfrm flipH="1" flipV="1">
                <a:off x="1497" y="1371"/>
                <a:ext cx="1107" cy="864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19" name="Line 30"/>
              <p:cNvSpPr>
                <a:spLocks noChangeShapeType="1"/>
              </p:cNvSpPr>
              <p:nvPr/>
            </p:nvSpPr>
            <p:spPr bwMode="auto">
              <a:xfrm flipH="1" flipV="1">
                <a:off x="2214" y="1458"/>
                <a:ext cx="405" cy="756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20" name="Line 31"/>
              <p:cNvSpPr>
                <a:spLocks noChangeShapeType="1"/>
              </p:cNvSpPr>
              <p:nvPr/>
            </p:nvSpPr>
            <p:spPr bwMode="auto">
              <a:xfrm flipH="1" flipV="1">
                <a:off x="2256" y="1932"/>
                <a:ext cx="297" cy="243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21" name="Line 32"/>
              <p:cNvSpPr>
                <a:spLocks noChangeShapeType="1"/>
              </p:cNvSpPr>
              <p:nvPr/>
            </p:nvSpPr>
            <p:spPr bwMode="auto">
              <a:xfrm flipV="1">
                <a:off x="2805" y="1527"/>
                <a:ext cx="675" cy="738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22" name="Line 33"/>
              <p:cNvSpPr>
                <a:spLocks noChangeShapeType="1"/>
              </p:cNvSpPr>
              <p:nvPr/>
            </p:nvSpPr>
            <p:spPr bwMode="auto">
              <a:xfrm flipV="1">
                <a:off x="2811" y="1938"/>
                <a:ext cx="810" cy="360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23" name="Line 34"/>
              <p:cNvSpPr>
                <a:spLocks noChangeShapeType="1"/>
              </p:cNvSpPr>
              <p:nvPr/>
            </p:nvSpPr>
            <p:spPr bwMode="auto">
              <a:xfrm flipV="1">
                <a:off x="2853" y="1584"/>
                <a:ext cx="1215" cy="630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ChangeArrowheads="1"/>
          </p:cNvSpPr>
          <p:nvPr/>
        </p:nvSpPr>
        <p:spPr bwMode="auto">
          <a:xfrm>
            <a:off x="5341938" y="1620838"/>
            <a:ext cx="3522662" cy="26336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Network Capacity:</a:t>
            </a:r>
            <a:br>
              <a:rPr lang="en-US" altLang="en-US" smtClean="0"/>
            </a:br>
            <a:r>
              <a:rPr lang="en-US" altLang="en-US" sz="4400" i="1" smtClean="0">
                <a:solidFill>
                  <a:srgbClr val="FF0000"/>
                </a:solidFill>
              </a:rPr>
              <a:t>What is it?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9875" y="1825625"/>
            <a:ext cx="8601075" cy="47879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n(n-1)-dimensional region </a:t>
            </a:r>
          </a:p>
          <a:p>
            <a:pPr lvl="1"/>
            <a:r>
              <a:rPr lang="en-US" altLang="en-US" smtClean="0"/>
              <a:t>Rates between all node pairs</a:t>
            </a:r>
          </a:p>
          <a:p>
            <a:pPr lvl="1"/>
            <a:r>
              <a:rPr lang="en-US" altLang="en-US" smtClean="0"/>
              <a:t>Upper/lower bounds</a:t>
            </a:r>
          </a:p>
          <a:p>
            <a:pPr lvl="2"/>
            <a:r>
              <a:rPr lang="en-US" altLang="en-US" smtClean="0">
                <a:solidFill>
                  <a:srgbClr val="0000CC"/>
                </a:solidFill>
              </a:rPr>
              <a:t>Lower bounds achievable</a:t>
            </a:r>
          </a:p>
          <a:p>
            <a:pPr lvl="2"/>
            <a:r>
              <a:rPr lang="en-US" altLang="en-US" smtClean="0">
                <a:solidFill>
                  <a:srgbClr val="0000CC"/>
                </a:solidFill>
              </a:rPr>
              <a:t>Upper bounds hard</a:t>
            </a:r>
          </a:p>
          <a:p>
            <a:pPr lvl="1">
              <a:buFont typeface="Wingdings" pitchFamily="2" charset="2"/>
              <a:buNone/>
            </a:pPr>
            <a:endParaRPr lang="en-US" altLang="en-US" smtClean="0"/>
          </a:p>
          <a:p>
            <a:pPr lvl="1">
              <a:buFont typeface="Wingdings" pitchFamily="2" charset="2"/>
              <a:buNone/>
            </a:pPr>
            <a:endParaRPr lang="en-US" altLang="en-US" smtClean="0"/>
          </a:p>
          <a:p>
            <a:pPr lvl="1">
              <a:buFont typeface="Wingdings" pitchFamily="2" charset="2"/>
              <a:buNone/>
            </a:pPr>
            <a:endParaRPr lang="en-US" altLang="en-US" smtClean="0"/>
          </a:p>
          <a:p>
            <a:pPr lvl="1">
              <a:buFont typeface="Wingdings" pitchFamily="2" charset="2"/>
              <a:buNone/>
            </a:pPr>
            <a:endParaRPr lang="en-US" altLang="en-US" smtClean="0"/>
          </a:p>
          <a:p>
            <a:pPr>
              <a:lnSpc>
                <a:spcPct val="80000"/>
              </a:lnSpc>
            </a:pPr>
            <a:r>
              <a:rPr lang="en-US" altLang="en-US" smtClean="0"/>
              <a:t>Other possible axes</a:t>
            </a:r>
          </a:p>
          <a:p>
            <a:pPr lvl="1"/>
            <a:r>
              <a:rPr lang="en-US" altLang="en-US" smtClean="0"/>
              <a:t>Energy and delay</a:t>
            </a:r>
          </a:p>
        </p:txBody>
      </p:sp>
      <p:sp>
        <p:nvSpPr>
          <p:cNvPr id="13317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18" name="Line 51"/>
          <p:cNvSpPr>
            <a:spLocks noChangeShapeType="1"/>
          </p:cNvSpPr>
          <p:nvPr/>
        </p:nvSpPr>
        <p:spPr bwMode="auto">
          <a:xfrm>
            <a:off x="6007100" y="1854200"/>
            <a:ext cx="0" cy="2133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9" name="Line 52"/>
          <p:cNvSpPr>
            <a:spLocks noChangeShapeType="1"/>
          </p:cNvSpPr>
          <p:nvPr/>
        </p:nvSpPr>
        <p:spPr bwMode="auto">
          <a:xfrm rot="5400000">
            <a:off x="7366000" y="2616200"/>
            <a:ext cx="0" cy="2717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0" name="Freeform 53"/>
          <p:cNvSpPr>
            <a:spLocks/>
          </p:cNvSpPr>
          <p:nvPr/>
        </p:nvSpPr>
        <p:spPr bwMode="auto">
          <a:xfrm>
            <a:off x="6007100" y="2389188"/>
            <a:ext cx="2120900" cy="1585912"/>
          </a:xfrm>
          <a:custGeom>
            <a:avLst/>
            <a:gdLst>
              <a:gd name="T0" fmla="*/ 0 w 1448"/>
              <a:gd name="T1" fmla="*/ 7 h 1063"/>
              <a:gd name="T2" fmla="*/ 160 w 1448"/>
              <a:gd name="T3" fmla="*/ 7 h 1063"/>
              <a:gd name="T4" fmla="*/ 400 w 1448"/>
              <a:gd name="T5" fmla="*/ 47 h 1063"/>
              <a:gd name="T6" fmla="*/ 584 w 1448"/>
              <a:gd name="T7" fmla="*/ 95 h 1063"/>
              <a:gd name="T8" fmla="*/ 992 w 1448"/>
              <a:gd name="T9" fmla="*/ 319 h 1063"/>
              <a:gd name="T10" fmla="*/ 1264 w 1448"/>
              <a:gd name="T11" fmla="*/ 615 h 1063"/>
              <a:gd name="T12" fmla="*/ 1448 w 1448"/>
              <a:gd name="T13" fmla="*/ 1063 h 106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48"/>
              <a:gd name="T22" fmla="*/ 0 h 1063"/>
              <a:gd name="T23" fmla="*/ 1448 w 1448"/>
              <a:gd name="T24" fmla="*/ 1063 h 106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48" h="1063">
                <a:moveTo>
                  <a:pt x="0" y="7"/>
                </a:moveTo>
                <a:cubicBezTo>
                  <a:pt x="46" y="3"/>
                  <a:pt x="93" y="0"/>
                  <a:pt x="160" y="7"/>
                </a:cubicBezTo>
                <a:cubicBezTo>
                  <a:pt x="227" y="14"/>
                  <a:pt x="329" y="32"/>
                  <a:pt x="400" y="47"/>
                </a:cubicBezTo>
                <a:cubicBezTo>
                  <a:pt x="471" y="62"/>
                  <a:pt x="485" y="50"/>
                  <a:pt x="584" y="95"/>
                </a:cubicBezTo>
                <a:cubicBezTo>
                  <a:pt x="683" y="140"/>
                  <a:pt x="879" y="232"/>
                  <a:pt x="992" y="319"/>
                </a:cubicBezTo>
                <a:cubicBezTo>
                  <a:pt x="1105" y="406"/>
                  <a:pt x="1188" y="491"/>
                  <a:pt x="1264" y="615"/>
                </a:cubicBezTo>
                <a:cubicBezTo>
                  <a:pt x="1340" y="739"/>
                  <a:pt x="1394" y="901"/>
                  <a:pt x="1448" y="1063"/>
                </a:cubicBezTo>
              </a:path>
            </a:pathLst>
          </a:custGeom>
          <a:noFill/>
          <a:ln w="28575" cap="flat" cmpd="sng">
            <a:solidFill>
              <a:srgbClr val="0000CC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1" name="Text Box 55"/>
          <p:cNvSpPr txBox="1">
            <a:spLocks noChangeArrowheads="1"/>
          </p:cNvSpPr>
          <p:nvPr/>
        </p:nvSpPr>
        <p:spPr bwMode="auto">
          <a:xfrm>
            <a:off x="8493125" y="3986213"/>
            <a:ext cx="474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Garamond" pitchFamily="18" charset="0"/>
              </a:rPr>
              <a:t>R</a:t>
            </a:r>
            <a:r>
              <a:rPr lang="en-US" altLang="en-US" sz="1800" baseline="-25000">
                <a:solidFill>
                  <a:srgbClr val="000000"/>
                </a:solidFill>
                <a:latin typeface="Garamond" pitchFamily="18" charset="0"/>
              </a:rPr>
              <a:t>12</a:t>
            </a:r>
          </a:p>
        </p:txBody>
      </p:sp>
      <p:sp>
        <p:nvSpPr>
          <p:cNvPr id="13322" name="Text Box 56"/>
          <p:cNvSpPr txBox="1">
            <a:spLocks noChangeArrowheads="1"/>
          </p:cNvSpPr>
          <p:nvPr/>
        </p:nvSpPr>
        <p:spPr bwMode="auto">
          <a:xfrm>
            <a:off x="5508625" y="1814513"/>
            <a:ext cx="485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Garamond" pitchFamily="18" charset="0"/>
              </a:rPr>
              <a:t>R</a:t>
            </a:r>
            <a:r>
              <a:rPr lang="en-US" altLang="en-US" sz="1800" baseline="-25000">
                <a:solidFill>
                  <a:srgbClr val="000000"/>
                </a:solidFill>
                <a:latin typeface="Garamond" pitchFamily="18" charset="0"/>
              </a:rPr>
              <a:t>34</a:t>
            </a: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6007100" y="2058988"/>
            <a:ext cx="2603500" cy="1941512"/>
            <a:chOff x="3784" y="1225"/>
            <a:chExt cx="1640" cy="1223"/>
          </a:xfrm>
        </p:grpSpPr>
        <p:sp>
          <p:nvSpPr>
            <p:cNvPr id="13386" name="Freeform 57"/>
            <p:cNvSpPr>
              <a:spLocks/>
            </p:cNvSpPr>
            <p:nvPr/>
          </p:nvSpPr>
          <p:spPr bwMode="auto">
            <a:xfrm>
              <a:off x="3784" y="1225"/>
              <a:ext cx="1640" cy="1223"/>
            </a:xfrm>
            <a:custGeom>
              <a:avLst/>
              <a:gdLst>
                <a:gd name="T0" fmla="*/ 0 w 1448"/>
                <a:gd name="T1" fmla="*/ 7 h 1063"/>
                <a:gd name="T2" fmla="*/ 160 w 1448"/>
                <a:gd name="T3" fmla="*/ 7 h 1063"/>
                <a:gd name="T4" fmla="*/ 400 w 1448"/>
                <a:gd name="T5" fmla="*/ 47 h 1063"/>
                <a:gd name="T6" fmla="*/ 584 w 1448"/>
                <a:gd name="T7" fmla="*/ 95 h 1063"/>
                <a:gd name="T8" fmla="*/ 992 w 1448"/>
                <a:gd name="T9" fmla="*/ 319 h 1063"/>
                <a:gd name="T10" fmla="*/ 1264 w 1448"/>
                <a:gd name="T11" fmla="*/ 615 h 1063"/>
                <a:gd name="T12" fmla="*/ 1448 w 1448"/>
                <a:gd name="T13" fmla="*/ 1063 h 10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48"/>
                <a:gd name="T22" fmla="*/ 0 h 1063"/>
                <a:gd name="T23" fmla="*/ 1448 w 1448"/>
                <a:gd name="T24" fmla="*/ 1063 h 106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48" h="1063">
                  <a:moveTo>
                    <a:pt x="0" y="7"/>
                  </a:moveTo>
                  <a:cubicBezTo>
                    <a:pt x="46" y="3"/>
                    <a:pt x="93" y="0"/>
                    <a:pt x="160" y="7"/>
                  </a:cubicBezTo>
                  <a:cubicBezTo>
                    <a:pt x="227" y="14"/>
                    <a:pt x="329" y="32"/>
                    <a:pt x="400" y="47"/>
                  </a:cubicBezTo>
                  <a:cubicBezTo>
                    <a:pt x="471" y="62"/>
                    <a:pt x="485" y="50"/>
                    <a:pt x="584" y="95"/>
                  </a:cubicBezTo>
                  <a:cubicBezTo>
                    <a:pt x="683" y="140"/>
                    <a:pt x="879" y="232"/>
                    <a:pt x="992" y="319"/>
                  </a:cubicBezTo>
                  <a:cubicBezTo>
                    <a:pt x="1105" y="406"/>
                    <a:pt x="1188" y="491"/>
                    <a:pt x="1264" y="615"/>
                  </a:cubicBezTo>
                  <a:cubicBezTo>
                    <a:pt x="1340" y="739"/>
                    <a:pt x="1394" y="901"/>
                    <a:pt x="1448" y="1063"/>
                  </a:cubicBezTo>
                </a:path>
              </a:pathLst>
            </a:custGeom>
            <a:noFill/>
            <a:ln w="28575" cap="flat" cmpd="sng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7" name="Freeform 58"/>
            <p:cNvSpPr>
              <a:spLocks/>
            </p:cNvSpPr>
            <p:nvPr/>
          </p:nvSpPr>
          <p:spPr bwMode="auto">
            <a:xfrm>
              <a:off x="3784" y="1681"/>
              <a:ext cx="1128" cy="759"/>
            </a:xfrm>
            <a:custGeom>
              <a:avLst/>
              <a:gdLst>
                <a:gd name="T0" fmla="*/ 0 w 1448"/>
                <a:gd name="T1" fmla="*/ 7 h 1063"/>
                <a:gd name="T2" fmla="*/ 160 w 1448"/>
                <a:gd name="T3" fmla="*/ 7 h 1063"/>
                <a:gd name="T4" fmla="*/ 400 w 1448"/>
                <a:gd name="T5" fmla="*/ 47 h 1063"/>
                <a:gd name="T6" fmla="*/ 584 w 1448"/>
                <a:gd name="T7" fmla="*/ 95 h 1063"/>
                <a:gd name="T8" fmla="*/ 992 w 1448"/>
                <a:gd name="T9" fmla="*/ 319 h 1063"/>
                <a:gd name="T10" fmla="*/ 1264 w 1448"/>
                <a:gd name="T11" fmla="*/ 615 h 1063"/>
                <a:gd name="T12" fmla="*/ 1448 w 1448"/>
                <a:gd name="T13" fmla="*/ 1063 h 10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48"/>
                <a:gd name="T22" fmla="*/ 0 h 1063"/>
                <a:gd name="T23" fmla="*/ 1448 w 1448"/>
                <a:gd name="T24" fmla="*/ 1063 h 106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48" h="1063">
                  <a:moveTo>
                    <a:pt x="0" y="7"/>
                  </a:moveTo>
                  <a:cubicBezTo>
                    <a:pt x="46" y="3"/>
                    <a:pt x="93" y="0"/>
                    <a:pt x="160" y="7"/>
                  </a:cubicBezTo>
                  <a:cubicBezTo>
                    <a:pt x="227" y="14"/>
                    <a:pt x="329" y="32"/>
                    <a:pt x="400" y="47"/>
                  </a:cubicBezTo>
                  <a:cubicBezTo>
                    <a:pt x="471" y="62"/>
                    <a:pt x="485" y="50"/>
                    <a:pt x="584" y="95"/>
                  </a:cubicBezTo>
                  <a:cubicBezTo>
                    <a:pt x="683" y="140"/>
                    <a:pt x="879" y="232"/>
                    <a:pt x="992" y="319"/>
                  </a:cubicBezTo>
                  <a:cubicBezTo>
                    <a:pt x="1105" y="406"/>
                    <a:pt x="1188" y="491"/>
                    <a:pt x="1264" y="615"/>
                  </a:cubicBezTo>
                  <a:cubicBezTo>
                    <a:pt x="1340" y="739"/>
                    <a:pt x="1394" y="901"/>
                    <a:pt x="1448" y="1063"/>
                  </a:cubicBezTo>
                </a:path>
              </a:pathLst>
            </a:custGeom>
            <a:noFill/>
            <a:ln w="28575" cap="flat" cmpd="sng">
              <a:solidFill>
                <a:schemeClr val="folHlink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8" name="Rectangle 59"/>
            <p:cNvSpPr>
              <a:spLocks noChangeArrowheads="1"/>
            </p:cNvSpPr>
            <p:nvPr/>
          </p:nvSpPr>
          <p:spPr bwMode="auto">
            <a:xfrm>
              <a:off x="4670" y="1283"/>
              <a:ext cx="74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rgbClr val="00CC99"/>
                  </a:solidFill>
                </a:rPr>
                <a:t>Upper Bound</a:t>
              </a:r>
              <a:endParaRPr lang="en-US" altLang="en-US" sz="1600"/>
            </a:p>
          </p:txBody>
        </p:sp>
        <p:sp>
          <p:nvSpPr>
            <p:cNvPr id="13389" name="Rectangle 60"/>
            <p:cNvSpPr>
              <a:spLocks noChangeArrowheads="1"/>
            </p:cNvSpPr>
            <p:nvPr/>
          </p:nvSpPr>
          <p:spPr bwMode="auto">
            <a:xfrm>
              <a:off x="3933" y="2007"/>
              <a:ext cx="74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rgbClr val="FF6699"/>
                  </a:solidFill>
                </a:rPr>
                <a:t>Lower Bound</a:t>
              </a:r>
              <a:endParaRPr lang="en-US" altLang="en-US" sz="1600"/>
            </a:p>
          </p:txBody>
        </p:sp>
      </p:grpSp>
      <p:grpSp>
        <p:nvGrpSpPr>
          <p:cNvPr id="3" name="Group 64"/>
          <p:cNvGrpSpPr>
            <a:grpSpLocks/>
          </p:cNvGrpSpPr>
          <p:nvPr/>
        </p:nvGrpSpPr>
        <p:grpSpPr bwMode="auto">
          <a:xfrm>
            <a:off x="7073900" y="2635250"/>
            <a:ext cx="679450" cy="374650"/>
            <a:chOff x="4456" y="1588"/>
            <a:chExt cx="428" cy="236"/>
          </a:xfrm>
        </p:grpSpPr>
        <p:sp>
          <p:nvSpPr>
            <p:cNvPr id="13384" name="Line 61"/>
            <p:cNvSpPr>
              <a:spLocks noChangeShapeType="1"/>
            </p:cNvSpPr>
            <p:nvPr/>
          </p:nvSpPr>
          <p:spPr bwMode="auto">
            <a:xfrm flipV="1">
              <a:off x="4456" y="1704"/>
              <a:ext cx="144" cy="12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5" name="Line 62"/>
            <p:cNvSpPr>
              <a:spLocks noChangeShapeType="1"/>
            </p:cNvSpPr>
            <p:nvPr/>
          </p:nvSpPr>
          <p:spPr bwMode="auto">
            <a:xfrm rot="5400000">
              <a:off x="4724" y="1548"/>
              <a:ext cx="120" cy="20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5340350" y="4454525"/>
            <a:ext cx="3575050" cy="2403475"/>
            <a:chOff x="3368" y="2752"/>
            <a:chExt cx="2252" cy="1514"/>
          </a:xfrm>
        </p:grpSpPr>
        <p:sp>
          <p:nvSpPr>
            <p:cNvPr id="13362" name="Rectangle 29"/>
            <p:cNvSpPr>
              <a:spLocks noChangeArrowheads="1"/>
            </p:cNvSpPr>
            <p:nvPr/>
          </p:nvSpPr>
          <p:spPr bwMode="auto">
            <a:xfrm>
              <a:off x="3449" y="2798"/>
              <a:ext cx="28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363" name="Rectangle 30"/>
            <p:cNvSpPr>
              <a:spLocks noChangeArrowheads="1"/>
            </p:cNvSpPr>
            <p:nvPr/>
          </p:nvSpPr>
          <p:spPr bwMode="auto">
            <a:xfrm>
              <a:off x="3368" y="2788"/>
              <a:ext cx="49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</a:rPr>
                <a:t>Capacity</a:t>
              </a:r>
              <a:endParaRPr lang="en-US" altLang="en-US" sz="1600"/>
            </a:p>
          </p:txBody>
        </p:sp>
        <p:grpSp>
          <p:nvGrpSpPr>
            <p:cNvPr id="13364" name="Group 31"/>
            <p:cNvGrpSpPr>
              <a:grpSpLocks/>
            </p:cNvGrpSpPr>
            <p:nvPr/>
          </p:nvGrpSpPr>
          <p:grpSpPr bwMode="auto">
            <a:xfrm>
              <a:off x="3571" y="2947"/>
              <a:ext cx="24" cy="1140"/>
              <a:chOff x="3635" y="1331"/>
              <a:chExt cx="24" cy="1140"/>
            </a:xfrm>
          </p:grpSpPr>
          <p:sp>
            <p:nvSpPr>
              <p:cNvPr id="13382" name="Line 32"/>
              <p:cNvSpPr>
                <a:spLocks noChangeShapeType="1"/>
              </p:cNvSpPr>
              <p:nvPr/>
            </p:nvSpPr>
            <p:spPr bwMode="auto">
              <a:xfrm>
                <a:off x="3647" y="1354"/>
                <a:ext cx="1" cy="111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83" name="Freeform 33"/>
              <p:cNvSpPr>
                <a:spLocks/>
              </p:cNvSpPr>
              <p:nvPr/>
            </p:nvSpPr>
            <p:spPr bwMode="auto">
              <a:xfrm>
                <a:off x="3635" y="1331"/>
                <a:ext cx="24" cy="24"/>
              </a:xfrm>
              <a:custGeom>
                <a:avLst/>
                <a:gdLst>
                  <a:gd name="T0" fmla="*/ 73 w 73"/>
                  <a:gd name="T1" fmla="*/ 73 h 73"/>
                  <a:gd name="T2" fmla="*/ 37 w 73"/>
                  <a:gd name="T3" fmla="*/ 0 h 73"/>
                  <a:gd name="T4" fmla="*/ 0 w 73"/>
                  <a:gd name="T5" fmla="*/ 73 h 73"/>
                  <a:gd name="T6" fmla="*/ 73 w 73"/>
                  <a:gd name="T7" fmla="*/ 73 h 7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3"/>
                  <a:gd name="T13" fmla="*/ 0 h 73"/>
                  <a:gd name="T14" fmla="*/ 73 w 73"/>
                  <a:gd name="T15" fmla="*/ 73 h 7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3" h="73">
                    <a:moveTo>
                      <a:pt x="73" y="73"/>
                    </a:moveTo>
                    <a:lnTo>
                      <a:pt x="37" y="0"/>
                    </a:lnTo>
                    <a:lnTo>
                      <a:pt x="0" y="73"/>
                    </a:lnTo>
                    <a:lnTo>
                      <a:pt x="73" y="73"/>
                    </a:lnTo>
                    <a:close/>
                  </a:path>
                </a:pathLst>
              </a:custGeom>
              <a:solidFill>
                <a:srgbClr val="000000"/>
              </a:solidFill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365" name="Group 34"/>
            <p:cNvGrpSpPr>
              <a:grpSpLocks/>
            </p:cNvGrpSpPr>
            <p:nvPr/>
          </p:nvGrpSpPr>
          <p:grpSpPr bwMode="auto">
            <a:xfrm>
              <a:off x="3583" y="2898"/>
              <a:ext cx="1751" cy="1189"/>
              <a:chOff x="3647" y="1474"/>
              <a:chExt cx="1495" cy="997"/>
            </a:xfrm>
          </p:grpSpPr>
          <p:sp>
            <p:nvSpPr>
              <p:cNvPr id="13380" name="Line 35"/>
              <p:cNvSpPr>
                <a:spLocks noChangeShapeType="1"/>
              </p:cNvSpPr>
              <p:nvPr/>
            </p:nvSpPr>
            <p:spPr bwMode="auto">
              <a:xfrm flipV="1">
                <a:off x="3647" y="1486"/>
                <a:ext cx="1475" cy="985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81" name="Freeform 36"/>
              <p:cNvSpPr>
                <a:spLocks/>
              </p:cNvSpPr>
              <p:nvPr/>
            </p:nvSpPr>
            <p:spPr bwMode="auto">
              <a:xfrm>
                <a:off x="5115" y="1474"/>
                <a:ext cx="27" cy="23"/>
              </a:xfrm>
              <a:custGeom>
                <a:avLst/>
                <a:gdLst>
                  <a:gd name="T0" fmla="*/ 40 w 81"/>
                  <a:gd name="T1" fmla="*/ 69 h 69"/>
                  <a:gd name="T2" fmla="*/ 81 w 81"/>
                  <a:gd name="T3" fmla="*/ 0 h 69"/>
                  <a:gd name="T4" fmla="*/ 0 w 81"/>
                  <a:gd name="T5" fmla="*/ 9 h 69"/>
                  <a:gd name="T6" fmla="*/ 40 w 81"/>
                  <a:gd name="T7" fmla="*/ 69 h 6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1"/>
                  <a:gd name="T13" fmla="*/ 0 h 69"/>
                  <a:gd name="T14" fmla="*/ 81 w 81"/>
                  <a:gd name="T15" fmla="*/ 69 h 6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1" h="69">
                    <a:moveTo>
                      <a:pt x="40" y="69"/>
                    </a:moveTo>
                    <a:lnTo>
                      <a:pt x="81" y="0"/>
                    </a:lnTo>
                    <a:lnTo>
                      <a:pt x="0" y="9"/>
                    </a:lnTo>
                    <a:lnTo>
                      <a:pt x="40" y="69"/>
                    </a:lnTo>
                    <a:close/>
                  </a:path>
                </a:pathLst>
              </a:custGeom>
              <a:solidFill>
                <a:srgbClr val="000000"/>
              </a:solidFill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366" name="Group 37"/>
            <p:cNvGrpSpPr>
              <a:grpSpLocks/>
            </p:cNvGrpSpPr>
            <p:nvPr/>
          </p:nvGrpSpPr>
          <p:grpSpPr bwMode="auto">
            <a:xfrm>
              <a:off x="3578" y="4074"/>
              <a:ext cx="1803" cy="24"/>
              <a:chOff x="3642" y="2458"/>
              <a:chExt cx="1803" cy="24"/>
            </a:xfrm>
          </p:grpSpPr>
          <p:sp>
            <p:nvSpPr>
              <p:cNvPr id="13378" name="Line 38"/>
              <p:cNvSpPr>
                <a:spLocks noChangeShapeType="1"/>
              </p:cNvSpPr>
              <p:nvPr/>
            </p:nvSpPr>
            <p:spPr bwMode="auto">
              <a:xfrm flipV="1">
                <a:off x="3642" y="2470"/>
                <a:ext cx="1779" cy="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79" name="Freeform 39"/>
              <p:cNvSpPr>
                <a:spLocks/>
              </p:cNvSpPr>
              <p:nvPr/>
            </p:nvSpPr>
            <p:spPr bwMode="auto">
              <a:xfrm>
                <a:off x="5420" y="2458"/>
                <a:ext cx="25" cy="24"/>
              </a:xfrm>
              <a:custGeom>
                <a:avLst/>
                <a:gdLst>
                  <a:gd name="T0" fmla="*/ 0 w 73"/>
                  <a:gd name="T1" fmla="*/ 72 h 72"/>
                  <a:gd name="T2" fmla="*/ 73 w 73"/>
                  <a:gd name="T3" fmla="*/ 35 h 72"/>
                  <a:gd name="T4" fmla="*/ 0 w 73"/>
                  <a:gd name="T5" fmla="*/ 0 h 72"/>
                  <a:gd name="T6" fmla="*/ 0 w 73"/>
                  <a:gd name="T7" fmla="*/ 72 h 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3"/>
                  <a:gd name="T13" fmla="*/ 0 h 72"/>
                  <a:gd name="T14" fmla="*/ 73 w 73"/>
                  <a:gd name="T15" fmla="*/ 72 h 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3" h="72">
                    <a:moveTo>
                      <a:pt x="0" y="72"/>
                    </a:moveTo>
                    <a:lnTo>
                      <a:pt x="73" y="35"/>
                    </a:lnTo>
                    <a:lnTo>
                      <a:pt x="0" y="0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000000"/>
              </a:solidFill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367" name="Rectangle 40"/>
            <p:cNvSpPr>
              <a:spLocks noChangeArrowheads="1"/>
            </p:cNvSpPr>
            <p:nvPr/>
          </p:nvSpPr>
          <p:spPr bwMode="auto">
            <a:xfrm>
              <a:off x="5076" y="3026"/>
              <a:ext cx="196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368" name="Rectangle 41"/>
            <p:cNvSpPr>
              <a:spLocks noChangeArrowheads="1"/>
            </p:cNvSpPr>
            <p:nvPr/>
          </p:nvSpPr>
          <p:spPr bwMode="auto">
            <a:xfrm>
              <a:off x="5235" y="2752"/>
              <a:ext cx="31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</a:rPr>
                <a:t>Delay</a:t>
              </a:r>
              <a:endParaRPr lang="en-US" altLang="en-US" sz="1600"/>
            </a:p>
          </p:txBody>
        </p:sp>
        <p:sp>
          <p:nvSpPr>
            <p:cNvPr id="13369" name="Rectangle 42"/>
            <p:cNvSpPr>
              <a:spLocks noChangeArrowheads="1"/>
            </p:cNvSpPr>
            <p:nvPr/>
          </p:nvSpPr>
          <p:spPr bwMode="auto">
            <a:xfrm>
              <a:off x="5199" y="4098"/>
              <a:ext cx="23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370" name="Rectangle 43"/>
            <p:cNvSpPr>
              <a:spLocks noChangeArrowheads="1"/>
            </p:cNvSpPr>
            <p:nvPr/>
          </p:nvSpPr>
          <p:spPr bwMode="auto">
            <a:xfrm>
              <a:off x="5222" y="4112"/>
              <a:ext cx="39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</a:rPr>
                <a:t>Energy</a:t>
              </a:r>
              <a:endParaRPr lang="en-US" altLang="en-US" sz="1600"/>
            </a:p>
          </p:txBody>
        </p:sp>
        <p:sp>
          <p:nvSpPr>
            <p:cNvPr id="13371" name="Rectangle 46"/>
            <p:cNvSpPr>
              <a:spLocks noChangeArrowheads="1"/>
            </p:cNvSpPr>
            <p:nvPr/>
          </p:nvSpPr>
          <p:spPr bwMode="auto">
            <a:xfrm>
              <a:off x="4096" y="2989"/>
              <a:ext cx="403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372" name="Rectangle 48"/>
            <p:cNvSpPr>
              <a:spLocks noChangeArrowheads="1"/>
            </p:cNvSpPr>
            <p:nvPr/>
          </p:nvSpPr>
          <p:spPr bwMode="auto">
            <a:xfrm>
              <a:off x="4799" y="3616"/>
              <a:ext cx="40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373" name="Freeform 44"/>
            <p:cNvSpPr>
              <a:spLocks/>
            </p:cNvSpPr>
            <p:nvPr/>
          </p:nvSpPr>
          <p:spPr bwMode="auto">
            <a:xfrm>
              <a:off x="3615" y="3321"/>
              <a:ext cx="1616" cy="757"/>
            </a:xfrm>
            <a:custGeom>
              <a:avLst/>
              <a:gdLst>
                <a:gd name="T0" fmla="*/ 0 w 4847"/>
                <a:gd name="T1" fmla="*/ 2272 h 2272"/>
                <a:gd name="T2" fmla="*/ 769 w 4847"/>
                <a:gd name="T3" fmla="*/ 1989 h 2272"/>
                <a:gd name="T4" fmla="*/ 1155 w 4847"/>
                <a:gd name="T5" fmla="*/ 1704 h 2272"/>
                <a:gd name="T6" fmla="*/ 1385 w 4847"/>
                <a:gd name="T7" fmla="*/ 1421 h 2272"/>
                <a:gd name="T8" fmla="*/ 1693 w 4847"/>
                <a:gd name="T9" fmla="*/ 1065 h 2272"/>
                <a:gd name="T10" fmla="*/ 2001 w 4847"/>
                <a:gd name="T11" fmla="*/ 853 h 2272"/>
                <a:gd name="T12" fmla="*/ 2384 w 4847"/>
                <a:gd name="T13" fmla="*/ 568 h 2272"/>
                <a:gd name="T14" fmla="*/ 2924 w 4847"/>
                <a:gd name="T15" fmla="*/ 355 h 2272"/>
                <a:gd name="T16" fmla="*/ 3539 w 4847"/>
                <a:gd name="T17" fmla="*/ 0 h 2272"/>
                <a:gd name="T18" fmla="*/ 3716 w 4847"/>
                <a:gd name="T19" fmla="*/ 97 h 2272"/>
                <a:gd name="T20" fmla="*/ 3861 w 4847"/>
                <a:gd name="T21" fmla="*/ 204 h 2272"/>
                <a:gd name="T22" fmla="*/ 3955 w 4847"/>
                <a:gd name="T23" fmla="*/ 225 h 2272"/>
                <a:gd name="T24" fmla="*/ 4143 w 4847"/>
                <a:gd name="T25" fmla="*/ 351 h 2272"/>
                <a:gd name="T26" fmla="*/ 4342 w 4847"/>
                <a:gd name="T27" fmla="*/ 412 h 2272"/>
                <a:gd name="T28" fmla="*/ 4605 w 4847"/>
                <a:gd name="T29" fmla="*/ 545 h 2272"/>
                <a:gd name="T30" fmla="*/ 4770 w 4847"/>
                <a:gd name="T31" fmla="*/ 568 h 2272"/>
                <a:gd name="T32" fmla="*/ 4847 w 4847"/>
                <a:gd name="T33" fmla="*/ 640 h 2272"/>
                <a:gd name="T34" fmla="*/ 4616 w 4847"/>
                <a:gd name="T35" fmla="*/ 640 h 2272"/>
                <a:gd name="T36" fmla="*/ 4309 w 4847"/>
                <a:gd name="T37" fmla="*/ 662 h 2272"/>
                <a:gd name="T38" fmla="*/ 4079 w 4847"/>
                <a:gd name="T39" fmla="*/ 710 h 2272"/>
                <a:gd name="T40" fmla="*/ 3807 w 4847"/>
                <a:gd name="T41" fmla="*/ 813 h 2272"/>
                <a:gd name="T42" fmla="*/ 3436 w 4847"/>
                <a:gd name="T43" fmla="*/ 916 h 2272"/>
                <a:gd name="T44" fmla="*/ 3097 w 4847"/>
                <a:gd name="T45" fmla="*/ 1112 h 2272"/>
                <a:gd name="T46" fmla="*/ 2855 w 4847"/>
                <a:gd name="T47" fmla="*/ 1283 h 2272"/>
                <a:gd name="T48" fmla="*/ 2647 w 4847"/>
                <a:gd name="T49" fmla="*/ 1525 h 2272"/>
                <a:gd name="T50" fmla="*/ 2380 w 4847"/>
                <a:gd name="T51" fmla="*/ 1735 h 2272"/>
                <a:gd name="T52" fmla="*/ 2152 w 4847"/>
                <a:gd name="T53" fmla="*/ 1922 h 2272"/>
                <a:gd name="T54" fmla="*/ 1979 w 4847"/>
                <a:gd name="T55" fmla="*/ 2007 h 2272"/>
                <a:gd name="T56" fmla="*/ 1712 w 4847"/>
                <a:gd name="T57" fmla="*/ 2133 h 2272"/>
                <a:gd name="T58" fmla="*/ 1646 w 4847"/>
                <a:gd name="T59" fmla="*/ 2157 h 2272"/>
                <a:gd name="T60" fmla="*/ 1512 w 4847"/>
                <a:gd name="T61" fmla="*/ 2196 h 2272"/>
                <a:gd name="T62" fmla="*/ 1111 w 4847"/>
                <a:gd name="T63" fmla="*/ 2196 h 2272"/>
                <a:gd name="T64" fmla="*/ 692 w 4847"/>
                <a:gd name="T65" fmla="*/ 2201 h 2272"/>
                <a:gd name="T66" fmla="*/ 368 w 4847"/>
                <a:gd name="T67" fmla="*/ 2251 h 2272"/>
                <a:gd name="T68" fmla="*/ 0 w 4847"/>
                <a:gd name="T69" fmla="*/ 2272 h 227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847"/>
                <a:gd name="T106" fmla="*/ 0 h 2272"/>
                <a:gd name="T107" fmla="*/ 4847 w 4847"/>
                <a:gd name="T108" fmla="*/ 2272 h 227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847" h="2272">
                  <a:moveTo>
                    <a:pt x="0" y="2272"/>
                  </a:moveTo>
                  <a:lnTo>
                    <a:pt x="769" y="1989"/>
                  </a:lnTo>
                  <a:lnTo>
                    <a:pt x="1155" y="1704"/>
                  </a:lnTo>
                  <a:lnTo>
                    <a:pt x="1385" y="1421"/>
                  </a:lnTo>
                  <a:lnTo>
                    <a:pt x="1693" y="1065"/>
                  </a:lnTo>
                  <a:lnTo>
                    <a:pt x="2001" y="853"/>
                  </a:lnTo>
                  <a:lnTo>
                    <a:pt x="2384" y="568"/>
                  </a:lnTo>
                  <a:lnTo>
                    <a:pt x="2924" y="355"/>
                  </a:lnTo>
                  <a:lnTo>
                    <a:pt x="3539" y="0"/>
                  </a:lnTo>
                  <a:lnTo>
                    <a:pt x="3716" y="97"/>
                  </a:lnTo>
                  <a:lnTo>
                    <a:pt x="3861" y="204"/>
                  </a:lnTo>
                  <a:lnTo>
                    <a:pt x="3955" y="225"/>
                  </a:lnTo>
                  <a:lnTo>
                    <a:pt x="4143" y="351"/>
                  </a:lnTo>
                  <a:lnTo>
                    <a:pt x="4342" y="412"/>
                  </a:lnTo>
                  <a:lnTo>
                    <a:pt x="4605" y="545"/>
                  </a:lnTo>
                  <a:lnTo>
                    <a:pt x="4770" y="568"/>
                  </a:lnTo>
                  <a:lnTo>
                    <a:pt x="4847" y="640"/>
                  </a:lnTo>
                  <a:lnTo>
                    <a:pt x="4616" y="640"/>
                  </a:lnTo>
                  <a:lnTo>
                    <a:pt x="4309" y="662"/>
                  </a:lnTo>
                  <a:lnTo>
                    <a:pt x="4079" y="710"/>
                  </a:lnTo>
                  <a:lnTo>
                    <a:pt x="3807" y="813"/>
                  </a:lnTo>
                  <a:lnTo>
                    <a:pt x="3436" y="916"/>
                  </a:lnTo>
                  <a:lnTo>
                    <a:pt x="3097" y="1112"/>
                  </a:lnTo>
                  <a:lnTo>
                    <a:pt x="2855" y="1283"/>
                  </a:lnTo>
                  <a:lnTo>
                    <a:pt x="2647" y="1525"/>
                  </a:lnTo>
                  <a:lnTo>
                    <a:pt x="2380" y="1735"/>
                  </a:lnTo>
                  <a:lnTo>
                    <a:pt x="2152" y="1922"/>
                  </a:lnTo>
                  <a:lnTo>
                    <a:pt x="1979" y="2007"/>
                  </a:lnTo>
                  <a:lnTo>
                    <a:pt x="1712" y="2133"/>
                  </a:lnTo>
                  <a:lnTo>
                    <a:pt x="1646" y="2157"/>
                  </a:lnTo>
                  <a:lnTo>
                    <a:pt x="1512" y="2196"/>
                  </a:lnTo>
                  <a:lnTo>
                    <a:pt x="1111" y="2196"/>
                  </a:lnTo>
                  <a:lnTo>
                    <a:pt x="692" y="2201"/>
                  </a:lnTo>
                  <a:lnTo>
                    <a:pt x="368" y="2251"/>
                  </a:lnTo>
                  <a:lnTo>
                    <a:pt x="0" y="2272"/>
                  </a:lnTo>
                  <a:close/>
                </a:path>
              </a:pathLst>
            </a:custGeom>
            <a:solidFill>
              <a:srgbClr val="FF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4" name="Rectangle 47"/>
            <p:cNvSpPr>
              <a:spLocks noChangeArrowheads="1"/>
            </p:cNvSpPr>
            <p:nvPr/>
          </p:nvSpPr>
          <p:spPr bwMode="auto">
            <a:xfrm>
              <a:off x="3822" y="2915"/>
              <a:ext cx="74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rgbClr val="00CC99"/>
                  </a:solidFill>
                </a:rPr>
                <a:t>Upper Bound</a:t>
              </a:r>
              <a:endParaRPr lang="en-US" altLang="en-US" sz="1600"/>
            </a:p>
          </p:txBody>
        </p:sp>
        <p:sp>
          <p:nvSpPr>
            <p:cNvPr id="13375" name="Rectangle 49"/>
            <p:cNvSpPr>
              <a:spLocks noChangeArrowheads="1"/>
            </p:cNvSpPr>
            <p:nvPr/>
          </p:nvSpPr>
          <p:spPr bwMode="auto">
            <a:xfrm>
              <a:off x="4781" y="3631"/>
              <a:ext cx="74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>
                  <a:solidFill>
                    <a:srgbClr val="FF6699"/>
                  </a:solidFill>
                </a:rPr>
                <a:t>Lower Bound</a:t>
              </a:r>
              <a:endParaRPr lang="en-US" altLang="en-US" sz="1600"/>
            </a:p>
          </p:txBody>
        </p:sp>
        <p:sp>
          <p:nvSpPr>
            <p:cNvPr id="13376" name="Freeform 50"/>
            <p:cNvSpPr>
              <a:spLocks/>
            </p:cNvSpPr>
            <p:nvPr/>
          </p:nvSpPr>
          <p:spPr bwMode="auto">
            <a:xfrm>
              <a:off x="3694" y="2995"/>
              <a:ext cx="1704" cy="1056"/>
            </a:xfrm>
            <a:custGeom>
              <a:avLst/>
              <a:gdLst>
                <a:gd name="T0" fmla="*/ 0 w 4558"/>
                <a:gd name="T1" fmla="*/ 3408 h 3408"/>
                <a:gd name="T2" fmla="*/ 724 w 4558"/>
                <a:gd name="T3" fmla="*/ 2954 h 3408"/>
                <a:gd name="T4" fmla="*/ 1086 w 4558"/>
                <a:gd name="T5" fmla="*/ 2499 h 3408"/>
                <a:gd name="T6" fmla="*/ 1303 w 4558"/>
                <a:gd name="T7" fmla="*/ 2045 h 3408"/>
                <a:gd name="T8" fmla="*/ 1592 w 4558"/>
                <a:gd name="T9" fmla="*/ 1477 h 3408"/>
                <a:gd name="T10" fmla="*/ 1881 w 4558"/>
                <a:gd name="T11" fmla="*/ 1136 h 3408"/>
                <a:gd name="T12" fmla="*/ 2243 w 4558"/>
                <a:gd name="T13" fmla="*/ 682 h 3408"/>
                <a:gd name="T14" fmla="*/ 2749 w 4558"/>
                <a:gd name="T15" fmla="*/ 341 h 3408"/>
                <a:gd name="T16" fmla="*/ 3304 w 4558"/>
                <a:gd name="T17" fmla="*/ 74 h 3408"/>
                <a:gd name="T18" fmla="*/ 3472 w 4558"/>
                <a:gd name="T19" fmla="*/ 0 h 3408"/>
                <a:gd name="T20" fmla="*/ 3545 w 4558"/>
                <a:gd name="T21" fmla="*/ 227 h 3408"/>
                <a:gd name="T22" fmla="*/ 3690 w 4558"/>
                <a:gd name="T23" fmla="*/ 341 h 3408"/>
                <a:gd name="T24" fmla="*/ 3834 w 4558"/>
                <a:gd name="T25" fmla="*/ 455 h 3408"/>
                <a:gd name="T26" fmla="*/ 4051 w 4558"/>
                <a:gd name="T27" fmla="*/ 568 h 3408"/>
                <a:gd name="T28" fmla="*/ 4340 w 4558"/>
                <a:gd name="T29" fmla="*/ 682 h 3408"/>
                <a:gd name="T30" fmla="*/ 4473 w 4558"/>
                <a:gd name="T31" fmla="*/ 712 h 3408"/>
                <a:gd name="T32" fmla="*/ 4558 w 4558"/>
                <a:gd name="T33" fmla="*/ 795 h 3408"/>
                <a:gd name="T34" fmla="*/ 4340 w 4558"/>
                <a:gd name="T35" fmla="*/ 795 h 3408"/>
                <a:gd name="T36" fmla="*/ 4040 w 4558"/>
                <a:gd name="T37" fmla="*/ 786 h 3408"/>
                <a:gd name="T38" fmla="*/ 3818 w 4558"/>
                <a:gd name="T39" fmla="*/ 859 h 3408"/>
                <a:gd name="T40" fmla="*/ 3472 w 4558"/>
                <a:gd name="T41" fmla="*/ 909 h 3408"/>
                <a:gd name="T42" fmla="*/ 3111 w 4558"/>
                <a:gd name="T43" fmla="*/ 1023 h 3408"/>
                <a:gd name="T44" fmla="*/ 2822 w 4558"/>
                <a:gd name="T45" fmla="*/ 1250 h 3408"/>
                <a:gd name="T46" fmla="*/ 2533 w 4558"/>
                <a:gd name="T47" fmla="*/ 1591 h 3408"/>
                <a:gd name="T48" fmla="*/ 2315 w 4558"/>
                <a:gd name="T49" fmla="*/ 1818 h 3408"/>
                <a:gd name="T50" fmla="*/ 2171 w 4558"/>
                <a:gd name="T51" fmla="*/ 2045 h 3408"/>
                <a:gd name="T52" fmla="*/ 1954 w 4558"/>
                <a:gd name="T53" fmla="*/ 2272 h 3408"/>
                <a:gd name="T54" fmla="*/ 1736 w 4558"/>
                <a:gd name="T55" fmla="*/ 2613 h 3408"/>
                <a:gd name="T56" fmla="*/ 1519 w 4558"/>
                <a:gd name="T57" fmla="*/ 2840 h 3408"/>
                <a:gd name="T58" fmla="*/ 1303 w 4558"/>
                <a:gd name="T59" fmla="*/ 3067 h 3408"/>
                <a:gd name="T60" fmla="*/ 1013 w 4558"/>
                <a:gd name="T61" fmla="*/ 3181 h 3408"/>
                <a:gd name="T62" fmla="*/ 651 w 4558"/>
                <a:gd name="T63" fmla="*/ 3294 h 3408"/>
                <a:gd name="T64" fmla="*/ 346 w 4558"/>
                <a:gd name="T65" fmla="*/ 3372 h 3408"/>
                <a:gd name="T66" fmla="*/ 0 w 4558"/>
                <a:gd name="T67" fmla="*/ 3408 h 340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558"/>
                <a:gd name="T103" fmla="*/ 0 h 3408"/>
                <a:gd name="T104" fmla="*/ 4558 w 4558"/>
                <a:gd name="T105" fmla="*/ 3408 h 340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558" h="3408">
                  <a:moveTo>
                    <a:pt x="0" y="3408"/>
                  </a:moveTo>
                  <a:lnTo>
                    <a:pt x="724" y="2954"/>
                  </a:lnTo>
                  <a:lnTo>
                    <a:pt x="1086" y="2499"/>
                  </a:lnTo>
                  <a:lnTo>
                    <a:pt x="1303" y="2045"/>
                  </a:lnTo>
                  <a:lnTo>
                    <a:pt x="1592" y="1477"/>
                  </a:lnTo>
                  <a:lnTo>
                    <a:pt x="1881" y="1136"/>
                  </a:lnTo>
                  <a:lnTo>
                    <a:pt x="2243" y="682"/>
                  </a:lnTo>
                  <a:lnTo>
                    <a:pt x="2749" y="341"/>
                  </a:lnTo>
                  <a:lnTo>
                    <a:pt x="3304" y="74"/>
                  </a:lnTo>
                  <a:lnTo>
                    <a:pt x="3472" y="0"/>
                  </a:lnTo>
                  <a:lnTo>
                    <a:pt x="3545" y="227"/>
                  </a:lnTo>
                  <a:lnTo>
                    <a:pt x="3690" y="341"/>
                  </a:lnTo>
                  <a:lnTo>
                    <a:pt x="3834" y="455"/>
                  </a:lnTo>
                  <a:lnTo>
                    <a:pt x="4051" y="568"/>
                  </a:lnTo>
                  <a:lnTo>
                    <a:pt x="4340" y="682"/>
                  </a:lnTo>
                  <a:lnTo>
                    <a:pt x="4473" y="712"/>
                  </a:lnTo>
                  <a:lnTo>
                    <a:pt x="4558" y="795"/>
                  </a:lnTo>
                  <a:lnTo>
                    <a:pt x="4340" y="795"/>
                  </a:lnTo>
                  <a:lnTo>
                    <a:pt x="4040" y="786"/>
                  </a:lnTo>
                  <a:lnTo>
                    <a:pt x="3818" y="859"/>
                  </a:lnTo>
                  <a:lnTo>
                    <a:pt x="3472" y="909"/>
                  </a:lnTo>
                  <a:lnTo>
                    <a:pt x="3111" y="1023"/>
                  </a:lnTo>
                  <a:lnTo>
                    <a:pt x="2822" y="1250"/>
                  </a:lnTo>
                  <a:lnTo>
                    <a:pt x="2533" y="1591"/>
                  </a:lnTo>
                  <a:lnTo>
                    <a:pt x="2315" y="1818"/>
                  </a:lnTo>
                  <a:lnTo>
                    <a:pt x="2171" y="2045"/>
                  </a:lnTo>
                  <a:lnTo>
                    <a:pt x="1954" y="2272"/>
                  </a:lnTo>
                  <a:lnTo>
                    <a:pt x="1736" y="2613"/>
                  </a:lnTo>
                  <a:lnTo>
                    <a:pt x="1519" y="2840"/>
                  </a:lnTo>
                  <a:lnTo>
                    <a:pt x="1303" y="3067"/>
                  </a:lnTo>
                  <a:lnTo>
                    <a:pt x="1013" y="3181"/>
                  </a:lnTo>
                  <a:lnTo>
                    <a:pt x="651" y="3294"/>
                  </a:lnTo>
                  <a:lnTo>
                    <a:pt x="346" y="3372"/>
                  </a:lnTo>
                  <a:lnTo>
                    <a:pt x="0" y="3408"/>
                  </a:lnTo>
                  <a:close/>
                </a:path>
              </a:pathLst>
            </a:custGeom>
            <a:solidFill>
              <a:srgbClr val="00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7" name="Freeform 45"/>
            <p:cNvSpPr>
              <a:spLocks/>
            </p:cNvSpPr>
            <p:nvPr/>
          </p:nvSpPr>
          <p:spPr bwMode="auto">
            <a:xfrm>
              <a:off x="3606" y="2939"/>
              <a:ext cx="1520" cy="1136"/>
            </a:xfrm>
            <a:custGeom>
              <a:avLst/>
              <a:gdLst>
                <a:gd name="T0" fmla="*/ 0 w 4558"/>
                <a:gd name="T1" fmla="*/ 3408 h 3408"/>
                <a:gd name="T2" fmla="*/ 724 w 4558"/>
                <a:gd name="T3" fmla="*/ 2954 h 3408"/>
                <a:gd name="T4" fmla="*/ 1086 w 4558"/>
                <a:gd name="T5" fmla="*/ 2499 h 3408"/>
                <a:gd name="T6" fmla="*/ 1303 w 4558"/>
                <a:gd name="T7" fmla="*/ 2045 h 3408"/>
                <a:gd name="T8" fmla="*/ 1592 w 4558"/>
                <a:gd name="T9" fmla="*/ 1477 h 3408"/>
                <a:gd name="T10" fmla="*/ 1881 w 4558"/>
                <a:gd name="T11" fmla="*/ 1136 h 3408"/>
                <a:gd name="T12" fmla="*/ 2243 w 4558"/>
                <a:gd name="T13" fmla="*/ 682 h 3408"/>
                <a:gd name="T14" fmla="*/ 2749 w 4558"/>
                <a:gd name="T15" fmla="*/ 341 h 3408"/>
                <a:gd name="T16" fmla="*/ 3304 w 4558"/>
                <a:gd name="T17" fmla="*/ 74 h 3408"/>
                <a:gd name="T18" fmla="*/ 3472 w 4558"/>
                <a:gd name="T19" fmla="*/ 0 h 3408"/>
                <a:gd name="T20" fmla="*/ 3545 w 4558"/>
                <a:gd name="T21" fmla="*/ 227 h 3408"/>
                <a:gd name="T22" fmla="*/ 3690 w 4558"/>
                <a:gd name="T23" fmla="*/ 341 h 3408"/>
                <a:gd name="T24" fmla="*/ 3834 w 4558"/>
                <a:gd name="T25" fmla="*/ 455 h 3408"/>
                <a:gd name="T26" fmla="*/ 4051 w 4558"/>
                <a:gd name="T27" fmla="*/ 568 h 3408"/>
                <a:gd name="T28" fmla="*/ 4340 w 4558"/>
                <a:gd name="T29" fmla="*/ 682 h 3408"/>
                <a:gd name="T30" fmla="*/ 4473 w 4558"/>
                <a:gd name="T31" fmla="*/ 712 h 3408"/>
                <a:gd name="T32" fmla="*/ 4558 w 4558"/>
                <a:gd name="T33" fmla="*/ 795 h 3408"/>
                <a:gd name="T34" fmla="*/ 4340 w 4558"/>
                <a:gd name="T35" fmla="*/ 795 h 3408"/>
                <a:gd name="T36" fmla="*/ 4040 w 4558"/>
                <a:gd name="T37" fmla="*/ 786 h 3408"/>
                <a:gd name="T38" fmla="*/ 3818 w 4558"/>
                <a:gd name="T39" fmla="*/ 859 h 3408"/>
                <a:gd name="T40" fmla="*/ 3472 w 4558"/>
                <a:gd name="T41" fmla="*/ 909 h 3408"/>
                <a:gd name="T42" fmla="*/ 3111 w 4558"/>
                <a:gd name="T43" fmla="*/ 1023 h 3408"/>
                <a:gd name="T44" fmla="*/ 2822 w 4558"/>
                <a:gd name="T45" fmla="*/ 1250 h 3408"/>
                <a:gd name="T46" fmla="*/ 2533 w 4558"/>
                <a:gd name="T47" fmla="*/ 1591 h 3408"/>
                <a:gd name="T48" fmla="*/ 2315 w 4558"/>
                <a:gd name="T49" fmla="*/ 1818 h 3408"/>
                <a:gd name="T50" fmla="*/ 2171 w 4558"/>
                <a:gd name="T51" fmla="*/ 2045 h 3408"/>
                <a:gd name="T52" fmla="*/ 1954 w 4558"/>
                <a:gd name="T53" fmla="*/ 2272 h 3408"/>
                <a:gd name="T54" fmla="*/ 1736 w 4558"/>
                <a:gd name="T55" fmla="*/ 2613 h 3408"/>
                <a:gd name="T56" fmla="*/ 1519 w 4558"/>
                <a:gd name="T57" fmla="*/ 2840 h 3408"/>
                <a:gd name="T58" fmla="*/ 1303 w 4558"/>
                <a:gd name="T59" fmla="*/ 3067 h 3408"/>
                <a:gd name="T60" fmla="*/ 1013 w 4558"/>
                <a:gd name="T61" fmla="*/ 3181 h 3408"/>
                <a:gd name="T62" fmla="*/ 651 w 4558"/>
                <a:gd name="T63" fmla="*/ 3294 h 3408"/>
                <a:gd name="T64" fmla="*/ 346 w 4558"/>
                <a:gd name="T65" fmla="*/ 3372 h 3408"/>
                <a:gd name="T66" fmla="*/ 0 w 4558"/>
                <a:gd name="T67" fmla="*/ 3408 h 340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558"/>
                <a:gd name="T103" fmla="*/ 0 h 3408"/>
                <a:gd name="T104" fmla="*/ 4558 w 4558"/>
                <a:gd name="T105" fmla="*/ 3408 h 340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558" h="3408">
                  <a:moveTo>
                    <a:pt x="0" y="3408"/>
                  </a:moveTo>
                  <a:lnTo>
                    <a:pt x="724" y="2954"/>
                  </a:lnTo>
                  <a:lnTo>
                    <a:pt x="1086" y="2499"/>
                  </a:lnTo>
                  <a:lnTo>
                    <a:pt x="1303" y="2045"/>
                  </a:lnTo>
                  <a:lnTo>
                    <a:pt x="1592" y="1477"/>
                  </a:lnTo>
                  <a:lnTo>
                    <a:pt x="1881" y="1136"/>
                  </a:lnTo>
                  <a:lnTo>
                    <a:pt x="2243" y="682"/>
                  </a:lnTo>
                  <a:lnTo>
                    <a:pt x="2749" y="341"/>
                  </a:lnTo>
                  <a:lnTo>
                    <a:pt x="3304" y="74"/>
                  </a:lnTo>
                  <a:lnTo>
                    <a:pt x="3472" y="0"/>
                  </a:lnTo>
                  <a:lnTo>
                    <a:pt x="3545" y="227"/>
                  </a:lnTo>
                  <a:lnTo>
                    <a:pt x="3690" y="341"/>
                  </a:lnTo>
                  <a:lnTo>
                    <a:pt x="3834" y="455"/>
                  </a:lnTo>
                  <a:lnTo>
                    <a:pt x="4051" y="568"/>
                  </a:lnTo>
                  <a:lnTo>
                    <a:pt x="4340" y="682"/>
                  </a:lnTo>
                  <a:lnTo>
                    <a:pt x="4473" y="712"/>
                  </a:lnTo>
                  <a:lnTo>
                    <a:pt x="4558" y="795"/>
                  </a:lnTo>
                  <a:lnTo>
                    <a:pt x="4340" y="795"/>
                  </a:lnTo>
                  <a:lnTo>
                    <a:pt x="4040" y="786"/>
                  </a:lnTo>
                  <a:lnTo>
                    <a:pt x="3818" y="859"/>
                  </a:lnTo>
                  <a:lnTo>
                    <a:pt x="3472" y="909"/>
                  </a:lnTo>
                  <a:lnTo>
                    <a:pt x="3111" y="1023"/>
                  </a:lnTo>
                  <a:lnTo>
                    <a:pt x="2822" y="1250"/>
                  </a:lnTo>
                  <a:lnTo>
                    <a:pt x="2533" y="1591"/>
                  </a:lnTo>
                  <a:lnTo>
                    <a:pt x="2315" y="1818"/>
                  </a:lnTo>
                  <a:lnTo>
                    <a:pt x="2171" y="2045"/>
                  </a:lnTo>
                  <a:lnTo>
                    <a:pt x="1954" y="2272"/>
                  </a:lnTo>
                  <a:lnTo>
                    <a:pt x="1736" y="2613"/>
                  </a:lnTo>
                  <a:lnTo>
                    <a:pt x="1519" y="2840"/>
                  </a:lnTo>
                  <a:lnTo>
                    <a:pt x="1303" y="3067"/>
                  </a:lnTo>
                  <a:lnTo>
                    <a:pt x="1013" y="3181"/>
                  </a:lnTo>
                  <a:lnTo>
                    <a:pt x="651" y="3294"/>
                  </a:lnTo>
                  <a:lnTo>
                    <a:pt x="346" y="3372"/>
                  </a:lnTo>
                  <a:lnTo>
                    <a:pt x="0" y="3408"/>
                  </a:lnTo>
                  <a:close/>
                </a:path>
              </a:pathLst>
            </a:custGeom>
            <a:solidFill>
              <a:srgbClr val="00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6" name="Group 35"/>
          <p:cNvGrpSpPr>
            <a:grpSpLocks/>
          </p:cNvGrpSpPr>
          <p:nvPr/>
        </p:nvGrpSpPr>
        <p:grpSpPr bwMode="auto">
          <a:xfrm>
            <a:off x="1066800" y="4038600"/>
            <a:ext cx="3375025" cy="1335088"/>
            <a:chOff x="1292" y="1054"/>
            <a:chExt cx="3072" cy="1296"/>
          </a:xfrm>
        </p:grpSpPr>
        <p:sp>
          <p:nvSpPr>
            <p:cNvPr id="13331" name="AutoShape 3"/>
            <p:cNvSpPr>
              <a:spLocks noChangeArrowheads="1"/>
            </p:cNvSpPr>
            <p:nvPr/>
          </p:nvSpPr>
          <p:spPr bwMode="auto">
            <a:xfrm>
              <a:off x="1292" y="1582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332" name="AutoShape 4"/>
            <p:cNvSpPr>
              <a:spLocks noChangeArrowheads="1"/>
            </p:cNvSpPr>
            <p:nvPr/>
          </p:nvSpPr>
          <p:spPr bwMode="auto">
            <a:xfrm>
              <a:off x="1340" y="1054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333" name="AutoShape 5"/>
            <p:cNvSpPr>
              <a:spLocks noChangeArrowheads="1"/>
            </p:cNvSpPr>
            <p:nvPr/>
          </p:nvSpPr>
          <p:spPr bwMode="auto">
            <a:xfrm>
              <a:off x="2636" y="215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334" name="AutoShape 6"/>
            <p:cNvSpPr>
              <a:spLocks noChangeArrowheads="1"/>
            </p:cNvSpPr>
            <p:nvPr/>
          </p:nvSpPr>
          <p:spPr bwMode="auto">
            <a:xfrm>
              <a:off x="3692" y="167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335" name="AutoShape 7"/>
            <p:cNvSpPr>
              <a:spLocks noChangeArrowheads="1"/>
            </p:cNvSpPr>
            <p:nvPr/>
          </p:nvSpPr>
          <p:spPr bwMode="auto">
            <a:xfrm>
              <a:off x="2108" y="1630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336" name="AutoShape 8"/>
            <p:cNvSpPr>
              <a:spLocks noChangeArrowheads="1"/>
            </p:cNvSpPr>
            <p:nvPr/>
          </p:nvSpPr>
          <p:spPr bwMode="auto">
            <a:xfrm>
              <a:off x="3452" y="119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337" name="AutoShape 9"/>
            <p:cNvSpPr>
              <a:spLocks noChangeArrowheads="1"/>
            </p:cNvSpPr>
            <p:nvPr/>
          </p:nvSpPr>
          <p:spPr bwMode="auto">
            <a:xfrm>
              <a:off x="4172" y="1390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338" name="AutoShape 10"/>
            <p:cNvSpPr>
              <a:spLocks noChangeArrowheads="1"/>
            </p:cNvSpPr>
            <p:nvPr/>
          </p:nvSpPr>
          <p:spPr bwMode="auto">
            <a:xfrm>
              <a:off x="2108" y="1150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339" name="AutoShape 11"/>
            <p:cNvSpPr>
              <a:spLocks noChangeArrowheads="1"/>
            </p:cNvSpPr>
            <p:nvPr/>
          </p:nvSpPr>
          <p:spPr bwMode="auto">
            <a:xfrm>
              <a:off x="2924" y="1582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340" name="AutoShape 12"/>
            <p:cNvSpPr>
              <a:spLocks noChangeArrowheads="1"/>
            </p:cNvSpPr>
            <p:nvPr/>
          </p:nvSpPr>
          <p:spPr bwMode="auto">
            <a:xfrm>
              <a:off x="1532" y="191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341" name="Line 14"/>
            <p:cNvSpPr>
              <a:spLocks noChangeShapeType="1"/>
            </p:cNvSpPr>
            <p:nvPr/>
          </p:nvSpPr>
          <p:spPr bwMode="auto">
            <a:xfrm>
              <a:off x="1388" y="1294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2" name="Line 15"/>
            <p:cNvSpPr>
              <a:spLocks noChangeShapeType="1"/>
            </p:cNvSpPr>
            <p:nvPr/>
          </p:nvSpPr>
          <p:spPr bwMode="auto">
            <a:xfrm>
              <a:off x="1436" y="1774"/>
              <a:ext cx="96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3" name="Line 16"/>
            <p:cNvSpPr>
              <a:spLocks noChangeShapeType="1"/>
            </p:cNvSpPr>
            <p:nvPr/>
          </p:nvSpPr>
          <p:spPr bwMode="auto">
            <a:xfrm flipV="1">
              <a:off x="1772" y="1774"/>
              <a:ext cx="288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4" name="Line 17"/>
            <p:cNvSpPr>
              <a:spLocks noChangeShapeType="1"/>
            </p:cNvSpPr>
            <p:nvPr/>
          </p:nvSpPr>
          <p:spPr bwMode="auto">
            <a:xfrm>
              <a:off x="1628" y="1102"/>
              <a:ext cx="480" cy="9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5" name="Line 18"/>
            <p:cNvSpPr>
              <a:spLocks noChangeShapeType="1"/>
            </p:cNvSpPr>
            <p:nvPr/>
          </p:nvSpPr>
          <p:spPr bwMode="auto">
            <a:xfrm>
              <a:off x="2204" y="1390"/>
              <a:ext cx="0" cy="1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6" name="Line 19"/>
            <p:cNvSpPr>
              <a:spLocks noChangeShapeType="1"/>
            </p:cNvSpPr>
            <p:nvPr/>
          </p:nvSpPr>
          <p:spPr bwMode="auto">
            <a:xfrm>
              <a:off x="2348" y="1678"/>
              <a:ext cx="52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7" name="Line 20"/>
            <p:cNvSpPr>
              <a:spLocks noChangeShapeType="1"/>
            </p:cNvSpPr>
            <p:nvPr/>
          </p:nvSpPr>
          <p:spPr bwMode="auto">
            <a:xfrm>
              <a:off x="2348" y="1246"/>
              <a:ext cx="576" cy="33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8" name="Line 21"/>
            <p:cNvSpPr>
              <a:spLocks noChangeShapeType="1"/>
            </p:cNvSpPr>
            <p:nvPr/>
          </p:nvSpPr>
          <p:spPr bwMode="auto">
            <a:xfrm flipV="1">
              <a:off x="2780" y="1774"/>
              <a:ext cx="192" cy="33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9" name="Line 22"/>
            <p:cNvSpPr>
              <a:spLocks noChangeShapeType="1"/>
            </p:cNvSpPr>
            <p:nvPr/>
          </p:nvSpPr>
          <p:spPr bwMode="auto">
            <a:xfrm flipV="1">
              <a:off x="3068" y="1342"/>
              <a:ext cx="384" cy="1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50" name="Line 23"/>
            <p:cNvSpPr>
              <a:spLocks noChangeShapeType="1"/>
            </p:cNvSpPr>
            <p:nvPr/>
          </p:nvSpPr>
          <p:spPr bwMode="auto">
            <a:xfrm>
              <a:off x="3692" y="1246"/>
              <a:ext cx="432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51" name="Line 24"/>
            <p:cNvSpPr>
              <a:spLocks noChangeShapeType="1"/>
            </p:cNvSpPr>
            <p:nvPr/>
          </p:nvSpPr>
          <p:spPr bwMode="auto">
            <a:xfrm>
              <a:off x="3164" y="1678"/>
              <a:ext cx="480" cy="4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52" name="Line 25"/>
            <p:cNvSpPr>
              <a:spLocks noChangeShapeType="1"/>
            </p:cNvSpPr>
            <p:nvPr/>
          </p:nvSpPr>
          <p:spPr bwMode="auto">
            <a:xfrm flipV="1">
              <a:off x="3884" y="1534"/>
              <a:ext cx="240" cy="14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353" name="Group 26"/>
            <p:cNvGrpSpPr>
              <a:grpSpLocks/>
            </p:cNvGrpSpPr>
            <p:nvPr/>
          </p:nvGrpSpPr>
          <p:grpSpPr bwMode="auto">
            <a:xfrm>
              <a:off x="1517" y="1273"/>
              <a:ext cx="2595" cy="951"/>
              <a:chOff x="1473" y="1371"/>
              <a:chExt cx="2595" cy="951"/>
            </a:xfrm>
          </p:grpSpPr>
          <p:sp>
            <p:nvSpPr>
              <p:cNvPr id="13354" name="Line 27"/>
              <p:cNvSpPr>
                <a:spLocks noChangeShapeType="1"/>
              </p:cNvSpPr>
              <p:nvPr/>
            </p:nvSpPr>
            <p:spPr bwMode="auto">
              <a:xfrm flipH="1" flipV="1">
                <a:off x="1710" y="2151"/>
                <a:ext cx="837" cy="171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5" name="Line 28"/>
              <p:cNvSpPr>
                <a:spLocks noChangeShapeType="1"/>
              </p:cNvSpPr>
              <p:nvPr/>
            </p:nvSpPr>
            <p:spPr bwMode="auto">
              <a:xfrm flipH="1" flipV="1">
                <a:off x="1473" y="1815"/>
                <a:ext cx="1071" cy="441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6" name="Line 29"/>
              <p:cNvSpPr>
                <a:spLocks noChangeShapeType="1"/>
              </p:cNvSpPr>
              <p:nvPr/>
            </p:nvSpPr>
            <p:spPr bwMode="auto">
              <a:xfrm flipH="1" flipV="1">
                <a:off x="1497" y="1371"/>
                <a:ext cx="1107" cy="864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7" name="Line 30"/>
              <p:cNvSpPr>
                <a:spLocks noChangeShapeType="1"/>
              </p:cNvSpPr>
              <p:nvPr/>
            </p:nvSpPr>
            <p:spPr bwMode="auto">
              <a:xfrm flipH="1" flipV="1">
                <a:off x="2214" y="1458"/>
                <a:ext cx="405" cy="756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8" name="Line 31"/>
              <p:cNvSpPr>
                <a:spLocks noChangeShapeType="1"/>
              </p:cNvSpPr>
              <p:nvPr/>
            </p:nvSpPr>
            <p:spPr bwMode="auto">
              <a:xfrm flipH="1" flipV="1">
                <a:off x="2256" y="1932"/>
                <a:ext cx="297" cy="243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9" name="Line 32"/>
              <p:cNvSpPr>
                <a:spLocks noChangeShapeType="1"/>
              </p:cNvSpPr>
              <p:nvPr/>
            </p:nvSpPr>
            <p:spPr bwMode="auto">
              <a:xfrm flipV="1">
                <a:off x="2805" y="1527"/>
                <a:ext cx="675" cy="738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0" name="Line 33"/>
              <p:cNvSpPr>
                <a:spLocks noChangeShapeType="1"/>
              </p:cNvSpPr>
              <p:nvPr/>
            </p:nvSpPr>
            <p:spPr bwMode="auto">
              <a:xfrm flipV="1">
                <a:off x="2811" y="1938"/>
                <a:ext cx="810" cy="360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1" name="Line 34"/>
              <p:cNvSpPr>
                <a:spLocks noChangeShapeType="1"/>
              </p:cNvSpPr>
              <p:nvPr/>
            </p:nvSpPr>
            <p:spPr bwMode="auto">
              <a:xfrm flipV="1">
                <a:off x="2853" y="1584"/>
                <a:ext cx="1215" cy="630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3327" name="TextBox 73"/>
          <p:cNvSpPr txBox="1">
            <a:spLocks noChangeArrowheads="1"/>
          </p:cNvSpPr>
          <p:nvPr/>
        </p:nvSpPr>
        <p:spPr bwMode="auto">
          <a:xfrm>
            <a:off x="533400" y="3962400"/>
            <a:ext cx="571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00"/>
                </a:solidFill>
              </a:rPr>
              <a:t>TX1</a:t>
            </a:r>
          </a:p>
        </p:txBody>
      </p:sp>
      <p:sp>
        <p:nvSpPr>
          <p:cNvPr id="13328" name="TextBox 74"/>
          <p:cNvSpPr txBox="1">
            <a:spLocks noChangeArrowheads="1"/>
          </p:cNvSpPr>
          <p:nvPr/>
        </p:nvSpPr>
        <p:spPr bwMode="auto">
          <a:xfrm>
            <a:off x="3848100" y="4724400"/>
            <a:ext cx="571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00"/>
                </a:solidFill>
              </a:rPr>
              <a:t>TX3</a:t>
            </a:r>
          </a:p>
        </p:txBody>
      </p:sp>
      <p:sp>
        <p:nvSpPr>
          <p:cNvPr id="13329" name="TextBox 75"/>
          <p:cNvSpPr txBox="1">
            <a:spLocks noChangeArrowheads="1"/>
          </p:cNvSpPr>
          <p:nvPr/>
        </p:nvSpPr>
        <p:spPr bwMode="auto">
          <a:xfrm>
            <a:off x="2667000" y="4114800"/>
            <a:ext cx="5826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00"/>
                </a:solidFill>
              </a:rPr>
              <a:t>RX2</a:t>
            </a:r>
          </a:p>
        </p:txBody>
      </p:sp>
      <p:sp>
        <p:nvSpPr>
          <p:cNvPr id="13330" name="TextBox 76"/>
          <p:cNvSpPr txBox="1">
            <a:spLocks noChangeArrowheads="1"/>
          </p:cNvSpPr>
          <p:nvPr/>
        </p:nvSpPr>
        <p:spPr bwMode="auto">
          <a:xfrm>
            <a:off x="838200" y="5029200"/>
            <a:ext cx="5826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00"/>
                </a:solidFill>
              </a:rPr>
              <a:t>RX4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smtClean="0"/>
              <a:t>Fundamental Network Capacity </a:t>
            </a:r>
            <a:br>
              <a:rPr lang="en-US" altLang="en-US" sz="4400" smtClean="0"/>
            </a:br>
            <a:r>
              <a:rPr lang="en-US" altLang="en-US" sz="3200" i="1" smtClean="0">
                <a:solidFill>
                  <a:srgbClr val="FF0000"/>
                </a:solidFill>
              </a:rPr>
              <a:t>The Shangri-La of Information Theory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66888"/>
            <a:ext cx="8320088" cy="49133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>
                <a:cs typeface="Times New Roman" pitchFamily="18" charset="0"/>
              </a:rPr>
              <a:t>Much progress in finding the capacity limits of wireless single and multiuser channels</a:t>
            </a:r>
          </a:p>
          <a:p>
            <a:pPr>
              <a:lnSpc>
                <a:spcPct val="30000"/>
              </a:lnSpc>
            </a:pPr>
            <a:endParaRPr lang="en-US" altLang="en-US" sz="2800" smtClean="0"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en-US" altLang="en-US" sz="2800" smtClean="0">
                <a:cs typeface="Times New Roman" pitchFamily="18" charset="0"/>
              </a:rPr>
              <a:t>Limited understanding about the capacity limits of wireless networks, even for simple models</a:t>
            </a:r>
          </a:p>
          <a:p>
            <a:pPr>
              <a:lnSpc>
                <a:spcPct val="30000"/>
              </a:lnSpc>
            </a:pPr>
            <a:endParaRPr lang="en-US" altLang="en-US" sz="280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smtClean="0">
                <a:cs typeface="Times New Roman" pitchFamily="18" charset="0"/>
              </a:rPr>
              <a:t>System assumptions such as constrained energy and delay may require new capacity definitions</a:t>
            </a:r>
          </a:p>
          <a:p>
            <a:pPr>
              <a:lnSpc>
                <a:spcPct val="30000"/>
              </a:lnSpc>
            </a:pPr>
            <a:endParaRPr lang="en-US" altLang="en-US" sz="280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smtClean="0">
                <a:cs typeface="Times New Roman" pitchFamily="18" charset="0"/>
              </a:rPr>
              <a:t>Is this elusive goal the right thing to pursue?</a:t>
            </a:r>
          </a:p>
        </p:txBody>
      </p:sp>
      <p:sp>
        <p:nvSpPr>
          <p:cNvPr id="920580" name="Text Box 4"/>
          <p:cNvSpPr txBox="1">
            <a:spLocks noChangeArrowheads="1"/>
          </p:cNvSpPr>
          <p:nvPr/>
        </p:nvSpPr>
        <p:spPr bwMode="auto">
          <a:xfrm>
            <a:off x="830263" y="5792788"/>
            <a:ext cx="7294562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>
                <a:solidFill>
                  <a:srgbClr val="FF0000"/>
                </a:solidFill>
              </a:rPr>
              <a:t>Shangri-La is synonymous with any earthly paradise; </a:t>
            </a:r>
          </a:p>
          <a:p>
            <a:pPr algn="ctr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</a:rPr>
              <a:t>a permanently happy land, isolated from the outside world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0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058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Some capacity questions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295400"/>
            <a:ext cx="8267700" cy="5118100"/>
          </a:xfrm>
        </p:spPr>
        <p:txBody>
          <a:bodyPr/>
          <a:lstStyle/>
          <a:p>
            <a:pPr lvl="1">
              <a:buFont typeface="Wingdings" pitchFamily="2" charset="2"/>
              <a:buNone/>
            </a:pPr>
            <a:endParaRPr lang="en-US" altLang="en-US" sz="2400" smtClean="0">
              <a:cs typeface="Times New Roman" pitchFamily="18" charset="0"/>
            </a:endParaRPr>
          </a:p>
          <a:p>
            <a:r>
              <a:rPr lang="en-US" altLang="en-US" sz="2800" smtClean="0">
                <a:cs typeface="Times New Roman" pitchFamily="18" charset="0"/>
              </a:rPr>
              <a:t>How to parameterize the region</a:t>
            </a:r>
          </a:p>
          <a:p>
            <a:pPr lvl="1"/>
            <a:r>
              <a:rPr lang="en-US" altLang="en-US" sz="2400" smtClean="0">
                <a:cs typeface="Times New Roman" pitchFamily="18" charset="0"/>
              </a:rPr>
              <a:t>Power/bandwidth</a:t>
            </a:r>
          </a:p>
          <a:p>
            <a:pPr lvl="1"/>
            <a:r>
              <a:rPr lang="en-US" altLang="en-US" sz="2400" smtClean="0">
                <a:cs typeface="Times New Roman" pitchFamily="18" charset="0"/>
              </a:rPr>
              <a:t>Channel models and CSI</a:t>
            </a:r>
          </a:p>
          <a:p>
            <a:pPr lvl="1"/>
            <a:r>
              <a:rPr lang="en-US" altLang="en-US" sz="2400" smtClean="0">
                <a:cs typeface="Times New Roman" pitchFamily="18" charset="0"/>
              </a:rPr>
              <a:t>Outage probability</a:t>
            </a:r>
          </a:p>
          <a:p>
            <a:pPr lvl="1"/>
            <a:r>
              <a:rPr lang="en-US" altLang="en-US" sz="2400" smtClean="0">
                <a:cs typeface="Times New Roman" pitchFamily="18" charset="0"/>
              </a:rPr>
              <a:t>Security/robustness</a:t>
            </a:r>
          </a:p>
          <a:p>
            <a:pPr lvl="1"/>
            <a:endParaRPr lang="en-US" altLang="en-US" sz="2400" smtClean="0"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800" smtClean="0">
                <a:cs typeface="Times New Roman" pitchFamily="18" charset="0"/>
              </a:rPr>
              <a:t>Defining capacity in terms of asymptotically small error and infinite delay has been highly enabling</a:t>
            </a:r>
          </a:p>
          <a:p>
            <a:pPr lvl="1"/>
            <a:r>
              <a:rPr lang="en-US" altLang="en-US" sz="2400" smtClean="0">
                <a:cs typeface="Times New Roman" pitchFamily="18" charset="0"/>
              </a:rPr>
              <a:t>Has also been limiting</a:t>
            </a:r>
          </a:p>
          <a:p>
            <a:pPr lvl="2"/>
            <a:r>
              <a:rPr lang="en-US" altLang="en-US" sz="2000" smtClean="0">
                <a:cs typeface="Times New Roman" pitchFamily="18" charset="0"/>
              </a:rPr>
              <a:t>Cause of unconsummated union in networks and IT</a:t>
            </a:r>
          </a:p>
          <a:p>
            <a:pPr lvl="1"/>
            <a:r>
              <a:rPr lang="en-US" altLang="en-US" sz="2400" smtClean="0">
                <a:cs typeface="Times New Roman" pitchFamily="18" charset="0"/>
              </a:rPr>
              <a:t>What is the alternative?</a:t>
            </a:r>
            <a:endParaRPr lang="en-US" altLang="en-US" sz="2400" smtClean="0"/>
          </a:p>
        </p:txBody>
      </p:sp>
      <p:pic>
        <p:nvPicPr>
          <p:cNvPr id="943108" name="Picture 4" descr="C:\Documents and Settings\andrea\Desktop\Shann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400" y="4997450"/>
            <a:ext cx="1143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518400" y="4927600"/>
            <a:ext cx="1371600" cy="1511300"/>
            <a:chOff x="4736" y="3104"/>
            <a:chExt cx="864" cy="952"/>
          </a:xfrm>
        </p:grpSpPr>
        <p:sp>
          <p:nvSpPr>
            <p:cNvPr id="15366" name="Oval 5"/>
            <p:cNvSpPr>
              <a:spLocks noChangeArrowheads="1"/>
            </p:cNvSpPr>
            <p:nvPr/>
          </p:nvSpPr>
          <p:spPr bwMode="auto">
            <a:xfrm>
              <a:off x="4736" y="3104"/>
              <a:ext cx="864" cy="95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5367" name="Line 6"/>
            <p:cNvSpPr>
              <a:spLocks noChangeShapeType="1"/>
            </p:cNvSpPr>
            <p:nvPr/>
          </p:nvSpPr>
          <p:spPr bwMode="auto">
            <a:xfrm>
              <a:off x="4800" y="3328"/>
              <a:ext cx="720" cy="55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68" name="Line 7"/>
            <p:cNvSpPr>
              <a:spLocks noChangeShapeType="1"/>
            </p:cNvSpPr>
            <p:nvPr/>
          </p:nvSpPr>
          <p:spPr bwMode="auto">
            <a:xfrm rot="-5400000">
              <a:off x="4852" y="3284"/>
              <a:ext cx="648" cy="61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861300" cy="1143000"/>
          </a:xfrm>
        </p:spPr>
        <p:txBody>
          <a:bodyPr/>
          <a:lstStyle/>
          <a:p>
            <a:r>
              <a:rPr lang="en-US" altLang="en-US" smtClean="0"/>
              <a:t>Network Capacity Results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6900" y="1701800"/>
            <a:ext cx="7848600" cy="49657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Multiple access channel (MAC)</a:t>
            </a:r>
          </a:p>
          <a:p>
            <a:pPr>
              <a:lnSpc>
                <a:spcPct val="50000"/>
              </a:lnSpc>
            </a:pPr>
            <a:endParaRPr lang="en-US" altLang="en-US" sz="28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Broadcast channel</a:t>
            </a:r>
          </a:p>
          <a:p>
            <a:pPr>
              <a:lnSpc>
                <a:spcPct val="60000"/>
              </a:lnSpc>
            </a:pPr>
            <a:endParaRPr lang="en-US" altLang="en-US" sz="28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Relay channel upper/lower bounds</a:t>
            </a:r>
          </a:p>
          <a:p>
            <a:pPr>
              <a:lnSpc>
                <a:spcPct val="80000"/>
              </a:lnSpc>
            </a:pPr>
            <a:endParaRPr lang="en-US" altLang="en-US" sz="28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Strong interference channel </a:t>
            </a:r>
          </a:p>
          <a:p>
            <a:pPr>
              <a:lnSpc>
                <a:spcPct val="60000"/>
              </a:lnSpc>
            </a:pPr>
            <a:endParaRPr lang="en-US" altLang="en-US" sz="28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Scaling laws</a:t>
            </a:r>
          </a:p>
          <a:p>
            <a:pPr>
              <a:lnSpc>
                <a:spcPct val="40000"/>
              </a:lnSpc>
            </a:pPr>
            <a:endParaRPr lang="en-US" altLang="en-US" sz="28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Achievable rates for small networks</a:t>
            </a:r>
          </a:p>
        </p:txBody>
      </p:sp>
      <p:grpSp>
        <p:nvGrpSpPr>
          <p:cNvPr id="16388" name="Group 32"/>
          <p:cNvGrpSpPr>
            <a:grpSpLocks/>
          </p:cNvGrpSpPr>
          <p:nvPr/>
        </p:nvGrpSpPr>
        <p:grpSpPr bwMode="auto">
          <a:xfrm>
            <a:off x="6303963" y="1841500"/>
            <a:ext cx="1035050" cy="469900"/>
            <a:chOff x="4299" y="1224"/>
            <a:chExt cx="812" cy="472"/>
          </a:xfrm>
        </p:grpSpPr>
        <p:grpSp>
          <p:nvGrpSpPr>
            <p:cNvPr id="16479" name="Group 5"/>
            <p:cNvGrpSpPr>
              <a:grpSpLocks/>
            </p:cNvGrpSpPr>
            <p:nvPr/>
          </p:nvGrpSpPr>
          <p:grpSpPr bwMode="auto">
            <a:xfrm flipH="1">
              <a:off x="4299" y="1224"/>
              <a:ext cx="100" cy="216"/>
              <a:chOff x="2342" y="1176"/>
              <a:chExt cx="136" cy="302"/>
            </a:xfrm>
          </p:grpSpPr>
          <p:sp>
            <p:nvSpPr>
              <p:cNvPr id="16486" name="Line 6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87" name="AutoShape 7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6480" name="Group 8"/>
            <p:cNvGrpSpPr>
              <a:grpSpLocks/>
            </p:cNvGrpSpPr>
            <p:nvPr/>
          </p:nvGrpSpPr>
          <p:grpSpPr bwMode="auto">
            <a:xfrm flipH="1">
              <a:off x="4483" y="1480"/>
              <a:ext cx="100" cy="216"/>
              <a:chOff x="2342" y="1176"/>
              <a:chExt cx="136" cy="302"/>
            </a:xfrm>
          </p:grpSpPr>
          <p:sp>
            <p:nvSpPr>
              <p:cNvPr id="16484" name="Line 9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85" name="AutoShape 10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6481" name="Group 11"/>
            <p:cNvGrpSpPr>
              <a:grpSpLocks/>
            </p:cNvGrpSpPr>
            <p:nvPr/>
          </p:nvGrpSpPr>
          <p:grpSpPr bwMode="auto">
            <a:xfrm flipH="1">
              <a:off x="5011" y="1232"/>
              <a:ext cx="100" cy="216"/>
              <a:chOff x="2342" y="1176"/>
              <a:chExt cx="136" cy="302"/>
            </a:xfrm>
          </p:grpSpPr>
          <p:sp>
            <p:nvSpPr>
              <p:cNvPr id="16482" name="Line 12"/>
              <p:cNvSpPr>
                <a:spLocks noChangeShapeType="1"/>
              </p:cNvSpPr>
              <p:nvPr/>
            </p:nvSpPr>
            <p:spPr bwMode="auto">
              <a:xfrm>
                <a:off x="2410" y="1238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83" name="AutoShape 13"/>
              <p:cNvSpPr>
                <a:spLocks noChangeArrowheads="1"/>
              </p:cNvSpPr>
              <p:nvPr/>
            </p:nvSpPr>
            <p:spPr bwMode="auto">
              <a:xfrm rot="10800000">
                <a:off x="2342" y="1176"/>
                <a:ext cx="136" cy="184"/>
              </a:xfrm>
              <a:prstGeom prst="triangle">
                <a:avLst>
                  <a:gd name="adj" fmla="val 49995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16389" name="Group 34"/>
          <p:cNvGrpSpPr>
            <a:grpSpLocks/>
          </p:cNvGrpSpPr>
          <p:nvPr/>
        </p:nvGrpSpPr>
        <p:grpSpPr bwMode="auto">
          <a:xfrm flipH="1">
            <a:off x="4246563" y="2717800"/>
            <a:ext cx="127000" cy="214313"/>
            <a:chOff x="2342" y="1176"/>
            <a:chExt cx="136" cy="302"/>
          </a:xfrm>
        </p:grpSpPr>
        <p:sp>
          <p:nvSpPr>
            <p:cNvPr id="16477" name="Line 35"/>
            <p:cNvSpPr>
              <a:spLocks noChangeShapeType="1"/>
            </p:cNvSpPr>
            <p:nvPr/>
          </p:nvSpPr>
          <p:spPr bwMode="auto">
            <a:xfrm>
              <a:off x="2410" y="1238"/>
              <a:ext cx="0" cy="2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8" name="AutoShape 36"/>
            <p:cNvSpPr>
              <a:spLocks noChangeArrowheads="1"/>
            </p:cNvSpPr>
            <p:nvPr/>
          </p:nvSpPr>
          <p:spPr bwMode="auto">
            <a:xfrm rot="10800000">
              <a:off x="2342" y="1176"/>
              <a:ext cx="136" cy="184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6390" name="Group 37"/>
          <p:cNvGrpSpPr>
            <a:grpSpLocks/>
          </p:cNvGrpSpPr>
          <p:nvPr/>
        </p:nvGrpSpPr>
        <p:grpSpPr bwMode="auto">
          <a:xfrm flipH="1">
            <a:off x="5040313" y="3087688"/>
            <a:ext cx="127000" cy="214312"/>
            <a:chOff x="2342" y="1176"/>
            <a:chExt cx="136" cy="302"/>
          </a:xfrm>
        </p:grpSpPr>
        <p:sp>
          <p:nvSpPr>
            <p:cNvPr id="16475" name="Line 38"/>
            <p:cNvSpPr>
              <a:spLocks noChangeShapeType="1"/>
            </p:cNvSpPr>
            <p:nvPr/>
          </p:nvSpPr>
          <p:spPr bwMode="auto">
            <a:xfrm>
              <a:off x="2410" y="1238"/>
              <a:ext cx="0" cy="2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6" name="AutoShape 39"/>
            <p:cNvSpPr>
              <a:spLocks noChangeArrowheads="1"/>
            </p:cNvSpPr>
            <p:nvPr/>
          </p:nvSpPr>
          <p:spPr bwMode="auto">
            <a:xfrm rot="10800000">
              <a:off x="2342" y="1176"/>
              <a:ext cx="136" cy="184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6391" name="Group 40"/>
          <p:cNvGrpSpPr>
            <a:grpSpLocks/>
          </p:cNvGrpSpPr>
          <p:nvPr/>
        </p:nvGrpSpPr>
        <p:grpSpPr bwMode="auto">
          <a:xfrm flipH="1">
            <a:off x="5154613" y="2725738"/>
            <a:ext cx="127000" cy="214312"/>
            <a:chOff x="2342" y="1176"/>
            <a:chExt cx="136" cy="302"/>
          </a:xfrm>
        </p:grpSpPr>
        <p:sp>
          <p:nvSpPr>
            <p:cNvPr id="16473" name="Line 41"/>
            <p:cNvSpPr>
              <a:spLocks noChangeShapeType="1"/>
            </p:cNvSpPr>
            <p:nvPr/>
          </p:nvSpPr>
          <p:spPr bwMode="auto">
            <a:xfrm>
              <a:off x="2410" y="1238"/>
              <a:ext cx="0" cy="2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4" name="AutoShape 42"/>
            <p:cNvSpPr>
              <a:spLocks noChangeArrowheads="1"/>
            </p:cNvSpPr>
            <p:nvPr/>
          </p:nvSpPr>
          <p:spPr bwMode="auto">
            <a:xfrm rot="10800000">
              <a:off x="2342" y="1176"/>
              <a:ext cx="136" cy="184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6392" name="Group 44"/>
          <p:cNvGrpSpPr>
            <a:grpSpLocks/>
          </p:cNvGrpSpPr>
          <p:nvPr/>
        </p:nvGrpSpPr>
        <p:grpSpPr bwMode="auto">
          <a:xfrm flipH="1">
            <a:off x="6684963" y="3644900"/>
            <a:ext cx="127000" cy="214313"/>
            <a:chOff x="2342" y="1176"/>
            <a:chExt cx="136" cy="302"/>
          </a:xfrm>
        </p:grpSpPr>
        <p:sp>
          <p:nvSpPr>
            <p:cNvPr id="16471" name="Line 45"/>
            <p:cNvSpPr>
              <a:spLocks noChangeShapeType="1"/>
            </p:cNvSpPr>
            <p:nvPr/>
          </p:nvSpPr>
          <p:spPr bwMode="auto">
            <a:xfrm>
              <a:off x="2410" y="1238"/>
              <a:ext cx="0" cy="2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2" name="AutoShape 46"/>
            <p:cNvSpPr>
              <a:spLocks noChangeArrowheads="1"/>
            </p:cNvSpPr>
            <p:nvPr/>
          </p:nvSpPr>
          <p:spPr bwMode="auto">
            <a:xfrm rot="10800000">
              <a:off x="2342" y="1176"/>
              <a:ext cx="136" cy="184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6393" name="Group 47"/>
          <p:cNvGrpSpPr>
            <a:grpSpLocks/>
          </p:cNvGrpSpPr>
          <p:nvPr/>
        </p:nvGrpSpPr>
        <p:grpSpPr bwMode="auto">
          <a:xfrm flipH="1">
            <a:off x="7351713" y="3468688"/>
            <a:ext cx="127000" cy="214312"/>
            <a:chOff x="2342" y="1176"/>
            <a:chExt cx="136" cy="302"/>
          </a:xfrm>
        </p:grpSpPr>
        <p:sp>
          <p:nvSpPr>
            <p:cNvPr id="16469" name="Line 48"/>
            <p:cNvSpPr>
              <a:spLocks noChangeShapeType="1"/>
            </p:cNvSpPr>
            <p:nvPr/>
          </p:nvSpPr>
          <p:spPr bwMode="auto">
            <a:xfrm>
              <a:off x="2410" y="1238"/>
              <a:ext cx="0" cy="2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0" name="AutoShape 49"/>
            <p:cNvSpPr>
              <a:spLocks noChangeArrowheads="1"/>
            </p:cNvSpPr>
            <p:nvPr/>
          </p:nvSpPr>
          <p:spPr bwMode="auto">
            <a:xfrm rot="10800000">
              <a:off x="2342" y="1176"/>
              <a:ext cx="136" cy="184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6394" name="Group 50"/>
          <p:cNvGrpSpPr>
            <a:grpSpLocks/>
          </p:cNvGrpSpPr>
          <p:nvPr/>
        </p:nvGrpSpPr>
        <p:grpSpPr bwMode="auto">
          <a:xfrm flipH="1">
            <a:off x="8050213" y="3830638"/>
            <a:ext cx="127000" cy="214312"/>
            <a:chOff x="2342" y="1176"/>
            <a:chExt cx="136" cy="302"/>
          </a:xfrm>
        </p:grpSpPr>
        <p:sp>
          <p:nvSpPr>
            <p:cNvPr id="16467" name="Line 51"/>
            <p:cNvSpPr>
              <a:spLocks noChangeShapeType="1"/>
            </p:cNvSpPr>
            <p:nvPr/>
          </p:nvSpPr>
          <p:spPr bwMode="auto">
            <a:xfrm>
              <a:off x="2410" y="1238"/>
              <a:ext cx="0" cy="2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8" name="AutoShape 52"/>
            <p:cNvSpPr>
              <a:spLocks noChangeArrowheads="1"/>
            </p:cNvSpPr>
            <p:nvPr/>
          </p:nvSpPr>
          <p:spPr bwMode="auto">
            <a:xfrm rot="10800000">
              <a:off x="2342" y="1176"/>
              <a:ext cx="136" cy="184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6395" name="Group 54"/>
          <p:cNvGrpSpPr>
            <a:grpSpLocks/>
          </p:cNvGrpSpPr>
          <p:nvPr/>
        </p:nvGrpSpPr>
        <p:grpSpPr bwMode="auto">
          <a:xfrm flipH="1">
            <a:off x="6024563" y="4559300"/>
            <a:ext cx="127000" cy="214313"/>
            <a:chOff x="2342" y="1176"/>
            <a:chExt cx="136" cy="302"/>
          </a:xfrm>
        </p:grpSpPr>
        <p:sp>
          <p:nvSpPr>
            <p:cNvPr id="16465" name="Line 55"/>
            <p:cNvSpPr>
              <a:spLocks noChangeShapeType="1"/>
            </p:cNvSpPr>
            <p:nvPr/>
          </p:nvSpPr>
          <p:spPr bwMode="auto">
            <a:xfrm>
              <a:off x="2410" y="1238"/>
              <a:ext cx="0" cy="2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6" name="AutoShape 56"/>
            <p:cNvSpPr>
              <a:spLocks noChangeArrowheads="1"/>
            </p:cNvSpPr>
            <p:nvPr/>
          </p:nvSpPr>
          <p:spPr bwMode="auto">
            <a:xfrm rot="10800000">
              <a:off x="2342" y="1176"/>
              <a:ext cx="136" cy="184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6396" name="Group 57"/>
          <p:cNvGrpSpPr>
            <a:grpSpLocks/>
          </p:cNvGrpSpPr>
          <p:nvPr/>
        </p:nvGrpSpPr>
        <p:grpSpPr bwMode="auto">
          <a:xfrm flipH="1">
            <a:off x="6627813" y="4852988"/>
            <a:ext cx="127000" cy="214312"/>
            <a:chOff x="2342" y="1176"/>
            <a:chExt cx="136" cy="302"/>
          </a:xfrm>
        </p:grpSpPr>
        <p:sp>
          <p:nvSpPr>
            <p:cNvPr id="16463" name="Line 58"/>
            <p:cNvSpPr>
              <a:spLocks noChangeShapeType="1"/>
            </p:cNvSpPr>
            <p:nvPr/>
          </p:nvSpPr>
          <p:spPr bwMode="auto">
            <a:xfrm>
              <a:off x="2410" y="1238"/>
              <a:ext cx="0" cy="240"/>
            </a:xfrm>
            <a:prstGeom prst="line">
              <a:avLst/>
            </a:prstGeom>
            <a:noFill/>
            <a:ln w="25400">
              <a:solidFill>
                <a:srgbClr val="0000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4" name="AutoShape 59"/>
            <p:cNvSpPr>
              <a:spLocks noChangeArrowheads="1"/>
            </p:cNvSpPr>
            <p:nvPr/>
          </p:nvSpPr>
          <p:spPr bwMode="auto">
            <a:xfrm rot="10800000">
              <a:off x="2342" y="1176"/>
              <a:ext cx="136" cy="184"/>
            </a:xfrm>
            <a:prstGeom prst="triangle">
              <a:avLst>
                <a:gd name="adj" fmla="val 49995"/>
              </a:avLst>
            </a:prstGeom>
            <a:solidFill>
              <a:srgbClr val="0000CC"/>
            </a:solidFill>
            <a:ln w="1270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6397" name="Group 60"/>
          <p:cNvGrpSpPr>
            <a:grpSpLocks/>
          </p:cNvGrpSpPr>
          <p:nvPr/>
        </p:nvGrpSpPr>
        <p:grpSpPr bwMode="auto">
          <a:xfrm flipH="1">
            <a:off x="7288213" y="4567238"/>
            <a:ext cx="127000" cy="214312"/>
            <a:chOff x="2342" y="1176"/>
            <a:chExt cx="136" cy="302"/>
          </a:xfrm>
        </p:grpSpPr>
        <p:sp>
          <p:nvSpPr>
            <p:cNvPr id="16461" name="Line 61"/>
            <p:cNvSpPr>
              <a:spLocks noChangeShapeType="1"/>
            </p:cNvSpPr>
            <p:nvPr/>
          </p:nvSpPr>
          <p:spPr bwMode="auto">
            <a:xfrm>
              <a:off x="2410" y="1238"/>
              <a:ext cx="0" cy="2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2" name="AutoShape 62"/>
            <p:cNvSpPr>
              <a:spLocks noChangeArrowheads="1"/>
            </p:cNvSpPr>
            <p:nvPr/>
          </p:nvSpPr>
          <p:spPr bwMode="auto">
            <a:xfrm rot="10800000">
              <a:off x="2342" y="1176"/>
              <a:ext cx="136" cy="184"/>
            </a:xfrm>
            <a:prstGeom prst="triangle">
              <a:avLst>
                <a:gd name="adj" fmla="val 49995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6398" name="Group 121"/>
          <p:cNvGrpSpPr>
            <a:grpSpLocks/>
          </p:cNvGrpSpPr>
          <p:nvPr/>
        </p:nvGrpSpPr>
        <p:grpSpPr bwMode="auto">
          <a:xfrm>
            <a:off x="3175000" y="5346700"/>
            <a:ext cx="3962400" cy="736600"/>
            <a:chOff x="2056" y="3304"/>
            <a:chExt cx="2504" cy="568"/>
          </a:xfrm>
        </p:grpSpPr>
        <p:grpSp>
          <p:nvGrpSpPr>
            <p:cNvPr id="16413" name="Group 95"/>
            <p:cNvGrpSpPr>
              <a:grpSpLocks/>
            </p:cNvGrpSpPr>
            <p:nvPr/>
          </p:nvGrpSpPr>
          <p:grpSpPr bwMode="auto">
            <a:xfrm>
              <a:off x="2056" y="3312"/>
              <a:ext cx="1176" cy="560"/>
              <a:chOff x="2160" y="2808"/>
              <a:chExt cx="1608" cy="1040"/>
            </a:xfrm>
          </p:grpSpPr>
          <p:sp>
            <p:nvSpPr>
              <p:cNvPr id="16439" name="AutoShape 63"/>
              <p:cNvSpPr>
                <a:spLocks noChangeArrowheads="1"/>
              </p:cNvSpPr>
              <p:nvPr/>
            </p:nvSpPr>
            <p:spPr bwMode="auto">
              <a:xfrm>
                <a:off x="2160" y="3232"/>
                <a:ext cx="101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40" name="AutoShape 64"/>
              <p:cNvSpPr>
                <a:spLocks noChangeArrowheads="1"/>
              </p:cNvSpPr>
              <p:nvPr/>
            </p:nvSpPr>
            <p:spPr bwMode="auto">
              <a:xfrm>
                <a:off x="2185" y="2808"/>
                <a:ext cx="101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41" name="AutoShape 65"/>
              <p:cNvSpPr>
                <a:spLocks noChangeArrowheads="1"/>
              </p:cNvSpPr>
              <p:nvPr/>
            </p:nvSpPr>
            <p:spPr bwMode="auto">
              <a:xfrm>
                <a:off x="2864" y="3694"/>
                <a:ext cx="100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42" name="AutoShape 66"/>
              <p:cNvSpPr>
                <a:spLocks noChangeArrowheads="1"/>
              </p:cNvSpPr>
              <p:nvPr/>
            </p:nvSpPr>
            <p:spPr bwMode="auto">
              <a:xfrm>
                <a:off x="3416" y="3309"/>
                <a:ext cx="101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43" name="AutoShape 67"/>
              <p:cNvSpPr>
                <a:spLocks noChangeArrowheads="1"/>
              </p:cNvSpPr>
              <p:nvPr/>
            </p:nvSpPr>
            <p:spPr bwMode="auto">
              <a:xfrm>
                <a:off x="2587" y="3270"/>
                <a:ext cx="101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44" name="AutoShape 68"/>
              <p:cNvSpPr>
                <a:spLocks noChangeArrowheads="1"/>
              </p:cNvSpPr>
              <p:nvPr/>
            </p:nvSpPr>
            <p:spPr bwMode="auto">
              <a:xfrm>
                <a:off x="3291" y="2924"/>
                <a:ext cx="100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45" name="AutoShape 69"/>
              <p:cNvSpPr>
                <a:spLocks noChangeArrowheads="1"/>
              </p:cNvSpPr>
              <p:nvPr/>
            </p:nvSpPr>
            <p:spPr bwMode="auto">
              <a:xfrm>
                <a:off x="3668" y="3078"/>
                <a:ext cx="100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46" name="AutoShape 70"/>
              <p:cNvSpPr>
                <a:spLocks noChangeArrowheads="1"/>
              </p:cNvSpPr>
              <p:nvPr/>
            </p:nvSpPr>
            <p:spPr bwMode="auto">
              <a:xfrm>
                <a:off x="2587" y="2885"/>
                <a:ext cx="101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47" name="AutoShape 71"/>
              <p:cNvSpPr>
                <a:spLocks noChangeArrowheads="1"/>
              </p:cNvSpPr>
              <p:nvPr/>
            </p:nvSpPr>
            <p:spPr bwMode="auto">
              <a:xfrm>
                <a:off x="3014" y="3232"/>
                <a:ext cx="101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48" name="AutoShape 72"/>
              <p:cNvSpPr>
                <a:spLocks noChangeArrowheads="1"/>
              </p:cNvSpPr>
              <p:nvPr/>
            </p:nvSpPr>
            <p:spPr bwMode="auto">
              <a:xfrm>
                <a:off x="2286" y="3501"/>
                <a:ext cx="100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49" name="Line 73"/>
              <p:cNvSpPr>
                <a:spLocks noChangeShapeType="1"/>
              </p:cNvSpPr>
              <p:nvPr/>
            </p:nvSpPr>
            <p:spPr bwMode="auto">
              <a:xfrm>
                <a:off x="2210" y="3001"/>
                <a:ext cx="0" cy="19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50" name="Line 74"/>
              <p:cNvSpPr>
                <a:spLocks noChangeShapeType="1"/>
              </p:cNvSpPr>
              <p:nvPr/>
            </p:nvSpPr>
            <p:spPr bwMode="auto">
              <a:xfrm>
                <a:off x="2235" y="3386"/>
                <a:ext cx="51" cy="115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51" name="Line 75"/>
              <p:cNvSpPr>
                <a:spLocks noChangeShapeType="1"/>
              </p:cNvSpPr>
              <p:nvPr/>
            </p:nvSpPr>
            <p:spPr bwMode="auto">
              <a:xfrm flipV="1">
                <a:off x="2411" y="3386"/>
                <a:ext cx="151" cy="115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52" name="Line 76"/>
              <p:cNvSpPr>
                <a:spLocks noChangeShapeType="1"/>
              </p:cNvSpPr>
              <p:nvPr/>
            </p:nvSpPr>
            <p:spPr bwMode="auto">
              <a:xfrm>
                <a:off x="2336" y="2847"/>
                <a:ext cx="251" cy="7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53" name="Line 77"/>
              <p:cNvSpPr>
                <a:spLocks noChangeShapeType="1"/>
              </p:cNvSpPr>
              <p:nvPr/>
            </p:nvSpPr>
            <p:spPr bwMode="auto">
              <a:xfrm>
                <a:off x="2637" y="3078"/>
                <a:ext cx="0" cy="154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54" name="Line 78"/>
              <p:cNvSpPr>
                <a:spLocks noChangeShapeType="1"/>
              </p:cNvSpPr>
              <p:nvPr/>
            </p:nvSpPr>
            <p:spPr bwMode="auto">
              <a:xfrm>
                <a:off x="2713" y="3309"/>
                <a:ext cx="276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55" name="Line 79"/>
              <p:cNvSpPr>
                <a:spLocks noChangeShapeType="1"/>
              </p:cNvSpPr>
              <p:nvPr/>
            </p:nvSpPr>
            <p:spPr bwMode="auto">
              <a:xfrm>
                <a:off x="2713" y="2962"/>
                <a:ext cx="301" cy="27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56" name="Line 80"/>
              <p:cNvSpPr>
                <a:spLocks noChangeShapeType="1"/>
              </p:cNvSpPr>
              <p:nvPr/>
            </p:nvSpPr>
            <p:spPr bwMode="auto">
              <a:xfrm flipV="1">
                <a:off x="2939" y="3386"/>
                <a:ext cx="100" cy="269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57" name="Line 81"/>
              <p:cNvSpPr>
                <a:spLocks noChangeShapeType="1"/>
              </p:cNvSpPr>
              <p:nvPr/>
            </p:nvSpPr>
            <p:spPr bwMode="auto">
              <a:xfrm flipV="1">
                <a:off x="3090" y="3039"/>
                <a:ext cx="201" cy="154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58" name="Line 82"/>
              <p:cNvSpPr>
                <a:spLocks noChangeShapeType="1"/>
              </p:cNvSpPr>
              <p:nvPr/>
            </p:nvSpPr>
            <p:spPr bwMode="auto">
              <a:xfrm>
                <a:off x="3416" y="2962"/>
                <a:ext cx="226" cy="11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59" name="Line 83"/>
              <p:cNvSpPr>
                <a:spLocks noChangeShapeType="1"/>
              </p:cNvSpPr>
              <p:nvPr/>
            </p:nvSpPr>
            <p:spPr bwMode="auto">
              <a:xfrm>
                <a:off x="3140" y="3309"/>
                <a:ext cx="251" cy="38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60" name="Line 84"/>
              <p:cNvSpPr>
                <a:spLocks noChangeShapeType="1"/>
              </p:cNvSpPr>
              <p:nvPr/>
            </p:nvSpPr>
            <p:spPr bwMode="auto">
              <a:xfrm flipV="1">
                <a:off x="3517" y="3193"/>
                <a:ext cx="125" cy="11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414" name="Group 96"/>
            <p:cNvGrpSpPr>
              <a:grpSpLocks/>
            </p:cNvGrpSpPr>
            <p:nvPr/>
          </p:nvGrpSpPr>
          <p:grpSpPr bwMode="auto">
            <a:xfrm>
              <a:off x="3384" y="3304"/>
              <a:ext cx="1176" cy="560"/>
              <a:chOff x="2160" y="2808"/>
              <a:chExt cx="1608" cy="1040"/>
            </a:xfrm>
          </p:grpSpPr>
          <p:sp>
            <p:nvSpPr>
              <p:cNvPr id="16417" name="AutoShape 97"/>
              <p:cNvSpPr>
                <a:spLocks noChangeArrowheads="1"/>
              </p:cNvSpPr>
              <p:nvPr/>
            </p:nvSpPr>
            <p:spPr bwMode="auto">
              <a:xfrm>
                <a:off x="2160" y="3232"/>
                <a:ext cx="101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18" name="AutoShape 98"/>
              <p:cNvSpPr>
                <a:spLocks noChangeArrowheads="1"/>
              </p:cNvSpPr>
              <p:nvPr/>
            </p:nvSpPr>
            <p:spPr bwMode="auto">
              <a:xfrm>
                <a:off x="2185" y="2808"/>
                <a:ext cx="101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19" name="AutoShape 99"/>
              <p:cNvSpPr>
                <a:spLocks noChangeArrowheads="1"/>
              </p:cNvSpPr>
              <p:nvPr/>
            </p:nvSpPr>
            <p:spPr bwMode="auto">
              <a:xfrm>
                <a:off x="2864" y="3694"/>
                <a:ext cx="100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20" name="AutoShape 100"/>
              <p:cNvSpPr>
                <a:spLocks noChangeArrowheads="1"/>
              </p:cNvSpPr>
              <p:nvPr/>
            </p:nvSpPr>
            <p:spPr bwMode="auto">
              <a:xfrm>
                <a:off x="3416" y="3309"/>
                <a:ext cx="101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21" name="AutoShape 101"/>
              <p:cNvSpPr>
                <a:spLocks noChangeArrowheads="1"/>
              </p:cNvSpPr>
              <p:nvPr/>
            </p:nvSpPr>
            <p:spPr bwMode="auto">
              <a:xfrm>
                <a:off x="2587" y="3270"/>
                <a:ext cx="101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22" name="AutoShape 102"/>
              <p:cNvSpPr>
                <a:spLocks noChangeArrowheads="1"/>
              </p:cNvSpPr>
              <p:nvPr/>
            </p:nvSpPr>
            <p:spPr bwMode="auto">
              <a:xfrm>
                <a:off x="3291" y="2924"/>
                <a:ext cx="100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23" name="AutoShape 103"/>
              <p:cNvSpPr>
                <a:spLocks noChangeArrowheads="1"/>
              </p:cNvSpPr>
              <p:nvPr/>
            </p:nvSpPr>
            <p:spPr bwMode="auto">
              <a:xfrm>
                <a:off x="3668" y="3078"/>
                <a:ext cx="100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24" name="AutoShape 104"/>
              <p:cNvSpPr>
                <a:spLocks noChangeArrowheads="1"/>
              </p:cNvSpPr>
              <p:nvPr/>
            </p:nvSpPr>
            <p:spPr bwMode="auto">
              <a:xfrm>
                <a:off x="2587" y="2885"/>
                <a:ext cx="101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25" name="AutoShape 105"/>
              <p:cNvSpPr>
                <a:spLocks noChangeArrowheads="1"/>
              </p:cNvSpPr>
              <p:nvPr/>
            </p:nvSpPr>
            <p:spPr bwMode="auto">
              <a:xfrm>
                <a:off x="3014" y="3232"/>
                <a:ext cx="101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26" name="AutoShape 106"/>
              <p:cNvSpPr>
                <a:spLocks noChangeArrowheads="1"/>
              </p:cNvSpPr>
              <p:nvPr/>
            </p:nvSpPr>
            <p:spPr bwMode="auto">
              <a:xfrm>
                <a:off x="2286" y="3501"/>
                <a:ext cx="100" cy="154"/>
              </a:xfrm>
              <a:prstGeom prst="cube">
                <a:avLst>
                  <a:gd name="adj" fmla="val 25000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27" name="Line 107"/>
              <p:cNvSpPr>
                <a:spLocks noChangeShapeType="1"/>
              </p:cNvSpPr>
              <p:nvPr/>
            </p:nvSpPr>
            <p:spPr bwMode="auto">
              <a:xfrm>
                <a:off x="2210" y="3001"/>
                <a:ext cx="0" cy="19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28" name="Line 108"/>
              <p:cNvSpPr>
                <a:spLocks noChangeShapeType="1"/>
              </p:cNvSpPr>
              <p:nvPr/>
            </p:nvSpPr>
            <p:spPr bwMode="auto">
              <a:xfrm>
                <a:off x="2235" y="3386"/>
                <a:ext cx="51" cy="115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29" name="Line 109"/>
              <p:cNvSpPr>
                <a:spLocks noChangeShapeType="1"/>
              </p:cNvSpPr>
              <p:nvPr/>
            </p:nvSpPr>
            <p:spPr bwMode="auto">
              <a:xfrm flipV="1">
                <a:off x="2411" y="3386"/>
                <a:ext cx="151" cy="115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30" name="Line 110"/>
              <p:cNvSpPr>
                <a:spLocks noChangeShapeType="1"/>
              </p:cNvSpPr>
              <p:nvPr/>
            </p:nvSpPr>
            <p:spPr bwMode="auto">
              <a:xfrm>
                <a:off x="2336" y="2847"/>
                <a:ext cx="251" cy="7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31" name="Line 111"/>
              <p:cNvSpPr>
                <a:spLocks noChangeShapeType="1"/>
              </p:cNvSpPr>
              <p:nvPr/>
            </p:nvSpPr>
            <p:spPr bwMode="auto">
              <a:xfrm>
                <a:off x="2637" y="3078"/>
                <a:ext cx="0" cy="154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32" name="Line 112"/>
              <p:cNvSpPr>
                <a:spLocks noChangeShapeType="1"/>
              </p:cNvSpPr>
              <p:nvPr/>
            </p:nvSpPr>
            <p:spPr bwMode="auto">
              <a:xfrm>
                <a:off x="2713" y="3309"/>
                <a:ext cx="276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33" name="Line 113"/>
              <p:cNvSpPr>
                <a:spLocks noChangeShapeType="1"/>
              </p:cNvSpPr>
              <p:nvPr/>
            </p:nvSpPr>
            <p:spPr bwMode="auto">
              <a:xfrm>
                <a:off x="2713" y="2962"/>
                <a:ext cx="301" cy="27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34" name="Line 114"/>
              <p:cNvSpPr>
                <a:spLocks noChangeShapeType="1"/>
              </p:cNvSpPr>
              <p:nvPr/>
            </p:nvSpPr>
            <p:spPr bwMode="auto">
              <a:xfrm flipV="1">
                <a:off x="2939" y="3386"/>
                <a:ext cx="100" cy="269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35" name="Line 115"/>
              <p:cNvSpPr>
                <a:spLocks noChangeShapeType="1"/>
              </p:cNvSpPr>
              <p:nvPr/>
            </p:nvSpPr>
            <p:spPr bwMode="auto">
              <a:xfrm flipV="1">
                <a:off x="3090" y="3039"/>
                <a:ext cx="201" cy="154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36" name="Line 116"/>
              <p:cNvSpPr>
                <a:spLocks noChangeShapeType="1"/>
              </p:cNvSpPr>
              <p:nvPr/>
            </p:nvSpPr>
            <p:spPr bwMode="auto">
              <a:xfrm>
                <a:off x="3416" y="2962"/>
                <a:ext cx="226" cy="11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37" name="Line 117"/>
              <p:cNvSpPr>
                <a:spLocks noChangeShapeType="1"/>
              </p:cNvSpPr>
              <p:nvPr/>
            </p:nvSpPr>
            <p:spPr bwMode="auto">
              <a:xfrm>
                <a:off x="3140" y="3309"/>
                <a:ext cx="251" cy="38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38" name="Line 118"/>
              <p:cNvSpPr>
                <a:spLocks noChangeShapeType="1"/>
              </p:cNvSpPr>
              <p:nvPr/>
            </p:nvSpPr>
            <p:spPr bwMode="auto">
              <a:xfrm flipV="1">
                <a:off x="3517" y="3193"/>
                <a:ext cx="125" cy="11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6415" name="Line 119"/>
            <p:cNvSpPr>
              <a:spLocks noChangeShapeType="1"/>
            </p:cNvSpPr>
            <p:nvPr/>
          </p:nvSpPr>
          <p:spPr bwMode="auto">
            <a:xfrm flipV="1">
              <a:off x="3248" y="3376"/>
              <a:ext cx="136" cy="7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16" name="Line 120"/>
            <p:cNvSpPr>
              <a:spLocks noChangeShapeType="1"/>
            </p:cNvSpPr>
            <p:nvPr/>
          </p:nvSpPr>
          <p:spPr bwMode="auto">
            <a:xfrm>
              <a:off x="3256" y="3528"/>
              <a:ext cx="104" cy="5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99" name="Line 122"/>
          <p:cNvSpPr>
            <a:spLocks noChangeShapeType="1"/>
          </p:cNvSpPr>
          <p:nvPr/>
        </p:nvSpPr>
        <p:spPr bwMode="auto">
          <a:xfrm>
            <a:off x="6502400" y="1879600"/>
            <a:ext cx="622300" cy="254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0" name="Line 123"/>
          <p:cNvSpPr>
            <a:spLocks noChangeShapeType="1"/>
          </p:cNvSpPr>
          <p:nvPr/>
        </p:nvSpPr>
        <p:spPr bwMode="auto">
          <a:xfrm flipV="1">
            <a:off x="6769100" y="1993900"/>
            <a:ext cx="330200" cy="1651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1" name="Line 124"/>
          <p:cNvSpPr>
            <a:spLocks noChangeShapeType="1"/>
          </p:cNvSpPr>
          <p:nvPr/>
        </p:nvSpPr>
        <p:spPr bwMode="auto">
          <a:xfrm>
            <a:off x="4495800" y="2743200"/>
            <a:ext cx="584200" cy="127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2" name="Line 125"/>
          <p:cNvSpPr>
            <a:spLocks noChangeShapeType="1"/>
          </p:cNvSpPr>
          <p:nvPr/>
        </p:nvSpPr>
        <p:spPr bwMode="auto">
          <a:xfrm>
            <a:off x="4483100" y="2857500"/>
            <a:ext cx="495300" cy="2667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3" name="Line 126"/>
          <p:cNvSpPr>
            <a:spLocks noChangeShapeType="1"/>
          </p:cNvSpPr>
          <p:nvPr/>
        </p:nvSpPr>
        <p:spPr bwMode="auto">
          <a:xfrm flipV="1">
            <a:off x="6908800" y="3543300"/>
            <a:ext cx="368300" cy="1016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4" name="Line 127"/>
          <p:cNvSpPr>
            <a:spLocks noChangeShapeType="1"/>
          </p:cNvSpPr>
          <p:nvPr/>
        </p:nvSpPr>
        <p:spPr bwMode="auto">
          <a:xfrm>
            <a:off x="7518400" y="3568700"/>
            <a:ext cx="469900" cy="203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5" name="Line 128"/>
          <p:cNvSpPr>
            <a:spLocks noChangeShapeType="1"/>
          </p:cNvSpPr>
          <p:nvPr/>
        </p:nvSpPr>
        <p:spPr bwMode="auto">
          <a:xfrm>
            <a:off x="6896100" y="3721100"/>
            <a:ext cx="1066800" cy="1524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6" name="Line 129"/>
          <p:cNvSpPr>
            <a:spLocks noChangeShapeType="1"/>
          </p:cNvSpPr>
          <p:nvPr/>
        </p:nvSpPr>
        <p:spPr bwMode="auto">
          <a:xfrm>
            <a:off x="6223000" y="4597400"/>
            <a:ext cx="1016000" cy="381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7" name="Line 130"/>
          <p:cNvSpPr>
            <a:spLocks noChangeShapeType="1"/>
          </p:cNvSpPr>
          <p:nvPr/>
        </p:nvSpPr>
        <p:spPr bwMode="auto">
          <a:xfrm flipV="1">
            <a:off x="6832600" y="4737100"/>
            <a:ext cx="368300" cy="1778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8" name="Text Box 131"/>
          <p:cNvSpPr txBox="1">
            <a:spLocks noChangeArrowheads="1"/>
          </p:cNvSpPr>
          <p:nvPr/>
        </p:nvSpPr>
        <p:spPr bwMode="auto">
          <a:xfrm>
            <a:off x="7515225" y="1860550"/>
            <a:ext cx="8207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>
                <a:solidFill>
                  <a:srgbClr val="800080"/>
                </a:solidFill>
                <a:latin typeface="Garamond" pitchFamily="18" charset="0"/>
              </a:rPr>
              <a:t>Gallager</a:t>
            </a:r>
          </a:p>
        </p:txBody>
      </p:sp>
      <p:sp>
        <p:nvSpPr>
          <p:cNvPr id="16409" name="Text Box 132"/>
          <p:cNvSpPr txBox="1">
            <a:spLocks noChangeArrowheads="1"/>
          </p:cNvSpPr>
          <p:nvPr/>
        </p:nvSpPr>
        <p:spPr bwMode="auto">
          <a:xfrm>
            <a:off x="5470525" y="2787650"/>
            <a:ext cx="1628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>
                <a:solidFill>
                  <a:srgbClr val="800080"/>
                </a:solidFill>
                <a:latin typeface="Garamond" pitchFamily="18" charset="0"/>
              </a:rPr>
              <a:t>Cover &amp; Bergmans</a:t>
            </a:r>
          </a:p>
        </p:txBody>
      </p:sp>
      <p:sp>
        <p:nvSpPr>
          <p:cNvPr id="16410" name="Text Box 133"/>
          <p:cNvSpPr txBox="1">
            <a:spLocks noChangeArrowheads="1"/>
          </p:cNvSpPr>
          <p:nvPr/>
        </p:nvSpPr>
        <p:spPr bwMode="auto">
          <a:xfrm>
            <a:off x="7859713" y="3219450"/>
            <a:ext cx="898525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400">
                <a:solidFill>
                  <a:srgbClr val="800080"/>
                </a:solidFill>
                <a:latin typeface="Garamond" pitchFamily="18" charset="0"/>
              </a:rPr>
              <a:t>Cover &amp; </a:t>
            </a:r>
          </a:p>
          <a:p>
            <a:pPr algn="ctr">
              <a:lnSpc>
                <a:spcPct val="90000"/>
              </a:lnSpc>
            </a:pPr>
            <a:r>
              <a:rPr lang="en-US" altLang="en-US" sz="1400">
                <a:solidFill>
                  <a:srgbClr val="800080"/>
                </a:solidFill>
                <a:latin typeface="Garamond" pitchFamily="18" charset="0"/>
              </a:rPr>
              <a:t>El Gamal</a:t>
            </a:r>
          </a:p>
        </p:txBody>
      </p:sp>
      <p:sp>
        <p:nvSpPr>
          <p:cNvPr id="16411" name="Text Box 134"/>
          <p:cNvSpPr txBox="1">
            <a:spLocks noChangeArrowheads="1"/>
          </p:cNvSpPr>
          <p:nvPr/>
        </p:nvSpPr>
        <p:spPr bwMode="auto">
          <a:xfrm>
            <a:off x="7175500" y="5403850"/>
            <a:ext cx="14017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400">
                <a:solidFill>
                  <a:srgbClr val="800080"/>
                </a:solidFill>
                <a:latin typeface="Garamond" pitchFamily="18" charset="0"/>
              </a:rPr>
              <a:t>Gupta &amp; Kumar</a:t>
            </a:r>
          </a:p>
        </p:txBody>
      </p:sp>
      <p:sp>
        <p:nvSpPr>
          <p:cNvPr id="16412" name="Text Box 135"/>
          <p:cNvSpPr txBox="1">
            <a:spLocks noChangeArrowheads="1"/>
          </p:cNvSpPr>
          <p:nvPr/>
        </p:nvSpPr>
        <p:spPr bwMode="auto">
          <a:xfrm>
            <a:off x="7632700" y="4489450"/>
            <a:ext cx="1123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400">
                <a:solidFill>
                  <a:srgbClr val="800080"/>
                </a:solidFill>
                <a:latin typeface="Garamond" pitchFamily="18" charset="0"/>
              </a:rPr>
              <a:t>Sato, Han &amp;</a:t>
            </a:r>
          </a:p>
          <a:p>
            <a:pPr algn="ctr"/>
            <a:r>
              <a:rPr lang="en-US" altLang="en-US" sz="1400">
                <a:solidFill>
                  <a:srgbClr val="800080"/>
                </a:solidFill>
                <a:latin typeface="Garamond" pitchFamily="18" charset="0"/>
              </a:rPr>
              <a:t>Kobayashi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Capacity for Large Networks</a:t>
            </a:r>
            <a:br>
              <a:rPr lang="en-US" altLang="en-US" smtClean="0"/>
            </a:br>
            <a:r>
              <a:rPr lang="en-US" altLang="en-US" sz="4000" smtClean="0"/>
              <a:t>(Gupta/Kumar’00)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5600" y="1695450"/>
            <a:ext cx="8207375" cy="5162550"/>
          </a:xfrm>
        </p:spPr>
        <p:txBody>
          <a:bodyPr/>
          <a:lstStyle/>
          <a:p>
            <a:r>
              <a:rPr lang="en-US" altLang="en-US" dirty="0" smtClean="0"/>
              <a:t>Make some simplifications and ask for less</a:t>
            </a:r>
          </a:p>
          <a:p>
            <a:pPr lvl="1"/>
            <a:r>
              <a:rPr lang="en-US" altLang="en-US" dirty="0" smtClean="0"/>
              <a:t>Each node has only a single destination</a:t>
            </a:r>
          </a:p>
          <a:p>
            <a:pPr lvl="1"/>
            <a:r>
              <a:rPr lang="en-US" altLang="en-US" dirty="0" smtClean="0"/>
              <a:t>All </a:t>
            </a:r>
            <a:r>
              <a:rPr lang="en-US" altLang="en-US" dirty="0" smtClean="0"/>
              <a:t>n nodes </a:t>
            </a:r>
            <a:r>
              <a:rPr lang="en-US" altLang="en-US" dirty="0" smtClean="0"/>
              <a:t>create traffic for their desired destination at a uniform rate </a:t>
            </a:r>
            <a:r>
              <a:rPr lang="en-US" altLang="en-US" dirty="0" smtClean="0">
                <a:latin typeface="Symbol" pitchFamily="18" charset="2"/>
              </a:rPr>
              <a:t>l</a:t>
            </a:r>
          </a:p>
          <a:p>
            <a:pPr lvl="1"/>
            <a:r>
              <a:rPr lang="en-US" altLang="en-US" dirty="0" smtClean="0"/>
              <a:t>Capacity (throughput) is </a:t>
            </a:r>
            <a:r>
              <a:rPr lang="en-US" altLang="en-US" dirty="0" smtClean="0"/>
              <a:t>maximum </a:t>
            </a:r>
            <a:r>
              <a:rPr lang="en-US" altLang="en-US" dirty="0" err="1" smtClean="0"/>
              <a:t>n</a:t>
            </a:r>
            <a:r>
              <a:rPr lang="en-US" altLang="en-US" dirty="0" err="1" smtClean="0">
                <a:latin typeface="Symbol" pitchFamily="18" charset="2"/>
              </a:rPr>
              <a:t>l</a:t>
            </a:r>
            <a:r>
              <a:rPr lang="en-US" altLang="en-US" dirty="0" smtClean="0"/>
              <a:t> </a:t>
            </a:r>
            <a:r>
              <a:rPr lang="en-US" altLang="en-US" dirty="0" smtClean="0"/>
              <a:t>that can be supported by the network (1 dimensional)</a:t>
            </a:r>
          </a:p>
          <a:p>
            <a:pPr>
              <a:lnSpc>
                <a:spcPct val="0"/>
              </a:lnSpc>
            </a:pPr>
            <a:endParaRPr lang="en-US" altLang="en-US" dirty="0" smtClean="0"/>
          </a:p>
          <a:p>
            <a:pPr>
              <a:lnSpc>
                <a:spcPct val="80000"/>
              </a:lnSpc>
            </a:pPr>
            <a:r>
              <a:rPr lang="en-US" altLang="en-US" dirty="0" smtClean="0"/>
              <a:t>Throughput of random networks</a:t>
            </a:r>
          </a:p>
          <a:p>
            <a:pPr lvl="1"/>
            <a:r>
              <a:rPr lang="en-US" altLang="en-US" dirty="0" smtClean="0"/>
              <a:t>Network topology/packet destinations random.</a:t>
            </a:r>
          </a:p>
          <a:p>
            <a:pPr lvl="1"/>
            <a:r>
              <a:rPr lang="en-US" altLang="en-US" dirty="0" smtClean="0"/>
              <a:t>Throughput </a:t>
            </a:r>
            <a:r>
              <a:rPr lang="en-US" altLang="en-US" dirty="0" err="1" smtClean="0"/>
              <a:t>n</a:t>
            </a:r>
            <a:r>
              <a:rPr lang="en-US" altLang="en-US" dirty="0" err="1" smtClean="0">
                <a:latin typeface="Symbol" pitchFamily="18" charset="2"/>
              </a:rPr>
              <a:t>l</a:t>
            </a:r>
            <a:r>
              <a:rPr lang="en-US" altLang="en-US" dirty="0" smtClean="0"/>
              <a:t> </a:t>
            </a:r>
            <a:r>
              <a:rPr lang="en-US" altLang="en-US" dirty="0" smtClean="0"/>
              <a:t>is random: characterized by its distribution as a function of network size n.</a:t>
            </a:r>
          </a:p>
          <a:p>
            <a:pPr>
              <a:lnSpc>
                <a:spcPct val="100000"/>
              </a:lnSpc>
            </a:pPr>
            <a:r>
              <a:rPr lang="en-US" altLang="en-US" dirty="0" smtClean="0"/>
              <a:t>Find </a:t>
            </a:r>
            <a:r>
              <a:rPr lang="en-US" altLang="en-US" u="sng" dirty="0" smtClean="0">
                <a:solidFill>
                  <a:srgbClr val="FF0000"/>
                </a:solidFill>
              </a:rPr>
              <a:t>scaling laws</a:t>
            </a:r>
            <a:r>
              <a:rPr lang="en-US" altLang="en-US" dirty="0" smtClean="0"/>
              <a:t> for C(n)=</a:t>
            </a:r>
            <a:r>
              <a:rPr lang="en-US" altLang="en-US" dirty="0" smtClean="0">
                <a:latin typeface="Symbol" pitchFamily="18" charset="2"/>
              </a:rPr>
              <a:t>l</a:t>
            </a:r>
            <a:r>
              <a:rPr lang="en-US" altLang="en-US" dirty="0" smtClean="0"/>
              <a:t> as n </a:t>
            </a:r>
            <a:r>
              <a:rPr lang="en-US" altLang="en-US" dirty="0" smtClean="0">
                <a:sym typeface="Symbol" pitchFamily="18" charset="2"/>
              </a:rPr>
              <a:t></a:t>
            </a:r>
            <a:r>
              <a:rPr lang="en-US" alt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7848600" cy="4114800"/>
          </a:xfrm>
        </p:spPr>
        <p:txBody>
          <a:bodyPr/>
          <a:lstStyle/>
          <a:p>
            <a:r>
              <a:rPr lang="en-US" dirty="0" smtClean="0"/>
              <a:t>Dense networks</a:t>
            </a:r>
          </a:p>
          <a:p>
            <a:pPr lvl="1"/>
            <a:r>
              <a:rPr lang="en-US" dirty="0" smtClean="0"/>
              <a:t>Area is fixed and the density of nodes increases.</a:t>
            </a:r>
          </a:p>
          <a:p>
            <a:pPr lvl="1"/>
            <a:r>
              <a:rPr lang="en-US" dirty="0" smtClean="0"/>
              <a:t>Interference limited.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Extended networks</a:t>
            </a:r>
          </a:p>
          <a:p>
            <a:pPr lvl="1"/>
            <a:r>
              <a:rPr lang="en-US" dirty="0" smtClean="0"/>
              <a:t>Density is fixed and the area increases.</a:t>
            </a:r>
          </a:p>
          <a:p>
            <a:pPr lvl="1"/>
            <a:r>
              <a:rPr lang="en-US" dirty="0" smtClean="0"/>
              <a:t>coverage limited.</a:t>
            </a:r>
          </a:p>
          <a:p>
            <a:pPr lvl="1"/>
            <a:r>
              <a:rPr lang="en-US" dirty="0" smtClean="0"/>
              <a:t>Power limitation come into play</a:t>
            </a:r>
            <a:endParaRPr lang="en-US" dirty="0"/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735" y="3200400"/>
            <a:ext cx="3121025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 bwMode="auto">
          <a:xfrm>
            <a:off x="5638800" y="2895600"/>
            <a:ext cx="3200400" cy="2438400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Down Arrow 4"/>
          <p:cNvSpPr/>
          <p:nvPr/>
        </p:nvSpPr>
        <p:spPr bwMode="auto">
          <a:xfrm>
            <a:off x="7083615" y="5334000"/>
            <a:ext cx="484632" cy="978408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Down Arrow 6"/>
          <p:cNvSpPr/>
          <p:nvPr/>
        </p:nvSpPr>
        <p:spPr bwMode="auto">
          <a:xfrm rot="10800000">
            <a:off x="6973948" y="1917192"/>
            <a:ext cx="484632" cy="978408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34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Dense Network Results</a:t>
            </a:r>
            <a:br>
              <a:rPr lang="en-US" dirty="0" smtClean="0"/>
            </a:br>
            <a:r>
              <a:rPr lang="en-US" dirty="0" smtClean="0"/>
              <a:t>(area of network fixed)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524000"/>
                <a:ext cx="7848600" cy="4114800"/>
              </a:xfrm>
            </p:spPr>
            <p:txBody>
              <a:bodyPr/>
              <a:lstStyle/>
              <a:p>
                <a:r>
                  <a:rPr lang="en-US" dirty="0" smtClean="0"/>
                  <a:t>Power falls off as d</a:t>
                </a:r>
                <a:r>
                  <a:rPr lang="en-US" baseline="30000" dirty="0" smtClean="0"/>
                  <a:t>-</a:t>
                </a:r>
                <a:r>
                  <a:rPr lang="en-US" baseline="30000" dirty="0" smtClean="0">
                    <a:latin typeface="Symbol" panose="05050102010706020507" pitchFamily="18" charset="2"/>
                  </a:rPr>
                  <a:t>a</a:t>
                </a:r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Critical Assumption:</a:t>
                </a:r>
              </a:p>
              <a:p>
                <a:pPr lvl="1"/>
                <a:r>
                  <a:rPr lang="en-US" dirty="0" smtClean="0"/>
                  <a:t>Signals received from other nodes (except one) are regarded as noise.</a:t>
                </a:r>
              </a:p>
              <a:p>
                <a:r>
                  <a:rPr lang="en-US" dirty="0"/>
                  <a:t>N</a:t>
                </a:r>
                <a:r>
                  <a:rPr lang="en-US" dirty="0" smtClean="0"/>
                  <a:t>earest-neighbor </a:t>
                </a:r>
                <a:r>
                  <a:rPr lang="en-US" dirty="0" err="1" smtClean="0"/>
                  <a:t>multihop</a:t>
                </a:r>
                <a:r>
                  <a:rPr lang="en-US" dirty="0" smtClean="0"/>
                  <a:t> scheme </a:t>
                </a:r>
                <a14:m>
                  <m:oMath xmlns:m="http://schemas.openxmlformats.org/officeDocument/2006/math">
                    <m:r>
                      <a:rPr lang="en-US" dirty="0" smtClean="0">
                        <a:latin typeface="Cambria Math"/>
                        <a:sym typeface="Symbol"/>
                      </a:rPr>
                      <m:t></m:t>
                    </m:r>
                    <m:r>
                      <a:rPr lang="en-US" i="1" dirty="0">
                        <a:latin typeface="Cambria Math"/>
                        <a:sym typeface="Symbol"/>
                      </a:rPr>
                      <m:t> </m:t>
                    </m:r>
                  </m:oMath>
                </a14:m>
                <a:r>
                  <a:rPr lang="en-US" dirty="0" smtClean="0"/>
                  <a:t>many retransmissions!</a:t>
                </a:r>
              </a:p>
              <a:p>
                <a:r>
                  <a:rPr lang="en-US" dirty="0"/>
                  <a:t>S</a:t>
                </a:r>
                <a:r>
                  <a:rPr lang="en-US" dirty="0" smtClean="0"/>
                  <a:t>caling no better than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1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𝒏</m:t>
                        </m:r>
                      </m:e>
                    </m:rad>
                    <m:r>
                      <a:rPr lang="en-US" b="1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dirty="0">
                        <a:sym typeface="Symbol"/>
                      </a:rPr>
                      <m:t>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latin typeface="Symbol" panose="05050102010706020507" pitchFamily="18" charset="2"/>
                  </a:rPr>
                  <a:t>l</a:t>
                </a:r>
                <a:r>
                  <a:rPr lang="en-US" dirty="0" smtClean="0"/>
                  <a:t>=1/√𝒏</a:t>
                </a:r>
              </a:p>
              <a:p>
                <a:pPr lvl="1"/>
                <a:r>
                  <a:rPr lang="en-US" dirty="0" smtClean="0"/>
                  <a:t>Per-node rate </a:t>
                </a:r>
                <a:r>
                  <a:rPr lang="en-US" dirty="0" smtClean="0">
                    <a:latin typeface="Symbol" panose="05050102010706020507" pitchFamily="18" charset="2"/>
                  </a:rPr>
                  <a:t>l </a:t>
                </a:r>
                <a:r>
                  <a:rPr lang="en-US" dirty="0" smtClean="0"/>
                  <a:t>goes to zero!</a:t>
                </a:r>
              </a:p>
              <a:p>
                <a:pPr lvl="1"/>
                <a:r>
                  <a:rPr lang="en-US" dirty="0" smtClean="0"/>
                  <a:t>Upper bound proved by Gupta/Kumar’00</a:t>
                </a:r>
              </a:p>
              <a:p>
                <a:pPr lvl="1"/>
                <a:r>
                  <a:rPr lang="en-US" dirty="0" smtClean="0"/>
                  <a:t>Achievability proved by Francescetti’07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524000"/>
                <a:ext cx="7848600" cy="4114800"/>
              </a:xfrm>
              <a:blipFill rotWithShape="1">
                <a:blip r:embed="rId2"/>
                <a:stretch>
                  <a:fillRect l="-1088" t="-296" b="-34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173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Scaling Law Extensions (Dense Networks)</a:t>
            </a:r>
            <a:endParaRPr lang="en-US" altLang="en-US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5600" y="1590675"/>
            <a:ext cx="8253413" cy="5267325"/>
          </a:xfrm>
        </p:spPr>
        <p:txBody>
          <a:bodyPr/>
          <a:lstStyle/>
          <a:p>
            <a:r>
              <a:rPr lang="en-US" altLang="en-US" sz="2800" dirty="0" smtClean="0"/>
              <a:t>Fixed network topologies </a:t>
            </a:r>
            <a:r>
              <a:rPr lang="en-US" altLang="en-US" sz="2400" dirty="0" smtClean="0"/>
              <a:t>(Gupta/Kumar’01)</a:t>
            </a:r>
          </a:p>
          <a:p>
            <a:pPr lvl="1"/>
            <a:r>
              <a:rPr lang="en-US" altLang="en-US" sz="2000" dirty="0" smtClean="0"/>
              <a:t>Similar throughput bounds as random networks</a:t>
            </a:r>
          </a:p>
          <a:p>
            <a:r>
              <a:rPr lang="en-US" altLang="en-US" sz="2400" dirty="0" smtClean="0"/>
              <a:t>Mobility in the network (</a:t>
            </a:r>
            <a:r>
              <a:rPr lang="en-US" altLang="en-US" sz="2400" dirty="0" err="1" smtClean="0"/>
              <a:t>Grossglauser</a:t>
            </a:r>
            <a:r>
              <a:rPr lang="en-US" altLang="en-US" sz="2400" dirty="0" smtClean="0"/>
              <a:t>/Tse’01</a:t>
            </a:r>
            <a:r>
              <a:rPr lang="en-US" altLang="en-US" sz="2400" dirty="0" smtClean="0"/>
              <a:t>): </a:t>
            </a:r>
          </a:p>
          <a:p>
            <a:pPr lvl="1"/>
            <a:r>
              <a:rPr lang="en-US" altLang="en-US" sz="2000" dirty="0" smtClean="0"/>
              <a:t>Mobiles pass message to neighboring nodes, eventually neighbor gets close to destination and forwards message</a:t>
            </a:r>
          </a:p>
          <a:p>
            <a:pPr lvl="1"/>
            <a:r>
              <a:rPr lang="en-US" altLang="en-US" sz="2000" dirty="0" smtClean="0"/>
              <a:t>Per-node </a:t>
            </a:r>
            <a:r>
              <a:rPr lang="en-US" altLang="en-US" sz="2000" dirty="0" smtClean="0"/>
              <a:t>throughput constant, aggregate throughput of order n, delay of order n</a:t>
            </a:r>
            <a:r>
              <a:rPr lang="en-US" altLang="en-US" sz="2000" dirty="0" smtClean="0"/>
              <a:t>.</a:t>
            </a:r>
          </a:p>
          <a:p>
            <a:pPr lvl="1"/>
            <a:r>
              <a:rPr lang="en-US" altLang="en-US" sz="2000" dirty="0" smtClean="0"/>
              <a:t>Chris’s presentation</a:t>
            </a:r>
            <a:endParaRPr lang="en-US" altLang="en-US" sz="2000" dirty="0" smtClean="0"/>
          </a:p>
          <a:p>
            <a:pPr lvl="1">
              <a:lnSpc>
                <a:spcPct val="20000"/>
              </a:lnSpc>
            </a:pPr>
            <a:endParaRPr lang="en-US" altLang="en-US" sz="2000" dirty="0" smtClean="0"/>
          </a:p>
          <a:p>
            <a:r>
              <a:rPr lang="en-US" altLang="en-US" sz="2400" dirty="0" smtClean="0"/>
              <a:t>Throughput/delay tradeoffs</a:t>
            </a:r>
          </a:p>
          <a:p>
            <a:pPr lvl="1"/>
            <a:r>
              <a:rPr lang="en-US" altLang="en-US" sz="2000" dirty="0" smtClean="0"/>
              <a:t>Piecewise linear model for throughput-delay tradeoff (</a:t>
            </a:r>
            <a:r>
              <a:rPr lang="en-US" altLang="en-US" sz="2000" dirty="0" err="1" smtClean="0"/>
              <a:t>ElGamal</a:t>
            </a:r>
            <a:r>
              <a:rPr lang="en-US" altLang="en-US" sz="2000" dirty="0" smtClean="0"/>
              <a:t> et. al’04, </a:t>
            </a:r>
            <a:r>
              <a:rPr lang="en-US" altLang="en-US" sz="2000" dirty="0" err="1" smtClean="0"/>
              <a:t>Toumpis</a:t>
            </a:r>
            <a:r>
              <a:rPr lang="en-US" altLang="en-US" sz="2000" dirty="0" smtClean="0"/>
              <a:t>/Goldsmith’04)</a:t>
            </a:r>
          </a:p>
          <a:p>
            <a:pPr lvl="1"/>
            <a:r>
              <a:rPr lang="en-US" altLang="en-US" sz="2000" dirty="0" smtClean="0"/>
              <a:t>Finite delay requires throughput penalty.</a:t>
            </a:r>
          </a:p>
          <a:p>
            <a:r>
              <a:rPr lang="en-US" altLang="en-US" sz="2400" dirty="0" smtClean="0"/>
              <a:t>Achievable rates with multiuser coding/decoding (GK’03)</a:t>
            </a:r>
            <a:endParaRPr lang="en-US" altLang="en-US" sz="2400" baseline="30000" dirty="0" smtClean="0"/>
          </a:p>
          <a:p>
            <a:pPr lvl="1"/>
            <a:r>
              <a:rPr lang="en-US" altLang="en-US" sz="2000" dirty="0" smtClean="0"/>
              <a:t>Per-node throughput (bit-meters/sec) constant, aggregate infinite</a:t>
            </a:r>
            <a:r>
              <a:rPr lang="en-US" altLang="en-US" sz="2000" dirty="0" smtClean="0"/>
              <a:t>.</a:t>
            </a:r>
            <a:endParaRPr lang="en-US" altLang="en-US" sz="2000" dirty="0" smtClean="0"/>
          </a:p>
        </p:txBody>
      </p:sp>
      <p:sp>
        <p:nvSpPr>
          <p:cNvPr id="18436" name="Oval 5"/>
          <p:cNvSpPr>
            <a:spLocks noChangeArrowheads="1"/>
          </p:cNvSpPr>
          <p:nvPr/>
        </p:nvSpPr>
        <p:spPr bwMode="auto">
          <a:xfrm>
            <a:off x="4772025" y="4319588"/>
            <a:ext cx="138113" cy="12700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437" name="Oval 6"/>
          <p:cNvSpPr>
            <a:spLocks noChangeArrowheads="1"/>
          </p:cNvSpPr>
          <p:nvPr/>
        </p:nvSpPr>
        <p:spPr bwMode="auto">
          <a:xfrm>
            <a:off x="5246688" y="4341813"/>
            <a:ext cx="169862" cy="825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438" name="Oval 7"/>
          <p:cNvSpPr>
            <a:spLocks noChangeArrowheads="1"/>
          </p:cNvSpPr>
          <p:nvPr/>
        </p:nvSpPr>
        <p:spPr bwMode="auto">
          <a:xfrm>
            <a:off x="5248275" y="4543425"/>
            <a:ext cx="153988" cy="952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439" name="Oval 8"/>
          <p:cNvSpPr>
            <a:spLocks noChangeArrowheads="1"/>
          </p:cNvSpPr>
          <p:nvPr/>
        </p:nvSpPr>
        <p:spPr bwMode="auto">
          <a:xfrm>
            <a:off x="8345488" y="4381500"/>
            <a:ext cx="153987" cy="96838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440" name="Oval 9"/>
          <p:cNvSpPr>
            <a:spLocks noChangeArrowheads="1"/>
          </p:cNvSpPr>
          <p:nvPr/>
        </p:nvSpPr>
        <p:spPr bwMode="auto">
          <a:xfrm>
            <a:off x="5230813" y="4125913"/>
            <a:ext cx="152400" cy="7937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441" name="Text Box 10"/>
          <p:cNvSpPr txBox="1">
            <a:spLocks noChangeArrowheads="1"/>
          </p:cNvSpPr>
          <p:nvPr/>
        </p:nvSpPr>
        <p:spPr bwMode="auto">
          <a:xfrm>
            <a:off x="4525963" y="4219575"/>
            <a:ext cx="2873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Garamond" pitchFamily="18" charset="0"/>
              </a:rPr>
              <a:t>S</a:t>
            </a:r>
          </a:p>
        </p:txBody>
      </p:sp>
      <p:sp>
        <p:nvSpPr>
          <p:cNvPr id="18442" name="Text Box 11"/>
          <p:cNvSpPr txBox="1">
            <a:spLocks noChangeArrowheads="1"/>
          </p:cNvSpPr>
          <p:nvPr/>
        </p:nvSpPr>
        <p:spPr bwMode="auto">
          <a:xfrm>
            <a:off x="8461375" y="4271963"/>
            <a:ext cx="3429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0000FF"/>
                </a:solidFill>
                <a:latin typeface="Garamond" pitchFamily="18" charset="0"/>
              </a:rPr>
              <a:t>D</a:t>
            </a:r>
          </a:p>
        </p:txBody>
      </p:sp>
      <p:sp>
        <p:nvSpPr>
          <p:cNvPr id="18443" name="Line 12"/>
          <p:cNvSpPr>
            <a:spLocks noChangeShapeType="1"/>
          </p:cNvSpPr>
          <p:nvPr/>
        </p:nvSpPr>
        <p:spPr bwMode="auto">
          <a:xfrm flipV="1">
            <a:off x="4929188" y="4181475"/>
            <a:ext cx="277812" cy="128588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4" name="Line 13"/>
          <p:cNvSpPr>
            <a:spLocks noChangeShapeType="1"/>
          </p:cNvSpPr>
          <p:nvPr/>
        </p:nvSpPr>
        <p:spPr bwMode="auto">
          <a:xfrm>
            <a:off x="4989513" y="4349750"/>
            <a:ext cx="209550" cy="1905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5" name="Line 14"/>
          <p:cNvSpPr>
            <a:spLocks noChangeShapeType="1"/>
          </p:cNvSpPr>
          <p:nvPr/>
        </p:nvSpPr>
        <p:spPr bwMode="auto">
          <a:xfrm>
            <a:off x="4919663" y="4403725"/>
            <a:ext cx="304800" cy="1397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6" name="Freeform 15"/>
          <p:cNvSpPr>
            <a:spLocks/>
          </p:cNvSpPr>
          <p:nvPr/>
        </p:nvSpPr>
        <p:spPr bwMode="auto">
          <a:xfrm>
            <a:off x="5408613" y="4090988"/>
            <a:ext cx="2525712" cy="282575"/>
          </a:xfrm>
          <a:custGeom>
            <a:avLst/>
            <a:gdLst>
              <a:gd name="T0" fmla="*/ 0 w 2691"/>
              <a:gd name="T1" fmla="*/ 43001 h 414"/>
              <a:gd name="T2" fmla="*/ 126708 w 2691"/>
              <a:gd name="T3" fmla="*/ 12286 h 414"/>
              <a:gd name="T4" fmla="*/ 211180 w 2691"/>
              <a:gd name="T5" fmla="*/ 0 h 414"/>
              <a:gd name="T6" fmla="*/ 346335 w 2691"/>
              <a:gd name="T7" fmla="*/ 24572 h 414"/>
              <a:gd name="T8" fmla="*/ 397018 w 2691"/>
              <a:gd name="T9" fmla="*/ 61429 h 414"/>
              <a:gd name="T10" fmla="*/ 413913 w 2691"/>
              <a:gd name="T11" fmla="*/ 98287 h 414"/>
              <a:gd name="T12" fmla="*/ 363229 w 2691"/>
              <a:gd name="T13" fmla="*/ 147430 h 414"/>
              <a:gd name="T14" fmla="*/ 312546 w 2691"/>
              <a:gd name="T15" fmla="*/ 159716 h 414"/>
              <a:gd name="T16" fmla="*/ 253416 w 2691"/>
              <a:gd name="T17" fmla="*/ 122859 h 414"/>
              <a:gd name="T18" fmla="*/ 354782 w 2691"/>
              <a:gd name="T19" fmla="*/ 61429 h 414"/>
              <a:gd name="T20" fmla="*/ 405465 w 2691"/>
              <a:gd name="T21" fmla="*/ 49143 h 414"/>
              <a:gd name="T22" fmla="*/ 430807 w 2691"/>
              <a:gd name="T23" fmla="*/ 43001 h 414"/>
              <a:gd name="T24" fmla="*/ 582857 w 2691"/>
              <a:gd name="T25" fmla="*/ 67572 h 414"/>
              <a:gd name="T26" fmla="*/ 675776 w 2691"/>
              <a:gd name="T27" fmla="*/ 98287 h 414"/>
              <a:gd name="T28" fmla="*/ 726459 w 2691"/>
              <a:gd name="T29" fmla="*/ 129002 h 414"/>
              <a:gd name="T30" fmla="*/ 777142 w 2691"/>
              <a:gd name="T31" fmla="*/ 147430 h 414"/>
              <a:gd name="T32" fmla="*/ 827825 w 2691"/>
              <a:gd name="T33" fmla="*/ 172002 h 414"/>
              <a:gd name="T34" fmla="*/ 1123477 w 2691"/>
              <a:gd name="T35" fmla="*/ 215003 h 414"/>
              <a:gd name="T36" fmla="*/ 1427576 w 2691"/>
              <a:gd name="T37" fmla="*/ 208860 h 414"/>
              <a:gd name="T38" fmla="*/ 1495154 w 2691"/>
              <a:gd name="T39" fmla="*/ 196574 h 414"/>
              <a:gd name="T40" fmla="*/ 1545837 w 2691"/>
              <a:gd name="T41" fmla="*/ 184288 h 414"/>
              <a:gd name="T42" fmla="*/ 1562731 w 2691"/>
              <a:gd name="T43" fmla="*/ 165859 h 414"/>
              <a:gd name="T44" fmla="*/ 1486707 w 2691"/>
              <a:gd name="T45" fmla="*/ 110573 h 414"/>
              <a:gd name="T46" fmla="*/ 1410682 w 2691"/>
              <a:gd name="T47" fmla="*/ 135145 h 414"/>
              <a:gd name="T48" fmla="*/ 1385340 w 2691"/>
              <a:gd name="T49" fmla="*/ 172002 h 414"/>
              <a:gd name="T50" fmla="*/ 1452918 w 2691"/>
              <a:gd name="T51" fmla="*/ 239574 h 414"/>
              <a:gd name="T52" fmla="*/ 1503601 w 2691"/>
              <a:gd name="T53" fmla="*/ 264146 h 414"/>
              <a:gd name="T54" fmla="*/ 1579626 w 2691"/>
              <a:gd name="T55" fmla="*/ 282575 h 414"/>
              <a:gd name="T56" fmla="*/ 2289191 w 2691"/>
              <a:gd name="T57" fmla="*/ 208860 h 414"/>
              <a:gd name="T58" fmla="*/ 2458134 w 2691"/>
              <a:gd name="T59" fmla="*/ 227289 h 414"/>
              <a:gd name="T60" fmla="*/ 2508818 w 2691"/>
              <a:gd name="T61" fmla="*/ 239574 h 414"/>
              <a:gd name="T62" fmla="*/ 2525712 w 2691"/>
              <a:gd name="T63" fmla="*/ 258003 h 41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691"/>
              <a:gd name="T97" fmla="*/ 0 h 414"/>
              <a:gd name="T98" fmla="*/ 2691 w 2691"/>
              <a:gd name="T99" fmla="*/ 414 h 41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691" h="414">
                <a:moveTo>
                  <a:pt x="0" y="63"/>
                </a:moveTo>
                <a:cubicBezTo>
                  <a:pt x="43" y="49"/>
                  <a:pt x="90" y="27"/>
                  <a:pt x="135" y="18"/>
                </a:cubicBezTo>
                <a:cubicBezTo>
                  <a:pt x="165" y="12"/>
                  <a:pt x="225" y="0"/>
                  <a:pt x="225" y="0"/>
                </a:cubicBezTo>
                <a:cubicBezTo>
                  <a:pt x="280" y="8"/>
                  <a:pt x="318" y="16"/>
                  <a:pt x="369" y="36"/>
                </a:cubicBezTo>
                <a:cubicBezTo>
                  <a:pt x="387" y="54"/>
                  <a:pt x="415" y="66"/>
                  <a:pt x="423" y="90"/>
                </a:cubicBezTo>
                <a:cubicBezTo>
                  <a:pt x="429" y="108"/>
                  <a:pt x="441" y="144"/>
                  <a:pt x="441" y="144"/>
                </a:cubicBezTo>
                <a:cubicBezTo>
                  <a:pt x="430" y="176"/>
                  <a:pt x="420" y="201"/>
                  <a:pt x="387" y="216"/>
                </a:cubicBezTo>
                <a:cubicBezTo>
                  <a:pt x="370" y="224"/>
                  <a:pt x="333" y="234"/>
                  <a:pt x="333" y="234"/>
                </a:cubicBezTo>
                <a:cubicBezTo>
                  <a:pt x="298" y="222"/>
                  <a:pt x="282" y="216"/>
                  <a:pt x="270" y="180"/>
                </a:cubicBezTo>
                <a:cubicBezTo>
                  <a:pt x="298" y="138"/>
                  <a:pt x="330" y="109"/>
                  <a:pt x="378" y="90"/>
                </a:cubicBezTo>
                <a:cubicBezTo>
                  <a:pt x="396" y="83"/>
                  <a:pt x="414" y="78"/>
                  <a:pt x="432" y="72"/>
                </a:cubicBezTo>
                <a:cubicBezTo>
                  <a:pt x="441" y="69"/>
                  <a:pt x="459" y="63"/>
                  <a:pt x="459" y="63"/>
                </a:cubicBezTo>
                <a:cubicBezTo>
                  <a:pt x="514" y="72"/>
                  <a:pt x="566" y="88"/>
                  <a:pt x="621" y="99"/>
                </a:cubicBezTo>
                <a:cubicBezTo>
                  <a:pt x="682" y="136"/>
                  <a:pt x="649" y="120"/>
                  <a:pt x="720" y="144"/>
                </a:cubicBezTo>
                <a:cubicBezTo>
                  <a:pt x="742" y="151"/>
                  <a:pt x="757" y="175"/>
                  <a:pt x="774" y="189"/>
                </a:cubicBezTo>
                <a:cubicBezTo>
                  <a:pt x="822" y="229"/>
                  <a:pt x="779" y="189"/>
                  <a:pt x="828" y="216"/>
                </a:cubicBezTo>
                <a:cubicBezTo>
                  <a:pt x="847" y="227"/>
                  <a:pt x="861" y="245"/>
                  <a:pt x="882" y="252"/>
                </a:cubicBezTo>
                <a:cubicBezTo>
                  <a:pt x="985" y="286"/>
                  <a:pt x="1089" y="303"/>
                  <a:pt x="1197" y="315"/>
                </a:cubicBezTo>
                <a:cubicBezTo>
                  <a:pt x="1305" y="312"/>
                  <a:pt x="1413" y="313"/>
                  <a:pt x="1521" y="306"/>
                </a:cubicBezTo>
                <a:cubicBezTo>
                  <a:pt x="1546" y="304"/>
                  <a:pt x="1569" y="294"/>
                  <a:pt x="1593" y="288"/>
                </a:cubicBezTo>
                <a:cubicBezTo>
                  <a:pt x="1611" y="283"/>
                  <a:pt x="1647" y="270"/>
                  <a:pt x="1647" y="270"/>
                </a:cubicBezTo>
                <a:cubicBezTo>
                  <a:pt x="1653" y="261"/>
                  <a:pt x="1663" y="254"/>
                  <a:pt x="1665" y="243"/>
                </a:cubicBezTo>
                <a:cubicBezTo>
                  <a:pt x="1672" y="200"/>
                  <a:pt x="1614" y="172"/>
                  <a:pt x="1584" y="162"/>
                </a:cubicBezTo>
                <a:cubicBezTo>
                  <a:pt x="1520" y="183"/>
                  <a:pt x="1546" y="169"/>
                  <a:pt x="1503" y="198"/>
                </a:cubicBezTo>
                <a:cubicBezTo>
                  <a:pt x="1497" y="217"/>
                  <a:pt x="1479" y="232"/>
                  <a:pt x="1476" y="252"/>
                </a:cubicBezTo>
                <a:cubicBezTo>
                  <a:pt x="1470" y="295"/>
                  <a:pt x="1530" y="333"/>
                  <a:pt x="1548" y="351"/>
                </a:cubicBezTo>
                <a:cubicBezTo>
                  <a:pt x="1563" y="366"/>
                  <a:pt x="1584" y="375"/>
                  <a:pt x="1602" y="387"/>
                </a:cubicBezTo>
                <a:cubicBezTo>
                  <a:pt x="1626" y="403"/>
                  <a:pt x="1683" y="414"/>
                  <a:pt x="1683" y="414"/>
                </a:cubicBezTo>
                <a:cubicBezTo>
                  <a:pt x="1937" y="397"/>
                  <a:pt x="2189" y="348"/>
                  <a:pt x="2439" y="306"/>
                </a:cubicBezTo>
                <a:cubicBezTo>
                  <a:pt x="2572" y="317"/>
                  <a:pt x="2512" y="306"/>
                  <a:pt x="2619" y="333"/>
                </a:cubicBezTo>
                <a:cubicBezTo>
                  <a:pt x="2637" y="338"/>
                  <a:pt x="2673" y="351"/>
                  <a:pt x="2673" y="351"/>
                </a:cubicBezTo>
                <a:cubicBezTo>
                  <a:pt x="2679" y="360"/>
                  <a:pt x="2691" y="378"/>
                  <a:pt x="2691" y="378"/>
                </a:cubicBezTo>
              </a:path>
            </a:pathLst>
          </a:custGeom>
          <a:noFill/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7" name="Oval 16"/>
          <p:cNvSpPr>
            <a:spLocks noChangeArrowheads="1"/>
          </p:cNvSpPr>
          <p:nvPr/>
        </p:nvSpPr>
        <p:spPr bwMode="auto">
          <a:xfrm>
            <a:off x="7962900" y="4356100"/>
            <a:ext cx="136525" cy="8096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448" name="Freeform 17"/>
          <p:cNvSpPr>
            <a:spLocks/>
          </p:cNvSpPr>
          <p:nvPr/>
        </p:nvSpPr>
        <p:spPr bwMode="auto">
          <a:xfrm>
            <a:off x="5381625" y="4032250"/>
            <a:ext cx="2730500" cy="457200"/>
          </a:xfrm>
          <a:custGeom>
            <a:avLst/>
            <a:gdLst>
              <a:gd name="T0" fmla="*/ 54711 w 2695"/>
              <a:gd name="T1" fmla="*/ 332559 h 829"/>
              <a:gd name="T2" fmla="*/ 109423 w 2695"/>
              <a:gd name="T3" fmla="*/ 332559 h 829"/>
              <a:gd name="T4" fmla="*/ 246201 w 2695"/>
              <a:gd name="T5" fmla="*/ 357377 h 829"/>
              <a:gd name="T6" fmla="*/ 355624 w 2695"/>
              <a:gd name="T7" fmla="*/ 387159 h 829"/>
              <a:gd name="T8" fmla="*/ 382979 w 2695"/>
              <a:gd name="T9" fmla="*/ 397086 h 829"/>
              <a:gd name="T10" fmla="*/ 437691 w 2695"/>
              <a:gd name="T11" fmla="*/ 407013 h 829"/>
              <a:gd name="T12" fmla="*/ 465046 w 2695"/>
              <a:gd name="T13" fmla="*/ 416940 h 829"/>
              <a:gd name="T14" fmla="*/ 674773 w 2695"/>
              <a:gd name="T15" fmla="*/ 446721 h 829"/>
              <a:gd name="T16" fmla="*/ 1367783 w 2695"/>
              <a:gd name="T17" fmla="*/ 407013 h 829"/>
              <a:gd name="T18" fmla="*/ 1486324 w 2695"/>
              <a:gd name="T19" fmla="*/ 362341 h 829"/>
              <a:gd name="T20" fmla="*/ 1659577 w 2695"/>
              <a:gd name="T21" fmla="*/ 243215 h 829"/>
              <a:gd name="T22" fmla="*/ 1723406 w 2695"/>
              <a:gd name="T23" fmla="*/ 188616 h 829"/>
              <a:gd name="T24" fmla="*/ 1851066 w 2695"/>
              <a:gd name="T25" fmla="*/ 119126 h 829"/>
              <a:gd name="T26" fmla="*/ 1987844 w 2695"/>
              <a:gd name="T27" fmla="*/ 59563 h 829"/>
              <a:gd name="T28" fmla="*/ 2261401 w 2695"/>
              <a:gd name="T29" fmla="*/ 0 h 829"/>
              <a:gd name="T30" fmla="*/ 2671736 w 2695"/>
              <a:gd name="T31" fmla="*/ 84381 h 829"/>
              <a:gd name="T32" fmla="*/ 2680855 w 2695"/>
              <a:gd name="T33" fmla="*/ 99271 h 829"/>
              <a:gd name="T34" fmla="*/ 2699092 w 2695"/>
              <a:gd name="T35" fmla="*/ 114162 h 829"/>
              <a:gd name="T36" fmla="*/ 2726447 w 2695"/>
              <a:gd name="T37" fmla="*/ 148907 h 82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695"/>
              <a:gd name="T58" fmla="*/ 0 h 829"/>
              <a:gd name="T59" fmla="*/ 2695 w 2695"/>
              <a:gd name="T60" fmla="*/ 829 h 82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695" h="829">
                <a:moveTo>
                  <a:pt x="54" y="603"/>
                </a:moveTo>
                <a:cubicBezTo>
                  <a:pt x="162" y="639"/>
                  <a:pt x="0" y="591"/>
                  <a:pt x="108" y="603"/>
                </a:cubicBezTo>
                <a:cubicBezTo>
                  <a:pt x="120" y="604"/>
                  <a:pt x="228" y="638"/>
                  <a:pt x="243" y="648"/>
                </a:cubicBezTo>
                <a:cubicBezTo>
                  <a:pt x="313" y="695"/>
                  <a:pt x="276" y="677"/>
                  <a:pt x="351" y="702"/>
                </a:cubicBezTo>
                <a:cubicBezTo>
                  <a:pt x="361" y="705"/>
                  <a:pt x="368" y="716"/>
                  <a:pt x="378" y="720"/>
                </a:cubicBezTo>
                <a:cubicBezTo>
                  <a:pt x="395" y="728"/>
                  <a:pt x="414" y="732"/>
                  <a:pt x="432" y="738"/>
                </a:cubicBezTo>
                <a:cubicBezTo>
                  <a:pt x="442" y="741"/>
                  <a:pt x="449" y="752"/>
                  <a:pt x="459" y="756"/>
                </a:cubicBezTo>
                <a:cubicBezTo>
                  <a:pt x="524" y="785"/>
                  <a:pt x="597" y="798"/>
                  <a:pt x="666" y="810"/>
                </a:cubicBezTo>
                <a:cubicBezTo>
                  <a:pt x="813" y="807"/>
                  <a:pt x="1167" y="829"/>
                  <a:pt x="1350" y="738"/>
                </a:cubicBezTo>
                <a:cubicBezTo>
                  <a:pt x="1394" y="716"/>
                  <a:pt x="1427" y="684"/>
                  <a:pt x="1467" y="657"/>
                </a:cubicBezTo>
                <a:cubicBezTo>
                  <a:pt x="1520" y="577"/>
                  <a:pt x="1570" y="509"/>
                  <a:pt x="1638" y="441"/>
                </a:cubicBezTo>
                <a:cubicBezTo>
                  <a:pt x="1662" y="417"/>
                  <a:pt x="1680" y="370"/>
                  <a:pt x="1701" y="342"/>
                </a:cubicBezTo>
                <a:cubicBezTo>
                  <a:pt x="1737" y="294"/>
                  <a:pt x="1783" y="255"/>
                  <a:pt x="1827" y="216"/>
                </a:cubicBezTo>
                <a:cubicBezTo>
                  <a:pt x="1869" y="179"/>
                  <a:pt x="1908" y="126"/>
                  <a:pt x="1962" y="108"/>
                </a:cubicBezTo>
                <a:cubicBezTo>
                  <a:pt x="2039" y="50"/>
                  <a:pt x="2138" y="13"/>
                  <a:pt x="2232" y="0"/>
                </a:cubicBezTo>
                <a:cubicBezTo>
                  <a:pt x="2387" y="15"/>
                  <a:pt x="2523" y="39"/>
                  <a:pt x="2637" y="153"/>
                </a:cubicBezTo>
                <a:cubicBezTo>
                  <a:pt x="2640" y="162"/>
                  <a:pt x="2642" y="172"/>
                  <a:pt x="2646" y="180"/>
                </a:cubicBezTo>
                <a:cubicBezTo>
                  <a:pt x="2651" y="190"/>
                  <a:pt x="2660" y="197"/>
                  <a:pt x="2664" y="207"/>
                </a:cubicBezTo>
                <a:cubicBezTo>
                  <a:pt x="2695" y="277"/>
                  <a:pt x="2666" y="245"/>
                  <a:pt x="2691" y="270"/>
                </a:cubicBezTo>
              </a:path>
            </a:pathLst>
          </a:custGeom>
          <a:noFill/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9" name="Oval 18"/>
          <p:cNvSpPr>
            <a:spLocks noChangeArrowheads="1"/>
          </p:cNvSpPr>
          <p:nvPr/>
        </p:nvSpPr>
        <p:spPr bwMode="auto">
          <a:xfrm>
            <a:off x="8077200" y="4195763"/>
            <a:ext cx="139700" cy="6667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450" name="Freeform 19"/>
          <p:cNvSpPr>
            <a:spLocks/>
          </p:cNvSpPr>
          <p:nvPr/>
        </p:nvSpPr>
        <p:spPr bwMode="auto">
          <a:xfrm>
            <a:off x="5434013" y="4062413"/>
            <a:ext cx="2578100" cy="550862"/>
          </a:xfrm>
          <a:custGeom>
            <a:avLst/>
            <a:gdLst>
              <a:gd name="T0" fmla="*/ 0 w 2493"/>
              <a:gd name="T1" fmla="*/ 534903 h 1001"/>
              <a:gd name="T2" fmla="*/ 297831 w 2493"/>
              <a:gd name="T3" fmla="*/ 529950 h 1001"/>
              <a:gd name="T4" fmla="*/ 539819 w 2493"/>
              <a:gd name="T5" fmla="*/ 416036 h 1001"/>
              <a:gd name="T6" fmla="*/ 623584 w 2493"/>
              <a:gd name="T7" fmla="*/ 341744 h 1001"/>
              <a:gd name="T8" fmla="*/ 632891 w 2493"/>
              <a:gd name="T9" fmla="*/ 326885 h 1001"/>
              <a:gd name="T10" fmla="*/ 707349 w 2493"/>
              <a:gd name="T11" fmla="*/ 262499 h 1001"/>
              <a:gd name="T12" fmla="*/ 874879 w 2493"/>
              <a:gd name="T13" fmla="*/ 99056 h 1001"/>
              <a:gd name="T14" fmla="*/ 1256475 w 2493"/>
              <a:gd name="T15" fmla="*/ 0 h 1001"/>
              <a:gd name="T16" fmla="*/ 1572920 w 2493"/>
              <a:gd name="T17" fmla="*/ 4953 h 1001"/>
              <a:gd name="T18" fmla="*/ 1842829 w 2493"/>
              <a:gd name="T19" fmla="*/ 54481 h 1001"/>
              <a:gd name="T20" fmla="*/ 1963823 w 2493"/>
              <a:gd name="T21" fmla="*/ 104009 h 1001"/>
              <a:gd name="T22" fmla="*/ 2047588 w 2493"/>
              <a:gd name="T23" fmla="*/ 163443 h 1001"/>
              <a:gd name="T24" fmla="*/ 2131354 w 2493"/>
              <a:gd name="T25" fmla="*/ 297168 h 1001"/>
              <a:gd name="T26" fmla="*/ 2326805 w 2493"/>
              <a:gd name="T27" fmla="*/ 416036 h 1001"/>
              <a:gd name="T28" fmla="*/ 2382648 w 2493"/>
              <a:gd name="T29" fmla="*/ 445752 h 1001"/>
              <a:gd name="T30" fmla="*/ 2578100 w 2493"/>
              <a:gd name="T31" fmla="*/ 480422 h 100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493"/>
              <a:gd name="T49" fmla="*/ 0 h 1001"/>
              <a:gd name="T50" fmla="*/ 2493 w 2493"/>
              <a:gd name="T51" fmla="*/ 1001 h 100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493" h="1001">
                <a:moveTo>
                  <a:pt x="0" y="972"/>
                </a:moveTo>
                <a:cubicBezTo>
                  <a:pt x="87" y="1001"/>
                  <a:pt x="197" y="971"/>
                  <a:pt x="288" y="963"/>
                </a:cubicBezTo>
                <a:cubicBezTo>
                  <a:pt x="373" y="935"/>
                  <a:pt x="458" y="820"/>
                  <a:pt x="522" y="756"/>
                </a:cubicBezTo>
                <a:cubicBezTo>
                  <a:pt x="539" y="706"/>
                  <a:pt x="574" y="665"/>
                  <a:pt x="603" y="621"/>
                </a:cubicBezTo>
                <a:cubicBezTo>
                  <a:pt x="608" y="613"/>
                  <a:pt x="607" y="602"/>
                  <a:pt x="612" y="594"/>
                </a:cubicBezTo>
                <a:cubicBezTo>
                  <a:pt x="634" y="554"/>
                  <a:pt x="664" y="518"/>
                  <a:pt x="684" y="477"/>
                </a:cubicBezTo>
                <a:cubicBezTo>
                  <a:pt x="734" y="376"/>
                  <a:pt x="771" y="267"/>
                  <a:pt x="846" y="180"/>
                </a:cubicBezTo>
                <a:cubicBezTo>
                  <a:pt x="935" y="76"/>
                  <a:pt x="1086" y="32"/>
                  <a:pt x="1215" y="0"/>
                </a:cubicBezTo>
                <a:cubicBezTo>
                  <a:pt x="1317" y="3"/>
                  <a:pt x="1419" y="2"/>
                  <a:pt x="1521" y="9"/>
                </a:cubicBezTo>
                <a:cubicBezTo>
                  <a:pt x="1613" y="16"/>
                  <a:pt x="1697" y="71"/>
                  <a:pt x="1782" y="99"/>
                </a:cubicBezTo>
                <a:cubicBezTo>
                  <a:pt x="1827" y="114"/>
                  <a:pt x="1861" y="163"/>
                  <a:pt x="1899" y="189"/>
                </a:cubicBezTo>
                <a:cubicBezTo>
                  <a:pt x="1919" y="219"/>
                  <a:pt x="1965" y="264"/>
                  <a:pt x="1980" y="297"/>
                </a:cubicBezTo>
                <a:cubicBezTo>
                  <a:pt x="2015" y="375"/>
                  <a:pt x="2019" y="464"/>
                  <a:pt x="2061" y="540"/>
                </a:cubicBezTo>
                <a:cubicBezTo>
                  <a:pt x="2108" y="625"/>
                  <a:pt x="2179" y="693"/>
                  <a:pt x="2250" y="756"/>
                </a:cubicBezTo>
                <a:cubicBezTo>
                  <a:pt x="2269" y="773"/>
                  <a:pt x="2286" y="792"/>
                  <a:pt x="2304" y="810"/>
                </a:cubicBezTo>
                <a:cubicBezTo>
                  <a:pt x="2338" y="844"/>
                  <a:pt x="2447" y="873"/>
                  <a:pt x="2493" y="873"/>
                </a:cubicBezTo>
              </a:path>
            </a:pathLst>
          </a:custGeom>
          <a:noFill/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1" name="Oval 20"/>
          <p:cNvSpPr>
            <a:spLocks noChangeArrowheads="1"/>
          </p:cNvSpPr>
          <p:nvPr/>
        </p:nvSpPr>
        <p:spPr bwMode="auto">
          <a:xfrm>
            <a:off x="8035925" y="4551363"/>
            <a:ext cx="139700" cy="9683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452" name="Line 21"/>
          <p:cNvSpPr>
            <a:spLocks noChangeShapeType="1"/>
          </p:cNvSpPr>
          <p:nvPr/>
        </p:nvSpPr>
        <p:spPr bwMode="auto">
          <a:xfrm>
            <a:off x="8239125" y="4279900"/>
            <a:ext cx="79375" cy="793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3" name="Line 22"/>
          <p:cNvSpPr>
            <a:spLocks noChangeShapeType="1"/>
          </p:cNvSpPr>
          <p:nvPr/>
        </p:nvSpPr>
        <p:spPr bwMode="auto">
          <a:xfrm>
            <a:off x="8143875" y="4413250"/>
            <a:ext cx="165100" cy="635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4" name="Line 23"/>
          <p:cNvSpPr>
            <a:spLocks noChangeShapeType="1"/>
          </p:cNvSpPr>
          <p:nvPr/>
        </p:nvSpPr>
        <p:spPr bwMode="auto">
          <a:xfrm flipV="1">
            <a:off x="8248650" y="4478338"/>
            <a:ext cx="95250" cy="84137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Extended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305800" cy="4114800"/>
          </a:xfrm>
        </p:spPr>
        <p:txBody>
          <a:bodyPr/>
          <a:lstStyle/>
          <a:p>
            <a:r>
              <a:rPr lang="en-US" sz="2800" dirty="0" err="1" smtClean="0"/>
              <a:t>Xie</a:t>
            </a:r>
            <a:r>
              <a:rPr lang="en-US" sz="2800" dirty="0" smtClean="0"/>
              <a:t> and Kumar [3] addressed the question of scaling laws for the extended networks.</a:t>
            </a:r>
          </a:p>
          <a:p>
            <a:r>
              <a:rPr lang="en-US" sz="2800" dirty="0" smtClean="0"/>
              <a:t>If </a:t>
            </a:r>
            <a:r>
              <a:rPr lang="en-US" sz="2800" dirty="0" smtClean="0">
                <a:latin typeface="Symbol" panose="05050102010706020507" pitchFamily="18" charset="2"/>
              </a:rPr>
              <a:t>a</a:t>
            </a:r>
            <a:r>
              <a:rPr lang="en-US" sz="2800" dirty="0" smtClean="0"/>
              <a:t> &gt; 6, nearest neighbor </a:t>
            </a:r>
            <a:r>
              <a:rPr lang="en-US" sz="2800" dirty="0" err="1" smtClean="0"/>
              <a:t>multihopping</a:t>
            </a:r>
            <a:r>
              <a:rPr lang="en-US" sz="2800" dirty="0" smtClean="0"/>
              <a:t> is optimal.</a:t>
            </a:r>
          </a:p>
          <a:p>
            <a:pPr lvl="1"/>
            <a:r>
              <a:rPr lang="en-US" sz="2400" dirty="0" smtClean="0"/>
              <a:t>Many subsequent works relaxed the path loss condition down to </a:t>
            </a:r>
            <a:r>
              <a:rPr lang="en-US" sz="2400" dirty="0" smtClean="0">
                <a:latin typeface="Symbol" panose="05050102010706020507" pitchFamily="18" charset="2"/>
              </a:rPr>
              <a:t>a</a:t>
            </a:r>
            <a:r>
              <a:rPr lang="en-US" sz="2400" dirty="0" smtClean="0"/>
              <a:t> &gt; 4 and obtained the same optimal scheme. </a:t>
            </a:r>
          </a:p>
          <a:p>
            <a:pPr lvl="2"/>
            <a:endParaRPr lang="en-US" sz="1200" dirty="0" smtClean="0"/>
          </a:p>
          <a:p>
            <a:r>
              <a:rPr lang="en-US" sz="2800" dirty="0" smtClean="0"/>
              <a:t>What about </a:t>
            </a:r>
            <a:r>
              <a:rPr lang="en-US" sz="2800" dirty="0"/>
              <a:t> </a:t>
            </a:r>
            <a:r>
              <a:rPr lang="en-US" sz="2800" dirty="0" smtClean="0"/>
              <a:t>2 </a:t>
            </a:r>
            <a:r>
              <a:rPr lang="en-US" sz="2800" dirty="0" smtClean="0">
                <a:sym typeface="Symbol"/>
              </a:rPr>
              <a:t></a:t>
            </a:r>
            <a:r>
              <a:rPr lang="en-US" sz="2800" dirty="0" smtClean="0">
                <a:latin typeface="Symbol" panose="05050102010706020507" pitchFamily="18" charset="2"/>
              </a:rPr>
              <a:t> a</a:t>
            </a:r>
            <a:r>
              <a:rPr lang="en-US" sz="2800" dirty="0" smtClean="0"/>
              <a:t> </a:t>
            </a:r>
            <a:r>
              <a:rPr lang="en-US" sz="2800" dirty="0" smtClean="0">
                <a:sym typeface="Symbol"/>
              </a:rPr>
              <a:t> </a:t>
            </a:r>
            <a:r>
              <a:rPr lang="en-US" sz="2800" dirty="0" smtClean="0"/>
              <a:t>4?</a:t>
            </a:r>
          </a:p>
          <a:p>
            <a:pPr lvl="1"/>
            <a:r>
              <a:rPr lang="en-US" dirty="0" smtClean="0"/>
              <a:t>Is nearest neighbor </a:t>
            </a:r>
            <a:r>
              <a:rPr lang="en-US" dirty="0" err="1" smtClean="0"/>
              <a:t>multihop</a:t>
            </a:r>
            <a:r>
              <a:rPr lang="en-US" dirty="0" smtClean="0"/>
              <a:t> scheme optimal? </a:t>
            </a:r>
          </a:p>
          <a:p>
            <a:pPr lvl="1"/>
            <a:r>
              <a:rPr lang="en-US" u="sng" dirty="0" smtClean="0">
                <a:solidFill>
                  <a:srgbClr val="FF0000"/>
                </a:solidFill>
              </a:rPr>
              <a:t>No!!!!</a:t>
            </a:r>
          </a:p>
          <a:p>
            <a:pPr lvl="1"/>
            <a:r>
              <a:rPr lang="en-US" dirty="0" smtClean="0"/>
              <a:t>Intuition: For </a:t>
            </a:r>
            <a:r>
              <a:rPr lang="en-US" dirty="0" smtClean="0">
                <a:latin typeface="Symbol" panose="05050102010706020507" pitchFamily="18" charset="2"/>
              </a:rPr>
              <a:t>a</a:t>
            </a:r>
            <a:r>
              <a:rPr lang="en-US" dirty="0" smtClean="0"/>
              <a:t> </a:t>
            </a:r>
            <a:r>
              <a:rPr lang="en-US" dirty="0" smtClean="0">
                <a:sym typeface="Symbol"/>
              </a:rPr>
              <a:t> </a:t>
            </a:r>
            <a:r>
              <a:rPr lang="en-US" dirty="0" smtClean="0"/>
              <a:t>4 </a:t>
            </a:r>
            <a:r>
              <a:rPr lang="en-US" dirty="0" smtClean="0"/>
              <a:t>the network is interference limited! Looks like a dense network.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93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Hierarchical Cooperation in </a:t>
            </a:r>
            <a:br>
              <a:rPr lang="en-US" sz="4000" dirty="0" smtClean="0"/>
            </a:br>
            <a:r>
              <a:rPr lang="en-US" sz="4000" dirty="0" smtClean="0"/>
              <a:t>Large Networks (</a:t>
            </a:r>
            <a:r>
              <a:rPr lang="en-US" sz="4000" dirty="0" err="1"/>
              <a:t>O</a:t>
            </a:r>
            <a:r>
              <a:rPr lang="en-US" sz="4000" dirty="0" err="1" smtClean="0"/>
              <a:t>zgur</a:t>
            </a:r>
            <a:r>
              <a:rPr lang="en-US" sz="4000" dirty="0" smtClean="0"/>
              <a:t> et. al.)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7848600" cy="4114800"/>
          </a:xfrm>
        </p:spPr>
        <p:txBody>
          <a:bodyPr/>
          <a:lstStyle/>
          <a:p>
            <a:r>
              <a:rPr lang="en-US" sz="2800" dirty="0" smtClean="0"/>
              <a:t>Dense network model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lat fading channels</a:t>
            </a:r>
          </a:p>
          <a:p>
            <a:pPr lvl="1"/>
            <a:r>
              <a:rPr lang="en-US" sz="2400" dirty="0" smtClean="0"/>
              <a:t>No multipath effects </a:t>
            </a:r>
            <a:endParaRPr lang="en-US" sz="2400" dirty="0"/>
          </a:p>
          <a:p>
            <a:pPr lvl="1"/>
            <a:r>
              <a:rPr lang="en-US" sz="2400" dirty="0" smtClean="0"/>
              <a:t>Line of sight type environment</a:t>
            </a:r>
          </a:p>
          <a:p>
            <a:r>
              <a:rPr lang="en-US" sz="2800" dirty="0" smtClean="0"/>
              <a:t>The channel gains are known to all the nodes.</a:t>
            </a:r>
          </a:p>
          <a:p>
            <a:r>
              <a:rPr lang="en-US" sz="2800" dirty="0" smtClean="0"/>
              <a:t>Far-Field Assumptions</a:t>
            </a:r>
          </a:p>
          <a:p>
            <a:r>
              <a:rPr lang="en-US" sz="2800" dirty="0" smtClean="0"/>
              <a:t>Path loss and random phase.</a:t>
            </a:r>
          </a:p>
          <a:p>
            <a:r>
              <a:rPr lang="en-US" sz="2800" dirty="0" smtClean="0"/>
              <a:t>Scaling is on the order of </a:t>
            </a:r>
            <a:r>
              <a:rPr lang="en-US" sz="2800" dirty="0" smtClean="0">
                <a:solidFill>
                  <a:srgbClr val="FF0000"/>
                </a:solidFill>
              </a:rPr>
              <a:t>log n</a:t>
            </a:r>
          </a:p>
          <a:p>
            <a:pPr lvl="1"/>
            <a:r>
              <a:rPr lang="en-US" sz="2400" dirty="0" smtClean="0"/>
              <a:t>Per-node throughput increases with n!!!</a:t>
            </a:r>
            <a:endParaRPr lang="en-US" sz="2400" dirty="0"/>
          </a:p>
        </p:txBody>
      </p:sp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9" y="1828800"/>
            <a:ext cx="3135411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451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Achievable Scheme</a:t>
            </a:r>
            <a:endParaRPr lang="en-US" dirty="0"/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365625"/>
            <a:ext cx="8613078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 smtClean="0"/>
              <a:t>Phase 1: local nodes form clusters, distribute bits within a cluster; </a:t>
            </a:r>
            <a:r>
              <a:rPr lang="en-US" sz="2800" i="1" dirty="0" smtClean="0"/>
              <a:t>concurrent transmissions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Phase 2: Virtual MIMO used to transmit bits between clusters: </a:t>
            </a:r>
            <a:r>
              <a:rPr lang="en-US" sz="2800" i="1" dirty="0" smtClean="0"/>
              <a:t>non-concurrent transmissions</a:t>
            </a:r>
          </a:p>
          <a:p>
            <a:pPr>
              <a:lnSpc>
                <a:spcPct val="100000"/>
              </a:lnSpc>
            </a:pPr>
            <a:r>
              <a:rPr lang="en-US" sz="2800" dirty="0" smtClean="0"/>
              <a:t>Phase 3: Nodes quantize their received data and exchange within cluster; </a:t>
            </a:r>
            <a:r>
              <a:rPr lang="en-US" sz="2800" i="1" dirty="0" smtClean="0"/>
              <a:t>concurrent transmissions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404355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solidFill>
                  <a:srgbClr val="0033CC"/>
                </a:solidFill>
              </a:rPr>
              <a:t>Ad Hoc Network </a:t>
            </a:r>
            <a:br>
              <a:rPr lang="en-US" altLang="en-US" smtClean="0">
                <a:solidFill>
                  <a:srgbClr val="0033CC"/>
                </a:solidFill>
              </a:rPr>
            </a:br>
            <a:r>
              <a:rPr lang="en-US" altLang="en-US" smtClean="0">
                <a:solidFill>
                  <a:srgbClr val="0033CC"/>
                </a:solidFill>
              </a:rPr>
              <a:t>Achievable Rate Regions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2575" y="1500188"/>
            <a:ext cx="7848600" cy="506571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mtClean="0"/>
              <a:t>All achievable rate vectors between nodes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Lower bounds Shannon capacity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An n(n-1) dimensional convex polyhedron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Each dimension defines (net) rate from one node to each of the others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Time-division strategy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Link rates adapt to link SINR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Optimal MAC via centralized scheduling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Optimal routing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Yields performance bounds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Evaluate existing protocols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Develop new protocols</a:t>
            </a:r>
          </a:p>
          <a:p>
            <a:pPr>
              <a:lnSpc>
                <a:spcPct val="110000"/>
              </a:lnSpc>
            </a:pPr>
            <a:endParaRPr lang="en-US" altLang="en-US" sz="2400" smtClean="0"/>
          </a:p>
        </p:txBody>
      </p:sp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7510463" y="4060825"/>
            <a:ext cx="339725" cy="901700"/>
            <a:chOff x="3101" y="2108"/>
            <a:chExt cx="214" cy="568"/>
          </a:xfrm>
        </p:grpSpPr>
        <p:grpSp>
          <p:nvGrpSpPr>
            <p:cNvPr id="19489" name="Group 5"/>
            <p:cNvGrpSpPr>
              <a:grpSpLocks/>
            </p:cNvGrpSpPr>
            <p:nvPr/>
          </p:nvGrpSpPr>
          <p:grpSpPr bwMode="auto">
            <a:xfrm>
              <a:off x="3144" y="2361"/>
              <a:ext cx="171" cy="315"/>
              <a:chOff x="1188" y="3285"/>
              <a:chExt cx="171" cy="315"/>
            </a:xfrm>
          </p:grpSpPr>
          <p:sp>
            <p:nvSpPr>
              <p:cNvPr id="19491" name="Line 6"/>
              <p:cNvSpPr>
                <a:spLocks noChangeShapeType="1"/>
              </p:cNvSpPr>
              <p:nvPr/>
            </p:nvSpPr>
            <p:spPr bwMode="auto">
              <a:xfrm>
                <a:off x="1278" y="3438"/>
                <a:ext cx="0" cy="16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92" name="AutoShape 7"/>
              <p:cNvSpPr>
                <a:spLocks noChangeArrowheads="1"/>
              </p:cNvSpPr>
              <p:nvPr/>
            </p:nvSpPr>
            <p:spPr bwMode="auto">
              <a:xfrm flipV="1">
                <a:off x="1188" y="3285"/>
                <a:ext cx="171" cy="198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9490" name="Text Box 8"/>
            <p:cNvSpPr txBox="1">
              <a:spLocks noChangeArrowheads="1"/>
            </p:cNvSpPr>
            <p:nvPr/>
          </p:nvSpPr>
          <p:spPr bwMode="auto">
            <a:xfrm>
              <a:off x="3101" y="2108"/>
              <a:ext cx="20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Garamond" pitchFamily="18" charset="0"/>
                </a:rPr>
                <a:t>3</a:t>
              </a:r>
            </a:p>
          </p:txBody>
        </p:sp>
      </p:grpSp>
      <p:grpSp>
        <p:nvGrpSpPr>
          <p:cNvPr id="19461" name="Group 9"/>
          <p:cNvGrpSpPr>
            <a:grpSpLocks/>
          </p:cNvGrpSpPr>
          <p:nvPr/>
        </p:nvGrpSpPr>
        <p:grpSpPr bwMode="auto">
          <a:xfrm>
            <a:off x="4724400" y="4546600"/>
            <a:ext cx="4037013" cy="2101850"/>
            <a:chOff x="2111" y="2654"/>
            <a:chExt cx="2543" cy="1324"/>
          </a:xfrm>
        </p:grpSpPr>
        <p:grpSp>
          <p:nvGrpSpPr>
            <p:cNvPr id="19462" name="Group 10"/>
            <p:cNvGrpSpPr>
              <a:grpSpLocks/>
            </p:cNvGrpSpPr>
            <p:nvPr/>
          </p:nvGrpSpPr>
          <p:grpSpPr bwMode="auto">
            <a:xfrm>
              <a:off x="2142" y="3591"/>
              <a:ext cx="171" cy="315"/>
              <a:chOff x="1188" y="3285"/>
              <a:chExt cx="171" cy="315"/>
            </a:xfrm>
          </p:grpSpPr>
          <p:sp>
            <p:nvSpPr>
              <p:cNvPr id="19487" name="Line 11"/>
              <p:cNvSpPr>
                <a:spLocks noChangeShapeType="1"/>
              </p:cNvSpPr>
              <p:nvPr/>
            </p:nvSpPr>
            <p:spPr bwMode="auto">
              <a:xfrm>
                <a:off x="1278" y="3438"/>
                <a:ext cx="0" cy="16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8" name="AutoShape 12"/>
              <p:cNvSpPr>
                <a:spLocks noChangeArrowheads="1"/>
              </p:cNvSpPr>
              <p:nvPr/>
            </p:nvSpPr>
            <p:spPr bwMode="auto">
              <a:xfrm flipV="1">
                <a:off x="1188" y="3285"/>
                <a:ext cx="171" cy="198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9463" name="Text Box 13"/>
            <p:cNvSpPr txBox="1">
              <a:spLocks noChangeArrowheads="1"/>
            </p:cNvSpPr>
            <p:nvPr/>
          </p:nvSpPr>
          <p:spPr bwMode="auto">
            <a:xfrm>
              <a:off x="2111" y="3332"/>
              <a:ext cx="19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Garamond" pitchFamily="18" charset="0"/>
                </a:rPr>
                <a:t>1</a:t>
              </a:r>
            </a:p>
          </p:txBody>
        </p:sp>
        <p:grpSp>
          <p:nvGrpSpPr>
            <p:cNvPr id="19464" name="Group 14"/>
            <p:cNvGrpSpPr>
              <a:grpSpLocks/>
            </p:cNvGrpSpPr>
            <p:nvPr/>
          </p:nvGrpSpPr>
          <p:grpSpPr bwMode="auto">
            <a:xfrm>
              <a:off x="2738" y="2654"/>
              <a:ext cx="211" cy="574"/>
              <a:chOff x="3314" y="2078"/>
              <a:chExt cx="211" cy="574"/>
            </a:xfrm>
          </p:grpSpPr>
          <p:grpSp>
            <p:nvGrpSpPr>
              <p:cNvPr id="19483" name="Group 15"/>
              <p:cNvGrpSpPr>
                <a:grpSpLocks/>
              </p:cNvGrpSpPr>
              <p:nvPr/>
            </p:nvGrpSpPr>
            <p:grpSpPr bwMode="auto">
              <a:xfrm>
                <a:off x="3354" y="2337"/>
                <a:ext cx="171" cy="315"/>
                <a:chOff x="1188" y="3285"/>
                <a:chExt cx="171" cy="315"/>
              </a:xfrm>
            </p:grpSpPr>
            <p:sp>
              <p:nvSpPr>
                <p:cNvPr id="19485" name="Line 16"/>
                <p:cNvSpPr>
                  <a:spLocks noChangeShapeType="1"/>
                </p:cNvSpPr>
                <p:nvPr/>
              </p:nvSpPr>
              <p:spPr bwMode="auto">
                <a:xfrm>
                  <a:off x="1278" y="3438"/>
                  <a:ext cx="0" cy="162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86" name="AutoShape 17"/>
                <p:cNvSpPr>
                  <a:spLocks noChangeArrowheads="1"/>
                </p:cNvSpPr>
                <p:nvPr/>
              </p:nvSpPr>
              <p:spPr bwMode="auto">
                <a:xfrm flipV="1">
                  <a:off x="1188" y="3285"/>
                  <a:ext cx="171" cy="198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19484" name="Text Box 18"/>
              <p:cNvSpPr txBox="1">
                <a:spLocks noChangeArrowheads="1"/>
              </p:cNvSpPr>
              <p:nvPr/>
            </p:nvSpPr>
            <p:spPr bwMode="auto">
              <a:xfrm>
                <a:off x="3314" y="2078"/>
                <a:ext cx="20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  <a:latin typeface="Garamond" pitchFamily="18" charset="0"/>
                  </a:rPr>
                  <a:t>2</a:t>
                </a:r>
              </a:p>
            </p:txBody>
          </p:sp>
        </p:grpSp>
        <p:grpSp>
          <p:nvGrpSpPr>
            <p:cNvPr id="19465" name="Group 19"/>
            <p:cNvGrpSpPr>
              <a:grpSpLocks/>
            </p:cNvGrpSpPr>
            <p:nvPr/>
          </p:nvGrpSpPr>
          <p:grpSpPr bwMode="auto">
            <a:xfrm>
              <a:off x="3473" y="3407"/>
              <a:ext cx="206" cy="571"/>
              <a:chOff x="2870" y="3272"/>
              <a:chExt cx="206" cy="571"/>
            </a:xfrm>
          </p:grpSpPr>
          <p:grpSp>
            <p:nvGrpSpPr>
              <p:cNvPr id="19479" name="Group 20"/>
              <p:cNvGrpSpPr>
                <a:grpSpLocks/>
              </p:cNvGrpSpPr>
              <p:nvPr/>
            </p:nvGrpSpPr>
            <p:grpSpPr bwMode="auto">
              <a:xfrm>
                <a:off x="2898" y="3528"/>
                <a:ext cx="171" cy="315"/>
                <a:chOff x="1188" y="3285"/>
                <a:chExt cx="171" cy="315"/>
              </a:xfrm>
            </p:grpSpPr>
            <p:sp>
              <p:nvSpPr>
                <p:cNvPr id="19481" name="Line 21"/>
                <p:cNvSpPr>
                  <a:spLocks noChangeShapeType="1"/>
                </p:cNvSpPr>
                <p:nvPr/>
              </p:nvSpPr>
              <p:spPr bwMode="auto">
                <a:xfrm>
                  <a:off x="1278" y="3438"/>
                  <a:ext cx="0" cy="162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82" name="AutoShape 22"/>
                <p:cNvSpPr>
                  <a:spLocks noChangeArrowheads="1"/>
                </p:cNvSpPr>
                <p:nvPr/>
              </p:nvSpPr>
              <p:spPr bwMode="auto">
                <a:xfrm flipV="1">
                  <a:off x="1188" y="3285"/>
                  <a:ext cx="171" cy="198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19480" name="Text Box 23"/>
              <p:cNvSpPr txBox="1">
                <a:spLocks noChangeArrowheads="1"/>
              </p:cNvSpPr>
              <p:nvPr/>
            </p:nvSpPr>
            <p:spPr bwMode="auto">
              <a:xfrm>
                <a:off x="2870" y="3272"/>
                <a:ext cx="20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  <a:latin typeface="Garamond" pitchFamily="18" charset="0"/>
                  </a:rPr>
                  <a:t>4</a:t>
                </a:r>
              </a:p>
            </p:txBody>
          </p:sp>
        </p:grpSp>
        <p:grpSp>
          <p:nvGrpSpPr>
            <p:cNvPr id="19466" name="Group 24"/>
            <p:cNvGrpSpPr>
              <a:grpSpLocks/>
            </p:cNvGrpSpPr>
            <p:nvPr/>
          </p:nvGrpSpPr>
          <p:grpSpPr bwMode="auto">
            <a:xfrm>
              <a:off x="4448" y="2852"/>
              <a:ext cx="206" cy="583"/>
              <a:chOff x="3737" y="2465"/>
              <a:chExt cx="206" cy="583"/>
            </a:xfrm>
          </p:grpSpPr>
          <p:grpSp>
            <p:nvGrpSpPr>
              <p:cNvPr id="19475" name="Group 25"/>
              <p:cNvGrpSpPr>
                <a:grpSpLocks/>
              </p:cNvGrpSpPr>
              <p:nvPr/>
            </p:nvGrpSpPr>
            <p:grpSpPr bwMode="auto">
              <a:xfrm>
                <a:off x="3768" y="2733"/>
                <a:ext cx="171" cy="315"/>
                <a:chOff x="1188" y="3285"/>
                <a:chExt cx="171" cy="315"/>
              </a:xfrm>
            </p:grpSpPr>
            <p:sp>
              <p:nvSpPr>
                <p:cNvPr id="19477" name="Line 26"/>
                <p:cNvSpPr>
                  <a:spLocks noChangeShapeType="1"/>
                </p:cNvSpPr>
                <p:nvPr/>
              </p:nvSpPr>
              <p:spPr bwMode="auto">
                <a:xfrm>
                  <a:off x="1278" y="3438"/>
                  <a:ext cx="0" cy="162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78" name="AutoShape 27"/>
                <p:cNvSpPr>
                  <a:spLocks noChangeArrowheads="1"/>
                </p:cNvSpPr>
                <p:nvPr/>
              </p:nvSpPr>
              <p:spPr bwMode="auto">
                <a:xfrm flipV="1">
                  <a:off x="1188" y="3285"/>
                  <a:ext cx="171" cy="198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19476" name="Text Box 28"/>
              <p:cNvSpPr txBox="1">
                <a:spLocks noChangeArrowheads="1"/>
              </p:cNvSpPr>
              <p:nvPr/>
            </p:nvSpPr>
            <p:spPr bwMode="auto">
              <a:xfrm>
                <a:off x="3737" y="2465"/>
                <a:ext cx="20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  <a:latin typeface="Garamond" pitchFamily="18" charset="0"/>
                  </a:rPr>
                  <a:t>5</a:t>
                </a:r>
              </a:p>
            </p:txBody>
          </p:sp>
        </p:grpSp>
        <p:sp>
          <p:nvSpPr>
            <p:cNvPr id="19467" name="Line 29"/>
            <p:cNvSpPr>
              <a:spLocks noChangeShapeType="1"/>
            </p:cNvSpPr>
            <p:nvPr/>
          </p:nvSpPr>
          <p:spPr bwMode="auto">
            <a:xfrm flipV="1">
              <a:off x="2358" y="3087"/>
              <a:ext cx="396" cy="39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68" name="Line 30"/>
            <p:cNvSpPr>
              <a:spLocks noChangeShapeType="1"/>
            </p:cNvSpPr>
            <p:nvPr/>
          </p:nvSpPr>
          <p:spPr bwMode="auto">
            <a:xfrm>
              <a:off x="2382" y="3642"/>
              <a:ext cx="1053" cy="3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69" name="Line 31"/>
            <p:cNvSpPr>
              <a:spLocks noChangeShapeType="1"/>
            </p:cNvSpPr>
            <p:nvPr/>
          </p:nvSpPr>
          <p:spPr bwMode="auto">
            <a:xfrm flipV="1">
              <a:off x="2382" y="3219"/>
              <a:ext cx="1998" cy="342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0" name="Line 32"/>
            <p:cNvSpPr>
              <a:spLocks noChangeShapeType="1"/>
            </p:cNvSpPr>
            <p:nvPr/>
          </p:nvSpPr>
          <p:spPr bwMode="auto">
            <a:xfrm flipV="1">
              <a:off x="2424" y="2775"/>
              <a:ext cx="1485" cy="72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1" name="Line 33"/>
            <p:cNvSpPr>
              <a:spLocks noChangeShapeType="1"/>
            </p:cNvSpPr>
            <p:nvPr/>
          </p:nvSpPr>
          <p:spPr bwMode="auto">
            <a:xfrm flipV="1">
              <a:off x="2319" y="3030"/>
              <a:ext cx="396" cy="396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2" name="Line 34"/>
            <p:cNvSpPr>
              <a:spLocks noChangeShapeType="1"/>
            </p:cNvSpPr>
            <p:nvPr/>
          </p:nvSpPr>
          <p:spPr bwMode="auto">
            <a:xfrm flipV="1">
              <a:off x="3009" y="2685"/>
              <a:ext cx="855" cy="234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3" name="Line 35"/>
            <p:cNvSpPr>
              <a:spLocks noChangeShapeType="1"/>
            </p:cNvSpPr>
            <p:nvPr/>
          </p:nvSpPr>
          <p:spPr bwMode="auto">
            <a:xfrm>
              <a:off x="2361" y="3702"/>
              <a:ext cx="1053" cy="36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4" name="Line 36"/>
            <p:cNvSpPr>
              <a:spLocks noChangeShapeType="1"/>
            </p:cNvSpPr>
            <p:nvPr/>
          </p:nvSpPr>
          <p:spPr bwMode="auto">
            <a:xfrm flipV="1">
              <a:off x="3744" y="3294"/>
              <a:ext cx="657" cy="423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485775"/>
            <a:ext cx="8094663" cy="696913"/>
          </a:xfrm>
        </p:spPr>
        <p:txBody>
          <a:bodyPr/>
          <a:lstStyle/>
          <a:p>
            <a:r>
              <a:rPr lang="en-US" altLang="en-US" smtClean="0"/>
              <a:t>Achievable Rates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0363" y="3040063"/>
            <a:ext cx="8456612" cy="2689225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400" smtClean="0">
                <a:solidFill>
                  <a:srgbClr val="0033CC"/>
                </a:solidFill>
              </a:rPr>
              <a:t>A matrix R belongs to the capacity region if there are rate matrices R</a:t>
            </a:r>
            <a:r>
              <a:rPr lang="en-US" altLang="en-US" sz="2400" baseline="-25000" smtClean="0">
                <a:solidFill>
                  <a:srgbClr val="0033CC"/>
                </a:solidFill>
              </a:rPr>
              <a:t>1</a:t>
            </a:r>
            <a:r>
              <a:rPr lang="en-US" altLang="en-US" sz="2400" smtClean="0">
                <a:solidFill>
                  <a:srgbClr val="0033CC"/>
                </a:solidFill>
              </a:rPr>
              <a:t>, R</a:t>
            </a:r>
            <a:r>
              <a:rPr lang="en-US" altLang="en-US" sz="2400" baseline="-25000" smtClean="0">
                <a:solidFill>
                  <a:srgbClr val="0033CC"/>
                </a:solidFill>
              </a:rPr>
              <a:t>2</a:t>
            </a:r>
            <a:r>
              <a:rPr lang="en-US" altLang="en-US" sz="2400" smtClean="0">
                <a:solidFill>
                  <a:srgbClr val="0033CC"/>
                </a:solidFill>
              </a:rPr>
              <a:t>, R</a:t>
            </a:r>
            <a:r>
              <a:rPr lang="en-US" altLang="en-US" sz="2400" baseline="-25000" smtClean="0">
                <a:solidFill>
                  <a:srgbClr val="0033CC"/>
                </a:solidFill>
              </a:rPr>
              <a:t>3</a:t>
            </a:r>
            <a:r>
              <a:rPr lang="en-US" altLang="en-US" sz="2400" smtClean="0">
                <a:solidFill>
                  <a:srgbClr val="0033CC"/>
                </a:solidFill>
              </a:rPr>
              <a:t> ,…, R</a:t>
            </a:r>
            <a:r>
              <a:rPr lang="en-US" altLang="en-US" sz="2400" baseline="-25000" smtClean="0">
                <a:solidFill>
                  <a:srgbClr val="0033CC"/>
                </a:solidFill>
              </a:rPr>
              <a:t>n</a:t>
            </a:r>
            <a:r>
              <a:rPr lang="en-US" altLang="en-US" sz="2400" smtClean="0">
                <a:solidFill>
                  <a:srgbClr val="0033CC"/>
                </a:solidFill>
              </a:rPr>
              <a:t> such that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endParaRPr lang="en-US" altLang="en-US" sz="2400" smtClean="0">
              <a:solidFill>
                <a:srgbClr val="0033CC"/>
              </a:solidFill>
            </a:endParaRP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endParaRPr lang="en-US" altLang="en-US" sz="2000" smtClean="0">
              <a:solidFill>
                <a:srgbClr val="0033CC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None/>
            </a:pPr>
            <a:endParaRPr lang="en-US" altLang="en-US" sz="2000" smtClean="0">
              <a:solidFill>
                <a:srgbClr val="0033CC"/>
              </a:solidFill>
            </a:endParaRPr>
          </a:p>
          <a:p>
            <a:pPr>
              <a:lnSpc>
                <a:spcPct val="110000"/>
              </a:lnSpc>
            </a:pPr>
            <a:r>
              <a:rPr lang="en-US" altLang="en-US" sz="2400" u="sng" smtClean="0">
                <a:solidFill>
                  <a:srgbClr val="0033CC"/>
                </a:solidFill>
              </a:rPr>
              <a:t>Linear programming problem:</a:t>
            </a:r>
            <a:r>
              <a:rPr lang="en-US" altLang="en-US" sz="2400" smtClean="0">
                <a:solidFill>
                  <a:srgbClr val="0033CC"/>
                </a:solidFill>
              </a:rPr>
              <a:t> 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>
                <a:solidFill>
                  <a:srgbClr val="0033CC"/>
                </a:solidFill>
              </a:rPr>
              <a:t>Need clever techniques to reduce complexity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>
                <a:solidFill>
                  <a:srgbClr val="0033CC"/>
                </a:solidFill>
              </a:rPr>
              <a:t>Power control, fading, etc., easily incorporated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>
                <a:solidFill>
                  <a:srgbClr val="0033CC"/>
                </a:solidFill>
              </a:rPr>
              <a:t>Region boundary achieved with optimal routing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600075" y="5341938"/>
            <a:ext cx="7848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</a:pPr>
            <a:endParaRPr lang="en-US" altLang="en-US" sz="2000" b="1">
              <a:solidFill>
                <a:srgbClr val="0000CC"/>
              </a:solidFill>
              <a:latin typeface="Garamond" pitchFamily="18" charset="0"/>
            </a:endParaRPr>
          </a:p>
        </p:txBody>
      </p:sp>
      <p:grpSp>
        <p:nvGrpSpPr>
          <p:cNvPr id="1030" name="Group 6"/>
          <p:cNvGrpSpPr>
            <a:grpSpLocks/>
          </p:cNvGrpSpPr>
          <p:nvPr/>
        </p:nvGrpSpPr>
        <p:grpSpPr bwMode="auto">
          <a:xfrm>
            <a:off x="1181100" y="1733550"/>
            <a:ext cx="6081713" cy="1217613"/>
            <a:chOff x="744" y="1236"/>
            <a:chExt cx="3831" cy="767"/>
          </a:xfrm>
        </p:grpSpPr>
        <p:sp>
          <p:nvSpPr>
            <p:cNvPr id="1031" name="Text Box 7"/>
            <p:cNvSpPr txBox="1">
              <a:spLocks noChangeArrowheads="1"/>
            </p:cNvSpPr>
            <p:nvPr/>
          </p:nvSpPr>
          <p:spPr bwMode="auto">
            <a:xfrm>
              <a:off x="744" y="1236"/>
              <a:ext cx="1502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b="1">
                  <a:solidFill>
                    <a:srgbClr val="0033CC"/>
                  </a:solidFill>
                  <a:latin typeface="Garamond" pitchFamily="18" charset="0"/>
                </a:rPr>
                <a:t>Achievable rate</a:t>
              </a:r>
            </a:p>
            <a:p>
              <a:pPr algn="ctr"/>
              <a:r>
                <a:rPr lang="en-US" altLang="en-US" b="1">
                  <a:solidFill>
                    <a:srgbClr val="0033CC"/>
                  </a:solidFill>
                  <a:latin typeface="Garamond" pitchFamily="18" charset="0"/>
                </a:rPr>
                <a:t>vectors achieved </a:t>
              </a:r>
            </a:p>
            <a:p>
              <a:pPr algn="ctr"/>
              <a:r>
                <a:rPr lang="en-US" altLang="en-US" b="1">
                  <a:solidFill>
                    <a:srgbClr val="0033CC"/>
                  </a:solidFill>
                  <a:latin typeface="Garamond" pitchFamily="18" charset="0"/>
                </a:rPr>
                <a:t>by time division</a:t>
              </a:r>
            </a:p>
          </p:txBody>
        </p:sp>
        <p:sp>
          <p:nvSpPr>
            <p:cNvPr id="1032" name="Text Box 8"/>
            <p:cNvSpPr txBox="1">
              <a:spLocks noChangeArrowheads="1"/>
            </p:cNvSpPr>
            <p:nvPr/>
          </p:nvSpPr>
          <p:spPr bwMode="auto">
            <a:xfrm>
              <a:off x="3129" y="1255"/>
              <a:ext cx="1446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b="1">
                  <a:solidFill>
                    <a:srgbClr val="0033CC"/>
                  </a:solidFill>
                  <a:latin typeface="Garamond" pitchFamily="18" charset="0"/>
                </a:rPr>
                <a:t>Capacity region </a:t>
              </a:r>
            </a:p>
            <a:p>
              <a:pPr algn="ctr"/>
              <a:r>
                <a:rPr lang="en-US" altLang="en-US" b="1">
                  <a:solidFill>
                    <a:srgbClr val="0033CC"/>
                  </a:solidFill>
                  <a:latin typeface="Garamond" pitchFamily="18" charset="0"/>
                </a:rPr>
                <a:t>is </a:t>
              </a:r>
              <a:r>
                <a:rPr lang="en-US" altLang="en-US" b="1">
                  <a:solidFill>
                    <a:srgbClr val="CC0000"/>
                  </a:solidFill>
                  <a:latin typeface="Garamond" pitchFamily="18" charset="0"/>
                </a:rPr>
                <a:t>convex hull</a:t>
              </a:r>
              <a:r>
                <a:rPr lang="en-US" altLang="en-US" b="1">
                  <a:solidFill>
                    <a:srgbClr val="0033CC"/>
                  </a:solidFill>
                  <a:latin typeface="Garamond" pitchFamily="18" charset="0"/>
                </a:rPr>
                <a:t> of</a:t>
              </a:r>
            </a:p>
            <a:p>
              <a:pPr algn="ctr"/>
              <a:r>
                <a:rPr lang="en-US" altLang="en-US" b="1">
                  <a:solidFill>
                    <a:srgbClr val="0033CC"/>
                  </a:solidFill>
                  <a:latin typeface="Garamond" pitchFamily="18" charset="0"/>
                </a:rPr>
                <a:t>all rate matrices</a:t>
              </a:r>
            </a:p>
          </p:txBody>
        </p:sp>
        <p:sp>
          <p:nvSpPr>
            <p:cNvPr id="1033" name="AutoShape 9"/>
            <p:cNvSpPr>
              <a:spLocks noChangeArrowheads="1"/>
            </p:cNvSpPr>
            <p:nvPr/>
          </p:nvSpPr>
          <p:spPr bwMode="auto">
            <a:xfrm>
              <a:off x="2487" y="1511"/>
              <a:ext cx="454" cy="229"/>
            </a:xfrm>
            <a:prstGeom prst="rightArrow">
              <a:avLst>
                <a:gd name="adj1" fmla="val 50000"/>
                <a:gd name="adj2" fmla="val 49563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</p:grp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1066800" y="4038600"/>
          <a:ext cx="6599238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Equation" r:id="rId3" imgW="2108160" imgH="291960" progId="Equation.3">
                  <p:embed/>
                </p:oleObj>
              </mc:Choice>
              <mc:Fallback>
                <p:oleObj name="Equation" r:id="rId3" imgW="2108160" imgH="2919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038600"/>
                        <a:ext cx="6599238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Example: Six Node Network</a:t>
            </a:r>
          </a:p>
        </p:txBody>
      </p:sp>
      <p:pic>
        <p:nvPicPr>
          <p:cNvPr id="20483" name="Picture 3" descr="F:\fig12.jpg"/>
          <p:cNvPicPr>
            <a:picLocks noChangeAspect="1" noChangeArrowheads="1"/>
          </p:cNvPicPr>
          <p:nvPr/>
        </p:nvPicPr>
        <p:blipFill>
          <a:blip r:embed="rId2">
            <a:lum contras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" y="1784350"/>
            <a:ext cx="5838825" cy="43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Oval 4"/>
          <p:cNvSpPr>
            <a:spLocks noChangeArrowheads="1"/>
          </p:cNvSpPr>
          <p:nvPr/>
        </p:nvSpPr>
        <p:spPr bwMode="auto">
          <a:xfrm>
            <a:off x="4129088" y="2943225"/>
            <a:ext cx="200025" cy="200025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2709863" y="3952875"/>
            <a:ext cx="200025" cy="200025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3576638" y="3719513"/>
            <a:ext cx="200025" cy="200025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4286250" y="4257675"/>
            <a:ext cx="200025" cy="200025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6338888" y="4581525"/>
            <a:ext cx="200025" cy="200025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4762500" y="3519488"/>
            <a:ext cx="200025" cy="200025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1922463" y="6070600"/>
            <a:ext cx="5289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>
                <a:solidFill>
                  <a:srgbClr val="CC0000"/>
                </a:solidFill>
                <a:latin typeface="Garamond" pitchFamily="18" charset="0"/>
              </a:rPr>
              <a:t>Capacity region is 30-dimensional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Capacity Region Slice</a:t>
            </a:r>
            <a:br>
              <a:rPr lang="en-US" altLang="en-US" smtClean="0"/>
            </a:br>
            <a:r>
              <a:rPr lang="en-US" altLang="en-US" sz="4400" smtClean="0"/>
              <a:t>(</a:t>
            </a:r>
            <a:r>
              <a:rPr lang="en-US" altLang="en-US" sz="4400" i="1" smtClean="0"/>
              <a:t>6 Node Network)</a:t>
            </a:r>
          </a:p>
        </p:txBody>
      </p:sp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4914900" y="1744663"/>
            <a:ext cx="3790950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>
                <a:solidFill>
                  <a:srgbClr val="000000"/>
                </a:solidFill>
                <a:latin typeface="Garamond" pitchFamily="18" charset="0"/>
              </a:rPr>
              <a:t>(a): Single hop, no simultaneous </a:t>
            </a:r>
          </a:p>
          <a:p>
            <a:r>
              <a:rPr lang="en-US" altLang="en-US" sz="2000" b="1">
                <a:solidFill>
                  <a:srgbClr val="000000"/>
                </a:solidFill>
                <a:latin typeface="Garamond" pitchFamily="18" charset="0"/>
              </a:rPr>
              <a:t>       transmissions.</a:t>
            </a:r>
          </a:p>
          <a:p>
            <a:r>
              <a:rPr lang="en-US" altLang="en-US" sz="2000" b="1">
                <a:solidFill>
                  <a:srgbClr val="000000"/>
                </a:solidFill>
                <a:latin typeface="Garamond" pitchFamily="18" charset="0"/>
              </a:rPr>
              <a:t>(b): Multihop, no simultaneous </a:t>
            </a:r>
          </a:p>
          <a:p>
            <a:r>
              <a:rPr lang="en-US" altLang="en-US" sz="2000" b="1">
                <a:solidFill>
                  <a:srgbClr val="000000"/>
                </a:solidFill>
                <a:latin typeface="Garamond" pitchFamily="18" charset="0"/>
              </a:rPr>
              <a:t>       transmissions. </a:t>
            </a:r>
          </a:p>
          <a:p>
            <a:r>
              <a:rPr lang="en-US" altLang="en-US" sz="2000" b="1">
                <a:solidFill>
                  <a:srgbClr val="000000"/>
                </a:solidFill>
                <a:latin typeface="Garamond" pitchFamily="18" charset="0"/>
              </a:rPr>
              <a:t>(c): Multihop, simultaneous </a:t>
            </a:r>
          </a:p>
          <a:p>
            <a:r>
              <a:rPr lang="en-US" altLang="en-US" sz="2000" b="1">
                <a:solidFill>
                  <a:srgbClr val="000000"/>
                </a:solidFill>
                <a:latin typeface="Garamond" pitchFamily="18" charset="0"/>
              </a:rPr>
              <a:t>       transmissions.</a:t>
            </a:r>
          </a:p>
          <a:p>
            <a:r>
              <a:rPr lang="en-US" altLang="en-US" sz="2000" b="1">
                <a:solidFill>
                  <a:srgbClr val="000000"/>
                </a:solidFill>
                <a:latin typeface="Garamond" pitchFamily="18" charset="0"/>
              </a:rPr>
              <a:t>(d):  Adding power control </a:t>
            </a:r>
          </a:p>
          <a:p>
            <a:r>
              <a:rPr lang="en-US" altLang="en-US" sz="2000" b="1">
                <a:solidFill>
                  <a:srgbClr val="000000"/>
                </a:solidFill>
                <a:latin typeface="Garamond" pitchFamily="18" charset="0"/>
              </a:rPr>
              <a:t>(e):  Successive interference </a:t>
            </a:r>
          </a:p>
          <a:p>
            <a:r>
              <a:rPr lang="en-US" altLang="en-US" sz="2000" b="1">
                <a:solidFill>
                  <a:srgbClr val="000000"/>
                </a:solidFill>
                <a:latin typeface="Garamond" pitchFamily="18" charset="0"/>
              </a:rPr>
              <a:t>        cancellation, no power </a:t>
            </a:r>
          </a:p>
          <a:p>
            <a:r>
              <a:rPr lang="en-US" altLang="en-US" sz="2000" b="1">
                <a:solidFill>
                  <a:srgbClr val="000000"/>
                </a:solidFill>
                <a:latin typeface="Garamond" pitchFamily="18" charset="0"/>
              </a:rPr>
              <a:t>        control.</a:t>
            </a:r>
          </a:p>
          <a:p>
            <a:endParaRPr lang="en-US" altLang="en-US" sz="2000" b="1">
              <a:latin typeface="Garamond" pitchFamily="18" charset="0"/>
            </a:endParaRPr>
          </a:p>
        </p:txBody>
      </p:sp>
      <p:pic>
        <p:nvPicPr>
          <p:cNvPr id="2053" name="Picture 4" descr="F:\Presentations\snrc_sept01\random_ah_regions1.jpeg"/>
          <p:cNvPicPr>
            <a:picLocks noChangeAspect="1" noChangeArrowheads="1"/>
          </p:cNvPicPr>
          <p:nvPr/>
        </p:nvPicPr>
        <p:blipFill>
          <a:blip r:embed="rId3">
            <a:lum bright="-6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2455863"/>
            <a:ext cx="5019675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1239838" y="2001838"/>
          <a:ext cx="338296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Equation" r:id="rId4" imgW="1638000" imgH="241200" progId="Equation.3">
                  <p:embed/>
                </p:oleObj>
              </mc:Choice>
              <mc:Fallback>
                <p:oleObj name="Equation" r:id="rId4" imgW="163800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9838" y="2001838"/>
                        <a:ext cx="3382962" cy="49847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CC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2011363" y="4435475"/>
            <a:ext cx="338137" cy="757238"/>
          </a:xfrm>
          <a:prstGeom prst="upDownArrow">
            <a:avLst>
              <a:gd name="adj1" fmla="val 50000"/>
              <a:gd name="adj2" fmla="val 44789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890588" y="4270375"/>
            <a:ext cx="1009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0000"/>
                </a:solidFill>
                <a:latin typeface="Garamond" pitchFamily="18" charset="0"/>
              </a:rPr>
              <a:t>Multiple</a:t>
            </a:r>
          </a:p>
          <a:p>
            <a:r>
              <a:rPr lang="en-US" altLang="en-US" sz="1800" b="1">
                <a:solidFill>
                  <a:srgbClr val="000000"/>
                </a:solidFill>
                <a:latin typeface="Garamond" pitchFamily="18" charset="0"/>
              </a:rPr>
              <a:t>hops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2860675" y="4365625"/>
            <a:ext cx="898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0000"/>
                </a:solidFill>
                <a:latin typeface="Garamond" pitchFamily="18" charset="0"/>
              </a:rPr>
              <a:t>Spatial </a:t>
            </a:r>
          </a:p>
          <a:p>
            <a:r>
              <a:rPr lang="en-US" altLang="en-US" sz="1800" b="1">
                <a:solidFill>
                  <a:srgbClr val="000000"/>
                </a:solidFill>
                <a:latin typeface="Garamond" pitchFamily="18" charset="0"/>
              </a:rPr>
              <a:t>reuse</a:t>
            </a: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>
            <a:off x="2597150" y="3913188"/>
            <a:ext cx="338138" cy="757237"/>
          </a:xfrm>
          <a:prstGeom prst="upDownArrow">
            <a:avLst>
              <a:gd name="adj1" fmla="val 50000"/>
              <a:gd name="adj2" fmla="val 44789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>
            <a:off x="3967163" y="4787900"/>
            <a:ext cx="258762" cy="561975"/>
          </a:xfrm>
          <a:prstGeom prst="upDownArrow">
            <a:avLst>
              <a:gd name="adj1" fmla="val 50000"/>
              <a:gd name="adj2" fmla="val 43436"/>
            </a:avLst>
          </a:prstGeom>
          <a:solidFill>
            <a:srgbClr val="0066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3929063" y="4325938"/>
            <a:ext cx="5461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0000"/>
                </a:solidFill>
                <a:latin typeface="Garamond" pitchFamily="18" charset="0"/>
              </a:rPr>
              <a:t>SIC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5503863" y="5035550"/>
            <a:ext cx="3144837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>
                <a:solidFill>
                  <a:srgbClr val="CC0000"/>
                </a:solidFill>
              </a:rPr>
              <a:t>Extensions:</a:t>
            </a:r>
          </a:p>
          <a:p>
            <a:r>
              <a:rPr lang="en-US" altLang="en-US" sz="2000" b="1">
                <a:solidFill>
                  <a:srgbClr val="CC0000"/>
                </a:solidFill>
              </a:rPr>
              <a:t> - Capacity vs. network size</a:t>
            </a:r>
          </a:p>
          <a:p>
            <a:r>
              <a:rPr lang="en-US" altLang="en-US" sz="2000" b="1">
                <a:solidFill>
                  <a:srgbClr val="CC0000"/>
                </a:solidFill>
              </a:rPr>
              <a:t> - Capacity vs. topology</a:t>
            </a:r>
          </a:p>
          <a:p>
            <a:r>
              <a:rPr lang="en-US" altLang="en-US" sz="2000" b="1">
                <a:solidFill>
                  <a:srgbClr val="CC0000"/>
                </a:solidFill>
              </a:rPr>
              <a:t> -  Fading and mobility</a:t>
            </a:r>
          </a:p>
          <a:p>
            <a:r>
              <a:rPr lang="en-US" altLang="en-US" sz="2000" b="1">
                <a:solidFill>
                  <a:srgbClr val="CC0000"/>
                </a:solidFill>
              </a:rPr>
              <a:t> - Multihop cellular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000" smtClean="0"/>
              <a:t>Is a capacity region all we </a:t>
            </a:r>
            <a:br>
              <a:rPr lang="en-US" altLang="en-US" sz="4000" smtClean="0"/>
            </a:br>
            <a:r>
              <a:rPr lang="en-US" altLang="en-US" sz="4000" smtClean="0"/>
              <a:t>need to design networks?</a:t>
            </a:r>
          </a:p>
        </p:txBody>
      </p:sp>
      <p:sp>
        <p:nvSpPr>
          <p:cNvPr id="939011" name="Text Box 3"/>
          <p:cNvSpPr txBox="1">
            <a:spLocks noChangeArrowheads="1"/>
          </p:cNvSpPr>
          <p:nvPr/>
        </p:nvSpPr>
        <p:spPr bwMode="auto">
          <a:xfrm>
            <a:off x="304800" y="1752600"/>
            <a:ext cx="7958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rgbClr val="0000CC"/>
                </a:solidFill>
              </a:rPr>
              <a:t>Yes, </a:t>
            </a:r>
            <a:r>
              <a:rPr lang="en-US" altLang="en-US">
                <a:solidFill>
                  <a:srgbClr val="FF0000"/>
                </a:solidFill>
              </a:rPr>
              <a:t>if</a:t>
            </a:r>
            <a:r>
              <a:rPr lang="en-US" altLang="en-US">
                <a:solidFill>
                  <a:srgbClr val="0000CC"/>
                </a:solidFill>
              </a:rPr>
              <a:t> the application and network design can be decoupled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873125" y="2570163"/>
            <a:ext cx="5391150" cy="40306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1233488" y="3136900"/>
            <a:ext cx="68262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1287463" y="3170238"/>
            <a:ext cx="650875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</a:rPr>
              <a:t>Capacity</a:t>
            </a:r>
            <a:endParaRPr lang="en-US" altLang="en-US"/>
          </a:p>
        </p:txBody>
      </p:sp>
      <p:grpSp>
        <p:nvGrpSpPr>
          <p:cNvPr id="39943" name="Group 7"/>
          <p:cNvGrpSpPr>
            <a:grpSpLocks/>
          </p:cNvGrpSpPr>
          <p:nvPr/>
        </p:nvGrpSpPr>
        <p:grpSpPr bwMode="auto">
          <a:xfrm>
            <a:off x="1528763" y="3497263"/>
            <a:ext cx="58737" cy="2770187"/>
            <a:chOff x="1343" y="2203"/>
            <a:chExt cx="37" cy="1745"/>
          </a:xfrm>
        </p:grpSpPr>
        <p:sp>
          <p:nvSpPr>
            <p:cNvPr id="39965" name="Line 8"/>
            <p:cNvSpPr>
              <a:spLocks noChangeShapeType="1"/>
            </p:cNvSpPr>
            <p:nvPr/>
          </p:nvSpPr>
          <p:spPr bwMode="auto">
            <a:xfrm>
              <a:off x="1361" y="2238"/>
              <a:ext cx="1" cy="17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6" name="Freeform 9"/>
            <p:cNvSpPr>
              <a:spLocks/>
            </p:cNvSpPr>
            <p:nvPr/>
          </p:nvSpPr>
          <p:spPr bwMode="auto">
            <a:xfrm>
              <a:off x="1343" y="2203"/>
              <a:ext cx="37" cy="37"/>
            </a:xfrm>
            <a:custGeom>
              <a:avLst/>
              <a:gdLst>
                <a:gd name="T0" fmla="*/ 37 w 75"/>
                <a:gd name="T1" fmla="*/ 37 h 74"/>
                <a:gd name="T2" fmla="*/ 19 w 75"/>
                <a:gd name="T3" fmla="*/ 0 h 74"/>
                <a:gd name="T4" fmla="*/ 0 w 75"/>
                <a:gd name="T5" fmla="*/ 37 h 74"/>
                <a:gd name="T6" fmla="*/ 37 w 75"/>
                <a:gd name="T7" fmla="*/ 37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5"/>
                <a:gd name="T13" fmla="*/ 0 h 74"/>
                <a:gd name="T14" fmla="*/ 75 w 75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5" h="74">
                  <a:moveTo>
                    <a:pt x="75" y="74"/>
                  </a:moveTo>
                  <a:lnTo>
                    <a:pt x="38" y="0"/>
                  </a:lnTo>
                  <a:lnTo>
                    <a:pt x="0" y="74"/>
                  </a:lnTo>
                  <a:lnTo>
                    <a:pt x="75" y="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944" name="Group 10"/>
          <p:cNvGrpSpPr>
            <a:grpSpLocks/>
          </p:cNvGrpSpPr>
          <p:nvPr/>
        </p:nvGrpSpPr>
        <p:grpSpPr bwMode="auto">
          <a:xfrm>
            <a:off x="1557338" y="3846513"/>
            <a:ext cx="3632200" cy="2420937"/>
            <a:chOff x="1361" y="2423"/>
            <a:chExt cx="2288" cy="1525"/>
          </a:xfrm>
        </p:grpSpPr>
        <p:sp>
          <p:nvSpPr>
            <p:cNvPr id="39963" name="Line 11"/>
            <p:cNvSpPr>
              <a:spLocks noChangeShapeType="1"/>
            </p:cNvSpPr>
            <p:nvPr/>
          </p:nvSpPr>
          <p:spPr bwMode="auto">
            <a:xfrm flipV="1">
              <a:off x="1361" y="2441"/>
              <a:ext cx="2258" cy="150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4" name="Freeform 12"/>
            <p:cNvSpPr>
              <a:spLocks/>
            </p:cNvSpPr>
            <p:nvPr/>
          </p:nvSpPr>
          <p:spPr bwMode="auto">
            <a:xfrm>
              <a:off x="3608" y="2423"/>
              <a:ext cx="41" cy="35"/>
            </a:xfrm>
            <a:custGeom>
              <a:avLst/>
              <a:gdLst>
                <a:gd name="T0" fmla="*/ 20 w 82"/>
                <a:gd name="T1" fmla="*/ 35 h 71"/>
                <a:gd name="T2" fmla="*/ 41 w 82"/>
                <a:gd name="T3" fmla="*/ 0 h 71"/>
                <a:gd name="T4" fmla="*/ 0 w 82"/>
                <a:gd name="T5" fmla="*/ 4 h 71"/>
                <a:gd name="T6" fmla="*/ 20 w 82"/>
                <a:gd name="T7" fmla="*/ 35 h 7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2"/>
                <a:gd name="T13" fmla="*/ 0 h 71"/>
                <a:gd name="T14" fmla="*/ 82 w 82"/>
                <a:gd name="T15" fmla="*/ 71 h 7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2" h="71">
                  <a:moveTo>
                    <a:pt x="40" y="71"/>
                  </a:moveTo>
                  <a:lnTo>
                    <a:pt x="82" y="0"/>
                  </a:lnTo>
                  <a:lnTo>
                    <a:pt x="0" y="9"/>
                  </a:lnTo>
                  <a:lnTo>
                    <a:pt x="40" y="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945" name="Group 13"/>
          <p:cNvGrpSpPr>
            <a:grpSpLocks/>
          </p:cNvGrpSpPr>
          <p:nvPr/>
        </p:nvGrpSpPr>
        <p:grpSpPr bwMode="auto">
          <a:xfrm>
            <a:off x="1547813" y="6235700"/>
            <a:ext cx="4378325" cy="58738"/>
            <a:chOff x="1355" y="3928"/>
            <a:chExt cx="2758" cy="37"/>
          </a:xfrm>
        </p:grpSpPr>
        <p:sp>
          <p:nvSpPr>
            <p:cNvPr id="39961" name="Line 14"/>
            <p:cNvSpPr>
              <a:spLocks noChangeShapeType="1"/>
            </p:cNvSpPr>
            <p:nvPr/>
          </p:nvSpPr>
          <p:spPr bwMode="auto">
            <a:xfrm flipV="1">
              <a:off x="1355" y="3946"/>
              <a:ext cx="2722" cy="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2" name="Freeform 15"/>
            <p:cNvSpPr>
              <a:spLocks/>
            </p:cNvSpPr>
            <p:nvPr/>
          </p:nvSpPr>
          <p:spPr bwMode="auto">
            <a:xfrm>
              <a:off x="4075" y="3928"/>
              <a:ext cx="38" cy="37"/>
            </a:xfrm>
            <a:custGeom>
              <a:avLst/>
              <a:gdLst>
                <a:gd name="T0" fmla="*/ 0 w 74"/>
                <a:gd name="T1" fmla="*/ 37 h 74"/>
                <a:gd name="T2" fmla="*/ 38 w 74"/>
                <a:gd name="T3" fmla="*/ 19 h 74"/>
                <a:gd name="T4" fmla="*/ 0 w 74"/>
                <a:gd name="T5" fmla="*/ 0 h 74"/>
                <a:gd name="T6" fmla="*/ 0 w 74"/>
                <a:gd name="T7" fmla="*/ 37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4"/>
                <a:gd name="T13" fmla="*/ 0 h 74"/>
                <a:gd name="T14" fmla="*/ 74 w 74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4" h="74">
                  <a:moveTo>
                    <a:pt x="0" y="74"/>
                  </a:moveTo>
                  <a:lnTo>
                    <a:pt x="74" y="37"/>
                  </a:lnTo>
                  <a:lnTo>
                    <a:pt x="0" y="0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46" name="Rectangle 16"/>
          <p:cNvSpPr>
            <a:spLocks noChangeArrowheads="1"/>
          </p:cNvSpPr>
          <p:nvPr/>
        </p:nvSpPr>
        <p:spPr bwMode="auto">
          <a:xfrm>
            <a:off x="5186363" y="3689350"/>
            <a:ext cx="474662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9947" name="Rectangle 17"/>
          <p:cNvSpPr>
            <a:spLocks noChangeArrowheads="1"/>
          </p:cNvSpPr>
          <p:nvPr/>
        </p:nvSpPr>
        <p:spPr bwMode="auto">
          <a:xfrm>
            <a:off x="5240338" y="3724275"/>
            <a:ext cx="439737" cy="20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</a:rPr>
              <a:t>Delay</a:t>
            </a:r>
            <a:endParaRPr lang="en-US" altLang="en-US"/>
          </a:p>
        </p:txBody>
      </p:sp>
      <p:sp>
        <p:nvSpPr>
          <p:cNvPr id="39948" name="Rectangle 18"/>
          <p:cNvSpPr>
            <a:spLocks noChangeArrowheads="1"/>
          </p:cNvSpPr>
          <p:nvPr/>
        </p:nvSpPr>
        <p:spPr bwMode="auto">
          <a:xfrm>
            <a:off x="5484813" y="6294438"/>
            <a:ext cx="576262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9949" name="Rectangle 19"/>
          <p:cNvSpPr>
            <a:spLocks noChangeArrowheads="1"/>
          </p:cNvSpPr>
          <p:nvPr/>
        </p:nvSpPr>
        <p:spPr bwMode="auto">
          <a:xfrm>
            <a:off x="5540375" y="6329363"/>
            <a:ext cx="541338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</a:rPr>
              <a:t>Energy</a:t>
            </a:r>
            <a:endParaRPr lang="en-US" altLang="en-US"/>
          </a:p>
        </p:txBody>
      </p:sp>
      <p:sp>
        <p:nvSpPr>
          <p:cNvPr id="39950" name="Freeform 20"/>
          <p:cNvSpPr>
            <a:spLocks/>
          </p:cNvSpPr>
          <p:nvPr/>
        </p:nvSpPr>
        <p:spPr bwMode="auto">
          <a:xfrm>
            <a:off x="1616075" y="3478213"/>
            <a:ext cx="3689350" cy="2759075"/>
          </a:xfrm>
          <a:custGeom>
            <a:avLst/>
            <a:gdLst>
              <a:gd name="T0" fmla="*/ 0 w 4650"/>
              <a:gd name="T1" fmla="*/ 2759075 h 3477"/>
              <a:gd name="T2" fmla="*/ 585535 w 4650"/>
              <a:gd name="T3" fmla="*/ 2391675 h 3477"/>
              <a:gd name="T4" fmla="*/ 878303 w 4650"/>
              <a:gd name="T5" fmla="*/ 2022687 h 3477"/>
              <a:gd name="T6" fmla="*/ 1054440 w 4650"/>
              <a:gd name="T7" fmla="*/ 1655287 h 3477"/>
              <a:gd name="T8" fmla="*/ 1288495 w 4650"/>
              <a:gd name="T9" fmla="*/ 1195837 h 3477"/>
              <a:gd name="T10" fmla="*/ 1522551 w 4650"/>
              <a:gd name="T11" fmla="*/ 919692 h 3477"/>
              <a:gd name="T12" fmla="*/ 1815319 w 4650"/>
              <a:gd name="T13" fmla="*/ 552291 h 3477"/>
              <a:gd name="T14" fmla="*/ 2224718 w 4650"/>
              <a:gd name="T15" fmla="*/ 276146 h 3477"/>
              <a:gd name="T16" fmla="*/ 2673787 w 4650"/>
              <a:gd name="T17" fmla="*/ 59514 h 3477"/>
              <a:gd name="T18" fmla="*/ 2810253 w 4650"/>
              <a:gd name="T19" fmla="*/ 0 h 3477"/>
              <a:gd name="T20" fmla="*/ 2869758 w 4650"/>
              <a:gd name="T21" fmla="*/ 183304 h 3477"/>
              <a:gd name="T22" fmla="*/ 2986389 w 4650"/>
              <a:gd name="T23" fmla="*/ 276146 h 3477"/>
              <a:gd name="T24" fmla="*/ 3103021 w 4650"/>
              <a:gd name="T25" fmla="*/ 368194 h 3477"/>
              <a:gd name="T26" fmla="*/ 3279158 w 4650"/>
              <a:gd name="T27" fmla="*/ 459449 h 3477"/>
              <a:gd name="T28" fmla="*/ 3513213 w 4650"/>
              <a:gd name="T29" fmla="*/ 552291 h 3477"/>
              <a:gd name="T30" fmla="*/ 3620323 w 4650"/>
              <a:gd name="T31" fmla="*/ 576097 h 3477"/>
              <a:gd name="T32" fmla="*/ 3689350 w 4650"/>
              <a:gd name="T33" fmla="*/ 643546 h 3477"/>
              <a:gd name="T34" fmla="*/ 3513213 w 4650"/>
              <a:gd name="T35" fmla="*/ 643546 h 3477"/>
              <a:gd name="T36" fmla="*/ 3269637 w 4650"/>
              <a:gd name="T37" fmla="*/ 635611 h 3477"/>
              <a:gd name="T38" fmla="*/ 3090326 w 4650"/>
              <a:gd name="T39" fmla="*/ 695919 h 3477"/>
              <a:gd name="T40" fmla="*/ 2810253 w 4650"/>
              <a:gd name="T41" fmla="*/ 735595 h 3477"/>
              <a:gd name="T42" fmla="*/ 2517485 w 4650"/>
              <a:gd name="T43" fmla="*/ 828437 h 3477"/>
              <a:gd name="T44" fmla="*/ 2283430 w 4650"/>
              <a:gd name="T45" fmla="*/ 1011740 h 3477"/>
              <a:gd name="T46" fmla="*/ 2050168 w 4650"/>
              <a:gd name="T47" fmla="*/ 1287886 h 3477"/>
              <a:gd name="T48" fmla="*/ 1874031 w 4650"/>
              <a:gd name="T49" fmla="*/ 1471983 h 3477"/>
              <a:gd name="T50" fmla="*/ 1757400 w 4650"/>
              <a:gd name="T51" fmla="*/ 1655287 h 3477"/>
              <a:gd name="T52" fmla="*/ 1581263 w 4650"/>
              <a:gd name="T53" fmla="*/ 1839384 h 3477"/>
              <a:gd name="T54" fmla="*/ 1405126 w 4650"/>
              <a:gd name="T55" fmla="*/ 2115529 h 3477"/>
              <a:gd name="T56" fmla="*/ 1229783 w 4650"/>
              <a:gd name="T57" fmla="*/ 2298833 h 3477"/>
              <a:gd name="T58" fmla="*/ 1054440 w 4650"/>
              <a:gd name="T59" fmla="*/ 2482930 h 3477"/>
              <a:gd name="T60" fmla="*/ 819591 w 4650"/>
              <a:gd name="T61" fmla="*/ 2574978 h 3477"/>
              <a:gd name="T62" fmla="*/ 526823 w 4650"/>
              <a:gd name="T63" fmla="*/ 2666233 h 3477"/>
              <a:gd name="T64" fmla="*/ 280073 w 4650"/>
              <a:gd name="T65" fmla="*/ 2729715 h 3477"/>
              <a:gd name="T66" fmla="*/ 0 w 4650"/>
              <a:gd name="T67" fmla="*/ 2759075 h 347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650"/>
              <a:gd name="T103" fmla="*/ 0 h 3477"/>
              <a:gd name="T104" fmla="*/ 4650 w 4650"/>
              <a:gd name="T105" fmla="*/ 3477 h 347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650" h="3477">
                <a:moveTo>
                  <a:pt x="0" y="3477"/>
                </a:moveTo>
                <a:lnTo>
                  <a:pt x="738" y="3014"/>
                </a:lnTo>
                <a:lnTo>
                  <a:pt x="1107" y="2549"/>
                </a:lnTo>
                <a:lnTo>
                  <a:pt x="1329" y="2086"/>
                </a:lnTo>
                <a:lnTo>
                  <a:pt x="1624" y="1507"/>
                </a:lnTo>
                <a:lnTo>
                  <a:pt x="1919" y="1159"/>
                </a:lnTo>
                <a:lnTo>
                  <a:pt x="2288" y="696"/>
                </a:lnTo>
                <a:lnTo>
                  <a:pt x="2804" y="348"/>
                </a:lnTo>
                <a:lnTo>
                  <a:pt x="3370" y="75"/>
                </a:lnTo>
                <a:lnTo>
                  <a:pt x="3542" y="0"/>
                </a:lnTo>
                <a:lnTo>
                  <a:pt x="3617" y="231"/>
                </a:lnTo>
                <a:lnTo>
                  <a:pt x="3764" y="348"/>
                </a:lnTo>
                <a:lnTo>
                  <a:pt x="3911" y="464"/>
                </a:lnTo>
                <a:lnTo>
                  <a:pt x="4133" y="579"/>
                </a:lnTo>
                <a:lnTo>
                  <a:pt x="4428" y="696"/>
                </a:lnTo>
                <a:lnTo>
                  <a:pt x="4563" y="726"/>
                </a:lnTo>
                <a:lnTo>
                  <a:pt x="4650" y="811"/>
                </a:lnTo>
                <a:lnTo>
                  <a:pt x="4428" y="811"/>
                </a:lnTo>
                <a:lnTo>
                  <a:pt x="4121" y="801"/>
                </a:lnTo>
                <a:lnTo>
                  <a:pt x="3895" y="877"/>
                </a:lnTo>
                <a:lnTo>
                  <a:pt x="3542" y="927"/>
                </a:lnTo>
                <a:lnTo>
                  <a:pt x="3173" y="1044"/>
                </a:lnTo>
                <a:lnTo>
                  <a:pt x="2878" y="1275"/>
                </a:lnTo>
                <a:lnTo>
                  <a:pt x="2584" y="1623"/>
                </a:lnTo>
                <a:lnTo>
                  <a:pt x="2362" y="1855"/>
                </a:lnTo>
                <a:lnTo>
                  <a:pt x="2215" y="2086"/>
                </a:lnTo>
                <a:lnTo>
                  <a:pt x="1993" y="2318"/>
                </a:lnTo>
                <a:lnTo>
                  <a:pt x="1771" y="2666"/>
                </a:lnTo>
                <a:lnTo>
                  <a:pt x="1550" y="2897"/>
                </a:lnTo>
                <a:lnTo>
                  <a:pt x="1329" y="3129"/>
                </a:lnTo>
                <a:lnTo>
                  <a:pt x="1033" y="3245"/>
                </a:lnTo>
                <a:lnTo>
                  <a:pt x="664" y="3360"/>
                </a:lnTo>
                <a:lnTo>
                  <a:pt x="353" y="3440"/>
                </a:lnTo>
                <a:lnTo>
                  <a:pt x="0" y="3477"/>
                </a:lnTo>
                <a:close/>
              </a:path>
            </a:pathLst>
          </a:custGeom>
          <a:solidFill>
            <a:srgbClr val="00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1" name="Rectangle 21"/>
          <p:cNvSpPr>
            <a:spLocks noChangeArrowheads="1"/>
          </p:cNvSpPr>
          <p:nvPr/>
        </p:nvSpPr>
        <p:spPr bwMode="auto">
          <a:xfrm>
            <a:off x="2805113" y="3600450"/>
            <a:ext cx="979487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219075" y="2374900"/>
            <a:ext cx="3860800" cy="2211388"/>
            <a:chOff x="518" y="1496"/>
            <a:chExt cx="2432" cy="1393"/>
          </a:xfrm>
        </p:grpSpPr>
        <p:sp>
          <p:nvSpPr>
            <p:cNvPr id="39959" name="Freeform 23"/>
            <p:cNvSpPr>
              <a:spLocks/>
            </p:cNvSpPr>
            <p:nvPr/>
          </p:nvSpPr>
          <p:spPr bwMode="auto">
            <a:xfrm>
              <a:off x="2295" y="2529"/>
              <a:ext cx="621" cy="360"/>
            </a:xfrm>
            <a:custGeom>
              <a:avLst/>
              <a:gdLst>
                <a:gd name="T0" fmla="*/ 0 w 585"/>
                <a:gd name="T1" fmla="*/ 342 h 360"/>
                <a:gd name="T2" fmla="*/ 96 w 585"/>
                <a:gd name="T3" fmla="*/ 342 h 360"/>
                <a:gd name="T4" fmla="*/ 277 w 585"/>
                <a:gd name="T5" fmla="*/ 360 h 360"/>
                <a:gd name="T6" fmla="*/ 497 w 585"/>
                <a:gd name="T7" fmla="*/ 333 h 360"/>
                <a:gd name="T8" fmla="*/ 621 w 585"/>
                <a:gd name="T9" fmla="*/ 216 h 360"/>
                <a:gd name="T10" fmla="*/ 621 w 585"/>
                <a:gd name="T11" fmla="*/ 144 h 360"/>
                <a:gd name="T12" fmla="*/ 583 w 585"/>
                <a:gd name="T13" fmla="*/ 27 h 360"/>
                <a:gd name="T14" fmla="*/ 439 w 585"/>
                <a:gd name="T15" fmla="*/ 0 h 360"/>
                <a:gd name="T16" fmla="*/ 239 w 585"/>
                <a:gd name="T17" fmla="*/ 36 h 360"/>
                <a:gd name="T18" fmla="*/ 124 w 585"/>
                <a:gd name="T19" fmla="*/ 135 h 360"/>
                <a:gd name="T20" fmla="*/ 76 w 585"/>
                <a:gd name="T21" fmla="*/ 207 h 360"/>
                <a:gd name="T22" fmla="*/ 0 w 585"/>
                <a:gd name="T23" fmla="*/ 342 h 36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85"/>
                <a:gd name="T37" fmla="*/ 0 h 360"/>
                <a:gd name="T38" fmla="*/ 585 w 585"/>
                <a:gd name="T39" fmla="*/ 360 h 36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85" h="360">
                  <a:moveTo>
                    <a:pt x="0" y="342"/>
                  </a:moveTo>
                  <a:lnTo>
                    <a:pt x="90" y="342"/>
                  </a:lnTo>
                  <a:lnTo>
                    <a:pt x="261" y="360"/>
                  </a:lnTo>
                  <a:lnTo>
                    <a:pt x="468" y="333"/>
                  </a:lnTo>
                  <a:lnTo>
                    <a:pt x="585" y="216"/>
                  </a:lnTo>
                  <a:lnTo>
                    <a:pt x="585" y="144"/>
                  </a:lnTo>
                  <a:lnTo>
                    <a:pt x="549" y="27"/>
                  </a:lnTo>
                  <a:lnTo>
                    <a:pt x="414" y="0"/>
                  </a:lnTo>
                  <a:lnTo>
                    <a:pt x="225" y="36"/>
                  </a:lnTo>
                  <a:lnTo>
                    <a:pt x="117" y="135"/>
                  </a:lnTo>
                  <a:lnTo>
                    <a:pt x="72" y="207"/>
                  </a:lnTo>
                  <a:lnTo>
                    <a:pt x="0" y="3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0" name="Text Box 24"/>
            <p:cNvSpPr txBox="1">
              <a:spLocks noChangeArrowheads="1"/>
            </p:cNvSpPr>
            <p:nvPr/>
          </p:nvSpPr>
          <p:spPr bwMode="auto">
            <a:xfrm>
              <a:off x="518" y="1496"/>
              <a:ext cx="24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>
                  <a:solidFill>
                    <a:schemeClr val="accent1"/>
                  </a:solidFill>
                </a:rPr>
                <a:t>Application metric: </a:t>
              </a:r>
              <a:r>
                <a:rPr lang="en-US" altLang="en-US" i="1">
                  <a:solidFill>
                    <a:schemeClr val="accent1"/>
                  </a:solidFill>
                </a:rPr>
                <a:t>f(C,D,E): </a:t>
              </a: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2233613" y="2374900"/>
            <a:ext cx="5618162" cy="1828800"/>
            <a:chOff x="1787" y="1496"/>
            <a:chExt cx="3539" cy="1152"/>
          </a:xfrm>
        </p:grpSpPr>
        <p:sp>
          <p:nvSpPr>
            <p:cNvPr id="39955" name="Text Box 26"/>
            <p:cNvSpPr txBox="1">
              <a:spLocks noChangeArrowheads="1"/>
            </p:cNvSpPr>
            <p:nvPr/>
          </p:nvSpPr>
          <p:spPr bwMode="auto">
            <a:xfrm>
              <a:off x="2840" y="1496"/>
              <a:ext cx="248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i="1">
                  <a:solidFill>
                    <a:srgbClr val="008000"/>
                  </a:solidFill>
                </a:rPr>
                <a:t>(C*,D*,E*)=arg max f(C,D,E)</a:t>
              </a:r>
            </a:p>
          </p:txBody>
        </p:sp>
        <p:grpSp>
          <p:nvGrpSpPr>
            <p:cNvPr id="39956" name="Group 27"/>
            <p:cNvGrpSpPr>
              <a:grpSpLocks/>
            </p:cNvGrpSpPr>
            <p:nvPr/>
          </p:nvGrpSpPr>
          <p:grpSpPr bwMode="auto">
            <a:xfrm>
              <a:off x="1787" y="2370"/>
              <a:ext cx="825" cy="278"/>
              <a:chOff x="1787" y="2370"/>
              <a:chExt cx="825" cy="278"/>
            </a:xfrm>
          </p:grpSpPr>
          <p:sp>
            <p:nvSpPr>
              <p:cNvPr id="39957" name="Oval 28"/>
              <p:cNvSpPr>
                <a:spLocks noChangeArrowheads="1"/>
              </p:cNvSpPr>
              <p:nvPr/>
            </p:nvSpPr>
            <p:spPr bwMode="auto">
              <a:xfrm>
                <a:off x="2556" y="2592"/>
                <a:ext cx="56" cy="56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58" name="Text Box 29"/>
              <p:cNvSpPr txBox="1">
                <a:spLocks noChangeArrowheads="1"/>
              </p:cNvSpPr>
              <p:nvPr/>
            </p:nvSpPr>
            <p:spPr bwMode="auto">
              <a:xfrm>
                <a:off x="1787" y="2370"/>
                <a:ext cx="7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 sz="1800" i="1">
                    <a:solidFill>
                      <a:srgbClr val="008000"/>
                    </a:solidFill>
                  </a:rPr>
                  <a:t>(C*,D*,E*)</a:t>
                </a:r>
              </a:p>
            </p:txBody>
          </p:sp>
        </p:grpSp>
      </p:grp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3733800" y="5105400"/>
            <a:ext cx="50942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If application and network design are</a:t>
            </a:r>
          </a:p>
          <a:p>
            <a:r>
              <a:rPr lang="en-US" altLang="en-US">
                <a:solidFill>
                  <a:srgbClr val="000000"/>
                </a:solidFill>
              </a:rPr>
              <a:t>coupled, then cross-layer design needed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9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9011" grpId="0" autoUpdateAnimBg="0"/>
      <p:bldP spid="30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3058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Crosslayer Design in Ad-Hoc Wireless Networks</a:t>
            </a:r>
            <a:endParaRPr lang="en-US" altLang="en-US" i="1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1909763"/>
            <a:ext cx="7067550" cy="4368800"/>
          </a:xfrm>
        </p:spPr>
        <p:txBody>
          <a:bodyPr/>
          <a:lstStyle/>
          <a:p>
            <a:r>
              <a:rPr lang="en-US" altLang="en-US" smtClean="0"/>
              <a:t>Application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Network</a:t>
            </a:r>
          </a:p>
          <a:p>
            <a:pPr lvl="1">
              <a:lnSpc>
                <a:spcPct val="0"/>
              </a:lnSpc>
              <a:buFont typeface="Wingdings" pitchFamily="2" charset="2"/>
              <a:buNone/>
            </a:pPr>
            <a:endParaRPr lang="en-US" altLang="en-US" sz="2400" smtClean="0"/>
          </a:p>
          <a:p>
            <a:pPr>
              <a:lnSpc>
                <a:spcPct val="100000"/>
              </a:lnSpc>
            </a:pPr>
            <a:r>
              <a:rPr lang="en-US" altLang="en-US" smtClean="0"/>
              <a:t>Access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Link</a:t>
            </a:r>
            <a:endParaRPr lang="en-US" altLang="en-US" sz="2800" smtClean="0"/>
          </a:p>
          <a:p>
            <a:r>
              <a:rPr lang="en-US" altLang="en-US" smtClean="0"/>
              <a:t>Hardware</a:t>
            </a:r>
          </a:p>
          <a:p>
            <a:endParaRPr lang="en-US" altLang="en-US" smtClean="0"/>
          </a:p>
        </p:txBody>
      </p:sp>
      <p:sp>
        <p:nvSpPr>
          <p:cNvPr id="43012" name="AutoShape 4"/>
          <p:cNvSpPr>
            <a:spLocks noChangeArrowheads="1"/>
          </p:cNvSpPr>
          <p:nvPr/>
        </p:nvSpPr>
        <p:spPr bwMode="auto">
          <a:xfrm>
            <a:off x="3267075" y="1998663"/>
            <a:ext cx="1390650" cy="3367087"/>
          </a:xfrm>
          <a:prstGeom prst="upDownArrow">
            <a:avLst>
              <a:gd name="adj1" fmla="val 50000"/>
              <a:gd name="adj2" fmla="val 4842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96357" name="Rectangle 5"/>
          <p:cNvSpPr>
            <a:spLocks noChangeArrowheads="1"/>
          </p:cNvSpPr>
          <p:nvPr/>
        </p:nvSpPr>
        <p:spPr bwMode="auto">
          <a:xfrm>
            <a:off x="571500" y="5637213"/>
            <a:ext cx="7958138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i="1">
                <a:solidFill>
                  <a:srgbClr val="030102"/>
                </a:solidFill>
                <a:latin typeface="Garamond" pitchFamily="18" charset="0"/>
              </a:rPr>
              <a:t>Substantial gains in throughput, efficiency, and end-to-end performance from cross-layer design</a:t>
            </a:r>
          </a:p>
        </p:txBody>
      </p:sp>
      <p:grpSp>
        <p:nvGrpSpPr>
          <p:cNvPr id="43014" name="Group 6"/>
          <p:cNvGrpSpPr>
            <a:grpSpLocks/>
          </p:cNvGrpSpPr>
          <p:nvPr/>
        </p:nvGrpSpPr>
        <p:grpSpPr bwMode="auto">
          <a:xfrm>
            <a:off x="5005388" y="2776538"/>
            <a:ext cx="3590925" cy="2000250"/>
            <a:chOff x="1155" y="1182"/>
            <a:chExt cx="3072" cy="1296"/>
          </a:xfrm>
        </p:grpSpPr>
        <p:sp>
          <p:nvSpPr>
            <p:cNvPr id="43015" name="AutoShape 7"/>
            <p:cNvSpPr>
              <a:spLocks noChangeArrowheads="1"/>
            </p:cNvSpPr>
            <p:nvPr/>
          </p:nvSpPr>
          <p:spPr bwMode="auto">
            <a:xfrm>
              <a:off x="1155" y="1710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3016" name="AutoShape 8"/>
            <p:cNvSpPr>
              <a:spLocks noChangeArrowheads="1"/>
            </p:cNvSpPr>
            <p:nvPr/>
          </p:nvSpPr>
          <p:spPr bwMode="auto">
            <a:xfrm>
              <a:off x="1203" y="1182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3017" name="AutoShape 9"/>
            <p:cNvSpPr>
              <a:spLocks noChangeArrowheads="1"/>
            </p:cNvSpPr>
            <p:nvPr/>
          </p:nvSpPr>
          <p:spPr bwMode="auto">
            <a:xfrm>
              <a:off x="2499" y="2286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3018" name="AutoShape 10"/>
            <p:cNvSpPr>
              <a:spLocks noChangeArrowheads="1"/>
            </p:cNvSpPr>
            <p:nvPr/>
          </p:nvSpPr>
          <p:spPr bwMode="auto">
            <a:xfrm>
              <a:off x="3555" y="1806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3019" name="AutoShape 11"/>
            <p:cNvSpPr>
              <a:spLocks noChangeArrowheads="1"/>
            </p:cNvSpPr>
            <p:nvPr/>
          </p:nvSpPr>
          <p:spPr bwMode="auto">
            <a:xfrm>
              <a:off x="1971" y="175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3020" name="AutoShape 12"/>
            <p:cNvSpPr>
              <a:spLocks noChangeArrowheads="1"/>
            </p:cNvSpPr>
            <p:nvPr/>
          </p:nvSpPr>
          <p:spPr bwMode="auto">
            <a:xfrm>
              <a:off x="3315" y="1326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3021" name="AutoShape 13"/>
            <p:cNvSpPr>
              <a:spLocks noChangeArrowheads="1"/>
            </p:cNvSpPr>
            <p:nvPr/>
          </p:nvSpPr>
          <p:spPr bwMode="auto">
            <a:xfrm>
              <a:off x="4035" y="151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3022" name="AutoShape 14"/>
            <p:cNvSpPr>
              <a:spLocks noChangeArrowheads="1"/>
            </p:cNvSpPr>
            <p:nvPr/>
          </p:nvSpPr>
          <p:spPr bwMode="auto">
            <a:xfrm>
              <a:off x="1971" y="1278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3023" name="AutoShape 15"/>
            <p:cNvSpPr>
              <a:spLocks noChangeArrowheads="1"/>
            </p:cNvSpPr>
            <p:nvPr/>
          </p:nvSpPr>
          <p:spPr bwMode="auto">
            <a:xfrm>
              <a:off x="2787" y="1710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3024" name="AutoShape 16"/>
            <p:cNvSpPr>
              <a:spLocks noChangeArrowheads="1"/>
            </p:cNvSpPr>
            <p:nvPr/>
          </p:nvSpPr>
          <p:spPr bwMode="auto">
            <a:xfrm>
              <a:off x="1395" y="2046"/>
              <a:ext cx="192" cy="192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3025" name="Line 17"/>
            <p:cNvSpPr>
              <a:spLocks noChangeShapeType="1"/>
            </p:cNvSpPr>
            <p:nvPr/>
          </p:nvSpPr>
          <p:spPr bwMode="auto">
            <a:xfrm>
              <a:off x="1251" y="1422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6" name="Line 18"/>
            <p:cNvSpPr>
              <a:spLocks noChangeShapeType="1"/>
            </p:cNvSpPr>
            <p:nvPr/>
          </p:nvSpPr>
          <p:spPr bwMode="auto">
            <a:xfrm>
              <a:off x="1299" y="1902"/>
              <a:ext cx="96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7" name="Line 19"/>
            <p:cNvSpPr>
              <a:spLocks noChangeShapeType="1"/>
            </p:cNvSpPr>
            <p:nvPr/>
          </p:nvSpPr>
          <p:spPr bwMode="auto">
            <a:xfrm flipV="1">
              <a:off x="1635" y="1902"/>
              <a:ext cx="288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8" name="Line 20"/>
            <p:cNvSpPr>
              <a:spLocks noChangeShapeType="1"/>
            </p:cNvSpPr>
            <p:nvPr/>
          </p:nvSpPr>
          <p:spPr bwMode="auto">
            <a:xfrm>
              <a:off x="1491" y="1230"/>
              <a:ext cx="480" cy="9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9" name="Line 21"/>
            <p:cNvSpPr>
              <a:spLocks noChangeShapeType="1"/>
            </p:cNvSpPr>
            <p:nvPr/>
          </p:nvSpPr>
          <p:spPr bwMode="auto">
            <a:xfrm>
              <a:off x="2067" y="1518"/>
              <a:ext cx="0" cy="1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0" name="Line 22"/>
            <p:cNvSpPr>
              <a:spLocks noChangeShapeType="1"/>
            </p:cNvSpPr>
            <p:nvPr/>
          </p:nvSpPr>
          <p:spPr bwMode="auto">
            <a:xfrm>
              <a:off x="2211" y="1806"/>
              <a:ext cx="52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1" name="Line 23"/>
            <p:cNvSpPr>
              <a:spLocks noChangeShapeType="1"/>
            </p:cNvSpPr>
            <p:nvPr/>
          </p:nvSpPr>
          <p:spPr bwMode="auto">
            <a:xfrm>
              <a:off x="2211" y="1374"/>
              <a:ext cx="576" cy="33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2" name="Line 24"/>
            <p:cNvSpPr>
              <a:spLocks noChangeShapeType="1"/>
            </p:cNvSpPr>
            <p:nvPr/>
          </p:nvSpPr>
          <p:spPr bwMode="auto">
            <a:xfrm flipV="1">
              <a:off x="2643" y="1902"/>
              <a:ext cx="192" cy="33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3" name="Line 25"/>
            <p:cNvSpPr>
              <a:spLocks noChangeShapeType="1"/>
            </p:cNvSpPr>
            <p:nvPr/>
          </p:nvSpPr>
          <p:spPr bwMode="auto">
            <a:xfrm flipV="1">
              <a:off x="2931" y="1470"/>
              <a:ext cx="384" cy="1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4" name="Line 26"/>
            <p:cNvSpPr>
              <a:spLocks noChangeShapeType="1"/>
            </p:cNvSpPr>
            <p:nvPr/>
          </p:nvSpPr>
          <p:spPr bwMode="auto">
            <a:xfrm>
              <a:off x="3555" y="1374"/>
              <a:ext cx="432" cy="14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5" name="Line 27"/>
            <p:cNvSpPr>
              <a:spLocks noChangeShapeType="1"/>
            </p:cNvSpPr>
            <p:nvPr/>
          </p:nvSpPr>
          <p:spPr bwMode="auto">
            <a:xfrm>
              <a:off x="3027" y="1806"/>
              <a:ext cx="480" cy="4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6" name="Line 28"/>
            <p:cNvSpPr>
              <a:spLocks noChangeShapeType="1"/>
            </p:cNvSpPr>
            <p:nvPr/>
          </p:nvSpPr>
          <p:spPr bwMode="auto">
            <a:xfrm flipV="1">
              <a:off x="3747" y="1662"/>
              <a:ext cx="240" cy="14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3037" name="Group 29"/>
            <p:cNvGrpSpPr>
              <a:grpSpLocks/>
            </p:cNvGrpSpPr>
            <p:nvPr/>
          </p:nvGrpSpPr>
          <p:grpSpPr bwMode="auto">
            <a:xfrm>
              <a:off x="1380" y="1401"/>
              <a:ext cx="2595" cy="951"/>
              <a:chOff x="1473" y="1371"/>
              <a:chExt cx="2595" cy="951"/>
            </a:xfrm>
          </p:grpSpPr>
          <p:sp>
            <p:nvSpPr>
              <p:cNvPr id="43038" name="Line 30"/>
              <p:cNvSpPr>
                <a:spLocks noChangeShapeType="1"/>
              </p:cNvSpPr>
              <p:nvPr/>
            </p:nvSpPr>
            <p:spPr bwMode="auto">
              <a:xfrm flipH="1" flipV="1">
                <a:off x="1710" y="2151"/>
                <a:ext cx="837" cy="171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9" name="Line 31"/>
              <p:cNvSpPr>
                <a:spLocks noChangeShapeType="1"/>
              </p:cNvSpPr>
              <p:nvPr/>
            </p:nvSpPr>
            <p:spPr bwMode="auto">
              <a:xfrm flipH="1" flipV="1">
                <a:off x="1473" y="1815"/>
                <a:ext cx="1071" cy="441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0" name="Line 32"/>
              <p:cNvSpPr>
                <a:spLocks noChangeShapeType="1"/>
              </p:cNvSpPr>
              <p:nvPr/>
            </p:nvSpPr>
            <p:spPr bwMode="auto">
              <a:xfrm flipH="1" flipV="1">
                <a:off x="1497" y="1371"/>
                <a:ext cx="1107" cy="864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1" name="Line 33"/>
              <p:cNvSpPr>
                <a:spLocks noChangeShapeType="1"/>
              </p:cNvSpPr>
              <p:nvPr/>
            </p:nvSpPr>
            <p:spPr bwMode="auto">
              <a:xfrm flipH="1" flipV="1">
                <a:off x="2214" y="1458"/>
                <a:ext cx="405" cy="756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2" name="Line 34"/>
              <p:cNvSpPr>
                <a:spLocks noChangeShapeType="1"/>
              </p:cNvSpPr>
              <p:nvPr/>
            </p:nvSpPr>
            <p:spPr bwMode="auto">
              <a:xfrm flipH="1" flipV="1">
                <a:off x="2256" y="1932"/>
                <a:ext cx="297" cy="243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3" name="Line 35"/>
              <p:cNvSpPr>
                <a:spLocks noChangeShapeType="1"/>
              </p:cNvSpPr>
              <p:nvPr/>
            </p:nvSpPr>
            <p:spPr bwMode="auto">
              <a:xfrm flipV="1">
                <a:off x="2805" y="1527"/>
                <a:ext cx="675" cy="738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4" name="Line 36"/>
              <p:cNvSpPr>
                <a:spLocks noChangeShapeType="1"/>
              </p:cNvSpPr>
              <p:nvPr/>
            </p:nvSpPr>
            <p:spPr bwMode="auto">
              <a:xfrm flipV="1">
                <a:off x="2811" y="1938"/>
                <a:ext cx="810" cy="360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5" name="Line 37"/>
              <p:cNvSpPr>
                <a:spLocks noChangeShapeType="1"/>
              </p:cNvSpPr>
              <p:nvPr/>
            </p:nvSpPr>
            <p:spPr bwMode="auto">
              <a:xfrm flipV="1">
                <a:off x="2853" y="1584"/>
                <a:ext cx="1215" cy="630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prstDash val="sysDot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6357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Why a crosslayer design?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6550" y="1795463"/>
            <a:ext cx="8428038" cy="50625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The technical challenges of future mobile networks cannot be met with a layered design approach.</a:t>
            </a:r>
          </a:p>
          <a:p>
            <a:pPr>
              <a:lnSpc>
                <a:spcPct val="4000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QoS cannot be provided unless it is supported across all layers of the network. 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The application must adapt to the underlying channel and network characteristics.</a:t>
            </a:r>
          </a:p>
          <a:p>
            <a:pPr lvl="1">
              <a:lnSpc>
                <a:spcPct val="50000"/>
              </a:lnSpc>
            </a:pPr>
            <a:endParaRPr lang="en-US" altLang="en-US" sz="2000" smtClean="0"/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The network and link must adapt to the application requirements</a:t>
            </a:r>
            <a:r>
              <a:rPr lang="en-US" altLang="en-US" sz="2000" smtClean="0"/>
              <a:t> </a:t>
            </a:r>
          </a:p>
          <a:p>
            <a:pPr lvl="1">
              <a:lnSpc>
                <a:spcPct val="5000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Interactions across network layers must be understood and exploited.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42888"/>
            <a:ext cx="78486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/>
              <a:t>Delay/Throughput/Robustness across Multiple Layers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3600" y="3568700"/>
            <a:ext cx="8015288" cy="3098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800" smtClean="0"/>
              <a:t>Multiple routes through the network can be used for multiplexing or reduced delay/loss</a:t>
            </a:r>
          </a:p>
          <a:p>
            <a:pPr>
              <a:lnSpc>
                <a:spcPct val="1000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Application can use single-description or multiple description codes</a:t>
            </a:r>
          </a:p>
          <a:p>
            <a:pPr>
              <a:lnSpc>
                <a:spcPct val="30000"/>
              </a:lnSpc>
            </a:pPr>
            <a:endParaRPr lang="en-US" altLang="en-US" sz="2800" smtClean="0"/>
          </a:p>
          <a:p>
            <a:pPr>
              <a:lnSpc>
                <a:spcPct val="100000"/>
              </a:lnSpc>
            </a:pPr>
            <a:r>
              <a:rPr lang="en-US" altLang="en-US" sz="2800" smtClean="0"/>
              <a:t>Can optimize optimal operating point for these tradeoffs to minimize distortion</a:t>
            </a:r>
          </a:p>
        </p:txBody>
      </p:sp>
      <p:sp>
        <p:nvSpPr>
          <p:cNvPr id="47108" name="AutoShape 4"/>
          <p:cNvSpPr>
            <a:spLocks noChangeArrowheads="1"/>
          </p:cNvSpPr>
          <p:nvPr/>
        </p:nvSpPr>
        <p:spPr bwMode="auto">
          <a:xfrm flipH="1">
            <a:off x="6362700" y="2708275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7109" name="AutoShape 5"/>
          <p:cNvSpPr>
            <a:spLocks noChangeArrowheads="1"/>
          </p:cNvSpPr>
          <p:nvPr/>
        </p:nvSpPr>
        <p:spPr bwMode="auto">
          <a:xfrm flipH="1">
            <a:off x="6286500" y="1870075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7110" name="AutoShape 6"/>
          <p:cNvSpPr>
            <a:spLocks noChangeArrowheads="1"/>
          </p:cNvSpPr>
          <p:nvPr/>
        </p:nvSpPr>
        <p:spPr bwMode="auto">
          <a:xfrm flipH="1">
            <a:off x="2552700" y="2860675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7111" name="AutoShape 7"/>
          <p:cNvSpPr>
            <a:spLocks noChangeArrowheads="1"/>
          </p:cNvSpPr>
          <p:nvPr/>
        </p:nvSpPr>
        <p:spPr bwMode="auto">
          <a:xfrm flipH="1">
            <a:off x="5067300" y="2784475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7112" name="AutoShape 8"/>
          <p:cNvSpPr>
            <a:spLocks noChangeArrowheads="1"/>
          </p:cNvSpPr>
          <p:nvPr/>
        </p:nvSpPr>
        <p:spPr bwMode="auto">
          <a:xfrm flipH="1">
            <a:off x="2933700" y="2098675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7113" name="AutoShape 9"/>
          <p:cNvSpPr>
            <a:spLocks noChangeArrowheads="1"/>
          </p:cNvSpPr>
          <p:nvPr/>
        </p:nvSpPr>
        <p:spPr bwMode="auto">
          <a:xfrm flipH="1">
            <a:off x="1790700" y="2403475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7114" name="AutoShape 10"/>
          <p:cNvSpPr>
            <a:spLocks noChangeArrowheads="1"/>
          </p:cNvSpPr>
          <p:nvPr/>
        </p:nvSpPr>
        <p:spPr bwMode="auto">
          <a:xfrm flipH="1">
            <a:off x="5067300" y="2022475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7115" name="AutoShape 11"/>
          <p:cNvSpPr>
            <a:spLocks noChangeArrowheads="1"/>
          </p:cNvSpPr>
          <p:nvPr/>
        </p:nvSpPr>
        <p:spPr bwMode="auto">
          <a:xfrm flipH="1">
            <a:off x="3771900" y="2708275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7116" name="AutoShape 12"/>
          <p:cNvSpPr>
            <a:spLocks noChangeArrowheads="1"/>
          </p:cNvSpPr>
          <p:nvPr/>
        </p:nvSpPr>
        <p:spPr bwMode="auto">
          <a:xfrm flipH="1">
            <a:off x="5953125" y="2855913"/>
            <a:ext cx="304800" cy="304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7117" name="Line 13"/>
          <p:cNvSpPr>
            <a:spLocks noChangeShapeType="1"/>
          </p:cNvSpPr>
          <p:nvPr/>
        </p:nvSpPr>
        <p:spPr bwMode="auto">
          <a:xfrm flipH="1">
            <a:off x="6515100" y="2251075"/>
            <a:ext cx="0" cy="381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8" name="Line 14"/>
          <p:cNvSpPr>
            <a:spLocks noChangeShapeType="1"/>
          </p:cNvSpPr>
          <p:nvPr/>
        </p:nvSpPr>
        <p:spPr bwMode="auto">
          <a:xfrm flipH="1">
            <a:off x="6286500" y="3013075"/>
            <a:ext cx="152400" cy="228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9" name="Line 15"/>
          <p:cNvSpPr>
            <a:spLocks noChangeShapeType="1"/>
          </p:cNvSpPr>
          <p:nvPr/>
        </p:nvSpPr>
        <p:spPr bwMode="auto">
          <a:xfrm flipH="1" flipV="1">
            <a:off x="5448300" y="3013075"/>
            <a:ext cx="457200" cy="228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0" name="Line 16"/>
          <p:cNvSpPr>
            <a:spLocks noChangeShapeType="1"/>
          </p:cNvSpPr>
          <p:nvPr/>
        </p:nvSpPr>
        <p:spPr bwMode="auto">
          <a:xfrm flipH="1">
            <a:off x="5372100" y="1946275"/>
            <a:ext cx="76200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1" name="Line 17"/>
          <p:cNvSpPr>
            <a:spLocks noChangeShapeType="1"/>
          </p:cNvSpPr>
          <p:nvPr/>
        </p:nvSpPr>
        <p:spPr bwMode="auto">
          <a:xfrm flipH="1">
            <a:off x="4152900" y="2860675"/>
            <a:ext cx="8382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2" name="Line 18"/>
          <p:cNvSpPr>
            <a:spLocks noChangeShapeType="1"/>
          </p:cNvSpPr>
          <p:nvPr/>
        </p:nvSpPr>
        <p:spPr bwMode="auto">
          <a:xfrm flipH="1">
            <a:off x="3352800" y="2174875"/>
            <a:ext cx="1638300" cy="889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3" name="Line 19"/>
          <p:cNvSpPr>
            <a:spLocks noChangeShapeType="1"/>
          </p:cNvSpPr>
          <p:nvPr/>
        </p:nvSpPr>
        <p:spPr bwMode="auto">
          <a:xfrm flipH="1">
            <a:off x="2171700" y="2174875"/>
            <a:ext cx="685800" cy="228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4" name="Line 20"/>
          <p:cNvSpPr>
            <a:spLocks noChangeShapeType="1"/>
          </p:cNvSpPr>
          <p:nvPr/>
        </p:nvSpPr>
        <p:spPr bwMode="auto">
          <a:xfrm flipH="1">
            <a:off x="2933700" y="2860675"/>
            <a:ext cx="762000" cy="76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5" name="Line 21"/>
          <p:cNvSpPr>
            <a:spLocks noChangeShapeType="1"/>
          </p:cNvSpPr>
          <p:nvPr/>
        </p:nvSpPr>
        <p:spPr bwMode="auto">
          <a:xfrm flipH="1" flipV="1">
            <a:off x="2171700" y="2632075"/>
            <a:ext cx="381000" cy="2286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6" name="Text Box 22"/>
          <p:cNvSpPr txBox="1">
            <a:spLocks noChangeArrowheads="1"/>
          </p:cNvSpPr>
          <p:nvPr/>
        </p:nvSpPr>
        <p:spPr bwMode="auto">
          <a:xfrm>
            <a:off x="1362075" y="2295525"/>
            <a:ext cx="4270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0000FF"/>
                </a:solidFill>
                <a:latin typeface="Tahoma" pitchFamily="34" charset="0"/>
              </a:rPr>
              <a:t>A</a:t>
            </a:r>
          </a:p>
        </p:txBody>
      </p:sp>
      <p:sp>
        <p:nvSpPr>
          <p:cNvPr id="47127" name="Text Box 23"/>
          <p:cNvSpPr txBox="1">
            <a:spLocks noChangeArrowheads="1"/>
          </p:cNvSpPr>
          <p:nvPr/>
        </p:nvSpPr>
        <p:spPr bwMode="auto">
          <a:xfrm>
            <a:off x="6656388" y="1736725"/>
            <a:ext cx="4286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rgbClr val="0000FF"/>
                </a:solidFill>
                <a:latin typeface="Tahoma" pitchFamily="34" charset="0"/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2459038"/>
            <a:ext cx="9142413" cy="1092200"/>
          </a:xfrm>
          <a:prstGeom prst="rect">
            <a:avLst/>
          </a:prstGeom>
          <a:solidFill>
            <a:srgbClr val="CC99FF">
              <a:alpha val="3803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-1588" y="1566863"/>
            <a:ext cx="9142413" cy="871537"/>
          </a:xfrm>
          <a:prstGeom prst="rect">
            <a:avLst/>
          </a:prstGeom>
          <a:solidFill>
            <a:srgbClr val="FFCC99">
              <a:alpha val="5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0" y="3556000"/>
            <a:ext cx="9142413" cy="990600"/>
          </a:xfrm>
          <a:prstGeom prst="rect">
            <a:avLst/>
          </a:prstGeom>
          <a:solidFill>
            <a:srgbClr val="CCFFCC">
              <a:alpha val="5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7396163" y="1901825"/>
            <a:ext cx="16716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0" rIns="91422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i="1">
                <a:solidFill>
                  <a:srgbClr val="000000"/>
                </a:solidFill>
                <a:latin typeface="Helvetica" pitchFamily="34" charset="0"/>
              </a:rPr>
              <a:t>Application layer</a:t>
            </a:r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7643813" y="4108450"/>
            <a:ext cx="14239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0" rIns="91422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i="1">
                <a:solidFill>
                  <a:srgbClr val="000000"/>
                </a:solidFill>
                <a:latin typeface="Helvetica" pitchFamily="34" charset="0"/>
              </a:rPr>
              <a:t>Network layer</a:t>
            </a:r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-1588" y="4535488"/>
            <a:ext cx="9144001" cy="1339850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7939088" y="5473700"/>
            <a:ext cx="11287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0" rIns="91422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i="1">
                <a:solidFill>
                  <a:srgbClr val="000000"/>
                </a:solidFill>
                <a:latin typeface="Helvetica" pitchFamily="34" charset="0"/>
              </a:rPr>
              <a:t>MAC layer</a:t>
            </a:r>
          </a:p>
        </p:txBody>
      </p:sp>
      <p:sp>
        <p:nvSpPr>
          <p:cNvPr id="48137" name="Rectangle 9"/>
          <p:cNvSpPr>
            <a:spLocks noChangeArrowheads="1"/>
          </p:cNvSpPr>
          <p:nvPr/>
        </p:nvSpPr>
        <p:spPr bwMode="auto">
          <a:xfrm>
            <a:off x="-1588" y="5883275"/>
            <a:ext cx="9142413" cy="974725"/>
          </a:xfrm>
          <a:prstGeom prst="rect">
            <a:avLst/>
          </a:prstGeom>
          <a:solidFill>
            <a:srgbClr val="C0C0C0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8015288" y="6423025"/>
            <a:ext cx="10525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0" rIns="91422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i="1">
                <a:solidFill>
                  <a:srgbClr val="000000"/>
                </a:solidFill>
                <a:latin typeface="Helvetica" pitchFamily="34" charset="0"/>
              </a:rPr>
              <a:t>Link layer</a:t>
            </a:r>
          </a:p>
        </p:txBody>
      </p:sp>
      <p:sp>
        <p:nvSpPr>
          <p:cNvPr id="4813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Cross-layer protocol design for real-time media </a:t>
            </a:r>
          </a:p>
        </p:txBody>
      </p:sp>
      <p:sp>
        <p:nvSpPr>
          <p:cNvPr id="1006604" name="Text Box 12"/>
          <p:cNvSpPr txBox="1">
            <a:spLocks noChangeArrowheads="1"/>
          </p:cNvSpPr>
          <p:nvPr/>
        </p:nvSpPr>
        <p:spPr bwMode="auto">
          <a:xfrm>
            <a:off x="3436938" y="4627563"/>
            <a:ext cx="2003425" cy="1079500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91422" tIns="45710" rIns="91422" bIns="45710">
            <a:spAutoFit/>
          </a:bodyPr>
          <a:lstStyle/>
          <a:p>
            <a:pPr algn="ctr" eaLnBrk="0" hangingPunct="0">
              <a:defRPr/>
            </a:pPr>
            <a: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  <a:t>Capacity </a:t>
            </a:r>
            <a:b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</a:br>
            <a: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  <a:t>assignment</a:t>
            </a:r>
            <a:b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</a:br>
            <a: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  <a:t>for multiple service  </a:t>
            </a:r>
            <a:b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</a:br>
            <a: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  <a:t>classes </a:t>
            </a:r>
          </a:p>
        </p:txBody>
      </p:sp>
      <p:sp>
        <p:nvSpPr>
          <p:cNvPr id="1006605" name="Text Box 13"/>
          <p:cNvSpPr txBox="1">
            <a:spLocks noChangeArrowheads="1"/>
          </p:cNvSpPr>
          <p:nvPr/>
        </p:nvSpPr>
        <p:spPr bwMode="auto">
          <a:xfrm>
            <a:off x="3384550" y="3648075"/>
            <a:ext cx="2111375" cy="835025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91422" tIns="45710" rIns="91422" bIns="45710">
            <a:spAutoFit/>
          </a:bodyPr>
          <a:lstStyle/>
          <a:p>
            <a:pPr algn="ctr" eaLnBrk="0" hangingPunct="0">
              <a:defRPr/>
            </a:pPr>
            <a: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  <a:t>Congestion-distortion</a:t>
            </a:r>
            <a:b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</a:br>
            <a: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  <a:t>optimized</a:t>
            </a:r>
          </a:p>
          <a:p>
            <a:pPr algn="ctr" eaLnBrk="0" hangingPunct="0">
              <a:defRPr/>
            </a:pPr>
            <a: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  <a:t>routing </a:t>
            </a:r>
          </a:p>
        </p:txBody>
      </p:sp>
      <p:sp>
        <p:nvSpPr>
          <p:cNvPr id="48142" name="AutoShape 14"/>
          <p:cNvSpPr>
            <a:spLocks noChangeArrowheads="1"/>
          </p:cNvSpPr>
          <p:nvPr/>
        </p:nvSpPr>
        <p:spPr bwMode="auto">
          <a:xfrm>
            <a:off x="2022475" y="4019550"/>
            <a:ext cx="1295400" cy="1333500"/>
          </a:xfrm>
          <a:prstGeom prst="curvedRightArrow">
            <a:avLst>
              <a:gd name="adj1" fmla="val 7940"/>
              <a:gd name="adj2" fmla="val 28528"/>
              <a:gd name="adj3" fmla="val 21815"/>
            </a:avLst>
          </a:prstGeom>
          <a:solidFill>
            <a:srgbClr val="0033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8143" name="AutoShape 15"/>
          <p:cNvSpPr>
            <a:spLocks noChangeArrowheads="1"/>
          </p:cNvSpPr>
          <p:nvPr/>
        </p:nvSpPr>
        <p:spPr bwMode="auto">
          <a:xfrm rot="10670966">
            <a:off x="5534025" y="3887788"/>
            <a:ext cx="1295400" cy="1073150"/>
          </a:xfrm>
          <a:prstGeom prst="curvedRightArrow">
            <a:avLst>
              <a:gd name="adj1" fmla="val 6731"/>
              <a:gd name="adj2" fmla="val 27713"/>
              <a:gd name="adj3" fmla="val 24008"/>
            </a:avLst>
          </a:prstGeom>
          <a:solidFill>
            <a:srgbClr val="0033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8144" name="AutoShape 16"/>
          <p:cNvSpPr>
            <a:spLocks noChangeArrowheads="1"/>
          </p:cNvSpPr>
          <p:nvPr/>
        </p:nvSpPr>
        <p:spPr bwMode="auto">
          <a:xfrm>
            <a:off x="4343400" y="5711825"/>
            <a:ext cx="187325" cy="268288"/>
          </a:xfrm>
          <a:prstGeom prst="upArrow">
            <a:avLst>
              <a:gd name="adj1" fmla="val 50000"/>
              <a:gd name="adj2" fmla="val 35805"/>
            </a:avLst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8145" name="AutoShape 17"/>
          <p:cNvSpPr>
            <a:spLocks noChangeArrowheads="1"/>
          </p:cNvSpPr>
          <p:nvPr/>
        </p:nvSpPr>
        <p:spPr bwMode="auto">
          <a:xfrm flipV="1">
            <a:off x="4300538" y="2438400"/>
            <a:ext cx="203200" cy="204788"/>
          </a:xfrm>
          <a:prstGeom prst="upArrow">
            <a:avLst>
              <a:gd name="adj1" fmla="val 50000"/>
              <a:gd name="adj2" fmla="val 25195"/>
            </a:avLst>
          </a:prstGeom>
          <a:solidFill>
            <a:srgbClr val="0033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006610" name="Text Box 18"/>
          <p:cNvSpPr txBox="1">
            <a:spLocks noChangeArrowheads="1"/>
          </p:cNvSpPr>
          <p:nvPr/>
        </p:nvSpPr>
        <p:spPr bwMode="auto">
          <a:xfrm>
            <a:off x="3660775" y="6018213"/>
            <a:ext cx="1582738" cy="835025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91422" tIns="45710" rIns="91422" bIns="45710">
            <a:spAutoFit/>
          </a:bodyPr>
          <a:lstStyle/>
          <a:p>
            <a:pPr algn="ctr" eaLnBrk="0" hangingPunct="0">
              <a:defRPr/>
            </a:pPr>
            <a: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  <a:t>Adaptive</a:t>
            </a:r>
          </a:p>
          <a:p>
            <a:pPr algn="ctr" eaLnBrk="0" hangingPunct="0">
              <a:defRPr/>
            </a:pPr>
            <a: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  <a:t>link layer</a:t>
            </a:r>
            <a:b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</a:br>
            <a: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  <a:t>techniques </a:t>
            </a:r>
          </a:p>
        </p:txBody>
      </p:sp>
      <p:sp>
        <p:nvSpPr>
          <p:cNvPr id="1006611" name="Text Box 19"/>
          <p:cNvSpPr txBox="1">
            <a:spLocks noChangeArrowheads="1"/>
          </p:cNvSpPr>
          <p:nvPr/>
        </p:nvSpPr>
        <p:spPr bwMode="auto">
          <a:xfrm>
            <a:off x="3532188" y="1590675"/>
            <a:ext cx="1830387" cy="835025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91422" tIns="45710" rIns="91422" bIns="45710">
            <a:spAutoFit/>
          </a:bodyPr>
          <a:lstStyle/>
          <a:p>
            <a:pPr algn="ctr" eaLnBrk="0" hangingPunct="0">
              <a:defRPr/>
            </a:pPr>
            <a: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  <a:t>Loss-resilient</a:t>
            </a:r>
            <a:b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</a:br>
            <a: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  <a:t>source coding</a:t>
            </a:r>
            <a:b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</a:br>
            <a: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  <a:t>and packetization </a:t>
            </a:r>
          </a:p>
        </p:txBody>
      </p:sp>
      <p:sp>
        <p:nvSpPr>
          <p:cNvPr id="48148" name="AutoShape 20"/>
          <p:cNvSpPr>
            <a:spLocks noChangeArrowheads="1"/>
          </p:cNvSpPr>
          <p:nvPr/>
        </p:nvSpPr>
        <p:spPr bwMode="auto">
          <a:xfrm rot="10929034" flipV="1">
            <a:off x="5467350" y="4903788"/>
            <a:ext cx="1298575" cy="1625600"/>
          </a:xfrm>
          <a:prstGeom prst="curvedRightArrow">
            <a:avLst>
              <a:gd name="adj1" fmla="val 8427"/>
              <a:gd name="adj2" fmla="val 34692"/>
              <a:gd name="adj3" fmla="val 21815"/>
            </a:avLst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006613" name="Text Box 21"/>
          <p:cNvSpPr txBox="1">
            <a:spLocks noChangeArrowheads="1"/>
          </p:cNvSpPr>
          <p:nvPr/>
        </p:nvSpPr>
        <p:spPr bwMode="auto">
          <a:xfrm>
            <a:off x="3394075" y="2643188"/>
            <a:ext cx="2111375" cy="835025"/>
          </a:xfrm>
          <a:prstGeom prst="rect">
            <a:avLst/>
          </a:prstGeom>
          <a:solidFill>
            <a:srgbClr val="FFFFCC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91422" tIns="45710" rIns="91422" bIns="45710">
            <a:spAutoFit/>
          </a:bodyPr>
          <a:lstStyle/>
          <a:p>
            <a:pPr algn="ctr" eaLnBrk="0" hangingPunct="0">
              <a:defRPr/>
            </a:pPr>
            <a: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  <a:t>Congestion-distortion</a:t>
            </a:r>
            <a:b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</a:br>
            <a: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  <a:t>optimized</a:t>
            </a:r>
          </a:p>
          <a:p>
            <a:pPr algn="ctr" eaLnBrk="0" hangingPunct="0">
              <a:defRPr/>
            </a:pPr>
            <a:r>
              <a:rPr lang="en-US" sz="1600">
                <a:solidFill>
                  <a:srgbClr val="000000"/>
                </a:solidFill>
                <a:latin typeface="Helvetica" pitchFamily="34" charset="0"/>
                <a:cs typeface="+mn-cs"/>
              </a:rPr>
              <a:t>scheduling </a:t>
            </a:r>
          </a:p>
        </p:txBody>
      </p:sp>
      <p:sp>
        <p:nvSpPr>
          <p:cNvPr id="48150" name="Text Box 22"/>
          <p:cNvSpPr txBox="1">
            <a:spLocks noChangeArrowheads="1"/>
          </p:cNvSpPr>
          <p:nvPr/>
        </p:nvSpPr>
        <p:spPr bwMode="auto">
          <a:xfrm>
            <a:off x="647700" y="3833813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0" rIns="91422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Traffic flows</a:t>
            </a:r>
          </a:p>
        </p:txBody>
      </p:sp>
      <p:sp>
        <p:nvSpPr>
          <p:cNvPr id="48151" name="Text Box 23"/>
          <p:cNvSpPr txBox="1">
            <a:spLocks noChangeArrowheads="1"/>
          </p:cNvSpPr>
          <p:nvPr/>
        </p:nvSpPr>
        <p:spPr bwMode="auto">
          <a:xfrm>
            <a:off x="6459538" y="4786313"/>
            <a:ext cx="2003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0" rIns="91422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Link capacities</a:t>
            </a:r>
          </a:p>
        </p:txBody>
      </p:sp>
      <p:sp>
        <p:nvSpPr>
          <p:cNvPr id="48152" name="Text Box 24"/>
          <p:cNvSpPr txBox="1">
            <a:spLocks noChangeArrowheads="1"/>
          </p:cNvSpPr>
          <p:nvPr/>
        </p:nvSpPr>
        <p:spPr bwMode="auto">
          <a:xfrm>
            <a:off x="712788" y="5700713"/>
            <a:ext cx="2833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0" rIns="91422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Link state information</a:t>
            </a:r>
          </a:p>
        </p:txBody>
      </p:sp>
      <p:sp>
        <p:nvSpPr>
          <p:cNvPr id="48153" name="Text Box 25"/>
          <p:cNvSpPr txBox="1">
            <a:spLocks noChangeArrowheads="1"/>
          </p:cNvSpPr>
          <p:nvPr/>
        </p:nvSpPr>
        <p:spPr bwMode="auto">
          <a:xfrm>
            <a:off x="7516813" y="3141663"/>
            <a:ext cx="15509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0" rIns="91422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i="1">
                <a:solidFill>
                  <a:srgbClr val="000000"/>
                </a:solidFill>
                <a:latin typeface="Helvetica" pitchFamily="34" charset="0"/>
              </a:rPr>
              <a:t>Transport layer</a:t>
            </a:r>
          </a:p>
        </p:txBody>
      </p:sp>
      <p:sp>
        <p:nvSpPr>
          <p:cNvPr id="48154" name="Text Box 26"/>
          <p:cNvSpPr txBox="1">
            <a:spLocks noChangeArrowheads="1"/>
          </p:cNvSpPr>
          <p:nvPr/>
        </p:nvSpPr>
        <p:spPr bwMode="auto">
          <a:xfrm>
            <a:off x="5340350" y="2324100"/>
            <a:ext cx="3187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0" rIns="91422" bIns="4571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  <a:latin typeface="Helvetica" pitchFamily="34" charset="0"/>
              </a:rPr>
              <a:t>Rate-distortion preamble</a:t>
            </a:r>
          </a:p>
        </p:txBody>
      </p:sp>
      <p:sp>
        <p:nvSpPr>
          <p:cNvPr id="48155" name="AutoShape 27"/>
          <p:cNvSpPr>
            <a:spLocks noChangeArrowheads="1"/>
          </p:cNvSpPr>
          <p:nvPr/>
        </p:nvSpPr>
        <p:spPr bwMode="auto">
          <a:xfrm flipV="1">
            <a:off x="4297363" y="3465513"/>
            <a:ext cx="219075" cy="1746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33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8156" name="Rectangle 28"/>
          <p:cNvSpPr>
            <a:spLocks noChangeArrowheads="1"/>
          </p:cNvSpPr>
          <p:nvPr/>
        </p:nvSpPr>
        <p:spPr bwMode="auto">
          <a:xfrm>
            <a:off x="209550" y="6216650"/>
            <a:ext cx="26670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r>
              <a:rPr lang="en-US" altLang="en-US" sz="1600">
                <a:solidFill>
                  <a:srgbClr val="0000CC"/>
                </a:solidFill>
                <a:latin typeface="Garamond" pitchFamily="18" charset="0"/>
              </a:rPr>
              <a:t>Joint with T. Yoo, E. Setton, 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None/>
            </a:pPr>
            <a:r>
              <a:rPr lang="en-US" altLang="en-US" sz="1600">
                <a:solidFill>
                  <a:srgbClr val="0000CC"/>
                </a:solidFill>
                <a:latin typeface="Garamond" pitchFamily="18" charset="0"/>
              </a:rPr>
              <a:t>X. Zhu, and B. Girod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SimSun" pitchFamily="2" charset="-122"/>
              </a:rPr>
              <a:t>Video streaming performance </a:t>
            </a:r>
          </a:p>
        </p:txBody>
      </p:sp>
      <p:pic>
        <p:nvPicPr>
          <p:cNvPr id="49155" name="Picture 3" descr="psnr_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1568450"/>
            <a:ext cx="6453188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7620" name="Line 4"/>
          <p:cNvSpPr>
            <a:spLocks noChangeShapeType="1"/>
          </p:cNvSpPr>
          <p:nvPr/>
        </p:nvSpPr>
        <p:spPr bwMode="auto">
          <a:xfrm flipH="1" flipV="1">
            <a:off x="3951288" y="3878263"/>
            <a:ext cx="3175" cy="2003425"/>
          </a:xfrm>
          <a:prstGeom prst="line">
            <a:avLst/>
          </a:prstGeom>
          <a:noFill/>
          <a:ln w="28575">
            <a:solidFill>
              <a:srgbClr val="030102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07621" name="Line 5"/>
          <p:cNvSpPr>
            <a:spLocks noChangeShapeType="1"/>
          </p:cNvSpPr>
          <p:nvPr/>
        </p:nvSpPr>
        <p:spPr bwMode="auto">
          <a:xfrm flipH="1">
            <a:off x="6419850" y="2770188"/>
            <a:ext cx="14288" cy="3078162"/>
          </a:xfrm>
          <a:prstGeom prst="line">
            <a:avLst/>
          </a:prstGeom>
          <a:noFill/>
          <a:ln w="28575">
            <a:solidFill>
              <a:srgbClr val="030102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07622" name="Text Box 6"/>
          <p:cNvSpPr txBox="1">
            <a:spLocks noChangeArrowheads="1"/>
          </p:cNvSpPr>
          <p:nvPr/>
        </p:nvSpPr>
        <p:spPr bwMode="auto">
          <a:xfrm>
            <a:off x="4141788" y="5359400"/>
            <a:ext cx="2316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rgbClr val="030102"/>
                </a:solidFill>
                <a:latin typeface="Tahoma" pitchFamily="34" charset="0"/>
                <a:ea typeface="SimSun" pitchFamily="2" charset="-122"/>
              </a:rPr>
              <a:t>3-fold increase</a:t>
            </a:r>
          </a:p>
        </p:txBody>
      </p:sp>
      <p:sp>
        <p:nvSpPr>
          <p:cNvPr id="1007623" name="Line 7"/>
          <p:cNvSpPr>
            <a:spLocks noChangeShapeType="1"/>
          </p:cNvSpPr>
          <p:nvPr/>
        </p:nvSpPr>
        <p:spPr bwMode="auto">
          <a:xfrm flipV="1">
            <a:off x="3989388" y="5259388"/>
            <a:ext cx="2424112" cy="0"/>
          </a:xfrm>
          <a:prstGeom prst="line">
            <a:avLst/>
          </a:prstGeom>
          <a:noFill/>
          <a:ln w="28575">
            <a:solidFill>
              <a:srgbClr val="030102"/>
            </a:solidFill>
            <a:miter lim="800000"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07624" name="Line 8"/>
          <p:cNvSpPr>
            <a:spLocks noChangeShapeType="1"/>
          </p:cNvSpPr>
          <p:nvPr/>
        </p:nvSpPr>
        <p:spPr bwMode="auto">
          <a:xfrm flipV="1">
            <a:off x="3973513" y="3867150"/>
            <a:ext cx="2439987" cy="57150"/>
          </a:xfrm>
          <a:prstGeom prst="line">
            <a:avLst/>
          </a:prstGeom>
          <a:noFill/>
          <a:ln w="28575">
            <a:solidFill>
              <a:srgbClr val="030102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07625" name="Text Box 9"/>
          <p:cNvSpPr txBox="1">
            <a:spLocks noChangeArrowheads="1"/>
          </p:cNvSpPr>
          <p:nvPr/>
        </p:nvSpPr>
        <p:spPr bwMode="auto">
          <a:xfrm>
            <a:off x="6543675" y="3205163"/>
            <a:ext cx="776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rgbClr val="030102"/>
                </a:solidFill>
                <a:latin typeface="Tahoma" pitchFamily="34" charset="0"/>
                <a:ea typeface="SimSun" pitchFamily="2" charset="-122"/>
              </a:rPr>
              <a:t>5 dB</a:t>
            </a:r>
          </a:p>
        </p:txBody>
      </p:sp>
      <p:sp>
        <p:nvSpPr>
          <p:cNvPr id="1007626" name="Line 10"/>
          <p:cNvSpPr>
            <a:spLocks noChangeShapeType="1"/>
          </p:cNvSpPr>
          <p:nvPr/>
        </p:nvSpPr>
        <p:spPr bwMode="auto">
          <a:xfrm>
            <a:off x="6551613" y="2827338"/>
            <a:ext cx="14287" cy="1060450"/>
          </a:xfrm>
          <a:prstGeom prst="line">
            <a:avLst/>
          </a:prstGeom>
          <a:noFill/>
          <a:ln w="28575">
            <a:solidFill>
              <a:srgbClr val="030102"/>
            </a:solidFill>
            <a:miter lim="800000"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9163" name="Text Box 11"/>
          <p:cNvSpPr txBox="1">
            <a:spLocks noChangeArrowheads="1"/>
          </p:cNvSpPr>
          <p:nvPr/>
        </p:nvSpPr>
        <p:spPr bwMode="auto">
          <a:xfrm>
            <a:off x="2101850" y="6402388"/>
            <a:ext cx="631825" cy="3968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rgbClr val="030102"/>
                </a:solidFill>
                <a:latin typeface="Tahoma" pitchFamily="34" charset="0"/>
                <a:ea typeface="SimSun" pitchFamily="2" charset="-122"/>
              </a:rPr>
              <a:t>100</a:t>
            </a:r>
          </a:p>
        </p:txBody>
      </p:sp>
      <p:sp>
        <p:nvSpPr>
          <p:cNvPr id="49164" name="Rectangle 12"/>
          <p:cNvSpPr>
            <a:spLocks noChangeArrowheads="1"/>
          </p:cNvSpPr>
          <p:nvPr/>
        </p:nvSpPr>
        <p:spPr bwMode="auto">
          <a:xfrm>
            <a:off x="3511550" y="1784350"/>
            <a:ext cx="182563" cy="123825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9165" name="Text Box 13"/>
          <p:cNvSpPr txBox="1">
            <a:spLocks noChangeArrowheads="1"/>
          </p:cNvSpPr>
          <p:nvPr/>
        </p:nvSpPr>
        <p:spPr bwMode="auto">
          <a:xfrm>
            <a:off x="3406775" y="1690688"/>
            <a:ext cx="2794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993300"/>
              </a:buClr>
              <a:buSzPct val="75000"/>
              <a:buFont typeface="Wingdings" pitchFamily="2" charset="2"/>
              <a:buNone/>
            </a:pPr>
            <a:r>
              <a:rPr lang="en-US" altLang="en-US" sz="1500">
                <a:latin typeface="Arial" pitchFamily="34" charset="0"/>
              </a:rPr>
              <a:t>s</a:t>
            </a:r>
          </a:p>
        </p:txBody>
      </p:sp>
      <p:sp>
        <p:nvSpPr>
          <p:cNvPr id="49166" name="Text Box 14"/>
          <p:cNvSpPr txBox="1">
            <a:spLocks noChangeArrowheads="1"/>
          </p:cNvSpPr>
          <p:nvPr/>
        </p:nvSpPr>
        <p:spPr bwMode="auto">
          <a:xfrm>
            <a:off x="6696075" y="6418263"/>
            <a:ext cx="2447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rgbClr val="030102"/>
                </a:solidFill>
                <a:latin typeface="Tahoma" pitchFamily="34" charset="0"/>
                <a:ea typeface="SimSun" pitchFamily="2" charset="-122"/>
              </a:rPr>
              <a:t>(logarithmic scale)</a:t>
            </a:r>
          </a:p>
        </p:txBody>
      </p:sp>
      <p:sp>
        <p:nvSpPr>
          <p:cNvPr id="49167" name="Text Box 15"/>
          <p:cNvSpPr txBox="1">
            <a:spLocks noChangeArrowheads="1"/>
          </p:cNvSpPr>
          <p:nvPr/>
        </p:nvSpPr>
        <p:spPr bwMode="auto">
          <a:xfrm>
            <a:off x="6042025" y="6402388"/>
            <a:ext cx="749300" cy="3968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rgbClr val="030102"/>
                </a:solidFill>
                <a:latin typeface="Tahoma" pitchFamily="34" charset="0"/>
                <a:ea typeface="SimSun" pitchFamily="2" charset="-122"/>
              </a:rPr>
              <a:t>1000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7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7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7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7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7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7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7620" grpId="0" animBg="1"/>
      <p:bldP spid="1007621" grpId="0" animBg="1"/>
      <p:bldP spid="1007622" grpId="0" autoUpdateAnimBg="0"/>
      <p:bldP spid="1007623" grpId="0" animBg="1"/>
      <p:bldP spid="1007624" grpId="0" animBg="1"/>
      <p:bldP spid="1007625" grpId="0" autoUpdateAnimBg="0"/>
      <p:bldP spid="100762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382000" cy="137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Approaches to Cross-Layer</a:t>
            </a:r>
            <a:br>
              <a:rPr lang="en-US" altLang="en-US" smtClean="0"/>
            </a:br>
            <a:r>
              <a:rPr lang="en-US" altLang="en-US" smtClean="0"/>
              <a:t>Resource Allocation*</a:t>
            </a:r>
          </a:p>
        </p:txBody>
      </p:sp>
      <p:sp>
        <p:nvSpPr>
          <p:cNvPr id="8195" name="_s350214"/>
          <p:cNvSpPr>
            <a:spLocks noChangeArrowheads="1"/>
          </p:cNvSpPr>
          <p:nvPr/>
        </p:nvSpPr>
        <p:spPr bwMode="auto">
          <a:xfrm>
            <a:off x="3444875" y="1981200"/>
            <a:ext cx="2101850" cy="9048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  <a:cs typeface="+mn-cs"/>
              </a:rPr>
              <a:t>Network </a:t>
            </a:r>
          </a:p>
          <a:p>
            <a:pPr algn="ctr" eaLnBrk="0" hangingPunct="0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  <a:cs typeface="+mn-cs"/>
              </a:rPr>
              <a:t>Optimization</a:t>
            </a:r>
          </a:p>
        </p:txBody>
      </p:sp>
      <p:sp>
        <p:nvSpPr>
          <p:cNvPr id="8196" name="_s350215"/>
          <p:cNvSpPr>
            <a:spLocks noChangeArrowheads="1"/>
          </p:cNvSpPr>
          <p:nvPr/>
        </p:nvSpPr>
        <p:spPr bwMode="auto">
          <a:xfrm>
            <a:off x="457200" y="3338513"/>
            <a:ext cx="1600200" cy="700087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  <a:cs typeface="+mn-cs"/>
              </a:rPr>
              <a:t>Dynamic</a:t>
            </a:r>
          </a:p>
          <a:p>
            <a:pPr algn="ctr" eaLnBrk="0" hangingPunct="0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  <a:cs typeface="+mn-cs"/>
              </a:rPr>
              <a:t>Programming</a:t>
            </a:r>
          </a:p>
        </p:txBody>
      </p:sp>
      <p:sp>
        <p:nvSpPr>
          <p:cNvPr id="8197" name="_s350222"/>
          <p:cNvSpPr>
            <a:spLocks noChangeArrowheads="1"/>
          </p:cNvSpPr>
          <p:nvPr/>
        </p:nvSpPr>
        <p:spPr bwMode="auto">
          <a:xfrm>
            <a:off x="304800" y="4267200"/>
            <a:ext cx="1905000" cy="685800"/>
          </a:xfrm>
          <a:prstGeom prst="roundRect">
            <a:avLst>
              <a:gd name="adj" fmla="val 16667"/>
            </a:avLst>
          </a:prstGeom>
          <a:solidFill>
            <a:srgbClr val="CC6600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  <a:cs typeface="+mn-cs"/>
              </a:rPr>
              <a:t>State Space </a:t>
            </a:r>
          </a:p>
          <a:p>
            <a:pPr algn="ctr" eaLnBrk="0" hangingPunct="0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  <a:cs typeface="+mn-cs"/>
              </a:rPr>
              <a:t>Reduction</a:t>
            </a:r>
          </a:p>
        </p:txBody>
      </p:sp>
      <p:cxnSp>
        <p:nvCxnSpPr>
          <p:cNvPr id="50182" name="_s350227"/>
          <p:cNvCxnSpPr>
            <a:cxnSpLocks noChangeShapeType="1"/>
          </p:cNvCxnSpPr>
          <p:nvPr/>
        </p:nvCxnSpPr>
        <p:spPr bwMode="auto">
          <a:xfrm rot="5400000" flipH="1" flipV="1">
            <a:off x="1181894" y="41521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1" name="TextBox 21"/>
          <p:cNvSpPr txBox="1">
            <a:spLocks noChangeArrowheads="1"/>
          </p:cNvSpPr>
          <p:nvPr/>
        </p:nvSpPr>
        <p:spPr bwMode="auto">
          <a:xfrm>
            <a:off x="2438400" y="5943600"/>
            <a:ext cx="58753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cs typeface="+mn-cs"/>
              </a:rPr>
              <a:t>*Much prior work is for wired/static networks</a:t>
            </a:r>
          </a:p>
        </p:txBody>
      </p:sp>
      <p:sp>
        <p:nvSpPr>
          <p:cNvPr id="8202" name="_s350215"/>
          <p:cNvSpPr>
            <a:spLocks noChangeArrowheads="1"/>
          </p:cNvSpPr>
          <p:nvPr/>
        </p:nvSpPr>
        <p:spPr bwMode="auto">
          <a:xfrm>
            <a:off x="4953000" y="3352800"/>
            <a:ext cx="1600200" cy="700088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  <a:cs typeface="+mn-cs"/>
              </a:rPr>
              <a:t>Distributed </a:t>
            </a:r>
          </a:p>
          <a:p>
            <a:pPr algn="ctr" eaLnBrk="0" hangingPunct="0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  <a:cs typeface="+mn-cs"/>
              </a:rPr>
              <a:t>Optimization</a:t>
            </a:r>
          </a:p>
        </p:txBody>
      </p:sp>
      <p:sp>
        <p:nvSpPr>
          <p:cNvPr id="37" name="_s350222"/>
          <p:cNvSpPr>
            <a:spLocks noChangeArrowheads="1"/>
          </p:cNvSpPr>
          <p:nvPr/>
        </p:nvSpPr>
        <p:spPr bwMode="auto">
          <a:xfrm>
            <a:off x="4800600" y="4281488"/>
            <a:ext cx="1905000" cy="685800"/>
          </a:xfrm>
          <a:prstGeom prst="roundRect">
            <a:avLst>
              <a:gd name="adj" fmla="val 16667"/>
            </a:avLst>
          </a:prstGeom>
          <a:solidFill>
            <a:schemeClr val="bg2">
              <a:lumMod val="40000"/>
              <a:lumOff val="60000"/>
            </a:schemeClr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cs typeface="+mn-cs"/>
              </a:rPr>
              <a:t>Distributed</a:t>
            </a:r>
          </a:p>
          <a:p>
            <a:pPr algn="ctr" eaLnBrk="0" hangingPunct="0"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cs typeface="+mn-cs"/>
              </a:rPr>
              <a:t>Algorithms</a:t>
            </a:r>
          </a:p>
        </p:txBody>
      </p:sp>
      <p:cxnSp>
        <p:nvCxnSpPr>
          <p:cNvPr id="50186" name="_s350227"/>
          <p:cNvCxnSpPr>
            <a:cxnSpLocks noChangeShapeType="1"/>
          </p:cNvCxnSpPr>
          <p:nvPr/>
        </p:nvCxnSpPr>
        <p:spPr bwMode="auto">
          <a:xfrm rot="5400000" flipH="1" flipV="1">
            <a:off x="5677694" y="4166394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5" name="_s350215"/>
          <p:cNvSpPr>
            <a:spLocks noChangeArrowheads="1"/>
          </p:cNvSpPr>
          <p:nvPr/>
        </p:nvSpPr>
        <p:spPr bwMode="auto">
          <a:xfrm>
            <a:off x="2743200" y="3352800"/>
            <a:ext cx="1600200" cy="700088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  <a:cs typeface="+mn-cs"/>
              </a:rPr>
              <a:t>Network Utility</a:t>
            </a:r>
          </a:p>
          <a:p>
            <a:pPr algn="ctr" eaLnBrk="0" hangingPunct="0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  <a:cs typeface="+mn-cs"/>
              </a:rPr>
              <a:t>Maximization</a:t>
            </a:r>
          </a:p>
        </p:txBody>
      </p:sp>
      <p:sp>
        <p:nvSpPr>
          <p:cNvPr id="8206" name="_s350222"/>
          <p:cNvSpPr>
            <a:spLocks noChangeArrowheads="1"/>
          </p:cNvSpPr>
          <p:nvPr/>
        </p:nvSpPr>
        <p:spPr bwMode="auto">
          <a:xfrm>
            <a:off x="2590800" y="4281488"/>
            <a:ext cx="1905000" cy="68580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  <a:cs typeface="+mn-cs"/>
              </a:rPr>
              <a:t>Wireless NUM</a:t>
            </a:r>
          </a:p>
          <a:p>
            <a:pPr algn="ctr" eaLnBrk="0" hangingPunct="0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  <a:cs typeface="+mn-cs"/>
              </a:rPr>
              <a:t>Multiperiod NUM</a:t>
            </a:r>
          </a:p>
        </p:txBody>
      </p:sp>
      <p:cxnSp>
        <p:nvCxnSpPr>
          <p:cNvPr id="50189" name="_s350227"/>
          <p:cNvCxnSpPr>
            <a:cxnSpLocks noChangeShapeType="1"/>
          </p:cNvCxnSpPr>
          <p:nvPr/>
        </p:nvCxnSpPr>
        <p:spPr bwMode="auto">
          <a:xfrm rot="5400000" flipH="1" flipV="1">
            <a:off x="3467894" y="4166394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8" name="_s350215"/>
          <p:cNvSpPr>
            <a:spLocks noChangeArrowheads="1"/>
          </p:cNvSpPr>
          <p:nvPr/>
        </p:nvSpPr>
        <p:spPr bwMode="auto">
          <a:xfrm>
            <a:off x="7162800" y="3338513"/>
            <a:ext cx="1600200" cy="700087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  <a:cs typeface="+mn-cs"/>
              </a:rPr>
              <a:t>Game</a:t>
            </a:r>
          </a:p>
          <a:p>
            <a:pPr algn="ctr" eaLnBrk="0" hangingPunct="0">
              <a:defRPr/>
            </a:pPr>
            <a:r>
              <a:rPr lang="en-US" sz="1600" b="1">
                <a:solidFill>
                  <a:schemeClr val="bg2">
                    <a:lumMod val="50000"/>
                  </a:schemeClr>
                </a:solidFill>
                <a:cs typeface="+mn-cs"/>
              </a:rPr>
              <a:t>Theory</a:t>
            </a:r>
          </a:p>
        </p:txBody>
      </p:sp>
      <p:sp>
        <p:nvSpPr>
          <p:cNvPr id="46" name="_s350222"/>
          <p:cNvSpPr>
            <a:spLocks noChangeArrowheads="1"/>
          </p:cNvSpPr>
          <p:nvPr/>
        </p:nvSpPr>
        <p:spPr bwMode="auto">
          <a:xfrm>
            <a:off x="7010400" y="4267200"/>
            <a:ext cx="1905000" cy="685800"/>
          </a:xfrm>
          <a:prstGeom prst="roundRect">
            <a:avLst>
              <a:gd name="adj" fmla="val 16667"/>
            </a:avLst>
          </a:prstGeom>
          <a:solidFill>
            <a:srgbClr val="FF3300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cs typeface="+mn-cs"/>
              </a:rPr>
              <a:t>Mechanism Design</a:t>
            </a:r>
          </a:p>
          <a:p>
            <a:pPr algn="ctr" eaLnBrk="0" hangingPunct="0">
              <a:defRPr/>
            </a:pP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cs typeface="+mn-cs"/>
              </a:rPr>
              <a:t>Stackelberg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cs typeface="+mn-cs"/>
              </a:rPr>
              <a:t> Games</a:t>
            </a:r>
          </a:p>
          <a:p>
            <a:pPr algn="ctr" eaLnBrk="0" hangingPunct="0">
              <a:defRPr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cs typeface="+mn-cs"/>
              </a:rPr>
              <a:t>Nash Equilibrium</a:t>
            </a:r>
          </a:p>
        </p:txBody>
      </p:sp>
      <p:cxnSp>
        <p:nvCxnSpPr>
          <p:cNvPr id="50192" name="_s350227"/>
          <p:cNvCxnSpPr>
            <a:cxnSpLocks noChangeShapeType="1"/>
          </p:cNvCxnSpPr>
          <p:nvPr/>
        </p:nvCxnSpPr>
        <p:spPr bwMode="auto">
          <a:xfrm rot="5400000" flipH="1" flipV="1">
            <a:off x="7887494" y="41521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Left-Right Arrow 51"/>
          <p:cNvSpPr/>
          <p:nvPr/>
        </p:nvSpPr>
        <p:spPr>
          <a:xfrm>
            <a:off x="6705600" y="4495800"/>
            <a:ext cx="304800" cy="228600"/>
          </a:xfrm>
          <a:prstGeom prst="leftRightArrow">
            <a:avLst/>
          </a:prstGeom>
          <a:solidFill>
            <a:srgbClr val="D60093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sz="1600" b="1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50194" name="_s350227"/>
          <p:cNvCxnSpPr>
            <a:cxnSpLocks noChangeShapeType="1"/>
          </p:cNvCxnSpPr>
          <p:nvPr/>
        </p:nvCxnSpPr>
        <p:spPr bwMode="auto">
          <a:xfrm rot="5400000" flipH="1" flipV="1">
            <a:off x="3467894" y="32377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5" name="_s350227"/>
          <p:cNvCxnSpPr>
            <a:cxnSpLocks noChangeShapeType="1"/>
          </p:cNvCxnSpPr>
          <p:nvPr/>
        </p:nvCxnSpPr>
        <p:spPr bwMode="auto">
          <a:xfrm rot="5400000" flipH="1" flipV="1">
            <a:off x="5677694" y="32377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6" name="_s350227"/>
          <p:cNvCxnSpPr>
            <a:cxnSpLocks noChangeShapeType="1"/>
          </p:cNvCxnSpPr>
          <p:nvPr/>
        </p:nvCxnSpPr>
        <p:spPr bwMode="auto">
          <a:xfrm rot="5400000" flipH="1" flipV="1">
            <a:off x="7887494" y="32377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Straight Connector 61"/>
          <p:cNvCxnSpPr/>
          <p:nvPr/>
        </p:nvCxnSpPr>
        <p:spPr>
          <a:xfrm>
            <a:off x="1295400" y="3124200"/>
            <a:ext cx="6705600" cy="1588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98" name="_s350227"/>
          <p:cNvCxnSpPr>
            <a:cxnSpLocks noChangeShapeType="1"/>
          </p:cNvCxnSpPr>
          <p:nvPr/>
        </p:nvCxnSpPr>
        <p:spPr bwMode="auto">
          <a:xfrm rot="5400000" flipH="1" flipV="1">
            <a:off x="1181894" y="32377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9" name="_s350227"/>
          <p:cNvCxnSpPr>
            <a:cxnSpLocks noChangeShapeType="1"/>
          </p:cNvCxnSpPr>
          <p:nvPr/>
        </p:nvCxnSpPr>
        <p:spPr bwMode="auto">
          <a:xfrm rot="5400000" flipH="1" flipV="1">
            <a:off x="4382294" y="3009106"/>
            <a:ext cx="22860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txBody>
          <a:bodyPr/>
          <a:lstStyle/>
          <a:p>
            <a:r>
              <a:rPr lang="en-US" altLang="en-US" smtClean="0"/>
              <a:t>Network Utility Maximization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6477000" cy="3886200"/>
          </a:xfrm>
        </p:spPr>
        <p:txBody>
          <a:bodyPr/>
          <a:lstStyle/>
          <a:p>
            <a:r>
              <a:rPr lang="en-US" altLang="en-US" sz="2800" smtClean="0"/>
              <a:t>Maximizes a network utility function</a:t>
            </a:r>
          </a:p>
          <a:p>
            <a:endParaRPr lang="en-US" altLang="en-US" smtClean="0">
              <a:cs typeface="Arial" pitchFamily="34" charset="0"/>
            </a:endParaRPr>
          </a:p>
          <a:p>
            <a:endParaRPr lang="en-US" altLang="en-US" smtClean="0">
              <a:cs typeface="Arial" pitchFamily="34" charset="0"/>
            </a:endParaRPr>
          </a:p>
          <a:p>
            <a:endParaRPr lang="en-US" altLang="en-US" smtClean="0">
              <a:cs typeface="Arial" pitchFamily="34" charset="0"/>
            </a:endParaRPr>
          </a:p>
          <a:p>
            <a:r>
              <a:rPr lang="en-US" altLang="en-US" sz="2800" smtClean="0">
                <a:cs typeface="Arial" pitchFamily="34" charset="0"/>
              </a:rPr>
              <a:t>Assumes</a:t>
            </a:r>
          </a:p>
          <a:p>
            <a:pPr lvl="1"/>
            <a:r>
              <a:rPr lang="en-US" altLang="en-US" sz="1800" smtClean="0">
                <a:cs typeface="Arial" pitchFamily="34" charset="0"/>
              </a:rPr>
              <a:t>Steady state</a:t>
            </a:r>
          </a:p>
          <a:p>
            <a:pPr lvl="1"/>
            <a:r>
              <a:rPr lang="en-US" altLang="en-US" sz="1800" smtClean="0">
                <a:cs typeface="Arial" pitchFamily="34" charset="0"/>
              </a:rPr>
              <a:t>Reliable links</a:t>
            </a:r>
          </a:p>
          <a:p>
            <a:pPr lvl="1"/>
            <a:r>
              <a:rPr lang="en-US" altLang="en-US" sz="1800" smtClean="0">
                <a:cs typeface="Arial" pitchFamily="34" charset="0"/>
              </a:rPr>
              <a:t>Fixed link capacities</a:t>
            </a:r>
          </a:p>
          <a:p>
            <a:pPr lvl="1"/>
            <a:endParaRPr lang="en-US" altLang="en-US" sz="1800" smtClean="0">
              <a:cs typeface="Arial" pitchFamily="34" charset="0"/>
            </a:endParaRPr>
          </a:p>
          <a:p>
            <a:r>
              <a:rPr lang="en-US" altLang="en-US" sz="2800" smtClean="0">
                <a:cs typeface="Arial" pitchFamily="34" charset="0"/>
              </a:rPr>
              <a:t>Dynamics are only in the queues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1600200" y="2286000"/>
          <a:ext cx="2819400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0" name="Equation" r:id="rId4" imgW="1079280" imgH="482400" progId="Equation.3">
                  <p:embed/>
                </p:oleObj>
              </mc:Choice>
              <mc:Fallback>
                <p:oleObj name="Equation" r:id="rId4" imgW="1079280" imgH="482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286000"/>
                        <a:ext cx="2819400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676400" y="3733800"/>
            <a:ext cx="1908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  <a:cs typeface="+mn-cs"/>
              </a:rPr>
              <a:t>routing</a:t>
            </a: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3429000" y="3810000"/>
            <a:ext cx="2209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  <a:cs typeface="+mn-cs"/>
              </a:rPr>
              <a:t>Fixed link capacity</a:t>
            </a: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3429000" y="1981200"/>
            <a:ext cx="1244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  <a:cs typeface="+mn-cs"/>
              </a:rPr>
              <a:t>flow k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 flipV="1">
            <a:off x="2133600" y="5727700"/>
            <a:ext cx="592138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0" hangingPunct="0">
              <a:defRPr/>
            </a:pPr>
            <a:endParaRPr lang="en-US">
              <a:solidFill>
                <a:schemeClr val="accent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1033" name="Line 9"/>
          <p:cNvSpPr>
            <a:spLocks noChangeShapeType="1"/>
          </p:cNvSpPr>
          <p:nvPr/>
        </p:nvSpPr>
        <p:spPr bwMode="auto">
          <a:xfrm flipH="1" flipV="1">
            <a:off x="3810000" y="5740400"/>
            <a:ext cx="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0" hangingPunct="0">
              <a:defRPr/>
            </a:pPr>
            <a:endParaRPr lang="en-US">
              <a:solidFill>
                <a:schemeClr val="accent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3962400" y="3581400"/>
            <a:ext cx="152400" cy="35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0" hangingPunct="0">
              <a:defRPr/>
            </a:pPr>
            <a:endParaRPr lang="en-US">
              <a:solidFill>
                <a:schemeClr val="accent1">
                  <a:lumMod val="50000"/>
                </a:schemeClr>
              </a:solidFill>
              <a:cs typeface="+mn-cs"/>
            </a:endParaRPr>
          </a:p>
        </p:txBody>
      </p:sp>
      <p:grpSp>
        <p:nvGrpSpPr>
          <p:cNvPr id="7179" name="Group 11"/>
          <p:cNvGrpSpPr>
            <a:grpSpLocks/>
          </p:cNvGrpSpPr>
          <p:nvPr/>
        </p:nvGrpSpPr>
        <p:grpSpPr bwMode="auto">
          <a:xfrm>
            <a:off x="5356225" y="3730625"/>
            <a:ext cx="3254375" cy="2212975"/>
            <a:chOff x="3425" y="1512"/>
            <a:chExt cx="2050" cy="1394"/>
          </a:xfrm>
        </p:grpSpPr>
        <p:sp>
          <p:nvSpPr>
            <p:cNvPr id="1038" name="AutoShape 12"/>
            <p:cNvSpPr>
              <a:spLocks noChangeArrowheads="1"/>
            </p:cNvSpPr>
            <p:nvPr/>
          </p:nvSpPr>
          <p:spPr bwMode="auto">
            <a:xfrm>
              <a:off x="4352" y="1992"/>
              <a:ext cx="152" cy="184"/>
            </a:xfrm>
            <a:prstGeom prst="can">
              <a:avLst>
                <a:gd name="adj" fmla="val 30263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  <a:cs typeface="+mn-cs"/>
              </a:endParaRPr>
            </a:p>
          </p:txBody>
        </p:sp>
        <p:sp>
          <p:nvSpPr>
            <p:cNvPr id="1039" name="AutoShape 13"/>
            <p:cNvSpPr>
              <a:spLocks noChangeArrowheads="1"/>
            </p:cNvSpPr>
            <p:nvPr/>
          </p:nvSpPr>
          <p:spPr bwMode="auto">
            <a:xfrm>
              <a:off x="5297" y="2489"/>
              <a:ext cx="152" cy="184"/>
            </a:xfrm>
            <a:prstGeom prst="can">
              <a:avLst>
                <a:gd name="adj" fmla="val 30263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  <a:cs typeface="+mn-cs"/>
              </a:endParaRPr>
            </a:p>
          </p:txBody>
        </p:sp>
        <p:sp>
          <p:nvSpPr>
            <p:cNvPr id="1040" name="AutoShape 14"/>
            <p:cNvSpPr>
              <a:spLocks noChangeArrowheads="1"/>
            </p:cNvSpPr>
            <p:nvPr/>
          </p:nvSpPr>
          <p:spPr bwMode="auto">
            <a:xfrm>
              <a:off x="4866" y="2122"/>
              <a:ext cx="152" cy="184"/>
            </a:xfrm>
            <a:prstGeom prst="can">
              <a:avLst>
                <a:gd name="adj" fmla="val 30263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  <a:cs typeface="+mn-cs"/>
              </a:endParaRPr>
            </a:p>
          </p:txBody>
        </p:sp>
        <p:sp>
          <p:nvSpPr>
            <p:cNvPr id="1041" name="AutoShape 15"/>
            <p:cNvSpPr>
              <a:spLocks noChangeArrowheads="1"/>
            </p:cNvSpPr>
            <p:nvPr/>
          </p:nvSpPr>
          <p:spPr bwMode="auto">
            <a:xfrm>
              <a:off x="5323" y="1771"/>
              <a:ext cx="152" cy="184"/>
            </a:xfrm>
            <a:prstGeom prst="can">
              <a:avLst>
                <a:gd name="adj" fmla="val 30263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  <a:cs typeface="+mn-cs"/>
              </a:endParaRPr>
            </a:p>
          </p:txBody>
        </p:sp>
        <p:sp>
          <p:nvSpPr>
            <p:cNvPr id="1042" name="Line 16"/>
            <p:cNvSpPr>
              <a:spLocks noChangeShapeType="1"/>
            </p:cNvSpPr>
            <p:nvPr/>
          </p:nvSpPr>
          <p:spPr bwMode="auto">
            <a:xfrm>
              <a:off x="4512" y="2096"/>
              <a:ext cx="352" cy="8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  <a:cs typeface="+mn-cs"/>
              </a:endParaRPr>
            </a:p>
          </p:txBody>
        </p:sp>
        <p:sp>
          <p:nvSpPr>
            <p:cNvPr id="1043" name="Line 17"/>
            <p:cNvSpPr>
              <a:spLocks noChangeShapeType="1"/>
            </p:cNvSpPr>
            <p:nvPr/>
          </p:nvSpPr>
          <p:spPr bwMode="auto">
            <a:xfrm flipV="1">
              <a:off x="4528" y="1848"/>
              <a:ext cx="800" cy="248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  <a:cs typeface="+mn-cs"/>
              </a:endParaRPr>
            </a:p>
          </p:txBody>
        </p:sp>
        <p:sp>
          <p:nvSpPr>
            <p:cNvPr id="1044" name="Line 18"/>
            <p:cNvSpPr>
              <a:spLocks noChangeShapeType="1"/>
            </p:cNvSpPr>
            <p:nvPr/>
          </p:nvSpPr>
          <p:spPr bwMode="auto">
            <a:xfrm>
              <a:off x="5024" y="2240"/>
              <a:ext cx="264" cy="2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  <a:cs typeface="+mn-cs"/>
              </a:endParaRPr>
            </a:p>
          </p:txBody>
        </p:sp>
        <p:sp>
          <p:nvSpPr>
            <p:cNvPr id="1045" name="AutoShape 19"/>
            <p:cNvSpPr>
              <a:spLocks noChangeArrowheads="1"/>
            </p:cNvSpPr>
            <p:nvPr/>
          </p:nvSpPr>
          <p:spPr bwMode="auto">
            <a:xfrm>
              <a:off x="4648" y="2456"/>
              <a:ext cx="152" cy="184"/>
            </a:xfrm>
            <a:prstGeom prst="can">
              <a:avLst>
                <a:gd name="adj" fmla="val 23684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  <a:cs typeface="+mn-cs"/>
              </a:endParaRPr>
            </a:p>
          </p:txBody>
        </p:sp>
        <p:sp>
          <p:nvSpPr>
            <p:cNvPr id="1046" name="AutoShape 20"/>
            <p:cNvSpPr>
              <a:spLocks noChangeArrowheads="1"/>
            </p:cNvSpPr>
            <p:nvPr/>
          </p:nvSpPr>
          <p:spPr bwMode="auto">
            <a:xfrm>
              <a:off x="4289" y="1512"/>
              <a:ext cx="656" cy="240"/>
            </a:xfrm>
            <a:prstGeom prst="roundRect">
              <a:avLst>
                <a:gd name="adj" fmla="val 16667"/>
              </a:avLst>
            </a:prstGeom>
            <a:solidFill>
              <a:srgbClr val="32BEDA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000">
                  <a:solidFill>
                    <a:schemeClr val="accent1">
                      <a:lumMod val="50000"/>
                    </a:schemeClr>
                  </a:solidFill>
                  <a:cs typeface="+mn-cs"/>
                </a:rPr>
                <a:t>U</a:t>
              </a:r>
              <a:r>
                <a:rPr lang="en-US" sz="2000" baseline="-25000">
                  <a:solidFill>
                    <a:schemeClr val="accent1">
                      <a:lumMod val="50000"/>
                    </a:schemeClr>
                  </a:solidFill>
                  <a:cs typeface="+mn-cs"/>
                </a:rPr>
                <a:t>1</a:t>
              </a:r>
              <a:r>
                <a:rPr lang="en-US" sz="2000">
                  <a:solidFill>
                    <a:schemeClr val="accent1">
                      <a:lumMod val="50000"/>
                    </a:schemeClr>
                  </a:solidFill>
                  <a:cs typeface="+mn-cs"/>
                </a:rPr>
                <a:t>(r</a:t>
              </a:r>
              <a:r>
                <a:rPr lang="en-US" sz="2000" baseline="-25000">
                  <a:solidFill>
                    <a:schemeClr val="accent1">
                      <a:lumMod val="50000"/>
                    </a:schemeClr>
                  </a:solidFill>
                  <a:cs typeface="+mn-cs"/>
                </a:rPr>
                <a:t>1</a:t>
              </a:r>
              <a:r>
                <a:rPr lang="en-US" sz="2000">
                  <a:solidFill>
                    <a:schemeClr val="accent1">
                      <a:lumMod val="50000"/>
                    </a:schemeClr>
                  </a:solidFill>
                  <a:cs typeface="+mn-cs"/>
                </a:rPr>
                <a:t>)</a:t>
              </a:r>
            </a:p>
          </p:txBody>
        </p:sp>
        <p:sp>
          <p:nvSpPr>
            <p:cNvPr id="1047" name="AutoShape 21"/>
            <p:cNvSpPr>
              <a:spLocks noChangeArrowheads="1"/>
            </p:cNvSpPr>
            <p:nvPr/>
          </p:nvSpPr>
          <p:spPr bwMode="auto">
            <a:xfrm>
              <a:off x="3425" y="2017"/>
              <a:ext cx="656" cy="240"/>
            </a:xfrm>
            <a:prstGeom prst="roundRect">
              <a:avLst>
                <a:gd name="adj" fmla="val 16667"/>
              </a:avLst>
            </a:prstGeom>
            <a:solidFill>
              <a:srgbClr val="32BEDA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800" dirty="0">
                  <a:solidFill>
                    <a:schemeClr val="accent1">
                      <a:lumMod val="50000"/>
                    </a:schemeClr>
                  </a:solidFill>
                  <a:cs typeface="+mn-cs"/>
                </a:rPr>
                <a:t>U</a:t>
              </a:r>
              <a:r>
                <a:rPr lang="en-US" sz="1800" baseline="-25000" dirty="0">
                  <a:solidFill>
                    <a:schemeClr val="accent1">
                      <a:lumMod val="50000"/>
                    </a:schemeClr>
                  </a:solidFill>
                  <a:cs typeface="+mn-cs"/>
                </a:rPr>
                <a:t>2</a:t>
              </a:r>
              <a:r>
                <a:rPr lang="en-US" sz="1800" dirty="0">
                  <a:solidFill>
                    <a:schemeClr val="accent1">
                      <a:lumMod val="50000"/>
                    </a:schemeClr>
                  </a:solidFill>
                  <a:cs typeface="+mn-cs"/>
                </a:rPr>
                <a:t>(r</a:t>
              </a:r>
              <a:r>
                <a:rPr lang="en-US" sz="1800" baseline="-25000" dirty="0">
                  <a:solidFill>
                    <a:schemeClr val="accent1">
                      <a:lumMod val="50000"/>
                    </a:schemeClr>
                  </a:solidFill>
                  <a:cs typeface="+mn-cs"/>
                </a:rPr>
                <a:t>2</a:t>
              </a:r>
              <a:r>
                <a:rPr lang="en-US" sz="2000" dirty="0">
                  <a:solidFill>
                    <a:schemeClr val="accent1">
                      <a:lumMod val="50000"/>
                    </a:schemeClr>
                  </a:solidFill>
                  <a:cs typeface="+mn-cs"/>
                </a:rPr>
                <a:t>)</a:t>
              </a:r>
            </a:p>
          </p:txBody>
        </p:sp>
        <p:sp>
          <p:nvSpPr>
            <p:cNvPr id="1048" name="AutoShape 22"/>
            <p:cNvSpPr>
              <a:spLocks noChangeArrowheads="1"/>
            </p:cNvSpPr>
            <p:nvPr/>
          </p:nvSpPr>
          <p:spPr bwMode="auto">
            <a:xfrm>
              <a:off x="3834" y="2666"/>
              <a:ext cx="656" cy="240"/>
            </a:xfrm>
            <a:prstGeom prst="roundRect">
              <a:avLst>
                <a:gd name="adj" fmla="val 16667"/>
              </a:avLst>
            </a:prstGeom>
            <a:solidFill>
              <a:srgbClr val="32BEDA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2000">
                  <a:solidFill>
                    <a:schemeClr val="accent1">
                      <a:lumMod val="50000"/>
                    </a:schemeClr>
                  </a:solidFill>
                  <a:cs typeface="+mn-cs"/>
                </a:rPr>
                <a:t>U</a:t>
              </a:r>
              <a:r>
                <a:rPr lang="en-US" sz="2000" baseline="-25000">
                  <a:solidFill>
                    <a:schemeClr val="accent1">
                      <a:lumMod val="50000"/>
                    </a:schemeClr>
                  </a:solidFill>
                  <a:cs typeface="+mn-cs"/>
                </a:rPr>
                <a:t>n</a:t>
              </a:r>
              <a:r>
                <a:rPr lang="en-US" sz="2000">
                  <a:solidFill>
                    <a:schemeClr val="accent1">
                      <a:lumMod val="50000"/>
                    </a:schemeClr>
                  </a:solidFill>
                  <a:cs typeface="+mn-cs"/>
                </a:rPr>
                <a:t>(r</a:t>
              </a:r>
              <a:r>
                <a:rPr lang="en-US" sz="2000" baseline="-25000">
                  <a:solidFill>
                    <a:schemeClr val="accent1">
                      <a:lumMod val="50000"/>
                    </a:schemeClr>
                  </a:solidFill>
                  <a:cs typeface="+mn-cs"/>
                </a:rPr>
                <a:t>n</a:t>
              </a:r>
              <a:r>
                <a:rPr lang="en-US" sz="2000">
                  <a:solidFill>
                    <a:schemeClr val="accent1">
                      <a:lumMod val="50000"/>
                    </a:schemeClr>
                  </a:solidFill>
                  <a:cs typeface="+mn-cs"/>
                </a:rPr>
                <a:t>)</a:t>
              </a:r>
            </a:p>
          </p:txBody>
        </p:sp>
        <p:sp>
          <p:nvSpPr>
            <p:cNvPr id="1049" name="Line 23"/>
            <p:cNvSpPr>
              <a:spLocks noChangeShapeType="1"/>
            </p:cNvSpPr>
            <p:nvPr/>
          </p:nvSpPr>
          <p:spPr bwMode="auto">
            <a:xfrm flipH="1">
              <a:off x="4760" y="2192"/>
              <a:ext cx="96" cy="264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  <a:cs typeface="+mn-cs"/>
              </a:endParaRPr>
            </a:p>
          </p:txBody>
        </p:sp>
        <p:sp>
          <p:nvSpPr>
            <p:cNvPr id="1050" name="Line 24"/>
            <p:cNvSpPr>
              <a:spLocks noChangeShapeType="1"/>
            </p:cNvSpPr>
            <p:nvPr/>
          </p:nvSpPr>
          <p:spPr bwMode="auto">
            <a:xfrm flipH="1">
              <a:off x="4433" y="1752"/>
              <a:ext cx="48" cy="24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  <a:cs typeface="+mn-cs"/>
              </a:endParaRPr>
            </a:p>
          </p:txBody>
        </p:sp>
        <p:sp>
          <p:nvSpPr>
            <p:cNvPr id="1051" name="Line 25"/>
            <p:cNvSpPr>
              <a:spLocks noChangeShapeType="1"/>
            </p:cNvSpPr>
            <p:nvPr/>
          </p:nvSpPr>
          <p:spPr bwMode="auto">
            <a:xfrm flipV="1">
              <a:off x="4096" y="2056"/>
              <a:ext cx="248" cy="7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  <a:cs typeface="+mn-cs"/>
              </a:endParaRPr>
            </a:p>
          </p:txBody>
        </p:sp>
        <p:sp>
          <p:nvSpPr>
            <p:cNvPr id="1052" name="Line 26"/>
            <p:cNvSpPr>
              <a:spLocks noChangeShapeType="1"/>
            </p:cNvSpPr>
            <p:nvPr/>
          </p:nvSpPr>
          <p:spPr bwMode="auto">
            <a:xfrm flipV="1">
              <a:off x="4496" y="2560"/>
              <a:ext cx="136" cy="20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000">
                <a:solidFill>
                  <a:schemeClr val="accent1">
                    <a:lumMod val="50000"/>
                  </a:schemeClr>
                </a:solidFill>
                <a:cs typeface="+mn-cs"/>
              </a:endParaRPr>
            </a:p>
          </p:txBody>
        </p:sp>
      </p:grpSp>
      <p:sp>
        <p:nvSpPr>
          <p:cNvPr id="1036" name="Text Box 27"/>
          <p:cNvSpPr txBox="1">
            <a:spLocks noChangeArrowheads="1"/>
          </p:cNvSpPr>
          <p:nvPr/>
        </p:nvSpPr>
        <p:spPr bwMode="auto">
          <a:xfrm>
            <a:off x="7927975" y="3886200"/>
            <a:ext cx="495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cs typeface="+mn-cs"/>
              </a:rPr>
              <a:t>R</a:t>
            </a:r>
            <a:r>
              <a:rPr lang="en-US" sz="2000" baseline="-25000" dirty="0" err="1">
                <a:solidFill>
                  <a:schemeClr val="accent1">
                    <a:lumMod val="50000"/>
                  </a:schemeClr>
                </a:solidFill>
                <a:cs typeface="+mn-cs"/>
              </a:rPr>
              <a:t>i</a:t>
            </a:r>
            <a:endParaRPr lang="en-US" sz="2000" baseline="-25000" dirty="0">
              <a:solidFill>
                <a:schemeClr val="accent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1037" name="Text Box 28"/>
          <p:cNvSpPr txBox="1">
            <a:spLocks noChangeArrowheads="1"/>
          </p:cNvSpPr>
          <p:nvPr/>
        </p:nvSpPr>
        <p:spPr bwMode="auto">
          <a:xfrm>
            <a:off x="8064500" y="4781550"/>
            <a:ext cx="546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000">
                <a:solidFill>
                  <a:schemeClr val="accent1">
                    <a:lumMod val="50000"/>
                  </a:schemeClr>
                </a:solidFill>
                <a:cs typeface="+mn-cs"/>
              </a:rPr>
              <a:t>R</a:t>
            </a:r>
            <a:r>
              <a:rPr lang="en-US" sz="2000" baseline="-25000">
                <a:solidFill>
                  <a:schemeClr val="accent1">
                    <a:lumMod val="50000"/>
                  </a:schemeClr>
                </a:solidFill>
                <a:cs typeface="+mn-cs"/>
              </a:rPr>
              <a:t>j</a:t>
            </a:r>
          </a:p>
        </p:txBody>
      </p:sp>
      <p:cxnSp>
        <p:nvCxnSpPr>
          <p:cNvPr id="7182" name="Straight Arrow Connector 29"/>
          <p:cNvCxnSpPr>
            <a:cxnSpLocks noChangeShapeType="1"/>
          </p:cNvCxnSpPr>
          <p:nvPr/>
        </p:nvCxnSpPr>
        <p:spPr bwMode="auto">
          <a:xfrm>
            <a:off x="3733800" y="2362200"/>
            <a:ext cx="304800" cy="152400"/>
          </a:xfrm>
          <a:prstGeom prst="straightConnector1">
            <a:avLst/>
          </a:prstGeom>
          <a:noFill/>
          <a:ln w="12700" algn="ctr">
            <a:solidFill>
              <a:srgbClr val="C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83" name="Straight Arrow Connector 30"/>
          <p:cNvCxnSpPr>
            <a:cxnSpLocks noChangeShapeType="1"/>
          </p:cNvCxnSpPr>
          <p:nvPr/>
        </p:nvCxnSpPr>
        <p:spPr bwMode="auto">
          <a:xfrm flipV="1">
            <a:off x="2514600" y="3429000"/>
            <a:ext cx="685800" cy="304800"/>
          </a:xfrm>
          <a:prstGeom prst="straightConnector1">
            <a:avLst/>
          </a:prstGeom>
          <a:noFill/>
          <a:ln w="12700" algn="ctr">
            <a:solidFill>
              <a:srgbClr val="C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84" name="Straight Arrow Connector 33"/>
          <p:cNvCxnSpPr>
            <a:cxnSpLocks noChangeShapeType="1"/>
            <a:stCxn id="1030" idx="0"/>
          </p:cNvCxnSpPr>
          <p:nvPr/>
        </p:nvCxnSpPr>
        <p:spPr bwMode="auto">
          <a:xfrm flipH="1" flipV="1">
            <a:off x="4038600" y="3429000"/>
            <a:ext cx="495300" cy="381000"/>
          </a:xfrm>
          <a:prstGeom prst="straightConnector1">
            <a:avLst/>
          </a:prstGeom>
          <a:noFill/>
          <a:ln w="12700" algn="ctr">
            <a:solidFill>
              <a:srgbClr val="C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371600"/>
          </a:xfrm>
        </p:spPr>
        <p:txBody>
          <a:bodyPr/>
          <a:lstStyle/>
          <a:p>
            <a:r>
              <a:rPr lang="en-US" altLang="en-US" smtClean="0"/>
              <a:t>Wireless NUM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800600" cy="3886200"/>
          </a:xfrm>
        </p:spPr>
        <p:txBody>
          <a:bodyPr/>
          <a:lstStyle/>
          <a:p>
            <a:r>
              <a:rPr lang="en-US" altLang="en-US" sz="2400" smtClean="0"/>
              <a:t>Extends NUM to random environments</a:t>
            </a:r>
          </a:p>
          <a:p>
            <a:r>
              <a:rPr lang="en-US" altLang="en-US" sz="2400" smtClean="0"/>
              <a:t>Network operation as stochastic optimization algorithm</a:t>
            </a:r>
          </a:p>
          <a:p>
            <a:pPr>
              <a:buFont typeface="Wingdings" pitchFamily="2" charset="2"/>
              <a:buNone/>
            </a:pPr>
            <a:endParaRPr lang="en-US" altLang="en-US" sz="2000" smtClean="0"/>
          </a:p>
          <a:p>
            <a:pPr>
              <a:buFont typeface="Wingdings" pitchFamily="2" charset="2"/>
              <a:buNone/>
            </a:pPr>
            <a:endParaRPr lang="en-US" altLang="en-US" sz="2000" smtClean="0"/>
          </a:p>
        </p:txBody>
      </p:sp>
      <p:grpSp>
        <p:nvGrpSpPr>
          <p:cNvPr id="8197" name="Group 33"/>
          <p:cNvGrpSpPr>
            <a:grpSpLocks/>
          </p:cNvGrpSpPr>
          <p:nvPr/>
        </p:nvGrpSpPr>
        <p:grpSpPr bwMode="auto">
          <a:xfrm>
            <a:off x="5334000" y="2133600"/>
            <a:ext cx="3255963" cy="2743200"/>
            <a:chOff x="3186" y="1640"/>
            <a:chExt cx="1955" cy="1599"/>
          </a:xfrm>
        </p:grpSpPr>
        <p:sp>
          <p:nvSpPr>
            <p:cNvPr id="8199" name="Rectangle 7"/>
            <p:cNvSpPr>
              <a:spLocks noChangeArrowheads="1"/>
            </p:cNvSpPr>
            <p:nvPr/>
          </p:nvSpPr>
          <p:spPr bwMode="auto">
            <a:xfrm>
              <a:off x="3187" y="2694"/>
              <a:ext cx="367" cy="190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Physical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</a:t>
              </a:r>
            </a:p>
          </p:txBody>
        </p:sp>
        <p:sp>
          <p:nvSpPr>
            <p:cNvPr id="8200" name="Rectangle 5"/>
            <p:cNvSpPr>
              <a:spLocks noChangeArrowheads="1"/>
            </p:cNvSpPr>
            <p:nvPr/>
          </p:nvSpPr>
          <p:spPr bwMode="auto">
            <a:xfrm>
              <a:off x="3186" y="2505"/>
              <a:ext cx="367" cy="203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Upper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Layers</a:t>
              </a:r>
            </a:p>
          </p:txBody>
        </p:sp>
        <p:sp>
          <p:nvSpPr>
            <p:cNvPr id="8201" name="Rectangle 7"/>
            <p:cNvSpPr>
              <a:spLocks noChangeArrowheads="1"/>
            </p:cNvSpPr>
            <p:nvPr/>
          </p:nvSpPr>
          <p:spPr bwMode="auto">
            <a:xfrm>
              <a:off x="3996" y="2991"/>
              <a:ext cx="367" cy="190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Physical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</a:t>
              </a:r>
            </a:p>
          </p:txBody>
        </p:sp>
        <p:sp>
          <p:nvSpPr>
            <p:cNvPr id="8202" name="Rectangle 5"/>
            <p:cNvSpPr>
              <a:spLocks noChangeArrowheads="1"/>
            </p:cNvSpPr>
            <p:nvPr/>
          </p:nvSpPr>
          <p:spPr bwMode="auto">
            <a:xfrm>
              <a:off x="3995" y="2802"/>
              <a:ext cx="367" cy="203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Upper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Layers</a:t>
              </a:r>
            </a:p>
          </p:txBody>
        </p:sp>
        <p:sp>
          <p:nvSpPr>
            <p:cNvPr id="8203" name="Rectangle 7"/>
            <p:cNvSpPr>
              <a:spLocks noChangeArrowheads="1"/>
            </p:cNvSpPr>
            <p:nvPr/>
          </p:nvSpPr>
          <p:spPr bwMode="auto">
            <a:xfrm>
              <a:off x="3936" y="2304"/>
              <a:ext cx="367" cy="190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Physical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</a:t>
              </a:r>
            </a:p>
          </p:txBody>
        </p:sp>
        <p:sp>
          <p:nvSpPr>
            <p:cNvPr id="8204" name="Rectangle 5"/>
            <p:cNvSpPr>
              <a:spLocks noChangeArrowheads="1"/>
            </p:cNvSpPr>
            <p:nvPr/>
          </p:nvSpPr>
          <p:spPr bwMode="auto">
            <a:xfrm>
              <a:off x="3932" y="2123"/>
              <a:ext cx="367" cy="203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Upper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Layers</a:t>
              </a:r>
            </a:p>
          </p:txBody>
        </p:sp>
        <p:sp>
          <p:nvSpPr>
            <p:cNvPr id="8205" name="Rectangle 7"/>
            <p:cNvSpPr>
              <a:spLocks noChangeArrowheads="1"/>
            </p:cNvSpPr>
            <p:nvPr/>
          </p:nvSpPr>
          <p:spPr bwMode="auto">
            <a:xfrm>
              <a:off x="4774" y="3049"/>
              <a:ext cx="367" cy="190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Physical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</a:t>
              </a:r>
            </a:p>
          </p:txBody>
        </p:sp>
        <p:sp>
          <p:nvSpPr>
            <p:cNvPr id="8206" name="Rectangle 5"/>
            <p:cNvSpPr>
              <a:spLocks noChangeArrowheads="1"/>
            </p:cNvSpPr>
            <p:nvPr/>
          </p:nvSpPr>
          <p:spPr bwMode="auto">
            <a:xfrm>
              <a:off x="4773" y="2860"/>
              <a:ext cx="367" cy="203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Upper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Layers</a:t>
              </a:r>
            </a:p>
          </p:txBody>
        </p:sp>
        <p:sp>
          <p:nvSpPr>
            <p:cNvPr id="8207" name="Rectangle 7"/>
            <p:cNvSpPr>
              <a:spLocks noChangeArrowheads="1"/>
            </p:cNvSpPr>
            <p:nvPr/>
          </p:nvSpPr>
          <p:spPr bwMode="auto">
            <a:xfrm>
              <a:off x="4719" y="2442"/>
              <a:ext cx="367" cy="190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Physical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</a:t>
              </a:r>
            </a:p>
          </p:txBody>
        </p:sp>
        <p:sp>
          <p:nvSpPr>
            <p:cNvPr id="8208" name="Rectangle 5"/>
            <p:cNvSpPr>
              <a:spLocks noChangeArrowheads="1"/>
            </p:cNvSpPr>
            <p:nvPr/>
          </p:nvSpPr>
          <p:spPr bwMode="auto">
            <a:xfrm>
              <a:off x="4718" y="2253"/>
              <a:ext cx="367" cy="203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anchor="ctr">
              <a:flatTx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Upper</a:t>
              </a:r>
            </a:p>
            <a:p>
              <a:pPr algn="ctr"/>
              <a:r>
                <a:rPr lang="en-US" altLang="en-US" sz="800" b="1">
                  <a:solidFill>
                    <a:srgbClr val="FFFFFF"/>
                  </a:solidFill>
                  <a:latin typeface="Calibri" pitchFamily="34" charset="0"/>
                </a:rPr>
                <a:t>Layers</a:t>
              </a:r>
            </a:p>
          </p:txBody>
        </p:sp>
        <p:sp>
          <p:nvSpPr>
            <p:cNvPr id="8209" name="Line 16"/>
            <p:cNvSpPr>
              <a:spLocks noChangeShapeType="1"/>
            </p:cNvSpPr>
            <p:nvPr/>
          </p:nvSpPr>
          <p:spPr bwMode="auto">
            <a:xfrm flipV="1">
              <a:off x="3624" y="2424"/>
              <a:ext cx="296" cy="2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0" name="Line 17"/>
            <p:cNvSpPr>
              <a:spLocks noChangeShapeType="1"/>
            </p:cNvSpPr>
            <p:nvPr/>
          </p:nvSpPr>
          <p:spPr bwMode="auto">
            <a:xfrm>
              <a:off x="4384" y="2344"/>
              <a:ext cx="312" cy="21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1" name="Line 18"/>
            <p:cNvSpPr>
              <a:spLocks noChangeShapeType="1"/>
            </p:cNvSpPr>
            <p:nvPr/>
          </p:nvSpPr>
          <p:spPr bwMode="auto">
            <a:xfrm>
              <a:off x="4432" y="3016"/>
              <a:ext cx="328" cy="12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2" name="AutoShape 19"/>
            <p:cNvSpPr>
              <a:spLocks noChangeArrowheads="1"/>
            </p:cNvSpPr>
            <p:nvPr/>
          </p:nvSpPr>
          <p:spPr bwMode="auto">
            <a:xfrm>
              <a:off x="3480" y="1680"/>
              <a:ext cx="504" cy="22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75865"/>
                </a:gs>
                <a:gs pos="50000">
                  <a:srgbClr val="32BEDA"/>
                </a:gs>
                <a:gs pos="100000">
                  <a:srgbClr val="175865"/>
                </a:gs>
              </a:gsLst>
              <a:lin ang="540000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b="1"/>
                <a:t>user</a:t>
              </a:r>
            </a:p>
          </p:txBody>
        </p:sp>
        <p:sp>
          <p:nvSpPr>
            <p:cNvPr id="8213" name="AutoShape 20"/>
            <p:cNvSpPr>
              <a:spLocks noChangeArrowheads="1"/>
            </p:cNvSpPr>
            <p:nvPr/>
          </p:nvSpPr>
          <p:spPr bwMode="auto">
            <a:xfrm>
              <a:off x="4296" y="1640"/>
              <a:ext cx="560" cy="24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75865"/>
                </a:gs>
                <a:gs pos="50000">
                  <a:srgbClr val="32BEDA"/>
                </a:gs>
                <a:gs pos="100000">
                  <a:srgbClr val="175865"/>
                </a:gs>
              </a:gsLst>
              <a:lin ang="540000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b="1"/>
                <a:t>video</a:t>
              </a:r>
            </a:p>
          </p:txBody>
        </p:sp>
        <p:sp>
          <p:nvSpPr>
            <p:cNvPr id="8214" name="Line 21"/>
            <p:cNvSpPr>
              <a:spLocks noChangeShapeType="1"/>
            </p:cNvSpPr>
            <p:nvPr/>
          </p:nvSpPr>
          <p:spPr bwMode="auto">
            <a:xfrm>
              <a:off x="3880" y="1912"/>
              <a:ext cx="248" cy="144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5" name="Line 22"/>
            <p:cNvSpPr>
              <a:spLocks noChangeShapeType="1"/>
            </p:cNvSpPr>
            <p:nvPr/>
          </p:nvSpPr>
          <p:spPr bwMode="auto">
            <a:xfrm flipH="1">
              <a:off x="4160" y="1880"/>
              <a:ext cx="328" cy="184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6" name="Line 23"/>
            <p:cNvSpPr>
              <a:spLocks noChangeShapeType="1"/>
            </p:cNvSpPr>
            <p:nvPr/>
          </p:nvSpPr>
          <p:spPr bwMode="auto">
            <a:xfrm>
              <a:off x="4398" y="2394"/>
              <a:ext cx="336" cy="69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7" name="Line 24"/>
            <p:cNvSpPr>
              <a:spLocks noChangeShapeType="1"/>
            </p:cNvSpPr>
            <p:nvPr/>
          </p:nvSpPr>
          <p:spPr bwMode="auto">
            <a:xfrm flipV="1">
              <a:off x="4458" y="2586"/>
              <a:ext cx="228" cy="40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8194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838200" y="4114800"/>
          <a:ext cx="4600575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8" name="Equation" r:id="rId4" imgW="2400120" imgH="914400" progId="Equation.3">
                  <p:embed/>
                </p:oleObj>
              </mc:Choice>
              <mc:Fallback>
                <p:oleObj name="Equation" r:id="rId4" imgW="2400120" imgH="914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114800"/>
                        <a:ext cx="4600575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Text Box 43"/>
          <p:cNvSpPr txBox="1">
            <a:spLocks noChangeArrowheads="1"/>
          </p:cNvSpPr>
          <p:nvPr/>
        </p:nvSpPr>
        <p:spPr bwMode="auto">
          <a:xfrm>
            <a:off x="533400" y="6096000"/>
            <a:ext cx="609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Stolyar, Neely, et. 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WNUM Policies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848600" cy="4114800"/>
          </a:xfrm>
        </p:spPr>
        <p:txBody>
          <a:bodyPr/>
          <a:lstStyle/>
          <a:p>
            <a:r>
              <a:rPr lang="en-US" altLang="en-US" smtClean="0"/>
              <a:t>Control network resources</a:t>
            </a:r>
          </a:p>
          <a:p>
            <a:r>
              <a:rPr lang="en-US" altLang="en-US" smtClean="0"/>
              <a:t>Inputs:</a:t>
            </a:r>
          </a:p>
          <a:p>
            <a:pPr lvl="1"/>
            <a:r>
              <a:rPr lang="en-US" altLang="en-US" smtClean="0"/>
              <a:t>Random network channel information </a:t>
            </a:r>
            <a:r>
              <a:rPr lang="en-US" altLang="en-US" smtClean="0">
                <a:solidFill>
                  <a:srgbClr val="FF3300"/>
                </a:solidFill>
              </a:rPr>
              <a:t>G</a:t>
            </a:r>
            <a:r>
              <a:rPr lang="en-US" altLang="en-US" baseline="30000" smtClean="0"/>
              <a:t>k</a:t>
            </a:r>
            <a:endParaRPr lang="en-US" altLang="en-US" smtClean="0"/>
          </a:p>
          <a:p>
            <a:pPr lvl="1"/>
            <a:r>
              <a:rPr lang="en-US" altLang="en-US" smtClean="0"/>
              <a:t>Network parameters </a:t>
            </a:r>
          </a:p>
          <a:p>
            <a:pPr lvl="1"/>
            <a:r>
              <a:rPr lang="en-US" altLang="en-US" smtClean="0"/>
              <a:t>Other policies</a:t>
            </a:r>
          </a:p>
          <a:p>
            <a:r>
              <a:rPr lang="en-US" altLang="en-US" smtClean="0"/>
              <a:t>Outputs: </a:t>
            </a:r>
          </a:p>
          <a:p>
            <a:pPr lvl="1"/>
            <a:r>
              <a:rPr lang="en-US" altLang="en-US" smtClean="0"/>
              <a:t>Control parameters</a:t>
            </a:r>
          </a:p>
          <a:p>
            <a:pPr lvl="1"/>
            <a:r>
              <a:rPr lang="en-US" altLang="en-US" smtClean="0"/>
              <a:t>Optimized performance, that</a:t>
            </a:r>
          </a:p>
          <a:p>
            <a:pPr lvl="1"/>
            <a:r>
              <a:rPr lang="en-US" altLang="en-US" smtClean="0"/>
              <a:t>Meet constraints</a:t>
            </a:r>
          </a:p>
          <a:p>
            <a:r>
              <a:rPr lang="en-US" altLang="en-US" smtClean="0"/>
              <a:t>Channel sample driven policies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229600" cy="1371600"/>
          </a:xfrm>
        </p:spPr>
        <p:txBody>
          <a:bodyPr/>
          <a:lstStyle/>
          <a:p>
            <a:r>
              <a:rPr lang="en-US" altLang="en-US" sz="4400" smtClean="0"/>
              <a:t>Example: NUM and </a:t>
            </a:r>
            <a:br>
              <a:rPr lang="en-US" altLang="en-US" sz="4400" smtClean="0"/>
            </a:br>
            <a:r>
              <a:rPr lang="en-US" altLang="en-US" sz="4400" smtClean="0"/>
              <a:t>Adaptive Modulation</a:t>
            </a:r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400" smtClean="0"/>
              <a:t>Policies</a:t>
            </a:r>
          </a:p>
          <a:p>
            <a:pPr lvl="1"/>
            <a:r>
              <a:rPr lang="en-US" altLang="en-US" sz="2400" smtClean="0"/>
              <a:t>Information rate </a:t>
            </a:r>
          </a:p>
          <a:p>
            <a:pPr lvl="1"/>
            <a:r>
              <a:rPr lang="en-US" altLang="en-US" sz="2400" smtClean="0"/>
              <a:t>Tx power </a:t>
            </a:r>
          </a:p>
          <a:p>
            <a:pPr lvl="1"/>
            <a:r>
              <a:rPr lang="en-US" altLang="en-US" sz="2400" smtClean="0"/>
              <a:t>Tx Rate </a:t>
            </a:r>
          </a:p>
          <a:p>
            <a:pPr lvl="1"/>
            <a:r>
              <a:rPr lang="en-US" altLang="en-US" sz="2400" smtClean="0"/>
              <a:t>Tx code rate </a:t>
            </a:r>
          </a:p>
          <a:p>
            <a:r>
              <a:rPr lang="en-US" altLang="en-US" sz="2400" smtClean="0"/>
              <a:t>Policy adapts to </a:t>
            </a:r>
          </a:p>
          <a:p>
            <a:pPr lvl="1"/>
            <a:r>
              <a:rPr lang="en-US" altLang="en-US" sz="2400" smtClean="0"/>
              <a:t>Changing channel conditions </a:t>
            </a:r>
          </a:p>
          <a:p>
            <a:pPr lvl="1"/>
            <a:r>
              <a:rPr lang="en-US" altLang="en-US" sz="2400" smtClean="0"/>
              <a:t>Packet backlog </a:t>
            </a:r>
          </a:p>
          <a:p>
            <a:pPr lvl="1"/>
            <a:r>
              <a:rPr lang="en-US" altLang="en-US" sz="2400" smtClean="0"/>
              <a:t>Historical power usage</a:t>
            </a:r>
          </a:p>
        </p:txBody>
      </p:sp>
      <p:grpSp>
        <p:nvGrpSpPr>
          <p:cNvPr id="9223" name="Group 4"/>
          <p:cNvGrpSpPr>
            <a:grpSpLocks/>
          </p:cNvGrpSpPr>
          <p:nvPr/>
        </p:nvGrpSpPr>
        <p:grpSpPr bwMode="auto">
          <a:xfrm>
            <a:off x="4495800" y="2054225"/>
            <a:ext cx="4052888" cy="2894013"/>
            <a:chOff x="3035" y="1127"/>
            <a:chExt cx="2594" cy="2062"/>
          </a:xfrm>
        </p:grpSpPr>
        <p:grpSp>
          <p:nvGrpSpPr>
            <p:cNvPr id="9226" name="Group 5"/>
            <p:cNvGrpSpPr>
              <a:grpSpLocks/>
            </p:cNvGrpSpPr>
            <p:nvPr/>
          </p:nvGrpSpPr>
          <p:grpSpPr bwMode="auto">
            <a:xfrm>
              <a:off x="4802" y="2711"/>
              <a:ext cx="309" cy="324"/>
              <a:chOff x="2042" y="3482"/>
              <a:chExt cx="309" cy="324"/>
            </a:xfrm>
          </p:grpSpPr>
          <p:grpSp>
            <p:nvGrpSpPr>
              <p:cNvPr id="9247" name="Group 36"/>
              <p:cNvGrpSpPr>
                <a:grpSpLocks/>
              </p:cNvGrpSpPr>
              <p:nvPr/>
            </p:nvGrpSpPr>
            <p:grpSpPr bwMode="auto">
              <a:xfrm>
                <a:off x="2042" y="3482"/>
                <a:ext cx="163" cy="324"/>
                <a:chOff x="3985146" y="4043363"/>
                <a:chExt cx="1282890" cy="2166369"/>
              </a:xfrm>
            </p:grpSpPr>
            <p:sp>
              <p:nvSpPr>
                <p:cNvPr id="2" name="Isosceles Triangle 30"/>
                <p:cNvSpPr/>
                <p:nvPr/>
              </p:nvSpPr>
              <p:spPr>
                <a:xfrm>
                  <a:off x="3985146" y="4043363"/>
                  <a:ext cx="1282890" cy="1501775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  <a:scene3d>
                  <a:camera prst="orthographicFront">
                    <a:rot lat="10800000" lon="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hangingPunct="0">
                    <a:defRPr/>
                  </a:pPr>
                  <a:endParaRPr lang="en-US"/>
                </a:p>
              </p:txBody>
            </p:sp>
            <p:cxnSp>
              <p:nvCxnSpPr>
                <p:cNvPr id="3" name="Straight Connector 34"/>
                <p:cNvCxnSpPr/>
                <p:nvPr/>
              </p:nvCxnSpPr>
              <p:spPr>
                <a:xfrm rot="16200000" flipH="1">
                  <a:off x="3530618" y="5125154"/>
                  <a:ext cx="2155436" cy="15994"/>
                </a:xfrm>
                <a:prstGeom prst="line">
                  <a:avLst/>
                </a:prstGeom>
                <a:ln w="38100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" name="Straight Connector 39"/>
              <p:cNvCxnSpPr/>
              <p:nvPr/>
            </p:nvCxnSpPr>
            <p:spPr>
              <a:xfrm rot="10800000">
                <a:off x="2119" y="3790"/>
                <a:ext cx="232" cy="1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9227" name="Group 10"/>
            <p:cNvGrpSpPr>
              <a:grpSpLocks/>
            </p:cNvGrpSpPr>
            <p:nvPr/>
          </p:nvGrpSpPr>
          <p:grpSpPr bwMode="auto">
            <a:xfrm>
              <a:off x="4103" y="2724"/>
              <a:ext cx="309" cy="325"/>
              <a:chOff x="3026" y="2556"/>
              <a:chExt cx="309" cy="325"/>
            </a:xfrm>
          </p:grpSpPr>
          <p:grpSp>
            <p:nvGrpSpPr>
              <p:cNvPr id="9243" name="Group 36"/>
              <p:cNvGrpSpPr>
                <a:grpSpLocks/>
              </p:cNvGrpSpPr>
              <p:nvPr/>
            </p:nvGrpSpPr>
            <p:grpSpPr bwMode="auto">
              <a:xfrm>
                <a:off x="3172" y="2556"/>
                <a:ext cx="163" cy="324"/>
                <a:chOff x="3985146" y="4043363"/>
                <a:chExt cx="1282890" cy="2166369"/>
              </a:xfrm>
            </p:grpSpPr>
            <p:sp>
              <p:nvSpPr>
                <p:cNvPr id="31" name="Isosceles Triangle 30"/>
                <p:cNvSpPr/>
                <p:nvPr/>
              </p:nvSpPr>
              <p:spPr>
                <a:xfrm>
                  <a:off x="3985146" y="4043363"/>
                  <a:ext cx="1282890" cy="1501775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  <a:scene3d>
                  <a:camera prst="orthographicFront">
                    <a:rot lat="10800000" lon="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hangingPunct="0">
                    <a:defRPr/>
                  </a:pPr>
                  <a:endParaRPr lang="en-US"/>
                </a:p>
              </p:txBody>
            </p:sp>
            <p:cxnSp>
              <p:nvCxnSpPr>
                <p:cNvPr id="35" name="Straight Connector 34"/>
                <p:cNvCxnSpPr/>
                <p:nvPr/>
              </p:nvCxnSpPr>
              <p:spPr>
                <a:xfrm rot="16200000" flipH="1">
                  <a:off x="3536478" y="5125204"/>
                  <a:ext cx="2147865" cy="15994"/>
                </a:xfrm>
                <a:prstGeom prst="line">
                  <a:avLst/>
                </a:prstGeom>
                <a:ln w="38100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" name="Straight Connector 39"/>
              <p:cNvCxnSpPr/>
              <p:nvPr/>
            </p:nvCxnSpPr>
            <p:spPr>
              <a:xfrm rot="10800000">
                <a:off x="3026" y="2880"/>
                <a:ext cx="232" cy="1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9228" name="Line 15"/>
            <p:cNvSpPr>
              <a:spLocks noChangeShapeType="1"/>
            </p:cNvSpPr>
            <p:nvPr/>
          </p:nvSpPr>
          <p:spPr bwMode="auto">
            <a:xfrm>
              <a:off x="4460" y="2733"/>
              <a:ext cx="288" cy="0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9" name="AutoShape 16"/>
            <p:cNvSpPr>
              <a:spLocks noChangeArrowheads="1"/>
            </p:cNvSpPr>
            <p:nvPr/>
          </p:nvSpPr>
          <p:spPr bwMode="auto">
            <a:xfrm>
              <a:off x="3506" y="1333"/>
              <a:ext cx="615" cy="23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75865"/>
                </a:gs>
                <a:gs pos="50000">
                  <a:srgbClr val="32BEDA"/>
                </a:gs>
                <a:gs pos="100000">
                  <a:srgbClr val="175865"/>
                </a:gs>
              </a:gsLst>
              <a:lin ang="540000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/>
                <a:t>Data</a:t>
              </a:r>
            </a:p>
          </p:txBody>
        </p:sp>
        <p:sp>
          <p:nvSpPr>
            <p:cNvPr id="9230" name="Line 17"/>
            <p:cNvSpPr>
              <a:spLocks noChangeShapeType="1"/>
            </p:cNvSpPr>
            <p:nvPr/>
          </p:nvSpPr>
          <p:spPr bwMode="auto">
            <a:xfrm>
              <a:off x="3790" y="1560"/>
              <a:ext cx="0" cy="729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1" name="AutoShape 18"/>
            <p:cNvSpPr>
              <a:spLocks noChangeArrowheads="1"/>
            </p:cNvSpPr>
            <p:nvPr/>
          </p:nvSpPr>
          <p:spPr bwMode="auto">
            <a:xfrm>
              <a:off x="3035" y="1780"/>
              <a:ext cx="615" cy="23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75865"/>
                </a:gs>
                <a:gs pos="50000">
                  <a:srgbClr val="32BEDA"/>
                </a:gs>
                <a:gs pos="100000">
                  <a:srgbClr val="175865"/>
                </a:gs>
              </a:gsLst>
              <a:lin ang="540000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/>
                <a:t>Data</a:t>
              </a:r>
            </a:p>
          </p:txBody>
        </p:sp>
        <p:sp>
          <p:nvSpPr>
            <p:cNvPr id="9232" name="AutoShape 19"/>
            <p:cNvSpPr>
              <a:spLocks noChangeArrowheads="1"/>
            </p:cNvSpPr>
            <p:nvPr/>
          </p:nvSpPr>
          <p:spPr bwMode="auto">
            <a:xfrm>
              <a:off x="4058" y="1753"/>
              <a:ext cx="615" cy="23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75865"/>
                </a:gs>
                <a:gs pos="50000">
                  <a:srgbClr val="32BEDA"/>
                </a:gs>
                <a:gs pos="100000">
                  <a:srgbClr val="175865"/>
                </a:gs>
              </a:gsLst>
              <a:lin ang="5400000" scaled="1"/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/>
                <a:t>Data</a:t>
              </a:r>
            </a:p>
          </p:txBody>
        </p:sp>
        <p:sp>
          <p:nvSpPr>
            <p:cNvPr id="9233" name="Line 20"/>
            <p:cNvSpPr>
              <a:spLocks noChangeShapeType="1"/>
            </p:cNvSpPr>
            <p:nvPr/>
          </p:nvSpPr>
          <p:spPr bwMode="auto">
            <a:xfrm>
              <a:off x="3370" y="2016"/>
              <a:ext cx="297" cy="264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Line 21"/>
            <p:cNvSpPr>
              <a:spLocks noChangeShapeType="1"/>
            </p:cNvSpPr>
            <p:nvPr/>
          </p:nvSpPr>
          <p:spPr bwMode="auto">
            <a:xfrm flipH="1">
              <a:off x="3923" y="1985"/>
              <a:ext cx="428" cy="319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9218" name="Object 2"/>
            <p:cNvGraphicFramePr>
              <a:graphicFrameLocks noChangeAspect="1"/>
            </p:cNvGraphicFramePr>
            <p:nvPr/>
          </p:nvGraphicFramePr>
          <p:xfrm>
            <a:off x="3079" y="1539"/>
            <a:ext cx="388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81" name="Equation" r:id="rId4" imgW="406080" imgH="215640" progId="Equation.3">
                    <p:embed/>
                  </p:oleObj>
                </mc:Choice>
                <mc:Fallback>
                  <p:oleObj name="Equation" r:id="rId4" imgW="406080" imgH="21564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9" y="1539"/>
                          <a:ext cx="388" cy="2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9" name="Object 3"/>
            <p:cNvGraphicFramePr>
              <a:graphicFrameLocks noChangeAspect="1"/>
            </p:cNvGraphicFramePr>
            <p:nvPr/>
          </p:nvGraphicFramePr>
          <p:xfrm>
            <a:off x="3570" y="1127"/>
            <a:ext cx="428" cy="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82" name="Equation" r:id="rId6" imgW="431640" imgH="215640" progId="Equation.3">
                    <p:embed/>
                  </p:oleObj>
                </mc:Choice>
                <mc:Fallback>
                  <p:oleObj name="Equation" r:id="rId6" imgW="431640" imgH="21564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70" y="1127"/>
                          <a:ext cx="428" cy="2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0" name="Object 4"/>
            <p:cNvGraphicFramePr>
              <a:graphicFrameLocks noChangeAspect="1"/>
            </p:cNvGraphicFramePr>
            <p:nvPr/>
          </p:nvGraphicFramePr>
          <p:xfrm>
            <a:off x="4172" y="1527"/>
            <a:ext cx="451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83" name="Equation" r:id="rId8" imgW="419040" imgH="228600" progId="Equation.3">
                    <p:embed/>
                  </p:oleObj>
                </mc:Choice>
                <mc:Fallback>
                  <p:oleObj name="Equation" r:id="rId8" imgW="419040" imgH="22860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72" y="1527"/>
                          <a:ext cx="451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235" name="Group 25"/>
            <p:cNvGrpSpPr>
              <a:grpSpLocks/>
            </p:cNvGrpSpPr>
            <p:nvPr/>
          </p:nvGrpSpPr>
          <p:grpSpPr bwMode="auto">
            <a:xfrm>
              <a:off x="5090" y="2344"/>
              <a:ext cx="539" cy="839"/>
              <a:chOff x="1872" y="3112"/>
              <a:chExt cx="539" cy="839"/>
            </a:xfrm>
          </p:grpSpPr>
          <p:sp>
            <p:nvSpPr>
              <p:cNvPr id="9240" name="Rectangle 7"/>
              <p:cNvSpPr>
                <a:spLocks noChangeArrowheads="1"/>
              </p:cNvSpPr>
              <p:nvPr/>
            </p:nvSpPr>
            <p:spPr bwMode="auto">
              <a:xfrm>
                <a:off x="1873" y="3648"/>
                <a:ext cx="535" cy="303"/>
              </a:xfrm>
              <a:prstGeom prst="rect">
                <a:avLst/>
              </a:prstGeom>
              <a:solidFill>
                <a:srgbClr val="FF0000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0000"/>
                </a:extrusionClr>
              </a:sp3d>
            </p:spPr>
            <p:txBody>
              <a:bodyPr anchor="ctr">
                <a:flatTx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Physical</a:t>
                </a:r>
              </a:p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Layer</a:t>
                </a:r>
              </a:p>
            </p:txBody>
          </p:sp>
          <p:sp>
            <p:nvSpPr>
              <p:cNvPr id="9241" name="Rectangle 5"/>
              <p:cNvSpPr>
                <a:spLocks noChangeArrowheads="1"/>
              </p:cNvSpPr>
              <p:nvPr/>
            </p:nvSpPr>
            <p:spPr bwMode="auto">
              <a:xfrm>
                <a:off x="1872" y="3396"/>
                <a:ext cx="535" cy="290"/>
              </a:xfrm>
              <a:prstGeom prst="rect">
                <a:avLst/>
              </a:prstGeom>
              <a:solidFill>
                <a:srgbClr val="F1B41D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1B41D"/>
                </a:extrusionClr>
              </a:sp3d>
            </p:spPr>
            <p:txBody>
              <a:bodyPr anchor="ctr">
                <a:flatTx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Buffer</a:t>
                </a:r>
              </a:p>
            </p:txBody>
          </p:sp>
          <p:sp>
            <p:nvSpPr>
              <p:cNvPr id="9242" name="Rectangle 5"/>
              <p:cNvSpPr>
                <a:spLocks noChangeArrowheads="1"/>
              </p:cNvSpPr>
              <p:nvPr/>
            </p:nvSpPr>
            <p:spPr bwMode="auto">
              <a:xfrm>
                <a:off x="1876" y="3112"/>
                <a:ext cx="535" cy="306"/>
              </a:xfrm>
              <a:prstGeom prst="rect">
                <a:avLst/>
              </a:prstGeom>
              <a:solidFill>
                <a:schemeClr val="accent1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anchor="ctr">
                <a:flatTx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Upper</a:t>
                </a:r>
              </a:p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Layers</a:t>
                </a:r>
              </a:p>
            </p:txBody>
          </p:sp>
        </p:grpSp>
        <p:grpSp>
          <p:nvGrpSpPr>
            <p:cNvPr id="9236" name="Group 29"/>
            <p:cNvGrpSpPr>
              <a:grpSpLocks/>
            </p:cNvGrpSpPr>
            <p:nvPr/>
          </p:nvGrpSpPr>
          <p:grpSpPr bwMode="auto">
            <a:xfrm>
              <a:off x="3533" y="2350"/>
              <a:ext cx="539" cy="839"/>
              <a:chOff x="1872" y="3112"/>
              <a:chExt cx="539" cy="839"/>
            </a:xfrm>
          </p:grpSpPr>
          <p:sp>
            <p:nvSpPr>
              <p:cNvPr id="9237" name="Rectangle 7"/>
              <p:cNvSpPr>
                <a:spLocks noChangeArrowheads="1"/>
              </p:cNvSpPr>
              <p:nvPr/>
            </p:nvSpPr>
            <p:spPr bwMode="auto">
              <a:xfrm>
                <a:off x="1873" y="3648"/>
                <a:ext cx="535" cy="303"/>
              </a:xfrm>
              <a:prstGeom prst="rect">
                <a:avLst/>
              </a:prstGeom>
              <a:solidFill>
                <a:srgbClr val="FF0000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0000"/>
                </a:extrusionClr>
              </a:sp3d>
            </p:spPr>
            <p:txBody>
              <a:bodyPr anchor="ctr">
                <a:flatTx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Physical</a:t>
                </a:r>
              </a:p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Layer</a:t>
                </a:r>
              </a:p>
            </p:txBody>
          </p:sp>
          <p:sp>
            <p:nvSpPr>
              <p:cNvPr id="9238" name="Rectangle 5"/>
              <p:cNvSpPr>
                <a:spLocks noChangeArrowheads="1"/>
              </p:cNvSpPr>
              <p:nvPr/>
            </p:nvSpPr>
            <p:spPr bwMode="auto">
              <a:xfrm>
                <a:off x="1872" y="3396"/>
                <a:ext cx="535" cy="290"/>
              </a:xfrm>
              <a:prstGeom prst="rect">
                <a:avLst/>
              </a:prstGeom>
              <a:solidFill>
                <a:srgbClr val="F1B41D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1B41D"/>
                </a:extrusionClr>
              </a:sp3d>
            </p:spPr>
            <p:txBody>
              <a:bodyPr anchor="ctr">
                <a:flatTx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Buffer</a:t>
                </a:r>
              </a:p>
            </p:txBody>
          </p:sp>
          <p:sp>
            <p:nvSpPr>
              <p:cNvPr id="9239" name="Rectangle 5"/>
              <p:cNvSpPr>
                <a:spLocks noChangeArrowheads="1"/>
              </p:cNvSpPr>
              <p:nvPr/>
            </p:nvSpPr>
            <p:spPr bwMode="auto">
              <a:xfrm>
                <a:off x="1876" y="3112"/>
                <a:ext cx="535" cy="306"/>
              </a:xfrm>
              <a:prstGeom prst="rect">
                <a:avLst/>
              </a:prstGeom>
              <a:solidFill>
                <a:schemeClr val="accent1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anchor="ctr">
                <a:flatTx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Upper</a:t>
                </a:r>
              </a:p>
              <a:p>
                <a:pPr algn="ctr"/>
                <a:r>
                  <a:rPr lang="en-US" altLang="en-US" sz="1200">
                    <a:solidFill>
                      <a:srgbClr val="FFFFFF"/>
                    </a:solidFill>
                    <a:latin typeface="Calibri" pitchFamily="34" charset="0"/>
                  </a:rPr>
                  <a:t>Layers</a:t>
                </a:r>
              </a:p>
            </p:txBody>
          </p:sp>
        </p:grpSp>
      </p:grpSp>
      <p:sp>
        <p:nvSpPr>
          <p:cNvPr id="9224" name="Text Box 33"/>
          <p:cNvSpPr txBox="1">
            <a:spLocks noChangeArrowheads="1"/>
          </p:cNvSpPr>
          <p:nvPr/>
        </p:nvSpPr>
        <p:spPr bwMode="auto">
          <a:xfrm>
            <a:off x="4800600" y="5634038"/>
            <a:ext cx="2743200" cy="46196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3300"/>
                </a:solidFill>
              </a:rPr>
              <a:t>Block codes used</a:t>
            </a:r>
          </a:p>
        </p:txBody>
      </p:sp>
      <p:sp>
        <p:nvSpPr>
          <p:cNvPr id="9225" name="Line 34"/>
          <p:cNvSpPr>
            <a:spLocks noChangeShapeType="1"/>
          </p:cNvSpPr>
          <p:nvPr/>
        </p:nvSpPr>
        <p:spPr bwMode="auto">
          <a:xfrm flipV="1">
            <a:off x="5791200" y="5024438"/>
            <a:ext cx="0" cy="5334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 Rate-Delay-Reliability </a:t>
            </a:r>
          </a:p>
        </p:txBody>
      </p:sp>
      <p:pic>
        <p:nvPicPr>
          <p:cNvPr id="52227" name="Picture 3" descr="rvsd"/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392363"/>
            <a:ext cx="4114800" cy="2652712"/>
          </a:xfrm>
          <a:noFill/>
        </p:spPr>
      </p:pic>
      <p:pic>
        <p:nvPicPr>
          <p:cNvPr id="52228" name="Picture 4" descr="LinkR"/>
          <p:cNvPicPr>
            <a:picLocks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0375" y="2384425"/>
            <a:ext cx="3890963" cy="2663825"/>
          </a:xfrm>
          <a:noFill/>
        </p:spPr>
      </p:pic>
      <p:sp>
        <p:nvSpPr>
          <p:cNvPr id="52229" name="Rectangle 5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Policy 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Game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382000" cy="41148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 smtClean="0"/>
              <a:t>Coordinating user actions in a large ad-hoc network can be infeasible</a:t>
            </a:r>
          </a:p>
          <a:p>
            <a:pPr lvl="3">
              <a:lnSpc>
                <a:spcPct val="90000"/>
              </a:lnSpc>
              <a:defRPr/>
            </a:pPr>
            <a:endParaRPr lang="en-US" dirty="0" smtClean="0"/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Distributed control difficult to derive and computationally complex</a:t>
            </a:r>
          </a:p>
          <a:p>
            <a:pPr lvl="3">
              <a:lnSpc>
                <a:spcPct val="90000"/>
              </a:lnSpc>
              <a:defRPr/>
            </a:pPr>
            <a:endParaRPr lang="en-US" dirty="0" smtClean="0"/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Game theory provides a new paradigm</a:t>
            </a:r>
          </a:p>
          <a:p>
            <a:pPr lvl="1">
              <a:lnSpc>
                <a:spcPct val="70000"/>
              </a:lnSpc>
              <a:defRPr/>
            </a:pPr>
            <a:r>
              <a:rPr lang="en-US" dirty="0" smtClean="0"/>
              <a:t>Users act to “win” game or reach an equilibrium</a:t>
            </a:r>
          </a:p>
          <a:p>
            <a:pPr lvl="1">
              <a:lnSpc>
                <a:spcPct val="70000"/>
              </a:lnSpc>
              <a:defRPr/>
            </a:pPr>
            <a:r>
              <a:rPr lang="en-US" dirty="0" smtClean="0">
                <a:solidFill>
                  <a:srgbClr val="3333CC"/>
                </a:solidFill>
              </a:rPr>
              <a:t>Users heterogeneous and non-cooperative </a:t>
            </a:r>
          </a:p>
          <a:p>
            <a:pPr marL="857250" lvl="1" indent="-400050" eaLnBrk="1" hangingPunct="1">
              <a:lnSpc>
                <a:spcPct val="70000"/>
              </a:lnSpc>
              <a:defRPr/>
            </a:pPr>
            <a:r>
              <a:rPr lang="en-US" dirty="0" smtClean="0">
                <a:solidFill>
                  <a:srgbClr val="3333CC"/>
                </a:solidFill>
              </a:rPr>
              <a:t>Local competition can yield optimal outcomes</a:t>
            </a:r>
          </a:p>
          <a:p>
            <a:pPr marL="857250" lvl="1" indent="-400050" eaLnBrk="1" hangingPunct="1">
              <a:lnSpc>
                <a:spcPct val="70000"/>
              </a:lnSpc>
              <a:defRPr/>
            </a:pPr>
            <a:r>
              <a:rPr lang="en-US" dirty="0" smtClean="0">
                <a:solidFill>
                  <a:srgbClr val="3333CC"/>
                </a:solidFill>
              </a:rPr>
              <a:t>Dynamics impact equilibrium and outcome</a:t>
            </a:r>
          </a:p>
          <a:p>
            <a:pPr marL="857250" lvl="1" indent="-400050" eaLnBrk="1" hangingPunct="1">
              <a:lnSpc>
                <a:spcPct val="70000"/>
              </a:lnSpc>
              <a:defRPr/>
            </a:pPr>
            <a:r>
              <a:rPr lang="en-US" dirty="0" smtClean="0">
                <a:solidFill>
                  <a:srgbClr val="FF0000"/>
                </a:solidFill>
              </a:rPr>
              <a:t>Adaptation via game theory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4"/>
          <p:cNvSpPr>
            <a:spLocks noChangeArrowheads="1"/>
          </p:cNvSpPr>
          <p:nvPr/>
        </p:nvSpPr>
        <p:spPr bwMode="auto">
          <a:xfrm>
            <a:off x="0" y="1219200"/>
            <a:ext cx="9144000" cy="457200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0963" name="Rectangle 39"/>
          <p:cNvSpPr>
            <a:spLocks noGrp="1" noChangeArrowheads="1"/>
          </p:cNvSpPr>
          <p:nvPr>
            <p:ph type="title"/>
          </p:nvPr>
        </p:nvSpPr>
        <p:spPr>
          <a:xfrm>
            <a:off x="269875" y="209550"/>
            <a:ext cx="8269288" cy="5191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200" smtClean="0"/>
              <a:t>Limitations in theory of ad hoc networks today</a:t>
            </a:r>
          </a:p>
        </p:txBody>
      </p:sp>
      <p:sp>
        <p:nvSpPr>
          <p:cNvPr id="17411" name="Rectangle 40"/>
          <p:cNvSpPr>
            <a:spLocks noGrp="1" noChangeArrowheads="1"/>
          </p:cNvSpPr>
          <p:nvPr>
            <p:ph type="body" idx="1"/>
          </p:nvPr>
        </p:nvSpPr>
        <p:spPr>
          <a:xfrm>
            <a:off x="0" y="4373563"/>
            <a:ext cx="8904288" cy="573087"/>
          </a:xfrm>
        </p:spPr>
        <p:txBody>
          <a:bodyPr/>
          <a:lstStyle/>
          <a:p>
            <a:pPr lvl="1"/>
            <a:r>
              <a:rPr lang="en-US" altLang="en-US" sz="2000" smtClean="0">
                <a:solidFill>
                  <a:srgbClr val="3333CC"/>
                </a:solidFill>
              </a:rPr>
              <a:t>Shannon capacity pessimistic for wireless channels and intractable for large networks</a:t>
            </a:r>
          </a:p>
        </p:txBody>
      </p:sp>
      <p:sp>
        <p:nvSpPr>
          <p:cNvPr id="16398" name="Text Box 5"/>
          <p:cNvSpPr txBox="1">
            <a:spLocks noChangeArrowheads="1"/>
          </p:cNvSpPr>
          <p:nvPr/>
        </p:nvSpPr>
        <p:spPr bwMode="auto">
          <a:xfrm>
            <a:off x="1270000" y="1057275"/>
            <a:ext cx="177006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b="1">
                <a:solidFill>
                  <a:srgbClr val="3333CC"/>
                </a:solidFill>
                <a:latin typeface="Garamond" pitchFamily="18" charset="0"/>
              </a:rPr>
              <a:t>Wireless</a:t>
            </a:r>
          </a:p>
          <a:p>
            <a:pPr algn="ctr"/>
            <a:r>
              <a:rPr lang="en-US" altLang="en-US" b="1">
                <a:solidFill>
                  <a:srgbClr val="3333CC"/>
                </a:solidFill>
                <a:latin typeface="Garamond" pitchFamily="18" charset="0"/>
              </a:rPr>
              <a:t>Information</a:t>
            </a:r>
          </a:p>
          <a:p>
            <a:pPr algn="ctr"/>
            <a:r>
              <a:rPr lang="en-US" altLang="en-US" b="1">
                <a:solidFill>
                  <a:srgbClr val="3333CC"/>
                </a:solidFill>
                <a:latin typeface="Garamond" pitchFamily="18" charset="0"/>
              </a:rPr>
              <a:t>Theory</a:t>
            </a:r>
          </a:p>
          <a:p>
            <a:pPr algn="ctr"/>
            <a:endParaRPr lang="en-US" altLang="en-US" b="1">
              <a:solidFill>
                <a:srgbClr val="3333CC"/>
              </a:solidFill>
              <a:latin typeface="Garamond" pitchFamily="18" charset="0"/>
            </a:endParaRPr>
          </a:p>
        </p:txBody>
      </p:sp>
      <p:sp>
        <p:nvSpPr>
          <p:cNvPr id="16400" name="Oval 4"/>
          <p:cNvSpPr>
            <a:spLocks noChangeArrowheads="1"/>
          </p:cNvSpPr>
          <p:nvPr/>
        </p:nvSpPr>
        <p:spPr bwMode="auto">
          <a:xfrm>
            <a:off x="896938" y="993775"/>
            <a:ext cx="2573337" cy="1309688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endParaRPr lang="en-US" altLang="en-US" b="1">
              <a:solidFill>
                <a:srgbClr val="3333CC"/>
              </a:solidFill>
              <a:latin typeface="Garamond" pitchFamily="18" charset="0"/>
            </a:endParaRPr>
          </a:p>
        </p:txBody>
      </p:sp>
      <p:sp>
        <p:nvSpPr>
          <p:cNvPr id="16403" name="AutoShape 9"/>
          <p:cNvSpPr>
            <a:spLocks noChangeArrowheads="1"/>
          </p:cNvSpPr>
          <p:nvPr/>
        </p:nvSpPr>
        <p:spPr bwMode="auto">
          <a:xfrm>
            <a:off x="3444875" y="1582738"/>
            <a:ext cx="2152650" cy="379412"/>
          </a:xfrm>
          <a:prstGeom prst="leftRightArrow">
            <a:avLst>
              <a:gd name="adj1" fmla="val 50000"/>
              <a:gd name="adj2" fmla="val 109638"/>
            </a:avLst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1">
              <a:solidFill>
                <a:srgbClr val="3333CC"/>
              </a:solidFill>
            </a:endParaRPr>
          </a:p>
        </p:txBody>
      </p:sp>
      <p:sp>
        <p:nvSpPr>
          <p:cNvPr id="16404" name="AutoShape 11"/>
          <p:cNvSpPr>
            <a:spLocks noChangeArrowheads="1"/>
          </p:cNvSpPr>
          <p:nvPr/>
        </p:nvSpPr>
        <p:spPr bwMode="auto">
          <a:xfrm rot="662727">
            <a:off x="4167188" y="1495425"/>
            <a:ext cx="714375" cy="504825"/>
          </a:xfrm>
          <a:prstGeom prst="irregularSeal2">
            <a:avLst/>
          </a:prstGeom>
          <a:solidFill>
            <a:schemeClr val="accent1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1">
              <a:solidFill>
                <a:srgbClr val="3333CC"/>
              </a:solidFill>
            </a:endParaRP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2168525" y="2332038"/>
            <a:ext cx="4378325" cy="1828800"/>
            <a:chOff x="2168580" y="2925411"/>
            <a:chExt cx="4377768" cy="1829470"/>
          </a:xfrm>
          <a:noFill/>
        </p:grpSpPr>
        <p:grpSp>
          <p:nvGrpSpPr>
            <p:cNvPr id="6" name="Group 34"/>
            <p:cNvGrpSpPr>
              <a:grpSpLocks/>
            </p:cNvGrpSpPr>
            <p:nvPr/>
          </p:nvGrpSpPr>
          <p:grpSpPr bwMode="auto">
            <a:xfrm>
              <a:off x="3393887" y="2925411"/>
              <a:ext cx="3152461" cy="1829470"/>
              <a:chOff x="3393887" y="2925411"/>
              <a:chExt cx="3152461" cy="1829470"/>
            </a:xfrm>
            <a:grpFill/>
          </p:grpSpPr>
          <p:sp>
            <p:nvSpPr>
              <p:cNvPr id="16405" name="Oval 21"/>
              <p:cNvSpPr>
                <a:spLocks noChangeArrowheads="1"/>
              </p:cNvSpPr>
              <p:nvPr/>
            </p:nvSpPr>
            <p:spPr bwMode="auto">
              <a:xfrm>
                <a:off x="3393887" y="3475571"/>
                <a:ext cx="2573889" cy="1279310"/>
              </a:xfrm>
              <a:prstGeom prst="ellipse">
                <a:avLst/>
              </a:prstGeom>
              <a:grpFill/>
              <a:ln w="2857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b="1">
                  <a:solidFill>
                    <a:srgbClr val="3333CC"/>
                  </a:solidFill>
                  <a:latin typeface="Garamond" pitchFamily="18" charset="0"/>
                  <a:cs typeface="+mn-cs"/>
                </a:endParaRPr>
              </a:p>
            </p:txBody>
          </p:sp>
          <p:sp>
            <p:nvSpPr>
              <p:cNvPr id="16406" name="Text Box 22"/>
              <p:cNvSpPr txBox="1">
                <a:spLocks noChangeArrowheads="1"/>
              </p:cNvSpPr>
              <p:nvPr/>
            </p:nvSpPr>
            <p:spPr bwMode="auto">
              <a:xfrm>
                <a:off x="3637038" y="3744665"/>
                <a:ext cx="2008628" cy="831301"/>
              </a:xfrm>
              <a:prstGeom prst="rect">
                <a:avLst/>
              </a:prstGeom>
              <a:grp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en-US" b="1">
                    <a:solidFill>
                      <a:srgbClr val="3333CC"/>
                    </a:solidFill>
                    <a:latin typeface="Garamond" pitchFamily="18" charset="0"/>
                    <a:cs typeface="+mn-cs"/>
                  </a:rPr>
                  <a:t>Optimization </a:t>
                </a:r>
              </a:p>
              <a:p>
                <a:pPr algn="ctr" eaLnBrk="0" hangingPunct="0">
                  <a:defRPr/>
                </a:pPr>
                <a:r>
                  <a:rPr lang="en-US" b="1">
                    <a:solidFill>
                      <a:srgbClr val="3333CC"/>
                    </a:solidFill>
                    <a:latin typeface="Garamond" pitchFamily="18" charset="0"/>
                    <a:cs typeface="+mn-cs"/>
                  </a:rPr>
                  <a:t>Theory</a:t>
                </a:r>
              </a:p>
            </p:txBody>
          </p:sp>
          <p:sp>
            <p:nvSpPr>
              <p:cNvPr id="16407" name="Line 32"/>
              <p:cNvSpPr>
                <a:spLocks noChangeShapeType="1"/>
              </p:cNvSpPr>
              <p:nvPr/>
            </p:nvSpPr>
            <p:spPr bwMode="auto">
              <a:xfrm flipV="1">
                <a:off x="5661820" y="2925411"/>
                <a:ext cx="884528" cy="810042"/>
              </a:xfrm>
              <a:prstGeom prst="line">
                <a:avLst/>
              </a:prstGeom>
              <a:grp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solidFill>
                    <a:srgbClr val="3333CC"/>
                  </a:solidFill>
                  <a:cs typeface="+mn-cs"/>
                </a:endParaRPr>
              </a:p>
            </p:txBody>
          </p:sp>
        </p:grpSp>
        <p:grpSp>
          <p:nvGrpSpPr>
            <p:cNvPr id="7" name="Group 35"/>
            <p:cNvGrpSpPr>
              <a:grpSpLocks/>
            </p:cNvGrpSpPr>
            <p:nvPr/>
          </p:nvGrpSpPr>
          <p:grpSpPr bwMode="auto">
            <a:xfrm rot="2156478">
              <a:off x="2168580" y="3076415"/>
              <a:ext cx="1584731" cy="503971"/>
              <a:chOff x="544" y="2513"/>
              <a:chExt cx="1500" cy="394"/>
            </a:xfrm>
            <a:grpFill/>
          </p:grpSpPr>
          <p:sp>
            <p:nvSpPr>
              <p:cNvPr id="3" name="AutoShape 33"/>
              <p:cNvSpPr>
                <a:spLocks noChangeArrowheads="1"/>
              </p:cNvSpPr>
              <p:nvPr/>
            </p:nvSpPr>
            <p:spPr bwMode="auto">
              <a:xfrm>
                <a:off x="544" y="2580"/>
                <a:ext cx="1500" cy="298"/>
              </a:xfrm>
              <a:prstGeom prst="leftRightArrow">
                <a:avLst>
                  <a:gd name="adj1" fmla="val 50000"/>
                  <a:gd name="adj2" fmla="val 100671"/>
                </a:avLst>
              </a:prstGeom>
              <a:grpFill/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b="1">
                  <a:solidFill>
                    <a:srgbClr val="3333CC"/>
                  </a:solidFill>
                  <a:cs typeface="+mn-cs"/>
                </a:endParaRPr>
              </a:p>
            </p:txBody>
          </p:sp>
          <p:sp>
            <p:nvSpPr>
              <p:cNvPr id="4" name="AutoShape 34"/>
              <p:cNvSpPr>
                <a:spLocks noChangeArrowheads="1"/>
              </p:cNvSpPr>
              <p:nvPr/>
            </p:nvSpPr>
            <p:spPr bwMode="auto">
              <a:xfrm rot="662727">
                <a:off x="1048" y="2513"/>
                <a:ext cx="497" cy="394"/>
              </a:xfrm>
              <a:prstGeom prst="irregularSeal2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b="1">
                  <a:solidFill>
                    <a:srgbClr val="3333CC"/>
                  </a:solidFill>
                  <a:cs typeface="+mn-cs"/>
                </a:endParaRPr>
              </a:p>
            </p:txBody>
          </p:sp>
        </p:grpSp>
      </p:grp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381000" y="2782888"/>
            <a:ext cx="83042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3333CC"/>
                </a:solidFill>
                <a:latin typeface="Times-Roman"/>
              </a:rPr>
              <a:t>B. Hajek and A. Ephremides, “Information theory and communications</a:t>
            </a:r>
          </a:p>
          <a:p>
            <a:r>
              <a:rPr lang="en-US" altLang="en-US" sz="1800" b="1">
                <a:solidFill>
                  <a:srgbClr val="3333CC"/>
                </a:solidFill>
                <a:latin typeface="Times-Roman"/>
              </a:rPr>
              <a:t>networks: An unconsummated union,” </a:t>
            </a:r>
            <a:r>
              <a:rPr lang="en-US" altLang="en-US" sz="1800" b="1" i="1">
                <a:solidFill>
                  <a:srgbClr val="3333CC"/>
                </a:solidFill>
                <a:latin typeface="Times-Italic"/>
              </a:rPr>
              <a:t>IEEE Trans. Inf. Theory</a:t>
            </a:r>
            <a:r>
              <a:rPr lang="en-US" altLang="en-US" sz="1800" b="1">
                <a:solidFill>
                  <a:srgbClr val="3333CC"/>
                </a:solidFill>
                <a:latin typeface="Times-Roman"/>
              </a:rPr>
              <a:t>, Oct. 1998.</a:t>
            </a:r>
            <a:endParaRPr lang="en-US" altLang="en-US" sz="1800" b="1">
              <a:solidFill>
                <a:srgbClr val="3333CC"/>
              </a:solidFill>
            </a:endParaRPr>
          </a:p>
        </p:txBody>
      </p:sp>
      <p:sp>
        <p:nvSpPr>
          <p:cNvPr id="23" name="Rectangle 40"/>
          <p:cNvSpPr txBox="1">
            <a:spLocks noChangeArrowheads="1"/>
          </p:cNvSpPr>
          <p:nvPr/>
        </p:nvSpPr>
        <p:spPr bwMode="auto">
          <a:xfrm>
            <a:off x="0" y="5640388"/>
            <a:ext cx="89042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>
                <a:solidFill>
                  <a:srgbClr val="3333CC"/>
                </a:solidFill>
                <a:latin typeface="+mn-lt"/>
                <a:cs typeface="+mn-cs"/>
              </a:rPr>
              <a:t>Little cross-disciplinary work spanning these fields</a:t>
            </a:r>
            <a:endParaRPr lang="en-US" b="1" kern="0" dirty="0">
              <a:solidFill>
                <a:srgbClr val="3333CC"/>
              </a:solidFill>
              <a:latin typeface="+mn-lt"/>
              <a:cs typeface="+mn-cs"/>
            </a:endParaRPr>
          </a:p>
        </p:txBody>
      </p:sp>
      <p:sp>
        <p:nvSpPr>
          <p:cNvPr id="29" name="Rectangle 40"/>
          <p:cNvSpPr txBox="1">
            <a:spLocks noChangeArrowheads="1"/>
          </p:cNvSpPr>
          <p:nvPr/>
        </p:nvSpPr>
        <p:spPr bwMode="auto">
          <a:xfrm>
            <a:off x="-26988" y="6083300"/>
            <a:ext cx="8904288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>
                <a:solidFill>
                  <a:srgbClr val="3333CC"/>
                </a:solidFill>
                <a:latin typeface="+mn-lt"/>
                <a:cs typeface="+mn-cs"/>
              </a:rPr>
              <a:t>Optimization techniques applied to given network models, which rarely take into account fundamental network </a:t>
            </a:r>
            <a:r>
              <a:rPr lang="en-US" sz="2000" b="1" kern="0" dirty="0" err="1">
                <a:solidFill>
                  <a:srgbClr val="3333CC"/>
                </a:solidFill>
                <a:latin typeface="+mn-lt"/>
                <a:cs typeface="+mn-cs"/>
              </a:rPr>
              <a:t>capacit</a:t>
            </a:r>
            <a:r>
              <a:rPr lang="en-US" sz="2000" b="1" kern="0" dirty="0">
                <a:solidFill>
                  <a:srgbClr val="3333CC"/>
                </a:solidFill>
                <a:latin typeface="+mn-lt"/>
                <a:cs typeface="+mn-cs"/>
              </a:rPr>
              <a:t>y or dynamics</a:t>
            </a:r>
            <a:endParaRPr lang="en-US" b="1" kern="0" dirty="0">
              <a:solidFill>
                <a:srgbClr val="3333CC"/>
              </a:solidFill>
              <a:latin typeface="+mn-lt"/>
              <a:cs typeface="+mn-cs"/>
            </a:endParaRPr>
          </a:p>
        </p:txBody>
      </p:sp>
      <p:grpSp>
        <p:nvGrpSpPr>
          <p:cNvPr id="8" name="Group 25"/>
          <p:cNvGrpSpPr>
            <a:grpSpLocks/>
          </p:cNvGrpSpPr>
          <p:nvPr/>
        </p:nvGrpSpPr>
        <p:grpSpPr bwMode="auto">
          <a:xfrm>
            <a:off x="0" y="990600"/>
            <a:ext cx="8904288" cy="4551363"/>
            <a:chOff x="0" y="990600"/>
            <a:chExt cx="8904288" cy="4551363"/>
          </a:xfrm>
        </p:grpSpPr>
        <p:grpSp>
          <p:nvGrpSpPr>
            <p:cNvPr id="9" name="Group 27"/>
            <p:cNvGrpSpPr>
              <a:grpSpLocks/>
            </p:cNvGrpSpPr>
            <p:nvPr/>
          </p:nvGrpSpPr>
          <p:grpSpPr bwMode="auto">
            <a:xfrm>
              <a:off x="0" y="1030288"/>
              <a:ext cx="8904288" cy="4511675"/>
              <a:chOff x="0" y="1029658"/>
              <a:chExt cx="8904288" cy="4512160"/>
            </a:xfrm>
            <a:noFill/>
          </p:grpSpPr>
          <p:grpSp>
            <p:nvGrpSpPr>
              <p:cNvPr id="10" name="Group 26"/>
              <p:cNvGrpSpPr>
                <a:grpSpLocks/>
              </p:cNvGrpSpPr>
              <p:nvPr/>
            </p:nvGrpSpPr>
            <p:grpSpPr bwMode="auto">
              <a:xfrm>
                <a:off x="5601281" y="1029658"/>
                <a:ext cx="2572757" cy="1319081"/>
                <a:chOff x="5601281" y="1029658"/>
                <a:chExt cx="2572757" cy="1319081"/>
              </a:xfrm>
              <a:grpFill/>
            </p:grpSpPr>
            <p:sp>
              <p:nvSpPr>
                <p:cNvPr id="16399" name="Oval 7"/>
                <p:cNvSpPr>
                  <a:spLocks noChangeArrowheads="1"/>
                </p:cNvSpPr>
                <p:nvPr/>
              </p:nvSpPr>
              <p:spPr bwMode="auto">
                <a:xfrm>
                  <a:off x="5601281" y="1029658"/>
                  <a:ext cx="2572757" cy="1319081"/>
                </a:xfrm>
                <a:prstGeom prst="ellipse">
                  <a:avLst/>
                </a:prstGeom>
                <a:grpFill/>
                <a:ln w="28575">
                  <a:noFill/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b="1">
                    <a:solidFill>
                      <a:srgbClr val="3333CC"/>
                    </a:solidFill>
                    <a:latin typeface="Garamond" pitchFamily="18" charset="0"/>
                    <a:cs typeface="+mn-cs"/>
                  </a:endParaRPr>
                </a:p>
              </p:txBody>
            </p:sp>
            <p:sp>
              <p:nvSpPr>
                <p:cNvPr id="5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6178417" y="1107748"/>
                  <a:ext cx="1329275" cy="1200458"/>
                </a:xfrm>
                <a:prstGeom prst="rect">
                  <a:avLst/>
                </a:prstGeom>
                <a:grpFill/>
                <a:ln w="12700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>
                    <a:defRPr/>
                  </a:pPr>
                  <a:r>
                    <a:rPr lang="en-US" b="1" dirty="0">
                      <a:solidFill>
                        <a:srgbClr val="3333CC"/>
                      </a:solidFill>
                      <a:latin typeface="Garamond" pitchFamily="18" charset="0"/>
                      <a:cs typeface="+mn-cs"/>
                    </a:rPr>
                    <a:t>Wireless</a:t>
                  </a:r>
                </a:p>
                <a:p>
                  <a:pPr algn="ctr" eaLnBrk="0" hangingPunct="0">
                    <a:defRPr/>
                  </a:pPr>
                  <a:r>
                    <a:rPr lang="en-US" b="1" dirty="0">
                      <a:solidFill>
                        <a:srgbClr val="3333CC"/>
                      </a:solidFill>
                      <a:latin typeface="Garamond" pitchFamily="18" charset="0"/>
                      <a:cs typeface="+mn-cs"/>
                    </a:rPr>
                    <a:t>Network</a:t>
                  </a:r>
                </a:p>
                <a:p>
                  <a:pPr algn="ctr" eaLnBrk="0" hangingPunct="0">
                    <a:defRPr/>
                  </a:pPr>
                  <a:r>
                    <a:rPr lang="en-US" b="1" dirty="0">
                      <a:solidFill>
                        <a:srgbClr val="3333CC"/>
                      </a:solidFill>
                      <a:latin typeface="Garamond" pitchFamily="18" charset="0"/>
                      <a:cs typeface="+mn-cs"/>
                    </a:rPr>
                    <a:t>Theory</a:t>
                  </a:r>
                </a:p>
              </p:txBody>
            </p:sp>
          </p:grpSp>
          <p:sp>
            <p:nvSpPr>
              <p:cNvPr id="22" name="Rectangle 40"/>
              <p:cNvSpPr txBox="1">
                <a:spLocks noChangeArrowheads="1"/>
              </p:cNvSpPr>
              <p:nvPr/>
            </p:nvSpPr>
            <p:spPr bwMode="auto">
              <a:xfrm>
                <a:off x="0" y="4989309"/>
                <a:ext cx="8904288" cy="552509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marL="742950" lvl="1" indent="-285750" eaLnBrk="0" hangingPunct="0">
                  <a:lnSpc>
                    <a:spcPct val="90000"/>
                  </a:lnSpc>
                  <a:spcBef>
                    <a:spcPct val="20000"/>
                  </a:spcBef>
                  <a:buFontTx/>
                  <a:buChar char="–"/>
                  <a:defRPr/>
                </a:pPr>
                <a:r>
                  <a:rPr lang="en-US" sz="2000" b="1" kern="0" dirty="0">
                    <a:solidFill>
                      <a:srgbClr val="3333CC"/>
                    </a:solidFill>
                    <a:latin typeface="+mn-lt"/>
                    <a:cs typeface="+mn-cs"/>
                  </a:rPr>
                  <a:t>Large body of wireless (and wired) network theory that is ad-hoc, lacks a basis in fundamentals, and lacks an objective success criteria.</a:t>
                </a:r>
              </a:p>
            </p:txBody>
          </p:sp>
        </p:grpSp>
        <p:sp>
          <p:nvSpPr>
            <p:cNvPr id="40975" name="Oval 4"/>
            <p:cNvSpPr>
              <a:spLocks noChangeArrowheads="1"/>
            </p:cNvSpPr>
            <p:nvPr/>
          </p:nvSpPr>
          <p:spPr bwMode="auto">
            <a:xfrm>
              <a:off x="5562600" y="990600"/>
              <a:ext cx="2573337" cy="1309688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endParaRPr lang="en-US" altLang="en-US" b="1">
                <a:solidFill>
                  <a:srgbClr val="3333CC"/>
                </a:solidFill>
                <a:latin typeface="Garamond" pitchFamily="18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  <p:bldP spid="16398" grpId="0"/>
      <p:bldP spid="16400" grpId="0" animBg="1"/>
      <p:bldP spid="16403" grpId="0" animBg="1"/>
      <p:bldP spid="16404" grpId="0" animBg="1"/>
      <p:bldP spid="21" grpId="0"/>
      <p:bldP spid="23" grpId="0"/>
      <p:bldP spid="2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5"/>
          <p:cNvSpPr>
            <a:spLocks noChangeArrowheads="1"/>
          </p:cNvSpPr>
          <p:nvPr/>
        </p:nvSpPr>
        <p:spPr bwMode="auto">
          <a:xfrm>
            <a:off x="0" y="1219200"/>
            <a:ext cx="9144000" cy="457200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1987" name="Rectangle 18"/>
          <p:cNvSpPr>
            <a:spLocks noGrp="1" noChangeArrowheads="1"/>
          </p:cNvSpPr>
          <p:nvPr>
            <p:ph type="title"/>
          </p:nvPr>
        </p:nvSpPr>
        <p:spPr>
          <a:xfrm>
            <a:off x="304800" y="471488"/>
            <a:ext cx="8269288" cy="519112"/>
          </a:xfrm>
        </p:spPr>
        <p:txBody>
          <a:bodyPr/>
          <a:lstStyle/>
          <a:p>
            <a:r>
              <a:rPr lang="en-US" altLang="en-US" sz="4400" smtClean="0"/>
              <a:t>Consummating Unions</a:t>
            </a:r>
            <a:endParaRPr lang="en-US" altLang="en-US" smtClean="0"/>
          </a:p>
        </p:txBody>
      </p:sp>
      <p:sp>
        <p:nvSpPr>
          <p:cNvPr id="41988" name="Rectangle 19"/>
          <p:cNvSpPr>
            <a:spLocks noGrp="1" noChangeArrowheads="1"/>
          </p:cNvSpPr>
          <p:nvPr>
            <p:ph type="body" idx="1"/>
          </p:nvPr>
        </p:nvSpPr>
        <p:spPr>
          <a:xfrm>
            <a:off x="347663" y="4411663"/>
            <a:ext cx="8556625" cy="15113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000" smtClean="0"/>
              <a:t>When capacity is not the only metric, a new theory is needed to deal with nonasymptopia (i.e. delay, random traffic) and application requirements</a:t>
            </a:r>
          </a:p>
          <a:p>
            <a:pPr lvl="1">
              <a:lnSpc>
                <a:spcPct val="110000"/>
              </a:lnSpc>
            </a:pPr>
            <a:r>
              <a:rPr lang="en-US" altLang="en-US" sz="1800" smtClean="0"/>
              <a:t>Shannon theory generally breaks down when delay, error, or user/traffic dynamics must be considered </a:t>
            </a:r>
            <a:endParaRPr lang="en-US" altLang="en-US" sz="1700" smtClean="0"/>
          </a:p>
          <a:p>
            <a:pPr>
              <a:lnSpc>
                <a:spcPct val="110000"/>
              </a:lnSpc>
            </a:pPr>
            <a:r>
              <a:rPr lang="en-US" altLang="en-US" sz="2000" smtClean="0"/>
              <a:t>Fundamental limits are needed outside asymptotic regimes</a:t>
            </a:r>
          </a:p>
          <a:p>
            <a:pPr>
              <a:lnSpc>
                <a:spcPct val="110000"/>
              </a:lnSpc>
            </a:pPr>
            <a:r>
              <a:rPr lang="en-US" altLang="en-US" sz="2000" smtClean="0"/>
              <a:t>Optimization, game theory, and other techniques provide the missing link</a:t>
            </a:r>
          </a:p>
        </p:txBody>
      </p:sp>
      <p:sp>
        <p:nvSpPr>
          <p:cNvPr id="41989" name="Oval 4"/>
          <p:cNvSpPr>
            <a:spLocks noChangeArrowheads="1"/>
          </p:cNvSpPr>
          <p:nvPr/>
        </p:nvSpPr>
        <p:spPr bwMode="auto">
          <a:xfrm>
            <a:off x="755650" y="1185863"/>
            <a:ext cx="2670175" cy="1243012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endParaRPr lang="en-US" altLang="en-US" b="1">
              <a:latin typeface="Garamond" pitchFamily="18" charset="0"/>
            </a:endParaRPr>
          </a:p>
        </p:txBody>
      </p:sp>
      <p:sp>
        <p:nvSpPr>
          <p:cNvPr id="41990" name="Text Box 5"/>
          <p:cNvSpPr txBox="1">
            <a:spLocks noChangeArrowheads="1"/>
          </p:cNvSpPr>
          <p:nvPr/>
        </p:nvSpPr>
        <p:spPr bwMode="auto">
          <a:xfrm>
            <a:off x="1204913" y="1252538"/>
            <a:ext cx="177165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b="1">
                <a:latin typeface="Garamond" pitchFamily="18" charset="0"/>
              </a:rPr>
              <a:t>Wireless</a:t>
            </a:r>
          </a:p>
          <a:p>
            <a:pPr algn="ctr">
              <a:lnSpc>
                <a:spcPct val="90000"/>
              </a:lnSpc>
            </a:pPr>
            <a:r>
              <a:rPr lang="en-US" altLang="en-US" b="1">
                <a:latin typeface="Garamond" pitchFamily="18" charset="0"/>
              </a:rPr>
              <a:t>Information</a:t>
            </a:r>
          </a:p>
          <a:p>
            <a:pPr algn="ctr">
              <a:lnSpc>
                <a:spcPct val="90000"/>
              </a:lnSpc>
            </a:pPr>
            <a:r>
              <a:rPr lang="en-US" altLang="en-US" b="1">
                <a:latin typeface="Garamond" pitchFamily="18" charset="0"/>
              </a:rPr>
              <a:t>Theory</a:t>
            </a:r>
          </a:p>
          <a:p>
            <a:pPr algn="ctr"/>
            <a:endParaRPr lang="en-US" altLang="en-US" b="1">
              <a:latin typeface="Garamond" pitchFamily="18" charset="0"/>
            </a:endParaRPr>
          </a:p>
        </p:txBody>
      </p:sp>
      <p:sp>
        <p:nvSpPr>
          <p:cNvPr id="41991" name="Oval 6"/>
          <p:cNvSpPr>
            <a:spLocks noChangeArrowheads="1"/>
          </p:cNvSpPr>
          <p:nvPr/>
        </p:nvSpPr>
        <p:spPr bwMode="auto">
          <a:xfrm>
            <a:off x="5722938" y="1171575"/>
            <a:ext cx="2670175" cy="12509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endParaRPr lang="en-US" altLang="en-US" b="1">
              <a:latin typeface="Garamond" pitchFamily="18" charset="0"/>
            </a:endParaRPr>
          </a:p>
        </p:txBody>
      </p:sp>
      <p:sp>
        <p:nvSpPr>
          <p:cNvPr id="41992" name="Text Box 7"/>
          <p:cNvSpPr txBox="1">
            <a:spLocks noChangeArrowheads="1"/>
          </p:cNvSpPr>
          <p:nvPr/>
        </p:nvSpPr>
        <p:spPr bwMode="auto">
          <a:xfrm>
            <a:off x="6345238" y="1289050"/>
            <a:ext cx="1328737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b="1">
                <a:latin typeface="Garamond" pitchFamily="18" charset="0"/>
              </a:rPr>
              <a:t>Wireless</a:t>
            </a:r>
          </a:p>
          <a:p>
            <a:pPr algn="ctr">
              <a:lnSpc>
                <a:spcPct val="90000"/>
              </a:lnSpc>
            </a:pPr>
            <a:r>
              <a:rPr lang="en-US" altLang="en-US" b="1">
                <a:latin typeface="Garamond" pitchFamily="18" charset="0"/>
              </a:rPr>
              <a:t>Network</a:t>
            </a:r>
          </a:p>
          <a:p>
            <a:pPr algn="ctr">
              <a:lnSpc>
                <a:spcPct val="90000"/>
              </a:lnSpc>
            </a:pPr>
            <a:r>
              <a:rPr lang="en-US" altLang="en-US" b="1">
                <a:latin typeface="Garamond" pitchFamily="18" charset="0"/>
              </a:rPr>
              <a:t>Theory</a:t>
            </a:r>
          </a:p>
        </p:txBody>
      </p:sp>
      <p:sp>
        <p:nvSpPr>
          <p:cNvPr id="41993" name="AutoShape 8"/>
          <p:cNvSpPr>
            <a:spLocks noChangeArrowheads="1"/>
          </p:cNvSpPr>
          <p:nvPr/>
        </p:nvSpPr>
        <p:spPr bwMode="auto">
          <a:xfrm>
            <a:off x="3448050" y="1612900"/>
            <a:ext cx="2259013" cy="361950"/>
          </a:xfrm>
          <a:prstGeom prst="leftRightArrow">
            <a:avLst>
              <a:gd name="adj1" fmla="val 50000"/>
              <a:gd name="adj2" fmla="val 124825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1"/>
          </a:p>
        </p:txBody>
      </p:sp>
      <p:sp>
        <p:nvSpPr>
          <p:cNvPr id="41994" name="Oval 10"/>
          <p:cNvSpPr>
            <a:spLocks noChangeArrowheads="1"/>
          </p:cNvSpPr>
          <p:nvPr/>
        </p:nvSpPr>
        <p:spPr bwMode="auto">
          <a:xfrm>
            <a:off x="3346450" y="2946400"/>
            <a:ext cx="2671763" cy="12128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endParaRPr lang="en-US" altLang="en-US" b="1">
              <a:latin typeface="Garamond" pitchFamily="18" charset="0"/>
            </a:endParaRPr>
          </a:p>
        </p:txBody>
      </p:sp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3452813" y="3132138"/>
            <a:ext cx="23542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b="1">
                <a:latin typeface="Garamond" pitchFamily="18" charset="0"/>
              </a:rPr>
              <a:t>Optimization</a:t>
            </a:r>
          </a:p>
          <a:p>
            <a:pPr algn="ctr"/>
            <a:r>
              <a:rPr lang="en-US" altLang="en-US" b="1">
                <a:latin typeface="Garamond" pitchFamily="18" charset="0"/>
              </a:rPr>
              <a:t>Game Theory,…</a:t>
            </a:r>
          </a:p>
        </p:txBody>
      </p:sp>
      <p:sp>
        <p:nvSpPr>
          <p:cNvPr id="41996" name="AutoShape 14"/>
          <p:cNvSpPr>
            <a:spLocks noChangeArrowheads="1"/>
          </p:cNvSpPr>
          <p:nvPr/>
        </p:nvSpPr>
        <p:spPr bwMode="auto">
          <a:xfrm rot="2156478">
            <a:off x="2225675" y="2668588"/>
            <a:ext cx="1414463" cy="360362"/>
          </a:xfrm>
          <a:prstGeom prst="leftRightArrow">
            <a:avLst>
              <a:gd name="adj1" fmla="val 50000"/>
              <a:gd name="adj2" fmla="val 78502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1"/>
          </a:p>
        </p:txBody>
      </p:sp>
      <p:sp>
        <p:nvSpPr>
          <p:cNvPr id="41997" name="AutoShape 16"/>
          <p:cNvSpPr>
            <a:spLocks noChangeArrowheads="1"/>
          </p:cNvSpPr>
          <p:nvPr/>
        </p:nvSpPr>
        <p:spPr bwMode="auto">
          <a:xfrm rot="19443522" flipH="1">
            <a:off x="5748338" y="2684463"/>
            <a:ext cx="1395412" cy="360362"/>
          </a:xfrm>
          <a:prstGeom prst="leftRightArrow">
            <a:avLst>
              <a:gd name="adj1" fmla="val 50000"/>
              <a:gd name="adj2" fmla="val 77445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b="1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052763" y="1371600"/>
            <a:ext cx="3360737" cy="2205038"/>
            <a:chOff x="3052482" y="1559859"/>
            <a:chExt cx="3361765" cy="2017059"/>
          </a:xfrm>
        </p:grpSpPr>
        <p:sp>
          <p:nvSpPr>
            <p:cNvPr id="41999" name="Text Box 18"/>
            <p:cNvSpPr txBox="1">
              <a:spLocks noChangeArrowheads="1"/>
            </p:cNvSpPr>
            <p:nvPr/>
          </p:nvSpPr>
          <p:spPr bwMode="auto">
            <a:xfrm>
              <a:off x="3465138" y="2261815"/>
              <a:ext cx="24650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b="1">
                  <a:solidFill>
                    <a:srgbClr val="FF0000"/>
                  </a:solidFill>
                </a:rPr>
                <a:t>Menage a Trois</a:t>
              </a:r>
            </a:p>
          </p:txBody>
        </p:sp>
        <p:sp>
          <p:nvSpPr>
            <p:cNvPr id="15" name="Explosion 1 14"/>
            <p:cNvSpPr/>
            <p:nvPr/>
          </p:nvSpPr>
          <p:spPr>
            <a:xfrm>
              <a:off x="3052482" y="1559859"/>
              <a:ext cx="3361765" cy="2017059"/>
            </a:xfrm>
            <a:prstGeom prst="irregularSeal1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7848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 smtClean="0"/>
              <a:t>Capacity of wireless ad hoc networks largely unknown, even for simple canonical models.</a:t>
            </a:r>
          </a:p>
          <a:p>
            <a:pPr lvl="4">
              <a:lnSpc>
                <a:spcPct val="90000"/>
              </a:lnSpc>
            </a:pPr>
            <a:endParaRPr lang="en-US" altLang="en-US" sz="16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Scaling laws, degrees of freedom (interference alignment) and other approximations promising</a:t>
            </a:r>
          </a:p>
          <a:p>
            <a:pPr lvl="3">
              <a:lnSpc>
                <a:spcPct val="90000"/>
              </a:lnSpc>
            </a:pPr>
            <a:endParaRPr lang="en-US" altLang="en-US" sz="16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Capacity not the only metric of interest</a:t>
            </a:r>
          </a:p>
          <a:p>
            <a:pPr lvl="2">
              <a:lnSpc>
                <a:spcPct val="9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Cross layer design requires new tools such as optimization and game </a:t>
            </a:r>
            <a:r>
              <a:rPr lang="en-US" altLang="en-US" sz="2800" dirty="0" smtClean="0"/>
              <a:t>theory</a:t>
            </a:r>
          </a:p>
          <a:p>
            <a:pPr lvl="2">
              <a:lnSpc>
                <a:spcPct val="9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Consummating unions in ad-hoc networks a great topic of research</a:t>
            </a: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Presentation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7848600" cy="4114800"/>
          </a:xfrm>
        </p:spPr>
        <p:txBody>
          <a:bodyPr/>
          <a:lstStyle/>
          <a:p>
            <a:r>
              <a:rPr lang="en-US" altLang="en-US" dirty="0" smtClean="0"/>
              <a:t>“Mobility Increases the Capacity of Ad-hoc Wireless Networks” </a:t>
            </a:r>
          </a:p>
          <a:p>
            <a:r>
              <a:rPr lang="en-US" altLang="en-US" dirty="0" smtClean="0"/>
              <a:t>Authors: </a:t>
            </a:r>
            <a:r>
              <a:rPr lang="en-US" altLang="en-US" dirty="0" err="1" smtClean="0"/>
              <a:t>Grossglauser</a:t>
            </a:r>
            <a:r>
              <a:rPr lang="en-US" altLang="en-US" dirty="0" smtClean="0"/>
              <a:t> and </a:t>
            </a:r>
            <a:r>
              <a:rPr lang="en-US" altLang="en-US" dirty="0" err="1" smtClean="0"/>
              <a:t>Tse</a:t>
            </a:r>
            <a:r>
              <a:rPr lang="en-US" altLang="en-US" dirty="0" smtClean="0"/>
              <a:t>. </a:t>
            </a:r>
          </a:p>
          <a:p>
            <a:r>
              <a:rPr lang="en-US" altLang="en-US" dirty="0" smtClean="0"/>
              <a:t>Appeared in IEEE INFOCOM 2001</a:t>
            </a:r>
          </a:p>
          <a:p>
            <a:pPr lvl="1"/>
            <a:r>
              <a:rPr lang="en-US" altLang="en-US" dirty="0" smtClean="0"/>
              <a:t>journal version in ACM/IEEE Trans. Networking</a:t>
            </a:r>
          </a:p>
          <a:p>
            <a:pPr lvl="1"/>
            <a:endParaRPr lang="en-US" altLang="en-US" dirty="0"/>
          </a:p>
          <a:p>
            <a:r>
              <a:rPr lang="en-US" altLang="en-US" dirty="0" smtClean="0"/>
              <a:t>Presented by Chris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49631</TotalTime>
  <Words>1997</Words>
  <Application>Microsoft Office PowerPoint</Application>
  <PresentationFormat>On-screen Show (4:3)</PresentationFormat>
  <Paragraphs>464</Paragraphs>
  <Slides>34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51" baseType="lpstr">
      <vt:lpstr>Times New Roman</vt:lpstr>
      <vt:lpstr>Arial</vt:lpstr>
      <vt:lpstr>Garamond</vt:lpstr>
      <vt:lpstr>Wingdings</vt:lpstr>
      <vt:lpstr>ZapfDingbats</vt:lpstr>
      <vt:lpstr>Symbol</vt:lpstr>
      <vt:lpstr>Tahoma</vt:lpstr>
      <vt:lpstr>Calibri</vt:lpstr>
      <vt:lpstr>Trebuchet MS</vt:lpstr>
      <vt:lpstr>Times-Roman</vt:lpstr>
      <vt:lpstr>Times-Italic</vt:lpstr>
      <vt:lpstr>Helvetica</vt:lpstr>
      <vt:lpstr>SimSun</vt:lpstr>
      <vt:lpstr>CMR12</vt:lpstr>
      <vt:lpstr>BlueRed</vt:lpstr>
      <vt:lpstr>Equation</vt:lpstr>
      <vt:lpstr>Microsoft Equation 3.0</vt:lpstr>
      <vt:lpstr>EE360: Lecture 10 Outline Capacity and Optimization of Ad Hoc Nets</vt:lpstr>
      <vt:lpstr>Ad-Hoc Network Capacity</vt:lpstr>
      <vt:lpstr>Network Capacity: What is it?</vt:lpstr>
      <vt:lpstr>Fundamental Network Capacity  The Shangri-La of Information Theory</vt:lpstr>
      <vt:lpstr>Some capacity questions</vt:lpstr>
      <vt:lpstr>Network Capacity Results</vt:lpstr>
      <vt:lpstr>Capacity for Large Networks (Gupta/Kumar’00)</vt:lpstr>
      <vt:lpstr>Network Models</vt:lpstr>
      <vt:lpstr>Dense Network Results (area of network fixed)</vt:lpstr>
      <vt:lpstr>Scaling Law Extensions (Dense Networks)</vt:lpstr>
      <vt:lpstr>Extended Networks</vt:lpstr>
      <vt:lpstr>Hierarchical Cooperation in  Large Networks (Ozgur et. al.)</vt:lpstr>
      <vt:lpstr>Achievable Scheme</vt:lpstr>
      <vt:lpstr>Ad Hoc Network  Achievable Rate Regions</vt:lpstr>
      <vt:lpstr>Achievable Rates</vt:lpstr>
      <vt:lpstr>Example: Six Node Network</vt:lpstr>
      <vt:lpstr>Capacity Region Slice (6 Node Network)</vt:lpstr>
      <vt:lpstr>Is a capacity region all we  need to design networks?</vt:lpstr>
      <vt:lpstr>Crosslayer Design in Ad-Hoc Wireless Networks</vt:lpstr>
      <vt:lpstr>Why a crosslayer design?</vt:lpstr>
      <vt:lpstr>Delay/Throughput/Robustness across Multiple Layers</vt:lpstr>
      <vt:lpstr>Cross-layer protocol design for real-time media </vt:lpstr>
      <vt:lpstr>Video streaming performance </vt:lpstr>
      <vt:lpstr>Approaches to Cross-Layer Resource Allocation*</vt:lpstr>
      <vt:lpstr>Network Utility Maximization</vt:lpstr>
      <vt:lpstr>Wireless NUM</vt:lpstr>
      <vt:lpstr>WNUM Policies </vt:lpstr>
      <vt:lpstr>Example: NUM and  Adaptive Modulation</vt:lpstr>
      <vt:lpstr> Rate-Delay-Reliability </vt:lpstr>
      <vt:lpstr>Game theory</vt:lpstr>
      <vt:lpstr>Limitations in theory of ad hoc networks today</vt:lpstr>
      <vt:lpstr>Consummating Unions</vt:lpstr>
      <vt:lpstr>Summary</vt:lpstr>
      <vt:lpstr>Presentation</vt:lpstr>
    </vt:vector>
  </TitlesOfParts>
  <Company>Cal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Research Overview</dc:title>
  <dc:creator>Andrea Goldsmith</dc:creator>
  <cp:lastModifiedBy>Andrea</cp:lastModifiedBy>
  <cp:revision>112</cp:revision>
  <cp:lastPrinted>2000-03-17T02:49:38Z</cp:lastPrinted>
  <dcterms:created xsi:type="dcterms:W3CDTF">1999-01-27T20:08:30Z</dcterms:created>
  <dcterms:modified xsi:type="dcterms:W3CDTF">2014-02-07T19:17:10Z</dcterms:modified>
</cp:coreProperties>
</file>