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375" r:id="rId2"/>
    <p:sldId id="376" r:id="rId3"/>
    <p:sldId id="377" r:id="rId4"/>
    <p:sldId id="378" r:id="rId5"/>
    <p:sldId id="384" r:id="rId6"/>
    <p:sldId id="400" r:id="rId7"/>
    <p:sldId id="422" r:id="rId8"/>
    <p:sldId id="385" r:id="rId9"/>
    <p:sldId id="443" r:id="rId10"/>
    <p:sldId id="386" r:id="rId11"/>
    <p:sldId id="402" r:id="rId12"/>
    <p:sldId id="444" r:id="rId13"/>
    <p:sldId id="445" r:id="rId14"/>
    <p:sldId id="446" r:id="rId15"/>
    <p:sldId id="379" r:id="rId16"/>
    <p:sldId id="382" r:id="rId17"/>
    <p:sldId id="383" r:id="rId18"/>
    <p:sldId id="388" r:id="rId19"/>
    <p:sldId id="389" r:id="rId20"/>
    <p:sldId id="390" r:id="rId21"/>
    <p:sldId id="391" r:id="rId22"/>
    <p:sldId id="392" r:id="rId23"/>
    <p:sldId id="393" r:id="rId24"/>
    <p:sldId id="394" r:id="rId25"/>
    <p:sldId id="395" r:id="rId26"/>
    <p:sldId id="396" r:id="rId27"/>
    <p:sldId id="447" r:id="rId28"/>
    <p:sldId id="448" r:id="rId29"/>
    <p:sldId id="397" r:id="rId30"/>
    <p:sldId id="404" r:id="rId31"/>
    <p:sldId id="380" r:id="rId32"/>
    <p:sldId id="381" r:id="rId33"/>
    <p:sldId id="421" r:id="rId34"/>
    <p:sldId id="418" r:id="rId3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66FF"/>
    <a:srgbClr val="33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>
        <p:scale>
          <a:sx n="60" d="100"/>
          <a:sy n="60" d="100"/>
        </p:scale>
        <p:origin x="-1410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FC33609D-F973-4EF4-8F20-BAEAFFA98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2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87888" cy="3516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44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460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460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77D0EDFA-137D-4219-AB61-D350F378B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98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625A3D6-F8AD-4B06-B0D6-6569AA5D969D}" type="slidenum">
              <a:rPr lang="en-US" altLang="en-US" sz="1200" smtClean="0"/>
              <a:pPr/>
              <a:t>16</a:t>
            </a:fld>
            <a:endParaRPr lang="en-US" altLang="en-US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4838"/>
            <a:ext cx="5143500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Interdisciplinary research, design, and development very challenging, but necessary to meet the requirements of future wireless applications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CD0B50-D435-47BB-BC96-0244EF60676D}" type="slidenum">
              <a:rPr lang="en-US" altLang="en-US" sz="1200" smtClean="0">
                <a:latin typeface="Arial" pitchFamily="34" charset="0"/>
              </a:rPr>
              <a:pPr/>
              <a:t>21</a:t>
            </a:fld>
            <a:endParaRPr lang="en-US" altLang="en-US" sz="1200" smtClean="0"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86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AE0885B-D154-49D9-9E80-DB5F2C5EB3F0}" type="slidenum">
              <a:rPr lang="en-US" altLang="en-US" sz="1200" smtClean="0">
                <a:latin typeface="Arial" pitchFamily="34" charset="0"/>
              </a:rPr>
              <a:pPr/>
              <a:t>22</a:t>
            </a:fld>
            <a:endParaRPr lang="en-US" altLang="en-US" sz="1200" smtClean="0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itchFamily="34" charset="0"/>
              </a:rPr>
              <a:t>1 NUM views network protocols as optimization algorithms</a:t>
            </a:r>
          </a:p>
          <a:p>
            <a:r>
              <a:rPr lang="en-US" altLang="en-US" smtClean="0">
                <a:latin typeface="Arial" pitchFamily="34" charset="0"/>
              </a:rPr>
              <a:t>2 Underlying problem is…</a:t>
            </a:r>
          </a:p>
          <a:p>
            <a:r>
              <a:rPr lang="en-US" altLang="en-US" smtClean="0">
                <a:latin typeface="Arial" pitchFamily="34" charset="0"/>
              </a:rPr>
              <a:t>	2.1 max the sum of the utilities</a:t>
            </a:r>
          </a:p>
          <a:p>
            <a:r>
              <a:rPr lang="en-US" altLang="en-US" smtClean="0">
                <a:latin typeface="Arial" pitchFamily="34" charset="0"/>
              </a:rPr>
              <a:t>	2.2 sum of the flows across a link cannot exceed the capacity of the link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00FDAF4-0BB9-4BA1-B90E-C13CD953D90E}" type="slidenum">
              <a:rPr lang="en-US" altLang="en-US" sz="1200" smtClean="0"/>
              <a:pPr/>
              <a:t>23</a:t>
            </a:fld>
            <a:endParaRPr lang="en-US" altLang="en-US" sz="1200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highlighted points are the keys</a:t>
            </a:r>
          </a:p>
          <a:p>
            <a:r>
              <a:rPr lang="en-US" altLang="en-US" smtClean="0"/>
              <a:t>Dwell on rate/rel/delay tradeoffs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0119264-EDE7-4443-B2AD-0E616B63AF05}" type="slidenum">
              <a:rPr lang="en-US" altLang="en-US" sz="1200" smtClean="0"/>
              <a:pPr/>
              <a:t>24</a:t>
            </a:fld>
            <a:endParaRPr lang="en-US" altLang="en-US" sz="1200" smtClean="0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policies are functions or algorithms</a:t>
            </a:r>
          </a:p>
          <a:p>
            <a:r>
              <a:rPr lang="en-US" altLang="en-US" smtClean="0"/>
              <a:t>The inputs are channel state and other parameters set by the network operator</a:t>
            </a:r>
          </a:p>
          <a:p>
            <a:r>
              <a:rPr lang="en-US" altLang="en-US" smtClean="0"/>
              <a:t>The lagrange multipliers are Markov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4A5052-8400-4C33-88B2-7A5E951DB6FD}" type="slidenum">
              <a:rPr lang="en-US" altLang="en-US" sz="1200" smtClean="0"/>
              <a:pPr/>
              <a:t>25</a:t>
            </a:fld>
            <a:endParaRPr lang="en-US" altLang="en-US" sz="1200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Simplest model for illustration of concepts:</a:t>
            </a:r>
          </a:p>
          <a:p>
            <a:r>
              <a:rPr lang="en-US" altLang="en-US" smtClean="0"/>
              <a:t>	Multiple users over a single link</a:t>
            </a:r>
          </a:p>
          <a:p>
            <a:r>
              <a:rPr lang="en-US" altLang="en-US" smtClean="0"/>
              <a:t>	Each is buffered before going over the link</a:t>
            </a:r>
          </a:p>
          <a:p>
            <a:r>
              <a:rPr lang="en-US" altLang="en-US" smtClean="0"/>
              <a:t>	The link uses block codes at rate 0&lt;code rate&lt;1</a:t>
            </a:r>
          </a:p>
          <a:p>
            <a:endParaRPr lang="en-US" altLang="en-US" smtClean="0"/>
          </a:p>
          <a:p>
            <a:r>
              <a:rPr lang="en-US" altLang="en-US" smtClean="0"/>
              <a:t>System adjusts code rate, power, and tx rate to maximize user satisfaction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17B8F76-A6E0-4161-8DDA-A8824D1280C7}" type="slidenum">
              <a:rPr lang="en-US" altLang="en-US" sz="1200" smtClean="0"/>
              <a:pPr/>
              <a:t>26</a:t>
            </a:fld>
            <a:endParaRPr lang="en-US" altLang="en-US" sz="1200" smtClean="0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WNUM –with no codes used- offers superior performance.</a:t>
            </a:r>
          </a:p>
          <a:p>
            <a:endParaRPr lang="en-US" altLang="en-US" smtClean="0"/>
          </a:p>
          <a:p>
            <a:r>
              <a:rPr lang="en-US" altLang="en-US" smtClean="0"/>
              <a:t>The rate delay curve illustrates this best.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356"/>
            <a:fld id="{2A8DA5AB-1074-4B7E-86E6-66DDD5C6C904}" type="slidenum">
              <a:rPr lang="en-US" smtClean="0">
                <a:latin typeface="Arial" pitchFamily="34" charset="0"/>
              </a:rPr>
              <a:pPr defTabSz="930356"/>
              <a:t>28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30181FC-41D9-4226-A459-4B2A74623D28}" type="slidenum">
              <a:rPr lang="en-US" altLang="en-US" sz="1200" smtClean="0"/>
              <a:pPr/>
              <a:t>30</a:t>
            </a:fld>
            <a:endParaRPr lang="en-US" altLang="en-US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DE17BD9-2236-44E2-849E-8A979B163898}" type="slidenum">
              <a:rPr lang="en-US" altLang="en-US" sz="1200" smtClean="0"/>
              <a:pPr/>
              <a:t>31</a:t>
            </a:fld>
            <a:endParaRPr lang="en-US" altLang="en-US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Control theory here is not blue, the success criteria is not blue since can’t solve problems that don’t fit the math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248F97C-5177-4D63-85EC-1032F823D803}" type="slidenum">
              <a:rPr lang="en-US" altLang="en-US" sz="1200" smtClean="0"/>
              <a:pPr/>
              <a:t>32</a:t>
            </a:fld>
            <a:endParaRPr lang="en-US" altLang="en-US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Bob’s comments:</a:t>
            </a:r>
          </a:p>
          <a:p>
            <a:r>
              <a:rPr lang="en-US" altLang="en-US" smtClean="0"/>
              <a:t>Wireless information theory has attacked too many problems</a:t>
            </a:r>
          </a:p>
          <a:p>
            <a:r>
              <a:rPr lang="en-US" altLang="en-US" smtClean="0"/>
              <a:t>Control and optimization has been too focused on the math, and not on problems that don’t fit the math.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D55C4-525D-4421-8306-F079CF43C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28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6B9D-A3D8-4673-9273-DC9EEDC65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301FD-02F6-4CC8-B245-523583011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7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5BD36-3806-44A2-B2C0-805DCCFD5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8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FB1B-2276-41A0-9E4F-C30859CCA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8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3F64D-0B9E-4BB3-8518-2D1BA0305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0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31D1-CC98-4CFA-8D74-779FD6FE9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3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0A2EA-744F-4476-B6F2-1C6C02B47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7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C0293-3EC0-44F8-9AAD-F7B41E779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96A02-6C90-4AF7-B422-3A330AEC8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6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C44A8-1765-4A77-B5FA-332CE5192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38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1659B-7D8F-4D1A-BE0B-DE37667CB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18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4F62A-9929-4200-A6D2-67DCEBCF51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49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6501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1385888"/>
            <a:ext cx="4151313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188" y="1385888"/>
            <a:ext cx="4151312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E80C-7648-4F3B-A66C-10F5664E73B4}" type="datetime1">
              <a:rPr lang="en-US"/>
              <a:pPr>
                <a:defRPr/>
              </a:pPr>
              <a:t>2/11/2014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37E9-1620-4130-8EBC-30C6E8F06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0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7ABAF-B0E8-4ABA-AF26-BA2C3BD1D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9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A9C83E-FF7D-4A96-BEC0-76E7F2E59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10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9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png"/><Relationship Id="rId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8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hyperlink" Target="http://images.google.com/imgres?imgurl=http://matt.eifelle.com/wp-content/uploads/2008/03/swissrolltest.png&amp;imgrefurl=http://matt.eifelle.com/2008/01/25/dimensionality-reduction-isomap/&amp;usg=__ZXL4SxTRjZPc2vnYjR8i2IpcqE4=&amp;h=446&amp;w=539&amp;sz=126&amp;hl=en&amp;start=13&amp;um=1&amp;tbnid=5v3w15pCchP_eM:&amp;tbnh=109&amp;tbnw=132&amp;prev=/images?q%3Disomap%2BSwiss%2Broll%26um%3D1%26hl%3Den%26rlz%3D1T4IBMA_enUS315US211%26sa%3DN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smtClean="0"/>
              <a:t>EE360: Lecture 11 Outline</a:t>
            </a:r>
            <a:br>
              <a:rPr lang="en-US" altLang="en-US" sz="4000" smtClean="0"/>
            </a:br>
            <a:r>
              <a:rPr lang="en-US" altLang="en-US" sz="4400" smtClean="0"/>
              <a:t>Cross-Layer Design and CR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772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3333CC"/>
                </a:solidFill>
              </a:rPr>
              <a:t>HW 1 </a:t>
            </a:r>
            <a:r>
              <a:rPr lang="en-US" altLang="en-US" sz="2400" dirty="0" smtClean="0">
                <a:solidFill>
                  <a:srgbClr val="3333CC"/>
                </a:solidFill>
              </a:rPr>
              <a:t>due </a:t>
            </a:r>
            <a:r>
              <a:rPr lang="en-US" altLang="en-US" sz="2400" dirty="0" smtClean="0">
                <a:solidFill>
                  <a:srgbClr val="3333CC"/>
                </a:solidFill>
              </a:rPr>
              <a:t>Feb. </a:t>
            </a:r>
            <a:r>
              <a:rPr lang="en-US" altLang="en-US" sz="2400" dirty="0" smtClean="0">
                <a:solidFill>
                  <a:srgbClr val="3333CC"/>
                </a:solidFill>
              </a:rPr>
              <a:t>19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3333CC"/>
                </a:solidFill>
              </a:rPr>
              <a:t>Progress </a:t>
            </a:r>
            <a:r>
              <a:rPr lang="en-US" altLang="en-US" sz="2400" dirty="0" smtClean="0">
                <a:solidFill>
                  <a:srgbClr val="3333CC"/>
                </a:solidFill>
              </a:rPr>
              <a:t>reports due Feb. </a:t>
            </a:r>
            <a:r>
              <a:rPr lang="en-US" altLang="en-US" sz="2400" dirty="0" smtClean="0">
                <a:solidFill>
                  <a:srgbClr val="3333CC"/>
                </a:solidFill>
              </a:rPr>
              <a:t>24 </a:t>
            </a:r>
          </a:p>
          <a:p>
            <a:pPr lvl="1">
              <a:lnSpc>
                <a:spcPct val="90000"/>
              </a:lnSpc>
            </a:pPr>
            <a:endParaRPr lang="en-US" altLang="en-US" sz="1600" dirty="0" smtClean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altLang="en-US" dirty="0" smtClean="0"/>
              <a:t>Interference alignment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Feedback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MIMO in ad-hoc networks</a:t>
            </a:r>
            <a:endParaRPr lang="en-US" altLang="en-US" dirty="0" smtClean="0"/>
          </a:p>
          <a:p>
            <a:pPr>
              <a:lnSpc>
                <a:spcPct val="85000"/>
              </a:lnSpc>
            </a:pPr>
            <a:r>
              <a:rPr lang="en-US" altLang="en-US" dirty="0" smtClean="0"/>
              <a:t>Cross layer design in ad hoc </a:t>
            </a:r>
            <a:r>
              <a:rPr lang="en-US" altLang="en-US" dirty="0" smtClean="0"/>
              <a:t>networks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Consummating the union between network and information theory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Interference Alignment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848600" cy="51768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Addresses the number of interference-free signaling dimensions in an interference channel</a:t>
            </a:r>
          </a:p>
          <a:p>
            <a:pPr lvl="3">
              <a:lnSpc>
                <a:spcPct val="90000"/>
              </a:lnSpc>
            </a:pPr>
            <a:endParaRPr lang="en-US" altLang="en-US" sz="16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Based on our orthogonal analysis earlier, it would appear that resources need to be divided evenly, so only 2BT/N dimensions available</a:t>
            </a:r>
          </a:p>
          <a:p>
            <a:pPr lvl="3">
              <a:lnSpc>
                <a:spcPct val="90000"/>
              </a:lnSpc>
            </a:pPr>
            <a:endParaRPr lang="en-US" altLang="en-US" sz="16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Jafar and Cadambe showed that by aligning interference, 2BT/2 dimensions are available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Everyone gets half the cake!</a:t>
            </a:r>
          </a:p>
          <a:p>
            <a:pPr lvl="2">
              <a:lnSpc>
                <a:spcPct val="90000"/>
              </a:lnSpc>
            </a:pPr>
            <a:endParaRPr lang="en-US" altLang="en-US" sz="1600" smtClean="0"/>
          </a:p>
        </p:txBody>
      </p:sp>
      <p:pic>
        <p:nvPicPr>
          <p:cNvPr id="10244" name="Picture 2" descr="http://img.timeinc.net/recipes/i/recipes/oh/08/chocolate-cake-oh-1727433-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00600"/>
            <a:ext cx="1776413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Premise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058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For any number of TXs and RXs, each TX can transmit half the time and be received without any interference</a:t>
            </a:r>
          </a:p>
          <a:p>
            <a:pPr lvl="1"/>
            <a:r>
              <a:rPr lang="en-US" altLang="en-US" sz="2000" smtClean="0"/>
              <a:t>Assume different delay for each transmitter-receiver pair</a:t>
            </a:r>
          </a:p>
          <a:p>
            <a:pPr lvl="1"/>
            <a:r>
              <a:rPr lang="en-US" altLang="en-US" sz="2000" smtClean="0"/>
              <a:t>Delay odd when message from TX </a:t>
            </a:r>
            <a:r>
              <a:rPr lang="en-US" altLang="en-US" sz="2000" i="1" smtClean="0"/>
              <a:t>i</a:t>
            </a:r>
            <a:r>
              <a:rPr lang="en-US" altLang="en-US" sz="2000" smtClean="0"/>
              <a:t> desired by RX </a:t>
            </a:r>
            <a:r>
              <a:rPr lang="en-US" altLang="en-US" sz="2000" i="1" smtClean="0"/>
              <a:t>j</a:t>
            </a:r>
            <a:r>
              <a:rPr lang="en-US" altLang="en-US" sz="2000" smtClean="0"/>
              <a:t>; even otherwise.</a:t>
            </a:r>
            <a:endParaRPr lang="en-US" altLang="en-US" sz="2400" smtClean="0"/>
          </a:p>
          <a:p>
            <a:pPr lvl="1"/>
            <a:r>
              <a:rPr lang="en-US" altLang="en-US" sz="2000" smtClean="0"/>
              <a:t>Each TX transmits during odd time slots and is silent at other times.</a:t>
            </a:r>
            <a:endParaRPr lang="en-US" altLang="en-US" sz="2400" smtClean="0"/>
          </a:p>
          <a:p>
            <a:pPr lvl="1"/>
            <a:r>
              <a:rPr lang="en-US" altLang="en-US" sz="2000" smtClean="0"/>
              <a:t>All interference is aligned in even time slots.</a:t>
            </a:r>
          </a:p>
          <a:p>
            <a:endParaRPr lang="en-US" altLang="en-US" sz="2400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638016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Extensions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Multipath channels</a:t>
            </a:r>
          </a:p>
          <a:p>
            <a:r>
              <a:rPr lang="en-US" altLang="en-US" smtClean="0"/>
              <a:t>Fading channels</a:t>
            </a:r>
          </a:p>
          <a:p>
            <a:r>
              <a:rPr lang="en-US" altLang="en-US" smtClean="0"/>
              <a:t>MIMO channels</a:t>
            </a:r>
          </a:p>
          <a:p>
            <a:r>
              <a:rPr lang="en-US" altLang="en-US" smtClean="0"/>
              <a:t>Cellular systems</a:t>
            </a:r>
          </a:p>
          <a:p>
            <a:r>
              <a:rPr lang="en-US" altLang="en-US" smtClean="0"/>
              <a:t>Imperfect channel knowledge</a:t>
            </a:r>
          </a:p>
          <a:p>
            <a:r>
              <a:rPr lang="en-US" altLang="en-US" smtClean="0"/>
              <a:t>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34963" y="323850"/>
            <a:ext cx="8229600" cy="1143000"/>
          </a:xfrm>
        </p:spPr>
        <p:txBody>
          <a:bodyPr/>
          <a:lstStyle/>
          <a:p>
            <a:r>
              <a:rPr lang="en-US" altLang="en-US" sz="3600" smtClean="0"/>
              <a:t>Feedback in Networks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3200400"/>
          </a:xfrm>
        </p:spPr>
        <p:txBody>
          <a:bodyPr/>
          <a:lstStyle/>
          <a:p>
            <a:r>
              <a:rPr lang="en-US" altLang="en-US" sz="2400" smtClean="0"/>
              <a:t>Feedback in ptp links</a:t>
            </a:r>
          </a:p>
          <a:p>
            <a:pPr lvl="1"/>
            <a:r>
              <a:rPr lang="en-US" altLang="en-US" sz="2400" smtClean="0"/>
              <a:t>Does not increase capacity</a:t>
            </a:r>
          </a:p>
          <a:p>
            <a:pPr lvl="1"/>
            <a:r>
              <a:rPr lang="en-US" altLang="en-US" sz="2400" smtClean="0"/>
              <a:t>Ensures reliable transmission</a:t>
            </a:r>
          </a:p>
          <a:p>
            <a:pPr lvl="1"/>
            <a:r>
              <a:rPr lang="en-US" altLang="en-US" sz="2400" smtClean="0"/>
              <a:t>Reduces complexity; adds delay</a:t>
            </a:r>
          </a:p>
          <a:p>
            <a:pPr lvl="1"/>
            <a:r>
              <a:rPr lang="en-US" altLang="en-US" sz="2400" smtClean="0"/>
              <a:t>Used to share CSI</a:t>
            </a:r>
          </a:p>
          <a:p>
            <a:r>
              <a:rPr lang="en-US" altLang="en-US" sz="2400" smtClean="0"/>
              <a:t>Types of feedback in networks</a:t>
            </a:r>
          </a:p>
          <a:p>
            <a:pPr lvl="1"/>
            <a:r>
              <a:rPr lang="en-US" altLang="en-US" sz="2400" smtClean="0"/>
              <a:t>Output feedback</a:t>
            </a:r>
          </a:p>
          <a:p>
            <a:pPr lvl="1"/>
            <a:r>
              <a:rPr lang="en-US" altLang="en-US" sz="2400" smtClean="0"/>
              <a:t>CSI</a:t>
            </a:r>
          </a:p>
          <a:p>
            <a:pPr lvl="1"/>
            <a:r>
              <a:rPr lang="en-US" altLang="en-US" sz="2400" smtClean="0"/>
              <a:t>Acknowledgements</a:t>
            </a:r>
          </a:p>
          <a:p>
            <a:pPr lvl="1"/>
            <a:r>
              <a:rPr lang="en-US" altLang="en-US" sz="2400" smtClean="0"/>
              <a:t>Network/traffic information</a:t>
            </a:r>
          </a:p>
          <a:p>
            <a:pPr lvl="1"/>
            <a:r>
              <a:rPr lang="en-US" altLang="en-US" sz="2400" smtClean="0"/>
              <a:t>Something else</a:t>
            </a:r>
          </a:p>
          <a:p>
            <a:r>
              <a:rPr lang="en-US" altLang="en-US" sz="2400" smtClean="0"/>
              <a:t>What is the </a:t>
            </a:r>
            <a:r>
              <a:rPr lang="en-US" altLang="en-US" sz="2400" smtClean="0">
                <a:solidFill>
                  <a:srgbClr val="FF0000"/>
                </a:solidFill>
              </a:rPr>
              <a:t>network</a:t>
            </a:r>
            <a:r>
              <a:rPr lang="en-US" altLang="en-US" sz="2400" smtClean="0"/>
              <a:t> metric to be improved by feedback?</a:t>
            </a:r>
          </a:p>
          <a:p>
            <a:pPr lvl="1"/>
            <a:r>
              <a:rPr lang="en-US" altLang="en-US" sz="2400" smtClean="0"/>
              <a:t>Capacity, delay, …</a:t>
            </a:r>
          </a:p>
        </p:txBody>
      </p:sp>
      <p:grpSp>
        <p:nvGrpSpPr>
          <p:cNvPr id="13316" name="Group 44"/>
          <p:cNvGrpSpPr>
            <a:grpSpLocks/>
          </p:cNvGrpSpPr>
          <p:nvPr/>
        </p:nvGrpSpPr>
        <p:grpSpPr bwMode="auto">
          <a:xfrm>
            <a:off x="5562600" y="1828800"/>
            <a:ext cx="3255963" cy="1524000"/>
            <a:chOff x="1476375" y="1042988"/>
            <a:chExt cx="5559425" cy="2135187"/>
          </a:xfrm>
        </p:grpSpPr>
        <p:sp>
          <p:nvSpPr>
            <p:cNvPr id="44040" name="Rectangle 69"/>
            <p:cNvSpPr>
              <a:spLocks noChangeArrowheads="1"/>
            </p:cNvSpPr>
            <p:nvPr/>
          </p:nvSpPr>
          <p:spPr bwMode="auto">
            <a:xfrm>
              <a:off x="5352522" y="1352146"/>
              <a:ext cx="374062" cy="50265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041" name="Rectangle 71"/>
            <p:cNvSpPr>
              <a:spLocks noChangeArrowheads="1"/>
            </p:cNvSpPr>
            <p:nvPr/>
          </p:nvSpPr>
          <p:spPr bwMode="auto">
            <a:xfrm>
              <a:off x="4859194" y="2526499"/>
              <a:ext cx="374062" cy="50265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042" name="Rectangle 74"/>
            <p:cNvSpPr>
              <a:spLocks noChangeArrowheads="1"/>
            </p:cNvSpPr>
            <p:nvPr/>
          </p:nvSpPr>
          <p:spPr bwMode="auto">
            <a:xfrm>
              <a:off x="2809986" y="1821442"/>
              <a:ext cx="374062" cy="50265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043" name="Line 75"/>
            <p:cNvSpPr>
              <a:spLocks noChangeShapeType="1"/>
            </p:cNvSpPr>
            <p:nvPr/>
          </p:nvSpPr>
          <p:spPr bwMode="auto">
            <a:xfrm>
              <a:off x="3002439" y="1501164"/>
              <a:ext cx="0" cy="309158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4" name="Rectangle 76"/>
            <p:cNvSpPr>
              <a:spLocks noChangeArrowheads="1"/>
            </p:cNvSpPr>
            <p:nvPr/>
          </p:nvSpPr>
          <p:spPr bwMode="auto">
            <a:xfrm>
              <a:off x="3964698" y="1694666"/>
              <a:ext cx="374062" cy="50265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045" name="Rectangle 78"/>
            <p:cNvSpPr>
              <a:spLocks noChangeArrowheads="1"/>
            </p:cNvSpPr>
            <p:nvPr/>
          </p:nvSpPr>
          <p:spPr bwMode="auto">
            <a:xfrm>
              <a:off x="6650896" y="1997150"/>
              <a:ext cx="374062" cy="50265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046" name="Rectangle 80"/>
            <p:cNvSpPr>
              <a:spLocks noChangeArrowheads="1"/>
            </p:cNvSpPr>
            <p:nvPr/>
          </p:nvSpPr>
          <p:spPr bwMode="auto">
            <a:xfrm>
              <a:off x="1500771" y="2079443"/>
              <a:ext cx="376771" cy="50265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047" name="Line 81"/>
            <p:cNvSpPr>
              <a:spLocks noChangeShapeType="1"/>
            </p:cNvSpPr>
            <p:nvPr/>
          </p:nvSpPr>
          <p:spPr bwMode="auto">
            <a:xfrm>
              <a:off x="1682380" y="1756942"/>
              <a:ext cx="0" cy="311381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8" name="Line 82"/>
            <p:cNvSpPr>
              <a:spLocks noChangeShapeType="1"/>
            </p:cNvSpPr>
            <p:nvPr/>
          </p:nvSpPr>
          <p:spPr bwMode="auto">
            <a:xfrm>
              <a:off x="3156942" y="1612371"/>
              <a:ext cx="788783" cy="0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9" name="Line 83"/>
            <p:cNvSpPr>
              <a:spLocks noChangeShapeType="1"/>
            </p:cNvSpPr>
            <p:nvPr/>
          </p:nvSpPr>
          <p:spPr bwMode="auto">
            <a:xfrm flipV="1">
              <a:off x="4276417" y="1116386"/>
              <a:ext cx="1162843" cy="309157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0" name="Line 84"/>
            <p:cNvSpPr>
              <a:spLocks noChangeShapeType="1"/>
            </p:cNvSpPr>
            <p:nvPr/>
          </p:nvSpPr>
          <p:spPr bwMode="auto">
            <a:xfrm>
              <a:off x="5620871" y="1078574"/>
              <a:ext cx="1135737" cy="596073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1" name="Line 85"/>
            <p:cNvSpPr>
              <a:spLocks noChangeShapeType="1"/>
            </p:cNvSpPr>
            <p:nvPr/>
          </p:nvSpPr>
          <p:spPr bwMode="auto">
            <a:xfrm flipV="1">
              <a:off x="1877543" y="1641286"/>
              <a:ext cx="739992" cy="184604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2" name="Line 87"/>
            <p:cNvSpPr>
              <a:spLocks noChangeShapeType="1"/>
            </p:cNvSpPr>
            <p:nvPr/>
          </p:nvSpPr>
          <p:spPr bwMode="auto">
            <a:xfrm>
              <a:off x="4300812" y="1487819"/>
              <a:ext cx="685781" cy="756212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3" name="Line 88"/>
            <p:cNvSpPr>
              <a:spLocks noChangeShapeType="1"/>
            </p:cNvSpPr>
            <p:nvPr/>
          </p:nvSpPr>
          <p:spPr bwMode="auto">
            <a:xfrm>
              <a:off x="1975124" y="2139496"/>
              <a:ext cx="2791910" cy="342520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4" name="Line 89"/>
            <p:cNvSpPr>
              <a:spLocks noChangeShapeType="1"/>
            </p:cNvSpPr>
            <p:nvPr/>
          </p:nvSpPr>
          <p:spPr bwMode="auto">
            <a:xfrm flipV="1">
              <a:off x="5130253" y="1770287"/>
              <a:ext cx="1601961" cy="484865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Curved Down Arrow 19"/>
            <p:cNvSpPr/>
            <p:nvPr/>
          </p:nvSpPr>
          <p:spPr>
            <a:xfrm rot="9867836" flipH="1">
              <a:off x="5157359" y="2192876"/>
              <a:ext cx="1802545" cy="451502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Curved Down Arrow 20"/>
            <p:cNvSpPr/>
            <p:nvPr/>
          </p:nvSpPr>
          <p:spPr>
            <a:xfrm rot="9981973" flipH="1">
              <a:off x="3072915" y="1879270"/>
              <a:ext cx="1133027" cy="353641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Curved Down Arrow 21"/>
            <p:cNvSpPr/>
            <p:nvPr/>
          </p:nvSpPr>
          <p:spPr>
            <a:xfrm rot="20777833" flipH="1">
              <a:off x="1479086" y="1105264"/>
              <a:ext cx="1461008" cy="487090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058" name="Line 75"/>
            <p:cNvSpPr>
              <a:spLocks noChangeShapeType="1"/>
            </p:cNvSpPr>
            <p:nvPr/>
          </p:nvSpPr>
          <p:spPr bwMode="auto">
            <a:xfrm>
              <a:off x="4151730" y="1392181"/>
              <a:ext cx="0" cy="309157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9" name="Line 75"/>
            <p:cNvSpPr>
              <a:spLocks noChangeShapeType="1"/>
            </p:cNvSpPr>
            <p:nvPr/>
          </p:nvSpPr>
          <p:spPr bwMode="auto">
            <a:xfrm>
              <a:off x="5043514" y="2210669"/>
              <a:ext cx="0" cy="311381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0" name="Line 75"/>
            <p:cNvSpPr>
              <a:spLocks noChangeShapeType="1"/>
            </p:cNvSpPr>
            <p:nvPr/>
          </p:nvSpPr>
          <p:spPr bwMode="auto">
            <a:xfrm>
              <a:off x="6846059" y="1685769"/>
              <a:ext cx="0" cy="311381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1" name="Line 75"/>
            <p:cNvSpPr>
              <a:spLocks noChangeShapeType="1"/>
            </p:cNvSpPr>
            <p:nvPr/>
          </p:nvSpPr>
          <p:spPr bwMode="auto">
            <a:xfrm>
              <a:off x="5550396" y="1042988"/>
              <a:ext cx="0" cy="311381"/>
            </a:xfrm>
            <a:prstGeom prst="lin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3342" name="Group 40"/>
            <p:cNvGrpSpPr>
              <a:grpSpLocks/>
            </p:cNvGrpSpPr>
            <p:nvPr/>
          </p:nvGrpSpPr>
          <p:grpSpPr bwMode="auto">
            <a:xfrm>
              <a:off x="1476375" y="2578100"/>
              <a:ext cx="404813" cy="150813"/>
              <a:chOff x="1475945" y="2578696"/>
              <a:chExt cx="404832" cy="149628"/>
            </a:xfrm>
          </p:grpSpPr>
          <p:sp>
            <p:nvSpPr>
              <p:cNvPr id="28" name="Donut 27"/>
              <p:cNvSpPr/>
              <p:nvPr/>
            </p:nvSpPr>
            <p:spPr>
              <a:xfrm>
                <a:off x="1475945" y="2578253"/>
                <a:ext cx="143669" cy="150053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Donut 28"/>
              <p:cNvSpPr/>
              <p:nvPr/>
            </p:nvSpPr>
            <p:spPr>
              <a:xfrm>
                <a:off x="1736174" y="2578253"/>
                <a:ext cx="143669" cy="150053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343" name="Group 41"/>
            <p:cNvGrpSpPr>
              <a:grpSpLocks/>
            </p:cNvGrpSpPr>
            <p:nvPr/>
          </p:nvGrpSpPr>
          <p:grpSpPr bwMode="auto">
            <a:xfrm>
              <a:off x="2784475" y="2320925"/>
              <a:ext cx="404813" cy="149225"/>
              <a:chOff x="1475945" y="2578696"/>
              <a:chExt cx="404832" cy="149628"/>
            </a:xfrm>
          </p:grpSpPr>
          <p:sp>
            <p:nvSpPr>
              <p:cNvPr id="31" name="Donut 30"/>
              <p:cNvSpPr/>
              <p:nvPr/>
            </p:nvSpPr>
            <p:spPr>
              <a:xfrm>
                <a:off x="1477062" y="2579650"/>
                <a:ext cx="143667" cy="149420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Donut 31"/>
              <p:cNvSpPr/>
              <p:nvPr/>
            </p:nvSpPr>
            <p:spPr>
              <a:xfrm>
                <a:off x="1737291" y="2579650"/>
                <a:ext cx="143667" cy="149420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344" name="Group 44"/>
            <p:cNvGrpSpPr>
              <a:grpSpLocks/>
            </p:cNvGrpSpPr>
            <p:nvPr/>
          </p:nvGrpSpPr>
          <p:grpSpPr bwMode="auto">
            <a:xfrm>
              <a:off x="3932238" y="2197100"/>
              <a:ext cx="404812" cy="150813"/>
              <a:chOff x="1475945" y="2578696"/>
              <a:chExt cx="404832" cy="149628"/>
            </a:xfrm>
          </p:grpSpPr>
          <p:sp>
            <p:nvSpPr>
              <p:cNvPr id="34" name="Donut 33"/>
              <p:cNvSpPr/>
              <p:nvPr/>
            </p:nvSpPr>
            <p:spPr>
              <a:xfrm>
                <a:off x="1475878" y="2578918"/>
                <a:ext cx="143670" cy="150053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Donut 34"/>
              <p:cNvSpPr/>
              <p:nvPr/>
            </p:nvSpPr>
            <p:spPr>
              <a:xfrm>
                <a:off x="1736109" y="2578918"/>
                <a:ext cx="143670" cy="150053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345" name="Group 47"/>
            <p:cNvGrpSpPr>
              <a:grpSpLocks/>
            </p:cNvGrpSpPr>
            <p:nvPr/>
          </p:nvGrpSpPr>
          <p:grpSpPr bwMode="auto">
            <a:xfrm>
              <a:off x="4845050" y="3028950"/>
              <a:ext cx="404813" cy="149225"/>
              <a:chOff x="1475945" y="2578696"/>
              <a:chExt cx="404832" cy="149628"/>
            </a:xfrm>
          </p:grpSpPr>
          <p:sp>
            <p:nvSpPr>
              <p:cNvPr id="37" name="Donut 36"/>
              <p:cNvSpPr/>
              <p:nvPr/>
            </p:nvSpPr>
            <p:spPr>
              <a:xfrm>
                <a:off x="1476538" y="2578904"/>
                <a:ext cx="143667" cy="149420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Donut 37"/>
              <p:cNvSpPr/>
              <p:nvPr/>
            </p:nvSpPr>
            <p:spPr>
              <a:xfrm>
                <a:off x="1736767" y="2578904"/>
                <a:ext cx="143667" cy="149420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346" name="Group 50"/>
            <p:cNvGrpSpPr>
              <a:grpSpLocks/>
            </p:cNvGrpSpPr>
            <p:nvPr/>
          </p:nvGrpSpPr>
          <p:grpSpPr bwMode="auto">
            <a:xfrm>
              <a:off x="6630988" y="2495550"/>
              <a:ext cx="404812" cy="149225"/>
              <a:chOff x="1475945" y="2578696"/>
              <a:chExt cx="404832" cy="149628"/>
            </a:xfrm>
          </p:grpSpPr>
          <p:sp>
            <p:nvSpPr>
              <p:cNvPr id="40" name="Donut 39"/>
              <p:cNvSpPr/>
              <p:nvPr/>
            </p:nvSpPr>
            <p:spPr>
              <a:xfrm>
                <a:off x="1476877" y="2578506"/>
                <a:ext cx="143670" cy="149420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Donut 40"/>
              <p:cNvSpPr/>
              <p:nvPr/>
            </p:nvSpPr>
            <p:spPr>
              <a:xfrm>
                <a:off x="1737107" y="2578506"/>
                <a:ext cx="143670" cy="149420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347" name="Group 53"/>
            <p:cNvGrpSpPr>
              <a:grpSpLocks/>
            </p:cNvGrpSpPr>
            <p:nvPr/>
          </p:nvGrpSpPr>
          <p:grpSpPr bwMode="auto">
            <a:xfrm>
              <a:off x="5330825" y="1854200"/>
              <a:ext cx="404813" cy="150813"/>
              <a:chOff x="1475945" y="2578696"/>
              <a:chExt cx="404832" cy="149628"/>
            </a:xfrm>
          </p:grpSpPr>
          <p:sp>
            <p:nvSpPr>
              <p:cNvPr id="43" name="Donut 42"/>
              <p:cNvSpPr/>
              <p:nvPr/>
            </p:nvSpPr>
            <p:spPr>
              <a:xfrm>
                <a:off x="1475957" y="2579296"/>
                <a:ext cx="143669" cy="150053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Donut 43"/>
              <p:cNvSpPr/>
              <p:nvPr/>
            </p:nvSpPr>
            <p:spPr>
              <a:xfrm>
                <a:off x="1736186" y="2579296"/>
                <a:ext cx="143669" cy="150053"/>
              </a:xfrm>
              <a:prstGeom prst="donut">
                <a:avLst/>
              </a:prstGeom>
              <a:solidFill>
                <a:srgbClr val="A7D3FF"/>
              </a:solidFill>
              <a:ln w="63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3352800" y="4114800"/>
            <a:ext cx="3536950" cy="633413"/>
            <a:chOff x="3749040" y="3701409"/>
            <a:chExt cx="3535788" cy="1112519"/>
          </a:xfrm>
        </p:grpSpPr>
        <p:sp>
          <p:nvSpPr>
            <p:cNvPr id="45" name="Right Brace 44"/>
            <p:cNvSpPr/>
            <p:nvPr/>
          </p:nvSpPr>
          <p:spPr>
            <a:xfrm>
              <a:off x="3749040" y="3701409"/>
              <a:ext cx="258678" cy="1112519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/>
            </a:p>
          </p:txBody>
        </p:sp>
        <p:sp>
          <p:nvSpPr>
            <p:cNvPr id="13319" name="TextBox 45"/>
            <p:cNvSpPr txBox="1">
              <a:spLocks noChangeArrowheads="1"/>
            </p:cNvSpPr>
            <p:nvPr/>
          </p:nvSpPr>
          <p:spPr bwMode="auto">
            <a:xfrm>
              <a:off x="4099560" y="3817848"/>
              <a:ext cx="3185268" cy="954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800" b="1">
                  <a:solidFill>
                    <a:srgbClr val="FF0000"/>
                  </a:solidFill>
                  <a:latin typeface="Garamond" pitchFamily="18" charset="0"/>
                </a:rPr>
                <a:t>Noisy/Compressed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962400"/>
            <a:ext cx="19161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6923088" y="3886200"/>
            <a:ext cx="2057400" cy="1066800"/>
            <a:chOff x="7543800" y="304800"/>
            <a:chExt cx="2057400" cy="1066800"/>
          </a:xfrm>
        </p:grpSpPr>
        <p:sp>
          <p:nvSpPr>
            <p:cNvPr id="1032" name="TextBox 6"/>
            <p:cNvSpPr txBox="1">
              <a:spLocks noChangeArrowheads="1"/>
            </p:cNvSpPr>
            <p:nvPr/>
          </p:nvSpPr>
          <p:spPr bwMode="auto">
            <a:xfrm>
              <a:off x="7543800" y="685800"/>
              <a:ext cx="360996" cy="276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>
                  <a:solidFill>
                    <a:srgbClr val="3333CC"/>
                  </a:solidFill>
                </a:rPr>
                <a:t>R</a:t>
              </a:r>
              <a:r>
                <a:rPr lang="en-US" altLang="en-US" sz="1200" baseline="-25000">
                  <a:solidFill>
                    <a:srgbClr val="3333CC"/>
                  </a:solidFill>
                </a:rPr>
                <a:t>X</a:t>
              </a:r>
            </a:p>
          </p:txBody>
        </p:sp>
        <p:sp>
          <p:nvSpPr>
            <p:cNvPr id="1033" name="TextBox 8"/>
            <p:cNvSpPr txBox="1">
              <a:spLocks noChangeArrowheads="1"/>
            </p:cNvSpPr>
            <p:nvPr/>
          </p:nvSpPr>
          <p:spPr bwMode="auto">
            <a:xfrm>
              <a:off x="9120722" y="304800"/>
              <a:ext cx="404278" cy="276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>
                  <a:solidFill>
                    <a:srgbClr val="FF0000"/>
                  </a:solidFill>
                </a:rPr>
                <a:t>T</a:t>
              </a:r>
              <a:r>
                <a:rPr lang="en-US" altLang="en-US" sz="1200" baseline="-25000">
                  <a:solidFill>
                    <a:srgbClr val="FF0000"/>
                  </a:solidFill>
                </a:rPr>
                <a:t>X2</a:t>
              </a:r>
            </a:p>
          </p:txBody>
        </p:sp>
        <p:sp>
          <p:nvSpPr>
            <p:cNvPr id="1034" name="TextBox 9"/>
            <p:cNvSpPr txBox="1">
              <a:spLocks noChangeArrowheads="1"/>
            </p:cNvSpPr>
            <p:nvPr/>
          </p:nvSpPr>
          <p:spPr bwMode="auto">
            <a:xfrm>
              <a:off x="9196922" y="1018401"/>
              <a:ext cx="404278" cy="276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>
                  <a:solidFill>
                    <a:srgbClr val="3333CC"/>
                  </a:solidFill>
                </a:rPr>
                <a:t>T</a:t>
              </a:r>
              <a:r>
                <a:rPr lang="en-US" altLang="en-US" sz="1200" baseline="-25000">
                  <a:solidFill>
                    <a:srgbClr val="3333CC"/>
                  </a:solidFill>
                </a:rPr>
                <a:t>X1</a:t>
              </a:r>
            </a:p>
          </p:txBody>
        </p:sp>
        <p:sp>
          <p:nvSpPr>
            <p:cNvPr id="1035" name="Rectangle 10"/>
            <p:cNvSpPr>
              <a:spLocks noChangeArrowheads="1"/>
            </p:cNvSpPr>
            <p:nvPr/>
          </p:nvSpPr>
          <p:spPr bwMode="auto">
            <a:xfrm>
              <a:off x="7924800" y="838200"/>
              <a:ext cx="76200" cy="76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6" name="Rectangle 11"/>
            <p:cNvSpPr>
              <a:spLocks noChangeArrowheads="1"/>
            </p:cNvSpPr>
            <p:nvPr/>
          </p:nvSpPr>
          <p:spPr bwMode="auto">
            <a:xfrm>
              <a:off x="9220200" y="1295400"/>
              <a:ext cx="76200" cy="76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7" name="Rectangle 12"/>
            <p:cNvSpPr>
              <a:spLocks noChangeArrowheads="1"/>
            </p:cNvSpPr>
            <p:nvPr/>
          </p:nvSpPr>
          <p:spPr bwMode="auto">
            <a:xfrm>
              <a:off x="8991600" y="685800"/>
              <a:ext cx="76200" cy="76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8" name="Rectangle 13"/>
            <p:cNvSpPr>
              <a:spLocks noChangeArrowheads="1"/>
            </p:cNvSpPr>
            <p:nvPr/>
          </p:nvSpPr>
          <p:spPr bwMode="auto">
            <a:xfrm>
              <a:off x="7924800" y="1066800"/>
              <a:ext cx="76200" cy="76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457200" y="354013"/>
            <a:ext cx="8229600" cy="1143000"/>
          </a:xfrm>
        </p:spPr>
        <p:txBody>
          <a:bodyPr/>
          <a:lstStyle/>
          <a:p>
            <a:r>
              <a:rPr lang="en-US" altLang="en-US" smtClean="0"/>
              <a:t>Capacity and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47125" cy="56388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2400" dirty="0" smtClean="0"/>
              <a:t>Feedback does not increase capacity of </a:t>
            </a:r>
            <a:r>
              <a:rPr lang="en-US" sz="2400" dirty="0" err="1" smtClean="0"/>
              <a:t>ptp</a:t>
            </a:r>
            <a:r>
              <a:rPr lang="en-US" sz="2400" dirty="0" smtClean="0"/>
              <a:t> </a:t>
            </a:r>
            <a:r>
              <a:rPr lang="en-US" sz="2400" dirty="0" err="1" smtClean="0"/>
              <a:t>memoryless</a:t>
            </a:r>
            <a:r>
              <a:rPr lang="en-US" sz="2400" dirty="0" smtClean="0"/>
              <a:t> channels</a:t>
            </a:r>
          </a:p>
          <a:p>
            <a:pPr lvl="1">
              <a:defRPr/>
            </a:pPr>
            <a:r>
              <a:rPr lang="en-US" sz="2100" dirty="0" smtClean="0"/>
              <a:t>Reduces complexity of optimal transmission scheme</a:t>
            </a:r>
            <a:endParaRPr lang="en-US" sz="2000" dirty="0" smtClean="0"/>
          </a:p>
          <a:p>
            <a:pPr lvl="1">
              <a:defRPr/>
            </a:pPr>
            <a:r>
              <a:rPr lang="en-US" sz="2000" dirty="0" smtClean="0"/>
              <a:t>Drives error to zero faster</a:t>
            </a:r>
          </a:p>
          <a:p>
            <a:pPr>
              <a:defRPr/>
            </a:pPr>
            <a:r>
              <a:rPr lang="en-US" sz="2400" dirty="0" smtClean="0"/>
              <a:t>Capacity of </a:t>
            </a:r>
            <a:r>
              <a:rPr lang="en-US" sz="2400" dirty="0" err="1" smtClean="0"/>
              <a:t>ptp</a:t>
            </a:r>
            <a:r>
              <a:rPr lang="en-US" sz="2400" dirty="0" smtClean="0"/>
              <a:t> channels under feedback largely unknown</a:t>
            </a:r>
          </a:p>
          <a:p>
            <a:pPr lvl="1">
              <a:defRPr/>
            </a:pPr>
            <a:r>
              <a:rPr lang="en-US" sz="2000" dirty="0" smtClean="0"/>
              <a:t>E.g. for channels with memory; finite rate and/or noisy feedback</a:t>
            </a:r>
          </a:p>
          <a:p>
            <a:pPr lvl="1">
              <a:defRPr/>
            </a:pPr>
            <a:r>
              <a:rPr lang="en-US" sz="2000" dirty="0" smtClean="0"/>
              <a:t>Feedback introduces a new metric: directed mutual information</a:t>
            </a:r>
          </a:p>
          <a:p>
            <a:pPr lvl="1">
              <a:defRPr/>
            </a:pPr>
            <a:endParaRPr lang="en-US" sz="2000" dirty="0" smtClean="0"/>
          </a:p>
          <a:p>
            <a:pPr lvl="2">
              <a:defRPr/>
            </a:pPr>
            <a:endParaRPr lang="en-US" sz="1600" dirty="0" smtClean="0"/>
          </a:p>
          <a:p>
            <a:pPr lvl="1"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400" dirty="0" smtClean="0"/>
              <a:t>Multiuser channel capacity with FB largely unknown</a:t>
            </a:r>
          </a:p>
          <a:p>
            <a:pPr lvl="1">
              <a:defRPr/>
            </a:pPr>
            <a:r>
              <a:rPr lang="en-US" sz="2000" dirty="0" smtClean="0"/>
              <a:t>Feedback introduces cooperation</a:t>
            </a:r>
          </a:p>
          <a:p>
            <a:pPr lvl="1">
              <a:defRPr/>
            </a:pPr>
            <a:r>
              <a:rPr lang="en-US" sz="2000" dirty="0" smtClean="0"/>
              <a:t>RX cooperation in the BC</a:t>
            </a:r>
          </a:p>
          <a:p>
            <a:pPr lvl="1">
              <a:defRPr/>
            </a:pPr>
            <a:r>
              <a:rPr lang="en-US" sz="2000" dirty="0" smtClean="0"/>
              <a:t>TX cooperation in the MAC</a:t>
            </a:r>
          </a:p>
          <a:p>
            <a:pPr>
              <a:defRPr/>
            </a:pPr>
            <a:r>
              <a:rPr lang="en-US" sz="2400" dirty="0" smtClean="0"/>
              <a:t>Capacity of </a:t>
            </a:r>
            <a:r>
              <a:rPr lang="en-US" sz="2400" dirty="0" err="1" smtClean="0"/>
              <a:t>multihop</a:t>
            </a:r>
            <a:r>
              <a:rPr lang="en-US" sz="2400" dirty="0" smtClean="0"/>
              <a:t> networks unknown with/without feedback</a:t>
            </a:r>
            <a:endParaRPr lang="en-US" sz="2000" dirty="0" smtClean="0"/>
          </a:p>
          <a:p>
            <a:pPr>
              <a:defRPr/>
            </a:pPr>
            <a:r>
              <a:rPr lang="en-US" sz="2400" u="sng" dirty="0" smtClean="0">
                <a:solidFill>
                  <a:srgbClr val="FF0000"/>
                </a:solidFill>
              </a:rPr>
              <a:t>But</a:t>
            </a:r>
            <a:r>
              <a:rPr lang="en-US" sz="2400" dirty="0" smtClean="0"/>
              <a:t> ARQ is </a:t>
            </a:r>
            <a:r>
              <a:rPr lang="en-US" sz="2400" dirty="0" err="1" smtClean="0"/>
              <a:t>ubiquitious</a:t>
            </a:r>
            <a:r>
              <a:rPr lang="en-US" sz="2400" dirty="0" smtClean="0"/>
              <a:t> in practice</a:t>
            </a:r>
          </a:p>
          <a:p>
            <a:pPr lvl="1">
              <a:defRPr/>
            </a:pPr>
            <a:r>
              <a:rPr lang="en-US" sz="2000" dirty="0" smtClean="0"/>
              <a:t>Works well on finite-rate noisy feedback channels</a:t>
            </a:r>
          </a:p>
          <a:p>
            <a:pPr lvl="1">
              <a:defRPr/>
            </a:pPr>
            <a:r>
              <a:rPr lang="en-US" sz="2000" dirty="0" smtClean="0"/>
              <a:t>Reduces end-to-end delay</a:t>
            </a:r>
          </a:p>
          <a:p>
            <a:pPr>
              <a:defRPr/>
            </a:pPr>
            <a:r>
              <a:rPr lang="en-US" sz="2400" dirty="0" smtClean="0"/>
              <a:t>How to explore optimal use of feedback in networks</a:t>
            </a:r>
          </a:p>
          <a:p>
            <a:pPr lvl="2">
              <a:defRPr/>
            </a:pPr>
            <a:endParaRPr lang="en-US" sz="20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86000" y="3352800"/>
          <a:ext cx="370205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4" imgW="2311200" imgH="431640" progId="Equation.3">
                  <p:embed/>
                </p:oleObj>
              </mc:Choice>
              <mc:Fallback>
                <p:oleObj name="Equation" r:id="rId4" imgW="231120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352800"/>
                        <a:ext cx="370205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7151688" y="4495800"/>
            <a:ext cx="152400" cy="152400"/>
          </a:xfrm>
          <a:prstGeom prst="ellipse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MIMO in Ad-Hoc Networks</a:t>
            </a:r>
          </a:p>
        </p:txBody>
      </p:sp>
      <p:pic>
        <p:nvPicPr>
          <p:cNvPr id="34819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3063" y="2144713"/>
            <a:ext cx="5967412" cy="1579562"/>
          </a:xfrm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81000" y="3962400"/>
            <a:ext cx="8763000" cy="251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b="1" dirty="0">
                <a:solidFill>
                  <a:srgbClr val="0000CC"/>
                </a:solidFill>
                <a:latin typeface="+mj-lt"/>
                <a:cs typeface="+mn-cs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+mj-lt"/>
                <a:cs typeface="+mn-cs"/>
              </a:rPr>
              <a:t>Antennas can be used for multiplexing, diversity, or interference cancellation</a:t>
            </a:r>
          </a:p>
          <a:p>
            <a:pPr lvl="1" eaLnBrk="0" hangingPunct="0"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  <a:cs typeface="+mn-cs"/>
              </a:rPr>
              <a:t>Cancel M-1 interferers with M antennas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800" b="1" dirty="0">
                <a:solidFill>
                  <a:srgbClr val="0000CC"/>
                </a:solidFill>
                <a:latin typeface="+mj-lt"/>
                <a:cs typeface="+mn-cs"/>
              </a:rPr>
              <a:t> What metric 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n-cs"/>
              </a:rPr>
              <a:t>or tradeoff should </a:t>
            </a:r>
            <a:r>
              <a:rPr lang="en-US" sz="2800" b="1" dirty="0">
                <a:solidFill>
                  <a:srgbClr val="0000CC"/>
                </a:solidFill>
                <a:latin typeface="+mj-lt"/>
                <a:cs typeface="+mn-cs"/>
              </a:rPr>
              <a:t>be optimized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n-cs"/>
              </a:rPr>
              <a:t>?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+mj-lt"/>
              </a:rPr>
              <a:t>Throughput, diversity, delay, …</a:t>
            </a:r>
            <a:endParaRPr lang="en-US" sz="2800" b="1" dirty="0">
              <a:solidFill>
                <a:srgbClr val="0000CC"/>
              </a:solidFill>
              <a:latin typeface="+mj-lt"/>
              <a:cs typeface="+mn-cs"/>
            </a:endParaRPr>
          </a:p>
        </p:txBody>
      </p:sp>
      <p:grpSp>
        <p:nvGrpSpPr>
          <p:cNvPr id="34821" name="Group 6"/>
          <p:cNvGrpSpPr>
            <a:grpSpLocks/>
          </p:cNvGrpSpPr>
          <p:nvPr/>
        </p:nvGrpSpPr>
        <p:grpSpPr bwMode="auto">
          <a:xfrm>
            <a:off x="3206750" y="1751013"/>
            <a:ext cx="385763" cy="523875"/>
            <a:chOff x="846" y="3750"/>
            <a:chExt cx="165" cy="338"/>
          </a:xfrm>
        </p:grpSpPr>
        <p:sp>
          <p:nvSpPr>
            <p:cNvPr id="34830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31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6388100" y="1476375"/>
            <a:ext cx="385763" cy="523875"/>
            <a:chOff x="846" y="3750"/>
            <a:chExt cx="165" cy="338"/>
          </a:xfrm>
        </p:grpSpPr>
        <p:sp>
          <p:nvSpPr>
            <p:cNvPr id="34828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29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561"/>
          <p:cNvGrpSpPr>
            <a:grpSpLocks/>
          </p:cNvGrpSpPr>
          <p:nvPr/>
        </p:nvGrpSpPr>
        <p:grpSpPr bwMode="auto">
          <a:xfrm rot="418865">
            <a:off x="3066064" y="1987642"/>
            <a:ext cx="965715" cy="1086302"/>
            <a:chOff x="4180" y="596"/>
            <a:chExt cx="377" cy="24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" name="Freeform 562"/>
            <p:cNvSpPr>
              <a:spLocks/>
            </p:cNvSpPr>
            <p:nvPr/>
          </p:nvSpPr>
          <p:spPr bwMode="auto">
            <a:xfrm>
              <a:off x="4183" y="708"/>
              <a:ext cx="369" cy="85"/>
            </a:xfrm>
            <a:custGeom>
              <a:avLst/>
              <a:gdLst>
                <a:gd name="T0" fmla="*/ 1983 w 1983"/>
                <a:gd name="T1" fmla="*/ 0 h 376"/>
                <a:gd name="T2" fmla="*/ 1894 w 1983"/>
                <a:gd name="T3" fmla="*/ 34 h 376"/>
                <a:gd name="T4" fmla="*/ 1805 w 1983"/>
                <a:gd name="T5" fmla="*/ 65 h 376"/>
                <a:gd name="T6" fmla="*/ 1717 w 1983"/>
                <a:gd name="T7" fmla="*/ 96 h 376"/>
                <a:gd name="T8" fmla="*/ 1630 w 1983"/>
                <a:gd name="T9" fmla="*/ 125 h 376"/>
                <a:gd name="T10" fmla="*/ 1544 w 1983"/>
                <a:gd name="T11" fmla="*/ 152 h 376"/>
                <a:gd name="T12" fmla="*/ 1459 w 1983"/>
                <a:gd name="T13" fmla="*/ 177 h 376"/>
                <a:gd name="T14" fmla="*/ 1375 w 1983"/>
                <a:gd name="T15" fmla="*/ 202 h 376"/>
                <a:gd name="T16" fmla="*/ 1291 w 1983"/>
                <a:gd name="T17" fmla="*/ 224 h 376"/>
                <a:gd name="T18" fmla="*/ 1210 w 1983"/>
                <a:gd name="T19" fmla="*/ 246 h 376"/>
                <a:gd name="T20" fmla="*/ 1131 w 1983"/>
                <a:gd name="T21" fmla="*/ 265 h 376"/>
                <a:gd name="T22" fmla="*/ 1053 w 1983"/>
                <a:gd name="T23" fmla="*/ 283 h 376"/>
                <a:gd name="T24" fmla="*/ 976 w 1983"/>
                <a:gd name="T25" fmla="*/ 300 h 376"/>
                <a:gd name="T26" fmla="*/ 902 w 1983"/>
                <a:gd name="T27" fmla="*/ 315 h 376"/>
                <a:gd name="T28" fmla="*/ 829 w 1983"/>
                <a:gd name="T29" fmla="*/ 329 h 376"/>
                <a:gd name="T30" fmla="*/ 758 w 1983"/>
                <a:gd name="T31" fmla="*/ 341 h 376"/>
                <a:gd name="T32" fmla="*/ 691 w 1983"/>
                <a:gd name="T33" fmla="*/ 350 h 376"/>
                <a:gd name="T34" fmla="*/ 626 w 1983"/>
                <a:gd name="T35" fmla="*/ 359 h 376"/>
                <a:gd name="T36" fmla="*/ 562 w 1983"/>
                <a:gd name="T37" fmla="*/ 365 h 376"/>
                <a:gd name="T38" fmla="*/ 502 w 1983"/>
                <a:gd name="T39" fmla="*/ 370 h 376"/>
                <a:gd name="T40" fmla="*/ 443 w 1983"/>
                <a:gd name="T41" fmla="*/ 374 h 376"/>
                <a:gd name="T42" fmla="*/ 389 w 1983"/>
                <a:gd name="T43" fmla="*/ 376 h 376"/>
                <a:gd name="T44" fmla="*/ 337 w 1983"/>
                <a:gd name="T45" fmla="*/ 374 h 376"/>
                <a:gd name="T46" fmla="*/ 289 w 1983"/>
                <a:gd name="T47" fmla="*/ 373 h 376"/>
                <a:gd name="T48" fmla="*/ 242 w 1983"/>
                <a:gd name="T49" fmla="*/ 370 h 376"/>
                <a:gd name="T50" fmla="*/ 201 w 1983"/>
                <a:gd name="T51" fmla="*/ 364 h 376"/>
                <a:gd name="T52" fmla="*/ 162 w 1983"/>
                <a:gd name="T53" fmla="*/ 356 h 376"/>
                <a:gd name="T54" fmla="*/ 127 w 1983"/>
                <a:gd name="T55" fmla="*/ 347 h 376"/>
                <a:gd name="T56" fmla="*/ 96 w 1983"/>
                <a:gd name="T57" fmla="*/ 335 h 376"/>
                <a:gd name="T58" fmla="*/ 68 w 1983"/>
                <a:gd name="T59" fmla="*/ 323 h 376"/>
                <a:gd name="T60" fmla="*/ 56 w 1983"/>
                <a:gd name="T61" fmla="*/ 315 h 376"/>
                <a:gd name="T62" fmla="*/ 46 w 1983"/>
                <a:gd name="T63" fmla="*/ 308 h 376"/>
                <a:gd name="T64" fmla="*/ 35 w 1983"/>
                <a:gd name="T65" fmla="*/ 300 h 376"/>
                <a:gd name="T66" fmla="*/ 26 w 1983"/>
                <a:gd name="T67" fmla="*/ 291 h 376"/>
                <a:gd name="T68" fmla="*/ 19 w 1983"/>
                <a:gd name="T69" fmla="*/ 282 h 376"/>
                <a:gd name="T70" fmla="*/ 11 w 1983"/>
                <a:gd name="T71" fmla="*/ 271 h 376"/>
                <a:gd name="T72" fmla="*/ 5 w 1983"/>
                <a:gd name="T73" fmla="*/ 261 h 376"/>
                <a:gd name="T74" fmla="*/ 0 w 1983"/>
                <a:gd name="T75" fmla="*/ 250 h 3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83"/>
                <a:gd name="T115" fmla="*/ 0 h 376"/>
                <a:gd name="T116" fmla="*/ 1983 w 1983"/>
                <a:gd name="T117" fmla="*/ 376 h 37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83" h="376">
                  <a:moveTo>
                    <a:pt x="1983" y="0"/>
                  </a:moveTo>
                  <a:lnTo>
                    <a:pt x="1894" y="34"/>
                  </a:lnTo>
                  <a:lnTo>
                    <a:pt x="1805" y="65"/>
                  </a:lnTo>
                  <a:lnTo>
                    <a:pt x="1717" y="96"/>
                  </a:lnTo>
                  <a:lnTo>
                    <a:pt x="1630" y="125"/>
                  </a:lnTo>
                  <a:lnTo>
                    <a:pt x="1544" y="152"/>
                  </a:lnTo>
                  <a:lnTo>
                    <a:pt x="1459" y="177"/>
                  </a:lnTo>
                  <a:lnTo>
                    <a:pt x="1375" y="202"/>
                  </a:lnTo>
                  <a:lnTo>
                    <a:pt x="1291" y="224"/>
                  </a:lnTo>
                  <a:lnTo>
                    <a:pt x="1210" y="246"/>
                  </a:lnTo>
                  <a:lnTo>
                    <a:pt x="1131" y="265"/>
                  </a:lnTo>
                  <a:lnTo>
                    <a:pt x="1053" y="283"/>
                  </a:lnTo>
                  <a:lnTo>
                    <a:pt x="976" y="300"/>
                  </a:lnTo>
                  <a:lnTo>
                    <a:pt x="902" y="315"/>
                  </a:lnTo>
                  <a:lnTo>
                    <a:pt x="829" y="329"/>
                  </a:lnTo>
                  <a:lnTo>
                    <a:pt x="758" y="341"/>
                  </a:lnTo>
                  <a:lnTo>
                    <a:pt x="691" y="350"/>
                  </a:lnTo>
                  <a:lnTo>
                    <a:pt x="626" y="359"/>
                  </a:lnTo>
                  <a:lnTo>
                    <a:pt x="562" y="365"/>
                  </a:lnTo>
                  <a:lnTo>
                    <a:pt x="502" y="370"/>
                  </a:lnTo>
                  <a:lnTo>
                    <a:pt x="443" y="374"/>
                  </a:lnTo>
                  <a:lnTo>
                    <a:pt x="389" y="376"/>
                  </a:lnTo>
                  <a:lnTo>
                    <a:pt x="337" y="374"/>
                  </a:lnTo>
                  <a:lnTo>
                    <a:pt x="289" y="373"/>
                  </a:lnTo>
                  <a:lnTo>
                    <a:pt x="242" y="370"/>
                  </a:lnTo>
                  <a:lnTo>
                    <a:pt x="201" y="364"/>
                  </a:lnTo>
                  <a:lnTo>
                    <a:pt x="162" y="356"/>
                  </a:lnTo>
                  <a:lnTo>
                    <a:pt x="127" y="347"/>
                  </a:lnTo>
                  <a:lnTo>
                    <a:pt x="96" y="335"/>
                  </a:lnTo>
                  <a:lnTo>
                    <a:pt x="68" y="323"/>
                  </a:lnTo>
                  <a:lnTo>
                    <a:pt x="56" y="315"/>
                  </a:lnTo>
                  <a:lnTo>
                    <a:pt x="46" y="308"/>
                  </a:lnTo>
                  <a:lnTo>
                    <a:pt x="35" y="300"/>
                  </a:lnTo>
                  <a:lnTo>
                    <a:pt x="26" y="291"/>
                  </a:lnTo>
                  <a:lnTo>
                    <a:pt x="19" y="282"/>
                  </a:lnTo>
                  <a:lnTo>
                    <a:pt x="11" y="271"/>
                  </a:lnTo>
                  <a:lnTo>
                    <a:pt x="5" y="261"/>
                  </a:lnTo>
                  <a:lnTo>
                    <a:pt x="0" y="250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20" name="Freeform 563"/>
            <p:cNvSpPr>
              <a:spLocks/>
            </p:cNvSpPr>
            <p:nvPr/>
          </p:nvSpPr>
          <p:spPr bwMode="auto">
            <a:xfrm>
              <a:off x="4180" y="686"/>
              <a:ext cx="374" cy="81"/>
            </a:xfrm>
            <a:custGeom>
              <a:avLst/>
              <a:gdLst>
                <a:gd name="T0" fmla="*/ 2012 w 2012"/>
                <a:gd name="T1" fmla="*/ 115 h 360"/>
                <a:gd name="T2" fmla="*/ 1918 w 2012"/>
                <a:gd name="T3" fmla="*/ 96 h 360"/>
                <a:gd name="T4" fmla="*/ 1826 w 2012"/>
                <a:gd name="T5" fmla="*/ 81 h 360"/>
                <a:gd name="T6" fmla="*/ 1735 w 2012"/>
                <a:gd name="T7" fmla="*/ 66 h 360"/>
                <a:gd name="T8" fmla="*/ 1645 w 2012"/>
                <a:gd name="T9" fmla="*/ 54 h 360"/>
                <a:gd name="T10" fmla="*/ 1554 w 2012"/>
                <a:gd name="T11" fmla="*/ 42 h 360"/>
                <a:gd name="T12" fmla="*/ 1467 w 2012"/>
                <a:gd name="T13" fmla="*/ 33 h 360"/>
                <a:gd name="T14" fmla="*/ 1380 w 2012"/>
                <a:gd name="T15" fmla="*/ 24 h 360"/>
                <a:gd name="T16" fmla="*/ 1294 w 2012"/>
                <a:gd name="T17" fmla="*/ 16 h 360"/>
                <a:gd name="T18" fmla="*/ 1211 w 2012"/>
                <a:gd name="T19" fmla="*/ 10 h 360"/>
                <a:gd name="T20" fmla="*/ 1130 w 2012"/>
                <a:gd name="T21" fmla="*/ 6 h 360"/>
                <a:gd name="T22" fmla="*/ 1050 w 2012"/>
                <a:gd name="T23" fmla="*/ 3 h 360"/>
                <a:gd name="T24" fmla="*/ 971 w 2012"/>
                <a:gd name="T25" fmla="*/ 0 h 360"/>
                <a:gd name="T26" fmla="*/ 896 w 2012"/>
                <a:gd name="T27" fmla="*/ 0 h 360"/>
                <a:gd name="T28" fmla="*/ 822 w 2012"/>
                <a:gd name="T29" fmla="*/ 0 h 360"/>
                <a:gd name="T30" fmla="*/ 751 w 2012"/>
                <a:gd name="T31" fmla="*/ 3 h 360"/>
                <a:gd name="T32" fmla="*/ 683 w 2012"/>
                <a:gd name="T33" fmla="*/ 6 h 360"/>
                <a:gd name="T34" fmla="*/ 616 w 2012"/>
                <a:gd name="T35" fmla="*/ 10 h 360"/>
                <a:gd name="T36" fmla="*/ 553 w 2012"/>
                <a:gd name="T37" fmla="*/ 16 h 360"/>
                <a:gd name="T38" fmla="*/ 493 w 2012"/>
                <a:gd name="T39" fmla="*/ 24 h 360"/>
                <a:gd name="T40" fmla="*/ 435 w 2012"/>
                <a:gd name="T41" fmla="*/ 31 h 360"/>
                <a:gd name="T42" fmla="*/ 381 w 2012"/>
                <a:gd name="T43" fmla="*/ 42 h 360"/>
                <a:gd name="T44" fmla="*/ 330 w 2012"/>
                <a:gd name="T45" fmla="*/ 52 h 360"/>
                <a:gd name="T46" fmla="*/ 281 w 2012"/>
                <a:gd name="T47" fmla="*/ 65 h 360"/>
                <a:gd name="T48" fmla="*/ 237 w 2012"/>
                <a:gd name="T49" fmla="*/ 78 h 360"/>
                <a:gd name="T50" fmla="*/ 197 w 2012"/>
                <a:gd name="T51" fmla="*/ 93 h 360"/>
                <a:gd name="T52" fmla="*/ 160 w 2012"/>
                <a:gd name="T53" fmla="*/ 108 h 360"/>
                <a:gd name="T54" fmla="*/ 127 w 2012"/>
                <a:gd name="T55" fmla="*/ 127 h 360"/>
                <a:gd name="T56" fmla="*/ 112 w 2012"/>
                <a:gd name="T57" fmla="*/ 136 h 360"/>
                <a:gd name="T58" fmla="*/ 97 w 2012"/>
                <a:gd name="T59" fmla="*/ 145 h 360"/>
                <a:gd name="T60" fmla="*/ 85 w 2012"/>
                <a:gd name="T61" fmla="*/ 155 h 360"/>
                <a:gd name="T62" fmla="*/ 73 w 2012"/>
                <a:gd name="T63" fmla="*/ 164 h 360"/>
                <a:gd name="T64" fmla="*/ 62 w 2012"/>
                <a:gd name="T65" fmla="*/ 175 h 360"/>
                <a:gd name="T66" fmla="*/ 52 w 2012"/>
                <a:gd name="T67" fmla="*/ 186 h 360"/>
                <a:gd name="T68" fmla="*/ 44 w 2012"/>
                <a:gd name="T69" fmla="*/ 196 h 360"/>
                <a:gd name="T70" fmla="*/ 35 w 2012"/>
                <a:gd name="T71" fmla="*/ 208 h 360"/>
                <a:gd name="T72" fmla="*/ 29 w 2012"/>
                <a:gd name="T73" fmla="*/ 219 h 360"/>
                <a:gd name="T74" fmla="*/ 25 w 2012"/>
                <a:gd name="T75" fmla="*/ 231 h 360"/>
                <a:gd name="T76" fmla="*/ 20 w 2012"/>
                <a:gd name="T77" fmla="*/ 243 h 360"/>
                <a:gd name="T78" fmla="*/ 17 w 2012"/>
                <a:gd name="T79" fmla="*/ 257 h 360"/>
                <a:gd name="T80" fmla="*/ 12 w 2012"/>
                <a:gd name="T81" fmla="*/ 263 h 360"/>
                <a:gd name="T82" fmla="*/ 9 w 2012"/>
                <a:gd name="T83" fmla="*/ 270 h 360"/>
                <a:gd name="T84" fmla="*/ 5 w 2012"/>
                <a:gd name="T85" fmla="*/ 276 h 360"/>
                <a:gd name="T86" fmla="*/ 3 w 2012"/>
                <a:gd name="T87" fmla="*/ 284 h 360"/>
                <a:gd name="T88" fmla="*/ 2 w 2012"/>
                <a:gd name="T89" fmla="*/ 290 h 360"/>
                <a:gd name="T90" fmla="*/ 0 w 2012"/>
                <a:gd name="T91" fmla="*/ 298 h 360"/>
                <a:gd name="T92" fmla="*/ 0 w 2012"/>
                <a:gd name="T93" fmla="*/ 305 h 360"/>
                <a:gd name="T94" fmla="*/ 0 w 2012"/>
                <a:gd name="T95" fmla="*/ 311 h 360"/>
                <a:gd name="T96" fmla="*/ 0 w 2012"/>
                <a:gd name="T97" fmla="*/ 319 h 360"/>
                <a:gd name="T98" fmla="*/ 2 w 2012"/>
                <a:gd name="T99" fmla="*/ 325 h 360"/>
                <a:gd name="T100" fmla="*/ 3 w 2012"/>
                <a:gd name="T101" fmla="*/ 332 h 360"/>
                <a:gd name="T102" fmla="*/ 6 w 2012"/>
                <a:gd name="T103" fmla="*/ 339 h 360"/>
                <a:gd name="T104" fmla="*/ 9 w 2012"/>
                <a:gd name="T105" fmla="*/ 345 h 360"/>
                <a:gd name="T106" fmla="*/ 14 w 2012"/>
                <a:gd name="T107" fmla="*/ 351 h 360"/>
                <a:gd name="T108" fmla="*/ 18 w 2012"/>
                <a:gd name="T109" fmla="*/ 355 h 360"/>
                <a:gd name="T110" fmla="*/ 23 w 2012"/>
                <a:gd name="T111" fmla="*/ 360 h 36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012"/>
                <a:gd name="T169" fmla="*/ 0 h 360"/>
                <a:gd name="T170" fmla="*/ 2012 w 2012"/>
                <a:gd name="T171" fmla="*/ 360 h 36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012" h="360">
                  <a:moveTo>
                    <a:pt x="2012" y="115"/>
                  </a:moveTo>
                  <a:lnTo>
                    <a:pt x="1918" y="96"/>
                  </a:lnTo>
                  <a:lnTo>
                    <a:pt x="1826" y="81"/>
                  </a:lnTo>
                  <a:lnTo>
                    <a:pt x="1735" y="66"/>
                  </a:lnTo>
                  <a:lnTo>
                    <a:pt x="1645" y="54"/>
                  </a:lnTo>
                  <a:lnTo>
                    <a:pt x="1554" y="42"/>
                  </a:lnTo>
                  <a:lnTo>
                    <a:pt x="1467" y="33"/>
                  </a:lnTo>
                  <a:lnTo>
                    <a:pt x="1380" y="24"/>
                  </a:lnTo>
                  <a:lnTo>
                    <a:pt x="1294" y="16"/>
                  </a:lnTo>
                  <a:lnTo>
                    <a:pt x="1211" y="10"/>
                  </a:lnTo>
                  <a:lnTo>
                    <a:pt x="1130" y="6"/>
                  </a:lnTo>
                  <a:lnTo>
                    <a:pt x="1050" y="3"/>
                  </a:lnTo>
                  <a:lnTo>
                    <a:pt x="971" y="0"/>
                  </a:lnTo>
                  <a:lnTo>
                    <a:pt x="896" y="0"/>
                  </a:lnTo>
                  <a:lnTo>
                    <a:pt x="822" y="0"/>
                  </a:lnTo>
                  <a:lnTo>
                    <a:pt x="751" y="3"/>
                  </a:lnTo>
                  <a:lnTo>
                    <a:pt x="683" y="6"/>
                  </a:lnTo>
                  <a:lnTo>
                    <a:pt x="616" y="10"/>
                  </a:lnTo>
                  <a:lnTo>
                    <a:pt x="553" y="16"/>
                  </a:lnTo>
                  <a:lnTo>
                    <a:pt x="493" y="24"/>
                  </a:lnTo>
                  <a:lnTo>
                    <a:pt x="435" y="31"/>
                  </a:lnTo>
                  <a:lnTo>
                    <a:pt x="381" y="42"/>
                  </a:lnTo>
                  <a:lnTo>
                    <a:pt x="330" y="52"/>
                  </a:lnTo>
                  <a:lnTo>
                    <a:pt x="281" y="65"/>
                  </a:lnTo>
                  <a:lnTo>
                    <a:pt x="237" y="78"/>
                  </a:lnTo>
                  <a:lnTo>
                    <a:pt x="197" y="93"/>
                  </a:lnTo>
                  <a:lnTo>
                    <a:pt x="160" y="108"/>
                  </a:lnTo>
                  <a:lnTo>
                    <a:pt x="127" y="127"/>
                  </a:lnTo>
                  <a:lnTo>
                    <a:pt x="112" y="136"/>
                  </a:lnTo>
                  <a:lnTo>
                    <a:pt x="97" y="145"/>
                  </a:lnTo>
                  <a:lnTo>
                    <a:pt x="85" y="155"/>
                  </a:lnTo>
                  <a:lnTo>
                    <a:pt x="73" y="164"/>
                  </a:lnTo>
                  <a:lnTo>
                    <a:pt x="62" y="175"/>
                  </a:lnTo>
                  <a:lnTo>
                    <a:pt x="52" y="186"/>
                  </a:lnTo>
                  <a:lnTo>
                    <a:pt x="44" y="196"/>
                  </a:lnTo>
                  <a:lnTo>
                    <a:pt x="35" y="208"/>
                  </a:lnTo>
                  <a:lnTo>
                    <a:pt x="29" y="219"/>
                  </a:lnTo>
                  <a:lnTo>
                    <a:pt x="25" y="231"/>
                  </a:lnTo>
                  <a:lnTo>
                    <a:pt x="20" y="243"/>
                  </a:lnTo>
                  <a:lnTo>
                    <a:pt x="17" y="257"/>
                  </a:lnTo>
                  <a:lnTo>
                    <a:pt x="12" y="263"/>
                  </a:lnTo>
                  <a:lnTo>
                    <a:pt x="9" y="270"/>
                  </a:lnTo>
                  <a:lnTo>
                    <a:pt x="5" y="276"/>
                  </a:lnTo>
                  <a:lnTo>
                    <a:pt x="3" y="284"/>
                  </a:lnTo>
                  <a:lnTo>
                    <a:pt x="2" y="290"/>
                  </a:lnTo>
                  <a:lnTo>
                    <a:pt x="0" y="298"/>
                  </a:lnTo>
                  <a:lnTo>
                    <a:pt x="0" y="305"/>
                  </a:lnTo>
                  <a:lnTo>
                    <a:pt x="0" y="311"/>
                  </a:lnTo>
                  <a:lnTo>
                    <a:pt x="0" y="319"/>
                  </a:lnTo>
                  <a:lnTo>
                    <a:pt x="2" y="325"/>
                  </a:lnTo>
                  <a:lnTo>
                    <a:pt x="3" y="332"/>
                  </a:lnTo>
                  <a:lnTo>
                    <a:pt x="6" y="339"/>
                  </a:lnTo>
                  <a:lnTo>
                    <a:pt x="9" y="345"/>
                  </a:lnTo>
                  <a:lnTo>
                    <a:pt x="14" y="351"/>
                  </a:lnTo>
                  <a:lnTo>
                    <a:pt x="18" y="355"/>
                  </a:lnTo>
                  <a:lnTo>
                    <a:pt x="23" y="360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21" name="Freeform 564"/>
            <p:cNvSpPr>
              <a:spLocks/>
            </p:cNvSpPr>
            <p:nvPr/>
          </p:nvSpPr>
          <p:spPr bwMode="auto">
            <a:xfrm>
              <a:off x="4540" y="710"/>
              <a:ext cx="17" cy="129"/>
            </a:xfrm>
            <a:custGeom>
              <a:avLst/>
              <a:gdLst>
                <a:gd name="T0" fmla="*/ 79 w 89"/>
                <a:gd name="T1" fmla="*/ 0 h 568"/>
                <a:gd name="T2" fmla="*/ 83 w 89"/>
                <a:gd name="T3" fmla="*/ 55 h 568"/>
                <a:gd name="T4" fmla="*/ 86 w 89"/>
                <a:gd name="T5" fmla="*/ 108 h 568"/>
                <a:gd name="T6" fmla="*/ 88 w 89"/>
                <a:gd name="T7" fmla="*/ 134 h 568"/>
                <a:gd name="T8" fmla="*/ 89 w 89"/>
                <a:gd name="T9" fmla="*/ 159 h 568"/>
                <a:gd name="T10" fmla="*/ 89 w 89"/>
                <a:gd name="T11" fmla="*/ 184 h 568"/>
                <a:gd name="T12" fmla="*/ 89 w 89"/>
                <a:gd name="T13" fmla="*/ 209 h 568"/>
                <a:gd name="T14" fmla="*/ 89 w 89"/>
                <a:gd name="T15" fmla="*/ 234 h 568"/>
                <a:gd name="T16" fmla="*/ 89 w 89"/>
                <a:gd name="T17" fmla="*/ 256 h 568"/>
                <a:gd name="T18" fmla="*/ 88 w 89"/>
                <a:gd name="T19" fmla="*/ 279 h 568"/>
                <a:gd name="T20" fmla="*/ 86 w 89"/>
                <a:gd name="T21" fmla="*/ 302 h 568"/>
                <a:gd name="T22" fmla="*/ 86 w 89"/>
                <a:gd name="T23" fmla="*/ 324 h 568"/>
                <a:gd name="T24" fmla="*/ 83 w 89"/>
                <a:gd name="T25" fmla="*/ 344 h 568"/>
                <a:gd name="T26" fmla="*/ 82 w 89"/>
                <a:gd name="T27" fmla="*/ 365 h 568"/>
                <a:gd name="T28" fmla="*/ 80 w 89"/>
                <a:gd name="T29" fmla="*/ 385 h 568"/>
                <a:gd name="T30" fmla="*/ 77 w 89"/>
                <a:gd name="T31" fmla="*/ 403 h 568"/>
                <a:gd name="T32" fmla="*/ 74 w 89"/>
                <a:gd name="T33" fmla="*/ 421 h 568"/>
                <a:gd name="T34" fmla="*/ 71 w 89"/>
                <a:gd name="T35" fmla="*/ 438 h 568"/>
                <a:gd name="T36" fmla="*/ 68 w 89"/>
                <a:gd name="T37" fmla="*/ 455 h 568"/>
                <a:gd name="T38" fmla="*/ 64 w 89"/>
                <a:gd name="T39" fmla="*/ 470 h 568"/>
                <a:gd name="T40" fmla="*/ 61 w 89"/>
                <a:gd name="T41" fmla="*/ 485 h 568"/>
                <a:gd name="T42" fmla="*/ 56 w 89"/>
                <a:gd name="T43" fmla="*/ 498 h 568"/>
                <a:gd name="T44" fmla="*/ 51 w 89"/>
                <a:gd name="T45" fmla="*/ 511 h 568"/>
                <a:gd name="T46" fmla="*/ 47 w 89"/>
                <a:gd name="T47" fmla="*/ 521 h 568"/>
                <a:gd name="T48" fmla="*/ 42 w 89"/>
                <a:gd name="T49" fmla="*/ 532 h 568"/>
                <a:gd name="T50" fmla="*/ 36 w 89"/>
                <a:gd name="T51" fmla="*/ 541 h 568"/>
                <a:gd name="T52" fmla="*/ 32 w 89"/>
                <a:gd name="T53" fmla="*/ 548 h 568"/>
                <a:gd name="T54" fmla="*/ 26 w 89"/>
                <a:gd name="T55" fmla="*/ 554 h 568"/>
                <a:gd name="T56" fmla="*/ 20 w 89"/>
                <a:gd name="T57" fmla="*/ 560 h 568"/>
                <a:gd name="T58" fmla="*/ 14 w 89"/>
                <a:gd name="T59" fmla="*/ 565 h 568"/>
                <a:gd name="T60" fmla="*/ 8 w 89"/>
                <a:gd name="T61" fmla="*/ 567 h 568"/>
                <a:gd name="T62" fmla="*/ 5 w 89"/>
                <a:gd name="T63" fmla="*/ 568 h 568"/>
                <a:gd name="T64" fmla="*/ 0 w 89"/>
                <a:gd name="T65" fmla="*/ 568 h 56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568"/>
                <a:gd name="T101" fmla="*/ 89 w 89"/>
                <a:gd name="T102" fmla="*/ 568 h 56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568">
                  <a:moveTo>
                    <a:pt x="79" y="0"/>
                  </a:moveTo>
                  <a:lnTo>
                    <a:pt x="83" y="55"/>
                  </a:lnTo>
                  <a:lnTo>
                    <a:pt x="86" y="108"/>
                  </a:lnTo>
                  <a:lnTo>
                    <a:pt x="88" y="134"/>
                  </a:lnTo>
                  <a:lnTo>
                    <a:pt x="89" y="159"/>
                  </a:lnTo>
                  <a:lnTo>
                    <a:pt x="89" y="184"/>
                  </a:lnTo>
                  <a:lnTo>
                    <a:pt x="89" y="209"/>
                  </a:lnTo>
                  <a:lnTo>
                    <a:pt x="89" y="234"/>
                  </a:lnTo>
                  <a:lnTo>
                    <a:pt x="89" y="256"/>
                  </a:lnTo>
                  <a:lnTo>
                    <a:pt x="88" y="279"/>
                  </a:lnTo>
                  <a:lnTo>
                    <a:pt x="86" y="302"/>
                  </a:lnTo>
                  <a:lnTo>
                    <a:pt x="86" y="324"/>
                  </a:lnTo>
                  <a:lnTo>
                    <a:pt x="83" y="344"/>
                  </a:lnTo>
                  <a:lnTo>
                    <a:pt x="82" y="365"/>
                  </a:lnTo>
                  <a:lnTo>
                    <a:pt x="80" y="385"/>
                  </a:lnTo>
                  <a:lnTo>
                    <a:pt x="77" y="403"/>
                  </a:lnTo>
                  <a:lnTo>
                    <a:pt x="74" y="421"/>
                  </a:lnTo>
                  <a:lnTo>
                    <a:pt x="71" y="438"/>
                  </a:lnTo>
                  <a:lnTo>
                    <a:pt x="68" y="455"/>
                  </a:lnTo>
                  <a:lnTo>
                    <a:pt x="64" y="470"/>
                  </a:lnTo>
                  <a:lnTo>
                    <a:pt x="61" y="485"/>
                  </a:lnTo>
                  <a:lnTo>
                    <a:pt x="56" y="498"/>
                  </a:lnTo>
                  <a:lnTo>
                    <a:pt x="51" y="511"/>
                  </a:lnTo>
                  <a:lnTo>
                    <a:pt x="47" y="521"/>
                  </a:lnTo>
                  <a:lnTo>
                    <a:pt x="42" y="532"/>
                  </a:lnTo>
                  <a:lnTo>
                    <a:pt x="36" y="541"/>
                  </a:lnTo>
                  <a:lnTo>
                    <a:pt x="32" y="548"/>
                  </a:lnTo>
                  <a:lnTo>
                    <a:pt x="26" y="554"/>
                  </a:lnTo>
                  <a:lnTo>
                    <a:pt x="20" y="560"/>
                  </a:lnTo>
                  <a:lnTo>
                    <a:pt x="14" y="565"/>
                  </a:lnTo>
                  <a:lnTo>
                    <a:pt x="8" y="567"/>
                  </a:lnTo>
                  <a:lnTo>
                    <a:pt x="5" y="568"/>
                  </a:lnTo>
                  <a:lnTo>
                    <a:pt x="0" y="568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22" name="Freeform 565"/>
            <p:cNvSpPr>
              <a:spLocks/>
            </p:cNvSpPr>
            <p:nvPr/>
          </p:nvSpPr>
          <p:spPr bwMode="auto">
            <a:xfrm>
              <a:off x="4529" y="710"/>
              <a:ext cx="26" cy="129"/>
            </a:xfrm>
            <a:custGeom>
              <a:avLst/>
              <a:gdLst>
                <a:gd name="T0" fmla="*/ 142 w 142"/>
                <a:gd name="T1" fmla="*/ 0 h 572"/>
                <a:gd name="T2" fmla="*/ 130 w 142"/>
                <a:gd name="T3" fmla="*/ 24 h 572"/>
                <a:gd name="T4" fmla="*/ 120 w 142"/>
                <a:gd name="T5" fmla="*/ 48 h 572"/>
                <a:gd name="T6" fmla="*/ 109 w 142"/>
                <a:gd name="T7" fmla="*/ 73 h 572"/>
                <a:gd name="T8" fmla="*/ 98 w 142"/>
                <a:gd name="T9" fmla="*/ 97 h 572"/>
                <a:gd name="T10" fmla="*/ 89 w 142"/>
                <a:gd name="T11" fmla="*/ 121 h 572"/>
                <a:gd name="T12" fmla="*/ 79 w 142"/>
                <a:gd name="T13" fmla="*/ 145 h 572"/>
                <a:gd name="T14" fmla="*/ 70 w 142"/>
                <a:gd name="T15" fmla="*/ 168 h 572"/>
                <a:gd name="T16" fmla="*/ 62 w 142"/>
                <a:gd name="T17" fmla="*/ 191 h 572"/>
                <a:gd name="T18" fmla="*/ 55 w 142"/>
                <a:gd name="T19" fmla="*/ 213 h 572"/>
                <a:gd name="T20" fmla="*/ 47 w 142"/>
                <a:gd name="T21" fmla="*/ 236 h 572"/>
                <a:gd name="T22" fmla="*/ 40 w 142"/>
                <a:gd name="T23" fmla="*/ 257 h 572"/>
                <a:gd name="T24" fmla="*/ 33 w 142"/>
                <a:gd name="T25" fmla="*/ 280 h 572"/>
                <a:gd name="T26" fmla="*/ 27 w 142"/>
                <a:gd name="T27" fmla="*/ 301 h 572"/>
                <a:gd name="T28" fmla="*/ 23 w 142"/>
                <a:gd name="T29" fmla="*/ 321 h 572"/>
                <a:gd name="T30" fmla="*/ 18 w 142"/>
                <a:gd name="T31" fmla="*/ 341 h 572"/>
                <a:gd name="T32" fmla="*/ 14 w 142"/>
                <a:gd name="T33" fmla="*/ 360 h 572"/>
                <a:gd name="T34" fmla="*/ 9 w 142"/>
                <a:gd name="T35" fmla="*/ 378 h 572"/>
                <a:gd name="T36" fmla="*/ 6 w 142"/>
                <a:gd name="T37" fmla="*/ 396 h 572"/>
                <a:gd name="T38" fmla="*/ 5 w 142"/>
                <a:gd name="T39" fmla="*/ 415 h 572"/>
                <a:gd name="T40" fmla="*/ 2 w 142"/>
                <a:gd name="T41" fmla="*/ 430 h 572"/>
                <a:gd name="T42" fmla="*/ 2 w 142"/>
                <a:gd name="T43" fmla="*/ 446 h 572"/>
                <a:gd name="T44" fmla="*/ 0 w 142"/>
                <a:gd name="T45" fmla="*/ 462 h 572"/>
                <a:gd name="T46" fmla="*/ 0 w 142"/>
                <a:gd name="T47" fmla="*/ 475 h 572"/>
                <a:gd name="T48" fmla="*/ 0 w 142"/>
                <a:gd name="T49" fmla="*/ 489 h 572"/>
                <a:gd name="T50" fmla="*/ 2 w 142"/>
                <a:gd name="T51" fmla="*/ 501 h 572"/>
                <a:gd name="T52" fmla="*/ 3 w 142"/>
                <a:gd name="T53" fmla="*/ 513 h 572"/>
                <a:gd name="T54" fmla="*/ 6 w 142"/>
                <a:gd name="T55" fmla="*/ 524 h 572"/>
                <a:gd name="T56" fmla="*/ 9 w 142"/>
                <a:gd name="T57" fmla="*/ 533 h 572"/>
                <a:gd name="T58" fmla="*/ 12 w 142"/>
                <a:gd name="T59" fmla="*/ 540 h 572"/>
                <a:gd name="T60" fmla="*/ 17 w 142"/>
                <a:gd name="T61" fmla="*/ 548 h 572"/>
                <a:gd name="T62" fmla="*/ 21 w 142"/>
                <a:gd name="T63" fmla="*/ 554 h 572"/>
                <a:gd name="T64" fmla="*/ 27 w 142"/>
                <a:gd name="T65" fmla="*/ 560 h 572"/>
                <a:gd name="T66" fmla="*/ 30 w 142"/>
                <a:gd name="T67" fmla="*/ 561 h 572"/>
                <a:gd name="T68" fmla="*/ 33 w 142"/>
                <a:gd name="T69" fmla="*/ 563 h 572"/>
                <a:gd name="T70" fmla="*/ 36 w 142"/>
                <a:gd name="T71" fmla="*/ 566 h 572"/>
                <a:gd name="T72" fmla="*/ 40 w 142"/>
                <a:gd name="T73" fmla="*/ 569 h 572"/>
                <a:gd name="T74" fmla="*/ 44 w 142"/>
                <a:gd name="T75" fmla="*/ 571 h 572"/>
                <a:gd name="T76" fmla="*/ 49 w 142"/>
                <a:gd name="T77" fmla="*/ 572 h 572"/>
                <a:gd name="T78" fmla="*/ 52 w 142"/>
                <a:gd name="T79" fmla="*/ 572 h 572"/>
                <a:gd name="T80" fmla="*/ 56 w 142"/>
                <a:gd name="T81" fmla="*/ 572 h 572"/>
                <a:gd name="T82" fmla="*/ 59 w 142"/>
                <a:gd name="T83" fmla="*/ 571 h 572"/>
                <a:gd name="T84" fmla="*/ 64 w 142"/>
                <a:gd name="T85" fmla="*/ 569 h 5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2"/>
                <a:gd name="T130" fmla="*/ 0 h 572"/>
                <a:gd name="T131" fmla="*/ 142 w 142"/>
                <a:gd name="T132" fmla="*/ 572 h 5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2" h="572">
                  <a:moveTo>
                    <a:pt x="142" y="0"/>
                  </a:moveTo>
                  <a:lnTo>
                    <a:pt x="130" y="24"/>
                  </a:lnTo>
                  <a:lnTo>
                    <a:pt x="120" y="48"/>
                  </a:lnTo>
                  <a:lnTo>
                    <a:pt x="109" y="73"/>
                  </a:lnTo>
                  <a:lnTo>
                    <a:pt x="98" y="97"/>
                  </a:lnTo>
                  <a:lnTo>
                    <a:pt x="89" y="121"/>
                  </a:lnTo>
                  <a:lnTo>
                    <a:pt x="79" y="145"/>
                  </a:lnTo>
                  <a:lnTo>
                    <a:pt x="70" y="168"/>
                  </a:lnTo>
                  <a:lnTo>
                    <a:pt x="62" y="191"/>
                  </a:lnTo>
                  <a:lnTo>
                    <a:pt x="55" y="213"/>
                  </a:lnTo>
                  <a:lnTo>
                    <a:pt x="47" y="236"/>
                  </a:lnTo>
                  <a:lnTo>
                    <a:pt x="40" y="257"/>
                  </a:lnTo>
                  <a:lnTo>
                    <a:pt x="33" y="280"/>
                  </a:lnTo>
                  <a:lnTo>
                    <a:pt x="27" y="301"/>
                  </a:lnTo>
                  <a:lnTo>
                    <a:pt x="23" y="321"/>
                  </a:lnTo>
                  <a:lnTo>
                    <a:pt x="18" y="341"/>
                  </a:lnTo>
                  <a:lnTo>
                    <a:pt x="14" y="360"/>
                  </a:lnTo>
                  <a:lnTo>
                    <a:pt x="9" y="378"/>
                  </a:lnTo>
                  <a:lnTo>
                    <a:pt x="6" y="396"/>
                  </a:lnTo>
                  <a:lnTo>
                    <a:pt x="5" y="415"/>
                  </a:lnTo>
                  <a:lnTo>
                    <a:pt x="2" y="430"/>
                  </a:lnTo>
                  <a:lnTo>
                    <a:pt x="2" y="446"/>
                  </a:lnTo>
                  <a:lnTo>
                    <a:pt x="0" y="462"/>
                  </a:lnTo>
                  <a:lnTo>
                    <a:pt x="0" y="475"/>
                  </a:lnTo>
                  <a:lnTo>
                    <a:pt x="0" y="489"/>
                  </a:lnTo>
                  <a:lnTo>
                    <a:pt x="2" y="501"/>
                  </a:lnTo>
                  <a:lnTo>
                    <a:pt x="3" y="513"/>
                  </a:lnTo>
                  <a:lnTo>
                    <a:pt x="6" y="524"/>
                  </a:lnTo>
                  <a:lnTo>
                    <a:pt x="9" y="533"/>
                  </a:lnTo>
                  <a:lnTo>
                    <a:pt x="12" y="540"/>
                  </a:lnTo>
                  <a:lnTo>
                    <a:pt x="17" y="548"/>
                  </a:lnTo>
                  <a:lnTo>
                    <a:pt x="21" y="554"/>
                  </a:lnTo>
                  <a:lnTo>
                    <a:pt x="27" y="560"/>
                  </a:lnTo>
                  <a:lnTo>
                    <a:pt x="30" y="561"/>
                  </a:lnTo>
                  <a:lnTo>
                    <a:pt x="33" y="563"/>
                  </a:lnTo>
                  <a:lnTo>
                    <a:pt x="36" y="566"/>
                  </a:lnTo>
                  <a:lnTo>
                    <a:pt x="40" y="569"/>
                  </a:lnTo>
                  <a:lnTo>
                    <a:pt x="44" y="571"/>
                  </a:lnTo>
                  <a:lnTo>
                    <a:pt x="49" y="572"/>
                  </a:lnTo>
                  <a:lnTo>
                    <a:pt x="52" y="572"/>
                  </a:lnTo>
                  <a:lnTo>
                    <a:pt x="56" y="572"/>
                  </a:lnTo>
                  <a:lnTo>
                    <a:pt x="59" y="571"/>
                  </a:lnTo>
                  <a:lnTo>
                    <a:pt x="64" y="569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23" name="Freeform 566"/>
            <p:cNvSpPr>
              <a:spLocks/>
            </p:cNvSpPr>
            <p:nvPr/>
          </p:nvSpPr>
          <p:spPr bwMode="auto">
            <a:xfrm>
              <a:off x="4512" y="598"/>
              <a:ext cx="43" cy="120"/>
            </a:xfrm>
            <a:custGeom>
              <a:avLst/>
              <a:gdLst>
                <a:gd name="T0" fmla="*/ 234 w 234"/>
                <a:gd name="T1" fmla="*/ 529 h 529"/>
                <a:gd name="T2" fmla="*/ 218 w 234"/>
                <a:gd name="T3" fmla="*/ 508 h 529"/>
                <a:gd name="T4" fmla="*/ 202 w 234"/>
                <a:gd name="T5" fmla="*/ 485 h 529"/>
                <a:gd name="T6" fmla="*/ 187 w 234"/>
                <a:gd name="T7" fmla="*/ 463 h 529"/>
                <a:gd name="T8" fmla="*/ 172 w 234"/>
                <a:gd name="T9" fmla="*/ 441 h 529"/>
                <a:gd name="T10" fmla="*/ 159 w 234"/>
                <a:gd name="T11" fmla="*/ 420 h 529"/>
                <a:gd name="T12" fmla="*/ 145 w 234"/>
                <a:gd name="T13" fmla="*/ 398 h 529"/>
                <a:gd name="T14" fmla="*/ 133 w 234"/>
                <a:gd name="T15" fmla="*/ 376 h 529"/>
                <a:gd name="T16" fmla="*/ 119 w 234"/>
                <a:gd name="T17" fmla="*/ 355 h 529"/>
                <a:gd name="T18" fmla="*/ 107 w 234"/>
                <a:gd name="T19" fmla="*/ 334 h 529"/>
                <a:gd name="T20" fmla="*/ 97 w 234"/>
                <a:gd name="T21" fmla="*/ 313 h 529"/>
                <a:gd name="T22" fmla="*/ 86 w 234"/>
                <a:gd name="T23" fmla="*/ 293 h 529"/>
                <a:gd name="T24" fmla="*/ 76 w 234"/>
                <a:gd name="T25" fmla="*/ 273 h 529"/>
                <a:gd name="T26" fmla="*/ 65 w 234"/>
                <a:gd name="T27" fmla="*/ 254 h 529"/>
                <a:gd name="T28" fmla="*/ 56 w 234"/>
                <a:gd name="T29" fmla="*/ 234 h 529"/>
                <a:gd name="T30" fmla="*/ 48 w 234"/>
                <a:gd name="T31" fmla="*/ 216 h 529"/>
                <a:gd name="T32" fmla="*/ 41 w 234"/>
                <a:gd name="T33" fmla="*/ 198 h 529"/>
                <a:gd name="T34" fmla="*/ 33 w 234"/>
                <a:gd name="T35" fmla="*/ 181 h 529"/>
                <a:gd name="T36" fmla="*/ 27 w 234"/>
                <a:gd name="T37" fmla="*/ 163 h 529"/>
                <a:gd name="T38" fmla="*/ 21 w 234"/>
                <a:gd name="T39" fmla="*/ 146 h 529"/>
                <a:gd name="T40" fmla="*/ 15 w 234"/>
                <a:gd name="T41" fmla="*/ 131 h 529"/>
                <a:gd name="T42" fmla="*/ 11 w 234"/>
                <a:gd name="T43" fmla="*/ 116 h 529"/>
                <a:gd name="T44" fmla="*/ 8 w 234"/>
                <a:gd name="T45" fmla="*/ 102 h 529"/>
                <a:gd name="T46" fmla="*/ 5 w 234"/>
                <a:gd name="T47" fmla="*/ 89 h 529"/>
                <a:gd name="T48" fmla="*/ 2 w 234"/>
                <a:gd name="T49" fmla="*/ 75 h 529"/>
                <a:gd name="T50" fmla="*/ 0 w 234"/>
                <a:gd name="T51" fmla="*/ 63 h 529"/>
                <a:gd name="T52" fmla="*/ 0 w 234"/>
                <a:gd name="T53" fmla="*/ 53 h 529"/>
                <a:gd name="T54" fmla="*/ 0 w 234"/>
                <a:gd name="T55" fmla="*/ 42 h 529"/>
                <a:gd name="T56" fmla="*/ 0 w 234"/>
                <a:gd name="T57" fmla="*/ 33 h 529"/>
                <a:gd name="T58" fmla="*/ 2 w 234"/>
                <a:gd name="T59" fmla="*/ 24 h 529"/>
                <a:gd name="T60" fmla="*/ 5 w 234"/>
                <a:gd name="T61" fmla="*/ 16 h 529"/>
                <a:gd name="T62" fmla="*/ 8 w 234"/>
                <a:gd name="T63" fmla="*/ 10 h 529"/>
                <a:gd name="T64" fmla="*/ 12 w 234"/>
                <a:gd name="T65" fmla="*/ 4 h 529"/>
                <a:gd name="T66" fmla="*/ 17 w 234"/>
                <a:gd name="T67" fmla="*/ 0 h 5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4"/>
                <a:gd name="T103" fmla="*/ 0 h 529"/>
                <a:gd name="T104" fmla="*/ 234 w 234"/>
                <a:gd name="T105" fmla="*/ 529 h 5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4" h="529">
                  <a:moveTo>
                    <a:pt x="234" y="529"/>
                  </a:moveTo>
                  <a:lnTo>
                    <a:pt x="218" y="508"/>
                  </a:lnTo>
                  <a:lnTo>
                    <a:pt x="202" y="485"/>
                  </a:lnTo>
                  <a:lnTo>
                    <a:pt x="187" y="463"/>
                  </a:lnTo>
                  <a:lnTo>
                    <a:pt x="172" y="441"/>
                  </a:lnTo>
                  <a:lnTo>
                    <a:pt x="159" y="420"/>
                  </a:lnTo>
                  <a:lnTo>
                    <a:pt x="145" y="398"/>
                  </a:lnTo>
                  <a:lnTo>
                    <a:pt x="133" y="376"/>
                  </a:lnTo>
                  <a:lnTo>
                    <a:pt x="119" y="355"/>
                  </a:lnTo>
                  <a:lnTo>
                    <a:pt x="107" y="334"/>
                  </a:lnTo>
                  <a:lnTo>
                    <a:pt x="97" y="313"/>
                  </a:lnTo>
                  <a:lnTo>
                    <a:pt x="86" y="293"/>
                  </a:lnTo>
                  <a:lnTo>
                    <a:pt x="76" y="273"/>
                  </a:lnTo>
                  <a:lnTo>
                    <a:pt x="65" y="254"/>
                  </a:lnTo>
                  <a:lnTo>
                    <a:pt x="56" y="234"/>
                  </a:lnTo>
                  <a:lnTo>
                    <a:pt x="48" y="216"/>
                  </a:lnTo>
                  <a:lnTo>
                    <a:pt x="41" y="198"/>
                  </a:lnTo>
                  <a:lnTo>
                    <a:pt x="33" y="181"/>
                  </a:lnTo>
                  <a:lnTo>
                    <a:pt x="27" y="163"/>
                  </a:lnTo>
                  <a:lnTo>
                    <a:pt x="21" y="146"/>
                  </a:lnTo>
                  <a:lnTo>
                    <a:pt x="15" y="131"/>
                  </a:lnTo>
                  <a:lnTo>
                    <a:pt x="11" y="116"/>
                  </a:lnTo>
                  <a:lnTo>
                    <a:pt x="8" y="102"/>
                  </a:lnTo>
                  <a:lnTo>
                    <a:pt x="5" y="89"/>
                  </a:lnTo>
                  <a:lnTo>
                    <a:pt x="2" y="75"/>
                  </a:lnTo>
                  <a:lnTo>
                    <a:pt x="0" y="63"/>
                  </a:lnTo>
                  <a:lnTo>
                    <a:pt x="0" y="53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5" y="16"/>
                  </a:lnTo>
                  <a:lnTo>
                    <a:pt x="8" y="10"/>
                  </a:lnTo>
                  <a:lnTo>
                    <a:pt x="12" y="4"/>
                  </a:lnTo>
                  <a:lnTo>
                    <a:pt x="17" y="0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24" name="Freeform 567"/>
            <p:cNvSpPr>
              <a:spLocks/>
            </p:cNvSpPr>
            <p:nvPr/>
          </p:nvSpPr>
          <p:spPr bwMode="auto">
            <a:xfrm>
              <a:off x="4514" y="596"/>
              <a:ext cx="41" cy="123"/>
            </a:xfrm>
            <a:custGeom>
              <a:avLst/>
              <a:gdLst>
                <a:gd name="T0" fmla="*/ 216 w 216"/>
                <a:gd name="T1" fmla="*/ 544 h 544"/>
                <a:gd name="T2" fmla="*/ 211 w 216"/>
                <a:gd name="T3" fmla="*/ 491 h 544"/>
                <a:gd name="T4" fmla="*/ 208 w 216"/>
                <a:gd name="T5" fmla="*/ 464 h 544"/>
                <a:gd name="T6" fmla="*/ 205 w 216"/>
                <a:gd name="T7" fmla="*/ 438 h 544"/>
                <a:gd name="T8" fmla="*/ 202 w 216"/>
                <a:gd name="T9" fmla="*/ 412 h 544"/>
                <a:gd name="T10" fmla="*/ 199 w 216"/>
                <a:gd name="T11" fmla="*/ 386 h 544"/>
                <a:gd name="T12" fmla="*/ 195 w 216"/>
                <a:gd name="T13" fmla="*/ 362 h 544"/>
                <a:gd name="T14" fmla="*/ 190 w 216"/>
                <a:gd name="T15" fmla="*/ 338 h 544"/>
                <a:gd name="T16" fmla="*/ 185 w 216"/>
                <a:gd name="T17" fmla="*/ 315 h 544"/>
                <a:gd name="T18" fmla="*/ 181 w 216"/>
                <a:gd name="T19" fmla="*/ 291 h 544"/>
                <a:gd name="T20" fmla="*/ 176 w 216"/>
                <a:gd name="T21" fmla="*/ 270 h 544"/>
                <a:gd name="T22" fmla="*/ 170 w 216"/>
                <a:gd name="T23" fmla="*/ 247 h 544"/>
                <a:gd name="T24" fmla="*/ 164 w 216"/>
                <a:gd name="T25" fmla="*/ 226 h 544"/>
                <a:gd name="T26" fmla="*/ 160 w 216"/>
                <a:gd name="T27" fmla="*/ 206 h 544"/>
                <a:gd name="T28" fmla="*/ 154 w 216"/>
                <a:gd name="T29" fmla="*/ 187 h 544"/>
                <a:gd name="T30" fmla="*/ 148 w 216"/>
                <a:gd name="T31" fmla="*/ 168 h 544"/>
                <a:gd name="T32" fmla="*/ 142 w 216"/>
                <a:gd name="T33" fmla="*/ 150 h 544"/>
                <a:gd name="T34" fmla="*/ 136 w 216"/>
                <a:gd name="T35" fmla="*/ 132 h 544"/>
                <a:gd name="T36" fmla="*/ 128 w 216"/>
                <a:gd name="T37" fmla="*/ 117 h 544"/>
                <a:gd name="T38" fmla="*/ 122 w 216"/>
                <a:gd name="T39" fmla="*/ 102 h 544"/>
                <a:gd name="T40" fmla="*/ 114 w 216"/>
                <a:gd name="T41" fmla="*/ 87 h 544"/>
                <a:gd name="T42" fmla="*/ 108 w 216"/>
                <a:gd name="T43" fmla="*/ 73 h 544"/>
                <a:gd name="T44" fmla="*/ 101 w 216"/>
                <a:gd name="T45" fmla="*/ 61 h 544"/>
                <a:gd name="T46" fmla="*/ 95 w 216"/>
                <a:gd name="T47" fmla="*/ 50 h 544"/>
                <a:gd name="T48" fmla="*/ 87 w 216"/>
                <a:gd name="T49" fmla="*/ 40 h 544"/>
                <a:gd name="T50" fmla="*/ 80 w 216"/>
                <a:gd name="T51" fmla="*/ 31 h 544"/>
                <a:gd name="T52" fmla="*/ 72 w 216"/>
                <a:gd name="T53" fmla="*/ 23 h 544"/>
                <a:gd name="T54" fmla="*/ 65 w 216"/>
                <a:gd name="T55" fmla="*/ 16 h 544"/>
                <a:gd name="T56" fmla="*/ 59 w 216"/>
                <a:gd name="T57" fmla="*/ 11 h 544"/>
                <a:gd name="T58" fmla="*/ 51 w 216"/>
                <a:gd name="T59" fmla="*/ 7 h 544"/>
                <a:gd name="T60" fmla="*/ 44 w 216"/>
                <a:gd name="T61" fmla="*/ 3 h 544"/>
                <a:gd name="T62" fmla="*/ 36 w 216"/>
                <a:gd name="T63" fmla="*/ 2 h 544"/>
                <a:gd name="T64" fmla="*/ 33 w 216"/>
                <a:gd name="T65" fmla="*/ 2 h 544"/>
                <a:gd name="T66" fmla="*/ 28 w 216"/>
                <a:gd name="T67" fmla="*/ 2 h 544"/>
                <a:gd name="T68" fmla="*/ 24 w 216"/>
                <a:gd name="T69" fmla="*/ 0 h 544"/>
                <a:gd name="T70" fmla="*/ 19 w 216"/>
                <a:gd name="T71" fmla="*/ 0 h 544"/>
                <a:gd name="T72" fmla="*/ 16 w 216"/>
                <a:gd name="T73" fmla="*/ 0 h 544"/>
                <a:gd name="T74" fmla="*/ 12 w 216"/>
                <a:gd name="T75" fmla="*/ 2 h 544"/>
                <a:gd name="T76" fmla="*/ 9 w 216"/>
                <a:gd name="T77" fmla="*/ 3 h 544"/>
                <a:gd name="T78" fmla="*/ 6 w 216"/>
                <a:gd name="T79" fmla="*/ 5 h 544"/>
                <a:gd name="T80" fmla="*/ 3 w 216"/>
                <a:gd name="T81" fmla="*/ 8 h 544"/>
                <a:gd name="T82" fmla="*/ 0 w 216"/>
                <a:gd name="T83" fmla="*/ 11 h 5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6"/>
                <a:gd name="T127" fmla="*/ 0 h 544"/>
                <a:gd name="T128" fmla="*/ 216 w 216"/>
                <a:gd name="T129" fmla="*/ 544 h 5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6" h="544">
                  <a:moveTo>
                    <a:pt x="216" y="544"/>
                  </a:moveTo>
                  <a:lnTo>
                    <a:pt x="211" y="491"/>
                  </a:lnTo>
                  <a:lnTo>
                    <a:pt x="208" y="464"/>
                  </a:lnTo>
                  <a:lnTo>
                    <a:pt x="205" y="438"/>
                  </a:lnTo>
                  <a:lnTo>
                    <a:pt x="202" y="412"/>
                  </a:lnTo>
                  <a:lnTo>
                    <a:pt x="199" y="386"/>
                  </a:lnTo>
                  <a:lnTo>
                    <a:pt x="195" y="362"/>
                  </a:lnTo>
                  <a:lnTo>
                    <a:pt x="190" y="338"/>
                  </a:lnTo>
                  <a:lnTo>
                    <a:pt x="185" y="315"/>
                  </a:lnTo>
                  <a:lnTo>
                    <a:pt x="181" y="291"/>
                  </a:lnTo>
                  <a:lnTo>
                    <a:pt x="176" y="270"/>
                  </a:lnTo>
                  <a:lnTo>
                    <a:pt x="170" y="247"/>
                  </a:lnTo>
                  <a:lnTo>
                    <a:pt x="164" y="226"/>
                  </a:lnTo>
                  <a:lnTo>
                    <a:pt x="160" y="206"/>
                  </a:lnTo>
                  <a:lnTo>
                    <a:pt x="154" y="187"/>
                  </a:lnTo>
                  <a:lnTo>
                    <a:pt x="148" y="168"/>
                  </a:lnTo>
                  <a:lnTo>
                    <a:pt x="142" y="150"/>
                  </a:lnTo>
                  <a:lnTo>
                    <a:pt x="136" y="132"/>
                  </a:lnTo>
                  <a:lnTo>
                    <a:pt x="128" y="117"/>
                  </a:lnTo>
                  <a:lnTo>
                    <a:pt x="122" y="102"/>
                  </a:lnTo>
                  <a:lnTo>
                    <a:pt x="114" y="87"/>
                  </a:lnTo>
                  <a:lnTo>
                    <a:pt x="108" y="73"/>
                  </a:lnTo>
                  <a:lnTo>
                    <a:pt x="101" y="61"/>
                  </a:lnTo>
                  <a:lnTo>
                    <a:pt x="95" y="50"/>
                  </a:lnTo>
                  <a:lnTo>
                    <a:pt x="87" y="40"/>
                  </a:lnTo>
                  <a:lnTo>
                    <a:pt x="80" y="31"/>
                  </a:lnTo>
                  <a:lnTo>
                    <a:pt x="72" y="23"/>
                  </a:lnTo>
                  <a:lnTo>
                    <a:pt x="65" y="16"/>
                  </a:lnTo>
                  <a:lnTo>
                    <a:pt x="59" y="11"/>
                  </a:lnTo>
                  <a:lnTo>
                    <a:pt x="51" y="7"/>
                  </a:lnTo>
                  <a:lnTo>
                    <a:pt x="44" y="3"/>
                  </a:lnTo>
                  <a:lnTo>
                    <a:pt x="36" y="2"/>
                  </a:lnTo>
                  <a:lnTo>
                    <a:pt x="33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9" y="3"/>
                  </a:lnTo>
                  <a:lnTo>
                    <a:pt x="6" y="5"/>
                  </a:lnTo>
                  <a:lnTo>
                    <a:pt x="3" y="8"/>
                  </a:lnTo>
                  <a:lnTo>
                    <a:pt x="0" y="11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 rot="16200000" flipH="1">
            <a:off x="3533776" y="2030412"/>
            <a:ext cx="438150" cy="3079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561"/>
          <p:cNvGrpSpPr>
            <a:grpSpLocks/>
          </p:cNvGrpSpPr>
          <p:nvPr/>
        </p:nvGrpSpPr>
        <p:grpSpPr bwMode="auto">
          <a:xfrm rot="1292323">
            <a:off x="5589140" y="1633149"/>
            <a:ext cx="1025425" cy="1292939"/>
            <a:chOff x="4180" y="596"/>
            <a:chExt cx="377" cy="24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8" name="Freeform 562"/>
            <p:cNvSpPr>
              <a:spLocks/>
            </p:cNvSpPr>
            <p:nvPr/>
          </p:nvSpPr>
          <p:spPr bwMode="auto">
            <a:xfrm>
              <a:off x="4183" y="708"/>
              <a:ext cx="369" cy="85"/>
            </a:xfrm>
            <a:custGeom>
              <a:avLst/>
              <a:gdLst>
                <a:gd name="T0" fmla="*/ 1983 w 1983"/>
                <a:gd name="T1" fmla="*/ 0 h 376"/>
                <a:gd name="T2" fmla="*/ 1894 w 1983"/>
                <a:gd name="T3" fmla="*/ 34 h 376"/>
                <a:gd name="T4" fmla="*/ 1805 w 1983"/>
                <a:gd name="T5" fmla="*/ 65 h 376"/>
                <a:gd name="T6" fmla="*/ 1717 w 1983"/>
                <a:gd name="T7" fmla="*/ 96 h 376"/>
                <a:gd name="T8" fmla="*/ 1630 w 1983"/>
                <a:gd name="T9" fmla="*/ 125 h 376"/>
                <a:gd name="T10" fmla="*/ 1544 w 1983"/>
                <a:gd name="T11" fmla="*/ 152 h 376"/>
                <a:gd name="T12" fmla="*/ 1459 w 1983"/>
                <a:gd name="T13" fmla="*/ 177 h 376"/>
                <a:gd name="T14" fmla="*/ 1375 w 1983"/>
                <a:gd name="T15" fmla="*/ 202 h 376"/>
                <a:gd name="T16" fmla="*/ 1291 w 1983"/>
                <a:gd name="T17" fmla="*/ 224 h 376"/>
                <a:gd name="T18" fmla="*/ 1210 w 1983"/>
                <a:gd name="T19" fmla="*/ 246 h 376"/>
                <a:gd name="T20" fmla="*/ 1131 w 1983"/>
                <a:gd name="T21" fmla="*/ 265 h 376"/>
                <a:gd name="T22" fmla="*/ 1053 w 1983"/>
                <a:gd name="T23" fmla="*/ 283 h 376"/>
                <a:gd name="T24" fmla="*/ 976 w 1983"/>
                <a:gd name="T25" fmla="*/ 300 h 376"/>
                <a:gd name="T26" fmla="*/ 902 w 1983"/>
                <a:gd name="T27" fmla="*/ 315 h 376"/>
                <a:gd name="T28" fmla="*/ 829 w 1983"/>
                <a:gd name="T29" fmla="*/ 329 h 376"/>
                <a:gd name="T30" fmla="*/ 758 w 1983"/>
                <a:gd name="T31" fmla="*/ 341 h 376"/>
                <a:gd name="T32" fmla="*/ 691 w 1983"/>
                <a:gd name="T33" fmla="*/ 350 h 376"/>
                <a:gd name="T34" fmla="*/ 626 w 1983"/>
                <a:gd name="T35" fmla="*/ 359 h 376"/>
                <a:gd name="T36" fmla="*/ 562 w 1983"/>
                <a:gd name="T37" fmla="*/ 365 h 376"/>
                <a:gd name="T38" fmla="*/ 502 w 1983"/>
                <a:gd name="T39" fmla="*/ 370 h 376"/>
                <a:gd name="T40" fmla="*/ 443 w 1983"/>
                <a:gd name="T41" fmla="*/ 374 h 376"/>
                <a:gd name="T42" fmla="*/ 389 w 1983"/>
                <a:gd name="T43" fmla="*/ 376 h 376"/>
                <a:gd name="T44" fmla="*/ 337 w 1983"/>
                <a:gd name="T45" fmla="*/ 374 h 376"/>
                <a:gd name="T46" fmla="*/ 289 w 1983"/>
                <a:gd name="T47" fmla="*/ 373 h 376"/>
                <a:gd name="T48" fmla="*/ 242 w 1983"/>
                <a:gd name="T49" fmla="*/ 370 h 376"/>
                <a:gd name="T50" fmla="*/ 201 w 1983"/>
                <a:gd name="T51" fmla="*/ 364 h 376"/>
                <a:gd name="T52" fmla="*/ 162 w 1983"/>
                <a:gd name="T53" fmla="*/ 356 h 376"/>
                <a:gd name="T54" fmla="*/ 127 w 1983"/>
                <a:gd name="T55" fmla="*/ 347 h 376"/>
                <a:gd name="T56" fmla="*/ 96 w 1983"/>
                <a:gd name="T57" fmla="*/ 335 h 376"/>
                <a:gd name="T58" fmla="*/ 68 w 1983"/>
                <a:gd name="T59" fmla="*/ 323 h 376"/>
                <a:gd name="T60" fmla="*/ 56 w 1983"/>
                <a:gd name="T61" fmla="*/ 315 h 376"/>
                <a:gd name="T62" fmla="*/ 46 w 1983"/>
                <a:gd name="T63" fmla="*/ 308 h 376"/>
                <a:gd name="T64" fmla="*/ 35 w 1983"/>
                <a:gd name="T65" fmla="*/ 300 h 376"/>
                <a:gd name="T66" fmla="*/ 26 w 1983"/>
                <a:gd name="T67" fmla="*/ 291 h 376"/>
                <a:gd name="T68" fmla="*/ 19 w 1983"/>
                <a:gd name="T69" fmla="*/ 282 h 376"/>
                <a:gd name="T70" fmla="*/ 11 w 1983"/>
                <a:gd name="T71" fmla="*/ 271 h 376"/>
                <a:gd name="T72" fmla="*/ 5 w 1983"/>
                <a:gd name="T73" fmla="*/ 261 h 376"/>
                <a:gd name="T74" fmla="*/ 0 w 1983"/>
                <a:gd name="T75" fmla="*/ 250 h 3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83"/>
                <a:gd name="T115" fmla="*/ 0 h 376"/>
                <a:gd name="T116" fmla="*/ 1983 w 1983"/>
                <a:gd name="T117" fmla="*/ 376 h 37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83" h="376">
                  <a:moveTo>
                    <a:pt x="1983" y="0"/>
                  </a:moveTo>
                  <a:lnTo>
                    <a:pt x="1894" y="34"/>
                  </a:lnTo>
                  <a:lnTo>
                    <a:pt x="1805" y="65"/>
                  </a:lnTo>
                  <a:lnTo>
                    <a:pt x="1717" y="96"/>
                  </a:lnTo>
                  <a:lnTo>
                    <a:pt x="1630" y="125"/>
                  </a:lnTo>
                  <a:lnTo>
                    <a:pt x="1544" y="152"/>
                  </a:lnTo>
                  <a:lnTo>
                    <a:pt x="1459" y="177"/>
                  </a:lnTo>
                  <a:lnTo>
                    <a:pt x="1375" y="202"/>
                  </a:lnTo>
                  <a:lnTo>
                    <a:pt x="1291" y="224"/>
                  </a:lnTo>
                  <a:lnTo>
                    <a:pt x="1210" y="246"/>
                  </a:lnTo>
                  <a:lnTo>
                    <a:pt x="1131" y="265"/>
                  </a:lnTo>
                  <a:lnTo>
                    <a:pt x="1053" y="283"/>
                  </a:lnTo>
                  <a:lnTo>
                    <a:pt x="976" y="300"/>
                  </a:lnTo>
                  <a:lnTo>
                    <a:pt x="902" y="315"/>
                  </a:lnTo>
                  <a:lnTo>
                    <a:pt x="829" y="329"/>
                  </a:lnTo>
                  <a:lnTo>
                    <a:pt x="758" y="341"/>
                  </a:lnTo>
                  <a:lnTo>
                    <a:pt x="691" y="350"/>
                  </a:lnTo>
                  <a:lnTo>
                    <a:pt x="626" y="359"/>
                  </a:lnTo>
                  <a:lnTo>
                    <a:pt x="562" y="365"/>
                  </a:lnTo>
                  <a:lnTo>
                    <a:pt x="502" y="370"/>
                  </a:lnTo>
                  <a:lnTo>
                    <a:pt x="443" y="374"/>
                  </a:lnTo>
                  <a:lnTo>
                    <a:pt x="389" y="376"/>
                  </a:lnTo>
                  <a:lnTo>
                    <a:pt x="337" y="374"/>
                  </a:lnTo>
                  <a:lnTo>
                    <a:pt x="289" y="373"/>
                  </a:lnTo>
                  <a:lnTo>
                    <a:pt x="242" y="370"/>
                  </a:lnTo>
                  <a:lnTo>
                    <a:pt x="201" y="364"/>
                  </a:lnTo>
                  <a:lnTo>
                    <a:pt x="162" y="356"/>
                  </a:lnTo>
                  <a:lnTo>
                    <a:pt x="127" y="347"/>
                  </a:lnTo>
                  <a:lnTo>
                    <a:pt x="96" y="335"/>
                  </a:lnTo>
                  <a:lnTo>
                    <a:pt x="68" y="323"/>
                  </a:lnTo>
                  <a:lnTo>
                    <a:pt x="56" y="315"/>
                  </a:lnTo>
                  <a:lnTo>
                    <a:pt x="46" y="308"/>
                  </a:lnTo>
                  <a:lnTo>
                    <a:pt x="35" y="300"/>
                  </a:lnTo>
                  <a:lnTo>
                    <a:pt x="26" y="291"/>
                  </a:lnTo>
                  <a:lnTo>
                    <a:pt x="19" y="282"/>
                  </a:lnTo>
                  <a:lnTo>
                    <a:pt x="11" y="271"/>
                  </a:lnTo>
                  <a:lnTo>
                    <a:pt x="5" y="261"/>
                  </a:lnTo>
                  <a:lnTo>
                    <a:pt x="0" y="250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29" name="Freeform 563"/>
            <p:cNvSpPr>
              <a:spLocks/>
            </p:cNvSpPr>
            <p:nvPr/>
          </p:nvSpPr>
          <p:spPr bwMode="auto">
            <a:xfrm>
              <a:off x="4180" y="686"/>
              <a:ext cx="374" cy="81"/>
            </a:xfrm>
            <a:custGeom>
              <a:avLst/>
              <a:gdLst>
                <a:gd name="T0" fmla="*/ 2012 w 2012"/>
                <a:gd name="T1" fmla="*/ 115 h 360"/>
                <a:gd name="T2" fmla="*/ 1918 w 2012"/>
                <a:gd name="T3" fmla="*/ 96 h 360"/>
                <a:gd name="T4" fmla="*/ 1826 w 2012"/>
                <a:gd name="T5" fmla="*/ 81 h 360"/>
                <a:gd name="T6" fmla="*/ 1735 w 2012"/>
                <a:gd name="T7" fmla="*/ 66 h 360"/>
                <a:gd name="T8" fmla="*/ 1645 w 2012"/>
                <a:gd name="T9" fmla="*/ 54 h 360"/>
                <a:gd name="T10" fmla="*/ 1554 w 2012"/>
                <a:gd name="T11" fmla="*/ 42 h 360"/>
                <a:gd name="T12" fmla="*/ 1467 w 2012"/>
                <a:gd name="T13" fmla="*/ 33 h 360"/>
                <a:gd name="T14" fmla="*/ 1380 w 2012"/>
                <a:gd name="T15" fmla="*/ 24 h 360"/>
                <a:gd name="T16" fmla="*/ 1294 w 2012"/>
                <a:gd name="T17" fmla="*/ 16 h 360"/>
                <a:gd name="T18" fmla="*/ 1211 w 2012"/>
                <a:gd name="T19" fmla="*/ 10 h 360"/>
                <a:gd name="T20" fmla="*/ 1130 w 2012"/>
                <a:gd name="T21" fmla="*/ 6 h 360"/>
                <a:gd name="T22" fmla="*/ 1050 w 2012"/>
                <a:gd name="T23" fmla="*/ 3 h 360"/>
                <a:gd name="T24" fmla="*/ 971 w 2012"/>
                <a:gd name="T25" fmla="*/ 0 h 360"/>
                <a:gd name="T26" fmla="*/ 896 w 2012"/>
                <a:gd name="T27" fmla="*/ 0 h 360"/>
                <a:gd name="T28" fmla="*/ 822 w 2012"/>
                <a:gd name="T29" fmla="*/ 0 h 360"/>
                <a:gd name="T30" fmla="*/ 751 w 2012"/>
                <a:gd name="T31" fmla="*/ 3 h 360"/>
                <a:gd name="T32" fmla="*/ 683 w 2012"/>
                <a:gd name="T33" fmla="*/ 6 h 360"/>
                <a:gd name="T34" fmla="*/ 616 w 2012"/>
                <a:gd name="T35" fmla="*/ 10 h 360"/>
                <a:gd name="T36" fmla="*/ 553 w 2012"/>
                <a:gd name="T37" fmla="*/ 16 h 360"/>
                <a:gd name="T38" fmla="*/ 493 w 2012"/>
                <a:gd name="T39" fmla="*/ 24 h 360"/>
                <a:gd name="T40" fmla="*/ 435 w 2012"/>
                <a:gd name="T41" fmla="*/ 31 h 360"/>
                <a:gd name="T42" fmla="*/ 381 w 2012"/>
                <a:gd name="T43" fmla="*/ 42 h 360"/>
                <a:gd name="T44" fmla="*/ 330 w 2012"/>
                <a:gd name="T45" fmla="*/ 52 h 360"/>
                <a:gd name="T46" fmla="*/ 281 w 2012"/>
                <a:gd name="T47" fmla="*/ 65 h 360"/>
                <a:gd name="T48" fmla="*/ 237 w 2012"/>
                <a:gd name="T49" fmla="*/ 78 h 360"/>
                <a:gd name="T50" fmla="*/ 197 w 2012"/>
                <a:gd name="T51" fmla="*/ 93 h 360"/>
                <a:gd name="T52" fmla="*/ 160 w 2012"/>
                <a:gd name="T53" fmla="*/ 108 h 360"/>
                <a:gd name="T54" fmla="*/ 127 w 2012"/>
                <a:gd name="T55" fmla="*/ 127 h 360"/>
                <a:gd name="T56" fmla="*/ 112 w 2012"/>
                <a:gd name="T57" fmla="*/ 136 h 360"/>
                <a:gd name="T58" fmla="*/ 97 w 2012"/>
                <a:gd name="T59" fmla="*/ 145 h 360"/>
                <a:gd name="T60" fmla="*/ 85 w 2012"/>
                <a:gd name="T61" fmla="*/ 155 h 360"/>
                <a:gd name="T62" fmla="*/ 73 w 2012"/>
                <a:gd name="T63" fmla="*/ 164 h 360"/>
                <a:gd name="T64" fmla="*/ 62 w 2012"/>
                <a:gd name="T65" fmla="*/ 175 h 360"/>
                <a:gd name="T66" fmla="*/ 52 w 2012"/>
                <a:gd name="T67" fmla="*/ 186 h 360"/>
                <a:gd name="T68" fmla="*/ 44 w 2012"/>
                <a:gd name="T69" fmla="*/ 196 h 360"/>
                <a:gd name="T70" fmla="*/ 35 w 2012"/>
                <a:gd name="T71" fmla="*/ 208 h 360"/>
                <a:gd name="T72" fmla="*/ 29 w 2012"/>
                <a:gd name="T73" fmla="*/ 219 h 360"/>
                <a:gd name="T74" fmla="*/ 25 w 2012"/>
                <a:gd name="T75" fmla="*/ 231 h 360"/>
                <a:gd name="T76" fmla="*/ 20 w 2012"/>
                <a:gd name="T77" fmla="*/ 243 h 360"/>
                <a:gd name="T78" fmla="*/ 17 w 2012"/>
                <a:gd name="T79" fmla="*/ 257 h 360"/>
                <a:gd name="T80" fmla="*/ 12 w 2012"/>
                <a:gd name="T81" fmla="*/ 263 h 360"/>
                <a:gd name="T82" fmla="*/ 9 w 2012"/>
                <a:gd name="T83" fmla="*/ 270 h 360"/>
                <a:gd name="T84" fmla="*/ 5 w 2012"/>
                <a:gd name="T85" fmla="*/ 276 h 360"/>
                <a:gd name="T86" fmla="*/ 3 w 2012"/>
                <a:gd name="T87" fmla="*/ 284 h 360"/>
                <a:gd name="T88" fmla="*/ 2 w 2012"/>
                <a:gd name="T89" fmla="*/ 290 h 360"/>
                <a:gd name="T90" fmla="*/ 0 w 2012"/>
                <a:gd name="T91" fmla="*/ 298 h 360"/>
                <a:gd name="T92" fmla="*/ 0 w 2012"/>
                <a:gd name="T93" fmla="*/ 305 h 360"/>
                <a:gd name="T94" fmla="*/ 0 w 2012"/>
                <a:gd name="T95" fmla="*/ 311 h 360"/>
                <a:gd name="T96" fmla="*/ 0 w 2012"/>
                <a:gd name="T97" fmla="*/ 319 h 360"/>
                <a:gd name="T98" fmla="*/ 2 w 2012"/>
                <a:gd name="T99" fmla="*/ 325 h 360"/>
                <a:gd name="T100" fmla="*/ 3 w 2012"/>
                <a:gd name="T101" fmla="*/ 332 h 360"/>
                <a:gd name="T102" fmla="*/ 6 w 2012"/>
                <a:gd name="T103" fmla="*/ 339 h 360"/>
                <a:gd name="T104" fmla="*/ 9 w 2012"/>
                <a:gd name="T105" fmla="*/ 345 h 360"/>
                <a:gd name="T106" fmla="*/ 14 w 2012"/>
                <a:gd name="T107" fmla="*/ 351 h 360"/>
                <a:gd name="T108" fmla="*/ 18 w 2012"/>
                <a:gd name="T109" fmla="*/ 355 h 360"/>
                <a:gd name="T110" fmla="*/ 23 w 2012"/>
                <a:gd name="T111" fmla="*/ 360 h 36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012"/>
                <a:gd name="T169" fmla="*/ 0 h 360"/>
                <a:gd name="T170" fmla="*/ 2012 w 2012"/>
                <a:gd name="T171" fmla="*/ 360 h 36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012" h="360">
                  <a:moveTo>
                    <a:pt x="2012" y="115"/>
                  </a:moveTo>
                  <a:lnTo>
                    <a:pt x="1918" y="96"/>
                  </a:lnTo>
                  <a:lnTo>
                    <a:pt x="1826" y="81"/>
                  </a:lnTo>
                  <a:lnTo>
                    <a:pt x="1735" y="66"/>
                  </a:lnTo>
                  <a:lnTo>
                    <a:pt x="1645" y="54"/>
                  </a:lnTo>
                  <a:lnTo>
                    <a:pt x="1554" y="42"/>
                  </a:lnTo>
                  <a:lnTo>
                    <a:pt x="1467" y="33"/>
                  </a:lnTo>
                  <a:lnTo>
                    <a:pt x="1380" y="24"/>
                  </a:lnTo>
                  <a:lnTo>
                    <a:pt x="1294" y="16"/>
                  </a:lnTo>
                  <a:lnTo>
                    <a:pt x="1211" y="10"/>
                  </a:lnTo>
                  <a:lnTo>
                    <a:pt x="1130" y="6"/>
                  </a:lnTo>
                  <a:lnTo>
                    <a:pt x="1050" y="3"/>
                  </a:lnTo>
                  <a:lnTo>
                    <a:pt x="971" y="0"/>
                  </a:lnTo>
                  <a:lnTo>
                    <a:pt x="896" y="0"/>
                  </a:lnTo>
                  <a:lnTo>
                    <a:pt x="822" y="0"/>
                  </a:lnTo>
                  <a:lnTo>
                    <a:pt x="751" y="3"/>
                  </a:lnTo>
                  <a:lnTo>
                    <a:pt x="683" y="6"/>
                  </a:lnTo>
                  <a:lnTo>
                    <a:pt x="616" y="10"/>
                  </a:lnTo>
                  <a:lnTo>
                    <a:pt x="553" y="16"/>
                  </a:lnTo>
                  <a:lnTo>
                    <a:pt x="493" y="24"/>
                  </a:lnTo>
                  <a:lnTo>
                    <a:pt x="435" y="31"/>
                  </a:lnTo>
                  <a:lnTo>
                    <a:pt x="381" y="42"/>
                  </a:lnTo>
                  <a:lnTo>
                    <a:pt x="330" y="52"/>
                  </a:lnTo>
                  <a:lnTo>
                    <a:pt x="281" y="65"/>
                  </a:lnTo>
                  <a:lnTo>
                    <a:pt x="237" y="78"/>
                  </a:lnTo>
                  <a:lnTo>
                    <a:pt x="197" y="93"/>
                  </a:lnTo>
                  <a:lnTo>
                    <a:pt x="160" y="108"/>
                  </a:lnTo>
                  <a:lnTo>
                    <a:pt x="127" y="127"/>
                  </a:lnTo>
                  <a:lnTo>
                    <a:pt x="112" y="136"/>
                  </a:lnTo>
                  <a:lnTo>
                    <a:pt x="97" y="145"/>
                  </a:lnTo>
                  <a:lnTo>
                    <a:pt x="85" y="155"/>
                  </a:lnTo>
                  <a:lnTo>
                    <a:pt x="73" y="164"/>
                  </a:lnTo>
                  <a:lnTo>
                    <a:pt x="62" y="175"/>
                  </a:lnTo>
                  <a:lnTo>
                    <a:pt x="52" y="186"/>
                  </a:lnTo>
                  <a:lnTo>
                    <a:pt x="44" y="196"/>
                  </a:lnTo>
                  <a:lnTo>
                    <a:pt x="35" y="208"/>
                  </a:lnTo>
                  <a:lnTo>
                    <a:pt x="29" y="219"/>
                  </a:lnTo>
                  <a:lnTo>
                    <a:pt x="25" y="231"/>
                  </a:lnTo>
                  <a:lnTo>
                    <a:pt x="20" y="243"/>
                  </a:lnTo>
                  <a:lnTo>
                    <a:pt x="17" y="257"/>
                  </a:lnTo>
                  <a:lnTo>
                    <a:pt x="12" y="263"/>
                  </a:lnTo>
                  <a:lnTo>
                    <a:pt x="9" y="270"/>
                  </a:lnTo>
                  <a:lnTo>
                    <a:pt x="5" y="276"/>
                  </a:lnTo>
                  <a:lnTo>
                    <a:pt x="3" y="284"/>
                  </a:lnTo>
                  <a:lnTo>
                    <a:pt x="2" y="290"/>
                  </a:lnTo>
                  <a:lnTo>
                    <a:pt x="0" y="298"/>
                  </a:lnTo>
                  <a:lnTo>
                    <a:pt x="0" y="305"/>
                  </a:lnTo>
                  <a:lnTo>
                    <a:pt x="0" y="311"/>
                  </a:lnTo>
                  <a:lnTo>
                    <a:pt x="0" y="319"/>
                  </a:lnTo>
                  <a:lnTo>
                    <a:pt x="2" y="325"/>
                  </a:lnTo>
                  <a:lnTo>
                    <a:pt x="3" y="332"/>
                  </a:lnTo>
                  <a:lnTo>
                    <a:pt x="6" y="339"/>
                  </a:lnTo>
                  <a:lnTo>
                    <a:pt x="9" y="345"/>
                  </a:lnTo>
                  <a:lnTo>
                    <a:pt x="14" y="351"/>
                  </a:lnTo>
                  <a:lnTo>
                    <a:pt x="18" y="355"/>
                  </a:lnTo>
                  <a:lnTo>
                    <a:pt x="23" y="360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30" name="Freeform 564"/>
            <p:cNvSpPr>
              <a:spLocks/>
            </p:cNvSpPr>
            <p:nvPr/>
          </p:nvSpPr>
          <p:spPr bwMode="auto">
            <a:xfrm>
              <a:off x="4540" y="710"/>
              <a:ext cx="17" cy="129"/>
            </a:xfrm>
            <a:custGeom>
              <a:avLst/>
              <a:gdLst>
                <a:gd name="T0" fmla="*/ 79 w 89"/>
                <a:gd name="T1" fmla="*/ 0 h 568"/>
                <a:gd name="T2" fmla="*/ 83 w 89"/>
                <a:gd name="T3" fmla="*/ 55 h 568"/>
                <a:gd name="T4" fmla="*/ 86 w 89"/>
                <a:gd name="T5" fmla="*/ 108 h 568"/>
                <a:gd name="T6" fmla="*/ 88 w 89"/>
                <a:gd name="T7" fmla="*/ 134 h 568"/>
                <a:gd name="T8" fmla="*/ 89 w 89"/>
                <a:gd name="T9" fmla="*/ 159 h 568"/>
                <a:gd name="T10" fmla="*/ 89 w 89"/>
                <a:gd name="T11" fmla="*/ 184 h 568"/>
                <a:gd name="T12" fmla="*/ 89 w 89"/>
                <a:gd name="T13" fmla="*/ 209 h 568"/>
                <a:gd name="T14" fmla="*/ 89 w 89"/>
                <a:gd name="T15" fmla="*/ 234 h 568"/>
                <a:gd name="T16" fmla="*/ 89 w 89"/>
                <a:gd name="T17" fmla="*/ 256 h 568"/>
                <a:gd name="T18" fmla="*/ 88 w 89"/>
                <a:gd name="T19" fmla="*/ 279 h 568"/>
                <a:gd name="T20" fmla="*/ 86 w 89"/>
                <a:gd name="T21" fmla="*/ 302 h 568"/>
                <a:gd name="T22" fmla="*/ 86 w 89"/>
                <a:gd name="T23" fmla="*/ 324 h 568"/>
                <a:gd name="T24" fmla="*/ 83 w 89"/>
                <a:gd name="T25" fmla="*/ 344 h 568"/>
                <a:gd name="T26" fmla="*/ 82 w 89"/>
                <a:gd name="T27" fmla="*/ 365 h 568"/>
                <a:gd name="T28" fmla="*/ 80 w 89"/>
                <a:gd name="T29" fmla="*/ 385 h 568"/>
                <a:gd name="T30" fmla="*/ 77 w 89"/>
                <a:gd name="T31" fmla="*/ 403 h 568"/>
                <a:gd name="T32" fmla="*/ 74 w 89"/>
                <a:gd name="T33" fmla="*/ 421 h 568"/>
                <a:gd name="T34" fmla="*/ 71 w 89"/>
                <a:gd name="T35" fmla="*/ 438 h 568"/>
                <a:gd name="T36" fmla="*/ 68 w 89"/>
                <a:gd name="T37" fmla="*/ 455 h 568"/>
                <a:gd name="T38" fmla="*/ 64 w 89"/>
                <a:gd name="T39" fmla="*/ 470 h 568"/>
                <a:gd name="T40" fmla="*/ 61 w 89"/>
                <a:gd name="T41" fmla="*/ 485 h 568"/>
                <a:gd name="T42" fmla="*/ 56 w 89"/>
                <a:gd name="T43" fmla="*/ 498 h 568"/>
                <a:gd name="T44" fmla="*/ 51 w 89"/>
                <a:gd name="T45" fmla="*/ 511 h 568"/>
                <a:gd name="T46" fmla="*/ 47 w 89"/>
                <a:gd name="T47" fmla="*/ 521 h 568"/>
                <a:gd name="T48" fmla="*/ 42 w 89"/>
                <a:gd name="T49" fmla="*/ 532 h 568"/>
                <a:gd name="T50" fmla="*/ 36 w 89"/>
                <a:gd name="T51" fmla="*/ 541 h 568"/>
                <a:gd name="T52" fmla="*/ 32 w 89"/>
                <a:gd name="T53" fmla="*/ 548 h 568"/>
                <a:gd name="T54" fmla="*/ 26 w 89"/>
                <a:gd name="T55" fmla="*/ 554 h 568"/>
                <a:gd name="T56" fmla="*/ 20 w 89"/>
                <a:gd name="T57" fmla="*/ 560 h 568"/>
                <a:gd name="T58" fmla="*/ 14 w 89"/>
                <a:gd name="T59" fmla="*/ 565 h 568"/>
                <a:gd name="T60" fmla="*/ 8 w 89"/>
                <a:gd name="T61" fmla="*/ 567 h 568"/>
                <a:gd name="T62" fmla="*/ 5 w 89"/>
                <a:gd name="T63" fmla="*/ 568 h 568"/>
                <a:gd name="T64" fmla="*/ 0 w 89"/>
                <a:gd name="T65" fmla="*/ 568 h 56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568"/>
                <a:gd name="T101" fmla="*/ 89 w 89"/>
                <a:gd name="T102" fmla="*/ 568 h 56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568">
                  <a:moveTo>
                    <a:pt x="79" y="0"/>
                  </a:moveTo>
                  <a:lnTo>
                    <a:pt x="83" y="55"/>
                  </a:lnTo>
                  <a:lnTo>
                    <a:pt x="86" y="108"/>
                  </a:lnTo>
                  <a:lnTo>
                    <a:pt x="88" y="134"/>
                  </a:lnTo>
                  <a:lnTo>
                    <a:pt x="89" y="159"/>
                  </a:lnTo>
                  <a:lnTo>
                    <a:pt x="89" y="184"/>
                  </a:lnTo>
                  <a:lnTo>
                    <a:pt x="89" y="209"/>
                  </a:lnTo>
                  <a:lnTo>
                    <a:pt x="89" y="234"/>
                  </a:lnTo>
                  <a:lnTo>
                    <a:pt x="89" y="256"/>
                  </a:lnTo>
                  <a:lnTo>
                    <a:pt x="88" y="279"/>
                  </a:lnTo>
                  <a:lnTo>
                    <a:pt x="86" y="302"/>
                  </a:lnTo>
                  <a:lnTo>
                    <a:pt x="86" y="324"/>
                  </a:lnTo>
                  <a:lnTo>
                    <a:pt x="83" y="344"/>
                  </a:lnTo>
                  <a:lnTo>
                    <a:pt x="82" y="365"/>
                  </a:lnTo>
                  <a:lnTo>
                    <a:pt x="80" y="385"/>
                  </a:lnTo>
                  <a:lnTo>
                    <a:pt x="77" y="403"/>
                  </a:lnTo>
                  <a:lnTo>
                    <a:pt x="74" y="421"/>
                  </a:lnTo>
                  <a:lnTo>
                    <a:pt x="71" y="438"/>
                  </a:lnTo>
                  <a:lnTo>
                    <a:pt x="68" y="455"/>
                  </a:lnTo>
                  <a:lnTo>
                    <a:pt x="64" y="470"/>
                  </a:lnTo>
                  <a:lnTo>
                    <a:pt x="61" y="485"/>
                  </a:lnTo>
                  <a:lnTo>
                    <a:pt x="56" y="498"/>
                  </a:lnTo>
                  <a:lnTo>
                    <a:pt x="51" y="511"/>
                  </a:lnTo>
                  <a:lnTo>
                    <a:pt x="47" y="521"/>
                  </a:lnTo>
                  <a:lnTo>
                    <a:pt x="42" y="532"/>
                  </a:lnTo>
                  <a:lnTo>
                    <a:pt x="36" y="541"/>
                  </a:lnTo>
                  <a:lnTo>
                    <a:pt x="32" y="548"/>
                  </a:lnTo>
                  <a:lnTo>
                    <a:pt x="26" y="554"/>
                  </a:lnTo>
                  <a:lnTo>
                    <a:pt x="20" y="560"/>
                  </a:lnTo>
                  <a:lnTo>
                    <a:pt x="14" y="565"/>
                  </a:lnTo>
                  <a:lnTo>
                    <a:pt x="8" y="567"/>
                  </a:lnTo>
                  <a:lnTo>
                    <a:pt x="5" y="568"/>
                  </a:lnTo>
                  <a:lnTo>
                    <a:pt x="0" y="568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31" name="Freeform 565"/>
            <p:cNvSpPr>
              <a:spLocks/>
            </p:cNvSpPr>
            <p:nvPr/>
          </p:nvSpPr>
          <p:spPr bwMode="auto">
            <a:xfrm>
              <a:off x="4529" y="710"/>
              <a:ext cx="26" cy="129"/>
            </a:xfrm>
            <a:custGeom>
              <a:avLst/>
              <a:gdLst>
                <a:gd name="T0" fmla="*/ 142 w 142"/>
                <a:gd name="T1" fmla="*/ 0 h 572"/>
                <a:gd name="T2" fmla="*/ 130 w 142"/>
                <a:gd name="T3" fmla="*/ 24 h 572"/>
                <a:gd name="T4" fmla="*/ 120 w 142"/>
                <a:gd name="T5" fmla="*/ 48 h 572"/>
                <a:gd name="T6" fmla="*/ 109 w 142"/>
                <a:gd name="T7" fmla="*/ 73 h 572"/>
                <a:gd name="T8" fmla="*/ 98 w 142"/>
                <a:gd name="T9" fmla="*/ 97 h 572"/>
                <a:gd name="T10" fmla="*/ 89 w 142"/>
                <a:gd name="T11" fmla="*/ 121 h 572"/>
                <a:gd name="T12" fmla="*/ 79 w 142"/>
                <a:gd name="T13" fmla="*/ 145 h 572"/>
                <a:gd name="T14" fmla="*/ 70 w 142"/>
                <a:gd name="T15" fmla="*/ 168 h 572"/>
                <a:gd name="T16" fmla="*/ 62 w 142"/>
                <a:gd name="T17" fmla="*/ 191 h 572"/>
                <a:gd name="T18" fmla="*/ 55 w 142"/>
                <a:gd name="T19" fmla="*/ 213 h 572"/>
                <a:gd name="T20" fmla="*/ 47 w 142"/>
                <a:gd name="T21" fmla="*/ 236 h 572"/>
                <a:gd name="T22" fmla="*/ 40 w 142"/>
                <a:gd name="T23" fmla="*/ 257 h 572"/>
                <a:gd name="T24" fmla="*/ 33 w 142"/>
                <a:gd name="T25" fmla="*/ 280 h 572"/>
                <a:gd name="T26" fmla="*/ 27 w 142"/>
                <a:gd name="T27" fmla="*/ 301 h 572"/>
                <a:gd name="T28" fmla="*/ 23 w 142"/>
                <a:gd name="T29" fmla="*/ 321 h 572"/>
                <a:gd name="T30" fmla="*/ 18 w 142"/>
                <a:gd name="T31" fmla="*/ 341 h 572"/>
                <a:gd name="T32" fmla="*/ 14 w 142"/>
                <a:gd name="T33" fmla="*/ 360 h 572"/>
                <a:gd name="T34" fmla="*/ 9 w 142"/>
                <a:gd name="T35" fmla="*/ 378 h 572"/>
                <a:gd name="T36" fmla="*/ 6 w 142"/>
                <a:gd name="T37" fmla="*/ 396 h 572"/>
                <a:gd name="T38" fmla="*/ 5 w 142"/>
                <a:gd name="T39" fmla="*/ 415 h 572"/>
                <a:gd name="T40" fmla="*/ 2 w 142"/>
                <a:gd name="T41" fmla="*/ 430 h 572"/>
                <a:gd name="T42" fmla="*/ 2 w 142"/>
                <a:gd name="T43" fmla="*/ 446 h 572"/>
                <a:gd name="T44" fmla="*/ 0 w 142"/>
                <a:gd name="T45" fmla="*/ 462 h 572"/>
                <a:gd name="T46" fmla="*/ 0 w 142"/>
                <a:gd name="T47" fmla="*/ 475 h 572"/>
                <a:gd name="T48" fmla="*/ 0 w 142"/>
                <a:gd name="T49" fmla="*/ 489 h 572"/>
                <a:gd name="T50" fmla="*/ 2 w 142"/>
                <a:gd name="T51" fmla="*/ 501 h 572"/>
                <a:gd name="T52" fmla="*/ 3 w 142"/>
                <a:gd name="T53" fmla="*/ 513 h 572"/>
                <a:gd name="T54" fmla="*/ 6 w 142"/>
                <a:gd name="T55" fmla="*/ 524 h 572"/>
                <a:gd name="T56" fmla="*/ 9 w 142"/>
                <a:gd name="T57" fmla="*/ 533 h 572"/>
                <a:gd name="T58" fmla="*/ 12 w 142"/>
                <a:gd name="T59" fmla="*/ 540 h 572"/>
                <a:gd name="T60" fmla="*/ 17 w 142"/>
                <a:gd name="T61" fmla="*/ 548 h 572"/>
                <a:gd name="T62" fmla="*/ 21 w 142"/>
                <a:gd name="T63" fmla="*/ 554 h 572"/>
                <a:gd name="T64" fmla="*/ 27 w 142"/>
                <a:gd name="T65" fmla="*/ 560 h 572"/>
                <a:gd name="T66" fmla="*/ 30 w 142"/>
                <a:gd name="T67" fmla="*/ 561 h 572"/>
                <a:gd name="T68" fmla="*/ 33 w 142"/>
                <a:gd name="T69" fmla="*/ 563 h 572"/>
                <a:gd name="T70" fmla="*/ 36 w 142"/>
                <a:gd name="T71" fmla="*/ 566 h 572"/>
                <a:gd name="T72" fmla="*/ 40 w 142"/>
                <a:gd name="T73" fmla="*/ 569 h 572"/>
                <a:gd name="T74" fmla="*/ 44 w 142"/>
                <a:gd name="T75" fmla="*/ 571 h 572"/>
                <a:gd name="T76" fmla="*/ 49 w 142"/>
                <a:gd name="T77" fmla="*/ 572 h 572"/>
                <a:gd name="T78" fmla="*/ 52 w 142"/>
                <a:gd name="T79" fmla="*/ 572 h 572"/>
                <a:gd name="T80" fmla="*/ 56 w 142"/>
                <a:gd name="T81" fmla="*/ 572 h 572"/>
                <a:gd name="T82" fmla="*/ 59 w 142"/>
                <a:gd name="T83" fmla="*/ 571 h 572"/>
                <a:gd name="T84" fmla="*/ 64 w 142"/>
                <a:gd name="T85" fmla="*/ 569 h 5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2"/>
                <a:gd name="T130" fmla="*/ 0 h 572"/>
                <a:gd name="T131" fmla="*/ 142 w 142"/>
                <a:gd name="T132" fmla="*/ 572 h 5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2" h="572">
                  <a:moveTo>
                    <a:pt x="142" y="0"/>
                  </a:moveTo>
                  <a:lnTo>
                    <a:pt x="130" y="24"/>
                  </a:lnTo>
                  <a:lnTo>
                    <a:pt x="120" y="48"/>
                  </a:lnTo>
                  <a:lnTo>
                    <a:pt x="109" y="73"/>
                  </a:lnTo>
                  <a:lnTo>
                    <a:pt x="98" y="97"/>
                  </a:lnTo>
                  <a:lnTo>
                    <a:pt x="89" y="121"/>
                  </a:lnTo>
                  <a:lnTo>
                    <a:pt x="79" y="145"/>
                  </a:lnTo>
                  <a:lnTo>
                    <a:pt x="70" y="168"/>
                  </a:lnTo>
                  <a:lnTo>
                    <a:pt x="62" y="191"/>
                  </a:lnTo>
                  <a:lnTo>
                    <a:pt x="55" y="213"/>
                  </a:lnTo>
                  <a:lnTo>
                    <a:pt x="47" y="236"/>
                  </a:lnTo>
                  <a:lnTo>
                    <a:pt x="40" y="257"/>
                  </a:lnTo>
                  <a:lnTo>
                    <a:pt x="33" y="280"/>
                  </a:lnTo>
                  <a:lnTo>
                    <a:pt x="27" y="301"/>
                  </a:lnTo>
                  <a:lnTo>
                    <a:pt x="23" y="321"/>
                  </a:lnTo>
                  <a:lnTo>
                    <a:pt x="18" y="341"/>
                  </a:lnTo>
                  <a:lnTo>
                    <a:pt x="14" y="360"/>
                  </a:lnTo>
                  <a:lnTo>
                    <a:pt x="9" y="378"/>
                  </a:lnTo>
                  <a:lnTo>
                    <a:pt x="6" y="396"/>
                  </a:lnTo>
                  <a:lnTo>
                    <a:pt x="5" y="415"/>
                  </a:lnTo>
                  <a:lnTo>
                    <a:pt x="2" y="430"/>
                  </a:lnTo>
                  <a:lnTo>
                    <a:pt x="2" y="446"/>
                  </a:lnTo>
                  <a:lnTo>
                    <a:pt x="0" y="462"/>
                  </a:lnTo>
                  <a:lnTo>
                    <a:pt x="0" y="475"/>
                  </a:lnTo>
                  <a:lnTo>
                    <a:pt x="0" y="489"/>
                  </a:lnTo>
                  <a:lnTo>
                    <a:pt x="2" y="501"/>
                  </a:lnTo>
                  <a:lnTo>
                    <a:pt x="3" y="513"/>
                  </a:lnTo>
                  <a:lnTo>
                    <a:pt x="6" y="524"/>
                  </a:lnTo>
                  <a:lnTo>
                    <a:pt x="9" y="533"/>
                  </a:lnTo>
                  <a:lnTo>
                    <a:pt x="12" y="540"/>
                  </a:lnTo>
                  <a:lnTo>
                    <a:pt x="17" y="548"/>
                  </a:lnTo>
                  <a:lnTo>
                    <a:pt x="21" y="554"/>
                  </a:lnTo>
                  <a:lnTo>
                    <a:pt x="27" y="560"/>
                  </a:lnTo>
                  <a:lnTo>
                    <a:pt x="30" y="561"/>
                  </a:lnTo>
                  <a:lnTo>
                    <a:pt x="33" y="563"/>
                  </a:lnTo>
                  <a:lnTo>
                    <a:pt x="36" y="566"/>
                  </a:lnTo>
                  <a:lnTo>
                    <a:pt x="40" y="569"/>
                  </a:lnTo>
                  <a:lnTo>
                    <a:pt x="44" y="571"/>
                  </a:lnTo>
                  <a:lnTo>
                    <a:pt x="49" y="572"/>
                  </a:lnTo>
                  <a:lnTo>
                    <a:pt x="52" y="572"/>
                  </a:lnTo>
                  <a:lnTo>
                    <a:pt x="56" y="572"/>
                  </a:lnTo>
                  <a:lnTo>
                    <a:pt x="59" y="571"/>
                  </a:lnTo>
                  <a:lnTo>
                    <a:pt x="64" y="569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32" name="Freeform 566"/>
            <p:cNvSpPr>
              <a:spLocks/>
            </p:cNvSpPr>
            <p:nvPr/>
          </p:nvSpPr>
          <p:spPr bwMode="auto">
            <a:xfrm>
              <a:off x="4512" y="598"/>
              <a:ext cx="43" cy="120"/>
            </a:xfrm>
            <a:custGeom>
              <a:avLst/>
              <a:gdLst>
                <a:gd name="T0" fmla="*/ 234 w 234"/>
                <a:gd name="T1" fmla="*/ 529 h 529"/>
                <a:gd name="T2" fmla="*/ 218 w 234"/>
                <a:gd name="T3" fmla="*/ 508 h 529"/>
                <a:gd name="T4" fmla="*/ 202 w 234"/>
                <a:gd name="T5" fmla="*/ 485 h 529"/>
                <a:gd name="T6" fmla="*/ 187 w 234"/>
                <a:gd name="T7" fmla="*/ 463 h 529"/>
                <a:gd name="T8" fmla="*/ 172 w 234"/>
                <a:gd name="T9" fmla="*/ 441 h 529"/>
                <a:gd name="T10" fmla="*/ 159 w 234"/>
                <a:gd name="T11" fmla="*/ 420 h 529"/>
                <a:gd name="T12" fmla="*/ 145 w 234"/>
                <a:gd name="T13" fmla="*/ 398 h 529"/>
                <a:gd name="T14" fmla="*/ 133 w 234"/>
                <a:gd name="T15" fmla="*/ 376 h 529"/>
                <a:gd name="T16" fmla="*/ 119 w 234"/>
                <a:gd name="T17" fmla="*/ 355 h 529"/>
                <a:gd name="T18" fmla="*/ 107 w 234"/>
                <a:gd name="T19" fmla="*/ 334 h 529"/>
                <a:gd name="T20" fmla="*/ 97 w 234"/>
                <a:gd name="T21" fmla="*/ 313 h 529"/>
                <a:gd name="T22" fmla="*/ 86 w 234"/>
                <a:gd name="T23" fmla="*/ 293 h 529"/>
                <a:gd name="T24" fmla="*/ 76 w 234"/>
                <a:gd name="T25" fmla="*/ 273 h 529"/>
                <a:gd name="T26" fmla="*/ 65 w 234"/>
                <a:gd name="T27" fmla="*/ 254 h 529"/>
                <a:gd name="T28" fmla="*/ 56 w 234"/>
                <a:gd name="T29" fmla="*/ 234 h 529"/>
                <a:gd name="T30" fmla="*/ 48 w 234"/>
                <a:gd name="T31" fmla="*/ 216 h 529"/>
                <a:gd name="T32" fmla="*/ 41 w 234"/>
                <a:gd name="T33" fmla="*/ 198 h 529"/>
                <a:gd name="T34" fmla="*/ 33 w 234"/>
                <a:gd name="T35" fmla="*/ 181 h 529"/>
                <a:gd name="T36" fmla="*/ 27 w 234"/>
                <a:gd name="T37" fmla="*/ 163 h 529"/>
                <a:gd name="T38" fmla="*/ 21 w 234"/>
                <a:gd name="T39" fmla="*/ 146 h 529"/>
                <a:gd name="T40" fmla="*/ 15 w 234"/>
                <a:gd name="T41" fmla="*/ 131 h 529"/>
                <a:gd name="T42" fmla="*/ 11 w 234"/>
                <a:gd name="T43" fmla="*/ 116 h 529"/>
                <a:gd name="T44" fmla="*/ 8 w 234"/>
                <a:gd name="T45" fmla="*/ 102 h 529"/>
                <a:gd name="T46" fmla="*/ 5 w 234"/>
                <a:gd name="T47" fmla="*/ 89 h 529"/>
                <a:gd name="T48" fmla="*/ 2 w 234"/>
                <a:gd name="T49" fmla="*/ 75 h 529"/>
                <a:gd name="T50" fmla="*/ 0 w 234"/>
                <a:gd name="T51" fmla="*/ 63 h 529"/>
                <a:gd name="T52" fmla="*/ 0 w 234"/>
                <a:gd name="T53" fmla="*/ 53 h 529"/>
                <a:gd name="T54" fmla="*/ 0 w 234"/>
                <a:gd name="T55" fmla="*/ 42 h 529"/>
                <a:gd name="T56" fmla="*/ 0 w 234"/>
                <a:gd name="T57" fmla="*/ 33 h 529"/>
                <a:gd name="T58" fmla="*/ 2 w 234"/>
                <a:gd name="T59" fmla="*/ 24 h 529"/>
                <a:gd name="T60" fmla="*/ 5 w 234"/>
                <a:gd name="T61" fmla="*/ 16 h 529"/>
                <a:gd name="T62" fmla="*/ 8 w 234"/>
                <a:gd name="T63" fmla="*/ 10 h 529"/>
                <a:gd name="T64" fmla="*/ 12 w 234"/>
                <a:gd name="T65" fmla="*/ 4 h 529"/>
                <a:gd name="T66" fmla="*/ 17 w 234"/>
                <a:gd name="T67" fmla="*/ 0 h 5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4"/>
                <a:gd name="T103" fmla="*/ 0 h 529"/>
                <a:gd name="T104" fmla="*/ 234 w 234"/>
                <a:gd name="T105" fmla="*/ 529 h 5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4" h="529">
                  <a:moveTo>
                    <a:pt x="234" y="529"/>
                  </a:moveTo>
                  <a:lnTo>
                    <a:pt x="218" y="508"/>
                  </a:lnTo>
                  <a:lnTo>
                    <a:pt x="202" y="485"/>
                  </a:lnTo>
                  <a:lnTo>
                    <a:pt x="187" y="463"/>
                  </a:lnTo>
                  <a:lnTo>
                    <a:pt x="172" y="441"/>
                  </a:lnTo>
                  <a:lnTo>
                    <a:pt x="159" y="420"/>
                  </a:lnTo>
                  <a:lnTo>
                    <a:pt x="145" y="398"/>
                  </a:lnTo>
                  <a:lnTo>
                    <a:pt x="133" y="376"/>
                  </a:lnTo>
                  <a:lnTo>
                    <a:pt x="119" y="355"/>
                  </a:lnTo>
                  <a:lnTo>
                    <a:pt x="107" y="334"/>
                  </a:lnTo>
                  <a:lnTo>
                    <a:pt x="97" y="313"/>
                  </a:lnTo>
                  <a:lnTo>
                    <a:pt x="86" y="293"/>
                  </a:lnTo>
                  <a:lnTo>
                    <a:pt x="76" y="273"/>
                  </a:lnTo>
                  <a:lnTo>
                    <a:pt x="65" y="254"/>
                  </a:lnTo>
                  <a:lnTo>
                    <a:pt x="56" y="234"/>
                  </a:lnTo>
                  <a:lnTo>
                    <a:pt x="48" y="216"/>
                  </a:lnTo>
                  <a:lnTo>
                    <a:pt x="41" y="198"/>
                  </a:lnTo>
                  <a:lnTo>
                    <a:pt x="33" y="181"/>
                  </a:lnTo>
                  <a:lnTo>
                    <a:pt x="27" y="163"/>
                  </a:lnTo>
                  <a:lnTo>
                    <a:pt x="21" y="146"/>
                  </a:lnTo>
                  <a:lnTo>
                    <a:pt x="15" y="131"/>
                  </a:lnTo>
                  <a:lnTo>
                    <a:pt x="11" y="116"/>
                  </a:lnTo>
                  <a:lnTo>
                    <a:pt x="8" y="102"/>
                  </a:lnTo>
                  <a:lnTo>
                    <a:pt x="5" y="89"/>
                  </a:lnTo>
                  <a:lnTo>
                    <a:pt x="2" y="75"/>
                  </a:lnTo>
                  <a:lnTo>
                    <a:pt x="0" y="63"/>
                  </a:lnTo>
                  <a:lnTo>
                    <a:pt x="0" y="53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5" y="16"/>
                  </a:lnTo>
                  <a:lnTo>
                    <a:pt x="8" y="10"/>
                  </a:lnTo>
                  <a:lnTo>
                    <a:pt x="12" y="4"/>
                  </a:lnTo>
                  <a:lnTo>
                    <a:pt x="17" y="0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  <p:sp>
          <p:nvSpPr>
            <p:cNvPr id="33" name="Freeform 567"/>
            <p:cNvSpPr>
              <a:spLocks/>
            </p:cNvSpPr>
            <p:nvPr/>
          </p:nvSpPr>
          <p:spPr bwMode="auto">
            <a:xfrm>
              <a:off x="4514" y="596"/>
              <a:ext cx="41" cy="123"/>
            </a:xfrm>
            <a:custGeom>
              <a:avLst/>
              <a:gdLst>
                <a:gd name="T0" fmla="*/ 216 w 216"/>
                <a:gd name="T1" fmla="*/ 544 h 544"/>
                <a:gd name="T2" fmla="*/ 211 w 216"/>
                <a:gd name="T3" fmla="*/ 491 h 544"/>
                <a:gd name="T4" fmla="*/ 208 w 216"/>
                <a:gd name="T5" fmla="*/ 464 h 544"/>
                <a:gd name="T6" fmla="*/ 205 w 216"/>
                <a:gd name="T7" fmla="*/ 438 h 544"/>
                <a:gd name="T8" fmla="*/ 202 w 216"/>
                <a:gd name="T9" fmla="*/ 412 h 544"/>
                <a:gd name="T10" fmla="*/ 199 w 216"/>
                <a:gd name="T11" fmla="*/ 386 h 544"/>
                <a:gd name="T12" fmla="*/ 195 w 216"/>
                <a:gd name="T13" fmla="*/ 362 h 544"/>
                <a:gd name="T14" fmla="*/ 190 w 216"/>
                <a:gd name="T15" fmla="*/ 338 h 544"/>
                <a:gd name="T16" fmla="*/ 185 w 216"/>
                <a:gd name="T17" fmla="*/ 315 h 544"/>
                <a:gd name="T18" fmla="*/ 181 w 216"/>
                <a:gd name="T19" fmla="*/ 291 h 544"/>
                <a:gd name="T20" fmla="*/ 176 w 216"/>
                <a:gd name="T21" fmla="*/ 270 h 544"/>
                <a:gd name="T22" fmla="*/ 170 w 216"/>
                <a:gd name="T23" fmla="*/ 247 h 544"/>
                <a:gd name="T24" fmla="*/ 164 w 216"/>
                <a:gd name="T25" fmla="*/ 226 h 544"/>
                <a:gd name="T26" fmla="*/ 160 w 216"/>
                <a:gd name="T27" fmla="*/ 206 h 544"/>
                <a:gd name="T28" fmla="*/ 154 w 216"/>
                <a:gd name="T29" fmla="*/ 187 h 544"/>
                <a:gd name="T30" fmla="*/ 148 w 216"/>
                <a:gd name="T31" fmla="*/ 168 h 544"/>
                <a:gd name="T32" fmla="*/ 142 w 216"/>
                <a:gd name="T33" fmla="*/ 150 h 544"/>
                <a:gd name="T34" fmla="*/ 136 w 216"/>
                <a:gd name="T35" fmla="*/ 132 h 544"/>
                <a:gd name="T36" fmla="*/ 128 w 216"/>
                <a:gd name="T37" fmla="*/ 117 h 544"/>
                <a:gd name="T38" fmla="*/ 122 w 216"/>
                <a:gd name="T39" fmla="*/ 102 h 544"/>
                <a:gd name="T40" fmla="*/ 114 w 216"/>
                <a:gd name="T41" fmla="*/ 87 h 544"/>
                <a:gd name="T42" fmla="*/ 108 w 216"/>
                <a:gd name="T43" fmla="*/ 73 h 544"/>
                <a:gd name="T44" fmla="*/ 101 w 216"/>
                <a:gd name="T45" fmla="*/ 61 h 544"/>
                <a:gd name="T46" fmla="*/ 95 w 216"/>
                <a:gd name="T47" fmla="*/ 50 h 544"/>
                <a:gd name="T48" fmla="*/ 87 w 216"/>
                <a:gd name="T49" fmla="*/ 40 h 544"/>
                <a:gd name="T50" fmla="*/ 80 w 216"/>
                <a:gd name="T51" fmla="*/ 31 h 544"/>
                <a:gd name="T52" fmla="*/ 72 w 216"/>
                <a:gd name="T53" fmla="*/ 23 h 544"/>
                <a:gd name="T54" fmla="*/ 65 w 216"/>
                <a:gd name="T55" fmla="*/ 16 h 544"/>
                <a:gd name="T56" fmla="*/ 59 w 216"/>
                <a:gd name="T57" fmla="*/ 11 h 544"/>
                <a:gd name="T58" fmla="*/ 51 w 216"/>
                <a:gd name="T59" fmla="*/ 7 h 544"/>
                <a:gd name="T60" fmla="*/ 44 w 216"/>
                <a:gd name="T61" fmla="*/ 3 h 544"/>
                <a:gd name="T62" fmla="*/ 36 w 216"/>
                <a:gd name="T63" fmla="*/ 2 h 544"/>
                <a:gd name="T64" fmla="*/ 33 w 216"/>
                <a:gd name="T65" fmla="*/ 2 h 544"/>
                <a:gd name="T66" fmla="*/ 28 w 216"/>
                <a:gd name="T67" fmla="*/ 2 h 544"/>
                <a:gd name="T68" fmla="*/ 24 w 216"/>
                <a:gd name="T69" fmla="*/ 0 h 544"/>
                <a:gd name="T70" fmla="*/ 19 w 216"/>
                <a:gd name="T71" fmla="*/ 0 h 544"/>
                <a:gd name="T72" fmla="*/ 16 w 216"/>
                <a:gd name="T73" fmla="*/ 0 h 544"/>
                <a:gd name="T74" fmla="*/ 12 w 216"/>
                <a:gd name="T75" fmla="*/ 2 h 544"/>
                <a:gd name="T76" fmla="*/ 9 w 216"/>
                <a:gd name="T77" fmla="*/ 3 h 544"/>
                <a:gd name="T78" fmla="*/ 6 w 216"/>
                <a:gd name="T79" fmla="*/ 5 h 544"/>
                <a:gd name="T80" fmla="*/ 3 w 216"/>
                <a:gd name="T81" fmla="*/ 8 h 544"/>
                <a:gd name="T82" fmla="*/ 0 w 216"/>
                <a:gd name="T83" fmla="*/ 11 h 5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6"/>
                <a:gd name="T127" fmla="*/ 0 h 544"/>
                <a:gd name="T128" fmla="*/ 216 w 216"/>
                <a:gd name="T129" fmla="*/ 544 h 5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6" h="544">
                  <a:moveTo>
                    <a:pt x="216" y="544"/>
                  </a:moveTo>
                  <a:lnTo>
                    <a:pt x="211" y="491"/>
                  </a:lnTo>
                  <a:lnTo>
                    <a:pt x="208" y="464"/>
                  </a:lnTo>
                  <a:lnTo>
                    <a:pt x="205" y="438"/>
                  </a:lnTo>
                  <a:lnTo>
                    <a:pt x="202" y="412"/>
                  </a:lnTo>
                  <a:lnTo>
                    <a:pt x="199" y="386"/>
                  </a:lnTo>
                  <a:lnTo>
                    <a:pt x="195" y="362"/>
                  </a:lnTo>
                  <a:lnTo>
                    <a:pt x="190" y="338"/>
                  </a:lnTo>
                  <a:lnTo>
                    <a:pt x="185" y="315"/>
                  </a:lnTo>
                  <a:lnTo>
                    <a:pt x="181" y="291"/>
                  </a:lnTo>
                  <a:lnTo>
                    <a:pt x="176" y="270"/>
                  </a:lnTo>
                  <a:lnTo>
                    <a:pt x="170" y="247"/>
                  </a:lnTo>
                  <a:lnTo>
                    <a:pt x="164" y="226"/>
                  </a:lnTo>
                  <a:lnTo>
                    <a:pt x="160" y="206"/>
                  </a:lnTo>
                  <a:lnTo>
                    <a:pt x="154" y="187"/>
                  </a:lnTo>
                  <a:lnTo>
                    <a:pt x="148" y="168"/>
                  </a:lnTo>
                  <a:lnTo>
                    <a:pt x="142" y="150"/>
                  </a:lnTo>
                  <a:lnTo>
                    <a:pt x="136" y="132"/>
                  </a:lnTo>
                  <a:lnTo>
                    <a:pt x="128" y="117"/>
                  </a:lnTo>
                  <a:lnTo>
                    <a:pt x="122" y="102"/>
                  </a:lnTo>
                  <a:lnTo>
                    <a:pt x="114" y="87"/>
                  </a:lnTo>
                  <a:lnTo>
                    <a:pt x="108" y="73"/>
                  </a:lnTo>
                  <a:lnTo>
                    <a:pt x="101" y="61"/>
                  </a:lnTo>
                  <a:lnTo>
                    <a:pt x="95" y="50"/>
                  </a:lnTo>
                  <a:lnTo>
                    <a:pt x="87" y="40"/>
                  </a:lnTo>
                  <a:lnTo>
                    <a:pt x="80" y="31"/>
                  </a:lnTo>
                  <a:lnTo>
                    <a:pt x="72" y="23"/>
                  </a:lnTo>
                  <a:lnTo>
                    <a:pt x="65" y="16"/>
                  </a:lnTo>
                  <a:lnTo>
                    <a:pt x="59" y="11"/>
                  </a:lnTo>
                  <a:lnTo>
                    <a:pt x="51" y="7"/>
                  </a:lnTo>
                  <a:lnTo>
                    <a:pt x="44" y="3"/>
                  </a:lnTo>
                  <a:lnTo>
                    <a:pt x="36" y="2"/>
                  </a:lnTo>
                  <a:lnTo>
                    <a:pt x="33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9" y="3"/>
                  </a:lnTo>
                  <a:lnTo>
                    <a:pt x="6" y="5"/>
                  </a:lnTo>
                  <a:lnTo>
                    <a:pt x="3" y="8"/>
                  </a:lnTo>
                  <a:lnTo>
                    <a:pt x="0" y="11"/>
                  </a:lnTo>
                </a:path>
              </a:pathLst>
            </a:custGeom>
            <a:grpFill/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solidFill>
                  <a:schemeClr val="bg2"/>
                </a:solidFill>
                <a:cs typeface="+mn-cs"/>
              </a:endParaRPr>
            </a:p>
          </p:txBody>
        </p:sp>
      </p:grpSp>
      <p:cxnSp>
        <p:nvCxnSpPr>
          <p:cNvPr id="34" name="Straight Arrow Connector 33"/>
          <p:cNvCxnSpPr/>
          <p:nvPr/>
        </p:nvCxnSpPr>
        <p:spPr>
          <a:xfrm rot="16200000" flipH="1">
            <a:off x="6275388" y="2006600"/>
            <a:ext cx="463550" cy="476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11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Diversity-Multiplexing-Delay </a:t>
            </a:r>
            <a:r>
              <a:rPr lang="en-US" sz="40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Tradeoffs </a:t>
            </a: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for MIMO </a:t>
            </a:r>
            <a:r>
              <a:rPr lang="en-US" sz="40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Multihop</a:t>
            </a: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Networks with ARQ</a:t>
            </a:r>
          </a:p>
        </p:txBody>
      </p:sp>
      <p:sp>
        <p:nvSpPr>
          <p:cNvPr id="14339" name="Content Placeholder 42"/>
          <p:cNvSpPr>
            <a:spLocks noGrp="1"/>
          </p:cNvSpPr>
          <p:nvPr>
            <p:ph idx="1"/>
          </p:nvPr>
        </p:nvSpPr>
        <p:spPr>
          <a:xfrm>
            <a:off x="304800" y="3622675"/>
            <a:ext cx="8229600" cy="21574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MIMO used to increase data rate or robustness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Multihop relays used for coverage extension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ARQ protocol: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Can be viewed as 1 bit feedback, or time diversity,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Retransmission causes delay (can design ARQ to control delay)              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Diversity multiplexing (delay) tradeoff  - DMT/DMDT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Tradeoff between robustness, throughput, and delay</a:t>
            </a:r>
          </a:p>
        </p:txBody>
      </p:sp>
      <p:sp>
        <p:nvSpPr>
          <p:cNvPr id="14340" name="Line 11"/>
          <p:cNvSpPr>
            <a:spLocks noChangeShapeType="1"/>
          </p:cNvSpPr>
          <p:nvPr/>
        </p:nvSpPr>
        <p:spPr bwMode="auto">
          <a:xfrm>
            <a:off x="1884363" y="2420938"/>
            <a:ext cx="654050" cy="635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14341" name="AutoShape 16"/>
          <p:cNvCxnSpPr>
            <a:cxnSpLocks noChangeShapeType="1"/>
          </p:cNvCxnSpPr>
          <p:nvPr/>
        </p:nvCxnSpPr>
        <p:spPr bwMode="auto">
          <a:xfrm rot="16200000" flipH="1">
            <a:off x="2016125" y="1879600"/>
            <a:ext cx="44450" cy="857250"/>
          </a:xfrm>
          <a:prstGeom prst="curvedConnector3">
            <a:avLst>
              <a:gd name="adj1" fmla="val -514287"/>
            </a:avLst>
          </a:prstGeom>
          <a:noFill/>
          <a:ln w="19050">
            <a:solidFill>
              <a:srgbClr val="333333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1855788" y="1789113"/>
            <a:ext cx="7397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latin typeface="Garamond" pitchFamily="18" charset="0"/>
              </a:rPr>
              <a:t>ARQ </a:t>
            </a:r>
          </a:p>
        </p:txBody>
      </p:sp>
      <p:sp>
        <p:nvSpPr>
          <p:cNvPr id="14343" name="Text Box 18"/>
          <p:cNvSpPr txBox="1">
            <a:spLocks noChangeArrowheads="1"/>
          </p:cNvSpPr>
          <p:nvPr/>
        </p:nvSpPr>
        <p:spPr bwMode="auto">
          <a:xfrm>
            <a:off x="3136900" y="1706563"/>
            <a:ext cx="7334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latin typeface="Garamond" pitchFamily="18" charset="0"/>
              </a:rPr>
              <a:t>ARQ </a:t>
            </a:r>
          </a:p>
        </p:txBody>
      </p:sp>
      <p:sp>
        <p:nvSpPr>
          <p:cNvPr id="14344" name="Text Box 20"/>
          <p:cNvSpPr txBox="1">
            <a:spLocks noChangeArrowheads="1"/>
          </p:cNvSpPr>
          <p:nvPr/>
        </p:nvSpPr>
        <p:spPr bwMode="auto">
          <a:xfrm>
            <a:off x="3119438" y="2133600"/>
            <a:ext cx="692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latin typeface="Garamond" pitchFamily="18" charset="0"/>
              </a:rPr>
              <a:t> H2</a:t>
            </a:r>
          </a:p>
        </p:txBody>
      </p:sp>
      <p:grpSp>
        <p:nvGrpSpPr>
          <p:cNvPr id="14345" name="Group 77"/>
          <p:cNvGrpSpPr>
            <a:grpSpLocks/>
          </p:cNvGrpSpPr>
          <p:nvPr/>
        </p:nvGrpSpPr>
        <p:grpSpPr bwMode="auto">
          <a:xfrm>
            <a:off x="3686175" y="2209800"/>
            <a:ext cx="525463" cy="796925"/>
            <a:chOff x="7987489" y="5547998"/>
            <a:chExt cx="525462" cy="796062"/>
          </a:xfrm>
        </p:grpSpPr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7987489" y="5759042"/>
              <a:ext cx="525462" cy="585018"/>
            </a:xfrm>
            <a:prstGeom prst="rect">
              <a:avLst/>
            </a:prstGeom>
            <a:solidFill>
              <a:srgbClr val="FF0000"/>
            </a:solidFill>
            <a:ln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blurRad="6350" stA="50000" endA="300" endPos="55000" dir="5400000" sy="-100000" algn="bl" rotWithShape="0"/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4444" name="Group 39"/>
            <p:cNvGrpSpPr>
              <a:grpSpLocks/>
            </p:cNvGrpSpPr>
            <p:nvPr/>
          </p:nvGrpSpPr>
          <p:grpSpPr bwMode="auto">
            <a:xfrm>
              <a:off x="7997014" y="5554351"/>
              <a:ext cx="207963" cy="249886"/>
              <a:chOff x="7876364" y="5471801"/>
              <a:chExt cx="207963" cy="249886"/>
            </a:xfrm>
          </p:grpSpPr>
          <p:sp>
            <p:nvSpPr>
              <p:cNvPr id="14448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Isosceles Triangle 19"/>
              <p:cNvSpPr>
                <a:spLocks noChangeArrowheads="1"/>
              </p:cNvSpPr>
              <p:nvPr/>
            </p:nvSpPr>
            <p:spPr bwMode="auto">
              <a:xfrm rot="10800000">
                <a:off x="7876364" y="5471791"/>
                <a:ext cx="207963" cy="128449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  <p:grpSp>
          <p:nvGrpSpPr>
            <p:cNvPr id="14445" name="Group 40"/>
            <p:cNvGrpSpPr>
              <a:grpSpLocks/>
            </p:cNvGrpSpPr>
            <p:nvPr/>
          </p:nvGrpSpPr>
          <p:grpSpPr bwMode="auto">
            <a:xfrm>
              <a:off x="8289113" y="5547998"/>
              <a:ext cx="207963" cy="249889"/>
              <a:chOff x="7876363" y="5471798"/>
              <a:chExt cx="207963" cy="249889"/>
            </a:xfrm>
          </p:grpSpPr>
          <p:sp>
            <p:nvSpPr>
              <p:cNvPr id="14446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8" name="Isosceles Triangle 17"/>
              <p:cNvSpPr>
                <a:spLocks noChangeArrowheads="1"/>
              </p:cNvSpPr>
              <p:nvPr/>
            </p:nvSpPr>
            <p:spPr bwMode="auto">
              <a:xfrm rot="10800000">
                <a:off x="7876363" y="5471798"/>
                <a:ext cx="207963" cy="128449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</p:grpSp>
      <p:grpSp>
        <p:nvGrpSpPr>
          <p:cNvPr id="14346" name="Group 78"/>
          <p:cNvGrpSpPr>
            <a:grpSpLocks/>
          </p:cNvGrpSpPr>
          <p:nvPr/>
        </p:nvGrpSpPr>
        <p:grpSpPr bwMode="auto">
          <a:xfrm>
            <a:off x="2549525" y="2330450"/>
            <a:ext cx="525463" cy="796925"/>
            <a:chOff x="6850839" y="5668648"/>
            <a:chExt cx="525462" cy="796062"/>
          </a:xfrm>
        </p:grpSpPr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6850839" y="5879692"/>
              <a:ext cx="525462" cy="585018"/>
            </a:xfrm>
            <a:prstGeom prst="rect">
              <a:avLst/>
            </a:prstGeom>
            <a:solidFill>
              <a:srgbClr val="FF0000"/>
            </a:solidFill>
            <a:ln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blurRad="6350" stA="50000" endA="300" endPos="55000" dir="5400000" sy="-100000" algn="bl" rotWithShape="0"/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4437" name="Group 39"/>
            <p:cNvGrpSpPr>
              <a:grpSpLocks/>
            </p:cNvGrpSpPr>
            <p:nvPr/>
          </p:nvGrpSpPr>
          <p:grpSpPr bwMode="auto">
            <a:xfrm>
              <a:off x="6860364" y="5675001"/>
              <a:ext cx="207963" cy="249886"/>
              <a:chOff x="7876364" y="5471801"/>
              <a:chExt cx="207963" cy="249886"/>
            </a:xfrm>
          </p:grpSpPr>
          <p:sp>
            <p:nvSpPr>
              <p:cNvPr id="14441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" name="Isosceles Triangle 27"/>
              <p:cNvSpPr>
                <a:spLocks noChangeArrowheads="1"/>
              </p:cNvSpPr>
              <p:nvPr/>
            </p:nvSpPr>
            <p:spPr bwMode="auto">
              <a:xfrm rot="10800000">
                <a:off x="7876364" y="5471791"/>
                <a:ext cx="207963" cy="128449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  <p:grpSp>
          <p:nvGrpSpPr>
            <p:cNvPr id="14438" name="Group 40"/>
            <p:cNvGrpSpPr>
              <a:grpSpLocks/>
            </p:cNvGrpSpPr>
            <p:nvPr/>
          </p:nvGrpSpPr>
          <p:grpSpPr bwMode="auto">
            <a:xfrm>
              <a:off x="7152463" y="5668648"/>
              <a:ext cx="207963" cy="249889"/>
              <a:chOff x="7876363" y="5471798"/>
              <a:chExt cx="207963" cy="249889"/>
            </a:xfrm>
          </p:grpSpPr>
          <p:sp>
            <p:nvSpPr>
              <p:cNvPr id="14439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" name="Isosceles Triangle 25"/>
              <p:cNvSpPr>
                <a:spLocks noChangeArrowheads="1"/>
              </p:cNvSpPr>
              <p:nvPr/>
            </p:nvSpPr>
            <p:spPr bwMode="auto">
              <a:xfrm rot="10800000">
                <a:off x="7876363" y="5471798"/>
                <a:ext cx="207963" cy="128449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</p:grpSp>
      <p:grpSp>
        <p:nvGrpSpPr>
          <p:cNvPr id="14347" name="Group 79"/>
          <p:cNvGrpSpPr>
            <a:grpSpLocks/>
          </p:cNvGrpSpPr>
          <p:nvPr/>
        </p:nvGrpSpPr>
        <p:grpSpPr bwMode="auto">
          <a:xfrm>
            <a:off x="1189038" y="2286000"/>
            <a:ext cx="720725" cy="801688"/>
            <a:chOff x="5489489" y="5624198"/>
            <a:chExt cx="720810" cy="801616"/>
          </a:xfrm>
        </p:grpSpPr>
        <p:sp>
          <p:nvSpPr>
            <p:cNvPr id="30" name="Rectangle 12"/>
            <p:cNvSpPr>
              <a:spLocks noChangeArrowheads="1"/>
            </p:cNvSpPr>
            <p:nvPr/>
          </p:nvSpPr>
          <p:spPr bwMode="auto">
            <a:xfrm>
              <a:off x="5530038" y="5840799"/>
              <a:ext cx="680261" cy="585015"/>
            </a:xfrm>
            <a:prstGeom prst="rect">
              <a:avLst/>
            </a:prstGeom>
            <a:solidFill>
              <a:srgbClr val="FF0000"/>
            </a:solidFill>
            <a:ln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blurRad="6350" stA="50000" endA="300" endPos="55000" dir="5400000" sy="-100000" algn="bl" rotWithShape="0"/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4427" name="Group 39"/>
            <p:cNvGrpSpPr>
              <a:grpSpLocks/>
            </p:cNvGrpSpPr>
            <p:nvPr/>
          </p:nvGrpSpPr>
          <p:grpSpPr bwMode="auto">
            <a:xfrm>
              <a:off x="5489489" y="5624198"/>
              <a:ext cx="206399" cy="249889"/>
              <a:chOff x="7877089" y="5471798"/>
              <a:chExt cx="206399" cy="249889"/>
            </a:xfrm>
          </p:grpSpPr>
          <p:sp>
            <p:nvSpPr>
              <p:cNvPr id="14434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" name="Isosceles Triangle 38"/>
              <p:cNvSpPr>
                <a:spLocks noChangeArrowheads="1"/>
              </p:cNvSpPr>
              <p:nvPr/>
            </p:nvSpPr>
            <p:spPr bwMode="auto">
              <a:xfrm rot="10800000">
                <a:off x="7877089" y="5471798"/>
                <a:ext cx="206399" cy="128577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  <p:grpSp>
          <p:nvGrpSpPr>
            <p:cNvPr id="14428" name="Group 40"/>
            <p:cNvGrpSpPr>
              <a:grpSpLocks/>
            </p:cNvGrpSpPr>
            <p:nvPr/>
          </p:nvGrpSpPr>
          <p:grpSpPr bwMode="auto">
            <a:xfrm>
              <a:off x="5749870" y="5630551"/>
              <a:ext cx="206399" cy="249886"/>
              <a:chOff x="7877120" y="5471801"/>
              <a:chExt cx="206399" cy="249886"/>
            </a:xfrm>
          </p:grpSpPr>
          <p:sp>
            <p:nvSpPr>
              <p:cNvPr id="14432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7" name="Isosceles Triangle 36"/>
              <p:cNvSpPr>
                <a:spLocks noChangeArrowheads="1"/>
              </p:cNvSpPr>
              <p:nvPr/>
            </p:nvSpPr>
            <p:spPr bwMode="auto">
              <a:xfrm rot="10800000">
                <a:off x="7877120" y="5471797"/>
                <a:ext cx="206399" cy="128577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  <p:grpSp>
          <p:nvGrpSpPr>
            <p:cNvPr id="14429" name="Group 40"/>
            <p:cNvGrpSpPr>
              <a:grpSpLocks/>
            </p:cNvGrpSpPr>
            <p:nvPr/>
          </p:nvGrpSpPr>
          <p:grpSpPr bwMode="auto">
            <a:xfrm>
              <a:off x="6003900" y="5630551"/>
              <a:ext cx="206399" cy="249886"/>
              <a:chOff x="7877150" y="5471801"/>
              <a:chExt cx="206399" cy="249886"/>
            </a:xfrm>
          </p:grpSpPr>
          <p:sp>
            <p:nvSpPr>
              <p:cNvPr id="14430" name="Line 13"/>
              <p:cNvSpPr>
                <a:spLocks noChangeShapeType="1"/>
              </p:cNvSpPr>
              <p:nvPr/>
            </p:nvSpPr>
            <p:spPr bwMode="auto">
              <a:xfrm flipV="1">
                <a:off x="7966369" y="5568949"/>
                <a:ext cx="9231" cy="15273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Isosceles Triangle 34"/>
              <p:cNvSpPr>
                <a:spLocks noChangeArrowheads="1"/>
              </p:cNvSpPr>
              <p:nvPr/>
            </p:nvSpPr>
            <p:spPr bwMode="auto">
              <a:xfrm rot="10800000">
                <a:off x="7877150" y="5471797"/>
                <a:ext cx="206399" cy="128577"/>
              </a:xfrm>
              <a:prstGeom prst="triangle">
                <a:avLst>
                  <a:gd name="adj" fmla="val 50000"/>
                </a:avLst>
              </a:prstGeom>
              <a:solidFill>
                <a:srgbClr val="000066"/>
              </a:solidFill>
              <a:ln w="12700">
                <a:solidFill>
                  <a:srgbClr val="000090"/>
                </a:solidFill>
                <a:round/>
                <a:headEnd type="none" w="sm" len="sm"/>
                <a:tailEnd type="none" w="sm" len="sm"/>
              </a:ln>
              <a:effectLst>
                <a:outerShdw dist="38100" dir="5400000" rotWithShape="0">
                  <a:srgbClr val="808080">
                    <a:alpha val="42999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pitchFamily="18" charset="0"/>
                </a:endParaRPr>
              </a:p>
            </p:txBody>
          </p:sp>
        </p:grpSp>
      </p:grpSp>
      <p:sp>
        <p:nvSpPr>
          <p:cNvPr id="14348" name="Line 11"/>
          <p:cNvSpPr>
            <a:spLocks noChangeShapeType="1"/>
          </p:cNvSpPr>
          <p:nvPr/>
        </p:nvSpPr>
        <p:spPr bwMode="auto">
          <a:xfrm flipV="1">
            <a:off x="3071813" y="2306638"/>
            <a:ext cx="571500" cy="1397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14349" name="AutoShape 16"/>
          <p:cNvCxnSpPr>
            <a:cxnSpLocks noChangeShapeType="1"/>
          </p:cNvCxnSpPr>
          <p:nvPr/>
        </p:nvCxnSpPr>
        <p:spPr bwMode="auto">
          <a:xfrm rot="5400000" flipH="1" flipV="1">
            <a:off x="3321050" y="1851025"/>
            <a:ext cx="114300" cy="844550"/>
          </a:xfrm>
          <a:prstGeom prst="curvedConnector3">
            <a:avLst>
              <a:gd name="adj1" fmla="val 300000"/>
            </a:avLst>
          </a:prstGeom>
          <a:noFill/>
          <a:ln w="19050">
            <a:solidFill>
              <a:srgbClr val="333333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50" name="Text Box 19"/>
          <p:cNvSpPr txBox="1">
            <a:spLocks noChangeArrowheads="1"/>
          </p:cNvSpPr>
          <p:nvPr/>
        </p:nvSpPr>
        <p:spPr bwMode="auto">
          <a:xfrm>
            <a:off x="1954213" y="2209800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latin typeface="Garamond" pitchFamily="18" charset="0"/>
              </a:rPr>
              <a:t> H1</a:t>
            </a:r>
          </a:p>
        </p:txBody>
      </p:sp>
      <p:grpSp>
        <p:nvGrpSpPr>
          <p:cNvPr id="12" name="Group 132"/>
          <p:cNvGrpSpPr>
            <a:grpSpLocks/>
          </p:cNvGrpSpPr>
          <p:nvPr/>
        </p:nvGrpSpPr>
        <p:grpSpPr bwMode="auto">
          <a:xfrm>
            <a:off x="4879975" y="1600200"/>
            <a:ext cx="1533525" cy="1749425"/>
            <a:chOff x="2601" y="1156"/>
            <a:chExt cx="1583" cy="1483"/>
          </a:xfrm>
        </p:grpSpPr>
        <p:grpSp>
          <p:nvGrpSpPr>
            <p:cNvPr id="14384" name="Group 12"/>
            <p:cNvGrpSpPr>
              <a:grpSpLocks/>
            </p:cNvGrpSpPr>
            <p:nvPr/>
          </p:nvGrpSpPr>
          <p:grpSpPr bwMode="auto">
            <a:xfrm>
              <a:off x="3587" y="1496"/>
              <a:ext cx="136" cy="216"/>
              <a:chOff x="2342" y="1176"/>
              <a:chExt cx="136" cy="302"/>
            </a:xfrm>
          </p:grpSpPr>
          <p:sp>
            <p:nvSpPr>
              <p:cNvPr id="14424" name="Line 1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25" name="AutoShape 1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</p:grpSp>
        <p:grpSp>
          <p:nvGrpSpPr>
            <p:cNvPr id="14385" name="Group 15"/>
            <p:cNvGrpSpPr>
              <a:grpSpLocks/>
            </p:cNvGrpSpPr>
            <p:nvPr/>
          </p:nvGrpSpPr>
          <p:grpSpPr bwMode="auto">
            <a:xfrm>
              <a:off x="3594" y="1792"/>
              <a:ext cx="136" cy="216"/>
              <a:chOff x="2342" y="1176"/>
              <a:chExt cx="136" cy="302"/>
            </a:xfrm>
          </p:grpSpPr>
          <p:sp>
            <p:nvSpPr>
              <p:cNvPr id="14422" name="Line 16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23" name="AutoShape 17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</p:grpSp>
        <p:grpSp>
          <p:nvGrpSpPr>
            <p:cNvPr id="14386" name="Group 18"/>
            <p:cNvGrpSpPr>
              <a:grpSpLocks/>
            </p:cNvGrpSpPr>
            <p:nvPr/>
          </p:nvGrpSpPr>
          <p:grpSpPr bwMode="auto">
            <a:xfrm>
              <a:off x="3603" y="2089"/>
              <a:ext cx="136" cy="216"/>
              <a:chOff x="2342" y="1176"/>
              <a:chExt cx="136" cy="302"/>
            </a:xfrm>
          </p:grpSpPr>
          <p:sp>
            <p:nvSpPr>
              <p:cNvPr id="14420" name="Line 19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21" name="AutoShape 20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</p:grpSp>
        <p:sp>
          <p:nvSpPr>
            <p:cNvPr id="14387" name="Line 27"/>
            <p:cNvSpPr>
              <a:spLocks noChangeShapeType="1"/>
            </p:cNvSpPr>
            <p:nvPr/>
          </p:nvSpPr>
          <p:spPr bwMode="auto">
            <a:xfrm>
              <a:off x="2680" y="2003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388" name="Group 28"/>
            <p:cNvGrpSpPr>
              <a:grpSpLocks/>
            </p:cNvGrpSpPr>
            <p:nvPr/>
          </p:nvGrpSpPr>
          <p:grpSpPr bwMode="auto">
            <a:xfrm>
              <a:off x="2680" y="1699"/>
              <a:ext cx="336" cy="136"/>
              <a:chOff x="2552" y="1592"/>
              <a:chExt cx="336" cy="136"/>
            </a:xfrm>
          </p:grpSpPr>
          <p:sp>
            <p:nvSpPr>
              <p:cNvPr id="14417" name="Line 29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18" name="Line 30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19" name="Line 31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9" name="Group 32"/>
            <p:cNvGrpSpPr>
              <a:grpSpLocks/>
            </p:cNvGrpSpPr>
            <p:nvPr/>
          </p:nvGrpSpPr>
          <p:grpSpPr bwMode="auto">
            <a:xfrm flipV="1">
              <a:off x="2696" y="2163"/>
              <a:ext cx="336" cy="136"/>
              <a:chOff x="2552" y="1592"/>
              <a:chExt cx="336" cy="136"/>
            </a:xfrm>
          </p:grpSpPr>
          <p:sp>
            <p:nvSpPr>
              <p:cNvPr id="14414" name="Line 33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15" name="Line 34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16" name="Line 35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0" name="Group 36"/>
            <p:cNvGrpSpPr>
              <a:grpSpLocks/>
            </p:cNvGrpSpPr>
            <p:nvPr/>
          </p:nvGrpSpPr>
          <p:grpSpPr bwMode="auto">
            <a:xfrm flipH="1">
              <a:off x="3003" y="1512"/>
              <a:ext cx="136" cy="216"/>
              <a:chOff x="2342" y="1176"/>
              <a:chExt cx="136" cy="302"/>
            </a:xfrm>
          </p:grpSpPr>
          <p:sp>
            <p:nvSpPr>
              <p:cNvPr id="14412" name="Line 37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13" name="AutoShape 38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</p:grpSp>
        <p:grpSp>
          <p:nvGrpSpPr>
            <p:cNvPr id="14391" name="Group 39"/>
            <p:cNvGrpSpPr>
              <a:grpSpLocks/>
            </p:cNvGrpSpPr>
            <p:nvPr/>
          </p:nvGrpSpPr>
          <p:grpSpPr bwMode="auto">
            <a:xfrm flipH="1">
              <a:off x="2996" y="1808"/>
              <a:ext cx="136" cy="216"/>
              <a:chOff x="2342" y="1176"/>
              <a:chExt cx="136" cy="302"/>
            </a:xfrm>
          </p:grpSpPr>
          <p:sp>
            <p:nvSpPr>
              <p:cNvPr id="14410" name="Line 40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11" name="AutoShape 41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</p:grpSp>
        <p:grpSp>
          <p:nvGrpSpPr>
            <p:cNvPr id="14392" name="Group 42"/>
            <p:cNvGrpSpPr>
              <a:grpSpLocks/>
            </p:cNvGrpSpPr>
            <p:nvPr/>
          </p:nvGrpSpPr>
          <p:grpSpPr bwMode="auto">
            <a:xfrm flipH="1">
              <a:off x="2987" y="2105"/>
              <a:ext cx="136" cy="216"/>
              <a:chOff x="2342" y="1176"/>
              <a:chExt cx="136" cy="302"/>
            </a:xfrm>
          </p:grpSpPr>
          <p:sp>
            <p:nvSpPr>
              <p:cNvPr id="14408" name="Line 43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09" name="AutoShape 44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</p:grpSp>
        <p:sp>
          <p:nvSpPr>
            <p:cNvPr id="14393" name="Line 46"/>
            <p:cNvSpPr>
              <a:spLocks noChangeShapeType="1"/>
            </p:cNvSpPr>
            <p:nvPr/>
          </p:nvSpPr>
          <p:spPr bwMode="auto">
            <a:xfrm flipH="1">
              <a:off x="3710" y="2019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394" name="Group 47"/>
            <p:cNvGrpSpPr>
              <a:grpSpLocks/>
            </p:cNvGrpSpPr>
            <p:nvPr/>
          </p:nvGrpSpPr>
          <p:grpSpPr bwMode="auto">
            <a:xfrm flipH="1">
              <a:off x="3710" y="1715"/>
              <a:ext cx="336" cy="136"/>
              <a:chOff x="2552" y="1592"/>
              <a:chExt cx="336" cy="136"/>
            </a:xfrm>
          </p:grpSpPr>
          <p:sp>
            <p:nvSpPr>
              <p:cNvPr id="14405" name="Line 48"/>
              <p:cNvSpPr>
                <a:spLocks noChangeShapeType="1"/>
              </p:cNvSpPr>
              <p:nvPr/>
            </p:nvSpPr>
            <p:spPr bwMode="auto">
              <a:xfrm>
                <a:off x="2552" y="1728"/>
                <a:ext cx="17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06" name="Line 49"/>
              <p:cNvSpPr>
                <a:spLocks noChangeShapeType="1"/>
              </p:cNvSpPr>
              <p:nvPr/>
            </p:nvSpPr>
            <p:spPr bwMode="auto">
              <a:xfrm flipV="1">
                <a:off x="2720" y="1600"/>
                <a:ext cx="0" cy="1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07" name="Line 50"/>
              <p:cNvSpPr>
                <a:spLocks noChangeShapeType="1"/>
              </p:cNvSpPr>
              <p:nvPr/>
            </p:nvSpPr>
            <p:spPr bwMode="auto">
              <a:xfrm>
                <a:off x="2720" y="1592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95" name="Line 51"/>
            <p:cNvSpPr>
              <a:spLocks noChangeShapeType="1"/>
            </p:cNvSpPr>
            <p:nvPr/>
          </p:nvSpPr>
          <p:spPr bwMode="auto">
            <a:xfrm flipH="1" flipV="1">
              <a:off x="3854" y="2179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6" name="Line 52"/>
            <p:cNvSpPr>
              <a:spLocks noChangeShapeType="1"/>
            </p:cNvSpPr>
            <p:nvPr/>
          </p:nvSpPr>
          <p:spPr bwMode="auto">
            <a:xfrm flipH="1">
              <a:off x="3862" y="2179"/>
              <a:ext cx="0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7" name="Line 53"/>
            <p:cNvSpPr>
              <a:spLocks noChangeShapeType="1"/>
            </p:cNvSpPr>
            <p:nvPr/>
          </p:nvSpPr>
          <p:spPr bwMode="auto">
            <a:xfrm flipH="1" flipV="1">
              <a:off x="3694" y="2315"/>
              <a:ext cx="1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8" name="Line 59"/>
            <p:cNvSpPr>
              <a:spLocks noChangeShapeType="1"/>
            </p:cNvSpPr>
            <p:nvPr/>
          </p:nvSpPr>
          <p:spPr bwMode="auto">
            <a:xfrm>
              <a:off x="3136" y="1547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9" name="Line 60"/>
            <p:cNvSpPr>
              <a:spLocks noChangeShapeType="1"/>
            </p:cNvSpPr>
            <p:nvPr/>
          </p:nvSpPr>
          <p:spPr bwMode="auto">
            <a:xfrm>
              <a:off x="3152" y="1835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00" name="Line 61"/>
            <p:cNvSpPr>
              <a:spLocks noChangeShapeType="1"/>
            </p:cNvSpPr>
            <p:nvPr/>
          </p:nvSpPr>
          <p:spPr bwMode="auto">
            <a:xfrm>
              <a:off x="3176" y="2131"/>
              <a:ext cx="4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401" name="Group 64"/>
            <p:cNvGrpSpPr>
              <a:grpSpLocks/>
            </p:cNvGrpSpPr>
            <p:nvPr/>
          </p:nvGrpSpPr>
          <p:grpSpPr bwMode="auto">
            <a:xfrm>
              <a:off x="2601" y="1156"/>
              <a:ext cx="1583" cy="1483"/>
              <a:chOff x="2576" y="1117"/>
              <a:chExt cx="1583" cy="1483"/>
            </a:xfrm>
          </p:grpSpPr>
          <p:sp>
            <p:nvSpPr>
              <p:cNvPr id="14402" name="Oval 65"/>
              <p:cNvSpPr>
                <a:spLocks noChangeArrowheads="1"/>
              </p:cNvSpPr>
              <p:nvPr/>
            </p:nvSpPr>
            <p:spPr bwMode="auto">
              <a:xfrm>
                <a:off x="3288" y="1336"/>
                <a:ext cx="88" cy="1000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4403" name="Text Box 66"/>
              <p:cNvSpPr txBox="1">
                <a:spLocks noChangeArrowheads="1"/>
              </p:cNvSpPr>
              <p:nvPr/>
            </p:nvSpPr>
            <p:spPr bwMode="auto">
              <a:xfrm>
                <a:off x="2576" y="2339"/>
                <a:ext cx="1547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0000FF"/>
                    </a:solidFill>
                    <a:latin typeface="Garamond" pitchFamily="18" charset="0"/>
                  </a:rPr>
                  <a:t>Error Prone</a:t>
                </a:r>
              </a:p>
            </p:txBody>
          </p:sp>
          <p:sp>
            <p:nvSpPr>
              <p:cNvPr id="14404" name="Text Box 66"/>
              <p:cNvSpPr txBox="1">
                <a:spLocks noChangeArrowheads="1"/>
              </p:cNvSpPr>
              <p:nvPr/>
            </p:nvSpPr>
            <p:spPr bwMode="auto">
              <a:xfrm>
                <a:off x="2612" y="1117"/>
                <a:ext cx="1547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>
                    <a:latin typeface="Garamond" pitchFamily="18" charset="0"/>
                  </a:rPr>
                  <a:t>Multiplexing</a:t>
                </a:r>
                <a:endParaRPr lang="en-US" altLang="en-US" sz="1400" b="1">
                  <a:latin typeface="Garamond" pitchFamily="18" charset="0"/>
                </a:endParaRPr>
              </a:p>
            </p:txBody>
          </p:sp>
        </p:grpSp>
      </p:grpSp>
      <p:grpSp>
        <p:nvGrpSpPr>
          <p:cNvPr id="29" name="Group 226"/>
          <p:cNvGrpSpPr>
            <a:grpSpLocks/>
          </p:cNvGrpSpPr>
          <p:nvPr/>
        </p:nvGrpSpPr>
        <p:grpSpPr bwMode="auto">
          <a:xfrm>
            <a:off x="6731000" y="1641475"/>
            <a:ext cx="1633538" cy="1679575"/>
            <a:chOff x="7106194" y="2026458"/>
            <a:chExt cx="1901805" cy="1773185"/>
          </a:xfrm>
        </p:grpSpPr>
        <p:sp>
          <p:nvSpPr>
            <p:cNvPr id="14353" name="Oval 68"/>
            <p:cNvSpPr>
              <a:spLocks noChangeArrowheads="1"/>
            </p:cNvSpPr>
            <p:nvPr/>
          </p:nvSpPr>
          <p:spPr bwMode="auto">
            <a:xfrm>
              <a:off x="8797198" y="2578826"/>
              <a:ext cx="140021" cy="8863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54" name="Text Box 69"/>
            <p:cNvSpPr txBox="1">
              <a:spLocks noChangeArrowheads="1"/>
            </p:cNvSpPr>
            <p:nvPr/>
          </p:nvSpPr>
          <p:spPr bwMode="auto">
            <a:xfrm>
              <a:off x="7160609" y="3491866"/>
              <a:ext cx="13755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solidFill>
                    <a:srgbClr val="0000FF"/>
                  </a:solidFill>
                  <a:latin typeface="Garamond" pitchFamily="18" charset="0"/>
                </a:rPr>
                <a:t>Low P</a:t>
              </a:r>
              <a:r>
                <a:rPr lang="en-US" altLang="en-US" sz="1400" b="1" baseline="-25000">
                  <a:solidFill>
                    <a:srgbClr val="0000FF"/>
                  </a:solidFill>
                  <a:latin typeface="Garamond" pitchFamily="18" charset="0"/>
                </a:rPr>
                <a:t>e</a:t>
              </a:r>
            </a:p>
          </p:txBody>
        </p:sp>
        <p:sp>
          <p:nvSpPr>
            <p:cNvPr id="14355" name="Line 78"/>
            <p:cNvSpPr>
              <a:spLocks noChangeShapeType="1"/>
            </p:cNvSpPr>
            <p:nvPr/>
          </p:nvSpPr>
          <p:spPr bwMode="auto">
            <a:xfrm>
              <a:off x="7412372" y="2389486"/>
              <a:ext cx="0" cy="2412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6" name="AutoShape 79"/>
            <p:cNvSpPr>
              <a:spLocks noChangeArrowheads="1"/>
            </p:cNvSpPr>
            <p:nvPr/>
          </p:nvSpPr>
          <p:spPr bwMode="auto">
            <a:xfrm rot="10800000">
              <a:off x="7335437" y="2327775"/>
              <a:ext cx="153869" cy="185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57" name="Line 81"/>
            <p:cNvSpPr>
              <a:spLocks noChangeShapeType="1"/>
            </p:cNvSpPr>
            <p:nvPr/>
          </p:nvSpPr>
          <p:spPr bwMode="auto">
            <a:xfrm>
              <a:off x="7423143" y="2804631"/>
              <a:ext cx="0" cy="2412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8" name="AutoShape 82"/>
            <p:cNvSpPr>
              <a:spLocks noChangeArrowheads="1"/>
            </p:cNvSpPr>
            <p:nvPr/>
          </p:nvSpPr>
          <p:spPr bwMode="auto">
            <a:xfrm rot="10800000">
              <a:off x="7346208" y="2742921"/>
              <a:ext cx="153869" cy="185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59" name="Line 84"/>
            <p:cNvSpPr>
              <a:spLocks noChangeShapeType="1"/>
            </p:cNvSpPr>
            <p:nvPr/>
          </p:nvSpPr>
          <p:spPr bwMode="auto">
            <a:xfrm>
              <a:off x="7436991" y="3221179"/>
              <a:ext cx="0" cy="2412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0" name="AutoShape 85"/>
            <p:cNvSpPr>
              <a:spLocks noChangeArrowheads="1"/>
            </p:cNvSpPr>
            <p:nvPr/>
          </p:nvSpPr>
          <p:spPr bwMode="auto">
            <a:xfrm rot="10800000">
              <a:off x="7360057" y="3159469"/>
              <a:ext cx="153869" cy="185132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61" name="Line 92"/>
            <p:cNvSpPr>
              <a:spLocks noChangeShapeType="1"/>
            </p:cNvSpPr>
            <p:nvPr/>
          </p:nvSpPr>
          <p:spPr bwMode="auto">
            <a:xfrm flipV="1">
              <a:off x="7106194" y="3038852"/>
              <a:ext cx="304639" cy="47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2" name="Line 96"/>
            <p:cNvSpPr>
              <a:spLocks noChangeShapeType="1"/>
            </p:cNvSpPr>
            <p:nvPr/>
          </p:nvSpPr>
          <p:spPr bwMode="auto">
            <a:xfrm>
              <a:off x="7152333" y="2612486"/>
              <a:ext cx="2585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3" name="Line 100"/>
            <p:cNvSpPr>
              <a:spLocks noChangeShapeType="1"/>
            </p:cNvSpPr>
            <p:nvPr/>
          </p:nvSpPr>
          <p:spPr bwMode="auto">
            <a:xfrm flipV="1">
              <a:off x="7176952" y="3453997"/>
              <a:ext cx="2585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4" name="Line 102"/>
            <p:cNvSpPr>
              <a:spLocks noChangeShapeType="1"/>
            </p:cNvSpPr>
            <p:nvPr/>
          </p:nvSpPr>
          <p:spPr bwMode="auto">
            <a:xfrm flipH="1">
              <a:off x="8477149" y="2412409"/>
              <a:ext cx="0" cy="24075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5" name="AutoShape 103"/>
            <p:cNvSpPr>
              <a:spLocks noChangeArrowheads="1"/>
            </p:cNvSpPr>
            <p:nvPr/>
          </p:nvSpPr>
          <p:spPr bwMode="auto">
            <a:xfrm rot="10800000" flipH="1">
              <a:off x="8400214" y="2350215"/>
              <a:ext cx="153869" cy="184575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66" name="Line 105"/>
            <p:cNvSpPr>
              <a:spLocks noChangeShapeType="1"/>
            </p:cNvSpPr>
            <p:nvPr/>
          </p:nvSpPr>
          <p:spPr bwMode="auto">
            <a:xfrm flipH="1">
              <a:off x="8466378" y="2827555"/>
              <a:ext cx="0" cy="24075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7" name="AutoShape 106"/>
            <p:cNvSpPr>
              <a:spLocks noChangeArrowheads="1"/>
            </p:cNvSpPr>
            <p:nvPr/>
          </p:nvSpPr>
          <p:spPr bwMode="auto">
            <a:xfrm rot="10800000" flipH="1">
              <a:off x="8389443" y="2765361"/>
              <a:ext cx="153869" cy="184575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68" name="Line 108"/>
            <p:cNvSpPr>
              <a:spLocks noChangeShapeType="1"/>
            </p:cNvSpPr>
            <p:nvPr/>
          </p:nvSpPr>
          <p:spPr bwMode="auto">
            <a:xfrm flipH="1">
              <a:off x="8452530" y="3244103"/>
              <a:ext cx="0" cy="24075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9" name="AutoShape 109"/>
            <p:cNvSpPr>
              <a:spLocks noChangeArrowheads="1"/>
            </p:cNvSpPr>
            <p:nvPr/>
          </p:nvSpPr>
          <p:spPr bwMode="auto">
            <a:xfrm rot="10800000" flipH="1">
              <a:off x="8375595" y="3181909"/>
              <a:ext cx="153869" cy="184575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70" name="Line 111"/>
            <p:cNvSpPr>
              <a:spLocks noChangeShapeType="1"/>
            </p:cNvSpPr>
            <p:nvPr/>
          </p:nvSpPr>
          <p:spPr bwMode="auto">
            <a:xfrm flipH="1">
              <a:off x="8478688" y="3061292"/>
              <a:ext cx="5170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1" name="Line 113"/>
            <p:cNvSpPr>
              <a:spLocks noChangeShapeType="1"/>
            </p:cNvSpPr>
            <p:nvPr/>
          </p:nvSpPr>
          <p:spPr bwMode="auto">
            <a:xfrm flipH="1">
              <a:off x="8724879" y="2825670"/>
              <a:ext cx="2708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2" name="Line 114"/>
            <p:cNvSpPr>
              <a:spLocks noChangeShapeType="1"/>
            </p:cNvSpPr>
            <p:nvPr/>
          </p:nvSpPr>
          <p:spPr bwMode="auto">
            <a:xfrm flipH="1" flipV="1">
              <a:off x="8737189" y="2646147"/>
              <a:ext cx="0" cy="1795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3" name="Line 115"/>
            <p:cNvSpPr>
              <a:spLocks noChangeShapeType="1"/>
            </p:cNvSpPr>
            <p:nvPr/>
          </p:nvSpPr>
          <p:spPr bwMode="auto">
            <a:xfrm flipH="1">
              <a:off x="8478688" y="2634927"/>
              <a:ext cx="2585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4" name="Line 116"/>
            <p:cNvSpPr>
              <a:spLocks noChangeShapeType="1"/>
            </p:cNvSpPr>
            <p:nvPr/>
          </p:nvSpPr>
          <p:spPr bwMode="auto">
            <a:xfrm flipH="1" flipV="1">
              <a:off x="8700260" y="3285695"/>
              <a:ext cx="30773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5" name="Line 117"/>
            <p:cNvSpPr>
              <a:spLocks noChangeShapeType="1"/>
            </p:cNvSpPr>
            <p:nvPr/>
          </p:nvSpPr>
          <p:spPr bwMode="auto">
            <a:xfrm flipH="1">
              <a:off x="8712569" y="3285695"/>
              <a:ext cx="0" cy="1795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6" name="Line 118"/>
            <p:cNvSpPr>
              <a:spLocks noChangeShapeType="1"/>
            </p:cNvSpPr>
            <p:nvPr/>
          </p:nvSpPr>
          <p:spPr bwMode="auto">
            <a:xfrm flipH="1" flipV="1">
              <a:off x="8454069" y="3476438"/>
              <a:ext cx="2585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7" name="Line 124"/>
            <p:cNvSpPr>
              <a:spLocks noChangeShapeType="1"/>
            </p:cNvSpPr>
            <p:nvPr/>
          </p:nvSpPr>
          <p:spPr bwMode="auto">
            <a:xfrm>
              <a:off x="7620096" y="2803229"/>
              <a:ext cx="72626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8" name="Line 128"/>
            <p:cNvSpPr>
              <a:spLocks noChangeShapeType="1"/>
            </p:cNvSpPr>
            <p:nvPr/>
          </p:nvSpPr>
          <p:spPr bwMode="auto">
            <a:xfrm>
              <a:off x="7607786" y="2421744"/>
              <a:ext cx="221572" cy="38148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9" name="Line 129"/>
            <p:cNvSpPr>
              <a:spLocks noChangeShapeType="1"/>
            </p:cNvSpPr>
            <p:nvPr/>
          </p:nvSpPr>
          <p:spPr bwMode="auto">
            <a:xfrm flipV="1">
              <a:off x="7620096" y="2803229"/>
              <a:ext cx="209262" cy="43758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0" name="Line 130"/>
            <p:cNvSpPr>
              <a:spLocks noChangeShapeType="1"/>
            </p:cNvSpPr>
            <p:nvPr/>
          </p:nvSpPr>
          <p:spPr bwMode="auto">
            <a:xfrm flipV="1">
              <a:off x="8050930" y="2444184"/>
              <a:ext cx="258501" cy="35904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1" name="Line 131"/>
            <p:cNvSpPr>
              <a:spLocks noChangeShapeType="1"/>
            </p:cNvSpPr>
            <p:nvPr/>
          </p:nvSpPr>
          <p:spPr bwMode="auto">
            <a:xfrm>
              <a:off x="8050930" y="2825669"/>
              <a:ext cx="233882" cy="39270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2" name="Oval 68"/>
            <p:cNvSpPr>
              <a:spLocks noChangeArrowheads="1"/>
            </p:cNvSpPr>
            <p:nvPr/>
          </p:nvSpPr>
          <p:spPr bwMode="auto">
            <a:xfrm>
              <a:off x="7186114" y="2547258"/>
              <a:ext cx="116024" cy="991984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4383" name="Text Box 69"/>
            <p:cNvSpPr txBox="1">
              <a:spLocks noChangeArrowheads="1"/>
            </p:cNvSpPr>
            <p:nvPr/>
          </p:nvSpPr>
          <p:spPr bwMode="auto">
            <a:xfrm>
              <a:off x="7398970" y="2026458"/>
              <a:ext cx="1532957" cy="324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>
                  <a:latin typeface="Garamond" pitchFamily="18" charset="0"/>
                </a:rPr>
                <a:t>Beamforming</a:t>
              </a:r>
              <a:endParaRPr lang="en-US" altLang="en-US" sz="1400" b="1" baseline="-25000">
                <a:latin typeface="Garamond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MIMO </a:t>
            </a:r>
            <a:r>
              <a:rPr lang="en-US" dirty="0" err="1" smtClean="0"/>
              <a:t>Multihop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41300" y="1441587"/>
            <a:ext cx="8455025" cy="42734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kern="0" dirty="0" err="1" smtClean="0">
                <a:latin typeface="Garamond" pitchFamily="18" charset="0"/>
              </a:rPr>
              <a:t>Multihop</a:t>
            </a:r>
            <a:r>
              <a:rPr lang="en-US" sz="2800" kern="0" dirty="0" smtClean="0">
                <a:latin typeface="Garamond" pitchFamily="18" charset="0"/>
              </a:rPr>
              <a:t> model</a:t>
            </a:r>
          </a:p>
          <a:p>
            <a:pPr lvl="1">
              <a:buFont typeface="Wingdings" pitchFamily="2" charset="2"/>
              <a:buNone/>
            </a:pPr>
            <a:endParaRPr lang="en-US" sz="2400" kern="0" dirty="0" smtClean="0">
              <a:latin typeface="Garamond" pitchFamily="18" charset="0"/>
            </a:endParaRPr>
          </a:p>
          <a:p>
            <a:pPr lvl="1">
              <a:buFont typeface="Wingdings" pitchFamily="2" charset="2"/>
              <a:buNone/>
            </a:pPr>
            <a:endParaRPr lang="en-US" sz="2400" kern="0" dirty="0" smtClean="0">
              <a:latin typeface="Garamond" pitchFamily="18" charset="0"/>
            </a:endParaRPr>
          </a:p>
          <a:p>
            <a:pPr lvl="1">
              <a:buFont typeface="Wingdings" pitchFamily="2" charset="2"/>
              <a:buNone/>
            </a:pPr>
            <a:endParaRPr lang="en-US" sz="2400" kern="0" dirty="0" smtClean="0">
              <a:latin typeface="Garamond" pitchFamily="18" charset="0"/>
            </a:endParaRPr>
          </a:p>
          <a:p>
            <a:pPr lvl="1"/>
            <a:r>
              <a:rPr lang="en-US" sz="2400" kern="0" dirty="0" smtClean="0">
                <a:latin typeface="Garamond" pitchFamily="18" charset="0"/>
              </a:rPr>
              <a:t>Two models for channel variations</a:t>
            </a:r>
          </a:p>
          <a:p>
            <a:pPr lvl="2">
              <a:lnSpc>
                <a:spcPct val="90000"/>
              </a:lnSpc>
            </a:pPr>
            <a:r>
              <a:rPr lang="en-US" kern="0" dirty="0" smtClean="0">
                <a:latin typeface="Garamond" pitchFamily="18" charset="0"/>
              </a:rPr>
              <a:t>Long-term static: </a:t>
            </a:r>
          </a:p>
          <a:p>
            <a:pPr lvl="2">
              <a:lnSpc>
                <a:spcPct val="90000"/>
              </a:lnSpc>
            </a:pPr>
            <a:r>
              <a:rPr lang="en-US" kern="0" dirty="0" smtClean="0">
                <a:latin typeface="Garamond" pitchFamily="18" charset="0"/>
              </a:rPr>
              <a:t>Short-term static: constant or varies/block:</a:t>
            </a:r>
          </a:p>
          <a:p>
            <a:r>
              <a:rPr lang="en-US" sz="2800" kern="0" dirty="0" smtClean="0">
                <a:latin typeface="Garamond" pitchFamily="18" charset="0"/>
              </a:rPr>
              <a:t>Relay model: delay-and-forward</a:t>
            </a:r>
          </a:p>
          <a:p>
            <a:pPr lvl="1"/>
            <a:r>
              <a:rPr lang="en-US" sz="2400" kern="0" dirty="0" smtClean="0">
                <a:latin typeface="Garamond" pitchFamily="18" charset="0"/>
              </a:rPr>
              <a:t>Full-duplex (FDD) or half-duplex (using TDD)</a:t>
            </a:r>
            <a:endParaRPr lang="en-US" sz="2400" kern="0" dirty="0" smtClean="0">
              <a:latin typeface="Garamond" pitchFamily="18" charset="0"/>
            </a:endParaRPr>
          </a:p>
        </p:txBody>
      </p:sp>
      <p:pic>
        <p:nvPicPr>
          <p:cNvPr id="4" name="Picture 7" descr="full_duplex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154" y="5257800"/>
            <a:ext cx="2640422" cy="154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half_duplex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5143" y="5235495"/>
            <a:ext cx="2636157" cy="154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016869"/>
              </p:ext>
            </p:extLst>
          </p:nvPr>
        </p:nvGraphicFramePr>
        <p:xfrm>
          <a:off x="1564867" y="1935163"/>
          <a:ext cx="2759075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2" name="Equation" r:id="rId5" imgW="1930320" imgH="838080" progId="Equation.3">
                  <p:embed/>
                </p:oleObj>
              </mc:Choice>
              <mc:Fallback>
                <p:oleObj name="Equation" r:id="rId5" imgW="193032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4867" y="1935163"/>
                        <a:ext cx="2759075" cy="118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530159"/>
              </p:ext>
            </p:extLst>
          </p:nvPr>
        </p:nvGraphicFramePr>
        <p:xfrm>
          <a:off x="3830264" y="3505200"/>
          <a:ext cx="1503736" cy="382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3" name="Equation" r:id="rId7" imgW="749300" imgH="190500" progId="Equation.3">
                  <p:embed/>
                </p:oleObj>
              </mc:Choice>
              <mc:Fallback>
                <p:oleObj name="Equation" r:id="rId7" imgW="7493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0264" y="3505200"/>
                        <a:ext cx="1503736" cy="3827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407985"/>
              </p:ext>
            </p:extLst>
          </p:nvPr>
        </p:nvGraphicFramePr>
        <p:xfrm>
          <a:off x="7086600" y="3903663"/>
          <a:ext cx="1787525" cy="406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4" name="Equation" r:id="rId9" imgW="1117440" imgH="253800" progId="Equation.3">
                  <p:embed/>
                </p:oleObj>
              </mc:Choice>
              <mc:Fallback>
                <p:oleObj name="Equation" r:id="rId9" imgW="11174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903663"/>
                        <a:ext cx="1787525" cy="4068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076125"/>
              </p:ext>
            </p:extLst>
          </p:nvPr>
        </p:nvGraphicFramePr>
        <p:xfrm>
          <a:off x="4945810" y="1600200"/>
          <a:ext cx="3194822" cy="1506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5" name="VISIO" r:id="rId11" imgW="4463640" imgH="2103120" progId="">
                  <p:embed/>
                </p:oleObj>
              </mc:Choice>
              <mc:Fallback>
                <p:oleObj name="VISIO" r:id="rId11" imgW="4463640" imgH="2103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810" y="1600200"/>
                        <a:ext cx="3194822" cy="1506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692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36550" y="1781175"/>
            <a:ext cx="8455025" cy="4708525"/>
          </a:xfrm>
        </p:spPr>
        <p:txBody>
          <a:bodyPr/>
          <a:lstStyle/>
          <a:p>
            <a:r>
              <a:rPr lang="en-US" altLang="en-US" sz="2200" smtClean="0">
                <a:latin typeface="Times New Roman" pitchFamily="18" charset="0"/>
              </a:rPr>
              <a:t>Fixed ARQ: fixed window size</a:t>
            </a:r>
          </a:p>
          <a:p>
            <a:pPr lvl="1"/>
            <a:r>
              <a:rPr lang="en-US" altLang="en-US" sz="1800" smtClean="0">
                <a:latin typeface="Times New Roman" pitchFamily="18" charset="0"/>
              </a:rPr>
              <a:t>Maximum allowed ARQ round for ith hop       satisfies </a:t>
            </a:r>
          </a:p>
          <a:p>
            <a:r>
              <a:rPr lang="en-US" altLang="en-US" sz="2200" smtClean="0">
                <a:latin typeface="Times New Roman" pitchFamily="18" charset="0"/>
              </a:rPr>
              <a:t>Adaptive ARQ: adaptive window size</a:t>
            </a:r>
          </a:p>
          <a:p>
            <a:pPr lvl="1"/>
            <a:r>
              <a:rPr lang="en-US" altLang="en-US" sz="1800" smtClean="0">
                <a:latin typeface="Times New Roman" pitchFamily="18" charset="0"/>
              </a:rPr>
              <a:t>Fixed Block Length (FBL) (block-based feedback, easy synchronization)</a:t>
            </a:r>
          </a:p>
          <a:p>
            <a:pPr lvl="1"/>
            <a:endParaRPr lang="en-US" altLang="en-US" smtClean="0">
              <a:latin typeface="Times New Roman" pitchFamily="18" charset="0"/>
            </a:endParaRPr>
          </a:p>
          <a:p>
            <a:pPr lvl="3">
              <a:buFont typeface="Wingdings" pitchFamily="2" charset="2"/>
              <a:buNone/>
            </a:pPr>
            <a:endParaRPr lang="en-US" altLang="en-US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None/>
            </a:pPr>
            <a:endParaRPr lang="en-US" altLang="en-US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None/>
            </a:pPr>
            <a:endParaRPr lang="en-US" altLang="en-US" smtClean="0">
              <a:latin typeface="Times New Roman" pitchFamily="18" charset="0"/>
            </a:endParaRPr>
          </a:p>
          <a:p>
            <a:pPr lvl="1"/>
            <a:r>
              <a:rPr lang="en-US" altLang="en-US" sz="1800" smtClean="0">
                <a:latin typeface="Times New Roman" pitchFamily="18" charset="0"/>
              </a:rPr>
              <a:t>Variable Block Length (VBL) (real time feedback)</a:t>
            </a:r>
          </a:p>
          <a:p>
            <a:pPr lvl="1"/>
            <a:endParaRPr lang="en-US" altLang="en-US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None/>
            </a:pPr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2055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28575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</a:rPr>
              <a:t>Multihop ARQ Protocols</a:t>
            </a:r>
          </a:p>
        </p:txBody>
      </p:sp>
      <p:sp>
        <p:nvSpPr>
          <p:cNvPr id="2056" name="Text Box 5"/>
          <p:cNvSpPr txBox="1">
            <a:spLocks noChangeArrowheads="1"/>
          </p:cNvSpPr>
          <p:nvPr/>
        </p:nvSpPr>
        <p:spPr bwMode="auto">
          <a:xfrm>
            <a:off x="7502525" y="3346450"/>
            <a:ext cx="1841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446838" y="1881188"/>
          <a:ext cx="124936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Equation" r:id="rId3" imgW="596880" imgH="431640" progId="">
                  <p:embed/>
                </p:oleObj>
              </mc:Choice>
              <mc:Fallback>
                <p:oleObj name="Equation" r:id="rId3" imgW="596880" imgH="43164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6838" y="1881188"/>
                        <a:ext cx="1249362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338763" y="2152650"/>
          <a:ext cx="2968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Equation" r:id="rId5" imgW="152280" imgH="228600" progId="">
                  <p:embed/>
                </p:oleObj>
              </mc:Choice>
              <mc:Fallback>
                <p:oleObj name="Equation" r:id="rId5" imgW="152280" imgH="2286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63" y="2152650"/>
                        <a:ext cx="2968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Line 34"/>
          <p:cNvSpPr>
            <a:spLocks noChangeShapeType="1"/>
          </p:cNvSpPr>
          <p:nvPr/>
        </p:nvSpPr>
        <p:spPr bwMode="auto">
          <a:xfrm>
            <a:off x="4854575" y="3937000"/>
            <a:ext cx="0" cy="333375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058" name="Group 27"/>
          <p:cNvGrpSpPr>
            <a:grpSpLocks/>
          </p:cNvGrpSpPr>
          <p:nvPr/>
        </p:nvGrpSpPr>
        <p:grpSpPr bwMode="auto">
          <a:xfrm>
            <a:off x="606425" y="3348038"/>
            <a:ext cx="8220075" cy="574675"/>
            <a:chOff x="923925" y="3298825"/>
            <a:chExt cx="8220075" cy="574675"/>
          </a:xfrm>
        </p:grpSpPr>
        <p:sp>
          <p:nvSpPr>
            <p:cNvPr id="21527" name="Rectangle 12"/>
            <p:cNvSpPr>
              <a:spLocks noChangeArrowheads="1"/>
            </p:cNvSpPr>
            <p:nvPr/>
          </p:nvSpPr>
          <p:spPr bwMode="auto">
            <a:xfrm>
              <a:off x="923925" y="3298825"/>
              <a:ext cx="1473200" cy="56197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1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1</a:t>
              </a:r>
            </a:p>
          </p:txBody>
        </p:sp>
        <p:sp>
          <p:nvSpPr>
            <p:cNvPr id="21528" name="Rectangle 16"/>
            <p:cNvSpPr>
              <a:spLocks noChangeArrowheads="1"/>
            </p:cNvSpPr>
            <p:nvPr/>
          </p:nvSpPr>
          <p:spPr bwMode="auto">
            <a:xfrm>
              <a:off x="2435225" y="3306762"/>
              <a:ext cx="1473200" cy="56197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1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2</a:t>
              </a:r>
            </a:p>
          </p:txBody>
        </p:sp>
        <p:sp>
          <p:nvSpPr>
            <p:cNvPr id="21529" name="Rectangle 17"/>
            <p:cNvSpPr>
              <a:spLocks noChangeArrowheads="1"/>
            </p:cNvSpPr>
            <p:nvPr/>
          </p:nvSpPr>
          <p:spPr bwMode="auto">
            <a:xfrm>
              <a:off x="3937000" y="3311525"/>
              <a:ext cx="1473200" cy="56197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1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3</a:t>
              </a:r>
            </a:p>
          </p:txBody>
        </p:sp>
        <p:sp>
          <p:nvSpPr>
            <p:cNvPr id="21530" name="Rectangle 18"/>
            <p:cNvSpPr>
              <a:spLocks noChangeArrowheads="1"/>
            </p:cNvSpPr>
            <p:nvPr/>
          </p:nvSpPr>
          <p:spPr bwMode="auto">
            <a:xfrm>
              <a:off x="5451475" y="3319462"/>
              <a:ext cx="1473200" cy="554038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6200000" algn="t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2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1</a:t>
              </a:r>
            </a:p>
          </p:txBody>
        </p:sp>
        <p:sp>
          <p:nvSpPr>
            <p:cNvPr id="21531" name="Rectangle 19"/>
            <p:cNvSpPr>
              <a:spLocks noChangeArrowheads="1"/>
            </p:cNvSpPr>
            <p:nvPr/>
          </p:nvSpPr>
          <p:spPr bwMode="auto">
            <a:xfrm>
              <a:off x="7004050" y="3317875"/>
              <a:ext cx="1473200" cy="554037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>
                  <a:latin typeface="Arial" charset="0"/>
                </a:rPr>
                <a:t>Block 2</a:t>
              </a:r>
            </a:p>
            <a:p>
              <a:pPr algn="ctr">
                <a:defRPr/>
              </a:pPr>
              <a:r>
                <a:rPr lang="en-US" sz="1200">
                  <a:latin typeface="Arial" charset="0"/>
                </a:rPr>
                <a:t>ARQ round 2</a:t>
              </a:r>
            </a:p>
          </p:txBody>
        </p:sp>
        <p:graphicFrame>
          <p:nvGraphicFramePr>
            <p:cNvPr id="30755" name="Object 5"/>
            <p:cNvGraphicFramePr>
              <a:graphicFrameLocks noChangeAspect="1"/>
            </p:cNvGraphicFramePr>
            <p:nvPr/>
          </p:nvGraphicFramePr>
          <p:xfrm>
            <a:off x="8437563" y="3416300"/>
            <a:ext cx="706437" cy="404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5" name="Equation" r:id="rId7" imgW="177480" imgH="101520" progId="">
                    <p:embed/>
                  </p:oleObj>
                </mc:Choice>
                <mc:Fallback>
                  <p:oleObj name="Equation" r:id="rId7" imgW="177480" imgH="101520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37563" y="3416300"/>
                          <a:ext cx="706437" cy="404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9" name="Group 28"/>
          <p:cNvGrpSpPr>
            <a:grpSpLocks/>
          </p:cNvGrpSpPr>
          <p:nvPr/>
        </p:nvGrpSpPr>
        <p:grpSpPr bwMode="auto">
          <a:xfrm>
            <a:off x="760413" y="5470525"/>
            <a:ext cx="7743825" cy="568325"/>
            <a:chOff x="965200" y="5137964"/>
            <a:chExt cx="7743825" cy="569099"/>
          </a:xfrm>
        </p:grpSpPr>
        <p:sp>
          <p:nvSpPr>
            <p:cNvPr id="30744" name="Rectangle 24"/>
            <p:cNvSpPr>
              <a:spLocks noChangeArrowheads="1"/>
            </p:cNvSpPr>
            <p:nvPr/>
          </p:nvSpPr>
          <p:spPr bwMode="auto">
            <a:xfrm>
              <a:off x="965200" y="5137964"/>
              <a:ext cx="1473200" cy="5627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1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1</a:t>
              </a:r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2489200" y="5144323"/>
              <a:ext cx="1473200" cy="5627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1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2</a:t>
              </a:r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4029075" y="5139554"/>
              <a:ext cx="908050" cy="5627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>
                  <a:latin typeface="Arial" charset="0"/>
                </a:rPr>
                <a:t>Block 1</a:t>
              </a:r>
            </a:p>
            <a:p>
              <a:pPr algn="ctr">
                <a:defRPr/>
              </a:pPr>
              <a:r>
                <a:rPr lang="en-US" sz="1200">
                  <a:latin typeface="Arial" charset="0"/>
                </a:rPr>
                <a:t> round 3</a:t>
              </a:r>
            </a:p>
          </p:txBody>
        </p:sp>
        <p:sp>
          <p:nvSpPr>
            <p:cNvPr id="30747" name="Rectangle 27"/>
            <p:cNvSpPr>
              <a:spLocks noChangeArrowheads="1"/>
            </p:cNvSpPr>
            <p:nvPr/>
          </p:nvSpPr>
          <p:spPr bwMode="auto">
            <a:xfrm>
              <a:off x="4979987" y="5137964"/>
              <a:ext cx="1473200" cy="554793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>
                  <a:latin typeface="Arial" charset="0"/>
                </a:rPr>
                <a:t>Block 2</a:t>
              </a:r>
            </a:p>
            <a:p>
              <a:pPr algn="ctr">
                <a:defRPr/>
              </a:pPr>
              <a:r>
                <a:rPr lang="en-US" sz="1200">
                  <a:latin typeface="Arial" charset="0"/>
                </a:rPr>
                <a:t>ARQ round 1</a:t>
              </a:r>
            </a:p>
          </p:txBody>
        </p:sp>
        <p:sp>
          <p:nvSpPr>
            <p:cNvPr id="30748" name="Rectangle 28"/>
            <p:cNvSpPr>
              <a:spLocks noChangeArrowheads="1"/>
            </p:cNvSpPr>
            <p:nvPr/>
          </p:nvSpPr>
          <p:spPr bwMode="auto">
            <a:xfrm>
              <a:off x="6527800" y="5137964"/>
              <a:ext cx="1473200" cy="554793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18900000" algn="tr" rotWithShape="0">
                <a:srgbClr val="808080">
                  <a:alpha val="42999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Block 2</a:t>
              </a:r>
            </a:p>
            <a:p>
              <a:pPr algn="ctr">
                <a:defRPr/>
              </a:pPr>
              <a:r>
                <a:rPr lang="en-US" sz="1200" dirty="0">
                  <a:latin typeface="Arial" charset="0"/>
                </a:rPr>
                <a:t>ARQ round 2</a:t>
              </a:r>
            </a:p>
          </p:txBody>
        </p:sp>
        <p:graphicFrame>
          <p:nvGraphicFramePr>
            <p:cNvPr id="30756" name="Object 4"/>
            <p:cNvGraphicFramePr>
              <a:graphicFrameLocks noChangeAspect="1"/>
            </p:cNvGraphicFramePr>
            <p:nvPr/>
          </p:nvGraphicFramePr>
          <p:xfrm>
            <a:off x="8002588" y="5221288"/>
            <a:ext cx="706437" cy="404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6" name="Equation" r:id="rId9" imgW="177480" imgH="101520" progId="">
                    <p:embed/>
                  </p:oleObj>
                </mc:Choice>
                <mc:Fallback>
                  <p:oleObj name="Equation" r:id="rId9" imgW="177480" imgH="101520" progId="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2588" y="5221288"/>
                          <a:ext cx="706437" cy="404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60" name="Text Box 40"/>
          <p:cNvSpPr txBox="1">
            <a:spLocks noChangeArrowheads="1"/>
          </p:cNvSpPr>
          <p:nvPr/>
        </p:nvSpPr>
        <p:spPr bwMode="auto">
          <a:xfrm>
            <a:off x="3811588" y="4157663"/>
            <a:ext cx="2070100" cy="630237"/>
          </a:xfrm>
          <a:prstGeom prst="rect">
            <a:avLst/>
          </a:prstGeom>
          <a:gradFill rotWithShape="1">
            <a:gsLst>
              <a:gs pos="0">
                <a:srgbClr val="FAFAFA"/>
              </a:gs>
              <a:gs pos="64999">
                <a:srgbClr val="F2F2F2"/>
              </a:gs>
              <a:gs pos="100000">
                <a:srgbClr val="EDEDED"/>
              </a:gs>
            </a:gsLst>
            <a:lin ang="5400000" scaled="1"/>
          </a:gradFill>
          <a:ln w="9525">
            <a:solidFill>
              <a:srgbClr val="D5D5D5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474747"/>
                </a:solidFill>
                <a:latin typeface="+mn-lt"/>
              </a:rPr>
              <a:t>Receiver has enough </a:t>
            </a:r>
          </a:p>
          <a:p>
            <a:pPr>
              <a:defRPr/>
            </a:pPr>
            <a:r>
              <a:rPr lang="en-US" sz="1400" b="1">
                <a:solidFill>
                  <a:srgbClr val="474747"/>
                </a:solidFill>
                <a:latin typeface="+mn-lt"/>
              </a:rPr>
              <a:t>Information to decode</a:t>
            </a:r>
          </a:p>
        </p:txBody>
      </p:sp>
      <p:sp>
        <p:nvSpPr>
          <p:cNvPr id="2061" name="Line 34"/>
          <p:cNvSpPr>
            <a:spLocks noChangeShapeType="1"/>
          </p:cNvSpPr>
          <p:nvPr/>
        </p:nvSpPr>
        <p:spPr bwMode="auto">
          <a:xfrm>
            <a:off x="4600575" y="6007100"/>
            <a:ext cx="0" cy="333375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" name="Text Box 40"/>
          <p:cNvSpPr txBox="1">
            <a:spLocks noChangeArrowheads="1"/>
          </p:cNvSpPr>
          <p:nvPr/>
        </p:nvSpPr>
        <p:spPr bwMode="auto">
          <a:xfrm>
            <a:off x="3557588" y="6227763"/>
            <a:ext cx="2070100" cy="630237"/>
          </a:xfrm>
          <a:prstGeom prst="rect">
            <a:avLst/>
          </a:prstGeom>
          <a:gradFill rotWithShape="1">
            <a:gsLst>
              <a:gs pos="0">
                <a:srgbClr val="FAFAFA"/>
              </a:gs>
              <a:gs pos="64999">
                <a:srgbClr val="F2F2F2"/>
              </a:gs>
              <a:gs pos="100000">
                <a:srgbClr val="EDEDED"/>
              </a:gs>
            </a:gsLst>
            <a:lin ang="5400000" scaled="1"/>
          </a:gradFill>
          <a:ln w="9525">
            <a:solidFill>
              <a:srgbClr val="D5D5D5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474747"/>
                </a:solidFill>
                <a:latin typeface="+mn-lt"/>
              </a:rPr>
              <a:t>Receiver has enough </a:t>
            </a:r>
          </a:p>
          <a:p>
            <a:pPr>
              <a:defRPr/>
            </a:pPr>
            <a:r>
              <a:rPr lang="en-US" sz="1400" b="1">
                <a:solidFill>
                  <a:srgbClr val="474747"/>
                </a:solidFill>
                <a:latin typeface="+mn-lt"/>
              </a:rPr>
              <a:t>Information to decode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15"/>
          <p:cNvSpPr>
            <a:spLocks noChangeArrowheads="1"/>
          </p:cNvSpPr>
          <p:nvPr/>
        </p:nvSpPr>
        <p:spPr bwMode="auto">
          <a:xfrm>
            <a:off x="304800" y="1524000"/>
            <a:ext cx="8399463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000">
                <a:solidFill>
                  <a:srgbClr val="0000CC"/>
                </a:solidFill>
                <a:latin typeface="Garamond" pitchFamily="18" charset="0"/>
              </a:rPr>
              <a:t>Fixed ARQ Allocation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000">
              <a:solidFill>
                <a:srgbClr val="0000CC"/>
              </a:solidFill>
              <a:latin typeface="Garamond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</a:pPr>
            <a:endParaRPr lang="en-US" altLang="en-US" sz="2000">
              <a:solidFill>
                <a:srgbClr val="0000CC"/>
              </a:solidFill>
              <a:latin typeface="Garamond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000">
                <a:solidFill>
                  <a:srgbClr val="0000CC"/>
                </a:solidFill>
                <a:latin typeface="Garamond" pitchFamily="18" charset="0"/>
              </a:rPr>
              <a:t>Adaptive FBL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000">
              <a:solidFill>
                <a:srgbClr val="0000CC"/>
              </a:solidFill>
              <a:latin typeface="Garamond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000">
              <a:solidFill>
                <a:srgbClr val="0000CC"/>
              </a:solidFill>
              <a:latin typeface="Garamond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000">
                <a:solidFill>
                  <a:srgbClr val="0000CC"/>
                </a:solidFill>
                <a:latin typeface="Garamond" pitchFamily="18" charset="0"/>
              </a:rPr>
              <a:t>Adaptive VBL: close form solution in some special cases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400">
              <a:solidFill>
                <a:srgbClr val="0000CC"/>
              </a:solidFill>
              <a:latin typeface="Garamond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95300" y="3184525"/>
          <a:ext cx="444341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3" imgW="2540000" imgH="469900" progId="Equation.3">
                  <p:embed/>
                </p:oleObj>
              </mc:Choice>
              <mc:Fallback>
                <p:oleObj name="Equation" r:id="rId3" imgW="2540000" imgH="469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184525"/>
                        <a:ext cx="4443413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73075" y="1863725"/>
          <a:ext cx="50212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5" imgW="2870200" imgH="469900" progId="Equation.3">
                  <p:embed/>
                </p:oleObj>
              </mc:Choice>
              <mc:Fallback>
                <p:oleObj name="Equation" r:id="rId5" imgW="2870200" imgH="469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1863725"/>
                        <a:ext cx="5021263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38150"/>
            <a:ext cx="8128000" cy="685800"/>
          </a:xfrm>
        </p:spPr>
        <p:txBody>
          <a:bodyPr/>
          <a:lstStyle/>
          <a:p>
            <a:r>
              <a:rPr lang="en-US" altLang="en-US" sz="3200" smtClean="0">
                <a:latin typeface="Times New Roman" pitchFamily="18" charset="0"/>
              </a:rPr>
              <a:t>Asymptotic DMDT: long-term static channel</a:t>
            </a:r>
          </a:p>
        </p:txBody>
      </p:sp>
      <p:sp>
        <p:nvSpPr>
          <p:cNvPr id="46107" name="AutoShape 27"/>
          <p:cNvSpPr>
            <a:spLocks noChangeArrowheads="1"/>
          </p:cNvSpPr>
          <p:nvPr/>
        </p:nvSpPr>
        <p:spPr bwMode="auto">
          <a:xfrm>
            <a:off x="5219700" y="4573588"/>
            <a:ext cx="3695700" cy="1438275"/>
          </a:xfrm>
          <a:prstGeom prst="wedgeEllipseCallout">
            <a:avLst>
              <a:gd name="adj1" fmla="val -25532"/>
              <a:gd name="adj2" fmla="val 71417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  <a:defRPr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Adaptive ARQ: this equalizing optimization is done  automatically</a:t>
            </a:r>
          </a:p>
          <a:p>
            <a:pPr algn="ctr">
              <a:defRPr/>
            </a:pPr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  <p:sp>
        <p:nvSpPr>
          <p:cNvPr id="46111" name="Oval 31"/>
          <p:cNvSpPr>
            <a:spLocks noChangeArrowheads="1"/>
          </p:cNvSpPr>
          <p:nvPr/>
        </p:nvSpPr>
        <p:spPr bwMode="auto">
          <a:xfrm>
            <a:off x="1800225" y="1854200"/>
            <a:ext cx="822325" cy="820738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Garamond" pitchFamily="18" charset="0"/>
            </a:endParaRPr>
          </a:p>
        </p:txBody>
      </p:sp>
      <p:sp>
        <p:nvSpPr>
          <p:cNvPr id="46112" name="Oval 32"/>
          <p:cNvSpPr>
            <a:spLocks noChangeArrowheads="1"/>
          </p:cNvSpPr>
          <p:nvPr/>
        </p:nvSpPr>
        <p:spPr bwMode="auto">
          <a:xfrm>
            <a:off x="2057400" y="3122613"/>
            <a:ext cx="822325" cy="820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Garamond" pitchFamily="18" charset="0"/>
            </a:endParaRPr>
          </a:p>
        </p:txBody>
      </p:sp>
      <p:sp>
        <p:nvSpPr>
          <p:cNvPr id="46113" name="AutoShape 33"/>
          <p:cNvSpPr>
            <a:spLocks noChangeArrowheads="1"/>
          </p:cNvSpPr>
          <p:nvPr/>
        </p:nvSpPr>
        <p:spPr bwMode="auto">
          <a:xfrm>
            <a:off x="5241925" y="1144588"/>
            <a:ext cx="3711575" cy="1079500"/>
          </a:xfrm>
          <a:prstGeom prst="wedgeEllipseCallout">
            <a:avLst>
              <a:gd name="adj1" fmla="val -27931"/>
              <a:gd name="adj2" fmla="val 73384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  <a:defRPr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Performance limited by the weakest link</a:t>
            </a:r>
          </a:p>
          <a:p>
            <a:pPr algn="ctr">
              <a:defRPr/>
            </a:pPr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  <p:sp>
        <p:nvSpPr>
          <p:cNvPr id="46114" name="AutoShape 34"/>
          <p:cNvSpPr>
            <a:spLocks noChangeArrowheads="1"/>
          </p:cNvSpPr>
          <p:nvPr/>
        </p:nvSpPr>
        <p:spPr bwMode="auto">
          <a:xfrm>
            <a:off x="5181600" y="2576513"/>
            <a:ext cx="3746500" cy="1136650"/>
          </a:xfrm>
          <a:prstGeom prst="wedgeEllipseCallout">
            <a:avLst>
              <a:gd name="adj1" fmla="val -28356"/>
              <a:gd name="adj2" fmla="val 73384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  <a:defRPr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Optimal ARQ equalizes link performance</a:t>
            </a:r>
          </a:p>
          <a:p>
            <a:pPr algn="ctr">
              <a:defRPr/>
            </a:pPr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28638" y="4360863"/>
          <a:ext cx="4238625" cy="249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7" imgW="2806700" imgH="1663700" progId="Equation.3">
                  <p:embed/>
                </p:oleObj>
              </mc:Choice>
              <mc:Fallback>
                <p:oleObj name="Equation" r:id="rId7" imgW="2806700" imgH="166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4360863"/>
                        <a:ext cx="4238625" cy="2497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07" grpId="0" animBg="1"/>
      <p:bldP spid="46111" grpId="0" animBg="1"/>
      <p:bldP spid="46112" grpId="0" animBg="1"/>
      <p:bldP spid="46113" grpId="0" animBg="1"/>
      <p:bldP spid="461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F47A7C-051D-466D-9F35-FE3BC3B33EF3}" type="slidenum">
              <a:rPr lang="en-US">
                <a:solidFill>
                  <a:srgbClr val="04617B">
                    <a:shade val="90000"/>
                  </a:srgbClr>
                </a:solidFill>
              </a:rPr>
              <a:pPr/>
              <a:t>12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727166" y="581298"/>
            <a:ext cx="7978775" cy="6858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</a:rPr>
              <a:t>Example: (4, 1, 3) network </a:t>
            </a:r>
          </a:p>
        </p:txBody>
      </p:sp>
      <p:sp>
        <p:nvSpPr>
          <p:cNvPr id="24581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371475" y="1676400"/>
            <a:ext cx="4151313" cy="4240213"/>
          </a:xfrm>
        </p:spPr>
        <p:txBody>
          <a:bodyPr/>
          <a:lstStyle/>
          <a:p>
            <a:r>
              <a:rPr lang="en-US" sz="2400" dirty="0" smtClean="0">
                <a:latin typeface="Times New Roman" pitchFamily="18" charset="0"/>
              </a:rPr>
              <a:t>Long term static channel</a:t>
            </a:r>
          </a:p>
          <a:p>
            <a:r>
              <a:rPr lang="en-US" sz="2400" dirty="0" smtClean="0">
                <a:latin typeface="Times New Roman" pitchFamily="18" charset="0"/>
              </a:rPr>
              <a:t>Half duplexing</a:t>
            </a:r>
          </a:p>
        </p:txBody>
      </p:sp>
      <p:pic>
        <p:nvPicPr>
          <p:cNvPr id="24582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9288" y="1524000"/>
            <a:ext cx="3316287" cy="24907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4583" name="Picture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9288" y="4012160"/>
            <a:ext cx="3376613" cy="2535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4584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8" y="3590541"/>
            <a:ext cx="4573587" cy="3246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4585" name="Picture 2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8080" y="5625241"/>
            <a:ext cx="1645920" cy="12327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4586" name="Picture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4173" y="3324633"/>
            <a:ext cx="1666027" cy="1247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24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734564"/>
              </p:ext>
            </p:extLst>
          </p:nvPr>
        </p:nvGraphicFramePr>
        <p:xfrm>
          <a:off x="439737" y="2634865"/>
          <a:ext cx="406558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3" name="Equation" r:id="rId8" imgW="2324100" imgH="469900" progId="Equation.3">
                  <p:embed/>
                </p:oleObj>
              </mc:Choice>
              <mc:Fallback>
                <p:oleObj name="Equation" r:id="rId8" imgW="23241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7" y="2634865"/>
                        <a:ext cx="406558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366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07975" y="3838575"/>
          <a:ext cx="4429125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0" name="Equation" r:id="rId3" imgW="2933700" imgH="1612900" progId="Equation.3">
                  <p:embed/>
                </p:oleObj>
              </mc:Choice>
              <mc:Fallback>
                <p:oleObj name="Equation" r:id="rId3" imgW="2933700" imgH="161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3838575"/>
                        <a:ext cx="4429125" cy="242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21"/>
          <p:cNvSpPr>
            <a:spLocks noGrp="1" noChangeArrowheads="1"/>
          </p:cNvSpPr>
          <p:nvPr>
            <p:ph type="body" sz="half" idx="1"/>
          </p:nvPr>
        </p:nvSpPr>
        <p:spPr>
          <a:xfrm>
            <a:off x="330200" y="1539875"/>
            <a:ext cx="4151313" cy="4708525"/>
          </a:xfrm>
        </p:spPr>
        <p:txBody>
          <a:bodyPr/>
          <a:lstStyle/>
          <a:p>
            <a:r>
              <a:rPr lang="en-US" sz="2000" dirty="0" smtClean="0">
                <a:latin typeface="Times New Roman" pitchFamily="18" charset="0"/>
              </a:rPr>
              <a:t>Adaptive ARQ: FBL</a:t>
            </a:r>
          </a:p>
          <a:p>
            <a:endParaRPr lang="en-US" sz="2000" dirty="0" smtClean="0">
              <a:latin typeface="Times New Roman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</a:rPr>
              <a:t>Adaptive ARQ VBL: optimization problem, no closed form solution</a:t>
            </a:r>
          </a:p>
        </p:txBody>
      </p:sp>
      <p:sp>
        <p:nvSpPr>
          <p:cNvPr id="88071" name="AutoShape 7"/>
          <p:cNvSpPr>
            <a:spLocks noChangeArrowheads="1"/>
          </p:cNvSpPr>
          <p:nvPr/>
        </p:nvSpPr>
        <p:spPr bwMode="auto">
          <a:xfrm>
            <a:off x="4905375" y="1187450"/>
            <a:ext cx="3711575" cy="1403350"/>
          </a:xfrm>
          <a:prstGeom prst="wedgeEllipseCallout">
            <a:avLst>
              <a:gd name="adj1" fmla="val -91958"/>
              <a:gd name="adj2" fmla="val 19583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Gain by a factor due to time diversity of channel variation</a:t>
            </a:r>
          </a:p>
          <a:p>
            <a:pPr algn="ctr"/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  <p:sp>
        <p:nvSpPr>
          <p:cNvPr id="88087" name="AutoShape 23"/>
          <p:cNvSpPr>
            <a:spLocks noChangeArrowheads="1"/>
          </p:cNvSpPr>
          <p:nvPr/>
        </p:nvSpPr>
        <p:spPr bwMode="auto">
          <a:xfrm>
            <a:off x="4765675" y="4186238"/>
            <a:ext cx="3711575" cy="1079500"/>
          </a:xfrm>
          <a:prstGeom prst="wedgeEllipseCallout">
            <a:avLst>
              <a:gd name="adj1" fmla="val -27931"/>
              <a:gd name="adj2" fmla="val 73384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Performance limited by the weakest link</a:t>
            </a:r>
          </a:p>
          <a:p>
            <a:pPr algn="ctr"/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  <p:sp>
        <p:nvSpPr>
          <p:cNvPr id="88088" name="AutoShape 24"/>
          <p:cNvSpPr>
            <a:spLocks noChangeArrowheads="1"/>
          </p:cNvSpPr>
          <p:nvPr/>
        </p:nvSpPr>
        <p:spPr bwMode="auto">
          <a:xfrm>
            <a:off x="4851400" y="5495925"/>
            <a:ext cx="3784600" cy="1079500"/>
          </a:xfrm>
          <a:prstGeom prst="wedgeEllipseCallout">
            <a:avLst>
              <a:gd name="adj1" fmla="val -28356"/>
              <a:gd name="adj2" fmla="val 73384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Optimal ARQ equalizes the link performance</a:t>
            </a:r>
          </a:p>
          <a:p>
            <a:pPr algn="ctr"/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74625" y="1874838"/>
          <a:ext cx="455295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1" name="Equation" r:id="rId5" imgW="2603500" imgH="469900" progId="Equation.3">
                  <p:embed/>
                </p:oleObj>
              </mc:Choice>
              <mc:Fallback>
                <p:oleObj name="Equation" r:id="rId5" imgW="2603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874838"/>
                        <a:ext cx="4552950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80" name="Oval 16"/>
          <p:cNvSpPr>
            <a:spLocks noChangeArrowheads="1"/>
          </p:cNvSpPr>
          <p:nvPr/>
        </p:nvSpPr>
        <p:spPr bwMode="auto">
          <a:xfrm>
            <a:off x="2863850" y="2066925"/>
            <a:ext cx="501650" cy="5492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560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37608"/>
            <a:ext cx="8293100" cy="685800"/>
          </a:xfrm>
        </p:spPr>
        <p:txBody>
          <a:bodyPr/>
          <a:lstStyle/>
          <a:p>
            <a:r>
              <a:rPr lang="en-US" sz="3200" dirty="0" smtClean="0">
                <a:latin typeface="Times New Roman" pitchFamily="18" charset="0"/>
              </a:rPr>
              <a:t>Asymptotic DMDT: Short-term static channel</a:t>
            </a: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4703763" y="2720975"/>
            <a:ext cx="4056062" cy="1373188"/>
          </a:xfrm>
          <a:prstGeom prst="wedgeEllipseCallout">
            <a:avLst>
              <a:gd name="adj1" fmla="val -73685"/>
              <a:gd name="adj2" fmla="val 46023"/>
            </a:avLst>
          </a:prstGeom>
          <a:gradFill rotWithShape="1">
            <a:gsLst>
              <a:gs pos="0">
                <a:srgbClr val="F9F3F5"/>
              </a:gs>
              <a:gs pos="64999">
                <a:srgbClr val="EEE0E7"/>
              </a:gs>
              <a:gs pos="100000">
                <a:srgbClr val="E8D4DD"/>
              </a:gs>
            </a:gsLst>
            <a:lin ang="5400000" scaled="1"/>
          </a:gradFill>
          <a:ln w="9525">
            <a:solidFill>
              <a:srgbClr val="B9A8B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sz="1800" b="1">
                <a:solidFill>
                  <a:srgbClr val="474747"/>
                </a:solidFill>
                <a:latin typeface="Garamond" pitchFamily="18" charset="0"/>
              </a:rPr>
              <a:t>More variables: more degree-of-freedom due to time diversity</a:t>
            </a:r>
          </a:p>
          <a:p>
            <a:pPr algn="ctr"/>
            <a:endParaRPr lang="en-US" sz="1800" b="1">
              <a:solidFill>
                <a:srgbClr val="474747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91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1" grpId="0" animBg="1"/>
      <p:bldP spid="88087" grpId="0" animBg="1"/>
      <p:bldP spid="88080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C6EC73-C2EE-46DE-9BF4-81822CDB6129}" type="slidenum">
              <a:rPr lang="en-US">
                <a:solidFill>
                  <a:srgbClr val="04617B">
                    <a:shade val="90000"/>
                  </a:srgbClr>
                </a:solidFill>
              </a:rPr>
              <a:pPr/>
              <a:t>14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074" y="220763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</a:rPr>
              <a:t>Asymptotic DMDT Optimality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575" y="1539875"/>
            <a:ext cx="8455025" cy="4708525"/>
          </a:xfrm>
        </p:spPr>
        <p:txBody>
          <a:bodyPr/>
          <a:lstStyle/>
          <a:p>
            <a:r>
              <a:rPr lang="en-US" sz="2200" b="1" dirty="0" smtClean="0">
                <a:latin typeface="Times New Roman" pitchFamily="18" charset="0"/>
              </a:rPr>
              <a:t>Theorem:</a:t>
            </a:r>
            <a:r>
              <a:rPr lang="en-US" sz="2200" dirty="0" smtClean="0">
                <a:latin typeface="Times New Roman" pitchFamily="18" charset="0"/>
              </a:rPr>
              <a:t> VBL ARQ achieves the optimal DMDT in MIMO </a:t>
            </a:r>
            <a:r>
              <a:rPr lang="en-US" sz="2200" dirty="0" err="1" smtClean="0">
                <a:latin typeface="Times New Roman" pitchFamily="18" charset="0"/>
              </a:rPr>
              <a:t>multihop</a:t>
            </a:r>
            <a:r>
              <a:rPr lang="en-US" sz="2200" dirty="0" smtClean="0">
                <a:latin typeface="Times New Roman" pitchFamily="18" charset="0"/>
              </a:rPr>
              <a:t> relay networks in long-term and short-term static channels.</a:t>
            </a:r>
          </a:p>
          <a:p>
            <a:r>
              <a:rPr lang="en-US" sz="2200" dirty="0" smtClean="0">
                <a:latin typeface="Times New Roman" pitchFamily="18" charset="0"/>
              </a:rPr>
              <a:t>Proved by cut-set bound </a:t>
            </a:r>
          </a:p>
          <a:p>
            <a:r>
              <a:rPr lang="en-US" sz="2200" dirty="0" smtClean="0">
                <a:latin typeface="Times New Roman" pitchFamily="18" charset="0"/>
              </a:rPr>
              <a:t>An intuitive explanation by </a:t>
            </a:r>
          </a:p>
          <a:p>
            <a:pPr>
              <a:buFont typeface="Wingdings" pitchFamily="2" charset="2"/>
              <a:buNone/>
            </a:pPr>
            <a:r>
              <a:rPr lang="en-US" sz="2200" dirty="0" smtClean="0">
                <a:latin typeface="Times New Roman" pitchFamily="18" charset="0"/>
              </a:rPr>
              <a:t>stopping times: VBL ARQ has</a:t>
            </a:r>
          </a:p>
          <a:p>
            <a:pPr>
              <a:buFont typeface="Wingdings" pitchFamily="2" charset="2"/>
              <a:buNone/>
            </a:pPr>
            <a:r>
              <a:rPr lang="en-US" sz="2200" dirty="0" smtClean="0">
                <a:latin typeface="Times New Roman" pitchFamily="18" charset="0"/>
              </a:rPr>
              <a:t>the smaller outage regions among </a:t>
            </a:r>
          </a:p>
          <a:p>
            <a:pPr>
              <a:buFont typeface="Wingdings" pitchFamily="2" charset="2"/>
              <a:buNone/>
            </a:pPr>
            <a:r>
              <a:rPr lang="en-US" sz="2200" dirty="0" err="1" smtClean="0">
                <a:latin typeface="Times New Roman" pitchFamily="18" charset="0"/>
              </a:rPr>
              <a:t>multihop</a:t>
            </a:r>
            <a:r>
              <a:rPr lang="en-US" sz="2200" dirty="0" smtClean="0">
                <a:latin typeface="Times New Roman" pitchFamily="18" charset="0"/>
              </a:rPr>
              <a:t> ARQ protocols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289994"/>
              </p:ext>
            </p:extLst>
          </p:nvPr>
        </p:nvGraphicFramePr>
        <p:xfrm>
          <a:off x="381000" y="5257800"/>
          <a:ext cx="4462463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1" name="VISIO" r:id="rId3" imgW="5429160" imgH="1755720" progId="">
                  <p:embed/>
                </p:oleObj>
              </mc:Choice>
              <mc:Fallback>
                <p:oleObj name="VISIO" r:id="rId3" imgW="5429160" imgH="1755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257800"/>
                        <a:ext cx="4462463" cy="144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4" name="Picture 8" descr="taus.eps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2352675"/>
            <a:ext cx="44958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03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smtClean="0"/>
              <a:t>Is a capacity region all we </a:t>
            </a:r>
            <a:br>
              <a:rPr lang="en-US" altLang="en-US" sz="4000" smtClean="0"/>
            </a:br>
            <a:r>
              <a:rPr lang="en-US" altLang="en-US" sz="4000" smtClean="0"/>
              <a:t>need to design networks?</a:t>
            </a:r>
          </a:p>
        </p:txBody>
      </p:sp>
      <p:sp>
        <p:nvSpPr>
          <p:cNvPr id="939011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795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solidFill>
                  <a:srgbClr val="0000CC"/>
                </a:solidFill>
              </a:rPr>
              <a:t>Yes, </a:t>
            </a:r>
            <a:r>
              <a:rPr lang="en-US" altLang="en-US" sz="2400">
                <a:solidFill>
                  <a:srgbClr val="FF0000"/>
                </a:solidFill>
              </a:rPr>
              <a:t>if</a:t>
            </a:r>
            <a:r>
              <a:rPr lang="en-US" altLang="en-US" sz="2400">
                <a:solidFill>
                  <a:srgbClr val="0000CC"/>
                </a:solidFill>
              </a:rPr>
              <a:t> the application and network design can be decoupled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73125" y="2570163"/>
            <a:ext cx="5391150" cy="40306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40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233488" y="3136900"/>
            <a:ext cx="6826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287463" y="3170238"/>
            <a:ext cx="65087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Capacity</a:t>
            </a:r>
            <a:endParaRPr lang="en-US" altLang="en-US" sz="2400"/>
          </a:p>
        </p:txBody>
      </p:sp>
      <p:grpSp>
        <p:nvGrpSpPr>
          <p:cNvPr id="16391" name="Group 7"/>
          <p:cNvGrpSpPr>
            <a:grpSpLocks/>
          </p:cNvGrpSpPr>
          <p:nvPr/>
        </p:nvGrpSpPr>
        <p:grpSpPr bwMode="auto">
          <a:xfrm>
            <a:off x="1528763" y="3497263"/>
            <a:ext cx="58737" cy="2770187"/>
            <a:chOff x="1343" y="2203"/>
            <a:chExt cx="37" cy="1745"/>
          </a:xfrm>
        </p:grpSpPr>
        <p:sp>
          <p:nvSpPr>
            <p:cNvPr id="16413" name="Line 8"/>
            <p:cNvSpPr>
              <a:spLocks noChangeShapeType="1"/>
            </p:cNvSpPr>
            <p:nvPr/>
          </p:nvSpPr>
          <p:spPr bwMode="auto">
            <a:xfrm>
              <a:off x="1361" y="2238"/>
              <a:ext cx="1" cy="17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4" name="Freeform 9"/>
            <p:cNvSpPr>
              <a:spLocks/>
            </p:cNvSpPr>
            <p:nvPr/>
          </p:nvSpPr>
          <p:spPr bwMode="auto">
            <a:xfrm>
              <a:off x="1343" y="2203"/>
              <a:ext cx="37" cy="37"/>
            </a:xfrm>
            <a:custGeom>
              <a:avLst/>
              <a:gdLst>
                <a:gd name="T0" fmla="*/ 37 w 75"/>
                <a:gd name="T1" fmla="*/ 37 h 74"/>
                <a:gd name="T2" fmla="*/ 19 w 75"/>
                <a:gd name="T3" fmla="*/ 0 h 74"/>
                <a:gd name="T4" fmla="*/ 0 w 75"/>
                <a:gd name="T5" fmla="*/ 37 h 74"/>
                <a:gd name="T6" fmla="*/ 37 w 75"/>
                <a:gd name="T7" fmla="*/ 37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74"/>
                <a:gd name="T14" fmla="*/ 75 w 75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74">
                  <a:moveTo>
                    <a:pt x="75" y="74"/>
                  </a:moveTo>
                  <a:lnTo>
                    <a:pt x="38" y="0"/>
                  </a:lnTo>
                  <a:lnTo>
                    <a:pt x="0" y="74"/>
                  </a:lnTo>
                  <a:lnTo>
                    <a:pt x="75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2" name="Group 10"/>
          <p:cNvGrpSpPr>
            <a:grpSpLocks/>
          </p:cNvGrpSpPr>
          <p:nvPr/>
        </p:nvGrpSpPr>
        <p:grpSpPr bwMode="auto">
          <a:xfrm>
            <a:off x="1557338" y="3846513"/>
            <a:ext cx="3632200" cy="2420937"/>
            <a:chOff x="1361" y="2423"/>
            <a:chExt cx="2288" cy="1525"/>
          </a:xfrm>
        </p:grpSpPr>
        <p:sp>
          <p:nvSpPr>
            <p:cNvPr id="16411" name="Line 11"/>
            <p:cNvSpPr>
              <a:spLocks noChangeShapeType="1"/>
            </p:cNvSpPr>
            <p:nvPr/>
          </p:nvSpPr>
          <p:spPr bwMode="auto">
            <a:xfrm flipV="1">
              <a:off x="1361" y="2441"/>
              <a:ext cx="2258" cy="150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2" name="Freeform 12"/>
            <p:cNvSpPr>
              <a:spLocks/>
            </p:cNvSpPr>
            <p:nvPr/>
          </p:nvSpPr>
          <p:spPr bwMode="auto">
            <a:xfrm>
              <a:off x="3608" y="2423"/>
              <a:ext cx="41" cy="35"/>
            </a:xfrm>
            <a:custGeom>
              <a:avLst/>
              <a:gdLst>
                <a:gd name="T0" fmla="*/ 20 w 82"/>
                <a:gd name="T1" fmla="*/ 35 h 71"/>
                <a:gd name="T2" fmla="*/ 41 w 82"/>
                <a:gd name="T3" fmla="*/ 0 h 71"/>
                <a:gd name="T4" fmla="*/ 0 w 82"/>
                <a:gd name="T5" fmla="*/ 4 h 71"/>
                <a:gd name="T6" fmla="*/ 20 w 82"/>
                <a:gd name="T7" fmla="*/ 35 h 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"/>
                <a:gd name="T13" fmla="*/ 0 h 71"/>
                <a:gd name="T14" fmla="*/ 82 w 82"/>
                <a:gd name="T15" fmla="*/ 71 h 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" h="71">
                  <a:moveTo>
                    <a:pt x="40" y="71"/>
                  </a:moveTo>
                  <a:lnTo>
                    <a:pt x="82" y="0"/>
                  </a:lnTo>
                  <a:lnTo>
                    <a:pt x="0" y="9"/>
                  </a:lnTo>
                  <a:lnTo>
                    <a:pt x="40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3" name="Group 13"/>
          <p:cNvGrpSpPr>
            <a:grpSpLocks/>
          </p:cNvGrpSpPr>
          <p:nvPr/>
        </p:nvGrpSpPr>
        <p:grpSpPr bwMode="auto">
          <a:xfrm>
            <a:off x="1547813" y="6235700"/>
            <a:ext cx="4378325" cy="58738"/>
            <a:chOff x="1355" y="3928"/>
            <a:chExt cx="2758" cy="37"/>
          </a:xfrm>
        </p:grpSpPr>
        <p:sp>
          <p:nvSpPr>
            <p:cNvPr id="16409" name="Line 14"/>
            <p:cNvSpPr>
              <a:spLocks noChangeShapeType="1"/>
            </p:cNvSpPr>
            <p:nvPr/>
          </p:nvSpPr>
          <p:spPr bwMode="auto">
            <a:xfrm flipV="1">
              <a:off x="1355" y="3946"/>
              <a:ext cx="272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0" name="Freeform 15"/>
            <p:cNvSpPr>
              <a:spLocks/>
            </p:cNvSpPr>
            <p:nvPr/>
          </p:nvSpPr>
          <p:spPr bwMode="auto">
            <a:xfrm>
              <a:off x="4075" y="3928"/>
              <a:ext cx="38" cy="37"/>
            </a:xfrm>
            <a:custGeom>
              <a:avLst/>
              <a:gdLst>
                <a:gd name="T0" fmla="*/ 0 w 74"/>
                <a:gd name="T1" fmla="*/ 37 h 74"/>
                <a:gd name="T2" fmla="*/ 38 w 74"/>
                <a:gd name="T3" fmla="*/ 19 h 74"/>
                <a:gd name="T4" fmla="*/ 0 w 74"/>
                <a:gd name="T5" fmla="*/ 0 h 74"/>
                <a:gd name="T6" fmla="*/ 0 w 74"/>
                <a:gd name="T7" fmla="*/ 37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4"/>
                <a:gd name="T13" fmla="*/ 0 h 74"/>
                <a:gd name="T14" fmla="*/ 74 w 74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4" h="74">
                  <a:moveTo>
                    <a:pt x="0" y="74"/>
                  </a:moveTo>
                  <a:lnTo>
                    <a:pt x="74" y="37"/>
                  </a:lnTo>
                  <a:lnTo>
                    <a:pt x="0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4" name="Rectangle 16"/>
          <p:cNvSpPr>
            <a:spLocks noChangeArrowheads="1"/>
          </p:cNvSpPr>
          <p:nvPr/>
        </p:nvSpPr>
        <p:spPr bwMode="auto">
          <a:xfrm>
            <a:off x="5186363" y="3689350"/>
            <a:ext cx="474662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5" name="Rectangle 17"/>
          <p:cNvSpPr>
            <a:spLocks noChangeArrowheads="1"/>
          </p:cNvSpPr>
          <p:nvPr/>
        </p:nvSpPr>
        <p:spPr bwMode="auto">
          <a:xfrm>
            <a:off x="5240338" y="3724275"/>
            <a:ext cx="439737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Delay</a:t>
            </a:r>
            <a:endParaRPr lang="en-US" altLang="en-US" sz="2400"/>
          </a:p>
        </p:txBody>
      </p:sp>
      <p:sp>
        <p:nvSpPr>
          <p:cNvPr id="16396" name="Rectangle 18"/>
          <p:cNvSpPr>
            <a:spLocks noChangeArrowheads="1"/>
          </p:cNvSpPr>
          <p:nvPr/>
        </p:nvSpPr>
        <p:spPr bwMode="auto">
          <a:xfrm>
            <a:off x="5484813" y="6294438"/>
            <a:ext cx="576262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7" name="Rectangle 19"/>
          <p:cNvSpPr>
            <a:spLocks noChangeArrowheads="1"/>
          </p:cNvSpPr>
          <p:nvPr/>
        </p:nvSpPr>
        <p:spPr bwMode="auto">
          <a:xfrm>
            <a:off x="5540375" y="6329363"/>
            <a:ext cx="541338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Energy</a:t>
            </a:r>
            <a:endParaRPr lang="en-US" altLang="en-US" sz="2400"/>
          </a:p>
        </p:txBody>
      </p:sp>
      <p:sp>
        <p:nvSpPr>
          <p:cNvPr id="16398" name="Freeform 20"/>
          <p:cNvSpPr>
            <a:spLocks/>
          </p:cNvSpPr>
          <p:nvPr/>
        </p:nvSpPr>
        <p:spPr bwMode="auto">
          <a:xfrm>
            <a:off x="1616075" y="3478213"/>
            <a:ext cx="3689350" cy="2759075"/>
          </a:xfrm>
          <a:custGeom>
            <a:avLst/>
            <a:gdLst>
              <a:gd name="T0" fmla="*/ 0 w 4650"/>
              <a:gd name="T1" fmla="*/ 2759075 h 3477"/>
              <a:gd name="T2" fmla="*/ 585535 w 4650"/>
              <a:gd name="T3" fmla="*/ 2391675 h 3477"/>
              <a:gd name="T4" fmla="*/ 878303 w 4650"/>
              <a:gd name="T5" fmla="*/ 2022687 h 3477"/>
              <a:gd name="T6" fmla="*/ 1054440 w 4650"/>
              <a:gd name="T7" fmla="*/ 1655287 h 3477"/>
              <a:gd name="T8" fmla="*/ 1288495 w 4650"/>
              <a:gd name="T9" fmla="*/ 1195837 h 3477"/>
              <a:gd name="T10" fmla="*/ 1522551 w 4650"/>
              <a:gd name="T11" fmla="*/ 919692 h 3477"/>
              <a:gd name="T12" fmla="*/ 1815319 w 4650"/>
              <a:gd name="T13" fmla="*/ 552291 h 3477"/>
              <a:gd name="T14" fmla="*/ 2224718 w 4650"/>
              <a:gd name="T15" fmla="*/ 276146 h 3477"/>
              <a:gd name="T16" fmla="*/ 2673787 w 4650"/>
              <a:gd name="T17" fmla="*/ 59514 h 3477"/>
              <a:gd name="T18" fmla="*/ 2810253 w 4650"/>
              <a:gd name="T19" fmla="*/ 0 h 3477"/>
              <a:gd name="T20" fmla="*/ 2869758 w 4650"/>
              <a:gd name="T21" fmla="*/ 183304 h 3477"/>
              <a:gd name="T22" fmla="*/ 2986389 w 4650"/>
              <a:gd name="T23" fmla="*/ 276146 h 3477"/>
              <a:gd name="T24" fmla="*/ 3103021 w 4650"/>
              <a:gd name="T25" fmla="*/ 368194 h 3477"/>
              <a:gd name="T26" fmla="*/ 3279158 w 4650"/>
              <a:gd name="T27" fmla="*/ 459449 h 3477"/>
              <a:gd name="T28" fmla="*/ 3513213 w 4650"/>
              <a:gd name="T29" fmla="*/ 552291 h 3477"/>
              <a:gd name="T30" fmla="*/ 3620323 w 4650"/>
              <a:gd name="T31" fmla="*/ 576097 h 3477"/>
              <a:gd name="T32" fmla="*/ 3689350 w 4650"/>
              <a:gd name="T33" fmla="*/ 643546 h 3477"/>
              <a:gd name="T34" fmla="*/ 3513213 w 4650"/>
              <a:gd name="T35" fmla="*/ 643546 h 3477"/>
              <a:gd name="T36" fmla="*/ 3269637 w 4650"/>
              <a:gd name="T37" fmla="*/ 635611 h 3477"/>
              <a:gd name="T38" fmla="*/ 3090326 w 4650"/>
              <a:gd name="T39" fmla="*/ 695919 h 3477"/>
              <a:gd name="T40" fmla="*/ 2810253 w 4650"/>
              <a:gd name="T41" fmla="*/ 735595 h 3477"/>
              <a:gd name="T42" fmla="*/ 2517485 w 4650"/>
              <a:gd name="T43" fmla="*/ 828437 h 3477"/>
              <a:gd name="T44" fmla="*/ 2283430 w 4650"/>
              <a:gd name="T45" fmla="*/ 1011740 h 3477"/>
              <a:gd name="T46" fmla="*/ 2050168 w 4650"/>
              <a:gd name="T47" fmla="*/ 1287886 h 3477"/>
              <a:gd name="T48" fmla="*/ 1874031 w 4650"/>
              <a:gd name="T49" fmla="*/ 1471983 h 3477"/>
              <a:gd name="T50" fmla="*/ 1757400 w 4650"/>
              <a:gd name="T51" fmla="*/ 1655287 h 3477"/>
              <a:gd name="T52" fmla="*/ 1581263 w 4650"/>
              <a:gd name="T53" fmla="*/ 1839384 h 3477"/>
              <a:gd name="T54" fmla="*/ 1405126 w 4650"/>
              <a:gd name="T55" fmla="*/ 2115529 h 3477"/>
              <a:gd name="T56" fmla="*/ 1229783 w 4650"/>
              <a:gd name="T57" fmla="*/ 2298833 h 3477"/>
              <a:gd name="T58" fmla="*/ 1054440 w 4650"/>
              <a:gd name="T59" fmla="*/ 2482930 h 3477"/>
              <a:gd name="T60" fmla="*/ 819591 w 4650"/>
              <a:gd name="T61" fmla="*/ 2574978 h 3477"/>
              <a:gd name="T62" fmla="*/ 526823 w 4650"/>
              <a:gd name="T63" fmla="*/ 2666233 h 3477"/>
              <a:gd name="T64" fmla="*/ 280073 w 4650"/>
              <a:gd name="T65" fmla="*/ 2729715 h 3477"/>
              <a:gd name="T66" fmla="*/ 0 w 4650"/>
              <a:gd name="T67" fmla="*/ 2759075 h 347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650"/>
              <a:gd name="T103" fmla="*/ 0 h 3477"/>
              <a:gd name="T104" fmla="*/ 4650 w 4650"/>
              <a:gd name="T105" fmla="*/ 3477 h 347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650" h="3477">
                <a:moveTo>
                  <a:pt x="0" y="3477"/>
                </a:moveTo>
                <a:lnTo>
                  <a:pt x="738" y="3014"/>
                </a:lnTo>
                <a:lnTo>
                  <a:pt x="1107" y="2549"/>
                </a:lnTo>
                <a:lnTo>
                  <a:pt x="1329" y="2086"/>
                </a:lnTo>
                <a:lnTo>
                  <a:pt x="1624" y="1507"/>
                </a:lnTo>
                <a:lnTo>
                  <a:pt x="1919" y="1159"/>
                </a:lnTo>
                <a:lnTo>
                  <a:pt x="2288" y="696"/>
                </a:lnTo>
                <a:lnTo>
                  <a:pt x="2804" y="348"/>
                </a:lnTo>
                <a:lnTo>
                  <a:pt x="3370" y="75"/>
                </a:lnTo>
                <a:lnTo>
                  <a:pt x="3542" y="0"/>
                </a:lnTo>
                <a:lnTo>
                  <a:pt x="3617" y="231"/>
                </a:lnTo>
                <a:lnTo>
                  <a:pt x="3764" y="348"/>
                </a:lnTo>
                <a:lnTo>
                  <a:pt x="3911" y="464"/>
                </a:lnTo>
                <a:lnTo>
                  <a:pt x="4133" y="579"/>
                </a:lnTo>
                <a:lnTo>
                  <a:pt x="4428" y="696"/>
                </a:lnTo>
                <a:lnTo>
                  <a:pt x="4563" y="726"/>
                </a:lnTo>
                <a:lnTo>
                  <a:pt x="4650" y="811"/>
                </a:lnTo>
                <a:lnTo>
                  <a:pt x="4428" y="811"/>
                </a:lnTo>
                <a:lnTo>
                  <a:pt x="4121" y="801"/>
                </a:lnTo>
                <a:lnTo>
                  <a:pt x="3895" y="877"/>
                </a:lnTo>
                <a:lnTo>
                  <a:pt x="3542" y="927"/>
                </a:lnTo>
                <a:lnTo>
                  <a:pt x="3173" y="1044"/>
                </a:lnTo>
                <a:lnTo>
                  <a:pt x="2878" y="1275"/>
                </a:lnTo>
                <a:lnTo>
                  <a:pt x="2584" y="1623"/>
                </a:lnTo>
                <a:lnTo>
                  <a:pt x="2362" y="1855"/>
                </a:lnTo>
                <a:lnTo>
                  <a:pt x="2215" y="2086"/>
                </a:lnTo>
                <a:lnTo>
                  <a:pt x="1993" y="2318"/>
                </a:lnTo>
                <a:lnTo>
                  <a:pt x="1771" y="2666"/>
                </a:lnTo>
                <a:lnTo>
                  <a:pt x="1550" y="2897"/>
                </a:lnTo>
                <a:lnTo>
                  <a:pt x="1329" y="3129"/>
                </a:lnTo>
                <a:lnTo>
                  <a:pt x="1033" y="3245"/>
                </a:lnTo>
                <a:lnTo>
                  <a:pt x="664" y="3360"/>
                </a:lnTo>
                <a:lnTo>
                  <a:pt x="353" y="3440"/>
                </a:lnTo>
                <a:lnTo>
                  <a:pt x="0" y="3477"/>
                </a:lnTo>
                <a:close/>
              </a:path>
            </a:pathLst>
          </a:cu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Rectangle 21"/>
          <p:cNvSpPr>
            <a:spLocks noChangeArrowheads="1"/>
          </p:cNvSpPr>
          <p:nvPr/>
        </p:nvSpPr>
        <p:spPr bwMode="auto">
          <a:xfrm>
            <a:off x="2805113" y="3600450"/>
            <a:ext cx="979487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219075" y="2374900"/>
            <a:ext cx="3860800" cy="2211388"/>
            <a:chOff x="518" y="1496"/>
            <a:chExt cx="2432" cy="1393"/>
          </a:xfrm>
        </p:grpSpPr>
        <p:sp>
          <p:nvSpPr>
            <p:cNvPr id="16407" name="Freeform 23"/>
            <p:cNvSpPr>
              <a:spLocks/>
            </p:cNvSpPr>
            <p:nvPr/>
          </p:nvSpPr>
          <p:spPr bwMode="auto">
            <a:xfrm>
              <a:off x="2295" y="2529"/>
              <a:ext cx="621" cy="360"/>
            </a:xfrm>
            <a:custGeom>
              <a:avLst/>
              <a:gdLst>
                <a:gd name="T0" fmla="*/ 0 w 585"/>
                <a:gd name="T1" fmla="*/ 342 h 360"/>
                <a:gd name="T2" fmla="*/ 96 w 585"/>
                <a:gd name="T3" fmla="*/ 342 h 360"/>
                <a:gd name="T4" fmla="*/ 277 w 585"/>
                <a:gd name="T5" fmla="*/ 360 h 360"/>
                <a:gd name="T6" fmla="*/ 497 w 585"/>
                <a:gd name="T7" fmla="*/ 333 h 360"/>
                <a:gd name="T8" fmla="*/ 621 w 585"/>
                <a:gd name="T9" fmla="*/ 216 h 360"/>
                <a:gd name="T10" fmla="*/ 621 w 585"/>
                <a:gd name="T11" fmla="*/ 144 h 360"/>
                <a:gd name="T12" fmla="*/ 583 w 585"/>
                <a:gd name="T13" fmla="*/ 27 h 360"/>
                <a:gd name="T14" fmla="*/ 439 w 585"/>
                <a:gd name="T15" fmla="*/ 0 h 360"/>
                <a:gd name="T16" fmla="*/ 239 w 585"/>
                <a:gd name="T17" fmla="*/ 36 h 360"/>
                <a:gd name="T18" fmla="*/ 124 w 585"/>
                <a:gd name="T19" fmla="*/ 135 h 360"/>
                <a:gd name="T20" fmla="*/ 76 w 585"/>
                <a:gd name="T21" fmla="*/ 207 h 360"/>
                <a:gd name="T22" fmla="*/ 0 w 585"/>
                <a:gd name="T23" fmla="*/ 342 h 3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5"/>
                <a:gd name="T37" fmla="*/ 0 h 360"/>
                <a:gd name="T38" fmla="*/ 585 w 585"/>
                <a:gd name="T39" fmla="*/ 360 h 3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5" h="360">
                  <a:moveTo>
                    <a:pt x="0" y="342"/>
                  </a:moveTo>
                  <a:lnTo>
                    <a:pt x="90" y="342"/>
                  </a:lnTo>
                  <a:lnTo>
                    <a:pt x="261" y="360"/>
                  </a:lnTo>
                  <a:lnTo>
                    <a:pt x="468" y="333"/>
                  </a:lnTo>
                  <a:lnTo>
                    <a:pt x="585" y="216"/>
                  </a:lnTo>
                  <a:lnTo>
                    <a:pt x="585" y="144"/>
                  </a:lnTo>
                  <a:lnTo>
                    <a:pt x="549" y="27"/>
                  </a:lnTo>
                  <a:lnTo>
                    <a:pt x="414" y="0"/>
                  </a:lnTo>
                  <a:lnTo>
                    <a:pt x="225" y="36"/>
                  </a:lnTo>
                  <a:lnTo>
                    <a:pt x="117" y="135"/>
                  </a:lnTo>
                  <a:lnTo>
                    <a:pt x="72" y="207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Text Box 24"/>
            <p:cNvSpPr txBox="1">
              <a:spLocks noChangeArrowheads="1"/>
            </p:cNvSpPr>
            <p:nvPr/>
          </p:nvSpPr>
          <p:spPr bwMode="auto">
            <a:xfrm>
              <a:off x="518" y="1496"/>
              <a:ext cx="2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>
                  <a:solidFill>
                    <a:schemeClr val="accent1"/>
                  </a:solidFill>
                </a:rPr>
                <a:t>Application metric: </a:t>
              </a:r>
              <a:r>
                <a:rPr lang="en-US" altLang="en-US" sz="2400" i="1">
                  <a:solidFill>
                    <a:schemeClr val="accent1"/>
                  </a:solidFill>
                </a:rPr>
                <a:t>f(C,D,E): 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2233613" y="2374900"/>
            <a:ext cx="5618162" cy="1828800"/>
            <a:chOff x="1787" y="1496"/>
            <a:chExt cx="3539" cy="1152"/>
          </a:xfrm>
        </p:grpSpPr>
        <p:sp>
          <p:nvSpPr>
            <p:cNvPr id="16403" name="Text Box 26"/>
            <p:cNvSpPr txBox="1">
              <a:spLocks noChangeArrowheads="1"/>
            </p:cNvSpPr>
            <p:nvPr/>
          </p:nvSpPr>
          <p:spPr bwMode="auto">
            <a:xfrm>
              <a:off x="2840" y="1496"/>
              <a:ext cx="248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1">
                  <a:solidFill>
                    <a:srgbClr val="008000"/>
                  </a:solidFill>
                </a:rPr>
                <a:t>(C*,D*,E*)=arg max f(C,D,E)</a:t>
              </a:r>
            </a:p>
          </p:txBody>
        </p:sp>
        <p:grpSp>
          <p:nvGrpSpPr>
            <p:cNvPr id="16404" name="Group 27"/>
            <p:cNvGrpSpPr>
              <a:grpSpLocks/>
            </p:cNvGrpSpPr>
            <p:nvPr/>
          </p:nvGrpSpPr>
          <p:grpSpPr bwMode="auto">
            <a:xfrm>
              <a:off x="1787" y="2370"/>
              <a:ext cx="825" cy="278"/>
              <a:chOff x="1787" y="2370"/>
              <a:chExt cx="825" cy="278"/>
            </a:xfrm>
          </p:grpSpPr>
          <p:sp>
            <p:nvSpPr>
              <p:cNvPr id="16405" name="Oval 28"/>
              <p:cNvSpPr>
                <a:spLocks noChangeArrowheads="1"/>
              </p:cNvSpPr>
              <p:nvPr/>
            </p:nvSpPr>
            <p:spPr bwMode="auto">
              <a:xfrm>
                <a:off x="2556" y="2592"/>
                <a:ext cx="56" cy="56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06" name="Text Box 29"/>
              <p:cNvSpPr txBox="1">
                <a:spLocks noChangeArrowheads="1"/>
              </p:cNvSpPr>
              <p:nvPr/>
            </p:nvSpPr>
            <p:spPr bwMode="auto">
              <a:xfrm>
                <a:off x="1787" y="2370"/>
                <a:ext cx="7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800" i="1">
                    <a:solidFill>
                      <a:srgbClr val="008000"/>
                    </a:solidFill>
                  </a:rPr>
                  <a:t>(C*,D*,E*)</a:t>
                </a:r>
              </a:p>
            </p:txBody>
          </p:sp>
        </p:grpSp>
      </p:grp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3733800" y="5105400"/>
            <a:ext cx="50942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</a:rPr>
              <a:t>If application and network design are</a:t>
            </a:r>
          </a:p>
          <a:p>
            <a:r>
              <a:rPr lang="en-US" altLang="en-US">
                <a:solidFill>
                  <a:srgbClr val="000000"/>
                </a:solidFill>
              </a:rPr>
              <a:t>coupled, then cross-layer design needed</a:t>
            </a:r>
            <a:endParaRPr lang="en-US" alt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1" grpId="0" autoUpdateAnimBg="0"/>
      <p:bldP spid="3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305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Crosslayer Design in Ad-Hoc Wireless Networks</a:t>
            </a:r>
            <a:endParaRPr lang="en-US" altLang="en-US" i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909763"/>
            <a:ext cx="7067550" cy="4368800"/>
          </a:xfrm>
        </p:spPr>
        <p:txBody>
          <a:bodyPr/>
          <a:lstStyle/>
          <a:p>
            <a:r>
              <a:rPr lang="en-US" altLang="en-US" smtClean="0"/>
              <a:t>Application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Network</a:t>
            </a:r>
          </a:p>
          <a:p>
            <a:pPr lvl="1">
              <a:lnSpc>
                <a:spcPct val="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Access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Link</a:t>
            </a:r>
            <a:endParaRPr lang="en-US" altLang="en-US" sz="2800" smtClean="0"/>
          </a:p>
          <a:p>
            <a:r>
              <a:rPr lang="en-US" altLang="en-US" smtClean="0"/>
              <a:t>Hardware</a:t>
            </a:r>
          </a:p>
          <a:p>
            <a:endParaRPr lang="en-US" altLang="en-US" smtClean="0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3267075" y="1998663"/>
            <a:ext cx="1390650" cy="3367087"/>
          </a:xfrm>
          <a:prstGeom prst="upDownArrow">
            <a:avLst>
              <a:gd name="adj1" fmla="val 50000"/>
              <a:gd name="adj2" fmla="val 4842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96357" name="Rectangle 5"/>
          <p:cNvSpPr>
            <a:spLocks noChangeArrowheads="1"/>
          </p:cNvSpPr>
          <p:nvPr/>
        </p:nvSpPr>
        <p:spPr bwMode="auto">
          <a:xfrm>
            <a:off x="571500" y="5637213"/>
            <a:ext cx="795813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i="1">
                <a:solidFill>
                  <a:srgbClr val="030102"/>
                </a:solidFill>
                <a:latin typeface="Garamond" pitchFamily="18" charset="0"/>
              </a:rPr>
              <a:t>Substantial gains in throughput, efficiency, and end-to-end performance from cross-layer design</a:t>
            </a:r>
          </a:p>
        </p:txBody>
      </p: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005388" y="2776538"/>
            <a:ext cx="3590925" cy="2000250"/>
            <a:chOff x="1155" y="1182"/>
            <a:chExt cx="3072" cy="1296"/>
          </a:xfrm>
        </p:grpSpPr>
        <p:sp>
          <p:nvSpPr>
            <p:cNvPr id="19463" name="AutoShape 7"/>
            <p:cNvSpPr>
              <a:spLocks noChangeArrowheads="1"/>
            </p:cNvSpPr>
            <p:nvPr/>
          </p:nvSpPr>
          <p:spPr bwMode="auto">
            <a:xfrm>
              <a:off x="1155" y="171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64" name="AutoShape 8"/>
            <p:cNvSpPr>
              <a:spLocks noChangeArrowheads="1"/>
            </p:cNvSpPr>
            <p:nvPr/>
          </p:nvSpPr>
          <p:spPr bwMode="auto">
            <a:xfrm>
              <a:off x="1203" y="11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65" name="AutoShape 9"/>
            <p:cNvSpPr>
              <a:spLocks noChangeArrowheads="1"/>
            </p:cNvSpPr>
            <p:nvPr/>
          </p:nvSpPr>
          <p:spPr bwMode="auto">
            <a:xfrm>
              <a:off x="2499" y="228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66" name="AutoShape 10"/>
            <p:cNvSpPr>
              <a:spLocks noChangeArrowheads="1"/>
            </p:cNvSpPr>
            <p:nvPr/>
          </p:nvSpPr>
          <p:spPr bwMode="auto">
            <a:xfrm>
              <a:off x="3555" y="180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67" name="AutoShape 11"/>
            <p:cNvSpPr>
              <a:spLocks noChangeArrowheads="1"/>
            </p:cNvSpPr>
            <p:nvPr/>
          </p:nvSpPr>
          <p:spPr bwMode="auto">
            <a:xfrm>
              <a:off x="1971" y="175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68" name="AutoShape 12"/>
            <p:cNvSpPr>
              <a:spLocks noChangeArrowheads="1"/>
            </p:cNvSpPr>
            <p:nvPr/>
          </p:nvSpPr>
          <p:spPr bwMode="auto">
            <a:xfrm>
              <a:off x="3315" y="132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69" name="AutoShape 13"/>
            <p:cNvSpPr>
              <a:spLocks noChangeArrowheads="1"/>
            </p:cNvSpPr>
            <p:nvPr/>
          </p:nvSpPr>
          <p:spPr bwMode="auto">
            <a:xfrm>
              <a:off x="4035" y="151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70" name="AutoShape 14"/>
            <p:cNvSpPr>
              <a:spLocks noChangeArrowheads="1"/>
            </p:cNvSpPr>
            <p:nvPr/>
          </p:nvSpPr>
          <p:spPr bwMode="auto">
            <a:xfrm>
              <a:off x="1971" y="127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71" name="AutoShape 15"/>
            <p:cNvSpPr>
              <a:spLocks noChangeArrowheads="1"/>
            </p:cNvSpPr>
            <p:nvPr/>
          </p:nvSpPr>
          <p:spPr bwMode="auto">
            <a:xfrm>
              <a:off x="2787" y="171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72" name="AutoShape 16"/>
            <p:cNvSpPr>
              <a:spLocks noChangeArrowheads="1"/>
            </p:cNvSpPr>
            <p:nvPr/>
          </p:nvSpPr>
          <p:spPr bwMode="auto">
            <a:xfrm>
              <a:off x="1395" y="204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>
              <a:off x="1251" y="142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>
              <a:off x="1299" y="1902"/>
              <a:ext cx="96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 flipV="1">
              <a:off x="1635" y="1902"/>
              <a:ext cx="288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>
              <a:off x="1491" y="1230"/>
              <a:ext cx="480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>
              <a:off x="2067" y="1518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2211" y="1806"/>
              <a:ext cx="52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2211" y="1374"/>
              <a:ext cx="576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 flipV="1">
              <a:off x="2643" y="1902"/>
              <a:ext cx="192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 flipV="1">
              <a:off x="2931" y="1470"/>
              <a:ext cx="384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>
              <a:off x="3555" y="1374"/>
              <a:ext cx="43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>
              <a:off x="3027" y="1806"/>
              <a:ext cx="480" cy="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 flipV="1">
              <a:off x="3747" y="1662"/>
              <a:ext cx="240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485" name="Group 29"/>
            <p:cNvGrpSpPr>
              <a:grpSpLocks/>
            </p:cNvGrpSpPr>
            <p:nvPr/>
          </p:nvGrpSpPr>
          <p:grpSpPr bwMode="auto">
            <a:xfrm>
              <a:off x="1380" y="1401"/>
              <a:ext cx="2595" cy="951"/>
              <a:chOff x="1473" y="1371"/>
              <a:chExt cx="2595" cy="951"/>
            </a:xfrm>
          </p:grpSpPr>
          <p:sp>
            <p:nvSpPr>
              <p:cNvPr id="19486" name="Line 30"/>
              <p:cNvSpPr>
                <a:spLocks noChangeShapeType="1"/>
              </p:cNvSpPr>
              <p:nvPr/>
            </p:nvSpPr>
            <p:spPr bwMode="auto">
              <a:xfrm flipH="1" flipV="1">
                <a:off x="1710" y="2151"/>
                <a:ext cx="837" cy="17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7" name="Line 31"/>
              <p:cNvSpPr>
                <a:spLocks noChangeShapeType="1"/>
              </p:cNvSpPr>
              <p:nvPr/>
            </p:nvSpPr>
            <p:spPr bwMode="auto">
              <a:xfrm flipH="1" flipV="1">
                <a:off x="1473" y="1815"/>
                <a:ext cx="1071" cy="44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8" name="Line 32"/>
              <p:cNvSpPr>
                <a:spLocks noChangeShapeType="1"/>
              </p:cNvSpPr>
              <p:nvPr/>
            </p:nvSpPr>
            <p:spPr bwMode="auto">
              <a:xfrm flipH="1" flipV="1">
                <a:off x="1497" y="1371"/>
                <a:ext cx="1107" cy="864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9" name="Line 33"/>
              <p:cNvSpPr>
                <a:spLocks noChangeShapeType="1"/>
              </p:cNvSpPr>
              <p:nvPr/>
            </p:nvSpPr>
            <p:spPr bwMode="auto">
              <a:xfrm flipH="1" flipV="1">
                <a:off x="2214" y="1458"/>
                <a:ext cx="405" cy="756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0" name="Line 34"/>
              <p:cNvSpPr>
                <a:spLocks noChangeShapeType="1"/>
              </p:cNvSpPr>
              <p:nvPr/>
            </p:nvSpPr>
            <p:spPr bwMode="auto">
              <a:xfrm flipH="1" flipV="1">
                <a:off x="2256" y="1932"/>
                <a:ext cx="297" cy="243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1" name="Line 35"/>
              <p:cNvSpPr>
                <a:spLocks noChangeShapeType="1"/>
              </p:cNvSpPr>
              <p:nvPr/>
            </p:nvSpPr>
            <p:spPr bwMode="auto">
              <a:xfrm flipV="1">
                <a:off x="2805" y="1527"/>
                <a:ext cx="675" cy="73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2" name="Line 36"/>
              <p:cNvSpPr>
                <a:spLocks noChangeShapeType="1"/>
              </p:cNvSpPr>
              <p:nvPr/>
            </p:nvSpPr>
            <p:spPr bwMode="auto">
              <a:xfrm flipV="1">
                <a:off x="2811" y="1938"/>
                <a:ext cx="810" cy="3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3" name="Line 37"/>
              <p:cNvSpPr>
                <a:spLocks noChangeShapeType="1"/>
              </p:cNvSpPr>
              <p:nvPr/>
            </p:nvSpPr>
            <p:spPr bwMode="auto">
              <a:xfrm flipV="1">
                <a:off x="2853" y="1584"/>
                <a:ext cx="1215" cy="63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635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a crosslayer design?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1795463"/>
            <a:ext cx="8428038" cy="50625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The technical challenges of future mobile networks cannot be met with a layered design approach.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QoS cannot be provided unless it is supported across all layers of the network.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The application must adapt to the underlying channel and network characteristics.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The network and link must adapt to the application requirements</a:t>
            </a:r>
            <a:r>
              <a:rPr lang="en-US" altLang="en-US" sz="2000" smtClean="0"/>
              <a:t> 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Interactions across network layers must be understood and exploited.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2888"/>
            <a:ext cx="7848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/>
              <a:t>Delay/Throughput/Robustness across Multiple Layers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3600" y="3568700"/>
            <a:ext cx="8015288" cy="309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Multiple routes through the network can be used for multiplexing or reduced delay/loss</a:t>
            </a:r>
          </a:p>
          <a:p>
            <a:pPr>
              <a:lnSpc>
                <a:spcPct val="1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Application can use single-description or multiple description codes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Can optimize optimal operating point for these tradeoffs to minimize distortion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 flipH="1">
            <a:off x="6362700" y="27082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 flipH="1">
            <a:off x="6286500" y="18700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 flipH="1">
            <a:off x="2552700" y="28606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flipH="1">
            <a:off x="5067300" y="27844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 flipH="1">
            <a:off x="2933700" y="20986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 flipH="1">
            <a:off x="1790700" y="24034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 flipH="1">
            <a:off x="5067300" y="20224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 flipH="1">
            <a:off x="3771900" y="27082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 flipH="1">
            <a:off x="5953125" y="2855913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H="1">
            <a:off x="6515100" y="2251075"/>
            <a:ext cx="0" cy="381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 flipH="1">
            <a:off x="6286500" y="3013075"/>
            <a:ext cx="1524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H="1" flipV="1">
            <a:off x="5448300" y="3013075"/>
            <a:ext cx="4572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 flipH="1">
            <a:off x="5372100" y="1946275"/>
            <a:ext cx="7620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 flipH="1">
            <a:off x="4152900" y="2860675"/>
            <a:ext cx="838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 flipH="1">
            <a:off x="3352800" y="2174875"/>
            <a:ext cx="1638300" cy="88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 flipH="1">
            <a:off x="2171700" y="2174875"/>
            <a:ext cx="6858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 flipH="1">
            <a:off x="2933700" y="2860675"/>
            <a:ext cx="762000" cy="76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 flipH="1" flipV="1">
            <a:off x="2171700" y="2632075"/>
            <a:ext cx="381000" cy="228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1362075" y="2295525"/>
            <a:ext cx="4270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Tahoma" pitchFamily="34" charset="0"/>
              </a:rPr>
              <a:t>A</a:t>
            </a:r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6656388" y="1736725"/>
            <a:ext cx="428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Tahoma" pitchFamily="34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2459038"/>
            <a:ext cx="9142413" cy="1092200"/>
          </a:xfrm>
          <a:prstGeom prst="rect">
            <a:avLst/>
          </a:prstGeom>
          <a:solidFill>
            <a:srgbClr val="CC99FF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-1588" y="1566863"/>
            <a:ext cx="9142413" cy="871537"/>
          </a:xfrm>
          <a:prstGeom prst="rect">
            <a:avLst/>
          </a:prstGeom>
          <a:solidFill>
            <a:srgbClr val="FFCC99">
              <a:alpha val="5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3556000"/>
            <a:ext cx="9142413" cy="990600"/>
          </a:xfrm>
          <a:prstGeom prst="rect">
            <a:avLst/>
          </a:prstGeom>
          <a:solidFill>
            <a:srgbClr val="CCFFCC">
              <a:alpha val="5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396163" y="1901825"/>
            <a:ext cx="16716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Application layer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643813" y="4108450"/>
            <a:ext cx="14239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Network layer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-1588" y="4535488"/>
            <a:ext cx="9144001" cy="13398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939088" y="5473700"/>
            <a:ext cx="1128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MAC layer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-1588" y="5883275"/>
            <a:ext cx="9142413" cy="974725"/>
          </a:xfrm>
          <a:prstGeom prst="rect">
            <a:avLst/>
          </a:prstGeom>
          <a:solidFill>
            <a:srgbClr val="C0C0C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8015288" y="6423025"/>
            <a:ext cx="1052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Link layer</a:t>
            </a:r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Cross-layer protocol design for real-time media </a:t>
            </a:r>
          </a:p>
        </p:txBody>
      </p:sp>
      <p:sp>
        <p:nvSpPr>
          <p:cNvPr id="1006604" name="Text Box 12"/>
          <p:cNvSpPr txBox="1">
            <a:spLocks noChangeArrowheads="1"/>
          </p:cNvSpPr>
          <p:nvPr/>
        </p:nvSpPr>
        <p:spPr bwMode="auto">
          <a:xfrm>
            <a:off x="3436938" y="4627563"/>
            <a:ext cx="2003425" cy="107950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22" tIns="45710" rIns="91422" bIns="45710">
            <a:spAutoFit/>
          </a:bodyPr>
          <a:lstStyle/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Capacity 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assignment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for multiple service  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classes </a:t>
            </a:r>
          </a:p>
        </p:txBody>
      </p:sp>
      <p:sp>
        <p:nvSpPr>
          <p:cNvPr id="1006605" name="Text Box 13"/>
          <p:cNvSpPr txBox="1">
            <a:spLocks noChangeArrowheads="1"/>
          </p:cNvSpPr>
          <p:nvPr/>
        </p:nvSpPr>
        <p:spPr bwMode="auto">
          <a:xfrm>
            <a:off x="3384550" y="3648075"/>
            <a:ext cx="2111375" cy="83502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Congestion-distortion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optimized</a:t>
            </a:r>
          </a:p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routing </a:t>
            </a:r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>
            <a:off x="2022475" y="4019550"/>
            <a:ext cx="1295400" cy="1333500"/>
          </a:xfrm>
          <a:prstGeom prst="curvedRightArrow">
            <a:avLst>
              <a:gd name="adj1" fmla="val 7940"/>
              <a:gd name="adj2" fmla="val 28528"/>
              <a:gd name="adj3" fmla="val 21815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43" name="AutoShape 15"/>
          <p:cNvSpPr>
            <a:spLocks noChangeArrowheads="1"/>
          </p:cNvSpPr>
          <p:nvPr/>
        </p:nvSpPr>
        <p:spPr bwMode="auto">
          <a:xfrm rot="10670966">
            <a:off x="5534025" y="3887788"/>
            <a:ext cx="1295400" cy="1073150"/>
          </a:xfrm>
          <a:prstGeom prst="curvedRightArrow">
            <a:avLst>
              <a:gd name="adj1" fmla="val 6731"/>
              <a:gd name="adj2" fmla="val 27713"/>
              <a:gd name="adj3" fmla="val 24008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44" name="AutoShape 16"/>
          <p:cNvSpPr>
            <a:spLocks noChangeArrowheads="1"/>
          </p:cNvSpPr>
          <p:nvPr/>
        </p:nvSpPr>
        <p:spPr bwMode="auto">
          <a:xfrm>
            <a:off x="4343400" y="5711825"/>
            <a:ext cx="187325" cy="268288"/>
          </a:xfrm>
          <a:prstGeom prst="upArrow">
            <a:avLst>
              <a:gd name="adj1" fmla="val 50000"/>
              <a:gd name="adj2" fmla="val 35805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45" name="AutoShape 17"/>
          <p:cNvSpPr>
            <a:spLocks noChangeArrowheads="1"/>
          </p:cNvSpPr>
          <p:nvPr/>
        </p:nvSpPr>
        <p:spPr bwMode="auto">
          <a:xfrm flipV="1">
            <a:off x="4300538" y="2438400"/>
            <a:ext cx="203200" cy="204788"/>
          </a:xfrm>
          <a:prstGeom prst="upArrow">
            <a:avLst>
              <a:gd name="adj1" fmla="val 50000"/>
              <a:gd name="adj2" fmla="val 25195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06610" name="Text Box 18"/>
          <p:cNvSpPr txBox="1">
            <a:spLocks noChangeArrowheads="1"/>
          </p:cNvSpPr>
          <p:nvPr/>
        </p:nvSpPr>
        <p:spPr bwMode="auto">
          <a:xfrm>
            <a:off x="3660775" y="6018213"/>
            <a:ext cx="1582738" cy="83502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Adaptive</a:t>
            </a:r>
          </a:p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link layer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techniques </a:t>
            </a:r>
          </a:p>
        </p:txBody>
      </p:sp>
      <p:sp>
        <p:nvSpPr>
          <p:cNvPr id="1006611" name="Text Box 19"/>
          <p:cNvSpPr txBox="1">
            <a:spLocks noChangeArrowheads="1"/>
          </p:cNvSpPr>
          <p:nvPr/>
        </p:nvSpPr>
        <p:spPr bwMode="auto">
          <a:xfrm>
            <a:off x="3532188" y="1590675"/>
            <a:ext cx="1830387" cy="83502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Loss-resilient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source coding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and packetization </a:t>
            </a:r>
          </a:p>
        </p:txBody>
      </p:sp>
      <p:sp>
        <p:nvSpPr>
          <p:cNvPr id="22548" name="AutoShape 20"/>
          <p:cNvSpPr>
            <a:spLocks noChangeArrowheads="1"/>
          </p:cNvSpPr>
          <p:nvPr/>
        </p:nvSpPr>
        <p:spPr bwMode="auto">
          <a:xfrm rot="10929034" flipV="1">
            <a:off x="5467350" y="4903788"/>
            <a:ext cx="1298575" cy="1625600"/>
          </a:xfrm>
          <a:prstGeom prst="curvedRightArrow">
            <a:avLst>
              <a:gd name="adj1" fmla="val 8427"/>
              <a:gd name="adj2" fmla="val 34692"/>
              <a:gd name="adj3" fmla="val 21815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06613" name="Text Box 21"/>
          <p:cNvSpPr txBox="1">
            <a:spLocks noChangeArrowheads="1"/>
          </p:cNvSpPr>
          <p:nvPr/>
        </p:nvSpPr>
        <p:spPr bwMode="auto">
          <a:xfrm>
            <a:off x="3394075" y="2643188"/>
            <a:ext cx="2111375" cy="83502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Congestion-distortion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optimized</a:t>
            </a:r>
          </a:p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</a:rPr>
              <a:t>scheduling </a:t>
            </a: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647700" y="3833813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Traffic flows</a:t>
            </a: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6459538" y="4786313"/>
            <a:ext cx="2003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Link capacities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712788" y="5700713"/>
            <a:ext cx="2833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Link state information</a:t>
            </a: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7516813" y="3141663"/>
            <a:ext cx="15509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Transport layer</a:t>
            </a:r>
          </a:p>
        </p:txBody>
      </p:sp>
      <p:sp>
        <p:nvSpPr>
          <p:cNvPr id="22554" name="Text Box 26"/>
          <p:cNvSpPr txBox="1">
            <a:spLocks noChangeArrowheads="1"/>
          </p:cNvSpPr>
          <p:nvPr/>
        </p:nvSpPr>
        <p:spPr bwMode="auto">
          <a:xfrm>
            <a:off x="5340350" y="2324100"/>
            <a:ext cx="3187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Helvetica" pitchFamily="34" charset="0"/>
              </a:rPr>
              <a:t>Rate-distortion preamble</a:t>
            </a:r>
          </a:p>
        </p:txBody>
      </p:sp>
      <p:sp>
        <p:nvSpPr>
          <p:cNvPr id="22555" name="AutoShape 27"/>
          <p:cNvSpPr>
            <a:spLocks noChangeArrowheads="1"/>
          </p:cNvSpPr>
          <p:nvPr/>
        </p:nvSpPr>
        <p:spPr bwMode="auto">
          <a:xfrm flipV="1">
            <a:off x="4297363" y="3465513"/>
            <a:ext cx="219075" cy="1746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209550" y="6216650"/>
            <a:ext cx="2667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 sz="1600">
                <a:solidFill>
                  <a:srgbClr val="0000CC"/>
                </a:solidFill>
                <a:latin typeface="Garamond" pitchFamily="18" charset="0"/>
              </a:rPr>
              <a:t>Joint with T. Yoo, E. Setton,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 sz="1600">
                <a:solidFill>
                  <a:srgbClr val="0000CC"/>
                </a:solidFill>
                <a:latin typeface="Garamond" pitchFamily="18" charset="0"/>
              </a:rPr>
              <a:t>X. Zhu, and B. Girod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SimSun" pitchFamily="2" charset="-122"/>
              </a:rPr>
              <a:t>Video streaming performance </a:t>
            </a:r>
          </a:p>
        </p:txBody>
      </p:sp>
      <p:pic>
        <p:nvPicPr>
          <p:cNvPr id="23555" name="Picture 3" descr="psnr_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568450"/>
            <a:ext cx="6453188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7620" name="Line 4"/>
          <p:cNvSpPr>
            <a:spLocks noChangeShapeType="1"/>
          </p:cNvSpPr>
          <p:nvPr/>
        </p:nvSpPr>
        <p:spPr bwMode="auto">
          <a:xfrm flipH="1" flipV="1">
            <a:off x="3951288" y="3878263"/>
            <a:ext cx="3175" cy="2003425"/>
          </a:xfrm>
          <a:prstGeom prst="line">
            <a:avLst/>
          </a:prstGeom>
          <a:noFill/>
          <a:ln w="28575">
            <a:solidFill>
              <a:srgbClr val="03010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1" name="Line 5"/>
          <p:cNvSpPr>
            <a:spLocks noChangeShapeType="1"/>
          </p:cNvSpPr>
          <p:nvPr/>
        </p:nvSpPr>
        <p:spPr bwMode="auto">
          <a:xfrm flipH="1">
            <a:off x="6419850" y="2770188"/>
            <a:ext cx="14288" cy="3078162"/>
          </a:xfrm>
          <a:prstGeom prst="line">
            <a:avLst/>
          </a:prstGeom>
          <a:noFill/>
          <a:ln w="28575">
            <a:solidFill>
              <a:srgbClr val="03010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2" name="Text Box 6"/>
          <p:cNvSpPr txBox="1">
            <a:spLocks noChangeArrowheads="1"/>
          </p:cNvSpPr>
          <p:nvPr/>
        </p:nvSpPr>
        <p:spPr bwMode="auto">
          <a:xfrm>
            <a:off x="4141788" y="5359400"/>
            <a:ext cx="2316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3-fold increase</a:t>
            </a:r>
          </a:p>
        </p:txBody>
      </p:sp>
      <p:sp>
        <p:nvSpPr>
          <p:cNvPr id="1007623" name="Line 7"/>
          <p:cNvSpPr>
            <a:spLocks noChangeShapeType="1"/>
          </p:cNvSpPr>
          <p:nvPr/>
        </p:nvSpPr>
        <p:spPr bwMode="auto">
          <a:xfrm flipV="1">
            <a:off x="3989388" y="5259388"/>
            <a:ext cx="2424112" cy="0"/>
          </a:xfrm>
          <a:prstGeom prst="line">
            <a:avLst/>
          </a:prstGeom>
          <a:noFill/>
          <a:ln w="28575">
            <a:solidFill>
              <a:srgbClr val="030102"/>
            </a:solidFill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4" name="Line 8"/>
          <p:cNvSpPr>
            <a:spLocks noChangeShapeType="1"/>
          </p:cNvSpPr>
          <p:nvPr/>
        </p:nvSpPr>
        <p:spPr bwMode="auto">
          <a:xfrm flipV="1">
            <a:off x="3973513" y="3867150"/>
            <a:ext cx="2439987" cy="57150"/>
          </a:xfrm>
          <a:prstGeom prst="line">
            <a:avLst/>
          </a:prstGeom>
          <a:noFill/>
          <a:ln w="28575">
            <a:solidFill>
              <a:srgbClr val="03010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5" name="Text Box 9"/>
          <p:cNvSpPr txBox="1">
            <a:spLocks noChangeArrowheads="1"/>
          </p:cNvSpPr>
          <p:nvPr/>
        </p:nvSpPr>
        <p:spPr bwMode="auto">
          <a:xfrm>
            <a:off x="6543675" y="3205163"/>
            <a:ext cx="776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5 dB</a:t>
            </a:r>
          </a:p>
        </p:txBody>
      </p:sp>
      <p:sp>
        <p:nvSpPr>
          <p:cNvPr id="1007626" name="Line 10"/>
          <p:cNvSpPr>
            <a:spLocks noChangeShapeType="1"/>
          </p:cNvSpPr>
          <p:nvPr/>
        </p:nvSpPr>
        <p:spPr bwMode="auto">
          <a:xfrm>
            <a:off x="6551613" y="2827338"/>
            <a:ext cx="14287" cy="1060450"/>
          </a:xfrm>
          <a:prstGeom prst="line">
            <a:avLst/>
          </a:prstGeom>
          <a:noFill/>
          <a:ln w="28575">
            <a:solidFill>
              <a:srgbClr val="030102"/>
            </a:solidFill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101850" y="6402388"/>
            <a:ext cx="631825" cy="396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100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3511550" y="1784350"/>
            <a:ext cx="182563" cy="123825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406775" y="1690688"/>
            <a:ext cx="2794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993300"/>
              </a:buClr>
              <a:buSzPct val="75000"/>
              <a:buFont typeface="Wingdings" pitchFamily="2" charset="2"/>
              <a:buNone/>
            </a:pPr>
            <a:r>
              <a:rPr lang="en-US" altLang="en-US" sz="1500">
                <a:latin typeface="Arial" pitchFamily="34" charset="0"/>
              </a:rPr>
              <a:t>s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6696075" y="6418263"/>
            <a:ext cx="2447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(logarithmic scale)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6042025" y="6402388"/>
            <a:ext cx="749300" cy="396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7620" grpId="0" animBg="1"/>
      <p:bldP spid="1007621" grpId="0" animBg="1"/>
      <p:bldP spid="1007622" grpId="0" autoUpdateAnimBg="0"/>
      <p:bldP spid="1007623" grpId="0" animBg="1"/>
      <p:bldP spid="1007624" grpId="0" animBg="1"/>
      <p:bldP spid="1007625" grpId="0" autoUpdateAnimBg="0"/>
      <p:bldP spid="10076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Approaches to Cross-Layer</a:t>
            </a:r>
            <a:br>
              <a:rPr lang="en-US" altLang="en-US" smtClean="0"/>
            </a:br>
            <a:r>
              <a:rPr lang="en-US" altLang="en-US" smtClean="0"/>
              <a:t>Resource Allocation*</a:t>
            </a:r>
          </a:p>
        </p:txBody>
      </p:sp>
      <p:sp>
        <p:nvSpPr>
          <p:cNvPr id="8195" name="_s350214"/>
          <p:cNvSpPr>
            <a:spLocks noChangeArrowheads="1"/>
          </p:cNvSpPr>
          <p:nvPr/>
        </p:nvSpPr>
        <p:spPr bwMode="auto">
          <a:xfrm>
            <a:off x="3444875" y="1981200"/>
            <a:ext cx="2101850" cy="904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Network 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Optimization</a:t>
            </a:r>
          </a:p>
        </p:txBody>
      </p:sp>
      <p:sp>
        <p:nvSpPr>
          <p:cNvPr id="8196" name="_s350215"/>
          <p:cNvSpPr>
            <a:spLocks noChangeArrowheads="1"/>
          </p:cNvSpPr>
          <p:nvPr/>
        </p:nvSpPr>
        <p:spPr bwMode="auto">
          <a:xfrm>
            <a:off x="457200" y="3338513"/>
            <a:ext cx="1600200" cy="7000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Dynamic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Programming</a:t>
            </a:r>
          </a:p>
        </p:txBody>
      </p:sp>
      <p:sp>
        <p:nvSpPr>
          <p:cNvPr id="8197" name="_s350222"/>
          <p:cNvSpPr>
            <a:spLocks noChangeArrowheads="1"/>
          </p:cNvSpPr>
          <p:nvPr/>
        </p:nvSpPr>
        <p:spPr bwMode="auto">
          <a:xfrm>
            <a:off x="304800" y="42672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State Space 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Reduction</a:t>
            </a:r>
          </a:p>
        </p:txBody>
      </p:sp>
      <p:cxnSp>
        <p:nvCxnSpPr>
          <p:cNvPr id="24582" name="_s350227"/>
          <p:cNvCxnSpPr>
            <a:cxnSpLocks noChangeShapeType="1"/>
          </p:cNvCxnSpPr>
          <p:nvPr/>
        </p:nvCxnSpPr>
        <p:spPr bwMode="auto">
          <a:xfrm rot="5400000" flipH="1" flipV="1">
            <a:off x="1181894" y="4152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38400" y="5943600"/>
            <a:ext cx="5875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*Much prior work is for wired/static networks</a:t>
            </a:r>
          </a:p>
        </p:txBody>
      </p:sp>
      <p:sp>
        <p:nvSpPr>
          <p:cNvPr id="8202" name="_s350215"/>
          <p:cNvSpPr>
            <a:spLocks noChangeArrowheads="1"/>
          </p:cNvSpPr>
          <p:nvPr/>
        </p:nvSpPr>
        <p:spPr bwMode="auto">
          <a:xfrm>
            <a:off x="4953000" y="3352800"/>
            <a:ext cx="1600200" cy="70008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Distributed 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Optimization</a:t>
            </a:r>
          </a:p>
        </p:txBody>
      </p:sp>
      <p:sp>
        <p:nvSpPr>
          <p:cNvPr id="37" name="_s350222"/>
          <p:cNvSpPr>
            <a:spLocks noChangeArrowheads="1"/>
          </p:cNvSpPr>
          <p:nvPr/>
        </p:nvSpPr>
        <p:spPr bwMode="auto">
          <a:xfrm>
            <a:off x="4800600" y="4281488"/>
            <a:ext cx="1905000" cy="685800"/>
          </a:xfrm>
          <a:prstGeom prst="roundRect">
            <a:avLst>
              <a:gd name="adj" fmla="val 16667"/>
            </a:avLst>
          </a:prstGeom>
          <a:solidFill>
            <a:schemeClr val="bg2">
              <a:lumMod val="40000"/>
              <a:lumOff val="60000"/>
            </a:schemeClr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Distributed</a:t>
            </a:r>
          </a:p>
          <a:p>
            <a:pPr algn="ctr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Algorithms</a:t>
            </a:r>
          </a:p>
        </p:txBody>
      </p:sp>
      <p:cxnSp>
        <p:nvCxnSpPr>
          <p:cNvPr id="24586" name="_s350227"/>
          <p:cNvCxnSpPr>
            <a:cxnSpLocks noChangeShapeType="1"/>
          </p:cNvCxnSpPr>
          <p:nvPr/>
        </p:nvCxnSpPr>
        <p:spPr bwMode="auto">
          <a:xfrm rot="5400000" flipH="1" flipV="1">
            <a:off x="5677694" y="4166394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_s350215"/>
          <p:cNvSpPr>
            <a:spLocks noChangeArrowheads="1"/>
          </p:cNvSpPr>
          <p:nvPr/>
        </p:nvSpPr>
        <p:spPr bwMode="auto">
          <a:xfrm>
            <a:off x="2743200" y="3352800"/>
            <a:ext cx="1600200" cy="70008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Network Utility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Maximization</a:t>
            </a:r>
          </a:p>
        </p:txBody>
      </p:sp>
      <p:sp>
        <p:nvSpPr>
          <p:cNvPr id="8206" name="_s350222"/>
          <p:cNvSpPr>
            <a:spLocks noChangeArrowheads="1"/>
          </p:cNvSpPr>
          <p:nvPr/>
        </p:nvSpPr>
        <p:spPr bwMode="auto">
          <a:xfrm>
            <a:off x="2590800" y="4281488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Wireless NUM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Multiperiod NUM</a:t>
            </a:r>
          </a:p>
        </p:txBody>
      </p:sp>
      <p:cxnSp>
        <p:nvCxnSpPr>
          <p:cNvPr id="24589" name="_s350227"/>
          <p:cNvCxnSpPr>
            <a:cxnSpLocks noChangeShapeType="1"/>
          </p:cNvCxnSpPr>
          <p:nvPr/>
        </p:nvCxnSpPr>
        <p:spPr bwMode="auto">
          <a:xfrm rot="5400000" flipH="1" flipV="1">
            <a:off x="3467894" y="4166394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8" name="_s350215"/>
          <p:cNvSpPr>
            <a:spLocks noChangeArrowheads="1"/>
          </p:cNvSpPr>
          <p:nvPr/>
        </p:nvSpPr>
        <p:spPr bwMode="auto">
          <a:xfrm>
            <a:off x="7162800" y="3338513"/>
            <a:ext cx="1600200" cy="7000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Game</a:t>
            </a:r>
          </a:p>
          <a:p>
            <a:pPr algn="ctr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Theory</a:t>
            </a:r>
          </a:p>
        </p:txBody>
      </p:sp>
      <p:sp>
        <p:nvSpPr>
          <p:cNvPr id="46" name="_s350222"/>
          <p:cNvSpPr>
            <a:spLocks noChangeArrowheads="1"/>
          </p:cNvSpPr>
          <p:nvPr/>
        </p:nvSpPr>
        <p:spPr bwMode="auto">
          <a:xfrm>
            <a:off x="7010400" y="42672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FF330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Mechanism Design</a:t>
            </a:r>
          </a:p>
          <a:p>
            <a:pPr algn="ctr"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</a:rPr>
              <a:t>Stackelberg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 Games</a:t>
            </a:r>
          </a:p>
          <a:p>
            <a:pPr algn="ctr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Nash Equilibrium</a:t>
            </a:r>
          </a:p>
        </p:txBody>
      </p:sp>
      <p:cxnSp>
        <p:nvCxnSpPr>
          <p:cNvPr id="24592" name="_s350227"/>
          <p:cNvCxnSpPr>
            <a:cxnSpLocks noChangeShapeType="1"/>
          </p:cNvCxnSpPr>
          <p:nvPr/>
        </p:nvCxnSpPr>
        <p:spPr bwMode="auto">
          <a:xfrm rot="5400000" flipH="1" flipV="1">
            <a:off x="7887494" y="4152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Left-Right Arrow 51"/>
          <p:cNvSpPr/>
          <p:nvPr/>
        </p:nvSpPr>
        <p:spPr>
          <a:xfrm>
            <a:off x="6705600" y="4495800"/>
            <a:ext cx="304800" cy="228600"/>
          </a:xfrm>
          <a:prstGeom prst="leftRightArrow">
            <a:avLst/>
          </a:prstGeom>
          <a:solidFill>
            <a:srgbClr val="D6009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24594" name="_s350227"/>
          <p:cNvCxnSpPr>
            <a:cxnSpLocks noChangeShapeType="1"/>
          </p:cNvCxnSpPr>
          <p:nvPr/>
        </p:nvCxnSpPr>
        <p:spPr bwMode="auto">
          <a:xfrm rot="5400000" flipH="1" flipV="1">
            <a:off x="34678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5" name="_s350227"/>
          <p:cNvCxnSpPr>
            <a:cxnSpLocks noChangeShapeType="1"/>
          </p:cNvCxnSpPr>
          <p:nvPr/>
        </p:nvCxnSpPr>
        <p:spPr bwMode="auto">
          <a:xfrm rot="5400000" flipH="1" flipV="1">
            <a:off x="56776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6" name="_s350227"/>
          <p:cNvCxnSpPr>
            <a:cxnSpLocks noChangeShapeType="1"/>
          </p:cNvCxnSpPr>
          <p:nvPr/>
        </p:nvCxnSpPr>
        <p:spPr bwMode="auto">
          <a:xfrm rot="5400000" flipH="1" flipV="1">
            <a:off x="78874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61"/>
          <p:cNvCxnSpPr/>
          <p:nvPr/>
        </p:nvCxnSpPr>
        <p:spPr>
          <a:xfrm>
            <a:off x="1295400" y="3124200"/>
            <a:ext cx="6705600" cy="158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98" name="_s350227"/>
          <p:cNvCxnSpPr>
            <a:cxnSpLocks noChangeShapeType="1"/>
          </p:cNvCxnSpPr>
          <p:nvPr/>
        </p:nvCxnSpPr>
        <p:spPr bwMode="auto">
          <a:xfrm rot="5400000" flipH="1" flipV="1">
            <a:off x="11818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9" name="_s350227"/>
          <p:cNvCxnSpPr>
            <a:cxnSpLocks noChangeShapeType="1"/>
          </p:cNvCxnSpPr>
          <p:nvPr/>
        </p:nvCxnSpPr>
        <p:spPr bwMode="auto">
          <a:xfrm rot="5400000" flipH="1" flipV="1">
            <a:off x="4382294" y="3009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r>
              <a:rPr lang="en-US" altLang="en-US" smtClean="0"/>
              <a:t>Network Utility Maximization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6477000" cy="3886200"/>
          </a:xfrm>
        </p:spPr>
        <p:txBody>
          <a:bodyPr/>
          <a:lstStyle/>
          <a:p>
            <a:r>
              <a:rPr lang="en-US" altLang="en-US" sz="2800" smtClean="0"/>
              <a:t>Maximizes a network utility function</a:t>
            </a:r>
          </a:p>
          <a:p>
            <a:endParaRPr lang="en-US" altLang="en-US" smtClean="0">
              <a:cs typeface="Arial" pitchFamily="34" charset="0"/>
            </a:endParaRPr>
          </a:p>
          <a:p>
            <a:endParaRPr lang="en-US" altLang="en-US" smtClean="0">
              <a:cs typeface="Arial" pitchFamily="34" charset="0"/>
            </a:endParaRPr>
          </a:p>
          <a:p>
            <a:endParaRPr lang="en-US" altLang="en-US" smtClean="0">
              <a:cs typeface="Arial" pitchFamily="34" charset="0"/>
            </a:endParaRPr>
          </a:p>
          <a:p>
            <a:r>
              <a:rPr lang="en-US" altLang="en-US" sz="2800" smtClean="0">
                <a:cs typeface="Arial" pitchFamily="34" charset="0"/>
              </a:rPr>
              <a:t>Assumes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Steady state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Reliable links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Fixed link capacities</a:t>
            </a:r>
          </a:p>
          <a:p>
            <a:pPr lvl="1"/>
            <a:endParaRPr lang="en-US" altLang="en-US" sz="1800" smtClean="0">
              <a:cs typeface="Arial" pitchFamily="34" charset="0"/>
            </a:endParaRPr>
          </a:p>
          <a:p>
            <a:r>
              <a:rPr lang="en-US" altLang="en-US" sz="2800" smtClean="0">
                <a:cs typeface="Arial" pitchFamily="34" charset="0"/>
              </a:rPr>
              <a:t>Dynamics are only in the queues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600200" y="2286000"/>
          <a:ext cx="28194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4" imgW="1079280" imgH="482400" progId="Equation.3">
                  <p:embed/>
                </p:oleObj>
              </mc:Choice>
              <mc:Fallback>
                <p:oleObj name="Equation" r:id="rId4" imgW="1079280" imgH="48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86000"/>
                        <a:ext cx="28194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676400" y="3733800"/>
            <a:ext cx="1908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routing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429000" y="3810000"/>
            <a:ext cx="220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Fixed link capacity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429000" y="1981200"/>
            <a:ext cx="124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flow k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 flipV="1">
            <a:off x="2133600" y="5727700"/>
            <a:ext cx="59213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H="1" flipV="1">
            <a:off x="3810000" y="5740400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3962400" y="3581400"/>
            <a:ext cx="15240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107" name="Group 11"/>
          <p:cNvGrpSpPr>
            <a:grpSpLocks/>
          </p:cNvGrpSpPr>
          <p:nvPr/>
        </p:nvGrpSpPr>
        <p:grpSpPr bwMode="auto">
          <a:xfrm>
            <a:off x="5356225" y="3730625"/>
            <a:ext cx="3254375" cy="2212975"/>
            <a:chOff x="3425" y="1512"/>
            <a:chExt cx="2050" cy="1394"/>
          </a:xfrm>
        </p:grpSpPr>
        <p:sp>
          <p:nvSpPr>
            <p:cNvPr id="1038" name="AutoShape 12"/>
            <p:cNvSpPr>
              <a:spLocks noChangeArrowheads="1"/>
            </p:cNvSpPr>
            <p:nvPr/>
          </p:nvSpPr>
          <p:spPr bwMode="auto">
            <a:xfrm>
              <a:off x="4352" y="1992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39" name="AutoShape 13"/>
            <p:cNvSpPr>
              <a:spLocks noChangeArrowheads="1"/>
            </p:cNvSpPr>
            <p:nvPr/>
          </p:nvSpPr>
          <p:spPr bwMode="auto">
            <a:xfrm>
              <a:off x="5297" y="2489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0" name="AutoShape 14"/>
            <p:cNvSpPr>
              <a:spLocks noChangeArrowheads="1"/>
            </p:cNvSpPr>
            <p:nvPr/>
          </p:nvSpPr>
          <p:spPr bwMode="auto">
            <a:xfrm>
              <a:off x="4866" y="2122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1" name="AutoShape 15"/>
            <p:cNvSpPr>
              <a:spLocks noChangeArrowheads="1"/>
            </p:cNvSpPr>
            <p:nvPr/>
          </p:nvSpPr>
          <p:spPr bwMode="auto">
            <a:xfrm>
              <a:off x="5323" y="1771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2" name="Line 16"/>
            <p:cNvSpPr>
              <a:spLocks noChangeShapeType="1"/>
            </p:cNvSpPr>
            <p:nvPr/>
          </p:nvSpPr>
          <p:spPr bwMode="auto">
            <a:xfrm>
              <a:off x="4512" y="2096"/>
              <a:ext cx="352" cy="8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3" name="Line 17"/>
            <p:cNvSpPr>
              <a:spLocks noChangeShapeType="1"/>
            </p:cNvSpPr>
            <p:nvPr/>
          </p:nvSpPr>
          <p:spPr bwMode="auto">
            <a:xfrm flipV="1">
              <a:off x="4528" y="1848"/>
              <a:ext cx="800" cy="24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4" name="Line 18"/>
            <p:cNvSpPr>
              <a:spLocks noChangeShapeType="1"/>
            </p:cNvSpPr>
            <p:nvPr/>
          </p:nvSpPr>
          <p:spPr bwMode="auto">
            <a:xfrm>
              <a:off x="5024" y="2240"/>
              <a:ext cx="264" cy="2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5" name="AutoShape 19"/>
            <p:cNvSpPr>
              <a:spLocks noChangeArrowheads="1"/>
            </p:cNvSpPr>
            <p:nvPr/>
          </p:nvSpPr>
          <p:spPr bwMode="auto">
            <a:xfrm>
              <a:off x="4648" y="2456"/>
              <a:ext cx="152" cy="184"/>
            </a:xfrm>
            <a:prstGeom prst="can">
              <a:avLst>
                <a:gd name="adj" fmla="val 23684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46" name="AutoShape 20"/>
            <p:cNvSpPr>
              <a:spLocks noChangeArrowheads="1"/>
            </p:cNvSpPr>
            <p:nvPr/>
          </p:nvSpPr>
          <p:spPr bwMode="auto">
            <a:xfrm>
              <a:off x="4289" y="1512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</a:rPr>
                <a:t>U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</a:rPr>
                <a:t>1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</a:rPr>
                <a:t>(r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</a:rPr>
                <a:t>1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</p:txBody>
        </p:sp>
        <p:sp>
          <p:nvSpPr>
            <p:cNvPr id="1047" name="AutoShape 21"/>
            <p:cNvSpPr>
              <a:spLocks noChangeArrowheads="1"/>
            </p:cNvSpPr>
            <p:nvPr/>
          </p:nvSpPr>
          <p:spPr bwMode="auto">
            <a:xfrm>
              <a:off x="3425" y="2017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</a:rPr>
                <a:t>U</a:t>
              </a:r>
              <a:r>
                <a:rPr lang="en-US" sz="1800" baseline="-25000" dirty="0">
                  <a:solidFill>
                    <a:schemeClr val="accent1">
                      <a:lumMod val="50000"/>
                    </a:schemeClr>
                  </a:solidFill>
                </a:rPr>
                <a:t>2</a:t>
              </a: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</a:rPr>
                <a:t>(r</a:t>
              </a:r>
              <a:r>
                <a:rPr lang="en-US" sz="1800" baseline="-25000" dirty="0">
                  <a:solidFill>
                    <a:schemeClr val="accent1">
                      <a:lumMod val="50000"/>
                    </a:schemeClr>
                  </a:solidFill>
                </a:rPr>
                <a:t>2</a:t>
              </a: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</p:txBody>
        </p:sp>
        <p:sp>
          <p:nvSpPr>
            <p:cNvPr id="1048" name="AutoShape 22"/>
            <p:cNvSpPr>
              <a:spLocks noChangeArrowheads="1"/>
            </p:cNvSpPr>
            <p:nvPr/>
          </p:nvSpPr>
          <p:spPr bwMode="auto">
            <a:xfrm>
              <a:off x="3834" y="2666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</a:rPr>
                <a:t>U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</a:rPr>
                <a:t>n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</a:rPr>
                <a:t>(r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</a:rPr>
                <a:t>n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</p:txBody>
        </p:sp>
        <p:sp>
          <p:nvSpPr>
            <p:cNvPr id="1049" name="Line 23"/>
            <p:cNvSpPr>
              <a:spLocks noChangeShapeType="1"/>
            </p:cNvSpPr>
            <p:nvPr/>
          </p:nvSpPr>
          <p:spPr bwMode="auto">
            <a:xfrm flipH="1">
              <a:off x="4760" y="2192"/>
              <a:ext cx="96" cy="26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50" name="Line 24"/>
            <p:cNvSpPr>
              <a:spLocks noChangeShapeType="1"/>
            </p:cNvSpPr>
            <p:nvPr/>
          </p:nvSpPr>
          <p:spPr bwMode="auto">
            <a:xfrm flipH="1">
              <a:off x="4433" y="1752"/>
              <a:ext cx="48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51" name="Line 25"/>
            <p:cNvSpPr>
              <a:spLocks noChangeShapeType="1"/>
            </p:cNvSpPr>
            <p:nvPr/>
          </p:nvSpPr>
          <p:spPr bwMode="auto">
            <a:xfrm flipV="1">
              <a:off x="4096" y="2056"/>
              <a:ext cx="248" cy="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52" name="Line 26"/>
            <p:cNvSpPr>
              <a:spLocks noChangeShapeType="1"/>
            </p:cNvSpPr>
            <p:nvPr/>
          </p:nvSpPr>
          <p:spPr bwMode="auto">
            <a:xfrm flipV="1">
              <a:off x="4496" y="2560"/>
              <a:ext cx="136" cy="2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036" name="Text Box 27"/>
          <p:cNvSpPr txBox="1">
            <a:spLocks noChangeArrowheads="1"/>
          </p:cNvSpPr>
          <p:nvPr/>
        </p:nvSpPr>
        <p:spPr bwMode="auto">
          <a:xfrm>
            <a:off x="7927975" y="3886200"/>
            <a:ext cx="495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2000" baseline="-250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endParaRPr lang="en-US" sz="2000" baseline="-25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7" name="Text Box 28"/>
          <p:cNvSpPr txBox="1">
            <a:spLocks noChangeArrowheads="1"/>
          </p:cNvSpPr>
          <p:nvPr/>
        </p:nvSpPr>
        <p:spPr bwMode="auto">
          <a:xfrm>
            <a:off x="8064500" y="4781550"/>
            <a:ext cx="546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2000" baseline="-25000">
                <a:solidFill>
                  <a:schemeClr val="accent1">
                    <a:lumMod val="50000"/>
                  </a:schemeClr>
                </a:solidFill>
              </a:rPr>
              <a:t>j</a:t>
            </a:r>
          </a:p>
        </p:txBody>
      </p:sp>
      <p:cxnSp>
        <p:nvCxnSpPr>
          <p:cNvPr id="4110" name="Straight Arrow Connector 29"/>
          <p:cNvCxnSpPr>
            <a:cxnSpLocks noChangeShapeType="1"/>
          </p:cNvCxnSpPr>
          <p:nvPr/>
        </p:nvCxnSpPr>
        <p:spPr bwMode="auto">
          <a:xfrm>
            <a:off x="3733800" y="2362200"/>
            <a:ext cx="304800" cy="1524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1" name="Straight Arrow Connector 30"/>
          <p:cNvCxnSpPr>
            <a:cxnSpLocks noChangeShapeType="1"/>
          </p:cNvCxnSpPr>
          <p:nvPr/>
        </p:nvCxnSpPr>
        <p:spPr bwMode="auto">
          <a:xfrm flipV="1">
            <a:off x="2514600" y="3429000"/>
            <a:ext cx="685800" cy="3048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2" name="Straight Arrow Connector 33"/>
          <p:cNvCxnSpPr>
            <a:cxnSpLocks noChangeShapeType="1"/>
            <a:stCxn id="1030" idx="0"/>
          </p:cNvCxnSpPr>
          <p:nvPr/>
        </p:nvCxnSpPr>
        <p:spPr bwMode="auto">
          <a:xfrm flipH="1" flipV="1">
            <a:off x="4038600" y="3429000"/>
            <a:ext cx="495300" cy="3810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/>
          <a:lstStyle/>
          <a:p>
            <a:r>
              <a:rPr lang="en-US" altLang="en-US" smtClean="0"/>
              <a:t>Wireless NUM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800600" cy="3886200"/>
          </a:xfrm>
        </p:spPr>
        <p:txBody>
          <a:bodyPr/>
          <a:lstStyle/>
          <a:p>
            <a:r>
              <a:rPr lang="en-US" altLang="en-US" sz="2400" smtClean="0"/>
              <a:t>Extends NUM to random environments</a:t>
            </a:r>
          </a:p>
          <a:p>
            <a:r>
              <a:rPr lang="en-US" altLang="en-US" sz="2400" smtClean="0"/>
              <a:t>Network operation as stochastic optimization algorithm</a:t>
            </a:r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</p:txBody>
      </p:sp>
      <p:grpSp>
        <p:nvGrpSpPr>
          <p:cNvPr id="5125" name="Group 33"/>
          <p:cNvGrpSpPr>
            <a:grpSpLocks/>
          </p:cNvGrpSpPr>
          <p:nvPr/>
        </p:nvGrpSpPr>
        <p:grpSpPr bwMode="auto">
          <a:xfrm>
            <a:off x="5334000" y="2133600"/>
            <a:ext cx="3255963" cy="2743200"/>
            <a:chOff x="3186" y="1640"/>
            <a:chExt cx="1955" cy="1599"/>
          </a:xfrm>
        </p:grpSpPr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3187" y="2694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28" name="Rectangle 5"/>
            <p:cNvSpPr>
              <a:spLocks noChangeArrowheads="1"/>
            </p:cNvSpPr>
            <p:nvPr/>
          </p:nvSpPr>
          <p:spPr bwMode="auto">
            <a:xfrm>
              <a:off x="3186" y="2505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29" name="Rectangle 7"/>
            <p:cNvSpPr>
              <a:spLocks noChangeArrowheads="1"/>
            </p:cNvSpPr>
            <p:nvPr/>
          </p:nvSpPr>
          <p:spPr bwMode="auto">
            <a:xfrm>
              <a:off x="3996" y="2991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0" name="Rectangle 5"/>
            <p:cNvSpPr>
              <a:spLocks noChangeArrowheads="1"/>
            </p:cNvSpPr>
            <p:nvPr/>
          </p:nvSpPr>
          <p:spPr bwMode="auto">
            <a:xfrm>
              <a:off x="3995" y="2802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1" name="Rectangle 7"/>
            <p:cNvSpPr>
              <a:spLocks noChangeArrowheads="1"/>
            </p:cNvSpPr>
            <p:nvPr/>
          </p:nvSpPr>
          <p:spPr bwMode="auto">
            <a:xfrm>
              <a:off x="3936" y="2304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2" name="Rectangle 5"/>
            <p:cNvSpPr>
              <a:spLocks noChangeArrowheads="1"/>
            </p:cNvSpPr>
            <p:nvPr/>
          </p:nvSpPr>
          <p:spPr bwMode="auto">
            <a:xfrm>
              <a:off x="3932" y="2123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3" name="Rectangle 7"/>
            <p:cNvSpPr>
              <a:spLocks noChangeArrowheads="1"/>
            </p:cNvSpPr>
            <p:nvPr/>
          </p:nvSpPr>
          <p:spPr bwMode="auto">
            <a:xfrm>
              <a:off x="4774" y="3049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4" name="Rectangle 5"/>
            <p:cNvSpPr>
              <a:spLocks noChangeArrowheads="1"/>
            </p:cNvSpPr>
            <p:nvPr/>
          </p:nvSpPr>
          <p:spPr bwMode="auto">
            <a:xfrm>
              <a:off x="4773" y="2860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5" name="Rectangle 7"/>
            <p:cNvSpPr>
              <a:spLocks noChangeArrowheads="1"/>
            </p:cNvSpPr>
            <p:nvPr/>
          </p:nvSpPr>
          <p:spPr bwMode="auto">
            <a:xfrm>
              <a:off x="4719" y="2442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5136" name="Rectangle 5"/>
            <p:cNvSpPr>
              <a:spLocks noChangeArrowheads="1"/>
            </p:cNvSpPr>
            <p:nvPr/>
          </p:nvSpPr>
          <p:spPr bwMode="auto">
            <a:xfrm>
              <a:off x="4718" y="2253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5137" name="Line 16"/>
            <p:cNvSpPr>
              <a:spLocks noChangeShapeType="1"/>
            </p:cNvSpPr>
            <p:nvPr/>
          </p:nvSpPr>
          <p:spPr bwMode="auto">
            <a:xfrm flipV="1">
              <a:off x="3624" y="2424"/>
              <a:ext cx="296" cy="2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Line 17"/>
            <p:cNvSpPr>
              <a:spLocks noChangeShapeType="1"/>
            </p:cNvSpPr>
            <p:nvPr/>
          </p:nvSpPr>
          <p:spPr bwMode="auto">
            <a:xfrm>
              <a:off x="4384" y="2344"/>
              <a:ext cx="312" cy="21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Line 18"/>
            <p:cNvSpPr>
              <a:spLocks noChangeShapeType="1"/>
            </p:cNvSpPr>
            <p:nvPr/>
          </p:nvSpPr>
          <p:spPr bwMode="auto">
            <a:xfrm>
              <a:off x="4432" y="3016"/>
              <a:ext cx="328" cy="12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AutoShape 19"/>
            <p:cNvSpPr>
              <a:spLocks noChangeArrowheads="1"/>
            </p:cNvSpPr>
            <p:nvPr/>
          </p:nvSpPr>
          <p:spPr bwMode="auto">
            <a:xfrm>
              <a:off x="3480" y="1680"/>
              <a:ext cx="504" cy="2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/>
                <a:t>user</a:t>
              </a:r>
            </a:p>
          </p:txBody>
        </p:sp>
        <p:sp>
          <p:nvSpPr>
            <p:cNvPr id="5141" name="AutoShape 20"/>
            <p:cNvSpPr>
              <a:spLocks noChangeArrowheads="1"/>
            </p:cNvSpPr>
            <p:nvPr/>
          </p:nvSpPr>
          <p:spPr bwMode="auto">
            <a:xfrm>
              <a:off x="4296" y="1640"/>
              <a:ext cx="560" cy="2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/>
                <a:t>video</a:t>
              </a:r>
            </a:p>
          </p:txBody>
        </p:sp>
        <p:sp>
          <p:nvSpPr>
            <p:cNvPr id="5142" name="Line 21"/>
            <p:cNvSpPr>
              <a:spLocks noChangeShapeType="1"/>
            </p:cNvSpPr>
            <p:nvPr/>
          </p:nvSpPr>
          <p:spPr bwMode="auto">
            <a:xfrm>
              <a:off x="3880" y="1912"/>
              <a:ext cx="248" cy="14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22"/>
            <p:cNvSpPr>
              <a:spLocks noChangeShapeType="1"/>
            </p:cNvSpPr>
            <p:nvPr/>
          </p:nvSpPr>
          <p:spPr bwMode="auto">
            <a:xfrm flipH="1">
              <a:off x="4160" y="1880"/>
              <a:ext cx="328" cy="18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23"/>
            <p:cNvSpPr>
              <a:spLocks noChangeShapeType="1"/>
            </p:cNvSpPr>
            <p:nvPr/>
          </p:nvSpPr>
          <p:spPr bwMode="auto">
            <a:xfrm>
              <a:off x="4398" y="2394"/>
              <a:ext cx="336" cy="69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24"/>
            <p:cNvSpPr>
              <a:spLocks noChangeShapeType="1"/>
            </p:cNvSpPr>
            <p:nvPr/>
          </p:nvSpPr>
          <p:spPr bwMode="auto">
            <a:xfrm flipV="1">
              <a:off x="4458" y="2586"/>
              <a:ext cx="228" cy="4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12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838200" y="4114800"/>
          <a:ext cx="46005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4" imgW="2400120" imgH="914400" progId="Equation.3">
                  <p:embed/>
                </p:oleObj>
              </mc:Choice>
              <mc:Fallback>
                <p:oleObj name="Equation" r:id="rId4" imgW="2400120" imgH="914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14800"/>
                        <a:ext cx="460057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43"/>
          <p:cNvSpPr txBox="1">
            <a:spLocks noChangeArrowheads="1"/>
          </p:cNvSpPr>
          <p:nvPr/>
        </p:nvSpPr>
        <p:spPr bwMode="auto">
          <a:xfrm>
            <a:off x="533400" y="609600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Stolyar, Neely, et. 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WNUM Policies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114800"/>
          </a:xfrm>
        </p:spPr>
        <p:txBody>
          <a:bodyPr/>
          <a:lstStyle/>
          <a:p>
            <a:r>
              <a:rPr lang="en-US" altLang="en-US" smtClean="0"/>
              <a:t>Control network resources</a:t>
            </a:r>
          </a:p>
          <a:p>
            <a:r>
              <a:rPr lang="en-US" altLang="en-US" smtClean="0"/>
              <a:t>Inputs:</a:t>
            </a:r>
          </a:p>
          <a:p>
            <a:pPr lvl="1"/>
            <a:r>
              <a:rPr lang="en-US" altLang="en-US" smtClean="0"/>
              <a:t>Random network channel information </a:t>
            </a:r>
            <a:r>
              <a:rPr lang="en-US" altLang="en-US" smtClean="0">
                <a:solidFill>
                  <a:srgbClr val="FF3300"/>
                </a:solidFill>
              </a:rPr>
              <a:t>G</a:t>
            </a:r>
            <a:r>
              <a:rPr lang="en-US" altLang="en-US" baseline="30000" smtClean="0"/>
              <a:t>k</a:t>
            </a:r>
            <a:endParaRPr lang="en-US" altLang="en-US" smtClean="0"/>
          </a:p>
          <a:p>
            <a:pPr lvl="1"/>
            <a:r>
              <a:rPr lang="en-US" altLang="en-US" smtClean="0"/>
              <a:t>Network parameters </a:t>
            </a:r>
          </a:p>
          <a:p>
            <a:pPr lvl="1"/>
            <a:r>
              <a:rPr lang="en-US" altLang="en-US" smtClean="0"/>
              <a:t>Other policies</a:t>
            </a:r>
          </a:p>
          <a:p>
            <a:r>
              <a:rPr lang="en-US" altLang="en-US" smtClean="0"/>
              <a:t>Outputs: </a:t>
            </a:r>
          </a:p>
          <a:p>
            <a:pPr lvl="1"/>
            <a:r>
              <a:rPr lang="en-US" altLang="en-US" smtClean="0"/>
              <a:t>Control parameters</a:t>
            </a:r>
          </a:p>
          <a:p>
            <a:pPr lvl="1"/>
            <a:r>
              <a:rPr lang="en-US" altLang="en-US" smtClean="0"/>
              <a:t>Optimized performance, that</a:t>
            </a:r>
          </a:p>
          <a:p>
            <a:pPr lvl="1"/>
            <a:r>
              <a:rPr lang="en-US" altLang="en-US" smtClean="0"/>
              <a:t>Meet constraints</a:t>
            </a:r>
          </a:p>
          <a:p>
            <a:r>
              <a:rPr lang="en-US" altLang="en-US" smtClean="0"/>
              <a:t>Channel sample driven policies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371600"/>
          </a:xfrm>
        </p:spPr>
        <p:txBody>
          <a:bodyPr/>
          <a:lstStyle/>
          <a:p>
            <a:r>
              <a:rPr lang="en-US" altLang="en-US" sz="4400" smtClean="0"/>
              <a:t>Example: NUM and </a:t>
            </a:r>
            <a:br>
              <a:rPr lang="en-US" altLang="en-US" sz="4400" smtClean="0"/>
            </a:br>
            <a:r>
              <a:rPr lang="en-US" altLang="en-US" sz="4400" smtClean="0"/>
              <a:t>Adaptive Modulation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smtClean="0"/>
              <a:t>Policies</a:t>
            </a:r>
          </a:p>
          <a:p>
            <a:pPr lvl="1"/>
            <a:r>
              <a:rPr lang="en-US" altLang="en-US" sz="2400" smtClean="0"/>
              <a:t>Information rate </a:t>
            </a:r>
          </a:p>
          <a:p>
            <a:pPr lvl="1"/>
            <a:r>
              <a:rPr lang="en-US" altLang="en-US" sz="2400" smtClean="0"/>
              <a:t>Tx power </a:t>
            </a:r>
          </a:p>
          <a:p>
            <a:pPr lvl="1"/>
            <a:r>
              <a:rPr lang="en-US" altLang="en-US" sz="2400" smtClean="0"/>
              <a:t>Tx Rate </a:t>
            </a:r>
          </a:p>
          <a:p>
            <a:pPr lvl="1"/>
            <a:r>
              <a:rPr lang="en-US" altLang="en-US" sz="2400" smtClean="0"/>
              <a:t>Tx code rate </a:t>
            </a:r>
          </a:p>
          <a:p>
            <a:r>
              <a:rPr lang="en-US" altLang="en-US" sz="2400" smtClean="0"/>
              <a:t>Policy adapts to </a:t>
            </a:r>
          </a:p>
          <a:p>
            <a:pPr lvl="1"/>
            <a:r>
              <a:rPr lang="en-US" altLang="en-US" sz="2400" smtClean="0"/>
              <a:t>Changing channel conditions </a:t>
            </a:r>
          </a:p>
          <a:p>
            <a:pPr lvl="1"/>
            <a:r>
              <a:rPr lang="en-US" altLang="en-US" sz="2400" smtClean="0"/>
              <a:t>Packet backlog </a:t>
            </a:r>
          </a:p>
          <a:p>
            <a:pPr lvl="1"/>
            <a:r>
              <a:rPr lang="en-US" altLang="en-US" sz="2400" smtClean="0"/>
              <a:t>Historical power usage</a:t>
            </a:r>
          </a:p>
        </p:txBody>
      </p:sp>
      <p:grpSp>
        <p:nvGrpSpPr>
          <p:cNvPr id="6151" name="Group 4"/>
          <p:cNvGrpSpPr>
            <a:grpSpLocks/>
          </p:cNvGrpSpPr>
          <p:nvPr/>
        </p:nvGrpSpPr>
        <p:grpSpPr bwMode="auto">
          <a:xfrm>
            <a:off x="4495800" y="2054225"/>
            <a:ext cx="4052888" cy="2894013"/>
            <a:chOff x="3035" y="1127"/>
            <a:chExt cx="2594" cy="2062"/>
          </a:xfrm>
        </p:grpSpPr>
        <p:grpSp>
          <p:nvGrpSpPr>
            <p:cNvPr id="6154" name="Group 5"/>
            <p:cNvGrpSpPr>
              <a:grpSpLocks/>
            </p:cNvGrpSpPr>
            <p:nvPr/>
          </p:nvGrpSpPr>
          <p:grpSpPr bwMode="auto">
            <a:xfrm>
              <a:off x="4802" y="2711"/>
              <a:ext cx="309" cy="324"/>
              <a:chOff x="2042" y="3482"/>
              <a:chExt cx="309" cy="324"/>
            </a:xfrm>
          </p:grpSpPr>
          <p:grpSp>
            <p:nvGrpSpPr>
              <p:cNvPr id="6175" name="Group 36"/>
              <p:cNvGrpSpPr>
                <a:grpSpLocks/>
              </p:cNvGrpSpPr>
              <p:nvPr/>
            </p:nvGrpSpPr>
            <p:grpSpPr bwMode="auto">
              <a:xfrm>
                <a:off x="2042" y="3482"/>
                <a:ext cx="163" cy="324"/>
                <a:chOff x="3985146" y="4043363"/>
                <a:chExt cx="1282890" cy="2166369"/>
              </a:xfrm>
            </p:grpSpPr>
            <p:sp>
              <p:nvSpPr>
                <p:cNvPr id="2" name="Isosceles Triangle 30"/>
                <p:cNvSpPr/>
                <p:nvPr/>
              </p:nvSpPr>
              <p:spPr>
                <a:xfrm>
                  <a:off x="3985146" y="4043363"/>
                  <a:ext cx="1282890" cy="150177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" name="Straight Connector 34"/>
                <p:cNvCxnSpPr/>
                <p:nvPr/>
              </p:nvCxnSpPr>
              <p:spPr>
                <a:xfrm rot="16200000" flipH="1">
                  <a:off x="3530618" y="5125154"/>
                  <a:ext cx="2155436" cy="15994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" name="Straight Connector 39"/>
              <p:cNvCxnSpPr/>
              <p:nvPr/>
            </p:nvCxnSpPr>
            <p:spPr>
              <a:xfrm rot="10800000">
                <a:off x="2119" y="3790"/>
                <a:ext cx="232" cy="1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55" name="Group 10"/>
            <p:cNvGrpSpPr>
              <a:grpSpLocks/>
            </p:cNvGrpSpPr>
            <p:nvPr/>
          </p:nvGrpSpPr>
          <p:grpSpPr bwMode="auto">
            <a:xfrm>
              <a:off x="4103" y="2724"/>
              <a:ext cx="309" cy="325"/>
              <a:chOff x="3026" y="2556"/>
              <a:chExt cx="309" cy="325"/>
            </a:xfrm>
          </p:grpSpPr>
          <p:grpSp>
            <p:nvGrpSpPr>
              <p:cNvPr id="6171" name="Group 36"/>
              <p:cNvGrpSpPr>
                <a:grpSpLocks/>
              </p:cNvGrpSpPr>
              <p:nvPr/>
            </p:nvGrpSpPr>
            <p:grpSpPr bwMode="auto">
              <a:xfrm>
                <a:off x="3172" y="2556"/>
                <a:ext cx="163" cy="324"/>
                <a:chOff x="3985146" y="4043363"/>
                <a:chExt cx="1282890" cy="2166369"/>
              </a:xfrm>
            </p:grpSpPr>
            <p:sp>
              <p:nvSpPr>
                <p:cNvPr id="31" name="Isosceles Triangle 30"/>
                <p:cNvSpPr/>
                <p:nvPr/>
              </p:nvSpPr>
              <p:spPr>
                <a:xfrm>
                  <a:off x="3985146" y="4043363"/>
                  <a:ext cx="1282890" cy="150177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>
                <a:xfrm rot="16200000" flipH="1">
                  <a:off x="3536478" y="5125204"/>
                  <a:ext cx="2147865" cy="15994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Straight Connector 39"/>
              <p:cNvCxnSpPr/>
              <p:nvPr/>
            </p:nvCxnSpPr>
            <p:spPr>
              <a:xfrm rot="10800000">
                <a:off x="3026" y="2880"/>
                <a:ext cx="232" cy="1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156" name="Line 15"/>
            <p:cNvSpPr>
              <a:spLocks noChangeShapeType="1"/>
            </p:cNvSpPr>
            <p:nvPr/>
          </p:nvSpPr>
          <p:spPr bwMode="auto">
            <a:xfrm>
              <a:off x="4460" y="2733"/>
              <a:ext cx="288" cy="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AutoShape 16"/>
            <p:cNvSpPr>
              <a:spLocks noChangeArrowheads="1"/>
            </p:cNvSpPr>
            <p:nvPr/>
          </p:nvSpPr>
          <p:spPr bwMode="auto">
            <a:xfrm>
              <a:off x="3506" y="1333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/>
                <a:t>Data</a:t>
              </a:r>
            </a:p>
          </p:txBody>
        </p:sp>
        <p:sp>
          <p:nvSpPr>
            <p:cNvPr id="6158" name="Line 17"/>
            <p:cNvSpPr>
              <a:spLocks noChangeShapeType="1"/>
            </p:cNvSpPr>
            <p:nvPr/>
          </p:nvSpPr>
          <p:spPr bwMode="auto">
            <a:xfrm>
              <a:off x="3790" y="1560"/>
              <a:ext cx="0" cy="72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AutoShape 18"/>
            <p:cNvSpPr>
              <a:spLocks noChangeArrowheads="1"/>
            </p:cNvSpPr>
            <p:nvPr/>
          </p:nvSpPr>
          <p:spPr bwMode="auto">
            <a:xfrm>
              <a:off x="3035" y="1780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/>
                <a:t>Data</a:t>
              </a:r>
            </a:p>
          </p:txBody>
        </p:sp>
        <p:sp>
          <p:nvSpPr>
            <p:cNvPr id="6160" name="AutoShape 19"/>
            <p:cNvSpPr>
              <a:spLocks noChangeArrowheads="1"/>
            </p:cNvSpPr>
            <p:nvPr/>
          </p:nvSpPr>
          <p:spPr bwMode="auto">
            <a:xfrm>
              <a:off x="4058" y="1753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/>
                <a:t>Data</a:t>
              </a:r>
            </a:p>
          </p:txBody>
        </p:sp>
        <p:sp>
          <p:nvSpPr>
            <p:cNvPr id="6161" name="Line 20"/>
            <p:cNvSpPr>
              <a:spLocks noChangeShapeType="1"/>
            </p:cNvSpPr>
            <p:nvPr/>
          </p:nvSpPr>
          <p:spPr bwMode="auto">
            <a:xfrm>
              <a:off x="3370" y="2016"/>
              <a:ext cx="297" cy="2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21"/>
            <p:cNvSpPr>
              <a:spLocks noChangeShapeType="1"/>
            </p:cNvSpPr>
            <p:nvPr/>
          </p:nvSpPr>
          <p:spPr bwMode="auto">
            <a:xfrm flipH="1">
              <a:off x="3923" y="1985"/>
              <a:ext cx="428" cy="31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3079" y="1539"/>
            <a:ext cx="388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4" name="Equation" r:id="rId4" imgW="406080" imgH="215640" progId="Equation.3">
                    <p:embed/>
                  </p:oleObj>
                </mc:Choice>
                <mc:Fallback>
                  <p:oleObj name="Equation" r:id="rId4" imgW="406080" imgH="2156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9" y="1539"/>
                          <a:ext cx="388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7" name="Object 3"/>
            <p:cNvGraphicFramePr>
              <a:graphicFrameLocks noChangeAspect="1"/>
            </p:cNvGraphicFramePr>
            <p:nvPr/>
          </p:nvGraphicFramePr>
          <p:xfrm>
            <a:off x="3570" y="1127"/>
            <a:ext cx="428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5" name="Equation" r:id="rId6" imgW="431640" imgH="215640" progId="Equation.3">
                    <p:embed/>
                  </p:oleObj>
                </mc:Choice>
                <mc:Fallback>
                  <p:oleObj name="Equation" r:id="rId6" imgW="431640" imgH="2156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0" y="1127"/>
                          <a:ext cx="428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8" name="Object 4"/>
            <p:cNvGraphicFramePr>
              <a:graphicFrameLocks noChangeAspect="1"/>
            </p:cNvGraphicFramePr>
            <p:nvPr/>
          </p:nvGraphicFramePr>
          <p:xfrm>
            <a:off x="4172" y="1527"/>
            <a:ext cx="45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6" name="Equation" r:id="rId8" imgW="419040" imgH="228600" progId="Equation.3">
                    <p:embed/>
                  </p:oleObj>
                </mc:Choice>
                <mc:Fallback>
                  <p:oleObj name="Equation" r:id="rId8" imgW="419040" imgH="228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2" y="1527"/>
                          <a:ext cx="451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63" name="Group 25"/>
            <p:cNvGrpSpPr>
              <a:grpSpLocks/>
            </p:cNvGrpSpPr>
            <p:nvPr/>
          </p:nvGrpSpPr>
          <p:grpSpPr bwMode="auto">
            <a:xfrm>
              <a:off x="5090" y="2344"/>
              <a:ext cx="539" cy="839"/>
              <a:chOff x="1872" y="3112"/>
              <a:chExt cx="539" cy="839"/>
            </a:xfrm>
          </p:grpSpPr>
          <p:sp>
            <p:nvSpPr>
              <p:cNvPr id="6168" name="Rectangle 7"/>
              <p:cNvSpPr>
                <a:spLocks noChangeArrowheads="1"/>
              </p:cNvSpPr>
              <p:nvPr/>
            </p:nvSpPr>
            <p:spPr bwMode="auto">
              <a:xfrm>
                <a:off x="1873" y="3648"/>
                <a:ext cx="535" cy="303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Physical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</a:t>
                </a:r>
              </a:p>
            </p:txBody>
          </p:sp>
          <p:sp>
            <p:nvSpPr>
              <p:cNvPr id="6169" name="Rectangle 5"/>
              <p:cNvSpPr>
                <a:spLocks noChangeArrowheads="1"/>
              </p:cNvSpPr>
              <p:nvPr/>
            </p:nvSpPr>
            <p:spPr bwMode="auto">
              <a:xfrm>
                <a:off x="1872" y="3396"/>
                <a:ext cx="535" cy="290"/>
              </a:xfrm>
              <a:prstGeom prst="rect">
                <a:avLst/>
              </a:prstGeom>
              <a:solidFill>
                <a:srgbClr val="F1B41D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1B41D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Buffer</a:t>
                </a:r>
              </a:p>
            </p:txBody>
          </p:sp>
          <p:sp>
            <p:nvSpPr>
              <p:cNvPr id="6170" name="Rectangle 5"/>
              <p:cNvSpPr>
                <a:spLocks noChangeArrowheads="1"/>
              </p:cNvSpPr>
              <p:nvPr/>
            </p:nvSpPr>
            <p:spPr bwMode="auto">
              <a:xfrm>
                <a:off x="1876" y="3112"/>
                <a:ext cx="535" cy="30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Upper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Layers</a:t>
                </a:r>
              </a:p>
            </p:txBody>
          </p:sp>
        </p:grpSp>
        <p:grpSp>
          <p:nvGrpSpPr>
            <p:cNvPr id="6164" name="Group 29"/>
            <p:cNvGrpSpPr>
              <a:grpSpLocks/>
            </p:cNvGrpSpPr>
            <p:nvPr/>
          </p:nvGrpSpPr>
          <p:grpSpPr bwMode="auto">
            <a:xfrm>
              <a:off x="3533" y="2350"/>
              <a:ext cx="539" cy="839"/>
              <a:chOff x="1872" y="3112"/>
              <a:chExt cx="539" cy="839"/>
            </a:xfrm>
          </p:grpSpPr>
          <p:sp>
            <p:nvSpPr>
              <p:cNvPr id="6165" name="Rectangle 7"/>
              <p:cNvSpPr>
                <a:spLocks noChangeArrowheads="1"/>
              </p:cNvSpPr>
              <p:nvPr/>
            </p:nvSpPr>
            <p:spPr bwMode="auto">
              <a:xfrm>
                <a:off x="1873" y="3648"/>
                <a:ext cx="535" cy="303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Physical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</a:t>
                </a:r>
              </a:p>
            </p:txBody>
          </p:sp>
          <p:sp>
            <p:nvSpPr>
              <p:cNvPr id="6166" name="Rectangle 5"/>
              <p:cNvSpPr>
                <a:spLocks noChangeArrowheads="1"/>
              </p:cNvSpPr>
              <p:nvPr/>
            </p:nvSpPr>
            <p:spPr bwMode="auto">
              <a:xfrm>
                <a:off x="1872" y="3396"/>
                <a:ext cx="535" cy="290"/>
              </a:xfrm>
              <a:prstGeom prst="rect">
                <a:avLst/>
              </a:prstGeom>
              <a:solidFill>
                <a:srgbClr val="F1B41D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1B41D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Buffer</a:t>
                </a:r>
              </a:p>
            </p:txBody>
          </p:sp>
          <p:sp>
            <p:nvSpPr>
              <p:cNvPr id="6167" name="Rectangle 5"/>
              <p:cNvSpPr>
                <a:spLocks noChangeArrowheads="1"/>
              </p:cNvSpPr>
              <p:nvPr/>
            </p:nvSpPr>
            <p:spPr bwMode="auto">
              <a:xfrm>
                <a:off x="1876" y="3112"/>
                <a:ext cx="535" cy="30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anchor="ctr">
                <a:flatTx/>
              </a:bodyPr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Upper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Layers</a:t>
                </a:r>
              </a:p>
            </p:txBody>
          </p:sp>
        </p:grpSp>
      </p:grpSp>
      <p:sp>
        <p:nvSpPr>
          <p:cNvPr id="6152" name="Text Box 33"/>
          <p:cNvSpPr txBox="1">
            <a:spLocks noChangeArrowheads="1"/>
          </p:cNvSpPr>
          <p:nvPr/>
        </p:nvSpPr>
        <p:spPr bwMode="auto">
          <a:xfrm>
            <a:off x="4800600" y="5634038"/>
            <a:ext cx="2743200" cy="4619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FF3300"/>
                </a:solidFill>
              </a:rPr>
              <a:t>Block codes used</a:t>
            </a:r>
          </a:p>
        </p:txBody>
      </p:sp>
      <p:sp>
        <p:nvSpPr>
          <p:cNvPr id="6153" name="Line 34"/>
          <p:cNvSpPr>
            <a:spLocks noChangeShapeType="1"/>
          </p:cNvSpPr>
          <p:nvPr/>
        </p:nvSpPr>
        <p:spPr bwMode="auto">
          <a:xfrm flipV="1">
            <a:off x="5791200" y="5024438"/>
            <a:ext cx="0" cy="533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 Rate-Delay-Reliability </a:t>
            </a:r>
          </a:p>
        </p:txBody>
      </p:sp>
      <p:pic>
        <p:nvPicPr>
          <p:cNvPr id="26627" name="Picture 3" descr="rvsd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392363"/>
            <a:ext cx="4114800" cy="2652712"/>
          </a:xfrm>
          <a:noFill/>
        </p:spPr>
      </p:pic>
      <p:pic>
        <p:nvPicPr>
          <p:cNvPr id="26628" name="Picture 4" descr="LinkR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75" y="2384425"/>
            <a:ext cx="3890963" cy="2663825"/>
          </a:xfrm>
          <a:noFill/>
        </p:spPr>
      </p:pic>
      <p:sp>
        <p:nvSpPr>
          <p:cNvPr id="26629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Policy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WNUM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7848600" cy="2971800"/>
          </a:xfrm>
        </p:spPr>
        <p:txBody>
          <a:bodyPr/>
          <a:lstStyle/>
          <a:p>
            <a:r>
              <a:rPr lang="en-US" sz="2800" dirty="0" smtClean="0"/>
              <a:t>WNUM Limitations</a:t>
            </a:r>
          </a:p>
          <a:p>
            <a:pPr lvl="1"/>
            <a:r>
              <a:rPr lang="en-US" sz="2400" dirty="0" smtClean="0"/>
              <a:t>Adapts to channel and network dynamics</a:t>
            </a:r>
          </a:p>
          <a:p>
            <a:pPr lvl="1"/>
            <a:r>
              <a:rPr lang="en-US" sz="2400" dirty="0" smtClean="0"/>
              <a:t>Cross-layer optimization</a:t>
            </a:r>
          </a:p>
          <a:p>
            <a:pPr lvl="1"/>
            <a:r>
              <a:rPr lang="en-US" sz="2400" dirty="0" smtClean="0"/>
              <a:t>Limited to elastic traffic flows</a:t>
            </a:r>
          </a:p>
          <a:p>
            <a:r>
              <a:rPr lang="en-US" sz="2800" dirty="0" smtClean="0"/>
              <a:t>Multi-period NUM extends WNUM</a:t>
            </a:r>
          </a:p>
          <a:p>
            <a:pPr lvl="1"/>
            <a:r>
              <a:rPr lang="en-US" sz="2000" dirty="0" smtClean="0"/>
              <a:t>Multi-period resource (e.g., flow rate, power) allocation</a:t>
            </a:r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esources (e.g., link capacities, channel states) vary randomly</a:t>
            </a:r>
          </a:p>
          <a:p>
            <a:pPr lvl="1"/>
            <a:r>
              <a:rPr lang="en-US" sz="2000" dirty="0"/>
              <a:t>M</a:t>
            </a:r>
            <a:r>
              <a:rPr lang="en-US" sz="2000" dirty="0" smtClean="0"/>
              <a:t>aximize utility (or minimize cost) that reflects different weights (priorities), desired/required target levels, and averaging time scales for different flows</a:t>
            </a:r>
          </a:p>
          <a:p>
            <a:pPr lvl="1"/>
            <a:r>
              <a:rPr lang="en-US" sz="2000" dirty="0" smtClean="0"/>
              <a:t>Traffic can have defined start and stop times</a:t>
            </a:r>
          </a:p>
          <a:p>
            <a:pPr lvl="1"/>
            <a:r>
              <a:rPr lang="en-US" sz="2000" dirty="0" smtClean="0"/>
              <a:t>Traffic </a:t>
            </a:r>
            <a:r>
              <a:rPr lang="en-US" sz="2000" dirty="0" err="1" smtClean="0"/>
              <a:t>QoS</a:t>
            </a:r>
            <a:r>
              <a:rPr lang="en-US" sz="2000" dirty="0" smtClean="0"/>
              <a:t> metrics can Be met</a:t>
            </a:r>
          </a:p>
          <a:p>
            <a:r>
              <a:rPr lang="en-US" sz="2800" dirty="0" smtClean="0"/>
              <a:t>General capacity regions can be incorporated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52600"/>
            <a:ext cx="2465368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9570" y="6412468"/>
            <a:ext cx="443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Much work by Stephen Boyd and his students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61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>
            <a:spLocks noChangeArrowheads="1"/>
          </p:cNvSpPr>
          <p:nvPr/>
        </p:nvSpPr>
        <p:spPr bwMode="auto">
          <a:xfrm>
            <a:off x="990600" y="1981200"/>
            <a:ext cx="4419600" cy="23622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+mj-lt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72966" y="2153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Reduced-Dimension Stochastic Control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0"/>
            <a:ext cx="40259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 descr="swissrolltes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2590800"/>
            <a:ext cx="17907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Line 13"/>
          <p:cNvSpPr>
            <a:spLocks noChangeShapeType="1"/>
          </p:cNvSpPr>
          <p:nvPr/>
        </p:nvSpPr>
        <p:spPr bwMode="auto">
          <a:xfrm>
            <a:off x="7391400" y="4114800"/>
            <a:ext cx="0" cy="1524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latin typeface="+mj-lt"/>
            </a:endParaRPr>
          </a:p>
        </p:txBody>
      </p:sp>
      <p:sp>
        <p:nvSpPr>
          <p:cNvPr id="9223" name="Line 15"/>
          <p:cNvSpPr>
            <a:spLocks noChangeShapeType="1"/>
          </p:cNvSpPr>
          <p:nvPr/>
        </p:nvSpPr>
        <p:spPr bwMode="auto">
          <a:xfrm flipH="1">
            <a:off x="5486400" y="6019800"/>
            <a:ext cx="1600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1800">
              <a:latin typeface="+mj-lt"/>
            </a:endParaRPr>
          </a:p>
        </p:txBody>
      </p:sp>
      <p:sp>
        <p:nvSpPr>
          <p:cNvPr id="9224" name="Rectangle 16"/>
          <p:cNvSpPr>
            <a:spLocks noChangeArrowheads="1"/>
          </p:cNvSpPr>
          <p:nvPr/>
        </p:nvSpPr>
        <p:spPr bwMode="auto">
          <a:xfrm>
            <a:off x="7086600" y="5334000"/>
            <a:ext cx="1752600" cy="1219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 smtClean="0">
                <a:latin typeface="+mj-lt"/>
              </a:rPr>
              <a:t>Reduced-State </a:t>
            </a:r>
          </a:p>
          <a:p>
            <a:pPr algn="ctr"/>
            <a:r>
              <a:rPr lang="en-US" sz="1800" dirty="0" smtClean="0">
                <a:latin typeface="+mj-lt"/>
              </a:rPr>
              <a:t>Sampling and </a:t>
            </a:r>
          </a:p>
          <a:p>
            <a:pPr algn="ctr"/>
            <a:r>
              <a:rPr lang="en-US" sz="1800" dirty="0" smtClean="0">
                <a:latin typeface="+mj-lt"/>
              </a:rPr>
              <a:t>Learning</a:t>
            </a:r>
            <a:endParaRPr lang="en-US" sz="1800" dirty="0">
              <a:latin typeface="+mj-lt"/>
            </a:endParaRPr>
          </a:p>
        </p:txBody>
      </p:sp>
      <p:sp>
        <p:nvSpPr>
          <p:cNvPr id="9225" name="Text Box 17"/>
          <p:cNvSpPr txBox="1">
            <a:spLocks noChangeArrowheads="1"/>
          </p:cNvSpPr>
          <p:nvPr/>
        </p:nvSpPr>
        <p:spPr bwMode="auto">
          <a:xfrm>
            <a:off x="1676400" y="1676400"/>
            <a:ext cx="350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latin typeface="+mj-lt"/>
              </a:rPr>
              <a:t>Random </a:t>
            </a:r>
            <a:r>
              <a:rPr lang="en-US" sz="1800" dirty="0" smtClean="0">
                <a:latin typeface="+mj-lt"/>
              </a:rPr>
              <a:t>Network </a:t>
            </a:r>
            <a:r>
              <a:rPr lang="en-US" sz="1800" dirty="0">
                <a:latin typeface="+mj-lt"/>
              </a:rPr>
              <a:t>Evolution</a:t>
            </a:r>
          </a:p>
        </p:txBody>
      </p:sp>
      <p:sp>
        <p:nvSpPr>
          <p:cNvPr id="9226" name="Line 18"/>
          <p:cNvSpPr>
            <a:spLocks noChangeShapeType="1"/>
          </p:cNvSpPr>
          <p:nvPr/>
        </p:nvSpPr>
        <p:spPr bwMode="auto">
          <a:xfrm>
            <a:off x="6400800" y="4038600"/>
            <a:ext cx="0" cy="1447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latin typeface="+mj-lt"/>
            </a:endParaRPr>
          </a:p>
        </p:txBody>
      </p:sp>
      <p:sp>
        <p:nvSpPr>
          <p:cNvPr id="9227" name="Line 19"/>
          <p:cNvSpPr>
            <a:spLocks noChangeShapeType="1"/>
          </p:cNvSpPr>
          <p:nvPr/>
        </p:nvSpPr>
        <p:spPr bwMode="auto">
          <a:xfrm flipH="1">
            <a:off x="5486400" y="5486400"/>
            <a:ext cx="9144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1800">
              <a:latin typeface="+mj-lt"/>
            </a:endParaRPr>
          </a:p>
        </p:txBody>
      </p:sp>
      <p:sp>
        <p:nvSpPr>
          <p:cNvPr id="9228" name="Text Box 20"/>
          <p:cNvSpPr txBox="1">
            <a:spLocks noChangeArrowheads="1"/>
          </p:cNvSpPr>
          <p:nvPr/>
        </p:nvSpPr>
        <p:spPr bwMode="auto">
          <a:xfrm>
            <a:off x="5334000" y="49530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Changes</a:t>
            </a:r>
          </a:p>
        </p:txBody>
      </p:sp>
      <p:sp>
        <p:nvSpPr>
          <p:cNvPr id="9229" name="Oval 21"/>
          <p:cNvSpPr>
            <a:spLocks noChangeArrowheads="1"/>
          </p:cNvSpPr>
          <p:nvPr/>
        </p:nvSpPr>
        <p:spPr bwMode="auto">
          <a:xfrm>
            <a:off x="914400" y="5181600"/>
            <a:ext cx="2286000" cy="1371600"/>
          </a:xfrm>
          <a:prstGeom prst="ellipse">
            <a:avLst/>
          </a:prstGeom>
          <a:solidFill>
            <a:srgbClr val="66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>
                <a:latin typeface="+mj-lt"/>
              </a:rPr>
              <a:t>Stochastic</a:t>
            </a:r>
          </a:p>
          <a:p>
            <a:pPr algn="ctr"/>
            <a:r>
              <a:rPr lang="en-US" sz="1800">
                <a:latin typeface="+mj-lt"/>
              </a:rPr>
              <a:t>Control</a:t>
            </a:r>
          </a:p>
        </p:txBody>
      </p:sp>
      <p:sp>
        <p:nvSpPr>
          <p:cNvPr id="9230" name="AutoShape 23"/>
          <p:cNvSpPr>
            <a:spLocks noChangeArrowheads="1"/>
          </p:cNvSpPr>
          <p:nvPr/>
        </p:nvSpPr>
        <p:spPr bwMode="auto">
          <a:xfrm>
            <a:off x="5486400" y="2971800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+mj-lt"/>
            </a:endParaRPr>
          </a:p>
        </p:txBody>
      </p:sp>
      <p:sp>
        <p:nvSpPr>
          <p:cNvPr id="9231" name="Oval 10"/>
          <p:cNvSpPr>
            <a:spLocks noChangeArrowheads="1"/>
          </p:cNvSpPr>
          <p:nvPr/>
        </p:nvSpPr>
        <p:spPr bwMode="auto">
          <a:xfrm>
            <a:off x="2819400" y="5105400"/>
            <a:ext cx="2514600" cy="1447800"/>
          </a:xfrm>
          <a:prstGeom prst="ellipse">
            <a:avLst/>
          </a:prstGeom>
          <a:solidFill>
            <a:srgbClr val="66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>
                <a:latin typeface="+mj-lt"/>
              </a:rPr>
              <a:t>Stochastic Optimization</a:t>
            </a:r>
          </a:p>
          <a:p>
            <a:pPr algn="ctr"/>
            <a:r>
              <a:rPr lang="en-US" sz="1800">
                <a:latin typeface="+mj-lt"/>
              </a:rPr>
              <a:t>Resource Management</a:t>
            </a:r>
          </a:p>
        </p:txBody>
      </p:sp>
      <p:sp>
        <p:nvSpPr>
          <p:cNvPr id="9232" name="AutoShape 24"/>
          <p:cNvSpPr>
            <a:spLocks noChangeArrowheads="1"/>
          </p:cNvSpPr>
          <p:nvPr/>
        </p:nvSpPr>
        <p:spPr bwMode="auto">
          <a:xfrm>
            <a:off x="3886200" y="4495800"/>
            <a:ext cx="457200" cy="533400"/>
          </a:xfrm>
          <a:prstGeom prst="upDownArrow">
            <a:avLst>
              <a:gd name="adj1" fmla="val 50000"/>
              <a:gd name="adj2" fmla="val 23333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latin typeface="+mj-lt"/>
            </a:endParaRPr>
          </a:p>
        </p:txBody>
      </p:sp>
      <p:sp>
        <p:nvSpPr>
          <p:cNvPr id="9233" name="AutoShape 25"/>
          <p:cNvSpPr>
            <a:spLocks noChangeArrowheads="1"/>
          </p:cNvSpPr>
          <p:nvPr/>
        </p:nvSpPr>
        <p:spPr bwMode="auto">
          <a:xfrm>
            <a:off x="1828800" y="4495800"/>
            <a:ext cx="457200" cy="533400"/>
          </a:xfrm>
          <a:prstGeom prst="upDownArrow">
            <a:avLst>
              <a:gd name="adj1" fmla="val 50000"/>
              <a:gd name="adj2" fmla="val 23333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1126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Game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114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Coordinating user actions in a large ad-hoc network can be infeasible</a:t>
            </a:r>
          </a:p>
          <a:p>
            <a:pPr lvl="3"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Distributed control difficult to derive and computationally complex</a:t>
            </a:r>
          </a:p>
          <a:p>
            <a:pPr lvl="3"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Game theory provides a new paradigm</a:t>
            </a:r>
          </a:p>
          <a:p>
            <a:pPr lvl="1">
              <a:lnSpc>
                <a:spcPct val="70000"/>
              </a:lnSpc>
              <a:defRPr/>
            </a:pPr>
            <a:r>
              <a:rPr lang="en-US" dirty="0" smtClean="0"/>
              <a:t>Users act to “win” game or reach an equilibrium</a:t>
            </a:r>
          </a:p>
          <a:p>
            <a:pPr lvl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Users heterogeneous and non-cooperative 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Local competition can yield optimal outcomes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Dynamics impact equilibrium and outcome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FF0000"/>
                </a:solidFill>
              </a:rPr>
              <a:t>Adaptation via game theory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6"/>
          <p:cNvGrpSpPr>
            <a:grpSpLocks/>
          </p:cNvGrpSpPr>
          <p:nvPr/>
        </p:nvGrpSpPr>
        <p:grpSpPr bwMode="auto">
          <a:xfrm>
            <a:off x="766763" y="3614738"/>
            <a:ext cx="2757487" cy="2786062"/>
            <a:chOff x="672" y="273"/>
            <a:chExt cx="1737" cy="1755"/>
          </a:xfrm>
        </p:grpSpPr>
        <p:sp>
          <p:nvSpPr>
            <p:cNvPr id="16454" name="Rectangle 15"/>
            <p:cNvSpPr>
              <a:spLocks noChangeArrowheads="1"/>
            </p:cNvSpPr>
            <p:nvPr/>
          </p:nvSpPr>
          <p:spPr bwMode="auto">
            <a:xfrm>
              <a:off x="713" y="273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latin typeface="Garamond" pitchFamily="18" charset="0"/>
                </a:rPr>
                <a:t>Transmitter/</a:t>
              </a:r>
            </a:p>
            <a:p>
              <a:pPr algn="ctr">
                <a:defRPr/>
              </a:pPr>
              <a:r>
                <a:rPr lang="en-US" sz="1600">
                  <a:latin typeface="Garamond" pitchFamily="18" charset="0"/>
                </a:rPr>
                <a:t>Controller</a:t>
              </a:r>
            </a:p>
          </p:txBody>
        </p:sp>
        <p:sp>
          <p:nvSpPr>
            <p:cNvPr id="16455" name="Rectangle 16"/>
            <p:cNvSpPr>
              <a:spLocks noChangeArrowheads="1"/>
            </p:cNvSpPr>
            <p:nvPr/>
          </p:nvSpPr>
          <p:spPr bwMode="auto">
            <a:xfrm>
              <a:off x="713" y="759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latin typeface="Garamond" pitchFamily="18" charset="0"/>
                </a:rPr>
                <a:t>Channel</a:t>
              </a:r>
            </a:p>
          </p:txBody>
        </p:sp>
        <p:sp>
          <p:nvSpPr>
            <p:cNvPr id="16456" name="Rectangle 17"/>
            <p:cNvSpPr>
              <a:spLocks noChangeArrowheads="1"/>
            </p:cNvSpPr>
            <p:nvPr/>
          </p:nvSpPr>
          <p:spPr bwMode="auto">
            <a:xfrm>
              <a:off x="713" y="1245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latin typeface="Garamond" pitchFamily="18" charset="0"/>
                </a:rPr>
                <a:t>Receiver/</a:t>
              </a:r>
            </a:p>
            <a:p>
              <a:pPr algn="ctr">
                <a:defRPr/>
              </a:pPr>
              <a:r>
                <a:rPr lang="en-US" sz="1600">
                  <a:latin typeface="Garamond" pitchFamily="18" charset="0"/>
                </a:rPr>
                <a:t>System</a:t>
              </a:r>
            </a:p>
          </p:txBody>
        </p:sp>
        <p:sp>
          <p:nvSpPr>
            <p:cNvPr id="16457" name="Line 18"/>
            <p:cNvSpPr>
              <a:spLocks noChangeShapeType="1"/>
            </p:cNvSpPr>
            <p:nvPr/>
          </p:nvSpPr>
          <p:spPr bwMode="auto">
            <a:xfrm>
              <a:off x="1473" y="395"/>
              <a:ext cx="554" cy="1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Garamond" pitchFamily="18" charset="0"/>
              </a:endParaRPr>
            </a:p>
          </p:txBody>
        </p:sp>
        <p:sp>
          <p:nvSpPr>
            <p:cNvPr id="16458" name="Line 19"/>
            <p:cNvSpPr>
              <a:spLocks noChangeShapeType="1"/>
            </p:cNvSpPr>
            <p:nvPr/>
          </p:nvSpPr>
          <p:spPr bwMode="auto">
            <a:xfrm>
              <a:off x="2019" y="408"/>
              <a:ext cx="0" cy="1012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Garamond" pitchFamily="18" charset="0"/>
              </a:endParaRPr>
            </a:p>
          </p:txBody>
        </p:sp>
        <p:sp>
          <p:nvSpPr>
            <p:cNvPr id="16459" name="Line 20"/>
            <p:cNvSpPr>
              <a:spLocks noChangeShapeType="1"/>
            </p:cNvSpPr>
            <p:nvPr/>
          </p:nvSpPr>
          <p:spPr bwMode="auto">
            <a:xfrm flipH="1">
              <a:off x="1473" y="1406"/>
              <a:ext cx="536" cy="1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Garamond" pitchFamily="18" charset="0"/>
              </a:endParaRPr>
            </a:p>
          </p:txBody>
        </p:sp>
        <p:sp>
          <p:nvSpPr>
            <p:cNvPr id="16460" name="Line 21"/>
            <p:cNvSpPr>
              <a:spLocks noChangeShapeType="1"/>
            </p:cNvSpPr>
            <p:nvPr/>
          </p:nvSpPr>
          <p:spPr bwMode="auto">
            <a:xfrm>
              <a:off x="1055" y="597"/>
              <a:ext cx="0" cy="162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Garamond" pitchFamily="18" charset="0"/>
              </a:endParaRPr>
            </a:p>
          </p:txBody>
        </p:sp>
        <p:sp>
          <p:nvSpPr>
            <p:cNvPr id="16461" name="Line 22"/>
            <p:cNvSpPr>
              <a:spLocks noChangeShapeType="1"/>
            </p:cNvSpPr>
            <p:nvPr/>
          </p:nvSpPr>
          <p:spPr bwMode="auto">
            <a:xfrm>
              <a:off x="1055" y="1083"/>
              <a:ext cx="0" cy="162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Garamond" pitchFamily="18" charset="0"/>
              </a:endParaRPr>
            </a:p>
          </p:txBody>
        </p:sp>
        <p:sp>
          <p:nvSpPr>
            <p:cNvPr id="16462" name="Rectangle 136"/>
            <p:cNvSpPr>
              <a:spLocks noChangeArrowheads="1"/>
            </p:cNvSpPr>
            <p:nvPr/>
          </p:nvSpPr>
          <p:spPr bwMode="auto">
            <a:xfrm>
              <a:off x="1649" y="755"/>
              <a:ext cx="760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>
                  <a:latin typeface="Garamond" pitchFamily="18" charset="0"/>
                </a:rPr>
                <a:t>Feedback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sz="1600">
                  <a:latin typeface="Garamond" pitchFamily="18" charset="0"/>
                </a:rPr>
                <a:t>Channel</a:t>
              </a:r>
            </a:p>
          </p:txBody>
        </p:sp>
        <p:sp>
          <p:nvSpPr>
            <p:cNvPr id="15439" name="Text Box 143"/>
            <p:cNvSpPr txBox="1">
              <a:spLocks noChangeArrowheads="1"/>
            </p:cNvSpPr>
            <p:nvPr/>
          </p:nvSpPr>
          <p:spPr bwMode="auto">
            <a:xfrm>
              <a:off x="672" y="1582"/>
              <a:ext cx="149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chemeClr val="accent1"/>
                  </a:solidFill>
                  <a:latin typeface="Garamond" pitchFamily="18" charset="0"/>
                </a:rPr>
                <a:t>Feedback channels</a:t>
              </a:r>
            </a:p>
            <a:p>
              <a:pPr algn="ctr"/>
              <a:r>
                <a:rPr lang="en-US" altLang="en-US" sz="2000">
                  <a:solidFill>
                    <a:schemeClr val="accent1"/>
                  </a:solidFill>
                  <a:latin typeface="Garamond" pitchFamily="18" charset="0"/>
                </a:rPr>
                <a:t>and stochastic control</a:t>
              </a:r>
            </a:p>
          </p:txBody>
        </p:sp>
      </p:grpSp>
      <p:grpSp>
        <p:nvGrpSpPr>
          <p:cNvPr id="3" name="Group 147"/>
          <p:cNvGrpSpPr>
            <a:grpSpLocks/>
          </p:cNvGrpSpPr>
          <p:nvPr/>
        </p:nvGrpSpPr>
        <p:grpSpPr bwMode="auto">
          <a:xfrm>
            <a:off x="2590800" y="1666875"/>
            <a:ext cx="2847975" cy="1990725"/>
            <a:chOff x="3170" y="687"/>
            <a:chExt cx="1794" cy="1254"/>
          </a:xfrm>
        </p:grpSpPr>
        <p:grpSp>
          <p:nvGrpSpPr>
            <p:cNvPr id="15402" name="Group 142"/>
            <p:cNvGrpSpPr>
              <a:grpSpLocks/>
            </p:cNvGrpSpPr>
            <p:nvPr/>
          </p:nvGrpSpPr>
          <p:grpSpPr bwMode="auto">
            <a:xfrm>
              <a:off x="3395" y="687"/>
              <a:ext cx="1549" cy="798"/>
              <a:chOff x="3523" y="833"/>
              <a:chExt cx="1448" cy="655"/>
            </a:xfrm>
          </p:grpSpPr>
          <p:grpSp>
            <p:nvGrpSpPr>
              <p:cNvPr id="15404" name="Group 65"/>
              <p:cNvGrpSpPr>
                <a:grpSpLocks/>
              </p:cNvGrpSpPr>
              <p:nvPr/>
            </p:nvGrpSpPr>
            <p:grpSpPr bwMode="auto">
              <a:xfrm>
                <a:off x="4872" y="1087"/>
                <a:ext cx="99" cy="186"/>
                <a:chOff x="4431" y="3005"/>
                <a:chExt cx="99" cy="186"/>
              </a:xfrm>
            </p:grpSpPr>
            <p:sp>
              <p:nvSpPr>
                <p:cNvPr id="15428" name="Rectangle 66"/>
                <p:cNvSpPr>
                  <a:spLocks noChangeArrowheads="1"/>
                </p:cNvSpPr>
                <p:nvPr/>
              </p:nvSpPr>
              <p:spPr bwMode="auto">
                <a:xfrm>
                  <a:off x="4431" y="3065"/>
                  <a:ext cx="99" cy="126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latin typeface="Garamond" pitchFamily="18" charset="0"/>
                  </a:endParaRPr>
                </a:p>
              </p:txBody>
            </p:sp>
            <p:sp>
              <p:nvSpPr>
                <p:cNvPr id="15429" name="Line 67"/>
                <p:cNvSpPr>
                  <a:spLocks noChangeShapeType="1"/>
                </p:cNvSpPr>
                <p:nvPr/>
              </p:nvSpPr>
              <p:spPr bwMode="auto">
                <a:xfrm>
                  <a:off x="4485" y="3005"/>
                  <a:ext cx="0" cy="78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405" name="Line 68"/>
              <p:cNvSpPr>
                <a:spLocks noChangeShapeType="1"/>
              </p:cNvSpPr>
              <p:nvPr/>
            </p:nvSpPr>
            <p:spPr bwMode="auto">
              <a:xfrm>
                <a:off x="4285" y="883"/>
                <a:ext cx="603" cy="20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6" name="Rectangle 69"/>
              <p:cNvSpPr>
                <a:spLocks noChangeArrowheads="1"/>
              </p:cNvSpPr>
              <p:nvPr/>
            </p:nvSpPr>
            <p:spPr bwMode="auto">
              <a:xfrm>
                <a:off x="4195" y="887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407" name="Line 70"/>
              <p:cNvSpPr>
                <a:spLocks noChangeShapeType="1"/>
              </p:cNvSpPr>
              <p:nvPr/>
            </p:nvSpPr>
            <p:spPr bwMode="auto">
              <a:xfrm>
                <a:off x="4237" y="833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8" name="Rectangle 71"/>
              <p:cNvSpPr>
                <a:spLocks noChangeArrowheads="1"/>
              </p:cNvSpPr>
              <p:nvPr/>
            </p:nvSpPr>
            <p:spPr bwMode="auto">
              <a:xfrm>
                <a:off x="4065" y="1182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409" name="Line 72"/>
              <p:cNvSpPr>
                <a:spLocks noChangeShapeType="1"/>
              </p:cNvSpPr>
              <p:nvPr/>
            </p:nvSpPr>
            <p:spPr bwMode="auto">
              <a:xfrm>
                <a:off x="4116" y="1119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410" name="Group 73"/>
              <p:cNvGrpSpPr>
                <a:grpSpLocks/>
              </p:cNvGrpSpPr>
              <p:nvPr/>
            </p:nvGrpSpPr>
            <p:grpSpPr bwMode="auto">
              <a:xfrm>
                <a:off x="3523" y="945"/>
                <a:ext cx="99" cy="186"/>
                <a:chOff x="4431" y="3005"/>
                <a:chExt cx="99" cy="186"/>
              </a:xfrm>
            </p:grpSpPr>
            <p:sp>
              <p:nvSpPr>
                <p:cNvPr id="15426" name="Rectangle 74"/>
                <p:cNvSpPr>
                  <a:spLocks noChangeArrowheads="1"/>
                </p:cNvSpPr>
                <p:nvPr/>
              </p:nvSpPr>
              <p:spPr bwMode="auto">
                <a:xfrm>
                  <a:off x="4431" y="3065"/>
                  <a:ext cx="99" cy="126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latin typeface="Garamond" pitchFamily="18" charset="0"/>
                  </a:endParaRPr>
                </a:p>
              </p:txBody>
            </p:sp>
            <p:sp>
              <p:nvSpPr>
                <p:cNvPr id="15427" name="Line 75"/>
                <p:cNvSpPr>
                  <a:spLocks noChangeShapeType="1"/>
                </p:cNvSpPr>
                <p:nvPr/>
              </p:nvSpPr>
              <p:spPr bwMode="auto">
                <a:xfrm>
                  <a:off x="4485" y="3005"/>
                  <a:ext cx="0" cy="78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411" name="Rectangle 76"/>
              <p:cNvSpPr>
                <a:spLocks noChangeArrowheads="1"/>
              </p:cNvSpPr>
              <p:nvPr/>
            </p:nvSpPr>
            <p:spPr bwMode="auto">
              <a:xfrm>
                <a:off x="3828" y="973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412" name="Line 77"/>
              <p:cNvSpPr>
                <a:spLocks noChangeShapeType="1"/>
              </p:cNvSpPr>
              <p:nvPr/>
            </p:nvSpPr>
            <p:spPr bwMode="auto">
              <a:xfrm>
                <a:off x="3870" y="919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3" name="Rectangle 78"/>
              <p:cNvSpPr>
                <a:spLocks noChangeArrowheads="1"/>
              </p:cNvSpPr>
              <p:nvPr/>
            </p:nvSpPr>
            <p:spPr bwMode="auto">
              <a:xfrm>
                <a:off x="4302" y="1362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414" name="Line 79"/>
              <p:cNvSpPr>
                <a:spLocks noChangeShapeType="1"/>
              </p:cNvSpPr>
              <p:nvPr/>
            </p:nvSpPr>
            <p:spPr bwMode="auto">
              <a:xfrm>
                <a:off x="4353" y="1299"/>
                <a:ext cx="3" cy="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5" name="Rectangle 80"/>
              <p:cNvSpPr>
                <a:spLocks noChangeArrowheads="1"/>
              </p:cNvSpPr>
              <p:nvPr/>
            </p:nvSpPr>
            <p:spPr bwMode="auto">
              <a:xfrm>
                <a:off x="3732" y="1346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416" name="Line 81"/>
              <p:cNvSpPr>
                <a:spLocks noChangeShapeType="1"/>
              </p:cNvSpPr>
              <p:nvPr/>
            </p:nvSpPr>
            <p:spPr bwMode="auto">
              <a:xfrm>
                <a:off x="3786" y="1286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7" name="Line 82"/>
              <p:cNvSpPr>
                <a:spLocks noChangeShapeType="1"/>
              </p:cNvSpPr>
              <p:nvPr/>
            </p:nvSpPr>
            <p:spPr bwMode="auto">
              <a:xfrm>
                <a:off x="3615" y="952"/>
                <a:ext cx="20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8" name="Line 83"/>
              <p:cNvSpPr>
                <a:spLocks noChangeShapeType="1"/>
              </p:cNvSpPr>
              <p:nvPr/>
            </p:nvSpPr>
            <p:spPr bwMode="auto">
              <a:xfrm flipV="1">
                <a:off x="3898" y="858"/>
                <a:ext cx="284" cy="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9" name="Line 84"/>
              <p:cNvSpPr>
                <a:spLocks noChangeShapeType="1"/>
              </p:cNvSpPr>
              <p:nvPr/>
            </p:nvSpPr>
            <p:spPr bwMode="auto">
              <a:xfrm>
                <a:off x="4219" y="905"/>
                <a:ext cx="114" cy="3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0" name="Line 85"/>
              <p:cNvSpPr>
                <a:spLocks noChangeShapeType="1"/>
              </p:cNvSpPr>
              <p:nvPr/>
            </p:nvSpPr>
            <p:spPr bwMode="auto">
              <a:xfrm>
                <a:off x="3606" y="990"/>
                <a:ext cx="141" cy="28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1" name="Line 86"/>
              <p:cNvSpPr>
                <a:spLocks noChangeShapeType="1"/>
              </p:cNvSpPr>
              <p:nvPr/>
            </p:nvSpPr>
            <p:spPr bwMode="auto">
              <a:xfrm flipV="1">
                <a:off x="3747" y="914"/>
                <a:ext cx="104" cy="3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2" name="Line 87"/>
              <p:cNvSpPr>
                <a:spLocks noChangeShapeType="1"/>
              </p:cNvSpPr>
              <p:nvPr/>
            </p:nvSpPr>
            <p:spPr bwMode="auto">
              <a:xfrm>
                <a:off x="3870" y="933"/>
                <a:ext cx="208" cy="20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3" name="Line 88"/>
              <p:cNvSpPr>
                <a:spLocks noChangeShapeType="1"/>
              </p:cNvSpPr>
              <p:nvPr/>
            </p:nvSpPr>
            <p:spPr bwMode="auto">
              <a:xfrm flipV="1">
                <a:off x="3785" y="1150"/>
                <a:ext cx="245" cy="10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4" name="Line 89"/>
              <p:cNvSpPr>
                <a:spLocks noChangeShapeType="1"/>
              </p:cNvSpPr>
              <p:nvPr/>
            </p:nvSpPr>
            <p:spPr bwMode="auto">
              <a:xfrm>
                <a:off x="4134" y="1141"/>
                <a:ext cx="180" cy="16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5" name="Line 90"/>
              <p:cNvSpPr>
                <a:spLocks noChangeShapeType="1"/>
              </p:cNvSpPr>
              <p:nvPr/>
            </p:nvSpPr>
            <p:spPr bwMode="auto">
              <a:xfrm flipV="1">
                <a:off x="4394" y="1147"/>
                <a:ext cx="479" cy="16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403" name="Text Box 144"/>
            <p:cNvSpPr txBox="1">
              <a:spLocks noChangeArrowheads="1"/>
            </p:cNvSpPr>
            <p:nvPr/>
          </p:nvSpPr>
          <p:spPr bwMode="auto">
            <a:xfrm>
              <a:off x="3170" y="1495"/>
              <a:ext cx="1794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2000" i="1">
                  <a:solidFill>
                    <a:schemeClr val="accent1"/>
                  </a:solidFill>
                  <a:latin typeface="Garamond" pitchFamily="18" charset="0"/>
                </a:rPr>
                <a:t>Multihop networks with </a:t>
              </a:r>
            </a:p>
            <a:p>
              <a:pPr algn="ctr"/>
              <a:r>
                <a:rPr lang="en-US" altLang="en-US" sz="2000" i="1">
                  <a:solidFill>
                    <a:schemeClr val="accent1"/>
                  </a:solidFill>
                  <a:latin typeface="Garamond" pitchFamily="18" charset="0"/>
                </a:rPr>
                <a:t>imperfect feedback</a:t>
              </a:r>
              <a:endParaRPr lang="en-US" altLang="en-US" sz="2000" b="1" i="1">
                <a:solidFill>
                  <a:schemeClr val="accent1"/>
                </a:solidFill>
                <a:latin typeface="Garamond" pitchFamily="18" charset="0"/>
              </a:endParaRPr>
            </a:p>
          </p:txBody>
        </p:sp>
      </p:grpSp>
      <p:grpSp>
        <p:nvGrpSpPr>
          <p:cNvPr id="7" name="Group 148"/>
          <p:cNvGrpSpPr>
            <a:grpSpLocks/>
          </p:cNvGrpSpPr>
          <p:nvPr/>
        </p:nvGrpSpPr>
        <p:grpSpPr bwMode="auto">
          <a:xfrm>
            <a:off x="5297488" y="3294063"/>
            <a:ext cx="3694112" cy="3411537"/>
            <a:chOff x="1877" y="2048"/>
            <a:chExt cx="2327" cy="2149"/>
          </a:xfrm>
        </p:grpSpPr>
        <p:sp>
          <p:nvSpPr>
            <p:cNvPr id="15366" name="Line 128"/>
            <p:cNvSpPr>
              <a:spLocks noChangeShapeType="1"/>
            </p:cNvSpPr>
            <p:nvPr/>
          </p:nvSpPr>
          <p:spPr bwMode="auto">
            <a:xfrm>
              <a:off x="3001" y="2048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7" name="Line 127"/>
            <p:cNvSpPr>
              <a:spLocks noChangeShapeType="1"/>
            </p:cNvSpPr>
            <p:nvPr/>
          </p:nvSpPr>
          <p:spPr bwMode="auto">
            <a:xfrm>
              <a:off x="3548" y="3508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368" name="Group 91"/>
            <p:cNvGrpSpPr>
              <a:grpSpLocks/>
            </p:cNvGrpSpPr>
            <p:nvPr/>
          </p:nvGrpSpPr>
          <p:grpSpPr bwMode="auto">
            <a:xfrm>
              <a:off x="3673" y="2480"/>
              <a:ext cx="99" cy="186"/>
              <a:chOff x="4431" y="3005"/>
              <a:chExt cx="99" cy="186"/>
            </a:xfrm>
          </p:grpSpPr>
          <p:sp>
            <p:nvSpPr>
              <p:cNvPr id="15400" name="Rectangle 92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401" name="Line 93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69" name="Rectangle 95"/>
            <p:cNvSpPr>
              <a:spLocks noChangeArrowheads="1"/>
            </p:cNvSpPr>
            <p:nvPr/>
          </p:nvSpPr>
          <p:spPr bwMode="auto">
            <a:xfrm>
              <a:off x="2228" y="3000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5370" name="Line 96"/>
            <p:cNvSpPr>
              <a:spLocks noChangeShapeType="1"/>
            </p:cNvSpPr>
            <p:nvPr/>
          </p:nvSpPr>
          <p:spPr bwMode="auto">
            <a:xfrm>
              <a:off x="2270" y="2946"/>
              <a:ext cx="3" cy="8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Rectangle 97"/>
            <p:cNvSpPr>
              <a:spLocks noChangeArrowheads="1"/>
            </p:cNvSpPr>
            <p:nvPr/>
          </p:nvSpPr>
          <p:spPr bwMode="auto">
            <a:xfrm>
              <a:off x="1881" y="2251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5372" name="Line 98"/>
            <p:cNvSpPr>
              <a:spLocks noChangeShapeType="1"/>
            </p:cNvSpPr>
            <p:nvPr/>
          </p:nvSpPr>
          <p:spPr bwMode="auto">
            <a:xfrm>
              <a:off x="1932" y="2188"/>
              <a:ext cx="3" cy="8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3" name="Rectangle 104"/>
            <p:cNvSpPr>
              <a:spLocks noChangeArrowheads="1"/>
            </p:cNvSpPr>
            <p:nvPr/>
          </p:nvSpPr>
          <p:spPr bwMode="auto">
            <a:xfrm>
              <a:off x="2118" y="2431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5374" name="Line 105"/>
            <p:cNvSpPr>
              <a:spLocks noChangeShapeType="1"/>
            </p:cNvSpPr>
            <p:nvPr/>
          </p:nvSpPr>
          <p:spPr bwMode="auto">
            <a:xfrm>
              <a:off x="2169" y="2368"/>
              <a:ext cx="3" cy="8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Rectangle 106"/>
            <p:cNvSpPr>
              <a:spLocks noChangeArrowheads="1"/>
            </p:cNvSpPr>
            <p:nvPr/>
          </p:nvSpPr>
          <p:spPr bwMode="auto">
            <a:xfrm>
              <a:off x="1877" y="2644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Garamond" pitchFamily="18" charset="0"/>
              </a:endParaRPr>
            </a:p>
          </p:txBody>
        </p:sp>
        <p:sp>
          <p:nvSpPr>
            <p:cNvPr id="15376" name="Line 107"/>
            <p:cNvSpPr>
              <a:spLocks noChangeShapeType="1"/>
            </p:cNvSpPr>
            <p:nvPr/>
          </p:nvSpPr>
          <p:spPr bwMode="auto">
            <a:xfrm>
              <a:off x="1931" y="2584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7" name="Line 108"/>
            <p:cNvSpPr>
              <a:spLocks noChangeShapeType="1"/>
            </p:cNvSpPr>
            <p:nvPr/>
          </p:nvSpPr>
          <p:spPr bwMode="auto">
            <a:xfrm flipV="1">
              <a:off x="3596" y="2626"/>
              <a:ext cx="171" cy="72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Line 109"/>
            <p:cNvSpPr>
              <a:spLocks noChangeShapeType="1"/>
            </p:cNvSpPr>
            <p:nvPr/>
          </p:nvSpPr>
          <p:spPr bwMode="auto">
            <a:xfrm flipV="1">
              <a:off x="2288" y="2697"/>
              <a:ext cx="540" cy="2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Line 111"/>
            <p:cNvSpPr>
              <a:spLocks noChangeShapeType="1"/>
            </p:cNvSpPr>
            <p:nvPr/>
          </p:nvSpPr>
          <p:spPr bwMode="auto">
            <a:xfrm flipV="1">
              <a:off x="2973" y="2535"/>
              <a:ext cx="626" cy="1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0" name="Line 112"/>
            <p:cNvSpPr>
              <a:spLocks noChangeShapeType="1"/>
            </p:cNvSpPr>
            <p:nvPr/>
          </p:nvSpPr>
          <p:spPr bwMode="auto">
            <a:xfrm flipH="1" flipV="1">
              <a:off x="2250" y="2963"/>
              <a:ext cx="6" cy="42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Line 113"/>
            <p:cNvSpPr>
              <a:spLocks noChangeShapeType="1"/>
            </p:cNvSpPr>
            <p:nvPr/>
          </p:nvSpPr>
          <p:spPr bwMode="auto">
            <a:xfrm>
              <a:off x="2426" y="3420"/>
              <a:ext cx="1076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2" name="Line 114"/>
            <p:cNvSpPr>
              <a:spLocks noChangeShapeType="1"/>
            </p:cNvSpPr>
            <p:nvPr/>
          </p:nvSpPr>
          <p:spPr bwMode="auto">
            <a:xfrm flipV="1">
              <a:off x="2003" y="2064"/>
              <a:ext cx="921" cy="1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Line 115"/>
            <p:cNvSpPr>
              <a:spLocks noChangeShapeType="1"/>
            </p:cNvSpPr>
            <p:nvPr/>
          </p:nvSpPr>
          <p:spPr bwMode="auto">
            <a:xfrm>
              <a:off x="1958" y="2235"/>
              <a:ext cx="180" cy="1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Rectangle 118"/>
            <p:cNvSpPr>
              <a:spLocks noChangeArrowheads="1"/>
            </p:cNvSpPr>
            <p:nvPr/>
          </p:nvSpPr>
          <p:spPr bwMode="auto">
            <a:xfrm>
              <a:off x="2665" y="2144"/>
              <a:ext cx="576" cy="2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latin typeface="Garamond" pitchFamily="18" charset="0"/>
                </a:rPr>
                <a:t>Controller</a:t>
              </a:r>
            </a:p>
          </p:txBody>
        </p:sp>
        <p:sp>
          <p:nvSpPr>
            <p:cNvPr id="15385" name="Rectangle 126"/>
            <p:cNvSpPr>
              <a:spLocks noChangeArrowheads="1"/>
            </p:cNvSpPr>
            <p:nvPr/>
          </p:nvSpPr>
          <p:spPr bwMode="auto">
            <a:xfrm>
              <a:off x="3308" y="3604"/>
              <a:ext cx="411" cy="1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latin typeface="Garamond" pitchFamily="18" charset="0"/>
                </a:rPr>
                <a:t>System</a:t>
              </a:r>
            </a:p>
          </p:txBody>
        </p:sp>
        <p:grpSp>
          <p:nvGrpSpPr>
            <p:cNvPr id="15386" name="Group 129"/>
            <p:cNvGrpSpPr>
              <a:grpSpLocks/>
            </p:cNvGrpSpPr>
            <p:nvPr/>
          </p:nvGrpSpPr>
          <p:grpSpPr bwMode="auto">
            <a:xfrm>
              <a:off x="4105" y="3536"/>
              <a:ext cx="99" cy="186"/>
              <a:chOff x="4431" y="3005"/>
              <a:chExt cx="99" cy="186"/>
            </a:xfrm>
          </p:grpSpPr>
          <p:sp>
            <p:nvSpPr>
              <p:cNvPr id="15398" name="Rectangle 130"/>
              <p:cNvSpPr>
                <a:spLocks noChangeArrowheads="1"/>
              </p:cNvSpPr>
              <p:nvPr/>
            </p:nvSpPr>
            <p:spPr bwMode="auto">
              <a:xfrm>
                <a:off x="4431" y="3065"/>
                <a:ext cx="99" cy="12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latin typeface="Garamond" pitchFamily="18" charset="0"/>
                </a:endParaRPr>
              </a:p>
            </p:txBody>
          </p:sp>
          <p:sp>
            <p:nvSpPr>
              <p:cNvPr id="15399" name="Line 131"/>
              <p:cNvSpPr>
                <a:spLocks noChangeShapeType="1"/>
              </p:cNvSpPr>
              <p:nvPr/>
            </p:nvSpPr>
            <p:spPr bwMode="auto">
              <a:xfrm>
                <a:off x="4485" y="3005"/>
                <a:ext cx="0" cy="7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87" name="Line 132"/>
            <p:cNvSpPr>
              <a:spLocks noChangeShapeType="1"/>
            </p:cNvSpPr>
            <p:nvPr/>
          </p:nvSpPr>
          <p:spPr bwMode="auto">
            <a:xfrm>
              <a:off x="2905" y="2672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Rectangle 133"/>
            <p:cNvSpPr>
              <a:spLocks noChangeArrowheads="1"/>
            </p:cNvSpPr>
            <p:nvPr/>
          </p:nvSpPr>
          <p:spPr bwMode="auto">
            <a:xfrm>
              <a:off x="2665" y="2768"/>
              <a:ext cx="425" cy="22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latin typeface="Garamond" pitchFamily="18" charset="0"/>
                </a:rPr>
                <a:t>System</a:t>
              </a:r>
            </a:p>
          </p:txBody>
        </p:sp>
        <p:sp>
          <p:nvSpPr>
            <p:cNvPr id="15389" name="Line 134"/>
            <p:cNvSpPr>
              <a:spLocks noChangeShapeType="1"/>
            </p:cNvSpPr>
            <p:nvPr/>
          </p:nvSpPr>
          <p:spPr bwMode="auto">
            <a:xfrm>
              <a:off x="2258" y="3410"/>
              <a:ext cx="0" cy="14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0" name="Rectangle 135"/>
            <p:cNvSpPr>
              <a:spLocks noChangeArrowheads="1"/>
            </p:cNvSpPr>
            <p:nvPr/>
          </p:nvSpPr>
          <p:spPr bwMode="auto">
            <a:xfrm>
              <a:off x="1922" y="3506"/>
              <a:ext cx="576" cy="2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600">
                  <a:latin typeface="Garamond" pitchFamily="18" charset="0"/>
                </a:rPr>
                <a:t>Controller</a:t>
              </a:r>
            </a:p>
          </p:txBody>
        </p:sp>
        <p:sp>
          <p:nvSpPr>
            <p:cNvPr id="15391" name="Line 116"/>
            <p:cNvSpPr>
              <a:spLocks noChangeShapeType="1"/>
            </p:cNvSpPr>
            <p:nvPr/>
          </p:nvSpPr>
          <p:spPr bwMode="auto">
            <a:xfrm>
              <a:off x="3049" y="2048"/>
              <a:ext cx="624" cy="4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2" name="Line 94"/>
            <p:cNvSpPr>
              <a:spLocks noChangeShapeType="1"/>
            </p:cNvSpPr>
            <p:nvPr/>
          </p:nvSpPr>
          <p:spPr bwMode="auto">
            <a:xfrm>
              <a:off x="2967" y="2713"/>
              <a:ext cx="612" cy="76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Line 137"/>
            <p:cNvSpPr>
              <a:spLocks noChangeShapeType="1"/>
            </p:cNvSpPr>
            <p:nvPr/>
          </p:nvSpPr>
          <p:spPr bwMode="auto">
            <a:xfrm>
              <a:off x="2275" y="2425"/>
              <a:ext cx="519" cy="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4" name="Line 138"/>
            <p:cNvSpPr>
              <a:spLocks noChangeShapeType="1"/>
            </p:cNvSpPr>
            <p:nvPr/>
          </p:nvSpPr>
          <p:spPr bwMode="auto">
            <a:xfrm>
              <a:off x="1909" y="2306"/>
              <a:ext cx="16" cy="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5" name="Line 139"/>
            <p:cNvSpPr>
              <a:spLocks noChangeShapeType="1"/>
            </p:cNvSpPr>
            <p:nvPr/>
          </p:nvSpPr>
          <p:spPr bwMode="auto">
            <a:xfrm flipV="1">
              <a:off x="1972" y="2412"/>
              <a:ext cx="142" cy="1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Line 140"/>
            <p:cNvSpPr>
              <a:spLocks noChangeShapeType="1"/>
            </p:cNvSpPr>
            <p:nvPr/>
          </p:nvSpPr>
          <p:spPr bwMode="auto">
            <a:xfrm>
              <a:off x="3592" y="3507"/>
              <a:ext cx="463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Text Box 145"/>
            <p:cNvSpPr txBox="1">
              <a:spLocks noChangeArrowheads="1"/>
            </p:cNvSpPr>
            <p:nvPr/>
          </p:nvSpPr>
          <p:spPr bwMode="auto">
            <a:xfrm>
              <a:off x="2042" y="3822"/>
              <a:ext cx="1836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en-US" sz="2000" i="1">
                  <a:solidFill>
                    <a:schemeClr val="accent1"/>
                  </a:solidFill>
                  <a:latin typeface="Garamond" pitchFamily="18" charset="0"/>
                </a:rPr>
                <a:t>Distributed Control with 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en-US" sz="2000" i="1">
                  <a:solidFill>
                    <a:schemeClr val="accent1"/>
                  </a:solidFill>
                  <a:latin typeface="Garamond" pitchFamily="18" charset="0"/>
                </a:rPr>
                <a:t>imperfect feedback</a:t>
              </a:r>
              <a:endParaRPr lang="en-US" altLang="en-US" sz="2000" b="1" i="1">
                <a:solidFill>
                  <a:schemeClr val="accent1"/>
                </a:solidFill>
                <a:latin typeface="Garamond" pitchFamily="18" charset="0"/>
              </a:endParaRPr>
            </a:p>
          </p:txBody>
        </p:sp>
      </p:grpSp>
      <p:sp>
        <p:nvSpPr>
          <p:cNvPr id="82" name="Title 8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6540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Connections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4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411" name="Rectangle 39"/>
          <p:cNvSpPr>
            <a:spLocks noGrp="1" noChangeArrowheads="1"/>
          </p:cNvSpPr>
          <p:nvPr>
            <p:ph type="title"/>
          </p:nvPr>
        </p:nvSpPr>
        <p:spPr>
          <a:xfrm>
            <a:off x="269875" y="209550"/>
            <a:ext cx="8269288" cy="519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/>
              <a:t>Limitations in theory of ad hoc networks today</a:t>
            </a:r>
          </a:p>
        </p:txBody>
      </p:sp>
      <p:sp>
        <p:nvSpPr>
          <p:cNvPr id="11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0" y="4373563"/>
            <a:ext cx="8904288" cy="573087"/>
          </a:xfrm>
        </p:spPr>
        <p:txBody>
          <a:bodyPr/>
          <a:lstStyle/>
          <a:p>
            <a:pPr lvl="1"/>
            <a:r>
              <a:rPr lang="en-US" altLang="en-US" sz="2000" smtClean="0">
                <a:solidFill>
                  <a:srgbClr val="3333CC"/>
                </a:solidFill>
              </a:rPr>
              <a:t>Shannon capacity pessimistic for wireless channels and intractable for large networks</a:t>
            </a:r>
          </a:p>
        </p:txBody>
      </p:sp>
      <p:sp>
        <p:nvSpPr>
          <p:cNvPr id="16398" name="Text Box 5"/>
          <p:cNvSpPr txBox="1">
            <a:spLocks noChangeArrowheads="1"/>
          </p:cNvSpPr>
          <p:nvPr/>
        </p:nvSpPr>
        <p:spPr bwMode="auto">
          <a:xfrm>
            <a:off x="1270000" y="1057275"/>
            <a:ext cx="17700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3333CC"/>
                </a:solidFill>
                <a:latin typeface="Garamond" pitchFamily="18" charset="0"/>
              </a:rPr>
              <a:t>Wireless</a:t>
            </a:r>
          </a:p>
          <a:p>
            <a:pPr algn="ctr"/>
            <a:r>
              <a:rPr lang="en-US" altLang="en-US" sz="2400" b="1">
                <a:solidFill>
                  <a:srgbClr val="3333CC"/>
                </a:solidFill>
                <a:latin typeface="Garamond" pitchFamily="18" charset="0"/>
              </a:rPr>
              <a:t>Information</a:t>
            </a:r>
          </a:p>
          <a:p>
            <a:pPr algn="ctr"/>
            <a:r>
              <a:rPr lang="en-US" altLang="en-US" sz="2400" b="1">
                <a:solidFill>
                  <a:srgbClr val="3333CC"/>
                </a:solidFill>
                <a:latin typeface="Garamond" pitchFamily="18" charset="0"/>
              </a:rPr>
              <a:t>Theory</a:t>
            </a:r>
          </a:p>
          <a:p>
            <a:pPr algn="ctr"/>
            <a:endParaRPr lang="en-US" altLang="en-US" sz="2400" b="1">
              <a:solidFill>
                <a:srgbClr val="3333CC"/>
              </a:solidFill>
              <a:latin typeface="Garamond" pitchFamily="18" charset="0"/>
            </a:endParaRPr>
          </a:p>
        </p:txBody>
      </p:sp>
      <p:sp>
        <p:nvSpPr>
          <p:cNvPr id="16400" name="Oval 4"/>
          <p:cNvSpPr>
            <a:spLocks noChangeArrowheads="1"/>
          </p:cNvSpPr>
          <p:nvPr/>
        </p:nvSpPr>
        <p:spPr bwMode="auto">
          <a:xfrm>
            <a:off x="896938" y="993775"/>
            <a:ext cx="2573337" cy="13096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solidFill>
                <a:srgbClr val="3333CC"/>
              </a:solidFill>
              <a:latin typeface="Garamond" pitchFamily="18" charset="0"/>
            </a:endParaRPr>
          </a:p>
        </p:txBody>
      </p:sp>
      <p:sp>
        <p:nvSpPr>
          <p:cNvPr id="16403" name="AutoShape 9"/>
          <p:cNvSpPr>
            <a:spLocks noChangeArrowheads="1"/>
          </p:cNvSpPr>
          <p:nvPr/>
        </p:nvSpPr>
        <p:spPr bwMode="auto">
          <a:xfrm>
            <a:off x="3444875" y="1582738"/>
            <a:ext cx="2152650" cy="379412"/>
          </a:xfrm>
          <a:prstGeom prst="leftRightArrow">
            <a:avLst>
              <a:gd name="adj1" fmla="val 50000"/>
              <a:gd name="adj2" fmla="val 109638"/>
            </a:avLst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3333CC"/>
              </a:solidFill>
            </a:endParaRPr>
          </a:p>
        </p:txBody>
      </p:sp>
      <p:sp>
        <p:nvSpPr>
          <p:cNvPr id="16404" name="AutoShape 11"/>
          <p:cNvSpPr>
            <a:spLocks noChangeArrowheads="1"/>
          </p:cNvSpPr>
          <p:nvPr/>
        </p:nvSpPr>
        <p:spPr bwMode="auto">
          <a:xfrm rot="662727">
            <a:off x="4167188" y="1495425"/>
            <a:ext cx="714375" cy="504825"/>
          </a:xfrm>
          <a:prstGeom prst="irregularSeal2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3333CC"/>
              </a:solidFill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168525" y="2332038"/>
            <a:ext cx="4378325" cy="1828800"/>
            <a:chOff x="2168580" y="2925411"/>
            <a:chExt cx="4377768" cy="1829470"/>
          </a:xfrm>
          <a:noFill/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3393887" y="2925411"/>
              <a:ext cx="3152461" cy="1829470"/>
              <a:chOff x="3393887" y="2925411"/>
              <a:chExt cx="3152461" cy="1829470"/>
            </a:xfrm>
            <a:grpFill/>
          </p:grpSpPr>
          <p:sp>
            <p:nvSpPr>
              <p:cNvPr id="16405" name="Oval 21"/>
              <p:cNvSpPr>
                <a:spLocks noChangeArrowheads="1"/>
              </p:cNvSpPr>
              <p:nvPr/>
            </p:nvSpPr>
            <p:spPr bwMode="auto">
              <a:xfrm>
                <a:off x="3393887" y="3475571"/>
                <a:ext cx="2573889" cy="1279310"/>
              </a:xfrm>
              <a:prstGeom prst="ellipse">
                <a:avLst/>
              </a:prstGeom>
              <a:grp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>
                  <a:defRPr/>
                </a:pPr>
                <a:endParaRPr lang="en-US" b="1">
                  <a:solidFill>
                    <a:srgbClr val="3333CC"/>
                  </a:solidFill>
                  <a:latin typeface="Garamond" pitchFamily="18" charset="0"/>
                </a:endParaRPr>
              </a:p>
            </p:txBody>
          </p:sp>
          <p:sp>
            <p:nvSpPr>
              <p:cNvPr id="16406" name="Text Box 22"/>
              <p:cNvSpPr txBox="1">
                <a:spLocks noChangeArrowheads="1"/>
              </p:cNvSpPr>
              <p:nvPr/>
            </p:nvSpPr>
            <p:spPr bwMode="auto">
              <a:xfrm>
                <a:off x="3637038" y="3744665"/>
                <a:ext cx="2008628" cy="831301"/>
              </a:xfrm>
              <a:prstGeom prst="rect">
                <a:avLst/>
              </a:prstGeom>
              <a:grp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 b="1">
                    <a:solidFill>
                      <a:srgbClr val="3333CC"/>
                    </a:solidFill>
                    <a:latin typeface="Garamond" pitchFamily="18" charset="0"/>
                  </a:rPr>
                  <a:t>Optimization </a:t>
                </a:r>
              </a:p>
              <a:p>
                <a:pPr algn="ctr">
                  <a:defRPr/>
                </a:pPr>
                <a:r>
                  <a:rPr lang="en-US" sz="2400" b="1">
                    <a:solidFill>
                      <a:srgbClr val="3333CC"/>
                    </a:solidFill>
                    <a:latin typeface="Garamond" pitchFamily="18" charset="0"/>
                  </a:rPr>
                  <a:t>Theory</a:t>
                </a:r>
              </a:p>
            </p:txBody>
          </p:sp>
          <p:sp>
            <p:nvSpPr>
              <p:cNvPr id="16407" name="Line 32"/>
              <p:cNvSpPr>
                <a:spLocks noChangeShapeType="1"/>
              </p:cNvSpPr>
              <p:nvPr/>
            </p:nvSpPr>
            <p:spPr bwMode="auto">
              <a:xfrm flipV="1">
                <a:off x="5661820" y="2925411"/>
                <a:ext cx="884528" cy="810042"/>
              </a:xfrm>
              <a:prstGeom prst="line">
                <a:avLst/>
              </a:prstGeom>
              <a:grp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3333CC"/>
                  </a:solidFill>
                </a:endParaRPr>
              </a:p>
            </p:txBody>
          </p:sp>
        </p:grpSp>
        <p:grpSp>
          <p:nvGrpSpPr>
            <p:cNvPr id="7" name="Group 35"/>
            <p:cNvGrpSpPr>
              <a:grpSpLocks/>
            </p:cNvGrpSpPr>
            <p:nvPr/>
          </p:nvGrpSpPr>
          <p:grpSpPr bwMode="auto">
            <a:xfrm rot="2156478">
              <a:off x="2168580" y="3076415"/>
              <a:ext cx="1584731" cy="503971"/>
              <a:chOff x="544" y="2513"/>
              <a:chExt cx="1500" cy="394"/>
            </a:xfrm>
            <a:grpFill/>
          </p:grpSpPr>
          <p:sp>
            <p:nvSpPr>
              <p:cNvPr id="3" name="AutoShape 33"/>
              <p:cNvSpPr>
                <a:spLocks noChangeArrowheads="1"/>
              </p:cNvSpPr>
              <p:nvPr/>
            </p:nvSpPr>
            <p:spPr bwMode="auto">
              <a:xfrm>
                <a:off x="544" y="2580"/>
                <a:ext cx="1500" cy="298"/>
              </a:xfrm>
              <a:prstGeom prst="leftRightArrow">
                <a:avLst>
                  <a:gd name="adj1" fmla="val 50000"/>
                  <a:gd name="adj2" fmla="val 100671"/>
                </a:avLst>
              </a:prstGeom>
              <a:grp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rgbClr val="3333CC"/>
                  </a:solidFill>
                </a:endParaRPr>
              </a:p>
            </p:txBody>
          </p:sp>
          <p:sp>
            <p:nvSpPr>
              <p:cNvPr id="4" name="AutoShape 34"/>
              <p:cNvSpPr>
                <a:spLocks noChangeArrowheads="1"/>
              </p:cNvSpPr>
              <p:nvPr/>
            </p:nvSpPr>
            <p:spPr bwMode="auto">
              <a:xfrm rot="662727">
                <a:off x="1048" y="2513"/>
                <a:ext cx="497" cy="394"/>
              </a:xfrm>
              <a:prstGeom prst="irregularSeal2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rgbClr val="3333CC"/>
                  </a:solidFill>
                </a:endParaRPr>
              </a:p>
            </p:txBody>
          </p:sp>
        </p:grpSp>
      </p:grp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381000" y="2782888"/>
            <a:ext cx="8304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B. Hajek and A. Ephremides, “Information theory and communications</a:t>
            </a:r>
          </a:p>
          <a:p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networks: An unconsummated union,” </a:t>
            </a:r>
            <a:r>
              <a:rPr lang="en-US" altLang="en-US" sz="1800" b="1" i="1">
                <a:solidFill>
                  <a:srgbClr val="3333CC"/>
                </a:solidFill>
                <a:latin typeface="Times-Italic"/>
              </a:rPr>
              <a:t>IEEE Trans. Inf. Theory</a:t>
            </a:r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, Oct. 1998.</a:t>
            </a:r>
            <a:endParaRPr lang="en-US" altLang="en-US" sz="1800" b="1">
              <a:solidFill>
                <a:srgbClr val="3333CC"/>
              </a:solidFill>
            </a:endParaRPr>
          </a:p>
        </p:txBody>
      </p:sp>
      <p:sp>
        <p:nvSpPr>
          <p:cNvPr id="23" name="Rectangle 40"/>
          <p:cNvSpPr txBox="1">
            <a:spLocks noChangeArrowheads="1"/>
          </p:cNvSpPr>
          <p:nvPr/>
        </p:nvSpPr>
        <p:spPr bwMode="auto">
          <a:xfrm>
            <a:off x="0" y="5640388"/>
            <a:ext cx="8904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>
                <a:solidFill>
                  <a:srgbClr val="3333CC"/>
                </a:solidFill>
                <a:latin typeface="+mn-lt"/>
              </a:rPr>
              <a:t>Little cross-disciplinary work spanning these fields</a:t>
            </a:r>
            <a:endParaRPr lang="en-US" b="1" kern="0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29" name="Rectangle 40"/>
          <p:cNvSpPr txBox="1">
            <a:spLocks noChangeArrowheads="1"/>
          </p:cNvSpPr>
          <p:nvPr/>
        </p:nvSpPr>
        <p:spPr bwMode="auto">
          <a:xfrm>
            <a:off x="-26988" y="6083300"/>
            <a:ext cx="890428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>
                <a:solidFill>
                  <a:srgbClr val="3333CC"/>
                </a:solidFill>
                <a:latin typeface="+mn-lt"/>
              </a:rPr>
              <a:t>Optimization techniques applied to given network models, which rarely take into account fundamental network </a:t>
            </a:r>
            <a:r>
              <a:rPr lang="en-US" sz="2000" b="1" kern="0" dirty="0" err="1">
                <a:solidFill>
                  <a:srgbClr val="3333CC"/>
                </a:solidFill>
                <a:latin typeface="+mn-lt"/>
              </a:rPr>
              <a:t>capacit</a:t>
            </a:r>
            <a:r>
              <a:rPr lang="en-US" sz="2000" b="1" kern="0" dirty="0">
                <a:solidFill>
                  <a:srgbClr val="3333CC"/>
                </a:solidFill>
                <a:latin typeface="+mn-lt"/>
              </a:rPr>
              <a:t>y or dynamics</a:t>
            </a:r>
            <a:endParaRPr lang="en-US" b="1" kern="0" dirty="0">
              <a:solidFill>
                <a:srgbClr val="3333CC"/>
              </a:solidFill>
              <a:latin typeface="+mn-lt"/>
            </a:endParaRPr>
          </a:p>
        </p:txBody>
      </p: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0" y="990600"/>
            <a:ext cx="8904288" cy="4551363"/>
            <a:chOff x="0" y="990600"/>
            <a:chExt cx="8904288" cy="4551363"/>
          </a:xfrm>
        </p:grpSpPr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0" y="1030288"/>
              <a:ext cx="8904288" cy="4511675"/>
              <a:chOff x="0" y="1029658"/>
              <a:chExt cx="8904288" cy="4512160"/>
            </a:xfrm>
            <a:noFill/>
          </p:grpSpPr>
          <p:grpSp>
            <p:nvGrpSpPr>
              <p:cNvPr id="10" name="Group 26"/>
              <p:cNvGrpSpPr>
                <a:grpSpLocks/>
              </p:cNvGrpSpPr>
              <p:nvPr/>
            </p:nvGrpSpPr>
            <p:grpSpPr bwMode="auto">
              <a:xfrm>
                <a:off x="5601281" y="1029658"/>
                <a:ext cx="2572757" cy="1319081"/>
                <a:chOff x="5601281" y="1029658"/>
                <a:chExt cx="2572757" cy="1319081"/>
              </a:xfrm>
              <a:grpFill/>
            </p:grpSpPr>
            <p:sp>
              <p:nvSpPr>
                <p:cNvPr id="16399" name="Oval 7"/>
                <p:cNvSpPr>
                  <a:spLocks noChangeArrowheads="1"/>
                </p:cNvSpPr>
                <p:nvPr/>
              </p:nvSpPr>
              <p:spPr bwMode="auto">
                <a:xfrm>
                  <a:off x="5601281" y="1029658"/>
                  <a:ext cx="2572757" cy="1319081"/>
                </a:xfrm>
                <a:prstGeom prst="ellipse">
                  <a:avLst/>
                </a:prstGeom>
                <a:grpFill/>
                <a:ln w="28575">
                  <a:noFill/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 b="1">
                    <a:solidFill>
                      <a:srgbClr val="3333CC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178417" y="1107748"/>
                  <a:ext cx="1329275" cy="1200458"/>
                </a:xfrm>
                <a:prstGeom prst="rect">
                  <a:avLst/>
                </a:prstGeom>
                <a:grp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400" b="1" dirty="0">
                      <a:solidFill>
                        <a:srgbClr val="3333CC"/>
                      </a:solidFill>
                      <a:latin typeface="Garamond" pitchFamily="18" charset="0"/>
                    </a:rPr>
                    <a:t>Wireless</a:t>
                  </a:r>
                </a:p>
                <a:p>
                  <a:pPr algn="ctr">
                    <a:defRPr/>
                  </a:pPr>
                  <a:r>
                    <a:rPr lang="en-US" sz="2400" b="1" dirty="0">
                      <a:solidFill>
                        <a:srgbClr val="3333CC"/>
                      </a:solidFill>
                      <a:latin typeface="Garamond" pitchFamily="18" charset="0"/>
                    </a:rPr>
                    <a:t>Network</a:t>
                  </a:r>
                </a:p>
                <a:p>
                  <a:pPr algn="ctr">
                    <a:defRPr/>
                  </a:pPr>
                  <a:r>
                    <a:rPr lang="en-US" sz="2400" b="1" dirty="0">
                      <a:solidFill>
                        <a:srgbClr val="3333CC"/>
                      </a:solidFill>
                      <a:latin typeface="Garamond" pitchFamily="18" charset="0"/>
                    </a:rPr>
                    <a:t>Theory</a:t>
                  </a:r>
                </a:p>
              </p:txBody>
            </p:sp>
          </p:grpSp>
          <p:sp>
            <p:nvSpPr>
              <p:cNvPr id="22" name="Rectangle 40"/>
              <p:cNvSpPr txBox="1">
                <a:spLocks noChangeArrowheads="1"/>
              </p:cNvSpPr>
              <p:nvPr/>
            </p:nvSpPr>
            <p:spPr bwMode="auto">
              <a:xfrm>
                <a:off x="0" y="4989309"/>
                <a:ext cx="8904288" cy="552509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742950" lvl="1" indent="-285750">
                  <a:lnSpc>
                    <a:spcPct val="90000"/>
                  </a:lnSpc>
                  <a:spcBef>
                    <a:spcPct val="20000"/>
                  </a:spcBef>
                  <a:buFontTx/>
                  <a:buChar char="–"/>
                  <a:defRPr/>
                </a:pPr>
                <a:r>
                  <a:rPr lang="en-US" sz="2000" b="1" kern="0" dirty="0">
                    <a:solidFill>
                      <a:srgbClr val="3333CC"/>
                    </a:solidFill>
                    <a:latin typeface="+mn-lt"/>
                  </a:rPr>
                  <a:t>Large body of wireless (and wired) network theory that is ad-hoc, lacks a basis in fundamentals, and lacks an objective success criteria.</a:t>
                </a:r>
              </a:p>
            </p:txBody>
          </p:sp>
        </p:grpSp>
        <p:sp>
          <p:nvSpPr>
            <p:cNvPr id="17423" name="Oval 4"/>
            <p:cNvSpPr>
              <a:spLocks noChangeArrowheads="1"/>
            </p:cNvSpPr>
            <p:nvPr/>
          </p:nvSpPr>
          <p:spPr bwMode="auto">
            <a:xfrm>
              <a:off x="5562600" y="990600"/>
              <a:ext cx="2573337" cy="130968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endParaRPr lang="en-US" altLang="en-US" b="1">
                <a:solidFill>
                  <a:srgbClr val="3333CC"/>
                </a:solidFill>
                <a:latin typeface="Garamond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6398" grpId="0"/>
      <p:bldP spid="16400" grpId="0" animBg="1"/>
      <p:bldP spid="16403" grpId="0" animBg="1"/>
      <p:bldP spid="16404" grpId="0" animBg="1"/>
      <p:bldP spid="21" grpId="0"/>
      <p:bldP spid="23" grpId="0"/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5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5" name="Rectangle 18"/>
          <p:cNvSpPr>
            <a:spLocks noGrp="1" noChangeArrowheads="1"/>
          </p:cNvSpPr>
          <p:nvPr>
            <p:ph type="title"/>
          </p:nvPr>
        </p:nvSpPr>
        <p:spPr>
          <a:xfrm>
            <a:off x="304800" y="471488"/>
            <a:ext cx="8269288" cy="519112"/>
          </a:xfrm>
        </p:spPr>
        <p:txBody>
          <a:bodyPr/>
          <a:lstStyle/>
          <a:p>
            <a:r>
              <a:rPr lang="en-US" altLang="en-US" sz="4400" smtClean="0"/>
              <a:t>Consummating Unions</a:t>
            </a:r>
            <a:endParaRPr lang="en-US" altLang="en-US" smtClean="0"/>
          </a:p>
        </p:txBody>
      </p:sp>
      <p:sp>
        <p:nvSpPr>
          <p:cNvPr id="18436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347663" y="4411663"/>
            <a:ext cx="8556625" cy="15113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000" smtClean="0"/>
              <a:t>When capacity is not the only metric, a new theory is needed to deal with nonasymptopia (i.e. delay, random traffic) and application requirements</a:t>
            </a:r>
          </a:p>
          <a:p>
            <a:pPr lvl="1">
              <a:lnSpc>
                <a:spcPct val="110000"/>
              </a:lnSpc>
            </a:pPr>
            <a:r>
              <a:rPr lang="en-US" altLang="en-US" sz="1800" smtClean="0"/>
              <a:t>Shannon theory generally breaks down when delay, error, or user/traffic dynamics must be considered </a:t>
            </a:r>
            <a:endParaRPr lang="en-US" altLang="en-US" sz="1700" smtClean="0"/>
          </a:p>
          <a:p>
            <a:pPr>
              <a:lnSpc>
                <a:spcPct val="110000"/>
              </a:lnSpc>
            </a:pPr>
            <a:r>
              <a:rPr lang="en-US" altLang="en-US" sz="2000" smtClean="0"/>
              <a:t>Fundamental limits are needed outside asymptotic regimes</a:t>
            </a:r>
          </a:p>
          <a:p>
            <a:pPr>
              <a:lnSpc>
                <a:spcPct val="110000"/>
              </a:lnSpc>
            </a:pPr>
            <a:r>
              <a:rPr lang="en-US" altLang="en-US" sz="2000" smtClean="0"/>
              <a:t>Optimization, game theory, and other techniques provide the missing link</a:t>
            </a:r>
          </a:p>
        </p:txBody>
      </p:sp>
      <p:sp>
        <p:nvSpPr>
          <p:cNvPr id="18437" name="Oval 4"/>
          <p:cNvSpPr>
            <a:spLocks noChangeArrowheads="1"/>
          </p:cNvSpPr>
          <p:nvPr/>
        </p:nvSpPr>
        <p:spPr bwMode="auto">
          <a:xfrm>
            <a:off x="755650" y="1185863"/>
            <a:ext cx="2670175" cy="1243012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1204913" y="1252538"/>
            <a:ext cx="1771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latin typeface="Garamond" pitchFamily="18" charset="0"/>
              </a:rPr>
              <a:t>Wireless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latin typeface="Garamond" pitchFamily="18" charset="0"/>
              </a:rPr>
              <a:t>Information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latin typeface="Garamond" pitchFamily="18" charset="0"/>
              </a:rPr>
              <a:t>Theory</a:t>
            </a:r>
          </a:p>
          <a:p>
            <a:pPr algn="ctr"/>
            <a:endParaRPr lang="en-US" altLang="en-US" sz="2400" b="1">
              <a:latin typeface="Garamond" pitchFamily="18" charset="0"/>
            </a:endParaRPr>
          </a:p>
        </p:txBody>
      </p:sp>
      <p:sp>
        <p:nvSpPr>
          <p:cNvPr id="18439" name="Oval 6"/>
          <p:cNvSpPr>
            <a:spLocks noChangeArrowheads="1"/>
          </p:cNvSpPr>
          <p:nvPr/>
        </p:nvSpPr>
        <p:spPr bwMode="auto">
          <a:xfrm>
            <a:off x="5722938" y="1171575"/>
            <a:ext cx="2670175" cy="12509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345238" y="1289050"/>
            <a:ext cx="132873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latin typeface="Garamond" pitchFamily="18" charset="0"/>
              </a:rPr>
              <a:t>Wireless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latin typeface="Garamond" pitchFamily="18" charset="0"/>
              </a:rPr>
              <a:t>Network</a:t>
            </a:r>
          </a:p>
          <a:p>
            <a:pPr algn="ctr">
              <a:lnSpc>
                <a:spcPct val="90000"/>
              </a:lnSpc>
            </a:pPr>
            <a:r>
              <a:rPr lang="en-US" altLang="en-US" sz="2400" b="1">
                <a:latin typeface="Garamond" pitchFamily="18" charset="0"/>
              </a:rPr>
              <a:t>Theory</a:t>
            </a:r>
          </a:p>
        </p:txBody>
      </p:sp>
      <p:sp>
        <p:nvSpPr>
          <p:cNvPr id="18441" name="AutoShape 8"/>
          <p:cNvSpPr>
            <a:spLocks noChangeArrowheads="1"/>
          </p:cNvSpPr>
          <p:nvPr/>
        </p:nvSpPr>
        <p:spPr bwMode="auto">
          <a:xfrm>
            <a:off x="3448050" y="1612900"/>
            <a:ext cx="2259013" cy="361950"/>
          </a:xfrm>
          <a:prstGeom prst="leftRightArrow">
            <a:avLst>
              <a:gd name="adj1" fmla="val 50000"/>
              <a:gd name="adj2" fmla="val 12482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3346450" y="2946400"/>
            <a:ext cx="2671763" cy="12128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3452813" y="3132138"/>
            <a:ext cx="2354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400" b="1">
                <a:latin typeface="Garamond" pitchFamily="18" charset="0"/>
              </a:rPr>
              <a:t>Optimization</a:t>
            </a:r>
          </a:p>
          <a:p>
            <a:pPr algn="ctr"/>
            <a:r>
              <a:rPr lang="en-US" altLang="en-US" b="1">
                <a:latin typeface="Garamond" pitchFamily="18" charset="0"/>
              </a:rPr>
              <a:t>Game Theory,…</a:t>
            </a:r>
            <a:endParaRPr lang="en-US" altLang="en-US" sz="2400" b="1">
              <a:latin typeface="Garamond" pitchFamily="18" charset="0"/>
            </a:endParaRPr>
          </a:p>
        </p:txBody>
      </p:sp>
      <p:sp>
        <p:nvSpPr>
          <p:cNvPr id="18444" name="AutoShape 14"/>
          <p:cNvSpPr>
            <a:spLocks noChangeArrowheads="1"/>
          </p:cNvSpPr>
          <p:nvPr/>
        </p:nvSpPr>
        <p:spPr bwMode="auto">
          <a:xfrm rot="2156478">
            <a:off x="2225675" y="2668588"/>
            <a:ext cx="1414463" cy="360362"/>
          </a:xfrm>
          <a:prstGeom prst="leftRightArrow">
            <a:avLst>
              <a:gd name="adj1" fmla="val 50000"/>
              <a:gd name="adj2" fmla="val 78502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/>
          </a:p>
        </p:txBody>
      </p:sp>
      <p:sp>
        <p:nvSpPr>
          <p:cNvPr id="18445" name="AutoShape 16"/>
          <p:cNvSpPr>
            <a:spLocks noChangeArrowheads="1"/>
          </p:cNvSpPr>
          <p:nvPr/>
        </p:nvSpPr>
        <p:spPr bwMode="auto">
          <a:xfrm rot="19443522" flipH="1">
            <a:off x="5748338" y="2684463"/>
            <a:ext cx="1395412" cy="360362"/>
          </a:xfrm>
          <a:prstGeom prst="leftRightArrow">
            <a:avLst>
              <a:gd name="adj1" fmla="val 50000"/>
              <a:gd name="adj2" fmla="val 7744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052763" y="1371600"/>
            <a:ext cx="3360737" cy="2205038"/>
            <a:chOff x="3052482" y="1559859"/>
            <a:chExt cx="3361765" cy="2017059"/>
          </a:xfrm>
        </p:grpSpPr>
        <p:sp>
          <p:nvSpPr>
            <p:cNvPr id="18447" name="Text Box 18"/>
            <p:cNvSpPr txBox="1">
              <a:spLocks noChangeArrowheads="1"/>
            </p:cNvSpPr>
            <p:nvPr/>
          </p:nvSpPr>
          <p:spPr bwMode="auto">
            <a:xfrm>
              <a:off x="3465138" y="2261815"/>
              <a:ext cx="24650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b="1">
                  <a:solidFill>
                    <a:srgbClr val="FF0000"/>
                  </a:solidFill>
                </a:rPr>
                <a:t>Menage a Trois</a:t>
              </a:r>
            </a:p>
          </p:txBody>
        </p:sp>
        <p:sp>
          <p:nvSpPr>
            <p:cNvPr id="15" name="Explosion 1 14"/>
            <p:cNvSpPr/>
            <p:nvPr/>
          </p:nvSpPr>
          <p:spPr>
            <a:xfrm>
              <a:off x="3052482" y="1559859"/>
              <a:ext cx="3361765" cy="2017059"/>
            </a:xfrm>
            <a:prstGeom prst="irregularSeal1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78486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Interference avoidance a great </a:t>
            </a:r>
            <a:r>
              <a:rPr lang="en-US" altLang="en-US" sz="2800" dirty="0" smtClean="0"/>
              <a:t>method </a:t>
            </a:r>
            <a:r>
              <a:rPr lang="en-US" altLang="en-US" sz="2800" dirty="0" smtClean="0"/>
              <a:t>for everyone getting “half the cake” </a:t>
            </a:r>
          </a:p>
          <a:p>
            <a:pPr lvl="3">
              <a:lnSpc>
                <a:spcPct val="90000"/>
              </a:lnSpc>
            </a:pPr>
            <a:endParaRPr lang="en-US" altLang="en-US" sz="1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Feedback in networks poorly understood</a:t>
            </a:r>
          </a:p>
          <a:p>
            <a:pPr lvl="3">
              <a:lnSpc>
                <a:spcPct val="90000"/>
              </a:lnSpc>
            </a:pPr>
            <a:endParaRPr lang="en-US" altLang="en-US" sz="1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MIMO provides multiplexing, diversity, and interference reduction tradeoffs</a:t>
            </a:r>
          </a:p>
          <a:p>
            <a:pPr lvl="2"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Cross-layer </a:t>
            </a:r>
            <a:r>
              <a:rPr lang="en-US" altLang="en-US" sz="2800" dirty="0" smtClean="0"/>
              <a:t>design can be powerful, but can be detrimental if done </a:t>
            </a:r>
            <a:r>
              <a:rPr lang="en-US" altLang="en-US" sz="2800" dirty="0" smtClean="0"/>
              <a:t>wrong</a:t>
            </a:r>
          </a:p>
          <a:p>
            <a:pPr lvl="2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Techniques outside traditional communications theory needed to optimize ad-hoc networks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Student Presentation</a:t>
            </a:r>
            <a:endParaRPr lang="en-US" altLang="en-US" dirty="0" smtClean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Interference alignment and cancellation.” 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By S. </a:t>
            </a:r>
            <a:r>
              <a:rPr lang="en-US" altLang="en-US" dirty="0" err="1" smtClean="0"/>
              <a:t>Gollakota</a:t>
            </a:r>
            <a:r>
              <a:rPr lang="en-US" altLang="en-US" dirty="0" smtClean="0"/>
              <a:t>, S. </a:t>
            </a:r>
            <a:r>
              <a:rPr lang="en-US" altLang="en-US" dirty="0" err="1" smtClean="0"/>
              <a:t>Perli</a:t>
            </a:r>
            <a:r>
              <a:rPr lang="en-US" altLang="en-US" dirty="0" smtClean="0"/>
              <a:t>, and D. </a:t>
            </a:r>
            <a:r>
              <a:rPr lang="en-US" altLang="en-US" dirty="0" err="1" smtClean="0"/>
              <a:t>Katabi</a:t>
            </a:r>
            <a:r>
              <a:rPr lang="en-US" altLang="en-US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Appeared in ACM SIGCOMM Computer Communication Review. Vol. 39. No. 4. 2009.</a:t>
            </a:r>
          </a:p>
          <a:p>
            <a:pPr lvl="2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Presented by </a:t>
            </a:r>
            <a:r>
              <a:rPr lang="en-US" altLang="en-US" dirty="0" err="1" smtClean="0"/>
              <a:t>Omid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2497</TotalTime>
  <Words>1828</Words>
  <Application>Microsoft Office PowerPoint</Application>
  <PresentationFormat>On-screen Show (4:3)</PresentationFormat>
  <Paragraphs>465</Paragraphs>
  <Slides>34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53" baseType="lpstr">
      <vt:lpstr>Times New Roman</vt:lpstr>
      <vt:lpstr>Arial</vt:lpstr>
      <vt:lpstr>Garamond</vt:lpstr>
      <vt:lpstr>Wingdings</vt:lpstr>
      <vt:lpstr>ZapfDingbats</vt:lpstr>
      <vt:lpstr>Calibri</vt:lpstr>
      <vt:lpstr>Times-Roman</vt:lpstr>
      <vt:lpstr>Times-Italic</vt:lpstr>
      <vt:lpstr>Tahoma</vt:lpstr>
      <vt:lpstr>Helvetica</vt:lpstr>
      <vt:lpstr>SimSun</vt:lpstr>
      <vt:lpstr>Impact</vt:lpstr>
      <vt:lpstr>Aharoni</vt:lpstr>
      <vt:lpstr>WP Greek Helve</vt:lpstr>
      <vt:lpstr>Symbol</vt:lpstr>
      <vt:lpstr>BlueRed</vt:lpstr>
      <vt:lpstr>Equation</vt:lpstr>
      <vt:lpstr>Microsoft Equation 3.0</vt:lpstr>
      <vt:lpstr>VISIO</vt:lpstr>
      <vt:lpstr>EE360: Lecture 11 Outline Cross-Layer Design and CR</vt:lpstr>
      <vt:lpstr>Interference Alignment</vt:lpstr>
      <vt:lpstr>Basic Premise</vt:lpstr>
      <vt:lpstr>Extensions</vt:lpstr>
      <vt:lpstr>Feedback in Networks</vt:lpstr>
      <vt:lpstr>Capacity and Feedback</vt:lpstr>
      <vt:lpstr>MIMO in Ad-Hoc Networks</vt:lpstr>
      <vt:lpstr>Diversity-Multiplexing-Delay Tradeoffs for MIMO Multihop Networks with ARQ</vt:lpstr>
      <vt:lpstr>MIMO Multihop Model</vt:lpstr>
      <vt:lpstr>Multihop ARQ Protocols</vt:lpstr>
      <vt:lpstr>Asymptotic DMDT: long-term static channel</vt:lpstr>
      <vt:lpstr>Example: (4, 1, 3) network </vt:lpstr>
      <vt:lpstr>Asymptotic DMDT: Short-term static channel</vt:lpstr>
      <vt:lpstr>Asymptotic DMDT Optimality</vt:lpstr>
      <vt:lpstr>Is a capacity region all we  need to design networks?</vt:lpstr>
      <vt:lpstr>Crosslayer Design in Ad-Hoc Wireless Networks</vt:lpstr>
      <vt:lpstr>Why a crosslayer design?</vt:lpstr>
      <vt:lpstr>Delay/Throughput/Robustness across Multiple Layers</vt:lpstr>
      <vt:lpstr>Cross-layer protocol design for real-time media </vt:lpstr>
      <vt:lpstr>Video streaming performance </vt:lpstr>
      <vt:lpstr>Approaches to Cross-Layer Resource Allocation*</vt:lpstr>
      <vt:lpstr>Network Utility Maximization</vt:lpstr>
      <vt:lpstr>Wireless NUM</vt:lpstr>
      <vt:lpstr>WNUM Policies </vt:lpstr>
      <vt:lpstr>Example: NUM and  Adaptive Modulation</vt:lpstr>
      <vt:lpstr> Rate-Delay-Reliability </vt:lpstr>
      <vt:lpstr>Beyond WNUM</vt:lpstr>
      <vt:lpstr>Reduced-Dimension Stochastic Control</vt:lpstr>
      <vt:lpstr>Game theory</vt:lpstr>
      <vt:lpstr>Connections</vt:lpstr>
      <vt:lpstr>Limitations in theory of ad hoc networks today</vt:lpstr>
      <vt:lpstr>Consummating Unions</vt:lpstr>
      <vt:lpstr>Summary</vt:lpstr>
      <vt:lpstr>Student 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Allocation in Wireless Networks</dc:title>
  <dc:creator>Andrea Goldsmith</dc:creator>
  <cp:lastModifiedBy>Andrea</cp:lastModifiedBy>
  <cp:revision>51</cp:revision>
  <dcterms:created xsi:type="dcterms:W3CDTF">2000-03-22T02:07:14Z</dcterms:created>
  <dcterms:modified xsi:type="dcterms:W3CDTF">2014-02-12T16:41:15Z</dcterms:modified>
</cp:coreProperties>
</file>